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 id="2147483666" r:id="rId2"/>
    <p:sldMasterId id="2147483671" r:id="rId3"/>
  </p:sldMasterIdLst>
  <p:notesMasterIdLst>
    <p:notesMasterId r:id="rId29"/>
  </p:notesMasterIdLst>
  <p:sldIdLst>
    <p:sldId id="291" r:id="rId4"/>
    <p:sldId id="292" r:id="rId5"/>
    <p:sldId id="315" r:id="rId6"/>
    <p:sldId id="294" r:id="rId7"/>
    <p:sldId id="316" r:id="rId8"/>
    <p:sldId id="295" r:id="rId9"/>
    <p:sldId id="317" r:id="rId10"/>
    <p:sldId id="321" r:id="rId11"/>
    <p:sldId id="296" r:id="rId12"/>
    <p:sldId id="322" r:id="rId13"/>
    <p:sldId id="318" r:id="rId14"/>
    <p:sldId id="297" r:id="rId15"/>
    <p:sldId id="298" r:id="rId16"/>
    <p:sldId id="329" r:id="rId17"/>
    <p:sldId id="330" r:id="rId18"/>
    <p:sldId id="320" r:id="rId19"/>
    <p:sldId id="319" r:id="rId20"/>
    <p:sldId id="299" r:id="rId21"/>
    <p:sldId id="300" r:id="rId22"/>
    <p:sldId id="325" r:id="rId23"/>
    <p:sldId id="323" r:id="rId24"/>
    <p:sldId id="328" r:id="rId25"/>
    <p:sldId id="327" r:id="rId26"/>
    <p:sldId id="326" r:id="rId27"/>
    <p:sldId id="290"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09F43BE-BDAE-4229-8D14-C5F5E39D4B39}">
          <p14:sldIdLst>
            <p14:sldId id="291"/>
            <p14:sldId id="292"/>
            <p14:sldId id="315"/>
            <p14:sldId id="294"/>
            <p14:sldId id="316"/>
            <p14:sldId id="295"/>
            <p14:sldId id="317"/>
            <p14:sldId id="321"/>
            <p14:sldId id="296"/>
            <p14:sldId id="322"/>
            <p14:sldId id="318"/>
            <p14:sldId id="297"/>
            <p14:sldId id="298"/>
            <p14:sldId id="329"/>
            <p14:sldId id="330"/>
            <p14:sldId id="320"/>
            <p14:sldId id="319"/>
            <p14:sldId id="299"/>
            <p14:sldId id="300"/>
            <p14:sldId id="325"/>
            <p14:sldId id="323"/>
            <p14:sldId id="328"/>
            <p14:sldId id="327"/>
            <p14:sldId id="326"/>
          </p14:sldIdLst>
        </p14:section>
        <p14:section name="Untitled Section" id="{2976442E-4F1F-4AA4-83B4-7C4DD0EC6FA8}">
          <p14:sldIdLst>
            <p14:sldId id="29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847" autoAdjust="0"/>
    <p:restoredTop sz="94660"/>
  </p:normalViewPr>
  <p:slideViewPr>
    <p:cSldViewPr snapToGrid="0" snapToObjects="1">
      <p:cViewPr varScale="1">
        <p:scale>
          <a:sx n="69" d="100"/>
          <a:sy n="69" d="100"/>
        </p:scale>
        <p:origin x="77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68603A-29C1-4D42-B997-63A8761F3F57}" type="datetimeFigureOut">
              <a:rPr lang="en-GB" smtClean="0"/>
              <a:t>15/02/2021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43B3E7-15C3-4DC1-85F3-547B36497E09}" type="slidenum">
              <a:rPr lang="en-GB" smtClean="0"/>
              <a:t>‹#›</a:t>
            </a:fld>
            <a:endParaRPr lang="en-GB"/>
          </a:p>
        </p:txBody>
      </p:sp>
    </p:spTree>
    <p:extLst>
      <p:ext uri="{BB962C8B-B14F-4D97-AF65-F5344CB8AC3E}">
        <p14:creationId xmlns:p14="http://schemas.microsoft.com/office/powerpoint/2010/main" val="2714320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CA4E83C-54B5-4004-B2B4-F92A2C1511FD}" type="slidenum">
              <a:rPr lang="en-ZA" smtClean="0">
                <a:solidFill>
                  <a:prstClr val="black"/>
                </a:solidFill>
              </a:rPr>
              <a:pPr/>
              <a:t>1</a:t>
            </a:fld>
            <a:endParaRPr lang="en-ZA" dirty="0">
              <a:solidFill>
                <a:prstClr val="black"/>
              </a:solidFill>
            </a:endParaRPr>
          </a:p>
        </p:txBody>
      </p:sp>
    </p:spTree>
    <p:extLst>
      <p:ext uri="{BB962C8B-B14F-4D97-AF65-F5344CB8AC3E}">
        <p14:creationId xmlns:p14="http://schemas.microsoft.com/office/powerpoint/2010/main" val="176480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CA4E83C-54B5-4004-B2B4-F92A2C1511FD}" type="slidenum">
              <a:rPr lang="en-ZA" smtClean="0">
                <a:solidFill>
                  <a:prstClr val="black"/>
                </a:solidFill>
              </a:rPr>
              <a:pPr/>
              <a:t>25</a:t>
            </a:fld>
            <a:endParaRPr lang="en-ZA" dirty="0">
              <a:solidFill>
                <a:prstClr val="black"/>
              </a:solidFill>
            </a:endParaRPr>
          </a:p>
        </p:txBody>
      </p:sp>
    </p:spTree>
    <p:extLst>
      <p:ext uri="{BB962C8B-B14F-4D97-AF65-F5344CB8AC3E}">
        <p14:creationId xmlns:p14="http://schemas.microsoft.com/office/powerpoint/2010/main" val="3341964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3.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ALGA">
    <p:bg>
      <p:bgPr>
        <a:solidFill>
          <a:schemeClr val="tx2"/>
        </a:solidFill>
        <a:effectLst/>
      </p:bgPr>
    </p:bg>
    <p:spTree>
      <p:nvGrpSpPr>
        <p:cNvPr id="1" name=""/>
        <p:cNvGrpSpPr/>
        <p:nvPr/>
      </p:nvGrpSpPr>
      <p:grpSpPr>
        <a:xfrm>
          <a:off x="0" y="0"/>
          <a:ext cx="0" cy="0"/>
          <a:chOff x="0" y="0"/>
          <a:chExt cx="0" cy="0"/>
        </a:xfrm>
      </p:grpSpPr>
      <p:pic>
        <p:nvPicPr>
          <p:cNvPr id="8" name="Picture 7" descr="Salga log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4346" y="264914"/>
            <a:ext cx="2687497" cy="1283968"/>
          </a:xfrm>
          <a:prstGeom prst="rect">
            <a:avLst/>
          </a:prstGeom>
        </p:spPr>
      </p:pic>
      <p:pic>
        <p:nvPicPr>
          <p:cNvPr id="9" name="Picture 8" descr="speech buble 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47291" y="1085136"/>
            <a:ext cx="4178808" cy="4782312"/>
          </a:xfrm>
          <a:prstGeom prst="rect">
            <a:avLst/>
          </a:prstGeom>
        </p:spPr>
      </p:pic>
      <p:pic>
        <p:nvPicPr>
          <p:cNvPr id="10" name="Picture 9" descr="speech buble 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35888" y="966264"/>
            <a:ext cx="4151376" cy="4901184"/>
          </a:xfrm>
          <a:prstGeom prst="rect">
            <a:avLst/>
          </a:prstGeom>
        </p:spPr>
      </p:pic>
      <p:sp>
        <p:nvSpPr>
          <p:cNvPr id="2" name="Title 1"/>
          <p:cNvSpPr>
            <a:spLocks noGrp="1"/>
          </p:cNvSpPr>
          <p:nvPr>
            <p:ph type="ctrTitle" hasCustomPrompt="1"/>
          </p:nvPr>
        </p:nvSpPr>
        <p:spPr>
          <a:xfrm>
            <a:off x="3605778" y="1969836"/>
            <a:ext cx="3357605" cy="1023013"/>
          </a:xfrm>
        </p:spPr>
        <p:txBody>
          <a:bodyPr>
            <a:normAutofit/>
          </a:bodyPr>
          <a:lstStyle>
            <a:lvl1pPr>
              <a:defRPr sz="1800" b="1">
                <a:solidFill>
                  <a:schemeClr val="accent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605778" y="3281730"/>
            <a:ext cx="3459793" cy="1375432"/>
          </a:xfrm>
        </p:spPr>
        <p:txBody>
          <a:bodyPr>
            <a:normAutofit/>
          </a:bodyPr>
          <a:lstStyle>
            <a:lvl1pPr marL="0" indent="0" algn="ctr">
              <a:buNone/>
              <a:defRPr sz="1200" b="1">
                <a:solidFill>
                  <a:schemeClr val="accent6"/>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11" name="Rectangle 10"/>
          <p:cNvSpPr/>
          <p:nvPr/>
        </p:nvSpPr>
        <p:spPr>
          <a:xfrm>
            <a:off x="0" y="6483167"/>
            <a:ext cx="6663766"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defRPr/>
            </a:pPr>
            <a:endParaRPr lang="en-US" sz="1350" dirty="0">
              <a:solidFill>
                <a:prstClr val="white"/>
              </a:solidFill>
            </a:endParaRPr>
          </a:p>
        </p:txBody>
      </p:sp>
      <p:sp>
        <p:nvSpPr>
          <p:cNvPr id="12" name="Rectangle 11"/>
          <p:cNvSpPr/>
          <p:nvPr/>
        </p:nvSpPr>
        <p:spPr>
          <a:xfrm>
            <a:off x="8858787" y="6455128"/>
            <a:ext cx="285214" cy="152561"/>
          </a:xfrm>
          <a:prstGeom prst="rect">
            <a:avLst/>
          </a:prstGeom>
          <a:solidFill>
            <a:srgbClr val="F06D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defRPr/>
            </a:pPr>
            <a:endParaRPr lang="en-US" sz="1350" dirty="0">
              <a:solidFill>
                <a:prstClr val="white"/>
              </a:solidFill>
            </a:endParaRPr>
          </a:p>
        </p:txBody>
      </p:sp>
      <p:sp>
        <p:nvSpPr>
          <p:cNvPr id="13" name="TextBox 12"/>
          <p:cNvSpPr txBox="1"/>
          <p:nvPr/>
        </p:nvSpPr>
        <p:spPr>
          <a:xfrm>
            <a:off x="6663766" y="6327553"/>
            <a:ext cx="2241176" cy="300082"/>
          </a:xfrm>
          <a:prstGeom prst="rect">
            <a:avLst/>
          </a:prstGeom>
          <a:noFill/>
        </p:spPr>
        <p:txBody>
          <a:bodyPr wrap="square" rtlCol="0">
            <a:spAutoFit/>
          </a:bodyPr>
          <a:lstStyle/>
          <a:p>
            <a:pPr algn="ctr">
              <a:defRPr/>
            </a:pPr>
            <a:r>
              <a:rPr lang="en-US" sz="1350" dirty="0" smtClean="0">
                <a:solidFill>
                  <a:srgbClr val="000000"/>
                </a:solidFill>
              </a:rPr>
              <a:t>www.salga.org.za</a:t>
            </a:r>
            <a:endParaRPr lang="en-US" sz="1350" dirty="0">
              <a:solidFill>
                <a:srgbClr val="000000"/>
              </a:solidFill>
            </a:endParaRPr>
          </a:p>
        </p:txBody>
      </p:sp>
    </p:spTree>
    <p:extLst>
      <p:ext uri="{BB962C8B-B14F-4D97-AF65-F5344CB8AC3E}">
        <p14:creationId xmlns:p14="http://schemas.microsoft.com/office/powerpoint/2010/main" val="4239393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1+#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1+#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0-#ppt_w/2"/>
                                          </p:val>
                                        </p:tav>
                                        <p:tav tm="100000">
                                          <p:val>
                                            <p:strVal val="#ppt_x"/>
                                          </p:val>
                                        </p:tav>
                                      </p:tavLst>
                                    </p:anim>
                                    <p:anim calcmode="lin" valueType="num">
                                      <p:cBhvr additive="base">
                                        <p:cTn id="23" dur="500" fill="hold"/>
                                        <p:tgtEl>
                                          <p:spTgt spid="12"/>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0-#ppt_w/2"/>
                                          </p:val>
                                        </p:tav>
                                        <p:tav tm="100000">
                                          <p:val>
                                            <p:strVal val="#ppt_x"/>
                                          </p:val>
                                        </p:tav>
                                      </p:tavLst>
                                    </p:anim>
                                    <p:anim calcmode="lin" valueType="num">
                                      <p:cBhvr additive="base">
                                        <p:cTn id="28" dur="500" fill="hold"/>
                                        <p:tgtEl>
                                          <p:spTgt spid="13"/>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0-#ppt_w/2"/>
                                          </p:val>
                                        </p:tav>
                                        <p:tav tm="100000">
                                          <p:val>
                                            <p:strVal val="#ppt_x"/>
                                          </p:val>
                                        </p:tav>
                                      </p:tavLst>
                                    </p:anim>
                                    <p:anim calcmode="lin" valueType="num">
                                      <p:cBhvr additive="base">
                                        <p:cTn id="33"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40"/>
            <a:ext cx="6400800" cy="794815"/>
          </a:xfrm>
        </p:spPr>
        <p:txBody>
          <a:bodyPr>
            <a:normAutofit/>
          </a:bodyPr>
          <a:lstStyle>
            <a:lvl1pPr>
              <a:defRPr sz="1500" b="1"/>
            </a:lvl1pPr>
          </a:lstStyle>
          <a:p>
            <a:r>
              <a:rPr lang="en-US" dirty="0" smtClean="0"/>
              <a:t>CLICK TO EDIT MASTER TITLE STYLE</a:t>
            </a:r>
            <a:endParaRPr lang="en-US" dirty="0"/>
          </a:p>
        </p:txBody>
      </p:sp>
      <p:sp>
        <p:nvSpPr>
          <p:cNvPr id="7" name="Text Placeholder 6"/>
          <p:cNvSpPr>
            <a:spLocks noGrp="1"/>
          </p:cNvSpPr>
          <p:nvPr>
            <p:ph type="body" sz="quarter" idx="10"/>
          </p:nvPr>
        </p:nvSpPr>
        <p:spPr>
          <a:xfrm>
            <a:off x="642939" y="1752600"/>
            <a:ext cx="8043862" cy="4540250"/>
          </a:xfrm>
        </p:spPr>
        <p:txBody>
          <a:bodyPr>
            <a:normAutofit/>
          </a:bodyPr>
          <a:lstStyle>
            <a:lvl1pPr>
              <a:defRPr sz="900">
                <a:solidFill>
                  <a:schemeClr val="accent6"/>
                </a:solidFill>
              </a:defRPr>
            </a:lvl1pPr>
            <a:lvl2pPr>
              <a:defRPr sz="900">
                <a:solidFill>
                  <a:schemeClr val="accent6"/>
                </a:solidFill>
              </a:defRPr>
            </a:lvl2pPr>
            <a:lvl3pPr>
              <a:defRPr sz="900">
                <a:solidFill>
                  <a:schemeClr val="accent6"/>
                </a:solidFill>
              </a:defRPr>
            </a:lvl3pPr>
            <a:lvl4pPr>
              <a:defRPr sz="900">
                <a:solidFill>
                  <a:schemeClr val="accent6"/>
                </a:solidFill>
              </a:defRPr>
            </a:lvl4pPr>
            <a:lvl5pPr>
              <a:defRPr sz="900">
                <a:solidFill>
                  <a:schemeClr val="accent6"/>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7" descr="Salga 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1883" y="424668"/>
            <a:ext cx="1628589" cy="778069"/>
          </a:xfrm>
          <a:prstGeom prst="rect">
            <a:avLst/>
          </a:prstGeom>
        </p:spPr>
      </p:pic>
      <p:sp>
        <p:nvSpPr>
          <p:cNvPr id="9" name="Rectangle 8"/>
          <p:cNvSpPr/>
          <p:nvPr userDrawn="1"/>
        </p:nvSpPr>
        <p:spPr>
          <a:xfrm>
            <a:off x="0" y="6483167"/>
            <a:ext cx="6663766"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prstClr val="white"/>
              </a:solidFill>
            </a:endParaRPr>
          </a:p>
        </p:txBody>
      </p:sp>
      <p:sp>
        <p:nvSpPr>
          <p:cNvPr id="10" name="Rectangle 9"/>
          <p:cNvSpPr/>
          <p:nvPr userDrawn="1"/>
        </p:nvSpPr>
        <p:spPr>
          <a:xfrm>
            <a:off x="8858787" y="6455128"/>
            <a:ext cx="285214"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prstClr val="white"/>
              </a:solidFill>
            </a:endParaRPr>
          </a:p>
        </p:txBody>
      </p:sp>
      <p:sp>
        <p:nvSpPr>
          <p:cNvPr id="11" name="TextBox 10"/>
          <p:cNvSpPr txBox="1"/>
          <p:nvPr userDrawn="1"/>
        </p:nvSpPr>
        <p:spPr>
          <a:xfrm>
            <a:off x="6663766" y="6327553"/>
            <a:ext cx="2241176" cy="300082"/>
          </a:xfrm>
          <a:prstGeom prst="rect">
            <a:avLst/>
          </a:prstGeom>
          <a:noFill/>
        </p:spPr>
        <p:txBody>
          <a:bodyPr wrap="square" rtlCol="0">
            <a:spAutoFit/>
          </a:bodyPr>
          <a:lstStyle/>
          <a:p>
            <a:pPr algn="ctr"/>
            <a:r>
              <a:rPr lang="en-US" sz="1350" dirty="0" err="1" smtClean="0">
                <a:solidFill>
                  <a:srgbClr val="000000"/>
                </a:solidFill>
              </a:rPr>
              <a:t>www.salga.org.za</a:t>
            </a:r>
            <a:endParaRPr lang="en-US" sz="1350" dirty="0">
              <a:solidFill>
                <a:srgbClr val="000000"/>
              </a:solidFill>
            </a:endParaRPr>
          </a:p>
        </p:txBody>
      </p:sp>
      <p:pic>
        <p:nvPicPr>
          <p:cNvPr id="12" name="Picture 11" descr="Speech3.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788910" y="1364310"/>
            <a:ext cx="4871324" cy="4999329"/>
          </a:xfrm>
          <a:prstGeom prst="rect">
            <a:avLst/>
          </a:prstGeom>
        </p:spPr>
      </p:pic>
    </p:spTree>
    <p:extLst>
      <p:ext uri="{BB962C8B-B14F-4D97-AF65-F5344CB8AC3E}">
        <p14:creationId xmlns:p14="http://schemas.microsoft.com/office/powerpoint/2010/main" val="1774716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0-#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8520" y="-33104"/>
            <a:ext cx="9252520" cy="1325563"/>
          </a:xfrm>
        </p:spPr>
        <p:txBody>
          <a:bodyPr/>
          <a:lstStyle>
            <a:lvl1pPr algn="ctr">
              <a:defRPr sz="3000" b="1">
                <a:solidFill>
                  <a:srgbClr val="D15900"/>
                </a:solidFill>
                <a:effectLst>
                  <a:outerShdw blurRad="50800" dist="38100" dir="5400000" algn="t" rotWithShape="0">
                    <a:prstClr val="black">
                      <a:alpha val="40000"/>
                    </a:prstClr>
                  </a:outerShdw>
                </a:effectLst>
                <a:latin typeface="Arial" panose="020B0604020202020204" pitchFamily="34" charset="0"/>
                <a:cs typeface="Arial" panose="020B0604020202020204" pitchFamily="34" charset="0"/>
              </a:defRPr>
            </a:lvl1pPr>
          </a:lstStyle>
          <a:p>
            <a:r>
              <a:rPr lang="en-US" dirty="0"/>
              <a:t>Click to enter Heading</a:t>
            </a:r>
          </a:p>
        </p:txBody>
      </p:sp>
      <p:sp>
        <p:nvSpPr>
          <p:cNvPr id="3" name="Date Placeholder 3"/>
          <p:cNvSpPr>
            <a:spLocks noGrp="1"/>
          </p:cNvSpPr>
          <p:nvPr>
            <p:ph type="dt" sz="half" idx="10"/>
          </p:nvPr>
        </p:nvSpPr>
        <p:spPr/>
        <p:txBody>
          <a:bodyPr/>
          <a:lstStyle>
            <a:lvl1pPr>
              <a:defRPr/>
            </a:lvl1pPr>
          </a:lstStyle>
          <a:p>
            <a:pPr>
              <a:defRPr/>
            </a:pPr>
            <a:fld id="{D909C6D0-C4B2-4B79-8281-4B0BBDC0C753}" type="datetime1">
              <a:rPr lang="en-US" altLang="en-US" smtClean="0">
                <a:solidFill>
                  <a:srgbClr val="F06D19">
                    <a:tint val="75000"/>
                  </a:srgbClr>
                </a:solidFill>
              </a:rPr>
              <a:pPr>
                <a:defRPr/>
              </a:pPr>
              <a:t>2/15/2021</a:t>
            </a:fld>
            <a:endParaRPr lang="en-US" altLang="en-US" dirty="0">
              <a:solidFill>
                <a:srgbClr val="F06D19">
                  <a:tint val="75000"/>
                </a:srgb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ltLang="en-US" dirty="0">
              <a:solidFill>
                <a:srgbClr val="F06D19">
                  <a:tint val="75000"/>
                </a:srgbClr>
              </a:solidFill>
            </a:endParaRPr>
          </a:p>
        </p:txBody>
      </p:sp>
      <p:sp>
        <p:nvSpPr>
          <p:cNvPr id="5" name="Slide Number Placeholder 5"/>
          <p:cNvSpPr>
            <a:spLocks noGrp="1"/>
          </p:cNvSpPr>
          <p:nvPr>
            <p:ph type="sldNum" sz="quarter" idx="12"/>
          </p:nvPr>
        </p:nvSpPr>
        <p:spPr>
          <a:xfrm>
            <a:off x="8547174" y="6356352"/>
            <a:ext cx="414958" cy="365125"/>
          </a:xfrm>
        </p:spPr>
        <p:txBody>
          <a:bodyPr/>
          <a:lstStyle>
            <a:lvl1pPr>
              <a:defRPr sz="788" b="1">
                <a:solidFill>
                  <a:schemeClr val="tx1"/>
                </a:solidFill>
              </a:defRPr>
            </a:lvl1pPr>
          </a:lstStyle>
          <a:p>
            <a:pPr>
              <a:defRPr/>
            </a:pPr>
            <a:fld id="{A366BFC1-2C5E-46C1-BDEF-7A7A2330CF33}" type="slidenum">
              <a:rPr lang="en-US" altLang="en-US" smtClean="0">
                <a:solidFill>
                  <a:srgbClr val="F06D19"/>
                </a:solidFill>
              </a:rPr>
              <a:pPr>
                <a:defRPr/>
              </a:pPr>
              <a:t>‹#›</a:t>
            </a:fld>
            <a:endParaRPr lang="en-US" altLang="en-US" dirty="0">
              <a:solidFill>
                <a:srgbClr val="F06D19"/>
              </a:solidFill>
            </a:endParaRPr>
          </a:p>
        </p:txBody>
      </p:sp>
    </p:spTree>
    <p:extLst>
      <p:ext uri="{BB962C8B-B14F-4D97-AF65-F5344CB8AC3E}">
        <p14:creationId xmlns:p14="http://schemas.microsoft.com/office/powerpoint/2010/main" val="3153090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40"/>
            <a:ext cx="6400800" cy="794815"/>
          </a:xfrm>
        </p:spPr>
        <p:txBody>
          <a:bodyPr>
            <a:normAutofit/>
          </a:bodyPr>
          <a:lstStyle>
            <a:lvl1pPr>
              <a:defRPr sz="1500" b="1"/>
            </a:lvl1pPr>
          </a:lstStyle>
          <a:p>
            <a:r>
              <a:rPr lang="en-US" dirty="0" smtClean="0"/>
              <a:t>CLICK TO EDIT MASTER TITLE STYLE</a:t>
            </a:r>
            <a:endParaRPr lang="en-US" dirty="0"/>
          </a:p>
        </p:txBody>
      </p:sp>
      <p:sp>
        <p:nvSpPr>
          <p:cNvPr id="7" name="Text Placeholder 6"/>
          <p:cNvSpPr>
            <a:spLocks noGrp="1"/>
          </p:cNvSpPr>
          <p:nvPr>
            <p:ph type="body" sz="quarter" idx="10"/>
          </p:nvPr>
        </p:nvSpPr>
        <p:spPr>
          <a:xfrm>
            <a:off x="642939" y="1752600"/>
            <a:ext cx="8043862" cy="4540250"/>
          </a:xfrm>
        </p:spPr>
        <p:txBody>
          <a:bodyPr>
            <a:normAutofit/>
          </a:bodyPr>
          <a:lstStyle>
            <a:lvl1pPr>
              <a:defRPr sz="900">
                <a:solidFill>
                  <a:schemeClr val="accent6"/>
                </a:solidFill>
              </a:defRPr>
            </a:lvl1pPr>
            <a:lvl2pPr>
              <a:defRPr sz="900">
                <a:solidFill>
                  <a:schemeClr val="accent6"/>
                </a:solidFill>
              </a:defRPr>
            </a:lvl2pPr>
            <a:lvl3pPr>
              <a:defRPr sz="900">
                <a:solidFill>
                  <a:schemeClr val="accent6"/>
                </a:solidFill>
              </a:defRPr>
            </a:lvl3pPr>
            <a:lvl4pPr>
              <a:defRPr sz="900">
                <a:solidFill>
                  <a:schemeClr val="accent6"/>
                </a:solidFill>
              </a:defRPr>
            </a:lvl4pPr>
            <a:lvl5pPr>
              <a:defRPr sz="900">
                <a:solidFill>
                  <a:schemeClr val="accent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alga log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41883" y="424668"/>
            <a:ext cx="1628589" cy="778069"/>
          </a:xfrm>
          <a:prstGeom prst="rect">
            <a:avLst/>
          </a:prstGeom>
        </p:spPr>
      </p:pic>
      <p:sp>
        <p:nvSpPr>
          <p:cNvPr id="9" name="Rectangle 8"/>
          <p:cNvSpPr/>
          <p:nvPr/>
        </p:nvSpPr>
        <p:spPr>
          <a:xfrm>
            <a:off x="0" y="6483167"/>
            <a:ext cx="6663766"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defRPr/>
            </a:pPr>
            <a:endParaRPr lang="en-US" sz="1350" dirty="0">
              <a:solidFill>
                <a:prstClr val="white"/>
              </a:solidFill>
            </a:endParaRPr>
          </a:p>
        </p:txBody>
      </p:sp>
      <p:sp>
        <p:nvSpPr>
          <p:cNvPr id="10" name="Rectangle 9"/>
          <p:cNvSpPr/>
          <p:nvPr/>
        </p:nvSpPr>
        <p:spPr>
          <a:xfrm>
            <a:off x="8858787" y="6455128"/>
            <a:ext cx="285214"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defRPr/>
            </a:pPr>
            <a:endParaRPr lang="en-US" sz="1350" dirty="0">
              <a:solidFill>
                <a:prstClr val="white"/>
              </a:solidFill>
            </a:endParaRPr>
          </a:p>
        </p:txBody>
      </p:sp>
      <p:sp>
        <p:nvSpPr>
          <p:cNvPr id="11" name="TextBox 10"/>
          <p:cNvSpPr txBox="1"/>
          <p:nvPr/>
        </p:nvSpPr>
        <p:spPr>
          <a:xfrm>
            <a:off x="6663766" y="6327553"/>
            <a:ext cx="2241176" cy="300082"/>
          </a:xfrm>
          <a:prstGeom prst="rect">
            <a:avLst/>
          </a:prstGeom>
          <a:noFill/>
        </p:spPr>
        <p:txBody>
          <a:bodyPr wrap="square" rtlCol="0">
            <a:spAutoFit/>
          </a:bodyPr>
          <a:lstStyle/>
          <a:p>
            <a:pPr algn="ctr">
              <a:defRPr/>
            </a:pPr>
            <a:r>
              <a:rPr lang="en-US" sz="1350" dirty="0" smtClean="0">
                <a:solidFill>
                  <a:srgbClr val="000000"/>
                </a:solidFill>
              </a:rPr>
              <a:t>www.salga.org.za</a:t>
            </a:r>
            <a:endParaRPr lang="en-US" sz="1350" dirty="0">
              <a:solidFill>
                <a:srgbClr val="000000"/>
              </a:solidFill>
            </a:endParaRPr>
          </a:p>
        </p:txBody>
      </p:sp>
      <p:pic>
        <p:nvPicPr>
          <p:cNvPr id="12" name="Picture 11" descr="Speech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8910" y="1364310"/>
            <a:ext cx="4871324" cy="4999329"/>
          </a:xfrm>
          <a:prstGeom prst="rect">
            <a:avLst/>
          </a:prstGeom>
        </p:spPr>
      </p:pic>
    </p:spTree>
    <p:extLst>
      <p:ext uri="{BB962C8B-B14F-4D97-AF65-F5344CB8AC3E}">
        <p14:creationId xmlns:p14="http://schemas.microsoft.com/office/powerpoint/2010/main" val="1475913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0-#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225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125"/>
            </a:lvl1pPr>
            <a:lvl2pPr marL="257175" indent="0">
              <a:buNone/>
              <a:defRPr sz="1013"/>
            </a:lvl2pPr>
            <a:lvl3pPr marL="514350" indent="0">
              <a:buNone/>
              <a:defRPr sz="900"/>
            </a:lvl3pPr>
            <a:lvl4pPr marL="771525" indent="0">
              <a:buNone/>
              <a:defRPr sz="788"/>
            </a:lvl4pPr>
            <a:lvl5pPr marL="1028700" indent="0">
              <a:buNone/>
              <a:defRPr sz="788"/>
            </a:lvl5pPr>
            <a:lvl6pPr marL="1285875" indent="0">
              <a:buNone/>
              <a:defRPr sz="788"/>
            </a:lvl6pPr>
            <a:lvl7pPr marL="1543050" indent="0">
              <a:buNone/>
              <a:defRPr sz="788"/>
            </a:lvl7pPr>
            <a:lvl8pPr marL="1800225" indent="0">
              <a:buNone/>
              <a:defRPr sz="788"/>
            </a:lvl8pPr>
            <a:lvl9pPr marL="2057400" indent="0">
              <a:buNone/>
              <a:defRPr sz="788"/>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pPr defTabSz="342900"/>
            <a:fld id="{22DE3D06-4437-4F43-807B-2CE4A49B76C4}" type="slidenum">
              <a:rPr lang="en-ZA" smtClean="0">
                <a:solidFill>
                  <a:srgbClr val="F06D19">
                    <a:tint val="75000"/>
                  </a:srgbClr>
                </a:solidFill>
              </a:rPr>
              <a:pPr defTabSz="342900"/>
              <a:t>‹#›</a:t>
            </a:fld>
            <a:endParaRPr lang="en-ZA" dirty="0">
              <a:solidFill>
                <a:srgbClr val="F06D19">
                  <a:tint val="75000"/>
                </a:srgbClr>
              </a:solidFill>
            </a:endParaRPr>
          </a:p>
        </p:txBody>
      </p:sp>
    </p:spTree>
    <p:extLst>
      <p:ext uri="{BB962C8B-B14F-4D97-AF65-F5344CB8AC3E}">
        <p14:creationId xmlns:p14="http://schemas.microsoft.com/office/powerpoint/2010/main" val="446231855"/>
      </p:ext>
    </p:extLst>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cSld name="Content page">
    <p:spTree>
      <p:nvGrpSpPr>
        <p:cNvPr id="1" name=""/>
        <p:cNvGrpSpPr/>
        <p:nvPr/>
      </p:nvGrpSpPr>
      <p:grpSpPr>
        <a:xfrm>
          <a:off x="0" y="0"/>
          <a:ext cx="0" cy="0"/>
          <a:chOff x="0" y="0"/>
          <a:chExt cx="0" cy="0"/>
        </a:xfrm>
      </p:grpSpPr>
      <p:pic>
        <p:nvPicPr>
          <p:cNvPr id="13" name="Picture 12" descr="speech bubl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1794" y="274640"/>
            <a:ext cx="554807" cy="654040"/>
          </a:xfrm>
          <a:prstGeom prst="rect">
            <a:avLst/>
          </a:prstGeom>
        </p:spPr>
      </p:pic>
      <p:sp>
        <p:nvSpPr>
          <p:cNvPr id="2" name="Title 1"/>
          <p:cNvSpPr>
            <a:spLocks noGrp="1"/>
          </p:cNvSpPr>
          <p:nvPr>
            <p:ph type="title" hasCustomPrompt="1"/>
          </p:nvPr>
        </p:nvSpPr>
        <p:spPr>
          <a:xfrm>
            <a:off x="1412807" y="274640"/>
            <a:ext cx="5445193" cy="794815"/>
          </a:xfrm>
        </p:spPr>
        <p:txBody>
          <a:bodyPr>
            <a:normAutofit/>
          </a:bodyPr>
          <a:lstStyle>
            <a:lvl1pPr>
              <a:defRPr sz="1500" b="1"/>
            </a:lvl1pPr>
          </a:lstStyle>
          <a:p>
            <a:r>
              <a:rPr lang="en-US" dirty="0" smtClean="0"/>
              <a:t>CLICK TO EDIT MASTER TITLE STYLE</a:t>
            </a:r>
            <a:endParaRPr lang="en-US" dirty="0"/>
          </a:p>
        </p:txBody>
      </p:sp>
      <p:sp>
        <p:nvSpPr>
          <p:cNvPr id="7" name="Text Placeholder 6"/>
          <p:cNvSpPr>
            <a:spLocks noGrp="1"/>
          </p:cNvSpPr>
          <p:nvPr>
            <p:ph type="body" sz="quarter" idx="10"/>
          </p:nvPr>
        </p:nvSpPr>
        <p:spPr>
          <a:xfrm>
            <a:off x="642939" y="1752600"/>
            <a:ext cx="8043862" cy="4540250"/>
          </a:xfrm>
        </p:spPr>
        <p:txBody>
          <a:bodyPr>
            <a:normAutofit/>
          </a:bodyPr>
          <a:lstStyle>
            <a:lvl1pPr>
              <a:defRPr sz="900">
                <a:solidFill>
                  <a:schemeClr val="accent6"/>
                </a:solidFill>
              </a:defRPr>
            </a:lvl1pPr>
            <a:lvl2pPr>
              <a:defRPr sz="900">
                <a:solidFill>
                  <a:schemeClr val="accent6"/>
                </a:solidFill>
              </a:defRPr>
            </a:lvl2pPr>
            <a:lvl3pPr>
              <a:defRPr sz="900">
                <a:solidFill>
                  <a:schemeClr val="accent6"/>
                </a:solidFill>
              </a:defRPr>
            </a:lvl3pPr>
            <a:lvl4pPr>
              <a:defRPr sz="900">
                <a:solidFill>
                  <a:schemeClr val="accent6"/>
                </a:solidFill>
              </a:defRPr>
            </a:lvl4pPr>
            <a:lvl5pPr>
              <a:defRPr sz="900">
                <a:solidFill>
                  <a:schemeClr val="accent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alga log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41883" y="424668"/>
            <a:ext cx="1628589" cy="778069"/>
          </a:xfrm>
          <a:prstGeom prst="rect">
            <a:avLst/>
          </a:prstGeom>
        </p:spPr>
      </p:pic>
      <p:sp>
        <p:nvSpPr>
          <p:cNvPr id="9" name="Rectangle 8"/>
          <p:cNvSpPr/>
          <p:nvPr/>
        </p:nvSpPr>
        <p:spPr>
          <a:xfrm>
            <a:off x="0" y="6483167"/>
            <a:ext cx="6663766"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85800"/>
            <a:endParaRPr lang="en-US" sz="1350" dirty="0">
              <a:solidFill>
                <a:prstClr val="white"/>
              </a:solidFill>
            </a:endParaRPr>
          </a:p>
        </p:txBody>
      </p:sp>
      <p:sp>
        <p:nvSpPr>
          <p:cNvPr id="10" name="Rectangle 9"/>
          <p:cNvSpPr/>
          <p:nvPr/>
        </p:nvSpPr>
        <p:spPr>
          <a:xfrm>
            <a:off x="8858787" y="6455128"/>
            <a:ext cx="285214"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85800"/>
            <a:endParaRPr lang="en-US" sz="1350" dirty="0">
              <a:solidFill>
                <a:prstClr val="white"/>
              </a:solidFill>
            </a:endParaRPr>
          </a:p>
        </p:txBody>
      </p:sp>
      <p:sp>
        <p:nvSpPr>
          <p:cNvPr id="11" name="TextBox 10"/>
          <p:cNvSpPr txBox="1"/>
          <p:nvPr/>
        </p:nvSpPr>
        <p:spPr>
          <a:xfrm>
            <a:off x="6663766" y="6327553"/>
            <a:ext cx="2241176" cy="300082"/>
          </a:xfrm>
          <a:prstGeom prst="rect">
            <a:avLst/>
          </a:prstGeom>
          <a:noFill/>
        </p:spPr>
        <p:txBody>
          <a:bodyPr wrap="square" rtlCol="0">
            <a:spAutoFit/>
          </a:bodyPr>
          <a:lstStyle/>
          <a:p>
            <a:pPr algn="ctr" defTabSz="685800"/>
            <a:r>
              <a:rPr lang="en-US" sz="1350" dirty="0" smtClean="0">
                <a:solidFill>
                  <a:srgbClr val="000000"/>
                </a:solidFill>
              </a:rPr>
              <a:t>www.salga.org.za</a:t>
            </a:r>
            <a:endParaRPr lang="en-US" sz="1350" dirty="0">
              <a:solidFill>
                <a:srgbClr val="000000"/>
              </a:solidFill>
            </a:endParaRPr>
          </a:p>
        </p:txBody>
      </p:sp>
      <p:sp>
        <p:nvSpPr>
          <p:cNvPr id="3" name="Date Placeholder 2"/>
          <p:cNvSpPr>
            <a:spLocks noGrp="1"/>
          </p:cNvSpPr>
          <p:nvPr>
            <p:ph type="dt" sz="half" idx="11"/>
          </p:nvPr>
        </p:nvSpPr>
        <p:spPr/>
        <p:txBody>
          <a:bodyPr/>
          <a:lstStyle/>
          <a:p>
            <a:fld id="{42F21C27-4874-8A48-9ED2-403E154C5BB2}" type="datetime1">
              <a:rPr lang="en-ZA" smtClean="0">
                <a:solidFill>
                  <a:srgbClr val="F06D19">
                    <a:tint val="75000"/>
                  </a:srgbClr>
                </a:solidFill>
              </a:rPr>
              <a:pPr/>
              <a:t>2021/02/15</a:t>
            </a:fld>
            <a:endParaRPr lang="en-US">
              <a:solidFill>
                <a:srgbClr val="F06D19">
                  <a:tint val="75000"/>
                </a:srgbClr>
              </a:solidFill>
            </a:endParaRPr>
          </a:p>
        </p:txBody>
      </p:sp>
      <p:sp>
        <p:nvSpPr>
          <p:cNvPr id="4" name="Footer Placeholder 3"/>
          <p:cNvSpPr>
            <a:spLocks noGrp="1"/>
          </p:cNvSpPr>
          <p:nvPr>
            <p:ph type="ftr" sz="quarter" idx="12"/>
          </p:nvPr>
        </p:nvSpPr>
        <p:spPr/>
        <p:txBody>
          <a:bodyPr/>
          <a:lstStyle/>
          <a:p>
            <a:endParaRPr lang="en-US">
              <a:solidFill>
                <a:srgbClr val="F06D19">
                  <a:tint val="75000"/>
                </a:srgbClr>
              </a:solidFill>
            </a:endParaRPr>
          </a:p>
        </p:txBody>
      </p:sp>
      <p:sp>
        <p:nvSpPr>
          <p:cNvPr id="5" name="Slide Number Placeholder 4"/>
          <p:cNvSpPr>
            <a:spLocks noGrp="1"/>
          </p:cNvSpPr>
          <p:nvPr>
            <p:ph type="sldNum" sz="quarter" idx="13"/>
          </p:nvPr>
        </p:nvSpPr>
        <p:spPr>
          <a:xfrm>
            <a:off x="26475" y="122239"/>
            <a:ext cx="914544" cy="812612"/>
          </a:xfrm>
          <a:noFill/>
          <a:ln>
            <a:noFill/>
          </a:ln>
        </p:spPr>
        <p:style>
          <a:lnRef idx="2">
            <a:schemeClr val="accent1"/>
          </a:lnRef>
          <a:fillRef idx="1">
            <a:schemeClr val="lt1"/>
          </a:fillRef>
          <a:effectRef idx="0">
            <a:schemeClr val="accent1"/>
          </a:effectRef>
          <a:fontRef idx="none"/>
        </p:style>
        <p:txBody>
          <a:bodyPr>
            <a:scene3d>
              <a:camera prst="orthographicFront"/>
              <a:lightRig rig="soft" dir="t">
                <a:rot lat="0" lon="0" rev="10800000"/>
              </a:lightRig>
            </a:scene3d>
            <a:sp3d>
              <a:bevelT w="27940" h="12700"/>
              <a:contourClr>
                <a:srgbClr val="DDDDDD"/>
              </a:contourClr>
            </a:sp3d>
          </a:bodyPr>
          <a:lstStyle>
            <a:lvl1pPr algn="ctr">
              <a:defRPr sz="1800" b="1" cap="none" spc="113">
                <a:ln w="11430"/>
                <a:solidFill>
                  <a:srgbClr val="F8F8F8"/>
                </a:solidFill>
                <a:effectLst>
                  <a:outerShdw blurRad="25400" algn="tl" rotWithShape="0">
                    <a:srgbClr val="000000">
                      <a:alpha val="43000"/>
                    </a:srgbClr>
                  </a:outerShdw>
                </a:effectLst>
              </a:defRPr>
            </a:lvl1pPr>
          </a:lstStyle>
          <a:p>
            <a:fld id="{EE2BC727-926F-1646-BD6E-3FDEEEEFCBE9}" type="slidenum">
              <a:rPr lang="en-US" smtClean="0"/>
              <a:pPr/>
              <a:t>‹#›</a:t>
            </a:fld>
            <a:endParaRPr lang="en-US" dirty="0"/>
          </a:p>
        </p:txBody>
      </p:sp>
    </p:spTree>
    <p:extLst>
      <p:ext uri="{BB962C8B-B14F-4D97-AF65-F5344CB8AC3E}">
        <p14:creationId xmlns:p14="http://schemas.microsoft.com/office/powerpoint/2010/main" val="3888238905"/>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ALGA">
    <p:bg>
      <p:bgPr>
        <a:solidFill>
          <a:schemeClr val="tx2"/>
        </a:solidFill>
        <a:effectLst/>
      </p:bgPr>
    </p:bg>
    <p:spTree>
      <p:nvGrpSpPr>
        <p:cNvPr id="1" name=""/>
        <p:cNvGrpSpPr/>
        <p:nvPr/>
      </p:nvGrpSpPr>
      <p:grpSpPr>
        <a:xfrm>
          <a:off x="0" y="0"/>
          <a:ext cx="0" cy="0"/>
          <a:chOff x="0" y="0"/>
          <a:chExt cx="0" cy="0"/>
        </a:xfrm>
      </p:grpSpPr>
      <p:pic>
        <p:nvPicPr>
          <p:cNvPr id="8" name="Picture 7" descr="Salga log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4346" y="264914"/>
            <a:ext cx="2687497" cy="1283968"/>
          </a:xfrm>
          <a:prstGeom prst="rect">
            <a:avLst/>
          </a:prstGeom>
        </p:spPr>
      </p:pic>
      <p:pic>
        <p:nvPicPr>
          <p:cNvPr id="9" name="Picture 8" descr="speech buble 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47291" y="1085136"/>
            <a:ext cx="4178808" cy="4782312"/>
          </a:xfrm>
          <a:prstGeom prst="rect">
            <a:avLst/>
          </a:prstGeom>
        </p:spPr>
      </p:pic>
      <p:pic>
        <p:nvPicPr>
          <p:cNvPr id="10" name="Picture 9" descr="speech buble 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35888" y="966264"/>
            <a:ext cx="4151376" cy="4901184"/>
          </a:xfrm>
          <a:prstGeom prst="rect">
            <a:avLst/>
          </a:prstGeom>
        </p:spPr>
      </p:pic>
      <p:sp>
        <p:nvSpPr>
          <p:cNvPr id="2" name="Title 1"/>
          <p:cNvSpPr>
            <a:spLocks noGrp="1"/>
          </p:cNvSpPr>
          <p:nvPr>
            <p:ph type="ctrTitle" hasCustomPrompt="1"/>
          </p:nvPr>
        </p:nvSpPr>
        <p:spPr>
          <a:xfrm>
            <a:off x="3605778" y="1969836"/>
            <a:ext cx="3357605" cy="1023013"/>
          </a:xfrm>
        </p:spPr>
        <p:txBody>
          <a:bodyPr>
            <a:normAutofit/>
          </a:bodyPr>
          <a:lstStyle>
            <a:lvl1pPr>
              <a:defRPr sz="1800" b="1">
                <a:solidFill>
                  <a:schemeClr val="accent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605778" y="3281730"/>
            <a:ext cx="3459793" cy="1375432"/>
          </a:xfrm>
        </p:spPr>
        <p:txBody>
          <a:bodyPr>
            <a:normAutofit/>
          </a:bodyPr>
          <a:lstStyle>
            <a:lvl1pPr marL="0" indent="0" algn="ctr">
              <a:buNone/>
              <a:defRPr sz="1200" b="1">
                <a:solidFill>
                  <a:schemeClr val="accent6"/>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11" name="Rectangle 10"/>
          <p:cNvSpPr/>
          <p:nvPr/>
        </p:nvSpPr>
        <p:spPr>
          <a:xfrm>
            <a:off x="0" y="6483167"/>
            <a:ext cx="6663766"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defRPr/>
            </a:pPr>
            <a:endParaRPr lang="en-US" sz="1350" dirty="0">
              <a:solidFill>
                <a:prstClr val="white"/>
              </a:solidFill>
            </a:endParaRPr>
          </a:p>
        </p:txBody>
      </p:sp>
      <p:sp>
        <p:nvSpPr>
          <p:cNvPr id="12" name="Rectangle 11"/>
          <p:cNvSpPr/>
          <p:nvPr/>
        </p:nvSpPr>
        <p:spPr>
          <a:xfrm>
            <a:off x="8858787" y="6455128"/>
            <a:ext cx="285214" cy="152561"/>
          </a:xfrm>
          <a:prstGeom prst="rect">
            <a:avLst/>
          </a:prstGeom>
          <a:solidFill>
            <a:srgbClr val="F06D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defRPr/>
            </a:pPr>
            <a:endParaRPr lang="en-US" sz="1350" dirty="0">
              <a:solidFill>
                <a:prstClr val="white"/>
              </a:solidFill>
            </a:endParaRPr>
          </a:p>
        </p:txBody>
      </p:sp>
      <p:sp>
        <p:nvSpPr>
          <p:cNvPr id="13" name="TextBox 12"/>
          <p:cNvSpPr txBox="1"/>
          <p:nvPr/>
        </p:nvSpPr>
        <p:spPr>
          <a:xfrm>
            <a:off x="6663766" y="6327553"/>
            <a:ext cx="2241176" cy="300082"/>
          </a:xfrm>
          <a:prstGeom prst="rect">
            <a:avLst/>
          </a:prstGeom>
          <a:noFill/>
        </p:spPr>
        <p:txBody>
          <a:bodyPr wrap="square" rtlCol="0">
            <a:spAutoFit/>
          </a:bodyPr>
          <a:lstStyle/>
          <a:p>
            <a:pPr algn="ctr">
              <a:defRPr/>
            </a:pPr>
            <a:r>
              <a:rPr lang="en-US" sz="1350" dirty="0" smtClean="0">
                <a:solidFill>
                  <a:srgbClr val="000000"/>
                </a:solidFill>
              </a:rPr>
              <a:t>www.salga.org.za</a:t>
            </a:r>
            <a:endParaRPr lang="en-US" sz="1350" dirty="0">
              <a:solidFill>
                <a:srgbClr val="000000"/>
              </a:solidFill>
            </a:endParaRPr>
          </a:p>
        </p:txBody>
      </p:sp>
    </p:spTree>
    <p:extLst>
      <p:ext uri="{BB962C8B-B14F-4D97-AF65-F5344CB8AC3E}">
        <p14:creationId xmlns:p14="http://schemas.microsoft.com/office/powerpoint/2010/main" val="3124143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1+#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1+#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0-#ppt_w/2"/>
                                          </p:val>
                                        </p:tav>
                                        <p:tav tm="100000">
                                          <p:val>
                                            <p:strVal val="#ppt_x"/>
                                          </p:val>
                                        </p:tav>
                                      </p:tavLst>
                                    </p:anim>
                                    <p:anim calcmode="lin" valueType="num">
                                      <p:cBhvr additive="base">
                                        <p:cTn id="23" dur="500" fill="hold"/>
                                        <p:tgtEl>
                                          <p:spTgt spid="12"/>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0-#ppt_w/2"/>
                                          </p:val>
                                        </p:tav>
                                        <p:tav tm="100000">
                                          <p:val>
                                            <p:strVal val="#ppt_x"/>
                                          </p:val>
                                        </p:tav>
                                      </p:tavLst>
                                    </p:anim>
                                    <p:anim calcmode="lin" valueType="num">
                                      <p:cBhvr additive="base">
                                        <p:cTn id="28" dur="500" fill="hold"/>
                                        <p:tgtEl>
                                          <p:spTgt spid="13"/>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0-#ppt_w/2"/>
                                          </p:val>
                                        </p:tav>
                                        <p:tav tm="100000">
                                          <p:val>
                                            <p:strVal val="#ppt_x"/>
                                          </p:val>
                                        </p:tav>
                                      </p:tavLst>
                                    </p:anim>
                                    <p:anim calcmode="lin" valueType="num">
                                      <p:cBhvr additive="base">
                                        <p:cTn id="33"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40"/>
            <a:ext cx="6400800" cy="794815"/>
          </a:xfrm>
        </p:spPr>
        <p:txBody>
          <a:bodyPr>
            <a:normAutofit/>
          </a:bodyPr>
          <a:lstStyle>
            <a:lvl1pPr>
              <a:defRPr sz="1500" b="1"/>
            </a:lvl1pPr>
          </a:lstStyle>
          <a:p>
            <a:r>
              <a:rPr lang="en-US" dirty="0" smtClean="0"/>
              <a:t>CLICK TO EDIT MASTER TITLE STYLE</a:t>
            </a:r>
            <a:endParaRPr lang="en-US" dirty="0"/>
          </a:p>
        </p:txBody>
      </p:sp>
      <p:sp>
        <p:nvSpPr>
          <p:cNvPr id="7" name="Text Placeholder 6"/>
          <p:cNvSpPr>
            <a:spLocks noGrp="1"/>
          </p:cNvSpPr>
          <p:nvPr>
            <p:ph type="body" sz="quarter" idx="10"/>
          </p:nvPr>
        </p:nvSpPr>
        <p:spPr>
          <a:xfrm>
            <a:off x="642939" y="1752600"/>
            <a:ext cx="8043862" cy="4540250"/>
          </a:xfrm>
        </p:spPr>
        <p:txBody>
          <a:bodyPr>
            <a:normAutofit/>
          </a:bodyPr>
          <a:lstStyle>
            <a:lvl1pPr>
              <a:defRPr sz="900">
                <a:solidFill>
                  <a:schemeClr val="accent6"/>
                </a:solidFill>
              </a:defRPr>
            </a:lvl1pPr>
            <a:lvl2pPr>
              <a:defRPr sz="900">
                <a:solidFill>
                  <a:schemeClr val="accent6"/>
                </a:solidFill>
              </a:defRPr>
            </a:lvl2pPr>
            <a:lvl3pPr>
              <a:defRPr sz="900">
                <a:solidFill>
                  <a:schemeClr val="accent6"/>
                </a:solidFill>
              </a:defRPr>
            </a:lvl3pPr>
            <a:lvl4pPr>
              <a:defRPr sz="900">
                <a:solidFill>
                  <a:schemeClr val="accent6"/>
                </a:solidFill>
              </a:defRPr>
            </a:lvl4pPr>
            <a:lvl5pPr>
              <a:defRPr sz="900">
                <a:solidFill>
                  <a:schemeClr val="accent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alga log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41883" y="424668"/>
            <a:ext cx="1628589" cy="778069"/>
          </a:xfrm>
          <a:prstGeom prst="rect">
            <a:avLst/>
          </a:prstGeom>
        </p:spPr>
      </p:pic>
      <p:sp>
        <p:nvSpPr>
          <p:cNvPr id="9" name="Rectangle 8"/>
          <p:cNvSpPr/>
          <p:nvPr/>
        </p:nvSpPr>
        <p:spPr>
          <a:xfrm>
            <a:off x="0" y="6483167"/>
            <a:ext cx="6663766"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defRPr/>
            </a:pPr>
            <a:endParaRPr lang="en-US" sz="1350" dirty="0">
              <a:solidFill>
                <a:prstClr val="white"/>
              </a:solidFill>
            </a:endParaRPr>
          </a:p>
        </p:txBody>
      </p:sp>
      <p:sp>
        <p:nvSpPr>
          <p:cNvPr id="10" name="Rectangle 9"/>
          <p:cNvSpPr/>
          <p:nvPr/>
        </p:nvSpPr>
        <p:spPr>
          <a:xfrm>
            <a:off x="8858787" y="6455128"/>
            <a:ext cx="285214"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defRPr/>
            </a:pPr>
            <a:endParaRPr lang="en-US" sz="1350" dirty="0">
              <a:solidFill>
                <a:prstClr val="white"/>
              </a:solidFill>
            </a:endParaRPr>
          </a:p>
        </p:txBody>
      </p:sp>
      <p:sp>
        <p:nvSpPr>
          <p:cNvPr id="11" name="TextBox 10"/>
          <p:cNvSpPr txBox="1"/>
          <p:nvPr/>
        </p:nvSpPr>
        <p:spPr>
          <a:xfrm>
            <a:off x="6663766" y="6327553"/>
            <a:ext cx="2241176" cy="300082"/>
          </a:xfrm>
          <a:prstGeom prst="rect">
            <a:avLst/>
          </a:prstGeom>
          <a:noFill/>
        </p:spPr>
        <p:txBody>
          <a:bodyPr wrap="square" rtlCol="0">
            <a:spAutoFit/>
          </a:bodyPr>
          <a:lstStyle/>
          <a:p>
            <a:pPr algn="ctr">
              <a:defRPr/>
            </a:pPr>
            <a:r>
              <a:rPr lang="en-US" sz="1350" dirty="0" smtClean="0">
                <a:solidFill>
                  <a:srgbClr val="000000"/>
                </a:solidFill>
              </a:rPr>
              <a:t>www.salga.org.za</a:t>
            </a:r>
            <a:endParaRPr lang="en-US" sz="1350" dirty="0">
              <a:solidFill>
                <a:srgbClr val="000000"/>
              </a:solidFill>
            </a:endParaRPr>
          </a:p>
        </p:txBody>
      </p:sp>
      <p:pic>
        <p:nvPicPr>
          <p:cNvPr id="12" name="Picture 11" descr="Speech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8910" y="1364310"/>
            <a:ext cx="4871324" cy="4999329"/>
          </a:xfrm>
          <a:prstGeom prst="rect">
            <a:avLst/>
          </a:prstGeom>
        </p:spPr>
      </p:pic>
    </p:spTree>
    <p:extLst>
      <p:ext uri="{BB962C8B-B14F-4D97-AF65-F5344CB8AC3E}">
        <p14:creationId xmlns:p14="http://schemas.microsoft.com/office/powerpoint/2010/main" val="191503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0-#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225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125"/>
            </a:lvl1pPr>
            <a:lvl2pPr marL="257175" indent="0">
              <a:buNone/>
              <a:defRPr sz="1013"/>
            </a:lvl2pPr>
            <a:lvl3pPr marL="514350" indent="0">
              <a:buNone/>
              <a:defRPr sz="900"/>
            </a:lvl3pPr>
            <a:lvl4pPr marL="771525" indent="0">
              <a:buNone/>
              <a:defRPr sz="788"/>
            </a:lvl4pPr>
            <a:lvl5pPr marL="1028700" indent="0">
              <a:buNone/>
              <a:defRPr sz="788"/>
            </a:lvl5pPr>
            <a:lvl6pPr marL="1285875" indent="0">
              <a:buNone/>
              <a:defRPr sz="788"/>
            </a:lvl6pPr>
            <a:lvl7pPr marL="1543050" indent="0">
              <a:buNone/>
              <a:defRPr sz="788"/>
            </a:lvl7pPr>
            <a:lvl8pPr marL="1800225" indent="0">
              <a:buNone/>
              <a:defRPr sz="788"/>
            </a:lvl8pPr>
            <a:lvl9pPr marL="2057400" indent="0">
              <a:buNone/>
              <a:defRPr sz="788"/>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pPr defTabSz="342900"/>
            <a:fld id="{22DE3D06-4437-4F43-807B-2CE4A49B76C4}" type="slidenum">
              <a:rPr lang="en-ZA" smtClean="0">
                <a:solidFill>
                  <a:srgbClr val="F06D19">
                    <a:tint val="75000"/>
                  </a:srgbClr>
                </a:solidFill>
              </a:rPr>
              <a:pPr defTabSz="342900"/>
              <a:t>‹#›</a:t>
            </a:fld>
            <a:endParaRPr lang="en-ZA" dirty="0">
              <a:solidFill>
                <a:srgbClr val="F06D19">
                  <a:tint val="75000"/>
                </a:srgbClr>
              </a:solidFill>
            </a:endParaRPr>
          </a:p>
        </p:txBody>
      </p:sp>
    </p:spTree>
    <p:extLst>
      <p:ext uri="{BB962C8B-B14F-4D97-AF65-F5344CB8AC3E}">
        <p14:creationId xmlns:p14="http://schemas.microsoft.com/office/powerpoint/2010/main" val="843272895"/>
      </p:ext>
    </p:extLst>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ontent page">
    <p:spTree>
      <p:nvGrpSpPr>
        <p:cNvPr id="1" name=""/>
        <p:cNvGrpSpPr/>
        <p:nvPr/>
      </p:nvGrpSpPr>
      <p:grpSpPr>
        <a:xfrm>
          <a:off x="0" y="0"/>
          <a:ext cx="0" cy="0"/>
          <a:chOff x="0" y="0"/>
          <a:chExt cx="0" cy="0"/>
        </a:xfrm>
      </p:grpSpPr>
      <p:pic>
        <p:nvPicPr>
          <p:cNvPr id="13" name="Picture 12" descr="speech bubl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1794" y="274640"/>
            <a:ext cx="554807" cy="654040"/>
          </a:xfrm>
          <a:prstGeom prst="rect">
            <a:avLst/>
          </a:prstGeom>
        </p:spPr>
      </p:pic>
      <p:sp>
        <p:nvSpPr>
          <p:cNvPr id="2" name="Title 1"/>
          <p:cNvSpPr>
            <a:spLocks noGrp="1"/>
          </p:cNvSpPr>
          <p:nvPr>
            <p:ph type="title" hasCustomPrompt="1"/>
          </p:nvPr>
        </p:nvSpPr>
        <p:spPr>
          <a:xfrm>
            <a:off x="1412807" y="274640"/>
            <a:ext cx="5445193" cy="794815"/>
          </a:xfrm>
        </p:spPr>
        <p:txBody>
          <a:bodyPr>
            <a:normAutofit/>
          </a:bodyPr>
          <a:lstStyle>
            <a:lvl1pPr>
              <a:defRPr sz="1500" b="1"/>
            </a:lvl1pPr>
          </a:lstStyle>
          <a:p>
            <a:r>
              <a:rPr lang="en-US" dirty="0" smtClean="0"/>
              <a:t>CLICK TO EDIT MASTER TITLE STYLE</a:t>
            </a:r>
            <a:endParaRPr lang="en-US" dirty="0"/>
          </a:p>
        </p:txBody>
      </p:sp>
      <p:sp>
        <p:nvSpPr>
          <p:cNvPr id="7" name="Text Placeholder 6"/>
          <p:cNvSpPr>
            <a:spLocks noGrp="1"/>
          </p:cNvSpPr>
          <p:nvPr>
            <p:ph type="body" sz="quarter" idx="10"/>
          </p:nvPr>
        </p:nvSpPr>
        <p:spPr>
          <a:xfrm>
            <a:off x="642939" y="1752600"/>
            <a:ext cx="8043862" cy="4540250"/>
          </a:xfrm>
        </p:spPr>
        <p:txBody>
          <a:bodyPr>
            <a:normAutofit/>
          </a:bodyPr>
          <a:lstStyle>
            <a:lvl1pPr>
              <a:defRPr sz="900">
                <a:solidFill>
                  <a:schemeClr val="accent6"/>
                </a:solidFill>
              </a:defRPr>
            </a:lvl1pPr>
            <a:lvl2pPr>
              <a:defRPr sz="900">
                <a:solidFill>
                  <a:schemeClr val="accent6"/>
                </a:solidFill>
              </a:defRPr>
            </a:lvl2pPr>
            <a:lvl3pPr>
              <a:defRPr sz="900">
                <a:solidFill>
                  <a:schemeClr val="accent6"/>
                </a:solidFill>
              </a:defRPr>
            </a:lvl3pPr>
            <a:lvl4pPr>
              <a:defRPr sz="900">
                <a:solidFill>
                  <a:schemeClr val="accent6"/>
                </a:solidFill>
              </a:defRPr>
            </a:lvl4pPr>
            <a:lvl5pPr>
              <a:defRPr sz="900">
                <a:solidFill>
                  <a:schemeClr val="accent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alga log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41883" y="424668"/>
            <a:ext cx="1628589" cy="778069"/>
          </a:xfrm>
          <a:prstGeom prst="rect">
            <a:avLst/>
          </a:prstGeom>
        </p:spPr>
      </p:pic>
      <p:sp>
        <p:nvSpPr>
          <p:cNvPr id="9" name="Rectangle 8"/>
          <p:cNvSpPr/>
          <p:nvPr/>
        </p:nvSpPr>
        <p:spPr>
          <a:xfrm>
            <a:off x="0" y="6483167"/>
            <a:ext cx="6663766"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85800"/>
            <a:endParaRPr lang="en-US" sz="1350" dirty="0">
              <a:solidFill>
                <a:prstClr val="white"/>
              </a:solidFill>
            </a:endParaRPr>
          </a:p>
        </p:txBody>
      </p:sp>
      <p:sp>
        <p:nvSpPr>
          <p:cNvPr id="10" name="Rectangle 9"/>
          <p:cNvSpPr/>
          <p:nvPr/>
        </p:nvSpPr>
        <p:spPr>
          <a:xfrm>
            <a:off x="8858787" y="6455128"/>
            <a:ext cx="285214"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85800"/>
            <a:endParaRPr lang="en-US" sz="1350" dirty="0">
              <a:solidFill>
                <a:prstClr val="white"/>
              </a:solidFill>
            </a:endParaRPr>
          </a:p>
        </p:txBody>
      </p:sp>
      <p:sp>
        <p:nvSpPr>
          <p:cNvPr id="11" name="TextBox 10"/>
          <p:cNvSpPr txBox="1"/>
          <p:nvPr/>
        </p:nvSpPr>
        <p:spPr>
          <a:xfrm>
            <a:off x="6663766" y="6327553"/>
            <a:ext cx="2241176" cy="300082"/>
          </a:xfrm>
          <a:prstGeom prst="rect">
            <a:avLst/>
          </a:prstGeom>
          <a:noFill/>
        </p:spPr>
        <p:txBody>
          <a:bodyPr wrap="square" rtlCol="0">
            <a:spAutoFit/>
          </a:bodyPr>
          <a:lstStyle/>
          <a:p>
            <a:pPr algn="ctr" defTabSz="685800"/>
            <a:r>
              <a:rPr lang="en-US" sz="1350" dirty="0" smtClean="0">
                <a:solidFill>
                  <a:srgbClr val="000000"/>
                </a:solidFill>
              </a:rPr>
              <a:t>www.salga.org.za</a:t>
            </a:r>
            <a:endParaRPr lang="en-US" sz="1350" dirty="0">
              <a:solidFill>
                <a:srgbClr val="000000"/>
              </a:solidFill>
            </a:endParaRPr>
          </a:p>
        </p:txBody>
      </p:sp>
      <p:sp>
        <p:nvSpPr>
          <p:cNvPr id="3" name="Date Placeholder 2"/>
          <p:cNvSpPr>
            <a:spLocks noGrp="1"/>
          </p:cNvSpPr>
          <p:nvPr>
            <p:ph type="dt" sz="half" idx="11"/>
          </p:nvPr>
        </p:nvSpPr>
        <p:spPr/>
        <p:txBody>
          <a:bodyPr/>
          <a:lstStyle/>
          <a:p>
            <a:fld id="{42F21C27-4874-8A48-9ED2-403E154C5BB2}" type="datetime1">
              <a:rPr lang="en-ZA" smtClean="0">
                <a:solidFill>
                  <a:srgbClr val="F06D19">
                    <a:tint val="75000"/>
                  </a:srgbClr>
                </a:solidFill>
              </a:rPr>
              <a:pPr/>
              <a:t>2021/02/15</a:t>
            </a:fld>
            <a:endParaRPr lang="en-US">
              <a:solidFill>
                <a:srgbClr val="F06D19">
                  <a:tint val="75000"/>
                </a:srgbClr>
              </a:solidFill>
            </a:endParaRPr>
          </a:p>
        </p:txBody>
      </p:sp>
      <p:sp>
        <p:nvSpPr>
          <p:cNvPr id="4" name="Footer Placeholder 3"/>
          <p:cNvSpPr>
            <a:spLocks noGrp="1"/>
          </p:cNvSpPr>
          <p:nvPr>
            <p:ph type="ftr" sz="quarter" idx="12"/>
          </p:nvPr>
        </p:nvSpPr>
        <p:spPr/>
        <p:txBody>
          <a:bodyPr/>
          <a:lstStyle/>
          <a:p>
            <a:endParaRPr lang="en-US">
              <a:solidFill>
                <a:srgbClr val="F06D19">
                  <a:tint val="75000"/>
                </a:srgbClr>
              </a:solidFill>
            </a:endParaRPr>
          </a:p>
        </p:txBody>
      </p:sp>
      <p:sp>
        <p:nvSpPr>
          <p:cNvPr id="5" name="Slide Number Placeholder 4"/>
          <p:cNvSpPr>
            <a:spLocks noGrp="1"/>
          </p:cNvSpPr>
          <p:nvPr>
            <p:ph type="sldNum" sz="quarter" idx="13"/>
          </p:nvPr>
        </p:nvSpPr>
        <p:spPr>
          <a:xfrm>
            <a:off x="26475" y="122239"/>
            <a:ext cx="914544" cy="812612"/>
          </a:xfrm>
          <a:noFill/>
          <a:ln>
            <a:noFill/>
          </a:ln>
        </p:spPr>
        <p:style>
          <a:lnRef idx="2">
            <a:schemeClr val="accent1"/>
          </a:lnRef>
          <a:fillRef idx="1">
            <a:schemeClr val="lt1"/>
          </a:fillRef>
          <a:effectRef idx="0">
            <a:schemeClr val="accent1"/>
          </a:effectRef>
          <a:fontRef idx="none"/>
        </p:style>
        <p:txBody>
          <a:bodyPr>
            <a:scene3d>
              <a:camera prst="orthographicFront"/>
              <a:lightRig rig="soft" dir="t">
                <a:rot lat="0" lon="0" rev="10800000"/>
              </a:lightRig>
            </a:scene3d>
            <a:sp3d>
              <a:bevelT w="27940" h="12700"/>
              <a:contourClr>
                <a:srgbClr val="DDDDDD"/>
              </a:contourClr>
            </a:sp3d>
          </a:bodyPr>
          <a:lstStyle>
            <a:lvl1pPr algn="ctr">
              <a:defRPr sz="1800" b="1" cap="none" spc="113">
                <a:ln w="11430"/>
                <a:solidFill>
                  <a:srgbClr val="F8F8F8"/>
                </a:solidFill>
                <a:effectLst>
                  <a:outerShdw blurRad="25400" algn="tl" rotWithShape="0">
                    <a:srgbClr val="000000">
                      <a:alpha val="43000"/>
                    </a:srgbClr>
                  </a:outerShdw>
                </a:effectLst>
              </a:defRPr>
            </a:lvl1pPr>
          </a:lstStyle>
          <a:p>
            <a:fld id="{EE2BC727-926F-1646-BD6E-3FDEEEEFCBE9}" type="slidenum">
              <a:rPr lang="en-US" smtClean="0"/>
              <a:pPr/>
              <a:t>‹#›</a:t>
            </a:fld>
            <a:endParaRPr lang="en-US" dirty="0"/>
          </a:p>
        </p:txBody>
      </p:sp>
    </p:spTree>
    <p:extLst>
      <p:ext uri="{BB962C8B-B14F-4D97-AF65-F5344CB8AC3E}">
        <p14:creationId xmlns:p14="http://schemas.microsoft.com/office/powerpoint/2010/main" val="1957790867"/>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SALGA">
    <p:bg>
      <p:bgPr>
        <a:solidFill>
          <a:schemeClr val="tx1"/>
        </a:solidFill>
        <a:effectLst/>
      </p:bgPr>
    </p:bg>
    <p:spTree>
      <p:nvGrpSpPr>
        <p:cNvPr id="1" name=""/>
        <p:cNvGrpSpPr/>
        <p:nvPr/>
      </p:nvGrpSpPr>
      <p:grpSpPr>
        <a:xfrm>
          <a:off x="0" y="0"/>
          <a:ext cx="0" cy="0"/>
          <a:chOff x="0" y="0"/>
          <a:chExt cx="0" cy="0"/>
        </a:xfrm>
      </p:grpSpPr>
      <p:pic>
        <p:nvPicPr>
          <p:cNvPr id="8" name="Picture 7" descr="Salga 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3768" y="191919"/>
            <a:ext cx="3102089" cy="1482042"/>
          </a:xfrm>
          <a:prstGeom prst="rect">
            <a:avLst/>
          </a:prstGeom>
        </p:spPr>
      </p:pic>
      <p:pic>
        <p:nvPicPr>
          <p:cNvPr id="9" name="Picture 8" descr="speech buble 2.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19577" y="1495044"/>
            <a:ext cx="4178808" cy="4782312"/>
          </a:xfrm>
          <a:prstGeom prst="rect">
            <a:avLst/>
          </a:prstGeom>
        </p:spPr>
      </p:pic>
      <p:pic>
        <p:nvPicPr>
          <p:cNvPr id="10" name="Picture 9" descr="speech buble 1.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708174" y="1149858"/>
            <a:ext cx="4151376" cy="4901184"/>
          </a:xfrm>
          <a:prstGeom prst="rect">
            <a:avLst/>
          </a:prstGeom>
        </p:spPr>
      </p:pic>
      <p:sp>
        <p:nvSpPr>
          <p:cNvPr id="2" name="Title 1"/>
          <p:cNvSpPr>
            <a:spLocks noGrp="1"/>
          </p:cNvSpPr>
          <p:nvPr>
            <p:ph type="ctrTitle" hasCustomPrompt="1"/>
          </p:nvPr>
        </p:nvSpPr>
        <p:spPr>
          <a:xfrm>
            <a:off x="2963453" y="1969836"/>
            <a:ext cx="3357605" cy="1023013"/>
          </a:xfrm>
        </p:spPr>
        <p:txBody>
          <a:bodyPr>
            <a:normAutofit/>
          </a:bodyPr>
          <a:lstStyle>
            <a:lvl1pPr>
              <a:defRPr sz="1800" b="1">
                <a:solidFill>
                  <a:schemeClr val="accent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963453" y="3281730"/>
            <a:ext cx="3459793" cy="1375432"/>
          </a:xfrm>
        </p:spPr>
        <p:txBody>
          <a:bodyPr>
            <a:normAutofit/>
          </a:bodyPr>
          <a:lstStyle>
            <a:lvl1pPr marL="0" indent="0" algn="ctr">
              <a:buNone/>
              <a:defRPr sz="1200" b="1">
                <a:solidFill>
                  <a:schemeClr val="accent6"/>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smtClean="0"/>
              <a:t>Click to edit Master subtitle style</a:t>
            </a:r>
            <a:endParaRPr lang="en-US" dirty="0"/>
          </a:p>
        </p:txBody>
      </p:sp>
      <p:sp>
        <p:nvSpPr>
          <p:cNvPr id="11" name="Rectangle 10"/>
          <p:cNvSpPr/>
          <p:nvPr userDrawn="1"/>
        </p:nvSpPr>
        <p:spPr>
          <a:xfrm>
            <a:off x="0" y="6483167"/>
            <a:ext cx="6663766" cy="15256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prstClr val="white"/>
              </a:solidFill>
            </a:endParaRPr>
          </a:p>
        </p:txBody>
      </p:sp>
      <p:sp>
        <p:nvSpPr>
          <p:cNvPr id="12" name="Rectangle 11"/>
          <p:cNvSpPr/>
          <p:nvPr userDrawn="1"/>
        </p:nvSpPr>
        <p:spPr>
          <a:xfrm>
            <a:off x="8858787" y="6455128"/>
            <a:ext cx="285214" cy="15256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prstClr val="white"/>
              </a:solidFill>
            </a:endParaRPr>
          </a:p>
        </p:txBody>
      </p:sp>
      <p:sp>
        <p:nvSpPr>
          <p:cNvPr id="13" name="TextBox 12"/>
          <p:cNvSpPr txBox="1"/>
          <p:nvPr userDrawn="1"/>
        </p:nvSpPr>
        <p:spPr>
          <a:xfrm>
            <a:off x="6663766" y="6327553"/>
            <a:ext cx="2241176" cy="300082"/>
          </a:xfrm>
          <a:prstGeom prst="rect">
            <a:avLst/>
          </a:prstGeom>
          <a:noFill/>
        </p:spPr>
        <p:txBody>
          <a:bodyPr wrap="square" rtlCol="0">
            <a:spAutoFit/>
          </a:bodyPr>
          <a:lstStyle/>
          <a:p>
            <a:pPr algn="ctr"/>
            <a:r>
              <a:rPr lang="en-US" sz="1350" dirty="0" err="1" smtClean="0">
                <a:solidFill>
                  <a:srgbClr val="000000"/>
                </a:solidFill>
              </a:rPr>
              <a:t>www.salga.org.za</a:t>
            </a:r>
            <a:endParaRPr lang="en-US" sz="1350" dirty="0">
              <a:solidFill>
                <a:srgbClr val="000000"/>
              </a:solidFill>
            </a:endParaRPr>
          </a:p>
        </p:txBody>
      </p:sp>
    </p:spTree>
    <p:extLst>
      <p:ext uri="{BB962C8B-B14F-4D97-AF65-F5344CB8AC3E}">
        <p14:creationId xmlns:p14="http://schemas.microsoft.com/office/powerpoint/2010/main" val="133697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1+#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1+#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0-#ppt_w/2"/>
                                          </p:val>
                                        </p:tav>
                                        <p:tav tm="100000">
                                          <p:val>
                                            <p:strVal val="#ppt_x"/>
                                          </p:val>
                                        </p:tav>
                                      </p:tavLst>
                                    </p:anim>
                                    <p:anim calcmode="lin" valueType="num">
                                      <p:cBhvr additive="base">
                                        <p:cTn id="23" dur="500" fill="hold"/>
                                        <p:tgtEl>
                                          <p:spTgt spid="12"/>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0-#ppt_w/2"/>
                                          </p:val>
                                        </p:tav>
                                        <p:tav tm="100000">
                                          <p:val>
                                            <p:strVal val="#ppt_x"/>
                                          </p:val>
                                        </p:tav>
                                      </p:tavLst>
                                    </p:anim>
                                    <p:anim calcmode="lin" valueType="num">
                                      <p:cBhvr additive="base">
                                        <p:cTn id="28" dur="500" fill="hold"/>
                                        <p:tgtEl>
                                          <p:spTgt spid="13"/>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0-#ppt_w/2"/>
                                          </p:val>
                                        </p:tav>
                                        <p:tav tm="100000">
                                          <p:val>
                                            <p:strVal val="#ppt_x"/>
                                          </p:val>
                                        </p:tav>
                                      </p:tavLst>
                                    </p:anim>
                                    <p:anim calcmode="lin" valueType="num">
                                      <p:cBhvr additive="base">
                                        <p:cTn id="33"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p:bld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solidFill>
                <a:srgbClr val="F06D19">
                  <a:tint val="75000"/>
                </a:srgb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solidFill>
                <a:srgbClr val="F06D19">
                  <a:tint val="75000"/>
                </a:srgbClr>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6C2CDB-A538-AA4E-87C3-EB7CD954E69E}" type="slidenum">
              <a:rPr lang="en-US" smtClean="0">
                <a:solidFill>
                  <a:srgbClr val="F06D19">
                    <a:tint val="75000"/>
                  </a:srgbClr>
                </a:solidFill>
              </a:rPr>
              <a:pPr/>
              <a:t>‹#›</a:t>
            </a:fld>
            <a:endParaRPr lang="en-US" dirty="0">
              <a:solidFill>
                <a:srgbClr val="F06D19">
                  <a:tint val="75000"/>
                </a:srgbClr>
              </a:solidFill>
            </a:endParaRPr>
          </a:p>
        </p:txBody>
      </p:sp>
    </p:spTree>
    <p:extLst>
      <p:ext uri="{BB962C8B-B14F-4D97-AF65-F5344CB8AC3E}">
        <p14:creationId xmlns:p14="http://schemas.microsoft.com/office/powerpoint/2010/main" val="273019456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Lst>
  <p:hf hdr="0" ftr="0" dt="0"/>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solidFill>
                <a:srgbClr val="F06D19">
                  <a:tint val="75000"/>
                </a:srgb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solidFill>
                <a:srgbClr val="F06D19">
                  <a:tint val="75000"/>
                </a:srgbClr>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6C2CDB-A538-AA4E-87C3-EB7CD954E69E}" type="slidenum">
              <a:rPr lang="en-US" smtClean="0">
                <a:solidFill>
                  <a:srgbClr val="F06D19">
                    <a:tint val="75000"/>
                  </a:srgbClr>
                </a:solidFill>
              </a:rPr>
              <a:pPr/>
              <a:t>‹#›</a:t>
            </a:fld>
            <a:endParaRPr lang="en-US" dirty="0">
              <a:solidFill>
                <a:srgbClr val="F06D19">
                  <a:tint val="75000"/>
                </a:srgbClr>
              </a:solidFill>
            </a:endParaRPr>
          </a:p>
        </p:txBody>
      </p:sp>
    </p:spTree>
    <p:extLst>
      <p:ext uri="{BB962C8B-B14F-4D97-AF65-F5344CB8AC3E}">
        <p14:creationId xmlns:p14="http://schemas.microsoft.com/office/powerpoint/2010/main" val="74311907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Lst>
  <p:hf hdr="0" ftr="0" dt="0"/>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4373E65-72FA-9C4C-86F5-527BDFE5F362}" type="datetimeFigureOut">
              <a:rPr lang="en-US" smtClean="0">
                <a:solidFill>
                  <a:srgbClr val="F06D19">
                    <a:tint val="75000"/>
                  </a:srgbClr>
                </a:solidFill>
              </a:rPr>
              <a:pPr/>
              <a:t>2/15/2021</a:t>
            </a:fld>
            <a:endParaRPr lang="en-US">
              <a:solidFill>
                <a:srgbClr val="F06D19">
                  <a:tint val="75000"/>
                </a:srgb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srgbClr val="F06D19">
                  <a:tint val="75000"/>
                </a:srgbClr>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874A8EF-2000-014D-A4B6-9413622816E2}" type="slidenum">
              <a:rPr lang="en-US" smtClean="0">
                <a:solidFill>
                  <a:srgbClr val="F06D19">
                    <a:tint val="75000"/>
                  </a:srgbClr>
                </a:solidFill>
              </a:rPr>
              <a:pPr/>
              <a:t>‹#›</a:t>
            </a:fld>
            <a:endParaRPr lang="en-US">
              <a:solidFill>
                <a:srgbClr val="F06D19">
                  <a:tint val="75000"/>
                </a:srgbClr>
              </a:solidFill>
            </a:endParaRPr>
          </a:p>
        </p:txBody>
      </p:sp>
    </p:spTree>
    <p:extLst>
      <p:ext uri="{BB962C8B-B14F-4D97-AF65-F5344CB8AC3E}">
        <p14:creationId xmlns:p14="http://schemas.microsoft.com/office/powerpoint/2010/main" val="125457694"/>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Lst>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3645840" y="2152340"/>
            <a:ext cx="3459793" cy="1375432"/>
          </a:xfrm>
        </p:spPr>
        <p:txBody>
          <a:bodyPr>
            <a:noAutofit/>
          </a:bodyPr>
          <a:lstStyle/>
          <a:p>
            <a:r>
              <a:rPr lang="en-GB" sz="2800" dirty="0" smtClean="0">
                <a:solidFill>
                  <a:schemeClr val="tx1"/>
                </a:solidFill>
              </a:rPr>
              <a:t>SALGA SUPPORT TO GOVAN MBEKI MUNICIPALITY</a:t>
            </a:r>
          </a:p>
        </p:txBody>
      </p:sp>
      <p:sp>
        <p:nvSpPr>
          <p:cNvPr id="5" name="Subtitle 3"/>
          <p:cNvSpPr txBox="1">
            <a:spLocks/>
          </p:cNvSpPr>
          <p:nvPr/>
        </p:nvSpPr>
        <p:spPr>
          <a:xfrm>
            <a:off x="372652" y="5007283"/>
            <a:ext cx="4117461" cy="137543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1600" b="1" kern="1200">
                <a:solidFill>
                  <a:schemeClr val="accent6"/>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GB" sz="2000" dirty="0" smtClean="0"/>
              <a:t>PC COGTA ENGAGEMENT WITH GOVAN MBEKI LOCAL MUNICIPALITY </a:t>
            </a:r>
          </a:p>
          <a:p>
            <a:r>
              <a:rPr lang="en-GB" sz="2000" smtClean="0"/>
              <a:t>16 FEBRUARY 2021</a:t>
            </a:r>
            <a:endParaRPr lang="en-ZA" sz="2000" dirty="0"/>
          </a:p>
        </p:txBody>
      </p:sp>
    </p:spTree>
    <p:extLst>
      <p:ext uri="{BB962C8B-B14F-4D97-AF65-F5344CB8AC3E}">
        <p14:creationId xmlns:p14="http://schemas.microsoft.com/office/powerpoint/2010/main" val="15897218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t>2</a:t>
            </a:r>
            <a:r>
              <a:rPr lang="en-US" sz="1800" dirty="0" smtClean="0"/>
              <a:t>. </a:t>
            </a:r>
            <a:r>
              <a:rPr lang="en-US" sz="1800" dirty="0"/>
              <a:t>MUNICIPAL FINANCE SUPPORT </a:t>
            </a:r>
            <a:br>
              <a:rPr lang="en-US" sz="1800" dirty="0"/>
            </a:br>
            <a:r>
              <a:rPr lang="en-US" sz="1800" dirty="0"/>
              <a:t>(</a:t>
            </a:r>
            <a:r>
              <a:rPr lang="en-US" sz="1800" dirty="0" err="1"/>
              <a:t>Cont</a:t>
            </a:r>
            <a:r>
              <a:rPr lang="en-US" sz="1800" dirty="0"/>
              <a:t>…) </a:t>
            </a:r>
            <a:endParaRPr lang="en-ZA" sz="1800" dirty="0"/>
          </a:p>
        </p:txBody>
      </p:sp>
      <p:sp>
        <p:nvSpPr>
          <p:cNvPr id="3" name="Text Placeholder 2"/>
          <p:cNvSpPr>
            <a:spLocks noGrp="1"/>
          </p:cNvSpPr>
          <p:nvPr>
            <p:ph type="body" sz="quarter" idx="10"/>
          </p:nvPr>
        </p:nvSpPr>
        <p:spPr>
          <a:xfrm>
            <a:off x="192562" y="1442434"/>
            <a:ext cx="8876375" cy="4994462"/>
          </a:xfrm>
        </p:spPr>
        <p:txBody>
          <a:bodyPr>
            <a:normAutofit fontScale="92500" lnSpcReduction="20000"/>
          </a:bodyPr>
          <a:lstStyle/>
          <a:p>
            <a:pPr marL="0" indent="0" algn="just">
              <a:buNone/>
            </a:pPr>
            <a:r>
              <a:rPr lang="en-US" sz="1500" dirty="0" smtClean="0"/>
              <a:t>	-	</a:t>
            </a:r>
            <a:r>
              <a:rPr lang="en-US" sz="1900" dirty="0" smtClean="0"/>
              <a:t>Municipal </a:t>
            </a:r>
            <a:r>
              <a:rPr lang="en-US" sz="1900" dirty="0"/>
              <a:t>policy and bylaws on revenue collection to be reviewed annually and </a:t>
            </a:r>
            <a:r>
              <a:rPr lang="en-US" sz="1900" dirty="0" smtClean="0"/>
              <a:t>		approved </a:t>
            </a:r>
            <a:r>
              <a:rPr lang="en-US" sz="1900" dirty="0"/>
              <a:t>by 	</a:t>
            </a:r>
            <a:r>
              <a:rPr lang="en-US" sz="1900" dirty="0" smtClean="0"/>
              <a:t>council </a:t>
            </a:r>
            <a:r>
              <a:rPr lang="en-US" sz="1900" dirty="0"/>
              <a:t>as and be in place</a:t>
            </a:r>
          </a:p>
          <a:p>
            <a:pPr marL="0" indent="0" algn="just">
              <a:buNone/>
            </a:pPr>
            <a:r>
              <a:rPr lang="en-US" sz="1900" dirty="0"/>
              <a:t>	-	Database in place for the support / free basic services provided for indigent;</a:t>
            </a:r>
          </a:p>
          <a:p>
            <a:pPr marL="0" indent="0" algn="just">
              <a:buNone/>
            </a:pPr>
            <a:r>
              <a:rPr lang="en-US" sz="1900" dirty="0"/>
              <a:t>	-	Easy accessibility pay-point facilities for consumer to pay for services;</a:t>
            </a:r>
          </a:p>
          <a:p>
            <a:pPr marL="0" indent="0" algn="just">
              <a:buNone/>
            </a:pPr>
            <a:r>
              <a:rPr lang="en-US" sz="1900" dirty="0" smtClean="0"/>
              <a:t>	-	Adequate </a:t>
            </a:r>
            <a:r>
              <a:rPr lang="en-US" sz="1900" dirty="0"/>
              <a:t>process and legal steps to be taken when accounts are not paid;</a:t>
            </a:r>
          </a:p>
          <a:p>
            <a:pPr marL="0" indent="0" algn="just">
              <a:buNone/>
            </a:pPr>
            <a:r>
              <a:rPr lang="en-US" sz="1900" dirty="0" smtClean="0"/>
              <a:t>	-	</a:t>
            </a:r>
            <a:r>
              <a:rPr lang="en-US" sz="1900" dirty="0" err="1" smtClean="0"/>
              <a:t>Councillors</a:t>
            </a:r>
            <a:r>
              <a:rPr lang="en-US" sz="1900" dirty="0" smtClean="0"/>
              <a:t> </a:t>
            </a:r>
            <a:r>
              <a:rPr lang="en-US" sz="1900" dirty="0"/>
              <a:t>and officials should not be in arrears in their municipal accounts</a:t>
            </a:r>
            <a:r>
              <a:rPr lang="en-US" sz="1900" dirty="0" smtClean="0"/>
              <a:t>;</a:t>
            </a:r>
          </a:p>
          <a:p>
            <a:pPr marL="0" indent="0" algn="just">
              <a:buNone/>
            </a:pPr>
            <a:endParaRPr lang="en-US" sz="1900" dirty="0"/>
          </a:p>
          <a:p>
            <a:pPr marL="0" indent="0" algn="just">
              <a:buNone/>
            </a:pPr>
            <a:endParaRPr lang="en-US" sz="1900" dirty="0" smtClean="0"/>
          </a:p>
          <a:p>
            <a:pPr marL="0" indent="0" algn="just">
              <a:buNone/>
            </a:pPr>
            <a:endParaRPr lang="en-US" sz="1900" dirty="0"/>
          </a:p>
          <a:p>
            <a:pPr marL="0" indent="0" algn="just">
              <a:buNone/>
            </a:pPr>
            <a:endParaRPr lang="en-US" sz="1800" dirty="0" smtClean="0"/>
          </a:p>
          <a:p>
            <a:pPr marL="0" indent="0" algn="just">
              <a:buNone/>
            </a:pPr>
            <a:endParaRPr lang="en-US" sz="1800" dirty="0"/>
          </a:p>
          <a:p>
            <a:pPr marL="0" indent="0" algn="just">
              <a:buNone/>
            </a:pPr>
            <a:endParaRPr lang="en-US" sz="1800" dirty="0" smtClean="0"/>
          </a:p>
          <a:p>
            <a:pPr marL="0" indent="0" algn="just">
              <a:buNone/>
            </a:pPr>
            <a:endParaRPr lang="en-US" sz="1800" dirty="0"/>
          </a:p>
          <a:p>
            <a:pPr marL="0" indent="0" algn="just">
              <a:buNone/>
            </a:pPr>
            <a:endParaRPr lang="en-US" sz="1800" dirty="0" smtClean="0"/>
          </a:p>
          <a:p>
            <a:pPr marL="0" indent="0" algn="just">
              <a:buNone/>
            </a:pPr>
            <a:endParaRPr lang="en-US" sz="1800" dirty="0"/>
          </a:p>
          <a:p>
            <a:pPr marL="0" indent="0" algn="just">
              <a:buNone/>
            </a:pPr>
            <a:r>
              <a:rPr lang="en-US" sz="1500" dirty="0" smtClean="0"/>
              <a:t>	</a:t>
            </a:r>
            <a:endParaRPr lang="en-US" sz="1500" dirty="0"/>
          </a:p>
          <a:p>
            <a:pPr marL="0" indent="0" algn="just">
              <a:buNone/>
            </a:pPr>
            <a:endParaRPr lang="en-US" sz="1500" dirty="0"/>
          </a:p>
          <a:p>
            <a:pPr marL="0" indent="0" algn="just">
              <a:buNone/>
            </a:pPr>
            <a:r>
              <a:rPr lang="en-US" sz="1500" dirty="0"/>
              <a:t>		</a:t>
            </a:r>
            <a:r>
              <a:rPr lang="en-US" sz="1500" dirty="0" smtClean="0"/>
              <a:t>                                                        </a:t>
            </a:r>
            <a:endParaRPr lang="en-US" sz="1500" dirty="0"/>
          </a:p>
          <a:p>
            <a:pPr marL="0" indent="0" algn="just">
              <a:buNone/>
            </a:pPr>
            <a:r>
              <a:rPr lang="en-US" sz="1500" dirty="0" smtClean="0"/>
              <a:t>                                                                                                                                                                       </a:t>
            </a:r>
            <a:r>
              <a:rPr lang="en-US" sz="1900" dirty="0" smtClean="0"/>
              <a:t>10</a:t>
            </a:r>
            <a:endParaRPr lang="en-ZA" sz="1900" dirty="0"/>
          </a:p>
        </p:txBody>
      </p:sp>
    </p:spTree>
    <p:extLst>
      <p:ext uri="{BB962C8B-B14F-4D97-AF65-F5344CB8AC3E}">
        <p14:creationId xmlns:p14="http://schemas.microsoft.com/office/powerpoint/2010/main" val="269240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t>2</a:t>
            </a:r>
            <a:r>
              <a:rPr lang="en-US" sz="1800" dirty="0" smtClean="0"/>
              <a:t>. </a:t>
            </a:r>
            <a:r>
              <a:rPr lang="en-US" sz="1800" dirty="0"/>
              <a:t>MUNICIPAL FINANCE SUPPORT </a:t>
            </a:r>
            <a:br>
              <a:rPr lang="en-US" sz="1800" dirty="0"/>
            </a:br>
            <a:r>
              <a:rPr lang="en-US" sz="1800" dirty="0"/>
              <a:t>(</a:t>
            </a:r>
            <a:r>
              <a:rPr lang="en-US" sz="1800" dirty="0" err="1"/>
              <a:t>Cont</a:t>
            </a:r>
            <a:r>
              <a:rPr lang="en-US" sz="1800" dirty="0"/>
              <a:t>…) </a:t>
            </a:r>
            <a:endParaRPr lang="en-ZA" sz="1800" dirty="0"/>
          </a:p>
        </p:txBody>
      </p:sp>
      <p:sp>
        <p:nvSpPr>
          <p:cNvPr id="3" name="Text Placeholder 2"/>
          <p:cNvSpPr>
            <a:spLocks noGrp="1"/>
          </p:cNvSpPr>
          <p:nvPr>
            <p:ph type="body" sz="quarter" idx="10"/>
          </p:nvPr>
        </p:nvSpPr>
        <p:spPr>
          <a:xfrm>
            <a:off x="192562" y="1069454"/>
            <a:ext cx="8876375" cy="5571977"/>
          </a:xfrm>
        </p:spPr>
        <p:txBody>
          <a:bodyPr>
            <a:normAutofit fontScale="85000" lnSpcReduction="20000"/>
          </a:bodyPr>
          <a:lstStyle/>
          <a:p>
            <a:pPr marL="0" indent="0" algn="just">
              <a:buNone/>
            </a:pPr>
            <a:r>
              <a:rPr lang="en-US" sz="1800" dirty="0"/>
              <a:t>5</a:t>
            </a:r>
            <a:r>
              <a:rPr lang="en-US" sz="1800" dirty="0" smtClean="0"/>
              <a:t>. Financial Recovery Plan</a:t>
            </a:r>
          </a:p>
          <a:p>
            <a:pPr marL="0" indent="0" algn="just">
              <a:buNone/>
            </a:pPr>
            <a:endParaRPr lang="en-US" sz="1800" dirty="0" smtClean="0"/>
          </a:p>
          <a:p>
            <a:pPr algn="just">
              <a:buFont typeface="Arial" panose="020B0604020202020204" pitchFamily="34" charset="0"/>
              <a:buChar char="•"/>
            </a:pPr>
            <a:r>
              <a:rPr lang="en-US" sz="1800" dirty="0" smtClean="0"/>
              <a:t>Engaged the municipality in the FRP;</a:t>
            </a:r>
          </a:p>
          <a:p>
            <a:pPr marL="0" indent="0" algn="just">
              <a:buNone/>
            </a:pPr>
            <a:endParaRPr lang="en-US" sz="1800" dirty="0" smtClean="0"/>
          </a:p>
          <a:p>
            <a:pPr algn="just">
              <a:buFont typeface="Arial" panose="020B0604020202020204" pitchFamily="34" charset="0"/>
              <a:buChar char="•"/>
            </a:pPr>
            <a:r>
              <a:rPr lang="en-US" sz="1800" dirty="0" smtClean="0"/>
              <a:t>Issues of engagements were as follows:</a:t>
            </a:r>
          </a:p>
          <a:p>
            <a:pPr marL="0" indent="0" algn="just">
              <a:buNone/>
            </a:pPr>
            <a:r>
              <a:rPr lang="en-US" sz="1800" dirty="0"/>
              <a:t>	</a:t>
            </a:r>
            <a:r>
              <a:rPr lang="en-US" sz="1800" dirty="0" smtClean="0"/>
              <a:t>-	Auditor </a:t>
            </a:r>
            <a:r>
              <a:rPr lang="en-US" sz="1800" dirty="0"/>
              <a:t>General reports for </a:t>
            </a:r>
            <a:r>
              <a:rPr lang="en-US" sz="1800" dirty="0" smtClean="0"/>
              <a:t>2016/17 </a:t>
            </a:r>
            <a:r>
              <a:rPr lang="en-US" sz="1800" dirty="0"/>
              <a:t>and 2017/18 to be used as tool to </a:t>
            </a:r>
            <a:r>
              <a:rPr lang="en-US" sz="1800" dirty="0" smtClean="0"/>
              <a:t>determine 			the 			key achievements </a:t>
            </a:r>
            <a:r>
              <a:rPr lang="en-US" sz="1800" dirty="0"/>
              <a:t>and challenges during this period;</a:t>
            </a:r>
          </a:p>
          <a:p>
            <a:pPr marL="0" indent="0" algn="just">
              <a:buNone/>
            </a:pPr>
            <a:r>
              <a:rPr lang="en-US" sz="1800" dirty="0" smtClean="0"/>
              <a:t>	-	The </a:t>
            </a:r>
            <a:r>
              <a:rPr lang="en-US" sz="1800" dirty="0"/>
              <a:t>actual mid-year results for the 2018/19 financial year, financial and </a:t>
            </a:r>
            <a:r>
              <a:rPr lang="en-US" sz="1800" dirty="0" smtClean="0"/>
              <a:t>non-							financial performance</a:t>
            </a:r>
            <a:r>
              <a:rPr lang="en-US" sz="1800" dirty="0"/>
              <a:t>, as measured against priorities in the </a:t>
            </a:r>
            <a:r>
              <a:rPr lang="en-US" sz="1800" dirty="0" smtClean="0"/>
              <a:t>IDP and </a:t>
            </a:r>
            <a:r>
              <a:rPr lang="en-US" sz="1800" dirty="0"/>
              <a:t>the </a:t>
            </a:r>
            <a:r>
              <a:rPr lang="en-US" sz="1800" dirty="0" smtClean="0"/>
              <a:t>targets </a:t>
            </a:r>
            <a:r>
              <a:rPr lang="en-US" sz="1800" dirty="0"/>
              <a:t>set </a:t>
            </a:r>
            <a:r>
              <a:rPr lang="en-US" sz="1800" dirty="0" smtClean="0"/>
              <a:t>		in 			the 	SDBIP</a:t>
            </a:r>
            <a:endParaRPr lang="en-US" sz="1800" dirty="0"/>
          </a:p>
          <a:p>
            <a:pPr marL="0" indent="0" algn="just">
              <a:buNone/>
            </a:pPr>
            <a:r>
              <a:rPr lang="en-US" sz="1800" dirty="0" smtClean="0"/>
              <a:t>	-	Performance </a:t>
            </a:r>
            <a:r>
              <a:rPr lang="en-US" sz="1800" dirty="0"/>
              <a:t>and spending of all national and provincial grants and progress </a:t>
            </a:r>
            <a:r>
              <a:rPr lang="en-US" sz="1800" dirty="0" smtClean="0"/>
              <a:t>made 		in 			achieving </a:t>
            </a:r>
            <a:r>
              <a:rPr lang="en-US" sz="1800" dirty="0"/>
              <a:t>the grant conditions </a:t>
            </a:r>
          </a:p>
          <a:p>
            <a:pPr marL="0" indent="0" algn="just">
              <a:buNone/>
            </a:pPr>
            <a:r>
              <a:rPr lang="en-US" sz="1800" dirty="0" smtClean="0"/>
              <a:t>	-	Preparation </a:t>
            </a:r>
            <a:r>
              <a:rPr lang="en-US" sz="1800" dirty="0"/>
              <a:t>of the 2018/19 adjustment budget and inputs thereto; and </a:t>
            </a:r>
          </a:p>
          <a:p>
            <a:pPr marL="0" indent="0" algn="just">
              <a:buNone/>
            </a:pPr>
            <a:r>
              <a:rPr lang="en-US" sz="1800" dirty="0" smtClean="0"/>
              <a:t>	-	The </a:t>
            </a:r>
            <a:r>
              <a:rPr lang="en-US" sz="1800" dirty="0"/>
              <a:t>2019/20 budget schedule and progress made in achieving the milestone </a:t>
            </a:r>
            <a:r>
              <a:rPr lang="en-US" sz="1800" dirty="0" smtClean="0"/>
              <a:t>and 					timelines </a:t>
            </a:r>
            <a:r>
              <a:rPr lang="en-US" sz="1800" dirty="0"/>
              <a:t>as </a:t>
            </a:r>
            <a:r>
              <a:rPr lang="en-US" sz="1800" dirty="0" smtClean="0"/>
              <a:t>specified </a:t>
            </a:r>
            <a:r>
              <a:rPr lang="en-US" sz="1800" dirty="0"/>
              <a:t>in the schedule in the compilation of the 2019/20 </a:t>
            </a:r>
            <a:r>
              <a:rPr lang="en-US" sz="1800" dirty="0" smtClean="0"/>
              <a:t>	medium 					term </a:t>
            </a:r>
            <a:r>
              <a:rPr lang="en-US" sz="1800" dirty="0"/>
              <a:t>revenue and </a:t>
            </a:r>
            <a:r>
              <a:rPr lang="en-US" sz="1800" dirty="0" smtClean="0"/>
              <a:t>expenditure </a:t>
            </a:r>
            <a:r>
              <a:rPr lang="en-US" sz="1800" dirty="0"/>
              <a:t>framework. </a:t>
            </a:r>
            <a:endParaRPr lang="en-US" sz="1800" dirty="0" smtClean="0"/>
          </a:p>
          <a:p>
            <a:pPr algn="just">
              <a:buFont typeface="Arial" panose="020B0604020202020204" pitchFamily="34" charset="0"/>
              <a:buChar char="•"/>
            </a:pPr>
            <a:r>
              <a:rPr lang="en-ZA" sz="1800" dirty="0" smtClean="0"/>
              <a:t>Financial </a:t>
            </a:r>
            <a:r>
              <a:rPr lang="en-ZA" sz="1800" dirty="0"/>
              <a:t>viability assessment conducted in Govan Mbeki on the 10th, 13th and 23rd of November 2020.</a:t>
            </a:r>
          </a:p>
          <a:p>
            <a:pPr marL="0" indent="0" algn="just">
              <a:buNone/>
            </a:pPr>
            <a:endParaRPr lang="en-ZA" sz="1800" dirty="0"/>
          </a:p>
          <a:p>
            <a:pPr algn="just"/>
            <a:r>
              <a:rPr lang="en-ZA" sz="1800" dirty="0"/>
              <a:t>In partnership with COGTA assisted the municipality in drafting a credible repayment plan for Eskom debt. </a:t>
            </a:r>
            <a:endParaRPr lang="en-US" sz="1800" dirty="0"/>
          </a:p>
          <a:p>
            <a:pPr marL="0" indent="0" algn="just">
              <a:buNone/>
            </a:pPr>
            <a:endParaRPr lang="en-US" sz="1600" dirty="0"/>
          </a:p>
          <a:p>
            <a:pPr marL="0" indent="0">
              <a:buNone/>
            </a:pPr>
            <a:r>
              <a:rPr lang="en-US" sz="1500" dirty="0"/>
              <a:t>		</a:t>
            </a:r>
            <a:r>
              <a:rPr lang="en-US" sz="1500" dirty="0" smtClean="0"/>
              <a:t>																						</a:t>
            </a:r>
            <a:endParaRPr lang="en-US" sz="1500" dirty="0"/>
          </a:p>
          <a:p>
            <a:pPr marL="0" indent="0">
              <a:buNone/>
            </a:pPr>
            <a:endParaRPr lang="en-US" sz="1500" dirty="0"/>
          </a:p>
          <a:p>
            <a:pPr marL="0" indent="0">
              <a:buNone/>
            </a:pPr>
            <a:r>
              <a:rPr lang="en-US" sz="1500" dirty="0" smtClean="0"/>
              <a:t>																								</a:t>
            </a:r>
            <a:r>
              <a:rPr lang="en-US" sz="1600" dirty="0"/>
              <a:t>11</a:t>
            </a:r>
            <a:r>
              <a:rPr lang="en-US" sz="1500" dirty="0" smtClean="0"/>
              <a:t>										</a:t>
            </a:r>
            <a:r>
              <a:rPr lang="en-US" sz="1800" dirty="0" smtClean="0"/>
              <a:t>			</a:t>
            </a:r>
            <a:endParaRPr lang="en-ZA" sz="1500" dirty="0"/>
          </a:p>
        </p:txBody>
      </p:sp>
    </p:spTree>
    <p:extLst>
      <p:ext uri="{BB962C8B-B14F-4D97-AF65-F5344CB8AC3E}">
        <p14:creationId xmlns:p14="http://schemas.microsoft.com/office/powerpoint/2010/main" val="8644794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t>3</a:t>
            </a:r>
            <a:r>
              <a:rPr lang="en-US" sz="1800" dirty="0" smtClean="0"/>
              <a:t>. </a:t>
            </a:r>
            <a:r>
              <a:rPr lang="en-US" sz="1800" dirty="0"/>
              <a:t>MUNICIPAL CAPABILITIES SUPPORT </a:t>
            </a:r>
            <a:endParaRPr lang="en-ZA" sz="1800" dirty="0"/>
          </a:p>
        </p:txBody>
      </p:sp>
      <p:sp>
        <p:nvSpPr>
          <p:cNvPr id="3" name="Text Placeholder 2"/>
          <p:cNvSpPr>
            <a:spLocks noGrp="1"/>
          </p:cNvSpPr>
          <p:nvPr>
            <p:ph type="body" sz="quarter" idx="10"/>
          </p:nvPr>
        </p:nvSpPr>
        <p:spPr>
          <a:xfrm>
            <a:off x="192562" y="1373050"/>
            <a:ext cx="8876375" cy="5015717"/>
          </a:xfrm>
        </p:spPr>
        <p:txBody>
          <a:bodyPr>
            <a:normAutofit fontScale="25000" lnSpcReduction="20000"/>
          </a:bodyPr>
          <a:lstStyle/>
          <a:p>
            <a:pPr>
              <a:buFont typeface="Arial" panose="020B0604020202020204" pitchFamily="34" charset="0"/>
              <a:buChar char="•"/>
            </a:pPr>
            <a:r>
              <a:rPr lang="en-US" sz="7200" dirty="0"/>
              <a:t>In terms of the Human Resources, </a:t>
            </a:r>
            <a:r>
              <a:rPr lang="en-US" sz="7200" dirty="0" err="1"/>
              <a:t>Labour</a:t>
            </a:r>
            <a:r>
              <a:rPr lang="en-US" sz="7200" dirty="0"/>
              <a:t> Relations and Collective Bargaining, the municipality was supported on the following aspects:</a:t>
            </a:r>
          </a:p>
          <a:p>
            <a:pPr marL="0" indent="0">
              <a:buNone/>
            </a:pPr>
            <a:r>
              <a:rPr lang="en-US" sz="7200" dirty="0"/>
              <a:t>	-	Assisted the municipality to develop its Human Resources Management and 			</a:t>
            </a:r>
            <a:r>
              <a:rPr lang="en-US" sz="7200" dirty="0" smtClean="0"/>
              <a:t>Development </a:t>
            </a:r>
            <a:r>
              <a:rPr lang="en-US" sz="7200" dirty="0"/>
              <a:t>(HRMD) strategy;</a:t>
            </a:r>
          </a:p>
          <a:p>
            <a:pPr marL="0" indent="0">
              <a:buNone/>
            </a:pPr>
            <a:r>
              <a:rPr lang="en-US" sz="7200" dirty="0"/>
              <a:t>	-	Trained member of the Local </a:t>
            </a:r>
            <a:r>
              <a:rPr lang="en-US" sz="7200" dirty="0" err="1"/>
              <a:t>Labour</a:t>
            </a:r>
            <a:r>
              <a:rPr lang="en-US" sz="7200" dirty="0"/>
              <a:t> Forum (LLF) on their roles, 						responsibilities and functions 	of the LLF;</a:t>
            </a:r>
          </a:p>
          <a:p>
            <a:pPr marL="0" indent="0">
              <a:buNone/>
            </a:pPr>
            <a:r>
              <a:rPr lang="en-US" sz="7200" dirty="0"/>
              <a:t>	-	Represented the municipality  in arbitration hearings (firefighters dispute over 			alleged miscalculation of overtime pay);</a:t>
            </a:r>
          </a:p>
          <a:p>
            <a:pPr marL="0" indent="0">
              <a:buNone/>
            </a:pPr>
            <a:r>
              <a:rPr lang="en-US" sz="5500" dirty="0"/>
              <a:t>	-</a:t>
            </a:r>
            <a:r>
              <a:rPr lang="en-US" sz="7200" dirty="0"/>
              <a:t>	Provided training on the compilation of job descriptions;</a:t>
            </a:r>
          </a:p>
          <a:p>
            <a:pPr marL="0" indent="0">
              <a:buNone/>
            </a:pPr>
            <a:r>
              <a:rPr lang="en-US" sz="7200" dirty="0"/>
              <a:t>	-	Human Resources Capability Optimization which deals with the improvement </a:t>
            </a:r>
            <a:r>
              <a:rPr lang="en-US" sz="7200" dirty="0" smtClean="0"/>
              <a:t>			and </a:t>
            </a:r>
            <a:r>
              <a:rPr lang="en-US" sz="7200" dirty="0"/>
              <a:t>review </a:t>
            </a:r>
            <a:r>
              <a:rPr lang="en-US" sz="7200" dirty="0" smtClean="0"/>
              <a:t>of </a:t>
            </a:r>
            <a:r>
              <a:rPr lang="en-US" sz="7200" dirty="0"/>
              <a:t>HR policies and 	procedures);</a:t>
            </a:r>
          </a:p>
          <a:p>
            <a:pPr marL="0" indent="0">
              <a:buNone/>
            </a:pPr>
            <a:r>
              <a:rPr lang="en-US" sz="7200" dirty="0"/>
              <a:t>	-	municipal performance management, more on training.</a:t>
            </a:r>
          </a:p>
          <a:p>
            <a:pPr marL="0" indent="0" algn="just">
              <a:buNone/>
            </a:pPr>
            <a:r>
              <a:rPr lang="en-US" sz="7200" dirty="0"/>
              <a:t>	-	Provided verbal and written advices on pending disciplinary cases  emanating </a:t>
            </a:r>
            <a:r>
              <a:rPr lang="en-US" sz="7200" dirty="0" smtClean="0"/>
              <a:t>		from Section </a:t>
            </a:r>
            <a:r>
              <a:rPr lang="en-US" sz="7200" dirty="0"/>
              <a:t>106 investigation; travel/car allowances – whether or not such </a:t>
            </a:r>
            <a:r>
              <a:rPr lang="en-US" sz="7200" dirty="0" smtClean="0"/>
              <a:t>			should be </a:t>
            </a:r>
            <a:r>
              <a:rPr lang="en-US" sz="7200" dirty="0"/>
              <a:t>adjusted in line with Salary and Wage Collective Agreement; </a:t>
            </a:r>
            <a:r>
              <a:rPr lang="en-US" sz="7200" dirty="0" smtClean="0"/>
              <a:t>				management </a:t>
            </a:r>
            <a:r>
              <a:rPr lang="en-US" sz="7200" dirty="0"/>
              <a:t>of 	</a:t>
            </a:r>
            <a:r>
              <a:rPr lang="en-US" sz="7200" dirty="0" smtClean="0"/>
              <a:t>fixed </a:t>
            </a:r>
            <a:r>
              <a:rPr lang="en-US" sz="7200" dirty="0"/>
              <a:t>term/temporary employment contracts of COVID - 19 </a:t>
            </a:r>
            <a:r>
              <a:rPr lang="en-US" sz="7200" dirty="0" smtClean="0"/>
              <a:t>			Coordinators</a:t>
            </a:r>
            <a:r>
              <a:rPr lang="en-US" sz="7200" dirty="0"/>
              <a:t>; T.A.S.K Job 	</a:t>
            </a:r>
            <a:r>
              <a:rPr lang="en-US" sz="7200" dirty="0" smtClean="0"/>
              <a:t>Evaluation</a:t>
            </a:r>
            <a:r>
              <a:rPr lang="en-US" sz="7200" dirty="0"/>
              <a:t>; Standby and shift allowances).</a:t>
            </a:r>
          </a:p>
          <a:p>
            <a:pPr marL="0" indent="0">
              <a:buNone/>
            </a:pPr>
            <a:endParaRPr lang="en-US" sz="1800" dirty="0" smtClean="0"/>
          </a:p>
          <a:p>
            <a:pPr marL="0" indent="0">
              <a:buNone/>
            </a:pPr>
            <a:endParaRPr lang="en-US" sz="1800" dirty="0"/>
          </a:p>
          <a:p>
            <a:pPr marL="0" indent="0">
              <a:buNone/>
            </a:pPr>
            <a:endParaRPr lang="en-US" sz="1800" dirty="0"/>
          </a:p>
          <a:p>
            <a:pPr marL="0" indent="0">
              <a:buNone/>
            </a:pPr>
            <a:r>
              <a:rPr lang="en-US" sz="1800" dirty="0" smtClean="0"/>
              <a:t>	</a:t>
            </a:r>
            <a:endParaRPr lang="en-US" sz="1800" dirty="0"/>
          </a:p>
          <a:p>
            <a:pPr>
              <a:buFont typeface="Arial" panose="020B0604020202020204" pitchFamily="34" charset="0"/>
              <a:buChar char="•"/>
            </a:pPr>
            <a:endParaRPr lang="en-US" sz="1500" dirty="0"/>
          </a:p>
          <a:p>
            <a:pPr marL="0" indent="0">
              <a:buNone/>
            </a:pPr>
            <a:endParaRPr lang="en-US" sz="1500" dirty="0"/>
          </a:p>
          <a:p>
            <a:pPr marL="0" indent="0">
              <a:buNone/>
            </a:pPr>
            <a:endParaRPr lang="en-US" sz="1500" dirty="0"/>
          </a:p>
          <a:p>
            <a:pPr marL="0" indent="0">
              <a:buNone/>
            </a:pPr>
            <a:r>
              <a:rPr lang="en-US" sz="1800" dirty="0" smtClean="0"/>
              <a:t>																								</a:t>
            </a:r>
            <a:r>
              <a:rPr lang="en-US" sz="1500" dirty="0"/>
              <a:t>		</a:t>
            </a:r>
            <a:r>
              <a:rPr lang="en-US" sz="1500" dirty="0" smtClean="0"/>
              <a:t>																							</a:t>
            </a:r>
          </a:p>
          <a:p>
            <a:pPr marL="0" indent="0">
              <a:buNone/>
            </a:pPr>
            <a:r>
              <a:rPr lang="en-US" sz="1500" dirty="0"/>
              <a:t>	</a:t>
            </a:r>
            <a:r>
              <a:rPr lang="en-US" sz="1500" dirty="0" smtClean="0"/>
              <a:t>																							</a:t>
            </a:r>
            <a:r>
              <a:rPr lang="en-US" sz="5600" dirty="0" smtClean="0"/>
              <a:t>12</a:t>
            </a:r>
            <a:endParaRPr lang="en-US" sz="5600" dirty="0"/>
          </a:p>
          <a:p>
            <a:pPr marL="0" indent="0">
              <a:buNone/>
            </a:pPr>
            <a:endParaRPr lang="en-ZA" sz="1500" dirty="0"/>
          </a:p>
        </p:txBody>
      </p:sp>
    </p:spTree>
    <p:extLst>
      <p:ext uri="{BB962C8B-B14F-4D97-AF65-F5344CB8AC3E}">
        <p14:creationId xmlns:p14="http://schemas.microsoft.com/office/powerpoint/2010/main" val="17331550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t>4</a:t>
            </a:r>
            <a:r>
              <a:rPr lang="en-US" sz="1800" dirty="0" smtClean="0"/>
              <a:t>. </a:t>
            </a:r>
            <a:r>
              <a:rPr lang="en-US" sz="1800" dirty="0"/>
              <a:t>MUNICIPAL INFRASTRUCTURE SERVICES SUPPORT </a:t>
            </a:r>
            <a:endParaRPr lang="en-ZA" sz="1800" dirty="0"/>
          </a:p>
        </p:txBody>
      </p:sp>
      <p:sp>
        <p:nvSpPr>
          <p:cNvPr id="3" name="Text Placeholder 2"/>
          <p:cNvSpPr>
            <a:spLocks noGrp="1"/>
          </p:cNvSpPr>
          <p:nvPr>
            <p:ph type="body" sz="quarter" idx="10"/>
          </p:nvPr>
        </p:nvSpPr>
        <p:spPr>
          <a:xfrm>
            <a:off x="192562" y="1167063"/>
            <a:ext cx="8876375" cy="5438274"/>
          </a:xfrm>
        </p:spPr>
        <p:txBody>
          <a:bodyPr>
            <a:noAutofit/>
          </a:bodyPr>
          <a:lstStyle/>
          <a:p>
            <a:pPr marL="342900" indent="-342900">
              <a:buAutoNum type="arabicPeriod"/>
            </a:pPr>
            <a:r>
              <a:rPr lang="en-US" sz="1800" dirty="0" smtClean="0"/>
              <a:t>Electricity </a:t>
            </a:r>
            <a:endParaRPr lang="en-US" sz="1800" dirty="0"/>
          </a:p>
          <a:p>
            <a:pPr algn="just">
              <a:buFont typeface="Arial" panose="020B0604020202020204" pitchFamily="34" charset="0"/>
              <a:buChar char="•"/>
            </a:pPr>
            <a:r>
              <a:rPr lang="en-US" sz="1800" dirty="0"/>
              <a:t>Conducted Electricity and Energy Portfolio Based </a:t>
            </a:r>
            <a:r>
              <a:rPr lang="en-US" sz="1800" dirty="0" err="1"/>
              <a:t>Councillor</a:t>
            </a:r>
            <a:r>
              <a:rPr lang="en-US" sz="1800" dirty="0"/>
              <a:t> Induction </a:t>
            </a:r>
            <a:r>
              <a:rPr lang="en-US" sz="1800" dirty="0" err="1"/>
              <a:t>Programme</a:t>
            </a:r>
            <a:endParaRPr lang="en-US" sz="1800" dirty="0"/>
          </a:p>
          <a:p>
            <a:pPr marL="0" indent="0" algn="just">
              <a:buNone/>
            </a:pPr>
            <a:r>
              <a:rPr lang="en-US" sz="1800" dirty="0"/>
              <a:t>	-	 The purpose of the was to enrich </a:t>
            </a:r>
            <a:r>
              <a:rPr lang="en-US" sz="1800" dirty="0" err="1"/>
              <a:t>Councillors</a:t>
            </a:r>
            <a:r>
              <a:rPr lang="en-US" sz="1800" dirty="0"/>
              <a:t> tasked with Electricity and 				Energy to better 	understand the complexities of providing policy and strategic 		direction on their portfolios and related matters;</a:t>
            </a:r>
          </a:p>
          <a:p>
            <a:pPr algn="just"/>
            <a:r>
              <a:rPr lang="en-US" sz="1800" dirty="0"/>
              <a:t>Convened the Integrated National Electrification </a:t>
            </a:r>
            <a:r>
              <a:rPr lang="en-US" sz="1800" dirty="0" err="1"/>
              <a:t>Programme</a:t>
            </a:r>
            <a:r>
              <a:rPr lang="en-US" sz="1800" dirty="0"/>
              <a:t> (INEP) Provincial workshop. </a:t>
            </a:r>
          </a:p>
          <a:p>
            <a:pPr marL="0" indent="0" algn="just">
              <a:buNone/>
            </a:pPr>
            <a:r>
              <a:rPr lang="en-US" sz="1800" dirty="0"/>
              <a:t>	-	The purpose was to update and inform all stakeholders within the electricity 			sector on the implementation of electrification </a:t>
            </a:r>
            <a:r>
              <a:rPr lang="en-US" sz="1800" dirty="0" err="1"/>
              <a:t>programme</a:t>
            </a:r>
            <a:r>
              <a:rPr lang="en-US" sz="1800" dirty="0"/>
              <a:t>, review the past 			performance and fast tracking the progress. </a:t>
            </a:r>
          </a:p>
          <a:p>
            <a:pPr algn="just"/>
            <a:r>
              <a:rPr lang="en-US" sz="1800" dirty="0"/>
              <a:t>A number of engagements were coordinated by COGTA, held with ESKOM to discuss the outstanding debts of ESKOM as well as the Notified Maximum Demand in </a:t>
            </a:r>
            <a:r>
              <a:rPr lang="en-US" sz="1800" dirty="0" err="1"/>
              <a:t>Mzinoni</a:t>
            </a:r>
            <a:r>
              <a:rPr lang="en-US" sz="1800" dirty="0"/>
              <a:t> and </a:t>
            </a:r>
            <a:r>
              <a:rPr lang="en-US" sz="1800" dirty="0" err="1"/>
              <a:t>Bethal</a:t>
            </a:r>
            <a:r>
              <a:rPr lang="en-US" sz="1800" dirty="0"/>
              <a:t>.</a:t>
            </a:r>
          </a:p>
          <a:p>
            <a:pPr marL="0" indent="0" algn="just">
              <a:buNone/>
            </a:pPr>
            <a:r>
              <a:rPr lang="en-US" sz="1800" dirty="0"/>
              <a:t>	-	In the meeting held on the 21st of October 2020, there was an indication that 			the municipality is paying their current account with ESKOM; and</a:t>
            </a:r>
          </a:p>
          <a:p>
            <a:pPr marL="0" indent="0" algn="just">
              <a:buNone/>
            </a:pPr>
            <a:r>
              <a:rPr lang="en-US" sz="1800" dirty="0"/>
              <a:t>	-	A Task Team comprising of COGTA, ESKOM, MISA, SALGA, GSDM and PT 			assisted the Municipality with the development of the Eskom Repayment </a:t>
            </a:r>
            <a:r>
              <a:rPr lang="en-US" sz="1800" dirty="0" smtClean="0"/>
              <a:t>Plan  </a:t>
            </a:r>
            <a:endParaRPr lang="en-US" sz="1800" dirty="0"/>
          </a:p>
          <a:p>
            <a:pPr marL="0" indent="0" algn="just">
              <a:buNone/>
            </a:pPr>
            <a:endParaRPr lang="en-US" sz="1800" dirty="0"/>
          </a:p>
          <a:p>
            <a:pPr marL="0" indent="0" algn="just">
              <a:buNone/>
            </a:pPr>
            <a:r>
              <a:rPr lang="en-US" sz="1800" dirty="0"/>
              <a:t>	</a:t>
            </a:r>
            <a:r>
              <a:rPr lang="en-US" sz="1800" dirty="0" smtClean="0"/>
              <a:t>																							13</a:t>
            </a:r>
            <a:endParaRPr lang="en-ZA" sz="1800" dirty="0"/>
          </a:p>
        </p:txBody>
      </p:sp>
    </p:spTree>
    <p:extLst>
      <p:ext uri="{BB962C8B-B14F-4D97-AF65-F5344CB8AC3E}">
        <p14:creationId xmlns:p14="http://schemas.microsoft.com/office/powerpoint/2010/main" val="24874743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t>4</a:t>
            </a:r>
            <a:r>
              <a:rPr lang="en-US" sz="1800" dirty="0" smtClean="0"/>
              <a:t>. </a:t>
            </a:r>
            <a:r>
              <a:rPr lang="en-US" sz="1800" dirty="0"/>
              <a:t>MUNICIPAL INFRASTRUCTURE SERVICES SUPPORT </a:t>
            </a:r>
            <a:endParaRPr lang="en-ZA" sz="1800" dirty="0"/>
          </a:p>
        </p:txBody>
      </p:sp>
      <p:sp>
        <p:nvSpPr>
          <p:cNvPr id="3" name="Text Placeholder 2"/>
          <p:cNvSpPr>
            <a:spLocks noGrp="1"/>
          </p:cNvSpPr>
          <p:nvPr>
            <p:ph type="body" sz="quarter" idx="10"/>
          </p:nvPr>
        </p:nvSpPr>
        <p:spPr>
          <a:xfrm>
            <a:off x="192562" y="1167063"/>
            <a:ext cx="8876375" cy="5438274"/>
          </a:xfrm>
        </p:spPr>
        <p:txBody>
          <a:bodyPr>
            <a:noAutofit/>
          </a:bodyPr>
          <a:lstStyle/>
          <a:p>
            <a:pPr algn="just">
              <a:buFont typeface="Arial" panose="020B0604020202020204" pitchFamily="34" charset="0"/>
              <a:buChar char="•"/>
            </a:pPr>
            <a:r>
              <a:rPr lang="en-ZA" sz="1600" dirty="0" smtClean="0"/>
              <a:t>The </a:t>
            </a:r>
            <a:r>
              <a:rPr lang="en-ZA" sz="1600" dirty="0"/>
              <a:t>South African - German Energy Programme (SAGEN) in cooperation with the Department of Mineral Resources and Energy (DMRE) and the South African Local Government Association (SALGA) provided technical support to municipal distributors by offering online specialised free-of-charge training on aspects of Small- Scale Embedded Generation (SSEG). </a:t>
            </a:r>
            <a:endParaRPr lang="en-ZA" sz="1600" dirty="0" smtClean="0"/>
          </a:p>
          <a:p>
            <a:pPr algn="just">
              <a:buFont typeface="Arial" panose="020B0604020202020204" pitchFamily="34" charset="0"/>
              <a:buChar char="•"/>
            </a:pPr>
            <a:r>
              <a:rPr lang="en-ZA" sz="1600" dirty="0" smtClean="0"/>
              <a:t>Sustainable </a:t>
            </a:r>
            <a:r>
              <a:rPr lang="en-ZA" sz="1600" dirty="0"/>
              <a:t>Energy Africa (SEA) provided the training in partnership with SUNCybernetics Pty Ltd and the Council for Scientific and Industrial Research (CSIR) Energy Centre. </a:t>
            </a:r>
            <a:r>
              <a:rPr lang="en-ZA" sz="1600" dirty="0" smtClean="0"/>
              <a:t>Govan Mbeki is one (1) of the six </a:t>
            </a:r>
            <a:r>
              <a:rPr lang="en-ZA" sz="1600" dirty="0"/>
              <a:t>(6) local municipalities </a:t>
            </a:r>
            <a:r>
              <a:rPr lang="en-ZA" sz="1600" dirty="0" smtClean="0"/>
              <a:t>in Mpumalanga that </a:t>
            </a:r>
            <a:r>
              <a:rPr lang="en-ZA" sz="1600" dirty="0"/>
              <a:t>have been selected to be part of the SSEG Programme Development Support. </a:t>
            </a:r>
            <a:endParaRPr lang="en-ZA" sz="1600" dirty="0" smtClean="0"/>
          </a:p>
          <a:p>
            <a:pPr algn="just">
              <a:buFont typeface="Arial" panose="020B0604020202020204" pitchFamily="34" charset="0"/>
              <a:buChar char="•"/>
            </a:pPr>
            <a:r>
              <a:rPr lang="en-ZA" sz="1600" dirty="0" smtClean="0"/>
              <a:t>As </a:t>
            </a:r>
            <a:r>
              <a:rPr lang="en-ZA" sz="1600" dirty="0"/>
              <a:t>part of the ongoing SSEG support to municipalities, a series of online trainings was presented in chosen specialist areas, as requested by municipal distributors as follows:</a:t>
            </a:r>
            <a:endParaRPr lang="en-US" sz="1600" dirty="0" smtClean="0"/>
          </a:p>
          <a:p>
            <a:pPr marL="0" indent="0" algn="just">
              <a:buNone/>
            </a:pPr>
            <a:r>
              <a:rPr lang="en-US" sz="1600" dirty="0"/>
              <a:t>	</a:t>
            </a:r>
            <a:r>
              <a:rPr lang="en-US" sz="1600" dirty="0" smtClean="0"/>
              <a:t>-	</a:t>
            </a:r>
            <a:r>
              <a:rPr lang="en-ZA" sz="1600" dirty="0" smtClean="0"/>
              <a:t>Small-Scale </a:t>
            </a:r>
            <a:r>
              <a:rPr lang="en-ZA" sz="1600" dirty="0"/>
              <a:t>Embedded Generation: Revenue Impact and Tariff Online </a:t>
            </a:r>
            <a:r>
              <a:rPr lang="en-ZA" sz="1600" dirty="0" smtClean="0"/>
              <a:t>Training </a:t>
            </a:r>
            <a:r>
              <a:rPr lang="en-ZA" sz="1600" dirty="0"/>
              <a:t>held on </a:t>
            </a:r>
            <a:r>
              <a:rPr lang="en-ZA" sz="1600" dirty="0" smtClean="0"/>
              <a:t>			the </a:t>
            </a:r>
            <a:r>
              <a:rPr lang="en-ZA" sz="1600" dirty="0"/>
              <a:t>24th of August to the 4th of September 2020. The </a:t>
            </a:r>
            <a:r>
              <a:rPr lang="en-ZA" sz="1600" dirty="0" smtClean="0"/>
              <a:t>training </a:t>
            </a:r>
            <a:r>
              <a:rPr lang="en-ZA" sz="1600" dirty="0"/>
              <a:t>targeted municipal staff </a:t>
            </a:r>
            <a:r>
              <a:rPr lang="en-ZA" sz="1600" dirty="0" smtClean="0"/>
              <a:t>			involved </a:t>
            </a:r>
            <a:r>
              <a:rPr lang="en-ZA" sz="1600" dirty="0"/>
              <a:t>in tariff setting. The training </a:t>
            </a:r>
            <a:r>
              <a:rPr lang="en-ZA" sz="1600" dirty="0" smtClean="0"/>
              <a:t>included the </a:t>
            </a:r>
            <a:r>
              <a:rPr lang="en-ZA" sz="1600" dirty="0"/>
              <a:t>following:</a:t>
            </a:r>
          </a:p>
          <a:p>
            <a:pPr lvl="1" algn="just">
              <a:buFont typeface="Courier New" panose="02070309020205020404" pitchFamily="49" charset="0"/>
              <a:buChar char="o"/>
            </a:pPr>
            <a:r>
              <a:rPr lang="en-ZA" sz="1600" dirty="0"/>
              <a:t>	</a:t>
            </a:r>
            <a:r>
              <a:rPr lang="en-ZA" sz="1600" dirty="0" smtClean="0"/>
              <a:t>An </a:t>
            </a:r>
            <a:r>
              <a:rPr lang="en-ZA" sz="1600" dirty="0"/>
              <a:t>overview of SSEG Tariffs and Revenue </a:t>
            </a:r>
            <a:r>
              <a:rPr lang="en-ZA" sz="1600" dirty="0" smtClean="0"/>
              <a:t>Impact;</a:t>
            </a:r>
          </a:p>
          <a:p>
            <a:pPr lvl="1" algn="just">
              <a:buFont typeface="Courier New" panose="02070309020205020404" pitchFamily="49" charset="0"/>
              <a:buChar char="o"/>
            </a:pPr>
            <a:r>
              <a:rPr lang="en-ZA" sz="1600" dirty="0" smtClean="0"/>
              <a:t>Tariff </a:t>
            </a:r>
            <a:r>
              <a:rPr lang="en-ZA" sz="1600" dirty="0"/>
              <a:t>design and setting </a:t>
            </a:r>
            <a:r>
              <a:rPr lang="en-ZA" sz="1600" dirty="0" smtClean="0"/>
              <a:t>principles;</a:t>
            </a:r>
          </a:p>
          <a:p>
            <a:pPr lvl="1" algn="just">
              <a:buFont typeface="Courier New" panose="02070309020205020404" pitchFamily="49" charset="0"/>
              <a:buChar char="o"/>
            </a:pPr>
            <a:r>
              <a:rPr lang="en-ZA" sz="1600" dirty="0" smtClean="0"/>
              <a:t>Municipal </a:t>
            </a:r>
            <a:r>
              <a:rPr lang="en-ZA" sz="1600" dirty="0"/>
              <a:t>revenue impact determination and tariff setting; </a:t>
            </a:r>
            <a:r>
              <a:rPr lang="en-ZA" sz="1600" dirty="0" smtClean="0"/>
              <a:t>and</a:t>
            </a:r>
          </a:p>
          <a:p>
            <a:pPr lvl="1" algn="just">
              <a:buFont typeface="Courier New" panose="02070309020205020404" pitchFamily="49" charset="0"/>
              <a:buChar char="o"/>
            </a:pPr>
            <a:r>
              <a:rPr lang="en-ZA" sz="1600" dirty="0" smtClean="0"/>
              <a:t>Workshop </a:t>
            </a:r>
            <a:r>
              <a:rPr lang="en-ZA" sz="1600" dirty="0"/>
              <a:t>to develop appropriate tariffs using information from the municipality.</a:t>
            </a:r>
          </a:p>
          <a:p>
            <a:pPr marL="0" indent="0" algn="just">
              <a:buNone/>
            </a:pPr>
            <a:r>
              <a:rPr lang="en-US" sz="1600" dirty="0" smtClean="0"/>
              <a:t>																								14</a:t>
            </a:r>
            <a:endParaRPr lang="en-ZA" sz="1600" dirty="0"/>
          </a:p>
        </p:txBody>
      </p:sp>
    </p:spTree>
    <p:extLst>
      <p:ext uri="{BB962C8B-B14F-4D97-AF65-F5344CB8AC3E}">
        <p14:creationId xmlns:p14="http://schemas.microsoft.com/office/powerpoint/2010/main" val="2092045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t>4</a:t>
            </a:r>
            <a:r>
              <a:rPr lang="en-US" sz="1800" dirty="0" smtClean="0"/>
              <a:t>. </a:t>
            </a:r>
            <a:r>
              <a:rPr lang="en-US" sz="1800" dirty="0"/>
              <a:t>MUNICIPAL INFRASTRUCTURE SERVICES SUPPORT </a:t>
            </a:r>
            <a:endParaRPr lang="en-ZA" sz="1800" dirty="0"/>
          </a:p>
        </p:txBody>
      </p:sp>
      <p:sp>
        <p:nvSpPr>
          <p:cNvPr id="3" name="Text Placeholder 2"/>
          <p:cNvSpPr>
            <a:spLocks noGrp="1"/>
          </p:cNvSpPr>
          <p:nvPr>
            <p:ph type="body" sz="quarter" idx="10"/>
          </p:nvPr>
        </p:nvSpPr>
        <p:spPr>
          <a:xfrm>
            <a:off x="192562" y="1167063"/>
            <a:ext cx="8876375" cy="5438274"/>
          </a:xfrm>
        </p:spPr>
        <p:txBody>
          <a:bodyPr>
            <a:noAutofit/>
          </a:bodyPr>
          <a:lstStyle/>
          <a:p>
            <a:pPr algn="just">
              <a:buFont typeface="Arial" panose="020B0604020202020204" pitchFamily="34" charset="0"/>
              <a:buChar char="•"/>
            </a:pPr>
            <a:r>
              <a:rPr lang="en-ZA" sz="1600" dirty="0" smtClean="0"/>
              <a:t>Small-Scale </a:t>
            </a:r>
            <a:r>
              <a:rPr lang="en-ZA" sz="1600" dirty="0"/>
              <a:t>Embedded Generation: Grid Impact Studies Online Training held on the 5th </a:t>
            </a:r>
            <a:r>
              <a:rPr lang="en-ZA" sz="1600" dirty="0" smtClean="0"/>
              <a:t>		to </a:t>
            </a:r>
            <a:r>
              <a:rPr lang="en-ZA" sz="1600" dirty="0"/>
              <a:t>the 14th of October 2020. The training targeted municipal staff involved in SSEG </a:t>
            </a:r>
            <a:r>
              <a:rPr lang="en-ZA" sz="1600" dirty="0" smtClean="0"/>
              <a:t>				assessments </a:t>
            </a:r>
            <a:r>
              <a:rPr lang="en-ZA" sz="1600" dirty="0"/>
              <a:t>and grid impact determination. </a:t>
            </a:r>
            <a:endParaRPr lang="en-ZA" sz="1600" dirty="0" smtClean="0"/>
          </a:p>
          <a:p>
            <a:pPr algn="just">
              <a:buFont typeface="Arial" panose="020B0604020202020204" pitchFamily="34" charset="0"/>
              <a:buChar char="•"/>
            </a:pPr>
            <a:endParaRPr lang="en-ZA" sz="1600" dirty="0"/>
          </a:p>
          <a:p>
            <a:pPr algn="just">
              <a:buFont typeface="Arial" panose="020B0604020202020204" pitchFamily="34" charset="0"/>
              <a:buChar char="•"/>
            </a:pPr>
            <a:r>
              <a:rPr lang="en-ZA" sz="1600" dirty="0" smtClean="0"/>
              <a:t>The </a:t>
            </a:r>
            <a:r>
              <a:rPr lang="en-ZA" sz="1600" dirty="0"/>
              <a:t>training </a:t>
            </a:r>
            <a:r>
              <a:rPr lang="en-ZA" sz="1600" dirty="0" smtClean="0"/>
              <a:t>included the following:</a:t>
            </a:r>
          </a:p>
          <a:p>
            <a:pPr marL="0" indent="0" algn="just">
              <a:buNone/>
            </a:pPr>
            <a:r>
              <a:rPr lang="en-ZA" sz="1600" dirty="0"/>
              <a:t>	</a:t>
            </a:r>
            <a:r>
              <a:rPr lang="en-ZA" sz="1600" dirty="0" smtClean="0"/>
              <a:t>An </a:t>
            </a:r>
            <a:r>
              <a:rPr lang="en-ZA" sz="1600" dirty="0"/>
              <a:t>overview of Grid Impact Studies and when they need to be </a:t>
            </a:r>
            <a:r>
              <a:rPr lang="en-ZA" sz="1600" dirty="0" smtClean="0"/>
              <a:t>done;</a:t>
            </a:r>
          </a:p>
          <a:p>
            <a:pPr marL="342900" lvl="1" indent="0" algn="just">
              <a:buNone/>
            </a:pPr>
            <a:r>
              <a:rPr lang="en-ZA" sz="1600" dirty="0" smtClean="0"/>
              <a:t>-	How </a:t>
            </a:r>
            <a:r>
              <a:rPr lang="en-ZA" sz="1600" dirty="0"/>
              <a:t>to undertake impact studies, </a:t>
            </a:r>
            <a:r>
              <a:rPr lang="en-ZA" sz="1600" dirty="0" smtClean="0"/>
              <a:t>including Grid </a:t>
            </a:r>
            <a:r>
              <a:rPr lang="en-ZA" sz="1600" dirty="0"/>
              <a:t>impact assessments (Hand-calculation </a:t>
            </a:r>
            <a:r>
              <a:rPr lang="en-ZA" sz="1600" dirty="0" smtClean="0"/>
              <a:t>	method);</a:t>
            </a:r>
          </a:p>
          <a:p>
            <a:pPr marL="0" indent="0" algn="just">
              <a:buNone/>
            </a:pPr>
            <a:r>
              <a:rPr lang="en-ZA" sz="1600" dirty="0" smtClean="0"/>
              <a:t>	-	Workshops on Load Flow Assessments and Grid Impact Software use; and</a:t>
            </a:r>
          </a:p>
          <a:p>
            <a:pPr marL="0" indent="0" algn="just">
              <a:buNone/>
            </a:pPr>
            <a:r>
              <a:rPr lang="en-ZA" sz="1600" dirty="0"/>
              <a:t>	</a:t>
            </a:r>
            <a:r>
              <a:rPr lang="en-ZA" sz="1600" dirty="0" smtClean="0"/>
              <a:t>-	How </a:t>
            </a:r>
            <a:r>
              <a:rPr lang="en-ZA" sz="1600" dirty="0"/>
              <a:t>to specify </a:t>
            </a:r>
            <a:r>
              <a:rPr lang="en-ZA" sz="1600" dirty="0" smtClean="0"/>
              <a:t>such </a:t>
            </a:r>
            <a:r>
              <a:rPr lang="en-ZA" sz="1600" dirty="0"/>
              <a:t>an impact study, and how to assess the results from the study</a:t>
            </a:r>
            <a:r>
              <a:rPr lang="en-ZA" sz="1600" dirty="0" smtClean="0">
                <a:solidFill>
                  <a:srgbClr val="FF0000"/>
                </a:solidFill>
              </a:rPr>
              <a:t>.</a:t>
            </a:r>
          </a:p>
          <a:p>
            <a:pPr algn="just">
              <a:buFont typeface="Wingdings" panose="05000000000000000000" pitchFamily="2" charset="2"/>
              <a:buChar char="Ø"/>
            </a:pPr>
            <a:endParaRPr lang="en-ZA" sz="1600" dirty="0">
              <a:solidFill>
                <a:srgbClr val="FF0000"/>
              </a:solidFill>
            </a:endParaRPr>
          </a:p>
          <a:p>
            <a:pPr marL="0" indent="0" algn="just">
              <a:buNone/>
            </a:pPr>
            <a:endParaRPr lang="en-ZA" sz="1600" dirty="0" smtClean="0">
              <a:solidFill>
                <a:srgbClr val="FF0000"/>
              </a:solidFill>
            </a:endParaRPr>
          </a:p>
          <a:p>
            <a:pPr marL="0" indent="0" algn="just">
              <a:buNone/>
            </a:pPr>
            <a:endParaRPr lang="en-US" sz="1600" dirty="0" smtClean="0">
              <a:solidFill>
                <a:srgbClr val="FF0000"/>
              </a:solidFill>
            </a:endParaRPr>
          </a:p>
          <a:p>
            <a:pPr marL="0" indent="0" algn="just">
              <a:buNone/>
            </a:pPr>
            <a:endParaRPr lang="en-US" sz="1600" dirty="0">
              <a:solidFill>
                <a:srgbClr val="FF0000"/>
              </a:solidFill>
            </a:endParaRPr>
          </a:p>
          <a:p>
            <a:pPr marL="0" indent="0" algn="just">
              <a:buNone/>
            </a:pPr>
            <a:endParaRPr lang="en-US" sz="1600" dirty="0" smtClean="0">
              <a:solidFill>
                <a:srgbClr val="FF0000"/>
              </a:solidFill>
            </a:endParaRPr>
          </a:p>
          <a:p>
            <a:pPr marL="0" indent="0" algn="just">
              <a:buNone/>
            </a:pPr>
            <a:endParaRPr lang="en-US" sz="1600" dirty="0">
              <a:solidFill>
                <a:srgbClr val="FF0000"/>
              </a:solidFill>
            </a:endParaRPr>
          </a:p>
          <a:p>
            <a:pPr marL="0" indent="0" algn="just">
              <a:buNone/>
            </a:pPr>
            <a:endParaRPr lang="en-US" sz="1600" dirty="0" smtClean="0">
              <a:solidFill>
                <a:srgbClr val="FF0000"/>
              </a:solidFill>
            </a:endParaRPr>
          </a:p>
          <a:p>
            <a:pPr marL="0" indent="0" algn="just">
              <a:buNone/>
            </a:pPr>
            <a:r>
              <a:rPr lang="en-US" sz="1600" dirty="0">
                <a:solidFill>
                  <a:srgbClr val="FF0000"/>
                </a:solidFill>
              </a:rPr>
              <a:t>	</a:t>
            </a:r>
            <a:r>
              <a:rPr lang="en-US" sz="1600" dirty="0" smtClean="0">
                <a:solidFill>
                  <a:srgbClr val="FF0000"/>
                </a:solidFill>
              </a:rPr>
              <a:t>																							</a:t>
            </a:r>
            <a:r>
              <a:rPr lang="en-US" sz="1600" dirty="0" smtClean="0"/>
              <a:t>15</a:t>
            </a:r>
            <a:endParaRPr lang="en-ZA" sz="1600" dirty="0"/>
          </a:p>
          <a:p>
            <a:pPr marL="0" indent="0" algn="just">
              <a:buNone/>
            </a:pPr>
            <a:endParaRPr lang="en-ZA" sz="1600" dirty="0">
              <a:solidFill>
                <a:srgbClr val="FF0000"/>
              </a:solidFill>
            </a:endParaRPr>
          </a:p>
          <a:p>
            <a:pPr marL="685800" lvl="2" indent="0" algn="just">
              <a:buNone/>
            </a:pPr>
            <a:r>
              <a:rPr lang="en-ZA" sz="1600" dirty="0" smtClean="0">
                <a:solidFill>
                  <a:srgbClr val="FF0000"/>
                </a:solidFill>
              </a:rPr>
              <a:t> </a:t>
            </a:r>
          </a:p>
        </p:txBody>
      </p:sp>
    </p:spTree>
    <p:extLst>
      <p:ext uri="{BB962C8B-B14F-4D97-AF65-F5344CB8AC3E}">
        <p14:creationId xmlns:p14="http://schemas.microsoft.com/office/powerpoint/2010/main" val="14846380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t>4</a:t>
            </a:r>
            <a:r>
              <a:rPr lang="en-US" sz="1800" dirty="0" smtClean="0"/>
              <a:t>. </a:t>
            </a:r>
            <a:r>
              <a:rPr lang="en-US" sz="1800" dirty="0"/>
              <a:t>MUNICIPAL INFRASTRUCTURE SERVICES </a:t>
            </a:r>
            <a:r>
              <a:rPr lang="en-US" sz="1800" dirty="0" smtClean="0"/>
              <a:t>SUPPORT</a:t>
            </a:r>
            <a:br>
              <a:rPr lang="en-US" sz="1800" dirty="0" smtClean="0"/>
            </a:br>
            <a:r>
              <a:rPr lang="en-US" sz="1800" dirty="0" smtClean="0"/>
              <a:t>(</a:t>
            </a:r>
            <a:r>
              <a:rPr lang="en-US" sz="1800" dirty="0" err="1" smtClean="0"/>
              <a:t>Cont</a:t>
            </a:r>
            <a:r>
              <a:rPr lang="en-US" sz="1800" dirty="0" smtClean="0"/>
              <a:t>…) </a:t>
            </a:r>
            <a:endParaRPr lang="en-ZA" sz="1800" dirty="0"/>
          </a:p>
        </p:txBody>
      </p:sp>
      <p:sp>
        <p:nvSpPr>
          <p:cNvPr id="3" name="Text Placeholder 2"/>
          <p:cNvSpPr>
            <a:spLocks noGrp="1"/>
          </p:cNvSpPr>
          <p:nvPr>
            <p:ph type="body" sz="quarter" idx="10"/>
          </p:nvPr>
        </p:nvSpPr>
        <p:spPr>
          <a:xfrm>
            <a:off x="192562" y="1191126"/>
            <a:ext cx="8876375" cy="5690937"/>
          </a:xfrm>
        </p:spPr>
        <p:txBody>
          <a:bodyPr>
            <a:normAutofit/>
          </a:bodyPr>
          <a:lstStyle/>
          <a:p>
            <a:pPr marL="0" indent="0">
              <a:buNone/>
            </a:pPr>
            <a:r>
              <a:rPr lang="en-US" sz="1500" dirty="0"/>
              <a:t>2</a:t>
            </a:r>
            <a:r>
              <a:rPr lang="en-US" sz="1800" dirty="0"/>
              <a:t>. Climate Change, Environment and Waste Management </a:t>
            </a:r>
            <a:endParaRPr lang="en-US" sz="1800" dirty="0" smtClean="0"/>
          </a:p>
          <a:p>
            <a:pPr marL="0" indent="0">
              <a:buNone/>
            </a:pPr>
            <a:endParaRPr lang="en-US" sz="1800" dirty="0"/>
          </a:p>
          <a:p>
            <a:pPr>
              <a:buFont typeface="Arial" panose="020B0604020202020204" pitchFamily="34" charset="0"/>
              <a:buChar char="•"/>
            </a:pPr>
            <a:r>
              <a:rPr lang="en-US" sz="1800" dirty="0" smtClean="0"/>
              <a:t>Convened </a:t>
            </a:r>
            <a:r>
              <a:rPr lang="en-US" sz="1800" dirty="0"/>
              <a:t>the Climate Change, Environmental and Waste Management Portfolio Based </a:t>
            </a:r>
            <a:r>
              <a:rPr lang="en-US" sz="1800" dirty="0" err="1"/>
              <a:t>Councillor</a:t>
            </a:r>
            <a:r>
              <a:rPr lang="en-US" sz="1800" dirty="0"/>
              <a:t> Induction </a:t>
            </a:r>
            <a:r>
              <a:rPr lang="en-US" sz="1800" dirty="0" err="1" smtClean="0"/>
              <a:t>Programme</a:t>
            </a:r>
            <a:r>
              <a:rPr lang="en-US" sz="1800" dirty="0" smtClean="0"/>
              <a:t>.</a:t>
            </a:r>
          </a:p>
          <a:p>
            <a:pPr marL="0" indent="0">
              <a:buNone/>
            </a:pPr>
            <a:endParaRPr lang="en-US" sz="1800" dirty="0" smtClean="0"/>
          </a:p>
          <a:p>
            <a:pPr>
              <a:buFont typeface="Arial" panose="020B0604020202020204" pitchFamily="34" charset="0"/>
              <a:buChar char="•"/>
            </a:pPr>
            <a:r>
              <a:rPr lang="en-US" sz="1800" dirty="0" smtClean="0"/>
              <a:t>The </a:t>
            </a:r>
            <a:r>
              <a:rPr lang="en-US" sz="1800" dirty="0"/>
              <a:t>induction focused on the following aspects:</a:t>
            </a:r>
          </a:p>
          <a:p>
            <a:pPr marL="0" indent="0">
              <a:buNone/>
            </a:pPr>
            <a:r>
              <a:rPr lang="en-US" sz="1800" dirty="0"/>
              <a:t>	</a:t>
            </a:r>
            <a:r>
              <a:rPr lang="en-US" sz="1800" dirty="0" smtClean="0"/>
              <a:t>-	Environmental </a:t>
            </a:r>
            <a:r>
              <a:rPr lang="en-US" sz="1800" dirty="0"/>
              <a:t>Governance;</a:t>
            </a:r>
          </a:p>
          <a:p>
            <a:pPr marL="0" indent="0">
              <a:buNone/>
            </a:pPr>
            <a:r>
              <a:rPr lang="en-US" sz="1800" dirty="0"/>
              <a:t>	</a:t>
            </a:r>
            <a:r>
              <a:rPr lang="en-US" sz="1800" dirty="0" smtClean="0"/>
              <a:t>-	Air </a:t>
            </a:r>
            <a:r>
              <a:rPr lang="en-US" sz="1800" dirty="0"/>
              <a:t>Quality;</a:t>
            </a:r>
          </a:p>
          <a:p>
            <a:pPr marL="0" indent="0">
              <a:buNone/>
            </a:pPr>
            <a:r>
              <a:rPr lang="en-US" sz="1800" dirty="0"/>
              <a:t>	</a:t>
            </a:r>
            <a:r>
              <a:rPr lang="en-US" sz="1800" dirty="0" smtClean="0"/>
              <a:t>-	Biodiversity</a:t>
            </a:r>
            <a:r>
              <a:rPr lang="en-US" sz="1800" dirty="0"/>
              <a:t>;</a:t>
            </a:r>
          </a:p>
          <a:p>
            <a:pPr marL="0" indent="0">
              <a:buNone/>
            </a:pPr>
            <a:r>
              <a:rPr lang="en-US" sz="1800" dirty="0"/>
              <a:t>	</a:t>
            </a:r>
            <a:r>
              <a:rPr lang="en-US" sz="1800" dirty="0" smtClean="0"/>
              <a:t>-	Climate </a:t>
            </a:r>
            <a:r>
              <a:rPr lang="en-US" sz="1800" dirty="0"/>
              <a:t>Change; and</a:t>
            </a:r>
          </a:p>
          <a:p>
            <a:pPr marL="0" indent="0">
              <a:buNone/>
            </a:pPr>
            <a:r>
              <a:rPr lang="en-US" sz="1800" dirty="0"/>
              <a:t>	</a:t>
            </a:r>
            <a:r>
              <a:rPr lang="en-US" sz="1800" dirty="0" smtClean="0"/>
              <a:t>-	Waste </a:t>
            </a:r>
            <a:r>
              <a:rPr lang="en-US" sz="1800" dirty="0"/>
              <a:t>Management. </a:t>
            </a: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r>
              <a:rPr lang="en-US" sz="1800" dirty="0"/>
              <a:t>	</a:t>
            </a:r>
            <a:r>
              <a:rPr lang="en-US" sz="1800" dirty="0" smtClean="0"/>
              <a:t>																							</a:t>
            </a:r>
          </a:p>
          <a:p>
            <a:pPr marL="0" indent="0">
              <a:buNone/>
            </a:pPr>
            <a:r>
              <a:rPr lang="en-US" sz="1800" dirty="0"/>
              <a:t>	</a:t>
            </a:r>
            <a:r>
              <a:rPr lang="en-US" sz="1800" dirty="0" smtClean="0"/>
              <a:t>																							16</a:t>
            </a:r>
          </a:p>
          <a:p>
            <a:pPr marL="0" indent="0">
              <a:buNone/>
            </a:pPr>
            <a:endParaRPr lang="en-ZA" sz="1500" dirty="0"/>
          </a:p>
        </p:txBody>
      </p:sp>
    </p:spTree>
    <p:extLst>
      <p:ext uri="{BB962C8B-B14F-4D97-AF65-F5344CB8AC3E}">
        <p14:creationId xmlns:p14="http://schemas.microsoft.com/office/powerpoint/2010/main" val="32022723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t>4</a:t>
            </a:r>
            <a:r>
              <a:rPr lang="en-US" sz="1800" dirty="0" smtClean="0"/>
              <a:t>. </a:t>
            </a:r>
            <a:r>
              <a:rPr lang="en-US" sz="1800" dirty="0"/>
              <a:t>MUNICIPAL INFRASTRUCTURE SERVICES </a:t>
            </a:r>
            <a:r>
              <a:rPr lang="en-US" sz="1800" dirty="0" smtClean="0"/>
              <a:t>SUPPORT</a:t>
            </a:r>
            <a:br>
              <a:rPr lang="en-US" sz="1800" dirty="0" smtClean="0"/>
            </a:br>
            <a:r>
              <a:rPr lang="en-US" sz="1800" dirty="0" smtClean="0"/>
              <a:t>(</a:t>
            </a:r>
            <a:r>
              <a:rPr lang="en-US" sz="1800" dirty="0" err="1" smtClean="0"/>
              <a:t>Cont</a:t>
            </a:r>
            <a:r>
              <a:rPr lang="en-US" sz="1800" dirty="0" smtClean="0"/>
              <a:t>…) </a:t>
            </a:r>
            <a:endParaRPr lang="en-ZA" sz="1800" dirty="0"/>
          </a:p>
        </p:txBody>
      </p:sp>
      <p:sp>
        <p:nvSpPr>
          <p:cNvPr id="3" name="Text Placeholder 2"/>
          <p:cNvSpPr>
            <a:spLocks noGrp="1"/>
          </p:cNvSpPr>
          <p:nvPr>
            <p:ph type="body" sz="quarter" idx="10"/>
          </p:nvPr>
        </p:nvSpPr>
        <p:spPr>
          <a:xfrm>
            <a:off x="0" y="672047"/>
            <a:ext cx="8876375" cy="5981416"/>
          </a:xfrm>
        </p:spPr>
        <p:txBody>
          <a:bodyPr>
            <a:normAutofit/>
          </a:bodyPr>
          <a:lstStyle/>
          <a:p>
            <a:pPr marL="0" indent="0">
              <a:buNone/>
            </a:pPr>
            <a:endParaRPr lang="en-US" sz="1500" dirty="0"/>
          </a:p>
          <a:p>
            <a:pPr marL="0" indent="0">
              <a:buNone/>
            </a:pPr>
            <a:r>
              <a:rPr lang="en-US" sz="1800" dirty="0" smtClean="0"/>
              <a:t>3</a:t>
            </a:r>
            <a:r>
              <a:rPr lang="en-US" sz="1800" dirty="0"/>
              <a:t>. Water </a:t>
            </a:r>
          </a:p>
          <a:p>
            <a:pPr>
              <a:buFont typeface="Arial" panose="020B0604020202020204" pitchFamily="34" charset="0"/>
              <a:buChar char="•"/>
            </a:pPr>
            <a:r>
              <a:rPr lang="en-US" sz="1800" dirty="0" smtClean="0"/>
              <a:t>In partnership with DWS managed </a:t>
            </a:r>
            <a:r>
              <a:rPr lang="en-US" sz="1800" dirty="0"/>
              <a:t>to secure a 3 year support </a:t>
            </a:r>
            <a:r>
              <a:rPr lang="en-US" sz="1800" dirty="0" err="1"/>
              <a:t>programme</a:t>
            </a:r>
            <a:r>
              <a:rPr lang="en-US" sz="1800" dirty="0"/>
              <a:t> from the Japanese International Cooperation Agency (JICA) on strengthening South African Municipalities on capacity building relating to Non-Revenue Water. </a:t>
            </a:r>
            <a:endParaRPr lang="en-US" sz="1800" dirty="0" smtClean="0"/>
          </a:p>
          <a:p>
            <a:pPr marL="0" indent="0">
              <a:buNone/>
            </a:pPr>
            <a:endParaRPr lang="en-US" sz="1800" dirty="0" smtClean="0"/>
          </a:p>
          <a:p>
            <a:pPr>
              <a:buFont typeface="Arial" panose="020B0604020202020204" pitchFamily="34" charset="0"/>
              <a:buChar char="•"/>
            </a:pPr>
            <a:r>
              <a:rPr lang="en-US" sz="1800" dirty="0" smtClean="0"/>
              <a:t>Such </a:t>
            </a:r>
            <a:r>
              <a:rPr lang="en-US" sz="1800" dirty="0"/>
              <a:t>was informed by major challenges faced by member municipalities on non–revenue water and asset management. To this end JICA has agreed to support municipalities based on the following project goal, purpose and outputs: </a:t>
            </a:r>
          </a:p>
          <a:p>
            <a:pPr marL="0" indent="0">
              <a:buNone/>
            </a:pPr>
            <a:r>
              <a:rPr lang="en-US" sz="1800" dirty="0"/>
              <a:t>	</a:t>
            </a:r>
            <a:r>
              <a:rPr lang="en-US" sz="1800" dirty="0" smtClean="0"/>
              <a:t>-	Overall </a:t>
            </a:r>
            <a:r>
              <a:rPr lang="en-US" sz="1800" dirty="0"/>
              <a:t>Goal: Non-Revenue Water (NRW) skills development </a:t>
            </a:r>
            <a:r>
              <a:rPr lang="en-US" sz="1800" dirty="0" err="1"/>
              <a:t>programme</a:t>
            </a:r>
            <a:r>
              <a:rPr lang="en-US" sz="1800" dirty="0"/>
              <a:t> and </a:t>
            </a:r>
            <a:r>
              <a:rPr lang="en-US" sz="1800" dirty="0" smtClean="0"/>
              <a:t>		training </a:t>
            </a:r>
            <a:r>
              <a:rPr lang="en-US" sz="1800" dirty="0"/>
              <a:t>for </a:t>
            </a:r>
            <a:r>
              <a:rPr lang="en-US" sz="1800" dirty="0" smtClean="0"/>
              <a:t>Municipalities </a:t>
            </a:r>
            <a:r>
              <a:rPr lang="en-US" sz="1800" dirty="0"/>
              <a:t>are continuously conducted in collaboration with </a:t>
            </a:r>
            <a:r>
              <a:rPr lang="en-US" sz="1800" dirty="0" smtClean="0"/>
              <a:t>				DWS </a:t>
            </a:r>
            <a:r>
              <a:rPr lang="en-US" sz="1800" dirty="0"/>
              <a:t>and SALGA.</a:t>
            </a:r>
          </a:p>
          <a:p>
            <a:pPr marL="0" indent="0">
              <a:buNone/>
            </a:pPr>
            <a:r>
              <a:rPr lang="en-US" sz="1800" dirty="0" smtClean="0"/>
              <a:t>	-	Project </a:t>
            </a:r>
            <a:r>
              <a:rPr lang="en-US" sz="1800" dirty="0"/>
              <a:t>Purpose: NRW Skills </a:t>
            </a:r>
            <a:r>
              <a:rPr lang="en-US" sz="1800" dirty="0" err="1"/>
              <a:t>Programme</a:t>
            </a:r>
            <a:r>
              <a:rPr lang="en-US" sz="1800" dirty="0"/>
              <a:t> and Training on non-revenue water is </a:t>
            </a:r>
            <a:r>
              <a:rPr lang="en-US" sz="1800" dirty="0" smtClean="0"/>
              <a:t>		continuously 	provided </a:t>
            </a:r>
            <a:r>
              <a:rPr lang="en-US" sz="1800" dirty="0"/>
              <a:t>based on technical needs. </a:t>
            </a:r>
            <a:endParaRPr lang="en-US" sz="1800" dirty="0" smtClean="0"/>
          </a:p>
          <a:p>
            <a:pPr marL="0" indent="0">
              <a:buNone/>
            </a:pPr>
            <a:endParaRPr lang="en-US" sz="1800" dirty="0"/>
          </a:p>
          <a:p>
            <a:pPr marL="0" indent="0">
              <a:buNone/>
            </a:pPr>
            <a:r>
              <a:rPr lang="en-US" sz="1800" dirty="0"/>
              <a:t>Outputs: Trainings on Non-Revenue Water (NRW) are conducted. Training capacity in the non-revenue water is improved</a:t>
            </a:r>
            <a:r>
              <a:rPr lang="en-US" sz="1800" dirty="0" smtClean="0"/>
              <a:t>.</a:t>
            </a:r>
          </a:p>
          <a:p>
            <a:pPr marL="0" indent="0">
              <a:buNone/>
            </a:pPr>
            <a:endParaRPr lang="en-US" sz="1800" dirty="0"/>
          </a:p>
          <a:p>
            <a:pPr marL="0" indent="0">
              <a:buNone/>
            </a:pPr>
            <a:r>
              <a:rPr lang="en-US" sz="1800" dirty="0" smtClean="0"/>
              <a:t>																								   17</a:t>
            </a:r>
            <a:endParaRPr lang="en-US" sz="1800" dirty="0"/>
          </a:p>
          <a:p>
            <a:pPr marL="0" indent="0">
              <a:buNone/>
            </a:pPr>
            <a:endParaRPr lang="en-ZA" sz="1500" dirty="0"/>
          </a:p>
        </p:txBody>
      </p:sp>
    </p:spTree>
    <p:extLst>
      <p:ext uri="{BB962C8B-B14F-4D97-AF65-F5344CB8AC3E}">
        <p14:creationId xmlns:p14="http://schemas.microsoft.com/office/powerpoint/2010/main" val="14262077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t>5</a:t>
            </a:r>
            <a:r>
              <a:rPr lang="en-US" sz="1800" dirty="0" smtClean="0"/>
              <a:t>. </a:t>
            </a:r>
            <a:r>
              <a:rPr lang="en-US" sz="1800" dirty="0"/>
              <a:t>GOVERNANCE SUPPORT </a:t>
            </a:r>
            <a:endParaRPr lang="en-ZA" sz="1800" dirty="0"/>
          </a:p>
        </p:txBody>
      </p:sp>
      <p:sp>
        <p:nvSpPr>
          <p:cNvPr id="3" name="Text Placeholder 2"/>
          <p:cNvSpPr>
            <a:spLocks noGrp="1"/>
          </p:cNvSpPr>
          <p:nvPr>
            <p:ph type="body" sz="quarter" idx="10"/>
          </p:nvPr>
        </p:nvSpPr>
        <p:spPr>
          <a:xfrm>
            <a:off x="0" y="1082937"/>
            <a:ext cx="9144000" cy="5630683"/>
          </a:xfrm>
        </p:spPr>
        <p:txBody>
          <a:bodyPr>
            <a:normAutofit fontScale="92500" lnSpcReduction="20000"/>
          </a:bodyPr>
          <a:lstStyle/>
          <a:p>
            <a:pPr marL="0" indent="0">
              <a:buNone/>
            </a:pPr>
            <a:r>
              <a:rPr lang="en-US" sz="1900" dirty="0" smtClean="0"/>
              <a:t>1. Capacity Building </a:t>
            </a:r>
            <a:r>
              <a:rPr lang="en-US" sz="1900" dirty="0" err="1" smtClean="0"/>
              <a:t>Programmes</a:t>
            </a:r>
            <a:endParaRPr lang="en-US" sz="1900" dirty="0"/>
          </a:p>
          <a:p>
            <a:pPr marL="0" indent="0">
              <a:buNone/>
            </a:pPr>
            <a:endParaRPr lang="en-US" sz="1900" dirty="0" smtClean="0"/>
          </a:p>
          <a:p>
            <a:pPr marL="0" indent="0">
              <a:buNone/>
            </a:pPr>
            <a:r>
              <a:rPr lang="en-US" sz="1900" i="1" u="sng" dirty="0" err="1"/>
              <a:t>Councillor</a:t>
            </a:r>
            <a:r>
              <a:rPr lang="en-US" sz="1900" i="1" u="sng" dirty="0"/>
              <a:t> Remuneration, Benefits and Allowances </a:t>
            </a:r>
            <a:r>
              <a:rPr lang="en-US" sz="1900" i="1" u="sng" dirty="0" smtClean="0"/>
              <a:t>– Travel Allowance </a:t>
            </a:r>
          </a:p>
          <a:p>
            <a:pPr>
              <a:buFont typeface="Arial" panose="020B0604020202020204" pitchFamily="34" charset="0"/>
              <a:buChar char="•"/>
            </a:pPr>
            <a:r>
              <a:rPr lang="en-US" sz="1900" dirty="0" smtClean="0"/>
              <a:t>In partnership </a:t>
            </a:r>
            <a:r>
              <a:rPr lang="en-US" sz="1900" dirty="0"/>
              <a:t>with the Department of Cooperative Governance and Traditional Affairs and SARS convened workshops </a:t>
            </a:r>
            <a:r>
              <a:rPr lang="en-US" sz="1900" dirty="0" smtClean="0"/>
              <a:t>on  the </a:t>
            </a:r>
            <a:r>
              <a:rPr lang="en-US" sz="1900" dirty="0" err="1" smtClean="0"/>
              <a:t>Councillor</a:t>
            </a:r>
            <a:r>
              <a:rPr lang="en-US" sz="1900" dirty="0" smtClean="0"/>
              <a:t> Remuneration, Benefits and Allowances focusing </a:t>
            </a:r>
            <a:r>
              <a:rPr lang="en-US" sz="1900" dirty="0"/>
              <a:t>on the following key issue the total remuneration for </a:t>
            </a:r>
            <a:r>
              <a:rPr lang="en-US" sz="1900" dirty="0" err="1"/>
              <a:t>councillors</a:t>
            </a:r>
            <a:r>
              <a:rPr lang="en-US" sz="1900" dirty="0"/>
              <a:t> and Travel </a:t>
            </a:r>
            <a:r>
              <a:rPr lang="en-US" sz="1900" dirty="0" smtClean="0"/>
              <a:t>allowance</a:t>
            </a:r>
          </a:p>
          <a:p>
            <a:pPr marL="0" indent="0">
              <a:buNone/>
            </a:pPr>
            <a:endParaRPr lang="en-US" sz="1900" dirty="0" smtClean="0"/>
          </a:p>
          <a:p>
            <a:pPr marL="0" indent="0">
              <a:buNone/>
            </a:pPr>
            <a:r>
              <a:rPr lang="en-US" sz="1900" i="1" u="sng" dirty="0" smtClean="0"/>
              <a:t>MPAC</a:t>
            </a:r>
            <a:endParaRPr lang="en-US" sz="1900" i="1" u="sng" dirty="0"/>
          </a:p>
          <a:p>
            <a:pPr marL="0" indent="0">
              <a:buNone/>
            </a:pPr>
            <a:endParaRPr lang="en-US" sz="1900" dirty="0"/>
          </a:p>
          <a:p>
            <a:pPr>
              <a:buFont typeface="Arial" panose="020B0604020202020204" pitchFamily="34" charset="0"/>
              <a:buChar char="•"/>
            </a:pPr>
            <a:r>
              <a:rPr lang="en-US" sz="1900" dirty="0" smtClean="0"/>
              <a:t>Facilitated a District </a:t>
            </a:r>
            <a:r>
              <a:rPr lang="en-US" sz="1900" dirty="0"/>
              <a:t>B</a:t>
            </a:r>
            <a:r>
              <a:rPr lang="en-US" sz="1900" dirty="0" smtClean="0"/>
              <a:t>ased </a:t>
            </a:r>
            <a:r>
              <a:rPr lang="en-US" sz="1900" dirty="0"/>
              <a:t>Integrated </a:t>
            </a:r>
            <a:r>
              <a:rPr lang="en-US" sz="1900" dirty="0" err="1"/>
              <a:t>Councillor</a:t>
            </a:r>
            <a:r>
              <a:rPr lang="en-US" sz="1900" dirty="0"/>
              <a:t> Induction </a:t>
            </a:r>
            <a:r>
              <a:rPr lang="en-US" sz="1900" dirty="0" err="1"/>
              <a:t>Programme</a:t>
            </a:r>
            <a:r>
              <a:rPr lang="en-US" sz="1900" dirty="0"/>
              <a:t> (ICIP) inductions for Municipal Public Accounts </a:t>
            </a:r>
            <a:r>
              <a:rPr lang="en-US" sz="1900" dirty="0" smtClean="0"/>
              <a:t>Committees.</a:t>
            </a:r>
          </a:p>
          <a:p>
            <a:pPr marL="0" indent="0">
              <a:buNone/>
            </a:pPr>
            <a:endParaRPr lang="en-US" sz="1900" dirty="0"/>
          </a:p>
          <a:p>
            <a:pPr>
              <a:buFont typeface="Arial" panose="020B0604020202020204" pitchFamily="34" charset="0"/>
              <a:buChar char="•"/>
            </a:pPr>
            <a:r>
              <a:rPr lang="en-US" sz="1900" dirty="0"/>
              <a:t>The presentation consisted of the following topics: </a:t>
            </a:r>
          </a:p>
          <a:p>
            <a:pPr marL="0" indent="0">
              <a:buNone/>
            </a:pPr>
            <a:r>
              <a:rPr lang="en-US" sz="1900" dirty="0"/>
              <a:t>	</a:t>
            </a:r>
            <a:r>
              <a:rPr lang="en-US" sz="1900" dirty="0" smtClean="0"/>
              <a:t>-	Roles </a:t>
            </a:r>
            <a:r>
              <a:rPr lang="en-US" sz="1900" dirty="0"/>
              <a:t>and responsibilities of political office bearers and political structures of the </a:t>
            </a:r>
            <a:r>
              <a:rPr lang="en-US" sz="1900" dirty="0" smtClean="0"/>
              <a:t>			council;</a:t>
            </a:r>
          </a:p>
          <a:p>
            <a:pPr marL="0" indent="0">
              <a:buNone/>
            </a:pPr>
            <a:r>
              <a:rPr lang="en-US" sz="1900" dirty="0"/>
              <a:t>	</a:t>
            </a:r>
            <a:r>
              <a:rPr lang="en-US" sz="1900" dirty="0" smtClean="0"/>
              <a:t>-	Accountability </a:t>
            </a:r>
            <a:r>
              <a:rPr lang="en-US" sz="1900" dirty="0"/>
              <a:t>and </a:t>
            </a:r>
            <a:r>
              <a:rPr lang="en-US" sz="1900" dirty="0" smtClean="0"/>
              <a:t>oversight; </a:t>
            </a:r>
            <a:endParaRPr lang="en-US" sz="1900" dirty="0"/>
          </a:p>
          <a:p>
            <a:pPr marL="0" indent="0">
              <a:buNone/>
            </a:pPr>
            <a:r>
              <a:rPr lang="en-US" sz="1900" dirty="0"/>
              <a:t>	</a:t>
            </a:r>
            <a:r>
              <a:rPr lang="en-US" sz="1900" dirty="0" smtClean="0"/>
              <a:t>-	Responsibilities </a:t>
            </a:r>
            <a:r>
              <a:rPr lang="en-US" sz="1900" dirty="0"/>
              <a:t>of </a:t>
            </a:r>
            <a:r>
              <a:rPr lang="en-US" sz="1900" dirty="0" smtClean="0"/>
              <a:t>MPAC;</a:t>
            </a:r>
            <a:endParaRPr lang="en-US" sz="1900" dirty="0"/>
          </a:p>
          <a:p>
            <a:pPr marL="0" indent="0">
              <a:buNone/>
            </a:pPr>
            <a:r>
              <a:rPr lang="en-US" sz="1900" dirty="0"/>
              <a:t>	</a:t>
            </a:r>
            <a:r>
              <a:rPr lang="en-US" sz="1900" dirty="0" smtClean="0"/>
              <a:t>-	Delegations </a:t>
            </a:r>
            <a:r>
              <a:rPr lang="en-US" sz="1900" dirty="0"/>
              <a:t>of MPAC.</a:t>
            </a:r>
          </a:p>
          <a:p>
            <a:pPr marL="0" indent="0">
              <a:buNone/>
            </a:pPr>
            <a:r>
              <a:rPr lang="en-US" sz="1900" dirty="0"/>
              <a:t>	</a:t>
            </a:r>
            <a:r>
              <a:rPr lang="en-US" sz="1900" dirty="0" smtClean="0"/>
              <a:t>																							   18</a:t>
            </a:r>
            <a:endParaRPr lang="en-US" sz="1900" dirty="0"/>
          </a:p>
          <a:p>
            <a:pPr marL="0" indent="0">
              <a:buNone/>
            </a:pPr>
            <a:endParaRPr lang="en-ZA" sz="1500" dirty="0"/>
          </a:p>
        </p:txBody>
      </p:sp>
    </p:spTree>
    <p:extLst>
      <p:ext uri="{BB962C8B-B14F-4D97-AF65-F5344CB8AC3E}">
        <p14:creationId xmlns:p14="http://schemas.microsoft.com/office/powerpoint/2010/main" val="14927003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t>5</a:t>
            </a:r>
            <a:r>
              <a:rPr lang="en-US" sz="1800" dirty="0" smtClean="0"/>
              <a:t>. </a:t>
            </a:r>
            <a:r>
              <a:rPr lang="en-US" sz="1800" dirty="0"/>
              <a:t>GOVERNANCE SUPPORT </a:t>
            </a:r>
            <a:br>
              <a:rPr lang="en-US" sz="1800" dirty="0"/>
            </a:br>
            <a:r>
              <a:rPr lang="en-US" sz="1800" dirty="0"/>
              <a:t>(</a:t>
            </a:r>
            <a:r>
              <a:rPr lang="en-US" sz="1800" dirty="0" err="1"/>
              <a:t>Cont</a:t>
            </a:r>
            <a:r>
              <a:rPr lang="en-US" sz="1800" dirty="0"/>
              <a:t>…) </a:t>
            </a:r>
            <a:endParaRPr lang="en-ZA" sz="1800" dirty="0"/>
          </a:p>
        </p:txBody>
      </p:sp>
      <p:sp>
        <p:nvSpPr>
          <p:cNvPr id="3" name="Text Placeholder 2"/>
          <p:cNvSpPr>
            <a:spLocks noGrp="1"/>
          </p:cNvSpPr>
          <p:nvPr>
            <p:ph type="body" sz="quarter" idx="10"/>
          </p:nvPr>
        </p:nvSpPr>
        <p:spPr>
          <a:xfrm>
            <a:off x="108341" y="1228671"/>
            <a:ext cx="8876375" cy="5424791"/>
          </a:xfrm>
        </p:spPr>
        <p:txBody>
          <a:bodyPr>
            <a:normAutofit/>
          </a:bodyPr>
          <a:lstStyle/>
          <a:p>
            <a:pPr marL="0" indent="0">
              <a:buNone/>
            </a:pPr>
            <a:r>
              <a:rPr lang="en-US" sz="1800" i="1" u="sng" dirty="0" smtClean="0"/>
              <a:t>Roles and Responsibilities Clarification</a:t>
            </a:r>
          </a:p>
          <a:p>
            <a:pPr marL="0" indent="0">
              <a:buNone/>
            </a:pPr>
            <a:endParaRPr lang="en-US" sz="1800" dirty="0"/>
          </a:p>
          <a:p>
            <a:pPr marL="0" indent="0">
              <a:buNone/>
            </a:pPr>
            <a:r>
              <a:rPr lang="en-US" sz="1800" dirty="0"/>
              <a:t>•	</a:t>
            </a:r>
            <a:r>
              <a:rPr lang="en-US" sz="1800" dirty="0" smtClean="0"/>
              <a:t>Trained councilors  and officials on  and Responsibilities and the training covered 	the following 	topics</a:t>
            </a:r>
            <a:r>
              <a:rPr lang="en-US" sz="1800" dirty="0"/>
              <a:t>: </a:t>
            </a:r>
          </a:p>
          <a:p>
            <a:pPr marL="0" indent="0">
              <a:buNone/>
            </a:pPr>
            <a:r>
              <a:rPr lang="en-US" sz="1800" dirty="0"/>
              <a:t>	</a:t>
            </a:r>
            <a:r>
              <a:rPr lang="en-US" sz="1800" dirty="0" smtClean="0"/>
              <a:t>-	Root </a:t>
            </a:r>
            <a:r>
              <a:rPr lang="en-US" sz="1800" dirty="0"/>
              <a:t>causes of </a:t>
            </a:r>
            <a:r>
              <a:rPr lang="en-US" sz="1800" dirty="0" err="1"/>
              <a:t>unauthorised</a:t>
            </a:r>
            <a:r>
              <a:rPr lang="en-US" sz="1800" dirty="0"/>
              <a:t>, irregular, fruitless and wasteful expenditure.</a:t>
            </a:r>
          </a:p>
          <a:p>
            <a:pPr marL="0" indent="0">
              <a:buNone/>
            </a:pPr>
            <a:r>
              <a:rPr lang="en-US" sz="1800" dirty="0"/>
              <a:t>	</a:t>
            </a:r>
            <a:r>
              <a:rPr lang="en-US" sz="1800" dirty="0" smtClean="0"/>
              <a:t>-	Pursuit </a:t>
            </a:r>
            <a:r>
              <a:rPr lang="en-US" sz="1800" dirty="0"/>
              <a:t>of responsive, accountable, effective and efficient municipalities.</a:t>
            </a:r>
          </a:p>
          <a:p>
            <a:pPr marL="0" indent="0">
              <a:buNone/>
            </a:pPr>
            <a:r>
              <a:rPr lang="en-US" sz="1800" dirty="0"/>
              <a:t>	</a:t>
            </a:r>
            <a:r>
              <a:rPr lang="en-US" sz="1800" dirty="0" smtClean="0"/>
              <a:t>-	Oversight </a:t>
            </a:r>
            <a:r>
              <a:rPr lang="en-US" sz="1800" dirty="0"/>
              <a:t>problems and solutions.</a:t>
            </a:r>
          </a:p>
          <a:p>
            <a:pPr marL="0" indent="0">
              <a:buNone/>
            </a:pPr>
            <a:r>
              <a:rPr lang="en-US" sz="1800" dirty="0"/>
              <a:t>	</a:t>
            </a:r>
            <a:r>
              <a:rPr lang="en-US" sz="1800" dirty="0" smtClean="0"/>
              <a:t>-	Presenting </a:t>
            </a:r>
            <a:r>
              <a:rPr lang="en-US" sz="1800" dirty="0"/>
              <a:t>the MPAC Guide and Toolkit.</a:t>
            </a:r>
          </a:p>
          <a:p>
            <a:pPr marL="0" indent="0">
              <a:buNone/>
            </a:pPr>
            <a:r>
              <a:rPr lang="en-US" sz="1800" dirty="0"/>
              <a:t>	</a:t>
            </a:r>
            <a:r>
              <a:rPr lang="en-US" sz="1800" dirty="0" smtClean="0"/>
              <a:t>-	Enhanced </a:t>
            </a:r>
            <a:r>
              <a:rPr lang="en-US" sz="1800" dirty="0"/>
              <a:t>oversight through the MPAC Terms of Reference.</a:t>
            </a:r>
          </a:p>
          <a:p>
            <a:pPr marL="0" indent="0">
              <a:buNone/>
            </a:pPr>
            <a:r>
              <a:rPr lang="en-US" sz="1800" dirty="0"/>
              <a:t>	</a:t>
            </a:r>
            <a:r>
              <a:rPr lang="en-US" sz="1800" dirty="0" smtClean="0"/>
              <a:t>-	Accountability </a:t>
            </a:r>
            <a:r>
              <a:rPr lang="en-US" sz="1800" dirty="0"/>
              <a:t>cycle</a:t>
            </a:r>
          </a:p>
          <a:p>
            <a:pPr marL="0" indent="0">
              <a:buNone/>
            </a:pPr>
            <a:r>
              <a:rPr lang="en-US" sz="1800" dirty="0"/>
              <a:t>	</a:t>
            </a:r>
            <a:r>
              <a:rPr lang="en-US" sz="1800" dirty="0" smtClean="0"/>
              <a:t>-	How </a:t>
            </a:r>
            <a:r>
              <a:rPr lang="en-US" sz="1800" dirty="0"/>
              <a:t>to handle/deal with items referred to MPAC (Oversight protocol).</a:t>
            </a:r>
          </a:p>
          <a:p>
            <a:pPr marL="0" indent="0">
              <a:buNone/>
            </a:pPr>
            <a:r>
              <a:rPr lang="en-US" sz="1800" dirty="0"/>
              <a:t>	</a:t>
            </a:r>
            <a:r>
              <a:rPr lang="en-US" sz="1800" dirty="0" smtClean="0"/>
              <a:t>-	MPAC’s </a:t>
            </a:r>
            <a:r>
              <a:rPr lang="en-US" sz="1800" dirty="0"/>
              <a:t>necessary attributes for leading oversight, accountability and </a:t>
            </a:r>
            <a:r>
              <a:rPr lang="en-US" sz="1800" dirty="0" smtClean="0"/>
              <a:t>					governance</a:t>
            </a:r>
            <a:r>
              <a:rPr lang="en-US" sz="1800" dirty="0"/>
              <a:t>.</a:t>
            </a:r>
          </a:p>
          <a:p>
            <a:pPr marL="0" indent="0">
              <a:buNone/>
            </a:pPr>
            <a:r>
              <a:rPr lang="en-US" sz="1800" dirty="0"/>
              <a:t>	</a:t>
            </a:r>
            <a:r>
              <a:rPr lang="en-US" sz="1800" dirty="0" smtClean="0"/>
              <a:t>-	The </a:t>
            </a:r>
            <a:r>
              <a:rPr lang="en-US" sz="1800" dirty="0"/>
              <a:t>establishment  of Disciplinary </a:t>
            </a:r>
            <a:r>
              <a:rPr lang="en-US" sz="1800" dirty="0" smtClean="0"/>
              <a:t>Boards</a:t>
            </a:r>
          </a:p>
          <a:p>
            <a:pPr marL="0" indent="0">
              <a:buNone/>
            </a:pPr>
            <a:endParaRPr lang="en-US" sz="1800" dirty="0"/>
          </a:p>
          <a:p>
            <a:pPr marL="0" indent="0">
              <a:buNone/>
            </a:pPr>
            <a:r>
              <a:rPr lang="en-US" sz="1800" dirty="0" smtClean="0"/>
              <a:t>																								19</a:t>
            </a:r>
            <a:endParaRPr lang="en-ZA" sz="1800" dirty="0"/>
          </a:p>
        </p:txBody>
      </p:sp>
    </p:spTree>
    <p:extLst>
      <p:ext uri="{BB962C8B-B14F-4D97-AF65-F5344CB8AC3E}">
        <p14:creationId xmlns:p14="http://schemas.microsoft.com/office/powerpoint/2010/main" val="4038177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TABLE OF CONTENT </a:t>
            </a:r>
            <a:endParaRPr lang="en-ZA" sz="2800" dirty="0"/>
          </a:p>
        </p:txBody>
      </p:sp>
      <p:sp>
        <p:nvSpPr>
          <p:cNvPr id="3" name="Text Placeholder 2"/>
          <p:cNvSpPr>
            <a:spLocks noGrp="1"/>
          </p:cNvSpPr>
          <p:nvPr>
            <p:ph type="body" sz="quarter" idx="10"/>
          </p:nvPr>
        </p:nvSpPr>
        <p:spPr>
          <a:xfrm>
            <a:off x="192562" y="1182521"/>
            <a:ext cx="8876375" cy="5470942"/>
          </a:xfrm>
        </p:spPr>
        <p:txBody>
          <a:bodyPr>
            <a:normAutofit fontScale="85000" lnSpcReduction="20000"/>
          </a:bodyPr>
          <a:lstStyle/>
          <a:p>
            <a:endParaRPr lang="en-US" sz="2400" dirty="0"/>
          </a:p>
          <a:p>
            <a:pPr marL="457200" indent="-457200">
              <a:buAutoNum type="arabicPeriod"/>
            </a:pPr>
            <a:r>
              <a:rPr lang="en-US" sz="1800" dirty="0" smtClean="0"/>
              <a:t>Introduction </a:t>
            </a:r>
          </a:p>
          <a:p>
            <a:pPr marL="0" indent="0">
              <a:buNone/>
            </a:pPr>
            <a:endParaRPr lang="en-US" sz="1800" dirty="0" smtClean="0"/>
          </a:p>
          <a:p>
            <a:pPr marL="457200" indent="-457200">
              <a:buAutoNum type="arabicPeriod" startAt="2"/>
            </a:pPr>
            <a:r>
              <a:rPr lang="en-US" sz="1800" dirty="0" smtClean="0"/>
              <a:t>Municipal Finance</a:t>
            </a:r>
          </a:p>
          <a:p>
            <a:pPr marL="457200" indent="-457200">
              <a:buAutoNum type="arabicPeriod" startAt="2"/>
            </a:pPr>
            <a:endParaRPr lang="en-US" sz="1800" dirty="0" smtClean="0"/>
          </a:p>
          <a:p>
            <a:pPr marL="457200" indent="-457200">
              <a:buAutoNum type="arabicPeriod" startAt="3"/>
            </a:pPr>
            <a:r>
              <a:rPr lang="en-US" sz="1800" dirty="0" smtClean="0"/>
              <a:t>Municipal Capabilities</a:t>
            </a:r>
          </a:p>
          <a:p>
            <a:pPr marL="0" indent="0">
              <a:buNone/>
            </a:pPr>
            <a:endParaRPr lang="en-US" sz="1800" dirty="0" smtClean="0"/>
          </a:p>
          <a:p>
            <a:pPr marL="0" indent="0">
              <a:buNone/>
            </a:pPr>
            <a:r>
              <a:rPr lang="en-US" sz="1800" dirty="0" smtClean="0"/>
              <a:t>4. </a:t>
            </a:r>
            <a:r>
              <a:rPr lang="en-US" sz="1800" dirty="0"/>
              <a:t>	</a:t>
            </a:r>
            <a:r>
              <a:rPr lang="en-US" sz="1800" dirty="0" smtClean="0"/>
              <a:t>  Municipal Infrastructure Services</a:t>
            </a:r>
          </a:p>
          <a:p>
            <a:pPr marL="0" indent="0">
              <a:buNone/>
            </a:pPr>
            <a:endParaRPr lang="en-US" sz="1800" dirty="0" smtClean="0"/>
          </a:p>
          <a:p>
            <a:pPr marL="342900" indent="-342900">
              <a:buAutoNum type="arabicPeriod" startAt="5"/>
            </a:pPr>
            <a:r>
              <a:rPr lang="en-US" sz="1800" dirty="0" smtClean="0"/>
              <a:t>Governance</a:t>
            </a:r>
          </a:p>
          <a:p>
            <a:pPr marL="0" indent="0">
              <a:buNone/>
            </a:pPr>
            <a:endParaRPr lang="en-US" sz="1800" dirty="0" smtClean="0"/>
          </a:p>
          <a:p>
            <a:pPr marL="342900" indent="-342900">
              <a:buAutoNum type="arabicPeriod" startAt="6"/>
            </a:pPr>
            <a:r>
              <a:rPr lang="en-US" sz="1800" dirty="0" smtClean="0"/>
              <a:t>SALGA’s suggested approach before interventions</a:t>
            </a:r>
          </a:p>
          <a:p>
            <a:pPr marL="0" indent="0">
              <a:buNone/>
            </a:pPr>
            <a:endParaRPr lang="en-US" sz="1800" dirty="0" smtClean="0"/>
          </a:p>
          <a:p>
            <a:pPr marL="342900" indent="-342900">
              <a:buAutoNum type="arabicPeriod" startAt="7"/>
            </a:pPr>
            <a:r>
              <a:rPr lang="en-US" sz="1800" dirty="0" smtClean="0"/>
              <a:t>SALGA’s proposed support</a:t>
            </a:r>
          </a:p>
          <a:p>
            <a:pPr marL="0" indent="0">
              <a:buNone/>
            </a:pPr>
            <a:endParaRPr lang="en-US" sz="1800" dirty="0"/>
          </a:p>
          <a:p>
            <a:pPr marL="342900" indent="-342900">
              <a:buAutoNum type="arabicPeriod" startAt="8"/>
            </a:pPr>
            <a:r>
              <a:rPr lang="en-US" sz="1800" dirty="0" smtClean="0"/>
              <a:t>Progress on the proposed support</a:t>
            </a:r>
          </a:p>
          <a:p>
            <a:pPr marL="0" indent="0">
              <a:buNone/>
            </a:pPr>
            <a:endParaRPr lang="en-US" sz="1800" dirty="0"/>
          </a:p>
          <a:p>
            <a:pPr marL="0" indent="0">
              <a:buNone/>
            </a:pPr>
            <a:r>
              <a:rPr lang="en-US" sz="1800" dirty="0" smtClean="0"/>
              <a:t>9.	Recommendations</a:t>
            </a:r>
          </a:p>
          <a:p>
            <a:pPr marL="342900" indent="-342900">
              <a:buAutoNum type="arabicPeriod" startAt="5"/>
            </a:pPr>
            <a:endParaRPr lang="en-US" sz="1800" dirty="0"/>
          </a:p>
          <a:p>
            <a:pPr marL="342900" indent="-342900">
              <a:buAutoNum type="arabicPeriod" startAt="5"/>
            </a:pPr>
            <a:endParaRPr lang="en-US" sz="1800" dirty="0" smtClean="0"/>
          </a:p>
          <a:p>
            <a:pPr marL="342900" indent="-342900">
              <a:buAutoNum type="arabicPeriod" startAt="5"/>
            </a:pPr>
            <a:endParaRPr lang="en-US" sz="1800" dirty="0"/>
          </a:p>
          <a:p>
            <a:pPr marL="0" indent="0">
              <a:buNone/>
            </a:pPr>
            <a:r>
              <a:rPr lang="en-US" sz="1800" dirty="0"/>
              <a:t>	</a:t>
            </a:r>
            <a:r>
              <a:rPr lang="en-US" sz="1800" dirty="0" smtClean="0"/>
              <a:t>																							</a:t>
            </a:r>
            <a:r>
              <a:rPr lang="en-US" sz="2400" dirty="0" smtClean="0"/>
              <a:t>2</a:t>
            </a:r>
          </a:p>
          <a:p>
            <a:pPr marL="457200" indent="-457200">
              <a:buAutoNum type="arabicPeriod"/>
            </a:pPr>
            <a:endParaRPr lang="en-US" sz="2400" dirty="0"/>
          </a:p>
          <a:p>
            <a:pPr marL="0" indent="0">
              <a:buNone/>
            </a:pPr>
            <a:endParaRPr lang="en-ZA" sz="2400" dirty="0"/>
          </a:p>
        </p:txBody>
      </p:sp>
    </p:spTree>
    <p:extLst>
      <p:ext uri="{BB962C8B-B14F-4D97-AF65-F5344CB8AC3E}">
        <p14:creationId xmlns:p14="http://schemas.microsoft.com/office/powerpoint/2010/main" val="39320860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7010400" y="5624513"/>
            <a:ext cx="2133600" cy="273844"/>
          </a:xfrm>
        </p:spPr>
        <p:txBody>
          <a:bodyPr/>
          <a:lstStyle/>
          <a:p>
            <a:fld id="{B0C31E8F-8DA3-4D6C-B41F-E84BF72BE1D6}" type="slidenum">
              <a:rPr lang="en-US" smtClean="0">
                <a:solidFill>
                  <a:srgbClr val="FFFFFF"/>
                </a:solidFill>
              </a:rPr>
              <a:pPr/>
              <a:t>20</a:t>
            </a:fld>
            <a:endParaRPr lang="en-US">
              <a:solidFill>
                <a:srgbClr val="FFFFFF"/>
              </a:solidFill>
            </a:endParaRPr>
          </a:p>
        </p:txBody>
      </p:sp>
      <p:sp>
        <p:nvSpPr>
          <p:cNvPr id="5" name="TextBox 4"/>
          <p:cNvSpPr txBox="1"/>
          <p:nvPr/>
        </p:nvSpPr>
        <p:spPr>
          <a:xfrm>
            <a:off x="2035253" y="4306690"/>
            <a:ext cx="1189518" cy="715581"/>
          </a:xfrm>
          <a:prstGeom prst="rect">
            <a:avLst/>
          </a:prstGeom>
          <a:solidFill>
            <a:schemeClr val="accent1">
              <a:lumMod val="20000"/>
              <a:lumOff val="80000"/>
            </a:schemeClr>
          </a:solidFill>
          <a:ln>
            <a:solidFill>
              <a:schemeClr val="tx1"/>
            </a:solidFill>
          </a:ln>
        </p:spPr>
        <p:txBody>
          <a:bodyPr wrap="square" rtlCol="0">
            <a:spAutoFit/>
          </a:bodyPr>
          <a:lstStyle/>
          <a:p>
            <a:pPr algn="ctr" defTabSz="342900"/>
            <a:r>
              <a:rPr lang="en-US" sz="1350" b="1" dirty="0">
                <a:solidFill>
                  <a:schemeClr val="accent6"/>
                </a:solidFill>
              </a:rPr>
              <a:t>S46 Quarterly Reports</a:t>
            </a:r>
          </a:p>
        </p:txBody>
      </p:sp>
      <p:sp>
        <p:nvSpPr>
          <p:cNvPr id="6" name="TextBox 5"/>
          <p:cNvSpPr txBox="1"/>
          <p:nvPr/>
        </p:nvSpPr>
        <p:spPr>
          <a:xfrm>
            <a:off x="3921617" y="4306690"/>
            <a:ext cx="1332963" cy="715581"/>
          </a:xfrm>
          <a:prstGeom prst="rect">
            <a:avLst/>
          </a:prstGeom>
          <a:solidFill>
            <a:schemeClr val="accent1">
              <a:lumMod val="20000"/>
              <a:lumOff val="80000"/>
            </a:schemeClr>
          </a:solidFill>
          <a:ln>
            <a:solidFill>
              <a:schemeClr val="tx1"/>
            </a:solidFill>
          </a:ln>
        </p:spPr>
        <p:txBody>
          <a:bodyPr wrap="square" rtlCol="0">
            <a:spAutoFit/>
          </a:bodyPr>
          <a:lstStyle/>
          <a:p>
            <a:pPr algn="ctr" defTabSz="342900"/>
            <a:endParaRPr lang="en-US" sz="1350" b="1" dirty="0">
              <a:solidFill>
                <a:schemeClr val="accent6"/>
              </a:solidFill>
            </a:endParaRPr>
          </a:p>
          <a:p>
            <a:pPr algn="ctr" defTabSz="342900"/>
            <a:r>
              <a:rPr lang="en-US" sz="1350" b="1" dirty="0">
                <a:solidFill>
                  <a:schemeClr val="accent6"/>
                </a:solidFill>
              </a:rPr>
              <a:t>S47 Report</a:t>
            </a:r>
          </a:p>
          <a:p>
            <a:pPr algn="ctr" defTabSz="342900"/>
            <a:endParaRPr lang="en-US" sz="1350" b="1" dirty="0">
              <a:solidFill>
                <a:schemeClr val="accent6"/>
              </a:solidFill>
            </a:endParaRPr>
          </a:p>
        </p:txBody>
      </p:sp>
      <p:sp>
        <p:nvSpPr>
          <p:cNvPr id="7" name="TextBox 6"/>
          <p:cNvSpPr txBox="1"/>
          <p:nvPr/>
        </p:nvSpPr>
        <p:spPr>
          <a:xfrm>
            <a:off x="6086470" y="4293011"/>
            <a:ext cx="1264148" cy="715581"/>
          </a:xfrm>
          <a:prstGeom prst="rect">
            <a:avLst/>
          </a:prstGeom>
          <a:solidFill>
            <a:schemeClr val="accent1">
              <a:lumMod val="20000"/>
              <a:lumOff val="80000"/>
            </a:schemeClr>
          </a:solidFill>
          <a:ln>
            <a:solidFill>
              <a:schemeClr val="tx1"/>
            </a:solidFill>
          </a:ln>
        </p:spPr>
        <p:txBody>
          <a:bodyPr wrap="square" rtlCol="0">
            <a:spAutoFit/>
          </a:bodyPr>
          <a:lstStyle/>
          <a:p>
            <a:pPr algn="ctr" defTabSz="342900"/>
            <a:endParaRPr lang="en-US" sz="1350" b="1" dirty="0">
              <a:solidFill>
                <a:schemeClr val="accent6"/>
              </a:solidFill>
            </a:endParaRPr>
          </a:p>
          <a:p>
            <a:pPr algn="ctr" defTabSz="342900"/>
            <a:r>
              <a:rPr lang="en-US" sz="1350" b="1" dirty="0">
                <a:solidFill>
                  <a:schemeClr val="accent6"/>
                </a:solidFill>
              </a:rPr>
              <a:t>S48 Report</a:t>
            </a:r>
          </a:p>
          <a:p>
            <a:pPr algn="ctr" defTabSz="342900"/>
            <a:endParaRPr lang="en-US" sz="1350" b="1" dirty="0">
              <a:solidFill>
                <a:schemeClr val="accent6"/>
              </a:solidFill>
            </a:endParaRPr>
          </a:p>
        </p:txBody>
      </p:sp>
      <p:sp>
        <p:nvSpPr>
          <p:cNvPr id="8" name="TextBox 7"/>
          <p:cNvSpPr txBox="1"/>
          <p:nvPr/>
        </p:nvSpPr>
        <p:spPr>
          <a:xfrm>
            <a:off x="3280079" y="1697191"/>
            <a:ext cx="2254616" cy="577081"/>
          </a:xfrm>
          <a:prstGeom prst="rect">
            <a:avLst/>
          </a:prstGeom>
          <a:solidFill>
            <a:srgbClr val="FFC000"/>
          </a:solidFill>
          <a:ln>
            <a:solidFill>
              <a:schemeClr val="tx1"/>
            </a:solidFill>
          </a:ln>
        </p:spPr>
        <p:txBody>
          <a:bodyPr wrap="square" rtlCol="0">
            <a:spAutoFit/>
          </a:bodyPr>
          <a:lstStyle/>
          <a:p>
            <a:pPr algn="ctr" defTabSz="342900"/>
            <a:r>
              <a:rPr lang="en-US" sz="1050" b="1" u="sng" dirty="0">
                <a:solidFill>
                  <a:srgbClr val="1F1F29"/>
                </a:solidFill>
              </a:rPr>
              <a:t>ONGOING MONITORING</a:t>
            </a:r>
            <a:r>
              <a:rPr lang="en-US" sz="1050" b="1" dirty="0">
                <a:solidFill>
                  <a:srgbClr val="1F1F29"/>
                </a:solidFill>
              </a:rPr>
              <a:t>: Provincial &amp; National Monitoring Support</a:t>
            </a:r>
          </a:p>
        </p:txBody>
      </p:sp>
      <p:sp>
        <p:nvSpPr>
          <p:cNvPr id="9" name="TextBox 8"/>
          <p:cNvSpPr txBox="1"/>
          <p:nvPr/>
        </p:nvSpPr>
        <p:spPr>
          <a:xfrm>
            <a:off x="3273639" y="2491333"/>
            <a:ext cx="2267495" cy="738664"/>
          </a:xfrm>
          <a:prstGeom prst="rect">
            <a:avLst/>
          </a:prstGeom>
          <a:solidFill>
            <a:srgbClr val="FFC000"/>
          </a:solidFill>
          <a:ln>
            <a:solidFill>
              <a:schemeClr val="tx1"/>
            </a:solidFill>
          </a:ln>
        </p:spPr>
        <p:txBody>
          <a:bodyPr wrap="square" rtlCol="0">
            <a:spAutoFit/>
          </a:bodyPr>
          <a:lstStyle/>
          <a:p>
            <a:pPr algn="ctr" defTabSz="342900"/>
            <a:r>
              <a:rPr lang="en-US" sz="1050" b="1" u="sng" dirty="0">
                <a:solidFill>
                  <a:srgbClr val="1F1F29"/>
                </a:solidFill>
              </a:rPr>
              <a:t>IDENTIFY TARGETED SUPPORT</a:t>
            </a:r>
            <a:r>
              <a:rPr lang="en-US" sz="1050" b="1" dirty="0">
                <a:solidFill>
                  <a:srgbClr val="1F1F29"/>
                </a:solidFill>
              </a:rPr>
              <a:t>: Agreement with municipality on support requirements</a:t>
            </a:r>
          </a:p>
        </p:txBody>
      </p:sp>
      <p:sp>
        <p:nvSpPr>
          <p:cNvPr id="10" name="TextBox 9"/>
          <p:cNvSpPr txBox="1"/>
          <p:nvPr/>
        </p:nvSpPr>
        <p:spPr>
          <a:xfrm>
            <a:off x="6051461" y="2730775"/>
            <a:ext cx="2252249" cy="253916"/>
          </a:xfrm>
          <a:prstGeom prst="rect">
            <a:avLst/>
          </a:prstGeom>
          <a:solidFill>
            <a:srgbClr val="92D050"/>
          </a:solidFill>
          <a:ln>
            <a:solidFill>
              <a:schemeClr val="tx1"/>
            </a:solidFill>
          </a:ln>
        </p:spPr>
        <p:txBody>
          <a:bodyPr wrap="square" rtlCol="0">
            <a:spAutoFit/>
          </a:bodyPr>
          <a:lstStyle/>
          <a:p>
            <a:pPr algn="ctr" defTabSz="342900"/>
            <a:r>
              <a:rPr lang="en-US" sz="1050" b="1" dirty="0">
                <a:solidFill>
                  <a:srgbClr val="1F1F29"/>
                </a:solidFill>
              </a:rPr>
              <a:t>Monitoring Support  </a:t>
            </a:r>
          </a:p>
        </p:txBody>
      </p:sp>
      <p:sp>
        <p:nvSpPr>
          <p:cNvPr id="11" name="TextBox 10"/>
          <p:cNvSpPr txBox="1"/>
          <p:nvPr/>
        </p:nvSpPr>
        <p:spPr>
          <a:xfrm>
            <a:off x="6042656" y="3329953"/>
            <a:ext cx="2261054" cy="415498"/>
          </a:xfrm>
          <a:prstGeom prst="rect">
            <a:avLst/>
          </a:prstGeom>
          <a:solidFill>
            <a:srgbClr val="92D050"/>
          </a:solidFill>
          <a:ln>
            <a:solidFill>
              <a:schemeClr val="tx1"/>
            </a:solidFill>
          </a:ln>
        </p:spPr>
        <p:txBody>
          <a:bodyPr wrap="square" rtlCol="0">
            <a:spAutoFit/>
          </a:bodyPr>
          <a:lstStyle/>
          <a:p>
            <a:pPr algn="ctr" defTabSz="342900"/>
            <a:r>
              <a:rPr lang="en-US" sz="1050" b="1" dirty="0">
                <a:solidFill>
                  <a:srgbClr val="1F1F29"/>
                </a:solidFill>
              </a:rPr>
              <a:t>Monitoring and Support Report (s154 Report)</a:t>
            </a:r>
          </a:p>
        </p:txBody>
      </p:sp>
      <p:cxnSp>
        <p:nvCxnSpPr>
          <p:cNvPr id="16" name="Straight Arrow Connector 15"/>
          <p:cNvCxnSpPr>
            <a:stCxn id="8" idx="2"/>
            <a:endCxn id="9" idx="0"/>
          </p:cNvCxnSpPr>
          <p:nvPr/>
        </p:nvCxnSpPr>
        <p:spPr>
          <a:xfrm>
            <a:off x="4407387" y="2274272"/>
            <a:ext cx="0" cy="21706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0" idx="2"/>
          </p:cNvCxnSpPr>
          <p:nvPr/>
        </p:nvCxnSpPr>
        <p:spPr>
          <a:xfrm>
            <a:off x="7177586" y="2984691"/>
            <a:ext cx="5760" cy="30706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267199" y="4652939"/>
            <a:ext cx="61199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5297009" y="4635835"/>
            <a:ext cx="769955" cy="450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138193" y="905059"/>
            <a:ext cx="288969" cy="259187"/>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en-US" sz="1200" b="1" dirty="0">
                <a:solidFill>
                  <a:srgbClr val="1F1F29"/>
                </a:solidFill>
              </a:rPr>
              <a:t>1</a:t>
            </a:r>
          </a:p>
        </p:txBody>
      </p:sp>
      <p:sp>
        <p:nvSpPr>
          <p:cNvPr id="22" name="Oval 21"/>
          <p:cNvSpPr/>
          <p:nvPr/>
        </p:nvSpPr>
        <p:spPr>
          <a:xfrm>
            <a:off x="2998759" y="954124"/>
            <a:ext cx="288969" cy="249527"/>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en-US" sz="1200" b="1" dirty="0">
                <a:solidFill>
                  <a:srgbClr val="1F1F29"/>
                </a:solidFill>
              </a:rPr>
              <a:t>2</a:t>
            </a:r>
          </a:p>
        </p:txBody>
      </p:sp>
      <p:sp>
        <p:nvSpPr>
          <p:cNvPr id="23" name="Oval 22"/>
          <p:cNvSpPr/>
          <p:nvPr/>
        </p:nvSpPr>
        <p:spPr>
          <a:xfrm>
            <a:off x="2991110" y="1742636"/>
            <a:ext cx="288969" cy="259187"/>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en-US" sz="1200" b="1" dirty="0">
                <a:solidFill>
                  <a:srgbClr val="1F1F29"/>
                </a:solidFill>
              </a:rPr>
              <a:t>3</a:t>
            </a:r>
          </a:p>
        </p:txBody>
      </p:sp>
      <p:sp>
        <p:nvSpPr>
          <p:cNvPr id="24" name="Oval 23"/>
          <p:cNvSpPr/>
          <p:nvPr/>
        </p:nvSpPr>
        <p:spPr>
          <a:xfrm>
            <a:off x="2978231" y="2523407"/>
            <a:ext cx="288969" cy="259187"/>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en-US" sz="1200" b="1" dirty="0">
                <a:solidFill>
                  <a:srgbClr val="1F1F29"/>
                </a:solidFill>
              </a:rPr>
              <a:t>4</a:t>
            </a:r>
          </a:p>
        </p:txBody>
      </p:sp>
      <p:sp>
        <p:nvSpPr>
          <p:cNvPr id="25" name="Oval 24"/>
          <p:cNvSpPr/>
          <p:nvPr/>
        </p:nvSpPr>
        <p:spPr>
          <a:xfrm>
            <a:off x="2485528" y="3971585"/>
            <a:ext cx="288969" cy="259187"/>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en-US" sz="1200" b="1" dirty="0">
                <a:solidFill>
                  <a:srgbClr val="1F1F29"/>
                </a:solidFill>
              </a:rPr>
              <a:t>5</a:t>
            </a:r>
          </a:p>
        </p:txBody>
      </p:sp>
      <p:sp>
        <p:nvSpPr>
          <p:cNvPr id="26" name="Oval 25"/>
          <p:cNvSpPr/>
          <p:nvPr/>
        </p:nvSpPr>
        <p:spPr>
          <a:xfrm>
            <a:off x="5628070" y="2212035"/>
            <a:ext cx="423392" cy="329839"/>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en-US" sz="1050" dirty="0">
                <a:solidFill>
                  <a:srgbClr val="1F1F29"/>
                </a:solidFill>
              </a:rPr>
              <a:t>4a</a:t>
            </a:r>
          </a:p>
        </p:txBody>
      </p:sp>
      <p:sp>
        <p:nvSpPr>
          <p:cNvPr id="27" name="Oval 26"/>
          <p:cNvSpPr/>
          <p:nvPr/>
        </p:nvSpPr>
        <p:spPr>
          <a:xfrm>
            <a:off x="5628070" y="2808633"/>
            <a:ext cx="423392" cy="314557"/>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en-US" sz="1050" dirty="0">
                <a:solidFill>
                  <a:srgbClr val="1F1F29"/>
                </a:solidFill>
              </a:rPr>
              <a:t>4b</a:t>
            </a:r>
          </a:p>
        </p:txBody>
      </p:sp>
      <p:sp>
        <p:nvSpPr>
          <p:cNvPr id="36" name="TextBox 35"/>
          <p:cNvSpPr txBox="1"/>
          <p:nvPr/>
        </p:nvSpPr>
        <p:spPr>
          <a:xfrm>
            <a:off x="6051462" y="2225231"/>
            <a:ext cx="2267495" cy="253916"/>
          </a:xfrm>
          <a:prstGeom prst="rect">
            <a:avLst/>
          </a:prstGeom>
          <a:solidFill>
            <a:srgbClr val="92D050"/>
          </a:solidFill>
          <a:ln>
            <a:solidFill>
              <a:schemeClr val="tx1"/>
            </a:solidFill>
          </a:ln>
        </p:spPr>
        <p:txBody>
          <a:bodyPr wrap="square" rtlCol="0">
            <a:spAutoFit/>
          </a:bodyPr>
          <a:lstStyle>
            <a:defPPr>
              <a:defRPr lang="en-US"/>
            </a:defPPr>
            <a:lvl1pPr algn="ctr">
              <a:defRPr sz="1600" b="1">
                <a:solidFill>
                  <a:srgbClr val="1F1F29"/>
                </a:solidFill>
                <a:effectLst/>
                <a:latin typeface="+mn-lt"/>
              </a:defRPr>
            </a:lvl1pPr>
          </a:lstStyle>
          <a:p>
            <a:pPr defTabSz="342900"/>
            <a:r>
              <a:rPr lang="en-US" sz="1050" dirty="0"/>
              <a:t>Contract targeted support</a:t>
            </a:r>
          </a:p>
        </p:txBody>
      </p:sp>
      <p:sp>
        <p:nvSpPr>
          <p:cNvPr id="37" name="TextBox 36"/>
          <p:cNvSpPr txBox="1"/>
          <p:nvPr/>
        </p:nvSpPr>
        <p:spPr>
          <a:xfrm>
            <a:off x="3280079" y="953272"/>
            <a:ext cx="2254616" cy="577081"/>
          </a:xfrm>
          <a:prstGeom prst="rect">
            <a:avLst/>
          </a:prstGeom>
          <a:solidFill>
            <a:srgbClr val="FFC000"/>
          </a:solidFill>
          <a:ln>
            <a:solidFill>
              <a:schemeClr val="tx1"/>
            </a:solidFill>
          </a:ln>
        </p:spPr>
        <p:txBody>
          <a:bodyPr wrap="square" rtlCol="0">
            <a:spAutoFit/>
          </a:bodyPr>
          <a:lstStyle/>
          <a:p>
            <a:pPr algn="ctr" defTabSz="342900"/>
            <a:r>
              <a:rPr lang="en-US" sz="1050" b="1" u="sng" dirty="0">
                <a:solidFill>
                  <a:srgbClr val="1F1F29"/>
                </a:solidFill>
              </a:rPr>
              <a:t>ONGOING SELF-ASSESSMENT</a:t>
            </a:r>
            <a:r>
              <a:rPr lang="en-US" sz="1050" b="1" dirty="0">
                <a:solidFill>
                  <a:srgbClr val="1F1F29"/>
                </a:solidFill>
              </a:rPr>
              <a:t>: Identify underperformance and self-correct</a:t>
            </a:r>
          </a:p>
        </p:txBody>
      </p:sp>
      <p:cxnSp>
        <p:nvCxnSpPr>
          <p:cNvPr id="52" name="Straight Arrow Connector 51"/>
          <p:cNvCxnSpPr>
            <a:stCxn id="37" idx="2"/>
            <a:endCxn id="8" idx="0"/>
          </p:cNvCxnSpPr>
          <p:nvPr/>
        </p:nvCxnSpPr>
        <p:spPr>
          <a:xfrm>
            <a:off x="4407387" y="1530353"/>
            <a:ext cx="0" cy="16683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Oval 59"/>
          <p:cNvSpPr/>
          <p:nvPr/>
        </p:nvSpPr>
        <p:spPr>
          <a:xfrm>
            <a:off x="4443614" y="3973123"/>
            <a:ext cx="288969" cy="259187"/>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en-US" sz="1200" b="1" dirty="0">
                <a:solidFill>
                  <a:srgbClr val="1F1F29"/>
                </a:solidFill>
              </a:rPr>
              <a:t>6</a:t>
            </a:r>
          </a:p>
        </p:txBody>
      </p:sp>
      <p:sp>
        <p:nvSpPr>
          <p:cNvPr id="61" name="Oval 60"/>
          <p:cNvSpPr/>
          <p:nvPr/>
        </p:nvSpPr>
        <p:spPr>
          <a:xfrm>
            <a:off x="5619264" y="3471511"/>
            <a:ext cx="423392" cy="314557"/>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en-US" sz="1050" dirty="0">
                <a:solidFill>
                  <a:srgbClr val="1F1F29"/>
                </a:solidFill>
              </a:rPr>
              <a:t>4c</a:t>
            </a:r>
          </a:p>
        </p:txBody>
      </p:sp>
      <p:cxnSp>
        <p:nvCxnSpPr>
          <p:cNvPr id="63" name="Straight Arrow Connector 62"/>
          <p:cNvCxnSpPr>
            <a:stCxn id="9" idx="2"/>
          </p:cNvCxnSpPr>
          <p:nvPr/>
        </p:nvCxnSpPr>
        <p:spPr bwMode="auto">
          <a:xfrm flipH="1">
            <a:off x="2708376" y="3229997"/>
            <a:ext cx="1699011" cy="662224"/>
          </a:xfrm>
          <a:prstGeom prst="straightConnector1">
            <a:avLst/>
          </a:prstGeom>
          <a:solidFill>
            <a:schemeClr val="accent1"/>
          </a:solidFill>
          <a:ln w="38100" cap="sq" cmpd="sng" algn="ctr">
            <a:solidFill>
              <a:schemeClr val="tx1"/>
            </a:solidFill>
            <a:prstDash val="solid"/>
            <a:round/>
            <a:headEnd type="none" w="sm" len="sm"/>
            <a:tailEnd type="triangle"/>
          </a:ln>
          <a:effectLst/>
        </p:spPr>
      </p:cxnSp>
      <p:cxnSp>
        <p:nvCxnSpPr>
          <p:cNvPr id="70" name="Straight Arrow Connector 69"/>
          <p:cNvCxnSpPr>
            <a:stCxn id="36" idx="2"/>
            <a:endCxn id="10" idx="0"/>
          </p:cNvCxnSpPr>
          <p:nvPr/>
        </p:nvCxnSpPr>
        <p:spPr bwMode="auto">
          <a:xfrm flipH="1">
            <a:off x="7177586" y="2479147"/>
            <a:ext cx="7624" cy="251628"/>
          </a:xfrm>
          <a:prstGeom prst="straightConnector1">
            <a:avLst/>
          </a:prstGeom>
          <a:solidFill>
            <a:schemeClr val="accent1"/>
          </a:solidFill>
          <a:ln w="38100" cap="sq" cmpd="sng" algn="ctr">
            <a:solidFill>
              <a:schemeClr val="tx1"/>
            </a:solidFill>
            <a:prstDash val="solid"/>
            <a:round/>
            <a:headEnd type="none" w="sm" len="sm"/>
            <a:tailEnd type="triangle"/>
          </a:ln>
          <a:effectLst/>
        </p:spPr>
      </p:cxnSp>
      <p:sp>
        <p:nvSpPr>
          <p:cNvPr id="81" name="Rectangle 80"/>
          <p:cNvSpPr/>
          <p:nvPr/>
        </p:nvSpPr>
        <p:spPr bwMode="auto">
          <a:xfrm>
            <a:off x="2052066" y="5055910"/>
            <a:ext cx="5298552" cy="568603"/>
          </a:xfrm>
          <a:prstGeom prst="rect">
            <a:avLst/>
          </a:prstGeom>
          <a:solidFill>
            <a:srgbClr val="C3C3C2"/>
          </a:solidFill>
          <a:ln w="28575" cap="sq" cmpd="sng" algn="ctr">
            <a:solidFill>
              <a:schemeClr val="tx1"/>
            </a:solidFill>
            <a:prstDash val="sysDash"/>
            <a:round/>
            <a:headEnd type="none" w="sm" len="sm"/>
            <a:tailEnd type="none" w="sm" len="sm"/>
          </a:ln>
          <a:effectLst/>
        </p:spPr>
        <p:txBody>
          <a:bodyPr vert="horz" wrap="none" lIns="68580" tIns="34290" rIns="68580" bIns="34290" numCol="1" rtlCol="0" anchor="t" anchorCtr="0" compatLnSpc="1">
            <a:prstTxWarp prst="textNoShape">
              <a:avLst/>
            </a:prstTxWarp>
          </a:bodyPr>
          <a:lstStyle/>
          <a:p>
            <a:pPr algn="ctr" fontAlgn="base">
              <a:spcBef>
                <a:spcPct val="0"/>
              </a:spcBef>
              <a:spcAft>
                <a:spcPct val="0"/>
              </a:spcAft>
            </a:pPr>
            <a:endParaRPr lang="en-US" sz="1200" b="1" dirty="0">
              <a:solidFill>
                <a:srgbClr val="000000"/>
              </a:solidFill>
            </a:endParaRPr>
          </a:p>
          <a:p>
            <a:pPr algn="ctr" fontAlgn="base">
              <a:spcBef>
                <a:spcPct val="0"/>
              </a:spcBef>
              <a:spcAft>
                <a:spcPct val="0"/>
              </a:spcAft>
            </a:pPr>
            <a:r>
              <a:rPr lang="en-US" sz="1200" b="1" dirty="0">
                <a:solidFill>
                  <a:srgbClr val="000000"/>
                </a:solidFill>
              </a:rPr>
              <a:t>ONGOING MUNICIPAL SUPPORT</a:t>
            </a:r>
          </a:p>
        </p:txBody>
      </p:sp>
      <p:sp>
        <p:nvSpPr>
          <p:cNvPr id="87" name="Oval 86"/>
          <p:cNvSpPr/>
          <p:nvPr/>
        </p:nvSpPr>
        <p:spPr>
          <a:xfrm>
            <a:off x="6574060" y="3973123"/>
            <a:ext cx="288969" cy="259187"/>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en-US" sz="1200" b="1" dirty="0">
                <a:solidFill>
                  <a:srgbClr val="1F1F29"/>
                </a:solidFill>
              </a:rPr>
              <a:t>7</a:t>
            </a:r>
          </a:p>
        </p:txBody>
      </p:sp>
      <p:sp>
        <p:nvSpPr>
          <p:cNvPr id="2" name="Rectangle 1"/>
          <p:cNvSpPr/>
          <p:nvPr/>
        </p:nvSpPr>
        <p:spPr>
          <a:xfrm>
            <a:off x="267613" y="1164245"/>
            <a:ext cx="2594077" cy="15692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defTabSz="342900"/>
            <a:r>
              <a:rPr lang="en-ZA" sz="1050" b="1" dirty="0">
                <a:solidFill>
                  <a:schemeClr val="accent6"/>
                </a:solidFill>
                <a:latin typeface="Calibri" panose="020F0502020204030204" pitchFamily="34" charset="0"/>
              </a:rPr>
              <a:t>DEVELOP EARLY WARNING SYSTEM </a:t>
            </a:r>
            <a:r>
              <a:rPr lang="en-ZA" sz="1050" dirty="0">
                <a:solidFill>
                  <a:schemeClr val="accent6"/>
                </a:solidFill>
                <a:latin typeface="Calibri" panose="020F0502020204030204" pitchFamily="34" charset="0"/>
              </a:rPr>
              <a:t>using Statutory and periodic reports:</a:t>
            </a:r>
          </a:p>
          <a:p>
            <a:pPr marL="214313" indent="-214313" defTabSz="342900">
              <a:buFontTx/>
              <a:buChar char="-"/>
            </a:pPr>
            <a:r>
              <a:rPr lang="en-ZA" sz="1050" dirty="0">
                <a:solidFill>
                  <a:schemeClr val="accent6"/>
                </a:solidFill>
                <a:latin typeface="Calibri" panose="020F0502020204030204" pitchFamily="34" charset="0"/>
              </a:rPr>
              <a:t>AG reports </a:t>
            </a:r>
          </a:p>
          <a:p>
            <a:pPr marL="214313" indent="-214313" defTabSz="342900">
              <a:buFontTx/>
              <a:buChar char="-"/>
            </a:pPr>
            <a:r>
              <a:rPr lang="en-ZA" sz="1050" dirty="0">
                <a:solidFill>
                  <a:schemeClr val="accent6"/>
                </a:solidFill>
                <a:latin typeface="Calibri" panose="020F0502020204030204" pitchFamily="34" charset="0"/>
              </a:rPr>
              <a:t>MFMA Section 71 reports</a:t>
            </a:r>
          </a:p>
          <a:p>
            <a:pPr marL="214313" indent="-214313" defTabSz="342900">
              <a:buFontTx/>
              <a:buChar char="-"/>
            </a:pPr>
            <a:r>
              <a:rPr lang="en-ZA" sz="1050" dirty="0">
                <a:solidFill>
                  <a:schemeClr val="accent6"/>
                </a:solidFill>
                <a:latin typeface="Calibri" panose="020F0502020204030204" pitchFamily="34" charset="0"/>
              </a:rPr>
              <a:t>MFMA Section 72 reports </a:t>
            </a:r>
          </a:p>
          <a:p>
            <a:pPr marL="214313" indent="-214313" defTabSz="342900">
              <a:buFontTx/>
              <a:buChar char="-"/>
            </a:pPr>
            <a:r>
              <a:rPr lang="en-ZA" sz="1050" dirty="0">
                <a:solidFill>
                  <a:schemeClr val="accent6"/>
                </a:solidFill>
                <a:latin typeface="Calibri" panose="020F0502020204030204" pitchFamily="34" charset="0"/>
              </a:rPr>
              <a:t>MFMA Section 73 reports </a:t>
            </a:r>
          </a:p>
          <a:p>
            <a:pPr marL="214313" indent="-214313" defTabSz="342900">
              <a:buFontTx/>
              <a:buChar char="-"/>
            </a:pPr>
            <a:r>
              <a:rPr lang="en-ZA" sz="1050" dirty="0">
                <a:solidFill>
                  <a:schemeClr val="accent6"/>
                </a:solidFill>
                <a:latin typeface="Calibri" panose="020F0502020204030204" pitchFamily="34" charset="0"/>
              </a:rPr>
              <a:t>MSA section 106 reports (where such were evoked) </a:t>
            </a:r>
          </a:p>
          <a:p>
            <a:pPr marL="214313" indent="-214313" defTabSz="342900">
              <a:buFontTx/>
              <a:buChar char="-"/>
            </a:pPr>
            <a:r>
              <a:rPr lang="en-ZA" sz="1050" dirty="0">
                <a:solidFill>
                  <a:schemeClr val="accent6"/>
                </a:solidFill>
                <a:latin typeface="Calibri" panose="020F0502020204030204" pitchFamily="34" charset="0"/>
              </a:rPr>
              <a:t>Quarterly performance reports</a:t>
            </a:r>
          </a:p>
        </p:txBody>
      </p:sp>
      <p:sp>
        <p:nvSpPr>
          <p:cNvPr id="32" name="Slide Number Placeholder 1"/>
          <p:cNvSpPr txBox="1">
            <a:spLocks/>
          </p:cNvSpPr>
          <p:nvPr/>
        </p:nvSpPr>
        <p:spPr>
          <a:xfrm>
            <a:off x="6574060" y="5911467"/>
            <a:ext cx="2295728" cy="630371"/>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800" dirty="0" smtClean="0">
                <a:solidFill>
                  <a:schemeClr val="accent6"/>
                </a:solidFill>
              </a:rPr>
              <a:t>20</a:t>
            </a:r>
            <a:endParaRPr lang="en-US" sz="1800" dirty="0">
              <a:solidFill>
                <a:schemeClr val="accent6"/>
              </a:solidFill>
            </a:endParaRPr>
          </a:p>
        </p:txBody>
      </p:sp>
      <p:sp>
        <p:nvSpPr>
          <p:cNvPr id="12" name="Rectangle 11"/>
          <p:cNvSpPr/>
          <p:nvPr/>
        </p:nvSpPr>
        <p:spPr>
          <a:xfrm>
            <a:off x="1381326" y="20141"/>
            <a:ext cx="5374533" cy="923330"/>
          </a:xfrm>
          <a:prstGeom prst="rect">
            <a:avLst/>
          </a:prstGeom>
        </p:spPr>
        <p:txBody>
          <a:bodyPr wrap="square">
            <a:spAutoFit/>
          </a:bodyPr>
          <a:lstStyle/>
          <a:p>
            <a:pPr algn="ctr" defTabSz="342900">
              <a:spcBef>
                <a:spcPct val="0"/>
              </a:spcBef>
            </a:pPr>
            <a:r>
              <a:rPr lang="en-GB" b="1" dirty="0" smtClean="0">
                <a:latin typeface="+mj-lt"/>
                <a:ea typeface="+mj-ea"/>
                <a:cs typeface="+mj-cs"/>
              </a:rPr>
              <a:t>6. SALGA </a:t>
            </a:r>
            <a:r>
              <a:rPr lang="en-GB" b="1" dirty="0">
                <a:latin typeface="+mj-lt"/>
                <a:ea typeface="+mj-ea"/>
                <a:cs typeface="+mj-cs"/>
              </a:rPr>
              <a:t>SUGGESTED APPROACH FOR SUPPORT TO MUNICIPALITIES BEFORE THE INTERVENTIONS </a:t>
            </a:r>
            <a:endParaRPr lang="en-ZA" b="1" dirty="0">
              <a:latin typeface="+mj-lt"/>
              <a:ea typeface="+mj-ea"/>
              <a:cs typeface="+mj-cs"/>
            </a:endParaRPr>
          </a:p>
        </p:txBody>
      </p:sp>
    </p:spTree>
    <p:extLst>
      <p:ext uri="{BB962C8B-B14F-4D97-AF65-F5344CB8AC3E}">
        <p14:creationId xmlns:p14="http://schemas.microsoft.com/office/powerpoint/2010/main" val="23926921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t>7</a:t>
            </a:r>
            <a:r>
              <a:rPr lang="en-US" sz="1800" dirty="0" smtClean="0"/>
              <a:t>. PROPOSED SUPPORT </a:t>
            </a:r>
            <a:endParaRPr lang="en-ZA" sz="1800" dirty="0"/>
          </a:p>
        </p:txBody>
      </p:sp>
      <p:sp>
        <p:nvSpPr>
          <p:cNvPr id="3" name="Text Placeholder 2"/>
          <p:cNvSpPr>
            <a:spLocks noGrp="1"/>
          </p:cNvSpPr>
          <p:nvPr>
            <p:ph type="body" sz="quarter" idx="10"/>
          </p:nvPr>
        </p:nvSpPr>
        <p:spPr>
          <a:xfrm>
            <a:off x="108341" y="1228671"/>
            <a:ext cx="8876375" cy="5424791"/>
          </a:xfrm>
        </p:spPr>
        <p:txBody>
          <a:bodyPr>
            <a:normAutofit fontScale="25000" lnSpcReduction="20000"/>
          </a:bodyPr>
          <a:lstStyle/>
          <a:p>
            <a:pPr algn="just"/>
            <a:r>
              <a:rPr lang="en-US" sz="5500" dirty="0"/>
              <a:t>Emanating from </a:t>
            </a:r>
            <a:r>
              <a:rPr lang="en-US" sz="5500" dirty="0" smtClean="0"/>
              <a:t>the recent Electricity challenges in the Municipality, SALGA Administrative team engaged the </a:t>
            </a:r>
            <a:r>
              <a:rPr lang="en-US" sz="5500" dirty="0"/>
              <a:t>Technical Team of the municipality </a:t>
            </a:r>
            <a:r>
              <a:rPr lang="en-US" sz="5500" dirty="0" smtClean="0"/>
              <a:t>in </a:t>
            </a:r>
            <a:r>
              <a:rPr lang="en-US" sz="5500" dirty="0"/>
              <a:t>the meeting held on the </a:t>
            </a:r>
            <a:r>
              <a:rPr lang="en-US" sz="5500" dirty="0" smtClean="0"/>
              <a:t>4th </a:t>
            </a:r>
            <a:r>
              <a:rPr lang="en-US" sz="5500" dirty="0"/>
              <a:t>and the 13th of August </a:t>
            </a:r>
            <a:r>
              <a:rPr lang="en-US" sz="5500" dirty="0" smtClean="0"/>
              <a:t>2020.</a:t>
            </a:r>
          </a:p>
          <a:p>
            <a:pPr marL="0" indent="0" algn="just">
              <a:buNone/>
            </a:pPr>
            <a:endParaRPr lang="en-US" sz="5500" dirty="0" smtClean="0"/>
          </a:p>
          <a:p>
            <a:pPr algn="just"/>
            <a:r>
              <a:rPr lang="en-US" sz="5500" dirty="0" smtClean="0"/>
              <a:t>The purpose of the engagement was to get more </a:t>
            </a:r>
            <a:r>
              <a:rPr lang="en-US" sz="5500" dirty="0" err="1" smtClean="0"/>
              <a:t>infiramtion</a:t>
            </a:r>
            <a:r>
              <a:rPr lang="en-US" sz="5500" dirty="0" smtClean="0"/>
              <a:t> on the challenges faced by the municipality in relations to ESKOM;</a:t>
            </a:r>
          </a:p>
          <a:p>
            <a:pPr algn="just"/>
            <a:endParaRPr lang="en-US" sz="5500" dirty="0"/>
          </a:p>
          <a:p>
            <a:pPr algn="just"/>
            <a:r>
              <a:rPr lang="en-US" sz="5500" dirty="0"/>
              <a:t>T</a:t>
            </a:r>
            <a:r>
              <a:rPr lang="en-US" sz="5500" dirty="0" smtClean="0"/>
              <a:t>he </a:t>
            </a:r>
            <a:r>
              <a:rPr lang="en-US" sz="5500" dirty="0"/>
              <a:t>following way forward on the proposed support on various issues was forwarded in writing to the </a:t>
            </a:r>
            <a:r>
              <a:rPr lang="en-US" sz="5500" dirty="0" smtClean="0"/>
              <a:t>municipality</a:t>
            </a:r>
            <a:r>
              <a:rPr lang="en-US" sz="5500" dirty="0"/>
              <a:t> </a:t>
            </a:r>
            <a:r>
              <a:rPr lang="en-US" sz="5500" dirty="0" smtClean="0"/>
              <a:t>and the </a:t>
            </a:r>
            <a:r>
              <a:rPr lang="en-US" sz="5500" dirty="0"/>
              <a:t>m</a:t>
            </a:r>
            <a:r>
              <a:rPr lang="en-US" sz="5500" dirty="0" smtClean="0"/>
              <a:t>unicipality </a:t>
            </a:r>
            <a:r>
              <a:rPr lang="en-US" sz="5500" dirty="0"/>
              <a:t>was expected to </a:t>
            </a:r>
            <a:r>
              <a:rPr lang="en-US" sz="5500" dirty="0" smtClean="0"/>
              <a:t>respond </a:t>
            </a:r>
            <a:r>
              <a:rPr lang="en-US" sz="5500" dirty="0"/>
              <a:t>to SALGA on these proposed </a:t>
            </a:r>
            <a:r>
              <a:rPr lang="en-US" sz="5500" dirty="0" smtClean="0"/>
              <a:t>interventions before such can be implemented.</a:t>
            </a:r>
            <a:endParaRPr lang="en-US" sz="5500" dirty="0"/>
          </a:p>
          <a:p>
            <a:pPr algn="just"/>
            <a:endParaRPr lang="en-US" sz="5500" dirty="0"/>
          </a:p>
          <a:p>
            <a:pPr marL="0" indent="0" algn="just">
              <a:buNone/>
            </a:pPr>
            <a:r>
              <a:rPr lang="en-US" sz="5500" i="1" u="sng" dirty="0"/>
              <a:t>Assessment of Financial Position</a:t>
            </a:r>
            <a:r>
              <a:rPr lang="en-US" sz="5500" dirty="0"/>
              <a:t>:</a:t>
            </a:r>
          </a:p>
          <a:p>
            <a:pPr algn="just"/>
            <a:endParaRPr lang="en-US" sz="5500" dirty="0"/>
          </a:p>
          <a:p>
            <a:pPr algn="just"/>
            <a:r>
              <a:rPr lang="en-US" sz="5500" dirty="0"/>
              <a:t>Within the context of the huge outstanding debts owed to ESKOM and </a:t>
            </a:r>
            <a:r>
              <a:rPr lang="en-US" sz="5500" dirty="0" err="1"/>
              <a:t>Rnad</a:t>
            </a:r>
            <a:r>
              <a:rPr lang="en-US" sz="5500" dirty="0"/>
              <a:t> Water respectively,  exacerbated by the  declining revenue collection levels due to COVID-19 and the withholding of the  equitable share allocation, it was recommended that SALGA in partnership  with National Treasury  assist </a:t>
            </a:r>
            <a:r>
              <a:rPr lang="en-US" sz="5500" dirty="0" err="1"/>
              <a:t>Govan</a:t>
            </a:r>
            <a:r>
              <a:rPr lang="en-US" sz="5500" dirty="0"/>
              <a:t> Mbeki local municipality  to conduct a due diligence financial assessment  with  a view to determine  affordable and sustainable e payment arrangements  for outstanding debts;</a:t>
            </a:r>
          </a:p>
          <a:p>
            <a:pPr algn="just"/>
            <a:endParaRPr lang="en-US" sz="5500" dirty="0"/>
          </a:p>
          <a:p>
            <a:pPr marL="0" indent="0" algn="just">
              <a:buNone/>
            </a:pPr>
            <a:r>
              <a:rPr lang="en-US" sz="5500" i="1" u="sng" dirty="0"/>
              <a:t>Engagement with ESKOM:</a:t>
            </a:r>
          </a:p>
          <a:p>
            <a:pPr algn="just"/>
            <a:endParaRPr lang="en-US" sz="5500" dirty="0"/>
          </a:p>
          <a:p>
            <a:pPr algn="just"/>
            <a:r>
              <a:rPr lang="en-US" sz="5500" dirty="0"/>
              <a:t>A meeting should be convened with ESKOM National office to discuss the outstanding debts owed to ESKOM with a view  to agree on an affordable and sustainable  payment plan  to resolve the challenges related to  the Notified Maximum Demand;</a:t>
            </a:r>
          </a:p>
          <a:p>
            <a:pPr algn="just"/>
            <a:endParaRPr lang="en-US" sz="5500" dirty="0"/>
          </a:p>
          <a:p>
            <a:pPr marL="0" indent="0">
              <a:buNone/>
            </a:pPr>
            <a:endParaRPr lang="en-US" sz="5500" dirty="0"/>
          </a:p>
          <a:p>
            <a:pPr marL="0" indent="0">
              <a:buNone/>
            </a:pPr>
            <a:r>
              <a:rPr lang="en-US" sz="5500" dirty="0" smtClean="0"/>
              <a:t>																								</a:t>
            </a:r>
            <a:r>
              <a:rPr lang="en-US" sz="7200" dirty="0" smtClean="0"/>
              <a:t>21</a:t>
            </a:r>
            <a:endParaRPr lang="en-US" sz="7200" dirty="0"/>
          </a:p>
          <a:p>
            <a:endParaRPr lang="en-US" sz="5500" dirty="0"/>
          </a:p>
          <a:p>
            <a:pPr marL="0" indent="0">
              <a:buNone/>
            </a:pPr>
            <a:endParaRPr lang="en-US" sz="5500" dirty="0"/>
          </a:p>
          <a:p>
            <a:endParaRPr lang="en-US" sz="5500" dirty="0"/>
          </a:p>
          <a:p>
            <a:endParaRPr lang="en-US" sz="5500" dirty="0"/>
          </a:p>
          <a:p>
            <a:endParaRPr lang="en-US" sz="5500" dirty="0"/>
          </a:p>
          <a:p>
            <a:endParaRPr lang="en-US" sz="5500" dirty="0"/>
          </a:p>
          <a:p>
            <a:endParaRPr lang="en-US" sz="5500" dirty="0"/>
          </a:p>
          <a:p>
            <a:pPr marL="0" indent="0">
              <a:buNone/>
            </a:pPr>
            <a:endParaRPr lang="en-US" sz="1800" dirty="0" smtClean="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r>
              <a:rPr lang="en-US" sz="1800" dirty="0" smtClean="0"/>
              <a:t>																								</a:t>
            </a:r>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r>
              <a:rPr lang="en-US" sz="1800" dirty="0"/>
              <a:t>	</a:t>
            </a:r>
            <a:r>
              <a:rPr lang="en-US" sz="1800" dirty="0" smtClean="0"/>
              <a:t>																							19</a:t>
            </a:r>
            <a:endParaRPr lang="en-ZA" sz="1800" dirty="0"/>
          </a:p>
        </p:txBody>
      </p:sp>
    </p:spTree>
    <p:extLst>
      <p:ext uri="{BB962C8B-B14F-4D97-AF65-F5344CB8AC3E}">
        <p14:creationId xmlns:p14="http://schemas.microsoft.com/office/powerpoint/2010/main" val="28227379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t>7</a:t>
            </a:r>
            <a:r>
              <a:rPr lang="en-US" sz="1800" dirty="0" smtClean="0"/>
              <a:t>. PROPOSED SUPPORT</a:t>
            </a:r>
            <a:br>
              <a:rPr lang="en-US" sz="1800" dirty="0" smtClean="0"/>
            </a:br>
            <a:r>
              <a:rPr lang="en-US" sz="1800" dirty="0" smtClean="0"/>
              <a:t>(Cont..) </a:t>
            </a:r>
            <a:endParaRPr lang="en-ZA" sz="1800" dirty="0"/>
          </a:p>
        </p:txBody>
      </p:sp>
      <p:sp>
        <p:nvSpPr>
          <p:cNvPr id="3" name="Text Placeholder 2"/>
          <p:cNvSpPr>
            <a:spLocks noGrp="1"/>
          </p:cNvSpPr>
          <p:nvPr>
            <p:ph type="body" sz="quarter" idx="10"/>
          </p:nvPr>
        </p:nvSpPr>
        <p:spPr>
          <a:xfrm>
            <a:off x="108341" y="1069455"/>
            <a:ext cx="8876375" cy="5424791"/>
          </a:xfrm>
        </p:spPr>
        <p:txBody>
          <a:bodyPr>
            <a:normAutofit fontScale="25000" lnSpcReduction="20000"/>
          </a:bodyPr>
          <a:lstStyle/>
          <a:p>
            <a:pPr marL="0" indent="0" algn="just">
              <a:buNone/>
            </a:pPr>
            <a:r>
              <a:rPr lang="en-US" sz="5500" i="1" u="sng" dirty="0"/>
              <a:t>Engagement with Rand Water:</a:t>
            </a:r>
          </a:p>
          <a:p>
            <a:pPr marL="0" indent="0" algn="just">
              <a:buNone/>
            </a:pPr>
            <a:endParaRPr lang="en-US" sz="5500" dirty="0"/>
          </a:p>
          <a:p>
            <a:pPr algn="just"/>
            <a:r>
              <a:rPr lang="en-US" sz="5500" dirty="0"/>
              <a:t>A meeting should be convened with Rand Water National office to discuss the outstanding debts owed to </a:t>
            </a:r>
            <a:r>
              <a:rPr lang="en-US" sz="5500" dirty="0" smtClean="0"/>
              <a:t>Rand Water </a:t>
            </a:r>
            <a:r>
              <a:rPr lang="en-US" sz="5500" dirty="0"/>
              <a:t>with a view  to agree on an affordable and sustainable  payment plan.</a:t>
            </a:r>
          </a:p>
          <a:p>
            <a:pPr marL="0" indent="0" algn="just">
              <a:buNone/>
            </a:pPr>
            <a:endParaRPr lang="en-US" sz="5500" i="1" u="sng" dirty="0" smtClean="0"/>
          </a:p>
          <a:p>
            <a:pPr marL="0" indent="0" algn="just">
              <a:buNone/>
            </a:pPr>
            <a:endParaRPr lang="en-US" sz="5500" i="1" u="sng" dirty="0"/>
          </a:p>
          <a:p>
            <a:pPr marL="0" indent="0" algn="just">
              <a:buNone/>
            </a:pPr>
            <a:r>
              <a:rPr lang="en-US" sz="5500" i="1" u="sng" dirty="0" smtClean="0"/>
              <a:t>Develop </a:t>
            </a:r>
            <a:r>
              <a:rPr lang="en-US" sz="5500" i="1" u="sng" dirty="0"/>
              <a:t>Action </a:t>
            </a:r>
            <a:r>
              <a:rPr lang="en-US" sz="5500" i="1" u="sng" dirty="0" smtClean="0"/>
              <a:t>Plan:</a:t>
            </a:r>
          </a:p>
          <a:p>
            <a:pPr marL="0" indent="0" algn="just">
              <a:buNone/>
            </a:pPr>
            <a:endParaRPr lang="en-US" sz="5500" i="1" u="sng" dirty="0"/>
          </a:p>
          <a:p>
            <a:pPr algn="just"/>
            <a:r>
              <a:rPr lang="en-US" sz="5500" dirty="0"/>
              <a:t>Having regard to the proposed interventions outlined  in the state of Municipality  report as presented by the Municipal Manager. An Action Plan should be developed, inclusive of key deliverables, related </a:t>
            </a:r>
            <a:r>
              <a:rPr lang="en-US" sz="5500" dirty="0" smtClean="0"/>
              <a:t>costs, </a:t>
            </a:r>
            <a:r>
              <a:rPr lang="en-US" sz="5500" dirty="0"/>
              <a:t>relevant stakeholders to be approached  for support,  internal owners  and related  timeframes  for execution of the deliverables.</a:t>
            </a:r>
          </a:p>
          <a:p>
            <a:pPr algn="just"/>
            <a:endParaRPr lang="en-US" sz="5500" dirty="0"/>
          </a:p>
          <a:p>
            <a:pPr algn="just"/>
            <a:endParaRPr lang="en-US" sz="5500" dirty="0"/>
          </a:p>
          <a:p>
            <a:pPr marL="0" indent="0" algn="just">
              <a:buNone/>
            </a:pPr>
            <a:r>
              <a:rPr lang="en-US" sz="5500" i="1" u="sng" dirty="0"/>
              <a:t>Introduce Self Assessment Tool</a:t>
            </a:r>
            <a:r>
              <a:rPr lang="en-US" sz="5500" i="1" u="sng" dirty="0" smtClean="0"/>
              <a:t>:</a:t>
            </a:r>
          </a:p>
          <a:p>
            <a:pPr marL="0" indent="0" algn="just">
              <a:buNone/>
            </a:pPr>
            <a:endParaRPr lang="en-US" sz="5500" dirty="0"/>
          </a:p>
          <a:p>
            <a:pPr algn="just"/>
            <a:r>
              <a:rPr lang="en-US" sz="5500" dirty="0"/>
              <a:t>SALGA with the support of the municipality, pilot the introduction of Self-Assessment Tool (Early Warning System) which would  enable the municipality  to have a real time picture  of  municipal performance, identify  red flags and implement  appropriate  action  to mitigate  against potential  challenges.</a:t>
            </a:r>
          </a:p>
          <a:p>
            <a:pPr algn="just"/>
            <a:endParaRPr lang="en-US" sz="5500" dirty="0"/>
          </a:p>
          <a:p>
            <a:pPr algn="just"/>
            <a:endParaRPr lang="en-US" sz="5500" dirty="0"/>
          </a:p>
          <a:p>
            <a:pPr marL="0" indent="0" algn="just">
              <a:buNone/>
            </a:pPr>
            <a:r>
              <a:rPr lang="en-US" sz="5500" i="1" u="sng" dirty="0"/>
              <a:t>Pilot Advanced Asset Register</a:t>
            </a:r>
            <a:r>
              <a:rPr lang="en-US" sz="5500" i="1" u="sng" dirty="0" smtClean="0"/>
              <a:t>:</a:t>
            </a:r>
          </a:p>
          <a:p>
            <a:pPr marL="0" indent="0" algn="just">
              <a:buNone/>
            </a:pPr>
            <a:endParaRPr lang="en-US" sz="5500" dirty="0"/>
          </a:p>
          <a:p>
            <a:pPr algn="just"/>
            <a:r>
              <a:rPr lang="en-US" sz="5500" dirty="0"/>
              <a:t>With a view to pro-actively address ongoing  infrastructure maintenance, pilot  the introduction  of an Advance Asset  Register, drawing  lessons from the  SALGA Building  Integrated  Green Municipalities  </a:t>
            </a:r>
            <a:r>
              <a:rPr lang="en-US" sz="5500" dirty="0" err="1"/>
              <a:t>Programme</a:t>
            </a:r>
            <a:r>
              <a:rPr lang="en-US" sz="5500" dirty="0" smtClean="0"/>
              <a:t>.										</a:t>
            </a:r>
          </a:p>
          <a:p>
            <a:pPr marL="0" indent="0" algn="just">
              <a:buNone/>
            </a:pPr>
            <a:r>
              <a:rPr lang="en-US" sz="5500" dirty="0" smtClean="0"/>
              <a:t>																								</a:t>
            </a:r>
            <a:r>
              <a:rPr lang="en-US" sz="7200" dirty="0" smtClean="0"/>
              <a:t>22</a:t>
            </a:r>
            <a:endParaRPr lang="en-US" sz="7200" dirty="0"/>
          </a:p>
          <a:p>
            <a:pPr marL="0" indent="0">
              <a:buNone/>
            </a:pPr>
            <a:endParaRPr lang="en-US" sz="5500" dirty="0" smtClean="0"/>
          </a:p>
          <a:p>
            <a:pPr marL="0" indent="0">
              <a:buNone/>
            </a:pPr>
            <a:endParaRPr lang="en-US" sz="5500" dirty="0"/>
          </a:p>
          <a:p>
            <a:pPr marL="0" indent="0">
              <a:buNone/>
            </a:pPr>
            <a:endParaRPr lang="en-US" sz="5500" dirty="0" smtClean="0"/>
          </a:p>
          <a:p>
            <a:pPr marL="0" indent="0">
              <a:buNone/>
            </a:pPr>
            <a:endParaRPr lang="en-US" sz="5500" dirty="0"/>
          </a:p>
          <a:p>
            <a:pPr marL="0" indent="0">
              <a:buNone/>
            </a:pPr>
            <a:r>
              <a:rPr lang="en-US" sz="5500" dirty="0" smtClean="0"/>
              <a:t>																								20</a:t>
            </a:r>
            <a:endParaRPr lang="en-US" sz="5500" dirty="0"/>
          </a:p>
          <a:p>
            <a:endParaRPr lang="en-US" sz="5500" dirty="0"/>
          </a:p>
          <a:p>
            <a:endParaRPr lang="en-US" sz="5500" dirty="0"/>
          </a:p>
          <a:p>
            <a:endParaRPr lang="en-US" sz="5500" dirty="0"/>
          </a:p>
          <a:p>
            <a:endParaRPr lang="en-US" sz="5500" dirty="0"/>
          </a:p>
          <a:p>
            <a:endParaRPr lang="en-US" sz="5500" dirty="0"/>
          </a:p>
          <a:p>
            <a:endParaRPr lang="en-US" sz="5500" dirty="0"/>
          </a:p>
          <a:p>
            <a:pPr marL="0" indent="0">
              <a:buNone/>
            </a:pPr>
            <a:endParaRPr lang="en-US" sz="1800" dirty="0" smtClean="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r>
              <a:rPr lang="en-US" sz="1800" dirty="0" smtClean="0"/>
              <a:t>																								</a:t>
            </a:r>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r>
              <a:rPr lang="en-US" sz="1800" dirty="0"/>
              <a:t>	</a:t>
            </a:r>
            <a:r>
              <a:rPr lang="en-US" sz="1800" dirty="0" smtClean="0"/>
              <a:t>																							19</a:t>
            </a:r>
            <a:endParaRPr lang="en-ZA" sz="1800" dirty="0"/>
          </a:p>
        </p:txBody>
      </p:sp>
    </p:spTree>
    <p:extLst>
      <p:ext uri="{BB962C8B-B14F-4D97-AF65-F5344CB8AC3E}">
        <p14:creationId xmlns:p14="http://schemas.microsoft.com/office/powerpoint/2010/main" val="35246303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t>8</a:t>
            </a:r>
            <a:r>
              <a:rPr lang="en-US" sz="1800" dirty="0" smtClean="0"/>
              <a:t>. PROGRESS ON THE PROPOSED SUPPORT </a:t>
            </a:r>
            <a:endParaRPr lang="en-ZA" sz="1800" dirty="0"/>
          </a:p>
        </p:txBody>
      </p:sp>
      <p:sp>
        <p:nvSpPr>
          <p:cNvPr id="3" name="Text Placeholder 2"/>
          <p:cNvSpPr>
            <a:spLocks noGrp="1"/>
          </p:cNvSpPr>
          <p:nvPr>
            <p:ph type="body" sz="quarter" idx="10"/>
          </p:nvPr>
        </p:nvSpPr>
        <p:spPr>
          <a:xfrm>
            <a:off x="108341" y="1228671"/>
            <a:ext cx="8876375" cy="5424791"/>
          </a:xfrm>
        </p:spPr>
        <p:txBody>
          <a:bodyPr>
            <a:normAutofit fontScale="25000" lnSpcReduction="20000"/>
          </a:bodyPr>
          <a:lstStyle/>
          <a:p>
            <a:pPr>
              <a:buFont typeface="Arial"/>
              <a:buChar char="•"/>
            </a:pPr>
            <a:r>
              <a:rPr lang="en-US" sz="7200" dirty="0"/>
              <a:t>Following the letter written to the municipality on the 14th of August 2020, no </a:t>
            </a:r>
            <a:r>
              <a:rPr lang="en-US" sz="7200" dirty="0" smtClean="0"/>
              <a:t>response was </a:t>
            </a:r>
            <a:r>
              <a:rPr lang="en-US" sz="7200" dirty="0"/>
              <a:t>received from the municipality;</a:t>
            </a:r>
          </a:p>
          <a:p>
            <a:pPr marL="0" indent="0">
              <a:buFont typeface="Arial"/>
              <a:buNone/>
            </a:pPr>
            <a:endParaRPr lang="en-US" sz="7200" dirty="0"/>
          </a:p>
          <a:p>
            <a:pPr>
              <a:buFont typeface="Arial"/>
              <a:buChar char="•"/>
            </a:pPr>
            <a:r>
              <a:rPr lang="en-US" sz="7200" dirty="0"/>
              <a:t>Various meetings took place, between COGTA, SALGA, Provincial Treasury, MISA </a:t>
            </a:r>
            <a:r>
              <a:rPr lang="en-US" sz="7200" dirty="0" smtClean="0"/>
              <a:t>Provincial </a:t>
            </a:r>
            <a:r>
              <a:rPr lang="en-US" sz="7200" dirty="0"/>
              <a:t>ESKOM and the municipality to discuss the  ESKOM matters as well as the Development of Action Plan;</a:t>
            </a:r>
          </a:p>
          <a:p>
            <a:pPr>
              <a:buFont typeface="Arial"/>
              <a:buChar char="•"/>
            </a:pPr>
            <a:endParaRPr lang="en-US" sz="7200" dirty="0"/>
          </a:p>
          <a:p>
            <a:pPr>
              <a:buFont typeface="Arial"/>
              <a:buChar char="•"/>
            </a:pPr>
            <a:r>
              <a:rPr lang="en-US" sz="7200" dirty="0"/>
              <a:t>Piloting the Self Assessment Tool (Early warning system) as reflected in slide 18 is depended on the response from the municipality’s  willingness to have the project piloted in the municipality;</a:t>
            </a:r>
          </a:p>
          <a:p>
            <a:pPr marL="0" indent="0">
              <a:buFont typeface="Arial"/>
              <a:buNone/>
            </a:pPr>
            <a:endParaRPr lang="en-US" sz="7200" dirty="0"/>
          </a:p>
          <a:p>
            <a:pPr>
              <a:buFont typeface="Arial"/>
              <a:buChar char="•"/>
            </a:pPr>
            <a:r>
              <a:rPr lang="en-US" sz="7200" dirty="0"/>
              <a:t>Piloting Advance Asset </a:t>
            </a:r>
            <a:r>
              <a:rPr lang="en-US" sz="7200" dirty="0" smtClean="0"/>
              <a:t>Register </a:t>
            </a:r>
            <a:r>
              <a:rPr lang="en-US" sz="7200" dirty="0"/>
              <a:t>is also is depended on the response from the municipality’s to have the project piloted in the </a:t>
            </a:r>
            <a:r>
              <a:rPr lang="en-US" sz="7200" dirty="0" smtClean="0"/>
              <a:t>municipality.</a:t>
            </a:r>
          </a:p>
          <a:p>
            <a:pPr marL="0" indent="0">
              <a:buNone/>
            </a:pPr>
            <a:endParaRPr lang="en-US" sz="7200" dirty="0"/>
          </a:p>
          <a:p>
            <a:pPr marL="0" indent="0">
              <a:buNone/>
            </a:pPr>
            <a:endParaRPr lang="en-US" sz="7200" dirty="0" smtClean="0"/>
          </a:p>
          <a:p>
            <a:pPr marL="0" indent="0">
              <a:buNone/>
            </a:pPr>
            <a:endParaRPr lang="en-US" sz="7200" dirty="0"/>
          </a:p>
          <a:p>
            <a:pPr marL="0" indent="0">
              <a:buNone/>
            </a:pPr>
            <a:endParaRPr lang="en-US" sz="7200" dirty="0" smtClean="0"/>
          </a:p>
          <a:p>
            <a:pPr marL="0" indent="0">
              <a:buNone/>
            </a:pPr>
            <a:endParaRPr lang="en-US" sz="7200" dirty="0"/>
          </a:p>
          <a:p>
            <a:pPr marL="0" indent="0">
              <a:buNone/>
            </a:pPr>
            <a:endParaRPr lang="en-US" sz="7200" dirty="0" smtClean="0"/>
          </a:p>
          <a:p>
            <a:pPr marL="0" indent="0">
              <a:buNone/>
            </a:pPr>
            <a:r>
              <a:rPr lang="en-US" sz="7200" dirty="0"/>
              <a:t>	</a:t>
            </a:r>
            <a:r>
              <a:rPr lang="en-US" sz="7200" dirty="0" smtClean="0"/>
              <a:t>																							23 </a:t>
            </a:r>
            <a:endParaRPr lang="en-US" sz="7200" dirty="0"/>
          </a:p>
          <a:p>
            <a:pPr>
              <a:buFont typeface="Arial"/>
              <a:buChar char="•"/>
            </a:pPr>
            <a:endParaRPr lang="en-US" sz="7200" dirty="0"/>
          </a:p>
          <a:p>
            <a:pPr marL="0" indent="0">
              <a:buFont typeface="Arial"/>
              <a:buNone/>
            </a:pPr>
            <a:endParaRPr lang="en-US" sz="7200" dirty="0"/>
          </a:p>
          <a:p>
            <a:pPr>
              <a:buFont typeface="Arial" panose="020B0604020202020204" pitchFamily="34" charset="0"/>
              <a:buChar char="•"/>
            </a:pPr>
            <a:endParaRPr lang="en-US" sz="5500" dirty="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r>
              <a:rPr lang="en-US" sz="1800" dirty="0" smtClean="0"/>
              <a:t>																								</a:t>
            </a:r>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r>
              <a:rPr lang="en-US" sz="1800" dirty="0"/>
              <a:t>	</a:t>
            </a:r>
            <a:r>
              <a:rPr lang="en-US" sz="1800" dirty="0" smtClean="0"/>
              <a:t>																							19</a:t>
            </a:r>
            <a:endParaRPr lang="en-ZA" sz="1800" dirty="0"/>
          </a:p>
        </p:txBody>
      </p:sp>
    </p:spTree>
    <p:extLst>
      <p:ext uri="{BB962C8B-B14F-4D97-AF65-F5344CB8AC3E}">
        <p14:creationId xmlns:p14="http://schemas.microsoft.com/office/powerpoint/2010/main" val="1696202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t>9</a:t>
            </a:r>
            <a:r>
              <a:rPr lang="en-US" sz="1800" dirty="0" smtClean="0"/>
              <a:t>. RECOMMENDATIONS</a:t>
            </a:r>
            <a:endParaRPr lang="en-ZA" sz="1800" dirty="0"/>
          </a:p>
        </p:txBody>
      </p:sp>
      <p:sp>
        <p:nvSpPr>
          <p:cNvPr id="3" name="Text Placeholder 2"/>
          <p:cNvSpPr>
            <a:spLocks noGrp="1"/>
          </p:cNvSpPr>
          <p:nvPr>
            <p:ph type="body" sz="quarter" idx="10"/>
          </p:nvPr>
        </p:nvSpPr>
        <p:spPr>
          <a:xfrm>
            <a:off x="108341" y="1228671"/>
            <a:ext cx="8876375" cy="5424791"/>
          </a:xfrm>
        </p:spPr>
        <p:txBody>
          <a:bodyPr>
            <a:normAutofit fontScale="85000" lnSpcReduction="20000"/>
          </a:bodyPr>
          <a:lstStyle/>
          <a:p>
            <a:pPr marL="0" indent="0">
              <a:buNone/>
            </a:pPr>
            <a:r>
              <a:rPr lang="en-US" sz="2100" dirty="0"/>
              <a:t>SALGA therefore recommends</a:t>
            </a:r>
          </a:p>
          <a:p>
            <a:pPr marL="0" indent="0">
              <a:buNone/>
            </a:pPr>
            <a:endParaRPr lang="en-US" sz="2100" dirty="0"/>
          </a:p>
          <a:p>
            <a:pPr marL="0" indent="0">
              <a:buNone/>
            </a:pPr>
            <a:r>
              <a:rPr lang="en-US" sz="2100" dirty="0" smtClean="0"/>
              <a:t>1. 	THAT </a:t>
            </a:r>
            <a:r>
              <a:rPr lang="en-US" sz="2100" dirty="0"/>
              <a:t>the  presentation be noted;</a:t>
            </a:r>
          </a:p>
          <a:p>
            <a:pPr marL="0" indent="0">
              <a:buNone/>
            </a:pPr>
            <a:endParaRPr lang="en-US" sz="2100" dirty="0"/>
          </a:p>
          <a:p>
            <a:pPr marL="342900" indent="-342900">
              <a:buAutoNum type="arabicPeriod" startAt="2"/>
            </a:pPr>
            <a:r>
              <a:rPr lang="en-US" sz="2100" dirty="0" smtClean="0"/>
              <a:t>THAT </a:t>
            </a:r>
            <a:r>
              <a:rPr lang="en-US" sz="2100" dirty="0"/>
              <a:t>the suggested approach for support to municipalities be </a:t>
            </a:r>
            <a:r>
              <a:rPr lang="en-US" sz="2100" dirty="0" smtClean="0"/>
              <a:t>considered; </a:t>
            </a:r>
          </a:p>
          <a:p>
            <a:pPr marL="0" indent="0">
              <a:buNone/>
            </a:pPr>
            <a:endParaRPr lang="en-US" sz="2100" dirty="0" smtClean="0"/>
          </a:p>
          <a:p>
            <a:pPr marL="0" indent="0">
              <a:buNone/>
            </a:pPr>
            <a:endParaRPr lang="en-US" sz="1800" dirty="0"/>
          </a:p>
          <a:p>
            <a:pPr marL="0" indent="0">
              <a:buNone/>
            </a:pPr>
            <a:endParaRPr lang="en-US" sz="1800" dirty="0"/>
          </a:p>
          <a:p>
            <a:pPr marL="0" indent="0">
              <a:buNone/>
            </a:pPr>
            <a:endParaRPr lang="en-US" sz="1800" dirty="0"/>
          </a:p>
          <a:p>
            <a:pPr marL="0" indent="0">
              <a:buNone/>
            </a:pPr>
            <a:r>
              <a:rPr lang="en-US" sz="1800" dirty="0" smtClean="0"/>
              <a:t>																								</a:t>
            </a:r>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r>
              <a:rPr lang="en-US" sz="1800" dirty="0"/>
              <a:t>	</a:t>
            </a:r>
            <a:r>
              <a:rPr lang="en-US" sz="1800" dirty="0" smtClean="0"/>
              <a:t>																							</a:t>
            </a:r>
            <a:r>
              <a:rPr lang="en-US" sz="2100" dirty="0" smtClean="0"/>
              <a:t>24</a:t>
            </a:r>
            <a:endParaRPr lang="en-ZA" sz="2100" dirty="0"/>
          </a:p>
        </p:txBody>
      </p:sp>
    </p:spTree>
    <p:extLst>
      <p:ext uri="{BB962C8B-B14F-4D97-AF65-F5344CB8AC3E}">
        <p14:creationId xmlns:p14="http://schemas.microsoft.com/office/powerpoint/2010/main" val="9033424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8158" y="2279320"/>
            <a:ext cx="2864874" cy="1907582"/>
          </a:xfrm>
        </p:spPr>
        <p:txBody>
          <a:bodyPr>
            <a:normAutofit/>
          </a:bodyPr>
          <a:lstStyle/>
          <a:p>
            <a:pPr>
              <a:spcAft>
                <a:spcPts val="900"/>
              </a:spcAft>
            </a:pPr>
            <a:r>
              <a:rPr lang="en-US" sz="2625" dirty="0">
                <a:solidFill>
                  <a:schemeClr val="tx1"/>
                </a:solidFill>
              </a:rPr>
              <a:t>Thank You</a:t>
            </a:r>
          </a:p>
        </p:txBody>
      </p:sp>
    </p:spTree>
    <p:extLst>
      <p:ext uri="{BB962C8B-B14F-4D97-AF65-F5344CB8AC3E}">
        <p14:creationId xmlns:p14="http://schemas.microsoft.com/office/powerpoint/2010/main" val="33901209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1. INTRODUCTION </a:t>
            </a:r>
            <a:endParaRPr lang="en-ZA" sz="2800" dirty="0"/>
          </a:p>
        </p:txBody>
      </p:sp>
      <p:sp>
        <p:nvSpPr>
          <p:cNvPr id="3" name="Text Placeholder 2"/>
          <p:cNvSpPr>
            <a:spLocks noGrp="1"/>
          </p:cNvSpPr>
          <p:nvPr>
            <p:ph type="body" sz="quarter" idx="10"/>
          </p:nvPr>
        </p:nvSpPr>
        <p:spPr>
          <a:xfrm>
            <a:off x="192562" y="1182521"/>
            <a:ext cx="8876375" cy="5085932"/>
          </a:xfrm>
        </p:spPr>
        <p:txBody>
          <a:bodyPr>
            <a:normAutofit fontScale="25000" lnSpcReduction="20000"/>
          </a:bodyPr>
          <a:lstStyle/>
          <a:p>
            <a:endParaRPr lang="en-US" sz="5500" dirty="0"/>
          </a:p>
          <a:p>
            <a:r>
              <a:rPr lang="en-US" sz="7200" dirty="0"/>
              <a:t>The purpose of the presentation is to update members of the Select Committee on the support provided to </a:t>
            </a:r>
            <a:r>
              <a:rPr lang="en-US" sz="7200" dirty="0" err="1"/>
              <a:t>Govan</a:t>
            </a:r>
            <a:r>
              <a:rPr lang="en-US" sz="7200" dirty="0"/>
              <a:t> Mbeki local municipality in the past three (3) years</a:t>
            </a:r>
          </a:p>
          <a:p>
            <a:pPr marL="0" indent="0">
              <a:buNone/>
            </a:pPr>
            <a:endParaRPr lang="en-US" sz="7200" dirty="0"/>
          </a:p>
          <a:p>
            <a:r>
              <a:rPr lang="en-US" sz="7200" dirty="0"/>
              <a:t>A number of meetings were convened with the Municipality both at Technical and Political level.</a:t>
            </a:r>
          </a:p>
          <a:p>
            <a:pPr marL="0" indent="0">
              <a:buNone/>
            </a:pPr>
            <a:endParaRPr lang="en-US" sz="7200" dirty="0"/>
          </a:p>
          <a:p>
            <a:r>
              <a:rPr lang="en-US" sz="7200" dirty="0"/>
              <a:t>The purpose of these meetings were to find out the exact challenges faced by the municipality.</a:t>
            </a:r>
          </a:p>
          <a:p>
            <a:pPr marL="0" indent="0">
              <a:buNone/>
            </a:pPr>
            <a:endParaRPr lang="en-US" sz="7200" dirty="0"/>
          </a:p>
          <a:p>
            <a:r>
              <a:rPr lang="en-US" sz="7200" dirty="0"/>
              <a:t>Most critical challenges were relating to:</a:t>
            </a:r>
          </a:p>
          <a:p>
            <a:pPr marL="0" indent="0">
              <a:buNone/>
            </a:pPr>
            <a:r>
              <a:rPr lang="en-US" sz="7200" dirty="0"/>
              <a:t>	-	Electricity Supply</a:t>
            </a:r>
          </a:p>
          <a:p>
            <a:pPr marL="0" indent="0">
              <a:buNone/>
            </a:pPr>
            <a:r>
              <a:rPr lang="en-US" sz="7200" dirty="0"/>
              <a:t>	-	Debt owed to ESKOM and Rand Water;</a:t>
            </a:r>
          </a:p>
          <a:p>
            <a:pPr marL="0" indent="0">
              <a:buNone/>
            </a:pPr>
            <a:r>
              <a:rPr lang="en-US" sz="7200" dirty="0"/>
              <a:t>	-	Financial Matters, this includes Audits and </a:t>
            </a:r>
            <a:r>
              <a:rPr lang="en-US" sz="7200" dirty="0" smtClean="0"/>
              <a:t>Asset </a:t>
            </a:r>
            <a:r>
              <a:rPr lang="en-US" sz="7200" dirty="0"/>
              <a:t>Management </a:t>
            </a:r>
          </a:p>
          <a:p>
            <a:pPr marL="0" indent="0">
              <a:buNone/>
            </a:pPr>
            <a:r>
              <a:rPr lang="en-US" sz="5500" dirty="0" smtClean="0"/>
              <a:t>                                                         </a:t>
            </a:r>
          </a:p>
          <a:p>
            <a:pPr marL="0" indent="0">
              <a:buNone/>
            </a:pPr>
            <a:endParaRPr lang="en-US" sz="5500" dirty="0"/>
          </a:p>
          <a:p>
            <a:pPr marL="0" indent="0">
              <a:buNone/>
            </a:pPr>
            <a:endParaRPr lang="en-US" sz="5500" dirty="0" smtClean="0"/>
          </a:p>
          <a:p>
            <a:pPr marL="0" indent="0">
              <a:buNone/>
            </a:pPr>
            <a:endParaRPr lang="en-US" sz="5500" dirty="0"/>
          </a:p>
          <a:p>
            <a:pPr marL="0" indent="0">
              <a:buNone/>
            </a:pPr>
            <a:endParaRPr lang="en-US" sz="5500" dirty="0" smtClean="0"/>
          </a:p>
          <a:p>
            <a:pPr marL="0" indent="0">
              <a:buNone/>
            </a:pPr>
            <a:endParaRPr lang="en-US" sz="5500" dirty="0"/>
          </a:p>
          <a:p>
            <a:pPr marL="0" indent="0">
              <a:buNone/>
            </a:pPr>
            <a:r>
              <a:rPr lang="en-US" sz="5500" dirty="0" smtClean="0"/>
              <a:t>																								</a:t>
            </a:r>
            <a:r>
              <a:rPr lang="en-US" sz="7200" dirty="0" smtClean="0"/>
              <a:t> </a:t>
            </a:r>
            <a:r>
              <a:rPr lang="en-US" sz="7200" dirty="0"/>
              <a:t>3</a:t>
            </a:r>
            <a:endParaRPr lang="en-ZA" sz="7200" dirty="0"/>
          </a:p>
        </p:txBody>
      </p:sp>
    </p:spTree>
    <p:extLst>
      <p:ext uri="{BB962C8B-B14F-4D97-AF65-F5344CB8AC3E}">
        <p14:creationId xmlns:p14="http://schemas.microsoft.com/office/powerpoint/2010/main" val="22322798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t>2</a:t>
            </a:r>
            <a:r>
              <a:rPr lang="en-US" sz="1800" dirty="0" smtClean="0"/>
              <a:t>. </a:t>
            </a:r>
            <a:r>
              <a:rPr lang="en-US" sz="1800" dirty="0"/>
              <a:t>MUNICIPAL FINANCE SUPPORT </a:t>
            </a:r>
            <a:endParaRPr lang="en-ZA" sz="1800" dirty="0"/>
          </a:p>
        </p:txBody>
      </p:sp>
      <p:sp>
        <p:nvSpPr>
          <p:cNvPr id="3" name="Text Placeholder 2"/>
          <p:cNvSpPr>
            <a:spLocks noGrp="1"/>
          </p:cNvSpPr>
          <p:nvPr>
            <p:ph type="body" sz="quarter" idx="10"/>
          </p:nvPr>
        </p:nvSpPr>
        <p:spPr>
          <a:xfrm>
            <a:off x="192562" y="1069456"/>
            <a:ext cx="8876375" cy="5571976"/>
          </a:xfrm>
        </p:spPr>
        <p:txBody>
          <a:bodyPr>
            <a:normAutofit fontScale="85000" lnSpcReduction="10000"/>
          </a:bodyPr>
          <a:lstStyle/>
          <a:p>
            <a:pPr marL="342900" indent="-342900">
              <a:buAutoNum type="arabicPeriod"/>
            </a:pPr>
            <a:r>
              <a:rPr lang="en-US" sz="1900" dirty="0" err="1" smtClean="0"/>
              <a:t>mSCOA</a:t>
            </a:r>
            <a:r>
              <a:rPr lang="en-US" sz="1900" dirty="0" smtClean="0"/>
              <a:t> Engagement</a:t>
            </a:r>
          </a:p>
          <a:p>
            <a:pPr marL="342900" indent="-342900">
              <a:buAutoNum type="arabicPeriod"/>
            </a:pPr>
            <a:endParaRPr lang="en-US" sz="1900" dirty="0"/>
          </a:p>
          <a:p>
            <a:pPr>
              <a:buFont typeface="Arial" panose="020B0604020202020204" pitchFamily="34" charset="0"/>
              <a:buChar char="•"/>
            </a:pPr>
            <a:r>
              <a:rPr lang="en-US" sz="1900" dirty="0" smtClean="0"/>
              <a:t>In line </a:t>
            </a:r>
            <a:r>
              <a:rPr lang="en-US" sz="1900" dirty="0"/>
              <a:t>with </a:t>
            </a:r>
            <a:r>
              <a:rPr lang="en-US" sz="1900" dirty="0" smtClean="0"/>
              <a:t>the recommendation </a:t>
            </a:r>
            <a:r>
              <a:rPr lang="en-US" sz="1900" dirty="0"/>
              <a:t>of the Municipal Finance Working </a:t>
            </a:r>
            <a:r>
              <a:rPr lang="en-US" sz="1900" dirty="0" smtClean="0"/>
              <a:t>Group, rained </a:t>
            </a:r>
            <a:r>
              <a:rPr lang="en-US" sz="1900" dirty="0" err="1" smtClean="0"/>
              <a:t>councillors</a:t>
            </a:r>
            <a:r>
              <a:rPr lang="en-US" sz="1900" dirty="0" smtClean="0"/>
              <a:t> </a:t>
            </a:r>
            <a:r>
              <a:rPr lang="en-US" sz="1900" dirty="0"/>
              <a:t>on </a:t>
            </a:r>
            <a:r>
              <a:rPr lang="en-US" sz="1900" dirty="0" err="1" smtClean="0"/>
              <a:t>mSCOA</a:t>
            </a:r>
            <a:r>
              <a:rPr lang="en-US" sz="1900" dirty="0" smtClean="0"/>
              <a:t>.</a:t>
            </a:r>
          </a:p>
          <a:p>
            <a:pPr marL="0" indent="0">
              <a:buNone/>
            </a:pPr>
            <a:endParaRPr lang="en-US" sz="1900" dirty="0"/>
          </a:p>
          <a:p>
            <a:pPr>
              <a:buFont typeface="Arial" panose="020B0604020202020204" pitchFamily="34" charset="0"/>
              <a:buChar char="•"/>
            </a:pPr>
            <a:r>
              <a:rPr lang="en-US" sz="1900" dirty="0"/>
              <a:t>The </a:t>
            </a:r>
            <a:r>
              <a:rPr lang="en-US" sz="1900" dirty="0" smtClean="0"/>
              <a:t>training  </a:t>
            </a:r>
            <a:r>
              <a:rPr lang="en-US" sz="1900" dirty="0"/>
              <a:t>focused on the following pointers:</a:t>
            </a:r>
          </a:p>
          <a:p>
            <a:pPr marL="0" indent="0">
              <a:buNone/>
            </a:pPr>
            <a:r>
              <a:rPr lang="en-US" sz="1900" dirty="0" smtClean="0"/>
              <a:t>	-	The </a:t>
            </a:r>
            <a:r>
              <a:rPr lang="en-US" sz="1900" dirty="0"/>
              <a:t>municipal council to ensure that the </a:t>
            </a:r>
            <a:r>
              <a:rPr lang="en-US" sz="1900" dirty="0" err="1"/>
              <a:t>mSCOA</a:t>
            </a:r>
            <a:r>
              <a:rPr lang="en-US" sz="1900" dirty="0"/>
              <a:t> are implemented (i.e. adopt </a:t>
            </a:r>
            <a:r>
              <a:rPr lang="en-US" sz="1900" dirty="0" smtClean="0"/>
              <a:t>any 				resolutions</a:t>
            </a:r>
            <a:r>
              <a:rPr lang="en-US" sz="1900" dirty="0"/>
              <a:t>, policies </a:t>
            </a:r>
            <a:r>
              <a:rPr lang="en-US" sz="1900" dirty="0" smtClean="0"/>
              <a:t>and </a:t>
            </a:r>
            <a:r>
              <a:rPr lang="en-US" sz="1900" dirty="0"/>
              <a:t>budgetary provisions necessary for the </a:t>
            </a:r>
            <a:r>
              <a:rPr lang="en-US" sz="1900" dirty="0" smtClean="0"/>
              <a:t>	implementation</a:t>
            </a:r>
            <a:r>
              <a:rPr lang="en-US" sz="1900" dirty="0"/>
              <a:t>)</a:t>
            </a:r>
          </a:p>
          <a:p>
            <a:pPr marL="0" indent="0">
              <a:buNone/>
            </a:pPr>
            <a:r>
              <a:rPr lang="en-US" sz="1900" dirty="0" smtClean="0"/>
              <a:t>	-	The </a:t>
            </a:r>
            <a:r>
              <a:rPr lang="en-US" sz="1900" dirty="0"/>
              <a:t>municipal council must monitor the implementation of </a:t>
            </a:r>
            <a:r>
              <a:rPr lang="en-US" sz="1900" dirty="0" err="1"/>
              <a:t>mSCOA</a:t>
            </a:r>
            <a:r>
              <a:rPr lang="en-US" sz="1900" dirty="0"/>
              <a:t> by getting </a:t>
            </a:r>
            <a:r>
              <a:rPr lang="en-US" sz="1900" dirty="0" smtClean="0"/>
              <a:t>regular 			feedback </a:t>
            </a:r>
            <a:r>
              <a:rPr lang="en-US" sz="1900" dirty="0"/>
              <a:t>from </a:t>
            </a:r>
            <a:r>
              <a:rPr lang="en-US" sz="1900" dirty="0" smtClean="0"/>
              <a:t>the </a:t>
            </a:r>
            <a:r>
              <a:rPr lang="en-US" sz="1900" dirty="0"/>
              <a:t>Municipal Manager.</a:t>
            </a:r>
          </a:p>
          <a:p>
            <a:pPr marL="0" indent="0">
              <a:buNone/>
            </a:pPr>
            <a:r>
              <a:rPr lang="en-US" sz="1900" dirty="0" smtClean="0"/>
              <a:t>	-	Management </a:t>
            </a:r>
            <a:r>
              <a:rPr lang="en-US" sz="1900" dirty="0"/>
              <a:t>must drive the implementation through ensuring:</a:t>
            </a:r>
          </a:p>
          <a:p>
            <a:pPr marL="0" indent="0">
              <a:buNone/>
            </a:pPr>
            <a:r>
              <a:rPr lang="en-US" sz="1900" dirty="0" smtClean="0"/>
              <a:t>			(</a:t>
            </a:r>
            <a:r>
              <a:rPr lang="en-US" sz="1900" dirty="0" err="1" smtClean="0"/>
              <a:t>i</a:t>
            </a:r>
            <a:r>
              <a:rPr lang="en-US" sz="1900" dirty="0" smtClean="0"/>
              <a:t>)	Proper </a:t>
            </a:r>
            <a:r>
              <a:rPr lang="en-US" sz="1900" dirty="0"/>
              <a:t>planning, training and communication</a:t>
            </a:r>
          </a:p>
          <a:p>
            <a:pPr marL="0" indent="0">
              <a:buNone/>
            </a:pPr>
            <a:r>
              <a:rPr lang="en-US" sz="1900" dirty="0" smtClean="0"/>
              <a:t>			(ii)	Proper </a:t>
            </a:r>
            <a:r>
              <a:rPr lang="en-US" sz="1900" dirty="0"/>
              <a:t>contract management</a:t>
            </a:r>
          </a:p>
          <a:p>
            <a:pPr marL="0" indent="0">
              <a:buNone/>
            </a:pPr>
            <a:r>
              <a:rPr lang="en-US" sz="1900" dirty="0" smtClean="0"/>
              <a:t>			(iii)	Proper </a:t>
            </a:r>
            <a:r>
              <a:rPr lang="en-US" sz="1900" dirty="0"/>
              <a:t>communication with municipal staff </a:t>
            </a:r>
          </a:p>
          <a:p>
            <a:pPr marL="0" indent="0">
              <a:buNone/>
            </a:pPr>
            <a:r>
              <a:rPr lang="en-US" sz="1900" dirty="0" smtClean="0"/>
              <a:t>			(iv)	Service </a:t>
            </a:r>
            <a:r>
              <a:rPr lang="en-US" sz="1900" dirty="0"/>
              <a:t>providers &amp; consultants must not do the work alone </a:t>
            </a:r>
          </a:p>
          <a:p>
            <a:pPr marL="0" indent="0">
              <a:buNone/>
            </a:pPr>
            <a:r>
              <a:rPr lang="en-US" sz="1900" dirty="0" smtClean="0"/>
              <a:t>			(v)	Proper </a:t>
            </a:r>
            <a:r>
              <a:rPr lang="en-US" sz="1900" dirty="0"/>
              <a:t>quality control, monitoring and review.</a:t>
            </a:r>
          </a:p>
          <a:p>
            <a:pPr marL="0" indent="0">
              <a:buNone/>
            </a:pPr>
            <a:r>
              <a:rPr lang="en-US" sz="1500" dirty="0"/>
              <a:t> </a:t>
            </a:r>
          </a:p>
          <a:p>
            <a:pPr marL="0" indent="0">
              <a:buNone/>
            </a:pPr>
            <a:r>
              <a:rPr lang="en-US" sz="1500" dirty="0" smtClean="0"/>
              <a:t>	</a:t>
            </a:r>
            <a:r>
              <a:rPr lang="en-US" sz="1500" dirty="0"/>
              <a:t>	</a:t>
            </a:r>
          </a:p>
          <a:p>
            <a:pPr marL="0" indent="0">
              <a:buNone/>
            </a:pPr>
            <a:r>
              <a:rPr lang="en-US" sz="1900" dirty="0" smtClean="0"/>
              <a:t>                                                                                                                                         																								</a:t>
            </a:r>
          </a:p>
          <a:p>
            <a:pPr marL="0" indent="0">
              <a:buNone/>
            </a:pPr>
            <a:r>
              <a:rPr lang="en-US" sz="1900" dirty="0"/>
              <a:t>	</a:t>
            </a:r>
            <a:r>
              <a:rPr lang="en-US" sz="1900" dirty="0" smtClean="0"/>
              <a:t>																							4</a:t>
            </a:r>
            <a:endParaRPr lang="en-ZA" sz="1900" dirty="0"/>
          </a:p>
        </p:txBody>
      </p:sp>
    </p:spTree>
    <p:extLst>
      <p:ext uri="{BB962C8B-B14F-4D97-AF65-F5344CB8AC3E}">
        <p14:creationId xmlns:p14="http://schemas.microsoft.com/office/powerpoint/2010/main" val="8784265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t>2</a:t>
            </a:r>
            <a:r>
              <a:rPr lang="en-US" sz="1800" dirty="0" smtClean="0"/>
              <a:t>. </a:t>
            </a:r>
            <a:r>
              <a:rPr lang="en-US" sz="1800" dirty="0"/>
              <a:t>MUNICIPAL FINANCE </a:t>
            </a:r>
            <a:r>
              <a:rPr lang="en-US" sz="1800" dirty="0" smtClean="0"/>
              <a:t>SUPPORT</a:t>
            </a:r>
            <a:br>
              <a:rPr lang="en-US" sz="1800" dirty="0" smtClean="0"/>
            </a:br>
            <a:r>
              <a:rPr lang="en-US" sz="1800" dirty="0" smtClean="0"/>
              <a:t>(</a:t>
            </a:r>
            <a:r>
              <a:rPr lang="en-US" sz="1800" dirty="0" err="1" smtClean="0"/>
              <a:t>Cont</a:t>
            </a:r>
            <a:r>
              <a:rPr lang="en-US" sz="1800" dirty="0" smtClean="0"/>
              <a:t>…) </a:t>
            </a:r>
            <a:endParaRPr lang="en-ZA" sz="1800" dirty="0"/>
          </a:p>
        </p:txBody>
      </p:sp>
      <p:sp>
        <p:nvSpPr>
          <p:cNvPr id="3" name="Text Placeholder 2"/>
          <p:cNvSpPr>
            <a:spLocks noGrp="1"/>
          </p:cNvSpPr>
          <p:nvPr>
            <p:ph type="body" sz="quarter" idx="10"/>
          </p:nvPr>
        </p:nvSpPr>
        <p:spPr>
          <a:xfrm>
            <a:off x="192562" y="1311442"/>
            <a:ext cx="8876375" cy="5269832"/>
          </a:xfrm>
        </p:spPr>
        <p:txBody>
          <a:bodyPr>
            <a:normAutofit lnSpcReduction="10000"/>
          </a:bodyPr>
          <a:lstStyle/>
          <a:p>
            <a:pPr marL="0" indent="0">
              <a:buNone/>
            </a:pPr>
            <a:endParaRPr lang="en-US" sz="1500" dirty="0"/>
          </a:p>
          <a:p>
            <a:pPr>
              <a:lnSpc>
                <a:spcPct val="90000"/>
              </a:lnSpc>
              <a:buFont typeface="Arial" panose="020B0604020202020204" pitchFamily="34" charset="0"/>
              <a:buChar char="•"/>
            </a:pPr>
            <a:r>
              <a:rPr lang="en-US" sz="1500" dirty="0"/>
              <a:t> </a:t>
            </a:r>
            <a:r>
              <a:rPr lang="en-US" sz="1800" dirty="0"/>
              <a:t>A follow up session / workshop facilitated for municipal officials on the status of </a:t>
            </a:r>
            <a:r>
              <a:rPr lang="en-US" sz="1800" dirty="0" err="1"/>
              <a:t>mSCOA</a:t>
            </a:r>
            <a:r>
              <a:rPr lang="en-US" sz="1800" dirty="0"/>
              <a:t> </a:t>
            </a:r>
            <a:r>
              <a:rPr lang="en-US" sz="1800" dirty="0" smtClean="0"/>
              <a:t>implementation.</a:t>
            </a:r>
          </a:p>
          <a:p>
            <a:pPr>
              <a:lnSpc>
                <a:spcPct val="90000"/>
              </a:lnSpc>
              <a:buFont typeface="Arial" panose="020B0604020202020204" pitchFamily="34" charset="0"/>
              <a:buChar char="•"/>
            </a:pPr>
            <a:endParaRPr lang="en-US" sz="1800" dirty="0"/>
          </a:p>
          <a:p>
            <a:pPr>
              <a:lnSpc>
                <a:spcPct val="90000"/>
              </a:lnSpc>
              <a:buFont typeface="Arial" panose="020B0604020202020204" pitchFamily="34" charset="0"/>
              <a:buChar char="•"/>
            </a:pPr>
            <a:r>
              <a:rPr lang="en-US" sz="1800" dirty="0"/>
              <a:t>The aim of the workshop was to:</a:t>
            </a:r>
          </a:p>
          <a:p>
            <a:pPr marL="0" indent="0">
              <a:lnSpc>
                <a:spcPct val="90000"/>
              </a:lnSpc>
              <a:buNone/>
            </a:pPr>
            <a:r>
              <a:rPr lang="en-US" sz="1800" dirty="0"/>
              <a:t>	-	Assist finance officials  (MFMA Coordinators) to align quarter 1 Section 71 </a:t>
            </a:r>
            <a:r>
              <a:rPr lang="en-US" sz="1800" dirty="0" smtClean="0"/>
              <a:t>				reports </a:t>
            </a:r>
            <a:r>
              <a:rPr lang="en-US" sz="1800" dirty="0"/>
              <a:t>to </a:t>
            </a:r>
            <a:r>
              <a:rPr lang="en-US" sz="1800" dirty="0" err="1"/>
              <a:t>mSCOA</a:t>
            </a:r>
            <a:r>
              <a:rPr lang="en-US" sz="1800" dirty="0"/>
              <a:t>;</a:t>
            </a:r>
          </a:p>
          <a:p>
            <a:pPr marL="0" indent="0">
              <a:lnSpc>
                <a:spcPct val="90000"/>
              </a:lnSpc>
              <a:buNone/>
            </a:pPr>
            <a:r>
              <a:rPr lang="en-US" sz="1800" dirty="0"/>
              <a:t>	-	Assist municipalities to prepare Annual Financial Statement (AFS) and annual </a:t>
            </a:r>
            <a:r>
              <a:rPr lang="en-US" sz="1800" dirty="0" smtClean="0"/>
              <a:t>		report </a:t>
            </a:r>
            <a:r>
              <a:rPr lang="en-US" sz="1800" dirty="0"/>
              <a:t>(AR) </a:t>
            </a:r>
            <a:r>
              <a:rPr lang="en-US" sz="1800" dirty="0" smtClean="0"/>
              <a:t>aligned </a:t>
            </a:r>
            <a:r>
              <a:rPr lang="en-US" sz="1800" dirty="0"/>
              <a:t>to </a:t>
            </a:r>
            <a:r>
              <a:rPr lang="en-US" sz="1800" dirty="0" err="1"/>
              <a:t>mSCOA</a:t>
            </a:r>
            <a:r>
              <a:rPr lang="en-US" sz="1800" dirty="0"/>
              <a:t>;</a:t>
            </a:r>
          </a:p>
          <a:p>
            <a:pPr marL="0" indent="0">
              <a:lnSpc>
                <a:spcPct val="90000"/>
              </a:lnSpc>
              <a:buNone/>
            </a:pPr>
            <a:r>
              <a:rPr lang="en-US" sz="1800" dirty="0"/>
              <a:t>	-	Annual verification process – align adopted budget schedules (A1) to data </a:t>
            </a:r>
            <a:r>
              <a:rPr lang="en-US" sz="1800" dirty="0" smtClean="0"/>
              <a:t>				strings</a:t>
            </a:r>
            <a:r>
              <a:rPr lang="en-US" sz="1800" dirty="0"/>
              <a:t>; </a:t>
            </a:r>
          </a:p>
          <a:p>
            <a:pPr marL="0" indent="0">
              <a:lnSpc>
                <a:spcPct val="90000"/>
              </a:lnSpc>
              <a:buNone/>
            </a:pPr>
            <a:r>
              <a:rPr lang="en-US" sz="1800" dirty="0"/>
              <a:t>	-	Provide feedback on progress/guidance on </a:t>
            </a:r>
            <a:r>
              <a:rPr lang="en-US" sz="1800" dirty="0" err="1"/>
              <a:t>mSCOA</a:t>
            </a:r>
            <a:r>
              <a:rPr lang="en-US" sz="1800" dirty="0"/>
              <a:t> at CFO forum and </a:t>
            </a:r>
            <a:r>
              <a:rPr lang="en-US" sz="1800" dirty="0" smtClean="0"/>
              <a:t>					</a:t>
            </a:r>
            <a:r>
              <a:rPr lang="en-US" sz="1800" dirty="0" err="1" smtClean="0"/>
              <a:t>mSCOA</a:t>
            </a:r>
            <a:r>
              <a:rPr lang="en-US" sz="1800" dirty="0" smtClean="0"/>
              <a:t> </a:t>
            </a:r>
            <a:r>
              <a:rPr lang="en-US" sz="1800" dirty="0"/>
              <a:t>forum meeting 	</a:t>
            </a:r>
            <a:endParaRPr lang="en-US" sz="1800" dirty="0" smtClean="0"/>
          </a:p>
          <a:p>
            <a:pPr marL="0" indent="0">
              <a:lnSpc>
                <a:spcPct val="90000"/>
              </a:lnSpc>
              <a:buNone/>
            </a:pPr>
            <a:r>
              <a:rPr lang="en-US" sz="1800" dirty="0"/>
              <a:t>	</a:t>
            </a:r>
            <a:r>
              <a:rPr lang="en-US" sz="1800" dirty="0" smtClean="0"/>
              <a:t>-</a:t>
            </a:r>
            <a:r>
              <a:rPr lang="en-US" sz="1800" dirty="0"/>
              <a:t>	Assist MFMA coordinator to align mid-year process and reports to </a:t>
            </a:r>
            <a:r>
              <a:rPr lang="en-US" sz="1800" dirty="0" err="1"/>
              <a:t>mSCOA</a:t>
            </a:r>
            <a:endParaRPr lang="en-US" sz="1800" dirty="0"/>
          </a:p>
          <a:p>
            <a:pPr marL="0" indent="0">
              <a:lnSpc>
                <a:spcPct val="90000"/>
              </a:lnSpc>
              <a:buNone/>
            </a:pPr>
            <a:r>
              <a:rPr lang="en-US" sz="1800" dirty="0"/>
              <a:t>	-	Support municipalities to transact on </a:t>
            </a:r>
            <a:r>
              <a:rPr lang="en-US" sz="1800" dirty="0" err="1"/>
              <a:t>mSCOA</a:t>
            </a:r>
            <a:endParaRPr lang="en-US" sz="1800" dirty="0"/>
          </a:p>
          <a:p>
            <a:pPr marL="0" indent="0">
              <a:lnSpc>
                <a:spcPct val="90000"/>
              </a:lnSpc>
              <a:buNone/>
            </a:pPr>
            <a:r>
              <a:rPr lang="en-US" sz="1800" dirty="0"/>
              <a:t>		</a:t>
            </a:r>
          </a:p>
          <a:p>
            <a:pPr marL="0" indent="0">
              <a:buNone/>
            </a:pPr>
            <a:endParaRPr lang="en-US" sz="1500" dirty="0" smtClean="0"/>
          </a:p>
          <a:p>
            <a:pPr marL="0" indent="0">
              <a:buNone/>
            </a:pPr>
            <a:endParaRPr lang="en-US" sz="1500" dirty="0"/>
          </a:p>
          <a:p>
            <a:pPr marL="0" indent="0">
              <a:buNone/>
            </a:pPr>
            <a:r>
              <a:rPr lang="en-US" sz="1500" dirty="0" smtClean="0"/>
              <a:t>                                   </a:t>
            </a:r>
            <a:r>
              <a:rPr lang="en-US" sz="1800" dirty="0" smtClean="0"/>
              <a:t>                                                                                                    5</a:t>
            </a:r>
            <a:endParaRPr lang="en-ZA" sz="1500" dirty="0"/>
          </a:p>
        </p:txBody>
      </p:sp>
    </p:spTree>
    <p:extLst>
      <p:ext uri="{BB962C8B-B14F-4D97-AF65-F5344CB8AC3E}">
        <p14:creationId xmlns:p14="http://schemas.microsoft.com/office/powerpoint/2010/main" val="21493119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t>2</a:t>
            </a:r>
            <a:r>
              <a:rPr lang="en-US" sz="1800" dirty="0" smtClean="0"/>
              <a:t>. </a:t>
            </a:r>
            <a:r>
              <a:rPr lang="en-US" sz="1800" dirty="0"/>
              <a:t>MUNICIPAL FINANCE SUPPORT </a:t>
            </a:r>
            <a:br>
              <a:rPr lang="en-US" sz="1800" dirty="0"/>
            </a:br>
            <a:r>
              <a:rPr lang="en-US" sz="1800" dirty="0"/>
              <a:t>(</a:t>
            </a:r>
            <a:r>
              <a:rPr lang="en-US" sz="1800" dirty="0" err="1"/>
              <a:t>Cont</a:t>
            </a:r>
            <a:r>
              <a:rPr lang="en-US" sz="1800" dirty="0"/>
              <a:t>…) </a:t>
            </a:r>
            <a:endParaRPr lang="en-ZA" sz="1800" dirty="0"/>
          </a:p>
        </p:txBody>
      </p:sp>
      <p:sp>
        <p:nvSpPr>
          <p:cNvPr id="3" name="Text Placeholder 2"/>
          <p:cNvSpPr>
            <a:spLocks noGrp="1"/>
          </p:cNvSpPr>
          <p:nvPr>
            <p:ph type="body" sz="quarter" idx="10"/>
          </p:nvPr>
        </p:nvSpPr>
        <p:spPr>
          <a:xfrm>
            <a:off x="192562" y="1347536"/>
            <a:ext cx="8876375" cy="5101389"/>
          </a:xfrm>
        </p:spPr>
        <p:txBody>
          <a:bodyPr>
            <a:normAutofit fontScale="92500" lnSpcReduction="10000"/>
          </a:bodyPr>
          <a:lstStyle/>
          <a:p>
            <a:pPr marL="0" indent="0">
              <a:lnSpc>
                <a:spcPct val="90000"/>
              </a:lnSpc>
              <a:buNone/>
            </a:pPr>
            <a:r>
              <a:rPr lang="en-US" sz="1800" dirty="0"/>
              <a:t>2.</a:t>
            </a:r>
            <a:r>
              <a:rPr lang="en-US" sz="1500" dirty="0"/>
              <a:t>	</a:t>
            </a:r>
            <a:r>
              <a:rPr lang="en-US" sz="1800" dirty="0"/>
              <a:t>Debtors Age Analysis Assessment Tool </a:t>
            </a:r>
          </a:p>
          <a:p>
            <a:pPr>
              <a:lnSpc>
                <a:spcPct val="90000"/>
              </a:lnSpc>
              <a:buFont typeface="Arial" panose="020B0604020202020204" pitchFamily="34" charset="0"/>
              <a:buChar char="•"/>
            </a:pPr>
            <a:endParaRPr lang="en-US" sz="1800" dirty="0"/>
          </a:p>
          <a:p>
            <a:pPr>
              <a:lnSpc>
                <a:spcPct val="90000"/>
              </a:lnSpc>
              <a:buFont typeface="Arial" panose="020B0604020202020204" pitchFamily="34" charset="0"/>
              <a:buChar char="•"/>
            </a:pPr>
            <a:r>
              <a:rPr lang="en-US" sz="1800" dirty="0"/>
              <a:t>Developed an assessment tool from the Debtors Age Analysis by Customer Group</a:t>
            </a:r>
            <a:r>
              <a:rPr lang="en-US" sz="1800" dirty="0" smtClean="0"/>
              <a:t>;</a:t>
            </a:r>
          </a:p>
          <a:p>
            <a:pPr marL="0" indent="0">
              <a:lnSpc>
                <a:spcPct val="90000"/>
              </a:lnSpc>
              <a:buNone/>
            </a:pPr>
            <a:endParaRPr lang="en-US" sz="1800" dirty="0"/>
          </a:p>
          <a:p>
            <a:pPr>
              <a:lnSpc>
                <a:spcPct val="90000"/>
              </a:lnSpc>
              <a:buFont typeface="Arial" panose="020B0604020202020204" pitchFamily="34" charset="0"/>
              <a:buChar char="•"/>
            </a:pPr>
            <a:r>
              <a:rPr lang="en-US" sz="1800" dirty="0"/>
              <a:t>The objectives of the assessment tool was:</a:t>
            </a:r>
          </a:p>
          <a:p>
            <a:pPr marL="0" indent="0">
              <a:lnSpc>
                <a:spcPct val="90000"/>
              </a:lnSpc>
              <a:buNone/>
            </a:pPr>
            <a:r>
              <a:rPr lang="en-US" sz="1800" dirty="0" smtClean="0"/>
              <a:t>	-	research </a:t>
            </a:r>
            <a:r>
              <a:rPr lang="en-US" sz="1800" dirty="0"/>
              <a:t>the characterization of municipal consumer debt;</a:t>
            </a:r>
          </a:p>
          <a:p>
            <a:pPr marL="0" indent="0">
              <a:lnSpc>
                <a:spcPct val="90000"/>
              </a:lnSpc>
              <a:buNone/>
            </a:pPr>
            <a:r>
              <a:rPr lang="en-US" sz="1800" dirty="0"/>
              <a:t>	-	determine the drivers of such debt; and </a:t>
            </a:r>
          </a:p>
          <a:p>
            <a:pPr marL="0" indent="0">
              <a:lnSpc>
                <a:spcPct val="90000"/>
              </a:lnSpc>
              <a:buNone/>
            </a:pPr>
            <a:r>
              <a:rPr lang="en-US" sz="1800" dirty="0"/>
              <a:t>	-	propose avenues for </a:t>
            </a:r>
            <a:r>
              <a:rPr lang="en-US" sz="1800" dirty="0" smtClean="0"/>
              <a:t>minimizing non-payment.</a:t>
            </a:r>
          </a:p>
          <a:p>
            <a:pPr marL="0" indent="0">
              <a:lnSpc>
                <a:spcPct val="90000"/>
              </a:lnSpc>
              <a:buNone/>
            </a:pPr>
            <a:endParaRPr lang="en-US" sz="1800" dirty="0"/>
          </a:p>
          <a:p>
            <a:pPr marL="0" indent="0">
              <a:lnSpc>
                <a:spcPct val="90000"/>
              </a:lnSpc>
              <a:buNone/>
            </a:pPr>
            <a:endParaRPr lang="en-US" sz="1800" dirty="0" smtClean="0"/>
          </a:p>
          <a:p>
            <a:pPr marL="0" indent="0">
              <a:lnSpc>
                <a:spcPct val="90000"/>
              </a:lnSpc>
              <a:buNone/>
            </a:pPr>
            <a:endParaRPr lang="en-US" sz="1800" dirty="0"/>
          </a:p>
          <a:p>
            <a:pPr marL="0" indent="0">
              <a:lnSpc>
                <a:spcPct val="90000"/>
              </a:lnSpc>
              <a:buNone/>
            </a:pPr>
            <a:endParaRPr lang="en-US" sz="1800" dirty="0" smtClean="0"/>
          </a:p>
          <a:p>
            <a:pPr marL="0" indent="0">
              <a:lnSpc>
                <a:spcPct val="90000"/>
              </a:lnSpc>
              <a:buNone/>
            </a:pPr>
            <a:endParaRPr lang="en-US" sz="1800" dirty="0"/>
          </a:p>
          <a:p>
            <a:pPr marL="0" indent="0">
              <a:lnSpc>
                <a:spcPct val="90000"/>
              </a:lnSpc>
              <a:buNone/>
            </a:pPr>
            <a:endParaRPr lang="en-US" sz="1800" dirty="0" smtClean="0"/>
          </a:p>
          <a:p>
            <a:pPr marL="0" indent="0">
              <a:lnSpc>
                <a:spcPct val="90000"/>
              </a:lnSpc>
              <a:buNone/>
            </a:pPr>
            <a:endParaRPr lang="en-US" sz="1800" dirty="0"/>
          </a:p>
          <a:p>
            <a:pPr marL="0" indent="0">
              <a:lnSpc>
                <a:spcPct val="90000"/>
              </a:lnSpc>
              <a:buNone/>
            </a:pPr>
            <a:endParaRPr lang="en-US" sz="1800" dirty="0" smtClean="0"/>
          </a:p>
          <a:p>
            <a:pPr marL="0" indent="0">
              <a:lnSpc>
                <a:spcPct val="90000"/>
              </a:lnSpc>
              <a:buNone/>
            </a:pPr>
            <a:endParaRPr lang="en-US" sz="1800" dirty="0"/>
          </a:p>
          <a:p>
            <a:pPr marL="0" indent="0">
              <a:lnSpc>
                <a:spcPct val="90000"/>
              </a:lnSpc>
              <a:buNone/>
            </a:pPr>
            <a:r>
              <a:rPr lang="en-US" sz="1800" dirty="0" smtClean="0"/>
              <a:t>        </a:t>
            </a:r>
            <a:endParaRPr lang="en-US" sz="1800" dirty="0"/>
          </a:p>
          <a:p>
            <a:pPr marL="0" indent="0">
              <a:buNone/>
            </a:pPr>
            <a:r>
              <a:rPr lang="en-US" sz="1500" dirty="0" smtClean="0"/>
              <a:t> 																								</a:t>
            </a:r>
            <a:r>
              <a:rPr lang="en-US" sz="1800" dirty="0" smtClean="0"/>
              <a:t>6</a:t>
            </a:r>
            <a:endParaRPr lang="en-US" sz="1800" dirty="0"/>
          </a:p>
          <a:p>
            <a:pPr marL="0" indent="0">
              <a:buNone/>
            </a:pPr>
            <a:endParaRPr lang="en-US" sz="1500" dirty="0"/>
          </a:p>
          <a:p>
            <a:pPr marL="0" indent="0">
              <a:buNone/>
            </a:pPr>
            <a:endParaRPr lang="en-ZA" sz="1500" dirty="0"/>
          </a:p>
        </p:txBody>
      </p:sp>
    </p:spTree>
    <p:extLst>
      <p:ext uri="{BB962C8B-B14F-4D97-AF65-F5344CB8AC3E}">
        <p14:creationId xmlns:p14="http://schemas.microsoft.com/office/powerpoint/2010/main" val="1037808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t>2</a:t>
            </a:r>
            <a:r>
              <a:rPr lang="en-US" sz="1800" dirty="0" smtClean="0"/>
              <a:t>. </a:t>
            </a:r>
            <a:r>
              <a:rPr lang="en-US" sz="1800" dirty="0"/>
              <a:t>MUNICIPAL FINANCE SUPPORT </a:t>
            </a:r>
            <a:br>
              <a:rPr lang="en-US" sz="1800" dirty="0"/>
            </a:br>
            <a:r>
              <a:rPr lang="en-US" sz="1800" dirty="0"/>
              <a:t>(</a:t>
            </a:r>
            <a:r>
              <a:rPr lang="en-US" sz="1800" dirty="0" err="1"/>
              <a:t>Cont</a:t>
            </a:r>
            <a:r>
              <a:rPr lang="en-US" sz="1800" dirty="0"/>
              <a:t>…) </a:t>
            </a:r>
            <a:endParaRPr lang="en-ZA" sz="1800" dirty="0"/>
          </a:p>
        </p:txBody>
      </p:sp>
      <p:sp>
        <p:nvSpPr>
          <p:cNvPr id="3" name="Text Placeholder 2"/>
          <p:cNvSpPr>
            <a:spLocks noGrp="1"/>
          </p:cNvSpPr>
          <p:nvPr>
            <p:ph type="body" sz="quarter" idx="10"/>
          </p:nvPr>
        </p:nvSpPr>
        <p:spPr>
          <a:xfrm>
            <a:off x="0" y="1094970"/>
            <a:ext cx="9144000" cy="5763030"/>
          </a:xfrm>
        </p:spPr>
        <p:txBody>
          <a:bodyPr>
            <a:normAutofit fontScale="32500" lnSpcReduction="20000"/>
          </a:bodyPr>
          <a:lstStyle/>
          <a:p>
            <a:pPr marL="0" indent="0">
              <a:buNone/>
            </a:pPr>
            <a:r>
              <a:rPr lang="en-US" sz="5200" dirty="0"/>
              <a:t>3</a:t>
            </a:r>
            <a:r>
              <a:rPr lang="en-US" sz="5200" dirty="0" smtClean="0"/>
              <a:t>.</a:t>
            </a:r>
            <a:r>
              <a:rPr lang="en-US" sz="3300" dirty="0"/>
              <a:t>	</a:t>
            </a:r>
            <a:r>
              <a:rPr lang="en-US" sz="5200" dirty="0"/>
              <a:t>Engagement between Working Group members and </a:t>
            </a:r>
            <a:r>
              <a:rPr lang="en-US" sz="5200" dirty="0" err="1"/>
              <a:t>Councillors</a:t>
            </a:r>
            <a:r>
              <a:rPr lang="en-US" sz="5200" dirty="0"/>
              <a:t> and officials dealing with </a:t>
            </a:r>
            <a:r>
              <a:rPr lang="en-US" sz="5200" dirty="0" smtClean="0"/>
              <a:t>	Finance</a:t>
            </a:r>
            <a:endParaRPr lang="en-US" sz="5200" dirty="0"/>
          </a:p>
          <a:p>
            <a:pPr marL="342900" indent="-342900">
              <a:buFont typeface="+mj-lt"/>
              <a:buAutoNum type="arabicPeriod"/>
            </a:pPr>
            <a:endParaRPr lang="en-US" sz="5200" dirty="0"/>
          </a:p>
          <a:p>
            <a:pPr algn="just">
              <a:buFont typeface="Arial" panose="020B0604020202020204" pitchFamily="34" charset="0"/>
              <a:buChar char="•"/>
            </a:pPr>
            <a:r>
              <a:rPr lang="en-US" sz="5200" dirty="0"/>
              <a:t>The following members of the municipalities were part of the meeting MMC Finance, Municipal 	Manager, Chief Financial Officer, and Head of the Internal Audit unit;</a:t>
            </a:r>
          </a:p>
          <a:p>
            <a:pPr algn="just">
              <a:buFont typeface="Arial" panose="020B0604020202020204" pitchFamily="34" charset="0"/>
              <a:buChar char="•"/>
            </a:pPr>
            <a:r>
              <a:rPr lang="en-US" sz="5200" dirty="0"/>
              <a:t>The purpose of the meeting was to:</a:t>
            </a:r>
          </a:p>
          <a:p>
            <a:pPr marL="0" indent="0" algn="just">
              <a:buNone/>
            </a:pPr>
            <a:r>
              <a:rPr lang="en-US" sz="5200" dirty="0"/>
              <a:t>	-	have a one-on-one engagement with the municipalities on the challenges and </a:t>
            </a:r>
            <a:r>
              <a:rPr lang="en-US" sz="5200" dirty="0" smtClean="0"/>
              <a:t>					successes </a:t>
            </a:r>
            <a:r>
              <a:rPr lang="en-US" sz="5200" dirty="0"/>
              <a:t>the </a:t>
            </a:r>
            <a:r>
              <a:rPr lang="en-US" sz="5200" dirty="0" smtClean="0"/>
              <a:t>municipalities </a:t>
            </a:r>
            <a:r>
              <a:rPr lang="en-US" sz="5200" dirty="0"/>
              <a:t>were facing as informed by the perennial negative </a:t>
            </a:r>
            <a:r>
              <a:rPr lang="en-US" sz="5200" dirty="0" smtClean="0"/>
              <a:t>				audit </a:t>
            </a:r>
            <a:r>
              <a:rPr lang="en-US" sz="5200" dirty="0"/>
              <a:t>outcomes;</a:t>
            </a:r>
          </a:p>
          <a:p>
            <a:pPr marL="0" indent="0" algn="just">
              <a:buNone/>
            </a:pPr>
            <a:r>
              <a:rPr lang="en-US" sz="5200" dirty="0"/>
              <a:t>	-	provide a platform for municipalities to indicate the support needed from SALGA </a:t>
            </a:r>
            <a:r>
              <a:rPr lang="en-US" sz="5200" dirty="0" smtClean="0"/>
              <a:t>				and </a:t>
            </a:r>
            <a:r>
              <a:rPr lang="en-US" sz="5200" dirty="0"/>
              <a:t>other 	</a:t>
            </a:r>
            <a:r>
              <a:rPr lang="en-US" sz="5200" dirty="0" smtClean="0"/>
              <a:t>stakeholders </a:t>
            </a:r>
            <a:r>
              <a:rPr lang="en-US" sz="5200" dirty="0"/>
              <a:t>to address the challenges.</a:t>
            </a:r>
          </a:p>
          <a:p>
            <a:pPr algn="just">
              <a:buFont typeface="Arial" panose="020B0604020202020204" pitchFamily="34" charset="0"/>
              <a:buChar char="•"/>
            </a:pPr>
            <a:r>
              <a:rPr lang="en-US" sz="5200" dirty="0"/>
              <a:t>The way forwarded agreed by all parties was:</a:t>
            </a:r>
          </a:p>
          <a:p>
            <a:pPr marL="0" indent="0" algn="just">
              <a:buNone/>
            </a:pPr>
            <a:r>
              <a:rPr lang="en-US" sz="5200" dirty="0"/>
              <a:t>	-	Adherence to policy and procedure of municipalities to ensure control measures;</a:t>
            </a:r>
          </a:p>
          <a:p>
            <a:pPr marL="0" indent="0" algn="just">
              <a:buNone/>
            </a:pPr>
            <a:r>
              <a:rPr lang="en-US" sz="5200" dirty="0"/>
              <a:t>	-	Reporting requirements as per the MFMA were to be followed</a:t>
            </a:r>
          </a:p>
          <a:p>
            <a:pPr marL="0" indent="0" algn="just">
              <a:buNone/>
            </a:pPr>
            <a:r>
              <a:rPr lang="en-US" sz="5200" dirty="0"/>
              <a:t>	-	Oversight role of MPAC and </a:t>
            </a:r>
            <a:r>
              <a:rPr lang="en-US" sz="5200" dirty="0" err="1"/>
              <a:t>Councillors</a:t>
            </a:r>
            <a:r>
              <a:rPr lang="en-US" sz="5200" dirty="0"/>
              <a:t> to be conducted;</a:t>
            </a:r>
          </a:p>
          <a:p>
            <a:pPr marL="0" indent="0" algn="just">
              <a:buNone/>
            </a:pPr>
            <a:r>
              <a:rPr lang="en-US" sz="5200" dirty="0"/>
              <a:t>	-	The MMC Finance and CFO/Deputy CFO) were to attend the  GSDM DAFF </a:t>
            </a:r>
            <a:r>
              <a:rPr lang="en-US" sz="5200" dirty="0" smtClean="0"/>
              <a:t>					(</a:t>
            </a:r>
            <a:r>
              <a:rPr lang="en-US" sz="5200" dirty="0"/>
              <a:t>District Area Finance </a:t>
            </a:r>
            <a:r>
              <a:rPr lang="en-US" sz="5200" dirty="0" smtClean="0"/>
              <a:t>Forum</a:t>
            </a:r>
            <a:r>
              <a:rPr lang="en-US" sz="5200" dirty="0"/>
              <a:t>) 			</a:t>
            </a:r>
          </a:p>
          <a:p>
            <a:pPr marL="0" indent="0" algn="just">
              <a:buNone/>
            </a:pPr>
            <a:r>
              <a:rPr lang="en-US" sz="5200" dirty="0"/>
              <a:t>	-	The Municipality should have a working system in place, even when post were </a:t>
            </a:r>
            <a:r>
              <a:rPr lang="en-US" sz="5200" dirty="0" smtClean="0"/>
              <a:t>				vacant</a:t>
            </a:r>
            <a:r>
              <a:rPr lang="en-US" sz="5200" dirty="0"/>
              <a:t>;</a:t>
            </a:r>
          </a:p>
          <a:p>
            <a:pPr marL="0" indent="0" algn="just">
              <a:buNone/>
            </a:pPr>
            <a:r>
              <a:rPr lang="en-US" sz="5200" dirty="0"/>
              <a:t>	-	Internal audit controls should be effective;</a:t>
            </a:r>
          </a:p>
          <a:p>
            <a:pPr marL="0" indent="0" algn="just">
              <a:buNone/>
            </a:pPr>
            <a:r>
              <a:rPr lang="en-US" sz="5200" dirty="0"/>
              <a:t>	-	The Municipality should have a realistic budget in place;</a:t>
            </a:r>
          </a:p>
          <a:p>
            <a:pPr marL="0" indent="0" algn="just">
              <a:buNone/>
            </a:pPr>
            <a:r>
              <a:rPr lang="en-US" sz="5200" dirty="0"/>
              <a:t>	-	Finance Officials should attend  the risk and audit meetings at the District</a:t>
            </a:r>
            <a:r>
              <a:rPr lang="en-US" sz="5200" dirty="0" smtClean="0"/>
              <a:t>;             7</a:t>
            </a:r>
            <a:endParaRPr lang="en-US" sz="5200" dirty="0"/>
          </a:p>
          <a:p>
            <a:pPr marL="0" indent="0">
              <a:buNone/>
            </a:pPr>
            <a:r>
              <a:rPr lang="en-US" sz="2600" dirty="0"/>
              <a:t>	</a:t>
            </a:r>
            <a:r>
              <a:rPr lang="en-US" sz="2600" dirty="0" smtClean="0"/>
              <a:t>-	</a:t>
            </a:r>
            <a:endParaRPr lang="en-US" sz="1500" dirty="0"/>
          </a:p>
          <a:p>
            <a:pPr marL="0" indent="0">
              <a:buNone/>
            </a:pPr>
            <a:r>
              <a:rPr lang="en-US" sz="1500" dirty="0"/>
              <a:t>		</a:t>
            </a:r>
          </a:p>
          <a:p>
            <a:pPr marL="0" indent="0">
              <a:buNone/>
            </a:pPr>
            <a:endParaRPr lang="en-ZA" sz="1500" dirty="0"/>
          </a:p>
        </p:txBody>
      </p:sp>
    </p:spTree>
    <p:extLst>
      <p:ext uri="{BB962C8B-B14F-4D97-AF65-F5344CB8AC3E}">
        <p14:creationId xmlns:p14="http://schemas.microsoft.com/office/powerpoint/2010/main" val="12724267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t>2</a:t>
            </a:r>
            <a:r>
              <a:rPr lang="en-US" sz="1800" dirty="0" smtClean="0"/>
              <a:t>. </a:t>
            </a:r>
            <a:r>
              <a:rPr lang="en-US" sz="1800" dirty="0"/>
              <a:t>MUNICIPAL FINANCE SUPPORT </a:t>
            </a:r>
            <a:br>
              <a:rPr lang="en-US" sz="1800" dirty="0"/>
            </a:br>
            <a:r>
              <a:rPr lang="en-US" sz="1800" dirty="0"/>
              <a:t>(</a:t>
            </a:r>
            <a:r>
              <a:rPr lang="en-US" sz="1800" dirty="0" err="1"/>
              <a:t>Cont</a:t>
            </a:r>
            <a:r>
              <a:rPr lang="en-US" sz="1800" dirty="0"/>
              <a:t>…) </a:t>
            </a:r>
            <a:endParaRPr lang="en-ZA" sz="1800" dirty="0"/>
          </a:p>
        </p:txBody>
      </p:sp>
      <p:sp>
        <p:nvSpPr>
          <p:cNvPr id="3" name="Text Placeholder 2"/>
          <p:cNvSpPr>
            <a:spLocks noGrp="1"/>
          </p:cNvSpPr>
          <p:nvPr>
            <p:ph type="body" sz="quarter" idx="10"/>
          </p:nvPr>
        </p:nvSpPr>
        <p:spPr>
          <a:xfrm>
            <a:off x="0" y="1094970"/>
            <a:ext cx="9144000" cy="5763030"/>
          </a:xfrm>
        </p:spPr>
        <p:txBody>
          <a:bodyPr>
            <a:normAutofit/>
          </a:bodyPr>
          <a:lstStyle/>
          <a:p>
            <a:pPr marL="0" indent="0" algn="just">
              <a:buNone/>
            </a:pPr>
            <a:r>
              <a:rPr lang="en-US" sz="1800" dirty="0"/>
              <a:t>	</a:t>
            </a:r>
            <a:r>
              <a:rPr lang="en-US" sz="1800" dirty="0" smtClean="0"/>
              <a:t>-	</a:t>
            </a:r>
            <a:r>
              <a:rPr lang="en-US" sz="2300" dirty="0" smtClean="0"/>
              <a:t>There </a:t>
            </a:r>
            <a:r>
              <a:rPr lang="en-US" sz="2300" dirty="0"/>
              <a:t>should be clear contract management between </a:t>
            </a:r>
            <a:r>
              <a:rPr lang="en-US" sz="2300" dirty="0" smtClean="0"/>
              <a:t>						municipalities </a:t>
            </a:r>
            <a:r>
              <a:rPr lang="en-US" sz="2300" dirty="0"/>
              <a:t>and service providers;</a:t>
            </a:r>
          </a:p>
          <a:p>
            <a:pPr marL="0" indent="0" algn="just">
              <a:buNone/>
            </a:pPr>
            <a:r>
              <a:rPr lang="en-US" sz="2300" dirty="0"/>
              <a:t>	-	The status quo on the audit action plan should be clear;</a:t>
            </a:r>
          </a:p>
          <a:p>
            <a:pPr marL="0" indent="0" algn="just">
              <a:buNone/>
            </a:pPr>
            <a:r>
              <a:rPr lang="en-US" sz="2300" dirty="0"/>
              <a:t>	-	The municipality should have a clear revenue mechanism on </a:t>
            </a:r>
            <a:r>
              <a:rPr lang="en-US" sz="2300" dirty="0" smtClean="0"/>
              <a:t>			the </a:t>
            </a:r>
            <a:r>
              <a:rPr lang="en-US" sz="2300" dirty="0"/>
              <a:t>non-payment of debt collection</a:t>
            </a:r>
          </a:p>
          <a:p>
            <a:pPr marL="0" indent="0">
              <a:buNone/>
            </a:pPr>
            <a:endParaRPr lang="en-US" sz="2600" dirty="0" smtClean="0"/>
          </a:p>
          <a:p>
            <a:pPr marL="0" indent="0">
              <a:buNone/>
            </a:pPr>
            <a:endParaRPr lang="en-US" sz="2600" dirty="0"/>
          </a:p>
          <a:p>
            <a:pPr marL="0" indent="0">
              <a:buNone/>
            </a:pPr>
            <a:endParaRPr lang="en-US" sz="2600" dirty="0" smtClean="0"/>
          </a:p>
          <a:p>
            <a:pPr marL="0" indent="0">
              <a:buNone/>
            </a:pPr>
            <a:endParaRPr lang="en-US" sz="2600" dirty="0"/>
          </a:p>
          <a:p>
            <a:pPr marL="0" indent="0">
              <a:buNone/>
            </a:pPr>
            <a:endParaRPr lang="en-US" sz="2600" dirty="0" smtClean="0"/>
          </a:p>
          <a:p>
            <a:pPr marL="0" indent="0">
              <a:buNone/>
            </a:pPr>
            <a:endParaRPr lang="en-US" sz="2600" dirty="0"/>
          </a:p>
          <a:p>
            <a:pPr marL="0" indent="0">
              <a:buNone/>
            </a:pPr>
            <a:r>
              <a:rPr lang="en-US" sz="2600" dirty="0"/>
              <a:t>	</a:t>
            </a:r>
            <a:r>
              <a:rPr lang="en-US" sz="2600" dirty="0" smtClean="0"/>
              <a:t>																								</a:t>
            </a:r>
            <a:r>
              <a:rPr lang="en-US" sz="1800" dirty="0" smtClean="0"/>
              <a:t>8</a:t>
            </a:r>
            <a:r>
              <a:rPr lang="en-US" sz="2600" dirty="0" smtClean="0"/>
              <a:t>	</a:t>
            </a:r>
            <a:endParaRPr lang="en-US" sz="1500" dirty="0"/>
          </a:p>
          <a:p>
            <a:pPr marL="0" indent="0">
              <a:buNone/>
            </a:pPr>
            <a:r>
              <a:rPr lang="en-US" sz="1500" dirty="0"/>
              <a:t>		</a:t>
            </a:r>
          </a:p>
          <a:p>
            <a:pPr marL="0" indent="0">
              <a:buNone/>
            </a:pPr>
            <a:endParaRPr lang="en-ZA" sz="1500" dirty="0"/>
          </a:p>
        </p:txBody>
      </p:sp>
    </p:spTree>
    <p:extLst>
      <p:ext uri="{BB962C8B-B14F-4D97-AF65-F5344CB8AC3E}">
        <p14:creationId xmlns:p14="http://schemas.microsoft.com/office/powerpoint/2010/main" val="41691232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2. </a:t>
            </a:r>
            <a:r>
              <a:rPr lang="en-US" sz="1800" dirty="0"/>
              <a:t>MUNICIPAL FINANCE SUPPORT </a:t>
            </a:r>
            <a:br>
              <a:rPr lang="en-US" sz="1800" dirty="0"/>
            </a:br>
            <a:r>
              <a:rPr lang="en-US" sz="1800" dirty="0"/>
              <a:t>(</a:t>
            </a:r>
            <a:r>
              <a:rPr lang="en-US" sz="1800" dirty="0" err="1"/>
              <a:t>Cont</a:t>
            </a:r>
            <a:r>
              <a:rPr lang="en-US" sz="1800" dirty="0"/>
              <a:t>…) </a:t>
            </a:r>
            <a:endParaRPr lang="en-ZA" sz="1800" dirty="0"/>
          </a:p>
        </p:txBody>
      </p:sp>
      <p:sp>
        <p:nvSpPr>
          <p:cNvPr id="3" name="Text Placeholder 2"/>
          <p:cNvSpPr>
            <a:spLocks noGrp="1"/>
          </p:cNvSpPr>
          <p:nvPr>
            <p:ph type="body" sz="quarter" idx="10"/>
          </p:nvPr>
        </p:nvSpPr>
        <p:spPr>
          <a:xfrm>
            <a:off x="192562" y="1069454"/>
            <a:ext cx="8876375" cy="5571977"/>
          </a:xfrm>
        </p:spPr>
        <p:txBody>
          <a:bodyPr>
            <a:normAutofit fontScale="92500" lnSpcReduction="20000"/>
          </a:bodyPr>
          <a:lstStyle/>
          <a:p>
            <a:pPr marL="0" indent="0" algn="just">
              <a:buNone/>
            </a:pPr>
            <a:r>
              <a:rPr lang="en-US" sz="1800" dirty="0" smtClean="0"/>
              <a:t>4. Revenue Management Session:</a:t>
            </a:r>
          </a:p>
          <a:p>
            <a:pPr marL="0" indent="0" algn="just">
              <a:buNone/>
            </a:pPr>
            <a:endParaRPr lang="en-US" sz="1800" dirty="0" smtClean="0"/>
          </a:p>
          <a:p>
            <a:pPr algn="just">
              <a:buFont typeface="Arial" panose="020B0604020202020204" pitchFamily="34" charset="0"/>
              <a:buChar char="•"/>
            </a:pPr>
            <a:r>
              <a:rPr lang="en-US" sz="1800" dirty="0" smtClean="0"/>
              <a:t>Conducted </a:t>
            </a:r>
            <a:r>
              <a:rPr lang="en-US" sz="1800" dirty="0"/>
              <a:t>a revenue </a:t>
            </a:r>
            <a:r>
              <a:rPr lang="en-US" sz="1800" dirty="0" smtClean="0"/>
              <a:t>session, the purpose of the session was to </a:t>
            </a:r>
          </a:p>
          <a:p>
            <a:pPr marL="0" indent="0" algn="just">
              <a:buNone/>
            </a:pPr>
            <a:r>
              <a:rPr lang="en-US" sz="1800" dirty="0"/>
              <a:t>	</a:t>
            </a:r>
            <a:r>
              <a:rPr lang="en-US" sz="1800" dirty="0" smtClean="0"/>
              <a:t>-	present</a:t>
            </a:r>
            <a:r>
              <a:rPr lang="en-US" sz="1800" dirty="0"/>
              <a:t>, engage and consult with municipalities on a common approach on the </a:t>
            </a:r>
            <a:r>
              <a:rPr lang="en-US" sz="1800" dirty="0" smtClean="0"/>
              <a:t>			standardized Provincial </a:t>
            </a:r>
            <a:r>
              <a:rPr lang="en-US" sz="1800" dirty="0"/>
              <a:t>Revenue Collection Strategy </a:t>
            </a:r>
            <a:r>
              <a:rPr lang="en-US" sz="1800" dirty="0" smtClean="0"/>
              <a:t>to obtain </a:t>
            </a:r>
            <a:r>
              <a:rPr lang="en-US" sz="1800" dirty="0"/>
              <a:t>inputs with the </a:t>
            </a:r>
            <a:r>
              <a:rPr lang="en-US" sz="1800" dirty="0" smtClean="0"/>
              <a:t>				aim </a:t>
            </a:r>
            <a:r>
              <a:rPr lang="en-US" sz="1800" dirty="0"/>
              <a:t>for municipalities to </a:t>
            </a:r>
            <a:r>
              <a:rPr lang="en-US" sz="1800" dirty="0" smtClean="0"/>
              <a:t>have common </a:t>
            </a:r>
            <a:r>
              <a:rPr lang="en-US" sz="1800" dirty="0"/>
              <a:t>understanding on how best to improve </a:t>
            </a:r>
            <a:r>
              <a:rPr lang="en-US" sz="1800" dirty="0" smtClean="0"/>
              <a:t>and 		better </a:t>
            </a:r>
            <a:r>
              <a:rPr lang="en-US" sz="1800" dirty="0"/>
              <a:t>collect revenue within their </a:t>
            </a:r>
            <a:r>
              <a:rPr lang="en-US" sz="1800" dirty="0" smtClean="0"/>
              <a:t>localities.</a:t>
            </a:r>
          </a:p>
          <a:p>
            <a:pPr marL="0" indent="0" algn="just">
              <a:buNone/>
            </a:pPr>
            <a:endParaRPr lang="en-US" sz="1800" dirty="0"/>
          </a:p>
          <a:p>
            <a:pPr algn="just">
              <a:buFont typeface="Arial" panose="020B0604020202020204" pitchFamily="34" charset="0"/>
              <a:buChar char="•"/>
            </a:pPr>
            <a:r>
              <a:rPr lang="en-US" sz="1800" dirty="0" smtClean="0"/>
              <a:t>The following issues were  raised and covered during the session:</a:t>
            </a:r>
          </a:p>
          <a:p>
            <a:pPr marL="0" indent="0" algn="just">
              <a:buNone/>
            </a:pPr>
            <a:r>
              <a:rPr lang="en-US" sz="1800" dirty="0"/>
              <a:t>	-	Responsibility between </a:t>
            </a:r>
            <a:r>
              <a:rPr lang="en-US" sz="1800" dirty="0" err="1"/>
              <a:t>Councillors</a:t>
            </a:r>
            <a:r>
              <a:rPr lang="en-US" sz="1800" dirty="0"/>
              <a:t>, Community and </a:t>
            </a:r>
            <a:r>
              <a:rPr lang="en-US" sz="1800" dirty="0" smtClean="0"/>
              <a:t>Administrators; </a:t>
            </a:r>
            <a:endParaRPr lang="en-US" sz="1800" dirty="0"/>
          </a:p>
          <a:p>
            <a:pPr marL="0" indent="0" algn="just">
              <a:buNone/>
            </a:pPr>
            <a:r>
              <a:rPr lang="en-US" sz="1800" dirty="0" smtClean="0"/>
              <a:t>	-	Affordable Budget, </a:t>
            </a:r>
            <a:r>
              <a:rPr lang="en-US" sz="1800" dirty="0"/>
              <a:t>cost reflective tariffs, creating realistic and credible revenue </a:t>
            </a:r>
            <a:r>
              <a:rPr lang="en-US" sz="1800" dirty="0" smtClean="0"/>
              <a:t>			as </a:t>
            </a:r>
            <a:r>
              <a:rPr lang="en-US" sz="1800" dirty="0"/>
              <a:t>well as </a:t>
            </a:r>
            <a:r>
              <a:rPr lang="en-US" sz="1800" dirty="0" smtClean="0"/>
              <a:t>improve </a:t>
            </a:r>
            <a:r>
              <a:rPr lang="en-US" sz="1800" dirty="0"/>
              <a:t>collection </a:t>
            </a:r>
            <a:r>
              <a:rPr lang="en-US" sz="1800" dirty="0" smtClean="0"/>
              <a:t>rates;</a:t>
            </a:r>
            <a:endParaRPr lang="en-US" sz="1800" dirty="0"/>
          </a:p>
          <a:p>
            <a:pPr marL="0" indent="0" algn="just">
              <a:buNone/>
            </a:pPr>
            <a:r>
              <a:rPr lang="en-US" sz="1800" dirty="0" smtClean="0"/>
              <a:t>	-	The </a:t>
            </a:r>
            <a:r>
              <a:rPr lang="en-US" sz="1800" dirty="0"/>
              <a:t>accuracy of consumer accounts and </a:t>
            </a:r>
            <a:r>
              <a:rPr lang="en-US" sz="1800" dirty="0" smtClean="0"/>
              <a:t>billing; </a:t>
            </a:r>
            <a:endParaRPr lang="en-US" sz="1800" dirty="0"/>
          </a:p>
          <a:p>
            <a:pPr marL="0" indent="0" algn="just">
              <a:buNone/>
            </a:pPr>
            <a:r>
              <a:rPr lang="en-US" sz="1800" dirty="0" smtClean="0"/>
              <a:t>	-	All </a:t>
            </a:r>
            <a:r>
              <a:rPr lang="en-US" sz="1800" dirty="0"/>
              <a:t>necessary and relevant Information that must be clearly reflected in monthly </a:t>
            </a:r>
            <a:r>
              <a:rPr lang="en-US" sz="1800" dirty="0" smtClean="0"/>
              <a:t>			consumer statement; </a:t>
            </a:r>
            <a:endParaRPr lang="en-US" sz="1800" dirty="0"/>
          </a:p>
          <a:p>
            <a:pPr marL="0" indent="0" algn="just">
              <a:buNone/>
            </a:pPr>
            <a:r>
              <a:rPr lang="en-US" sz="1800" dirty="0" smtClean="0"/>
              <a:t>	-	Property </a:t>
            </a:r>
            <a:r>
              <a:rPr lang="en-US" sz="1800" dirty="0"/>
              <a:t>rates and service charges account must be paid before electricity is </a:t>
            </a:r>
            <a:r>
              <a:rPr lang="en-US" sz="1800" dirty="0" smtClean="0"/>
              <a:t>				purchased</a:t>
            </a:r>
            <a:r>
              <a:rPr lang="en-US" sz="1500" dirty="0" smtClean="0"/>
              <a:t>;</a:t>
            </a:r>
          </a:p>
          <a:p>
            <a:pPr marL="0" indent="0" algn="just">
              <a:buNone/>
            </a:pPr>
            <a:endParaRPr lang="en-US" sz="1500" dirty="0"/>
          </a:p>
          <a:p>
            <a:pPr marL="0" indent="0" algn="just">
              <a:buNone/>
            </a:pPr>
            <a:r>
              <a:rPr lang="en-US" sz="1800" dirty="0" smtClean="0"/>
              <a:t>                                                                                                                                                                </a:t>
            </a:r>
          </a:p>
          <a:p>
            <a:pPr marL="0" indent="0" algn="just">
              <a:buNone/>
            </a:pPr>
            <a:r>
              <a:rPr lang="en-US" sz="1800" dirty="0" smtClean="0"/>
              <a:t>																								</a:t>
            </a:r>
          </a:p>
          <a:p>
            <a:pPr marL="0" indent="0" algn="just">
              <a:buNone/>
            </a:pPr>
            <a:endParaRPr lang="en-US" sz="1800" dirty="0" smtClean="0"/>
          </a:p>
          <a:p>
            <a:pPr marL="0" indent="0" algn="just">
              <a:buNone/>
            </a:pPr>
            <a:r>
              <a:rPr lang="en-US" sz="1500" dirty="0" smtClean="0"/>
              <a:t>																								</a:t>
            </a:r>
            <a:r>
              <a:rPr lang="en-US" sz="1900" dirty="0" smtClean="0"/>
              <a:t>9</a:t>
            </a:r>
            <a:r>
              <a:rPr lang="en-US" sz="1500" dirty="0" smtClean="0"/>
              <a:t>                                                                           </a:t>
            </a:r>
            <a:endParaRPr lang="en-US" sz="1500" dirty="0"/>
          </a:p>
          <a:p>
            <a:pPr marL="0" indent="0" algn="just">
              <a:buNone/>
            </a:pPr>
            <a:endParaRPr lang="en-ZA" sz="1500" dirty="0"/>
          </a:p>
        </p:txBody>
      </p:sp>
    </p:spTree>
    <p:extLst>
      <p:ext uri="{BB962C8B-B14F-4D97-AF65-F5344CB8AC3E}">
        <p14:creationId xmlns:p14="http://schemas.microsoft.com/office/powerpoint/2010/main" val="349181080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Theme">
  <a:themeElements>
    <a:clrScheme name="SALGA 1">
      <a:dk1>
        <a:srgbClr val="F06D19"/>
      </a:dk1>
      <a:lt1>
        <a:sysClr val="window" lastClr="FFFFFF"/>
      </a:lt1>
      <a:dk2>
        <a:srgbClr val="C7C9CA"/>
      </a:dk2>
      <a:lt2>
        <a:srgbClr val="D6B758"/>
      </a:lt2>
      <a:accent1>
        <a:srgbClr val="F06D19"/>
      </a:accent1>
      <a:accent2>
        <a:srgbClr val="D6B758"/>
      </a:accent2>
      <a:accent3>
        <a:srgbClr val="8F8E8E"/>
      </a:accent3>
      <a:accent4>
        <a:srgbClr val="C7C9CA"/>
      </a:accent4>
      <a:accent5>
        <a:srgbClr val="FFFFFF"/>
      </a:accent5>
      <a:accent6>
        <a:srgbClr val="000000"/>
      </a:accent6>
      <a:hlink>
        <a:srgbClr val="8F8E8E"/>
      </a:hlink>
      <a:folHlink>
        <a:srgbClr val="C7C9C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BP Key Focus Areas_ 11 July 2016 [Read-Only]" id="{756A072A-2630-4E26-A94B-B0BEED7BB4EC}" vid="{AE62CCC5-3FA7-4DAC-8C7B-7225B3C0125F}"/>
    </a:ext>
  </a:extLst>
</a:theme>
</file>

<file path=ppt/theme/theme2.xml><?xml version="1.0" encoding="utf-8"?>
<a:theme xmlns:a="http://schemas.openxmlformats.org/drawingml/2006/main" name="2_Default Theme">
  <a:themeElements>
    <a:clrScheme name="SALGA 1">
      <a:dk1>
        <a:srgbClr val="F06D19"/>
      </a:dk1>
      <a:lt1>
        <a:sysClr val="window" lastClr="FFFFFF"/>
      </a:lt1>
      <a:dk2>
        <a:srgbClr val="C7C9CA"/>
      </a:dk2>
      <a:lt2>
        <a:srgbClr val="D6B758"/>
      </a:lt2>
      <a:accent1>
        <a:srgbClr val="F06D19"/>
      </a:accent1>
      <a:accent2>
        <a:srgbClr val="D6B758"/>
      </a:accent2>
      <a:accent3>
        <a:srgbClr val="8F8E8E"/>
      </a:accent3>
      <a:accent4>
        <a:srgbClr val="C7C9CA"/>
      </a:accent4>
      <a:accent5>
        <a:srgbClr val="FFFFFF"/>
      </a:accent5>
      <a:accent6>
        <a:srgbClr val="000000"/>
      </a:accent6>
      <a:hlink>
        <a:srgbClr val="8F8E8E"/>
      </a:hlink>
      <a:folHlink>
        <a:srgbClr val="C7C9C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BP Key Focus Areas_ 11 July 2016 [Read-Only]" id="{756A072A-2630-4E26-A94B-B0BEED7BB4EC}" vid="{AE62CCC5-3FA7-4DAC-8C7B-7225B3C0125F}"/>
    </a:ext>
  </a:extLst>
</a:theme>
</file>

<file path=ppt/theme/theme3.xml><?xml version="1.0" encoding="utf-8"?>
<a:theme xmlns:a="http://schemas.openxmlformats.org/drawingml/2006/main" name="Office Theme">
  <a:themeElements>
    <a:clrScheme name="SALGA 1">
      <a:dk1>
        <a:srgbClr val="F06D19"/>
      </a:dk1>
      <a:lt1>
        <a:sysClr val="window" lastClr="FFFFFF"/>
      </a:lt1>
      <a:dk2>
        <a:srgbClr val="C7C9CA"/>
      </a:dk2>
      <a:lt2>
        <a:srgbClr val="D6B758"/>
      </a:lt2>
      <a:accent1>
        <a:srgbClr val="F06D19"/>
      </a:accent1>
      <a:accent2>
        <a:srgbClr val="D6B758"/>
      </a:accent2>
      <a:accent3>
        <a:srgbClr val="8F8E8E"/>
      </a:accent3>
      <a:accent4>
        <a:srgbClr val="C7C9CA"/>
      </a:accent4>
      <a:accent5>
        <a:srgbClr val="FFFFFF"/>
      </a:accent5>
      <a:accent6>
        <a:srgbClr val="000000"/>
      </a:accent6>
      <a:hlink>
        <a:srgbClr val="8F8E8E"/>
      </a:hlink>
      <a:folHlink>
        <a:srgbClr val="C7C9C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1287</TotalTime>
  <Words>1273</Words>
  <Application>Microsoft Office PowerPoint</Application>
  <PresentationFormat>On-screen Show (4:3)</PresentationFormat>
  <Paragraphs>486</Paragraphs>
  <Slides>25</Slides>
  <Notes>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25</vt:i4>
      </vt:variant>
    </vt:vector>
  </HeadingPairs>
  <TitlesOfParts>
    <vt:vector size="32" baseType="lpstr">
      <vt:lpstr>Arial</vt:lpstr>
      <vt:lpstr>Calibri</vt:lpstr>
      <vt:lpstr>Courier New</vt:lpstr>
      <vt:lpstr>Wingdings</vt:lpstr>
      <vt:lpstr>1_Default Theme</vt:lpstr>
      <vt:lpstr>2_Default Theme</vt:lpstr>
      <vt:lpstr>Office Theme</vt:lpstr>
      <vt:lpstr>PowerPoint Presentation</vt:lpstr>
      <vt:lpstr>TABLE OF CONTENT </vt:lpstr>
      <vt:lpstr>1. INTRODUCTION </vt:lpstr>
      <vt:lpstr>2. MUNICIPAL FINANCE SUPPORT </vt:lpstr>
      <vt:lpstr>2. MUNICIPAL FINANCE SUPPORT (Cont…) </vt:lpstr>
      <vt:lpstr>2. MUNICIPAL FINANCE SUPPORT  (Cont…) </vt:lpstr>
      <vt:lpstr>2. MUNICIPAL FINANCE SUPPORT  (Cont…) </vt:lpstr>
      <vt:lpstr>2. MUNICIPAL FINANCE SUPPORT  (Cont…) </vt:lpstr>
      <vt:lpstr>2. MUNICIPAL FINANCE SUPPORT  (Cont…) </vt:lpstr>
      <vt:lpstr>2. MUNICIPAL FINANCE SUPPORT  (Cont…) </vt:lpstr>
      <vt:lpstr>2. MUNICIPAL FINANCE SUPPORT  (Cont…) </vt:lpstr>
      <vt:lpstr>3. MUNICIPAL CAPABILITIES SUPPORT </vt:lpstr>
      <vt:lpstr>4. MUNICIPAL INFRASTRUCTURE SERVICES SUPPORT </vt:lpstr>
      <vt:lpstr>4. MUNICIPAL INFRASTRUCTURE SERVICES SUPPORT </vt:lpstr>
      <vt:lpstr>4. MUNICIPAL INFRASTRUCTURE SERVICES SUPPORT </vt:lpstr>
      <vt:lpstr>4. MUNICIPAL INFRASTRUCTURE SERVICES SUPPORT (Cont…) </vt:lpstr>
      <vt:lpstr>4. MUNICIPAL INFRASTRUCTURE SERVICES SUPPORT (Cont…) </vt:lpstr>
      <vt:lpstr>5. GOVERNANCE SUPPORT </vt:lpstr>
      <vt:lpstr>5. GOVERNANCE SUPPORT  (Cont…) </vt:lpstr>
      <vt:lpstr>PowerPoint Presentation</vt:lpstr>
      <vt:lpstr>7. PROPOSED SUPPORT </vt:lpstr>
      <vt:lpstr>7. PROPOSED SUPPORT (Cont..) </vt:lpstr>
      <vt:lpstr>8. PROGRESS ON THE PROPOSED SUPPORT </vt:lpstr>
      <vt:lpstr>9. RECOMMENDATIONS</vt:lpstr>
      <vt:lpstr>Thank You</vt:lpstr>
    </vt:vector>
  </TitlesOfParts>
  <Company>SALGA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Mthokozisi Zwane</dc:creator>
  <cp:lastModifiedBy>Shereen Cassiem</cp:lastModifiedBy>
  <cp:revision>121</cp:revision>
  <dcterms:created xsi:type="dcterms:W3CDTF">2016-05-17T13:07:50Z</dcterms:created>
  <dcterms:modified xsi:type="dcterms:W3CDTF">2021-02-15T10:24:57Z</dcterms:modified>
</cp:coreProperties>
</file>