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Lst>
  <p:notesMasterIdLst>
    <p:notesMasterId r:id="rId42"/>
  </p:notesMasterIdLst>
  <p:sldIdLst>
    <p:sldId id="605" r:id="rId4"/>
    <p:sldId id="500" r:id="rId5"/>
    <p:sldId id="539" r:id="rId6"/>
    <p:sldId id="542" r:id="rId7"/>
    <p:sldId id="544" r:id="rId8"/>
    <p:sldId id="556" r:id="rId9"/>
    <p:sldId id="557" r:id="rId10"/>
    <p:sldId id="579" r:id="rId11"/>
    <p:sldId id="610" r:id="rId12"/>
    <p:sldId id="611" r:id="rId13"/>
    <p:sldId id="572" r:id="rId14"/>
    <p:sldId id="612" r:id="rId15"/>
    <p:sldId id="614" r:id="rId16"/>
    <p:sldId id="613" r:id="rId17"/>
    <p:sldId id="616" r:id="rId18"/>
    <p:sldId id="618" r:id="rId19"/>
    <p:sldId id="617" r:id="rId20"/>
    <p:sldId id="575" r:id="rId21"/>
    <p:sldId id="585" r:id="rId22"/>
    <p:sldId id="586" r:id="rId23"/>
    <p:sldId id="606" r:id="rId24"/>
    <p:sldId id="588" r:id="rId25"/>
    <p:sldId id="587" r:id="rId26"/>
    <p:sldId id="546" r:id="rId27"/>
    <p:sldId id="607" r:id="rId28"/>
    <p:sldId id="608" r:id="rId29"/>
    <p:sldId id="620" r:id="rId30"/>
    <p:sldId id="592" r:id="rId31"/>
    <p:sldId id="593" r:id="rId32"/>
    <p:sldId id="565" r:id="rId33"/>
    <p:sldId id="567" r:id="rId34"/>
    <p:sldId id="622" r:id="rId35"/>
    <p:sldId id="623" r:id="rId36"/>
    <p:sldId id="596" r:id="rId37"/>
    <p:sldId id="624" r:id="rId38"/>
    <p:sldId id="625" r:id="rId39"/>
    <p:sldId id="621" r:id="rId40"/>
    <p:sldId id="627" r:id="rId4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370B73D-1B9E-43DF-8F58-0A7100D83C12}" type="datetimeFigureOut">
              <a:rPr lang="en-ZA" smtClean="0"/>
              <a:pPr/>
              <a:t>2021/02/16</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AA08A3F-9CC7-45A9-92BC-1AE5B434E0F0}" type="slidenum">
              <a:rPr lang="en-ZA" smtClean="0"/>
              <a:pPr/>
              <a:t>‹#›</a:t>
            </a:fld>
            <a:endParaRPr lang="en-ZA" dirty="0"/>
          </a:p>
        </p:txBody>
      </p:sp>
    </p:spTree>
    <p:extLst>
      <p:ext uri="{BB962C8B-B14F-4D97-AF65-F5344CB8AC3E}">
        <p14:creationId xmlns:p14="http://schemas.microsoft.com/office/powerpoint/2010/main" xmlns="" val="2295884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spcBef>
                <a:spcPct val="0"/>
              </a:spcBef>
            </a:pPr>
            <a:endParaRPr lang="en-ZA" dirty="0"/>
          </a:p>
        </p:txBody>
      </p:sp>
      <p:sp>
        <p:nvSpPr>
          <p:cNvPr id="65540" name="Slide Number Placeholder 3"/>
          <p:cNvSpPr>
            <a:spLocks noGrp="1"/>
          </p:cNvSpPr>
          <p:nvPr>
            <p:ph type="sldNum" sz="quarter" idx="5"/>
          </p:nvPr>
        </p:nvSpPr>
        <p:spPr bwMode="auto">
          <a:noFill/>
          <a:ln>
            <a:miter lim="800000"/>
            <a:headEnd/>
            <a:tailEnd/>
          </a:ln>
        </p:spPr>
        <p:txBody>
          <a:bodyPr/>
          <a:lstStyle/>
          <a:p>
            <a:fld id="{EC7E9EA9-6980-4DEC-A116-82DFB823A275}" type="slidenum">
              <a:rPr lang="en-ZA" smtClean="0"/>
              <a:pPr/>
              <a:t>2</a:t>
            </a:fld>
            <a:endParaRPr lang="en-ZA" dirty="0"/>
          </a:p>
        </p:txBody>
      </p:sp>
    </p:spTree>
    <p:extLst>
      <p:ext uri="{BB962C8B-B14F-4D97-AF65-F5344CB8AC3E}">
        <p14:creationId xmlns:p14="http://schemas.microsoft.com/office/powerpoint/2010/main" xmlns="" val="220321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7C6E61-2D79-48C2-BF5B-BCE25735D65C}" type="datetime1">
              <a:rPr lang="en-US" smtClean="0"/>
              <a:pPr/>
              <a:t>2/16/2021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4B62D4-52AB-4C10-93F9-C694DF236DCE}" type="datetime1">
              <a:rPr lang="en-US" smtClean="0"/>
              <a:pPr/>
              <a:t>2/16/2021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CA1D009-CAE3-4C88-979B-BF3CEAA8EDD7}" type="datetime1">
              <a:rPr lang="en-US" smtClean="0"/>
              <a:pPr/>
              <a:t>2/16/2021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B098231-8BD6-4ADF-9253-0204F5421DC0}" type="datetime1">
              <a:rPr lang="en-US" smtClean="0">
                <a:solidFill>
                  <a:prstClr val="black"/>
                </a:solidFill>
              </a:rPr>
              <a:pPr/>
              <a:t>2/16/2021</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59719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40CDFF7-B232-47B4-9B97-4E16C89E70F8}" type="datetime1">
              <a:rPr lang="en-US" smtClean="0">
                <a:solidFill>
                  <a:prstClr val="black"/>
                </a:solidFill>
              </a:rPr>
              <a:pPr/>
              <a:t>2/16/2021</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190069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CD80D3-84D5-4B94-AEDD-30854B3CD96B}" type="datetime1">
              <a:rPr lang="en-US" smtClean="0">
                <a:solidFill>
                  <a:prstClr val="black"/>
                </a:solidFill>
              </a:rPr>
              <a:pPr/>
              <a:t>2/16/2021</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162897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2931F9C-DE58-4F94-AED5-4D9A0D053422}" type="datetime1">
              <a:rPr lang="en-US" smtClean="0">
                <a:solidFill>
                  <a:prstClr val="black"/>
                </a:solidFill>
              </a:rPr>
              <a:pPr/>
              <a:t>2/16/2021</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209190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5BCFC8D-AE39-45FF-8CC5-3FDE9B95FEEA}" type="datetime1">
              <a:rPr lang="en-US" smtClean="0">
                <a:solidFill>
                  <a:prstClr val="black"/>
                </a:solidFill>
              </a:rPr>
              <a:pPr/>
              <a:t>2/16/2021</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982183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1AB441C-1990-40FD-8890-C8146C4314CB}" type="datetime1">
              <a:rPr lang="en-US" smtClean="0">
                <a:solidFill>
                  <a:prstClr val="black"/>
                </a:solidFill>
              </a:rPr>
              <a:pPr/>
              <a:t>2/16/2021</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458243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6619EA4-1DBD-4487-A353-F0F768546AAD}" type="datetime1">
              <a:rPr lang="en-US" smtClean="0">
                <a:solidFill>
                  <a:prstClr val="black"/>
                </a:solidFill>
              </a:rPr>
              <a:pPr/>
              <a:t>2/16/2021</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145348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257EC7E-5330-4862-897F-885A8F271C8D}" type="datetime1">
              <a:rPr lang="en-US" smtClean="0">
                <a:solidFill>
                  <a:prstClr val="black"/>
                </a:solidFill>
              </a:rPr>
              <a:pPr/>
              <a:t>2/16/2021</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41717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417638"/>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1548683-A262-4626-8E6B-5204F318E72A}" type="datetime1">
              <a:rPr lang="en-US" smtClean="0"/>
              <a:pPr/>
              <a:t>2/16/2021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8832E72-320E-44B0-ADC4-A3FDA441DE02}" type="datetime1">
              <a:rPr lang="en-US" smtClean="0">
                <a:solidFill>
                  <a:prstClr val="black"/>
                </a:solidFill>
              </a:rPr>
              <a:pPr/>
              <a:t>2/16/2021</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793492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2EE87B0-7A9E-4A62-8403-DB3F26553B4C}" type="datetime1">
              <a:rPr lang="en-US" smtClean="0">
                <a:solidFill>
                  <a:prstClr val="black"/>
                </a:solidFill>
              </a:rPr>
              <a:pPr/>
              <a:t>2/16/2021</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07061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CA8160F-55CD-4D84-81F7-74C1977DD6CD}" type="datetime1">
              <a:rPr lang="en-US" smtClean="0">
                <a:solidFill>
                  <a:prstClr val="black"/>
                </a:solidFill>
              </a:rPr>
              <a:pPr/>
              <a:t>2/16/2021</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088363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54056D-4A99-4AE7-A867-BF43E8227FCB}" type="datetime1">
              <a:rPr lang="en-US" smtClean="0"/>
              <a:pPr/>
              <a:t>2/16/2021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a:p>
        </p:txBody>
      </p:sp>
    </p:spTree>
    <p:extLst>
      <p:ext uri="{BB962C8B-B14F-4D97-AF65-F5344CB8AC3E}">
        <p14:creationId xmlns:p14="http://schemas.microsoft.com/office/powerpoint/2010/main" xmlns="" val="3695759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85819C-AE88-4A0D-994E-D74A73F94515}" type="datetime1">
              <a:rPr lang="en-US" smtClean="0"/>
              <a:pPr/>
              <a:t>2/16/2021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a:p>
        </p:txBody>
      </p:sp>
    </p:spTree>
    <p:extLst>
      <p:ext uri="{BB962C8B-B14F-4D97-AF65-F5344CB8AC3E}">
        <p14:creationId xmlns:p14="http://schemas.microsoft.com/office/powerpoint/2010/main" xmlns="" val="2717185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69A2CF-BE0F-4A8E-8BFC-DDEF37B7013B}" type="datetime1">
              <a:rPr lang="en-US" smtClean="0"/>
              <a:pPr/>
              <a:t>2/16/2021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a:p>
        </p:txBody>
      </p:sp>
    </p:spTree>
    <p:extLst>
      <p:ext uri="{BB962C8B-B14F-4D97-AF65-F5344CB8AC3E}">
        <p14:creationId xmlns:p14="http://schemas.microsoft.com/office/powerpoint/2010/main" xmlns="" val="2976748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8098A7D-C9E5-4A8C-8644-B1B8040966C6}" type="datetime1">
              <a:rPr lang="en-US" smtClean="0"/>
              <a:pPr/>
              <a:t>2/16/2021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a:p>
        </p:txBody>
      </p:sp>
    </p:spTree>
    <p:extLst>
      <p:ext uri="{BB962C8B-B14F-4D97-AF65-F5344CB8AC3E}">
        <p14:creationId xmlns:p14="http://schemas.microsoft.com/office/powerpoint/2010/main" xmlns="" val="4069975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7E8E9E3-DADD-4551-B153-02DFFE4C6AF1}" type="datetime1">
              <a:rPr lang="en-US" smtClean="0"/>
              <a:pPr/>
              <a:t>2/16/2021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a:p>
        </p:txBody>
      </p:sp>
    </p:spTree>
    <p:extLst>
      <p:ext uri="{BB962C8B-B14F-4D97-AF65-F5344CB8AC3E}">
        <p14:creationId xmlns:p14="http://schemas.microsoft.com/office/powerpoint/2010/main" xmlns="" val="4058222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7F603DD-7791-4599-9F40-7D79F96202CD}" type="datetime1">
              <a:rPr lang="en-US" smtClean="0"/>
              <a:pPr/>
              <a:t>2/16/2021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a:p>
        </p:txBody>
      </p:sp>
    </p:spTree>
    <p:extLst>
      <p:ext uri="{BB962C8B-B14F-4D97-AF65-F5344CB8AC3E}">
        <p14:creationId xmlns:p14="http://schemas.microsoft.com/office/powerpoint/2010/main" xmlns="" val="3368500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4CD204D-8363-4F7B-B801-277F388E526C}" type="datetime1">
              <a:rPr lang="en-US" smtClean="0"/>
              <a:pPr/>
              <a:t>2/16/2021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a:p>
        </p:txBody>
      </p:sp>
    </p:spTree>
    <p:extLst>
      <p:ext uri="{BB962C8B-B14F-4D97-AF65-F5344CB8AC3E}">
        <p14:creationId xmlns:p14="http://schemas.microsoft.com/office/powerpoint/2010/main" xmlns="" val="307549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A4A778A-153D-4A7E-A1AA-34545239F572}" type="datetime1">
              <a:rPr lang="en-US" smtClean="0"/>
              <a:pPr/>
              <a:t>2/16/2021</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8740B89-6208-4EEE-92B7-D2CB6207B289}" type="datetime1">
              <a:rPr lang="en-US" smtClean="0"/>
              <a:pPr/>
              <a:t>2/16/2021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a:p>
        </p:txBody>
      </p:sp>
    </p:spTree>
    <p:extLst>
      <p:ext uri="{BB962C8B-B14F-4D97-AF65-F5344CB8AC3E}">
        <p14:creationId xmlns:p14="http://schemas.microsoft.com/office/powerpoint/2010/main" xmlns="" val="2737300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B21796D-8CCC-4E4A-8194-5E4CF9C71F14}" type="datetime1">
              <a:rPr lang="en-US" smtClean="0"/>
              <a:pPr/>
              <a:t>2/16/2021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a:p>
        </p:txBody>
      </p:sp>
    </p:spTree>
    <p:extLst>
      <p:ext uri="{BB962C8B-B14F-4D97-AF65-F5344CB8AC3E}">
        <p14:creationId xmlns:p14="http://schemas.microsoft.com/office/powerpoint/2010/main" xmlns="" val="978563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208920-0E7E-4A95-8A33-84CFBCA92EFE}" type="datetime1">
              <a:rPr lang="en-US" smtClean="0"/>
              <a:pPr/>
              <a:t>2/16/2021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a:p>
        </p:txBody>
      </p:sp>
    </p:spTree>
    <p:extLst>
      <p:ext uri="{BB962C8B-B14F-4D97-AF65-F5344CB8AC3E}">
        <p14:creationId xmlns:p14="http://schemas.microsoft.com/office/powerpoint/2010/main" xmlns="" val="1645969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E25B73-893F-400A-B516-910265B6F843}" type="datetime1">
              <a:rPr lang="en-US" smtClean="0"/>
              <a:pPr/>
              <a:t>2/16/2021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a:p>
        </p:txBody>
      </p:sp>
    </p:spTree>
    <p:extLst>
      <p:ext uri="{BB962C8B-B14F-4D97-AF65-F5344CB8AC3E}">
        <p14:creationId xmlns:p14="http://schemas.microsoft.com/office/powerpoint/2010/main" xmlns="" val="201555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8C1E129-B6B0-4D09-8BBE-3D96D1478EEA}" type="datetime1">
              <a:rPr lang="en-US" smtClean="0"/>
              <a:pPr/>
              <a:t>2/16/2021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98F86AD-7107-4F4C-923C-FB8FD36E8320}" type="datetime1">
              <a:rPr lang="en-US" smtClean="0"/>
              <a:pPr/>
              <a:t>2/16/2021</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E7012A3-F183-4A21-8BE5-4E1376CEED35}" type="datetime1">
              <a:rPr lang="en-US" smtClean="0"/>
              <a:pPr/>
              <a:t>2/16/2021</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AF27C25-D1DB-4148-BA17-9C813F4ED7F0}" type="datetime1">
              <a:rPr lang="en-US" smtClean="0"/>
              <a:pPr/>
              <a:t>2/16/2021</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C12C94-FFEC-442D-B05C-08DCB95CBCA2}" type="datetime1">
              <a:rPr lang="en-US" smtClean="0"/>
              <a:pPr/>
              <a:t>2/16/2021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9088E34-ECA7-4F42-B0F2-828E1B6B6D9B}" type="datetime1">
              <a:rPr lang="en-US" smtClean="0"/>
              <a:pPr/>
              <a:t>2/16/2021</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246CA3-EEEA-1643-999B-A7AEC7E2B94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6345382" y="5367943"/>
            <a:ext cx="2566266" cy="121657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9000" r="-29000"/>
          </a:stretch>
        </a:blipFill>
        <a:effectLst/>
      </p:bgPr>
    </p:bg>
    <p:spTree>
      <p:nvGrpSpPr>
        <p:cNvPr id="1" name=""/>
        <p:cNvGrpSpPr/>
        <p:nvPr/>
      </p:nvGrpSpPr>
      <p:grpSpPr>
        <a:xfrm>
          <a:off x="0" y="0"/>
          <a:ext cx="0" cy="0"/>
          <a:chOff x="0" y="0"/>
          <a:chExt cx="0" cy="0"/>
        </a:xfrm>
      </p:grpSpPr>
      <p:pic>
        <p:nvPicPr>
          <p:cNvPr id="8" name="Picture 7" descr="nhc_ppt_042.jpg"/>
          <p:cNvPicPr>
            <a:picLocks noChangeAspect="1"/>
          </p:cNvPicPr>
          <p:nvPr userDrawn="1"/>
        </p:nvPicPr>
        <p:blipFill>
          <a:blip r:embed="rId14"/>
          <a:stretch>
            <a:fillRect/>
          </a:stretch>
        </p:blipFill>
        <p:spPr>
          <a:xfrm>
            <a:off x="0" y="0"/>
            <a:ext cx="9143999" cy="6858000"/>
          </a:xfrm>
          <a:prstGeom prst="rect">
            <a:avLst/>
          </a:prstGeom>
        </p:spPr>
      </p:pic>
    </p:spTree>
    <p:extLst>
      <p:ext uri="{BB962C8B-B14F-4D97-AF65-F5344CB8AC3E}">
        <p14:creationId xmlns:p14="http://schemas.microsoft.com/office/powerpoint/2010/main" xmlns="" val="39062132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nhc_ppt_042.jpg"/>
          <p:cNvPicPr>
            <a:picLocks noChangeAspect="1"/>
          </p:cNvPicPr>
          <p:nvPr userDrawn="1"/>
        </p:nvPicPr>
        <p:blipFill>
          <a:blip r:embed="rId13"/>
          <a:stretch>
            <a:fillRect/>
          </a:stretch>
        </p:blipFill>
        <p:spPr>
          <a:xfrm>
            <a:off x="0" y="0"/>
            <a:ext cx="9143999" cy="6858000"/>
          </a:xfrm>
          <a:prstGeom prst="rect">
            <a:avLst/>
          </a:prstGeom>
        </p:spPr>
      </p:pic>
    </p:spTree>
    <p:extLst>
      <p:ext uri="{BB962C8B-B14F-4D97-AF65-F5344CB8AC3E}">
        <p14:creationId xmlns:p14="http://schemas.microsoft.com/office/powerpoint/2010/main" xmlns="" val="42883654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46CA3-EEEA-1643-999B-A7AEC7E2B940}" type="slidenum">
              <a:rPr lang="en-US" smtClean="0"/>
              <a:pPr/>
              <a:t>1</a:t>
            </a:fld>
            <a:endParaRPr lang="en-US" dirty="0"/>
          </a:p>
        </p:txBody>
      </p:sp>
      <p:pic>
        <p:nvPicPr>
          <p:cNvPr id="5" name="Picture 4"/>
          <p:cNvPicPr>
            <a:picLocks noChangeAspect="1"/>
          </p:cNvPicPr>
          <p:nvPr/>
        </p:nvPicPr>
        <p:blipFill>
          <a:blip r:embed="rId2"/>
          <a:stretch>
            <a:fillRect/>
          </a:stretch>
        </p:blipFill>
        <p:spPr>
          <a:xfrm>
            <a:off x="1" y="0"/>
            <a:ext cx="9144000" cy="6857999"/>
          </a:xfrm>
          <a:prstGeom prst="rect">
            <a:avLst/>
          </a:prstGeom>
        </p:spPr>
      </p:pic>
    </p:spTree>
    <p:extLst>
      <p:ext uri="{BB962C8B-B14F-4D97-AF65-F5344CB8AC3E}">
        <p14:creationId xmlns:p14="http://schemas.microsoft.com/office/powerpoint/2010/main" xmlns="" val="256587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18"/>
            <a:ext cx="8229600" cy="980122"/>
          </a:xfrm>
        </p:spPr>
        <p:txBody>
          <a:bodyPr/>
          <a:lstStyle/>
          <a:p>
            <a:r>
              <a:rPr lang="en-ZA" sz="4000" b="1" dirty="0">
                <a:solidFill>
                  <a:srgbClr val="FF0000"/>
                </a:solidFill>
              </a:rPr>
              <a:t>Foreword by the Administrator </a:t>
            </a:r>
            <a:r>
              <a:rPr lang="en-ZA" sz="4000" b="1" dirty="0" err="1">
                <a:solidFill>
                  <a:srgbClr val="FF0000"/>
                </a:solidFill>
              </a:rPr>
              <a:t>Cont</a:t>
            </a:r>
            <a:r>
              <a:rPr lang="en-ZA" sz="4000" b="1" dirty="0">
                <a:solidFill>
                  <a:srgbClr val="FF0000"/>
                </a:solidFill>
              </a:rPr>
              <a:t>…</a:t>
            </a:r>
            <a:endParaRPr lang="en-ZA" dirty="0"/>
          </a:p>
        </p:txBody>
      </p:sp>
      <p:sp>
        <p:nvSpPr>
          <p:cNvPr id="4" name="Slide Number Placeholder 3"/>
          <p:cNvSpPr>
            <a:spLocks noGrp="1"/>
          </p:cNvSpPr>
          <p:nvPr>
            <p:ph type="sldNum" sz="quarter" idx="12"/>
          </p:nvPr>
        </p:nvSpPr>
        <p:spPr/>
        <p:txBody>
          <a:bodyPr/>
          <a:lstStyle/>
          <a:p>
            <a:fld id="{6D246CA3-EEEA-1643-999B-A7AEC7E2B940}" type="slidenum">
              <a:rPr lang="en-US" smtClean="0"/>
              <a:pPr/>
              <a:t>10</a:t>
            </a:fld>
            <a:endParaRPr lang="en-US" dirty="0"/>
          </a:p>
        </p:txBody>
      </p:sp>
      <p:sp>
        <p:nvSpPr>
          <p:cNvPr id="6" name="TextBox 5"/>
          <p:cNvSpPr txBox="1"/>
          <p:nvPr/>
        </p:nvSpPr>
        <p:spPr>
          <a:xfrm>
            <a:off x="223519" y="872381"/>
            <a:ext cx="8710755" cy="5632311"/>
          </a:xfrm>
          <a:prstGeom prst="rect">
            <a:avLst/>
          </a:prstGeom>
          <a:noFill/>
        </p:spPr>
        <p:txBody>
          <a:bodyPr wrap="square" rtlCol="0">
            <a:spAutoFit/>
          </a:bodyPr>
          <a:lstStyle/>
          <a:p>
            <a:pPr marL="342900" indent="-342900" algn="just">
              <a:buFont typeface="Arial" panose="020B0604020202020204" pitchFamily="34" charset="0"/>
              <a:buChar char="•"/>
            </a:pPr>
            <a:r>
              <a:rPr lang="en-ZA" sz="2400" dirty="0" smtClean="0">
                <a:latin typeface="+mj-lt"/>
                <a:cs typeface="Arial" panose="020B0604020202020204" pitchFamily="34" charset="0"/>
              </a:rPr>
              <a:t>I wish to express my appreciation to the former CEO who served the NHC as the CEO for fifteen years</a:t>
            </a:r>
            <a:endParaRPr lang="en-ZA" sz="2400" dirty="0">
              <a:latin typeface="+mj-lt"/>
              <a:cs typeface="Arial" panose="020B0604020202020204" pitchFamily="34" charset="0"/>
            </a:endParaRPr>
          </a:p>
          <a:p>
            <a:pPr marL="342900" indent="-342900" algn="just">
              <a:buFont typeface="Arial" panose="020B0604020202020204" pitchFamily="34" charset="0"/>
              <a:buChar char="•"/>
            </a:pPr>
            <a:r>
              <a:rPr lang="en-ZA" sz="2400" dirty="0" smtClean="0">
                <a:latin typeface="+mj-lt"/>
                <a:cs typeface="Arial" panose="020B0604020202020204" pitchFamily="34" charset="0"/>
              </a:rPr>
              <a:t>Furthermore, I wish to extend a word of gratitude to the previous Council Members for the time that they served the NHC</a:t>
            </a:r>
          </a:p>
          <a:p>
            <a:pPr marL="342900" indent="-342900" algn="just">
              <a:buFont typeface="Arial" panose="020B0604020202020204" pitchFamily="34" charset="0"/>
              <a:buChar char="•"/>
            </a:pPr>
            <a:r>
              <a:rPr lang="en-ZA" sz="2400" dirty="0" smtClean="0">
                <a:latin typeface="+mj-lt"/>
                <a:cs typeface="Arial" panose="020B0604020202020204" pitchFamily="34" charset="0"/>
              </a:rPr>
              <a:t>I would also like to pay respects to Adv. </a:t>
            </a:r>
            <a:r>
              <a:rPr lang="en-ZA" sz="2400" dirty="0" err="1" smtClean="0">
                <a:latin typeface="+mj-lt"/>
                <a:cs typeface="Arial" panose="020B0604020202020204" pitchFamily="34" charset="0"/>
              </a:rPr>
              <a:t>Moopeli</a:t>
            </a:r>
            <a:r>
              <a:rPr lang="en-ZA" sz="2400" dirty="0" smtClean="0">
                <a:latin typeface="+mj-lt"/>
                <a:cs typeface="Arial" panose="020B0604020202020204" pitchFamily="34" charset="0"/>
              </a:rPr>
              <a:t>, the Free State Representative in Council who passed away on 02 November 2019, the former Chairperson, Dr. Thulani Mbuli who passed away on 11 July 2020 and the former Chairperson and  Panel Member Prof M. M. </a:t>
            </a:r>
            <a:r>
              <a:rPr lang="en-ZA" sz="2400" dirty="0" err="1" smtClean="0">
                <a:latin typeface="+mj-lt"/>
                <a:cs typeface="Arial" panose="020B0604020202020204" pitchFamily="34" charset="0"/>
              </a:rPr>
              <a:t>Balintulo</a:t>
            </a:r>
            <a:r>
              <a:rPr lang="en-ZA" sz="2400" dirty="0" smtClean="0">
                <a:latin typeface="+mj-lt"/>
                <a:cs typeface="Arial" panose="020B0604020202020204" pitchFamily="34" charset="0"/>
              </a:rPr>
              <a:t> who passed away on 20 December 2020.</a:t>
            </a:r>
          </a:p>
          <a:p>
            <a:pPr marL="342900" indent="-342900" algn="just">
              <a:buFont typeface="Arial" panose="020B0604020202020204" pitchFamily="34" charset="0"/>
              <a:buChar char="•"/>
            </a:pPr>
            <a:r>
              <a:rPr lang="en-US" sz="2400" dirty="0" smtClean="0">
                <a:latin typeface="+mj-lt"/>
                <a:cs typeface="Arial" panose="020B0604020202020204" pitchFamily="34" charset="0"/>
              </a:rPr>
              <a:t>I would also like to appreciate the appointment of the new Council in December 2020, led by </a:t>
            </a:r>
            <a:r>
              <a:rPr lang="en-US" sz="2400" dirty="0" err="1" smtClean="0">
                <a:latin typeface="+mj-lt"/>
                <a:cs typeface="Arial" panose="020B0604020202020204" pitchFamily="34" charset="0"/>
              </a:rPr>
              <a:t>Mr</a:t>
            </a:r>
            <a:r>
              <a:rPr lang="en-US" sz="2400" dirty="0" smtClean="0">
                <a:latin typeface="+mj-lt"/>
                <a:cs typeface="Arial" panose="020B0604020202020204" pitchFamily="34" charset="0"/>
              </a:rPr>
              <a:t> Edgar Neluvhalani as Chairperson.</a:t>
            </a:r>
            <a:endParaRPr lang="en-ZA" sz="2400" dirty="0">
              <a:latin typeface="+mj-lt"/>
              <a:cs typeface="Arial" panose="020B0604020202020204" pitchFamily="34" charset="0"/>
            </a:endParaRPr>
          </a:p>
          <a:p>
            <a:pPr marL="342900" indent="-342900" algn="just">
              <a:buFont typeface="Arial" panose="020B0604020202020204" pitchFamily="34" charset="0"/>
              <a:buChar char="•"/>
            </a:pPr>
            <a:r>
              <a:rPr lang="en-ZA" sz="2400" dirty="0" smtClean="0">
                <a:latin typeface="+mj-lt"/>
                <a:cs typeface="Arial" panose="020B0604020202020204" pitchFamily="34" charset="0"/>
              </a:rPr>
              <a:t>I am confident that the administrative team will direct the stabilisation of the NHC through the implementation of good governance and sound administration.</a:t>
            </a:r>
            <a:endParaRPr lang="en-ZA" sz="2400" dirty="0">
              <a:latin typeface="+mj-lt"/>
              <a:cs typeface="Arial" panose="020B0604020202020204" pitchFamily="34" charset="0"/>
            </a:endParaRPr>
          </a:p>
        </p:txBody>
      </p:sp>
    </p:spTree>
    <p:extLst>
      <p:ext uri="{BB962C8B-B14F-4D97-AF65-F5344CB8AC3E}">
        <p14:creationId xmlns:p14="http://schemas.microsoft.com/office/powerpoint/2010/main" xmlns="" val="4280298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ZA" dirty="0"/>
          </a:p>
        </p:txBody>
      </p:sp>
      <p:sp>
        <p:nvSpPr>
          <p:cNvPr id="10" name="Content Placeholder 9"/>
          <p:cNvSpPr>
            <a:spLocks noGrp="1"/>
          </p:cNvSpPr>
          <p:nvPr>
            <p:ph idx="1"/>
          </p:nvPr>
        </p:nvSpPr>
        <p:spPr/>
        <p:txBody>
          <a:bodyPr/>
          <a:lstStyle/>
          <a:p>
            <a:endParaRPr lang="en-ZA" dirty="0"/>
          </a:p>
        </p:txBody>
      </p:sp>
      <p:pic>
        <p:nvPicPr>
          <p:cNvPr id="4" name="Picture 3" descr="nhc_ppt_01.jpg"/>
          <p:cNvPicPr>
            <a:picLocks noChangeAspect="1"/>
          </p:cNvPicPr>
          <p:nvPr/>
        </p:nvPicPr>
        <p:blipFill>
          <a:blip r:embed="rId2" cstate="print"/>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pPr>
              <a:defRPr/>
            </a:pPr>
            <a:fld id="{1D8B1BB0-9F82-429F-9BAB-6F896428EC0B}" type="slidenum">
              <a:rPr lang="fr-FR" smtClean="0">
                <a:solidFill>
                  <a:prstClr val="black"/>
                </a:solidFill>
              </a:rPr>
              <a:pPr>
                <a:defRPr/>
              </a:pPr>
              <a:t>11</a:t>
            </a:fld>
            <a:endParaRPr lang="fr-FR" dirty="0">
              <a:solidFill>
                <a:prstClr val="black"/>
              </a:solidFill>
            </a:endParaRPr>
          </a:p>
        </p:txBody>
      </p:sp>
      <p:sp>
        <p:nvSpPr>
          <p:cNvPr id="6" name="Rectangle 2"/>
          <p:cNvSpPr txBox="1">
            <a:spLocks noChangeArrowheads="1"/>
          </p:cNvSpPr>
          <p:nvPr/>
        </p:nvSpPr>
        <p:spPr>
          <a:xfrm>
            <a:off x="611560" y="620688"/>
            <a:ext cx="7848872" cy="16380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3600" b="1" dirty="0">
                <a:solidFill>
                  <a:prstClr val="black"/>
                </a:solidFill>
                <a:latin typeface="Arial" panose="020B0604020202020204" pitchFamily="34" charset="0"/>
                <a:cs typeface="Arial" panose="020B0604020202020204" pitchFamily="34" charset="0"/>
              </a:rPr>
              <a:t>OVERVIEW OF THE NHC PERFORMANCE IN </a:t>
            </a:r>
            <a:r>
              <a:rPr lang="en-ZA" sz="3600" b="1" dirty="0" smtClean="0">
                <a:solidFill>
                  <a:prstClr val="black"/>
                </a:solidFill>
                <a:latin typeface="Arial" panose="020B0604020202020204" pitchFamily="34" charset="0"/>
                <a:cs typeface="Arial" panose="020B0604020202020204" pitchFamily="34" charset="0"/>
              </a:rPr>
              <a:t>2019/20</a:t>
            </a:r>
            <a:endParaRPr lang="en-ZA" sz="3600" b="1" dirty="0">
              <a:solidFill>
                <a:prstClr val="black"/>
              </a:solidFill>
            </a:endParaRPr>
          </a:p>
        </p:txBody>
      </p:sp>
    </p:spTree>
    <p:extLst>
      <p:ext uri="{BB962C8B-B14F-4D97-AF65-F5344CB8AC3E}">
        <p14:creationId xmlns:p14="http://schemas.microsoft.com/office/powerpoint/2010/main" xmlns="" val="2607738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759"/>
            <a:ext cx="8229600" cy="1039495"/>
          </a:xfrm>
        </p:spPr>
        <p:txBody>
          <a:bodyPr/>
          <a:lstStyle/>
          <a:p>
            <a:r>
              <a:rPr lang="en-ZA" b="1" dirty="0" smtClean="0"/>
              <a:t>2019/20 Performance Highlights</a:t>
            </a:r>
            <a:endParaRPr lang="en-ZA" b="1" dirty="0"/>
          </a:p>
        </p:txBody>
      </p:sp>
      <p:sp>
        <p:nvSpPr>
          <p:cNvPr id="3" name="Content Placeholder 2"/>
          <p:cNvSpPr>
            <a:spLocks noGrp="1"/>
          </p:cNvSpPr>
          <p:nvPr>
            <p:ph idx="1"/>
          </p:nvPr>
        </p:nvSpPr>
        <p:spPr>
          <a:xfrm>
            <a:off x="193040" y="754853"/>
            <a:ext cx="4378960" cy="5966622"/>
          </a:xfrm>
        </p:spPr>
        <p:txBody>
          <a:bodyPr/>
          <a:lstStyle/>
          <a:p>
            <a:pPr algn="just"/>
            <a:r>
              <a:rPr lang="en-US" sz="2400" dirty="0" smtClean="0"/>
              <a:t>Supported the 2019 </a:t>
            </a:r>
            <a:r>
              <a:rPr lang="en-US" sz="2400" dirty="0"/>
              <a:t>National Freedom Day Celebrations </a:t>
            </a:r>
            <a:r>
              <a:rPr lang="en-US" sz="2400" dirty="0" smtClean="0"/>
              <a:t>in collaboration with the DSAC through </a:t>
            </a:r>
            <a:r>
              <a:rPr lang="en-US" sz="2400" dirty="0"/>
              <a:t>a </a:t>
            </a:r>
            <a:r>
              <a:rPr lang="en-US" sz="2400" dirty="0" smtClean="0"/>
              <a:t>Memorial Lecture </a:t>
            </a:r>
            <a:r>
              <a:rPr lang="en-US" sz="2400" dirty="0"/>
              <a:t>on the </a:t>
            </a:r>
            <a:r>
              <a:rPr lang="en-US" sz="2400" dirty="0" smtClean="0"/>
              <a:t>200</a:t>
            </a:r>
            <a:r>
              <a:rPr lang="en-US" sz="2400" baseline="30000" dirty="0" smtClean="0"/>
              <a:t>th</a:t>
            </a:r>
            <a:r>
              <a:rPr lang="en-US" sz="2400" dirty="0" smtClean="0"/>
              <a:t>  </a:t>
            </a:r>
            <a:r>
              <a:rPr lang="en-US" sz="2400" dirty="0"/>
              <a:t>Anniversary of the </a:t>
            </a:r>
            <a:r>
              <a:rPr lang="en-US" sz="2400" b="1" dirty="0"/>
              <a:t>Battle of </a:t>
            </a:r>
            <a:r>
              <a:rPr lang="en-US" sz="2400" b="1" dirty="0" smtClean="0"/>
              <a:t>Egazini </a:t>
            </a:r>
            <a:r>
              <a:rPr lang="en-US" sz="2400" dirty="0" smtClean="0"/>
              <a:t>in Makana.</a:t>
            </a:r>
          </a:p>
          <a:p>
            <a:pPr algn="just"/>
            <a:r>
              <a:rPr lang="en-US" sz="2400" dirty="0" smtClean="0"/>
              <a:t>Collaborated with </a:t>
            </a:r>
            <a:r>
              <a:rPr lang="en-US" sz="2400" dirty="0"/>
              <a:t>the </a:t>
            </a:r>
            <a:r>
              <a:rPr lang="en-US" sz="2400" b="1" dirty="0"/>
              <a:t>South African Interfaith Council </a:t>
            </a:r>
            <a:r>
              <a:rPr lang="en-US" sz="2400" dirty="0"/>
              <a:t>to host an </a:t>
            </a:r>
            <a:r>
              <a:rPr lang="en-US" sz="2400" b="1" dirty="0" smtClean="0"/>
              <a:t>Interfaith Dialogue </a:t>
            </a:r>
            <a:r>
              <a:rPr lang="en-US" sz="2400" dirty="0"/>
              <a:t>on social cohesion and nation </a:t>
            </a:r>
            <a:r>
              <a:rPr lang="en-US" sz="2400" dirty="0" smtClean="0"/>
              <a:t>building.</a:t>
            </a:r>
          </a:p>
          <a:p>
            <a:pPr algn="just"/>
            <a:r>
              <a:rPr lang="en-US" sz="2400" dirty="0" smtClean="0"/>
              <a:t>Participated in the </a:t>
            </a:r>
            <a:r>
              <a:rPr lang="en-US" sz="2400" dirty="0"/>
              <a:t>Department of </a:t>
            </a:r>
            <a:r>
              <a:rPr lang="en-US" sz="2400" dirty="0" smtClean="0"/>
              <a:t>Women &amp; Children’s </a:t>
            </a:r>
            <a:r>
              <a:rPr lang="en-US" sz="2400" b="1" dirty="0" smtClean="0"/>
              <a:t>Public hearings on </a:t>
            </a:r>
            <a:r>
              <a:rPr lang="en-US" sz="2400" b="1" dirty="0"/>
              <a:t>Gender Based Violence </a:t>
            </a:r>
            <a:endParaRPr lang="en-US" sz="2400" b="1" dirty="0" smtClean="0"/>
          </a:p>
          <a:p>
            <a:pPr algn="just"/>
            <a:endParaRPr lang="en-US" sz="2400" dirty="0" smtClean="0"/>
          </a:p>
          <a:p>
            <a:pPr algn="just"/>
            <a:endParaRPr lang="en-ZA" sz="2400" dirty="0"/>
          </a:p>
        </p:txBody>
      </p:sp>
      <p:sp>
        <p:nvSpPr>
          <p:cNvPr id="4" name="Slide Number Placeholder 3"/>
          <p:cNvSpPr>
            <a:spLocks noGrp="1"/>
          </p:cNvSpPr>
          <p:nvPr>
            <p:ph type="sldNum" sz="quarter" idx="12"/>
          </p:nvPr>
        </p:nvSpPr>
        <p:spPr/>
        <p:txBody>
          <a:bodyPr/>
          <a:lstStyle/>
          <a:p>
            <a:fld id="{6D246CA3-EEEA-1643-999B-A7AEC7E2B940}" type="slidenum">
              <a:rPr lang="en-US" smtClean="0"/>
              <a:pPr/>
              <a:t>12</a:t>
            </a:fld>
            <a:endParaRPr lang="en-US" dirty="0"/>
          </a:p>
        </p:txBody>
      </p:sp>
      <p:pic>
        <p:nvPicPr>
          <p:cNvPr id="6" name="Picture 5"/>
          <p:cNvPicPr>
            <a:picLocks noChangeAspect="1"/>
          </p:cNvPicPr>
          <p:nvPr/>
        </p:nvPicPr>
        <p:blipFill>
          <a:blip r:embed="rId2"/>
          <a:stretch>
            <a:fillRect/>
          </a:stretch>
        </p:blipFill>
        <p:spPr>
          <a:xfrm>
            <a:off x="4693920" y="944880"/>
            <a:ext cx="4358640" cy="5411470"/>
          </a:xfrm>
          <a:prstGeom prst="rect">
            <a:avLst/>
          </a:prstGeom>
        </p:spPr>
      </p:pic>
    </p:spTree>
    <p:extLst>
      <p:ext uri="{BB962C8B-B14F-4D97-AF65-F5344CB8AC3E}">
        <p14:creationId xmlns:p14="http://schemas.microsoft.com/office/powerpoint/2010/main" xmlns="" val="372310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2802"/>
          </a:xfrm>
        </p:spPr>
        <p:txBody>
          <a:bodyPr/>
          <a:lstStyle/>
          <a:p>
            <a:r>
              <a:rPr lang="en-ZA" b="1" dirty="0">
                <a:solidFill>
                  <a:prstClr val="black"/>
                </a:solidFill>
              </a:rPr>
              <a:t>2019/20 Performance Highlights</a:t>
            </a:r>
            <a:endParaRPr lang="en-ZA" dirty="0"/>
          </a:p>
        </p:txBody>
      </p:sp>
      <p:sp>
        <p:nvSpPr>
          <p:cNvPr id="3" name="Content Placeholder 2"/>
          <p:cNvSpPr>
            <a:spLocks noGrp="1"/>
          </p:cNvSpPr>
          <p:nvPr>
            <p:ph idx="1"/>
          </p:nvPr>
        </p:nvSpPr>
        <p:spPr>
          <a:xfrm>
            <a:off x="4287520" y="1107440"/>
            <a:ext cx="4399280" cy="4525963"/>
          </a:xfrm>
        </p:spPr>
        <p:txBody>
          <a:bodyPr/>
          <a:lstStyle/>
          <a:p>
            <a:pPr algn="just"/>
            <a:r>
              <a:rPr lang="en-US" sz="2400" b="1" dirty="0"/>
              <a:t>On the </a:t>
            </a:r>
            <a:r>
              <a:rPr lang="en-US" sz="2400" b="1" dirty="0" smtClean="0"/>
              <a:t>RLHR:</a:t>
            </a:r>
          </a:p>
          <a:p>
            <a:pPr lvl="1" algn="just"/>
            <a:r>
              <a:rPr lang="en-US" sz="2400" dirty="0" smtClean="0"/>
              <a:t>The NHC partnered with NYDA and SAHRA </a:t>
            </a:r>
            <a:r>
              <a:rPr lang="en-US" sz="2400" dirty="0"/>
              <a:t>on the </a:t>
            </a:r>
            <a:r>
              <a:rPr lang="en-US" sz="2400" dirty="0" smtClean="0"/>
              <a:t>Commemoration of the 40</a:t>
            </a:r>
            <a:r>
              <a:rPr lang="en-US" sz="2400" baseline="30000" dirty="0" smtClean="0"/>
              <a:t>th</a:t>
            </a:r>
            <a:r>
              <a:rPr lang="en-US" sz="2400" dirty="0" smtClean="0"/>
              <a:t> Anniversary of </a:t>
            </a:r>
            <a:r>
              <a:rPr lang="en-US" sz="2400" dirty="0"/>
              <a:t>the </a:t>
            </a:r>
            <a:r>
              <a:rPr lang="en-US" sz="2400" dirty="0" smtClean="0"/>
              <a:t>hanging of </a:t>
            </a:r>
            <a:r>
              <a:rPr lang="en-US" sz="2400" dirty="0"/>
              <a:t>Solomon “Kalushi” Mahlangu and </a:t>
            </a:r>
            <a:r>
              <a:rPr lang="en-US" sz="2400" dirty="0" smtClean="0"/>
              <a:t>the </a:t>
            </a:r>
            <a:r>
              <a:rPr lang="en-US" sz="2400" dirty="0"/>
              <a:t>beginning of public consultations for the declaration </a:t>
            </a:r>
            <a:r>
              <a:rPr lang="en-US" sz="2400" dirty="0" smtClean="0"/>
              <a:t>of the </a:t>
            </a:r>
            <a:r>
              <a:rPr lang="en-US" sz="2400" dirty="0"/>
              <a:t>home as a national heritage site.</a:t>
            </a:r>
            <a:endParaRPr lang="en-ZA" sz="2400" dirty="0"/>
          </a:p>
        </p:txBody>
      </p:sp>
      <p:sp>
        <p:nvSpPr>
          <p:cNvPr id="4" name="Slide Number Placeholder 3"/>
          <p:cNvSpPr>
            <a:spLocks noGrp="1"/>
          </p:cNvSpPr>
          <p:nvPr>
            <p:ph type="sldNum" sz="quarter" idx="12"/>
          </p:nvPr>
        </p:nvSpPr>
        <p:spPr/>
        <p:txBody>
          <a:bodyPr/>
          <a:lstStyle/>
          <a:p>
            <a:fld id="{6D246CA3-EEEA-1643-999B-A7AEC7E2B940}" type="slidenum">
              <a:rPr lang="en-US" smtClean="0"/>
              <a:pPr/>
              <a:t>13</a:t>
            </a:fld>
            <a:endParaRPr lang="en-US" dirty="0"/>
          </a:p>
        </p:txBody>
      </p:sp>
      <p:pic>
        <p:nvPicPr>
          <p:cNvPr id="5" name="Picture 4"/>
          <p:cNvPicPr>
            <a:picLocks noChangeAspect="1"/>
          </p:cNvPicPr>
          <p:nvPr/>
        </p:nvPicPr>
        <p:blipFill>
          <a:blip r:embed="rId2"/>
          <a:stretch>
            <a:fillRect/>
          </a:stretch>
        </p:blipFill>
        <p:spPr>
          <a:xfrm>
            <a:off x="111760" y="2026920"/>
            <a:ext cx="3790042" cy="3132000"/>
          </a:xfrm>
          <a:prstGeom prst="rect">
            <a:avLst/>
          </a:prstGeom>
        </p:spPr>
      </p:pic>
    </p:spTree>
    <p:extLst>
      <p:ext uri="{BB962C8B-B14F-4D97-AF65-F5344CB8AC3E}">
        <p14:creationId xmlns:p14="http://schemas.microsoft.com/office/powerpoint/2010/main" xmlns="" val="359347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prstClr val="black"/>
                </a:solidFill>
              </a:rPr>
              <a:t>2019/20 Performance Highlights</a:t>
            </a:r>
            <a:endParaRPr lang="en-ZA" dirty="0"/>
          </a:p>
        </p:txBody>
      </p:sp>
      <p:sp>
        <p:nvSpPr>
          <p:cNvPr id="3" name="Content Placeholder 2"/>
          <p:cNvSpPr>
            <a:spLocks noGrp="1"/>
          </p:cNvSpPr>
          <p:nvPr>
            <p:ph idx="1"/>
          </p:nvPr>
        </p:nvSpPr>
        <p:spPr>
          <a:xfrm>
            <a:off x="5283200" y="1417638"/>
            <a:ext cx="3627120" cy="4525963"/>
          </a:xfrm>
        </p:spPr>
        <p:txBody>
          <a:bodyPr/>
          <a:lstStyle/>
          <a:p>
            <a:pPr algn="just"/>
            <a:r>
              <a:rPr lang="en-US" sz="2000" dirty="0"/>
              <a:t>The NHC also supported the inauguration of the Cradock Four Garden </a:t>
            </a:r>
            <a:r>
              <a:rPr lang="en-US" sz="2000" dirty="0" smtClean="0"/>
              <a:t>of Remembrance </a:t>
            </a:r>
            <a:r>
              <a:rPr lang="en-US" sz="2000" dirty="0"/>
              <a:t>in Cradock where the National Department of Tourism (</a:t>
            </a:r>
            <a:r>
              <a:rPr lang="en-US" sz="2000" dirty="0" smtClean="0"/>
              <a:t>NDT) handed </a:t>
            </a:r>
            <a:r>
              <a:rPr lang="en-US" sz="2000" dirty="0"/>
              <a:t>over infrastructure underscoring the nexus between heritage </a:t>
            </a:r>
            <a:r>
              <a:rPr lang="en-US" sz="2000" dirty="0" smtClean="0"/>
              <a:t>and tourism </a:t>
            </a:r>
            <a:r>
              <a:rPr lang="en-US" sz="2000" dirty="0"/>
              <a:t>in order for the Cradock community to leverage economic </a:t>
            </a:r>
            <a:r>
              <a:rPr lang="en-US" sz="2000" dirty="0" smtClean="0"/>
              <a:t>development on </a:t>
            </a:r>
            <a:r>
              <a:rPr lang="en-US" sz="2000" dirty="0"/>
              <a:t>their liberation heritage.</a:t>
            </a:r>
            <a:endParaRPr lang="en-ZA" sz="2000" dirty="0"/>
          </a:p>
        </p:txBody>
      </p:sp>
      <p:sp>
        <p:nvSpPr>
          <p:cNvPr id="4" name="Slide Number Placeholder 3"/>
          <p:cNvSpPr>
            <a:spLocks noGrp="1"/>
          </p:cNvSpPr>
          <p:nvPr>
            <p:ph type="sldNum" sz="quarter" idx="12"/>
          </p:nvPr>
        </p:nvSpPr>
        <p:spPr/>
        <p:txBody>
          <a:bodyPr/>
          <a:lstStyle/>
          <a:p>
            <a:fld id="{6D246CA3-EEEA-1643-999B-A7AEC7E2B940}"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111760" y="1503680"/>
            <a:ext cx="5073550" cy="5251188"/>
          </a:xfrm>
          <a:prstGeom prst="rect">
            <a:avLst/>
          </a:prstGeom>
        </p:spPr>
      </p:pic>
    </p:spTree>
    <p:extLst>
      <p:ext uri="{BB962C8B-B14F-4D97-AF65-F5344CB8AC3E}">
        <p14:creationId xmlns:p14="http://schemas.microsoft.com/office/powerpoint/2010/main" xmlns="" val="3741193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2019/20 Performance Highlights</a:t>
            </a:r>
          </a:p>
        </p:txBody>
      </p:sp>
      <p:sp>
        <p:nvSpPr>
          <p:cNvPr id="3" name="Content Placeholder 2"/>
          <p:cNvSpPr>
            <a:spLocks noGrp="1"/>
          </p:cNvSpPr>
          <p:nvPr>
            <p:ph idx="1"/>
          </p:nvPr>
        </p:nvSpPr>
        <p:spPr>
          <a:xfrm>
            <a:off x="457200" y="1249680"/>
            <a:ext cx="8229600" cy="4876483"/>
          </a:xfrm>
        </p:spPr>
        <p:txBody>
          <a:bodyPr/>
          <a:lstStyle/>
          <a:p>
            <a:pPr algn="just"/>
            <a:r>
              <a:rPr lang="en-US" sz="2000" dirty="0"/>
              <a:t>In pursuit of the Policy Advice mandate of the NHC, two Policy Position </a:t>
            </a:r>
            <a:r>
              <a:rPr lang="en-US" sz="2000" dirty="0" smtClean="0"/>
              <a:t>Papers were </a:t>
            </a:r>
            <a:r>
              <a:rPr lang="en-US" sz="2000" dirty="0"/>
              <a:t>produced and workshopped in the financial year under review. </a:t>
            </a:r>
            <a:r>
              <a:rPr lang="en-US" sz="2000" dirty="0" smtClean="0"/>
              <a:t>These are </a:t>
            </a:r>
            <a:r>
              <a:rPr lang="en-US" sz="2000" dirty="0"/>
              <a:t>on</a:t>
            </a:r>
            <a:r>
              <a:rPr lang="en-US" sz="2000" dirty="0" smtClean="0"/>
              <a:t>: </a:t>
            </a:r>
          </a:p>
          <a:p>
            <a:pPr lvl="1" algn="just"/>
            <a:r>
              <a:rPr lang="en-US" sz="2000" dirty="0" smtClean="0"/>
              <a:t>(i) </a:t>
            </a:r>
            <a:r>
              <a:rPr lang="en-US" sz="2000" b="1" i="1" dirty="0" smtClean="0"/>
              <a:t>Liberation </a:t>
            </a:r>
            <a:r>
              <a:rPr lang="en-US" sz="2000" b="1" i="1" dirty="0"/>
              <a:t>Icons: Toward a Policy Framework</a:t>
            </a:r>
            <a:r>
              <a:rPr lang="en-US" sz="2000" dirty="0"/>
              <a:t> which looks </a:t>
            </a:r>
            <a:r>
              <a:rPr lang="en-US" sz="2000" dirty="0" smtClean="0"/>
              <a:t>at the </a:t>
            </a:r>
            <a:r>
              <a:rPr lang="en-US" sz="2000" dirty="0"/>
              <a:t>role of the state and the families in the burial </a:t>
            </a:r>
            <a:r>
              <a:rPr lang="en-US" sz="2000" dirty="0" smtClean="0"/>
              <a:t>and memorialization </a:t>
            </a:r>
            <a:r>
              <a:rPr lang="en-US" sz="2000" dirty="0"/>
              <a:t>of icons; </a:t>
            </a:r>
            <a:r>
              <a:rPr lang="en-US" sz="2000" dirty="0" smtClean="0"/>
              <a:t>and </a:t>
            </a:r>
          </a:p>
          <a:p>
            <a:pPr lvl="1" algn="just"/>
            <a:r>
              <a:rPr lang="en-US" sz="2000" dirty="0" smtClean="0"/>
              <a:t>(ii) </a:t>
            </a:r>
            <a:r>
              <a:rPr lang="en-US" sz="2000" b="1" i="1" dirty="0"/>
              <a:t>Private versus Public Management of Heritage </a:t>
            </a:r>
            <a:r>
              <a:rPr lang="en-US" sz="2000" dirty="0"/>
              <a:t>which looks </a:t>
            </a:r>
            <a:r>
              <a:rPr lang="en-US" sz="2000" dirty="0" smtClean="0"/>
              <a:t>at the </a:t>
            </a:r>
            <a:r>
              <a:rPr lang="en-US" sz="2000" dirty="0"/>
              <a:t>common practices and different applications by the </a:t>
            </a:r>
            <a:r>
              <a:rPr lang="en-US" sz="2000" dirty="0" smtClean="0"/>
              <a:t>two sub-sectors.</a:t>
            </a:r>
          </a:p>
          <a:p>
            <a:pPr algn="just"/>
            <a:r>
              <a:rPr lang="en-US" sz="2000" dirty="0"/>
              <a:t>On knowledge production, two journal articles on the State of archives </a:t>
            </a:r>
            <a:r>
              <a:rPr lang="en-US" sz="2000" dirty="0" smtClean="0"/>
              <a:t>in general </a:t>
            </a:r>
            <a:r>
              <a:rPr lang="en-US" sz="2000" dirty="0"/>
              <a:t>and another one on Liberation Struggle Archives were produced by </a:t>
            </a:r>
            <a:r>
              <a:rPr lang="en-US" sz="2000" dirty="0" smtClean="0"/>
              <a:t>the Panel </a:t>
            </a:r>
            <a:r>
              <a:rPr lang="en-US" sz="2000" dirty="0"/>
              <a:t>of Experts appointed to augment the internal capacity of the NHC </a:t>
            </a:r>
            <a:r>
              <a:rPr lang="en-US" sz="2000" dirty="0" smtClean="0"/>
              <a:t>on research </a:t>
            </a:r>
            <a:r>
              <a:rPr lang="en-US" sz="2000" dirty="0"/>
              <a:t>and policy development.</a:t>
            </a:r>
            <a:endParaRPr lang="en-ZA" sz="2000" dirty="0"/>
          </a:p>
        </p:txBody>
      </p:sp>
      <p:sp>
        <p:nvSpPr>
          <p:cNvPr id="4" name="Slide Number Placeholder 3"/>
          <p:cNvSpPr>
            <a:spLocks noGrp="1"/>
          </p:cNvSpPr>
          <p:nvPr>
            <p:ph type="sldNum" sz="quarter" idx="12"/>
          </p:nvPr>
        </p:nvSpPr>
        <p:spPr/>
        <p:txBody>
          <a:bodyPr/>
          <a:lstStyle/>
          <a:p>
            <a:fld id="{6D246CA3-EEEA-1643-999B-A7AEC7E2B940}" type="slidenum">
              <a:rPr lang="en-US" smtClean="0"/>
              <a:pPr/>
              <a:t>15</a:t>
            </a:fld>
            <a:endParaRPr lang="en-US" dirty="0"/>
          </a:p>
        </p:txBody>
      </p:sp>
    </p:spTree>
    <p:extLst>
      <p:ext uri="{BB962C8B-B14F-4D97-AF65-F5344CB8AC3E}">
        <p14:creationId xmlns:p14="http://schemas.microsoft.com/office/powerpoint/2010/main" xmlns="" val="3851997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2019/20 Performance Highlights</a:t>
            </a:r>
          </a:p>
        </p:txBody>
      </p:sp>
      <p:sp>
        <p:nvSpPr>
          <p:cNvPr id="3" name="Content Placeholder 2"/>
          <p:cNvSpPr>
            <a:spLocks noGrp="1"/>
          </p:cNvSpPr>
          <p:nvPr>
            <p:ph idx="1"/>
          </p:nvPr>
        </p:nvSpPr>
        <p:spPr>
          <a:xfrm>
            <a:off x="457200" y="1249680"/>
            <a:ext cx="8229600" cy="4876483"/>
          </a:xfrm>
        </p:spPr>
        <p:txBody>
          <a:bodyPr/>
          <a:lstStyle/>
          <a:p>
            <a:r>
              <a:rPr lang="en-ZA" sz="2000" b="1" dirty="0">
                <a:solidFill>
                  <a:srgbClr val="04181A"/>
                </a:solidFill>
                <a:latin typeface="+mj-lt"/>
              </a:rPr>
              <a:t>International cooperation</a:t>
            </a:r>
          </a:p>
          <a:p>
            <a:pPr lvl="1" algn="just"/>
            <a:r>
              <a:rPr lang="en-US" sz="2000" dirty="0">
                <a:solidFill>
                  <a:srgbClr val="04181A"/>
                </a:solidFill>
                <a:latin typeface="+mj-lt"/>
              </a:rPr>
              <a:t>The NHC was admitted as a member of the </a:t>
            </a:r>
            <a:r>
              <a:rPr lang="en-US" sz="2000" b="1" dirty="0">
                <a:solidFill>
                  <a:srgbClr val="04181A"/>
                </a:solidFill>
                <a:latin typeface="+mj-lt"/>
              </a:rPr>
              <a:t>Global Public Diplomacy </a:t>
            </a:r>
            <a:r>
              <a:rPr lang="en-US" sz="2000" b="1" dirty="0" smtClean="0">
                <a:solidFill>
                  <a:srgbClr val="04181A"/>
                </a:solidFill>
                <a:latin typeface="+mj-lt"/>
              </a:rPr>
              <a:t>Network</a:t>
            </a:r>
            <a:r>
              <a:rPr lang="en-US" sz="2000" dirty="0" smtClean="0">
                <a:solidFill>
                  <a:srgbClr val="04181A"/>
                </a:solidFill>
                <a:latin typeface="+mj-lt"/>
              </a:rPr>
              <a:t> (GPDNet</a:t>
            </a:r>
            <a:r>
              <a:rPr lang="en-US" sz="2000" dirty="0">
                <a:solidFill>
                  <a:srgbClr val="04181A"/>
                </a:solidFill>
                <a:latin typeface="+mj-lt"/>
              </a:rPr>
              <a:t>) in January 2020 at their 6</a:t>
            </a:r>
            <a:r>
              <a:rPr lang="en-US" sz="2000" baseline="30000" dirty="0" smtClean="0">
                <a:solidFill>
                  <a:srgbClr val="04181A"/>
                </a:solidFill>
                <a:latin typeface="+mj-lt"/>
              </a:rPr>
              <a:t>th</a:t>
            </a:r>
            <a:r>
              <a:rPr lang="en-US" sz="2000" dirty="0" smtClean="0">
                <a:solidFill>
                  <a:srgbClr val="04181A"/>
                </a:solidFill>
                <a:latin typeface="+mj-lt"/>
              </a:rPr>
              <a:t> General </a:t>
            </a:r>
            <a:r>
              <a:rPr lang="en-US" sz="2000" dirty="0">
                <a:solidFill>
                  <a:srgbClr val="04181A"/>
                </a:solidFill>
                <a:latin typeface="+mj-lt"/>
              </a:rPr>
              <a:t>Assembly </a:t>
            </a:r>
            <a:r>
              <a:rPr lang="en-US" sz="2000" dirty="0" smtClean="0">
                <a:solidFill>
                  <a:srgbClr val="04181A"/>
                </a:solidFill>
                <a:latin typeface="+mj-lt"/>
              </a:rPr>
              <a:t>held in Qatar</a:t>
            </a:r>
            <a:r>
              <a:rPr lang="en-US" sz="2000" dirty="0">
                <a:solidFill>
                  <a:srgbClr val="04181A"/>
                </a:solidFill>
                <a:latin typeface="+mj-lt"/>
              </a:rPr>
              <a:t>. The GPDNet was founded in 2014 in Seoul as a platform that </a:t>
            </a:r>
            <a:r>
              <a:rPr lang="en-US" sz="2000" dirty="0" smtClean="0">
                <a:solidFill>
                  <a:srgbClr val="04181A"/>
                </a:solidFill>
                <a:latin typeface="+mj-lt"/>
              </a:rPr>
              <a:t>contributes to </a:t>
            </a:r>
            <a:r>
              <a:rPr lang="en-US" sz="2000" dirty="0">
                <a:solidFill>
                  <a:srgbClr val="04181A"/>
                </a:solidFill>
                <a:latin typeface="+mj-lt"/>
              </a:rPr>
              <a:t>international community through cultural and civil society </a:t>
            </a:r>
            <a:r>
              <a:rPr lang="en-US" sz="2000" dirty="0" smtClean="0">
                <a:solidFill>
                  <a:srgbClr val="04181A"/>
                </a:solidFill>
                <a:latin typeface="+mj-lt"/>
              </a:rPr>
              <a:t>initiatives by </a:t>
            </a:r>
            <a:r>
              <a:rPr lang="en-US" sz="2000" dirty="0">
                <a:solidFill>
                  <a:srgbClr val="04181A"/>
                </a:solidFill>
                <a:latin typeface="+mj-lt"/>
              </a:rPr>
              <a:t>sharing knowledge and encouraging cooperation. The GPDNet is </a:t>
            </a:r>
            <a:r>
              <a:rPr lang="en-US" sz="2000" dirty="0" smtClean="0">
                <a:solidFill>
                  <a:srgbClr val="04181A"/>
                </a:solidFill>
                <a:latin typeface="+mj-lt"/>
              </a:rPr>
              <a:t>comprised of </a:t>
            </a:r>
            <a:r>
              <a:rPr lang="en-US" sz="2000" dirty="0">
                <a:solidFill>
                  <a:srgbClr val="04181A"/>
                </a:solidFill>
                <a:latin typeface="+mj-lt"/>
              </a:rPr>
              <a:t>non-profit national level institutions promoting </a:t>
            </a:r>
            <a:r>
              <a:rPr lang="en-US" sz="2000" b="1" dirty="0" smtClean="0">
                <a:solidFill>
                  <a:srgbClr val="04181A"/>
                </a:solidFill>
                <a:latin typeface="+mj-lt"/>
              </a:rPr>
              <a:t>cultural and </a:t>
            </a:r>
            <a:r>
              <a:rPr lang="en-ZA" sz="2000" b="1" dirty="0" smtClean="0">
                <a:solidFill>
                  <a:srgbClr val="04181A"/>
                </a:solidFill>
                <a:latin typeface="+mj-lt"/>
              </a:rPr>
              <a:t>public </a:t>
            </a:r>
            <a:r>
              <a:rPr lang="en-ZA" sz="2000" b="1" dirty="0">
                <a:solidFill>
                  <a:srgbClr val="04181A"/>
                </a:solidFill>
                <a:latin typeface="+mj-lt"/>
              </a:rPr>
              <a:t>diplomacy</a:t>
            </a:r>
            <a:r>
              <a:rPr lang="en-ZA" sz="2000" dirty="0">
                <a:solidFill>
                  <a:srgbClr val="04181A"/>
                </a:solidFill>
                <a:latin typeface="+mj-lt"/>
              </a:rPr>
              <a:t>.</a:t>
            </a:r>
          </a:p>
          <a:p>
            <a:pPr lvl="1" algn="just"/>
            <a:r>
              <a:rPr lang="en-US" sz="2000" dirty="0" smtClean="0">
                <a:solidFill>
                  <a:srgbClr val="04181A"/>
                </a:solidFill>
                <a:latin typeface="+mj-lt"/>
              </a:rPr>
              <a:t>Other </a:t>
            </a:r>
            <a:r>
              <a:rPr lang="en-US" sz="2000" dirty="0">
                <a:solidFill>
                  <a:srgbClr val="04181A"/>
                </a:solidFill>
                <a:latin typeface="+mj-lt"/>
              </a:rPr>
              <a:t>international engagements included working visits to </a:t>
            </a:r>
            <a:r>
              <a:rPr lang="en-US" sz="2000" b="1" dirty="0">
                <a:solidFill>
                  <a:srgbClr val="04181A"/>
                </a:solidFill>
                <a:latin typeface="+mj-lt"/>
              </a:rPr>
              <a:t>Vietnam</a:t>
            </a:r>
            <a:r>
              <a:rPr lang="en-US" sz="2000" dirty="0">
                <a:solidFill>
                  <a:srgbClr val="04181A"/>
                </a:solidFill>
                <a:latin typeface="+mj-lt"/>
              </a:rPr>
              <a:t> </a:t>
            </a:r>
            <a:r>
              <a:rPr lang="en-US" sz="2000" dirty="0" smtClean="0">
                <a:solidFill>
                  <a:srgbClr val="04181A"/>
                </a:solidFill>
                <a:latin typeface="+mj-lt"/>
              </a:rPr>
              <a:t>and </a:t>
            </a:r>
            <a:r>
              <a:rPr lang="en-US" sz="2000" b="1" dirty="0" smtClean="0">
                <a:solidFill>
                  <a:srgbClr val="04181A"/>
                </a:solidFill>
                <a:latin typeface="+mj-lt"/>
              </a:rPr>
              <a:t>Syria</a:t>
            </a:r>
            <a:r>
              <a:rPr lang="en-US" sz="2000" dirty="0" smtClean="0">
                <a:solidFill>
                  <a:srgbClr val="04181A"/>
                </a:solidFill>
                <a:latin typeface="+mj-lt"/>
              </a:rPr>
              <a:t> </a:t>
            </a:r>
            <a:r>
              <a:rPr lang="en-US" sz="2000" dirty="0">
                <a:solidFill>
                  <a:srgbClr val="04181A"/>
                </a:solidFill>
                <a:latin typeface="+mj-lt"/>
              </a:rPr>
              <a:t>to </a:t>
            </a:r>
            <a:r>
              <a:rPr lang="en-US" sz="2000" b="1" dirty="0">
                <a:solidFill>
                  <a:srgbClr val="04181A"/>
                </a:solidFill>
                <a:latin typeface="+mj-lt"/>
              </a:rPr>
              <a:t>explore bilateral cooperation in heritage conservation</a:t>
            </a:r>
            <a:r>
              <a:rPr lang="en-US" sz="2000" dirty="0">
                <a:solidFill>
                  <a:srgbClr val="04181A"/>
                </a:solidFill>
                <a:latin typeface="+mj-lt"/>
              </a:rPr>
              <a:t>.</a:t>
            </a:r>
          </a:p>
          <a:p>
            <a:pPr lvl="1" algn="just"/>
            <a:r>
              <a:rPr lang="en-US" sz="2000" dirty="0">
                <a:solidFill>
                  <a:srgbClr val="04181A"/>
                </a:solidFill>
                <a:latin typeface="+mj-lt"/>
              </a:rPr>
              <a:t>The </a:t>
            </a:r>
            <a:r>
              <a:rPr lang="en-US" sz="2000" dirty="0" smtClean="0">
                <a:solidFill>
                  <a:srgbClr val="04181A"/>
                </a:solidFill>
                <a:latin typeface="+mj-lt"/>
              </a:rPr>
              <a:t>DSAC </a:t>
            </a:r>
            <a:r>
              <a:rPr lang="en-US" sz="2000" dirty="0">
                <a:solidFill>
                  <a:srgbClr val="04181A"/>
                </a:solidFill>
                <a:latin typeface="+mj-lt"/>
              </a:rPr>
              <a:t>invited the NHC to participate in the </a:t>
            </a:r>
            <a:r>
              <a:rPr lang="en-US" sz="2000" b="1" dirty="0">
                <a:solidFill>
                  <a:srgbClr val="04181A"/>
                </a:solidFill>
                <a:latin typeface="+mj-lt"/>
              </a:rPr>
              <a:t>Reference Group on the </a:t>
            </a:r>
            <a:r>
              <a:rPr lang="en-US" sz="2000" b="1" dirty="0" smtClean="0">
                <a:solidFill>
                  <a:srgbClr val="04181A"/>
                </a:solidFill>
                <a:latin typeface="+mj-lt"/>
              </a:rPr>
              <a:t>Resistance and </a:t>
            </a:r>
            <a:r>
              <a:rPr lang="en-US" sz="2000" b="1" dirty="0">
                <a:solidFill>
                  <a:srgbClr val="04181A"/>
                </a:solidFill>
                <a:latin typeface="+mj-lt"/>
              </a:rPr>
              <a:t>Liberation Heritage Museum</a:t>
            </a:r>
            <a:r>
              <a:rPr lang="en-US" sz="2000" dirty="0">
                <a:solidFill>
                  <a:srgbClr val="04181A"/>
                </a:solidFill>
                <a:latin typeface="+mj-lt"/>
              </a:rPr>
              <a:t>, and as part of this work joined </a:t>
            </a:r>
            <a:r>
              <a:rPr lang="en-US" sz="2000" dirty="0" smtClean="0">
                <a:solidFill>
                  <a:srgbClr val="04181A"/>
                </a:solidFill>
                <a:latin typeface="+mj-lt"/>
              </a:rPr>
              <a:t>the multidisciplinary </a:t>
            </a:r>
            <a:r>
              <a:rPr lang="en-US" sz="2000" dirty="0">
                <a:solidFill>
                  <a:srgbClr val="04181A"/>
                </a:solidFill>
                <a:latin typeface="+mj-lt"/>
              </a:rPr>
              <a:t>team led by the DSAC to do </a:t>
            </a:r>
            <a:r>
              <a:rPr lang="en-US" sz="2000" b="1" dirty="0">
                <a:solidFill>
                  <a:srgbClr val="04181A"/>
                </a:solidFill>
                <a:latin typeface="+mj-lt"/>
              </a:rPr>
              <a:t>benchmarking</a:t>
            </a:r>
            <a:r>
              <a:rPr lang="en-US" sz="2000" dirty="0">
                <a:solidFill>
                  <a:srgbClr val="04181A"/>
                </a:solidFill>
                <a:latin typeface="+mj-lt"/>
              </a:rPr>
              <a:t> in countries </a:t>
            </a:r>
            <a:r>
              <a:rPr lang="en-US" sz="2000" dirty="0" smtClean="0">
                <a:solidFill>
                  <a:srgbClr val="04181A"/>
                </a:solidFill>
                <a:latin typeface="+mj-lt"/>
              </a:rPr>
              <a:t>like </a:t>
            </a:r>
            <a:r>
              <a:rPr lang="en-ZA" sz="2000" b="1" dirty="0" smtClean="0">
                <a:solidFill>
                  <a:srgbClr val="04181A"/>
                </a:solidFill>
                <a:latin typeface="+mj-lt"/>
              </a:rPr>
              <a:t>Senegal</a:t>
            </a:r>
            <a:r>
              <a:rPr lang="en-ZA" sz="2000" b="1" dirty="0">
                <a:solidFill>
                  <a:srgbClr val="04181A"/>
                </a:solidFill>
                <a:latin typeface="+mj-lt"/>
              </a:rPr>
              <a:t>, Russia, Germany, Brazil, and Argentina </a:t>
            </a:r>
            <a:r>
              <a:rPr lang="en-ZA" sz="2000" b="1" dirty="0" smtClean="0">
                <a:solidFill>
                  <a:srgbClr val="04181A"/>
                </a:solidFill>
                <a:latin typeface="+mj-lt"/>
              </a:rPr>
              <a:t>on memorialisation</a:t>
            </a:r>
            <a:r>
              <a:rPr lang="en-ZA" sz="2000" b="1" dirty="0">
                <a:solidFill>
                  <a:srgbClr val="04181A"/>
                </a:solidFill>
                <a:latin typeface="+mj-lt"/>
              </a:rPr>
              <a:t>.</a:t>
            </a:r>
            <a:endParaRPr lang="en-ZA" sz="2000" b="1" dirty="0">
              <a:latin typeface="+mj-lt"/>
            </a:endParaRPr>
          </a:p>
        </p:txBody>
      </p:sp>
      <p:sp>
        <p:nvSpPr>
          <p:cNvPr id="4" name="Slide Number Placeholder 3"/>
          <p:cNvSpPr>
            <a:spLocks noGrp="1"/>
          </p:cNvSpPr>
          <p:nvPr>
            <p:ph type="sldNum" sz="quarter" idx="12"/>
          </p:nvPr>
        </p:nvSpPr>
        <p:spPr/>
        <p:txBody>
          <a:bodyPr/>
          <a:lstStyle/>
          <a:p>
            <a:fld id="{6D246CA3-EEEA-1643-999B-A7AEC7E2B940}" type="slidenum">
              <a:rPr lang="en-US" smtClean="0"/>
              <a:pPr/>
              <a:t>16</a:t>
            </a:fld>
            <a:endParaRPr lang="en-US" dirty="0"/>
          </a:p>
        </p:txBody>
      </p:sp>
    </p:spTree>
    <p:extLst>
      <p:ext uri="{BB962C8B-B14F-4D97-AF65-F5344CB8AC3E}">
        <p14:creationId xmlns:p14="http://schemas.microsoft.com/office/powerpoint/2010/main" xmlns="" val="61029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46CA3-EEEA-1643-999B-A7AEC7E2B940}"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74340" y="259312"/>
            <a:ext cx="8988380" cy="6436995"/>
          </a:xfrm>
          <a:prstGeom prst="rect">
            <a:avLst/>
          </a:prstGeom>
        </p:spPr>
      </p:pic>
    </p:spTree>
    <p:extLst>
      <p:ext uri="{BB962C8B-B14F-4D97-AF65-F5344CB8AC3E}">
        <p14:creationId xmlns:p14="http://schemas.microsoft.com/office/powerpoint/2010/main" xmlns="" val="2139160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537"/>
            <a:ext cx="8229600" cy="1143000"/>
          </a:xfrm>
        </p:spPr>
        <p:txBody>
          <a:bodyPr/>
          <a:lstStyle/>
          <a:p>
            <a:r>
              <a:rPr lang="en-ZA" b="1" dirty="0">
                <a:solidFill>
                  <a:srgbClr val="FF0000"/>
                </a:solidFill>
              </a:rPr>
              <a:t>STRATEGIC OUTCOME ORIENTED GOALS</a:t>
            </a:r>
            <a:r>
              <a:rPr lang="en-ZA" dirty="0">
                <a:solidFill>
                  <a:srgbClr val="FF0000"/>
                </a:solidFill>
              </a:rPr>
              <a:t/>
            </a:r>
            <a:br>
              <a:rPr lang="en-ZA" dirty="0">
                <a:solidFill>
                  <a:srgbClr val="FF0000"/>
                </a:solidFill>
              </a:rPr>
            </a:br>
            <a:endParaRPr lang="en-ZA" dirty="0">
              <a:solidFill>
                <a:srgbClr val="FF0000"/>
              </a:solidFill>
            </a:endParaRPr>
          </a:p>
        </p:txBody>
      </p:sp>
      <p:graphicFrame>
        <p:nvGraphicFramePr>
          <p:cNvPr id="5" name="Content Placeholder 4">
            <a:extLst>
              <a:ext uri="{FF2B5EF4-FFF2-40B4-BE49-F238E27FC236}">
                <a16:creationId xmlns:a16="http://schemas.microsoft.com/office/drawing/2014/main" xmlns="" id="{9810090D-03BA-4D81-86EB-BA21C5EBF062}"/>
              </a:ext>
            </a:extLst>
          </p:cNvPr>
          <p:cNvGraphicFramePr>
            <a:graphicFrameLocks noGrp="1"/>
          </p:cNvGraphicFramePr>
          <p:nvPr>
            <p:ph idx="1"/>
            <p:extLst>
              <p:ext uri="{D42A27DB-BD31-4B8C-83A1-F6EECF244321}">
                <p14:modId xmlns:p14="http://schemas.microsoft.com/office/powerpoint/2010/main" xmlns="" val="835196106"/>
              </p:ext>
            </p:extLst>
          </p:nvPr>
        </p:nvGraphicFramePr>
        <p:xfrm>
          <a:off x="202131" y="1745648"/>
          <a:ext cx="8807115" cy="3840480"/>
        </p:xfrm>
        <a:graphic>
          <a:graphicData uri="http://schemas.openxmlformats.org/drawingml/2006/table">
            <a:tbl>
              <a:tblPr firstRow="1" bandRow="1">
                <a:tableStyleId>{5C22544A-7EE6-4342-B048-85BDC9FD1C3A}</a:tableStyleId>
              </a:tblPr>
              <a:tblGrid>
                <a:gridCol w="3078726">
                  <a:extLst>
                    <a:ext uri="{9D8B030D-6E8A-4147-A177-3AD203B41FA5}">
                      <a16:colId xmlns:a16="http://schemas.microsoft.com/office/drawing/2014/main" xmlns="" val="649532166"/>
                    </a:ext>
                  </a:extLst>
                </a:gridCol>
                <a:gridCol w="5728389">
                  <a:extLst>
                    <a:ext uri="{9D8B030D-6E8A-4147-A177-3AD203B41FA5}">
                      <a16:colId xmlns:a16="http://schemas.microsoft.com/office/drawing/2014/main" xmlns="" val="2196966464"/>
                    </a:ext>
                  </a:extLst>
                </a:gridCol>
              </a:tblGrid>
              <a:tr h="370840">
                <a:tc>
                  <a:txBody>
                    <a:bodyPr/>
                    <a:lstStyle/>
                    <a:p>
                      <a:pPr algn="l"/>
                      <a:r>
                        <a:rPr lang="en-ZA" sz="1800" b="1" i="0" u="none" strike="noStrike" baseline="0" dirty="0">
                          <a:solidFill>
                            <a:schemeClr val="tx1"/>
                          </a:solidFill>
                          <a:latin typeface="Arial" panose="020B0604020202020204" pitchFamily="34" charset="0"/>
                          <a:cs typeface="Arial" panose="020B0604020202020204" pitchFamily="34" charset="0"/>
                        </a:rPr>
                        <a:t>Strategic Outcome </a:t>
                      </a:r>
                      <a:r>
                        <a:rPr lang="en-ZA" sz="1800" b="1" i="0" u="none" strike="noStrike" baseline="0" dirty="0" smtClean="0">
                          <a:solidFill>
                            <a:schemeClr val="tx1"/>
                          </a:solidFill>
                          <a:latin typeface="Arial" panose="020B0604020202020204" pitchFamily="34" charset="0"/>
                          <a:cs typeface="Arial" panose="020B0604020202020204" pitchFamily="34" charset="0"/>
                        </a:rPr>
                        <a:t>Oriented Goal </a:t>
                      </a:r>
                      <a:r>
                        <a:rPr lang="en-ZA" sz="1800" b="1" i="0" u="none" strike="noStrike" baseline="0" dirty="0">
                          <a:solidFill>
                            <a:schemeClr val="tx1"/>
                          </a:solidFill>
                          <a:latin typeface="Arial" panose="020B0604020202020204" pitchFamily="34" charset="0"/>
                          <a:cs typeface="Arial" panose="020B0604020202020204" pitchFamily="34" charset="0"/>
                        </a:rPr>
                        <a:t>1</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r>
                        <a:rPr lang="en-US" b="0" dirty="0">
                          <a:solidFill>
                            <a:schemeClr val="tx1"/>
                          </a:solidFill>
                        </a:rPr>
                        <a:t>An internationally </a:t>
                      </a:r>
                      <a:r>
                        <a:rPr lang="en-US" b="0" dirty="0" smtClean="0">
                          <a:solidFill>
                            <a:schemeClr val="tx1"/>
                          </a:solidFill>
                        </a:rPr>
                        <a:t>recognized </a:t>
                      </a:r>
                      <a:r>
                        <a:rPr lang="en-US" b="0" dirty="0">
                          <a:solidFill>
                            <a:schemeClr val="tx1"/>
                          </a:solidFill>
                        </a:rPr>
                        <a:t>heritage organisation on the African continent</a:t>
                      </a:r>
                      <a:endParaRPr lang="en-ZA" b="0" dirty="0">
                        <a:solidFill>
                          <a:schemeClr val="tx1"/>
                        </a:solidFill>
                      </a:endParaRPr>
                    </a:p>
                  </a:txBody>
                  <a:tcPr/>
                </a:tc>
                <a:extLst>
                  <a:ext uri="{0D108BD9-81ED-4DB2-BD59-A6C34878D82A}">
                    <a16:rowId xmlns:a16="http://schemas.microsoft.com/office/drawing/2014/main" xmlns="" val="123460653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Strategic Outcome </a:t>
                      </a:r>
                      <a:r>
                        <a:rPr kumimoji="0" lang="en-ZA" sz="1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Oriented Goal </a:t>
                      </a:r>
                      <a:r>
                        <a:rPr kumimoji="0" lang="en-ZA"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2</a:t>
                      </a:r>
                    </a:p>
                  </a:txBody>
                  <a:tcPr/>
                </a:tc>
                <a:tc>
                  <a:txBody>
                    <a:bodyPr/>
                    <a:lstStyle/>
                    <a:p>
                      <a:r>
                        <a:rPr lang="en-ZA" dirty="0"/>
                        <a:t>Mainstreaming of </a:t>
                      </a:r>
                      <a:r>
                        <a:rPr lang="en-ZA" dirty="0" smtClean="0"/>
                        <a:t> resistance and liberation </a:t>
                      </a:r>
                      <a:r>
                        <a:rPr lang="en-ZA" dirty="0"/>
                        <a:t>heritage.</a:t>
                      </a:r>
                    </a:p>
                  </a:txBody>
                  <a:tcPr/>
                </a:tc>
                <a:extLst>
                  <a:ext uri="{0D108BD9-81ED-4DB2-BD59-A6C34878D82A}">
                    <a16:rowId xmlns:a16="http://schemas.microsoft.com/office/drawing/2014/main" xmlns="" val="34740353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Strategic Outcome </a:t>
                      </a:r>
                      <a:r>
                        <a:rPr kumimoji="0" lang="en-ZA" sz="1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Oriented Goal </a:t>
                      </a:r>
                      <a:r>
                        <a:rPr kumimoji="0" lang="en-ZA"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3</a:t>
                      </a:r>
                    </a:p>
                  </a:txBody>
                  <a:tcPr/>
                </a:tc>
                <a:tc>
                  <a:txBody>
                    <a:bodyPr/>
                    <a:lstStyle/>
                    <a:p>
                      <a:r>
                        <a:rPr lang="en-US" dirty="0"/>
                        <a:t>Increased knowledge and awareness about South Africa’s heritage by South Africa’s citizens.</a:t>
                      </a:r>
                      <a:endParaRPr lang="en-ZA" dirty="0"/>
                    </a:p>
                  </a:txBody>
                  <a:tcPr/>
                </a:tc>
                <a:extLst>
                  <a:ext uri="{0D108BD9-81ED-4DB2-BD59-A6C34878D82A}">
                    <a16:rowId xmlns:a16="http://schemas.microsoft.com/office/drawing/2014/main" xmlns="" val="340721422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Strategic Outcome </a:t>
                      </a:r>
                      <a:r>
                        <a:rPr kumimoji="0" lang="en-ZA" sz="1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Oriented Goal </a:t>
                      </a:r>
                      <a:r>
                        <a:rPr kumimoji="0" lang="en-ZA"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4</a:t>
                      </a:r>
                    </a:p>
                  </a:txBody>
                  <a:tcPr/>
                </a:tc>
                <a:tc>
                  <a:txBody>
                    <a:bodyPr/>
                    <a:lstStyle/>
                    <a:p>
                      <a:r>
                        <a:rPr lang="en-US" dirty="0"/>
                        <a:t>The leading institution on intangible heritage in South Africa.</a:t>
                      </a:r>
                      <a:endParaRPr lang="en-ZA" dirty="0"/>
                    </a:p>
                  </a:txBody>
                  <a:tcPr/>
                </a:tc>
                <a:extLst>
                  <a:ext uri="{0D108BD9-81ED-4DB2-BD59-A6C34878D82A}">
                    <a16:rowId xmlns:a16="http://schemas.microsoft.com/office/drawing/2014/main" xmlns="" val="408477344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Strategic Outcome </a:t>
                      </a:r>
                      <a:r>
                        <a:rPr kumimoji="0" lang="en-ZA" sz="1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Oriented Goal </a:t>
                      </a:r>
                      <a:r>
                        <a:rPr kumimoji="0" lang="en-ZA"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5</a:t>
                      </a:r>
                    </a:p>
                  </a:txBody>
                  <a:tcPr/>
                </a:tc>
                <a:tc>
                  <a:txBody>
                    <a:bodyPr/>
                    <a:lstStyle/>
                    <a:p>
                      <a:r>
                        <a:rPr lang="en-US" dirty="0"/>
                        <a:t>Social Cohesion and nation building.</a:t>
                      </a:r>
                      <a:endParaRPr lang="en-ZA" dirty="0"/>
                    </a:p>
                  </a:txBody>
                  <a:tcPr/>
                </a:tc>
                <a:extLst>
                  <a:ext uri="{0D108BD9-81ED-4DB2-BD59-A6C34878D82A}">
                    <a16:rowId xmlns:a16="http://schemas.microsoft.com/office/drawing/2014/main" xmlns="" val="262976167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Strategic Outcome </a:t>
                      </a:r>
                      <a:r>
                        <a:rPr kumimoji="0" lang="en-ZA" sz="1800" b="1"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Oriented Goal </a:t>
                      </a:r>
                      <a:r>
                        <a:rPr kumimoji="0" lang="en-ZA"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6</a:t>
                      </a:r>
                    </a:p>
                  </a:txBody>
                  <a:tcPr/>
                </a:tc>
                <a:tc>
                  <a:txBody>
                    <a:bodyPr/>
                    <a:lstStyle/>
                    <a:p>
                      <a:r>
                        <a:rPr lang="en-ZA" dirty="0"/>
                        <a:t>An effective, efficient and sustainable institution.</a:t>
                      </a:r>
                    </a:p>
                  </a:txBody>
                  <a:tcPr/>
                </a:tc>
                <a:extLst>
                  <a:ext uri="{0D108BD9-81ED-4DB2-BD59-A6C34878D82A}">
                    <a16:rowId xmlns:a16="http://schemas.microsoft.com/office/drawing/2014/main" xmlns="" val="3955708"/>
                  </a:ext>
                </a:extLst>
              </a:tr>
            </a:tbl>
          </a:graphicData>
        </a:graphic>
      </p:graphicFrame>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46CA3-EEEA-1643-999B-A7AEC7E2B94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43156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53229-1CA3-4748-9CA8-582E0A88D6B9}"/>
              </a:ext>
            </a:extLst>
          </p:cNvPr>
          <p:cNvSpPr>
            <a:spLocks noGrp="1"/>
          </p:cNvSpPr>
          <p:nvPr>
            <p:ph type="title"/>
          </p:nvPr>
        </p:nvSpPr>
        <p:spPr>
          <a:xfrm>
            <a:off x="457200" y="178496"/>
            <a:ext cx="8229600" cy="1143000"/>
          </a:xfrm>
        </p:spPr>
        <p:txBody>
          <a:bodyPr/>
          <a:lstStyle/>
          <a:p>
            <a:pPr algn="just"/>
            <a:r>
              <a:rPr lang="en-ZA" b="1" dirty="0">
                <a:solidFill>
                  <a:srgbClr val="FF0000"/>
                </a:solidFill>
              </a:rPr>
              <a:t>PERFORMANCE PER PROGRAMME</a:t>
            </a:r>
          </a:p>
        </p:txBody>
      </p:sp>
      <p:sp>
        <p:nvSpPr>
          <p:cNvPr id="3" name="Content Placeholder 2">
            <a:extLst>
              <a:ext uri="{FF2B5EF4-FFF2-40B4-BE49-F238E27FC236}">
                <a16:creationId xmlns:a16="http://schemas.microsoft.com/office/drawing/2014/main" xmlns="" id="{F33CCE66-2BC2-4614-8368-62276B6A5B81}"/>
              </a:ext>
            </a:extLst>
          </p:cNvPr>
          <p:cNvSpPr>
            <a:spLocks noGrp="1"/>
          </p:cNvSpPr>
          <p:nvPr>
            <p:ph idx="1"/>
          </p:nvPr>
        </p:nvSpPr>
        <p:spPr>
          <a:xfrm>
            <a:off x="196947" y="904240"/>
            <a:ext cx="8750105" cy="4175223"/>
          </a:xfrm>
        </p:spPr>
        <p:txBody>
          <a:bodyPr/>
          <a:lstStyle/>
          <a:p>
            <a:pPr marL="0" indent="0">
              <a:buNone/>
            </a:pPr>
            <a:r>
              <a:rPr lang="en-US" sz="2700" b="1" dirty="0">
                <a:solidFill>
                  <a:srgbClr val="FF0000"/>
                </a:solidFill>
              </a:rPr>
              <a:t>Programme 1: Administration</a:t>
            </a:r>
          </a:p>
          <a:p>
            <a:pPr algn="just"/>
            <a:r>
              <a:rPr lang="en-US" sz="2400" dirty="0"/>
              <a:t>The aim of this programme is to provide strategic leadership and enable NHC performance through the delivery of support services.</a:t>
            </a:r>
          </a:p>
          <a:p>
            <a:pPr algn="just"/>
            <a:r>
              <a:rPr lang="en-US" sz="2400" dirty="0"/>
              <a:t>The programme is made up of the following sub-programmes:</a:t>
            </a:r>
          </a:p>
          <a:p>
            <a:pPr lvl="1" algn="just"/>
            <a:r>
              <a:rPr lang="en-US" sz="2000" dirty="0"/>
              <a:t>Office of the CEO, Communications, Company Secretariat, and Corporate Services.</a:t>
            </a:r>
            <a:endParaRPr lang="en-ZA" sz="2000" dirty="0"/>
          </a:p>
          <a:p>
            <a:pPr marL="457200" lvl="1" indent="0" algn="just">
              <a:buNone/>
            </a:pPr>
            <a:endParaRPr lang="en-US" sz="2000" dirty="0"/>
          </a:p>
        </p:txBody>
      </p:sp>
      <p:sp>
        <p:nvSpPr>
          <p:cNvPr id="4" name="Slide Number Placeholder 3">
            <a:extLst>
              <a:ext uri="{FF2B5EF4-FFF2-40B4-BE49-F238E27FC236}">
                <a16:creationId xmlns:a16="http://schemas.microsoft.com/office/drawing/2014/main" xmlns="" id="{C6D5F7C6-D964-4905-A279-116B1418FC95}"/>
              </a:ext>
            </a:extLst>
          </p:cNvPr>
          <p:cNvSpPr>
            <a:spLocks noGrp="1"/>
          </p:cNvSpPr>
          <p:nvPr>
            <p:ph type="sldNum" sz="quarter" idx="12"/>
          </p:nvPr>
        </p:nvSpPr>
        <p:spPr/>
        <p:txBody>
          <a:bodyPr/>
          <a:lstStyle/>
          <a:p>
            <a:fld id="{6D246CA3-EEEA-1643-999B-A7AEC7E2B940}" type="slidenum">
              <a:rPr lang="en-US" smtClean="0"/>
              <a:pPr/>
              <a:t>19</a:t>
            </a:fld>
            <a:endParaRPr lang="en-US" dirty="0"/>
          </a:p>
        </p:txBody>
      </p:sp>
      <p:graphicFrame>
        <p:nvGraphicFramePr>
          <p:cNvPr id="5" name="Table 4">
            <a:extLst>
              <a:ext uri="{FF2B5EF4-FFF2-40B4-BE49-F238E27FC236}">
                <a16:creationId xmlns:a16="http://schemas.microsoft.com/office/drawing/2014/main" xmlns="" id="{CB741B42-11E2-4E73-88C9-E47BA0C8510F}"/>
              </a:ext>
            </a:extLst>
          </p:cNvPr>
          <p:cNvGraphicFramePr>
            <a:graphicFrameLocks noGrp="1"/>
          </p:cNvGraphicFramePr>
          <p:nvPr>
            <p:extLst>
              <p:ext uri="{D42A27DB-BD31-4B8C-83A1-F6EECF244321}">
                <p14:modId xmlns:p14="http://schemas.microsoft.com/office/powerpoint/2010/main" xmlns="" val="3268886489"/>
              </p:ext>
            </p:extLst>
          </p:nvPr>
        </p:nvGraphicFramePr>
        <p:xfrm>
          <a:off x="196946" y="3261361"/>
          <a:ext cx="8750105" cy="3504909"/>
        </p:xfrm>
        <a:graphic>
          <a:graphicData uri="http://schemas.openxmlformats.org/drawingml/2006/table">
            <a:tbl>
              <a:tblPr firstRow="1" bandRow="1">
                <a:tableStyleId>{5C22544A-7EE6-4342-B048-85BDC9FD1C3A}</a:tableStyleId>
              </a:tblPr>
              <a:tblGrid>
                <a:gridCol w="8750105">
                  <a:extLst>
                    <a:ext uri="{9D8B030D-6E8A-4147-A177-3AD203B41FA5}">
                      <a16:colId xmlns:a16="http://schemas.microsoft.com/office/drawing/2014/main" xmlns="" val="2528632661"/>
                    </a:ext>
                  </a:extLst>
                </a:gridCol>
              </a:tblGrid>
              <a:tr h="2301531">
                <a:tc>
                  <a:txBody>
                    <a:bodyPr/>
                    <a:lstStyle/>
                    <a:p>
                      <a:r>
                        <a:rPr lang="en-US" sz="2300" dirty="0"/>
                        <a:t>Strategic objectives:</a:t>
                      </a:r>
                    </a:p>
                    <a:p>
                      <a:pPr algn="just"/>
                      <a:r>
                        <a:rPr lang="en-US" sz="2300" b="0" dirty="0"/>
                        <a:t>1.1 Provide strategic management services</a:t>
                      </a:r>
                    </a:p>
                    <a:p>
                      <a:pPr algn="just"/>
                      <a:r>
                        <a:rPr lang="en-US" sz="2300" b="0" dirty="0"/>
                        <a:t>1.2 Provide legal services to the NHC</a:t>
                      </a:r>
                    </a:p>
                    <a:p>
                      <a:pPr algn="just"/>
                      <a:r>
                        <a:rPr lang="en-US" sz="2300" b="0" dirty="0"/>
                        <a:t>1.3 Promote the NHC and its programmes</a:t>
                      </a:r>
                    </a:p>
                    <a:p>
                      <a:pPr algn="just"/>
                      <a:r>
                        <a:rPr lang="en-US" sz="2300" b="0" dirty="0"/>
                        <a:t>1.4 Development of highly capable organisational personnel</a:t>
                      </a:r>
                    </a:p>
                    <a:p>
                      <a:pPr algn="just"/>
                      <a:r>
                        <a:rPr lang="en-US" sz="2300" b="0" dirty="0"/>
                        <a:t>1.5 Financial and procurement support provided</a:t>
                      </a:r>
                    </a:p>
                    <a:p>
                      <a:pPr algn="just"/>
                      <a:r>
                        <a:rPr lang="en-US" sz="2300" b="0" dirty="0"/>
                        <a:t>1.6 Provide IT support</a:t>
                      </a:r>
                      <a:endParaRPr lang="en-ZA" sz="2300" b="0" dirty="0"/>
                    </a:p>
                  </a:txBody>
                  <a:tcPr/>
                </a:tc>
                <a:extLst>
                  <a:ext uri="{0D108BD9-81ED-4DB2-BD59-A6C34878D82A}">
                    <a16:rowId xmlns:a16="http://schemas.microsoft.com/office/drawing/2014/main" xmlns="" val="3681648293"/>
                  </a:ext>
                </a:extLst>
              </a:tr>
              <a:tr h="959829">
                <a:tc>
                  <a:txBody>
                    <a:bodyPr/>
                    <a:lstStyle/>
                    <a:p>
                      <a:r>
                        <a:rPr lang="en-US" dirty="0"/>
                        <a:t>• </a:t>
                      </a:r>
                      <a:r>
                        <a:rPr lang="en-US" sz="2000" dirty="0" smtClean="0"/>
                        <a:t>11</a:t>
                      </a:r>
                      <a:r>
                        <a:rPr lang="en-US" sz="2400" dirty="0" smtClean="0"/>
                        <a:t> </a:t>
                      </a:r>
                      <a:r>
                        <a:rPr lang="en-US" sz="2400" dirty="0"/>
                        <a:t>targets had been planned for Programme 1 in </a:t>
                      </a:r>
                      <a:r>
                        <a:rPr lang="en-US" sz="2400" dirty="0" smtClean="0"/>
                        <a:t>2019/20:</a:t>
                      </a:r>
                      <a:endParaRPr lang="en-US" sz="2400" dirty="0"/>
                    </a:p>
                    <a:p>
                      <a:r>
                        <a:rPr lang="en-US" sz="2400" dirty="0"/>
                        <a:t>• </a:t>
                      </a:r>
                      <a:r>
                        <a:rPr lang="en-US" sz="2400" dirty="0" smtClean="0"/>
                        <a:t>All 11 </a:t>
                      </a:r>
                      <a:r>
                        <a:rPr lang="en-US" sz="2400" dirty="0"/>
                        <a:t>targets </a:t>
                      </a:r>
                      <a:r>
                        <a:rPr lang="en-US" sz="2400" dirty="0" smtClean="0"/>
                        <a:t>(100%) </a:t>
                      </a:r>
                      <a:r>
                        <a:rPr lang="en-US" sz="2400" dirty="0"/>
                        <a:t>were achieved</a:t>
                      </a:r>
                      <a:r>
                        <a:rPr lang="en-US" sz="2400" dirty="0" smtClean="0"/>
                        <a:t>.</a:t>
                      </a:r>
                      <a:endParaRPr lang="en-US" sz="2400" dirty="0"/>
                    </a:p>
                  </a:txBody>
                  <a:tcPr/>
                </a:tc>
                <a:extLst>
                  <a:ext uri="{0D108BD9-81ED-4DB2-BD59-A6C34878D82A}">
                    <a16:rowId xmlns:a16="http://schemas.microsoft.com/office/drawing/2014/main" xmlns="" val="2324057051"/>
                  </a:ext>
                </a:extLst>
              </a:tr>
            </a:tbl>
          </a:graphicData>
        </a:graphic>
      </p:graphicFrame>
    </p:spTree>
    <p:extLst>
      <p:ext uri="{BB962C8B-B14F-4D97-AF65-F5344CB8AC3E}">
        <p14:creationId xmlns:p14="http://schemas.microsoft.com/office/powerpoint/2010/main" xmlns="" val="354291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650240"/>
          </a:xfrm>
        </p:spPr>
        <p:txBody>
          <a:bodyPr>
            <a:noAutofit/>
          </a:bodyPr>
          <a:lstStyle/>
          <a:p>
            <a:pPr algn="ctr" eaLnBrk="1" hangingPunct="1">
              <a:defRPr/>
            </a:pPr>
            <a:r>
              <a:rPr lang="en-ZA" sz="4000" b="1" dirty="0"/>
              <a:t>TABLE OF CONTENTS</a:t>
            </a:r>
            <a:r>
              <a:rPr lang="en-ZA" sz="4000" b="1" dirty="0">
                <a:solidFill>
                  <a:schemeClr val="accent2">
                    <a:lumMod val="75000"/>
                  </a:schemeClr>
                </a:solidFill>
              </a:rPr>
              <a:t> </a:t>
            </a:r>
          </a:p>
        </p:txBody>
      </p:sp>
      <p:sp>
        <p:nvSpPr>
          <p:cNvPr id="2" name="Slide Number Placeholder 1"/>
          <p:cNvSpPr>
            <a:spLocks noGrp="1"/>
          </p:cNvSpPr>
          <p:nvPr>
            <p:ph type="sldNum" sz="quarter" idx="12"/>
          </p:nvPr>
        </p:nvSpPr>
        <p:spPr/>
        <p:txBody>
          <a:bodyPr/>
          <a:lstStyle/>
          <a:p>
            <a:pPr>
              <a:defRPr/>
            </a:pPr>
            <a:fld id="{1D8B1BB0-9F82-429F-9BAB-6F896428EC0B}" type="slidenum">
              <a:rPr lang="fr-FR" smtClean="0"/>
              <a:pPr>
                <a:defRPr/>
              </a:pPr>
              <a:t>2</a:t>
            </a:fld>
            <a:endParaRPr lang="fr-FR" dirty="0"/>
          </a:p>
        </p:txBody>
      </p:sp>
      <p:sp>
        <p:nvSpPr>
          <p:cNvPr id="7" name="Content Placeholder 2"/>
          <p:cNvSpPr>
            <a:spLocks noGrp="1"/>
          </p:cNvSpPr>
          <p:nvPr>
            <p:ph idx="1"/>
          </p:nvPr>
        </p:nvSpPr>
        <p:spPr>
          <a:xfrm>
            <a:off x="274320" y="1036320"/>
            <a:ext cx="8762176" cy="4602480"/>
          </a:xfrm>
        </p:spPr>
        <p:txBody>
          <a:bodyPr>
            <a:normAutofit/>
          </a:bodyPr>
          <a:lstStyle/>
          <a:p>
            <a:pPr marL="457200" indent="-457200" eaLnBrk="1" fontAlgn="auto" hangingPunct="1">
              <a:spcAft>
                <a:spcPts val="0"/>
              </a:spcAft>
              <a:buAutoNum type="arabicPeriod"/>
              <a:defRPr/>
            </a:pPr>
            <a:r>
              <a:rPr lang="en-US" sz="2400" dirty="0">
                <a:latin typeface="Arial" pitchFamily="34" charset="0"/>
                <a:ea typeface="ＭＳ Ｐゴシック" pitchFamily="-108" charset="-128"/>
                <a:cs typeface="Arial" pitchFamily="34" charset="0"/>
              </a:rPr>
              <a:t>Strategic Overview</a:t>
            </a:r>
          </a:p>
          <a:p>
            <a:pPr marL="457200" indent="-457200">
              <a:buAutoNum type="arabicPeriod"/>
              <a:defRPr/>
            </a:pPr>
            <a:r>
              <a:rPr lang="en-US" sz="2400" dirty="0">
                <a:latin typeface="Arial" pitchFamily="34" charset="0"/>
                <a:ea typeface="ＭＳ Ｐゴシック" pitchFamily="-108" charset="-128"/>
                <a:cs typeface="Arial" pitchFamily="34" charset="0"/>
              </a:rPr>
              <a:t>Overview of the NHC Performance in </a:t>
            </a:r>
            <a:r>
              <a:rPr lang="en-US" sz="2400" dirty="0" smtClean="0">
                <a:latin typeface="Arial" pitchFamily="34" charset="0"/>
                <a:ea typeface="ＭＳ Ｐゴシック" pitchFamily="-108" charset="-128"/>
                <a:cs typeface="Arial" pitchFamily="34" charset="0"/>
              </a:rPr>
              <a:t>2019/20</a:t>
            </a:r>
            <a:endParaRPr lang="en-US" sz="2400" dirty="0">
              <a:latin typeface="Arial" pitchFamily="34" charset="0"/>
              <a:ea typeface="ＭＳ Ｐゴシック" pitchFamily="-108" charset="-128"/>
              <a:cs typeface="Arial" pitchFamily="34" charset="0"/>
            </a:endParaRPr>
          </a:p>
          <a:p>
            <a:pPr marL="457200" indent="-457200" eaLnBrk="1" fontAlgn="auto" hangingPunct="1">
              <a:spcAft>
                <a:spcPts val="0"/>
              </a:spcAft>
              <a:buAutoNum type="arabicPeriod"/>
              <a:defRPr/>
            </a:pPr>
            <a:r>
              <a:rPr lang="en-US" sz="2400" dirty="0">
                <a:latin typeface="Arial" pitchFamily="34" charset="0"/>
                <a:ea typeface="ＭＳ Ｐゴシック" pitchFamily="-108" charset="-128"/>
                <a:cs typeface="Arial" pitchFamily="34" charset="0"/>
              </a:rPr>
              <a:t>Governance</a:t>
            </a:r>
          </a:p>
          <a:p>
            <a:pPr marL="457200" indent="-457200" eaLnBrk="1" fontAlgn="auto" hangingPunct="1">
              <a:spcAft>
                <a:spcPts val="0"/>
              </a:spcAft>
              <a:buAutoNum type="arabicPeriod"/>
              <a:defRPr/>
            </a:pPr>
            <a:r>
              <a:rPr lang="en-US" sz="2400" dirty="0">
                <a:latin typeface="Arial" pitchFamily="34" charset="0"/>
                <a:ea typeface="ＭＳ Ｐゴシック" pitchFamily="-108" charset="-128"/>
                <a:cs typeface="Arial" pitchFamily="34" charset="0"/>
              </a:rPr>
              <a:t>Audit and </a:t>
            </a:r>
            <a:r>
              <a:rPr lang="en-US" sz="2400" dirty="0" smtClean="0">
                <a:latin typeface="Arial" pitchFamily="34" charset="0"/>
                <a:ea typeface="ＭＳ Ｐゴシック" pitchFamily="-108" charset="-128"/>
                <a:cs typeface="Arial" pitchFamily="34" charset="0"/>
              </a:rPr>
              <a:t>Finance</a:t>
            </a:r>
          </a:p>
          <a:p>
            <a:pPr marL="457200" indent="-457200" eaLnBrk="1" fontAlgn="auto" hangingPunct="1">
              <a:spcAft>
                <a:spcPts val="0"/>
              </a:spcAft>
              <a:buAutoNum type="arabicPeriod"/>
              <a:defRPr/>
            </a:pPr>
            <a:r>
              <a:rPr lang="en-US" sz="2400" smtClean="0">
                <a:latin typeface="Arial" pitchFamily="34" charset="0"/>
                <a:ea typeface="ＭＳ Ｐゴシック" pitchFamily="-108" charset="-128"/>
                <a:cs typeface="Arial" pitchFamily="34" charset="0"/>
              </a:rPr>
              <a:t>End</a:t>
            </a:r>
            <a:endParaRPr lang="en-US" sz="2400" dirty="0">
              <a:latin typeface="Arial" pitchFamily="34" charset="0"/>
              <a:ea typeface="ＭＳ Ｐゴシック" pitchFamily="-108" charset="-128"/>
              <a:cs typeface="Arial" pitchFamily="34" charset="0"/>
            </a:endParaRPr>
          </a:p>
          <a:p>
            <a:pPr marL="457200" indent="-457200" eaLnBrk="1" fontAlgn="auto" hangingPunct="1">
              <a:spcAft>
                <a:spcPts val="0"/>
              </a:spcAft>
              <a:buAutoNum type="arabicPeriod"/>
              <a:defRPr/>
            </a:pPr>
            <a:endParaRPr lang="en-US" sz="2400" dirty="0">
              <a:latin typeface="Arial" pitchFamily="34" charset="0"/>
              <a:ea typeface="ＭＳ Ｐゴシック" pitchFamily="-108" charset="-128"/>
              <a:cs typeface="Arial" pitchFamily="34" charset="0"/>
            </a:endParaRPr>
          </a:p>
          <a:p>
            <a:pPr marL="457200" indent="-457200" eaLnBrk="1" fontAlgn="auto" hangingPunct="1">
              <a:spcAft>
                <a:spcPts val="0"/>
              </a:spcAft>
              <a:buAutoNum type="arabicPeriod"/>
              <a:defRPr/>
            </a:pPr>
            <a:endParaRPr lang="en-US" sz="2400" dirty="0">
              <a:latin typeface="Arial" pitchFamily="34" charset="0"/>
              <a:ea typeface="ＭＳ Ｐゴシック" pitchFamily="-108" charset="-128"/>
              <a:cs typeface="Arial" pitchFamily="34" charset="0"/>
            </a:endParaRPr>
          </a:p>
          <a:p>
            <a:pPr marL="0" indent="0">
              <a:buNone/>
              <a:defRPr/>
            </a:pPr>
            <a:endParaRPr lang="en-US" sz="2400" dirty="0">
              <a:latin typeface="Arial" pitchFamily="34" charset="0"/>
              <a:ea typeface="ＭＳ Ｐゴシック" pitchFamily="-108" charset="-128"/>
              <a:cs typeface="Arial" pitchFamily="34" charset="0"/>
            </a:endParaRPr>
          </a:p>
          <a:p>
            <a:pPr marL="457200" indent="-457200" eaLnBrk="1" fontAlgn="auto" hangingPunct="1">
              <a:spcAft>
                <a:spcPts val="0"/>
              </a:spcAft>
              <a:buFont typeface="+mj-lt"/>
              <a:buAutoNum type="arabicPeriod"/>
              <a:defRPr/>
            </a:pPr>
            <a:endParaRPr lang="en-US" sz="2400" dirty="0">
              <a:latin typeface="Arial" charset="0"/>
              <a:ea typeface="ＭＳ Ｐゴシック" pitchFamily="-108" charset="-128"/>
              <a:cs typeface="Arial" charset="0"/>
            </a:endParaRPr>
          </a:p>
          <a:p>
            <a:pPr marL="0" indent="0" eaLnBrk="1" fontAlgn="auto" hangingPunct="1">
              <a:spcAft>
                <a:spcPts val="0"/>
              </a:spcAft>
              <a:buFont typeface="Wingdings 2" pitchFamily="18" charset="2"/>
              <a:buNone/>
              <a:defRPr/>
            </a:pPr>
            <a:endParaRPr lang="en-US" sz="2400" dirty="0">
              <a:latin typeface="Arial" charset="0"/>
              <a:ea typeface="ＭＳ Ｐゴシック" pitchFamily="-108" charset="-128"/>
              <a:cs typeface="Arial" charset="0"/>
            </a:endParaRPr>
          </a:p>
          <a:p>
            <a:pPr marL="265176" indent="-265176" eaLnBrk="1" fontAlgn="auto" hangingPunct="1">
              <a:spcAft>
                <a:spcPts val="0"/>
              </a:spcAft>
              <a:buFont typeface="Wingdings 2" pitchFamily="18" charset="2"/>
              <a:buNone/>
              <a:defRPr/>
            </a:pPr>
            <a:endParaRPr lang="en-US" sz="2400" dirty="0">
              <a:latin typeface="Arial" charset="0"/>
              <a:ea typeface="ＭＳ Ｐゴシック" pitchFamily="-108" charset="-128"/>
              <a:cs typeface="Arial" charset="0"/>
            </a:endParaRPr>
          </a:p>
          <a:p>
            <a:pPr marL="0" indent="0" eaLnBrk="1" fontAlgn="auto" hangingPunct="1">
              <a:spcAft>
                <a:spcPts val="0"/>
              </a:spcAft>
              <a:buFont typeface="Wingdings 2" pitchFamily="18" charset="2"/>
              <a:buNone/>
              <a:defRPr/>
            </a:pPr>
            <a:endParaRPr lang="en-US" sz="2400" dirty="0">
              <a:ea typeface="ＭＳ Ｐゴシック" pitchFamily="-108" charset="-128"/>
            </a:endParaRPr>
          </a:p>
        </p:txBody>
      </p:sp>
    </p:spTree>
    <p:extLst>
      <p:ext uri="{BB962C8B-B14F-4D97-AF65-F5344CB8AC3E}">
        <p14:creationId xmlns:p14="http://schemas.microsoft.com/office/powerpoint/2010/main" xmlns="" val="173619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9C074-F347-4426-B1B2-BC90E15975FA}"/>
              </a:ext>
            </a:extLst>
          </p:cNvPr>
          <p:cNvSpPr>
            <a:spLocks noGrp="1"/>
          </p:cNvSpPr>
          <p:nvPr>
            <p:ph type="title"/>
          </p:nvPr>
        </p:nvSpPr>
        <p:spPr>
          <a:xfrm>
            <a:off x="457200" y="49555"/>
            <a:ext cx="8229600" cy="738235"/>
          </a:xfrm>
        </p:spPr>
        <p:txBody>
          <a:bodyPr/>
          <a:lstStyle/>
          <a:p>
            <a:pPr algn="just"/>
            <a:r>
              <a:rPr lang="en-ZA" sz="2700" b="1" dirty="0">
                <a:solidFill>
                  <a:srgbClr val="FF0000"/>
                </a:solidFill>
              </a:rPr>
              <a:t>Programme 2: Heritage Promotion</a:t>
            </a:r>
          </a:p>
        </p:txBody>
      </p:sp>
      <p:sp>
        <p:nvSpPr>
          <p:cNvPr id="3" name="Content Placeholder 2">
            <a:extLst>
              <a:ext uri="{FF2B5EF4-FFF2-40B4-BE49-F238E27FC236}">
                <a16:creationId xmlns:a16="http://schemas.microsoft.com/office/drawing/2014/main" xmlns="" id="{362E4F6F-1ADC-4F54-AE61-3A1A1324A890}"/>
              </a:ext>
            </a:extLst>
          </p:cNvPr>
          <p:cNvSpPr>
            <a:spLocks noGrp="1"/>
          </p:cNvSpPr>
          <p:nvPr>
            <p:ph idx="1"/>
          </p:nvPr>
        </p:nvSpPr>
        <p:spPr>
          <a:xfrm>
            <a:off x="457200" y="562708"/>
            <a:ext cx="8229600" cy="5563455"/>
          </a:xfrm>
        </p:spPr>
        <p:txBody>
          <a:bodyPr/>
          <a:lstStyle/>
          <a:p>
            <a:pPr algn="just"/>
            <a:r>
              <a:rPr lang="en-US" sz="2400" dirty="0"/>
              <a:t>The purpose of the programme is to meet NHC customer expectations through the delivery of NHC products and services.</a:t>
            </a:r>
          </a:p>
          <a:p>
            <a:pPr algn="just"/>
            <a:r>
              <a:rPr lang="en-US" sz="2400" dirty="0"/>
              <a:t>Programme 2 consists of the following sub programmes:</a:t>
            </a:r>
          </a:p>
          <a:p>
            <a:pPr lvl="1" algn="just"/>
            <a:r>
              <a:rPr lang="en-US" sz="2000" dirty="0"/>
              <a:t>Heritage Management, Funding and the </a:t>
            </a:r>
            <a:r>
              <a:rPr lang="en-US" sz="2000" dirty="0" smtClean="0"/>
              <a:t>Resistance and Liberation </a:t>
            </a:r>
            <a:r>
              <a:rPr lang="en-US" sz="2000" dirty="0"/>
              <a:t>Heritage Route</a:t>
            </a:r>
          </a:p>
          <a:p>
            <a:pPr lvl="1" algn="just"/>
            <a:endParaRPr lang="en-ZA" sz="2000" dirty="0"/>
          </a:p>
        </p:txBody>
      </p:sp>
      <p:sp>
        <p:nvSpPr>
          <p:cNvPr id="4" name="Slide Number Placeholder 3">
            <a:extLst>
              <a:ext uri="{FF2B5EF4-FFF2-40B4-BE49-F238E27FC236}">
                <a16:creationId xmlns:a16="http://schemas.microsoft.com/office/drawing/2014/main" xmlns="" id="{50CF962E-2AF1-4A2D-8F8D-72353DA5D8A0}"/>
              </a:ext>
            </a:extLst>
          </p:cNvPr>
          <p:cNvSpPr>
            <a:spLocks noGrp="1"/>
          </p:cNvSpPr>
          <p:nvPr>
            <p:ph type="sldNum" sz="quarter" idx="12"/>
          </p:nvPr>
        </p:nvSpPr>
        <p:spPr/>
        <p:txBody>
          <a:bodyPr/>
          <a:lstStyle/>
          <a:p>
            <a:fld id="{6D246CA3-EEEA-1643-999B-A7AEC7E2B940}" type="slidenum">
              <a:rPr lang="en-US" smtClean="0"/>
              <a:pPr/>
              <a:t>20</a:t>
            </a:fld>
            <a:endParaRPr lang="en-US" dirty="0"/>
          </a:p>
        </p:txBody>
      </p:sp>
      <p:graphicFrame>
        <p:nvGraphicFramePr>
          <p:cNvPr id="5" name="Table 4">
            <a:extLst>
              <a:ext uri="{FF2B5EF4-FFF2-40B4-BE49-F238E27FC236}">
                <a16:creationId xmlns:a16="http://schemas.microsoft.com/office/drawing/2014/main" xmlns="" id="{19355DD1-0E02-46E5-A403-E903E668589F}"/>
              </a:ext>
            </a:extLst>
          </p:cNvPr>
          <p:cNvGraphicFramePr>
            <a:graphicFrameLocks noGrp="1"/>
          </p:cNvGraphicFramePr>
          <p:nvPr>
            <p:extLst>
              <p:ext uri="{D42A27DB-BD31-4B8C-83A1-F6EECF244321}">
                <p14:modId xmlns:p14="http://schemas.microsoft.com/office/powerpoint/2010/main" xmlns="" val="1609455500"/>
              </p:ext>
            </p:extLst>
          </p:nvPr>
        </p:nvGraphicFramePr>
        <p:xfrm>
          <a:off x="196948" y="2789164"/>
          <a:ext cx="8764172" cy="3932311"/>
        </p:xfrm>
        <a:graphic>
          <a:graphicData uri="http://schemas.openxmlformats.org/drawingml/2006/table">
            <a:tbl>
              <a:tblPr firstRow="1" bandRow="1">
                <a:tableStyleId>{5C22544A-7EE6-4342-B048-85BDC9FD1C3A}</a:tableStyleId>
              </a:tblPr>
              <a:tblGrid>
                <a:gridCol w="8764172">
                  <a:extLst>
                    <a:ext uri="{9D8B030D-6E8A-4147-A177-3AD203B41FA5}">
                      <a16:colId xmlns:a16="http://schemas.microsoft.com/office/drawing/2014/main" xmlns="" val="336092768"/>
                    </a:ext>
                  </a:extLst>
                </a:gridCol>
              </a:tblGrid>
              <a:tr h="3932311">
                <a:tc>
                  <a:txBody>
                    <a:bodyPr/>
                    <a:lstStyle/>
                    <a:p>
                      <a:r>
                        <a:rPr lang="en-US" sz="2000" dirty="0"/>
                        <a:t>Strategic objectives</a:t>
                      </a:r>
                      <a:r>
                        <a:rPr lang="en-US" sz="2000" dirty="0" smtClean="0"/>
                        <a:t>:</a:t>
                      </a:r>
                    </a:p>
                    <a:p>
                      <a:r>
                        <a:rPr lang="en-US" sz="2000" b="0" dirty="0" smtClean="0"/>
                        <a:t>2.1. To intensify the promotion of living heritage through collaborations and stakeholder engagements nationally and internationally</a:t>
                      </a:r>
                    </a:p>
                    <a:p>
                      <a:r>
                        <a:rPr lang="en-US" sz="2000" b="0" dirty="0" smtClean="0"/>
                        <a:t>2.2. To develop a national planning, policy development and research capability that will create an enabling environment for the advancement and promotion of National Heritage content</a:t>
                      </a:r>
                    </a:p>
                    <a:p>
                      <a:r>
                        <a:rPr lang="en-US" sz="2000" b="0" dirty="0" smtClean="0"/>
                        <a:t>2.3. To build a network of strategic partnerships to strengthen and integrate heritage development by extending the influence of the NHC and leveraging the resources through partnerships</a:t>
                      </a:r>
                    </a:p>
                    <a:p>
                      <a:r>
                        <a:rPr lang="en-US" sz="2000" b="0" dirty="0" smtClean="0"/>
                        <a:t>2.4. To coordinate the management of the Liberation Heritage Route, the African</a:t>
                      </a:r>
                      <a:r>
                        <a:rPr lang="en-US" sz="2000" b="0" baseline="0" dirty="0" smtClean="0"/>
                        <a:t> </a:t>
                      </a:r>
                      <a:r>
                        <a:rPr lang="en-US" sz="2000" b="0" dirty="0" smtClean="0"/>
                        <a:t>Liberation Heritage Programme and national input in the world heritage agenda by promoting the influence of the South African heritage globally.</a:t>
                      </a:r>
                      <a:endParaRPr lang="en-US" sz="2000" b="0" dirty="0"/>
                    </a:p>
                  </a:txBody>
                  <a:tcPr/>
                </a:tc>
                <a:extLst>
                  <a:ext uri="{0D108BD9-81ED-4DB2-BD59-A6C34878D82A}">
                    <a16:rowId xmlns:a16="http://schemas.microsoft.com/office/drawing/2014/main" xmlns="" val="1197615261"/>
                  </a:ext>
                </a:extLst>
              </a:tr>
            </a:tbl>
          </a:graphicData>
        </a:graphic>
      </p:graphicFrame>
    </p:spTree>
    <p:extLst>
      <p:ext uri="{BB962C8B-B14F-4D97-AF65-F5344CB8AC3E}">
        <p14:creationId xmlns:p14="http://schemas.microsoft.com/office/powerpoint/2010/main" xmlns="" val="1451056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9C074-F347-4426-B1B2-BC90E15975FA}"/>
              </a:ext>
            </a:extLst>
          </p:cNvPr>
          <p:cNvSpPr>
            <a:spLocks noGrp="1"/>
          </p:cNvSpPr>
          <p:nvPr>
            <p:ph type="title"/>
          </p:nvPr>
        </p:nvSpPr>
        <p:spPr>
          <a:xfrm>
            <a:off x="457200" y="418672"/>
            <a:ext cx="8229600" cy="738235"/>
          </a:xfrm>
        </p:spPr>
        <p:txBody>
          <a:bodyPr/>
          <a:lstStyle/>
          <a:p>
            <a:r>
              <a:rPr lang="en-ZA" sz="2700" b="1" dirty="0">
                <a:solidFill>
                  <a:srgbClr val="FF0000"/>
                </a:solidFill>
              </a:rPr>
              <a:t>Programme 2: Heritage </a:t>
            </a:r>
            <a:r>
              <a:rPr lang="en-ZA" sz="2700" b="1" dirty="0" smtClean="0">
                <a:solidFill>
                  <a:srgbClr val="FF0000"/>
                </a:solidFill>
              </a:rPr>
              <a:t>Promotion </a:t>
            </a:r>
            <a:r>
              <a:rPr lang="en-ZA" sz="2700" b="1" dirty="0" err="1" smtClean="0">
                <a:solidFill>
                  <a:srgbClr val="FF0000"/>
                </a:solidFill>
              </a:rPr>
              <a:t>Cont</a:t>
            </a:r>
            <a:r>
              <a:rPr lang="en-ZA" sz="2700" b="1" dirty="0" smtClean="0">
                <a:solidFill>
                  <a:srgbClr val="FF0000"/>
                </a:solidFill>
              </a:rPr>
              <a:t>…</a:t>
            </a:r>
            <a:endParaRPr lang="en-ZA" sz="2700" b="1" dirty="0">
              <a:solidFill>
                <a:srgbClr val="FF0000"/>
              </a:solidFill>
            </a:endParaRPr>
          </a:p>
        </p:txBody>
      </p:sp>
      <p:sp>
        <p:nvSpPr>
          <p:cNvPr id="4" name="Slide Number Placeholder 3">
            <a:extLst>
              <a:ext uri="{FF2B5EF4-FFF2-40B4-BE49-F238E27FC236}">
                <a16:creationId xmlns:a16="http://schemas.microsoft.com/office/drawing/2014/main" xmlns="" id="{50CF962E-2AF1-4A2D-8F8D-72353DA5D8A0}"/>
              </a:ext>
            </a:extLst>
          </p:cNvPr>
          <p:cNvSpPr>
            <a:spLocks noGrp="1"/>
          </p:cNvSpPr>
          <p:nvPr>
            <p:ph type="sldNum" sz="quarter" idx="12"/>
          </p:nvPr>
        </p:nvSpPr>
        <p:spPr/>
        <p:txBody>
          <a:bodyPr/>
          <a:lstStyle/>
          <a:p>
            <a:fld id="{6D246CA3-EEEA-1643-999B-A7AEC7E2B940}" type="slidenum">
              <a:rPr lang="en-US" smtClean="0"/>
              <a:pPr/>
              <a:t>21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4212910229"/>
              </p:ext>
            </p:extLst>
          </p:nvPr>
        </p:nvGraphicFramePr>
        <p:xfrm>
          <a:off x="115668" y="1397000"/>
          <a:ext cx="8764172" cy="1920240"/>
        </p:xfrm>
        <a:graphic>
          <a:graphicData uri="http://schemas.openxmlformats.org/drawingml/2006/table">
            <a:tbl>
              <a:tblPr firstRow="1" bandRow="1">
                <a:tableStyleId>{5C22544A-7EE6-4342-B048-85BDC9FD1C3A}</a:tableStyleId>
              </a:tblPr>
              <a:tblGrid>
                <a:gridCol w="8764172">
                  <a:extLst>
                    <a:ext uri="{9D8B030D-6E8A-4147-A177-3AD203B41FA5}">
                      <a16:colId xmlns:a16="http://schemas.microsoft.com/office/drawing/2014/main" xmlns="" val="20000"/>
                    </a:ext>
                  </a:extLst>
                </a:gridCol>
              </a:tblGrid>
              <a:tr h="370840">
                <a:tc>
                  <a:txBody>
                    <a:bodyPr/>
                    <a:lstStyle/>
                    <a:p>
                      <a:pPr algn="just"/>
                      <a:r>
                        <a:rPr lang="en-US" sz="2000" b="0" dirty="0" smtClean="0"/>
                        <a:t>A total of 15 targets had been planned for Programme 2 in 2019/20.</a:t>
                      </a:r>
                    </a:p>
                    <a:p>
                      <a:pPr algn="just"/>
                      <a:r>
                        <a:rPr lang="en-US" sz="2000" b="0" dirty="0" smtClean="0"/>
                        <a:t>• 14 targets (93.3%) were achieved.</a:t>
                      </a:r>
                    </a:p>
                    <a:p>
                      <a:pPr algn="just"/>
                      <a:r>
                        <a:rPr lang="en-US" sz="2000" b="0" dirty="0" smtClean="0"/>
                        <a:t>• 1 target was not achieved. </a:t>
                      </a:r>
                    </a:p>
                    <a:p>
                      <a:pPr algn="just"/>
                      <a:r>
                        <a:rPr lang="en-US" sz="2000" b="0" dirty="0" smtClean="0"/>
                        <a:t>The target is on Number</a:t>
                      </a:r>
                      <a:r>
                        <a:rPr lang="en-US" sz="2000" b="0" baseline="0" dirty="0" smtClean="0"/>
                        <a:t> of Exchange Programs implemented whereby the NHC participated in the SOMAFCO Youth Exchange Programme to Tanzania instead of implementing </a:t>
                      </a:r>
                      <a:endParaRPr lang="en-ZA" sz="2000" b="0"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2939975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ZA" dirty="0"/>
          </a:p>
        </p:txBody>
      </p:sp>
      <p:sp>
        <p:nvSpPr>
          <p:cNvPr id="10" name="Content Placeholder 9"/>
          <p:cNvSpPr>
            <a:spLocks noGrp="1"/>
          </p:cNvSpPr>
          <p:nvPr>
            <p:ph idx="1"/>
          </p:nvPr>
        </p:nvSpPr>
        <p:spPr/>
        <p:txBody>
          <a:bodyPr/>
          <a:lstStyle/>
          <a:p>
            <a:endParaRPr lang="en-ZA" dirty="0"/>
          </a:p>
        </p:txBody>
      </p:sp>
      <p:pic>
        <p:nvPicPr>
          <p:cNvPr id="4" name="Picture 3" descr="nhc_ppt_01.jpg"/>
          <p:cNvPicPr>
            <a:picLocks noChangeAspect="1"/>
          </p:cNvPicPr>
          <p:nvPr/>
        </p:nvPicPr>
        <p:blipFill>
          <a:blip r:embed="rId2" cstate="print"/>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8B1BB0-9F82-429F-9BAB-6F896428EC0B}" type="slidenum">
              <a:rPr kumimoji="0" lang="fr-FR"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22</a:t>
            </a:fld>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ectangle 2"/>
          <p:cNvSpPr txBox="1">
            <a:spLocks noChangeArrowheads="1"/>
          </p:cNvSpPr>
          <p:nvPr/>
        </p:nvSpPr>
        <p:spPr>
          <a:xfrm>
            <a:off x="611560" y="620688"/>
            <a:ext cx="7848872" cy="273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ZA" sz="3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GOVERNANCE</a:t>
            </a:r>
            <a:endParaRPr kumimoji="0" lang="en-ZA" sz="3600" b="1"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xmlns="" val="56587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DC166F-50C7-4BFD-B04B-5D7C7D70253F}"/>
              </a:ext>
            </a:extLst>
          </p:cNvPr>
          <p:cNvSpPr>
            <a:spLocks noGrp="1"/>
          </p:cNvSpPr>
          <p:nvPr>
            <p:ph type="title"/>
          </p:nvPr>
        </p:nvSpPr>
        <p:spPr>
          <a:xfrm>
            <a:off x="457200" y="133961"/>
            <a:ext cx="8229600" cy="808574"/>
          </a:xfrm>
        </p:spPr>
        <p:txBody>
          <a:bodyPr/>
          <a:lstStyle/>
          <a:p>
            <a:r>
              <a:rPr lang="en-ZA" b="1" dirty="0">
                <a:solidFill>
                  <a:srgbClr val="FF0000"/>
                </a:solidFill>
              </a:rPr>
              <a:t>Governance</a:t>
            </a:r>
          </a:p>
        </p:txBody>
      </p:sp>
      <p:sp>
        <p:nvSpPr>
          <p:cNvPr id="3" name="Content Placeholder 2">
            <a:extLst>
              <a:ext uri="{FF2B5EF4-FFF2-40B4-BE49-F238E27FC236}">
                <a16:creationId xmlns:a16="http://schemas.microsoft.com/office/drawing/2014/main" xmlns="" id="{A21EE1CD-920A-48D3-A769-248450B82F74}"/>
              </a:ext>
            </a:extLst>
          </p:cNvPr>
          <p:cNvSpPr>
            <a:spLocks noGrp="1"/>
          </p:cNvSpPr>
          <p:nvPr>
            <p:ph idx="1"/>
          </p:nvPr>
        </p:nvSpPr>
        <p:spPr>
          <a:xfrm>
            <a:off x="223520" y="942535"/>
            <a:ext cx="8646160" cy="5162843"/>
          </a:xfrm>
        </p:spPr>
        <p:txBody>
          <a:bodyPr/>
          <a:lstStyle/>
          <a:p>
            <a:pPr algn="just"/>
            <a:r>
              <a:rPr lang="en-US" sz="2400" dirty="0"/>
              <a:t>The NHC is committed to the principles of accountability, openness and integrity as prescribed by legislation and good practices like the King </a:t>
            </a:r>
            <a:r>
              <a:rPr lang="en-US" sz="2400" dirty="0" smtClean="0"/>
              <a:t>I- King IV Reports on </a:t>
            </a:r>
            <a:r>
              <a:rPr lang="en-US" sz="2400" dirty="0"/>
              <a:t>Corporate Governance </a:t>
            </a:r>
          </a:p>
          <a:p>
            <a:pPr lvl="1" algn="just"/>
            <a:r>
              <a:rPr lang="en-US" sz="2400" dirty="0" smtClean="0"/>
              <a:t>NHC </a:t>
            </a:r>
            <a:r>
              <a:rPr lang="en-US" sz="2400" dirty="0"/>
              <a:t>policies and </a:t>
            </a:r>
            <a:r>
              <a:rPr lang="en-US" sz="2400" dirty="0" smtClean="0"/>
              <a:t>Charters </a:t>
            </a:r>
            <a:r>
              <a:rPr lang="en-US" sz="2400" dirty="0"/>
              <a:t>complement this commitment.</a:t>
            </a:r>
          </a:p>
          <a:p>
            <a:pPr algn="just"/>
            <a:r>
              <a:rPr lang="en-US" sz="2400" dirty="0"/>
              <a:t>The Minister of </a:t>
            </a:r>
            <a:r>
              <a:rPr lang="en-US" sz="2400" dirty="0" smtClean="0"/>
              <a:t>Sport, Arts </a:t>
            </a:r>
            <a:r>
              <a:rPr lang="en-US" sz="2400" dirty="0"/>
              <a:t>and Culture and the </a:t>
            </a:r>
            <a:r>
              <a:rPr lang="en-US" sz="2400" dirty="0" smtClean="0"/>
              <a:t>NHC Chairperson </a:t>
            </a:r>
            <a:r>
              <a:rPr lang="en-US" sz="2400" dirty="0"/>
              <a:t>signed a Shareholder’s Compact in </a:t>
            </a:r>
            <a:r>
              <a:rPr lang="en-US" sz="2400" dirty="0" smtClean="0"/>
              <a:t>December 2019.</a:t>
            </a:r>
            <a:endParaRPr lang="en-US" sz="2400" dirty="0"/>
          </a:p>
          <a:p>
            <a:pPr algn="just"/>
            <a:r>
              <a:rPr lang="en-US" sz="2400" dirty="0"/>
              <a:t>During the year under review, the following reports were submitted:</a:t>
            </a:r>
          </a:p>
          <a:p>
            <a:pPr lvl="1" algn="just"/>
            <a:r>
              <a:rPr lang="en-US" sz="2000" dirty="0"/>
              <a:t>1</a:t>
            </a:r>
            <a:r>
              <a:rPr lang="en-US" sz="2000" baseline="30000" dirty="0"/>
              <a:t>st</a:t>
            </a:r>
            <a:r>
              <a:rPr lang="en-US" sz="2000" dirty="0"/>
              <a:t> Quarterly Report submitted on </a:t>
            </a:r>
            <a:r>
              <a:rPr lang="en-US" sz="2000" dirty="0" smtClean="0"/>
              <a:t>31 </a:t>
            </a:r>
            <a:r>
              <a:rPr lang="en-US" sz="2000" dirty="0"/>
              <a:t>July </a:t>
            </a:r>
            <a:r>
              <a:rPr lang="en-US" sz="2000" dirty="0" smtClean="0"/>
              <a:t>2019;</a:t>
            </a:r>
            <a:endParaRPr lang="en-US" sz="2000" dirty="0"/>
          </a:p>
          <a:p>
            <a:pPr lvl="1" algn="just"/>
            <a:r>
              <a:rPr lang="en-US" sz="2000" dirty="0"/>
              <a:t>2</a:t>
            </a:r>
            <a:r>
              <a:rPr lang="en-US" sz="2000" baseline="30000" dirty="0"/>
              <a:t>nd</a:t>
            </a:r>
            <a:r>
              <a:rPr lang="en-US" sz="2000" dirty="0"/>
              <a:t> Quarterly Report submitted on 31 October </a:t>
            </a:r>
            <a:r>
              <a:rPr lang="en-US" sz="2000" dirty="0" smtClean="0"/>
              <a:t>2019;</a:t>
            </a:r>
            <a:endParaRPr lang="en-US" sz="2000" dirty="0"/>
          </a:p>
          <a:p>
            <a:pPr lvl="1" algn="just"/>
            <a:r>
              <a:rPr lang="en-US" sz="2000" dirty="0"/>
              <a:t>3</a:t>
            </a:r>
            <a:r>
              <a:rPr lang="en-US" sz="2000" baseline="30000" dirty="0"/>
              <a:t>rd</a:t>
            </a:r>
            <a:r>
              <a:rPr lang="en-US" sz="2000" dirty="0"/>
              <a:t> Quarterly Report submitted on 31 January </a:t>
            </a:r>
            <a:r>
              <a:rPr lang="en-US" sz="2000" dirty="0" smtClean="0"/>
              <a:t>2020; and</a:t>
            </a:r>
            <a:endParaRPr lang="en-US" sz="2000" dirty="0"/>
          </a:p>
          <a:p>
            <a:pPr lvl="1" algn="just"/>
            <a:r>
              <a:rPr lang="en-US" sz="2000" dirty="0"/>
              <a:t>4</a:t>
            </a:r>
            <a:r>
              <a:rPr lang="en-US" sz="2000" baseline="30000" dirty="0"/>
              <a:t>th</a:t>
            </a:r>
            <a:r>
              <a:rPr lang="en-US" sz="2000" dirty="0"/>
              <a:t> Quarterly Report submitted on </a:t>
            </a:r>
            <a:r>
              <a:rPr lang="en-US" sz="2000" dirty="0" smtClean="0"/>
              <a:t>30 </a:t>
            </a:r>
            <a:r>
              <a:rPr lang="en-US" sz="2000" dirty="0"/>
              <a:t>April </a:t>
            </a:r>
            <a:r>
              <a:rPr lang="en-US" sz="2000" dirty="0" smtClean="0"/>
              <a:t>2020.</a:t>
            </a:r>
            <a:endParaRPr lang="en-US" sz="2000" dirty="0"/>
          </a:p>
          <a:p>
            <a:pPr lvl="1" algn="just"/>
            <a:endParaRPr lang="en-ZA" sz="2400" dirty="0"/>
          </a:p>
        </p:txBody>
      </p:sp>
      <p:sp>
        <p:nvSpPr>
          <p:cNvPr id="4" name="Slide Number Placeholder 3">
            <a:extLst>
              <a:ext uri="{FF2B5EF4-FFF2-40B4-BE49-F238E27FC236}">
                <a16:creationId xmlns:a16="http://schemas.microsoft.com/office/drawing/2014/main" xmlns="" id="{6A77645F-B8A9-436F-BFA9-25C2AA3B1EAA}"/>
              </a:ext>
            </a:extLst>
          </p:cNvPr>
          <p:cNvSpPr>
            <a:spLocks noGrp="1"/>
          </p:cNvSpPr>
          <p:nvPr>
            <p:ph type="sldNum" sz="quarter" idx="12"/>
          </p:nvPr>
        </p:nvSpPr>
        <p:spPr/>
        <p:txBody>
          <a:bodyPr/>
          <a:lstStyle/>
          <a:p>
            <a:fld id="{6D246CA3-EEEA-1643-999B-A7AEC7E2B940}" type="slidenum">
              <a:rPr lang="en-US" smtClean="0"/>
              <a:pPr/>
              <a:t>23</a:t>
            </a:fld>
            <a:endParaRPr lang="en-US" dirty="0"/>
          </a:p>
        </p:txBody>
      </p:sp>
    </p:spTree>
    <p:extLst>
      <p:ext uri="{BB962C8B-B14F-4D97-AF65-F5344CB8AC3E}">
        <p14:creationId xmlns:p14="http://schemas.microsoft.com/office/powerpoint/2010/main" xmlns="" val="1297839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62622"/>
          </a:xfrm>
        </p:spPr>
        <p:txBody>
          <a:bodyPr/>
          <a:lstStyle/>
          <a:p>
            <a:r>
              <a:rPr lang="en-ZA" b="1" dirty="0">
                <a:solidFill>
                  <a:srgbClr val="FF0000"/>
                </a:solidFill>
              </a:rPr>
              <a:t>Governance</a:t>
            </a:r>
          </a:p>
        </p:txBody>
      </p:sp>
      <p:sp>
        <p:nvSpPr>
          <p:cNvPr id="3" name="Content Placeholder 2"/>
          <p:cNvSpPr>
            <a:spLocks noGrp="1"/>
          </p:cNvSpPr>
          <p:nvPr>
            <p:ph idx="1"/>
          </p:nvPr>
        </p:nvSpPr>
        <p:spPr>
          <a:xfrm>
            <a:off x="125730" y="934720"/>
            <a:ext cx="8823960" cy="5130800"/>
          </a:xfrm>
        </p:spPr>
        <p:txBody>
          <a:bodyPr/>
          <a:lstStyle/>
          <a:p>
            <a:pPr algn="just"/>
            <a:r>
              <a:rPr lang="en-ZA" sz="2800" dirty="0"/>
              <a:t>The NHC Council is </a:t>
            </a:r>
            <a:r>
              <a:rPr lang="en-ZA" sz="2800" dirty="0" smtClean="0"/>
              <a:t>constituted in terms </a:t>
            </a:r>
            <a:r>
              <a:rPr lang="en-ZA" sz="2800" dirty="0"/>
              <a:t>of </a:t>
            </a:r>
            <a:r>
              <a:rPr lang="en-ZA" sz="2800" dirty="0" smtClean="0"/>
              <a:t>Section 5</a:t>
            </a:r>
            <a:r>
              <a:rPr lang="en-ZA" sz="2800" dirty="0"/>
              <a:t>. (1</a:t>
            </a:r>
            <a:r>
              <a:rPr lang="en-ZA" sz="2800" dirty="0" smtClean="0"/>
              <a:t>) of the National Heritage Council Act, No. 11 of 1999.</a:t>
            </a:r>
          </a:p>
          <a:p>
            <a:pPr algn="just"/>
            <a:r>
              <a:rPr lang="en-ZA" sz="2800" dirty="0" smtClean="0"/>
              <a:t>Its members are appointed </a:t>
            </a:r>
            <a:r>
              <a:rPr lang="en-ZA" sz="2800" dirty="0"/>
              <a:t>as follows:</a:t>
            </a:r>
          </a:p>
          <a:p>
            <a:pPr marL="914400" lvl="1" indent="-514350" algn="just">
              <a:buAutoNum type="alphaLcParenBoth"/>
            </a:pPr>
            <a:r>
              <a:rPr lang="en-ZA" sz="2400" dirty="0"/>
              <a:t>5 appointed by Minister of Arts and Culture;</a:t>
            </a:r>
          </a:p>
          <a:p>
            <a:pPr marL="914400" lvl="1" indent="-514350" algn="just">
              <a:buAutoNum type="alphaLcParenBoth"/>
            </a:pPr>
            <a:r>
              <a:rPr lang="en-ZA" sz="2400" dirty="0"/>
              <a:t>9 Provincial Reps nominated by </a:t>
            </a:r>
            <a:r>
              <a:rPr lang="en-ZA" sz="2400" dirty="0" smtClean="0"/>
              <a:t>MECs but appointed by Minister;</a:t>
            </a:r>
            <a:endParaRPr lang="en-ZA" sz="2400" dirty="0"/>
          </a:p>
          <a:p>
            <a:pPr marL="914400" lvl="1" indent="-514350" algn="just">
              <a:buAutoNum type="alphaLcParenBoth"/>
            </a:pPr>
            <a:r>
              <a:rPr lang="en-ZA" sz="2400" dirty="0"/>
              <a:t>Chairpersons of SAHRA, Ditsong and Iziko </a:t>
            </a:r>
            <a:r>
              <a:rPr lang="en-ZA" sz="2400" dirty="0" smtClean="0"/>
              <a:t>Museums and</a:t>
            </a:r>
            <a:endParaRPr lang="en-ZA" sz="2400" dirty="0"/>
          </a:p>
          <a:p>
            <a:pPr marL="914400" lvl="1" indent="-514350" algn="just">
              <a:buAutoNum type="alphaLcParenBoth"/>
            </a:pPr>
            <a:r>
              <a:rPr lang="en-ZA" sz="2400" dirty="0" smtClean="0"/>
              <a:t>Chairpersons of Archives Commission, Heraldry and National Library of South Africa</a:t>
            </a:r>
            <a:endParaRPr lang="en-ZA" sz="2400" dirty="0"/>
          </a:p>
          <a:p>
            <a:pPr marL="457200" lvl="1" indent="0">
              <a:buNone/>
            </a:pPr>
            <a:endParaRPr lang="en-ZA" sz="2400" dirty="0"/>
          </a:p>
        </p:txBody>
      </p:sp>
      <p:sp>
        <p:nvSpPr>
          <p:cNvPr id="4" name="Slide Number Placeholder 3"/>
          <p:cNvSpPr>
            <a:spLocks noGrp="1"/>
          </p:cNvSpPr>
          <p:nvPr>
            <p:ph type="sldNum" sz="quarter" idx="12"/>
          </p:nvPr>
        </p:nvSpPr>
        <p:spPr/>
        <p:txBody>
          <a:bodyPr/>
          <a:lstStyle/>
          <a:p>
            <a:fld id="{6D246CA3-EEEA-1643-999B-A7AEC7E2B940}" type="slidenum">
              <a:rPr lang="en-US" smtClean="0"/>
              <a:pPr/>
              <a:t>24</a:t>
            </a:fld>
            <a:endParaRPr lang="en-US" dirty="0"/>
          </a:p>
        </p:txBody>
      </p:sp>
    </p:spTree>
    <p:extLst>
      <p:ext uri="{BB962C8B-B14F-4D97-AF65-F5344CB8AC3E}">
        <p14:creationId xmlns:p14="http://schemas.microsoft.com/office/powerpoint/2010/main" xmlns="" val="3640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FF0000"/>
                </a:solidFill>
              </a:rPr>
              <a:t>Council Committees:</a:t>
            </a:r>
            <a:br>
              <a:rPr lang="en-ZA" b="1" dirty="0">
                <a:solidFill>
                  <a:srgbClr val="FF0000"/>
                </a:solidFill>
              </a:rPr>
            </a:br>
            <a:endParaRPr lang="en-ZA" dirty="0"/>
          </a:p>
        </p:txBody>
      </p:sp>
      <p:sp>
        <p:nvSpPr>
          <p:cNvPr id="3" name="Content Placeholder 2"/>
          <p:cNvSpPr>
            <a:spLocks noGrp="1"/>
          </p:cNvSpPr>
          <p:nvPr>
            <p:ph idx="1"/>
          </p:nvPr>
        </p:nvSpPr>
        <p:spPr>
          <a:xfrm>
            <a:off x="203200" y="1254760"/>
            <a:ext cx="8778240" cy="4820920"/>
          </a:xfrm>
        </p:spPr>
        <p:txBody>
          <a:bodyPr/>
          <a:lstStyle/>
          <a:p>
            <a:pPr algn="just">
              <a:buFont typeface="Arial" panose="020B0604020202020204" pitchFamily="34" charset="0"/>
              <a:buChar char="•"/>
            </a:pPr>
            <a:r>
              <a:rPr lang="en-ZA" sz="2400" b="1" dirty="0" smtClean="0">
                <a:solidFill>
                  <a:prstClr val="black"/>
                </a:solidFill>
              </a:rPr>
              <a:t>In the year under review Council had constituted the following Committees to assist it in executing its mandate:</a:t>
            </a:r>
          </a:p>
          <a:p>
            <a:pPr marL="857250" lvl="1" indent="-457200">
              <a:buFont typeface="Arial"/>
              <a:buAutoNum type="alphaLcParenBoth"/>
            </a:pPr>
            <a:r>
              <a:rPr lang="en-ZA" sz="2400" dirty="0" smtClean="0">
                <a:solidFill>
                  <a:prstClr val="black"/>
                </a:solidFill>
              </a:rPr>
              <a:t>Audit </a:t>
            </a:r>
            <a:r>
              <a:rPr lang="en-ZA" sz="2400" dirty="0">
                <a:solidFill>
                  <a:prstClr val="black"/>
                </a:solidFill>
              </a:rPr>
              <a:t>and Risk Committee</a:t>
            </a:r>
          </a:p>
          <a:p>
            <a:pPr marL="857250" lvl="1" indent="-457200">
              <a:buFont typeface="Arial"/>
              <a:buAutoNum type="alphaLcParenBoth"/>
            </a:pPr>
            <a:r>
              <a:rPr lang="en-ZA" sz="2400" dirty="0">
                <a:solidFill>
                  <a:prstClr val="black"/>
                </a:solidFill>
              </a:rPr>
              <a:t>Heritage Programmes, Projects and Research Committee</a:t>
            </a:r>
          </a:p>
          <a:p>
            <a:pPr marL="857250" lvl="1" indent="-457200">
              <a:buFont typeface="Arial"/>
              <a:buAutoNum type="alphaLcParenBoth"/>
            </a:pPr>
            <a:r>
              <a:rPr lang="en-ZA" sz="2400" dirty="0">
                <a:solidFill>
                  <a:prstClr val="black"/>
                </a:solidFill>
              </a:rPr>
              <a:t>Corporate Services and Finance Committee</a:t>
            </a:r>
          </a:p>
          <a:p>
            <a:pPr marL="857250" lvl="1" indent="-457200">
              <a:buFont typeface="Arial"/>
              <a:buAutoNum type="alphaLcParenBoth"/>
            </a:pPr>
            <a:r>
              <a:rPr lang="en-ZA" sz="2400" dirty="0">
                <a:solidFill>
                  <a:prstClr val="black"/>
                </a:solidFill>
              </a:rPr>
              <a:t>Social and Ethics Committee</a:t>
            </a:r>
          </a:p>
          <a:p>
            <a:pPr marL="857250" lvl="1" indent="-457200">
              <a:buFont typeface="Arial"/>
              <a:buAutoNum type="alphaLcParenBoth"/>
            </a:pPr>
            <a:r>
              <a:rPr lang="en-ZA" sz="2400" dirty="0">
                <a:solidFill>
                  <a:prstClr val="black"/>
                </a:solidFill>
              </a:rPr>
              <a:t>Repositioning and International Relations </a:t>
            </a:r>
            <a:r>
              <a:rPr lang="en-ZA" sz="2400" dirty="0" smtClean="0">
                <a:solidFill>
                  <a:prstClr val="black"/>
                </a:solidFill>
              </a:rPr>
              <a:t>Committee</a:t>
            </a:r>
          </a:p>
          <a:p>
            <a:pPr marL="0" indent="0" algn="just">
              <a:buNone/>
            </a:pPr>
            <a:endParaRPr lang="en-US" sz="1100" dirty="0" smtClean="0"/>
          </a:p>
          <a:p>
            <a:pPr algn="just"/>
            <a:r>
              <a:rPr lang="en-US" sz="2400" b="1" dirty="0" smtClean="0"/>
              <a:t>Meetings </a:t>
            </a:r>
            <a:r>
              <a:rPr lang="en-US" sz="2400" b="1" dirty="0"/>
              <a:t>of Council</a:t>
            </a:r>
          </a:p>
          <a:p>
            <a:pPr lvl="1" algn="just"/>
            <a:r>
              <a:rPr lang="en-US" sz="2400" dirty="0" smtClean="0"/>
              <a:t>During </a:t>
            </a:r>
            <a:r>
              <a:rPr lang="en-US" sz="2400" dirty="0"/>
              <a:t>the year ended 31 March 2020 six (6) Ordinary Meetings and two (2) Strategy Review Workshops were </a:t>
            </a:r>
            <a:r>
              <a:rPr lang="en-US" sz="2400" dirty="0" smtClean="0"/>
              <a:t>convened.</a:t>
            </a:r>
            <a:endParaRPr lang="en-US" sz="2400" dirty="0"/>
          </a:p>
          <a:p>
            <a:endParaRPr lang="en-ZA" dirty="0"/>
          </a:p>
        </p:txBody>
      </p:sp>
      <p:sp>
        <p:nvSpPr>
          <p:cNvPr id="4" name="Slide Number Placeholder 3"/>
          <p:cNvSpPr>
            <a:spLocks noGrp="1"/>
          </p:cNvSpPr>
          <p:nvPr>
            <p:ph type="sldNum" sz="quarter" idx="12"/>
          </p:nvPr>
        </p:nvSpPr>
        <p:spPr/>
        <p:txBody>
          <a:bodyPr/>
          <a:lstStyle/>
          <a:p>
            <a:fld id="{6D246CA3-EEEA-1643-999B-A7AEC7E2B940}" type="slidenum">
              <a:rPr lang="en-US" smtClean="0"/>
              <a:pPr/>
              <a:t>25</a:t>
            </a:fld>
            <a:endParaRPr lang="en-US" dirty="0"/>
          </a:p>
        </p:txBody>
      </p:sp>
    </p:spTree>
    <p:extLst>
      <p:ext uri="{BB962C8B-B14F-4D97-AF65-F5344CB8AC3E}">
        <p14:creationId xmlns:p14="http://schemas.microsoft.com/office/powerpoint/2010/main" xmlns="" val="589844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10650"/>
          </a:xfrm>
        </p:spPr>
        <p:txBody>
          <a:bodyPr/>
          <a:lstStyle/>
          <a:p>
            <a:r>
              <a:rPr lang="en-ZA" b="1" dirty="0"/>
              <a:t>Governance </a:t>
            </a:r>
            <a:r>
              <a:rPr lang="en-ZA" b="1" dirty="0" err="1"/>
              <a:t>cont</a:t>
            </a:r>
            <a:r>
              <a:rPr lang="en-ZA" b="1" dirty="0"/>
              <a:t>…</a:t>
            </a:r>
          </a:p>
        </p:txBody>
      </p:sp>
      <p:sp>
        <p:nvSpPr>
          <p:cNvPr id="3" name="Content Placeholder 2"/>
          <p:cNvSpPr>
            <a:spLocks noGrp="1"/>
          </p:cNvSpPr>
          <p:nvPr>
            <p:ph idx="1"/>
          </p:nvPr>
        </p:nvSpPr>
        <p:spPr>
          <a:xfrm>
            <a:off x="111760" y="556650"/>
            <a:ext cx="8849360" cy="5545699"/>
          </a:xfrm>
        </p:spPr>
        <p:txBody>
          <a:bodyPr/>
          <a:lstStyle/>
          <a:p>
            <a:pPr marL="57150" indent="0" algn="just">
              <a:buNone/>
            </a:pPr>
            <a:r>
              <a:rPr lang="en-ZA" sz="2800" b="1" dirty="0" smtClean="0">
                <a:solidFill>
                  <a:srgbClr val="FF0000"/>
                </a:solidFill>
              </a:rPr>
              <a:t>Council Secretary</a:t>
            </a:r>
          </a:p>
          <a:p>
            <a:pPr marL="400050" algn="just"/>
            <a:r>
              <a:rPr lang="en-US" sz="2400" dirty="0"/>
              <a:t>The Council </a:t>
            </a:r>
            <a:r>
              <a:rPr lang="en-US" sz="2400" dirty="0" smtClean="0"/>
              <a:t>Secretary </a:t>
            </a:r>
            <a:r>
              <a:rPr lang="en-US" sz="2400" dirty="0"/>
              <a:t>(previously Company Secretariat) function is </a:t>
            </a:r>
            <a:r>
              <a:rPr lang="en-US" sz="2400" dirty="0" smtClean="0"/>
              <a:t>in-house reporting </a:t>
            </a:r>
            <a:r>
              <a:rPr lang="en-US" sz="2400" dirty="0"/>
              <a:t>functionally to the Council and administratively to the </a:t>
            </a:r>
            <a:r>
              <a:rPr lang="en-US" sz="2400" dirty="0" smtClean="0"/>
              <a:t>CEO. The Company Secretariat function was split into Council Secretary and Legal Officer.</a:t>
            </a:r>
          </a:p>
          <a:p>
            <a:pPr marL="400050" algn="just"/>
            <a:r>
              <a:rPr lang="en-US" sz="2400" dirty="0" smtClean="0"/>
              <a:t>In </a:t>
            </a:r>
            <a:r>
              <a:rPr lang="en-US" sz="2400" dirty="0"/>
              <a:t>the period under review the Council Secretary resigned in </a:t>
            </a:r>
            <a:r>
              <a:rPr lang="en-US" sz="2400" dirty="0" smtClean="0"/>
              <a:t>June </a:t>
            </a:r>
            <a:r>
              <a:rPr lang="en-US" sz="2400" dirty="0"/>
              <a:t>2019 and Mr</a:t>
            </a:r>
            <a:r>
              <a:rPr lang="en-US" sz="2400" dirty="0" smtClean="0"/>
              <a:t>. Tembile </a:t>
            </a:r>
            <a:r>
              <a:rPr lang="en-US" sz="2400" dirty="0"/>
              <a:t>Yako was appointed as Acting Council Secretary while a new </a:t>
            </a:r>
            <a:r>
              <a:rPr lang="en-US" sz="2400" dirty="0" smtClean="0"/>
              <a:t>Council Secretary </a:t>
            </a:r>
            <a:r>
              <a:rPr lang="en-US" sz="2400" dirty="0"/>
              <a:t>was being </a:t>
            </a:r>
            <a:r>
              <a:rPr lang="en-US" sz="2400" dirty="0" smtClean="0"/>
              <a:t>appointed. </a:t>
            </a:r>
            <a:r>
              <a:rPr lang="en-US" sz="2400" dirty="0"/>
              <a:t>T</a:t>
            </a:r>
            <a:r>
              <a:rPr lang="en-US" sz="2400" dirty="0" smtClean="0"/>
              <a:t>wo </a:t>
            </a:r>
            <a:r>
              <a:rPr lang="en-US" sz="2400" dirty="0"/>
              <a:t>service providers were appointed in </a:t>
            </a:r>
            <a:r>
              <a:rPr lang="en-US" sz="2400" dirty="0" smtClean="0"/>
              <a:t>the period </a:t>
            </a:r>
            <a:r>
              <a:rPr lang="en-US" sz="2400" dirty="0"/>
              <a:t>under review to assist in taking minutes in Council and </a:t>
            </a:r>
            <a:r>
              <a:rPr lang="en-US" sz="2400" dirty="0" smtClean="0"/>
              <a:t>Committee meetings</a:t>
            </a:r>
            <a:r>
              <a:rPr lang="en-US" sz="2400" dirty="0"/>
              <a:t>. </a:t>
            </a:r>
            <a:endParaRPr lang="en-US" sz="2400" dirty="0" smtClean="0"/>
          </a:p>
          <a:p>
            <a:pPr marL="400050" algn="just"/>
            <a:r>
              <a:rPr lang="en-US" sz="2400" dirty="0" smtClean="0"/>
              <a:t>The appointment of Council Secretariat was commenced by Council towards the end of its term before dissolution by the Minister. It is expected to be finalized in the 2020/21 Financial Year.</a:t>
            </a:r>
          </a:p>
          <a:p>
            <a:pPr marL="400050" algn="just"/>
            <a:endParaRPr lang="en-ZA" sz="2000"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46CA3-EEEA-1643-999B-A7AEC7E2B94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28308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Governance cont...</a:t>
            </a:r>
            <a:endParaRPr lang="en-ZA" dirty="0"/>
          </a:p>
        </p:txBody>
      </p:sp>
      <p:sp>
        <p:nvSpPr>
          <p:cNvPr id="4" name="Slide Number Placeholder 3"/>
          <p:cNvSpPr>
            <a:spLocks noGrp="1"/>
          </p:cNvSpPr>
          <p:nvPr>
            <p:ph type="sldNum" sz="quarter" idx="12"/>
          </p:nvPr>
        </p:nvSpPr>
        <p:spPr/>
        <p:txBody>
          <a:bodyPr/>
          <a:lstStyle/>
          <a:p>
            <a:fld id="{6D246CA3-EEEA-1643-999B-A7AEC7E2B940}" type="slidenum">
              <a:rPr lang="en-US" smtClean="0"/>
              <a:pPr/>
              <a:t>27</a:t>
            </a:fld>
            <a:endParaRPr lang="en-US" dirty="0"/>
          </a:p>
        </p:txBody>
      </p:sp>
      <p:sp>
        <p:nvSpPr>
          <p:cNvPr id="6" name="Content Placeholder 2"/>
          <p:cNvSpPr>
            <a:spLocks noGrp="1"/>
          </p:cNvSpPr>
          <p:nvPr>
            <p:ph idx="1"/>
          </p:nvPr>
        </p:nvSpPr>
        <p:spPr/>
        <p:txBody>
          <a:bodyPr/>
          <a:lstStyle/>
          <a:p>
            <a:pPr marL="57150" indent="0" algn="just">
              <a:buNone/>
            </a:pPr>
            <a:r>
              <a:rPr lang="en-ZA" sz="2800" b="1" dirty="0" smtClean="0">
                <a:solidFill>
                  <a:srgbClr val="FF0000"/>
                </a:solidFill>
              </a:rPr>
              <a:t>Risk </a:t>
            </a:r>
            <a:r>
              <a:rPr lang="en-ZA" sz="2800" b="1" dirty="0">
                <a:solidFill>
                  <a:srgbClr val="FF0000"/>
                </a:solidFill>
              </a:rPr>
              <a:t>management &amp; Internal controls</a:t>
            </a:r>
          </a:p>
          <a:p>
            <a:pPr lvl="0" algn="just"/>
            <a:r>
              <a:rPr lang="en-ZA" sz="2400" dirty="0">
                <a:solidFill>
                  <a:prstClr val="black"/>
                </a:solidFill>
              </a:rPr>
              <a:t>Risk is managed through a Risk Management Strategy approved by Council &amp; overseen by Audit &amp; Risk Committee, Risk Management Committee &amp; MEXCO</a:t>
            </a:r>
          </a:p>
          <a:p>
            <a:pPr lvl="0" algn="just"/>
            <a:r>
              <a:rPr lang="en-ZA" sz="2400" dirty="0">
                <a:solidFill>
                  <a:prstClr val="black"/>
                </a:solidFill>
              </a:rPr>
              <a:t>Internal Audit was outsourced and AG noted a regression on Internal controls hence the Qualified Audit Outcome.</a:t>
            </a:r>
          </a:p>
          <a:p>
            <a:pPr lvl="0" algn="just"/>
            <a:r>
              <a:rPr lang="en-ZA" sz="2400" dirty="0">
                <a:solidFill>
                  <a:prstClr val="black"/>
                </a:solidFill>
              </a:rPr>
              <a:t>Management to attend to the identified weaknesses and report to the Audit and Risk Committee and the Council</a:t>
            </a:r>
          </a:p>
          <a:p>
            <a:pPr marL="400050" algn="just"/>
            <a:endParaRPr lang="en-US" sz="2000" dirty="0" smtClean="0"/>
          </a:p>
          <a:p>
            <a:pPr marL="400050" algn="just"/>
            <a:endParaRPr lang="en-ZA" sz="2000" dirty="0"/>
          </a:p>
        </p:txBody>
      </p:sp>
    </p:spTree>
    <p:extLst>
      <p:ext uri="{BB962C8B-B14F-4D97-AF65-F5344CB8AC3E}">
        <p14:creationId xmlns:p14="http://schemas.microsoft.com/office/powerpoint/2010/main" xmlns="" val="19149021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6435"/>
          </a:xfrm>
        </p:spPr>
        <p:txBody>
          <a:bodyPr/>
          <a:lstStyle/>
          <a:p>
            <a:r>
              <a:rPr lang="en-ZA" b="1" dirty="0"/>
              <a:t>Governance </a:t>
            </a:r>
            <a:r>
              <a:rPr lang="en-ZA" b="1" dirty="0" err="1"/>
              <a:t>cont</a:t>
            </a:r>
            <a:r>
              <a:rPr lang="en-ZA" b="1" dirty="0"/>
              <a:t>… </a:t>
            </a:r>
          </a:p>
        </p:txBody>
      </p:sp>
      <p:sp>
        <p:nvSpPr>
          <p:cNvPr id="3" name="Content Placeholder 2"/>
          <p:cNvSpPr>
            <a:spLocks noGrp="1"/>
          </p:cNvSpPr>
          <p:nvPr>
            <p:ph idx="1"/>
          </p:nvPr>
        </p:nvSpPr>
        <p:spPr>
          <a:xfrm>
            <a:off x="126609" y="545758"/>
            <a:ext cx="8806376" cy="5692775"/>
          </a:xfrm>
        </p:spPr>
        <p:txBody>
          <a:bodyPr/>
          <a:lstStyle/>
          <a:p>
            <a:pPr marL="0" lvl="0" indent="0" algn="just">
              <a:buNone/>
            </a:pPr>
            <a:r>
              <a:rPr lang="en-ZA" sz="2800" b="1" dirty="0">
                <a:solidFill>
                  <a:srgbClr val="FF0000"/>
                </a:solidFill>
              </a:rPr>
              <a:t>Compliance with laws and Regulations</a:t>
            </a:r>
          </a:p>
          <a:p>
            <a:pPr lvl="0" algn="just"/>
            <a:r>
              <a:rPr lang="en-ZA" sz="2400" dirty="0">
                <a:solidFill>
                  <a:prstClr val="black"/>
                </a:solidFill>
              </a:rPr>
              <a:t>The NHC complies with legislation and regulatory imperatives applicable to it including but not limited to The National Heritage </a:t>
            </a:r>
            <a:r>
              <a:rPr lang="en-ZA" sz="2400" dirty="0" smtClean="0">
                <a:solidFill>
                  <a:prstClr val="black"/>
                </a:solidFill>
              </a:rPr>
              <a:t>Council Act </a:t>
            </a:r>
            <a:r>
              <a:rPr lang="en-ZA" sz="2400" dirty="0">
                <a:solidFill>
                  <a:prstClr val="black"/>
                </a:solidFill>
              </a:rPr>
              <a:t>of 1999, PFMA, Treasury Regulations, Practice Notes, </a:t>
            </a:r>
            <a:r>
              <a:rPr lang="en-ZA" sz="2400" dirty="0" smtClean="0">
                <a:solidFill>
                  <a:prstClr val="black"/>
                </a:solidFill>
              </a:rPr>
              <a:t>King I – IV Reports, </a:t>
            </a:r>
            <a:r>
              <a:rPr lang="en-ZA" sz="2400" dirty="0">
                <a:solidFill>
                  <a:prstClr val="black"/>
                </a:solidFill>
              </a:rPr>
              <a:t>Labour laws, Health and Safety Laws, Procurement Prescripts, </a:t>
            </a:r>
            <a:r>
              <a:rPr lang="en-ZA" sz="2400" dirty="0" smtClean="0">
                <a:solidFill>
                  <a:prstClr val="black"/>
                </a:solidFill>
              </a:rPr>
              <a:t>BBBEE </a:t>
            </a:r>
            <a:r>
              <a:rPr lang="en-ZA" sz="2400" dirty="0">
                <a:solidFill>
                  <a:prstClr val="black"/>
                </a:solidFill>
              </a:rPr>
              <a:t>etc.</a:t>
            </a:r>
            <a:endParaRPr lang="en-ZA" sz="2400" dirty="0"/>
          </a:p>
          <a:p>
            <a:pPr marL="0" lvl="0" indent="0">
              <a:buNone/>
            </a:pPr>
            <a:r>
              <a:rPr lang="en-ZA" sz="2800" b="1" dirty="0">
                <a:solidFill>
                  <a:srgbClr val="FF0000"/>
                </a:solidFill>
              </a:rPr>
              <a:t>Minimising conflict of interest</a:t>
            </a:r>
          </a:p>
          <a:p>
            <a:pPr lvl="0" algn="just"/>
            <a:r>
              <a:rPr lang="en-ZA" sz="2400" dirty="0" smtClean="0">
                <a:solidFill>
                  <a:prstClr val="black"/>
                </a:solidFill>
              </a:rPr>
              <a:t>All Council members and employees of </a:t>
            </a:r>
            <a:r>
              <a:rPr lang="en-ZA" sz="2400" dirty="0">
                <a:solidFill>
                  <a:prstClr val="black"/>
                </a:solidFill>
              </a:rPr>
              <a:t>the NHC </a:t>
            </a:r>
            <a:r>
              <a:rPr lang="en-ZA" sz="2400" dirty="0" smtClean="0">
                <a:solidFill>
                  <a:prstClr val="black"/>
                </a:solidFill>
              </a:rPr>
              <a:t>sign Declaration </a:t>
            </a:r>
            <a:r>
              <a:rPr lang="en-ZA" sz="2400" dirty="0">
                <a:solidFill>
                  <a:prstClr val="black"/>
                </a:solidFill>
              </a:rPr>
              <a:t>of Interest </a:t>
            </a:r>
            <a:r>
              <a:rPr lang="en-ZA" sz="2400" dirty="0" smtClean="0">
                <a:solidFill>
                  <a:prstClr val="black"/>
                </a:solidFill>
              </a:rPr>
              <a:t>Forms annually </a:t>
            </a:r>
            <a:r>
              <a:rPr lang="en-ZA" sz="2400" dirty="0">
                <a:solidFill>
                  <a:prstClr val="black"/>
                </a:solidFill>
              </a:rPr>
              <a:t>in accordance with the National Heritage Council Act of 1999.</a:t>
            </a:r>
          </a:p>
          <a:p>
            <a:pPr marL="0" lvl="0" indent="0">
              <a:buNone/>
            </a:pPr>
            <a:r>
              <a:rPr lang="en-ZA" sz="2800" b="1" dirty="0">
                <a:solidFill>
                  <a:srgbClr val="FF0000"/>
                </a:solidFill>
              </a:rPr>
              <a:t>Health, safety and environmental issues</a:t>
            </a:r>
          </a:p>
          <a:p>
            <a:pPr lvl="0" algn="just"/>
            <a:r>
              <a:rPr lang="en-US" sz="2400" dirty="0">
                <a:solidFill>
                  <a:prstClr val="black"/>
                </a:solidFill>
              </a:rPr>
              <a:t>The NHC has designated a member of staff to be responsible for </a:t>
            </a:r>
            <a:r>
              <a:rPr lang="en-US" sz="2400" dirty="0" smtClean="0">
                <a:solidFill>
                  <a:prstClr val="black"/>
                </a:solidFill>
              </a:rPr>
              <a:t>facilities management </a:t>
            </a:r>
            <a:r>
              <a:rPr lang="en-US" sz="2400" dirty="0">
                <a:solidFill>
                  <a:prstClr val="black"/>
                </a:solidFill>
              </a:rPr>
              <a:t>to ensure that health, safety and environmental issues </a:t>
            </a:r>
            <a:r>
              <a:rPr lang="en-US" sz="2400" dirty="0" smtClean="0">
                <a:solidFill>
                  <a:prstClr val="black"/>
                </a:solidFill>
              </a:rPr>
              <a:t>are addressed</a:t>
            </a:r>
            <a:r>
              <a:rPr lang="en-US" sz="2400" dirty="0">
                <a:solidFill>
                  <a:prstClr val="black"/>
                </a:solidFill>
              </a:rPr>
              <a:t>.</a:t>
            </a:r>
            <a:endParaRPr lang="en-ZA" sz="2400" dirty="0">
              <a:solidFill>
                <a:prstClr val="black"/>
              </a:solidFill>
            </a:endParaRPr>
          </a:p>
          <a:p>
            <a:pPr marL="0" lvl="0" indent="0" algn="just">
              <a:buNone/>
            </a:pPr>
            <a:endParaRPr lang="en-ZA" sz="1800" dirty="0">
              <a:solidFill>
                <a:prstClr val="black"/>
              </a:solidFill>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46CA3-EEEA-1643-999B-A7AEC7E2B94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969726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506"/>
            <a:ext cx="8229600" cy="1143000"/>
          </a:xfrm>
        </p:spPr>
        <p:txBody>
          <a:bodyPr/>
          <a:lstStyle/>
          <a:p>
            <a:r>
              <a:rPr lang="en-ZA" b="1" dirty="0"/>
              <a:t>Governance </a:t>
            </a:r>
            <a:r>
              <a:rPr lang="en-ZA" b="1" dirty="0" err="1"/>
              <a:t>cont</a:t>
            </a:r>
            <a:r>
              <a:rPr lang="en-ZA" b="1" dirty="0"/>
              <a:t>…</a:t>
            </a:r>
          </a:p>
        </p:txBody>
      </p:sp>
      <p:sp>
        <p:nvSpPr>
          <p:cNvPr id="3" name="Content Placeholder 2"/>
          <p:cNvSpPr>
            <a:spLocks noGrp="1"/>
          </p:cNvSpPr>
          <p:nvPr>
            <p:ph idx="1"/>
          </p:nvPr>
        </p:nvSpPr>
        <p:spPr>
          <a:xfrm>
            <a:off x="182880" y="675005"/>
            <a:ext cx="8737600" cy="6046470"/>
          </a:xfrm>
        </p:spPr>
        <p:txBody>
          <a:bodyPr/>
          <a:lstStyle/>
          <a:p>
            <a:pPr marL="0" indent="0">
              <a:buNone/>
            </a:pPr>
            <a:r>
              <a:rPr lang="en-ZA" sz="2800" b="1" dirty="0">
                <a:solidFill>
                  <a:srgbClr val="FF0000"/>
                </a:solidFill>
              </a:rPr>
              <a:t>Fraud and corruption</a:t>
            </a:r>
          </a:p>
          <a:p>
            <a:pPr algn="just"/>
            <a:r>
              <a:rPr lang="en-ZA" sz="2400" dirty="0"/>
              <a:t>To mitigate the risk of fraud and corruption the following instruments are in place:</a:t>
            </a:r>
          </a:p>
          <a:p>
            <a:pPr marL="400050" lvl="1" indent="0" algn="just">
              <a:buNone/>
            </a:pPr>
            <a:r>
              <a:rPr lang="en-ZA" sz="2400" dirty="0"/>
              <a:t>i) Fraud Prevention Plan that is aimed at mitigating the risk of fraud and corruption in the Council;</a:t>
            </a:r>
          </a:p>
          <a:p>
            <a:pPr marL="400050" lvl="1" indent="0" algn="just">
              <a:buNone/>
            </a:pPr>
            <a:r>
              <a:rPr lang="en-ZA" sz="2400" dirty="0"/>
              <a:t>ii) Anti-Fraud and Corruption Policy;</a:t>
            </a:r>
          </a:p>
          <a:p>
            <a:pPr marL="400050" lvl="1" indent="0" algn="just">
              <a:buNone/>
            </a:pPr>
            <a:r>
              <a:rPr lang="en-ZA" sz="2400" dirty="0"/>
              <a:t>iii) Code of Ethics and Business Conduct; and</a:t>
            </a:r>
          </a:p>
          <a:p>
            <a:pPr marL="400050" lvl="1" indent="0" algn="just">
              <a:buNone/>
            </a:pPr>
            <a:r>
              <a:rPr lang="en-ZA" sz="2400" dirty="0"/>
              <a:t>iv) Risk and Fraud Implementation </a:t>
            </a:r>
            <a:r>
              <a:rPr lang="en-ZA" sz="2400" dirty="0" smtClean="0"/>
              <a:t>Plans</a:t>
            </a:r>
          </a:p>
          <a:p>
            <a:pPr marL="400050" lvl="1" indent="0" algn="just">
              <a:buNone/>
            </a:pPr>
            <a:r>
              <a:rPr lang="en-ZA" sz="2400" dirty="0" smtClean="0"/>
              <a:t>v) Use of the DSAC Hotline – No cases were reported in 2019/20</a:t>
            </a:r>
            <a:endParaRPr lang="en-ZA" sz="2400" dirty="0"/>
          </a:p>
          <a:p>
            <a:pPr marL="0" lvl="0" indent="0">
              <a:buNone/>
            </a:pPr>
            <a:r>
              <a:rPr lang="en-ZA" sz="2800" b="1" dirty="0">
                <a:solidFill>
                  <a:srgbClr val="FF0000"/>
                </a:solidFill>
              </a:rPr>
              <a:t>Code of Conduct</a:t>
            </a:r>
          </a:p>
          <a:p>
            <a:pPr lvl="0" algn="just"/>
            <a:r>
              <a:rPr lang="en-US" sz="2400" dirty="0">
                <a:solidFill>
                  <a:prstClr val="black"/>
                </a:solidFill>
              </a:rPr>
              <a:t>The Council has an approved Code of Conduct and Ethics Policy in place.</a:t>
            </a:r>
          </a:p>
          <a:p>
            <a:pPr lvl="0" algn="just"/>
            <a:r>
              <a:rPr lang="en-US" sz="2400" dirty="0">
                <a:solidFill>
                  <a:prstClr val="black"/>
                </a:solidFill>
              </a:rPr>
              <a:t>However, these policies need to be reviewed.</a:t>
            </a:r>
            <a:endParaRPr lang="en-ZA" sz="1800" dirty="0">
              <a:solidFill>
                <a:prstClr val="black"/>
              </a:solidFill>
            </a:endParaRPr>
          </a:p>
          <a:p>
            <a:pPr marL="0" indent="0">
              <a:buNone/>
            </a:pPr>
            <a:endParaRPr lang="en-ZA" sz="1800" dirty="0"/>
          </a:p>
          <a:p>
            <a:endParaRPr lang="en-ZA" b="1" dirty="0"/>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D246CA3-EEEA-1643-999B-A7AEC7E2B940}"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181045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ZA" dirty="0"/>
          </a:p>
        </p:txBody>
      </p:sp>
      <p:sp>
        <p:nvSpPr>
          <p:cNvPr id="10" name="Content Placeholder 9"/>
          <p:cNvSpPr>
            <a:spLocks noGrp="1"/>
          </p:cNvSpPr>
          <p:nvPr>
            <p:ph idx="1"/>
          </p:nvPr>
        </p:nvSpPr>
        <p:spPr/>
        <p:txBody>
          <a:bodyPr/>
          <a:lstStyle/>
          <a:p>
            <a:endParaRPr lang="en-ZA" dirty="0"/>
          </a:p>
        </p:txBody>
      </p:sp>
      <p:pic>
        <p:nvPicPr>
          <p:cNvPr id="4" name="Picture 3" descr="nhc_ppt_01.jpg"/>
          <p:cNvPicPr>
            <a:picLocks noChangeAspect="1"/>
          </p:cNvPicPr>
          <p:nvPr/>
        </p:nvPicPr>
        <p:blipFill>
          <a:blip r:embed="rId2" cstate="print"/>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pPr>
              <a:defRPr/>
            </a:pPr>
            <a:fld id="{1D8B1BB0-9F82-429F-9BAB-6F896428EC0B}" type="slidenum">
              <a:rPr lang="fr-FR" smtClean="0"/>
              <a:pPr>
                <a:defRPr/>
              </a:pPr>
              <a:t>3</a:t>
            </a:fld>
            <a:endParaRPr lang="fr-FR" dirty="0"/>
          </a:p>
        </p:txBody>
      </p:sp>
      <p:sp>
        <p:nvSpPr>
          <p:cNvPr id="6" name="Rectangle 2"/>
          <p:cNvSpPr txBox="1">
            <a:spLocks noChangeArrowheads="1"/>
          </p:cNvSpPr>
          <p:nvPr/>
        </p:nvSpPr>
        <p:spPr>
          <a:xfrm>
            <a:off x="611560" y="620688"/>
            <a:ext cx="7848872" cy="273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sz="4800" b="1" dirty="0"/>
              <a:t>STRATEGIC OVERVIEW</a:t>
            </a:r>
          </a:p>
        </p:txBody>
      </p:sp>
    </p:spTree>
    <p:extLst>
      <p:ext uri="{BB962C8B-B14F-4D97-AF65-F5344CB8AC3E}">
        <p14:creationId xmlns:p14="http://schemas.microsoft.com/office/powerpoint/2010/main" xmlns="" val="1598437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ZA" dirty="0"/>
          </a:p>
        </p:txBody>
      </p:sp>
      <p:sp>
        <p:nvSpPr>
          <p:cNvPr id="10" name="Content Placeholder 9"/>
          <p:cNvSpPr>
            <a:spLocks noGrp="1"/>
          </p:cNvSpPr>
          <p:nvPr>
            <p:ph idx="1"/>
          </p:nvPr>
        </p:nvSpPr>
        <p:spPr/>
        <p:txBody>
          <a:bodyPr/>
          <a:lstStyle/>
          <a:p>
            <a:endParaRPr lang="en-ZA" dirty="0"/>
          </a:p>
        </p:txBody>
      </p:sp>
      <p:pic>
        <p:nvPicPr>
          <p:cNvPr id="4" name="Picture 3" descr="nhc_ppt_01.jpg"/>
          <p:cNvPicPr>
            <a:picLocks noChangeAspect="1"/>
          </p:cNvPicPr>
          <p:nvPr/>
        </p:nvPicPr>
        <p:blipFill>
          <a:blip r:embed="rId2" cstate="print"/>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pPr>
              <a:defRPr/>
            </a:pPr>
            <a:fld id="{1D8B1BB0-9F82-429F-9BAB-6F896428EC0B}" type="slidenum">
              <a:rPr lang="fr-FR" smtClean="0">
                <a:solidFill>
                  <a:prstClr val="black"/>
                </a:solidFill>
              </a:rPr>
              <a:pPr>
                <a:defRPr/>
              </a:pPr>
              <a:t>30</a:t>
            </a:fld>
            <a:endParaRPr lang="fr-FR" dirty="0">
              <a:solidFill>
                <a:prstClr val="black"/>
              </a:solidFill>
            </a:endParaRPr>
          </a:p>
        </p:txBody>
      </p:sp>
      <p:sp>
        <p:nvSpPr>
          <p:cNvPr id="8" name="Rectangle 2"/>
          <p:cNvSpPr txBox="1">
            <a:spLocks noChangeArrowheads="1"/>
          </p:cNvSpPr>
          <p:nvPr/>
        </p:nvSpPr>
        <p:spPr>
          <a:xfrm>
            <a:off x="611560" y="620688"/>
            <a:ext cx="7848872" cy="273630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ZA" b="1" dirty="0">
                <a:solidFill>
                  <a:prstClr val="black"/>
                </a:solidFill>
              </a:rPr>
              <a:t>AUDIT AND FINANCE</a:t>
            </a:r>
          </a:p>
        </p:txBody>
      </p:sp>
    </p:spTree>
    <p:extLst>
      <p:ext uri="{BB962C8B-B14F-4D97-AF65-F5344CB8AC3E}">
        <p14:creationId xmlns:p14="http://schemas.microsoft.com/office/powerpoint/2010/main" xmlns="" val="2339651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378"/>
          </a:xfrm>
        </p:spPr>
        <p:txBody>
          <a:bodyPr/>
          <a:lstStyle/>
          <a:p>
            <a:r>
              <a:rPr lang="en-ZA" sz="3600" b="1" dirty="0"/>
              <a:t>AUDIT AND FINANCE </a:t>
            </a:r>
            <a:endParaRPr lang="en-ZA" sz="3600" dirty="0"/>
          </a:p>
        </p:txBody>
      </p:sp>
      <p:sp>
        <p:nvSpPr>
          <p:cNvPr id="4" name="Content Placeholder 3"/>
          <p:cNvSpPr>
            <a:spLocks noGrp="1"/>
          </p:cNvSpPr>
          <p:nvPr>
            <p:ph idx="1"/>
          </p:nvPr>
        </p:nvSpPr>
        <p:spPr>
          <a:xfrm>
            <a:off x="193040" y="1276643"/>
            <a:ext cx="8717280" cy="4525963"/>
          </a:xfrm>
        </p:spPr>
        <p:txBody>
          <a:bodyPr/>
          <a:lstStyle/>
          <a:p>
            <a:pPr algn="just"/>
            <a:r>
              <a:rPr lang="en-US" sz="2400" dirty="0"/>
              <a:t>The NHC </a:t>
            </a:r>
            <a:r>
              <a:rPr lang="en-US" sz="2400" dirty="0" smtClean="0"/>
              <a:t>has received a Qualified </a:t>
            </a:r>
            <a:r>
              <a:rPr lang="en-US" sz="2400" dirty="0"/>
              <a:t>A</a:t>
            </a:r>
            <a:r>
              <a:rPr lang="en-US" sz="2400" dirty="0" smtClean="0"/>
              <a:t>udit Opinion </a:t>
            </a:r>
            <a:r>
              <a:rPr lang="en-US" sz="2400" dirty="0"/>
              <a:t>from the Auditor </a:t>
            </a:r>
            <a:r>
              <a:rPr lang="en-US" sz="2400" dirty="0" smtClean="0"/>
              <a:t>General of South Africa(AGSA) for 2019/20. </a:t>
            </a:r>
          </a:p>
          <a:p>
            <a:pPr marL="0" indent="0" algn="just">
              <a:buNone/>
            </a:pPr>
            <a:endParaRPr lang="en-US" sz="2400" dirty="0"/>
          </a:p>
          <a:p>
            <a:pPr marL="0" indent="0" algn="just">
              <a:buNone/>
            </a:pPr>
            <a:r>
              <a:rPr lang="en-US" sz="2400" b="1" dirty="0" smtClean="0"/>
              <a:t>Basis for Qualification:</a:t>
            </a:r>
          </a:p>
          <a:p>
            <a:pPr algn="just"/>
            <a:r>
              <a:rPr lang="en-US" sz="2400" dirty="0" smtClean="0"/>
              <a:t>Valuation </a:t>
            </a:r>
            <a:r>
              <a:rPr lang="en-US" sz="2400" dirty="0"/>
              <a:t>of property, plant and equipment, </a:t>
            </a:r>
          </a:p>
          <a:p>
            <a:pPr algn="just"/>
            <a:r>
              <a:rPr lang="en-US" sz="2400" dirty="0"/>
              <a:t>Misstatements of the Annual Performance Information, </a:t>
            </a:r>
          </a:p>
          <a:p>
            <a:pPr algn="just"/>
            <a:r>
              <a:rPr lang="en-US" sz="2400" dirty="0"/>
              <a:t>Internal Control Deficiencies, </a:t>
            </a:r>
          </a:p>
          <a:p>
            <a:pPr algn="just"/>
            <a:r>
              <a:rPr lang="en-US" sz="2400" dirty="0"/>
              <a:t>Inadequacy of Contract Management and Consequence Management. </a:t>
            </a:r>
          </a:p>
          <a:p>
            <a:pPr algn="just"/>
            <a:r>
              <a:rPr lang="en-US" sz="2400" dirty="0"/>
              <a:t>The unsatisfactory compliance with legislation in relation to financial management was </a:t>
            </a:r>
            <a:r>
              <a:rPr lang="en-US" sz="2400" dirty="0" smtClean="0"/>
              <a:t>also raised </a:t>
            </a:r>
            <a:r>
              <a:rPr lang="en-US" sz="2400" dirty="0"/>
              <a:t>as a matter of emphasis.</a:t>
            </a:r>
          </a:p>
        </p:txBody>
      </p:sp>
      <p:sp>
        <p:nvSpPr>
          <p:cNvPr id="3" name="Slide Number Placeholder 2"/>
          <p:cNvSpPr>
            <a:spLocks noGrp="1"/>
          </p:cNvSpPr>
          <p:nvPr>
            <p:ph type="sldNum" sz="quarter" idx="12"/>
          </p:nvPr>
        </p:nvSpPr>
        <p:spPr/>
        <p:txBody>
          <a:bodyPr/>
          <a:lstStyle/>
          <a:p>
            <a:fld id="{6D246CA3-EEEA-1643-999B-A7AEC7E2B940}"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xmlns="" val="3938112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69259"/>
          </a:xfrm>
        </p:spPr>
        <p:txBody>
          <a:bodyPr/>
          <a:lstStyle/>
          <a:p>
            <a:r>
              <a:rPr lang="en-ZA" sz="3200" b="1" dirty="0"/>
              <a:t>AUDIT AND FINANCE </a:t>
            </a:r>
            <a:r>
              <a:rPr lang="en-ZA" sz="3200" b="1" dirty="0" err="1"/>
              <a:t>cont</a:t>
            </a:r>
            <a:r>
              <a:rPr lang="en-ZA" sz="3200" b="1" dirty="0"/>
              <a:t>…</a:t>
            </a:r>
            <a:endParaRPr lang="en-ZA" sz="3200" dirty="0"/>
          </a:p>
        </p:txBody>
      </p:sp>
      <p:sp>
        <p:nvSpPr>
          <p:cNvPr id="3" name="Content Placeholder 2"/>
          <p:cNvSpPr>
            <a:spLocks noGrp="1"/>
          </p:cNvSpPr>
          <p:nvPr>
            <p:ph idx="1"/>
          </p:nvPr>
        </p:nvSpPr>
        <p:spPr>
          <a:xfrm>
            <a:off x="457200" y="1101214"/>
            <a:ext cx="8229600" cy="5024950"/>
          </a:xfrm>
        </p:spPr>
        <p:txBody>
          <a:bodyPr/>
          <a:lstStyle/>
          <a:p>
            <a:r>
              <a:rPr lang="en-ZA" sz="2400" b="1" dirty="0"/>
              <a:t>Details of irregular expenditure (2019/20): </a:t>
            </a:r>
          </a:p>
          <a:p>
            <a:r>
              <a:rPr lang="en-ZA" sz="2400" dirty="0"/>
              <a:t>Expenditure incurred on expired contract ( R86,000.00);</a:t>
            </a:r>
          </a:p>
          <a:p>
            <a:r>
              <a:rPr lang="en-ZA" sz="2400" dirty="0"/>
              <a:t>Expenditure incurred without following a procurement process (R 2,033,000.00); and </a:t>
            </a:r>
          </a:p>
          <a:p>
            <a:r>
              <a:rPr lang="en-ZA" sz="2400" dirty="0"/>
              <a:t>Non-compliance with the PFMA and the Preference Procurement Regulations (R 1,698,000.00).</a:t>
            </a:r>
          </a:p>
          <a:p>
            <a:pPr marL="0" indent="0">
              <a:buNone/>
            </a:pPr>
            <a:endParaRPr lang="en-US" sz="2400" dirty="0"/>
          </a:p>
          <a:p>
            <a:r>
              <a:rPr lang="en-US" sz="2400" dirty="0"/>
              <a:t>Non-compliance with the PFMA and Preference Procurement Regulations – Management is still awaiting National Treasury's confirmation which could not be obtained when the audit was concluded.   </a:t>
            </a:r>
            <a:endParaRPr lang="en-ZA" sz="2400" dirty="0"/>
          </a:p>
        </p:txBody>
      </p:sp>
      <p:sp>
        <p:nvSpPr>
          <p:cNvPr id="4" name="Slide Number Placeholder 3"/>
          <p:cNvSpPr>
            <a:spLocks noGrp="1"/>
          </p:cNvSpPr>
          <p:nvPr>
            <p:ph type="sldNum" sz="quarter" idx="12"/>
          </p:nvPr>
        </p:nvSpPr>
        <p:spPr/>
        <p:txBody>
          <a:bodyPr/>
          <a:lstStyle/>
          <a:p>
            <a:fld id="{6D246CA3-EEEA-1643-999B-A7AEC7E2B94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xmlns="" val="3404212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600" b="1" dirty="0"/>
              <a:t>AUDIT AND FINANCE </a:t>
            </a:r>
            <a:r>
              <a:rPr lang="en-ZA" sz="3600" b="1" dirty="0" err="1"/>
              <a:t>cont</a:t>
            </a:r>
            <a:r>
              <a:rPr lang="en-ZA" sz="3600" b="1" dirty="0"/>
              <a:t>…</a:t>
            </a:r>
            <a:endParaRPr lang="en-ZA" sz="3600" dirty="0"/>
          </a:p>
        </p:txBody>
      </p:sp>
      <p:sp>
        <p:nvSpPr>
          <p:cNvPr id="3" name="Content Placeholder 2"/>
          <p:cNvSpPr>
            <a:spLocks noGrp="1"/>
          </p:cNvSpPr>
          <p:nvPr>
            <p:ph idx="1"/>
          </p:nvPr>
        </p:nvSpPr>
        <p:spPr>
          <a:xfrm>
            <a:off x="457200" y="1061884"/>
            <a:ext cx="8229600" cy="5064279"/>
          </a:xfrm>
        </p:spPr>
        <p:txBody>
          <a:bodyPr/>
          <a:lstStyle/>
          <a:p>
            <a:pPr marL="0" indent="0" algn="just">
              <a:buNone/>
            </a:pPr>
            <a:r>
              <a:rPr lang="en-US" sz="2400" b="1" dirty="0"/>
              <a:t>Audit Challenges 2019/20 : </a:t>
            </a:r>
          </a:p>
          <a:p>
            <a:pPr marL="0" indent="0" algn="just">
              <a:buNone/>
            </a:pPr>
            <a:endParaRPr lang="en-US" sz="2400" b="1" dirty="0"/>
          </a:p>
          <a:p>
            <a:pPr algn="just"/>
            <a:r>
              <a:rPr lang="en-US" sz="2400" dirty="0"/>
              <a:t>Accounting Authority was dissolved including Audit and Risk Committee (ARC</a:t>
            </a:r>
            <a:r>
              <a:rPr lang="en-US" sz="2400" dirty="0" smtClean="0"/>
              <a:t>). Thus the absence of ARC was </a:t>
            </a:r>
            <a:r>
              <a:rPr lang="en-ZA" sz="2400" dirty="0" smtClean="0"/>
              <a:t>conspicuous;</a:t>
            </a:r>
            <a:endParaRPr lang="en-US" sz="2400" dirty="0"/>
          </a:p>
          <a:p>
            <a:pPr algn="just"/>
            <a:r>
              <a:rPr lang="en-US" sz="2400" dirty="0"/>
              <a:t>The audit outcome was not considered and accepted by the ARC due to dissolution;</a:t>
            </a:r>
          </a:p>
          <a:p>
            <a:pPr algn="just"/>
            <a:r>
              <a:rPr lang="en-US" sz="2400" dirty="0"/>
              <a:t>Valuators Report (Reassessment of useful lives </a:t>
            </a:r>
            <a:r>
              <a:rPr lang="en-US" sz="2400" dirty="0" smtClean="0"/>
              <a:t>– Property, Plant and Equipment) </a:t>
            </a:r>
            <a:r>
              <a:rPr lang="en-US" sz="2400" dirty="0"/>
              <a:t>could not be concluded due to COVID-19 National Lockdown Regulations</a:t>
            </a:r>
            <a:r>
              <a:rPr lang="en-US" sz="2400" dirty="0" smtClean="0"/>
              <a:t>; and</a:t>
            </a:r>
            <a:endParaRPr lang="en-US" sz="2400" dirty="0"/>
          </a:p>
          <a:p>
            <a:pPr algn="just"/>
            <a:r>
              <a:rPr lang="en-US" sz="2400" dirty="0"/>
              <a:t>Judgements made by Management on reassessment of useful lives </a:t>
            </a:r>
            <a:r>
              <a:rPr lang="en-US" sz="2400" dirty="0" smtClean="0"/>
              <a:t>– PPE (as previously assessed and accepted) </a:t>
            </a:r>
            <a:r>
              <a:rPr lang="en-US" sz="2400" dirty="0"/>
              <a:t>was not accepted by the </a:t>
            </a:r>
            <a:r>
              <a:rPr lang="en-US" sz="2400" dirty="0" smtClean="0"/>
              <a:t>A-G for the 2019/20 audit.</a:t>
            </a:r>
            <a:endParaRPr lang="en-US" sz="2400" dirty="0"/>
          </a:p>
          <a:p>
            <a:endParaRPr lang="en-ZA" dirty="0"/>
          </a:p>
        </p:txBody>
      </p:sp>
      <p:sp>
        <p:nvSpPr>
          <p:cNvPr id="4" name="Slide Number Placeholder 3"/>
          <p:cNvSpPr>
            <a:spLocks noGrp="1"/>
          </p:cNvSpPr>
          <p:nvPr>
            <p:ph type="sldNum" sz="quarter" idx="12"/>
          </p:nvPr>
        </p:nvSpPr>
        <p:spPr/>
        <p:txBody>
          <a:bodyPr/>
          <a:lstStyle/>
          <a:p>
            <a:fld id="{6D246CA3-EEEA-1643-999B-A7AEC7E2B940}"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xmlns="" val="6067935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5378"/>
          </a:xfrm>
        </p:spPr>
        <p:txBody>
          <a:bodyPr/>
          <a:lstStyle/>
          <a:p>
            <a:r>
              <a:rPr lang="en-ZA" sz="3600" b="1" dirty="0"/>
              <a:t>AUDIT AND FINANCE </a:t>
            </a:r>
            <a:r>
              <a:rPr lang="en-ZA" sz="3600" b="1" dirty="0" err="1"/>
              <a:t>cont</a:t>
            </a:r>
            <a:r>
              <a:rPr lang="en-ZA" sz="3600" b="1" dirty="0"/>
              <a:t>…</a:t>
            </a:r>
            <a:endParaRPr lang="en-ZA" sz="3600" dirty="0">
              <a:solidFill>
                <a:srgbClr val="FF0000"/>
              </a:solidFill>
            </a:endParaRPr>
          </a:p>
        </p:txBody>
      </p:sp>
      <p:sp>
        <p:nvSpPr>
          <p:cNvPr id="4" name="Content Placeholder 3"/>
          <p:cNvSpPr>
            <a:spLocks noGrp="1"/>
          </p:cNvSpPr>
          <p:nvPr>
            <p:ph idx="1"/>
          </p:nvPr>
        </p:nvSpPr>
        <p:spPr>
          <a:xfrm>
            <a:off x="457200" y="932219"/>
            <a:ext cx="8229600" cy="5440445"/>
          </a:xfrm>
        </p:spPr>
        <p:txBody>
          <a:bodyPr/>
          <a:lstStyle/>
          <a:p>
            <a:pPr marL="0" lvl="1" indent="0">
              <a:buNone/>
            </a:pPr>
            <a:r>
              <a:rPr lang="en-ZA" sz="3200" b="1" dirty="0"/>
              <a:t>General financial review of the NHC</a:t>
            </a:r>
          </a:p>
          <a:p>
            <a:pPr algn="just">
              <a:buFont typeface="Arial" panose="020B0604020202020204" pitchFamily="34" charset="0"/>
              <a:buChar char="•"/>
            </a:pPr>
            <a:r>
              <a:rPr lang="en-ZA" sz="2400" dirty="0"/>
              <a:t>The NHC is fully funded by the Department of </a:t>
            </a:r>
            <a:r>
              <a:rPr lang="en-ZA" sz="2400" dirty="0" smtClean="0"/>
              <a:t>Sport, Arts </a:t>
            </a:r>
            <a:r>
              <a:rPr lang="en-ZA" sz="2400" dirty="0"/>
              <a:t>and Culture. </a:t>
            </a:r>
            <a:endParaRPr lang="en-ZA" sz="1600" dirty="0"/>
          </a:p>
          <a:p>
            <a:pPr algn="just">
              <a:buFont typeface="Arial" panose="020B0604020202020204" pitchFamily="34" charset="0"/>
              <a:buChar char="•"/>
            </a:pPr>
            <a:r>
              <a:rPr lang="en-ZA" sz="2400" dirty="0"/>
              <a:t>The </a:t>
            </a:r>
            <a:r>
              <a:rPr lang="en-ZA" sz="2400" dirty="0" smtClean="0"/>
              <a:t>Interim Accounting Authority </a:t>
            </a:r>
            <a:r>
              <a:rPr lang="en-ZA" sz="2400" smtClean="0"/>
              <a:t>(Administration Team</a:t>
            </a:r>
            <a:r>
              <a:rPr lang="en-ZA" sz="2400" dirty="0" smtClean="0"/>
              <a:t>) </a:t>
            </a:r>
            <a:r>
              <a:rPr lang="en-ZA" sz="2400" dirty="0"/>
              <a:t>evaluated the appropriateness of the going concern assumptions used in the preparation of the annual financial statements</a:t>
            </a:r>
            <a:r>
              <a:rPr lang="en-ZA" sz="2400" dirty="0" smtClean="0"/>
              <a:t>.</a:t>
            </a:r>
          </a:p>
          <a:p>
            <a:pPr algn="just">
              <a:buFont typeface="Arial" panose="020B0604020202020204" pitchFamily="34" charset="0"/>
              <a:buChar char="•"/>
            </a:pPr>
            <a:r>
              <a:rPr lang="en-US" sz="2400" dirty="0" smtClean="0"/>
              <a:t>After their appointment, the Team had to prioritize, facilitate, oversee and ensure that the audit gets concluded.</a:t>
            </a:r>
            <a:endParaRPr lang="en-ZA" sz="1600" dirty="0"/>
          </a:p>
          <a:p>
            <a:pPr algn="just">
              <a:buFont typeface="Arial" panose="020B0604020202020204" pitchFamily="34" charset="0"/>
              <a:buChar char="•"/>
            </a:pPr>
            <a:r>
              <a:rPr lang="en-ZA" sz="2400" dirty="0"/>
              <a:t>There have been significant improvements in lowering the NHC`s accumulated deficit over the years. </a:t>
            </a:r>
            <a:endParaRPr lang="en-ZA" sz="2400" dirty="0" smtClean="0"/>
          </a:p>
          <a:p>
            <a:pPr algn="just">
              <a:buFont typeface="Arial" panose="020B0604020202020204" pitchFamily="34" charset="0"/>
              <a:buChar char="•"/>
            </a:pPr>
            <a:r>
              <a:rPr lang="en-US" sz="2400" dirty="0" smtClean="0"/>
              <a:t>NHC budget and staff complement are more tilted towards support rather than core business of the entity.</a:t>
            </a:r>
            <a:endParaRPr lang="en-ZA" dirty="0"/>
          </a:p>
        </p:txBody>
      </p:sp>
      <p:sp>
        <p:nvSpPr>
          <p:cNvPr id="3" name="Slide Number Placeholder 2"/>
          <p:cNvSpPr>
            <a:spLocks noGrp="1"/>
          </p:cNvSpPr>
          <p:nvPr>
            <p:ph type="sldNum" sz="quarter" idx="12"/>
          </p:nvPr>
        </p:nvSpPr>
        <p:spPr/>
        <p:txBody>
          <a:bodyPr/>
          <a:lstStyle/>
          <a:p>
            <a:fld id="{6D246CA3-EEEA-1643-999B-A7AEC7E2B940}"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xmlns="" val="698026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6744"/>
          </a:xfrm>
        </p:spPr>
        <p:txBody>
          <a:bodyPr/>
          <a:lstStyle/>
          <a:p>
            <a:r>
              <a:rPr lang="en-ZA" sz="3600" b="1" dirty="0"/>
              <a:t>AUDIT AND FINANCE </a:t>
            </a:r>
            <a:r>
              <a:rPr lang="en-ZA" sz="3600" b="1" dirty="0" err="1"/>
              <a:t>cont</a:t>
            </a:r>
            <a:r>
              <a:rPr lang="en-ZA" sz="3600" b="1" dirty="0"/>
              <a:t>…</a:t>
            </a:r>
            <a:endParaRPr lang="en-ZA" sz="3600" dirty="0"/>
          </a:p>
        </p:txBody>
      </p:sp>
      <p:pic>
        <p:nvPicPr>
          <p:cNvPr id="4" name="Content Placeholder 3"/>
          <p:cNvPicPr>
            <a:picLocks noGrp="1" noChangeAspect="1"/>
          </p:cNvPicPr>
          <p:nvPr>
            <p:ph idx="1"/>
          </p:nvPr>
        </p:nvPicPr>
        <p:blipFill>
          <a:blip r:embed="rId2"/>
          <a:stretch>
            <a:fillRect/>
          </a:stretch>
        </p:blipFill>
        <p:spPr>
          <a:xfrm>
            <a:off x="457200" y="983226"/>
            <a:ext cx="8229600" cy="4709651"/>
          </a:xfrm>
          <a:prstGeom prst="rect">
            <a:avLst/>
          </a:prstGeom>
        </p:spPr>
      </p:pic>
      <p:sp>
        <p:nvSpPr>
          <p:cNvPr id="3" name="Slide Number Placeholder 2"/>
          <p:cNvSpPr>
            <a:spLocks noGrp="1"/>
          </p:cNvSpPr>
          <p:nvPr>
            <p:ph type="sldNum" sz="quarter" idx="12"/>
          </p:nvPr>
        </p:nvSpPr>
        <p:spPr/>
        <p:txBody>
          <a:bodyPr/>
          <a:lstStyle/>
          <a:p>
            <a:fld id="{6D246CA3-EEEA-1643-999B-A7AEC7E2B940}"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xmlns="" val="4261840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6407"/>
          </a:xfrm>
        </p:spPr>
        <p:txBody>
          <a:bodyPr/>
          <a:lstStyle/>
          <a:p>
            <a:r>
              <a:rPr lang="en-ZA" sz="3600" b="1" dirty="0"/>
              <a:t>AUDIT AND FINANCE </a:t>
            </a:r>
            <a:r>
              <a:rPr lang="en-ZA" sz="3600" b="1" dirty="0" err="1"/>
              <a:t>cont</a:t>
            </a:r>
            <a:r>
              <a:rPr lang="en-ZA" b="1" dirty="0"/>
              <a:t>…</a:t>
            </a:r>
            <a:endParaRPr lang="en-ZA" dirty="0"/>
          </a:p>
        </p:txBody>
      </p:sp>
      <p:pic>
        <p:nvPicPr>
          <p:cNvPr id="4" name="Content Placeholder 3"/>
          <p:cNvPicPr>
            <a:picLocks noGrp="1" noChangeAspect="1"/>
          </p:cNvPicPr>
          <p:nvPr>
            <p:ph idx="1"/>
          </p:nvPr>
        </p:nvPicPr>
        <p:blipFill>
          <a:blip r:embed="rId2"/>
          <a:stretch>
            <a:fillRect/>
          </a:stretch>
        </p:blipFill>
        <p:spPr>
          <a:xfrm>
            <a:off x="457200" y="924232"/>
            <a:ext cx="8229600" cy="4788311"/>
          </a:xfrm>
          <a:prstGeom prst="rect">
            <a:avLst/>
          </a:prstGeom>
        </p:spPr>
      </p:pic>
      <p:sp>
        <p:nvSpPr>
          <p:cNvPr id="3" name="Slide Number Placeholder 2"/>
          <p:cNvSpPr>
            <a:spLocks noGrp="1"/>
          </p:cNvSpPr>
          <p:nvPr>
            <p:ph type="sldNum" sz="quarter" idx="12"/>
          </p:nvPr>
        </p:nvSpPr>
        <p:spPr/>
        <p:txBody>
          <a:bodyPr/>
          <a:lstStyle/>
          <a:p>
            <a:fld id="{6D246CA3-EEEA-1643-999B-A7AEC7E2B940}"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xmlns="" val="7445862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ZA" dirty="0"/>
          </a:p>
        </p:txBody>
      </p:sp>
      <p:sp>
        <p:nvSpPr>
          <p:cNvPr id="3" name="Content Placeholder 2"/>
          <p:cNvSpPr>
            <a:spLocks noGrp="1"/>
          </p:cNvSpPr>
          <p:nvPr>
            <p:ph idx="1"/>
          </p:nvPr>
        </p:nvSpPr>
        <p:spPr/>
        <p:txBody>
          <a:bodyPr/>
          <a:lstStyle/>
          <a:p>
            <a:pPr algn="just"/>
            <a:r>
              <a:rPr lang="en-US" dirty="0" smtClean="0"/>
              <a:t>In conclusion, a new Council has been appointed in December 2020 and the Administration Team will hand over to it during the transitional period</a:t>
            </a:r>
          </a:p>
          <a:p>
            <a:r>
              <a:rPr lang="en-US" dirty="0" smtClean="0"/>
              <a:t>Team will also round up its mandate and hand over its report to the Minister</a:t>
            </a:r>
            <a:endParaRPr lang="en-ZA" dirty="0"/>
          </a:p>
        </p:txBody>
      </p:sp>
      <p:sp>
        <p:nvSpPr>
          <p:cNvPr id="4" name="Slide Number Placeholder 3"/>
          <p:cNvSpPr>
            <a:spLocks noGrp="1"/>
          </p:cNvSpPr>
          <p:nvPr>
            <p:ph type="sldNum" sz="quarter" idx="12"/>
          </p:nvPr>
        </p:nvSpPr>
        <p:spPr/>
        <p:txBody>
          <a:bodyPr/>
          <a:lstStyle/>
          <a:p>
            <a:fld id="{6D246CA3-EEEA-1643-999B-A7AEC7E2B940}"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xmlns="" val="39863872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2600" y="1593098"/>
            <a:ext cx="8178799" cy="3671803"/>
          </a:xfrm>
          <a:prstGeom prst="rect">
            <a:avLst/>
          </a:prstGeom>
        </p:spPr>
      </p:pic>
      <p:sp>
        <p:nvSpPr>
          <p:cNvPr id="5" name="Title 4">
            <a:extLst>
              <a:ext uri="{FF2B5EF4-FFF2-40B4-BE49-F238E27FC236}">
                <a16:creationId xmlns:a16="http://schemas.microsoft.com/office/drawing/2014/main" xmlns="" id="{E4129ACE-339A-4464-A14F-D439C752B255}"/>
              </a:ext>
            </a:extLst>
          </p:cNvPr>
          <p:cNvSpPr>
            <a:spLocks noGrp="1"/>
          </p:cNvSpPr>
          <p:nvPr>
            <p:ph type="title"/>
          </p:nvPr>
        </p:nvSpPr>
        <p:spPr>
          <a:xfrm>
            <a:off x="457200" y="274637"/>
            <a:ext cx="8229600" cy="1497891"/>
          </a:xfrm>
        </p:spPr>
        <p:txBody>
          <a:bodyPr/>
          <a:lstStyle/>
          <a:p>
            <a:r>
              <a:rPr lang="en-ZA" sz="9600" dirty="0"/>
              <a:t>Thank You</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20756" y="5555225"/>
            <a:ext cx="2417534" cy="116742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63232" y="2109018"/>
            <a:ext cx="2417534" cy="1167427"/>
          </a:xfrm>
          <a:prstGeom prst="rect">
            <a:avLst/>
          </a:prstGeom>
        </p:spPr>
      </p:pic>
      <p:sp>
        <p:nvSpPr>
          <p:cNvPr id="2" name="Slide Number Placeholder 1"/>
          <p:cNvSpPr>
            <a:spLocks noGrp="1"/>
          </p:cNvSpPr>
          <p:nvPr>
            <p:ph type="sldNum" sz="quarter" idx="12"/>
          </p:nvPr>
        </p:nvSpPr>
        <p:spPr/>
        <p:txBody>
          <a:bodyPr/>
          <a:lstStyle/>
          <a:p>
            <a:fld id="{6D246CA3-EEEA-1643-999B-A7AEC7E2B940}" type="slidenum">
              <a:rPr lang="en-US" smtClean="0"/>
              <a:pPr/>
              <a:t>38</a:t>
            </a:fld>
            <a:endParaRPr lang="en-US"/>
          </a:p>
        </p:txBody>
      </p:sp>
    </p:spTree>
    <p:extLst>
      <p:ext uri="{BB962C8B-B14F-4D97-AF65-F5344CB8AC3E}">
        <p14:creationId xmlns:p14="http://schemas.microsoft.com/office/powerpoint/2010/main" xmlns="" val="655906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FF0000"/>
                </a:solidFill>
              </a:rPr>
              <a:t>The Mandate of the NHC</a:t>
            </a:r>
          </a:p>
        </p:txBody>
      </p:sp>
      <p:sp>
        <p:nvSpPr>
          <p:cNvPr id="3" name="Content Placeholder 2"/>
          <p:cNvSpPr>
            <a:spLocks noGrp="1"/>
          </p:cNvSpPr>
          <p:nvPr>
            <p:ph idx="1"/>
          </p:nvPr>
        </p:nvSpPr>
        <p:spPr>
          <a:xfrm>
            <a:off x="457200" y="1040130"/>
            <a:ext cx="8229600" cy="5086033"/>
          </a:xfrm>
        </p:spPr>
        <p:txBody>
          <a:bodyPr/>
          <a:lstStyle/>
          <a:p>
            <a:pPr marL="0" indent="0" algn="just">
              <a:buNone/>
            </a:pPr>
            <a:r>
              <a:rPr lang="en-ZA" sz="1900" dirty="0">
                <a:latin typeface="Arial" panose="020B0604020202020204" pitchFamily="34" charset="0"/>
                <a:cs typeface="Arial" panose="020B0604020202020204" pitchFamily="34" charset="0"/>
              </a:rPr>
              <a:t>The mandate of the NHC is contained in Section 4 of the National Heritage Council Act, 1999 (No. 11 of 1999) (</a:t>
            </a:r>
            <a:r>
              <a:rPr lang="en-ZA" sz="1900" dirty="0" smtClean="0">
                <a:latin typeface="Arial" panose="020B0604020202020204" pitchFamily="34" charset="0"/>
                <a:cs typeface="Arial" panose="020B0604020202020204" pitchFamily="34" charset="0"/>
              </a:rPr>
              <a:t>Objects </a:t>
            </a:r>
            <a:r>
              <a:rPr lang="en-ZA" sz="1900" dirty="0">
                <a:latin typeface="Arial" panose="020B0604020202020204" pitchFamily="34" charset="0"/>
                <a:cs typeface="Arial" panose="020B0604020202020204" pitchFamily="34" charset="0"/>
              </a:rPr>
              <a:t>of the act). It is:</a:t>
            </a:r>
          </a:p>
          <a:p>
            <a:pPr algn="just"/>
            <a:r>
              <a:rPr lang="en-ZA" sz="1900" dirty="0">
                <a:latin typeface="Arial" panose="020B0604020202020204" pitchFamily="34" charset="0"/>
                <a:cs typeface="Arial" panose="020B0604020202020204" pitchFamily="34" charset="0"/>
              </a:rPr>
              <a:t>To develop, promote and protect the national heritage for present and future generations;</a:t>
            </a:r>
          </a:p>
          <a:p>
            <a:pPr algn="just"/>
            <a:r>
              <a:rPr lang="en-ZA" sz="1900" dirty="0">
                <a:latin typeface="Arial" panose="020B0604020202020204" pitchFamily="34" charset="0"/>
                <a:cs typeface="Arial" panose="020B0604020202020204" pitchFamily="34" charset="0"/>
              </a:rPr>
              <a:t>To coordinate heritage management;</a:t>
            </a:r>
          </a:p>
          <a:p>
            <a:pPr algn="just"/>
            <a:r>
              <a:rPr lang="en-ZA" sz="1900" dirty="0">
                <a:latin typeface="Arial" panose="020B0604020202020204" pitchFamily="34" charset="0"/>
                <a:cs typeface="Arial" panose="020B0604020202020204" pitchFamily="34" charset="0"/>
              </a:rPr>
              <a:t>To protect, preserve and promote the content and heritage that resides in orature, in order to make it accessible and dynamic;</a:t>
            </a:r>
          </a:p>
          <a:p>
            <a:pPr algn="just"/>
            <a:r>
              <a:rPr lang="en-ZA" sz="1900" dirty="0">
                <a:latin typeface="Arial" panose="020B0604020202020204" pitchFamily="34" charset="0"/>
                <a:cs typeface="Arial" panose="020B0604020202020204" pitchFamily="34" charset="0"/>
              </a:rPr>
              <a:t>To integrate living heritage with functions and activities of the Council and all other heritage authorities and institutions, at national, provincial and local levels;</a:t>
            </a:r>
          </a:p>
          <a:p>
            <a:pPr algn="just"/>
            <a:r>
              <a:rPr lang="en-ZA" sz="1900" dirty="0">
                <a:latin typeface="Arial" panose="020B0604020202020204" pitchFamily="34" charset="0"/>
                <a:cs typeface="Arial" panose="020B0604020202020204" pitchFamily="34" charset="0"/>
              </a:rPr>
              <a:t>To promote and protect indigenous knowledge systems, including, but not limited to, enterprise and industry, social upliftment, institutional framework and liberatory processes;</a:t>
            </a:r>
          </a:p>
          <a:p>
            <a:pPr algn="just"/>
            <a:r>
              <a:rPr lang="en-ZA" sz="1900" dirty="0">
                <a:latin typeface="Arial" panose="020B0604020202020204" pitchFamily="34" charset="0"/>
                <a:cs typeface="Arial" panose="020B0604020202020204" pitchFamily="34" charset="0"/>
              </a:rPr>
              <a:t>To intensify support for the promotion of the history and culture of all our peoples, and particularly to support research and publications on enslavement in South Africa.</a:t>
            </a:r>
          </a:p>
        </p:txBody>
      </p:sp>
      <p:sp>
        <p:nvSpPr>
          <p:cNvPr id="4" name="Slide Number Placeholder 3"/>
          <p:cNvSpPr>
            <a:spLocks noGrp="1"/>
          </p:cNvSpPr>
          <p:nvPr>
            <p:ph type="sldNum" sz="quarter" idx="12"/>
          </p:nvPr>
        </p:nvSpPr>
        <p:spPr/>
        <p:txBody>
          <a:bodyPr/>
          <a:lstStyle/>
          <a:p>
            <a:fld id="{6D246CA3-EEEA-1643-999B-A7AEC7E2B940}" type="slidenum">
              <a:rPr lang="en-US" smtClean="0"/>
              <a:pPr/>
              <a:t>4</a:t>
            </a:fld>
            <a:endParaRPr lang="en-US" dirty="0"/>
          </a:p>
        </p:txBody>
      </p:sp>
    </p:spTree>
    <p:extLst>
      <p:ext uri="{BB962C8B-B14F-4D97-AF65-F5344CB8AC3E}">
        <p14:creationId xmlns:p14="http://schemas.microsoft.com/office/powerpoint/2010/main" xmlns="" val="2640238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FF0000"/>
                </a:solidFill>
              </a:rPr>
              <a:t>Vision</a:t>
            </a:r>
          </a:p>
        </p:txBody>
      </p:sp>
      <p:sp>
        <p:nvSpPr>
          <p:cNvPr id="3" name="Content Placeholder 2"/>
          <p:cNvSpPr>
            <a:spLocks noGrp="1"/>
          </p:cNvSpPr>
          <p:nvPr>
            <p:ph idx="1"/>
          </p:nvPr>
        </p:nvSpPr>
        <p:spPr>
          <a:xfrm>
            <a:off x="457200" y="982980"/>
            <a:ext cx="8229600" cy="5143183"/>
          </a:xfrm>
        </p:spPr>
        <p:txBody>
          <a:bodyPr/>
          <a:lstStyle/>
          <a:p>
            <a:pPr marL="0" indent="0">
              <a:buNone/>
            </a:pPr>
            <a:endParaRPr lang="en-ZA" dirty="0"/>
          </a:p>
          <a:p>
            <a:pPr marL="0" indent="0" algn="ctr">
              <a:buNone/>
            </a:pPr>
            <a:r>
              <a:rPr lang="en-ZA" b="1" i="1" dirty="0"/>
              <a:t>A nation proud of its African heritage.</a:t>
            </a:r>
          </a:p>
          <a:p>
            <a:pPr marL="0" indent="0">
              <a:buNone/>
            </a:pPr>
            <a:endParaRPr lang="en-ZA" sz="1800" b="1" dirty="0"/>
          </a:p>
          <a:p>
            <a:pPr marL="0" indent="0">
              <a:buNone/>
            </a:pPr>
            <a:endParaRPr lang="en-ZA" dirty="0"/>
          </a:p>
        </p:txBody>
      </p:sp>
      <p:sp>
        <p:nvSpPr>
          <p:cNvPr id="4" name="Slide Number Placeholder 3"/>
          <p:cNvSpPr>
            <a:spLocks noGrp="1"/>
          </p:cNvSpPr>
          <p:nvPr>
            <p:ph type="sldNum" sz="quarter" idx="12"/>
          </p:nvPr>
        </p:nvSpPr>
        <p:spPr/>
        <p:txBody>
          <a:bodyPr/>
          <a:lstStyle/>
          <a:p>
            <a:fld id="{6D246CA3-EEEA-1643-999B-A7AEC7E2B940}" type="slidenum">
              <a:rPr lang="en-US" smtClean="0"/>
              <a:pPr/>
              <a:t>5</a:t>
            </a:fld>
            <a:endParaRPr lang="en-US" dirty="0"/>
          </a:p>
        </p:txBody>
      </p:sp>
    </p:spTree>
    <p:extLst>
      <p:ext uri="{BB962C8B-B14F-4D97-AF65-F5344CB8AC3E}">
        <p14:creationId xmlns:p14="http://schemas.microsoft.com/office/powerpoint/2010/main" xmlns="" val="4000022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FF0000"/>
                </a:solidFill>
              </a:rPr>
              <a:t>Mission</a:t>
            </a:r>
          </a:p>
        </p:txBody>
      </p:sp>
      <p:sp>
        <p:nvSpPr>
          <p:cNvPr id="3" name="Content Placeholder 2"/>
          <p:cNvSpPr>
            <a:spLocks noGrp="1"/>
          </p:cNvSpPr>
          <p:nvPr>
            <p:ph idx="1"/>
          </p:nvPr>
        </p:nvSpPr>
        <p:spPr>
          <a:xfrm>
            <a:off x="457200" y="1143000"/>
            <a:ext cx="8229600" cy="4983163"/>
          </a:xfrm>
        </p:spPr>
        <p:txBody>
          <a:bodyPr/>
          <a:lstStyle/>
          <a:p>
            <a:pPr marL="0" indent="0" algn="just">
              <a:buNone/>
            </a:pPr>
            <a:r>
              <a:rPr lang="en-ZA" sz="2800" dirty="0"/>
              <a:t>Through development, promotion and preservation of heritage for sustainable development and transformation, we will know that we are achieving this when South Africans experience the following:</a:t>
            </a:r>
          </a:p>
          <a:p>
            <a:pPr algn="just"/>
            <a:r>
              <a:rPr lang="en-ZA" sz="2800" dirty="0"/>
              <a:t>They are knowledgeable about heritage;</a:t>
            </a:r>
          </a:p>
          <a:p>
            <a:pPr algn="just"/>
            <a:r>
              <a:rPr lang="en-ZA" sz="2800" dirty="0"/>
              <a:t> Have access to their heritage;</a:t>
            </a:r>
          </a:p>
          <a:p>
            <a:pPr algn="just"/>
            <a:r>
              <a:rPr lang="en-ZA" sz="2800" dirty="0"/>
              <a:t>Benefit from heritage;</a:t>
            </a:r>
          </a:p>
          <a:p>
            <a:pPr algn="just"/>
            <a:r>
              <a:rPr lang="en-ZA" sz="2800" dirty="0"/>
              <a:t> Utilise heritage in their lives; and</a:t>
            </a:r>
          </a:p>
          <a:p>
            <a:pPr algn="just"/>
            <a:r>
              <a:rPr lang="en-ZA" sz="2800" dirty="0"/>
              <a:t>Behave in a way that demonstrates their pride in heritage</a:t>
            </a:r>
          </a:p>
        </p:txBody>
      </p:sp>
      <p:sp>
        <p:nvSpPr>
          <p:cNvPr id="4" name="Slide Number Placeholder 3"/>
          <p:cNvSpPr>
            <a:spLocks noGrp="1"/>
          </p:cNvSpPr>
          <p:nvPr>
            <p:ph type="sldNum" sz="quarter" idx="12"/>
          </p:nvPr>
        </p:nvSpPr>
        <p:spPr/>
        <p:txBody>
          <a:bodyPr/>
          <a:lstStyle/>
          <a:p>
            <a:fld id="{6D246CA3-EEEA-1643-999B-A7AEC7E2B940}" type="slidenum">
              <a:rPr lang="en-US" smtClean="0"/>
              <a:pPr/>
              <a:t>6</a:t>
            </a:fld>
            <a:endParaRPr lang="en-US" dirty="0"/>
          </a:p>
        </p:txBody>
      </p:sp>
    </p:spTree>
    <p:extLst>
      <p:ext uri="{BB962C8B-B14F-4D97-AF65-F5344CB8AC3E}">
        <p14:creationId xmlns:p14="http://schemas.microsoft.com/office/powerpoint/2010/main" xmlns="" val="115503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FF0000"/>
                </a:solidFill>
              </a:rPr>
              <a:t>Values</a:t>
            </a:r>
          </a:p>
        </p:txBody>
      </p:sp>
      <p:sp>
        <p:nvSpPr>
          <p:cNvPr id="3" name="Content Placeholder 2"/>
          <p:cNvSpPr>
            <a:spLocks noGrp="1"/>
          </p:cNvSpPr>
          <p:nvPr>
            <p:ph idx="1"/>
          </p:nvPr>
        </p:nvSpPr>
        <p:spPr>
          <a:xfrm>
            <a:off x="457200" y="1051560"/>
            <a:ext cx="8229600" cy="5440680"/>
          </a:xfrm>
        </p:spPr>
        <p:txBody>
          <a:bodyPr/>
          <a:lstStyle/>
          <a:p>
            <a:pPr marL="0" indent="0" algn="just">
              <a:buNone/>
            </a:pPr>
            <a:r>
              <a:rPr lang="en-ZA" sz="2800" dirty="0"/>
              <a:t>Within Ubuntu philosophy, the following values will guide the programmes, actions and  behaviours of Council Members and employees of the NHC and all those who are acting in its name:</a:t>
            </a:r>
          </a:p>
          <a:p>
            <a:pPr algn="just"/>
            <a:r>
              <a:rPr lang="en-ZA" sz="2800" dirty="0"/>
              <a:t>Batho Pele;</a:t>
            </a:r>
          </a:p>
          <a:p>
            <a:pPr algn="just"/>
            <a:r>
              <a:rPr lang="en-ZA" sz="2800" dirty="0"/>
              <a:t>Integrity;</a:t>
            </a:r>
          </a:p>
          <a:p>
            <a:pPr algn="just"/>
            <a:r>
              <a:rPr lang="en-ZA" sz="2800" dirty="0"/>
              <a:t>Professionalism;</a:t>
            </a:r>
          </a:p>
          <a:p>
            <a:pPr algn="just"/>
            <a:r>
              <a:rPr lang="en-ZA" sz="2800" dirty="0"/>
              <a:t>Equity; and</a:t>
            </a:r>
          </a:p>
          <a:p>
            <a:pPr algn="just"/>
            <a:r>
              <a:rPr lang="en-ZA" sz="2800" dirty="0"/>
              <a:t>Creativity</a:t>
            </a:r>
          </a:p>
        </p:txBody>
      </p:sp>
      <p:sp>
        <p:nvSpPr>
          <p:cNvPr id="4" name="Slide Number Placeholder 3"/>
          <p:cNvSpPr>
            <a:spLocks noGrp="1"/>
          </p:cNvSpPr>
          <p:nvPr>
            <p:ph type="sldNum" sz="quarter" idx="12"/>
          </p:nvPr>
        </p:nvSpPr>
        <p:spPr/>
        <p:txBody>
          <a:bodyPr/>
          <a:lstStyle/>
          <a:p>
            <a:fld id="{6D246CA3-EEEA-1643-999B-A7AEC7E2B940}" type="slidenum">
              <a:rPr lang="en-US" smtClean="0"/>
              <a:pPr/>
              <a:t>7</a:t>
            </a:fld>
            <a:endParaRPr lang="en-US" dirty="0"/>
          </a:p>
        </p:txBody>
      </p:sp>
    </p:spTree>
    <p:extLst>
      <p:ext uri="{BB962C8B-B14F-4D97-AF65-F5344CB8AC3E}">
        <p14:creationId xmlns:p14="http://schemas.microsoft.com/office/powerpoint/2010/main" xmlns="" val="1183598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DA89E-5C42-4AC7-BEDD-9C174CBD0762}"/>
              </a:ext>
            </a:extLst>
          </p:cNvPr>
          <p:cNvSpPr>
            <a:spLocks noGrp="1"/>
          </p:cNvSpPr>
          <p:nvPr>
            <p:ph type="title"/>
          </p:nvPr>
        </p:nvSpPr>
        <p:spPr>
          <a:xfrm>
            <a:off x="457200" y="46038"/>
            <a:ext cx="8229600" cy="850777"/>
          </a:xfrm>
        </p:spPr>
        <p:txBody>
          <a:bodyPr/>
          <a:lstStyle/>
          <a:p>
            <a:r>
              <a:rPr lang="en-ZA" b="1" dirty="0">
                <a:solidFill>
                  <a:srgbClr val="FF0000"/>
                </a:solidFill>
              </a:rPr>
              <a:t>Foreword by the </a:t>
            </a:r>
            <a:r>
              <a:rPr lang="en-ZA" b="1" dirty="0" smtClean="0">
                <a:solidFill>
                  <a:srgbClr val="FF0000"/>
                </a:solidFill>
              </a:rPr>
              <a:t>Administrator</a:t>
            </a:r>
            <a:endParaRPr lang="en-ZA" b="1" dirty="0">
              <a:solidFill>
                <a:srgbClr val="FF0000"/>
              </a:solidFill>
            </a:endParaRPr>
          </a:p>
        </p:txBody>
      </p:sp>
      <p:sp>
        <p:nvSpPr>
          <p:cNvPr id="3" name="Content Placeholder 2">
            <a:extLst>
              <a:ext uri="{FF2B5EF4-FFF2-40B4-BE49-F238E27FC236}">
                <a16:creationId xmlns:a16="http://schemas.microsoft.com/office/drawing/2014/main" xmlns="" id="{C1DDD725-C01C-4DCF-9125-C578432D5E41}"/>
              </a:ext>
            </a:extLst>
          </p:cNvPr>
          <p:cNvSpPr>
            <a:spLocks noGrp="1"/>
          </p:cNvSpPr>
          <p:nvPr>
            <p:ph idx="1"/>
          </p:nvPr>
        </p:nvSpPr>
        <p:spPr>
          <a:xfrm>
            <a:off x="98473" y="738869"/>
            <a:ext cx="8834511" cy="5982605"/>
          </a:xfrm>
        </p:spPr>
        <p:txBody>
          <a:bodyPr/>
          <a:lstStyle/>
          <a:p>
            <a:pPr algn="just"/>
            <a:r>
              <a:rPr lang="en-US" sz="2400" dirty="0"/>
              <a:t>This Annual Report is presented </a:t>
            </a:r>
            <a:r>
              <a:rPr lang="en-US" sz="2400" dirty="0" smtClean="0"/>
              <a:t>during </a:t>
            </a:r>
            <a:r>
              <a:rPr lang="en-US" sz="2400" dirty="0"/>
              <a:t>a transitional phase </a:t>
            </a:r>
            <a:r>
              <a:rPr lang="en-US" sz="2400" dirty="0" smtClean="0"/>
              <a:t>in the </a:t>
            </a:r>
            <a:r>
              <a:rPr lang="en-US" sz="2400" dirty="0"/>
              <a:t>NHC following governance challenges </a:t>
            </a:r>
            <a:r>
              <a:rPr lang="en-US" sz="2400" dirty="0" smtClean="0"/>
              <a:t>which led to </a:t>
            </a:r>
            <a:r>
              <a:rPr lang="en-US" sz="2400" dirty="0"/>
              <a:t>the dissolution of the Council </a:t>
            </a:r>
            <a:r>
              <a:rPr lang="en-US" sz="2400" dirty="0" smtClean="0"/>
              <a:t>and the </a:t>
            </a:r>
            <a:r>
              <a:rPr lang="en-US" sz="2400" dirty="0"/>
              <a:t>resignation of the former </a:t>
            </a:r>
            <a:r>
              <a:rPr lang="en-US" sz="2400" dirty="0" smtClean="0"/>
              <a:t>CEO.</a:t>
            </a:r>
          </a:p>
          <a:p>
            <a:pPr algn="just"/>
            <a:r>
              <a:rPr lang="en-US" sz="2400" dirty="0" smtClean="0"/>
              <a:t>The Minister appointed the </a:t>
            </a:r>
            <a:r>
              <a:rPr lang="en-US" sz="2400" dirty="0"/>
              <a:t>Administrator, together with two Assistant </a:t>
            </a:r>
            <a:r>
              <a:rPr lang="en-US" sz="2400" dirty="0" smtClean="0"/>
              <a:t>Administrators, with </a:t>
            </a:r>
            <a:r>
              <a:rPr lang="en-US" sz="2400" dirty="0"/>
              <a:t>effect from 27 August 2020</a:t>
            </a:r>
            <a:r>
              <a:rPr lang="en-US" sz="2400" dirty="0" smtClean="0"/>
              <a:t>.</a:t>
            </a:r>
          </a:p>
          <a:p>
            <a:pPr algn="just"/>
            <a:r>
              <a:rPr lang="en-US" sz="2400" dirty="0"/>
              <a:t>The Team engaged robustly with the management of the NHC </a:t>
            </a:r>
            <a:r>
              <a:rPr lang="en-US" sz="2400" dirty="0" smtClean="0"/>
              <a:t>in order </a:t>
            </a:r>
            <a:r>
              <a:rPr lang="en-US" sz="2400" dirty="0"/>
              <a:t>to understand the governance challenges facing the </a:t>
            </a:r>
            <a:r>
              <a:rPr lang="en-US" sz="2400" dirty="0" smtClean="0"/>
              <a:t>entity.</a:t>
            </a:r>
          </a:p>
          <a:p>
            <a:pPr algn="just"/>
            <a:r>
              <a:rPr lang="en-US" sz="2400" dirty="0" smtClean="0"/>
              <a:t>The audit process </a:t>
            </a:r>
            <a:r>
              <a:rPr lang="en-US" sz="2400" dirty="0"/>
              <a:t>that </a:t>
            </a:r>
            <a:r>
              <a:rPr lang="en-US" sz="2400" dirty="0" smtClean="0"/>
              <a:t>had commenced </a:t>
            </a:r>
            <a:r>
              <a:rPr lang="en-US" sz="2400" dirty="0"/>
              <a:t>in </a:t>
            </a:r>
            <a:r>
              <a:rPr lang="en-US" sz="2400" dirty="0" smtClean="0"/>
              <a:t>June 2020 </a:t>
            </a:r>
            <a:r>
              <a:rPr lang="en-US" sz="2400" dirty="0"/>
              <a:t>was seriously lagging </a:t>
            </a:r>
            <a:r>
              <a:rPr lang="en-US" sz="2400" dirty="0" smtClean="0"/>
              <a:t>behind and this required the </a:t>
            </a:r>
            <a:r>
              <a:rPr lang="en-US" sz="2400" dirty="0"/>
              <a:t>Team to intervene in ensuring that the audit gets </a:t>
            </a:r>
            <a:r>
              <a:rPr lang="en-US" sz="2400" dirty="0" err="1"/>
              <a:t>finalised</a:t>
            </a:r>
            <a:r>
              <a:rPr lang="en-US" sz="2400" dirty="0" smtClean="0"/>
              <a:t>.</a:t>
            </a:r>
          </a:p>
          <a:p>
            <a:pPr lvl="0" algn="just"/>
            <a:r>
              <a:rPr lang="en-US" sz="2400" dirty="0">
                <a:solidFill>
                  <a:prstClr val="black"/>
                </a:solidFill>
              </a:rPr>
              <a:t>The challenges in the organisation were further highlighted in the outcomes of the Audit Report which is a Qualified Audit Opinion for the financial year 2019/2020. </a:t>
            </a:r>
          </a:p>
          <a:p>
            <a:pPr algn="just"/>
            <a:endParaRPr lang="en-US" sz="2400" dirty="0" smtClean="0"/>
          </a:p>
        </p:txBody>
      </p:sp>
      <p:sp>
        <p:nvSpPr>
          <p:cNvPr id="4" name="Slide Number Placeholder 3">
            <a:extLst>
              <a:ext uri="{FF2B5EF4-FFF2-40B4-BE49-F238E27FC236}">
                <a16:creationId xmlns:a16="http://schemas.microsoft.com/office/drawing/2014/main" xmlns="" id="{90C2079B-A517-4661-98DA-90DA424145F1}"/>
              </a:ext>
            </a:extLst>
          </p:cNvPr>
          <p:cNvSpPr>
            <a:spLocks noGrp="1"/>
          </p:cNvSpPr>
          <p:nvPr>
            <p:ph type="sldNum" sz="quarter" idx="12"/>
          </p:nvPr>
        </p:nvSpPr>
        <p:spPr/>
        <p:txBody>
          <a:bodyPr/>
          <a:lstStyle/>
          <a:p>
            <a:fld id="{6D246CA3-EEEA-1643-999B-A7AEC7E2B940}" type="slidenum">
              <a:rPr lang="en-US" smtClean="0"/>
              <a:pPr/>
              <a:t>8</a:t>
            </a:fld>
            <a:endParaRPr lang="en-US" dirty="0"/>
          </a:p>
        </p:txBody>
      </p:sp>
    </p:spTree>
    <p:extLst>
      <p:ext uri="{BB962C8B-B14F-4D97-AF65-F5344CB8AC3E}">
        <p14:creationId xmlns:p14="http://schemas.microsoft.com/office/powerpoint/2010/main" xmlns="" val="1728029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BDA89E-5C42-4AC7-BEDD-9C174CBD0762}"/>
              </a:ext>
            </a:extLst>
          </p:cNvPr>
          <p:cNvSpPr>
            <a:spLocks noGrp="1"/>
          </p:cNvSpPr>
          <p:nvPr>
            <p:ph type="title"/>
          </p:nvPr>
        </p:nvSpPr>
        <p:spPr>
          <a:xfrm>
            <a:off x="457200" y="46038"/>
            <a:ext cx="8229600" cy="850777"/>
          </a:xfrm>
        </p:spPr>
        <p:txBody>
          <a:bodyPr/>
          <a:lstStyle/>
          <a:p>
            <a:r>
              <a:rPr lang="en-ZA" sz="4000" b="1" dirty="0">
                <a:solidFill>
                  <a:srgbClr val="FF0000"/>
                </a:solidFill>
              </a:rPr>
              <a:t>Foreword by the </a:t>
            </a:r>
            <a:r>
              <a:rPr lang="en-ZA" sz="4000" b="1" dirty="0" smtClean="0">
                <a:solidFill>
                  <a:srgbClr val="FF0000"/>
                </a:solidFill>
              </a:rPr>
              <a:t>Administrator </a:t>
            </a:r>
            <a:r>
              <a:rPr lang="en-ZA" sz="4000" b="1" dirty="0" err="1" smtClean="0">
                <a:solidFill>
                  <a:srgbClr val="FF0000"/>
                </a:solidFill>
              </a:rPr>
              <a:t>Cont</a:t>
            </a:r>
            <a:r>
              <a:rPr lang="en-ZA" sz="4000" b="1" dirty="0" smtClean="0">
                <a:solidFill>
                  <a:srgbClr val="FF0000"/>
                </a:solidFill>
              </a:rPr>
              <a:t>…</a:t>
            </a:r>
            <a:endParaRPr lang="en-ZA" sz="4000" b="1" dirty="0">
              <a:solidFill>
                <a:srgbClr val="FF0000"/>
              </a:solidFill>
            </a:endParaRPr>
          </a:p>
        </p:txBody>
      </p:sp>
      <p:sp>
        <p:nvSpPr>
          <p:cNvPr id="3" name="Content Placeholder 2">
            <a:extLst>
              <a:ext uri="{FF2B5EF4-FFF2-40B4-BE49-F238E27FC236}">
                <a16:creationId xmlns:a16="http://schemas.microsoft.com/office/drawing/2014/main" xmlns="" id="{C1DDD725-C01C-4DCF-9125-C578432D5E41}"/>
              </a:ext>
            </a:extLst>
          </p:cNvPr>
          <p:cNvSpPr>
            <a:spLocks noGrp="1"/>
          </p:cNvSpPr>
          <p:nvPr>
            <p:ph idx="1"/>
          </p:nvPr>
        </p:nvSpPr>
        <p:spPr>
          <a:xfrm>
            <a:off x="98473" y="738869"/>
            <a:ext cx="3904567" cy="5982605"/>
          </a:xfrm>
        </p:spPr>
        <p:txBody>
          <a:bodyPr/>
          <a:lstStyle/>
          <a:p>
            <a:pPr algn="just"/>
            <a:r>
              <a:rPr lang="en-US" sz="2400" dirty="0"/>
              <a:t>During </a:t>
            </a:r>
            <a:r>
              <a:rPr lang="en-US" sz="2400" dirty="0" smtClean="0"/>
              <a:t>the year </a:t>
            </a:r>
            <a:r>
              <a:rPr lang="en-US" sz="2400" dirty="0"/>
              <a:t>under review, the NHC supported work done by heritage practitioners and other </a:t>
            </a:r>
            <a:r>
              <a:rPr lang="en-US" sz="2400" dirty="0" smtClean="0"/>
              <a:t>stakeholders on the </a:t>
            </a:r>
            <a:r>
              <a:rPr lang="en-US" sz="2400" dirty="0" err="1" smtClean="0"/>
              <a:t>ff</a:t>
            </a:r>
            <a:r>
              <a:rPr lang="en-US" sz="2400" dirty="0" smtClean="0"/>
              <a:t>:</a:t>
            </a:r>
          </a:p>
          <a:p>
            <a:pPr algn="just"/>
            <a:r>
              <a:rPr lang="en-US" sz="2400" dirty="0" smtClean="0"/>
              <a:t>Commemorative </a:t>
            </a:r>
            <a:r>
              <a:rPr lang="en-US" sz="2400" dirty="0"/>
              <a:t>events, </a:t>
            </a:r>
            <a:endParaRPr lang="en-US" sz="2400" dirty="0" smtClean="0"/>
          </a:p>
          <a:p>
            <a:pPr algn="just"/>
            <a:r>
              <a:rPr lang="en-US" sz="2400" dirty="0" smtClean="0"/>
              <a:t>Knowledge production</a:t>
            </a:r>
          </a:p>
          <a:p>
            <a:pPr algn="just"/>
            <a:r>
              <a:rPr lang="en-US" sz="2400" dirty="0" smtClean="0"/>
              <a:t>Cultural </a:t>
            </a:r>
            <a:r>
              <a:rPr lang="en-US" sz="2400" dirty="0"/>
              <a:t>expressions. </a:t>
            </a:r>
            <a:endParaRPr lang="en-US" sz="2400" dirty="0" smtClean="0"/>
          </a:p>
          <a:p>
            <a:pPr algn="just"/>
            <a:r>
              <a:rPr lang="en-US" sz="2400" dirty="0" smtClean="0"/>
              <a:t>The flagship Heritage Education </a:t>
            </a:r>
            <a:r>
              <a:rPr lang="en-US" sz="2400" dirty="0"/>
              <a:t>Schools Outreach Programme (HESOP</a:t>
            </a:r>
            <a:r>
              <a:rPr lang="en-US" sz="2400" dirty="0" smtClean="0"/>
              <a:t>)</a:t>
            </a:r>
          </a:p>
          <a:p>
            <a:pPr algn="just"/>
            <a:r>
              <a:rPr lang="en-US" sz="2400" dirty="0" smtClean="0"/>
              <a:t>Golden </a:t>
            </a:r>
            <a:r>
              <a:rPr lang="en-US" sz="2400" dirty="0"/>
              <a:t>Shield </a:t>
            </a:r>
            <a:r>
              <a:rPr lang="en-US" sz="2400" dirty="0" smtClean="0"/>
              <a:t>Heritage Awards </a:t>
            </a:r>
            <a:r>
              <a:rPr lang="en-US" sz="2400" dirty="0"/>
              <a:t>(GOSHA).</a:t>
            </a:r>
          </a:p>
          <a:p>
            <a:pPr marL="0" indent="0" algn="just">
              <a:buNone/>
            </a:pPr>
            <a:endParaRPr lang="en-US" sz="2400" dirty="0" smtClean="0"/>
          </a:p>
        </p:txBody>
      </p:sp>
      <p:sp>
        <p:nvSpPr>
          <p:cNvPr id="4" name="Slide Number Placeholder 3">
            <a:extLst>
              <a:ext uri="{FF2B5EF4-FFF2-40B4-BE49-F238E27FC236}">
                <a16:creationId xmlns:a16="http://schemas.microsoft.com/office/drawing/2014/main" xmlns="" id="{90C2079B-A517-4661-98DA-90DA424145F1}"/>
              </a:ext>
            </a:extLst>
          </p:cNvPr>
          <p:cNvSpPr>
            <a:spLocks noGrp="1"/>
          </p:cNvSpPr>
          <p:nvPr>
            <p:ph type="sldNum" sz="quarter" idx="12"/>
          </p:nvPr>
        </p:nvSpPr>
        <p:spPr/>
        <p:txBody>
          <a:bodyPr/>
          <a:lstStyle/>
          <a:p>
            <a:fld id="{6D246CA3-EEEA-1643-999B-A7AEC7E2B940}" type="slidenum">
              <a:rPr lang="en-US" smtClean="0"/>
              <a:pPr/>
              <a:t>9</a:t>
            </a:fld>
            <a:endParaRPr lang="en-US" dirty="0"/>
          </a:p>
        </p:txBody>
      </p:sp>
      <p:pic>
        <p:nvPicPr>
          <p:cNvPr id="5" name="Picture 4"/>
          <p:cNvPicPr>
            <a:picLocks noChangeAspect="1"/>
          </p:cNvPicPr>
          <p:nvPr/>
        </p:nvPicPr>
        <p:blipFill>
          <a:blip r:embed="rId2"/>
          <a:stretch>
            <a:fillRect/>
          </a:stretch>
        </p:blipFill>
        <p:spPr>
          <a:xfrm>
            <a:off x="4058920" y="1534160"/>
            <a:ext cx="4988560" cy="3403600"/>
          </a:xfrm>
          <a:prstGeom prst="rect">
            <a:avLst/>
          </a:prstGeom>
        </p:spPr>
      </p:pic>
    </p:spTree>
    <p:extLst>
      <p:ext uri="{BB962C8B-B14F-4D97-AF65-F5344CB8AC3E}">
        <p14:creationId xmlns:p14="http://schemas.microsoft.com/office/powerpoint/2010/main" xmlns="" val="13455561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20649</TotalTime>
  <Words>2634</Words>
  <Application>Microsoft Office PowerPoint</Application>
  <PresentationFormat>On-screen Show (4:3)</PresentationFormat>
  <Paragraphs>248</Paragraphs>
  <Slides>38</Slides>
  <Notes>1</Notes>
  <HiddenSlides>0</HiddenSlides>
  <MMClips>0</MMClips>
  <ScaleCrop>false</ScaleCrop>
  <HeadingPairs>
    <vt:vector size="4" baseType="variant">
      <vt:variant>
        <vt:lpstr>Theme</vt:lpstr>
      </vt:variant>
      <vt:variant>
        <vt:i4>3</vt:i4>
      </vt:variant>
      <vt:variant>
        <vt:lpstr>Slide Titles</vt:lpstr>
      </vt:variant>
      <vt:variant>
        <vt:i4>38</vt:i4>
      </vt:variant>
    </vt:vector>
  </HeadingPairs>
  <TitlesOfParts>
    <vt:vector size="41" baseType="lpstr">
      <vt:lpstr>Office Theme</vt:lpstr>
      <vt:lpstr>1_Office Theme</vt:lpstr>
      <vt:lpstr>2_Office Theme</vt:lpstr>
      <vt:lpstr>Slide 1</vt:lpstr>
      <vt:lpstr>TABLE OF CONTENTS </vt:lpstr>
      <vt:lpstr>Slide 3</vt:lpstr>
      <vt:lpstr>The Mandate of the NHC</vt:lpstr>
      <vt:lpstr>Vision</vt:lpstr>
      <vt:lpstr>Mission</vt:lpstr>
      <vt:lpstr>Values</vt:lpstr>
      <vt:lpstr>Foreword by the Administrator</vt:lpstr>
      <vt:lpstr>Foreword by the Administrator Cont…</vt:lpstr>
      <vt:lpstr>Foreword by the Administrator Cont…</vt:lpstr>
      <vt:lpstr>Slide 11</vt:lpstr>
      <vt:lpstr>2019/20 Performance Highlights</vt:lpstr>
      <vt:lpstr>2019/20 Performance Highlights</vt:lpstr>
      <vt:lpstr>2019/20 Performance Highlights</vt:lpstr>
      <vt:lpstr>2019/20 Performance Highlights</vt:lpstr>
      <vt:lpstr>2019/20 Performance Highlights</vt:lpstr>
      <vt:lpstr>Slide 17</vt:lpstr>
      <vt:lpstr>STRATEGIC OUTCOME ORIENTED GOALS </vt:lpstr>
      <vt:lpstr>PERFORMANCE PER PROGRAMME</vt:lpstr>
      <vt:lpstr>Programme 2: Heritage Promotion</vt:lpstr>
      <vt:lpstr>Programme 2: Heritage Promotion Cont…</vt:lpstr>
      <vt:lpstr>Slide 22</vt:lpstr>
      <vt:lpstr>Governance</vt:lpstr>
      <vt:lpstr>Governance</vt:lpstr>
      <vt:lpstr>Council Committees: </vt:lpstr>
      <vt:lpstr>Governance cont…</vt:lpstr>
      <vt:lpstr>Governance cont...</vt:lpstr>
      <vt:lpstr>Governance cont… </vt:lpstr>
      <vt:lpstr>Governance cont…</vt:lpstr>
      <vt:lpstr>Slide 30</vt:lpstr>
      <vt:lpstr>AUDIT AND FINANCE </vt:lpstr>
      <vt:lpstr>AUDIT AND FINANCE cont…</vt:lpstr>
      <vt:lpstr>AUDIT AND FINANCE cont…</vt:lpstr>
      <vt:lpstr>AUDIT AND FINANCE cont…</vt:lpstr>
      <vt:lpstr>AUDIT AND FINANCE cont…</vt:lpstr>
      <vt:lpstr>AUDIT AND FINANCE cont…</vt:lpstr>
      <vt:lpstr>CONCLUSION</vt:lpstr>
      <vt:lpstr>Thank You</vt:lpstr>
    </vt:vector>
  </TitlesOfParts>
  <Company>Busykorner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ruz</dc:creator>
  <cp:lastModifiedBy>USER</cp:lastModifiedBy>
  <cp:revision>389</cp:revision>
  <cp:lastPrinted>2013-02-12T09:39:51Z</cp:lastPrinted>
  <dcterms:created xsi:type="dcterms:W3CDTF">2012-11-28T11:19:57Z</dcterms:created>
  <dcterms:modified xsi:type="dcterms:W3CDTF">2021-02-16T11:48:52Z</dcterms:modified>
</cp:coreProperties>
</file>