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0" r:id="rId1"/>
  </p:sldMasterIdLst>
  <p:notesMasterIdLst>
    <p:notesMasterId r:id="rId93"/>
  </p:notesMasterIdLst>
  <p:handoutMasterIdLst>
    <p:handoutMasterId r:id="rId94"/>
  </p:handoutMasterIdLst>
  <p:sldIdLst>
    <p:sldId id="507" r:id="rId2"/>
    <p:sldId id="568" r:id="rId3"/>
    <p:sldId id="583" r:id="rId4"/>
    <p:sldId id="584" r:id="rId5"/>
    <p:sldId id="585" r:id="rId6"/>
    <p:sldId id="587" r:id="rId7"/>
    <p:sldId id="589" r:id="rId8"/>
    <p:sldId id="590" r:id="rId9"/>
    <p:sldId id="595" r:id="rId10"/>
    <p:sldId id="663" r:id="rId11"/>
    <p:sldId id="698" r:id="rId12"/>
    <p:sldId id="694" r:id="rId13"/>
    <p:sldId id="695" r:id="rId14"/>
    <p:sldId id="696" r:id="rId15"/>
    <p:sldId id="697" r:id="rId16"/>
    <p:sldId id="593" r:id="rId17"/>
    <p:sldId id="699" r:id="rId18"/>
    <p:sldId id="700" r:id="rId19"/>
    <p:sldId id="701" r:id="rId20"/>
    <p:sldId id="702" r:id="rId21"/>
    <p:sldId id="670" r:id="rId22"/>
    <p:sldId id="671" r:id="rId23"/>
    <p:sldId id="703" r:id="rId24"/>
    <p:sldId id="704" r:id="rId25"/>
    <p:sldId id="705" r:id="rId26"/>
    <p:sldId id="706" r:id="rId27"/>
    <p:sldId id="707" r:id="rId28"/>
    <p:sldId id="708" r:id="rId29"/>
    <p:sldId id="709" r:id="rId30"/>
    <p:sldId id="710" r:id="rId31"/>
    <p:sldId id="711" r:id="rId32"/>
    <p:sldId id="661" r:id="rId33"/>
    <p:sldId id="719" r:id="rId34"/>
    <p:sldId id="728" r:id="rId35"/>
    <p:sldId id="727" r:id="rId36"/>
    <p:sldId id="662" r:id="rId37"/>
    <p:sldId id="721" r:id="rId38"/>
    <p:sldId id="722" r:id="rId39"/>
    <p:sldId id="602" r:id="rId40"/>
    <p:sldId id="651" r:id="rId41"/>
    <p:sldId id="713" r:id="rId42"/>
    <p:sldId id="729" r:id="rId43"/>
    <p:sldId id="607" r:id="rId44"/>
    <p:sldId id="609" r:id="rId45"/>
    <p:sldId id="655" r:id="rId46"/>
    <p:sldId id="683" r:id="rId47"/>
    <p:sldId id="614" r:id="rId48"/>
    <p:sldId id="615" r:id="rId49"/>
    <p:sldId id="743" r:id="rId50"/>
    <p:sldId id="656" r:id="rId51"/>
    <p:sldId id="692" r:id="rId52"/>
    <p:sldId id="620" r:id="rId53"/>
    <p:sldId id="621" r:id="rId54"/>
    <p:sldId id="622" r:id="rId55"/>
    <p:sldId id="623" r:id="rId56"/>
    <p:sldId id="624" r:id="rId57"/>
    <p:sldId id="625" r:id="rId58"/>
    <p:sldId id="626" r:id="rId59"/>
    <p:sldId id="627" r:id="rId60"/>
    <p:sldId id="628" r:id="rId61"/>
    <p:sldId id="723" r:id="rId62"/>
    <p:sldId id="724" r:id="rId63"/>
    <p:sldId id="725" r:id="rId64"/>
    <p:sldId id="726" r:id="rId65"/>
    <p:sldId id="634" r:id="rId66"/>
    <p:sldId id="635" r:id="rId67"/>
    <p:sldId id="636" r:id="rId68"/>
    <p:sldId id="717" r:id="rId69"/>
    <p:sldId id="730" r:id="rId70"/>
    <p:sldId id="731" r:id="rId71"/>
    <p:sldId id="732" r:id="rId72"/>
    <p:sldId id="733" r:id="rId73"/>
    <p:sldId id="734" r:id="rId74"/>
    <p:sldId id="735" r:id="rId75"/>
    <p:sldId id="736" r:id="rId76"/>
    <p:sldId id="737" r:id="rId77"/>
    <p:sldId id="738" r:id="rId78"/>
    <p:sldId id="739" r:id="rId79"/>
    <p:sldId id="740" r:id="rId80"/>
    <p:sldId id="741" r:id="rId81"/>
    <p:sldId id="742" r:id="rId82"/>
    <p:sldId id="637" r:id="rId83"/>
    <p:sldId id="638" r:id="rId84"/>
    <p:sldId id="640" r:id="rId85"/>
    <p:sldId id="641" r:id="rId86"/>
    <p:sldId id="642" r:id="rId87"/>
    <p:sldId id="647" r:id="rId88"/>
    <p:sldId id="664" r:id="rId89"/>
    <p:sldId id="714" r:id="rId90"/>
    <p:sldId id="716" r:id="rId91"/>
    <p:sldId id="337" r:id="rId9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7"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FF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73" autoAdjust="0"/>
    <p:restoredTop sz="94434" autoAdjust="0"/>
  </p:normalViewPr>
  <p:slideViewPr>
    <p:cSldViewPr>
      <p:cViewPr varScale="1">
        <p:scale>
          <a:sx n="73" d="100"/>
          <a:sy n="73" d="100"/>
        </p:scale>
        <p:origin x="1188" y="78"/>
      </p:cViewPr>
      <p:guideLst>
        <p:guide orient="horz" pos="2160"/>
        <p:guide pos="2880"/>
      </p:guideLst>
    </p:cSldViewPr>
  </p:slideViewPr>
  <p:outlineViewPr>
    <p:cViewPr>
      <p:scale>
        <a:sx n="33" d="100"/>
        <a:sy n="33" d="100"/>
      </p:scale>
      <p:origin x="0" y="-1032"/>
    </p:cViewPr>
  </p:outlineViewPr>
  <p:notesTextViewPr>
    <p:cViewPr>
      <p:scale>
        <a:sx n="1" d="1"/>
        <a:sy n="1" d="1"/>
      </p:scale>
      <p:origin x="0" y="0"/>
    </p:cViewPr>
  </p:notesTextViewPr>
  <p:sorterViewPr>
    <p:cViewPr>
      <p:scale>
        <a:sx n="80" d="100"/>
        <a:sy n="80" d="100"/>
      </p:scale>
      <p:origin x="0" y="-978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4083476-171C-154F-81F3-1C183A92F4D6}" type="datetimeFigureOut">
              <a:rPr lang="en-US" smtClean="0"/>
              <a:pPr/>
              <a:t>2/15/2021</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DCE9B28-A832-F04C-B848-CC56E0203F5D}" type="slidenum">
              <a:rPr lang="en-US" smtClean="0"/>
              <a:pPr/>
              <a:t>‹#›</a:t>
            </a:fld>
            <a:endParaRPr lang="en-US" dirty="0"/>
          </a:p>
        </p:txBody>
      </p:sp>
    </p:spTree>
    <p:extLst>
      <p:ext uri="{BB962C8B-B14F-4D97-AF65-F5344CB8AC3E}">
        <p14:creationId xmlns:p14="http://schemas.microsoft.com/office/powerpoint/2010/main" val="33657642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BABD298-E750-2844-93ED-4F0371350156}" type="datetimeFigureOut">
              <a:rPr lang="en-US" smtClean="0"/>
              <a:pPr/>
              <a:t>2/15/2021</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3513AC-3EE7-1244-9BDA-16628F3AD153}" type="slidenum">
              <a:rPr lang="en-US" smtClean="0"/>
              <a:pPr/>
              <a:t>‹#›</a:t>
            </a:fld>
            <a:endParaRPr lang="en-US" dirty="0"/>
          </a:p>
        </p:txBody>
      </p:sp>
    </p:spTree>
    <p:extLst>
      <p:ext uri="{BB962C8B-B14F-4D97-AF65-F5344CB8AC3E}">
        <p14:creationId xmlns:p14="http://schemas.microsoft.com/office/powerpoint/2010/main" val="86585047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6341CA5-8572-4A59-BF63-5F90C84EE8F9}" type="slidenum">
              <a:rPr lang="en-US" smtClean="0"/>
              <a:pPr>
                <a:defRPr/>
              </a:pPr>
              <a:t>54</a:t>
            </a:fld>
            <a:endParaRPr lang="en-US"/>
          </a:p>
        </p:txBody>
      </p:sp>
    </p:spTree>
    <p:extLst>
      <p:ext uri="{BB962C8B-B14F-4D97-AF65-F5344CB8AC3E}">
        <p14:creationId xmlns:p14="http://schemas.microsoft.com/office/powerpoint/2010/main" val="3774353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8F66539B-431F-4BAA-929C-043FE700A4B6}" type="datetime1">
              <a:rPr lang="en-ZA" smtClean="0"/>
              <a:pPr/>
              <a:t>2021/02/15</a:t>
            </a:fld>
            <a:endParaRPr lang="nso-ZA"/>
          </a:p>
        </p:txBody>
      </p:sp>
      <p:sp>
        <p:nvSpPr>
          <p:cNvPr id="5" name="Footer Placeholder 4"/>
          <p:cNvSpPr>
            <a:spLocks noGrp="1"/>
          </p:cNvSpPr>
          <p:nvPr>
            <p:ph type="ftr" sz="quarter" idx="11"/>
          </p:nvPr>
        </p:nvSpPr>
        <p:spPr>
          <a:xfrm>
            <a:off x="3623733" y="6117336"/>
            <a:ext cx="3609438" cy="365125"/>
          </a:xfrm>
        </p:spPr>
        <p:txBody>
          <a:bodyPr/>
          <a:lstStyle/>
          <a:p>
            <a:endParaRPr lang="nso-ZA"/>
          </a:p>
        </p:txBody>
      </p:sp>
      <p:sp>
        <p:nvSpPr>
          <p:cNvPr id="6" name="Slide Number Placeholder 5"/>
          <p:cNvSpPr>
            <a:spLocks noGrp="1"/>
          </p:cNvSpPr>
          <p:nvPr>
            <p:ph type="sldNum" sz="quarter" idx="12"/>
          </p:nvPr>
        </p:nvSpPr>
        <p:spPr>
          <a:xfrm>
            <a:off x="8275320" y="6117336"/>
            <a:ext cx="411480" cy="365125"/>
          </a:xfrm>
        </p:spPr>
        <p:txBody>
          <a:bodyPr/>
          <a:lstStyle/>
          <a:p>
            <a:fld id="{7DADAC30-06FB-4867-A41F-B3D5DF4920A0}" type="slidenum">
              <a:rPr lang="nso-ZA" smtClean="0"/>
              <a:pPr/>
              <a:t>‹#›</a:t>
            </a:fld>
            <a:endParaRPr lang="nso-ZA"/>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177495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DCFC64C-E4D5-4294-AD91-7EB874E80F4D}" type="datetime1">
              <a:rPr lang="en-ZA" smtClean="0"/>
              <a:pPr/>
              <a:t>2021/02/15</a:t>
            </a:fld>
            <a:endParaRPr lang="nso-ZA"/>
          </a:p>
        </p:txBody>
      </p:sp>
      <p:sp>
        <p:nvSpPr>
          <p:cNvPr id="6" name="Footer Placeholder 5"/>
          <p:cNvSpPr>
            <a:spLocks noGrp="1"/>
          </p:cNvSpPr>
          <p:nvPr>
            <p:ph type="ftr" sz="quarter" idx="11"/>
          </p:nvPr>
        </p:nvSpPr>
        <p:spPr/>
        <p:txBody>
          <a:bodyPr/>
          <a:lstStyle/>
          <a:p>
            <a:endParaRPr lang="nso-ZA"/>
          </a:p>
        </p:txBody>
      </p:sp>
      <p:sp>
        <p:nvSpPr>
          <p:cNvPr id="7" name="Slide Number Placeholder 6"/>
          <p:cNvSpPr>
            <a:spLocks noGrp="1"/>
          </p:cNvSpPr>
          <p:nvPr>
            <p:ph type="sldNum" sz="quarter" idx="12"/>
          </p:nvPr>
        </p:nvSpPr>
        <p:spPr/>
        <p:txBody>
          <a:bodyPr/>
          <a:lstStyle/>
          <a:p>
            <a:fld id="{7DADAC30-06FB-4867-A41F-B3D5DF4920A0}" type="slidenum">
              <a:rPr lang="nso-ZA" smtClean="0"/>
              <a:pPr/>
              <a:t>‹#›</a:t>
            </a:fld>
            <a:endParaRPr lang="nso-ZA"/>
          </a:p>
        </p:txBody>
      </p:sp>
    </p:spTree>
    <p:extLst>
      <p:ext uri="{BB962C8B-B14F-4D97-AF65-F5344CB8AC3E}">
        <p14:creationId xmlns:p14="http://schemas.microsoft.com/office/powerpoint/2010/main" val="98487202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CFC64C-E4D5-4294-AD91-7EB874E80F4D}" type="datetime1">
              <a:rPr lang="en-ZA" smtClean="0"/>
              <a:pPr/>
              <a:t>2021/02/15</a:t>
            </a:fld>
            <a:endParaRPr lang="nso-ZA"/>
          </a:p>
        </p:txBody>
      </p:sp>
      <p:sp>
        <p:nvSpPr>
          <p:cNvPr id="5" name="Footer Placeholder 4"/>
          <p:cNvSpPr>
            <a:spLocks noGrp="1"/>
          </p:cNvSpPr>
          <p:nvPr>
            <p:ph type="ftr" sz="quarter" idx="11"/>
          </p:nvPr>
        </p:nvSpPr>
        <p:spPr/>
        <p:txBody>
          <a:bodyPr/>
          <a:lstStyle/>
          <a:p>
            <a:endParaRPr lang="nso-ZA"/>
          </a:p>
        </p:txBody>
      </p:sp>
      <p:sp>
        <p:nvSpPr>
          <p:cNvPr id="6" name="Slide Number Placeholder 5"/>
          <p:cNvSpPr>
            <a:spLocks noGrp="1"/>
          </p:cNvSpPr>
          <p:nvPr>
            <p:ph type="sldNum" sz="quarter" idx="12"/>
          </p:nvPr>
        </p:nvSpPr>
        <p:spPr/>
        <p:txBody>
          <a:bodyPr/>
          <a:lstStyle/>
          <a:p>
            <a:fld id="{7DADAC30-06FB-4867-A41F-B3D5DF4920A0}" type="slidenum">
              <a:rPr lang="nso-ZA" smtClean="0"/>
              <a:pPr/>
              <a:t>‹#›</a:t>
            </a:fld>
            <a:endParaRPr lang="nso-ZA"/>
          </a:p>
        </p:txBody>
      </p:sp>
    </p:spTree>
    <p:extLst>
      <p:ext uri="{BB962C8B-B14F-4D97-AF65-F5344CB8AC3E}">
        <p14:creationId xmlns:p14="http://schemas.microsoft.com/office/powerpoint/2010/main" val="235176796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CFC64C-E4D5-4294-AD91-7EB874E80F4D}" type="datetime1">
              <a:rPr lang="en-ZA" smtClean="0"/>
              <a:pPr/>
              <a:t>2021/02/15</a:t>
            </a:fld>
            <a:endParaRPr lang="nso-ZA"/>
          </a:p>
        </p:txBody>
      </p:sp>
      <p:sp>
        <p:nvSpPr>
          <p:cNvPr id="5" name="Footer Placeholder 4"/>
          <p:cNvSpPr>
            <a:spLocks noGrp="1"/>
          </p:cNvSpPr>
          <p:nvPr>
            <p:ph type="ftr" sz="quarter" idx="11"/>
          </p:nvPr>
        </p:nvSpPr>
        <p:spPr/>
        <p:txBody>
          <a:bodyPr/>
          <a:lstStyle/>
          <a:p>
            <a:endParaRPr lang="nso-ZA"/>
          </a:p>
        </p:txBody>
      </p:sp>
      <p:sp>
        <p:nvSpPr>
          <p:cNvPr id="6" name="Slide Number Placeholder 5"/>
          <p:cNvSpPr>
            <a:spLocks noGrp="1"/>
          </p:cNvSpPr>
          <p:nvPr>
            <p:ph type="sldNum" sz="quarter" idx="12"/>
          </p:nvPr>
        </p:nvSpPr>
        <p:spPr/>
        <p:txBody>
          <a:bodyPr/>
          <a:lstStyle/>
          <a:p>
            <a:fld id="{7DADAC30-06FB-4867-A41F-B3D5DF4920A0}" type="slidenum">
              <a:rPr lang="nso-ZA" smtClean="0"/>
              <a:pPr/>
              <a:t>‹#›</a:t>
            </a:fld>
            <a:endParaRPr lang="nso-ZA"/>
          </a:p>
        </p:txBody>
      </p:sp>
    </p:spTree>
    <p:extLst>
      <p:ext uri="{BB962C8B-B14F-4D97-AF65-F5344CB8AC3E}">
        <p14:creationId xmlns:p14="http://schemas.microsoft.com/office/powerpoint/2010/main" val="214375793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CFC64C-E4D5-4294-AD91-7EB874E80F4D}" type="datetime1">
              <a:rPr lang="en-ZA" smtClean="0"/>
              <a:pPr/>
              <a:t>2021/02/15</a:t>
            </a:fld>
            <a:endParaRPr lang="nso-ZA"/>
          </a:p>
        </p:txBody>
      </p:sp>
      <p:sp>
        <p:nvSpPr>
          <p:cNvPr id="5" name="Footer Placeholder 4"/>
          <p:cNvSpPr>
            <a:spLocks noGrp="1"/>
          </p:cNvSpPr>
          <p:nvPr>
            <p:ph type="ftr" sz="quarter" idx="11"/>
          </p:nvPr>
        </p:nvSpPr>
        <p:spPr/>
        <p:txBody>
          <a:bodyPr/>
          <a:lstStyle/>
          <a:p>
            <a:endParaRPr lang="nso-ZA"/>
          </a:p>
        </p:txBody>
      </p:sp>
      <p:sp>
        <p:nvSpPr>
          <p:cNvPr id="6" name="Slide Number Placeholder 5"/>
          <p:cNvSpPr>
            <a:spLocks noGrp="1"/>
          </p:cNvSpPr>
          <p:nvPr>
            <p:ph type="sldNum" sz="quarter" idx="12"/>
          </p:nvPr>
        </p:nvSpPr>
        <p:spPr/>
        <p:txBody>
          <a:bodyPr/>
          <a:lstStyle/>
          <a:p>
            <a:fld id="{7DADAC30-06FB-4867-A41F-B3D5DF4920A0}" type="slidenum">
              <a:rPr lang="nso-ZA" smtClean="0"/>
              <a:pPr/>
              <a:t>‹#›</a:t>
            </a:fld>
            <a:endParaRPr lang="nso-ZA"/>
          </a:p>
        </p:txBody>
      </p:sp>
    </p:spTree>
    <p:extLst>
      <p:ext uri="{BB962C8B-B14F-4D97-AF65-F5344CB8AC3E}">
        <p14:creationId xmlns:p14="http://schemas.microsoft.com/office/powerpoint/2010/main" val="253831454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CFC64C-E4D5-4294-AD91-7EB874E80F4D}" type="datetime1">
              <a:rPr lang="en-ZA" smtClean="0"/>
              <a:pPr/>
              <a:t>2021/02/15</a:t>
            </a:fld>
            <a:endParaRPr lang="nso-ZA"/>
          </a:p>
        </p:txBody>
      </p:sp>
      <p:sp>
        <p:nvSpPr>
          <p:cNvPr id="5" name="Footer Placeholder 4"/>
          <p:cNvSpPr>
            <a:spLocks noGrp="1"/>
          </p:cNvSpPr>
          <p:nvPr>
            <p:ph type="ftr" sz="quarter" idx="11"/>
          </p:nvPr>
        </p:nvSpPr>
        <p:spPr/>
        <p:txBody>
          <a:bodyPr/>
          <a:lstStyle/>
          <a:p>
            <a:endParaRPr lang="nso-ZA"/>
          </a:p>
        </p:txBody>
      </p:sp>
      <p:sp>
        <p:nvSpPr>
          <p:cNvPr id="6" name="Slide Number Placeholder 5"/>
          <p:cNvSpPr>
            <a:spLocks noGrp="1"/>
          </p:cNvSpPr>
          <p:nvPr>
            <p:ph type="sldNum" sz="quarter" idx="12"/>
          </p:nvPr>
        </p:nvSpPr>
        <p:spPr/>
        <p:txBody>
          <a:bodyPr/>
          <a:lstStyle/>
          <a:p>
            <a:fld id="{7DADAC30-06FB-4867-A41F-B3D5DF4920A0}" type="slidenum">
              <a:rPr lang="nso-ZA" smtClean="0"/>
              <a:pPr/>
              <a:t>‹#›</a:t>
            </a:fld>
            <a:endParaRPr lang="nso-ZA"/>
          </a:p>
        </p:txBody>
      </p:sp>
    </p:spTree>
    <p:extLst>
      <p:ext uri="{BB962C8B-B14F-4D97-AF65-F5344CB8AC3E}">
        <p14:creationId xmlns:p14="http://schemas.microsoft.com/office/powerpoint/2010/main" val="355155308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CFC64C-E4D5-4294-AD91-7EB874E80F4D}" type="datetime1">
              <a:rPr lang="en-ZA" smtClean="0"/>
              <a:pPr/>
              <a:t>2021/02/15</a:t>
            </a:fld>
            <a:endParaRPr lang="nso-ZA"/>
          </a:p>
        </p:txBody>
      </p:sp>
      <p:sp>
        <p:nvSpPr>
          <p:cNvPr id="5" name="Footer Placeholder 4"/>
          <p:cNvSpPr>
            <a:spLocks noGrp="1"/>
          </p:cNvSpPr>
          <p:nvPr>
            <p:ph type="ftr" sz="quarter" idx="11"/>
          </p:nvPr>
        </p:nvSpPr>
        <p:spPr/>
        <p:txBody>
          <a:bodyPr/>
          <a:lstStyle/>
          <a:p>
            <a:endParaRPr lang="nso-ZA"/>
          </a:p>
        </p:txBody>
      </p:sp>
      <p:sp>
        <p:nvSpPr>
          <p:cNvPr id="6" name="Slide Number Placeholder 5"/>
          <p:cNvSpPr>
            <a:spLocks noGrp="1"/>
          </p:cNvSpPr>
          <p:nvPr>
            <p:ph type="sldNum" sz="quarter" idx="12"/>
          </p:nvPr>
        </p:nvSpPr>
        <p:spPr/>
        <p:txBody>
          <a:bodyPr/>
          <a:lstStyle/>
          <a:p>
            <a:fld id="{7DADAC30-06FB-4867-A41F-B3D5DF4920A0}" type="slidenum">
              <a:rPr lang="nso-ZA" smtClean="0"/>
              <a:pPr/>
              <a:t>‹#›</a:t>
            </a:fld>
            <a:endParaRPr lang="nso-ZA"/>
          </a:p>
        </p:txBody>
      </p:sp>
    </p:spTree>
    <p:extLst>
      <p:ext uri="{BB962C8B-B14F-4D97-AF65-F5344CB8AC3E}">
        <p14:creationId xmlns:p14="http://schemas.microsoft.com/office/powerpoint/2010/main" val="9874070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6C2D37-FF05-4D02-8647-4F3B6CC37181}" type="datetime1">
              <a:rPr lang="en-ZA" smtClean="0"/>
              <a:pPr/>
              <a:t>2021/02/15</a:t>
            </a:fld>
            <a:endParaRPr lang="nso-ZA"/>
          </a:p>
        </p:txBody>
      </p:sp>
      <p:sp>
        <p:nvSpPr>
          <p:cNvPr id="5" name="Footer Placeholder 4"/>
          <p:cNvSpPr>
            <a:spLocks noGrp="1"/>
          </p:cNvSpPr>
          <p:nvPr>
            <p:ph type="ftr" sz="quarter" idx="11"/>
          </p:nvPr>
        </p:nvSpPr>
        <p:spPr/>
        <p:txBody>
          <a:bodyPr/>
          <a:lstStyle/>
          <a:p>
            <a:endParaRPr lang="nso-ZA"/>
          </a:p>
        </p:txBody>
      </p:sp>
      <p:sp>
        <p:nvSpPr>
          <p:cNvPr id="6" name="Slide Number Placeholder 5"/>
          <p:cNvSpPr>
            <a:spLocks noGrp="1"/>
          </p:cNvSpPr>
          <p:nvPr>
            <p:ph type="sldNum" sz="quarter" idx="12"/>
          </p:nvPr>
        </p:nvSpPr>
        <p:spPr/>
        <p:txBody>
          <a:bodyPr/>
          <a:lstStyle/>
          <a:p>
            <a:fld id="{7DADAC30-06FB-4867-A41F-B3D5DF4920A0}" type="slidenum">
              <a:rPr lang="nso-ZA" smtClean="0"/>
              <a:pPr/>
              <a:t>‹#›</a:t>
            </a:fld>
            <a:endParaRPr lang="nso-ZA"/>
          </a:p>
        </p:txBody>
      </p:sp>
    </p:spTree>
    <p:extLst>
      <p:ext uri="{BB962C8B-B14F-4D97-AF65-F5344CB8AC3E}">
        <p14:creationId xmlns:p14="http://schemas.microsoft.com/office/powerpoint/2010/main" val="2445852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F9BE02-2E4F-4D9A-9EDE-938CF440E4DA}" type="datetime1">
              <a:rPr lang="en-ZA" smtClean="0"/>
              <a:pPr/>
              <a:t>2021/02/15</a:t>
            </a:fld>
            <a:endParaRPr lang="nso-ZA"/>
          </a:p>
        </p:txBody>
      </p:sp>
      <p:sp>
        <p:nvSpPr>
          <p:cNvPr id="5" name="Footer Placeholder 4"/>
          <p:cNvSpPr>
            <a:spLocks noGrp="1"/>
          </p:cNvSpPr>
          <p:nvPr>
            <p:ph type="ftr" sz="quarter" idx="11"/>
          </p:nvPr>
        </p:nvSpPr>
        <p:spPr/>
        <p:txBody>
          <a:bodyPr/>
          <a:lstStyle/>
          <a:p>
            <a:endParaRPr lang="nso-ZA"/>
          </a:p>
        </p:txBody>
      </p:sp>
      <p:sp>
        <p:nvSpPr>
          <p:cNvPr id="6" name="Slide Number Placeholder 5"/>
          <p:cNvSpPr>
            <a:spLocks noGrp="1"/>
          </p:cNvSpPr>
          <p:nvPr>
            <p:ph type="sldNum" sz="quarter" idx="12"/>
          </p:nvPr>
        </p:nvSpPr>
        <p:spPr/>
        <p:txBody>
          <a:bodyPr/>
          <a:lstStyle/>
          <a:p>
            <a:fld id="{7DADAC30-06FB-4867-A41F-B3D5DF4920A0}" type="slidenum">
              <a:rPr lang="nso-ZA" smtClean="0"/>
              <a:pPr/>
              <a:t>‹#›</a:t>
            </a:fld>
            <a:endParaRPr lang="nso-ZA"/>
          </a:p>
        </p:txBody>
      </p:sp>
    </p:spTree>
    <p:extLst>
      <p:ext uri="{BB962C8B-B14F-4D97-AF65-F5344CB8AC3E}">
        <p14:creationId xmlns:p14="http://schemas.microsoft.com/office/powerpoint/2010/main" val="3023361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ED535873-277B-467F-9D8F-8804A4544198}" type="datetime1">
              <a:rPr lang="en-ZA" smtClean="0"/>
              <a:pPr/>
              <a:t>2021/02/15</a:t>
            </a:fld>
            <a:endParaRPr lang="nso-ZA"/>
          </a:p>
        </p:txBody>
      </p:sp>
      <p:sp>
        <p:nvSpPr>
          <p:cNvPr id="5" name="Footer Placeholder 4"/>
          <p:cNvSpPr>
            <a:spLocks noGrp="1"/>
          </p:cNvSpPr>
          <p:nvPr>
            <p:ph type="ftr" sz="quarter" idx="11"/>
          </p:nvPr>
        </p:nvSpPr>
        <p:spPr>
          <a:xfrm>
            <a:off x="1972647" y="6108173"/>
            <a:ext cx="5314517" cy="365125"/>
          </a:xfrm>
        </p:spPr>
        <p:txBody>
          <a:bodyPr/>
          <a:lstStyle/>
          <a:p>
            <a:endParaRPr lang="nso-ZA"/>
          </a:p>
        </p:txBody>
      </p:sp>
      <p:sp>
        <p:nvSpPr>
          <p:cNvPr id="6" name="Slide Number Placeholder 5"/>
          <p:cNvSpPr>
            <a:spLocks noGrp="1"/>
          </p:cNvSpPr>
          <p:nvPr>
            <p:ph type="sldNum" sz="quarter" idx="12"/>
          </p:nvPr>
        </p:nvSpPr>
        <p:spPr>
          <a:xfrm>
            <a:off x="8258967" y="6108173"/>
            <a:ext cx="427833" cy="365125"/>
          </a:xfrm>
        </p:spPr>
        <p:txBody>
          <a:bodyPr/>
          <a:lstStyle/>
          <a:p>
            <a:fld id="{7DADAC30-06FB-4867-A41F-B3D5DF4920A0}" type="slidenum">
              <a:rPr lang="nso-ZA" smtClean="0"/>
              <a:pPr/>
              <a:t>‹#›</a:t>
            </a:fld>
            <a:endParaRPr lang="nso-ZA"/>
          </a:p>
        </p:txBody>
      </p:sp>
    </p:spTree>
    <p:extLst>
      <p:ext uri="{BB962C8B-B14F-4D97-AF65-F5344CB8AC3E}">
        <p14:creationId xmlns:p14="http://schemas.microsoft.com/office/powerpoint/2010/main" val="421308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13E056-60DC-4EE9-AFB0-DCA09A817272}" type="datetime1">
              <a:rPr lang="en-ZA" smtClean="0"/>
              <a:pPr/>
              <a:t>2021/02/15</a:t>
            </a:fld>
            <a:endParaRPr lang="nso-ZA"/>
          </a:p>
        </p:txBody>
      </p:sp>
      <p:sp>
        <p:nvSpPr>
          <p:cNvPr id="5" name="Footer Placeholder 4"/>
          <p:cNvSpPr>
            <a:spLocks noGrp="1"/>
          </p:cNvSpPr>
          <p:nvPr>
            <p:ph type="ftr" sz="quarter" idx="11"/>
          </p:nvPr>
        </p:nvSpPr>
        <p:spPr/>
        <p:txBody>
          <a:bodyPr/>
          <a:lstStyle/>
          <a:p>
            <a:endParaRPr lang="nso-ZA"/>
          </a:p>
        </p:txBody>
      </p:sp>
      <p:sp>
        <p:nvSpPr>
          <p:cNvPr id="6" name="Slide Number Placeholder 5"/>
          <p:cNvSpPr>
            <a:spLocks noGrp="1"/>
          </p:cNvSpPr>
          <p:nvPr>
            <p:ph type="sldNum" sz="quarter" idx="12"/>
          </p:nvPr>
        </p:nvSpPr>
        <p:spPr>
          <a:xfrm>
            <a:off x="8273317" y="6116070"/>
            <a:ext cx="413483" cy="365125"/>
          </a:xfrm>
        </p:spPr>
        <p:txBody>
          <a:bodyPr/>
          <a:lstStyle/>
          <a:p>
            <a:fld id="{7DADAC30-06FB-4867-A41F-B3D5DF4920A0}" type="slidenum">
              <a:rPr lang="nso-ZA" smtClean="0"/>
              <a:pPr/>
              <a:t>‹#›</a:t>
            </a:fld>
            <a:endParaRPr lang="nso-ZA"/>
          </a:p>
        </p:txBody>
      </p:sp>
    </p:spTree>
    <p:extLst>
      <p:ext uri="{BB962C8B-B14F-4D97-AF65-F5344CB8AC3E}">
        <p14:creationId xmlns:p14="http://schemas.microsoft.com/office/powerpoint/2010/main" val="2518881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9EBFA8-9766-4336-83CF-299883B030C9}" type="datetime1">
              <a:rPr lang="en-ZA" smtClean="0"/>
              <a:pPr/>
              <a:t>2021/02/15</a:t>
            </a:fld>
            <a:endParaRPr lang="nso-ZA"/>
          </a:p>
        </p:txBody>
      </p:sp>
      <p:sp>
        <p:nvSpPr>
          <p:cNvPr id="6" name="Footer Placeholder 5"/>
          <p:cNvSpPr>
            <a:spLocks noGrp="1"/>
          </p:cNvSpPr>
          <p:nvPr>
            <p:ph type="ftr" sz="quarter" idx="11"/>
          </p:nvPr>
        </p:nvSpPr>
        <p:spPr/>
        <p:txBody>
          <a:bodyPr/>
          <a:lstStyle/>
          <a:p>
            <a:endParaRPr lang="nso-ZA"/>
          </a:p>
        </p:txBody>
      </p:sp>
      <p:sp>
        <p:nvSpPr>
          <p:cNvPr id="7" name="Slide Number Placeholder 6"/>
          <p:cNvSpPr>
            <a:spLocks noGrp="1"/>
          </p:cNvSpPr>
          <p:nvPr>
            <p:ph type="sldNum" sz="quarter" idx="12"/>
          </p:nvPr>
        </p:nvSpPr>
        <p:spPr/>
        <p:txBody>
          <a:bodyPr/>
          <a:lstStyle/>
          <a:p>
            <a:fld id="{7DADAC30-06FB-4867-A41F-B3D5DF4920A0}" type="slidenum">
              <a:rPr lang="nso-ZA" smtClean="0"/>
              <a:pPr/>
              <a:t>‹#›</a:t>
            </a:fld>
            <a:endParaRPr lang="nso-ZA"/>
          </a:p>
        </p:txBody>
      </p:sp>
    </p:spTree>
    <p:extLst>
      <p:ext uri="{BB962C8B-B14F-4D97-AF65-F5344CB8AC3E}">
        <p14:creationId xmlns:p14="http://schemas.microsoft.com/office/powerpoint/2010/main" val="3481363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B847EE-9E31-4ACB-9FD3-9E7A41933D59}" type="datetime1">
              <a:rPr lang="en-ZA" smtClean="0"/>
              <a:pPr/>
              <a:t>2021/02/15</a:t>
            </a:fld>
            <a:endParaRPr lang="nso-ZA"/>
          </a:p>
        </p:txBody>
      </p:sp>
      <p:sp>
        <p:nvSpPr>
          <p:cNvPr id="8" name="Footer Placeholder 7"/>
          <p:cNvSpPr>
            <a:spLocks noGrp="1"/>
          </p:cNvSpPr>
          <p:nvPr>
            <p:ph type="ftr" sz="quarter" idx="11"/>
          </p:nvPr>
        </p:nvSpPr>
        <p:spPr/>
        <p:txBody>
          <a:bodyPr/>
          <a:lstStyle/>
          <a:p>
            <a:endParaRPr lang="nso-ZA"/>
          </a:p>
        </p:txBody>
      </p:sp>
      <p:sp>
        <p:nvSpPr>
          <p:cNvPr id="9" name="Slide Number Placeholder 8"/>
          <p:cNvSpPr>
            <a:spLocks noGrp="1"/>
          </p:cNvSpPr>
          <p:nvPr>
            <p:ph type="sldNum" sz="quarter" idx="12"/>
          </p:nvPr>
        </p:nvSpPr>
        <p:spPr/>
        <p:txBody>
          <a:bodyPr/>
          <a:lstStyle/>
          <a:p>
            <a:fld id="{7DADAC30-06FB-4867-A41F-B3D5DF4920A0}" type="slidenum">
              <a:rPr lang="nso-ZA" smtClean="0"/>
              <a:pPr/>
              <a:t>‹#›</a:t>
            </a:fld>
            <a:endParaRPr lang="nso-ZA"/>
          </a:p>
        </p:txBody>
      </p:sp>
    </p:spTree>
    <p:extLst>
      <p:ext uri="{BB962C8B-B14F-4D97-AF65-F5344CB8AC3E}">
        <p14:creationId xmlns:p14="http://schemas.microsoft.com/office/powerpoint/2010/main" val="1416539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EC428E-7985-4505-A3E4-278E69183882}" type="datetime1">
              <a:rPr lang="en-ZA" smtClean="0"/>
              <a:pPr/>
              <a:t>2021/02/15</a:t>
            </a:fld>
            <a:endParaRPr lang="nso-ZA"/>
          </a:p>
        </p:txBody>
      </p:sp>
      <p:sp>
        <p:nvSpPr>
          <p:cNvPr id="4" name="Footer Placeholder 3"/>
          <p:cNvSpPr>
            <a:spLocks noGrp="1"/>
          </p:cNvSpPr>
          <p:nvPr>
            <p:ph type="ftr" sz="quarter" idx="11"/>
          </p:nvPr>
        </p:nvSpPr>
        <p:spPr/>
        <p:txBody>
          <a:bodyPr/>
          <a:lstStyle/>
          <a:p>
            <a:endParaRPr lang="nso-ZA"/>
          </a:p>
        </p:txBody>
      </p:sp>
      <p:sp>
        <p:nvSpPr>
          <p:cNvPr id="5" name="Slide Number Placeholder 4"/>
          <p:cNvSpPr>
            <a:spLocks noGrp="1"/>
          </p:cNvSpPr>
          <p:nvPr>
            <p:ph type="sldNum" sz="quarter" idx="12"/>
          </p:nvPr>
        </p:nvSpPr>
        <p:spPr/>
        <p:txBody>
          <a:bodyPr/>
          <a:lstStyle/>
          <a:p>
            <a:fld id="{7DADAC30-06FB-4867-A41F-B3D5DF4920A0}" type="slidenum">
              <a:rPr lang="nso-ZA" smtClean="0"/>
              <a:pPr/>
              <a:t>‹#›</a:t>
            </a:fld>
            <a:endParaRPr lang="nso-ZA"/>
          </a:p>
        </p:txBody>
      </p:sp>
    </p:spTree>
    <p:extLst>
      <p:ext uri="{BB962C8B-B14F-4D97-AF65-F5344CB8AC3E}">
        <p14:creationId xmlns:p14="http://schemas.microsoft.com/office/powerpoint/2010/main" val="1011811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A3062C-0EDC-4131-81B4-2D276647FB68}" type="datetime1">
              <a:rPr lang="en-ZA" smtClean="0"/>
              <a:pPr/>
              <a:t>2021/02/15</a:t>
            </a:fld>
            <a:endParaRPr lang="nso-ZA"/>
          </a:p>
        </p:txBody>
      </p:sp>
      <p:sp>
        <p:nvSpPr>
          <p:cNvPr id="3" name="Footer Placeholder 2"/>
          <p:cNvSpPr>
            <a:spLocks noGrp="1"/>
          </p:cNvSpPr>
          <p:nvPr>
            <p:ph type="ftr" sz="quarter" idx="11"/>
          </p:nvPr>
        </p:nvSpPr>
        <p:spPr/>
        <p:txBody>
          <a:bodyPr/>
          <a:lstStyle/>
          <a:p>
            <a:endParaRPr lang="nso-ZA"/>
          </a:p>
        </p:txBody>
      </p:sp>
      <p:sp>
        <p:nvSpPr>
          <p:cNvPr id="4" name="Slide Number Placeholder 3"/>
          <p:cNvSpPr>
            <a:spLocks noGrp="1"/>
          </p:cNvSpPr>
          <p:nvPr>
            <p:ph type="sldNum" sz="quarter" idx="12"/>
          </p:nvPr>
        </p:nvSpPr>
        <p:spPr/>
        <p:txBody>
          <a:bodyPr/>
          <a:lstStyle/>
          <a:p>
            <a:fld id="{7DADAC30-06FB-4867-A41F-B3D5DF4920A0}" type="slidenum">
              <a:rPr lang="nso-ZA" smtClean="0"/>
              <a:pPr/>
              <a:t>‹#›</a:t>
            </a:fld>
            <a:endParaRPr lang="nso-ZA"/>
          </a:p>
        </p:txBody>
      </p:sp>
    </p:spTree>
    <p:extLst>
      <p:ext uri="{BB962C8B-B14F-4D97-AF65-F5344CB8AC3E}">
        <p14:creationId xmlns:p14="http://schemas.microsoft.com/office/powerpoint/2010/main" val="3937043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428CA13-2CDA-4AC9-ABE2-0607ACAA494C}" type="datetime1">
              <a:rPr lang="en-ZA" smtClean="0"/>
              <a:pPr/>
              <a:t>2021/02/15</a:t>
            </a:fld>
            <a:endParaRPr lang="nso-ZA"/>
          </a:p>
        </p:txBody>
      </p:sp>
      <p:sp>
        <p:nvSpPr>
          <p:cNvPr id="6" name="Footer Placeholder 5"/>
          <p:cNvSpPr>
            <a:spLocks noGrp="1"/>
          </p:cNvSpPr>
          <p:nvPr>
            <p:ph type="ftr" sz="quarter" idx="11"/>
          </p:nvPr>
        </p:nvSpPr>
        <p:spPr/>
        <p:txBody>
          <a:bodyPr/>
          <a:lstStyle/>
          <a:p>
            <a:endParaRPr lang="nso-ZA"/>
          </a:p>
        </p:txBody>
      </p:sp>
      <p:sp>
        <p:nvSpPr>
          <p:cNvPr id="7" name="Slide Number Placeholder 6"/>
          <p:cNvSpPr>
            <a:spLocks noGrp="1"/>
          </p:cNvSpPr>
          <p:nvPr>
            <p:ph type="sldNum" sz="quarter" idx="12"/>
          </p:nvPr>
        </p:nvSpPr>
        <p:spPr/>
        <p:txBody>
          <a:bodyPr/>
          <a:lstStyle/>
          <a:p>
            <a:fld id="{7DADAC30-06FB-4867-A41F-B3D5DF4920A0}" type="slidenum">
              <a:rPr lang="nso-ZA" smtClean="0"/>
              <a:pPr/>
              <a:t>‹#›</a:t>
            </a:fld>
            <a:endParaRPr lang="nso-ZA"/>
          </a:p>
        </p:txBody>
      </p:sp>
    </p:spTree>
    <p:extLst>
      <p:ext uri="{BB962C8B-B14F-4D97-AF65-F5344CB8AC3E}">
        <p14:creationId xmlns:p14="http://schemas.microsoft.com/office/powerpoint/2010/main" val="1198274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83108D-8C8D-4F73-8FBC-86D4F3DF7099}" type="datetime1">
              <a:rPr lang="en-ZA" smtClean="0"/>
              <a:pPr/>
              <a:t>2021/02/15</a:t>
            </a:fld>
            <a:endParaRPr lang="nso-ZA"/>
          </a:p>
        </p:txBody>
      </p:sp>
      <p:sp>
        <p:nvSpPr>
          <p:cNvPr id="6" name="Footer Placeholder 5"/>
          <p:cNvSpPr>
            <a:spLocks noGrp="1"/>
          </p:cNvSpPr>
          <p:nvPr>
            <p:ph type="ftr" sz="quarter" idx="11"/>
          </p:nvPr>
        </p:nvSpPr>
        <p:spPr/>
        <p:txBody>
          <a:bodyPr/>
          <a:lstStyle/>
          <a:p>
            <a:endParaRPr lang="nso-ZA"/>
          </a:p>
        </p:txBody>
      </p:sp>
      <p:sp>
        <p:nvSpPr>
          <p:cNvPr id="7" name="Slide Number Placeholder 6"/>
          <p:cNvSpPr>
            <a:spLocks noGrp="1"/>
          </p:cNvSpPr>
          <p:nvPr>
            <p:ph type="sldNum" sz="quarter" idx="12"/>
          </p:nvPr>
        </p:nvSpPr>
        <p:spPr/>
        <p:txBody>
          <a:bodyPr/>
          <a:lstStyle/>
          <a:p>
            <a:fld id="{7DADAC30-06FB-4867-A41F-B3D5DF4920A0}" type="slidenum">
              <a:rPr lang="nso-ZA" smtClean="0"/>
              <a:pPr/>
              <a:t>‹#›</a:t>
            </a:fld>
            <a:endParaRPr lang="nso-ZA"/>
          </a:p>
        </p:txBody>
      </p:sp>
    </p:spTree>
    <p:extLst>
      <p:ext uri="{BB962C8B-B14F-4D97-AF65-F5344CB8AC3E}">
        <p14:creationId xmlns:p14="http://schemas.microsoft.com/office/powerpoint/2010/main" val="239378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CFC64C-E4D5-4294-AD91-7EB874E80F4D}" type="datetime1">
              <a:rPr lang="en-ZA" smtClean="0"/>
              <a:pPr/>
              <a:t>2021/02/15</a:t>
            </a:fld>
            <a:endParaRPr lang="nso-ZA"/>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nso-ZA"/>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DADAC30-06FB-4867-A41F-B3D5DF4920A0}" type="slidenum">
              <a:rPr lang="nso-ZA" smtClean="0"/>
              <a:pPr/>
              <a:t>‹#›</a:t>
            </a:fld>
            <a:endParaRPr lang="nso-ZA"/>
          </a:p>
        </p:txBody>
      </p:sp>
    </p:spTree>
    <p:extLst>
      <p:ext uri="{BB962C8B-B14F-4D97-AF65-F5344CB8AC3E}">
        <p14:creationId xmlns:p14="http://schemas.microsoft.com/office/powerpoint/2010/main" val="2622304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TIF"/><Relationship Id="rId4" Type="http://schemas.openxmlformats.org/officeDocument/2006/relationships/image" Target="../media/image4.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image" Target="../media/image2.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p:cNvPicPr>
            <a:picLocks noChangeAspect="1"/>
          </p:cNvPicPr>
          <p:nvPr/>
        </p:nvPicPr>
        <p:blipFill>
          <a:blip r:embed="rId2" cstate="print"/>
          <a:srcRect/>
          <a:stretch>
            <a:fillRect/>
          </a:stretch>
        </p:blipFill>
        <p:spPr bwMode="auto">
          <a:xfrm>
            <a:off x="7415784" y="5877272"/>
            <a:ext cx="1728216" cy="810768"/>
          </a:xfrm>
          <a:prstGeom prst="rect">
            <a:avLst/>
          </a:prstGeom>
          <a:noFill/>
          <a:ln w="9525">
            <a:noFill/>
            <a:miter lim="800000"/>
            <a:headEnd/>
            <a:tailEnd/>
          </a:ln>
        </p:spPr>
      </p:pic>
      <p:sp>
        <p:nvSpPr>
          <p:cNvPr id="10243" name="TextBox 6"/>
          <p:cNvSpPr txBox="1">
            <a:spLocks noChangeArrowheads="1"/>
          </p:cNvSpPr>
          <p:nvPr/>
        </p:nvSpPr>
        <p:spPr bwMode="auto">
          <a:xfrm>
            <a:off x="-20356" y="2974299"/>
            <a:ext cx="9137650" cy="2062103"/>
          </a:xfrm>
          <a:prstGeom prst="rect">
            <a:avLst/>
          </a:prstGeom>
          <a:noFill/>
          <a:ln w="9525">
            <a:noFill/>
            <a:miter lim="800000"/>
            <a:headEnd/>
            <a:tailEnd/>
          </a:ln>
        </p:spPr>
        <p:txBody>
          <a:bodyPr wrap="square">
            <a:spAutoFit/>
          </a:bodyPr>
          <a:lstStyle/>
          <a:p>
            <a:pPr algn="ctr"/>
            <a:r>
              <a:rPr lang="en-US" altLang="en-US" sz="3200" b="1" dirty="0">
                <a:solidFill>
                  <a:schemeClr val="tx2"/>
                </a:solidFill>
                <a:latin typeface="Arial Narrow" panose="020B0606020202030204" pitchFamily="34" charset="0"/>
              </a:rPr>
              <a:t>STATE OF LEKWA LOCAL MUNICIPALITY</a:t>
            </a:r>
          </a:p>
          <a:p>
            <a:pPr algn="ctr"/>
            <a:r>
              <a:rPr lang="en-US" altLang="en-US" sz="3200" b="1" dirty="0">
                <a:solidFill>
                  <a:schemeClr val="tx2"/>
                </a:solidFill>
                <a:latin typeface="Arial Narrow" panose="020B0606020202030204" pitchFamily="34" charset="0"/>
              </a:rPr>
              <a:t>11 FEBRUARY 2021</a:t>
            </a:r>
          </a:p>
          <a:p>
            <a:pPr algn="ctr"/>
            <a:endParaRPr lang="en-US" altLang="en-US" sz="3200" b="1" dirty="0">
              <a:solidFill>
                <a:schemeClr val="tx2"/>
              </a:solidFill>
              <a:latin typeface="Arial Narrow" panose="020B0606020202030204" pitchFamily="34" charset="0"/>
            </a:endParaRPr>
          </a:p>
          <a:p>
            <a:pPr algn="ctr"/>
            <a:r>
              <a:rPr lang="en-US" sz="3200" b="1" dirty="0">
                <a:latin typeface="Arial Narrow" pitchFamily="34" charset="0"/>
              </a:rPr>
              <a:t> </a:t>
            </a:r>
          </a:p>
        </p:txBody>
      </p:sp>
      <p:pic>
        <p:nvPicPr>
          <p:cNvPr id="10244" name="Picture 1" descr="MPG POWERPOINT LR.jpg"/>
          <p:cNvPicPr>
            <a:picLocks noChangeAspect="1"/>
          </p:cNvPicPr>
          <p:nvPr/>
        </p:nvPicPr>
        <p:blipFill>
          <a:blip r:embed="rId3" cstate="print"/>
          <a:srcRect/>
          <a:stretch>
            <a:fillRect/>
          </a:stretch>
        </p:blipFill>
        <p:spPr bwMode="auto">
          <a:xfrm>
            <a:off x="0" y="156468"/>
            <a:ext cx="9144000" cy="2984500"/>
          </a:xfrm>
          <a:prstGeom prst="rect">
            <a:avLst/>
          </a:prstGeom>
          <a:noFill/>
          <a:ln w="9525">
            <a:noFill/>
            <a:miter lim="800000"/>
            <a:headEnd/>
            <a:tailEnd/>
          </a:ln>
        </p:spPr>
      </p:pic>
      <p:grpSp>
        <p:nvGrpSpPr>
          <p:cNvPr id="3" name="Group 10"/>
          <p:cNvGrpSpPr>
            <a:grpSpLocks/>
          </p:cNvGrpSpPr>
          <p:nvPr/>
        </p:nvGrpSpPr>
        <p:grpSpPr bwMode="auto">
          <a:xfrm>
            <a:off x="5337175" y="2157413"/>
            <a:ext cx="3338513" cy="863600"/>
            <a:chOff x="5782732" y="2055173"/>
            <a:chExt cx="3894668" cy="930146"/>
          </a:xfrm>
        </p:grpSpPr>
        <p:sp>
          <p:nvSpPr>
            <p:cNvPr id="9" name="TextBox 8"/>
            <p:cNvSpPr txBox="1"/>
            <p:nvPr/>
          </p:nvSpPr>
          <p:spPr>
            <a:xfrm>
              <a:off x="6779085" y="2055173"/>
              <a:ext cx="2198275" cy="574502"/>
            </a:xfrm>
            <a:prstGeom prst="rect">
              <a:avLst/>
            </a:prstGeom>
            <a:noFill/>
          </p:spPr>
          <p:txBody>
            <a:bodyPr>
              <a:spAutoFit/>
            </a:bodyPr>
            <a:lstStyle/>
            <a:p>
              <a:pPr eaLnBrk="1" fontAlgn="auto" hangingPunct="1">
                <a:spcBef>
                  <a:spcPts val="0"/>
                </a:spcBef>
                <a:spcAft>
                  <a:spcPts val="0"/>
                </a:spcAft>
                <a:defRPr/>
              </a:pPr>
              <a:r>
                <a:rPr lang="en-GB" sz="1600" cap="all" baseline="30000" dirty="0">
                  <a:solidFill>
                    <a:srgbClr val="F2B01E"/>
                  </a:solidFill>
                  <a:latin typeface="Arial"/>
                  <a:ea typeface="+mn-ea"/>
                  <a:cs typeface="Arial"/>
                </a:rPr>
                <a:t>when the sun rises</a:t>
              </a:r>
            </a:p>
            <a:p>
              <a:pPr eaLnBrk="1" fontAlgn="auto" hangingPunct="1">
                <a:spcBef>
                  <a:spcPts val="0"/>
                </a:spcBef>
                <a:spcAft>
                  <a:spcPts val="0"/>
                </a:spcAft>
                <a:defRPr/>
              </a:pPr>
              <a:endParaRPr lang="en-US" dirty="0">
                <a:solidFill>
                  <a:srgbClr val="F2B01E"/>
                </a:solidFill>
                <a:latin typeface="+mn-lt"/>
                <a:ea typeface="+mn-ea"/>
              </a:endParaRPr>
            </a:p>
          </p:txBody>
        </p:sp>
        <p:sp>
          <p:nvSpPr>
            <p:cNvPr id="10" name="TextBox 9"/>
            <p:cNvSpPr txBox="1"/>
            <p:nvPr/>
          </p:nvSpPr>
          <p:spPr>
            <a:xfrm>
              <a:off x="5782732" y="2308227"/>
              <a:ext cx="3894668" cy="677092"/>
            </a:xfrm>
            <a:prstGeom prst="rect">
              <a:avLst/>
            </a:prstGeom>
            <a:noFill/>
          </p:spPr>
          <p:txBody>
            <a:bodyPr>
              <a:spAutoFit/>
            </a:bodyPr>
            <a:lstStyle/>
            <a:p>
              <a:pPr algn="ctr" eaLnBrk="1" fontAlgn="auto" hangingPunct="1">
                <a:spcBef>
                  <a:spcPts val="0"/>
                </a:spcBef>
                <a:spcAft>
                  <a:spcPts val="0"/>
                </a:spcAft>
                <a:defRPr/>
              </a:pPr>
              <a:r>
                <a:rPr lang="en-GB" sz="2400" cap="all" baseline="30000" dirty="0">
                  <a:solidFill>
                    <a:schemeClr val="bg1"/>
                  </a:solidFill>
                  <a:latin typeface="Arial"/>
                  <a:ea typeface="+mn-ea"/>
                  <a:cs typeface="Arial"/>
                </a:rPr>
                <a:t>we work hard to deliver</a:t>
              </a:r>
            </a:p>
            <a:p>
              <a:pPr eaLnBrk="1" fontAlgn="auto" hangingPunct="1">
                <a:spcBef>
                  <a:spcPts val="0"/>
                </a:spcBef>
                <a:spcAft>
                  <a:spcPts val="0"/>
                </a:spcAft>
                <a:defRPr/>
              </a:pPr>
              <a:endParaRPr lang="en-US" dirty="0">
                <a:solidFill>
                  <a:schemeClr val="bg1"/>
                </a:solidFill>
                <a:latin typeface="+mn-lt"/>
                <a:ea typeface="+mn-ea"/>
              </a:endParaRPr>
            </a:p>
          </p:txBody>
        </p:sp>
      </p:grpSp>
      <p:sp>
        <p:nvSpPr>
          <p:cNvPr id="2" name="Slide Number Placeholder 1"/>
          <p:cNvSpPr>
            <a:spLocks noGrp="1"/>
          </p:cNvSpPr>
          <p:nvPr>
            <p:ph type="sldNum" sz="quarter" idx="12"/>
          </p:nvPr>
        </p:nvSpPr>
        <p:spPr>
          <a:xfrm>
            <a:off x="6804248" y="6237312"/>
            <a:ext cx="2133600" cy="376079"/>
          </a:xfrm>
        </p:spPr>
        <p:txBody>
          <a:bodyPr/>
          <a:lstStyle/>
          <a:p>
            <a:pPr>
              <a:defRPr/>
            </a:pPr>
            <a:fld id="{C3D702FD-79F1-452A-AA31-F376064C8DA7}" type="slidenum">
              <a:rPr lang="en-US" smtClean="0"/>
              <a:pPr>
                <a:defRPr/>
              </a:pPr>
              <a:t>1</a:t>
            </a:fld>
            <a:endParaRPr lang="en-US" dirty="0"/>
          </a:p>
        </p:txBody>
      </p:sp>
      <p:pic>
        <p:nvPicPr>
          <p:cNvPr id="11" name="Picture 10" descr="wapen1 2"/>
          <p:cNvPicPr/>
          <p:nvPr/>
        </p:nvPicPr>
        <p:blipFill>
          <a:blip r:embed="rId4"/>
          <a:srcRect/>
          <a:stretch>
            <a:fillRect/>
          </a:stretch>
        </p:blipFill>
        <p:spPr bwMode="auto">
          <a:xfrm>
            <a:off x="3659786" y="4252778"/>
            <a:ext cx="1777365" cy="2017127"/>
          </a:xfrm>
          <a:prstGeom prst="rect">
            <a:avLst/>
          </a:prstGeom>
          <a:noFill/>
          <a:ln w="9525">
            <a:noFill/>
            <a:miter lim="800000"/>
            <a:headEnd/>
            <a:tailEnd/>
          </a:ln>
        </p:spPr>
      </p:pic>
      <p:pic>
        <p:nvPicPr>
          <p:cNvPr id="12" name="Picture 2" descr="GSDM Logo"/>
          <p:cNvPicPr>
            <a:picLocks noChangeAspect="1" noChangeArrowheads="1"/>
          </p:cNvPicPr>
          <p:nvPr/>
        </p:nvPicPr>
        <p:blipFill>
          <a:blip r:embed="rId5" cstate="print">
            <a:clrChange>
              <a:clrFrom>
                <a:srgbClr val="FBFBF9"/>
              </a:clrFrom>
              <a:clrTo>
                <a:srgbClr val="FBFBF9">
                  <a:alpha val="0"/>
                </a:srgbClr>
              </a:clrTo>
            </a:clrChange>
          </a:blip>
          <a:srcRect/>
          <a:stretch>
            <a:fillRect/>
          </a:stretch>
        </p:blipFill>
        <p:spPr bwMode="auto">
          <a:xfrm>
            <a:off x="179512" y="5955464"/>
            <a:ext cx="976454" cy="797523"/>
          </a:xfrm>
          <a:prstGeom prst="rect">
            <a:avLst/>
          </a:prstGeom>
          <a:noFill/>
          <a:ln w="9525">
            <a:noFill/>
            <a:miter lim="800000"/>
            <a:headEnd/>
            <a:tailEnd/>
          </a:ln>
        </p:spPr>
      </p:pic>
    </p:spTree>
    <p:extLst>
      <p:ext uri="{BB962C8B-B14F-4D97-AF65-F5344CB8AC3E}">
        <p14:creationId xmlns:p14="http://schemas.microsoft.com/office/powerpoint/2010/main" val="3047806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9"/>
            <a:ext cx="7704667" cy="64807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ZA" dirty="0"/>
              <a:t> </a:t>
            </a:r>
            <a:r>
              <a:rPr lang="en-ZA" b="1" dirty="0">
                <a:latin typeface="Arial Black" panose="020B0A04020102020204" pitchFamily="34" charset="0"/>
              </a:rPr>
              <a:t>Financial Year 2017/18</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08257642"/>
              </p:ext>
            </p:extLst>
          </p:nvPr>
        </p:nvGraphicFramePr>
        <p:xfrm>
          <a:off x="900124" y="1124744"/>
          <a:ext cx="8064365" cy="1833880"/>
        </p:xfrm>
        <a:graphic>
          <a:graphicData uri="http://schemas.openxmlformats.org/drawingml/2006/table">
            <a:tbl>
              <a:tblPr firstRow="1" bandRow="1">
                <a:tableStyleId>{5C22544A-7EE6-4342-B048-85BDC9FD1C3A}</a:tableStyleId>
              </a:tblPr>
              <a:tblGrid>
                <a:gridCol w="1295612">
                  <a:extLst>
                    <a:ext uri="{9D8B030D-6E8A-4147-A177-3AD203B41FA5}">
                      <a16:colId xmlns:a16="http://schemas.microsoft.com/office/drawing/2014/main" val="2552765294"/>
                    </a:ext>
                  </a:extLst>
                </a:gridCol>
                <a:gridCol w="1930134">
                  <a:extLst>
                    <a:ext uri="{9D8B030D-6E8A-4147-A177-3AD203B41FA5}">
                      <a16:colId xmlns:a16="http://schemas.microsoft.com/office/drawing/2014/main" val="90308519"/>
                    </a:ext>
                  </a:extLst>
                </a:gridCol>
                <a:gridCol w="1612873">
                  <a:extLst>
                    <a:ext uri="{9D8B030D-6E8A-4147-A177-3AD203B41FA5}">
                      <a16:colId xmlns:a16="http://schemas.microsoft.com/office/drawing/2014/main" val="2666440780"/>
                    </a:ext>
                  </a:extLst>
                </a:gridCol>
                <a:gridCol w="1612873">
                  <a:extLst>
                    <a:ext uri="{9D8B030D-6E8A-4147-A177-3AD203B41FA5}">
                      <a16:colId xmlns:a16="http://schemas.microsoft.com/office/drawing/2014/main" val="1486079381"/>
                    </a:ext>
                  </a:extLst>
                </a:gridCol>
                <a:gridCol w="1612873">
                  <a:extLst>
                    <a:ext uri="{9D8B030D-6E8A-4147-A177-3AD203B41FA5}">
                      <a16:colId xmlns:a16="http://schemas.microsoft.com/office/drawing/2014/main" val="2065848877"/>
                    </a:ext>
                  </a:extLst>
                </a:gridCol>
              </a:tblGrid>
              <a:tr h="370840">
                <a:tc gridSpan="5">
                  <a:txBody>
                    <a:bodyPr/>
                    <a:lstStyle/>
                    <a:p>
                      <a:pPr algn="ctr"/>
                      <a:r>
                        <a:rPr lang="en-US" dirty="0"/>
                        <a:t>2017/18 FINANCIAL YEAR</a:t>
                      </a:r>
                      <a:endParaRPr lang="en-ZA" dirty="0"/>
                    </a:p>
                  </a:txBody>
                  <a:tcPr/>
                </a:tc>
                <a:tc hMerge="1">
                  <a:txBody>
                    <a:bodyPr/>
                    <a:lstStyle/>
                    <a:p>
                      <a:endParaRPr lang="en-ZA"/>
                    </a:p>
                  </a:txBody>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652562559"/>
                  </a:ext>
                </a:extLst>
              </a:tr>
              <a:tr h="6372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KEY</a:t>
                      </a:r>
                      <a:r>
                        <a:rPr lang="en-US" b="1" baseline="0" dirty="0"/>
                        <a:t> FINDINGS</a:t>
                      </a:r>
                      <a:endParaRPr lang="en-ZA" b="1" dirty="0"/>
                    </a:p>
                  </a:txBody>
                  <a:tcPr/>
                </a:tc>
                <a:tc>
                  <a:txBody>
                    <a:bodyPr/>
                    <a:lstStyle/>
                    <a:p>
                      <a:r>
                        <a:rPr lang="en-US" b="1" dirty="0"/>
                        <a:t>NATURE OF FINDING</a:t>
                      </a:r>
                      <a:endParaRPr lang="en-ZA" b="1" dirty="0"/>
                    </a:p>
                  </a:txBody>
                  <a:tcPr/>
                </a:tc>
                <a:tc>
                  <a:txBody>
                    <a:bodyPr/>
                    <a:lstStyle/>
                    <a:p>
                      <a:r>
                        <a:rPr lang="en-US" b="1" dirty="0"/>
                        <a:t>KEY CHALLENGES</a:t>
                      </a:r>
                      <a:endParaRPr lang="en-ZA" b="1" dirty="0"/>
                    </a:p>
                  </a:txBody>
                  <a:tcPr/>
                </a:tc>
                <a:tc>
                  <a:txBody>
                    <a:bodyPr/>
                    <a:lstStyle/>
                    <a:p>
                      <a:r>
                        <a:rPr lang="en-US" b="1" dirty="0"/>
                        <a:t>ACTION TAKEN</a:t>
                      </a:r>
                      <a:endParaRPr lang="en-ZA" b="1" dirty="0"/>
                    </a:p>
                  </a:txBody>
                  <a:tcPr/>
                </a:tc>
                <a:tc>
                  <a:txBody>
                    <a:bodyPr/>
                    <a:lstStyle/>
                    <a:p>
                      <a:r>
                        <a:rPr lang="en-US" b="1" dirty="0"/>
                        <a:t>OUTCOME</a:t>
                      </a:r>
                      <a:endParaRPr lang="en-ZA" b="1" dirty="0"/>
                    </a:p>
                  </a:txBody>
                  <a:tcPr/>
                </a:tc>
                <a:extLst>
                  <a:ext uri="{0D108BD9-81ED-4DB2-BD59-A6C34878D82A}">
                    <a16:rowId xmlns:a16="http://schemas.microsoft.com/office/drawing/2014/main" val="2119735311"/>
                  </a:ext>
                </a:extLst>
              </a:tr>
              <a:tr h="370840">
                <a:tc>
                  <a:txBody>
                    <a:bodyPr/>
                    <a:lstStyle/>
                    <a:p>
                      <a:r>
                        <a:rPr lang="en-ZA" sz="1200" dirty="0"/>
                        <a:t>Commitments</a:t>
                      </a:r>
                    </a:p>
                  </a:txBody>
                  <a:tcPr/>
                </a:tc>
                <a:tc>
                  <a:txBody>
                    <a:bodyPr/>
                    <a:lstStyle/>
                    <a:p>
                      <a:r>
                        <a:rPr lang="en-GB" sz="1200" dirty="0"/>
                        <a:t>Commitment amounts misstated</a:t>
                      </a:r>
                      <a:endParaRPr lang="en-ZA" sz="1200" dirty="0"/>
                    </a:p>
                  </a:txBody>
                  <a:tcPr/>
                </a:tc>
                <a:tc>
                  <a:txBody>
                    <a:bodyPr/>
                    <a:lstStyle/>
                    <a:p>
                      <a:r>
                        <a:rPr lang="en-ZA" sz="1200" dirty="0"/>
                        <a:t>Inadequate Contract Management &amp; Maintenance of commitment register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t>Maintain and review of  monthly commitment register</a:t>
                      </a:r>
                    </a:p>
                  </a:txBody>
                  <a:tcPr/>
                </a:tc>
                <a:tc>
                  <a:txBody>
                    <a:bodyPr/>
                    <a:lstStyle/>
                    <a:p>
                      <a:r>
                        <a:rPr lang="en-ZA" sz="1200" dirty="0"/>
                        <a:t>Register completed</a:t>
                      </a:r>
                    </a:p>
                  </a:txBody>
                  <a:tcPr/>
                </a:tc>
                <a:extLst>
                  <a:ext uri="{0D108BD9-81ED-4DB2-BD59-A6C34878D82A}">
                    <a16:rowId xmlns:a16="http://schemas.microsoft.com/office/drawing/2014/main" val="1395632932"/>
                  </a:ext>
                </a:extLst>
              </a:tr>
            </a:tbl>
          </a:graphicData>
        </a:graphic>
      </p:graphicFrame>
      <p:pic>
        <p:nvPicPr>
          <p:cNvPr id="7" name="Picture 6"/>
          <p:cNvPicPr>
            <a:picLocks noChangeAspect="1"/>
          </p:cNvPicPr>
          <p:nvPr/>
        </p:nvPicPr>
        <p:blipFill>
          <a:blip r:embed="rId2" cstate="print"/>
          <a:stretch>
            <a:fillRect/>
          </a:stretch>
        </p:blipFill>
        <p:spPr>
          <a:xfrm>
            <a:off x="7316907" y="5960224"/>
            <a:ext cx="1799400" cy="787151"/>
          </a:xfrm>
          <a:prstGeom prst="rect">
            <a:avLst/>
          </a:prstGeom>
        </p:spPr>
      </p:pic>
      <p:pic>
        <p:nvPicPr>
          <p:cNvPr id="8" name="Picture 2" descr="GSDM Logo"/>
          <p:cNvPicPr>
            <a:picLocks noChangeAspect="1" noChangeArrowheads="1"/>
          </p:cNvPicPr>
          <p:nvPr/>
        </p:nvPicPr>
        <p:blipFill>
          <a:blip r:embed="rId3" cstate="print">
            <a:clrChange>
              <a:clrFrom>
                <a:srgbClr val="FBFBF9"/>
              </a:clrFrom>
              <a:clrTo>
                <a:srgbClr val="FBFBF9">
                  <a:alpha val="0"/>
                </a:srgbClr>
              </a:clrTo>
            </a:clrChange>
          </a:blip>
          <a:srcRect/>
          <a:stretch>
            <a:fillRect/>
          </a:stretch>
        </p:blipFill>
        <p:spPr bwMode="auto">
          <a:xfrm>
            <a:off x="21392" y="5915161"/>
            <a:ext cx="1074099" cy="877275"/>
          </a:xfrm>
          <a:prstGeom prst="rect">
            <a:avLst/>
          </a:prstGeom>
          <a:noFill/>
          <a:ln w="9525">
            <a:noFill/>
            <a:miter lim="800000"/>
            <a:headEnd/>
            <a:tailEnd/>
          </a:ln>
        </p:spPr>
      </p:pic>
      <p:pic>
        <p:nvPicPr>
          <p:cNvPr id="9" name="Picture 8" descr="wapen1 2"/>
          <p:cNvPicPr/>
          <p:nvPr/>
        </p:nvPicPr>
        <p:blipFill>
          <a:blip r:embed="rId4"/>
          <a:srcRect/>
          <a:stretch>
            <a:fillRect/>
          </a:stretch>
        </p:blipFill>
        <p:spPr bwMode="auto">
          <a:xfrm>
            <a:off x="4067944" y="5955822"/>
            <a:ext cx="792088" cy="864957"/>
          </a:xfrm>
          <a:prstGeom prst="rect">
            <a:avLst/>
          </a:prstGeom>
          <a:noFill/>
          <a:ln w="9525">
            <a:noFill/>
            <a:miter lim="800000"/>
            <a:headEnd/>
            <a:tailEnd/>
          </a:ln>
        </p:spPr>
      </p:pic>
    </p:spTree>
    <p:extLst>
      <p:ext uri="{BB962C8B-B14F-4D97-AF65-F5344CB8AC3E}">
        <p14:creationId xmlns:p14="http://schemas.microsoft.com/office/powerpoint/2010/main" val="4157123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9"/>
            <a:ext cx="7704667" cy="64807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ZA" dirty="0"/>
              <a:t> </a:t>
            </a:r>
            <a:r>
              <a:rPr lang="en-ZA" b="1" dirty="0">
                <a:latin typeface="Arial Black" panose="020B0A04020102020204" pitchFamily="34" charset="0"/>
              </a:rPr>
              <a:t>Financial Year 2018/19</a:t>
            </a:r>
          </a:p>
        </p:txBody>
      </p:sp>
      <p:graphicFrame>
        <p:nvGraphicFramePr>
          <p:cNvPr id="6" name="Content Placeholder 5"/>
          <p:cNvGraphicFramePr>
            <a:graphicFrameLocks noGrp="1"/>
          </p:cNvGraphicFramePr>
          <p:nvPr>
            <p:ph idx="1"/>
          </p:nvPr>
        </p:nvGraphicFramePr>
        <p:xfrm>
          <a:off x="900124" y="1124744"/>
          <a:ext cx="8064365" cy="3754120"/>
        </p:xfrm>
        <a:graphic>
          <a:graphicData uri="http://schemas.openxmlformats.org/drawingml/2006/table">
            <a:tbl>
              <a:tblPr firstRow="1" bandRow="1">
                <a:tableStyleId>{5C22544A-7EE6-4342-B048-85BDC9FD1C3A}</a:tableStyleId>
              </a:tblPr>
              <a:tblGrid>
                <a:gridCol w="1295612">
                  <a:extLst>
                    <a:ext uri="{9D8B030D-6E8A-4147-A177-3AD203B41FA5}">
                      <a16:colId xmlns:a16="http://schemas.microsoft.com/office/drawing/2014/main" val="2552765294"/>
                    </a:ext>
                  </a:extLst>
                </a:gridCol>
                <a:gridCol w="1930134">
                  <a:extLst>
                    <a:ext uri="{9D8B030D-6E8A-4147-A177-3AD203B41FA5}">
                      <a16:colId xmlns:a16="http://schemas.microsoft.com/office/drawing/2014/main" val="90308519"/>
                    </a:ext>
                  </a:extLst>
                </a:gridCol>
                <a:gridCol w="1612873">
                  <a:extLst>
                    <a:ext uri="{9D8B030D-6E8A-4147-A177-3AD203B41FA5}">
                      <a16:colId xmlns:a16="http://schemas.microsoft.com/office/drawing/2014/main" val="2666440780"/>
                    </a:ext>
                  </a:extLst>
                </a:gridCol>
                <a:gridCol w="1612873">
                  <a:extLst>
                    <a:ext uri="{9D8B030D-6E8A-4147-A177-3AD203B41FA5}">
                      <a16:colId xmlns:a16="http://schemas.microsoft.com/office/drawing/2014/main" val="1486079381"/>
                    </a:ext>
                  </a:extLst>
                </a:gridCol>
                <a:gridCol w="1612873">
                  <a:extLst>
                    <a:ext uri="{9D8B030D-6E8A-4147-A177-3AD203B41FA5}">
                      <a16:colId xmlns:a16="http://schemas.microsoft.com/office/drawing/2014/main" val="2065848877"/>
                    </a:ext>
                  </a:extLst>
                </a:gridCol>
              </a:tblGrid>
              <a:tr h="370840">
                <a:tc gridSpan="5">
                  <a:txBody>
                    <a:bodyPr/>
                    <a:lstStyle/>
                    <a:p>
                      <a:pPr algn="ctr"/>
                      <a:r>
                        <a:rPr lang="en-US" dirty="0"/>
                        <a:t>2018/19 FINANCIAL YEAR</a:t>
                      </a:r>
                      <a:endParaRPr lang="en-ZA" dirty="0"/>
                    </a:p>
                  </a:txBody>
                  <a:tcPr/>
                </a:tc>
                <a:tc hMerge="1">
                  <a:txBody>
                    <a:bodyPr/>
                    <a:lstStyle/>
                    <a:p>
                      <a:endParaRPr lang="en-ZA"/>
                    </a:p>
                  </a:txBody>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652562559"/>
                  </a:ext>
                </a:extLst>
              </a:tr>
              <a:tr h="6372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KEY</a:t>
                      </a:r>
                      <a:r>
                        <a:rPr lang="en-US" b="1" baseline="0" dirty="0"/>
                        <a:t> FINDINGS</a:t>
                      </a:r>
                      <a:endParaRPr lang="en-ZA" b="1" dirty="0"/>
                    </a:p>
                  </a:txBody>
                  <a:tcPr/>
                </a:tc>
                <a:tc>
                  <a:txBody>
                    <a:bodyPr/>
                    <a:lstStyle/>
                    <a:p>
                      <a:r>
                        <a:rPr lang="en-US" b="1" dirty="0"/>
                        <a:t>NATURE OF FINDING</a:t>
                      </a:r>
                      <a:endParaRPr lang="en-ZA" b="1" dirty="0"/>
                    </a:p>
                  </a:txBody>
                  <a:tcPr/>
                </a:tc>
                <a:tc>
                  <a:txBody>
                    <a:bodyPr/>
                    <a:lstStyle/>
                    <a:p>
                      <a:r>
                        <a:rPr lang="en-US" b="1" dirty="0"/>
                        <a:t>KEY CHALLENGES</a:t>
                      </a:r>
                      <a:endParaRPr lang="en-ZA" b="1" dirty="0"/>
                    </a:p>
                  </a:txBody>
                  <a:tcPr/>
                </a:tc>
                <a:tc>
                  <a:txBody>
                    <a:bodyPr/>
                    <a:lstStyle/>
                    <a:p>
                      <a:r>
                        <a:rPr lang="en-US" b="1" dirty="0"/>
                        <a:t>ACTION TAKEN</a:t>
                      </a:r>
                      <a:endParaRPr lang="en-ZA" b="1" dirty="0"/>
                    </a:p>
                  </a:txBody>
                  <a:tcPr/>
                </a:tc>
                <a:tc>
                  <a:txBody>
                    <a:bodyPr/>
                    <a:lstStyle/>
                    <a:p>
                      <a:r>
                        <a:rPr lang="en-US" b="1" dirty="0"/>
                        <a:t>OUTCOME</a:t>
                      </a:r>
                      <a:endParaRPr lang="en-ZA" b="1" dirty="0"/>
                    </a:p>
                  </a:txBody>
                  <a:tcPr/>
                </a:tc>
                <a:extLst>
                  <a:ext uri="{0D108BD9-81ED-4DB2-BD59-A6C34878D82A}">
                    <a16:rowId xmlns:a16="http://schemas.microsoft.com/office/drawing/2014/main" val="2119735311"/>
                  </a:ext>
                </a:extLst>
              </a:tr>
              <a:tr h="370840">
                <a:tc>
                  <a:txBody>
                    <a:bodyPr/>
                    <a:lstStyle/>
                    <a:p>
                      <a:r>
                        <a:rPr lang="en-ZA" sz="1200" dirty="0"/>
                        <a:t>Payables</a:t>
                      </a:r>
                    </a:p>
                  </a:txBody>
                  <a:tcPr/>
                </a:tc>
                <a:tc>
                  <a:txBody>
                    <a:bodyPr/>
                    <a:lstStyle/>
                    <a:p>
                      <a:r>
                        <a:rPr lang="en-GB" sz="1200" dirty="0"/>
                        <a:t>The amount as per creditors age analysis does not agree to the amount as per AFS</a:t>
                      </a:r>
                      <a:endParaRPr lang="en-ZA" sz="1200" dirty="0"/>
                    </a:p>
                  </a:txBody>
                  <a:tcPr/>
                </a:tc>
                <a:tc>
                  <a:txBody>
                    <a:bodyPr/>
                    <a:lstStyle/>
                    <a:p>
                      <a:r>
                        <a:rPr lang="en-GB" sz="1200" dirty="0"/>
                        <a:t>FMS sub modules did not agree to the GL</a:t>
                      </a:r>
                      <a:endParaRPr lang="en-ZA"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The difference have been identified with a prior period error reconciliation being prepare</a:t>
                      </a:r>
                      <a:endParaRPr lang="en-ZA" sz="1200" dirty="0"/>
                    </a:p>
                    <a:p>
                      <a:endParaRPr lang="en-ZA" sz="1200" dirty="0"/>
                    </a:p>
                  </a:txBody>
                  <a:tcPr/>
                </a:tc>
                <a:tc>
                  <a:txBody>
                    <a:bodyPr/>
                    <a:lstStyle/>
                    <a:p>
                      <a:r>
                        <a:rPr lang="en-GB" sz="1200" dirty="0"/>
                        <a:t>Matter have been correct after year(30 June 2020) </a:t>
                      </a:r>
                      <a:endParaRPr lang="en-ZA" sz="1200" dirty="0"/>
                    </a:p>
                  </a:txBody>
                  <a:tcPr/>
                </a:tc>
                <a:extLst>
                  <a:ext uri="{0D108BD9-81ED-4DB2-BD59-A6C34878D82A}">
                    <a16:rowId xmlns:a16="http://schemas.microsoft.com/office/drawing/2014/main" val="1395632932"/>
                  </a:ext>
                </a:extLst>
              </a:tr>
              <a:tr h="370840">
                <a:tc>
                  <a:txBody>
                    <a:bodyPr/>
                    <a:lstStyle/>
                    <a:p>
                      <a:r>
                        <a:rPr lang="en-ZA" sz="1200" dirty="0"/>
                        <a:t>Cash and Cash equivalent</a:t>
                      </a:r>
                    </a:p>
                    <a:p>
                      <a:endParaRPr lang="en-ZA" sz="1200" dirty="0"/>
                    </a:p>
                  </a:txBody>
                  <a:tcPr/>
                </a:tc>
                <a:tc>
                  <a:txBody>
                    <a:bodyPr/>
                    <a:lstStyle/>
                    <a:p>
                      <a:r>
                        <a:rPr lang="en-GB" sz="1200" dirty="0"/>
                        <a:t>Bank reconciliations have unreconciled variances</a:t>
                      </a:r>
                    </a:p>
                    <a:p>
                      <a:endParaRPr lang="en-ZA" sz="1200" dirty="0"/>
                    </a:p>
                  </a:txBody>
                  <a:tcPr/>
                </a:tc>
                <a:tc>
                  <a:txBody>
                    <a:bodyPr/>
                    <a:lstStyle/>
                    <a:p>
                      <a:r>
                        <a:rPr lang="en-ZA" sz="1200" dirty="0"/>
                        <a:t>Opening of new bank account that resulted in the Municipality using two different banks as a results parallel transactions were being processed</a:t>
                      </a:r>
                    </a:p>
                  </a:txBody>
                  <a:tcPr/>
                </a:tc>
                <a:tc>
                  <a:txBody>
                    <a:bodyPr/>
                    <a:lstStyle/>
                    <a:p>
                      <a:r>
                        <a:rPr lang="en-GB" sz="1200" dirty="0"/>
                        <a:t>Reconciliation of bank accounts have been done, prior period errors have been identified and are being processed to correct opening balances</a:t>
                      </a:r>
                      <a:endParaRPr lang="en-ZA" sz="1200" dirty="0"/>
                    </a:p>
                  </a:txBody>
                  <a:tcPr/>
                </a:tc>
                <a:tc>
                  <a:txBody>
                    <a:bodyPr/>
                    <a:lstStyle/>
                    <a:p>
                      <a:r>
                        <a:rPr lang="en-ZA" sz="1200" dirty="0"/>
                        <a:t>Bank Reconciliations performed until June 2020 and are being reviewed for correct &amp; completeness</a:t>
                      </a:r>
                    </a:p>
                  </a:txBody>
                  <a:tcPr/>
                </a:tc>
                <a:extLst>
                  <a:ext uri="{0D108BD9-81ED-4DB2-BD59-A6C34878D82A}">
                    <a16:rowId xmlns:a16="http://schemas.microsoft.com/office/drawing/2014/main" val="357037038"/>
                  </a:ext>
                </a:extLst>
              </a:tr>
            </a:tbl>
          </a:graphicData>
        </a:graphic>
      </p:graphicFrame>
      <p:pic>
        <p:nvPicPr>
          <p:cNvPr id="7" name="Picture 6"/>
          <p:cNvPicPr>
            <a:picLocks noChangeAspect="1"/>
          </p:cNvPicPr>
          <p:nvPr/>
        </p:nvPicPr>
        <p:blipFill>
          <a:blip r:embed="rId2" cstate="print"/>
          <a:stretch>
            <a:fillRect/>
          </a:stretch>
        </p:blipFill>
        <p:spPr>
          <a:xfrm>
            <a:off x="7316907" y="5960224"/>
            <a:ext cx="1799400" cy="787151"/>
          </a:xfrm>
          <a:prstGeom prst="rect">
            <a:avLst/>
          </a:prstGeom>
        </p:spPr>
      </p:pic>
      <p:pic>
        <p:nvPicPr>
          <p:cNvPr id="8" name="Picture 2" descr="GSDM Logo"/>
          <p:cNvPicPr>
            <a:picLocks noChangeAspect="1" noChangeArrowheads="1"/>
          </p:cNvPicPr>
          <p:nvPr/>
        </p:nvPicPr>
        <p:blipFill>
          <a:blip r:embed="rId3" cstate="print">
            <a:clrChange>
              <a:clrFrom>
                <a:srgbClr val="FBFBF9"/>
              </a:clrFrom>
              <a:clrTo>
                <a:srgbClr val="FBFBF9">
                  <a:alpha val="0"/>
                </a:srgbClr>
              </a:clrTo>
            </a:clrChange>
          </a:blip>
          <a:srcRect/>
          <a:stretch>
            <a:fillRect/>
          </a:stretch>
        </p:blipFill>
        <p:spPr bwMode="auto">
          <a:xfrm>
            <a:off x="21392" y="5915161"/>
            <a:ext cx="1074099" cy="877275"/>
          </a:xfrm>
          <a:prstGeom prst="rect">
            <a:avLst/>
          </a:prstGeom>
          <a:noFill/>
          <a:ln w="9525">
            <a:noFill/>
            <a:miter lim="800000"/>
            <a:headEnd/>
            <a:tailEnd/>
          </a:ln>
        </p:spPr>
      </p:pic>
      <p:pic>
        <p:nvPicPr>
          <p:cNvPr id="9" name="Picture 8" descr="wapen1 2"/>
          <p:cNvPicPr/>
          <p:nvPr/>
        </p:nvPicPr>
        <p:blipFill>
          <a:blip r:embed="rId4"/>
          <a:srcRect/>
          <a:stretch>
            <a:fillRect/>
          </a:stretch>
        </p:blipFill>
        <p:spPr bwMode="auto">
          <a:xfrm>
            <a:off x="4067944" y="5955822"/>
            <a:ext cx="792088" cy="864957"/>
          </a:xfrm>
          <a:prstGeom prst="rect">
            <a:avLst/>
          </a:prstGeom>
          <a:noFill/>
          <a:ln w="9525">
            <a:noFill/>
            <a:miter lim="800000"/>
            <a:headEnd/>
            <a:tailEnd/>
          </a:ln>
        </p:spPr>
      </p:pic>
    </p:spTree>
    <p:extLst>
      <p:ext uri="{BB962C8B-B14F-4D97-AF65-F5344CB8AC3E}">
        <p14:creationId xmlns:p14="http://schemas.microsoft.com/office/powerpoint/2010/main" val="603275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9"/>
            <a:ext cx="7704667" cy="64807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ZA" dirty="0"/>
              <a:t> </a:t>
            </a:r>
            <a:r>
              <a:rPr lang="en-ZA" b="1" dirty="0">
                <a:latin typeface="Arial Black" panose="020B0A04020102020204" pitchFamily="34" charset="0"/>
              </a:rPr>
              <a:t>Financial Year 2018/19</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13761636"/>
              </p:ext>
            </p:extLst>
          </p:nvPr>
        </p:nvGraphicFramePr>
        <p:xfrm>
          <a:off x="900124" y="1124744"/>
          <a:ext cx="8064365" cy="4211320"/>
        </p:xfrm>
        <a:graphic>
          <a:graphicData uri="http://schemas.openxmlformats.org/drawingml/2006/table">
            <a:tbl>
              <a:tblPr firstRow="1" bandRow="1">
                <a:tableStyleId>{5C22544A-7EE6-4342-B048-85BDC9FD1C3A}</a:tableStyleId>
              </a:tblPr>
              <a:tblGrid>
                <a:gridCol w="1295612">
                  <a:extLst>
                    <a:ext uri="{9D8B030D-6E8A-4147-A177-3AD203B41FA5}">
                      <a16:colId xmlns:a16="http://schemas.microsoft.com/office/drawing/2014/main" val="2552765294"/>
                    </a:ext>
                  </a:extLst>
                </a:gridCol>
                <a:gridCol w="1930134">
                  <a:extLst>
                    <a:ext uri="{9D8B030D-6E8A-4147-A177-3AD203B41FA5}">
                      <a16:colId xmlns:a16="http://schemas.microsoft.com/office/drawing/2014/main" val="90308519"/>
                    </a:ext>
                  </a:extLst>
                </a:gridCol>
                <a:gridCol w="1612873">
                  <a:extLst>
                    <a:ext uri="{9D8B030D-6E8A-4147-A177-3AD203B41FA5}">
                      <a16:colId xmlns:a16="http://schemas.microsoft.com/office/drawing/2014/main" val="2666440780"/>
                    </a:ext>
                  </a:extLst>
                </a:gridCol>
                <a:gridCol w="1612873">
                  <a:extLst>
                    <a:ext uri="{9D8B030D-6E8A-4147-A177-3AD203B41FA5}">
                      <a16:colId xmlns:a16="http://schemas.microsoft.com/office/drawing/2014/main" val="1486079381"/>
                    </a:ext>
                  </a:extLst>
                </a:gridCol>
                <a:gridCol w="1612873">
                  <a:extLst>
                    <a:ext uri="{9D8B030D-6E8A-4147-A177-3AD203B41FA5}">
                      <a16:colId xmlns:a16="http://schemas.microsoft.com/office/drawing/2014/main" val="2065848877"/>
                    </a:ext>
                  </a:extLst>
                </a:gridCol>
              </a:tblGrid>
              <a:tr h="370840">
                <a:tc gridSpan="5">
                  <a:txBody>
                    <a:bodyPr/>
                    <a:lstStyle/>
                    <a:p>
                      <a:pPr algn="ctr"/>
                      <a:r>
                        <a:rPr lang="en-US" dirty="0"/>
                        <a:t>2018/19 FINANCIAL YEAR</a:t>
                      </a:r>
                      <a:endParaRPr lang="en-ZA" dirty="0"/>
                    </a:p>
                  </a:txBody>
                  <a:tcPr/>
                </a:tc>
                <a:tc hMerge="1">
                  <a:txBody>
                    <a:bodyPr/>
                    <a:lstStyle/>
                    <a:p>
                      <a:endParaRPr lang="en-ZA"/>
                    </a:p>
                  </a:txBody>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652562559"/>
                  </a:ext>
                </a:extLst>
              </a:tr>
              <a:tr h="6372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KEY</a:t>
                      </a:r>
                      <a:r>
                        <a:rPr lang="en-US" b="1" baseline="0" dirty="0"/>
                        <a:t> FINDINGS</a:t>
                      </a:r>
                      <a:endParaRPr lang="en-ZA" b="1" dirty="0"/>
                    </a:p>
                  </a:txBody>
                  <a:tcPr/>
                </a:tc>
                <a:tc>
                  <a:txBody>
                    <a:bodyPr/>
                    <a:lstStyle/>
                    <a:p>
                      <a:r>
                        <a:rPr lang="en-US" b="1" dirty="0"/>
                        <a:t>NATURE OF FINDING</a:t>
                      </a:r>
                      <a:endParaRPr lang="en-ZA" b="1" dirty="0"/>
                    </a:p>
                  </a:txBody>
                  <a:tcPr/>
                </a:tc>
                <a:tc>
                  <a:txBody>
                    <a:bodyPr/>
                    <a:lstStyle/>
                    <a:p>
                      <a:r>
                        <a:rPr lang="en-US" b="1" dirty="0"/>
                        <a:t>KEY CHALLENGES</a:t>
                      </a:r>
                      <a:endParaRPr lang="en-ZA" b="1" dirty="0"/>
                    </a:p>
                  </a:txBody>
                  <a:tcPr/>
                </a:tc>
                <a:tc>
                  <a:txBody>
                    <a:bodyPr/>
                    <a:lstStyle/>
                    <a:p>
                      <a:r>
                        <a:rPr lang="en-US" b="1" dirty="0"/>
                        <a:t>ACTION TAKEN</a:t>
                      </a:r>
                      <a:endParaRPr lang="en-ZA" b="1" dirty="0"/>
                    </a:p>
                  </a:txBody>
                  <a:tcPr/>
                </a:tc>
                <a:tc>
                  <a:txBody>
                    <a:bodyPr/>
                    <a:lstStyle/>
                    <a:p>
                      <a:r>
                        <a:rPr lang="en-US" b="1" dirty="0"/>
                        <a:t>OUTCOME</a:t>
                      </a:r>
                      <a:endParaRPr lang="en-ZA" b="1" dirty="0"/>
                    </a:p>
                  </a:txBody>
                  <a:tcPr/>
                </a:tc>
                <a:extLst>
                  <a:ext uri="{0D108BD9-81ED-4DB2-BD59-A6C34878D82A}">
                    <a16:rowId xmlns:a16="http://schemas.microsoft.com/office/drawing/2014/main" val="2119735311"/>
                  </a:ext>
                </a:extLst>
              </a:tr>
              <a:tr h="370840">
                <a:tc>
                  <a:txBody>
                    <a:bodyPr/>
                    <a:lstStyle/>
                    <a:p>
                      <a:r>
                        <a:rPr lang="en-ZA" sz="1200" dirty="0"/>
                        <a:t>Property plant and equipment</a:t>
                      </a:r>
                    </a:p>
                  </a:txBody>
                  <a:tcPr/>
                </a:tc>
                <a:tc>
                  <a:txBody>
                    <a:bodyPr/>
                    <a:lstStyle/>
                    <a:p>
                      <a:r>
                        <a:rPr lang="en-GB" sz="1200" dirty="0"/>
                        <a:t>1. Movable assets to the value of R9 863 863 could not be physically verified</a:t>
                      </a:r>
                    </a:p>
                    <a:p>
                      <a:endParaRPr lang="en-GB" sz="1200" dirty="0"/>
                    </a:p>
                    <a:p>
                      <a:r>
                        <a:rPr lang="en-GB" sz="1200" dirty="0"/>
                        <a:t>2. Infrastructure network assets amounting to R82 193 119 recorded in the fixed asset could not be physically verified</a:t>
                      </a:r>
                    </a:p>
                    <a:p>
                      <a:endParaRPr lang="en-GB" sz="1200" dirty="0"/>
                    </a:p>
                    <a:p>
                      <a:r>
                        <a:rPr lang="en-GB" sz="1200" dirty="0"/>
                        <a:t>3. The municipality did not transfer the completed infrastructure network assets from work in progress to the fixed asset register, in accordance with GRAP 17</a:t>
                      </a:r>
                      <a:endParaRPr lang="en-ZA" sz="1200" dirty="0"/>
                    </a:p>
                  </a:txBody>
                  <a:tcPr/>
                </a:tc>
                <a:tc>
                  <a:txBody>
                    <a:bodyPr/>
                    <a:lstStyle/>
                    <a:p>
                      <a:r>
                        <a:rPr lang="en-ZA" sz="1200" dirty="0"/>
                        <a:t>Inadequate Assets Verification &amp; Assets Management  due to vacancies in the Assets Management Unit</a:t>
                      </a:r>
                    </a:p>
                    <a:p>
                      <a:endParaRPr lang="en-ZA" sz="1200" dirty="0"/>
                    </a:p>
                    <a:p>
                      <a:r>
                        <a:rPr lang="en-ZA" sz="1200" dirty="0"/>
                        <a:t>Inadequate record management for project that have been completed (No Completion certificates)</a:t>
                      </a:r>
                    </a:p>
                    <a:p>
                      <a:endParaRPr lang="en-ZA" sz="1200" dirty="0"/>
                    </a:p>
                    <a:p>
                      <a:r>
                        <a:rPr lang="en-ZA" sz="1200" dirty="0"/>
                        <a:t>Interruptions of Infrastructure Assets as a result of the </a:t>
                      </a:r>
                      <a:r>
                        <a:rPr lang="en-ZA" sz="1200" dirty="0" err="1"/>
                        <a:t>Covid</a:t>
                      </a:r>
                      <a:r>
                        <a:rPr lang="en-ZA" sz="1200" dirty="0"/>
                        <a:t>- 19</a:t>
                      </a:r>
                    </a:p>
                  </a:txBody>
                  <a:tcPr/>
                </a:tc>
                <a:tc>
                  <a:txBody>
                    <a:bodyPr/>
                    <a:lstStyle/>
                    <a:p>
                      <a:r>
                        <a:rPr lang="en-ZA" sz="1200" dirty="0"/>
                        <a:t>Appoint a service provider to assist with the completion of the Fixed Assets Register</a:t>
                      </a:r>
                    </a:p>
                    <a:p>
                      <a:endParaRPr lang="en-ZA" sz="1200" dirty="0"/>
                    </a:p>
                    <a:p>
                      <a:r>
                        <a:rPr lang="en-ZA" sz="1200" dirty="0"/>
                        <a:t>Physical verification of Assets</a:t>
                      </a:r>
                    </a:p>
                    <a:p>
                      <a:endParaRPr lang="en-ZA" sz="1200" dirty="0"/>
                    </a:p>
                    <a:p>
                      <a:r>
                        <a:rPr lang="en-GB" sz="1200" dirty="0"/>
                        <a:t>Unbundle other WIP projects using the rates we have and condition assessment</a:t>
                      </a:r>
                      <a:endParaRPr lang="en-ZA" sz="1200" dirty="0"/>
                    </a:p>
                    <a:p>
                      <a:endParaRPr lang="en-ZA" sz="1200" dirty="0"/>
                    </a:p>
                  </a:txBody>
                  <a:tcPr/>
                </a:tc>
                <a:tc>
                  <a:txBody>
                    <a:bodyPr/>
                    <a:lstStyle/>
                    <a:p>
                      <a:r>
                        <a:rPr lang="en-ZA" sz="1200" dirty="0"/>
                        <a:t>Verification of Movable Assets completed</a:t>
                      </a:r>
                    </a:p>
                    <a:p>
                      <a:endParaRPr lang="en-ZA" sz="1200" dirty="0"/>
                    </a:p>
                    <a:p>
                      <a:r>
                        <a:rPr lang="en-ZA" sz="1200" dirty="0"/>
                        <a:t>Verification of Infrastructure Assets completed</a:t>
                      </a:r>
                    </a:p>
                  </a:txBody>
                  <a:tcPr/>
                </a:tc>
                <a:extLst>
                  <a:ext uri="{0D108BD9-81ED-4DB2-BD59-A6C34878D82A}">
                    <a16:rowId xmlns:a16="http://schemas.microsoft.com/office/drawing/2014/main" val="4180061289"/>
                  </a:ext>
                </a:extLst>
              </a:tr>
            </a:tbl>
          </a:graphicData>
        </a:graphic>
      </p:graphicFrame>
      <p:pic>
        <p:nvPicPr>
          <p:cNvPr id="7" name="Picture 6"/>
          <p:cNvPicPr>
            <a:picLocks noChangeAspect="1"/>
          </p:cNvPicPr>
          <p:nvPr/>
        </p:nvPicPr>
        <p:blipFill>
          <a:blip r:embed="rId2" cstate="print"/>
          <a:stretch>
            <a:fillRect/>
          </a:stretch>
        </p:blipFill>
        <p:spPr>
          <a:xfrm>
            <a:off x="7316907" y="5960224"/>
            <a:ext cx="1799400" cy="787151"/>
          </a:xfrm>
          <a:prstGeom prst="rect">
            <a:avLst/>
          </a:prstGeom>
        </p:spPr>
      </p:pic>
      <p:pic>
        <p:nvPicPr>
          <p:cNvPr id="8" name="Picture 2" descr="GSDM Logo"/>
          <p:cNvPicPr>
            <a:picLocks noChangeAspect="1" noChangeArrowheads="1"/>
          </p:cNvPicPr>
          <p:nvPr/>
        </p:nvPicPr>
        <p:blipFill>
          <a:blip r:embed="rId3" cstate="print">
            <a:clrChange>
              <a:clrFrom>
                <a:srgbClr val="FBFBF9"/>
              </a:clrFrom>
              <a:clrTo>
                <a:srgbClr val="FBFBF9">
                  <a:alpha val="0"/>
                </a:srgbClr>
              </a:clrTo>
            </a:clrChange>
          </a:blip>
          <a:srcRect/>
          <a:stretch>
            <a:fillRect/>
          </a:stretch>
        </p:blipFill>
        <p:spPr bwMode="auto">
          <a:xfrm>
            <a:off x="21392" y="5915161"/>
            <a:ext cx="1074099" cy="877275"/>
          </a:xfrm>
          <a:prstGeom prst="rect">
            <a:avLst/>
          </a:prstGeom>
          <a:noFill/>
          <a:ln w="9525">
            <a:noFill/>
            <a:miter lim="800000"/>
            <a:headEnd/>
            <a:tailEnd/>
          </a:ln>
        </p:spPr>
      </p:pic>
      <p:pic>
        <p:nvPicPr>
          <p:cNvPr id="9" name="Picture 8" descr="wapen1 2"/>
          <p:cNvPicPr/>
          <p:nvPr/>
        </p:nvPicPr>
        <p:blipFill>
          <a:blip r:embed="rId4"/>
          <a:srcRect/>
          <a:stretch>
            <a:fillRect/>
          </a:stretch>
        </p:blipFill>
        <p:spPr bwMode="auto">
          <a:xfrm>
            <a:off x="4067944" y="5955822"/>
            <a:ext cx="792088" cy="864957"/>
          </a:xfrm>
          <a:prstGeom prst="rect">
            <a:avLst/>
          </a:prstGeom>
          <a:noFill/>
          <a:ln w="9525">
            <a:noFill/>
            <a:miter lim="800000"/>
            <a:headEnd/>
            <a:tailEnd/>
          </a:ln>
        </p:spPr>
      </p:pic>
    </p:spTree>
    <p:extLst>
      <p:ext uri="{BB962C8B-B14F-4D97-AF65-F5344CB8AC3E}">
        <p14:creationId xmlns:p14="http://schemas.microsoft.com/office/powerpoint/2010/main" val="3894353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9"/>
            <a:ext cx="7704667" cy="64807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ZA" dirty="0"/>
              <a:t> </a:t>
            </a:r>
            <a:r>
              <a:rPr lang="en-ZA" b="1" dirty="0">
                <a:latin typeface="Arial Black" panose="020B0A04020102020204" pitchFamily="34" charset="0"/>
              </a:rPr>
              <a:t>Financial Year 2018/19</a:t>
            </a:r>
          </a:p>
        </p:txBody>
      </p:sp>
      <p:graphicFrame>
        <p:nvGraphicFramePr>
          <p:cNvPr id="6" name="Content Placeholder 5"/>
          <p:cNvGraphicFramePr>
            <a:graphicFrameLocks noGrp="1"/>
          </p:cNvGraphicFramePr>
          <p:nvPr>
            <p:ph idx="1"/>
          </p:nvPr>
        </p:nvGraphicFramePr>
        <p:xfrm>
          <a:off x="900124" y="1124744"/>
          <a:ext cx="8064365" cy="3388360"/>
        </p:xfrm>
        <a:graphic>
          <a:graphicData uri="http://schemas.openxmlformats.org/drawingml/2006/table">
            <a:tbl>
              <a:tblPr firstRow="1" bandRow="1">
                <a:tableStyleId>{5C22544A-7EE6-4342-B048-85BDC9FD1C3A}</a:tableStyleId>
              </a:tblPr>
              <a:tblGrid>
                <a:gridCol w="1295612">
                  <a:extLst>
                    <a:ext uri="{9D8B030D-6E8A-4147-A177-3AD203B41FA5}">
                      <a16:colId xmlns:a16="http://schemas.microsoft.com/office/drawing/2014/main" val="2552765294"/>
                    </a:ext>
                  </a:extLst>
                </a:gridCol>
                <a:gridCol w="1930134">
                  <a:extLst>
                    <a:ext uri="{9D8B030D-6E8A-4147-A177-3AD203B41FA5}">
                      <a16:colId xmlns:a16="http://schemas.microsoft.com/office/drawing/2014/main" val="90308519"/>
                    </a:ext>
                  </a:extLst>
                </a:gridCol>
                <a:gridCol w="1612873">
                  <a:extLst>
                    <a:ext uri="{9D8B030D-6E8A-4147-A177-3AD203B41FA5}">
                      <a16:colId xmlns:a16="http://schemas.microsoft.com/office/drawing/2014/main" val="2666440780"/>
                    </a:ext>
                  </a:extLst>
                </a:gridCol>
                <a:gridCol w="1612873">
                  <a:extLst>
                    <a:ext uri="{9D8B030D-6E8A-4147-A177-3AD203B41FA5}">
                      <a16:colId xmlns:a16="http://schemas.microsoft.com/office/drawing/2014/main" val="1486079381"/>
                    </a:ext>
                  </a:extLst>
                </a:gridCol>
                <a:gridCol w="1612873">
                  <a:extLst>
                    <a:ext uri="{9D8B030D-6E8A-4147-A177-3AD203B41FA5}">
                      <a16:colId xmlns:a16="http://schemas.microsoft.com/office/drawing/2014/main" val="2065848877"/>
                    </a:ext>
                  </a:extLst>
                </a:gridCol>
              </a:tblGrid>
              <a:tr h="370840">
                <a:tc gridSpan="5">
                  <a:txBody>
                    <a:bodyPr/>
                    <a:lstStyle/>
                    <a:p>
                      <a:pPr algn="ctr"/>
                      <a:r>
                        <a:rPr lang="en-US" dirty="0"/>
                        <a:t>2018/19 FINANCIAL YEAR</a:t>
                      </a:r>
                      <a:endParaRPr lang="en-ZA" dirty="0"/>
                    </a:p>
                  </a:txBody>
                  <a:tcPr/>
                </a:tc>
                <a:tc hMerge="1">
                  <a:txBody>
                    <a:bodyPr/>
                    <a:lstStyle/>
                    <a:p>
                      <a:endParaRPr lang="en-ZA"/>
                    </a:p>
                  </a:txBody>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652562559"/>
                  </a:ext>
                </a:extLst>
              </a:tr>
              <a:tr h="6372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KEY</a:t>
                      </a:r>
                      <a:r>
                        <a:rPr lang="en-US" b="1" baseline="0" dirty="0"/>
                        <a:t> FINDINGS</a:t>
                      </a:r>
                      <a:endParaRPr lang="en-ZA" b="1" dirty="0"/>
                    </a:p>
                  </a:txBody>
                  <a:tcPr/>
                </a:tc>
                <a:tc>
                  <a:txBody>
                    <a:bodyPr/>
                    <a:lstStyle/>
                    <a:p>
                      <a:r>
                        <a:rPr lang="en-US" b="1" dirty="0"/>
                        <a:t>NATURE OF FINDING</a:t>
                      </a:r>
                      <a:endParaRPr lang="en-ZA" b="1" dirty="0"/>
                    </a:p>
                  </a:txBody>
                  <a:tcPr/>
                </a:tc>
                <a:tc>
                  <a:txBody>
                    <a:bodyPr/>
                    <a:lstStyle/>
                    <a:p>
                      <a:r>
                        <a:rPr lang="en-US" b="1" dirty="0"/>
                        <a:t>KEY CHALLENGES</a:t>
                      </a:r>
                      <a:endParaRPr lang="en-ZA" b="1" dirty="0"/>
                    </a:p>
                  </a:txBody>
                  <a:tcPr/>
                </a:tc>
                <a:tc>
                  <a:txBody>
                    <a:bodyPr/>
                    <a:lstStyle/>
                    <a:p>
                      <a:r>
                        <a:rPr lang="en-US" b="1" dirty="0"/>
                        <a:t>ACTION TAKEN</a:t>
                      </a:r>
                      <a:endParaRPr lang="en-ZA" b="1" dirty="0"/>
                    </a:p>
                  </a:txBody>
                  <a:tcPr/>
                </a:tc>
                <a:tc>
                  <a:txBody>
                    <a:bodyPr/>
                    <a:lstStyle/>
                    <a:p>
                      <a:r>
                        <a:rPr lang="en-US" b="1" dirty="0"/>
                        <a:t>OUTCOME</a:t>
                      </a:r>
                      <a:endParaRPr lang="en-ZA" b="1" dirty="0"/>
                    </a:p>
                  </a:txBody>
                  <a:tcPr/>
                </a:tc>
                <a:extLst>
                  <a:ext uri="{0D108BD9-81ED-4DB2-BD59-A6C34878D82A}">
                    <a16:rowId xmlns:a16="http://schemas.microsoft.com/office/drawing/2014/main" val="2119735311"/>
                  </a:ext>
                </a:extLst>
              </a:tr>
              <a:tr h="370840">
                <a:tc>
                  <a:txBody>
                    <a:bodyPr/>
                    <a:lstStyle/>
                    <a:p>
                      <a:r>
                        <a:rPr lang="en-GB" sz="1200" dirty="0"/>
                        <a:t>Receivables from exchange and nonexchange transactions</a:t>
                      </a:r>
                    </a:p>
                    <a:p>
                      <a:endParaRPr lang="en-ZA" sz="1200" dirty="0"/>
                    </a:p>
                  </a:txBody>
                  <a:tcPr/>
                </a:tc>
                <a:tc>
                  <a:txBody>
                    <a:bodyPr/>
                    <a:lstStyle/>
                    <a:p>
                      <a:r>
                        <a:rPr lang="en-GB" sz="1200" dirty="0"/>
                        <a:t>1.The debtors age analysis could not be reconciled to the financial statements</a:t>
                      </a:r>
                    </a:p>
                    <a:p>
                      <a:endParaRPr lang="en-GB" sz="1200" dirty="0"/>
                    </a:p>
                    <a:p>
                      <a:r>
                        <a:rPr lang="en-GB" sz="1200" dirty="0"/>
                        <a:t>2. The impairment of receivables from exchange transactions was understated</a:t>
                      </a:r>
                      <a:endParaRPr lang="en-ZA" sz="1200" dirty="0"/>
                    </a:p>
                  </a:txBody>
                  <a:tcPr/>
                </a:tc>
                <a:tc>
                  <a:txBody>
                    <a:bodyPr/>
                    <a:lstStyle/>
                    <a:p>
                      <a:r>
                        <a:rPr lang="en-GB" sz="1200" dirty="0"/>
                        <a:t>FMS sub modules did not agree to the GL</a:t>
                      </a:r>
                      <a:endParaRPr lang="en-ZA"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The difference have been identified with a prior period error reconciliation being prepare</a:t>
                      </a:r>
                      <a:endParaRPr lang="en-ZA" sz="1200" dirty="0"/>
                    </a:p>
                  </a:txBody>
                  <a:tcPr/>
                </a:tc>
                <a:tc>
                  <a:txBody>
                    <a:bodyPr/>
                    <a:lstStyle/>
                    <a:p>
                      <a:r>
                        <a:rPr lang="en-GB" sz="1200" dirty="0"/>
                        <a:t>Matter have been correct after year(30 June 2020) </a:t>
                      </a:r>
                      <a:endParaRPr lang="en-ZA" sz="1200" dirty="0"/>
                    </a:p>
                  </a:txBody>
                  <a:tcPr/>
                </a:tc>
                <a:extLst>
                  <a:ext uri="{0D108BD9-81ED-4DB2-BD59-A6C34878D82A}">
                    <a16:rowId xmlns:a16="http://schemas.microsoft.com/office/drawing/2014/main" val="4180061289"/>
                  </a:ext>
                </a:extLst>
              </a:tr>
              <a:tr h="370840">
                <a:tc>
                  <a:txBody>
                    <a:bodyPr/>
                    <a:lstStyle/>
                    <a:p>
                      <a:r>
                        <a:rPr lang="en-ZA" sz="1200" dirty="0"/>
                        <a:t>Commitments</a:t>
                      </a:r>
                    </a:p>
                  </a:txBody>
                  <a:tcPr/>
                </a:tc>
                <a:tc>
                  <a:txBody>
                    <a:bodyPr/>
                    <a:lstStyle/>
                    <a:p>
                      <a:r>
                        <a:rPr lang="en-GB" sz="1200" dirty="0"/>
                        <a:t>Limitation of Scope capital commitments</a:t>
                      </a:r>
                      <a:endParaRPr lang="en-ZA" sz="1200" dirty="0"/>
                    </a:p>
                  </a:txBody>
                  <a:tcPr/>
                </a:tc>
                <a:tc>
                  <a:txBody>
                    <a:bodyPr/>
                    <a:lstStyle/>
                    <a:p>
                      <a:r>
                        <a:rPr lang="en-ZA" sz="1200" dirty="0"/>
                        <a:t>Inadequate Contract Management &amp; Maintenance of commitment register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t>Maintain and review of  monthly commitment register</a:t>
                      </a:r>
                    </a:p>
                  </a:txBody>
                  <a:tcPr/>
                </a:tc>
                <a:tc>
                  <a:txBody>
                    <a:bodyPr/>
                    <a:lstStyle/>
                    <a:p>
                      <a:r>
                        <a:rPr lang="en-ZA" sz="1200" dirty="0"/>
                        <a:t>Register completed</a:t>
                      </a:r>
                    </a:p>
                  </a:txBody>
                  <a:tcPr/>
                </a:tc>
                <a:extLst>
                  <a:ext uri="{0D108BD9-81ED-4DB2-BD59-A6C34878D82A}">
                    <a16:rowId xmlns:a16="http://schemas.microsoft.com/office/drawing/2014/main" val="1638968816"/>
                  </a:ext>
                </a:extLst>
              </a:tr>
            </a:tbl>
          </a:graphicData>
        </a:graphic>
      </p:graphicFrame>
      <p:pic>
        <p:nvPicPr>
          <p:cNvPr id="7" name="Picture 6"/>
          <p:cNvPicPr>
            <a:picLocks noChangeAspect="1"/>
          </p:cNvPicPr>
          <p:nvPr/>
        </p:nvPicPr>
        <p:blipFill>
          <a:blip r:embed="rId2" cstate="print"/>
          <a:stretch>
            <a:fillRect/>
          </a:stretch>
        </p:blipFill>
        <p:spPr>
          <a:xfrm>
            <a:off x="7316907" y="5960224"/>
            <a:ext cx="1799400" cy="787151"/>
          </a:xfrm>
          <a:prstGeom prst="rect">
            <a:avLst/>
          </a:prstGeom>
        </p:spPr>
      </p:pic>
      <p:pic>
        <p:nvPicPr>
          <p:cNvPr id="8" name="Picture 2" descr="GSDM Logo"/>
          <p:cNvPicPr>
            <a:picLocks noChangeAspect="1" noChangeArrowheads="1"/>
          </p:cNvPicPr>
          <p:nvPr/>
        </p:nvPicPr>
        <p:blipFill>
          <a:blip r:embed="rId3" cstate="print">
            <a:clrChange>
              <a:clrFrom>
                <a:srgbClr val="FBFBF9"/>
              </a:clrFrom>
              <a:clrTo>
                <a:srgbClr val="FBFBF9">
                  <a:alpha val="0"/>
                </a:srgbClr>
              </a:clrTo>
            </a:clrChange>
          </a:blip>
          <a:srcRect/>
          <a:stretch>
            <a:fillRect/>
          </a:stretch>
        </p:blipFill>
        <p:spPr bwMode="auto">
          <a:xfrm>
            <a:off x="21392" y="5915161"/>
            <a:ext cx="1074099" cy="877275"/>
          </a:xfrm>
          <a:prstGeom prst="rect">
            <a:avLst/>
          </a:prstGeom>
          <a:noFill/>
          <a:ln w="9525">
            <a:noFill/>
            <a:miter lim="800000"/>
            <a:headEnd/>
            <a:tailEnd/>
          </a:ln>
        </p:spPr>
      </p:pic>
      <p:pic>
        <p:nvPicPr>
          <p:cNvPr id="9" name="Picture 8" descr="wapen1 2"/>
          <p:cNvPicPr/>
          <p:nvPr/>
        </p:nvPicPr>
        <p:blipFill>
          <a:blip r:embed="rId4"/>
          <a:srcRect/>
          <a:stretch>
            <a:fillRect/>
          </a:stretch>
        </p:blipFill>
        <p:spPr bwMode="auto">
          <a:xfrm>
            <a:off x="4067944" y="5955822"/>
            <a:ext cx="792088" cy="864957"/>
          </a:xfrm>
          <a:prstGeom prst="rect">
            <a:avLst/>
          </a:prstGeom>
          <a:noFill/>
          <a:ln w="9525">
            <a:noFill/>
            <a:miter lim="800000"/>
            <a:headEnd/>
            <a:tailEnd/>
          </a:ln>
        </p:spPr>
      </p:pic>
    </p:spTree>
    <p:extLst>
      <p:ext uri="{BB962C8B-B14F-4D97-AF65-F5344CB8AC3E}">
        <p14:creationId xmlns:p14="http://schemas.microsoft.com/office/powerpoint/2010/main" val="1988224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9"/>
            <a:ext cx="7704667" cy="64807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ZA" dirty="0"/>
              <a:t> </a:t>
            </a:r>
            <a:r>
              <a:rPr lang="en-ZA" b="1" dirty="0">
                <a:latin typeface="Arial Black" panose="020B0A04020102020204" pitchFamily="34" charset="0"/>
              </a:rPr>
              <a:t>Financial Year 2018/19</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54485948"/>
              </p:ext>
            </p:extLst>
          </p:nvPr>
        </p:nvGraphicFramePr>
        <p:xfrm>
          <a:off x="900124" y="1124744"/>
          <a:ext cx="8064365" cy="3479800"/>
        </p:xfrm>
        <a:graphic>
          <a:graphicData uri="http://schemas.openxmlformats.org/drawingml/2006/table">
            <a:tbl>
              <a:tblPr firstRow="1" bandRow="1">
                <a:tableStyleId>{5C22544A-7EE6-4342-B048-85BDC9FD1C3A}</a:tableStyleId>
              </a:tblPr>
              <a:tblGrid>
                <a:gridCol w="1295612">
                  <a:extLst>
                    <a:ext uri="{9D8B030D-6E8A-4147-A177-3AD203B41FA5}">
                      <a16:colId xmlns:a16="http://schemas.microsoft.com/office/drawing/2014/main" val="2552765294"/>
                    </a:ext>
                  </a:extLst>
                </a:gridCol>
                <a:gridCol w="1930134">
                  <a:extLst>
                    <a:ext uri="{9D8B030D-6E8A-4147-A177-3AD203B41FA5}">
                      <a16:colId xmlns:a16="http://schemas.microsoft.com/office/drawing/2014/main" val="90308519"/>
                    </a:ext>
                  </a:extLst>
                </a:gridCol>
                <a:gridCol w="1612873">
                  <a:extLst>
                    <a:ext uri="{9D8B030D-6E8A-4147-A177-3AD203B41FA5}">
                      <a16:colId xmlns:a16="http://schemas.microsoft.com/office/drawing/2014/main" val="2666440780"/>
                    </a:ext>
                  </a:extLst>
                </a:gridCol>
                <a:gridCol w="1612873">
                  <a:extLst>
                    <a:ext uri="{9D8B030D-6E8A-4147-A177-3AD203B41FA5}">
                      <a16:colId xmlns:a16="http://schemas.microsoft.com/office/drawing/2014/main" val="1486079381"/>
                    </a:ext>
                  </a:extLst>
                </a:gridCol>
                <a:gridCol w="1612873">
                  <a:extLst>
                    <a:ext uri="{9D8B030D-6E8A-4147-A177-3AD203B41FA5}">
                      <a16:colId xmlns:a16="http://schemas.microsoft.com/office/drawing/2014/main" val="2065848877"/>
                    </a:ext>
                  </a:extLst>
                </a:gridCol>
              </a:tblGrid>
              <a:tr h="370840">
                <a:tc gridSpan="5">
                  <a:txBody>
                    <a:bodyPr/>
                    <a:lstStyle/>
                    <a:p>
                      <a:pPr algn="ctr"/>
                      <a:r>
                        <a:rPr lang="en-US" dirty="0"/>
                        <a:t>2018/19 FINANCIAL YEAR</a:t>
                      </a:r>
                      <a:endParaRPr lang="en-ZA" dirty="0"/>
                    </a:p>
                  </a:txBody>
                  <a:tcPr/>
                </a:tc>
                <a:tc hMerge="1">
                  <a:txBody>
                    <a:bodyPr/>
                    <a:lstStyle/>
                    <a:p>
                      <a:endParaRPr lang="en-ZA"/>
                    </a:p>
                  </a:txBody>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652562559"/>
                  </a:ext>
                </a:extLst>
              </a:tr>
              <a:tr h="6372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KEY</a:t>
                      </a:r>
                      <a:r>
                        <a:rPr lang="en-US" b="1" baseline="0" dirty="0"/>
                        <a:t> FINDINGS</a:t>
                      </a:r>
                      <a:endParaRPr lang="en-ZA" b="1" dirty="0"/>
                    </a:p>
                  </a:txBody>
                  <a:tcPr/>
                </a:tc>
                <a:tc>
                  <a:txBody>
                    <a:bodyPr/>
                    <a:lstStyle/>
                    <a:p>
                      <a:r>
                        <a:rPr lang="en-US" b="1" dirty="0"/>
                        <a:t>NATURE OF FINDING</a:t>
                      </a:r>
                      <a:endParaRPr lang="en-ZA" b="1" dirty="0"/>
                    </a:p>
                  </a:txBody>
                  <a:tcPr/>
                </a:tc>
                <a:tc>
                  <a:txBody>
                    <a:bodyPr/>
                    <a:lstStyle/>
                    <a:p>
                      <a:r>
                        <a:rPr lang="en-US" b="1" dirty="0"/>
                        <a:t>KEY CHALLENGES</a:t>
                      </a:r>
                      <a:endParaRPr lang="en-ZA" b="1" dirty="0"/>
                    </a:p>
                  </a:txBody>
                  <a:tcPr/>
                </a:tc>
                <a:tc>
                  <a:txBody>
                    <a:bodyPr/>
                    <a:lstStyle/>
                    <a:p>
                      <a:r>
                        <a:rPr lang="en-US" b="1" dirty="0"/>
                        <a:t>ACTION TAKEN</a:t>
                      </a:r>
                      <a:endParaRPr lang="en-ZA" b="1" dirty="0"/>
                    </a:p>
                  </a:txBody>
                  <a:tcPr/>
                </a:tc>
                <a:tc>
                  <a:txBody>
                    <a:bodyPr/>
                    <a:lstStyle/>
                    <a:p>
                      <a:r>
                        <a:rPr lang="en-US" b="1" dirty="0"/>
                        <a:t>OUTCOME</a:t>
                      </a:r>
                      <a:endParaRPr lang="en-ZA" b="1" dirty="0"/>
                    </a:p>
                  </a:txBody>
                  <a:tcPr/>
                </a:tc>
                <a:extLst>
                  <a:ext uri="{0D108BD9-81ED-4DB2-BD59-A6C34878D82A}">
                    <a16:rowId xmlns:a16="http://schemas.microsoft.com/office/drawing/2014/main" val="2119735311"/>
                  </a:ext>
                </a:extLst>
              </a:tr>
              <a:tr h="370840">
                <a:tc>
                  <a:txBody>
                    <a:bodyPr/>
                    <a:lstStyle/>
                    <a:p>
                      <a:r>
                        <a:rPr lang="en-GB" sz="1200" dirty="0"/>
                        <a:t>Unauthorized, Irregular, Fruitless &amp; Wasteful Expenditure</a:t>
                      </a:r>
                      <a:endParaRPr lang="en-ZA" sz="1200" dirty="0"/>
                    </a:p>
                  </a:txBody>
                  <a:tcPr/>
                </a:tc>
                <a:tc>
                  <a:txBody>
                    <a:bodyPr/>
                    <a:lstStyle/>
                    <a:p>
                      <a:r>
                        <a:rPr lang="en-GB" sz="1200" dirty="0"/>
                        <a:t>1. Accounting officer did not notify Mayor, MEC and AGSA on UIF&amp;W incurred</a:t>
                      </a:r>
                    </a:p>
                    <a:p>
                      <a:endParaRPr lang="en-GB" sz="1200" dirty="0"/>
                    </a:p>
                    <a:p>
                      <a:r>
                        <a:rPr lang="en-GB" sz="1200" dirty="0"/>
                        <a:t>2. There is no evidence provided to confirm that investigations were conducted on the 2017/18 Unauthorized, Irregular, Fruitless and Wasteful expenditure reported in the prior financial period</a:t>
                      </a:r>
                      <a:endParaRPr lang="en-ZA" sz="1200" dirty="0"/>
                    </a:p>
                  </a:txBody>
                  <a:tcPr/>
                </a:tc>
                <a:tc>
                  <a:txBody>
                    <a:bodyPr/>
                    <a:lstStyle/>
                    <a:p>
                      <a:r>
                        <a:rPr lang="en-GB" sz="1200" dirty="0"/>
                        <a:t>Financial Disciplinary Board not Established</a:t>
                      </a:r>
                    </a:p>
                    <a:p>
                      <a:endParaRPr lang="en-GB" sz="1200" dirty="0"/>
                    </a:p>
                    <a:p>
                      <a:r>
                        <a:rPr lang="en-GB" sz="1200" dirty="0"/>
                        <a:t>Inadequate Capacity to investigate the UIFW Expenditure</a:t>
                      </a:r>
                    </a:p>
                    <a:p>
                      <a:endParaRPr lang="en-GB" sz="1200" dirty="0"/>
                    </a:p>
                    <a:p>
                      <a:r>
                        <a:rPr lang="en-GB" sz="1200" dirty="0"/>
                        <a:t>MPAC did not concluded its investigation on the UIFW Expenditure as reported by Management  </a:t>
                      </a:r>
                      <a:endParaRPr lang="en-ZA"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Appoint a service provider to investigate historical UIFW Expenditure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Maintain &amp; review registers on UIFW Expenditure</a:t>
                      </a:r>
                      <a:endParaRPr lang="en-ZA" sz="1200" dirty="0"/>
                    </a:p>
                  </a:txBody>
                  <a:tcPr/>
                </a:tc>
                <a:tc>
                  <a:txBody>
                    <a:bodyPr/>
                    <a:lstStyle/>
                    <a:p>
                      <a:r>
                        <a:rPr lang="en-GB" sz="1200" dirty="0"/>
                        <a:t>Historical UIFW Expenditure investigated until 30 June 2020, has been reported to Audit Committee &amp; MPAC</a:t>
                      </a:r>
                      <a:endParaRPr lang="en-ZA" sz="1200" dirty="0"/>
                    </a:p>
                  </a:txBody>
                  <a:tcPr/>
                </a:tc>
                <a:extLst>
                  <a:ext uri="{0D108BD9-81ED-4DB2-BD59-A6C34878D82A}">
                    <a16:rowId xmlns:a16="http://schemas.microsoft.com/office/drawing/2014/main" val="4180061289"/>
                  </a:ext>
                </a:extLst>
              </a:tr>
            </a:tbl>
          </a:graphicData>
        </a:graphic>
      </p:graphicFrame>
      <p:pic>
        <p:nvPicPr>
          <p:cNvPr id="7" name="Picture 6"/>
          <p:cNvPicPr>
            <a:picLocks noChangeAspect="1"/>
          </p:cNvPicPr>
          <p:nvPr/>
        </p:nvPicPr>
        <p:blipFill>
          <a:blip r:embed="rId2" cstate="print"/>
          <a:stretch>
            <a:fillRect/>
          </a:stretch>
        </p:blipFill>
        <p:spPr>
          <a:xfrm>
            <a:off x="7316907" y="5960224"/>
            <a:ext cx="1799400" cy="787151"/>
          </a:xfrm>
          <a:prstGeom prst="rect">
            <a:avLst/>
          </a:prstGeom>
        </p:spPr>
      </p:pic>
      <p:pic>
        <p:nvPicPr>
          <p:cNvPr id="8" name="Picture 2" descr="GSDM Logo"/>
          <p:cNvPicPr>
            <a:picLocks noChangeAspect="1" noChangeArrowheads="1"/>
          </p:cNvPicPr>
          <p:nvPr/>
        </p:nvPicPr>
        <p:blipFill>
          <a:blip r:embed="rId3" cstate="print">
            <a:clrChange>
              <a:clrFrom>
                <a:srgbClr val="FBFBF9"/>
              </a:clrFrom>
              <a:clrTo>
                <a:srgbClr val="FBFBF9">
                  <a:alpha val="0"/>
                </a:srgbClr>
              </a:clrTo>
            </a:clrChange>
          </a:blip>
          <a:srcRect/>
          <a:stretch>
            <a:fillRect/>
          </a:stretch>
        </p:blipFill>
        <p:spPr bwMode="auto">
          <a:xfrm>
            <a:off x="21392" y="5915161"/>
            <a:ext cx="1074099" cy="877275"/>
          </a:xfrm>
          <a:prstGeom prst="rect">
            <a:avLst/>
          </a:prstGeom>
          <a:noFill/>
          <a:ln w="9525">
            <a:noFill/>
            <a:miter lim="800000"/>
            <a:headEnd/>
            <a:tailEnd/>
          </a:ln>
        </p:spPr>
      </p:pic>
      <p:pic>
        <p:nvPicPr>
          <p:cNvPr id="9" name="Picture 8" descr="wapen1 2"/>
          <p:cNvPicPr/>
          <p:nvPr/>
        </p:nvPicPr>
        <p:blipFill>
          <a:blip r:embed="rId4"/>
          <a:srcRect/>
          <a:stretch>
            <a:fillRect/>
          </a:stretch>
        </p:blipFill>
        <p:spPr bwMode="auto">
          <a:xfrm>
            <a:off x="4067944" y="5955822"/>
            <a:ext cx="792088" cy="864957"/>
          </a:xfrm>
          <a:prstGeom prst="rect">
            <a:avLst/>
          </a:prstGeom>
          <a:noFill/>
          <a:ln w="9525">
            <a:noFill/>
            <a:miter lim="800000"/>
            <a:headEnd/>
            <a:tailEnd/>
          </a:ln>
        </p:spPr>
      </p:pic>
    </p:spTree>
    <p:extLst>
      <p:ext uri="{BB962C8B-B14F-4D97-AF65-F5344CB8AC3E}">
        <p14:creationId xmlns:p14="http://schemas.microsoft.com/office/powerpoint/2010/main" val="3703474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9"/>
            <a:ext cx="7704667" cy="64807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ZA" dirty="0"/>
              <a:t> </a:t>
            </a:r>
            <a:r>
              <a:rPr lang="en-ZA" b="1" dirty="0">
                <a:latin typeface="Arial Black" panose="020B0A04020102020204" pitchFamily="34" charset="0"/>
              </a:rPr>
              <a:t>Financial Year 2018/19</a:t>
            </a:r>
          </a:p>
        </p:txBody>
      </p:sp>
      <p:graphicFrame>
        <p:nvGraphicFramePr>
          <p:cNvPr id="6" name="Content Placeholder 5"/>
          <p:cNvGraphicFramePr>
            <a:graphicFrameLocks noGrp="1"/>
          </p:cNvGraphicFramePr>
          <p:nvPr>
            <p:ph idx="1"/>
          </p:nvPr>
        </p:nvGraphicFramePr>
        <p:xfrm>
          <a:off x="900124" y="1124744"/>
          <a:ext cx="8064365" cy="3937000"/>
        </p:xfrm>
        <a:graphic>
          <a:graphicData uri="http://schemas.openxmlformats.org/drawingml/2006/table">
            <a:tbl>
              <a:tblPr firstRow="1" bandRow="1">
                <a:tableStyleId>{5C22544A-7EE6-4342-B048-85BDC9FD1C3A}</a:tableStyleId>
              </a:tblPr>
              <a:tblGrid>
                <a:gridCol w="1295612">
                  <a:extLst>
                    <a:ext uri="{9D8B030D-6E8A-4147-A177-3AD203B41FA5}">
                      <a16:colId xmlns:a16="http://schemas.microsoft.com/office/drawing/2014/main" val="2552765294"/>
                    </a:ext>
                  </a:extLst>
                </a:gridCol>
                <a:gridCol w="1930134">
                  <a:extLst>
                    <a:ext uri="{9D8B030D-6E8A-4147-A177-3AD203B41FA5}">
                      <a16:colId xmlns:a16="http://schemas.microsoft.com/office/drawing/2014/main" val="90308519"/>
                    </a:ext>
                  </a:extLst>
                </a:gridCol>
                <a:gridCol w="1612873">
                  <a:extLst>
                    <a:ext uri="{9D8B030D-6E8A-4147-A177-3AD203B41FA5}">
                      <a16:colId xmlns:a16="http://schemas.microsoft.com/office/drawing/2014/main" val="2666440780"/>
                    </a:ext>
                  </a:extLst>
                </a:gridCol>
                <a:gridCol w="1612873">
                  <a:extLst>
                    <a:ext uri="{9D8B030D-6E8A-4147-A177-3AD203B41FA5}">
                      <a16:colId xmlns:a16="http://schemas.microsoft.com/office/drawing/2014/main" val="1486079381"/>
                    </a:ext>
                  </a:extLst>
                </a:gridCol>
                <a:gridCol w="1612873">
                  <a:extLst>
                    <a:ext uri="{9D8B030D-6E8A-4147-A177-3AD203B41FA5}">
                      <a16:colId xmlns:a16="http://schemas.microsoft.com/office/drawing/2014/main" val="2065848877"/>
                    </a:ext>
                  </a:extLst>
                </a:gridCol>
              </a:tblGrid>
              <a:tr h="370840">
                <a:tc gridSpan="5">
                  <a:txBody>
                    <a:bodyPr/>
                    <a:lstStyle/>
                    <a:p>
                      <a:pPr algn="ctr"/>
                      <a:r>
                        <a:rPr lang="en-US" dirty="0"/>
                        <a:t>2018/19 FINANCIAL YEAR</a:t>
                      </a:r>
                      <a:endParaRPr lang="en-ZA" dirty="0"/>
                    </a:p>
                  </a:txBody>
                  <a:tcPr/>
                </a:tc>
                <a:tc hMerge="1">
                  <a:txBody>
                    <a:bodyPr/>
                    <a:lstStyle/>
                    <a:p>
                      <a:endParaRPr lang="en-ZA"/>
                    </a:p>
                  </a:txBody>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652562559"/>
                  </a:ext>
                </a:extLst>
              </a:tr>
              <a:tr h="6372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KEY</a:t>
                      </a:r>
                      <a:r>
                        <a:rPr lang="en-US" b="1" baseline="0" dirty="0"/>
                        <a:t> FINDINGS</a:t>
                      </a:r>
                      <a:endParaRPr lang="en-ZA" b="1" dirty="0"/>
                    </a:p>
                  </a:txBody>
                  <a:tcPr/>
                </a:tc>
                <a:tc>
                  <a:txBody>
                    <a:bodyPr/>
                    <a:lstStyle/>
                    <a:p>
                      <a:r>
                        <a:rPr lang="en-US" b="1" dirty="0"/>
                        <a:t>NATURE OF FINDING</a:t>
                      </a:r>
                      <a:endParaRPr lang="en-ZA" b="1" dirty="0"/>
                    </a:p>
                  </a:txBody>
                  <a:tcPr/>
                </a:tc>
                <a:tc>
                  <a:txBody>
                    <a:bodyPr/>
                    <a:lstStyle/>
                    <a:p>
                      <a:r>
                        <a:rPr lang="en-US" b="1" dirty="0"/>
                        <a:t>KEY CHALLENGES</a:t>
                      </a:r>
                      <a:endParaRPr lang="en-ZA" b="1" dirty="0"/>
                    </a:p>
                  </a:txBody>
                  <a:tcPr/>
                </a:tc>
                <a:tc>
                  <a:txBody>
                    <a:bodyPr/>
                    <a:lstStyle/>
                    <a:p>
                      <a:r>
                        <a:rPr lang="en-US" b="1" dirty="0"/>
                        <a:t>ACTION TAKEN</a:t>
                      </a:r>
                      <a:endParaRPr lang="en-ZA" b="1" dirty="0"/>
                    </a:p>
                  </a:txBody>
                  <a:tcPr/>
                </a:tc>
                <a:tc>
                  <a:txBody>
                    <a:bodyPr/>
                    <a:lstStyle/>
                    <a:p>
                      <a:r>
                        <a:rPr lang="en-US" b="1" dirty="0"/>
                        <a:t>OUTCOME</a:t>
                      </a:r>
                      <a:endParaRPr lang="en-ZA" b="1" dirty="0"/>
                    </a:p>
                  </a:txBody>
                  <a:tcPr/>
                </a:tc>
                <a:extLst>
                  <a:ext uri="{0D108BD9-81ED-4DB2-BD59-A6C34878D82A}">
                    <a16:rowId xmlns:a16="http://schemas.microsoft.com/office/drawing/2014/main" val="2119735311"/>
                  </a:ext>
                </a:extLst>
              </a:tr>
              <a:tr h="370840">
                <a:tc>
                  <a:txBody>
                    <a:bodyPr/>
                    <a:lstStyle/>
                    <a:p>
                      <a:r>
                        <a:rPr lang="en-US" sz="1200" dirty="0"/>
                        <a:t>Expenditure Management</a:t>
                      </a:r>
                      <a:endParaRPr lang="en-ZA" sz="1200" dirty="0"/>
                    </a:p>
                  </a:txBody>
                  <a:tcPr/>
                </a:tc>
                <a:tc>
                  <a:txBody>
                    <a:bodyPr/>
                    <a:lstStyle/>
                    <a:p>
                      <a:r>
                        <a:rPr lang="en-US" sz="1200" dirty="0"/>
                        <a:t>Invoices</a:t>
                      </a:r>
                      <a:r>
                        <a:rPr lang="en-US" sz="1200" baseline="0" dirty="0"/>
                        <a:t> not paid within 30 days</a:t>
                      </a:r>
                    </a:p>
                  </a:txBody>
                  <a:tcPr/>
                </a:tc>
                <a:tc>
                  <a:txBody>
                    <a:bodyPr/>
                    <a:lstStyle/>
                    <a:p>
                      <a:r>
                        <a:rPr lang="en-US" sz="1200" dirty="0"/>
                        <a:t>Inadequate</a:t>
                      </a:r>
                      <a:r>
                        <a:rPr lang="en-US" sz="1200" baseline="0" dirty="0"/>
                        <a:t> Cash flow to meet short term and long outstanding commitments</a:t>
                      </a:r>
                    </a:p>
                  </a:txBody>
                  <a:tcPr/>
                </a:tc>
                <a:tc>
                  <a:txBody>
                    <a:bodyPr/>
                    <a:lstStyle/>
                    <a:p>
                      <a:r>
                        <a:rPr lang="en-US" sz="1200" dirty="0"/>
                        <a:t>New invoices are now prioritized to be paid within 30 days. </a:t>
                      </a:r>
                    </a:p>
                    <a:p>
                      <a:endParaRPr lang="en-US" sz="1200" dirty="0"/>
                    </a:p>
                    <a:p>
                      <a:r>
                        <a:rPr lang="en-US" sz="1200" dirty="0"/>
                        <a:t>Payment</a:t>
                      </a:r>
                      <a:r>
                        <a:rPr lang="en-US" sz="1200" baseline="0" dirty="0"/>
                        <a:t> arrangements made with service providers relating to old outstanding invoices</a:t>
                      </a:r>
                    </a:p>
                  </a:txBody>
                  <a:tcPr/>
                </a:tc>
                <a:tc>
                  <a:txBody>
                    <a:bodyPr/>
                    <a:lstStyle/>
                    <a:p>
                      <a:r>
                        <a:rPr lang="en-GB" sz="1200" dirty="0"/>
                        <a:t>Establishment of Cash Management Committee</a:t>
                      </a:r>
                    </a:p>
                    <a:p>
                      <a:endParaRPr lang="en-GB" sz="1200" dirty="0"/>
                    </a:p>
                    <a:p>
                      <a:r>
                        <a:rPr lang="en-GB" sz="1200" dirty="0"/>
                        <a:t>Reduction in Outstanding Creditors</a:t>
                      </a:r>
                      <a:endParaRPr lang="en-ZA" sz="1200" dirty="0"/>
                    </a:p>
                  </a:txBody>
                  <a:tcPr/>
                </a:tc>
                <a:extLst>
                  <a:ext uri="{0D108BD9-81ED-4DB2-BD59-A6C34878D82A}">
                    <a16:rowId xmlns:a16="http://schemas.microsoft.com/office/drawing/2014/main" val="418006128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Debt collection</a:t>
                      </a:r>
                      <a:endParaRPr lang="en-ZA" sz="1200" dirty="0"/>
                    </a:p>
                    <a:p>
                      <a:endParaRPr lang="en-ZA"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Delay in collecting old</a:t>
                      </a:r>
                      <a:r>
                        <a:rPr lang="en-US" sz="1200" baseline="0" dirty="0"/>
                        <a:t> outstanding debts from customers</a:t>
                      </a:r>
                      <a:endParaRPr lang="en-ZA" sz="1200" dirty="0"/>
                    </a:p>
                    <a:p>
                      <a:endParaRPr lang="en-US" sz="1200" baseline="0" dirty="0"/>
                    </a:p>
                  </a:txBody>
                  <a:tcPr/>
                </a:tc>
                <a:tc>
                  <a:txBody>
                    <a:bodyPr/>
                    <a:lstStyle/>
                    <a:p>
                      <a:r>
                        <a:rPr lang="en-ZA" sz="1200" baseline="0" dirty="0"/>
                        <a:t>Inadequate capacity to implement debt collection</a:t>
                      </a:r>
                    </a:p>
                    <a:p>
                      <a:endParaRPr lang="en-ZA" sz="1200" baseline="0" dirty="0"/>
                    </a:p>
                    <a:p>
                      <a:r>
                        <a:rPr lang="en-ZA" sz="1200" baseline="0" dirty="0"/>
                        <a:t>High rate of poor households</a:t>
                      </a:r>
                      <a:endParaRPr lang="en-US" sz="1200" baseline="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Debt collection service provider appointed to collect debts more than 90 days</a:t>
                      </a:r>
                      <a:endParaRPr lang="en-ZA" sz="1200" dirty="0"/>
                    </a:p>
                    <a:p>
                      <a:endParaRPr lang="en-US" sz="1200" baseline="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60% in progress</a:t>
                      </a:r>
                    </a:p>
                    <a:p>
                      <a:endParaRPr lang="en-ZA" sz="1200" dirty="0"/>
                    </a:p>
                  </a:txBody>
                  <a:tcPr/>
                </a:tc>
                <a:extLst>
                  <a:ext uri="{0D108BD9-81ED-4DB2-BD59-A6C34878D82A}">
                    <a16:rowId xmlns:a16="http://schemas.microsoft.com/office/drawing/2014/main" val="3205946771"/>
                  </a:ext>
                </a:extLst>
              </a:tr>
            </a:tbl>
          </a:graphicData>
        </a:graphic>
      </p:graphicFrame>
      <p:pic>
        <p:nvPicPr>
          <p:cNvPr id="7" name="Picture 6"/>
          <p:cNvPicPr>
            <a:picLocks noChangeAspect="1"/>
          </p:cNvPicPr>
          <p:nvPr/>
        </p:nvPicPr>
        <p:blipFill>
          <a:blip r:embed="rId2" cstate="print"/>
          <a:stretch>
            <a:fillRect/>
          </a:stretch>
        </p:blipFill>
        <p:spPr>
          <a:xfrm>
            <a:off x="7316907" y="5960224"/>
            <a:ext cx="1799400" cy="787151"/>
          </a:xfrm>
          <a:prstGeom prst="rect">
            <a:avLst/>
          </a:prstGeom>
        </p:spPr>
      </p:pic>
      <p:pic>
        <p:nvPicPr>
          <p:cNvPr id="8" name="Picture 2" descr="GSDM Logo"/>
          <p:cNvPicPr>
            <a:picLocks noChangeAspect="1" noChangeArrowheads="1"/>
          </p:cNvPicPr>
          <p:nvPr/>
        </p:nvPicPr>
        <p:blipFill>
          <a:blip r:embed="rId3" cstate="print">
            <a:clrChange>
              <a:clrFrom>
                <a:srgbClr val="FBFBF9"/>
              </a:clrFrom>
              <a:clrTo>
                <a:srgbClr val="FBFBF9">
                  <a:alpha val="0"/>
                </a:srgbClr>
              </a:clrTo>
            </a:clrChange>
          </a:blip>
          <a:srcRect/>
          <a:stretch>
            <a:fillRect/>
          </a:stretch>
        </p:blipFill>
        <p:spPr bwMode="auto">
          <a:xfrm>
            <a:off x="21392" y="5915161"/>
            <a:ext cx="1074099" cy="877275"/>
          </a:xfrm>
          <a:prstGeom prst="rect">
            <a:avLst/>
          </a:prstGeom>
          <a:noFill/>
          <a:ln w="9525">
            <a:noFill/>
            <a:miter lim="800000"/>
            <a:headEnd/>
            <a:tailEnd/>
          </a:ln>
        </p:spPr>
      </p:pic>
      <p:pic>
        <p:nvPicPr>
          <p:cNvPr id="9" name="Picture 8" descr="wapen1 2"/>
          <p:cNvPicPr/>
          <p:nvPr/>
        </p:nvPicPr>
        <p:blipFill>
          <a:blip r:embed="rId4"/>
          <a:srcRect/>
          <a:stretch>
            <a:fillRect/>
          </a:stretch>
        </p:blipFill>
        <p:spPr bwMode="auto">
          <a:xfrm>
            <a:off x="4067944" y="5955822"/>
            <a:ext cx="792088" cy="864957"/>
          </a:xfrm>
          <a:prstGeom prst="rect">
            <a:avLst/>
          </a:prstGeom>
          <a:noFill/>
          <a:ln w="9525">
            <a:noFill/>
            <a:miter lim="800000"/>
            <a:headEnd/>
            <a:tailEnd/>
          </a:ln>
        </p:spPr>
      </p:pic>
    </p:spTree>
    <p:extLst>
      <p:ext uri="{BB962C8B-B14F-4D97-AF65-F5344CB8AC3E}">
        <p14:creationId xmlns:p14="http://schemas.microsoft.com/office/powerpoint/2010/main" val="129386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62000" y="2209800"/>
            <a:ext cx="7772400" cy="1470025"/>
          </a:xfrm>
        </p:spPr>
        <p:txBody>
          <a:bodyPr/>
          <a:lstStyle/>
          <a:p>
            <a:r>
              <a:rPr lang="en-US" dirty="0">
                <a:latin typeface="Arial Black" panose="020B0A04020102020204" pitchFamily="34" charset="0"/>
              </a:rPr>
              <a:t>5. AUDIT ACTION PLAN</a:t>
            </a:r>
          </a:p>
        </p:txBody>
      </p:sp>
      <p:pic>
        <p:nvPicPr>
          <p:cNvPr id="3" name="Picture 2"/>
          <p:cNvPicPr>
            <a:picLocks noChangeAspect="1"/>
          </p:cNvPicPr>
          <p:nvPr/>
        </p:nvPicPr>
        <p:blipFill>
          <a:blip r:embed="rId2" cstate="print"/>
          <a:stretch>
            <a:fillRect/>
          </a:stretch>
        </p:blipFill>
        <p:spPr>
          <a:xfrm>
            <a:off x="7316907" y="5960224"/>
            <a:ext cx="1799400" cy="787151"/>
          </a:xfrm>
          <a:prstGeom prst="rect">
            <a:avLst/>
          </a:prstGeom>
        </p:spPr>
      </p:pic>
      <p:pic>
        <p:nvPicPr>
          <p:cNvPr id="4" name="Picture 2" descr="GSDM Logo"/>
          <p:cNvPicPr>
            <a:picLocks noChangeAspect="1" noChangeArrowheads="1"/>
          </p:cNvPicPr>
          <p:nvPr/>
        </p:nvPicPr>
        <p:blipFill>
          <a:blip r:embed="rId3" cstate="print">
            <a:clrChange>
              <a:clrFrom>
                <a:srgbClr val="FBFBF9"/>
              </a:clrFrom>
              <a:clrTo>
                <a:srgbClr val="FBFBF9">
                  <a:alpha val="0"/>
                </a:srgbClr>
              </a:clrTo>
            </a:clrChange>
          </a:blip>
          <a:srcRect/>
          <a:stretch>
            <a:fillRect/>
          </a:stretch>
        </p:blipFill>
        <p:spPr bwMode="auto">
          <a:xfrm>
            <a:off x="21392" y="5915161"/>
            <a:ext cx="1074099" cy="877275"/>
          </a:xfrm>
          <a:prstGeom prst="rect">
            <a:avLst/>
          </a:prstGeom>
          <a:noFill/>
          <a:ln w="9525">
            <a:noFill/>
            <a:miter lim="800000"/>
            <a:headEnd/>
            <a:tailEnd/>
          </a:ln>
        </p:spPr>
      </p:pic>
      <p:pic>
        <p:nvPicPr>
          <p:cNvPr id="5" name="Picture 4" descr="wapen1 2"/>
          <p:cNvPicPr/>
          <p:nvPr/>
        </p:nvPicPr>
        <p:blipFill>
          <a:blip r:embed="rId4"/>
          <a:srcRect/>
          <a:stretch>
            <a:fillRect/>
          </a:stretch>
        </p:blipFill>
        <p:spPr bwMode="auto">
          <a:xfrm>
            <a:off x="4067944" y="5955822"/>
            <a:ext cx="792088" cy="864957"/>
          </a:xfrm>
          <a:prstGeom prst="rect">
            <a:avLst/>
          </a:prstGeom>
          <a:noFill/>
          <a:ln w="9525">
            <a:noFill/>
            <a:miter lim="800000"/>
            <a:headEnd/>
            <a:tailEnd/>
          </a:ln>
        </p:spPr>
      </p:pic>
    </p:spTree>
    <p:extLst>
      <p:ext uri="{BB962C8B-B14F-4D97-AF65-F5344CB8AC3E}">
        <p14:creationId xmlns:p14="http://schemas.microsoft.com/office/powerpoint/2010/main" val="443320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60648"/>
            <a:ext cx="7781488" cy="65375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2400" dirty="0"/>
              <a:t>Implementation of Audit Action Plan-19/20</a:t>
            </a:r>
            <a:endParaRPr lang="en-ZA" sz="2400" dirty="0"/>
          </a:p>
        </p:txBody>
      </p:sp>
      <p:sp>
        <p:nvSpPr>
          <p:cNvPr id="4" name="Slide Number Placeholder 3"/>
          <p:cNvSpPr>
            <a:spLocks noGrp="1"/>
          </p:cNvSpPr>
          <p:nvPr>
            <p:ph type="sldNum" sz="quarter" idx="12"/>
          </p:nvPr>
        </p:nvSpPr>
        <p:spPr/>
        <p:txBody>
          <a:bodyPr/>
          <a:lstStyle/>
          <a:p>
            <a:pPr>
              <a:defRPr/>
            </a:pPr>
            <a:fld id="{23C2F124-E5B1-45BC-93A0-9E358C0DB49F}" type="slidenum">
              <a:rPr lang="nso-ZA" altLang="en-US" smtClean="0"/>
              <a:pPr>
                <a:defRPr/>
              </a:pPr>
              <a:t>17</a:t>
            </a:fld>
            <a:endParaRPr lang="nso-ZA" altLang="en-US"/>
          </a:p>
        </p:txBody>
      </p:sp>
      <p:graphicFrame>
        <p:nvGraphicFramePr>
          <p:cNvPr id="8" name="Object 7">
            <a:extLst>
              <a:ext uri="{FF2B5EF4-FFF2-40B4-BE49-F238E27FC236}">
                <a16:creationId xmlns:a16="http://schemas.microsoft.com/office/drawing/2014/main" id="{66B3E580-4123-4B5F-AB76-0B6171B89EB0}"/>
              </a:ext>
            </a:extLst>
          </p:cNvPr>
          <p:cNvGraphicFramePr>
            <a:graphicFrameLocks noChangeAspect="1"/>
          </p:cNvGraphicFramePr>
          <p:nvPr>
            <p:extLst>
              <p:ext uri="{D42A27DB-BD31-4B8C-83A1-F6EECF244321}">
                <p14:modId xmlns:p14="http://schemas.microsoft.com/office/powerpoint/2010/main" val="4121713197"/>
              </p:ext>
            </p:extLst>
          </p:nvPr>
        </p:nvGraphicFramePr>
        <p:xfrm>
          <a:off x="1907704" y="1556792"/>
          <a:ext cx="5394325" cy="3200400"/>
        </p:xfrm>
        <a:graphic>
          <a:graphicData uri="http://schemas.openxmlformats.org/presentationml/2006/ole">
            <mc:AlternateContent xmlns:mc="http://schemas.openxmlformats.org/markup-compatibility/2006">
              <mc:Choice xmlns:v="urn:schemas-microsoft-com:vml" Requires="v">
                <p:oleObj spid="_x0000_s1027" name="Worksheet" r:id="rId3" imgW="3476798" imgH="1819130" progId="Excel.Sheet.12">
                  <p:embed/>
                </p:oleObj>
              </mc:Choice>
              <mc:Fallback>
                <p:oleObj name="Worksheet" r:id="rId3" imgW="3476798" imgH="1819130" progId="Excel.Sheet.12">
                  <p:embed/>
                  <p:pic>
                    <p:nvPicPr>
                      <p:cNvPr id="0" name=""/>
                      <p:cNvPicPr/>
                      <p:nvPr/>
                    </p:nvPicPr>
                    <p:blipFill>
                      <a:blip r:embed="rId4"/>
                      <a:stretch>
                        <a:fillRect/>
                      </a:stretch>
                    </p:blipFill>
                    <p:spPr>
                      <a:xfrm>
                        <a:off x="1907704" y="1556792"/>
                        <a:ext cx="5394325" cy="3200400"/>
                      </a:xfrm>
                      <a:prstGeom prst="rect">
                        <a:avLst/>
                      </a:prstGeom>
                    </p:spPr>
                  </p:pic>
                </p:oleObj>
              </mc:Fallback>
            </mc:AlternateContent>
          </a:graphicData>
        </a:graphic>
      </p:graphicFrame>
    </p:spTree>
    <p:extLst>
      <p:ext uri="{BB962C8B-B14F-4D97-AF65-F5344CB8AC3E}">
        <p14:creationId xmlns:p14="http://schemas.microsoft.com/office/powerpoint/2010/main" val="440506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712967" cy="955575"/>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2400" dirty="0"/>
              <a:t>Implementation of post Audit Action Plan</a:t>
            </a:r>
            <a:endParaRPr lang="en-ZA"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49236298"/>
              </p:ext>
            </p:extLst>
          </p:nvPr>
        </p:nvGraphicFramePr>
        <p:xfrm>
          <a:off x="323526" y="1124744"/>
          <a:ext cx="8712970" cy="5708295"/>
        </p:xfrm>
        <a:graphic>
          <a:graphicData uri="http://schemas.openxmlformats.org/drawingml/2006/table">
            <a:tbl>
              <a:tblPr firstRow="1" bandRow="1">
                <a:tableStyleId>{5940675A-B579-460E-94D1-54222C63F5DA}</a:tableStyleId>
              </a:tblPr>
              <a:tblGrid>
                <a:gridCol w="1742594">
                  <a:extLst>
                    <a:ext uri="{9D8B030D-6E8A-4147-A177-3AD203B41FA5}">
                      <a16:colId xmlns:a16="http://schemas.microsoft.com/office/drawing/2014/main" val="20000"/>
                    </a:ext>
                  </a:extLst>
                </a:gridCol>
                <a:gridCol w="1742594">
                  <a:extLst>
                    <a:ext uri="{9D8B030D-6E8A-4147-A177-3AD203B41FA5}">
                      <a16:colId xmlns:a16="http://schemas.microsoft.com/office/drawing/2014/main" val="20001"/>
                    </a:ext>
                  </a:extLst>
                </a:gridCol>
                <a:gridCol w="1742594">
                  <a:extLst>
                    <a:ext uri="{9D8B030D-6E8A-4147-A177-3AD203B41FA5}">
                      <a16:colId xmlns:a16="http://schemas.microsoft.com/office/drawing/2014/main" val="20002"/>
                    </a:ext>
                  </a:extLst>
                </a:gridCol>
                <a:gridCol w="1742594">
                  <a:extLst>
                    <a:ext uri="{9D8B030D-6E8A-4147-A177-3AD203B41FA5}">
                      <a16:colId xmlns:a16="http://schemas.microsoft.com/office/drawing/2014/main" val="20003"/>
                    </a:ext>
                  </a:extLst>
                </a:gridCol>
                <a:gridCol w="1742594">
                  <a:extLst>
                    <a:ext uri="{9D8B030D-6E8A-4147-A177-3AD203B41FA5}">
                      <a16:colId xmlns:a16="http://schemas.microsoft.com/office/drawing/2014/main" val="20004"/>
                    </a:ext>
                  </a:extLst>
                </a:gridCol>
              </a:tblGrid>
              <a:tr h="796536">
                <a:tc>
                  <a:txBody>
                    <a:bodyPr/>
                    <a:lstStyle/>
                    <a:p>
                      <a:r>
                        <a:rPr lang="en-US" b="1" dirty="0"/>
                        <a:t>Focus</a:t>
                      </a:r>
                      <a:r>
                        <a:rPr lang="en-US" b="1" baseline="0" dirty="0"/>
                        <a:t> Area</a:t>
                      </a:r>
                      <a:endParaRPr lang="en-ZA" b="1" dirty="0"/>
                    </a:p>
                  </a:txBody>
                  <a:tcPr marL="83573" marR="83573">
                    <a:solidFill>
                      <a:schemeClr val="accent3">
                        <a:lumMod val="60000"/>
                        <a:lumOff val="40000"/>
                      </a:schemeClr>
                    </a:solidFill>
                  </a:tcPr>
                </a:tc>
                <a:tc>
                  <a:txBody>
                    <a:bodyPr/>
                    <a:lstStyle/>
                    <a:p>
                      <a:r>
                        <a:rPr lang="en-US" b="1" dirty="0"/>
                        <a:t>Key finding</a:t>
                      </a:r>
                      <a:endParaRPr lang="en-ZA" b="1" dirty="0"/>
                    </a:p>
                  </a:txBody>
                  <a:tcPr marL="83573" marR="83573">
                    <a:solidFill>
                      <a:schemeClr val="accent3">
                        <a:lumMod val="60000"/>
                        <a:lumOff val="40000"/>
                      </a:schemeClr>
                    </a:solidFill>
                  </a:tcPr>
                </a:tc>
                <a:tc>
                  <a:txBody>
                    <a:bodyPr/>
                    <a:lstStyle/>
                    <a:p>
                      <a:r>
                        <a:rPr lang="en-US" b="1" dirty="0"/>
                        <a:t>Action taken</a:t>
                      </a:r>
                      <a:endParaRPr lang="en-ZA" b="1" dirty="0"/>
                    </a:p>
                  </a:txBody>
                  <a:tcPr marL="83573" marR="83573">
                    <a:solidFill>
                      <a:schemeClr val="accent3">
                        <a:lumMod val="60000"/>
                        <a:lumOff val="40000"/>
                      </a:schemeClr>
                    </a:solidFill>
                  </a:tcPr>
                </a:tc>
                <a:tc>
                  <a:txBody>
                    <a:bodyPr/>
                    <a:lstStyle/>
                    <a:p>
                      <a:r>
                        <a:rPr lang="en-US" b="1" dirty="0"/>
                        <a:t>Challenge</a:t>
                      </a:r>
                      <a:endParaRPr lang="en-ZA" b="1" dirty="0"/>
                    </a:p>
                  </a:txBody>
                  <a:tcPr marL="83573" marR="83573">
                    <a:solidFill>
                      <a:schemeClr val="accent3">
                        <a:lumMod val="60000"/>
                        <a:lumOff val="40000"/>
                      </a:schemeClr>
                    </a:solidFill>
                  </a:tcPr>
                </a:tc>
                <a:tc>
                  <a:txBody>
                    <a:bodyPr/>
                    <a:lstStyle/>
                    <a:p>
                      <a:r>
                        <a:rPr lang="en-US" b="1" dirty="0"/>
                        <a:t>Progress</a:t>
                      </a:r>
                      <a:endParaRPr lang="en-ZA" b="1" dirty="0"/>
                    </a:p>
                  </a:txBody>
                  <a:tcPr marL="83573" marR="83573">
                    <a:solidFill>
                      <a:schemeClr val="accent3">
                        <a:lumMod val="60000"/>
                        <a:lumOff val="40000"/>
                      </a:schemeClr>
                    </a:solidFill>
                  </a:tcPr>
                </a:tc>
                <a:extLst>
                  <a:ext uri="{0D108BD9-81ED-4DB2-BD59-A6C34878D82A}">
                    <a16:rowId xmlns:a16="http://schemas.microsoft.com/office/drawing/2014/main" val="10000"/>
                  </a:ext>
                </a:extLst>
              </a:tr>
              <a:tr h="438343">
                <a:tc gridSpan="5">
                  <a:txBody>
                    <a:bodyPr/>
                    <a:lstStyle/>
                    <a:p>
                      <a:pPr algn="ctr"/>
                      <a:r>
                        <a:rPr lang="en-US" b="1" dirty="0"/>
                        <a:t>Matters affecting audit report</a:t>
                      </a:r>
                      <a:endParaRPr lang="en-ZA" b="1" dirty="0"/>
                    </a:p>
                  </a:txBody>
                  <a:tcPr marL="83573" marR="83573">
                    <a:solidFill>
                      <a:schemeClr val="accent3">
                        <a:lumMod val="60000"/>
                        <a:lumOff val="40000"/>
                      </a:schemeClr>
                    </a:solidFill>
                  </a:tcPr>
                </a:tc>
                <a:tc hMerge="1">
                  <a:txBody>
                    <a:bodyPr/>
                    <a:lstStyle/>
                    <a:p>
                      <a:endParaRPr lang="en-US" dirty="0"/>
                    </a:p>
                  </a:txBody>
                  <a:tcPr marL="83573" marR="83573"/>
                </a:tc>
                <a:tc hMerge="1">
                  <a:txBody>
                    <a:bodyPr/>
                    <a:lstStyle/>
                    <a:p>
                      <a:endParaRPr lang="en-US" dirty="0"/>
                    </a:p>
                  </a:txBody>
                  <a:tcPr marL="83573" marR="83573"/>
                </a:tc>
                <a:tc hMerge="1">
                  <a:txBody>
                    <a:bodyPr/>
                    <a:lstStyle/>
                    <a:p>
                      <a:endParaRPr lang="en-ZA" dirty="0"/>
                    </a:p>
                  </a:txBody>
                  <a:tcPr marL="83573" marR="83573"/>
                </a:tc>
                <a:tc hMerge="1">
                  <a:txBody>
                    <a:bodyPr/>
                    <a:lstStyle/>
                    <a:p>
                      <a:endParaRPr lang="en-ZA" dirty="0"/>
                    </a:p>
                  </a:txBody>
                  <a:tcPr marL="83573" marR="83573"/>
                </a:tc>
                <a:extLst>
                  <a:ext uri="{0D108BD9-81ED-4DB2-BD59-A6C34878D82A}">
                    <a16:rowId xmlns:a16="http://schemas.microsoft.com/office/drawing/2014/main" val="2453916725"/>
                  </a:ext>
                </a:extLst>
              </a:tr>
              <a:tr h="4473416">
                <a:tc>
                  <a:txBody>
                    <a:bodyPr/>
                    <a:lstStyle/>
                    <a:p>
                      <a:r>
                        <a:rPr lang="en-US" dirty="0"/>
                        <a:t>Payables</a:t>
                      </a:r>
                      <a:endParaRPr lang="en-ZA" dirty="0"/>
                    </a:p>
                  </a:txBody>
                  <a:tcPr marL="83573" marR="83573"/>
                </a:tc>
                <a:tc>
                  <a:txBody>
                    <a:bodyPr/>
                    <a:lstStyle/>
                    <a:p>
                      <a:r>
                        <a:rPr lang="en-US" dirty="0"/>
                        <a:t>The amount as per creditors age analysis does not agree to the amount as per AFS</a:t>
                      </a:r>
                    </a:p>
                  </a:txBody>
                  <a:tcPr marL="83573" marR="83573"/>
                </a:tc>
                <a:tc>
                  <a:txBody>
                    <a:bodyPr/>
                    <a:lstStyle/>
                    <a:p>
                      <a:r>
                        <a:rPr lang="en-US" dirty="0"/>
                        <a:t>The difference have been identified with a prior period error reconciliation being prepared</a:t>
                      </a:r>
                    </a:p>
                  </a:txBody>
                  <a:tcPr marL="83573" marR="83573"/>
                </a:tc>
                <a:tc>
                  <a:txBody>
                    <a:bodyPr/>
                    <a:lstStyle/>
                    <a:p>
                      <a:r>
                        <a:rPr lang="en-US" dirty="0"/>
                        <a:t>FMS sub modules did not agree to the GL</a:t>
                      </a:r>
                      <a:endParaRPr lang="en-ZA" dirty="0"/>
                    </a:p>
                  </a:txBody>
                  <a:tcPr marL="83573" marR="83573"/>
                </a:tc>
                <a:tc>
                  <a:txBody>
                    <a:bodyPr/>
                    <a:lstStyle/>
                    <a:p>
                      <a:r>
                        <a:rPr lang="en-GB" sz="1800" dirty="0"/>
                        <a:t>Matter have been correct after year(30 June 2020),</a:t>
                      </a:r>
                      <a:r>
                        <a:rPr lang="en-US" sz="1800" baseline="0" dirty="0"/>
                        <a:t> appropriate adjustments made of AFS submitted to AGSA on 31 October 2020. This was corrected as prior period error on the AFS as per GRAP 3</a:t>
                      </a:r>
                      <a:endParaRPr lang="en-GB" sz="1800" dirty="0"/>
                    </a:p>
                  </a:txBody>
                  <a:tcPr marL="83573" marR="83573"/>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23C2F124-E5B1-45BC-93A0-9E358C0DB49F}" type="slidenum">
              <a:rPr lang="nso-ZA" altLang="en-US" smtClean="0"/>
              <a:pPr>
                <a:defRPr/>
              </a:pPr>
              <a:t>18</a:t>
            </a:fld>
            <a:endParaRPr lang="nso-ZA" altLang="en-US"/>
          </a:p>
        </p:txBody>
      </p:sp>
    </p:spTree>
    <p:extLst>
      <p:ext uri="{BB962C8B-B14F-4D97-AF65-F5344CB8AC3E}">
        <p14:creationId xmlns:p14="http://schemas.microsoft.com/office/powerpoint/2010/main" val="1959178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57201"/>
            <a:ext cx="8424936" cy="955575"/>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2400" dirty="0"/>
              <a:t>Implementation of post Audit Action Plan</a:t>
            </a:r>
            <a:endParaRPr lang="en-ZA"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49726097"/>
              </p:ext>
            </p:extLst>
          </p:nvPr>
        </p:nvGraphicFramePr>
        <p:xfrm>
          <a:off x="539554" y="1484784"/>
          <a:ext cx="8440725" cy="5025651"/>
        </p:xfrm>
        <a:graphic>
          <a:graphicData uri="http://schemas.openxmlformats.org/drawingml/2006/table">
            <a:tbl>
              <a:tblPr firstRow="1" bandRow="1">
                <a:tableStyleId>{5940675A-B579-460E-94D1-54222C63F5DA}</a:tableStyleId>
              </a:tblPr>
              <a:tblGrid>
                <a:gridCol w="1688145">
                  <a:extLst>
                    <a:ext uri="{9D8B030D-6E8A-4147-A177-3AD203B41FA5}">
                      <a16:colId xmlns:a16="http://schemas.microsoft.com/office/drawing/2014/main" val="20000"/>
                    </a:ext>
                  </a:extLst>
                </a:gridCol>
                <a:gridCol w="1688145">
                  <a:extLst>
                    <a:ext uri="{9D8B030D-6E8A-4147-A177-3AD203B41FA5}">
                      <a16:colId xmlns:a16="http://schemas.microsoft.com/office/drawing/2014/main" val="20001"/>
                    </a:ext>
                  </a:extLst>
                </a:gridCol>
                <a:gridCol w="1688145">
                  <a:extLst>
                    <a:ext uri="{9D8B030D-6E8A-4147-A177-3AD203B41FA5}">
                      <a16:colId xmlns:a16="http://schemas.microsoft.com/office/drawing/2014/main" val="20002"/>
                    </a:ext>
                  </a:extLst>
                </a:gridCol>
                <a:gridCol w="1688145">
                  <a:extLst>
                    <a:ext uri="{9D8B030D-6E8A-4147-A177-3AD203B41FA5}">
                      <a16:colId xmlns:a16="http://schemas.microsoft.com/office/drawing/2014/main" val="20003"/>
                    </a:ext>
                  </a:extLst>
                </a:gridCol>
                <a:gridCol w="1688145">
                  <a:extLst>
                    <a:ext uri="{9D8B030D-6E8A-4147-A177-3AD203B41FA5}">
                      <a16:colId xmlns:a16="http://schemas.microsoft.com/office/drawing/2014/main" val="20004"/>
                    </a:ext>
                  </a:extLst>
                </a:gridCol>
              </a:tblGrid>
              <a:tr h="418393">
                <a:tc>
                  <a:txBody>
                    <a:bodyPr/>
                    <a:lstStyle/>
                    <a:p>
                      <a:r>
                        <a:rPr lang="en-US" b="1" dirty="0"/>
                        <a:t>Focus</a:t>
                      </a:r>
                      <a:r>
                        <a:rPr lang="en-US" b="1" baseline="0" dirty="0"/>
                        <a:t> Area</a:t>
                      </a:r>
                      <a:endParaRPr lang="en-ZA" b="1" dirty="0"/>
                    </a:p>
                  </a:txBody>
                  <a:tcPr marL="83573" marR="83573"/>
                </a:tc>
                <a:tc>
                  <a:txBody>
                    <a:bodyPr/>
                    <a:lstStyle/>
                    <a:p>
                      <a:r>
                        <a:rPr lang="en-US" b="1" dirty="0"/>
                        <a:t>Key finding</a:t>
                      </a:r>
                      <a:endParaRPr lang="en-ZA" b="1" dirty="0"/>
                    </a:p>
                  </a:txBody>
                  <a:tcPr marL="83573" marR="83573"/>
                </a:tc>
                <a:tc>
                  <a:txBody>
                    <a:bodyPr/>
                    <a:lstStyle/>
                    <a:p>
                      <a:r>
                        <a:rPr lang="en-US" b="1" dirty="0"/>
                        <a:t>Action taken</a:t>
                      </a:r>
                      <a:endParaRPr lang="en-ZA" b="1" dirty="0"/>
                    </a:p>
                  </a:txBody>
                  <a:tcPr marL="83573" marR="83573"/>
                </a:tc>
                <a:tc>
                  <a:txBody>
                    <a:bodyPr/>
                    <a:lstStyle/>
                    <a:p>
                      <a:r>
                        <a:rPr lang="en-US" b="1" dirty="0"/>
                        <a:t>Challenge</a:t>
                      </a:r>
                      <a:endParaRPr lang="en-ZA" b="1" dirty="0"/>
                    </a:p>
                  </a:txBody>
                  <a:tcPr marL="83573" marR="83573"/>
                </a:tc>
                <a:tc>
                  <a:txBody>
                    <a:bodyPr/>
                    <a:lstStyle/>
                    <a:p>
                      <a:r>
                        <a:rPr lang="en-US" b="1" dirty="0"/>
                        <a:t>Progress</a:t>
                      </a:r>
                      <a:endParaRPr lang="en-ZA" b="1" dirty="0"/>
                    </a:p>
                  </a:txBody>
                  <a:tcPr marL="83573" marR="83573"/>
                </a:tc>
                <a:extLst>
                  <a:ext uri="{0D108BD9-81ED-4DB2-BD59-A6C34878D82A}">
                    <a16:rowId xmlns:a16="http://schemas.microsoft.com/office/drawing/2014/main" val="10000"/>
                  </a:ext>
                </a:extLst>
              </a:tr>
              <a:tr h="498941">
                <a:tc gridSpan="5">
                  <a:txBody>
                    <a:bodyPr/>
                    <a:lstStyle/>
                    <a:p>
                      <a:pPr algn="ctr"/>
                      <a:r>
                        <a:rPr lang="en-US" b="1" dirty="0"/>
                        <a:t>Matters affecting audit report</a:t>
                      </a:r>
                      <a:endParaRPr lang="en-ZA" b="1" dirty="0"/>
                    </a:p>
                  </a:txBody>
                  <a:tcPr marL="83573" marR="83573">
                    <a:solidFill>
                      <a:schemeClr val="accent3">
                        <a:lumMod val="60000"/>
                        <a:lumOff val="40000"/>
                      </a:schemeClr>
                    </a:solidFill>
                  </a:tcPr>
                </a:tc>
                <a:tc hMerge="1">
                  <a:txBody>
                    <a:bodyPr/>
                    <a:lstStyle/>
                    <a:p>
                      <a:endParaRPr lang="en-US" dirty="0"/>
                    </a:p>
                  </a:txBody>
                  <a:tcPr marL="83573" marR="83573"/>
                </a:tc>
                <a:tc hMerge="1">
                  <a:txBody>
                    <a:bodyPr/>
                    <a:lstStyle/>
                    <a:p>
                      <a:endParaRPr lang="en-US" dirty="0"/>
                    </a:p>
                  </a:txBody>
                  <a:tcPr marL="83573" marR="83573"/>
                </a:tc>
                <a:tc hMerge="1">
                  <a:txBody>
                    <a:bodyPr/>
                    <a:lstStyle/>
                    <a:p>
                      <a:endParaRPr lang="en-ZA" dirty="0"/>
                    </a:p>
                  </a:txBody>
                  <a:tcPr marL="83573" marR="83573"/>
                </a:tc>
                <a:tc hMerge="1">
                  <a:txBody>
                    <a:bodyPr/>
                    <a:lstStyle/>
                    <a:p>
                      <a:endParaRPr lang="en-ZA" dirty="0"/>
                    </a:p>
                  </a:txBody>
                  <a:tcPr marL="83573" marR="83573"/>
                </a:tc>
                <a:extLst>
                  <a:ext uri="{0D108BD9-81ED-4DB2-BD59-A6C34878D82A}">
                    <a16:rowId xmlns:a16="http://schemas.microsoft.com/office/drawing/2014/main" val="2453916725"/>
                  </a:ext>
                </a:extLst>
              </a:tr>
              <a:tr h="4108317">
                <a:tc>
                  <a:txBody>
                    <a:bodyPr/>
                    <a:lstStyle/>
                    <a:p>
                      <a:r>
                        <a:rPr lang="en-US" dirty="0"/>
                        <a:t>Cash and Cash equivalent</a:t>
                      </a:r>
                      <a:endParaRPr lang="en-ZA" dirty="0"/>
                    </a:p>
                  </a:txBody>
                  <a:tcPr marL="83573" marR="83573"/>
                </a:tc>
                <a:tc>
                  <a:txBody>
                    <a:bodyPr/>
                    <a:lstStyle/>
                    <a:p>
                      <a:r>
                        <a:rPr lang="en-US" dirty="0"/>
                        <a:t>Bank reconciliations have unreconciled variances</a:t>
                      </a:r>
                    </a:p>
                  </a:txBody>
                  <a:tcPr marL="83573" marR="83573"/>
                </a:tc>
                <a:tc>
                  <a:txBody>
                    <a:bodyPr/>
                    <a:lstStyle/>
                    <a:p>
                      <a:r>
                        <a:rPr lang="en-US" dirty="0"/>
                        <a:t>Proper reconciliation of bank accounts have been done, prior period errors have been identified and are being processed to correct opening balances</a:t>
                      </a:r>
                    </a:p>
                  </a:txBody>
                  <a:tcPr marL="83573" marR="83573"/>
                </a:tc>
                <a:tc>
                  <a:txBody>
                    <a:bodyPr/>
                    <a:lstStyle/>
                    <a:p>
                      <a:r>
                        <a:rPr lang="en-US" dirty="0"/>
                        <a:t>Opening of new bank accounts that resulted in parallel processing of transactions</a:t>
                      </a:r>
                    </a:p>
                  </a:txBody>
                  <a:tcPr marL="83573" marR="83573"/>
                </a:tc>
                <a:tc>
                  <a:txBody>
                    <a:bodyPr/>
                    <a:lstStyle/>
                    <a:p>
                      <a:r>
                        <a:rPr lang="en-US" dirty="0"/>
                        <a:t>Matter have been correct after year(30 June 2020) </a:t>
                      </a:r>
                      <a:endParaRPr lang="en-ZA" dirty="0"/>
                    </a:p>
                  </a:txBody>
                  <a:tcPr marL="83573" marR="83573"/>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23C2F124-E5B1-45BC-93A0-9E358C0DB49F}" type="slidenum">
              <a:rPr lang="nso-ZA" altLang="en-US" smtClean="0"/>
              <a:pPr>
                <a:defRPr/>
              </a:pPr>
              <a:t>19</a:t>
            </a:fld>
            <a:endParaRPr lang="nso-ZA" altLang="en-US"/>
          </a:p>
        </p:txBody>
      </p:sp>
    </p:spTree>
    <p:extLst>
      <p:ext uri="{BB962C8B-B14F-4D97-AF65-F5344CB8AC3E}">
        <p14:creationId xmlns:p14="http://schemas.microsoft.com/office/powerpoint/2010/main" val="1439784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3695" y="0"/>
            <a:ext cx="8928992" cy="74067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tx1"/>
                </a:solidFill>
                <a:latin typeface="Arial" panose="020B0604020202020204" pitchFamily="34" charset="0"/>
                <a:cs typeface="Arial" panose="020B0604020202020204" pitchFamily="34" charset="0"/>
              </a:rPr>
              <a:t>TABLE OF CONTENT</a:t>
            </a:r>
            <a:endParaRPr lang="en-ZA" sz="2800" b="1" dirty="0">
              <a:solidFill>
                <a:schemeClr val="tx1"/>
              </a:solidFill>
              <a:latin typeface="Arial" panose="020B0604020202020204" pitchFamily="34" charset="0"/>
              <a:cs typeface="Arial" panose="020B0604020202020204" pitchFamily="34" charset="0"/>
            </a:endParaRPr>
          </a:p>
        </p:txBody>
      </p:sp>
      <p:sp>
        <p:nvSpPr>
          <p:cNvPr id="9" name="TextBox 8"/>
          <p:cNvSpPr txBox="1">
            <a:spLocks noChangeArrowheads="1"/>
          </p:cNvSpPr>
          <p:nvPr/>
        </p:nvSpPr>
        <p:spPr bwMode="auto">
          <a:xfrm>
            <a:off x="133695" y="1663700"/>
            <a:ext cx="86867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defRPr/>
            </a:pPr>
            <a:endParaRPr lang="en-ZA" altLang="en-US" b="1" dirty="0">
              <a:latin typeface="Arial Narrow"/>
              <a:cs typeface="Arial Narrow"/>
            </a:endParaRPr>
          </a:p>
        </p:txBody>
      </p:sp>
      <p:pic>
        <p:nvPicPr>
          <p:cNvPr id="10" name="Picture 9"/>
          <p:cNvPicPr>
            <a:picLocks noChangeAspect="1"/>
          </p:cNvPicPr>
          <p:nvPr/>
        </p:nvPicPr>
        <p:blipFill>
          <a:blip r:embed="rId2" cstate="print"/>
          <a:stretch>
            <a:fillRect/>
          </a:stretch>
        </p:blipFill>
        <p:spPr>
          <a:xfrm>
            <a:off x="7236296" y="5877272"/>
            <a:ext cx="1799400" cy="787151"/>
          </a:xfrm>
          <a:prstGeom prst="rect">
            <a:avLst/>
          </a:prstGeom>
        </p:spPr>
      </p:pic>
      <p:sp>
        <p:nvSpPr>
          <p:cNvPr id="11" name="Content Placeholder 2"/>
          <p:cNvSpPr txBox="1">
            <a:spLocks/>
          </p:cNvSpPr>
          <p:nvPr/>
        </p:nvSpPr>
        <p:spPr>
          <a:xfrm>
            <a:off x="0" y="986912"/>
            <a:ext cx="9035695" cy="4890360"/>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mj-lt"/>
              <a:buAutoNum type="arabicParenR"/>
            </a:pPr>
            <a:r>
              <a:rPr lang="en-ZA" sz="2400" b="1" dirty="0">
                <a:latin typeface="Arial Black" panose="020B0A04020102020204" pitchFamily="34" charset="0"/>
                <a:cs typeface="Andalus" panose="02020603050405020304" pitchFamily="18" charset="-78"/>
              </a:rPr>
              <a:t>Background </a:t>
            </a:r>
          </a:p>
          <a:p>
            <a:pPr>
              <a:lnSpc>
                <a:spcPct val="150000"/>
              </a:lnSpc>
              <a:buFont typeface="+mj-lt"/>
              <a:buAutoNum type="arabicParenR"/>
            </a:pPr>
            <a:r>
              <a:rPr lang="en-ZA" sz="2400" b="1" dirty="0">
                <a:latin typeface="Arial Black" panose="020B0A04020102020204" pitchFamily="34" charset="0"/>
                <a:cs typeface="Andalus" panose="02020603050405020304" pitchFamily="18" charset="-78"/>
              </a:rPr>
              <a:t>Population dynamics projections</a:t>
            </a:r>
          </a:p>
          <a:p>
            <a:pPr>
              <a:lnSpc>
                <a:spcPct val="150000"/>
              </a:lnSpc>
              <a:buFont typeface="+mj-lt"/>
              <a:buAutoNum type="arabicParenR"/>
            </a:pPr>
            <a:r>
              <a:rPr lang="en-ZA" sz="2400" b="1" dirty="0">
                <a:latin typeface="Arial Black" panose="020B0A04020102020204" pitchFamily="34" charset="0"/>
              </a:rPr>
              <a:t>Geographic Location </a:t>
            </a:r>
          </a:p>
          <a:p>
            <a:pPr>
              <a:lnSpc>
                <a:spcPct val="150000"/>
              </a:lnSpc>
              <a:buFont typeface="+mj-lt"/>
              <a:buAutoNum type="arabicParenR"/>
            </a:pPr>
            <a:r>
              <a:rPr lang="en-ZA" sz="2400" b="1" dirty="0">
                <a:latin typeface="Arial Black" panose="020B0A04020102020204" pitchFamily="34" charset="0"/>
              </a:rPr>
              <a:t>Post Audit Outcomes</a:t>
            </a:r>
          </a:p>
          <a:p>
            <a:pPr>
              <a:lnSpc>
                <a:spcPct val="150000"/>
              </a:lnSpc>
              <a:buFont typeface="+mj-lt"/>
              <a:buAutoNum type="arabicParenR"/>
            </a:pPr>
            <a:r>
              <a:rPr lang="en-ZA" sz="2400" b="1" dirty="0">
                <a:latin typeface="Arial Black" panose="020B0A04020102020204" pitchFamily="34" charset="0"/>
              </a:rPr>
              <a:t>Audit Action Plan</a:t>
            </a:r>
            <a:endParaRPr lang="en-GB" sz="2400" b="1" dirty="0">
              <a:latin typeface="Arial Black" panose="020B0A04020102020204" pitchFamily="34" charset="0"/>
            </a:endParaRPr>
          </a:p>
          <a:p>
            <a:pPr lvl="0">
              <a:lnSpc>
                <a:spcPct val="150000"/>
              </a:lnSpc>
              <a:buFont typeface="+mj-lt"/>
              <a:buAutoNum type="arabicParenR"/>
            </a:pPr>
            <a:r>
              <a:rPr lang="en-ZA" sz="2400" b="1" dirty="0">
                <a:latin typeface="Arial Black" panose="020B0A04020102020204" pitchFamily="34" charset="0"/>
              </a:rPr>
              <a:t>State of Finances (breakdown of COVID-19 expenditure)</a:t>
            </a:r>
          </a:p>
          <a:p>
            <a:pPr lvl="0">
              <a:lnSpc>
                <a:spcPct val="150000"/>
              </a:lnSpc>
              <a:buFont typeface="+mj-lt"/>
              <a:buAutoNum type="arabicParenR"/>
            </a:pPr>
            <a:r>
              <a:rPr lang="en-ZA" sz="2400" b="1" dirty="0">
                <a:latin typeface="Arial Black" panose="020B0A04020102020204" pitchFamily="34" charset="0"/>
              </a:rPr>
              <a:t>Revenue Collection (March-September 2020)</a:t>
            </a:r>
          </a:p>
          <a:p>
            <a:pPr lvl="0">
              <a:lnSpc>
                <a:spcPct val="150000"/>
              </a:lnSpc>
              <a:buFont typeface="+mj-lt"/>
              <a:buAutoNum type="arabicParenR"/>
            </a:pPr>
            <a:r>
              <a:rPr lang="en-ZA" sz="2400" b="1" dirty="0">
                <a:latin typeface="Arial Black" panose="020B0A04020102020204" pitchFamily="34" charset="0"/>
              </a:rPr>
              <a:t>Unauthorised, Irregular and Fruitless expenditure</a:t>
            </a:r>
          </a:p>
          <a:p>
            <a:pPr lvl="0">
              <a:lnSpc>
                <a:spcPct val="150000"/>
              </a:lnSpc>
              <a:buFont typeface="+mj-lt"/>
              <a:buAutoNum type="arabicParenR"/>
            </a:pPr>
            <a:r>
              <a:rPr lang="en-ZA" sz="2400" b="1" dirty="0">
                <a:latin typeface="Arial Black" panose="020B0A04020102020204" pitchFamily="34" charset="0"/>
              </a:rPr>
              <a:t>Consequence management</a:t>
            </a:r>
          </a:p>
          <a:p>
            <a:pPr lvl="0">
              <a:lnSpc>
                <a:spcPct val="150000"/>
              </a:lnSpc>
              <a:buFont typeface="+mj-lt"/>
              <a:buAutoNum type="arabicParenR"/>
            </a:pPr>
            <a:r>
              <a:rPr lang="en-ZA" sz="2400" b="1" dirty="0">
                <a:latin typeface="Arial Black" panose="020B0A04020102020204" pitchFamily="34" charset="0"/>
              </a:rPr>
              <a:t>Closing of the Municipality for 5 Weeks  </a:t>
            </a:r>
          </a:p>
          <a:p>
            <a:pPr lvl="0">
              <a:lnSpc>
                <a:spcPct val="150000"/>
              </a:lnSpc>
              <a:buFont typeface="+mj-lt"/>
              <a:buAutoNum type="arabicParenR"/>
            </a:pPr>
            <a:r>
              <a:rPr lang="en-ZA" sz="2400" b="1" dirty="0">
                <a:latin typeface="Arial Black" panose="020B0A04020102020204" pitchFamily="34" charset="0"/>
              </a:rPr>
              <a:t>Institutional Capacity (Personnel in Key Positions, MM, CFO and Technical Department)</a:t>
            </a:r>
          </a:p>
          <a:p>
            <a:pPr lvl="0">
              <a:lnSpc>
                <a:spcPct val="150000"/>
              </a:lnSpc>
              <a:buFont typeface="+mj-lt"/>
              <a:buAutoNum type="arabicParenR"/>
            </a:pPr>
            <a:r>
              <a:rPr lang="en-ZA" sz="2400" b="1" dirty="0">
                <a:latin typeface="Arial Black" panose="020B0A04020102020204" pitchFamily="34" charset="0"/>
              </a:rPr>
              <a:t>Internal Audit Committee (Capacity, functionality and effectiveness)</a:t>
            </a:r>
          </a:p>
          <a:p>
            <a:pPr lvl="0">
              <a:lnSpc>
                <a:spcPct val="150000"/>
              </a:lnSpc>
              <a:buFont typeface="+mj-lt"/>
              <a:buAutoNum type="arabicParenR"/>
            </a:pPr>
            <a:r>
              <a:rPr lang="en-ZA" sz="2400" b="1" dirty="0">
                <a:latin typeface="Arial Black" panose="020B0A04020102020204" pitchFamily="34" charset="0"/>
              </a:rPr>
              <a:t>Independent oversight committee</a:t>
            </a:r>
          </a:p>
          <a:p>
            <a:pPr lvl="0">
              <a:lnSpc>
                <a:spcPct val="150000"/>
              </a:lnSpc>
              <a:buFont typeface="+mj-lt"/>
              <a:buAutoNum type="arabicParenR"/>
            </a:pPr>
            <a:r>
              <a:rPr lang="en-ZA" sz="2400" b="1" dirty="0">
                <a:latin typeface="Arial Black" panose="020B0A04020102020204" pitchFamily="34" charset="0"/>
              </a:rPr>
              <a:t>MPAC (Capacity, functionality and effectiveness)</a:t>
            </a:r>
          </a:p>
          <a:p>
            <a:pPr lvl="0">
              <a:lnSpc>
                <a:spcPct val="150000"/>
              </a:lnSpc>
              <a:buFont typeface="+mj-lt"/>
              <a:buAutoNum type="arabicParenR"/>
            </a:pPr>
            <a:r>
              <a:rPr lang="en-ZA" sz="2400" b="1">
                <a:latin typeface="Arial Black" panose="020B0A04020102020204" pitchFamily="34" charset="0"/>
              </a:rPr>
              <a:t>Disciplinary Board</a:t>
            </a:r>
            <a:endParaRPr lang="en-ZA" sz="2400" b="1" dirty="0">
              <a:latin typeface="Arial Black" panose="020B0A04020102020204" pitchFamily="34" charset="0"/>
            </a:endParaRPr>
          </a:p>
          <a:p>
            <a:pPr marL="0" indent="0">
              <a:buNone/>
            </a:pPr>
            <a:endParaRPr lang="en-US" sz="2400" b="1" dirty="0">
              <a:latin typeface="Arial" panose="020B0604020202020204" pitchFamily="34" charset="0"/>
              <a:cs typeface="Arial" panose="020B0604020202020204" pitchFamily="34" charset="0"/>
            </a:endParaRPr>
          </a:p>
          <a:p>
            <a:pPr>
              <a:buFont typeface="Wingdings" charset="2"/>
              <a:buChar char="q"/>
            </a:pPr>
            <a:endParaRPr lang="en-US" sz="2400" b="1" dirty="0">
              <a:latin typeface="Arial" panose="020B0604020202020204" pitchFamily="34" charset="0"/>
              <a:cs typeface="Arial" panose="020B0604020202020204" pitchFamily="34" charset="0"/>
            </a:endParaRPr>
          </a:p>
          <a:p>
            <a:pPr>
              <a:buFont typeface="Wingdings" charset="2"/>
              <a:buChar char="q"/>
            </a:pPr>
            <a:endParaRPr lang="en-US" sz="2400" b="1" dirty="0">
              <a:latin typeface="Arial" panose="020B0604020202020204" pitchFamily="34" charset="0"/>
              <a:cs typeface="Arial" panose="020B0604020202020204" pitchFamily="34" charset="0"/>
            </a:endParaRPr>
          </a:p>
          <a:p>
            <a:pPr>
              <a:buFont typeface="Wingdings" charset="2"/>
              <a:buChar char="q"/>
            </a:pPr>
            <a:endParaRPr lang="en-US" sz="2400" b="1" dirty="0">
              <a:latin typeface="Arial" panose="020B0604020202020204" pitchFamily="34" charset="0"/>
              <a:cs typeface="Arial" panose="020B0604020202020204" pitchFamily="34" charset="0"/>
            </a:endParaRPr>
          </a:p>
          <a:p>
            <a:pPr>
              <a:buFont typeface="Wingdings" charset="2"/>
              <a:buChar char="q"/>
            </a:pPr>
            <a:endParaRPr lang="en-US" sz="2400" b="1" dirty="0">
              <a:latin typeface="Arial" panose="020B0604020202020204" pitchFamily="34" charset="0"/>
              <a:cs typeface="Arial" panose="020B0604020202020204" pitchFamily="34" charset="0"/>
            </a:endParaRPr>
          </a:p>
          <a:p>
            <a:pPr marL="0" indent="0">
              <a:buNone/>
            </a:pPr>
            <a:endParaRPr lang="en-US" b="1" dirty="0">
              <a:latin typeface="Arial Narrow"/>
              <a:cs typeface="Arial Narrow"/>
            </a:endParaRPr>
          </a:p>
          <a:p>
            <a:pPr>
              <a:buNone/>
            </a:pPr>
            <a:endParaRPr lang="en-US" b="1" dirty="0">
              <a:latin typeface="Arial Narrow"/>
              <a:cs typeface="Arial Narrow"/>
            </a:endParaRPr>
          </a:p>
        </p:txBody>
      </p:sp>
      <p:pic>
        <p:nvPicPr>
          <p:cNvPr id="13" name="Picture 2" descr="GSDM Logo"/>
          <p:cNvPicPr>
            <a:picLocks noChangeAspect="1" noChangeArrowheads="1"/>
          </p:cNvPicPr>
          <p:nvPr/>
        </p:nvPicPr>
        <p:blipFill>
          <a:blip r:embed="rId3" cstate="print">
            <a:clrChange>
              <a:clrFrom>
                <a:srgbClr val="FBFBF9"/>
              </a:clrFrom>
              <a:clrTo>
                <a:srgbClr val="FBFBF9">
                  <a:alpha val="0"/>
                </a:srgbClr>
              </a:clrTo>
            </a:clrChange>
          </a:blip>
          <a:srcRect/>
          <a:stretch>
            <a:fillRect/>
          </a:stretch>
        </p:blipFill>
        <p:spPr bwMode="auto">
          <a:xfrm>
            <a:off x="130690" y="5915588"/>
            <a:ext cx="1074099" cy="877275"/>
          </a:xfrm>
          <a:prstGeom prst="rect">
            <a:avLst/>
          </a:prstGeom>
          <a:noFill/>
          <a:ln w="9525">
            <a:noFill/>
            <a:miter lim="800000"/>
            <a:headEnd/>
            <a:tailEnd/>
          </a:ln>
        </p:spPr>
      </p:pic>
      <p:pic>
        <p:nvPicPr>
          <p:cNvPr id="14" name="Picture 13" descr="wapen1 2"/>
          <p:cNvPicPr/>
          <p:nvPr/>
        </p:nvPicPr>
        <p:blipFill>
          <a:blip r:embed="rId4"/>
          <a:srcRect/>
          <a:stretch>
            <a:fillRect/>
          </a:stretch>
        </p:blipFill>
        <p:spPr bwMode="auto">
          <a:xfrm>
            <a:off x="3923928" y="5771677"/>
            <a:ext cx="792088" cy="864957"/>
          </a:xfrm>
          <a:prstGeom prst="rect">
            <a:avLst/>
          </a:prstGeom>
          <a:noFill/>
          <a:ln w="9525">
            <a:noFill/>
            <a:miter lim="800000"/>
            <a:headEnd/>
            <a:tailEnd/>
          </a:ln>
        </p:spPr>
      </p:pic>
    </p:spTree>
    <p:extLst>
      <p:ext uri="{BB962C8B-B14F-4D97-AF65-F5344CB8AC3E}">
        <p14:creationId xmlns:p14="http://schemas.microsoft.com/office/powerpoint/2010/main" val="907891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496944" cy="451519"/>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2400" dirty="0"/>
              <a:t>Implementation of post Audit Action Plan</a:t>
            </a:r>
            <a:endParaRPr lang="en-ZA"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47999963"/>
              </p:ext>
            </p:extLst>
          </p:nvPr>
        </p:nvGraphicFramePr>
        <p:xfrm>
          <a:off x="300433" y="828242"/>
          <a:ext cx="8520040" cy="5826734"/>
        </p:xfrm>
        <a:graphic>
          <a:graphicData uri="http://schemas.openxmlformats.org/drawingml/2006/table">
            <a:tbl>
              <a:tblPr firstRow="1" bandRow="1">
                <a:tableStyleId>{5940675A-B579-460E-94D1-54222C63F5DA}</a:tableStyleId>
              </a:tblPr>
              <a:tblGrid>
                <a:gridCol w="959199">
                  <a:extLst>
                    <a:ext uri="{9D8B030D-6E8A-4147-A177-3AD203B41FA5}">
                      <a16:colId xmlns:a16="http://schemas.microsoft.com/office/drawing/2014/main" val="20000"/>
                    </a:ext>
                  </a:extLst>
                </a:gridCol>
                <a:gridCol w="744809">
                  <a:extLst>
                    <a:ext uri="{9D8B030D-6E8A-4147-A177-3AD203B41FA5}">
                      <a16:colId xmlns:a16="http://schemas.microsoft.com/office/drawing/2014/main" val="20005"/>
                    </a:ext>
                  </a:extLst>
                </a:gridCol>
                <a:gridCol w="1704008">
                  <a:extLst>
                    <a:ext uri="{9D8B030D-6E8A-4147-A177-3AD203B41FA5}">
                      <a16:colId xmlns:a16="http://schemas.microsoft.com/office/drawing/2014/main" val="20001"/>
                    </a:ext>
                  </a:extLst>
                </a:gridCol>
                <a:gridCol w="1704008">
                  <a:extLst>
                    <a:ext uri="{9D8B030D-6E8A-4147-A177-3AD203B41FA5}">
                      <a16:colId xmlns:a16="http://schemas.microsoft.com/office/drawing/2014/main" val="20002"/>
                    </a:ext>
                  </a:extLst>
                </a:gridCol>
                <a:gridCol w="1704008">
                  <a:extLst>
                    <a:ext uri="{9D8B030D-6E8A-4147-A177-3AD203B41FA5}">
                      <a16:colId xmlns:a16="http://schemas.microsoft.com/office/drawing/2014/main" val="20003"/>
                    </a:ext>
                  </a:extLst>
                </a:gridCol>
                <a:gridCol w="1704008">
                  <a:extLst>
                    <a:ext uri="{9D8B030D-6E8A-4147-A177-3AD203B41FA5}">
                      <a16:colId xmlns:a16="http://schemas.microsoft.com/office/drawing/2014/main" val="20004"/>
                    </a:ext>
                  </a:extLst>
                </a:gridCol>
              </a:tblGrid>
              <a:tr h="431774">
                <a:tc gridSpan="2">
                  <a:txBody>
                    <a:bodyPr/>
                    <a:lstStyle/>
                    <a:p>
                      <a:r>
                        <a:rPr lang="en-US" b="1" dirty="0"/>
                        <a:t>Focus</a:t>
                      </a:r>
                      <a:r>
                        <a:rPr lang="en-US" b="1" baseline="0" dirty="0"/>
                        <a:t> Area</a:t>
                      </a:r>
                      <a:endParaRPr lang="en-ZA" b="1" dirty="0"/>
                    </a:p>
                  </a:txBody>
                  <a:tcPr marL="83573" marR="83573">
                    <a:solidFill>
                      <a:schemeClr val="accent3">
                        <a:lumMod val="60000"/>
                        <a:lumOff val="40000"/>
                      </a:schemeClr>
                    </a:solidFill>
                  </a:tcPr>
                </a:tc>
                <a:tc hMerge="1">
                  <a:txBody>
                    <a:bodyPr/>
                    <a:lstStyle/>
                    <a:p>
                      <a:endParaRPr lang="en-US"/>
                    </a:p>
                  </a:txBody>
                  <a:tcPr/>
                </a:tc>
                <a:tc>
                  <a:txBody>
                    <a:bodyPr/>
                    <a:lstStyle/>
                    <a:p>
                      <a:r>
                        <a:rPr lang="en-US" b="1" dirty="0"/>
                        <a:t>Key finding</a:t>
                      </a:r>
                      <a:endParaRPr lang="en-ZA" b="1" dirty="0"/>
                    </a:p>
                  </a:txBody>
                  <a:tcPr marL="83573" marR="83573">
                    <a:solidFill>
                      <a:schemeClr val="accent3">
                        <a:lumMod val="60000"/>
                        <a:lumOff val="40000"/>
                      </a:schemeClr>
                    </a:solidFill>
                  </a:tcPr>
                </a:tc>
                <a:tc>
                  <a:txBody>
                    <a:bodyPr/>
                    <a:lstStyle/>
                    <a:p>
                      <a:r>
                        <a:rPr lang="en-US" b="1" dirty="0"/>
                        <a:t>Action taken</a:t>
                      </a:r>
                      <a:endParaRPr lang="en-ZA" b="1" dirty="0"/>
                    </a:p>
                  </a:txBody>
                  <a:tcPr marL="83573" marR="83573">
                    <a:solidFill>
                      <a:schemeClr val="accent3">
                        <a:lumMod val="60000"/>
                        <a:lumOff val="40000"/>
                      </a:schemeClr>
                    </a:solidFill>
                  </a:tcPr>
                </a:tc>
                <a:tc>
                  <a:txBody>
                    <a:bodyPr/>
                    <a:lstStyle/>
                    <a:p>
                      <a:r>
                        <a:rPr lang="en-US" b="1" dirty="0"/>
                        <a:t>Challenge</a:t>
                      </a:r>
                      <a:endParaRPr lang="en-ZA" b="1" dirty="0"/>
                    </a:p>
                  </a:txBody>
                  <a:tcPr marL="83573" marR="83573">
                    <a:solidFill>
                      <a:schemeClr val="accent3">
                        <a:lumMod val="60000"/>
                        <a:lumOff val="40000"/>
                      </a:schemeClr>
                    </a:solidFill>
                  </a:tcPr>
                </a:tc>
                <a:tc>
                  <a:txBody>
                    <a:bodyPr/>
                    <a:lstStyle/>
                    <a:p>
                      <a:r>
                        <a:rPr lang="en-US" b="1" dirty="0"/>
                        <a:t>Progress</a:t>
                      </a:r>
                      <a:endParaRPr lang="en-ZA" b="1" dirty="0"/>
                    </a:p>
                  </a:txBody>
                  <a:tcPr marL="83573" marR="83573">
                    <a:solidFill>
                      <a:schemeClr val="accent3">
                        <a:lumMod val="60000"/>
                        <a:lumOff val="40000"/>
                      </a:schemeClr>
                    </a:solidFill>
                  </a:tcPr>
                </a:tc>
                <a:extLst>
                  <a:ext uri="{0D108BD9-81ED-4DB2-BD59-A6C34878D82A}">
                    <a16:rowId xmlns:a16="http://schemas.microsoft.com/office/drawing/2014/main" val="10000"/>
                  </a:ext>
                </a:extLst>
              </a:tr>
              <a:tr h="317912">
                <a:tc gridSpan="6">
                  <a:txBody>
                    <a:bodyPr/>
                    <a:lstStyle/>
                    <a:p>
                      <a:pPr algn="ctr"/>
                      <a:r>
                        <a:rPr lang="en-US" b="1" dirty="0"/>
                        <a:t>Matters affecting audit report</a:t>
                      </a:r>
                      <a:endParaRPr lang="en-ZA" b="1" dirty="0"/>
                    </a:p>
                  </a:txBody>
                  <a:tcPr marL="83573" marR="83573">
                    <a:solidFill>
                      <a:schemeClr val="accent3">
                        <a:lumMod val="60000"/>
                        <a:lumOff val="40000"/>
                      </a:schemeClr>
                    </a:solidFill>
                  </a:tcPr>
                </a:tc>
                <a:tc hMerge="1">
                  <a:txBody>
                    <a:bodyPr/>
                    <a:lstStyle/>
                    <a:p>
                      <a:endParaRPr lang="en-US"/>
                    </a:p>
                  </a:txBody>
                  <a:tcPr/>
                </a:tc>
                <a:tc hMerge="1">
                  <a:txBody>
                    <a:bodyPr/>
                    <a:lstStyle/>
                    <a:p>
                      <a:endParaRPr lang="en-US" dirty="0"/>
                    </a:p>
                  </a:txBody>
                  <a:tcPr marL="83573" marR="83573"/>
                </a:tc>
                <a:tc hMerge="1">
                  <a:txBody>
                    <a:bodyPr/>
                    <a:lstStyle/>
                    <a:p>
                      <a:endParaRPr lang="en-US" dirty="0"/>
                    </a:p>
                  </a:txBody>
                  <a:tcPr marL="83573" marR="83573"/>
                </a:tc>
                <a:tc hMerge="1">
                  <a:txBody>
                    <a:bodyPr/>
                    <a:lstStyle/>
                    <a:p>
                      <a:endParaRPr lang="en-ZA" dirty="0"/>
                    </a:p>
                  </a:txBody>
                  <a:tcPr marL="83573" marR="83573"/>
                </a:tc>
                <a:tc hMerge="1">
                  <a:txBody>
                    <a:bodyPr/>
                    <a:lstStyle/>
                    <a:p>
                      <a:endParaRPr lang="en-ZA" dirty="0"/>
                    </a:p>
                  </a:txBody>
                  <a:tcPr marL="83573" marR="83573"/>
                </a:tc>
                <a:extLst>
                  <a:ext uri="{0D108BD9-81ED-4DB2-BD59-A6C34878D82A}">
                    <a16:rowId xmlns:a16="http://schemas.microsoft.com/office/drawing/2014/main" val="2453916725"/>
                  </a:ext>
                </a:extLst>
              </a:tr>
              <a:tr h="4530245">
                <a:tc>
                  <a:txBody>
                    <a:bodyPr/>
                    <a:lstStyle/>
                    <a:p>
                      <a:r>
                        <a:rPr lang="en-US" sz="1200" dirty="0"/>
                        <a:t>Property plant and equipment</a:t>
                      </a:r>
                      <a:endParaRPr lang="en-ZA" sz="1200" dirty="0"/>
                    </a:p>
                  </a:txBody>
                  <a:tcPr marL="83573" marR="83573"/>
                </a:tc>
                <a:tc gridSpan="2">
                  <a:txBody>
                    <a:bodyPr/>
                    <a:lstStyle/>
                    <a:p>
                      <a:pPr marL="228600" indent="-228600">
                        <a:buFont typeface="+mj-lt"/>
                        <a:buAutoNum type="arabicPeriod"/>
                      </a:pPr>
                      <a:r>
                        <a:rPr lang="en-US" sz="1200" dirty="0"/>
                        <a:t>Movable assets to the value of R9 863 863 could not be physically verified</a:t>
                      </a:r>
                    </a:p>
                    <a:p>
                      <a:pPr marL="228600" indent="-228600">
                        <a:buFont typeface="+mj-lt"/>
                        <a:buAutoNum type="arabicPeriod"/>
                      </a:pPr>
                      <a:endParaRPr lang="en-US" sz="1200" dirty="0"/>
                    </a:p>
                    <a:p>
                      <a:pPr marL="228600" indent="-228600">
                        <a:buFont typeface="+mj-lt"/>
                        <a:buAutoNum type="arabicPeriod"/>
                      </a:pPr>
                      <a:r>
                        <a:rPr lang="en-US" sz="1200" dirty="0"/>
                        <a:t> Infrastructure network assets amounting to R82 193 119 recorded in the fixed asset could not be physically verified</a:t>
                      </a:r>
                    </a:p>
                    <a:p>
                      <a:pPr marL="228600" indent="-228600">
                        <a:buFont typeface="+mj-lt"/>
                        <a:buAutoNum type="arabicPeriod"/>
                      </a:pPr>
                      <a:endParaRPr lang="en-US" sz="1200" dirty="0"/>
                    </a:p>
                    <a:p>
                      <a:pPr marL="228600" indent="-228600">
                        <a:buFont typeface="+mj-lt"/>
                        <a:buAutoNum type="arabicPeriod"/>
                      </a:pPr>
                      <a:r>
                        <a:rPr lang="en-US" sz="1200" dirty="0"/>
                        <a:t>The municipality did not transfer the completed infrastructure network assets from work in progress to the fixed asset register, in accordance with GRAP 17</a:t>
                      </a:r>
                    </a:p>
                    <a:p>
                      <a:pPr marL="0" indent="0">
                        <a:buFont typeface="+mj-lt"/>
                        <a:buNone/>
                      </a:pPr>
                      <a:r>
                        <a:rPr lang="en-US" sz="1200" dirty="0"/>
                        <a:t>4. Land not owned by the municipality was included in the asset register</a:t>
                      </a:r>
                    </a:p>
                    <a:p>
                      <a:pPr marL="0" indent="0">
                        <a:buFont typeface="+mj-lt"/>
                        <a:buNone/>
                      </a:pPr>
                      <a:endParaRPr lang="en-US" sz="1200" dirty="0"/>
                    </a:p>
                    <a:p>
                      <a:pPr marL="0" indent="0">
                        <a:buFont typeface="+mj-lt"/>
                        <a:buNone/>
                      </a:pPr>
                      <a:r>
                        <a:rPr lang="en-US" sz="1200" dirty="0"/>
                        <a:t>5. Land values on the FAR differ significantly to the valuation roll values</a:t>
                      </a:r>
                    </a:p>
                    <a:p>
                      <a:pPr marL="0" indent="0">
                        <a:buFont typeface="+mj-lt"/>
                        <a:buNone/>
                      </a:pPr>
                      <a:endParaRPr lang="en-US" sz="1200" dirty="0"/>
                    </a:p>
                    <a:p>
                      <a:endParaRPr lang="en-US" sz="1200" dirty="0"/>
                    </a:p>
                    <a:p>
                      <a:endParaRPr lang="en-US" sz="1200" dirty="0"/>
                    </a:p>
                    <a:p>
                      <a:endParaRPr lang="en-US" sz="1200" dirty="0"/>
                    </a:p>
                    <a:p>
                      <a:endParaRPr lang="en-US" sz="1200" dirty="0"/>
                    </a:p>
                  </a:txBody>
                  <a:tcPr marL="83573" marR="83573"/>
                </a:tc>
                <a:tc hMerge="1">
                  <a:txBody>
                    <a:bodyPr/>
                    <a:lstStyle/>
                    <a:p>
                      <a:endParaRPr lang="en-US" sz="1200" dirty="0"/>
                    </a:p>
                  </a:txBody>
                  <a:tcPr marL="83573" marR="83573"/>
                </a:tc>
                <a:tc>
                  <a:txBody>
                    <a:bodyPr/>
                    <a:lstStyle/>
                    <a:p>
                      <a:r>
                        <a:rPr lang="en-US" sz="1200" dirty="0"/>
                        <a:t>Service Provider appointed to correct FAR</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Service Provider appointed to correct FAR</a:t>
                      </a:r>
                    </a:p>
                    <a:p>
                      <a:endParaRPr lang="en-US" sz="1200" dirty="0"/>
                    </a:p>
                  </a:txBody>
                  <a:tcPr marL="83573" marR="83573"/>
                </a:tc>
                <a:tc>
                  <a:txBody>
                    <a:bodyPr/>
                    <a:lstStyle/>
                    <a:p>
                      <a:r>
                        <a:rPr lang="en-US" sz="1200" dirty="0"/>
                        <a:t>Delay in finalizing FAR by the consultant</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Delay in finalizing FAR by the consultant</a:t>
                      </a:r>
                    </a:p>
                    <a:p>
                      <a:endParaRPr lang="en-US" sz="1200" dirty="0"/>
                    </a:p>
                  </a:txBody>
                  <a:tcPr marL="83573" marR="83573"/>
                </a:tc>
                <a:tc>
                  <a:txBody>
                    <a:bodyPr/>
                    <a:lstStyle/>
                    <a:p>
                      <a:r>
                        <a:rPr lang="en-US" sz="1200" dirty="0"/>
                        <a:t>Movable assets verified done. Infrastructure assets verified.</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Movable assets verified done. Infrastructure assets verified</a:t>
                      </a:r>
                      <a:r>
                        <a:rPr lang="en-US" sz="1200" baseline="0" dirty="0"/>
                        <a:t> and appropriate adjustments made of AFS submitted to AGSA on 31 October 2020</a:t>
                      </a:r>
                      <a:endParaRPr lang="en-US" sz="1200" dirty="0"/>
                    </a:p>
                    <a:p>
                      <a:endParaRPr lang="en-US" sz="1200" dirty="0"/>
                    </a:p>
                  </a:txBody>
                  <a:tcPr marL="83573" marR="83573"/>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23C2F124-E5B1-45BC-93A0-9E358C0DB49F}" type="slidenum">
              <a:rPr lang="nso-ZA" altLang="en-US" smtClean="0"/>
              <a:pPr>
                <a:defRPr/>
              </a:pPr>
              <a:t>20</a:t>
            </a:fld>
            <a:endParaRPr lang="nso-ZA" altLang="en-US"/>
          </a:p>
        </p:txBody>
      </p:sp>
    </p:spTree>
    <p:extLst>
      <p:ext uri="{BB962C8B-B14F-4D97-AF65-F5344CB8AC3E}">
        <p14:creationId xmlns:p14="http://schemas.microsoft.com/office/powerpoint/2010/main" val="456846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496943" cy="936104"/>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2400" dirty="0"/>
              <a:t>Implementation of post Audit Action Plan</a:t>
            </a:r>
            <a:endParaRPr lang="en-ZA"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94662735"/>
              </p:ext>
            </p:extLst>
          </p:nvPr>
        </p:nvGraphicFramePr>
        <p:xfrm>
          <a:off x="467544" y="1700808"/>
          <a:ext cx="8581065" cy="4023530"/>
        </p:xfrm>
        <a:graphic>
          <a:graphicData uri="http://schemas.openxmlformats.org/drawingml/2006/table">
            <a:tbl>
              <a:tblPr firstRow="1" bandRow="1">
                <a:tableStyleId>{5940675A-B579-460E-94D1-54222C63F5DA}</a:tableStyleId>
              </a:tblPr>
              <a:tblGrid>
                <a:gridCol w="1716213">
                  <a:extLst>
                    <a:ext uri="{9D8B030D-6E8A-4147-A177-3AD203B41FA5}">
                      <a16:colId xmlns:a16="http://schemas.microsoft.com/office/drawing/2014/main" val="20000"/>
                    </a:ext>
                  </a:extLst>
                </a:gridCol>
                <a:gridCol w="1716213">
                  <a:extLst>
                    <a:ext uri="{9D8B030D-6E8A-4147-A177-3AD203B41FA5}">
                      <a16:colId xmlns:a16="http://schemas.microsoft.com/office/drawing/2014/main" val="20001"/>
                    </a:ext>
                  </a:extLst>
                </a:gridCol>
                <a:gridCol w="1716213">
                  <a:extLst>
                    <a:ext uri="{9D8B030D-6E8A-4147-A177-3AD203B41FA5}">
                      <a16:colId xmlns:a16="http://schemas.microsoft.com/office/drawing/2014/main" val="20002"/>
                    </a:ext>
                  </a:extLst>
                </a:gridCol>
                <a:gridCol w="1716213">
                  <a:extLst>
                    <a:ext uri="{9D8B030D-6E8A-4147-A177-3AD203B41FA5}">
                      <a16:colId xmlns:a16="http://schemas.microsoft.com/office/drawing/2014/main" val="20003"/>
                    </a:ext>
                  </a:extLst>
                </a:gridCol>
                <a:gridCol w="1716213">
                  <a:extLst>
                    <a:ext uri="{9D8B030D-6E8A-4147-A177-3AD203B41FA5}">
                      <a16:colId xmlns:a16="http://schemas.microsoft.com/office/drawing/2014/main" val="20004"/>
                    </a:ext>
                  </a:extLst>
                </a:gridCol>
              </a:tblGrid>
              <a:tr h="579290">
                <a:tc>
                  <a:txBody>
                    <a:bodyPr/>
                    <a:lstStyle/>
                    <a:p>
                      <a:r>
                        <a:rPr lang="en-US" b="1" dirty="0"/>
                        <a:t>Focus</a:t>
                      </a:r>
                      <a:r>
                        <a:rPr lang="en-US" b="1" baseline="0" dirty="0"/>
                        <a:t> Area</a:t>
                      </a:r>
                      <a:endParaRPr lang="en-ZA" b="1" dirty="0"/>
                    </a:p>
                  </a:txBody>
                  <a:tcPr marL="83573" marR="83573">
                    <a:solidFill>
                      <a:schemeClr val="accent3">
                        <a:lumMod val="60000"/>
                        <a:lumOff val="40000"/>
                      </a:schemeClr>
                    </a:solidFill>
                  </a:tcPr>
                </a:tc>
                <a:tc>
                  <a:txBody>
                    <a:bodyPr/>
                    <a:lstStyle/>
                    <a:p>
                      <a:r>
                        <a:rPr lang="en-US" b="1" dirty="0"/>
                        <a:t>Key finding</a:t>
                      </a:r>
                      <a:endParaRPr lang="en-ZA" b="1" dirty="0"/>
                    </a:p>
                  </a:txBody>
                  <a:tcPr marL="83573" marR="83573">
                    <a:solidFill>
                      <a:schemeClr val="accent3">
                        <a:lumMod val="60000"/>
                        <a:lumOff val="40000"/>
                      </a:schemeClr>
                    </a:solidFill>
                  </a:tcPr>
                </a:tc>
                <a:tc>
                  <a:txBody>
                    <a:bodyPr/>
                    <a:lstStyle/>
                    <a:p>
                      <a:r>
                        <a:rPr lang="en-US" b="1" dirty="0"/>
                        <a:t>Action taken</a:t>
                      </a:r>
                      <a:endParaRPr lang="en-ZA" b="1" dirty="0"/>
                    </a:p>
                  </a:txBody>
                  <a:tcPr marL="83573" marR="83573">
                    <a:solidFill>
                      <a:schemeClr val="accent3">
                        <a:lumMod val="60000"/>
                        <a:lumOff val="40000"/>
                      </a:schemeClr>
                    </a:solidFill>
                  </a:tcPr>
                </a:tc>
                <a:tc>
                  <a:txBody>
                    <a:bodyPr/>
                    <a:lstStyle/>
                    <a:p>
                      <a:r>
                        <a:rPr lang="en-US" b="1" dirty="0"/>
                        <a:t>Challenge</a:t>
                      </a:r>
                      <a:endParaRPr lang="en-ZA" b="1" dirty="0"/>
                    </a:p>
                  </a:txBody>
                  <a:tcPr marL="83573" marR="83573">
                    <a:solidFill>
                      <a:schemeClr val="accent3">
                        <a:lumMod val="60000"/>
                        <a:lumOff val="40000"/>
                      </a:schemeClr>
                    </a:solidFill>
                  </a:tcPr>
                </a:tc>
                <a:tc>
                  <a:txBody>
                    <a:bodyPr/>
                    <a:lstStyle/>
                    <a:p>
                      <a:r>
                        <a:rPr lang="en-US" b="1" dirty="0"/>
                        <a:t>Progress</a:t>
                      </a:r>
                      <a:endParaRPr lang="en-ZA" b="1" dirty="0"/>
                    </a:p>
                  </a:txBody>
                  <a:tcPr marL="83573" marR="83573">
                    <a:solidFill>
                      <a:schemeClr val="accent3">
                        <a:lumMod val="60000"/>
                        <a:lumOff val="40000"/>
                      </a:schemeClr>
                    </a:solidFill>
                  </a:tcPr>
                </a:tc>
                <a:extLst>
                  <a:ext uri="{0D108BD9-81ED-4DB2-BD59-A6C34878D82A}">
                    <a16:rowId xmlns:a16="http://schemas.microsoft.com/office/drawing/2014/main" val="10000"/>
                  </a:ext>
                </a:extLst>
              </a:tr>
              <a:tr h="353797">
                <a:tc gridSpan="5">
                  <a:txBody>
                    <a:bodyPr/>
                    <a:lstStyle/>
                    <a:p>
                      <a:pPr algn="ctr"/>
                      <a:r>
                        <a:rPr lang="en-US" b="1" dirty="0"/>
                        <a:t>Matters affecting audit report</a:t>
                      </a:r>
                      <a:endParaRPr lang="en-ZA" b="1" dirty="0"/>
                    </a:p>
                  </a:txBody>
                  <a:tcPr marL="83573" marR="83573">
                    <a:solidFill>
                      <a:schemeClr val="accent3">
                        <a:lumMod val="60000"/>
                        <a:lumOff val="40000"/>
                      </a:schemeClr>
                    </a:solidFill>
                  </a:tcPr>
                </a:tc>
                <a:tc hMerge="1">
                  <a:txBody>
                    <a:bodyPr/>
                    <a:lstStyle/>
                    <a:p>
                      <a:endParaRPr lang="en-US" dirty="0"/>
                    </a:p>
                  </a:txBody>
                  <a:tcPr marL="83573" marR="83573"/>
                </a:tc>
                <a:tc hMerge="1">
                  <a:txBody>
                    <a:bodyPr/>
                    <a:lstStyle/>
                    <a:p>
                      <a:endParaRPr lang="en-US" dirty="0"/>
                    </a:p>
                  </a:txBody>
                  <a:tcPr marL="83573" marR="83573"/>
                </a:tc>
                <a:tc hMerge="1">
                  <a:txBody>
                    <a:bodyPr/>
                    <a:lstStyle/>
                    <a:p>
                      <a:endParaRPr lang="en-ZA" dirty="0"/>
                    </a:p>
                  </a:txBody>
                  <a:tcPr marL="83573" marR="83573"/>
                </a:tc>
                <a:tc hMerge="1">
                  <a:txBody>
                    <a:bodyPr/>
                    <a:lstStyle/>
                    <a:p>
                      <a:endParaRPr lang="en-ZA" dirty="0"/>
                    </a:p>
                  </a:txBody>
                  <a:tcPr marL="83573" marR="83573"/>
                </a:tc>
                <a:extLst>
                  <a:ext uri="{0D108BD9-81ED-4DB2-BD59-A6C34878D82A}">
                    <a16:rowId xmlns:a16="http://schemas.microsoft.com/office/drawing/2014/main" val="2453916725"/>
                  </a:ext>
                </a:extLst>
              </a:tr>
              <a:tr h="1655708">
                <a:tc>
                  <a:txBody>
                    <a:bodyPr/>
                    <a:lstStyle/>
                    <a:p>
                      <a:r>
                        <a:rPr lang="en-US" sz="1400" dirty="0"/>
                        <a:t>Property plant and equipment</a:t>
                      </a:r>
                      <a:endParaRPr lang="en-ZA" sz="1400" dirty="0"/>
                    </a:p>
                  </a:txBody>
                  <a:tcPr marL="83573" marR="83573"/>
                </a:tc>
                <a:tc>
                  <a:txBody>
                    <a:bodyPr/>
                    <a:lstStyle/>
                    <a:p>
                      <a:pPr marL="0" indent="0">
                        <a:buFont typeface="+mj-lt"/>
                        <a:buNone/>
                      </a:pPr>
                      <a:r>
                        <a:rPr lang="en-US" sz="1400" dirty="0"/>
                        <a:t>4. Land not owned by the municipality was included in the asset register</a:t>
                      </a:r>
                    </a:p>
                    <a:p>
                      <a:pPr marL="0" indent="0">
                        <a:buFont typeface="+mj-lt"/>
                        <a:buNone/>
                      </a:pPr>
                      <a:endParaRPr lang="en-US" sz="1400" dirty="0"/>
                    </a:p>
                    <a:p>
                      <a:pPr marL="0" indent="0">
                        <a:buFont typeface="+mj-lt"/>
                        <a:buNone/>
                      </a:pPr>
                      <a:r>
                        <a:rPr lang="en-US" sz="1400" dirty="0"/>
                        <a:t>5. Land values on the FAR differ significantly to the valuation roll values</a:t>
                      </a:r>
                    </a:p>
                    <a:p>
                      <a:pPr marL="0" indent="0">
                        <a:buFont typeface="+mj-lt"/>
                        <a:buNone/>
                      </a:pPr>
                      <a:endParaRPr lang="en-US" sz="1400" dirty="0"/>
                    </a:p>
                    <a:p>
                      <a:endParaRPr lang="en-US" sz="1400" dirty="0"/>
                    </a:p>
                    <a:p>
                      <a:endParaRPr lang="en-US" sz="1400" dirty="0"/>
                    </a:p>
                    <a:p>
                      <a:endParaRPr lang="en-US" sz="1400" dirty="0"/>
                    </a:p>
                    <a:p>
                      <a:endParaRPr lang="en-US" sz="1400" dirty="0"/>
                    </a:p>
                  </a:txBody>
                  <a:tcPr marL="83573" marR="83573"/>
                </a:tc>
                <a:tc>
                  <a:txBody>
                    <a:bodyPr/>
                    <a:lstStyle/>
                    <a:p>
                      <a:r>
                        <a:rPr lang="en-US" sz="1400" dirty="0"/>
                        <a:t>Service Provider appointed to correct FAR</a:t>
                      </a:r>
                    </a:p>
                  </a:txBody>
                  <a:tcPr marL="83573" marR="83573"/>
                </a:tc>
                <a:tc>
                  <a:txBody>
                    <a:bodyPr/>
                    <a:lstStyle/>
                    <a:p>
                      <a:r>
                        <a:rPr lang="en-US" sz="1400" dirty="0"/>
                        <a:t>Delay in finalizing FAR by the consultant</a:t>
                      </a:r>
                    </a:p>
                  </a:txBody>
                  <a:tcPr marL="83573" marR="83573"/>
                </a:tc>
                <a:tc>
                  <a:txBody>
                    <a:bodyPr/>
                    <a:lstStyle/>
                    <a:p>
                      <a:r>
                        <a:rPr lang="en-US" sz="1400" dirty="0"/>
                        <a:t>Movable assets verified done. Infrastructure assets in progress.</a:t>
                      </a:r>
                    </a:p>
                  </a:txBody>
                  <a:tcPr marL="83573" marR="83573"/>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23C2F124-E5B1-45BC-93A0-9E358C0DB49F}" type="slidenum">
              <a:rPr lang="nso-ZA" altLang="en-US" smtClean="0"/>
              <a:pPr>
                <a:defRPr/>
              </a:pPr>
              <a:t>21</a:t>
            </a:fld>
            <a:endParaRPr lang="nso-ZA" altLang="en-US"/>
          </a:p>
        </p:txBody>
      </p:sp>
    </p:spTree>
    <p:extLst>
      <p:ext uri="{BB962C8B-B14F-4D97-AF65-F5344CB8AC3E}">
        <p14:creationId xmlns:p14="http://schemas.microsoft.com/office/powerpoint/2010/main" val="2551481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433" y="260648"/>
            <a:ext cx="8363272" cy="811559"/>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2400" dirty="0"/>
              <a:t>Implementation of post Audit Action Plan</a:t>
            </a:r>
            <a:endParaRPr lang="en-ZA"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92422384"/>
              </p:ext>
            </p:extLst>
          </p:nvPr>
        </p:nvGraphicFramePr>
        <p:xfrm>
          <a:off x="251520" y="1628800"/>
          <a:ext cx="8581065" cy="4184933"/>
        </p:xfrm>
        <a:graphic>
          <a:graphicData uri="http://schemas.openxmlformats.org/drawingml/2006/table">
            <a:tbl>
              <a:tblPr firstRow="1" bandRow="1">
                <a:tableStyleId>{5940675A-B579-460E-94D1-54222C63F5DA}</a:tableStyleId>
              </a:tblPr>
              <a:tblGrid>
                <a:gridCol w="1716213">
                  <a:extLst>
                    <a:ext uri="{9D8B030D-6E8A-4147-A177-3AD203B41FA5}">
                      <a16:colId xmlns:a16="http://schemas.microsoft.com/office/drawing/2014/main" val="20000"/>
                    </a:ext>
                  </a:extLst>
                </a:gridCol>
                <a:gridCol w="1716213">
                  <a:extLst>
                    <a:ext uri="{9D8B030D-6E8A-4147-A177-3AD203B41FA5}">
                      <a16:colId xmlns:a16="http://schemas.microsoft.com/office/drawing/2014/main" val="20001"/>
                    </a:ext>
                  </a:extLst>
                </a:gridCol>
                <a:gridCol w="1716213">
                  <a:extLst>
                    <a:ext uri="{9D8B030D-6E8A-4147-A177-3AD203B41FA5}">
                      <a16:colId xmlns:a16="http://schemas.microsoft.com/office/drawing/2014/main" val="20002"/>
                    </a:ext>
                  </a:extLst>
                </a:gridCol>
                <a:gridCol w="1716213">
                  <a:extLst>
                    <a:ext uri="{9D8B030D-6E8A-4147-A177-3AD203B41FA5}">
                      <a16:colId xmlns:a16="http://schemas.microsoft.com/office/drawing/2014/main" val="20003"/>
                    </a:ext>
                  </a:extLst>
                </a:gridCol>
                <a:gridCol w="1716213">
                  <a:extLst>
                    <a:ext uri="{9D8B030D-6E8A-4147-A177-3AD203B41FA5}">
                      <a16:colId xmlns:a16="http://schemas.microsoft.com/office/drawing/2014/main" val="20004"/>
                    </a:ext>
                  </a:extLst>
                </a:gridCol>
              </a:tblGrid>
              <a:tr h="893619">
                <a:tc>
                  <a:txBody>
                    <a:bodyPr/>
                    <a:lstStyle/>
                    <a:p>
                      <a:r>
                        <a:rPr lang="en-US" b="1" dirty="0"/>
                        <a:t>Focus</a:t>
                      </a:r>
                      <a:r>
                        <a:rPr lang="en-US" b="1" baseline="0" dirty="0"/>
                        <a:t> Area</a:t>
                      </a:r>
                      <a:endParaRPr lang="en-ZA" b="1" dirty="0"/>
                    </a:p>
                  </a:txBody>
                  <a:tcPr marL="83573" marR="83573">
                    <a:solidFill>
                      <a:schemeClr val="accent3">
                        <a:lumMod val="60000"/>
                        <a:lumOff val="40000"/>
                      </a:schemeClr>
                    </a:solidFill>
                  </a:tcPr>
                </a:tc>
                <a:tc>
                  <a:txBody>
                    <a:bodyPr/>
                    <a:lstStyle/>
                    <a:p>
                      <a:r>
                        <a:rPr lang="en-US" b="1" dirty="0"/>
                        <a:t>Key finding</a:t>
                      </a:r>
                      <a:endParaRPr lang="en-ZA" b="1" dirty="0"/>
                    </a:p>
                  </a:txBody>
                  <a:tcPr marL="83573" marR="83573">
                    <a:solidFill>
                      <a:schemeClr val="accent3">
                        <a:lumMod val="60000"/>
                        <a:lumOff val="40000"/>
                      </a:schemeClr>
                    </a:solidFill>
                  </a:tcPr>
                </a:tc>
                <a:tc>
                  <a:txBody>
                    <a:bodyPr/>
                    <a:lstStyle/>
                    <a:p>
                      <a:r>
                        <a:rPr lang="en-US" b="1" dirty="0"/>
                        <a:t>Action taken</a:t>
                      </a:r>
                      <a:endParaRPr lang="en-ZA" b="1" dirty="0"/>
                    </a:p>
                  </a:txBody>
                  <a:tcPr marL="83573" marR="83573">
                    <a:solidFill>
                      <a:schemeClr val="accent3">
                        <a:lumMod val="60000"/>
                        <a:lumOff val="40000"/>
                      </a:schemeClr>
                    </a:solidFill>
                  </a:tcPr>
                </a:tc>
                <a:tc>
                  <a:txBody>
                    <a:bodyPr/>
                    <a:lstStyle/>
                    <a:p>
                      <a:r>
                        <a:rPr lang="en-US" b="1" dirty="0"/>
                        <a:t>Challenge</a:t>
                      </a:r>
                      <a:endParaRPr lang="en-ZA" b="1" dirty="0"/>
                    </a:p>
                  </a:txBody>
                  <a:tcPr marL="83573" marR="83573">
                    <a:solidFill>
                      <a:schemeClr val="accent3">
                        <a:lumMod val="60000"/>
                        <a:lumOff val="40000"/>
                      </a:schemeClr>
                    </a:solidFill>
                  </a:tcPr>
                </a:tc>
                <a:tc>
                  <a:txBody>
                    <a:bodyPr/>
                    <a:lstStyle/>
                    <a:p>
                      <a:r>
                        <a:rPr lang="en-US" b="1" dirty="0"/>
                        <a:t>Progress</a:t>
                      </a:r>
                      <a:endParaRPr lang="en-ZA" b="1" dirty="0"/>
                    </a:p>
                  </a:txBody>
                  <a:tcPr marL="83573" marR="83573">
                    <a:solidFill>
                      <a:schemeClr val="accent3">
                        <a:lumMod val="60000"/>
                        <a:lumOff val="40000"/>
                      </a:schemeClr>
                    </a:solidFill>
                  </a:tcPr>
                </a:tc>
                <a:extLst>
                  <a:ext uri="{0D108BD9-81ED-4DB2-BD59-A6C34878D82A}">
                    <a16:rowId xmlns:a16="http://schemas.microsoft.com/office/drawing/2014/main" val="10000"/>
                  </a:ext>
                </a:extLst>
              </a:tr>
              <a:tr h="564225">
                <a:tc gridSpan="5">
                  <a:txBody>
                    <a:bodyPr/>
                    <a:lstStyle/>
                    <a:p>
                      <a:pPr algn="ctr"/>
                      <a:r>
                        <a:rPr lang="en-US" b="1" dirty="0"/>
                        <a:t>Matters affecting audit report</a:t>
                      </a:r>
                      <a:endParaRPr lang="en-ZA" b="1" dirty="0"/>
                    </a:p>
                  </a:txBody>
                  <a:tcPr marL="83573" marR="83573">
                    <a:solidFill>
                      <a:schemeClr val="accent3">
                        <a:lumMod val="60000"/>
                        <a:lumOff val="40000"/>
                      </a:schemeClr>
                    </a:solidFill>
                  </a:tcPr>
                </a:tc>
                <a:tc hMerge="1">
                  <a:txBody>
                    <a:bodyPr/>
                    <a:lstStyle/>
                    <a:p>
                      <a:endParaRPr lang="en-US" dirty="0"/>
                    </a:p>
                  </a:txBody>
                  <a:tcPr marL="83573" marR="83573"/>
                </a:tc>
                <a:tc hMerge="1">
                  <a:txBody>
                    <a:bodyPr/>
                    <a:lstStyle/>
                    <a:p>
                      <a:endParaRPr lang="en-US" dirty="0"/>
                    </a:p>
                  </a:txBody>
                  <a:tcPr marL="83573" marR="83573"/>
                </a:tc>
                <a:tc hMerge="1">
                  <a:txBody>
                    <a:bodyPr/>
                    <a:lstStyle/>
                    <a:p>
                      <a:endParaRPr lang="en-ZA" dirty="0"/>
                    </a:p>
                  </a:txBody>
                  <a:tcPr marL="83573" marR="83573"/>
                </a:tc>
                <a:tc hMerge="1">
                  <a:txBody>
                    <a:bodyPr/>
                    <a:lstStyle/>
                    <a:p>
                      <a:endParaRPr lang="en-ZA" dirty="0"/>
                    </a:p>
                  </a:txBody>
                  <a:tcPr marL="83573" marR="83573"/>
                </a:tc>
                <a:extLst>
                  <a:ext uri="{0D108BD9-81ED-4DB2-BD59-A6C34878D82A}">
                    <a16:rowId xmlns:a16="http://schemas.microsoft.com/office/drawing/2014/main" val="2453916725"/>
                  </a:ext>
                </a:extLst>
              </a:tr>
              <a:tr h="2727089">
                <a:tc>
                  <a:txBody>
                    <a:bodyPr/>
                    <a:lstStyle/>
                    <a:p>
                      <a:r>
                        <a:rPr lang="en-US" dirty="0"/>
                        <a:t>Receivables from exchange and non-exchange transactions</a:t>
                      </a:r>
                    </a:p>
                  </a:txBody>
                  <a:tcPr marL="83573" marR="83573"/>
                </a:tc>
                <a:tc>
                  <a:txBody>
                    <a:bodyPr/>
                    <a:lstStyle/>
                    <a:p>
                      <a:pPr marL="228600" indent="-228600">
                        <a:buFont typeface="+mj-lt"/>
                        <a:buAutoNum type="arabicPeriod"/>
                      </a:pPr>
                      <a:r>
                        <a:rPr lang="en-US" sz="1400" dirty="0"/>
                        <a:t>The debtors age analysis could not be reconciled to the financial statements</a:t>
                      </a:r>
                    </a:p>
                    <a:p>
                      <a:pPr marL="228600" indent="-228600">
                        <a:buFont typeface="+mj-lt"/>
                        <a:buAutoNum type="arabicPeriod"/>
                      </a:pPr>
                      <a:endParaRPr lang="en-US" sz="1400" dirty="0"/>
                    </a:p>
                    <a:p>
                      <a:pPr marL="228600" indent="-228600">
                        <a:buFont typeface="+mj-lt"/>
                        <a:buAutoNum type="arabicPeriod"/>
                      </a:pPr>
                      <a:r>
                        <a:rPr lang="en-US" sz="1400" dirty="0"/>
                        <a:t>The impairment of receivables from exchange transactions was understated</a:t>
                      </a:r>
                    </a:p>
                  </a:txBody>
                  <a:tcPr marL="83573" marR="83573"/>
                </a:tc>
                <a:tc>
                  <a:txBody>
                    <a:bodyPr/>
                    <a:lstStyle/>
                    <a:p>
                      <a:r>
                        <a:rPr lang="en-US" sz="1400" dirty="0"/>
                        <a:t>Debtors reconciliation performed monthly</a:t>
                      </a:r>
                    </a:p>
                    <a:p>
                      <a:endParaRPr lang="en-US" sz="1400" dirty="0"/>
                    </a:p>
                    <a:p>
                      <a:r>
                        <a:rPr lang="en-US" sz="1400" dirty="0"/>
                        <a:t>Prior period errors have been corrected(both for Debtors and impairment)</a:t>
                      </a:r>
                    </a:p>
                  </a:txBody>
                  <a:tcPr marL="83573" marR="83573"/>
                </a:tc>
                <a:tc>
                  <a:txBody>
                    <a:bodyPr/>
                    <a:lstStyle/>
                    <a:p>
                      <a:r>
                        <a:rPr lang="en-US" sz="1400" dirty="0"/>
                        <a:t>Covid-19 and unprotected strike impacted on reconciliation for July.</a:t>
                      </a:r>
                    </a:p>
                  </a:txBody>
                  <a:tcPr marL="83573" marR="83573"/>
                </a:tc>
                <a:tc>
                  <a:txBody>
                    <a:bodyPr/>
                    <a:lstStyle/>
                    <a:p>
                      <a:r>
                        <a:rPr lang="en-GB" sz="1400" dirty="0"/>
                        <a:t>Matter have been correct after year(30 June 2020),</a:t>
                      </a:r>
                      <a:r>
                        <a:rPr lang="en-US" sz="1400" baseline="0" dirty="0"/>
                        <a:t> appropriate adjustments made of AFS submitted to AGSA on 31 October 2020. This was corrected as prior period error on the AFS as per GRAP 3</a:t>
                      </a:r>
                      <a:endParaRPr lang="en-GB" sz="1400" dirty="0"/>
                    </a:p>
                  </a:txBody>
                  <a:tcPr marL="83573" marR="83573"/>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23C2F124-E5B1-45BC-93A0-9E358C0DB49F}" type="slidenum">
              <a:rPr lang="nso-ZA" altLang="en-US" smtClean="0"/>
              <a:pPr>
                <a:defRPr/>
              </a:pPr>
              <a:t>22</a:t>
            </a:fld>
            <a:endParaRPr lang="nso-ZA" altLang="en-US"/>
          </a:p>
        </p:txBody>
      </p:sp>
    </p:spTree>
    <p:extLst>
      <p:ext uri="{BB962C8B-B14F-4D97-AF65-F5344CB8AC3E}">
        <p14:creationId xmlns:p14="http://schemas.microsoft.com/office/powerpoint/2010/main" val="869294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5"/>
            <a:ext cx="8496943" cy="72008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2400" dirty="0"/>
              <a:t>Implementation of post Audit Action Plan</a:t>
            </a:r>
            <a:endParaRPr lang="en-ZA"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82721747"/>
              </p:ext>
            </p:extLst>
          </p:nvPr>
        </p:nvGraphicFramePr>
        <p:xfrm>
          <a:off x="251520" y="1628800"/>
          <a:ext cx="8581065" cy="4184933"/>
        </p:xfrm>
        <a:graphic>
          <a:graphicData uri="http://schemas.openxmlformats.org/drawingml/2006/table">
            <a:tbl>
              <a:tblPr firstRow="1" bandRow="1">
                <a:tableStyleId>{5940675A-B579-460E-94D1-54222C63F5DA}</a:tableStyleId>
              </a:tblPr>
              <a:tblGrid>
                <a:gridCol w="1716213">
                  <a:extLst>
                    <a:ext uri="{9D8B030D-6E8A-4147-A177-3AD203B41FA5}">
                      <a16:colId xmlns:a16="http://schemas.microsoft.com/office/drawing/2014/main" val="20000"/>
                    </a:ext>
                  </a:extLst>
                </a:gridCol>
                <a:gridCol w="1716213">
                  <a:extLst>
                    <a:ext uri="{9D8B030D-6E8A-4147-A177-3AD203B41FA5}">
                      <a16:colId xmlns:a16="http://schemas.microsoft.com/office/drawing/2014/main" val="20001"/>
                    </a:ext>
                  </a:extLst>
                </a:gridCol>
                <a:gridCol w="1716213">
                  <a:extLst>
                    <a:ext uri="{9D8B030D-6E8A-4147-A177-3AD203B41FA5}">
                      <a16:colId xmlns:a16="http://schemas.microsoft.com/office/drawing/2014/main" val="20002"/>
                    </a:ext>
                  </a:extLst>
                </a:gridCol>
                <a:gridCol w="1716213">
                  <a:extLst>
                    <a:ext uri="{9D8B030D-6E8A-4147-A177-3AD203B41FA5}">
                      <a16:colId xmlns:a16="http://schemas.microsoft.com/office/drawing/2014/main" val="20003"/>
                    </a:ext>
                  </a:extLst>
                </a:gridCol>
                <a:gridCol w="1716213">
                  <a:extLst>
                    <a:ext uri="{9D8B030D-6E8A-4147-A177-3AD203B41FA5}">
                      <a16:colId xmlns:a16="http://schemas.microsoft.com/office/drawing/2014/main" val="20004"/>
                    </a:ext>
                  </a:extLst>
                </a:gridCol>
              </a:tblGrid>
              <a:tr h="893619">
                <a:tc>
                  <a:txBody>
                    <a:bodyPr/>
                    <a:lstStyle/>
                    <a:p>
                      <a:r>
                        <a:rPr lang="en-US" b="1" dirty="0"/>
                        <a:t>Focus</a:t>
                      </a:r>
                      <a:r>
                        <a:rPr lang="en-US" b="1" baseline="0" dirty="0"/>
                        <a:t> Area</a:t>
                      </a:r>
                      <a:endParaRPr lang="en-ZA" b="1" dirty="0"/>
                    </a:p>
                  </a:txBody>
                  <a:tcPr marL="83573" marR="83573">
                    <a:solidFill>
                      <a:schemeClr val="accent3">
                        <a:lumMod val="60000"/>
                        <a:lumOff val="40000"/>
                      </a:schemeClr>
                    </a:solidFill>
                  </a:tcPr>
                </a:tc>
                <a:tc>
                  <a:txBody>
                    <a:bodyPr/>
                    <a:lstStyle/>
                    <a:p>
                      <a:r>
                        <a:rPr lang="en-US" b="1" dirty="0"/>
                        <a:t>Key finding</a:t>
                      </a:r>
                      <a:endParaRPr lang="en-ZA" b="1" dirty="0"/>
                    </a:p>
                  </a:txBody>
                  <a:tcPr marL="83573" marR="83573">
                    <a:solidFill>
                      <a:schemeClr val="accent3">
                        <a:lumMod val="60000"/>
                        <a:lumOff val="40000"/>
                      </a:schemeClr>
                    </a:solidFill>
                  </a:tcPr>
                </a:tc>
                <a:tc>
                  <a:txBody>
                    <a:bodyPr/>
                    <a:lstStyle/>
                    <a:p>
                      <a:r>
                        <a:rPr lang="en-US" b="1" dirty="0"/>
                        <a:t>Action taken</a:t>
                      </a:r>
                      <a:endParaRPr lang="en-ZA" b="1" dirty="0"/>
                    </a:p>
                  </a:txBody>
                  <a:tcPr marL="83573" marR="83573">
                    <a:solidFill>
                      <a:schemeClr val="accent3">
                        <a:lumMod val="60000"/>
                        <a:lumOff val="40000"/>
                      </a:schemeClr>
                    </a:solidFill>
                  </a:tcPr>
                </a:tc>
                <a:tc>
                  <a:txBody>
                    <a:bodyPr/>
                    <a:lstStyle/>
                    <a:p>
                      <a:r>
                        <a:rPr lang="en-US" b="1" dirty="0"/>
                        <a:t>Challenge</a:t>
                      </a:r>
                      <a:endParaRPr lang="en-ZA" b="1" dirty="0"/>
                    </a:p>
                  </a:txBody>
                  <a:tcPr marL="83573" marR="83573">
                    <a:solidFill>
                      <a:schemeClr val="accent3">
                        <a:lumMod val="60000"/>
                        <a:lumOff val="40000"/>
                      </a:schemeClr>
                    </a:solidFill>
                  </a:tcPr>
                </a:tc>
                <a:tc>
                  <a:txBody>
                    <a:bodyPr/>
                    <a:lstStyle/>
                    <a:p>
                      <a:r>
                        <a:rPr lang="en-US" b="1" dirty="0"/>
                        <a:t>Progress</a:t>
                      </a:r>
                      <a:endParaRPr lang="en-ZA" b="1" dirty="0"/>
                    </a:p>
                  </a:txBody>
                  <a:tcPr marL="83573" marR="83573">
                    <a:solidFill>
                      <a:schemeClr val="accent3">
                        <a:lumMod val="60000"/>
                        <a:lumOff val="40000"/>
                      </a:schemeClr>
                    </a:solidFill>
                  </a:tcPr>
                </a:tc>
                <a:extLst>
                  <a:ext uri="{0D108BD9-81ED-4DB2-BD59-A6C34878D82A}">
                    <a16:rowId xmlns:a16="http://schemas.microsoft.com/office/drawing/2014/main" val="10000"/>
                  </a:ext>
                </a:extLst>
              </a:tr>
              <a:tr h="564225">
                <a:tc gridSpan="5">
                  <a:txBody>
                    <a:bodyPr/>
                    <a:lstStyle/>
                    <a:p>
                      <a:pPr algn="ctr"/>
                      <a:r>
                        <a:rPr lang="en-US" b="1" dirty="0"/>
                        <a:t>Matters affecting audit report</a:t>
                      </a:r>
                      <a:endParaRPr lang="en-ZA" b="1" dirty="0"/>
                    </a:p>
                  </a:txBody>
                  <a:tcPr marL="83573" marR="83573">
                    <a:solidFill>
                      <a:schemeClr val="accent3">
                        <a:lumMod val="60000"/>
                        <a:lumOff val="40000"/>
                      </a:schemeClr>
                    </a:solidFill>
                  </a:tcPr>
                </a:tc>
                <a:tc hMerge="1">
                  <a:txBody>
                    <a:bodyPr/>
                    <a:lstStyle/>
                    <a:p>
                      <a:endParaRPr lang="en-US" dirty="0"/>
                    </a:p>
                  </a:txBody>
                  <a:tcPr marL="83573" marR="83573"/>
                </a:tc>
                <a:tc hMerge="1">
                  <a:txBody>
                    <a:bodyPr/>
                    <a:lstStyle/>
                    <a:p>
                      <a:endParaRPr lang="en-US" dirty="0"/>
                    </a:p>
                  </a:txBody>
                  <a:tcPr marL="83573" marR="83573"/>
                </a:tc>
                <a:tc hMerge="1">
                  <a:txBody>
                    <a:bodyPr/>
                    <a:lstStyle/>
                    <a:p>
                      <a:endParaRPr lang="en-ZA" dirty="0"/>
                    </a:p>
                  </a:txBody>
                  <a:tcPr marL="83573" marR="83573"/>
                </a:tc>
                <a:tc hMerge="1">
                  <a:txBody>
                    <a:bodyPr/>
                    <a:lstStyle/>
                    <a:p>
                      <a:endParaRPr lang="en-ZA" dirty="0"/>
                    </a:p>
                  </a:txBody>
                  <a:tcPr marL="83573" marR="83573"/>
                </a:tc>
                <a:extLst>
                  <a:ext uri="{0D108BD9-81ED-4DB2-BD59-A6C34878D82A}">
                    <a16:rowId xmlns:a16="http://schemas.microsoft.com/office/drawing/2014/main" val="2453916725"/>
                  </a:ext>
                </a:extLst>
              </a:tr>
              <a:tr h="2727089">
                <a:tc>
                  <a:txBody>
                    <a:bodyPr/>
                    <a:lstStyle/>
                    <a:p>
                      <a:r>
                        <a:rPr lang="en-US" dirty="0"/>
                        <a:t>Receivables from exchange and non-exchange transactions</a:t>
                      </a:r>
                    </a:p>
                  </a:txBody>
                  <a:tcPr marL="83573" marR="83573"/>
                </a:tc>
                <a:tc>
                  <a:txBody>
                    <a:bodyPr/>
                    <a:lstStyle/>
                    <a:p>
                      <a:pPr marL="228600" indent="-228600">
                        <a:buFont typeface="+mj-lt"/>
                        <a:buAutoNum type="arabicPeriod"/>
                      </a:pPr>
                      <a:r>
                        <a:rPr lang="en-US" sz="1400" dirty="0"/>
                        <a:t>The debtors age analysis could not be reconciled to the financial statements</a:t>
                      </a:r>
                    </a:p>
                    <a:p>
                      <a:pPr marL="228600" indent="-228600">
                        <a:buFont typeface="+mj-lt"/>
                        <a:buAutoNum type="arabicPeriod"/>
                      </a:pPr>
                      <a:endParaRPr lang="en-US" sz="1400" dirty="0"/>
                    </a:p>
                    <a:p>
                      <a:pPr marL="228600" indent="-228600">
                        <a:buFont typeface="+mj-lt"/>
                        <a:buAutoNum type="arabicPeriod"/>
                      </a:pPr>
                      <a:r>
                        <a:rPr lang="en-US" sz="1400" dirty="0"/>
                        <a:t>The impairment of receivables from exchange transactions was understated</a:t>
                      </a:r>
                    </a:p>
                  </a:txBody>
                  <a:tcPr marL="83573" marR="83573"/>
                </a:tc>
                <a:tc>
                  <a:txBody>
                    <a:bodyPr/>
                    <a:lstStyle/>
                    <a:p>
                      <a:r>
                        <a:rPr lang="en-US" sz="1400" dirty="0"/>
                        <a:t>Debtors reconciliation performed monthly</a:t>
                      </a:r>
                    </a:p>
                    <a:p>
                      <a:endParaRPr lang="en-US" sz="1400" dirty="0"/>
                    </a:p>
                    <a:p>
                      <a:r>
                        <a:rPr lang="en-US" sz="1400" dirty="0"/>
                        <a:t>Prior period errors have been corrected (both for Debtors and impairment)</a:t>
                      </a:r>
                    </a:p>
                  </a:txBody>
                  <a:tcPr marL="83573" marR="83573"/>
                </a:tc>
                <a:tc>
                  <a:txBody>
                    <a:bodyPr/>
                    <a:lstStyle/>
                    <a:p>
                      <a:r>
                        <a:rPr lang="en-US" sz="1400" dirty="0"/>
                        <a:t>Covid-19 and unprotected strike impacted on reconciliation for July.</a:t>
                      </a:r>
                    </a:p>
                  </a:txBody>
                  <a:tcPr marL="83573" marR="83573"/>
                </a:tc>
                <a:tc>
                  <a:txBody>
                    <a:bodyPr/>
                    <a:lstStyle/>
                    <a:p>
                      <a:r>
                        <a:rPr lang="en-GB" sz="1400" dirty="0"/>
                        <a:t>Matter have been correct after year(30 June 2020),</a:t>
                      </a:r>
                      <a:r>
                        <a:rPr lang="en-US" sz="1400" baseline="0" dirty="0"/>
                        <a:t> appropriate adjustments made of AFS submitted to AGSA on 31 October 2020. This was corrected as prior period error on the AFS as per GRAP 3</a:t>
                      </a:r>
                      <a:endParaRPr lang="en-GB" sz="1400" dirty="0"/>
                    </a:p>
                  </a:txBody>
                  <a:tcPr marL="83573" marR="83573"/>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23C2F124-E5B1-45BC-93A0-9E358C0DB49F}" type="slidenum">
              <a:rPr lang="nso-ZA" altLang="en-US" smtClean="0"/>
              <a:pPr>
                <a:defRPr/>
              </a:pPr>
              <a:t>23</a:t>
            </a:fld>
            <a:endParaRPr lang="nso-ZA" altLang="en-US"/>
          </a:p>
        </p:txBody>
      </p:sp>
    </p:spTree>
    <p:extLst>
      <p:ext uri="{BB962C8B-B14F-4D97-AF65-F5344CB8AC3E}">
        <p14:creationId xmlns:p14="http://schemas.microsoft.com/office/powerpoint/2010/main" val="3179611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4624"/>
            <a:ext cx="8496944" cy="576064"/>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2400" dirty="0"/>
              <a:t>Implementation of post Audit Action Plan</a:t>
            </a:r>
            <a:endParaRPr lang="en-ZA" sz="2400" dirty="0"/>
          </a:p>
        </p:txBody>
      </p:sp>
      <p:graphicFrame>
        <p:nvGraphicFramePr>
          <p:cNvPr id="5" name="Content Placeholder 4"/>
          <p:cNvGraphicFramePr>
            <a:graphicFrameLocks noGrp="1"/>
          </p:cNvGraphicFramePr>
          <p:nvPr>
            <p:ph idx="1"/>
          </p:nvPr>
        </p:nvGraphicFramePr>
        <p:xfrm>
          <a:off x="300432" y="828242"/>
          <a:ext cx="8581065" cy="4184933"/>
        </p:xfrm>
        <a:graphic>
          <a:graphicData uri="http://schemas.openxmlformats.org/drawingml/2006/table">
            <a:tbl>
              <a:tblPr firstRow="1" bandRow="1">
                <a:tableStyleId>{5940675A-B579-460E-94D1-54222C63F5DA}</a:tableStyleId>
              </a:tblPr>
              <a:tblGrid>
                <a:gridCol w="1716213">
                  <a:extLst>
                    <a:ext uri="{9D8B030D-6E8A-4147-A177-3AD203B41FA5}">
                      <a16:colId xmlns:a16="http://schemas.microsoft.com/office/drawing/2014/main" val="20000"/>
                    </a:ext>
                  </a:extLst>
                </a:gridCol>
                <a:gridCol w="1716213">
                  <a:extLst>
                    <a:ext uri="{9D8B030D-6E8A-4147-A177-3AD203B41FA5}">
                      <a16:colId xmlns:a16="http://schemas.microsoft.com/office/drawing/2014/main" val="20001"/>
                    </a:ext>
                  </a:extLst>
                </a:gridCol>
                <a:gridCol w="1716213">
                  <a:extLst>
                    <a:ext uri="{9D8B030D-6E8A-4147-A177-3AD203B41FA5}">
                      <a16:colId xmlns:a16="http://schemas.microsoft.com/office/drawing/2014/main" val="20002"/>
                    </a:ext>
                  </a:extLst>
                </a:gridCol>
                <a:gridCol w="1716213">
                  <a:extLst>
                    <a:ext uri="{9D8B030D-6E8A-4147-A177-3AD203B41FA5}">
                      <a16:colId xmlns:a16="http://schemas.microsoft.com/office/drawing/2014/main" val="20003"/>
                    </a:ext>
                  </a:extLst>
                </a:gridCol>
                <a:gridCol w="1716213">
                  <a:extLst>
                    <a:ext uri="{9D8B030D-6E8A-4147-A177-3AD203B41FA5}">
                      <a16:colId xmlns:a16="http://schemas.microsoft.com/office/drawing/2014/main" val="20004"/>
                    </a:ext>
                  </a:extLst>
                </a:gridCol>
              </a:tblGrid>
              <a:tr h="893619">
                <a:tc>
                  <a:txBody>
                    <a:bodyPr/>
                    <a:lstStyle/>
                    <a:p>
                      <a:r>
                        <a:rPr lang="en-US" b="1" dirty="0"/>
                        <a:t>Focus</a:t>
                      </a:r>
                      <a:r>
                        <a:rPr lang="en-US" b="1" baseline="0" dirty="0"/>
                        <a:t> Area</a:t>
                      </a:r>
                      <a:endParaRPr lang="en-ZA" b="1" dirty="0"/>
                    </a:p>
                  </a:txBody>
                  <a:tcPr marL="83573" marR="83573">
                    <a:solidFill>
                      <a:schemeClr val="accent3">
                        <a:lumMod val="60000"/>
                        <a:lumOff val="40000"/>
                      </a:schemeClr>
                    </a:solidFill>
                  </a:tcPr>
                </a:tc>
                <a:tc>
                  <a:txBody>
                    <a:bodyPr/>
                    <a:lstStyle/>
                    <a:p>
                      <a:r>
                        <a:rPr lang="en-US" b="1" dirty="0"/>
                        <a:t>Key finding</a:t>
                      </a:r>
                      <a:endParaRPr lang="en-ZA" b="1" dirty="0"/>
                    </a:p>
                  </a:txBody>
                  <a:tcPr marL="83573" marR="83573">
                    <a:solidFill>
                      <a:schemeClr val="accent3">
                        <a:lumMod val="60000"/>
                        <a:lumOff val="40000"/>
                      </a:schemeClr>
                    </a:solidFill>
                  </a:tcPr>
                </a:tc>
                <a:tc>
                  <a:txBody>
                    <a:bodyPr/>
                    <a:lstStyle/>
                    <a:p>
                      <a:r>
                        <a:rPr lang="en-US" b="1" dirty="0"/>
                        <a:t>Action taken</a:t>
                      </a:r>
                      <a:endParaRPr lang="en-ZA" b="1" dirty="0"/>
                    </a:p>
                  </a:txBody>
                  <a:tcPr marL="83573" marR="83573">
                    <a:solidFill>
                      <a:schemeClr val="accent3">
                        <a:lumMod val="60000"/>
                        <a:lumOff val="40000"/>
                      </a:schemeClr>
                    </a:solidFill>
                  </a:tcPr>
                </a:tc>
                <a:tc>
                  <a:txBody>
                    <a:bodyPr/>
                    <a:lstStyle/>
                    <a:p>
                      <a:r>
                        <a:rPr lang="en-US" b="1" dirty="0"/>
                        <a:t>Challenge</a:t>
                      </a:r>
                      <a:endParaRPr lang="en-ZA" b="1" dirty="0"/>
                    </a:p>
                  </a:txBody>
                  <a:tcPr marL="83573" marR="83573">
                    <a:solidFill>
                      <a:schemeClr val="accent3">
                        <a:lumMod val="60000"/>
                        <a:lumOff val="40000"/>
                      </a:schemeClr>
                    </a:solidFill>
                  </a:tcPr>
                </a:tc>
                <a:tc>
                  <a:txBody>
                    <a:bodyPr/>
                    <a:lstStyle/>
                    <a:p>
                      <a:r>
                        <a:rPr lang="en-US" b="1" dirty="0"/>
                        <a:t>Progress</a:t>
                      </a:r>
                      <a:endParaRPr lang="en-ZA" b="1" dirty="0"/>
                    </a:p>
                  </a:txBody>
                  <a:tcPr marL="83573" marR="83573">
                    <a:solidFill>
                      <a:schemeClr val="accent3">
                        <a:lumMod val="60000"/>
                        <a:lumOff val="40000"/>
                      </a:schemeClr>
                    </a:solidFill>
                  </a:tcPr>
                </a:tc>
                <a:extLst>
                  <a:ext uri="{0D108BD9-81ED-4DB2-BD59-A6C34878D82A}">
                    <a16:rowId xmlns:a16="http://schemas.microsoft.com/office/drawing/2014/main" val="10000"/>
                  </a:ext>
                </a:extLst>
              </a:tr>
              <a:tr h="564225">
                <a:tc gridSpan="5">
                  <a:txBody>
                    <a:bodyPr/>
                    <a:lstStyle/>
                    <a:p>
                      <a:pPr algn="ctr"/>
                      <a:r>
                        <a:rPr lang="en-US" b="1" dirty="0"/>
                        <a:t>Matters affecting audit report</a:t>
                      </a:r>
                      <a:endParaRPr lang="en-ZA" b="1" dirty="0"/>
                    </a:p>
                  </a:txBody>
                  <a:tcPr marL="83573" marR="83573">
                    <a:solidFill>
                      <a:schemeClr val="accent3">
                        <a:lumMod val="60000"/>
                        <a:lumOff val="40000"/>
                      </a:schemeClr>
                    </a:solidFill>
                  </a:tcPr>
                </a:tc>
                <a:tc hMerge="1">
                  <a:txBody>
                    <a:bodyPr/>
                    <a:lstStyle/>
                    <a:p>
                      <a:endParaRPr lang="en-US" dirty="0"/>
                    </a:p>
                  </a:txBody>
                  <a:tcPr marL="83573" marR="83573"/>
                </a:tc>
                <a:tc hMerge="1">
                  <a:txBody>
                    <a:bodyPr/>
                    <a:lstStyle/>
                    <a:p>
                      <a:endParaRPr lang="en-US" dirty="0"/>
                    </a:p>
                  </a:txBody>
                  <a:tcPr marL="83573" marR="83573"/>
                </a:tc>
                <a:tc hMerge="1">
                  <a:txBody>
                    <a:bodyPr/>
                    <a:lstStyle/>
                    <a:p>
                      <a:endParaRPr lang="en-ZA" dirty="0"/>
                    </a:p>
                  </a:txBody>
                  <a:tcPr marL="83573" marR="83573"/>
                </a:tc>
                <a:tc hMerge="1">
                  <a:txBody>
                    <a:bodyPr/>
                    <a:lstStyle/>
                    <a:p>
                      <a:endParaRPr lang="en-ZA" dirty="0"/>
                    </a:p>
                  </a:txBody>
                  <a:tcPr marL="83573" marR="83573"/>
                </a:tc>
                <a:extLst>
                  <a:ext uri="{0D108BD9-81ED-4DB2-BD59-A6C34878D82A}">
                    <a16:rowId xmlns:a16="http://schemas.microsoft.com/office/drawing/2014/main" val="2453916725"/>
                  </a:ext>
                </a:extLst>
              </a:tr>
              <a:tr h="2727089">
                <a:tc>
                  <a:txBody>
                    <a:bodyPr/>
                    <a:lstStyle/>
                    <a:p>
                      <a:r>
                        <a:rPr lang="en-US" dirty="0"/>
                        <a:t>Commitments</a:t>
                      </a:r>
                    </a:p>
                  </a:txBody>
                  <a:tcPr marL="83573" marR="83573"/>
                </a:tc>
                <a:tc>
                  <a:txBody>
                    <a:bodyPr/>
                    <a:lstStyle/>
                    <a:p>
                      <a:pPr marL="228600" indent="-228600">
                        <a:buFont typeface="+mj-lt"/>
                        <a:buAutoNum type="arabicPeriod"/>
                      </a:pPr>
                      <a:r>
                        <a:rPr lang="en-US" sz="1400" dirty="0"/>
                        <a:t>Limitation of Scope capital commitments </a:t>
                      </a:r>
                    </a:p>
                    <a:p>
                      <a:pPr marL="0" indent="0">
                        <a:buFont typeface="+mj-lt"/>
                        <a:buNone/>
                      </a:pPr>
                      <a:endParaRPr lang="en-US" sz="1400" dirty="0"/>
                    </a:p>
                  </a:txBody>
                  <a:tcPr marL="83573" marR="83573"/>
                </a:tc>
                <a:tc>
                  <a:txBody>
                    <a:bodyPr/>
                    <a:lstStyle/>
                    <a:p>
                      <a:r>
                        <a:rPr lang="en-US" sz="1400" dirty="0"/>
                        <a:t>Maintain monthly commitments register with supporting contracts</a:t>
                      </a:r>
                    </a:p>
                    <a:p>
                      <a:endParaRPr lang="en-US" sz="1400" dirty="0"/>
                    </a:p>
                  </a:txBody>
                  <a:tcPr marL="83573" marR="83573"/>
                </a:tc>
                <a:tc>
                  <a:txBody>
                    <a:bodyPr/>
                    <a:lstStyle/>
                    <a:p>
                      <a:r>
                        <a:rPr lang="en-US" sz="1400" dirty="0"/>
                        <a:t>Inadequate control on contract management</a:t>
                      </a:r>
                    </a:p>
                  </a:txBody>
                  <a:tcPr marL="83573" marR="83573"/>
                </a:tc>
                <a:tc>
                  <a:txBody>
                    <a:bodyPr/>
                    <a:lstStyle/>
                    <a:p>
                      <a:r>
                        <a:rPr lang="en-US" sz="1400" dirty="0"/>
                        <a:t>Register maintained for Commitments</a:t>
                      </a:r>
                    </a:p>
                    <a:p>
                      <a:endParaRPr lang="en-US" sz="1400" dirty="0"/>
                    </a:p>
                  </a:txBody>
                  <a:tcPr marL="83573" marR="83573"/>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23C2F124-E5B1-45BC-93A0-9E358C0DB49F}" type="slidenum">
              <a:rPr lang="nso-ZA" altLang="en-US" smtClean="0"/>
              <a:pPr>
                <a:defRPr/>
              </a:pPr>
              <a:t>24</a:t>
            </a:fld>
            <a:endParaRPr lang="nso-ZA" altLang="en-US"/>
          </a:p>
        </p:txBody>
      </p:sp>
    </p:spTree>
    <p:extLst>
      <p:ext uri="{BB962C8B-B14F-4D97-AF65-F5344CB8AC3E}">
        <p14:creationId xmlns:p14="http://schemas.microsoft.com/office/powerpoint/2010/main" val="2381352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496944" cy="504056"/>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2400" dirty="0"/>
              <a:t>Implementation of post Audit Action Plan</a:t>
            </a:r>
            <a:endParaRPr lang="en-ZA"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52232138"/>
              </p:ext>
            </p:extLst>
          </p:nvPr>
        </p:nvGraphicFramePr>
        <p:xfrm>
          <a:off x="300432" y="828242"/>
          <a:ext cx="8581065" cy="6471459"/>
        </p:xfrm>
        <a:graphic>
          <a:graphicData uri="http://schemas.openxmlformats.org/drawingml/2006/table">
            <a:tbl>
              <a:tblPr firstRow="1" bandRow="1">
                <a:tableStyleId>{5940675A-B579-460E-94D1-54222C63F5DA}</a:tableStyleId>
              </a:tblPr>
              <a:tblGrid>
                <a:gridCol w="1716213">
                  <a:extLst>
                    <a:ext uri="{9D8B030D-6E8A-4147-A177-3AD203B41FA5}">
                      <a16:colId xmlns:a16="http://schemas.microsoft.com/office/drawing/2014/main" val="20000"/>
                    </a:ext>
                  </a:extLst>
                </a:gridCol>
                <a:gridCol w="1716213">
                  <a:extLst>
                    <a:ext uri="{9D8B030D-6E8A-4147-A177-3AD203B41FA5}">
                      <a16:colId xmlns:a16="http://schemas.microsoft.com/office/drawing/2014/main" val="20001"/>
                    </a:ext>
                  </a:extLst>
                </a:gridCol>
                <a:gridCol w="1716213">
                  <a:extLst>
                    <a:ext uri="{9D8B030D-6E8A-4147-A177-3AD203B41FA5}">
                      <a16:colId xmlns:a16="http://schemas.microsoft.com/office/drawing/2014/main" val="20002"/>
                    </a:ext>
                  </a:extLst>
                </a:gridCol>
                <a:gridCol w="1716213">
                  <a:extLst>
                    <a:ext uri="{9D8B030D-6E8A-4147-A177-3AD203B41FA5}">
                      <a16:colId xmlns:a16="http://schemas.microsoft.com/office/drawing/2014/main" val="20003"/>
                    </a:ext>
                  </a:extLst>
                </a:gridCol>
                <a:gridCol w="1716213">
                  <a:extLst>
                    <a:ext uri="{9D8B030D-6E8A-4147-A177-3AD203B41FA5}">
                      <a16:colId xmlns:a16="http://schemas.microsoft.com/office/drawing/2014/main" val="20004"/>
                    </a:ext>
                  </a:extLst>
                </a:gridCol>
              </a:tblGrid>
              <a:tr h="893619">
                <a:tc>
                  <a:txBody>
                    <a:bodyPr/>
                    <a:lstStyle/>
                    <a:p>
                      <a:r>
                        <a:rPr lang="en-US" b="1" dirty="0"/>
                        <a:t>Focus</a:t>
                      </a:r>
                      <a:r>
                        <a:rPr lang="en-US" b="1" baseline="0" dirty="0"/>
                        <a:t> Area</a:t>
                      </a:r>
                      <a:endParaRPr lang="en-ZA" b="1" dirty="0"/>
                    </a:p>
                  </a:txBody>
                  <a:tcPr marL="83573" marR="83573">
                    <a:solidFill>
                      <a:schemeClr val="accent3">
                        <a:lumMod val="60000"/>
                        <a:lumOff val="40000"/>
                      </a:schemeClr>
                    </a:solidFill>
                  </a:tcPr>
                </a:tc>
                <a:tc>
                  <a:txBody>
                    <a:bodyPr/>
                    <a:lstStyle/>
                    <a:p>
                      <a:r>
                        <a:rPr lang="en-US" b="1" dirty="0"/>
                        <a:t>Key finding</a:t>
                      </a:r>
                      <a:endParaRPr lang="en-ZA" b="1" dirty="0"/>
                    </a:p>
                  </a:txBody>
                  <a:tcPr marL="83573" marR="83573">
                    <a:solidFill>
                      <a:schemeClr val="accent3">
                        <a:lumMod val="60000"/>
                        <a:lumOff val="40000"/>
                      </a:schemeClr>
                    </a:solidFill>
                  </a:tcPr>
                </a:tc>
                <a:tc>
                  <a:txBody>
                    <a:bodyPr/>
                    <a:lstStyle/>
                    <a:p>
                      <a:r>
                        <a:rPr lang="en-US" b="1" dirty="0"/>
                        <a:t>Action taken</a:t>
                      </a:r>
                      <a:endParaRPr lang="en-ZA" b="1" dirty="0"/>
                    </a:p>
                  </a:txBody>
                  <a:tcPr marL="83573" marR="83573">
                    <a:solidFill>
                      <a:schemeClr val="accent3">
                        <a:lumMod val="60000"/>
                        <a:lumOff val="40000"/>
                      </a:schemeClr>
                    </a:solidFill>
                  </a:tcPr>
                </a:tc>
                <a:tc>
                  <a:txBody>
                    <a:bodyPr/>
                    <a:lstStyle/>
                    <a:p>
                      <a:r>
                        <a:rPr lang="en-US" b="1" dirty="0"/>
                        <a:t>Challenge</a:t>
                      </a:r>
                      <a:endParaRPr lang="en-ZA" b="1" dirty="0"/>
                    </a:p>
                  </a:txBody>
                  <a:tcPr marL="83573" marR="83573">
                    <a:solidFill>
                      <a:schemeClr val="accent3">
                        <a:lumMod val="60000"/>
                        <a:lumOff val="40000"/>
                      </a:schemeClr>
                    </a:solidFill>
                  </a:tcPr>
                </a:tc>
                <a:tc>
                  <a:txBody>
                    <a:bodyPr/>
                    <a:lstStyle/>
                    <a:p>
                      <a:r>
                        <a:rPr lang="en-US" b="1" dirty="0"/>
                        <a:t>Progress</a:t>
                      </a:r>
                      <a:endParaRPr lang="en-ZA" b="1" dirty="0"/>
                    </a:p>
                  </a:txBody>
                  <a:tcPr marL="83573" marR="83573">
                    <a:solidFill>
                      <a:schemeClr val="accent3">
                        <a:lumMod val="60000"/>
                        <a:lumOff val="40000"/>
                      </a:schemeClr>
                    </a:solidFill>
                  </a:tcPr>
                </a:tc>
                <a:extLst>
                  <a:ext uri="{0D108BD9-81ED-4DB2-BD59-A6C34878D82A}">
                    <a16:rowId xmlns:a16="http://schemas.microsoft.com/office/drawing/2014/main" val="10000"/>
                  </a:ext>
                </a:extLst>
              </a:tr>
              <a:tr h="338987">
                <a:tc gridSpan="5">
                  <a:txBody>
                    <a:bodyPr/>
                    <a:lstStyle/>
                    <a:p>
                      <a:pPr algn="ctr"/>
                      <a:r>
                        <a:rPr lang="en-US" b="1" dirty="0"/>
                        <a:t>Matters affecting audit report</a:t>
                      </a:r>
                      <a:endParaRPr lang="en-ZA" b="1" dirty="0"/>
                    </a:p>
                  </a:txBody>
                  <a:tcPr marL="83573" marR="83573">
                    <a:solidFill>
                      <a:schemeClr val="accent3">
                        <a:lumMod val="60000"/>
                        <a:lumOff val="40000"/>
                      </a:schemeClr>
                    </a:solidFill>
                  </a:tcPr>
                </a:tc>
                <a:tc hMerge="1">
                  <a:txBody>
                    <a:bodyPr/>
                    <a:lstStyle/>
                    <a:p>
                      <a:endParaRPr lang="en-US" dirty="0"/>
                    </a:p>
                  </a:txBody>
                  <a:tcPr marL="83573" marR="83573"/>
                </a:tc>
                <a:tc hMerge="1">
                  <a:txBody>
                    <a:bodyPr/>
                    <a:lstStyle/>
                    <a:p>
                      <a:endParaRPr lang="en-US" dirty="0"/>
                    </a:p>
                  </a:txBody>
                  <a:tcPr marL="83573" marR="83573"/>
                </a:tc>
                <a:tc hMerge="1">
                  <a:txBody>
                    <a:bodyPr/>
                    <a:lstStyle/>
                    <a:p>
                      <a:endParaRPr lang="en-ZA" dirty="0"/>
                    </a:p>
                  </a:txBody>
                  <a:tcPr marL="83573" marR="83573"/>
                </a:tc>
                <a:tc hMerge="1">
                  <a:txBody>
                    <a:bodyPr/>
                    <a:lstStyle/>
                    <a:p>
                      <a:endParaRPr lang="en-ZA" dirty="0"/>
                    </a:p>
                  </a:txBody>
                  <a:tcPr marL="83573" marR="83573"/>
                </a:tc>
                <a:extLst>
                  <a:ext uri="{0D108BD9-81ED-4DB2-BD59-A6C34878D82A}">
                    <a16:rowId xmlns:a16="http://schemas.microsoft.com/office/drawing/2014/main" val="2453916725"/>
                  </a:ext>
                </a:extLst>
              </a:tr>
              <a:tr h="2727089">
                <a:tc>
                  <a:txBody>
                    <a:bodyPr/>
                    <a:lstStyle/>
                    <a:p>
                      <a:r>
                        <a:rPr lang="en-US" dirty="0"/>
                        <a:t>Unauthorized, Irregular, Fruitless &amp; Wasteful Expenditure</a:t>
                      </a:r>
                    </a:p>
                    <a:p>
                      <a:endParaRPr lang="en-US" dirty="0"/>
                    </a:p>
                  </a:txBody>
                  <a:tcPr marL="83573" marR="83573"/>
                </a:tc>
                <a:tc>
                  <a:txBody>
                    <a:bodyPr/>
                    <a:lstStyle/>
                    <a:p>
                      <a:pPr marL="228600" indent="-228600">
                        <a:buFont typeface="+mj-lt"/>
                        <a:buAutoNum type="arabicPeriod"/>
                      </a:pPr>
                      <a:r>
                        <a:rPr lang="en-US" sz="1400" dirty="0"/>
                        <a:t>Accounting officer did not notify Mayor, MEC and AGSA on UIF&amp;W incurred</a:t>
                      </a:r>
                    </a:p>
                    <a:p>
                      <a:pPr marL="228600" indent="-228600">
                        <a:buFont typeface="+mj-lt"/>
                        <a:buAutoNum type="arabicPeriod"/>
                      </a:pPr>
                      <a:endParaRPr lang="en-US" sz="1400" dirty="0"/>
                    </a:p>
                    <a:p>
                      <a:pPr marL="228600" indent="-228600">
                        <a:buFont typeface="+mj-lt"/>
                        <a:buAutoNum type="arabicPeriod"/>
                      </a:pPr>
                      <a:r>
                        <a:rPr lang="en-US" sz="1400" dirty="0"/>
                        <a:t>There is no evidence provided to confirm that investigations were conducted on the 2017/18 Unauthorized, Irregular, Fruitless and Wasteful expenditure reported in the prior financial period. </a:t>
                      </a:r>
                    </a:p>
                    <a:p>
                      <a:pPr marL="228600" indent="-228600">
                        <a:buFont typeface="+mj-lt"/>
                        <a:buAutoNum type="arabicPeriod"/>
                      </a:pPr>
                      <a:endParaRPr lang="en-US" sz="1400" dirty="0"/>
                    </a:p>
                    <a:p>
                      <a:pPr marL="228600" indent="-228600">
                        <a:buFont typeface="+mj-lt"/>
                        <a:buAutoNum type="arabicPeriod"/>
                      </a:pPr>
                      <a:endParaRPr lang="en-US" sz="1400" dirty="0"/>
                    </a:p>
                  </a:txBody>
                  <a:tcPr marL="83573" marR="83573"/>
                </a:tc>
                <a:tc>
                  <a:txBody>
                    <a:bodyPr/>
                    <a:lstStyle/>
                    <a:p>
                      <a:r>
                        <a:rPr lang="en-US" sz="1400" dirty="0"/>
                        <a:t>Investigated Irregular Expenditure &amp; Maintained Register</a:t>
                      </a:r>
                    </a:p>
                    <a:p>
                      <a:endParaRPr lang="en-US" sz="1400" dirty="0"/>
                    </a:p>
                  </a:txBody>
                  <a:tcPr marL="83573" marR="83573"/>
                </a:tc>
                <a:tc>
                  <a:txBody>
                    <a:bodyPr/>
                    <a:lstStyle/>
                    <a:p>
                      <a:r>
                        <a:rPr lang="en-US" sz="1400" dirty="0"/>
                        <a:t>Disciplinary Board not appointed</a:t>
                      </a:r>
                    </a:p>
                    <a:p>
                      <a:endParaRPr lang="en-US" sz="1400" dirty="0"/>
                    </a:p>
                  </a:txBody>
                  <a:tcPr marL="83573" marR="83573"/>
                </a:tc>
                <a:tc>
                  <a:txBody>
                    <a:bodyPr/>
                    <a:lstStyle/>
                    <a:p>
                      <a:r>
                        <a:rPr lang="en-US" sz="1400" dirty="0"/>
                        <a:t>Expenditures investigated until June 2019. Under</a:t>
                      </a:r>
                      <a:r>
                        <a:rPr lang="en-US" sz="1400" baseline="0" dirty="0"/>
                        <a:t> Item A77 </a:t>
                      </a:r>
                      <a:r>
                        <a:rPr lang="en-US" sz="1400" dirty="0"/>
                        <a:t> UIF 2011/2012 has</a:t>
                      </a:r>
                      <a:r>
                        <a:rPr lang="en-US" sz="1400" baseline="0" dirty="0"/>
                        <a:t> been table to council which sat on the 30</a:t>
                      </a:r>
                      <a:r>
                        <a:rPr lang="en-US" sz="1400" baseline="30000" dirty="0"/>
                        <a:t>th</a:t>
                      </a:r>
                      <a:r>
                        <a:rPr lang="en-US" sz="1400" baseline="0" dirty="0"/>
                        <a:t> October 2020.</a:t>
                      </a:r>
                    </a:p>
                    <a:p>
                      <a:endParaRPr lang="en-US" sz="1400" baseline="0" dirty="0"/>
                    </a:p>
                    <a:p>
                      <a:endParaRPr lang="en-US" sz="1400" dirty="0"/>
                    </a:p>
                    <a:p>
                      <a:r>
                        <a:rPr lang="en-US" sz="1400" dirty="0"/>
                        <a:t>The Disciplinary Board has been established.</a:t>
                      </a:r>
                    </a:p>
                  </a:txBody>
                  <a:tcPr marL="83573" marR="83573"/>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23C2F124-E5B1-45BC-93A0-9E358C0DB49F}" type="slidenum">
              <a:rPr lang="nso-ZA" altLang="en-US" smtClean="0"/>
              <a:pPr>
                <a:defRPr/>
              </a:pPr>
              <a:t>25</a:t>
            </a:fld>
            <a:endParaRPr lang="nso-ZA" altLang="en-US"/>
          </a:p>
        </p:txBody>
      </p:sp>
    </p:spTree>
    <p:extLst>
      <p:ext uri="{BB962C8B-B14F-4D97-AF65-F5344CB8AC3E}">
        <p14:creationId xmlns:p14="http://schemas.microsoft.com/office/powerpoint/2010/main" val="3012376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856984" cy="811559"/>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dirty="0"/>
              <a:t>Implementation of post Audit Action Plan</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53202947"/>
              </p:ext>
            </p:extLst>
          </p:nvPr>
        </p:nvGraphicFramePr>
        <p:xfrm>
          <a:off x="179512" y="1556792"/>
          <a:ext cx="8856985" cy="3850640"/>
        </p:xfrm>
        <a:graphic>
          <a:graphicData uri="http://schemas.openxmlformats.org/drawingml/2006/table">
            <a:tbl>
              <a:tblPr firstRow="1" bandRow="1">
                <a:tableStyleId>{5940675A-B579-460E-94D1-54222C63F5DA}</a:tableStyleId>
              </a:tblPr>
              <a:tblGrid>
                <a:gridCol w="1771397">
                  <a:extLst>
                    <a:ext uri="{9D8B030D-6E8A-4147-A177-3AD203B41FA5}">
                      <a16:colId xmlns:a16="http://schemas.microsoft.com/office/drawing/2014/main" val="20000"/>
                    </a:ext>
                  </a:extLst>
                </a:gridCol>
                <a:gridCol w="1771397">
                  <a:extLst>
                    <a:ext uri="{9D8B030D-6E8A-4147-A177-3AD203B41FA5}">
                      <a16:colId xmlns:a16="http://schemas.microsoft.com/office/drawing/2014/main" val="20001"/>
                    </a:ext>
                  </a:extLst>
                </a:gridCol>
                <a:gridCol w="1771397">
                  <a:extLst>
                    <a:ext uri="{9D8B030D-6E8A-4147-A177-3AD203B41FA5}">
                      <a16:colId xmlns:a16="http://schemas.microsoft.com/office/drawing/2014/main" val="20002"/>
                    </a:ext>
                  </a:extLst>
                </a:gridCol>
                <a:gridCol w="1771397">
                  <a:extLst>
                    <a:ext uri="{9D8B030D-6E8A-4147-A177-3AD203B41FA5}">
                      <a16:colId xmlns:a16="http://schemas.microsoft.com/office/drawing/2014/main" val="20003"/>
                    </a:ext>
                  </a:extLst>
                </a:gridCol>
                <a:gridCol w="1771397">
                  <a:extLst>
                    <a:ext uri="{9D8B030D-6E8A-4147-A177-3AD203B41FA5}">
                      <a16:colId xmlns:a16="http://schemas.microsoft.com/office/drawing/2014/main" val="20004"/>
                    </a:ext>
                  </a:extLst>
                </a:gridCol>
              </a:tblGrid>
              <a:tr h="370840">
                <a:tc>
                  <a:txBody>
                    <a:bodyPr/>
                    <a:lstStyle/>
                    <a:p>
                      <a:r>
                        <a:rPr lang="en-US" b="1" dirty="0"/>
                        <a:t>Focus</a:t>
                      </a:r>
                      <a:r>
                        <a:rPr lang="en-US" b="1" baseline="0" dirty="0"/>
                        <a:t> Area</a:t>
                      </a:r>
                      <a:endParaRPr lang="en-ZA" b="1" dirty="0"/>
                    </a:p>
                  </a:txBody>
                  <a:tcPr marL="83573" marR="83573"/>
                </a:tc>
                <a:tc>
                  <a:txBody>
                    <a:bodyPr/>
                    <a:lstStyle/>
                    <a:p>
                      <a:r>
                        <a:rPr lang="en-US" b="1" dirty="0"/>
                        <a:t>Key finding</a:t>
                      </a:r>
                      <a:endParaRPr lang="en-ZA" b="1" dirty="0"/>
                    </a:p>
                  </a:txBody>
                  <a:tcPr marL="83573" marR="83573"/>
                </a:tc>
                <a:tc>
                  <a:txBody>
                    <a:bodyPr/>
                    <a:lstStyle/>
                    <a:p>
                      <a:r>
                        <a:rPr lang="en-US" b="1" dirty="0"/>
                        <a:t>Action taken</a:t>
                      </a:r>
                      <a:endParaRPr lang="en-ZA" b="1" dirty="0"/>
                    </a:p>
                  </a:txBody>
                  <a:tcPr marL="83573" marR="83573"/>
                </a:tc>
                <a:tc>
                  <a:txBody>
                    <a:bodyPr/>
                    <a:lstStyle/>
                    <a:p>
                      <a:r>
                        <a:rPr lang="en-US" b="1" dirty="0"/>
                        <a:t>Challenge</a:t>
                      </a:r>
                      <a:endParaRPr lang="en-ZA" b="1" dirty="0"/>
                    </a:p>
                  </a:txBody>
                  <a:tcPr marL="83573" marR="83573"/>
                </a:tc>
                <a:tc>
                  <a:txBody>
                    <a:bodyPr/>
                    <a:lstStyle/>
                    <a:p>
                      <a:r>
                        <a:rPr lang="en-US" b="1" dirty="0"/>
                        <a:t>Progress</a:t>
                      </a:r>
                      <a:endParaRPr lang="en-ZA" b="1" dirty="0"/>
                    </a:p>
                  </a:txBody>
                  <a:tcPr marL="83573" marR="83573"/>
                </a:tc>
                <a:extLst>
                  <a:ext uri="{0D108BD9-81ED-4DB2-BD59-A6C34878D82A}">
                    <a16:rowId xmlns:a16="http://schemas.microsoft.com/office/drawing/2014/main" val="10000"/>
                  </a:ext>
                </a:extLst>
              </a:tr>
              <a:tr h="370840">
                <a:tc gridSpan="5">
                  <a:txBody>
                    <a:bodyPr/>
                    <a:lstStyle/>
                    <a:p>
                      <a:pPr algn="ctr"/>
                      <a:r>
                        <a:rPr lang="en-US" b="1" dirty="0"/>
                        <a:t>Other matters</a:t>
                      </a:r>
                      <a:endParaRPr lang="en-ZA" b="1" dirty="0"/>
                    </a:p>
                  </a:txBody>
                  <a:tcPr marL="83573" marR="83573">
                    <a:solidFill>
                      <a:schemeClr val="accent3">
                        <a:lumMod val="60000"/>
                        <a:lumOff val="40000"/>
                      </a:schemeClr>
                    </a:solidFill>
                  </a:tcPr>
                </a:tc>
                <a:tc hMerge="1">
                  <a:txBody>
                    <a:bodyPr/>
                    <a:lstStyle/>
                    <a:p>
                      <a:endParaRPr lang="en-ZA" dirty="0"/>
                    </a:p>
                  </a:txBody>
                  <a:tcPr marL="83573" marR="83573"/>
                </a:tc>
                <a:tc hMerge="1">
                  <a:txBody>
                    <a:bodyPr/>
                    <a:lstStyle/>
                    <a:p>
                      <a:endParaRPr lang="en-ZA" dirty="0"/>
                    </a:p>
                  </a:txBody>
                  <a:tcPr marL="83573" marR="83573"/>
                </a:tc>
                <a:tc hMerge="1">
                  <a:txBody>
                    <a:bodyPr/>
                    <a:lstStyle/>
                    <a:p>
                      <a:endParaRPr lang="en-ZA" dirty="0"/>
                    </a:p>
                  </a:txBody>
                  <a:tcPr marL="83573" marR="83573"/>
                </a:tc>
                <a:tc hMerge="1">
                  <a:txBody>
                    <a:bodyPr/>
                    <a:lstStyle/>
                    <a:p>
                      <a:endParaRPr lang="en-ZA" dirty="0"/>
                    </a:p>
                  </a:txBody>
                  <a:tcPr marL="83573" marR="83573"/>
                </a:tc>
                <a:extLst>
                  <a:ext uri="{0D108BD9-81ED-4DB2-BD59-A6C34878D82A}">
                    <a16:rowId xmlns:a16="http://schemas.microsoft.com/office/drawing/2014/main" val="2595226054"/>
                  </a:ext>
                </a:extLst>
              </a:tr>
              <a:tr h="370840">
                <a:tc>
                  <a:txBody>
                    <a:bodyPr/>
                    <a:lstStyle/>
                    <a:p>
                      <a:r>
                        <a:rPr lang="en-US" dirty="0"/>
                        <a:t>Expenditure Management</a:t>
                      </a:r>
                      <a:endParaRPr lang="en-ZA" dirty="0"/>
                    </a:p>
                  </a:txBody>
                  <a:tcPr marL="83573" marR="83573"/>
                </a:tc>
                <a:tc>
                  <a:txBody>
                    <a:bodyPr/>
                    <a:lstStyle/>
                    <a:p>
                      <a:r>
                        <a:rPr lang="en-US" dirty="0"/>
                        <a:t>Invoices</a:t>
                      </a:r>
                      <a:r>
                        <a:rPr lang="en-US" baseline="0" dirty="0"/>
                        <a:t> not paid within 30 days</a:t>
                      </a:r>
                      <a:endParaRPr lang="en-ZA" dirty="0"/>
                    </a:p>
                  </a:txBody>
                  <a:tcPr marL="83573" marR="83573"/>
                </a:tc>
                <a:tc>
                  <a:txBody>
                    <a:bodyPr/>
                    <a:lstStyle/>
                    <a:p>
                      <a:r>
                        <a:rPr lang="en-US" dirty="0"/>
                        <a:t>New invoices are now prioritized to be paid within 30 days. Payment</a:t>
                      </a:r>
                      <a:r>
                        <a:rPr lang="en-US" baseline="0" dirty="0"/>
                        <a:t> arrangements made with service providers relating to old outstanding invoices</a:t>
                      </a:r>
                      <a:endParaRPr lang="en-ZA" dirty="0"/>
                    </a:p>
                  </a:txBody>
                  <a:tcPr marL="83573" marR="83573"/>
                </a:tc>
                <a:tc>
                  <a:txBody>
                    <a:bodyPr/>
                    <a:lstStyle/>
                    <a:p>
                      <a:r>
                        <a:rPr lang="en-US" dirty="0"/>
                        <a:t>Inadequate</a:t>
                      </a:r>
                      <a:r>
                        <a:rPr lang="en-US" baseline="0" dirty="0"/>
                        <a:t> Cash flow to meet short term and long outstanding commitments</a:t>
                      </a:r>
                      <a:endParaRPr lang="en-ZA" dirty="0"/>
                    </a:p>
                  </a:txBody>
                  <a:tcPr marL="83573" marR="83573"/>
                </a:tc>
                <a:tc>
                  <a:txBody>
                    <a:bodyPr/>
                    <a:lstStyle/>
                    <a:p>
                      <a:r>
                        <a:rPr lang="en-US" dirty="0"/>
                        <a:t>Weekly arrangement</a:t>
                      </a:r>
                      <a:r>
                        <a:rPr lang="en-US" baseline="0" dirty="0"/>
                        <a:t> of R500k-1 Million with Major creditors such as (Eskom, DWAF, SARS, Roads and Transport)</a:t>
                      </a:r>
                      <a:endParaRPr lang="en-ZA" dirty="0"/>
                    </a:p>
                  </a:txBody>
                  <a:tcPr marL="83573" marR="83573"/>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23C2F124-E5B1-45BC-93A0-9E358C0DB49F}" type="slidenum">
              <a:rPr lang="nso-ZA" altLang="en-US" smtClean="0"/>
              <a:pPr>
                <a:defRPr/>
              </a:pPr>
              <a:t>26</a:t>
            </a:fld>
            <a:endParaRPr lang="nso-ZA" altLang="en-US"/>
          </a:p>
        </p:txBody>
      </p:sp>
    </p:spTree>
    <p:extLst>
      <p:ext uri="{BB962C8B-B14F-4D97-AF65-F5344CB8AC3E}">
        <p14:creationId xmlns:p14="http://schemas.microsoft.com/office/powerpoint/2010/main" val="3203799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352928" cy="883567"/>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n-US" dirty="0"/>
              <a:t>Implementation of post Audit Action Plan</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93988832"/>
              </p:ext>
            </p:extLst>
          </p:nvPr>
        </p:nvGraphicFramePr>
        <p:xfrm>
          <a:off x="467544" y="1340768"/>
          <a:ext cx="8424935" cy="4680520"/>
        </p:xfrm>
        <a:graphic>
          <a:graphicData uri="http://schemas.openxmlformats.org/drawingml/2006/table">
            <a:tbl>
              <a:tblPr firstRow="1" bandRow="1">
                <a:tableStyleId>{5940675A-B579-460E-94D1-54222C63F5DA}</a:tableStyleId>
              </a:tblPr>
              <a:tblGrid>
                <a:gridCol w="1684987">
                  <a:extLst>
                    <a:ext uri="{9D8B030D-6E8A-4147-A177-3AD203B41FA5}">
                      <a16:colId xmlns:a16="http://schemas.microsoft.com/office/drawing/2014/main" val="20000"/>
                    </a:ext>
                  </a:extLst>
                </a:gridCol>
                <a:gridCol w="1684987">
                  <a:extLst>
                    <a:ext uri="{9D8B030D-6E8A-4147-A177-3AD203B41FA5}">
                      <a16:colId xmlns:a16="http://schemas.microsoft.com/office/drawing/2014/main" val="20001"/>
                    </a:ext>
                  </a:extLst>
                </a:gridCol>
                <a:gridCol w="1684987">
                  <a:extLst>
                    <a:ext uri="{9D8B030D-6E8A-4147-A177-3AD203B41FA5}">
                      <a16:colId xmlns:a16="http://schemas.microsoft.com/office/drawing/2014/main" val="20002"/>
                    </a:ext>
                  </a:extLst>
                </a:gridCol>
                <a:gridCol w="1684987">
                  <a:extLst>
                    <a:ext uri="{9D8B030D-6E8A-4147-A177-3AD203B41FA5}">
                      <a16:colId xmlns:a16="http://schemas.microsoft.com/office/drawing/2014/main" val="20003"/>
                    </a:ext>
                  </a:extLst>
                </a:gridCol>
                <a:gridCol w="1684987">
                  <a:extLst>
                    <a:ext uri="{9D8B030D-6E8A-4147-A177-3AD203B41FA5}">
                      <a16:colId xmlns:a16="http://schemas.microsoft.com/office/drawing/2014/main" val="20004"/>
                    </a:ext>
                  </a:extLst>
                </a:gridCol>
              </a:tblGrid>
              <a:tr h="485338">
                <a:tc>
                  <a:txBody>
                    <a:bodyPr/>
                    <a:lstStyle/>
                    <a:p>
                      <a:r>
                        <a:rPr lang="en-US" b="1" dirty="0"/>
                        <a:t>Focus</a:t>
                      </a:r>
                      <a:r>
                        <a:rPr lang="en-US" b="1" baseline="0" dirty="0"/>
                        <a:t> Area</a:t>
                      </a:r>
                      <a:endParaRPr lang="en-ZA" b="1" dirty="0"/>
                    </a:p>
                  </a:txBody>
                  <a:tcPr marL="83573" marR="83573"/>
                </a:tc>
                <a:tc>
                  <a:txBody>
                    <a:bodyPr/>
                    <a:lstStyle/>
                    <a:p>
                      <a:r>
                        <a:rPr lang="en-US" b="1" dirty="0"/>
                        <a:t>Key finding</a:t>
                      </a:r>
                      <a:endParaRPr lang="en-ZA" b="1" dirty="0"/>
                    </a:p>
                  </a:txBody>
                  <a:tcPr marL="83573" marR="83573"/>
                </a:tc>
                <a:tc>
                  <a:txBody>
                    <a:bodyPr/>
                    <a:lstStyle/>
                    <a:p>
                      <a:r>
                        <a:rPr lang="en-US" b="1" dirty="0"/>
                        <a:t>Action taken</a:t>
                      </a:r>
                      <a:endParaRPr lang="en-ZA" b="1" dirty="0"/>
                    </a:p>
                  </a:txBody>
                  <a:tcPr marL="83573" marR="83573"/>
                </a:tc>
                <a:tc>
                  <a:txBody>
                    <a:bodyPr/>
                    <a:lstStyle/>
                    <a:p>
                      <a:r>
                        <a:rPr lang="en-US" b="1" dirty="0"/>
                        <a:t>Challenge</a:t>
                      </a:r>
                      <a:endParaRPr lang="en-ZA" b="1" dirty="0"/>
                    </a:p>
                  </a:txBody>
                  <a:tcPr marL="83573" marR="83573"/>
                </a:tc>
                <a:tc>
                  <a:txBody>
                    <a:bodyPr/>
                    <a:lstStyle/>
                    <a:p>
                      <a:r>
                        <a:rPr lang="en-US" b="1" dirty="0"/>
                        <a:t>Progress</a:t>
                      </a:r>
                      <a:endParaRPr lang="en-ZA" b="1" dirty="0"/>
                    </a:p>
                  </a:txBody>
                  <a:tcPr marL="83573" marR="83573"/>
                </a:tc>
                <a:extLst>
                  <a:ext uri="{0D108BD9-81ED-4DB2-BD59-A6C34878D82A}">
                    <a16:rowId xmlns:a16="http://schemas.microsoft.com/office/drawing/2014/main" val="10000"/>
                  </a:ext>
                </a:extLst>
              </a:tr>
              <a:tr h="485338">
                <a:tc gridSpan="5">
                  <a:txBody>
                    <a:bodyPr/>
                    <a:lstStyle/>
                    <a:p>
                      <a:pPr algn="ctr"/>
                      <a:r>
                        <a:rPr lang="en-US" b="1" dirty="0"/>
                        <a:t>Other matters</a:t>
                      </a:r>
                      <a:endParaRPr lang="en-ZA" b="1" dirty="0"/>
                    </a:p>
                  </a:txBody>
                  <a:tcPr marL="83573" marR="83573">
                    <a:solidFill>
                      <a:schemeClr val="accent3">
                        <a:lumMod val="60000"/>
                        <a:lumOff val="40000"/>
                      </a:schemeClr>
                    </a:solidFill>
                  </a:tcPr>
                </a:tc>
                <a:tc hMerge="1">
                  <a:txBody>
                    <a:bodyPr/>
                    <a:lstStyle/>
                    <a:p>
                      <a:endParaRPr lang="en-ZA" dirty="0"/>
                    </a:p>
                  </a:txBody>
                  <a:tcPr marL="83573" marR="83573"/>
                </a:tc>
                <a:tc hMerge="1">
                  <a:txBody>
                    <a:bodyPr/>
                    <a:lstStyle/>
                    <a:p>
                      <a:endParaRPr lang="en-ZA" dirty="0"/>
                    </a:p>
                  </a:txBody>
                  <a:tcPr marL="83573" marR="83573"/>
                </a:tc>
                <a:tc hMerge="1">
                  <a:txBody>
                    <a:bodyPr/>
                    <a:lstStyle/>
                    <a:p>
                      <a:endParaRPr lang="en-ZA" dirty="0"/>
                    </a:p>
                  </a:txBody>
                  <a:tcPr marL="83573" marR="83573"/>
                </a:tc>
                <a:tc hMerge="1">
                  <a:txBody>
                    <a:bodyPr/>
                    <a:lstStyle/>
                    <a:p>
                      <a:endParaRPr lang="en-ZA" dirty="0"/>
                    </a:p>
                  </a:txBody>
                  <a:tcPr marL="83573" marR="83573"/>
                </a:tc>
                <a:extLst>
                  <a:ext uri="{0D108BD9-81ED-4DB2-BD59-A6C34878D82A}">
                    <a16:rowId xmlns:a16="http://schemas.microsoft.com/office/drawing/2014/main" val="2595226054"/>
                  </a:ext>
                </a:extLst>
              </a:tr>
              <a:tr h="3709844">
                <a:tc>
                  <a:txBody>
                    <a:bodyPr/>
                    <a:lstStyle/>
                    <a:p>
                      <a:r>
                        <a:rPr lang="en-US" dirty="0"/>
                        <a:t>Debt collection</a:t>
                      </a:r>
                      <a:endParaRPr lang="en-ZA" dirty="0"/>
                    </a:p>
                  </a:txBody>
                  <a:tcPr marL="83573" marR="83573"/>
                </a:tc>
                <a:tc>
                  <a:txBody>
                    <a:bodyPr/>
                    <a:lstStyle/>
                    <a:p>
                      <a:r>
                        <a:rPr lang="en-US" dirty="0"/>
                        <a:t>Delay in collecting old outstanding debts from customers</a:t>
                      </a:r>
                    </a:p>
                  </a:txBody>
                  <a:tcPr marL="83573" marR="83573"/>
                </a:tc>
                <a:tc>
                  <a:txBody>
                    <a:bodyPr/>
                    <a:lstStyle/>
                    <a:p>
                      <a:r>
                        <a:rPr lang="en-US" dirty="0"/>
                        <a:t>Debt collection service provider appointed to collect debts more than 90 days</a:t>
                      </a:r>
                    </a:p>
                  </a:txBody>
                  <a:tcPr marL="83573" marR="83573"/>
                </a:tc>
                <a:tc>
                  <a:txBody>
                    <a:bodyPr/>
                    <a:lstStyle/>
                    <a:p>
                      <a:r>
                        <a:rPr lang="en-US" dirty="0"/>
                        <a:t>Covid-19 business loss of income from businesses and unemployment </a:t>
                      </a:r>
                    </a:p>
                  </a:txBody>
                  <a:tcPr marL="83573" marR="83573"/>
                </a:tc>
                <a:tc>
                  <a:txBody>
                    <a:bodyPr/>
                    <a:lstStyle/>
                    <a:p>
                      <a:r>
                        <a:rPr lang="en-US" dirty="0">
                          <a:solidFill>
                            <a:schemeClr val="tx1"/>
                          </a:solidFill>
                        </a:rPr>
                        <a:t>65 % in progress, with focus on</a:t>
                      </a:r>
                      <a:r>
                        <a:rPr lang="en-US" baseline="0" dirty="0">
                          <a:solidFill>
                            <a:schemeClr val="tx1"/>
                          </a:solidFill>
                        </a:rPr>
                        <a:t> debts above 90 days slightly reducing due to the impact of the Debt collector.</a:t>
                      </a:r>
                      <a:endParaRPr lang="en-ZA" dirty="0">
                        <a:solidFill>
                          <a:schemeClr val="tx1"/>
                        </a:solidFill>
                      </a:endParaRPr>
                    </a:p>
                  </a:txBody>
                  <a:tcPr marL="83573" marR="83573"/>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23C2F124-E5B1-45BC-93A0-9E358C0DB49F}" type="slidenum">
              <a:rPr lang="nso-ZA" altLang="en-US" smtClean="0"/>
              <a:pPr>
                <a:defRPr/>
              </a:pPr>
              <a:t>27</a:t>
            </a:fld>
            <a:endParaRPr lang="nso-ZA" altLang="en-US"/>
          </a:p>
        </p:txBody>
      </p:sp>
    </p:spTree>
    <p:extLst>
      <p:ext uri="{BB962C8B-B14F-4D97-AF65-F5344CB8AC3E}">
        <p14:creationId xmlns:p14="http://schemas.microsoft.com/office/powerpoint/2010/main" val="3158552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379511"/>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2400" dirty="0"/>
              <a:t>Implementation of post Audit Action Plan</a:t>
            </a:r>
            <a:endParaRPr lang="en-ZA" sz="2400" dirty="0"/>
          </a:p>
        </p:txBody>
      </p:sp>
      <p:graphicFrame>
        <p:nvGraphicFramePr>
          <p:cNvPr id="5" name="Content Placeholder 4"/>
          <p:cNvGraphicFramePr>
            <a:graphicFrameLocks noGrp="1"/>
          </p:cNvGraphicFramePr>
          <p:nvPr>
            <p:ph idx="1"/>
          </p:nvPr>
        </p:nvGraphicFramePr>
        <p:xfrm>
          <a:off x="822325" y="1100138"/>
          <a:ext cx="7521575" cy="3576320"/>
        </p:xfrm>
        <a:graphic>
          <a:graphicData uri="http://schemas.openxmlformats.org/drawingml/2006/table">
            <a:tbl>
              <a:tblPr firstRow="1" bandRow="1">
                <a:tableStyleId>{5940675A-B579-460E-94D1-54222C63F5DA}</a:tableStyleId>
              </a:tblPr>
              <a:tblGrid>
                <a:gridCol w="1504315">
                  <a:extLst>
                    <a:ext uri="{9D8B030D-6E8A-4147-A177-3AD203B41FA5}">
                      <a16:colId xmlns:a16="http://schemas.microsoft.com/office/drawing/2014/main" val="20000"/>
                    </a:ext>
                  </a:extLst>
                </a:gridCol>
                <a:gridCol w="1504315">
                  <a:extLst>
                    <a:ext uri="{9D8B030D-6E8A-4147-A177-3AD203B41FA5}">
                      <a16:colId xmlns:a16="http://schemas.microsoft.com/office/drawing/2014/main" val="20001"/>
                    </a:ext>
                  </a:extLst>
                </a:gridCol>
                <a:gridCol w="1504315">
                  <a:extLst>
                    <a:ext uri="{9D8B030D-6E8A-4147-A177-3AD203B41FA5}">
                      <a16:colId xmlns:a16="http://schemas.microsoft.com/office/drawing/2014/main" val="20002"/>
                    </a:ext>
                  </a:extLst>
                </a:gridCol>
                <a:gridCol w="1504315">
                  <a:extLst>
                    <a:ext uri="{9D8B030D-6E8A-4147-A177-3AD203B41FA5}">
                      <a16:colId xmlns:a16="http://schemas.microsoft.com/office/drawing/2014/main" val="20003"/>
                    </a:ext>
                  </a:extLst>
                </a:gridCol>
                <a:gridCol w="1504315">
                  <a:extLst>
                    <a:ext uri="{9D8B030D-6E8A-4147-A177-3AD203B41FA5}">
                      <a16:colId xmlns:a16="http://schemas.microsoft.com/office/drawing/2014/main" val="20004"/>
                    </a:ext>
                  </a:extLst>
                </a:gridCol>
              </a:tblGrid>
              <a:tr h="370840">
                <a:tc>
                  <a:txBody>
                    <a:bodyPr/>
                    <a:lstStyle/>
                    <a:p>
                      <a:r>
                        <a:rPr lang="en-US" b="1" dirty="0"/>
                        <a:t>Focus</a:t>
                      </a:r>
                      <a:r>
                        <a:rPr lang="en-US" b="1" baseline="0" dirty="0"/>
                        <a:t> Area</a:t>
                      </a:r>
                      <a:endParaRPr lang="en-ZA" b="1" dirty="0"/>
                    </a:p>
                  </a:txBody>
                  <a:tcPr marL="83573" marR="83573"/>
                </a:tc>
                <a:tc>
                  <a:txBody>
                    <a:bodyPr/>
                    <a:lstStyle/>
                    <a:p>
                      <a:r>
                        <a:rPr lang="en-US" b="1" dirty="0"/>
                        <a:t>Key finding</a:t>
                      </a:r>
                      <a:endParaRPr lang="en-ZA" b="1" dirty="0"/>
                    </a:p>
                  </a:txBody>
                  <a:tcPr marL="83573" marR="83573"/>
                </a:tc>
                <a:tc>
                  <a:txBody>
                    <a:bodyPr/>
                    <a:lstStyle/>
                    <a:p>
                      <a:r>
                        <a:rPr lang="en-US" b="1" dirty="0"/>
                        <a:t>Action taken</a:t>
                      </a:r>
                      <a:endParaRPr lang="en-ZA" b="1" dirty="0"/>
                    </a:p>
                  </a:txBody>
                  <a:tcPr marL="83573" marR="83573"/>
                </a:tc>
                <a:tc>
                  <a:txBody>
                    <a:bodyPr/>
                    <a:lstStyle/>
                    <a:p>
                      <a:r>
                        <a:rPr lang="en-US" b="1" dirty="0"/>
                        <a:t>Challenge</a:t>
                      </a:r>
                      <a:endParaRPr lang="en-ZA" b="1" dirty="0"/>
                    </a:p>
                  </a:txBody>
                  <a:tcPr marL="83573" marR="83573"/>
                </a:tc>
                <a:tc>
                  <a:txBody>
                    <a:bodyPr/>
                    <a:lstStyle/>
                    <a:p>
                      <a:r>
                        <a:rPr lang="en-US" b="1" dirty="0"/>
                        <a:t>% Progress</a:t>
                      </a:r>
                      <a:endParaRPr lang="en-ZA" b="1" dirty="0"/>
                    </a:p>
                  </a:txBody>
                  <a:tcPr marL="83573" marR="83573"/>
                </a:tc>
                <a:extLst>
                  <a:ext uri="{0D108BD9-81ED-4DB2-BD59-A6C34878D82A}">
                    <a16:rowId xmlns:a16="http://schemas.microsoft.com/office/drawing/2014/main" val="10000"/>
                  </a:ext>
                </a:extLst>
              </a:tr>
              <a:tr h="370840">
                <a:tc gridSpan="5">
                  <a:txBody>
                    <a:bodyPr/>
                    <a:lstStyle/>
                    <a:p>
                      <a:pPr algn="ctr"/>
                      <a:r>
                        <a:rPr lang="en-US" b="1" dirty="0"/>
                        <a:t>Other matters</a:t>
                      </a:r>
                      <a:endParaRPr lang="en-ZA" b="1" dirty="0"/>
                    </a:p>
                  </a:txBody>
                  <a:tcPr marL="83573" marR="83573">
                    <a:solidFill>
                      <a:schemeClr val="accent3">
                        <a:lumMod val="60000"/>
                        <a:lumOff val="40000"/>
                      </a:schemeClr>
                    </a:solidFill>
                  </a:tcPr>
                </a:tc>
                <a:tc hMerge="1">
                  <a:txBody>
                    <a:bodyPr/>
                    <a:lstStyle/>
                    <a:p>
                      <a:endParaRPr lang="en-US" dirty="0"/>
                    </a:p>
                  </a:txBody>
                  <a:tcPr marL="83573" marR="83573"/>
                </a:tc>
                <a:tc hMerge="1">
                  <a:txBody>
                    <a:bodyPr/>
                    <a:lstStyle/>
                    <a:p>
                      <a:endParaRPr lang="en-US" baseline="0" dirty="0"/>
                    </a:p>
                  </a:txBody>
                  <a:tcPr marL="83573" marR="83573"/>
                </a:tc>
                <a:tc hMerge="1">
                  <a:txBody>
                    <a:bodyPr/>
                    <a:lstStyle/>
                    <a:p>
                      <a:endParaRPr lang="en-US" dirty="0"/>
                    </a:p>
                  </a:txBody>
                  <a:tcPr marL="83573" marR="83573"/>
                </a:tc>
                <a:tc hMerge="1">
                  <a:txBody>
                    <a:bodyPr/>
                    <a:lstStyle/>
                    <a:p>
                      <a:endParaRPr lang="en-ZA" dirty="0"/>
                    </a:p>
                  </a:txBody>
                  <a:tcPr marL="83573" marR="83573"/>
                </a:tc>
                <a:extLst>
                  <a:ext uri="{0D108BD9-81ED-4DB2-BD59-A6C34878D82A}">
                    <a16:rowId xmlns:a16="http://schemas.microsoft.com/office/drawing/2014/main" val="1025186766"/>
                  </a:ext>
                </a:extLst>
              </a:tr>
              <a:tr h="370840">
                <a:tc>
                  <a:txBody>
                    <a:bodyPr/>
                    <a:lstStyle/>
                    <a:p>
                      <a:r>
                        <a:rPr lang="en-US" dirty="0"/>
                        <a:t>Expenditure Management</a:t>
                      </a:r>
                    </a:p>
                    <a:p>
                      <a:endParaRPr lang="en-US" dirty="0"/>
                    </a:p>
                    <a:p>
                      <a:endParaRPr lang="en-US" dirty="0"/>
                    </a:p>
                    <a:p>
                      <a:endParaRPr lang="en-US" dirty="0"/>
                    </a:p>
                    <a:p>
                      <a:endParaRPr lang="en-US" dirty="0"/>
                    </a:p>
                    <a:p>
                      <a:endParaRPr lang="en-US" dirty="0"/>
                    </a:p>
                    <a:p>
                      <a:endParaRPr lang="en-US" dirty="0"/>
                    </a:p>
                    <a:p>
                      <a:endParaRPr lang="en-US" dirty="0"/>
                    </a:p>
                  </a:txBody>
                  <a:tcPr marL="83573" marR="83573"/>
                </a:tc>
                <a:tc>
                  <a:txBody>
                    <a:bodyPr/>
                    <a:lstStyle/>
                    <a:p>
                      <a:r>
                        <a:rPr lang="en-US" dirty="0"/>
                        <a:t>Payments made outside financial system</a:t>
                      </a:r>
                    </a:p>
                    <a:p>
                      <a:endParaRPr lang="en-US" dirty="0"/>
                    </a:p>
                    <a:p>
                      <a:endParaRPr lang="en-US" dirty="0"/>
                    </a:p>
                    <a:p>
                      <a:endParaRPr lang="en-US" dirty="0"/>
                    </a:p>
                    <a:p>
                      <a:endParaRPr lang="en-US" dirty="0"/>
                    </a:p>
                  </a:txBody>
                  <a:tcPr marL="83573" marR="83573"/>
                </a:tc>
                <a:tc>
                  <a:txBody>
                    <a:bodyPr/>
                    <a:lstStyle/>
                    <a:p>
                      <a:r>
                        <a:rPr lang="en-US" dirty="0"/>
                        <a:t>Invoices are processes</a:t>
                      </a:r>
                      <a:r>
                        <a:rPr lang="en-US" baseline="0" dirty="0"/>
                        <a:t> via cashbook before any payments are made on the banking module.</a:t>
                      </a:r>
                    </a:p>
                    <a:p>
                      <a:endParaRPr lang="en-US" baseline="0" dirty="0"/>
                    </a:p>
                  </a:txBody>
                  <a:tcPr marL="83573" marR="83573"/>
                </a:tc>
                <a:tc>
                  <a:txBody>
                    <a:bodyPr/>
                    <a:lstStyle/>
                    <a:p>
                      <a:r>
                        <a:rPr lang="en-US" dirty="0"/>
                        <a:t>None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marL="83573" marR="83573"/>
                </a:tc>
                <a:tc>
                  <a:txBody>
                    <a:bodyPr/>
                    <a:lstStyle/>
                    <a:p>
                      <a:r>
                        <a:rPr lang="en-US" dirty="0"/>
                        <a:t>100%</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ZA" dirty="0"/>
                    </a:p>
                  </a:txBody>
                  <a:tcPr marL="83573" marR="83573"/>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23C2F124-E5B1-45BC-93A0-9E358C0DB49F}" type="slidenum">
              <a:rPr lang="nso-ZA" altLang="en-US" smtClean="0"/>
              <a:pPr>
                <a:defRPr/>
              </a:pPr>
              <a:t>28</a:t>
            </a:fld>
            <a:endParaRPr lang="nso-ZA" altLang="en-US"/>
          </a:p>
        </p:txBody>
      </p:sp>
    </p:spTree>
    <p:extLst>
      <p:ext uri="{BB962C8B-B14F-4D97-AF65-F5344CB8AC3E}">
        <p14:creationId xmlns:p14="http://schemas.microsoft.com/office/powerpoint/2010/main" val="1407891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307503"/>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sz="2800" dirty="0"/>
              <a:t>Implementation of post Audit Action Plan</a:t>
            </a:r>
            <a:endParaRPr lang="en-ZA" sz="2800" dirty="0"/>
          </a:p>
        </p:txBody>
      </p:sp>
      <p:graphicFrame>
        <p:nvGraphicFramePr>
          <p:cNvPr id="5" name="Content Placeholder 4"/>
          <p:cNvGraphicFramePr>
            <a:graphicFrameLocks noGrp="1"/>
          </p:cNvGraphicFramePr>
          <p:nvPr>
            <p:ph idx="1"/>
          </p:nvPr>
        </p:nvGraphicFramePr>
        <p:xfrm>
          <a:off x="822325" y="1100138"/>
          <a:ext cx="7521575" cy="3576320"/>
        </p:xfrm>
        <a:graphic>
          <a:graphicData uri="http://schemas.openxmlformats.org/drawingml/2006/table">
            <a:tbl>
              <a:tblPr firstRow="1" bandRow="1">
                <a:tableStyleId>{5940675A-B579-460E-94D1-54222C63F5DA}</a:tableStyleId>
              </a:tblPr>
              <a:tblGrid>
                <a:gridCol w="1504315">
                  <a:extLst>
                    <a:ext uri="{9D8B030D-6E8A-4147-A177-3AD203B41FA5}">
                      <a16:colId xmlns:a16="http://schemas.microsoft.com/office/drawing/2014/main" val="20000"/>
                    </a:ext>
                  </a:extLst>
                </a:gridCol>
                <a:gridCol w="1504315">
                  <a:extLst>
                    <a:ext uri="{9D8B030D-6E8A-4147-A177-3AD203B41FA5}">
                      <a16:colId xmlns:a16="http://schemas.microsoft.com/office/drawing/2014/main" val="20001"/>
                    </a:ext>
                  </a:extLst>
                </a:gridCol>
                <a:gridCol w="1504315">
                  <a:extLst>
                    <a:ext uri="{9D8B030D-6E8A-4147-A177-3AD203B41FA5}">
                      <a16:colId xmlns:a16="http://schemas.microsoft.com/office/drawing/2014/main" val="20002"/>
                    </a:ext>
                  </a:extLst>
                </a:gridCol>
                <a:gridCol w="1504315">
                  <a:extLst>
                    <a:ext uri="{9D8B030D-6E8A-4147-A177-3AD203B41FA5}">
                      <a16:colId xmlns:a16="http://schemas.microsoft.com/office/drawing/2014/main" val="20003"/>
                    </a:ext>
                  </a:extLst>
                </a:gridCol>
                <a:gridCol w="1504315">
                  <a:extLst>
                    <a:ext uri="{9D8B030D-6E8A-4147-A177-3AD203B41FA5}">
                      <a16:colId xmlns:a16="http://schemas.microsoft.com/office/drawing/2014/main" val="20004"/>
                    </a:ext>
                  </a:extLst>
                </a:gridCol>
              </a:tblGrid>
              <a:tr h="370840">
                <a:tc>
                  <a:txBody>
                    <a:bodyPr/>
                    <a:lstStyle/>
                    <a:p>
                      <a:r>
                        <a:rPr lang="en-US" b="1" dirty="0"/>
                        <a:t>Focus</a:t>
                      </a:r>
                      <a:r>
                        <a:rPr lang="en-US" b="1" baseline="0" dirty="0"/>
                        <a:t> Area</a:t>
                      </a:r>
                      <a:endParaRPr lang="en-ZA" b="1" dirty="0"/>
                    </a:p>
                  </a:txBody>
                  <a:tcPr marL="83573" marR="83573"/>
                </a:tc>
                <a:tc>
                  <a:txBody>
                    <a:bodyPr/>
                    <a:lstStyle/>
                    <a:p>
                      <a:r>
                        <a:rPr lang="en-US" b="1" dirty="0"/>
                        <a:t>Key finding</a:t>
                      </a:r>
                      <a:endParaRPr lang="en-ZA" b="1" dirty="0"/>
                    </a:p>
                  </a:txBody>
                  <a:tcPr marL="83573" marR="83573"/>
                </a:tc>
                <a:tc>
                  <a:txBody>
                    <a:bodyPr/>
                    <a:lstStyle/>
                    <a:p>
                      <a:r>
                        <a:rPr lang="en-US" b="1" dirty="0"/>
                        <a:t>Action taken</a:t>
                      </a:r>
                      <a:endParaRPr lang="en-ZA" b="1" dirty="0"/>
                    </a:p>
                  </a:txBody>
                  <a:tcPr marL="83573" marR="83573"/>
                </a:tc>
                <a:tc>
                  <a:txBody>
                    <a:bodyPr/>
                    <a:lstStyle/>
                    <a:p>
                      <a:r>
                        <a:rPr lang="en-US" b="1" dirty="0"/>
                        <a:t>Challenge</a:t>
                      </a:r>
                      <a:endParaRPr lang="en-ZA" b="1" dirty="0"/>
                    </a:p>
                  </a:txBody>
                  <a:tcPr marL="83573" marR="83573"/>
                </a:tc>
                <a:tc>
                  <a:txBody>
                    <a:bodyPr/>
                    <a:lstStyle/>
                    <a:p>
                      <a:r>
                        <a:rPr lang="en-US" b="1" dirty="0"/>
                        <a:t>% Progress</a:t>
                      </a:r>
                      <a:endParaRPr lang="en-ZA" b="1" dirty="0"/>
                    </a:p>
                  </a:txBody>
                  <a:tcPr marL="83573" marR="83573"/>
                </a:tc>
                <a:extLst>
                  <a:ext uri="{0D108BD9-81ED-4DB2-BD59-A6C34878D82A}">
                    <a16:rowId xmlns:a16="http://schemas.microsoft.com/office/drawing/2014/main" val="10000"/>
                  </a:ext>
                </a:extLst>
              </a:tr>
              <a:tr h="370840">
                <a:tc gridSpan="5">
                  <a:txBody>
                    <a:bodyPr/>
                    <a:lstStyle/>
                    <a:p>
                      <a:pPr algn="ctr"/>
                      <a:r>
                        <a:rPr lang="en-US" b="1" dirty="0"/>
                        <a:t>Other matters</a:t>
                      </a:r>
                      <a:endParaRPr lang="en-ZA" b="1" dirty="0"/>
                    </a:p>
                  </a:txBody>
                  <a:tcPr marL="83573" marR="83573">
                    <a:solidFill>
                      <a:schemeClr val="accent3">
                        <a:lumMod val="60000"/>
                        <a:lumOff val="40000"/>
                      </a:schemeClr>
                    </a:solidFill>
                  </a:tcPr>
                </a:tc>
                <a:tc hMerge="1">
                  <a:txBody>
                    <a:bodyPr/>
                    <a:lstStyle/>
                    <a:p>
                      <a:endParaRPr lang="en-ZA" dirty="0"/>
                    </a:p>
                  </a:txBody>
                  <a:tcPr marL="83573" marR="83573"/>
                </a:tc>
                <a:tc hMerge="1">
                  <a:txBody>
                    <a:bodyPr/>
                    <a:lstStyle/>
                    <a:p>
                      <a:endParaRPr lang="en-US" baseline="0" dirty="0"/>
                    </a:p>
                  </a:txBody>
                  <a:tcPr marL="83573" marR="83573"/>
                </a:tc>
                <a:tc hMerge="1">
                  <a:txBody>
                    <a:bodyPr/>
                    <a:lstStyle/>
                    <a:p>
                      <a:endParaRPr lang="en-US" dirty="0"/>
                    </a:p>
                  </a:txBody>
                  <a:tcPr marL="83573" marR="83573"/>
                </a:tc>
                <a:tc hMerge="1">
                  <a:txBody>
                    <a:bodyPr/>
                    <a:lstStyle/>
                    <a:p>
                      <a:endParaRPr lang="en-ZA" dirty="0"/>
                    </a:p>
                  </a:txBody>
                  <a:tcPr marL="83573" marR="83573"/>
                </a:tc>
                <a:extLst>
                  <a:ext uri="{0D108BD9-81ED-4DB2-BD59-A6C34878D82A}">
                    <a16:rowId xmlns:a16="http://schemas.microsoft.com/office/drawing/2014/main" val="392926282"/>
                  </a:ext>
                </a:extLst>
              </a:tr>
              <a:tr h="370840">
                <a:tc>
                  <a:txBody>
                    <a:bodyPr/>
                    <a:lstStyle/>
                    <a:p>
                      <a:r>
                        <a:rPr lang="en-US" dirty="0"/>
                        <a:t>Irregular</a:t>
                      </a:r>
                      <a:r>
                        <a:rPr lang="en-US" baseline="0" dirty="0"/>
                        <a:t>, Unauthorized and wasteful expenditure</a:t>
                      </a:r>
                      <a:endParaRPr lang="en-ZA" dirty="0"/>
                    </a:p>
                  </a:txBody>
                  <a:tcPr marL="83573" marR="83573"/>
                </a:tc>
                <a:tc>
                  <a:txBody>
                    <a:bodyPr/>
                    <a:lstStyle/>
                    <a:p>
                      <a:r>
                        <a:rPr lang="en-US" baseline="0" dirty="0"/>
                        <a:t>Prevent irregular, unauthorized and wasteful expenditure</a:t>
                      </a:r>
                    </a:p>
                    <a:p>
                      <a:endParaRPr lang="en-US" baseline="0" dirty="0"/>
                    </a:p>
                    <a:p>
                      <a:endParaRPr lang="en-ZA" dirty="0"/>
                    </a:p>
                  </a:txBody>
                  <a:tcPr marL="83573" marR="83573"/>
                </a:tc>
                <a:tc>
                  <a:txBody>
                    <a:bodyPr/>
                    <a:lstStyle/>
                    <a:p>
                      <a:r>
                        <a:rPr lang="en-US" baseline="0" dirty="0"/>
                        <a:t>SCM processes have been centralized to BTO/CFO to avoid recurrence</a:t>
                      </a:r>
                    </a:p>
                  </a:txBody>
                  <a:tcPr marL="83573" marR="83573"/>
                </a:tc>
                <a:tc>
                  <a:txBody>
                    <a:bodyPr/>
                    <a:lstStyle/>
                    <a:p>
                      <a:r>
                        <a:rPr lang="en-US" dirty="0"/>
                        <a:t>Emergency</a:t>
                      </a:r>
                      <a:r>
                        <a:rPr lang="en-US" baseline="0" dirty="0"/>
                        <a:t> expenditure </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marL="83573" marR="83573"/>
                </a:tc>
                <a:tc>
                  <a:txBody>
                    <a:bodyPr/>
                    <a:lstStyle/>
                    <a:p>
                      <a:r>
                        <a:rPr lang="en-US" dirty="0"/>
                        <a:t>Implemented</a:t>
                      </a:r>
                    </a:p>
                    <a:p>
                      <a:endParaRPr lang="en-ZA" dirty="0"/>
                    </a:p>
                  </a:txBody>
                  <a:tcPr marL="83573" marR="83573"/>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23C2F124-E5B1-45BC-93A0-9E358C0DB49F}" type="slidenum">
              <a:rPr lang="nso-ZA" altLang="en-US" smtClean="0"/>
              <a:pPr>
                <a:defRPr/>
              </a:pPr>
              <a:t>29</a:t>
            </a:fld>
            <a:endParaRPr lang="nso-ZA" altLang="en-US"/>
          </a:p>
        </p:txBody>
      </p:sp>
    </p:spTree>
    <p:extLst>
      <p:ext uri="{BB962C8B-B14F-4D97-AF65-F5344CB8AC3E}">
        <p14:creationId xmlns:p14="http://schemas.microsoft.com/office/powerpoint/2010/main" val="3624617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style>
          <a:lnRef idx="2">
            <a:schemeClr val="accent1">
              <a:shade val="50000"/>
            </a:schemeClr>
          </a:lnRef>
          <a:fillRef idx="1">
            <a:schemeClr val="accent1"/>
          </a:fillRef>
          <a:effectRef idx="0">
            <a:schemeClr val="accent1"/>
          </a:effectRef>
          <a:fontRef idx="minor">
            <a:schemeClr val="lt1"/>
          </a:fontRef>
        </p:style>
        <p:txBody>
          <a:bodyPr/>
          <a:lstStyle/>
          <a:p>
            <a:r>
              <a:rPr lang="en-GB" b="1" dirty="0"/>
              <a:t>1.BACKGROUND</a:t>
            </a:r>
            <a:r>
              <a:rPr lang="en-GB" dirty="0"/>
              <a:t> </a:t>
            </a:r>
          </a:p>
        </p:txBody>
      </p:sp>
      <p:sp>
        <p:nvSpPr>
          <p:cNvPr id="3" name="Content Placeholder 2"/>
          <p:cNvSpPr>
            <a:spLocks noGrp="1"/>
          </p:cNvSpPr>
          <p:nvPr>
            <p:ph idx="1"/>
          </p:nvPr>
        </p:nvSpPr>
        <p:spPr>
          <a:xfrm>
            <a:off x="685800" y="1446549"/>
            <a:ext cx="7870557" cy="432049"/>
          </a:xfrm>
        </p:spPr>
        <p:txBody>
          <a:bodyPr>
            <a:normAutofit/>
          </a:bodyPr>
          <a:lstStyle/>
          <a:p>
            <a:pPr lvl="0" fontAlgn="base"/>
            <a:endParaRPr lang="en-ZA" sz="1200" dirty="0"/>
          </a:p>
          <a:p>
            <a:pPr marL="0" indent="0" algn="just">
              <a:buNone/>
            </a:pPr>
            <a:endParaRPr lang="en-GB" sz="2200" dirty="0"/>
          </a:p>
        </p:txBody>
      </p:sp>
      <p:sp>
        <p:nvSpPr>
          <p:cNvPr id="4" name="Slide Number Placeholder 3"/>
          <p:cNvSpPr>
            <a:spLocks noGrp="1"/>
          </p:cNvSpPr>
          <p:nvPr>
            <p:ph type="sldNum" sz="quarter" idx="12"/>
          </p:nvPr>
        </p:nvSpPr>
        <p:spPr/>
        <p:txBody>
          <a:bodyPr/>
          <a:lstStyle/>
          <a:p>
            <a:pPr>
              <a:defRPr/>
            </a:pPr>
            <a:fld id="{E94C77EB-E7B8-4E4B-BE56-5F3A1F7484AB}" type="slidenum">
              <a:rPr lang="en-US" smtClean="0"/>
              <a:pPr>
                <a:defRPr/>
              </a:pPr>
              <a:t>3</a:t>
            </a:fld>
            <a:endParaRPr lang="en-US"/>
          </a:p>
        </p:txBody>
      </p:sp>
      <p:pic>
        <p:nvPicPr>
          <p:cNvPr id="7" name="Picture 6"/>
          <p:cNvPicPr>
            <a:picLocks noChangeAspect="1"/>
          </p:cNvPicPr>
          <p:nvPr/>
        </p:nvPicPr>
        <p:blipFill>
          <a:blip r:embed="rId2" cstate="print"/>
          <a:stretch>
            <a:fillRect/>
          </a:stretch>
        </p:blipFill>
        <p:spPr>
          <a:xfrm>
            <a:off x="7316907" y="5960224"/>
            <a:ext cx="1799400" cy="787151"/>
          </a:xfrm>
          <a:prstGeom prst="rect">
            <a:avLst/>
          </a:prstGeom>
        </p:spPr>
      </p:pic>
      <p:pic>
        <p:nvPicPr>
          <p:cNvPr id="8" name="Picture 2" descr="GSDM Logo"/>
          <p:cNvPicPr>
            <a:picLocks noChangeAspect="1" noChangeArrowheads="1"/>
          </p:cNvPicPr>
          <p:nvPr/>
        </p:nvPicPr>
        <p:blipFill>
          <a:blip r:embed="rId3" cstate="print">
            <a:clrChange>
              <a:clrFrom>
                <a:srgbClr val="FBFBF9"/>
              </a:clrFrom>
              <a:clrTo>
                <a:srgbClr val="FBFBF9">
                  <a:alpha val="0"/>
                </a:srgbClr>
              </a:clrTo>
            </a:clrChange>
          </a:blip>
          <a:srcRect/>
          <a:stretch>
            <a:fillRect/>
          </a:stretch>
        </p:blipFill>
        <p:spPr bwMode="auto">
          <a:xfrm>
            <a:off x="21392" y="5915161"/>
            <a:ext cx="1074099" cy="877275"/>
          </a:xfrm>
          <a:prstGeom prst="rect">
            <a:avLst/>
          </a:prstGeom>
          <a:noFill/>
          <a:ln w="9525">
            <a:noFill/>
            <a:miter lim="800000"/>
            <a:headEnd/>
            <a:tailEnd/>
          </a:ln>
        </p:spPr>
      </p:pic>
      <p:pic>
        <p:nvPicPr>
          <p:cNvPr id="9" name="Picture 8" descr="wapen1 2"/>
          <p:cNvPicPr/>
          <p:nvPr/>
        </p:nvPicPr>
        <p:blipFill>
          <a:blip r:embed="rId4"/>
          <a:srcRect/>
          <a:stretch>
            <a:fillRect/>
          </a:stretch>
        </p:blipFill>
        <p:spPr bwMode="auto">
          <a:xfrm>
            <a:off x="4067944" y="5955822"/>
            <a:ext cx="792088" cy="864957"/>
          </a:xfrm>
          <a:prstGeom prst="rect">
            <a:avLst/>
          </a:prstGeom>
          <a:noFill/>
          <a:ln w="9525">
            <a:noFill/>
            <a:miter lim="800000"/>
            <a:headEnd/>
            <a:tailEnd/>
          </a:ln>
        </p:spPr>
      </p:pic>
      <p:sp>
        <p:nvSpPr>
          <p:cNvPr id="15" name="Rectangle 14"/>
          <p:cNvSpPr/>
          <p:nvPr/>
        </p:nvSpPr>
        <p:spPr>
          <a:xfrm>
            <a:off x="899592" y="1443349"/>
            <a:ext cx="7488832" cy="4774705"/>
          </a:xfrm>
          <a:prstGeom prst="rect">
            <a:avLst/>
          </a:prstGeom>
        </p:spPr>
        <p:txBody>
          <a:bodyPr wrap="square">
            <a:spAutoFit/>
          </a:bodyPr>
          <a:lstStyle/>
          <a:p>
            <a:pPr lvl="1">
              <a:lnSpc>
                <a:spcPct val="115000"/>
              </a:lnSpc>
              <a:spcBef>
                <a:spcPts val="1000"/>
              </a:spcBef>
              <a:spcAft>
                <a:spcPts val="0"/>
              </a:spcAft>
            </a:pPr>
            <a:r>
              <a:rPr lang="en-ZA" sz="2000" b="1" dirty="0">
                <a:solidFill>
                  <a:srgbClr val="5B9BD5"/>
                </a:solidFill>
                <a:latin typeface="Calibri Light" panose="020F0302020204030204" pitchFamily="34" charset="0"/>
                <a:ea typeface="Times New Roman" panose="02020603050405020304" pitchFamily="18" charset="0"/>
                <a:cs typeface="Times New Roman" panose="02020603050405020304" pitchFamily="18" charset="0"/>
              </a:rPr>
              <a:t>Geographic Description</a:t>
            </a:r>
          </a:p>
          <a:p>
            <a:pPr algn="just">
              <a:lnSpc>
                <a:spcPct val="107000"/>
              </a:lnSpc>
              <a:spcAft>
                <a:spcPts val="800"/>
              </a:spcAft>
            </a:pPr>
            <a:r>
              <a:rPr lang="en-ZA" sz="1000" b="1" dirty="0">
                <a:latin typeface="Century Gothic" panose="020B0502020202020204" pitchFamily="34" charset="0"/>
                <a:ea typeface="Calibri" panose="020F0502020204030204" pitchFamily="34" charset="0"/>
                <a:cs typeface="Calibri Light" panose="020F0302020204030204" pitchFamily="34" charset="0"/>
              </a:rPr>
              <a:t> </a:t>
            </a:r>
            <a:endParaRPr lang="en-ZA"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sz="1200" b="1" dirty="0">
                <a:latin typeface="Century Gothic" panose="020B0502020202020204" pitchFamily="34" charset="0"/>
                <a:ea typeface="Calibri" panose="020F0502020204030204" pitchFamily="34" charset="0"/>
                <a:cs typeface="Calibri Light" panose="020F0302020204030204" pitchFamily="34" charset="0"/>
              </a:rPr>
              <a:t>Area: 4 585km² </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sz="1200" dirty="0">
                <a:latin typeface="Century Gothic" panose="020B0502020202020204" pitchFamily="34" charset="0"/>
                <a:ea typeface="Calibri" panose="020F0502020204030204" pitchFamily="34" charset="0"/>
                <a:cs typeface="Calibri Light" panose="020F0302020204030204" pitchFamily="34" charset="0"/>
              </a:rPr>
              <a:t>Description: The Lekwa Local Municipality is Category B municipality situated within the Gert Sibande District in the Mpumalanga Province. It is one of seven municipalities in the district. </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sz="1200" dirty="0">
                <a:latin typeface="Century Gothic" panose="020B0502020202020204" pitchFamily="34" charset="0"/>
                <a:ea typeface="Calibri" panose="020F0502020204030204" pitchFamily="34" charset="0"/>
                <a:cs typeface="Calibri Light" panose="020F0302020204030204" pitchFamily="34" charset="0"/>
              </a:rPr>
              <a:t>It was established on 5 December 2000 after the amalgamation of three former Transitional Local Councils, namely Standerton, Sakhile and Morgenzon. </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sz="1200" dirty="0">
                <a:latin typeface="Century Gothic" panose="020B0502020202020204" pitchFamily="34" charset="0"/>
                <a:ea typeface="Calibri" panose="020F0502020204030204" pitchFamily="34" charset="0"/>
                <a:cs typeface="Calibri Light" panose="020F0302020204030204" pitchFamily="34" charset="0"/>
              </a:rPr>
              <a:t>It is located in the south-west of the district, with immediate entrances to the KwaZulu-Natal, Gauteng and Free State Provinces. Newcastle, Heidelberg and </a:t>
            </a:r>
            <a:r>
              <a:rPr lang="en-ZA" sz="1200" dirty="0" err="1">
                <a:latin typeface="Century Gothic" panose="020B0502020202020204" pitchFamily="34" charset="0"/>
                <a:ea typeface="Calibri" panose="020F0502020204030204" pitchFamily="34" charset="0"/>
                <a:cs typeface="Calibri Light" panose="020F0302020204030204" pitchFamily="34" charset="0"/>
              </a:rPr>
              <a:t>Vrede</a:t>
            </a:r>
            <a:r>
              <a:rPr lang="en-ZA" sz="1200" dirty="0">
                <a:latin typeface="Century Gothic" panose="020B0502020202020204" pitchFamily="34" charset="0"/>
                <a:ea typeface="Calibri" panose="020F0502020204030204" pitchFamily="34" charset="0"/>
                <a:cs typeface="Calibri Light" panose="020F0302020204030204" pitchFamily="34" charset="0"/>
              </a:rPr>
              <a:t> are respective immediate entrances. Standerton serves as an urban node, whilst Morgenzon, which is 45km northeast of Standerton, serves as a satellite node. </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sz="1200" dirty="0">
                <a:latin typeface="Century Gothic" panose="020B0502020202020204" pitchFamily="34" charset="0"/>
                <a:ea typeface="Calibri" panose="020F0502020204030204" pitchFamily="34" charset="0"/>
                <a:cs typeface="Calibri Light" panose="020F0302020204030204" pitchFamily="34" charset="0"/>
              </a:rPr>
              <a:t>The Lekwa Municipality lies on the large open plains of the Highveld region, which is characterized by tall grass, and it is Trans versed by the Vaal River, which flows in a western direction. The municipality is named after the Vaal River, which is commonly known as Lekwa (the Sesotho name for the Vaal River).</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sz="1200" b="1" dirty="0">
                <a:latin typeface="Century Gothic" panose="020B0502020202020204" pitchFamily="34" charset="0"/>
                <a:ea typeface="Calibri" panose="020F0502020204030204" pitchFamily="34" charset="0"/>
                <a:cs typeface="Calibri Light" panose="020F0302020204030204" pitchFamily="34" charset="0"/>
              </a:rPr>
              <a:t>Cities/Towns: Morgenzon, Standerton</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sz="1200" dirty="0">
                <a:latin typeface="Century Gothic" panose="020B0502020202020204" pitchFamily="34" charset="0"/>
                <a:ea typeface="Calibri" panose="020F0502020204030204" pitchFamily="34" charset="0"/>
                <a:cs typeface="Calibri Light" panose="020F0302020204030204" pitchFamily="34" charset="0"/>
              </a:rPr>
              <a:t>Main Economic Sectors: Agriculture, forestry and fishing (30%), community, social and personal services (13%), private households (12%)</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100" dirty="0">
                <a:latin typeface="Calibri" panose="020F0502020204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9755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307503"/>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sz="2800" dirty="0"/>
              <a:t>Implementation of post Audit Action Plan</a:t>
            </a:r>
            <a:endParaRPr lang="en-ZA" sz="2800" dirty="0"/>
          </a:p>
        </p:txBody>
      </p:sp>
      <p:graphicFrame>
        <p:nvGraphicFramePr>
          <p:cNvPr id="5" name="Content Placeholder 4"/>
          <p:cNvGraphicFramePr>
            <a:graphicFrameLocks noGrp="1"/>
          </p:cNvGraphicFramePr>
          <p:nvPr>
            <p:ph idx="1"/>
          </p:nvPr>
        </p:nvGraphicFramePr>
        <p:xfrm>
          <a:off x="822325" y="1100138"/>
          <a:ext cx="7521575" cy="2753360"/>
        </p:xfrm>
        <a:graphic>
          <a:graphicData uri="http://schemas.openxmlformats.org/drawingml/2006/table">
            <a:tbl>
              <a:tblPr firstRow="1" bandRow="1">
                <a:tableStyleId>{5940675A-B579-460E-94D1-54222C63F5DA}</a:tableStyleId>
              </a:tblPr>
              <a:tblGrid>
                <a:gridCol w="1504315">
                  <a:extLst>
                    <a:ext uri="{9D8B030D-6E8A-4147-A177-3AD203B41FA5}">
                      <a16:colId xmlns:a16="http://schemas.microsoft.com/office/drawing/2014/main" val="20000"/>
                    </a:ext>
                  </a:extLst>
                </a:gridCol>
                <a:gridCol w="1504315">
                  <a:extLst>
                    <a:ext uri="{9D8B030D-6E8A-4147-A177-3AD203B41FA5}">
                      <a16:colId xmlns:a16="http://schemas.microsoft.com/office/drawing/2014/main" val="20001"/>
                    </a:ext>
                  </a:extLst>
                </a:gridCol>
                <a:gridCol w="1504315">
                  <a:extLst>
                    <a:ext uri="{9D8B030D-6E8A-4147-A177-3AD203B41FA5}">
                      <a16:colId xmlns:a16="http://schemas.microsoft.com/office/drawing/2014/main" val="20002"/>
                    </a:ext>
                  </a:extLst>
                </a:gridCol>
                <a:gridCol w="1504315">
                  <a:extLst>
                    <a:ext uri="{9D8B030D-6E8A-4147-A177-3AD203B41FA5}">
                      <a16:colId xmlns:a16="http://schemas.microsoft.com/office/drawing/2014/main" val="20003"/>
                    </a:ext>
                  </a:extLst>
                </a:gridCol>
                <a:gridCol w="1504315">
                  <a:extLst>
                    <a:ext uri="{9D8B030D-6E8A-4147-A177-3AD203B41FA5}">
                      <a16:colId xmlns:a16="http://schemas.microsoft.com/office/drawing/2014/main" val="20004"/>
                    </a:ext>
                  </a:extLst>
                </a:gridCol>
              </a:tblGrid>
              <a:tr h="370840">
                <a:tc>
                  <a:txBody>
                    <a:bodyPr/>
                    <a:lstStyle/>
                    <a:p>
                      <a:r>
                        <a:rPr lang="en-US" b="1" dirty="0"/>
                        <a:t>Focus</a:t>
                      </a:r>
                      <a:r>
                        <a:rPr lang="en-US" b="1" baseline="0" dirty="0"/>
                        <a:t> Area</a:t>
                      </a:r>
                      <a:endParaRPr lang="en-ZA" b="1" dirty="0"/>
                    </a:p>
                  </a:txBody>
                  <a:tcPr marL="83573" marR="83573"/>
                </a:tc>
                <a:tc>
                  <a:txBody>
                    <a:bodyPr/>
                    <a:lstStyle/>
                    <a:p>
                      <a:r>
                        <a:rPr lang="en-US" b="1" dirty="0"/>
                        <a:t>Key finding</a:t>
                      </a:r>
                      <a:endParaRPr lang="en-ZA" b="1" dirty="0"/>
                    </a:p>
                  </a:txBody>
                  <a:tcPr marL="83573" marR="83573"/>
                </a:tc>
                <a:tc>
                  <a:txBody>
                    <a:bodyPr/>
                    <a:lstStyle/>
                    <a:p>
                      <a:r>
                        <a:rPr lang="en-US" b="1" dirty="0"/>
                        <a:t>Action taken</a:t>
                      </a:r>
                      <a:endParaRPr lang="en-ZA" b="1" dirty="0"/>
                    </a:p>
                  </a:txBody>
                  <a:tcPr marL="83573" marR="83573"/>
                </a:tc>
                <a:tc>
                  <a:txBody>
                    <a:bodyPr/>
                    <a:lstStyle/>
                    <a:p>
                      <a:r>
                        <a:rPr lang="en-US" b="1" dirty="0"/>
                        <a:t>Challenge</a:t>
                      </a:r>
                      <a:endParaRPr lang="en-ZA" b="1" dirty="0"/>
                    </a:p>
                  </a:txBody>
                  <a:tcPr marL="83573" marR="83573"/>
                </a:tc>
                <a:tc>
                  <a:txBody>
                    <a:bodyPr/>
                    <a:lstStyle/>
                    <a:p>
                      <a:r>
                        <a:rPr lang="en-US" b="1" dirty="0"/>
                        <a:t>% Progress</a:t>
                      </a:r>
                      <a:endParaRPr lang="en-ZA" b="1" dirty="0"/>
                    </a:p>
                  </a:txBody>
                  <a:tcPr marL="83573" marR="83573"/>
                </a:tc>
                <a:extLst>
                  <a:ext uri="{0D108BD9-81ED-4DB2-BD59-A6C34878D82A}">
                    <a16:rowId xmlns:a16="http://schemas.microsoft.com/office/drawing/2014/main" val="10000"/>
                  </a:ext>
                </a:extLst>
              </a:tr>
              <a:tr h="370840">
                <a:tc gridSpan="5">
                  <a:txBody>
                    <a:bodyPr/>
                    <a:lstStyle/>
                    <a:p>
                      <a:pPr algn="ctr"/>
                      <a:r>
                        <a:rPr lang="en-US" b="1" dirty="0"/>
                        <a:t>Other matters</a:t>
                      </a:r>
                      <a:endParaRPr lang="en-ZA" b="1" dirty="0"/>
                    </a:p>
                  </a:txBody>
                  <a:tcPr marL="83573" marR="83573">
                    <a:solidFill>
                      <a:schemeClr val="accent3">
                        <a:lumMod val="60000"/>
                        <a:lumOff val="40000"/>
                      </a:schemeClr>
                    </a:solidFill>
                  </a:tcPr>
                </a:tc>
                <a:tc hMerge="1">
                  <a:txBody>
                    <a:bodyPr/>
                    <a:lstStyle/>
                    <a:p>
                      <a:endParaRPr lang="en-ZA" dirty="0"/>
                    </a:p>
                  </a:txBody>
                  <a:tcPr marL="83573" marR="83573"/>
                </a:tc>
                <a:tc hMerge="1">
                  <a:txBody>
                    <a:bodyPr/>
                    <a:lstStyle/>
                    <a:p>
                      <a:endParaRPr lang="en-US" baseline="0" dirty="0"/>
                    </a:p>
                  </a:txBody>
                  <a:tcPr marL="83573" marR="83573"/>
                </a:tc>
                <a:tc hMerge="1">
                  <a:txBody>
                    <a:bodyPr/>
                    <a:lstStyle/>
                    <a:p>
                      <a:endParaRPr lang="en-US" dirty="0"/>
                    </a:p>
                  </a:txBody>
                  <a:tcPr marL="83573" marR="83573"/>
                </a:tc>
                <a:tc hMerge="1">
                  <a:txBody>
                    <a:bodyPr/>
                    <a:lstStyle/>
                    <a:p>
                      <a:endParaRPr lang="en-US" dirty="0"/>
                    </a:p>
                  </a:txBody>
                  <a:tcPr marL="83573" marR="83573"/>
                </a:tc>
                <a:extLst>
                  <a:ext uri="{0D108BD9-81ED-4DB2-BD59-A6C34878D82A}">
                    <a16:rowId xmlns:a16="http://schemas.microsoft.com/office/drawing/2014/main" val="1848669391"/>
                  </a:ext>
                </a:extLst>
              </a:tr>
              <a:tr h="370840">
                <a:tc>
                  <a:txBody>
                    <a:bodyPr/>
                    <a:lstStyle/>
                    <a:p>
                      <a:r>
                        <a:rPr lang="en-US" dirty="0"/>
                        <a:t>Limitation</a:t>
                      </a:r>
                      <a:r>
                        <a:rPr lang="en-US" baseline="0" dirty="0"/>
                        <a:t> of Scope(Tender documents)</a:t>
                      </a:r>
                      <a:endParaRPr lang="en-US" dirty="0"/>
                    </a:p>
                    <a:p>
                      <a:endParaRPr lang="en-US" dirty="0"/>
                    </a:p>
                    <a:p>
                      <a:endParaRPr lang="en-US" dirty="0"/>
                    </a:p>
                    <a:p>
                      <a:endParaRPr lang="en-US" dirty="0"/>
                    </a:p>
                    <a:p>
                      <a:endParaRPr lang="en-ZA" dirty="0"/>
                    </a:p>
                  </a:txBody>
                  <a:tcPr marL="83573" marR="83573"/>
                </a:tc>
                <a:tc>
                  <a:txBody>
                    <a:bodyPr/>
                    <a:lstStyle/>
                    <a:p>
                      <a:r>
                        <a:rPr lang="en-US" baseline="0" dirty="0"/>
                        <a:t>Unavailability of SCM committee minutes and tender documents</a:t>
                      </a:r>
                    </a:p>
                    <a:p>
                      <a:endParaRPr lang="en-ZA" dirty="0"/>
                    </a:p>
                  </a:txBody>
                  <a:tcPr marL="83573" marR="83573"/>
                </a:tc>
                <a:tc>
                  <a:txBody>
                    <a:bodyPr/>
                    <a:lstStyle/>
                    <a:p>
                      <a:r>
                        <a:rPr lang="en-US" baseline="0" dirty="0"/>
                        <a:t>Register updated with all tenders awarded until June 2020</a:t>
                      </a:r>
                    </a:p>
                    <a:p>
                      <a:endParaRPr lang="en-US" baseline="0" dirty="0"/>
                    </a:p>
                    <a:p>
                      <a:endParaRPr lang="en-US" baseline="0" dirty="0"/>
                    </a:p>
                  </a:txBody>
                  <a:tcPr marL="83573" marR="83573"/>
                </a:tc>
                <a:tc>
                  <a:txBody>
                    <a:bodyPr/>
                    <a:lstStyle/>
                    <a:p>
                      <a:r>
                        <a:rPr lang="en-US" dirty="0"/>
                        <a:t>Lack of proper</a:t>
                      </a:r>
                      <a:r>
                        <a:rPr lang="en-US" baseline="0" dirty="0"/>
                        <a:t> record management system and storage</a:t>
                      </a:r>
                      <a:endParaRPr lang="en-US" dirty="0"/>
                    </a:p>
                    <a:p>
                      <a:endParaRPr lang="en-US" dirty="0"/>
                    </a:p>
                    <a:p>
                      <a:endParaRPr lang="en-US" dirty="0"/>
                    </a:p>
                  </a:txBody>
                  <a:tcPr marL="83573" marR="83573"/>
                </a:tc>
                <a:tc>
                  <a:txBody>
                    <a:bodyPr/>
                    <a:lstStyle/>
                    <a:p>
                      <a:r>
                        <a:rPr lang="en-US" dirty="0"/>
                        <a:t>Implemented</a:t>
                      </a:r>
                    </a:p>
                    <a:p>
                      <a:endParaRPr lang="en-US" dirty="0"/>
                    </a:p>
                    <a:p>
                      <a:endParaRPr lang="en-US" dirty="0"/>
                    </a:p>
                    <a:p>
                      <a:endParaRPr lang="en-US" dirty="0"/>
                    </a:p>
                    <a:p>
                      <a:endParaRPr lang="en-US" dirty="0"/>
                    </a:p>
                    <a:p>
                      <a:endParaRPr lang="en-US" dirty="0"/>
                    </a:p>
                    <a:p>
                      <a:endParaRPr lang="en-US" dirty="0"/>
                    </a:p>
                  </a:txBody>
                  <a:tcPr marL="83573" marR="83573"/>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23C2F124-E5B1-45BC-93A0-9E358C0DB49F}" type="slidenum">
              <a:rPr lang="nso-ZA" altLang="en-US" smtClean="0"/>
              <a:pPr>
                <a:defRPr/>
              </a:pPr>
              <a:t>30</a:t>
            </a:fld>
            <a:endParaRPr lang="nso-ZA" altLang="en-US"/>
          </a:p>
        </p:txBody>
      </p:sp>
    </p:spTree>
    <p:extLst>
      <p:ext uri="{BB962C8B-B14F-4D97-AF65-F5344CB8AC3E}">
        <p14:creationId xmlns:p14="http://schemas.microsoft.com/office/powerpoint/2010/main" val="408814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595535"/>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GB" dirty="0">
                <a:latin typeface="Arial Black" panose="020B0A04020102020204" pitchFamily="34" charset="0"/>
              </a:rPr>
              <a:t>Action Plan 2018/19</a:t>
            </a:r>
            <a:endParaRPr lang="en-ZA" dirty="0"/>
          </a:p>
        </p:txBody>
      </p:sp>
      <p:sp>
        <p:nvSpPr>
          <p:cNvPr id="4" name="Slide Number Placeholder 3"/>
          <p:cNvSpPr>
            <a:spLocks noGrp="1"/>
          </p:cNvSpPr>
          <p:nvPr>
            <p:ph type="sldNum" sz="quarter" idx="12"/>
          </p:nvPr>
        </p:nvSpPr>
        <p:spPr/>
        <p:txBody>
          <a:bodyPr/>
          <a:lstStyle/>
          <a:p>
            <a:fld id="{7DADAC30-06FB-4867-A41F-B3D5DF4920A0}" type="slidenum">
              <a:rPr lang="nso-ZA" smtClean="0"/>
              <a:pPr/>
              <a:t>31</a:t>
            </a:fld>
            <a:endParaRPr lang="nso-ZA"/>
          </a:p>
        </p:txBody>
      </p:sp>
      <p:pic>
        <p:nvPicPr>
          <p:cNvPr id="6" name="Picture 5"/>
          <p:cNvPicPr>
            <a:picLocks noChangeAspect="1"/>
          </p:cNvPicPr>
          <p:nvPr/>
        </p:nvPicPr>
        <p:blipFill>
          <a:blip r:embed="rId2" cstate="print"/>
          <a:stretch>
            <a:fillRect/>
          </a:stretch>
        </p:blipFill>
        <p:spPr>
          <a:xfrm>
            <a:off x="7316907" y="5960224"/>
            <a:ext cx="1799400" cy="787151"/>
          </a:xfrm>
          <a:prstGeom prst="rect">
            <a:avLst/>
          </a:prstGeom>
        </p:spPr>
      </p:pic>
      <p:pic>
        <p:nvPicPr>
          <p:cNvPr id="7" name="Picture 2" descr="GSDM Logo"/>
          <p:cNvPicPr>
            <a:picLocks noChangeAspect="1" noChangeArrowheads="1"/>
          </p:cNvPicPr>
          <p:nvPr/>
        </p:nvPicPr>
        <p:blipFill>
          <a:blip r:embed="rId3" cstate="print">
            <a:clrChange>
              <a:clrFrom>
                <a:srgbClr val="FBFBF9"/>
              </a:clrFrom>
              <a:clrTo>
                <a:srgbClr val="FBFBF9">
                  <a:alpha val="0"/>
                </a:srgbClr>
              </a:clrTo>
            </a:clrChange>
          </a:blip>
          <a:srcRect/>
          <a:stretch>
            <a:fillRect/>
          </a:stretch>
        </p:blipFill>
        <p:spPr bwMode="auto">
          <a:xfrm>
            <a:off x="21392" y="5915161"/>
            <a:ext cx="1074099" cy="877275"/>
          </a:xfrm>
          <a:prstGeom prst="rect">
            <a:avLst/>
          </a:prstGeom>
          <a:noFill/>
          <a:ln w="9525">
            <a:noFill/>
            <a:miter lim="800000"/>
            <a:headEnd/>
            <a:tailEnd/>
          </a:ln>
        </p:spPr>
      </p:pic>
      <p:pic>
        <p:nvPicPr>
          <p:cNvPr id="8" name="Picture 7" descr="wapen1 2"/>
          <p:cNvPicPr/>
          <p:nvPr/>
        </p:nvPicPr>
        <p:blipFill>
          <a:blip r:embed="rId4"/>
          <a:srcRect/>
          <a:stretch>
            <a:fillRect/>
          </a:stretch>
        </p:blipFill>
        <p:spPr bwMode="auto">
          <a:xfrm>
            <a:off x="4067944" y="5955822"/>
            <a:ext cx="792088" cy="864957"/>
          </a:xfrm>
          <a:prstGeom prst="rect">
            <a:avLst/>
          </a:prstGeom>
          <a:noFill/>
          <a:ln w="9525">
            <a:noFill/>
            <a:miter lim="800000"/>
            <a:headEnd/>
            <a:tailEnd/>
          </a:ln>
        </p:spPr>
      </p:pic>
      <p:graphicFrame>
        <p:nvGraphicFramePr>
          <p:cNvPr id="11" name="Table 10">
            <a:extLst>
              <a:ext uri="{FF2B5EF4-FFF2-40B4-BE49-F238E27FC236}">
                <a16:creationId xmlns:a16="http://schemas.microsoft.com/office/drawing/2014/main" id="{07826F49-B356-44BF-882E-856ECECED068}"/>
              </a:ext>
            </a:extLst>
          </p:cNvPr>
          <p:cNvGraphicFramePr>
            <a:graphicFrameLocks noGrp="1"/>
          </p:cNvGraphicFramePr>
          <p:nvPr>
            <p:extLst>
              <p:ext uri="{D42A27DB-BD31-4B8C-83A1-F6EECF244321}">
                <p14:modId xmlns:p14="http://schemas.microsoft.com/office/powerpoint/2010/main" val="4127180192"/>
              </p:ext>
            </p:extLst>
          </p:nvPr>
        </p:nvGraphicFramePr>
        <p:xfrm>
          <a:off x="982133" y="1773159"/>
          <a:ext cx="7910350" cy="2263716"/>
        </p:xfrm>
        <a:graphic>
          <a:graphicData uri="http://schemas.openxmlformats.org/drawingml/2006/table">
            <a:tbl>
              <a:tblPr firstRow="1" firstCol="1" bandRow="1">
                <a:tableStyleId>{5C22544A-7EE6-4342-B048-85BDC9FD1C3A}</a:tableStyleId>
              </a:tblPr>
              <a:tblGrid>
                <a:gridCol w="1612060">
                  <a:extLst>
                    <a:ext uri="{9D8B030D-6E8A-4147-A177-3AD203B41FA5}">
                      <a16:colId xmlns:a16="http://schemas.microsoft.com/office/drawing/2014/main" val="20000"/>
                    </a:ext>
                  </a:extLst>
                </a:gridCol>
                <a:gridCol w="512362">
                  <a:extLst>
                    <a:ext uri="{9D8B030D-6E8A-4147-A177-3AD203B41FA5}">
                      <a16:colId xmlns:a16="http://schemas.microsoft.com/office/drawing/2014/main" val="20001"/>
                    </a:ext>
                  </a:extLst>
                </a:gridCol>
                <a:gridCol w="374898">
                  <a:extLst>
                    <a:ext uri="{9D8B030D-6E8A-4147-A177-3AD203B41FA5}">
                      <a16:colId xmlns:a16="http://schemas.microsoft.com/office/drawing/2014/main" val="20002"/>
                    </a:ext>
                  </a:extLst>
                </a:gridCol>
                <a:gridCol w="387395">
                  <a:extLst>
                    <a:ext uri="{9D8B030D-6E8A-4147-A177-3AD203B41FA5}">
                      <a16:colId xmlns:a16="http://schemas.microsoft.com/office/drawing/2014/main" val="20003"/>
                    </a:ext>
                  </a:extLst>
                </a:gridCol>
                <a:gridCol w="449878">
                  <a:extLst>
                    <a:ext uri="{9D8B030D-6E8A-4147-A177-3AD203B41FA5}">
                      <a16:colId xmlns:a16="http://schemas.microsoft.com/office/drawing/2014/main" val="20004"/>
                    </a:ext>
                  </a:extLst>
                </a:gridCol>
                <a:gridCol w="449878">
                  <a:extLst>
                    <a:ext uri="{9D8B030D-6E8A-4147-A177-3AD203B41FA5}">
                      <a16:colId xmlns:a16="http://schemas.microsoft.com/office/drawing/2014/main" val="20005"/>
                    </a:ext>
                  </a:extLst>
                </a:gridCol>
                <a:gridCol w="437382">
                  <a:extLst>
                    <a:ext uri="{9D8B030D-6E8A-4147-A177-3AD203B41FA5}">
                      <a16:colId xmlns:a16="http://schemas.microsoft.com/office/drawing/2014/main" val="20006"/>
                    </a:ext>
                  </a:extLst>
                </a:gridCol>
                <a:gridCol w="512362">
                  <a:extLst>
                    <a:ext uri="{9D8B030D-6E8A-4147-A177-3AD203B41FA5}">
                      <a16:colId xmlns:a16="http://schemas.microsoft.com/office/drawing/2014/main" val="20007"/>
                    </a:ext>
                  </a:extLst>
                </a:gridCol>
                <a:gridCol w="412388">
                  <a:extLst>
                    <a:ext uri="{9D8B030D-6E8A-4147-A177-3AD203B41FA5}">
                      <a16:colId xmlns:a16="http://schemas.microsoft.com/office/drawing/2014/main" val="20008"/>
                    </a:ext>
                  </a:extLst>
                </a:gridCol>
                <a:gridCol w="412388">
                  <a:extLst>
                    <a:ext uri="{9D8B030D-6E8A-4147-A177-3AD203B41FA5}">
                      <a16:colId xmlns:a16="http://schemas.microsoft.com/office/drawing/2014/main" val="20009"/>
                    </a:ext>
                  </a:extLst>
                </a:gridCol>
                <a:gridCol w="512362">
                  <a:extLst>
                    <a:ext uri="{9D8B030D-6E8A-4147-A177-3AD203B41FA5}">
                      <a16:colId xmlns:a16="http://schemas.microsoft.com/office/drawing/2014/main" val="20010"/>
                    </a:ext>
                  </a:extLst>
                </a:gridCol>
                <a:gridCol w="349905">
                  <a:extLst>
                    <a:ext uri="{9D8B030D-6E8A-4147-A177-3AD203B41FA5}">
                      <a16:colId xmlns:a16="http://schemas.microsoft.com/office/drawing/2014/main" val="20011"/>
                    </a:ext>
                  </a:extLst>
                </a:gridCol>
                <a:gridCol w="337409">
                  <a:extLst>
                    <a:ext uri="{9D8B030D-6E8A-4147-A177-3AD203B41FA5}">
                      <a16:colId xmlns:a16="http://schemas.microsoft.com/office/drawing/2014/main" val="20012"/>
                    </a:ext>
                  </a:extLst>
                </a:gridCol>
                <a:gridCol w="412388">
                  <a:extLst>
                    <a:ext uri="{9D8B030D-6E8A-4147-A177-3AD203B41FA5}">
                      <a16:colId xmlns:a16="http://schemas.microsoft.com/office/drawing/2014/main" val="20013"/>
                    </a:ext>
                  </a:extLst>
                </a:gridCol>
                <a:gridCol w="412388">
                  <a:extLst>
                    <a:ext uri="{9D8B030D-6E8A-4147-A177-3AD203B41FA5}">
                      <a16:colId xmlns:a16="http://schemas.microsoft.com/office/drawing/2014/main" val="20014"/>
                    </a:ext>
                  </a:extLst>
                </a:gridCol>
                <a:gridCol w="324907">
                  <a:extLst>
                    <a:ext uri="{9D8B030D-6E8A-4147-A177-3AD203B41FA5}">
                      <a16:colId xmlns:a16="http://schemas.microsoft.com/office/drawing/2014/main" val="20015"/>
                    </a:ext>
                  </a:extLst>
                </a:gridCol>
              </a:tblGrid>
              <a:tr h="503884">
                <a:tc rowSpan="2">
                  <a:txBody>
                    <a:bodyPr/>
                    <a:lstStyle/>
                    <a:p>
                      <a:pPr algn="ctr">
                        <a:lnSpc>
                          <a:spcPct val="107000"/>
                        </a:lnSpc>
                        <a:spcAft>
                          <a:spcPts val="0"/>
                        </a:spcAft>
                      </a:pPr>
                      <a:r>
                        <a:rPr lang="en-GB" sz="1000" dirty="0">
                          <a:effectLst/>
                        </a:rPr>
                        <a:t>MUNICIPALITY</a:t>
                      </a:r>
                      <a:endParaRPr lang="en-ZA" sz="1000" b="1" dirty="0">
                        <a:solidFill>
                          <a:schemeClr val="tx1"/>
                        </a:solidFill>
                        <a:effectLst/>
                        <a:latin typeface="Arial" panose="020B0604020202020204" pitchFamily="34" charset="0"/>
                        <a:ea typeface="Times New Roman"/>
                        <a:cs typeface="Arial" panose="020B0604020202020204" pitchFamily="34" charset="0"/>
                      </a:endParaRPr>
                    </a:p>
                  </a:txBody>
                  <a:tcPr marL="55721" marR="55721" marT="0" marB="0" anchor="ctr"/>
                </a:tc>
                <a:tc gridSpan="3">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ZA" sz="1000" u="none" strike="noStrike" dirty="0">
                          <a:effectLst/>
                        </a:rPr>
                        <a:t>Financial Statements misstatements</a:t>
                      </a:r>
                      <a:endParaRPr lang="en-ZA" sz="1000" b="1" i="0" u="none" strike="noStrike" dirty="0">
                        <a:solidFill>
                          <a:schemeClr val="tx1"/>
                        </a:solidFill>
                        <a:effectLst/>
                        <a:latin typeface="Arial" panose="020B0604020202020204" pitchFamily="34" charset="0"/>
                        <a:cs typeface="Arial" panose="020B0604020202020204" pitchFamily="34" charset="0"/>
                      </a:endParaRPr>
                    </a:p>
                  </a:txBody>
                  <a:tcPr marL="55721" marR="55721" marT="0" marB="0" anchor="ctr"/>
                </a:tc>
                <a:tc hMerge="1">
                  <a:txBody>
                    <a:bodyPr/>
                    <a:lstStyle/>
                    <a:p>
                      <a:endParaRPr lang="en-ZA"/>
                    </a:p>
                  </a:txBody>
                  <a:tcPr/>
                </a:tc>
                <a:tc hMerge="1">
                  <a:txBody>
                    <a:bodyPr/>
                    <a:lstStyle/>
                    <a:p>
                      <a:endParaRPr lang="en-ZA"/>
                    </a:p>
                  </a:txBody>
                  <a:tcPr/>
                </a:tc>
                <a:tc gridSpan="3">
                  <a:txBody>
                    <a:bodyPr/>
                    <a:lstStyle/>
                    <a:p>
                      <a:pPr algn="ctr" fontAlgn="t"/>
                      <a:r>
                        <a:rPr lang="en-ZA" sz="1000" u="none" strike="noStrike" dirty="0">
                          <a:effectLst/>
                        </a:rPr>
                        <a:t>Annual Report</a:t>
                      </a:r>
                    </a:p>
                    <a:p>
                      <a:pPr algn="ctr">
                        <a:lnSpc>
                          <a:spcPct val="107000"/>
                        </a:lnSpc>
                        <a:spcAft>
                          <a:spcPts val="0"/>
                        </a:spcAft>
                      </a:pPr>
                      <a:endParaRPr lang="en-ZA" sz="1000" b="1" dirty="0">
                        <a:solidFill>
                          <a:schemeClr val="tx1"/>
                        </a:solidFill>
                        <a:effectLst/>
                        <a:latin typeface="Arial" panose="020B0604020202020204" pitchFamily="34" charset="0"/>
                        <a:ea typeface="Times New Roman"/>
                        <a:cs typeface="Arial" panose="020B0604020202020204" pitchFamily="34" charset="0"/>
                      </a:endParaRPr>
                    </a:p>
                  </a:txBody>
                  <a:tcPr marL="55721" marR="55721" marT="0" marB="0" anchor="ctr"/>
                </a:tc>
                <a:tc hMerge="1">
                  <a:txBody>
                    <a:bodyPr/>
                    <a:lstStyle/>
                    <a:p>
                      <a:pPr algn="ctr">
                        <a:lnSpc>
                          <a:spcPct val="107000"/>
                        </a:lnSpc>
                        <a:spcAft>
                          <a:spcPts val="0"/>
                        </a:spcAft>
                      </a:pPr>
                      <a:endParaRPr lang="en-ZA" sz="900" dirty="0">
                        <a:solidFill>
                          <a:schemeClr val="tx1"/>
                        </a:solidFill>
                        <a:effectLst/>
                        <a:latin typeface="Arial" panose="020B0604020202020204" pitchFamily="34" charset="0"/>
                        <a:ea typeface="Times New Roman"/>
                        <a:cs typeface="Arial" panose="020B0604020202020204" pitchFamily="34"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lnSpc>
                          <a:spcPct val="107000"/>
                        </a:lnSpc>
                        <a:spcAft>
                          <a:spcPts val="0"/>
                        </a:spcAft>
                      </a:pPr>
                      <a:endParaRPr lang="en-ZA" sz="900" dirty="0">
                        <a:solidFill>
                          <a:schemeClr val="tx1"/>
                        </a:solidFill>
                        <a:effectLst/>
                        <a:latin typeface="Arial" panose="020B0604020202020204" pitchFamily="34" charset="0"/>
                        <a:ea typeface="Times New Roman"/>
                        <a:cs typeface="Arial" panose="020B0604020202020204" pitchFamily="34"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3">
                  <a:txBody>
                    <a:bodyPr/>
                    <a:lstStyle/>
                    <a:p>
                      <a:pPr algn="ctr" fontAlgn="t"/>
                      <a:r>
                        <a:rPr lang="en-ZA" sz="1000" u="none" strike="noStrike" dirty="0">
                          <a:effectLst/>
                        </a:rPr>
                        <a:t>Non-compliance with laws and regulations.</a:t>
                      </a:r>
                    </a:p>
                    <a:p>
                      <a:pPr algn="ctr">
                        <a:lnSpc>
                          <a:spcPct val="107000"/>
                        </a:lnSpc>
                        <a:spcAft>
                          <a:spcPts val="0"/>
                        </a:spcAft>
                      </a:pPr>
                      <a:endParaRPr lang="en-ZA" sz="1000" b="1" dirty="0">
                        <a:solidFill>
                          <a:schemeClr val="tx1"/>
                        </a:solidFill>
                        <a:effectLst/>
                        <a:latin typeface="Arial" panose="020B0604020202020204" pitchFamily="34" charset="0"/>
                        <a:ea typeface="Times New Roman"/>
                        <a:cs typeface="Arial" panose="020B0604020202020204" pitchFamily="34" charset="0"/>
                      </a:endParaRPr>
                    </a:p>
                  </a:txBody>
                  <a:tcPr marL="55721" marR="55721" marT="0" marB="0" anchor="ctr"/>
                </a:tc>
                <a:tc hMerge="1">
                  <a:txBody>
                    <a:bodyPr/>
                    <a:lstStyle/>
                    <a:p>
                      <a:pPr algn="ctr">
                        <a:lnSpc>
                          <a:spcPct val="107000"/>
                        </a:lnSpc>
                        <a:spcAft>
                          <a:spcPts val="0"/>
                        </a:spcAft>
                      </a:pPr>
                      <a:endParaRPr lang="en-ZA" sz="900" dirty="0">
                        <a:solidFill>
                          <a:schemeClr val="tx1"/>
                        </a:solidFill>
                        <a:effectLst/>
                        <a:latin typeface="Arial" panose="020B0604020202020204" pitchFamily="34" charset="0"/>
                        <a:ea typeface="Times New Roman"/>
                        <a:cs typeface="Arial" panose="020B0604020202020204" pitchFamily="34"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lnSpc>
                          <a:spcPct val="107000"/>
                        </a:lnSpc>
                        <a:spcAft>
                          <a:spcPts val="0"/>
                        </a:spcAft>
                      </a:pPr>
                      <a:endParaRPr lang="en-ZA" sz="900" dirty="0">
                        <a:solidFill>
                          <a:schemeClr val="tx1"/>
                        </a:solidFill>
                        <a:effectLst/>
                        <a:latin typeface="Arial" panose="020B0604020202020204" pitchFamily="34" charset="0"/>
                        <a:ea typeface="Times New Roman"/>
                        <a:cs typeface="Arial" panose="020B0604020202020204" pitchFamily="34"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3">
                  <a:txBody>
                    <a:bodyPr/>
                    <a:lstStyle/>
                    <a:p>
                      <a:pPr algn="ctr" fontAlgn="t"/>
                      <a:r>
                        <a:rPr lang="en-ZA" sz="1000" u="none" strike="noStrike" dirty="0">
                          <a:effectLst/>
                        </a:rPr>
                        <a:t>Internal Control</a:t>
                      </a:r>
                    </a:p>
                    <a:p>
                      <a:pPr algn="ctr">
                        <a:lnSpc>
                          <a:spcPct val="107000"/>
                        </a:lnSpc>
                        <a:spcAft>
                          <a:spcPts val="0"/>
                        </a:spcAft>
                      </a:pPr>
                      <a:endParaRPr lang="en-ZA" sz="1000" b="1" dirty="0">
                        <a:solidFill>
                          <a:schemeClr val="tx1"/>
                        </a:solidFill>
                        <a:effectLst/>
                        <a:latin typeface="Arial" panose="020B0604020202020204" pitchFamily="34" charset="0"/>
                        <a:ea typeface="Times New Roman"/>
                        <a:cs typeface="Arial" panose="020B0604020202020204" pitchFamily="34" charset="0"/>
                      </a:endParaRPr>
                    </a:p>
                  </a:txBody>
                  <a:tcPr marL="55721" marR="55721" marT="0" marB="0" anchor="ctr"/>
                </a:tc>
                <a:tc hMerge="1">
                  <a:txBody>
                    <a:bodyPr/>
                    <a:lstStyle/>
                    <a:p>
                      <a:pPr algn="ctr">
                        <a:lnSpc>
                          <a:spcPct val="107000"/>
                        </a:lnSpc>
                        <a:spcAft>
                          <a:spcPts val="0"/>
                        </a:spcAft>
                      </a:pPr>
                      <a:endParaRPr lang="en-ZA" sz="900" dirty="0">
                        <a:solidFill>
                          <a:schemeClr val="tx1"/>
                        </a:solidFill>
                        <a:effectLst/>
                        <a:latin typeface="Arial" panose="020B0604020202020204" pitchFamily="34" charset="0"/>
                        <a:ea typeface="Times New Roman"/>
                        <a:cs typeface="Arial" panose="020B0604020202020204" pitchFamily="34"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lnSpc>
                          <a:spcPct val="107000"/>
                        </a:lnSpc>
                        <a:spcAft>
                          <a:spcPts val="0"/>
                        </a:spcAft>
                      </a:pPr>
                      <a:endParaRPr lang="en-ZA" sz="900" dirty="0">
                        <a:solidFill>
                          <a:schemeClr val="tx1"/>
                        </a:solidFill>
                        <a:effectLst/>
                        <a:latin typeface="Arial" panose="020B0604020202020204" pitchFamily="34" charset="0"/>
                        <a:ea typeface="Times New Roman"/>
                        <a:cs typeface="Arial" panose="020B0604020202020204" pitchFamily="34"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3">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ZA" sz="1000" u="none" strike="noStrike" dirty="0">
                          <a:effectLst/>
                        </a:rPr>
                        <a:t>Service Delivery</a:t>
                      </a:r>
                      <a:endParaRPr lang="en-ZA" sz="1000" b="1" dirty="0">
                        <a:solidFill>
                          <a:schemeClr val="tx1"/>
                        </a:solidFill>
                        <a:effectLst/>
                        <a:latin typeface="Arial" panose="020B0604020202020204" pitchFamily="34" charset="0"/>
                        <a:ea typeface="Times New Roman"/>
                        <a:cs typeface="Arial" panose="020B0604020202020204" pitchFamily="34" charset="0"/>
                      </a:endParaRPr>
                    </a:p>
                  </a:txBody>
                  <a:tcPr marL="55721" marR="55721" marT="0" marB="0" anchor="ctr"/>
                </a:tc>
                <a:tc hMerge="1">
                  <a:txBody>
                    <a:bodyPr/>
                    <a:lstStyle/>
                    <a:p>
                      <a:pPr algn="ctr">
                        <a:lnSpc>
                          <a:spcPct val="107000"/>
                        </a:lnSpc>
                        <a:spcAft>
                          <a:spcPts val="0"/>
                        </a:spcAft>
                      </a:pPr>
                      <a:endParaRPr lang="en-ZA" sz="900" dirty="0">
                        <a:solidFill>
                          <a:schemeClr val="tx1"/>
                        </a:solidFill>
                        <a:effectLst/>
                        <a:latin typeface="Arial" panose="020B0604020202020204" pitchFamily="34" charset="0"/>
                        <a:ea typeface="Times New Roman"/>
                        <a:cs typeface="Arial" panose="020B0604020202020204" pitchFamily="34"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lnSpc>
                          <a:spcPct val="107000"/>
                        </a:lnSpc>
                        <a:spcAft>
                          <a:spcPts val="0"/>
                        </a:spcAft>
                      </a:pPr>
                      <a:endParaRPr lang="en-ZA" sz="900" dirty="0">
                        <a:solidFill>
                          <a:schemeClr val="tx1"/>
                        </a:solidFill>
                        <a:effectLst/>
                        <a:latin typeface="Arial" panose="020B0604020202020204" pitchFamily="34" charset="0"/>
                        <a:ea typeface="Times New Roman"/>
                        <a:cs typeface="Arial" panose="020B0604020202020204" pitchFamily="34"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1499027">
                <a:tc vMerge="1">
                  <a:txBody>
                    <a:bodyPr/>
                    <a:lstStyle/>
                    <a:p>
                      <a:endParaRPr lang="en-ZA"/>
                    </a:p>
                  </a:txBody>
                  <a:tcPr/>
                </a:tc>
                <a:tc>
                  <a:txBody>
                    <a:bodyPr/>
                    <a:lstStyle/>
                    <a:p>
                      <a:pPr algn="ctr">
                        <a:lnSpc>
                          <a:spcPct val="107000"/>
                        </a:lnSpc>
                        <a:spcAft>
                          <a:spcPts val="0"/>
                        </a:spcAft>
                      </a:pPr>
                      <a:r>
                        <a:rPr lang="en-GB" sz="1000" dirty="0">
                          <a:effectLst/>
                        </a:rPr>
                        <a:t>Total Number findings</a:t>
                      </a:r>
                      <a:endParaRPr lang="en-ZA" sz="1000" b="1" dirty="0">
                        <a:solidFill>
                          <a:schemeClr val="tx1"/>
                        </a:solidFill>
                        <a:effectLst/>
                        <a:latin typeface="Arial" panose="020B0604020202020204" pitchFamily="34" charset="0"/>
                        <a:ea typeface="Times New Roman"/>
                        <a:cs typeface="Arial" panose="020B0604020202020204" pitchFamily="34" charset="0"/>
                      </a:endParaRPr>
                    </a:p>
                  </a:txBody>
                  <a:tcPr marL="55721" marR="55721" marT="0" marB="0" vert="vert270" anchor="ctr"/>
                </a:tc>
                <a:tc>
                  <a:txBody>
                    <a:bodyPr/>
                    <a:lstStyle/>
                    <a:p>
                      <a:pPr algn="ctr">
                        <a:lnSpc>
                          <a:spcPct val="107000"/>
                        </a:lnSpc>
                        <a:spcAft>
                          <a:spcPts val="0"/>
                        </a:spcAft>
                      </a:pPr>
                      <a:r>
                        <a:rPr lang="en-GB" sz="1000" dirty="0">
                          <a:effectLst/>
                        </a:rPr>
                        <a:t>Number of findings resolved</a:t>
                      </a:r>
                      <a:endParaRPr lang="en-ZA" sz="1000" b="1" dirty="0">
                        <a:solidFill>
                          <a:schemeClr val="tx1"/>
                        </a:solidFill>
                        <a:effectLst/>
                        <a:latin typeface="Arial" panose="020B0604020202020204" pitchFamily="34" charset="0"/>
                        <a:ea typeface="Times New Roman"/>
                        <a:cs typeface="Arial" panose="020B0604020202020204" pitchFamily="34" charset="0"/>
                      </a:endParaRPr>
                    </a:p>
                  </a:txBody>
                  <a:tcPr marL="55721" marR="55721" marT="0" marB="0" vert="vert270" anchor="ctr"/>
                </a:tc>
                <a:tc>
                  <a:txBody>
                    <a:bodyPr/>
                    <a:lstStyle/>
                    <a:p>
                      <a:pPr algn="ctr">
                        <a:lnSpc>
                          <a:spcPct val="107000"/>
                        </a:lnSpc>
                        <a:spcAft>
                          <a:spcPts val="0"/>
                        </a:spcAft>
                      </a:pPr>
                      <a:r>
                        <a:rPr lang="en-GB" sz="1000" dirty="0">
                          <a:effectLst/>
                        </a:rPr>
                        <a:t>% of findings resolved</a:t>
                      </a:r>
                      <a:endParaRPr lang="en-ZA" sz="1000" b="1" dirty="0">
                        <a:solidFill>
                          <a:schemeClr val="tx1"/>
                        </a:solidFill>
                        <a:effectLst/>
                        <a:latin typeface="Arial" panose="020B0604020202020204" pitchFamily="34" charset="0"/>
                        <a:ea typeface="Times New Roman"/>
                        <a:cs typeface="Arial" panose="020B0604020202020204" pitchFamily="34" charset="0"/>
                      </a:endParaRPr>
                    </a:p>
                  </a:txBody>
                  <a:tcPr marL="55721" marR="55721" marT="0" marB="0" vert="vert270" anchor="ctr"/>
                </a:tc>
                <a:tc>
                  <a:txBody>
                    <a:bodyPr/>
                    <a:lstStyle/>
                    <a:p>
                      <a:pPr algn="ctr">
                        <a:lnSpc>
                          <a:spcPct val="107000"/>
                        </a:lnSpc>
                        <a:spcAft>
                          <a:spcPts val="0"/>
                        </a:spcAft>
                      </a:pPr>
                      <a:r>
                        <a:rPr lang="en-GB" sz="1000" dirty="0">
                          <a:effectLst/>
                        </a:rPr>
                        <a:t>Total Number findings</a:t>
                      </a:r>
                      <a:endParaRPr lang="en-ZA" sz="1000" b="1" dirty="0">
                        <a:solidFill>
                          <a:schemeClr val="tx1"/>
                        </a:solidFill>
                        <a:effectLst/>
                        <a:latin typeface="Arial" panose="020B0604020202020204" pitchFamily="34" charset="0"/>
                        <a:ea typeface="Times New Roman"/>
                        <a:cs typeface="Arial" panose="020B0604020202020204" pitchFamily="34" charset="0"/>
                      </a:endParaRPr>
                    </a:p>
                  </a:txBody>
                  <a:tcPr marL="55721" marR="55721" marT="0" marB="0" vert="vert270" anchor="ctr"/>
                </a:tc>
                <a:tc>
                  <a:txBody>
                    <a:bodyPr/>
                    <a:lstStyle/>
                    <a:p>
                      <a:pPr algn="ctr">
                        <a:lnSpc>
                          <a:spcPct val="107000"/>
                        </a:lnSpc>
                        <a:spcAft>
                          <a:spcPts val="0"/>
                        </a:spcAft>
                      </a:pPr>
                      <a:r>
                        <a:rPr lang="en-GB" sz="1000" dirty="0">
                          <a:effectLst/>
                        </a:rPr>
                        <a:t>Number of findings resolved</a:t>
                      </a:r>
                      <a:endParaRPr lang="en-ZA" sz="1000" b="1" dirty="0">
                        <a:solidFill>
                          <a:schemeClr val="tx1"/>
                        </a:solidFill>
                        <a:effectLst/>
                        <a:latin typeface="Arial" panose="020B0604020202020204" pitchFamily="34" charset="0"/>
                        <a:ea typeface="Times New Roman"/>
                        <a:cs typeface="Arial" panose="020B0604020202020204" pitchFamily="34" charset="0"/>
                      </a:endParaRPr>
                    </a:p>
                  </a:txBody>
                  <a:tcPr marL="55721" marR="55721" marT="0" marB="0" vert="vert270" anchor="ctr"/>
                </a:tc>
                <a:tc>
                  <a:txBody>
                    <a:bodyPr/>
                    <a:lstStyle/>
                    <a:p>
                      <a:pPr algn="ctr">
                        <a:lnSpc>
                          <a:spcPct val="107000"/>
                        </a:lnSpc>
                        <a:spcAft>
                          <a:spcPts val="0"/>
                        </a:spcAft>
                      </a:pPr>
                      <a:r>
                        <a:rPr lang="en-GB" sz="1000" dirty="0">
                          <a:effectLst/>
                        </a:rPr>
                        <a:t>% of findings resolved</a:t>
                      </a:r>
                      <a:endParaRPr lang="en-ZA" sz="1000" b="1" dirty="0">
                        <a:solidFill>
                          <a:schemeClr val="tx1"/>
                        </a:solidFill>
                        <a:effectLst/>
                        <a:latin typeface="Arial" panose="020B0604020202020204" pitchFamily="34" charset="0"/>
                        <a:ea typeface="Times New Roman"/>
                        <a:cs typeface="Arial" panose="020B0604020202020204" pitchFamily="34" charset="0"/>
                      </a:endParaRPr>
                    </a:p>
                  </a:txBody>
                  <a:tcPr marL="55721" marR="55721" marT="0" marB="0" vert="vert270" anchor="ctr"/>
                </a:tc>
                <a:tc>
                  <a:txBody>
                    <a:bodyPr/>
                    <a:lstStyle/>
                    <a:p>
                      <a:pPr algn="ctr">
                        <a:lnSpc>
                          <a:spcPct val="107000"/>
                        </a:lnSpc>
                        <a:spcAft>
                          <a:spcPts val="0"/>
                        </a:spcAft>
                      </a:pPr>
                      <a:r>
                        <a:rPr lang="en-GB" sz="1000" dirty="0">
                          <a:effectLst/>
                        </a:rPr>
                        <a:t>Total Number findings</a:t>
                      </a:r>
                      <a:endParaRPr lang="en-ZA" sz="1000" b="1" dirty="0">
                        <a:solidFill>
                          <a:schemeClr val="tx1"/>
                        </a:solidFill>
                        <a:effectLst/>
                        <a:latin typeface="Arial" panose="020B0604020202020204" pitchFamily="34" charset="0"/>
                        <a:ea typeface="Times New Roman"/>
                        <a:cs typeface="Arial" panose="020B0604020202020204" pitchFamily="34" charset="0"/>
                      </a:endParaRPr>
                    </a:p>
                  </a:txBody>
                  <a:tcPr marL="55721" marR="55721" marT="0" marB="0" vert="vert270" anchor="ctr"/>
                </a:tc>
                <a:tc>
                  <a:txBody>
                    <a:bodyPr/>
                    <a:lstStyle/>
                    <a:p>
                      <a:pPr algn="ctr">
                        <a:lnSpc>
                          <a:spcPct val="107000"/>
                        </a:lnSpc>
                        <a:spcAft>
                          <a:spcPts val="0"/>
                        </a:spcAft>
                      </a:pPr>
                      <a:r>
                        <a:rPr lang="en-GB" sz="1000" dirty="0">
                          <a:effectLst/>
                        </a:rPr>
                        <a:t>Number of findings resolved</a:t>
                      </a:r>
                      <a:endParaRPr lang="en-ZA" sz="1000" b="1" dirty="0">
                        <a:solidFill>
                          <a:schemeClr val="tx1"/>
                        </a:solidFill>
                        <a:effectLst/>
                        <a:latin typeface="Arial" panose="020B0604020202020204" pitchFamily="34" charset="0"/>
                        <a:ea typeface="Times New Roman"/>
                        <a:cs typeface="Arial" panose="020B0604020202020204" pitchFamily="34" charset="0"/>
                      </a:endParaRPr>
                    </a:p>
                  </a:txBody>
                  <a:tcPr marL="55721" marR="55721" marT="0" marB="0" vert="vert270" anchor="ctr"/>
                </a:tc>
                <a:tc>
                  <a:txBody>
                    <a:bodyPr/>
                    <a:lstStyle/>
                    <a:p>
                      <a:pPr algn="ctr">
                        <a:lnSpc>
                          <a:spcPct val="107000"/>
                        </a:lnSpc>
                        <a:spcAft>
                          <a:spcPts val="0"/>
                        </a:spcAft>
                      </a:pPr>
                      <a:r>
                        <a:rPr lang="en-GB" sz="1000" dirty="0">
                          <a:effectLst/>
                        </a:rPr>
                        <a:t>% of findings resolved</a:t>
                      </a:r>
                      <a:endParaRPr lang="en-ZA" sz="1000" b="1" dirty="0">
                        <a:solidFill>
                          <a:schemeClr val="tx1"/>
                        </a:solidFill>
                        <a:effectLst/>
                        <a:latin typeface="Arial" panose="020B0604020202020204" pitchFamily="34" charset="0"/>
                        <a:ea typeface="Times New Roman"/>
                        <a:cs typeface="Arial" panose="020B0604020202020204" pitchFamily="34" charset="0"/>
                      </a:endParaRPr>
                    </a:p>
                  </a:txBody>
                  <a:tcPr marL="55721" marR="55721" marT="0" marB="0" vert="vert270" anchor="ctr"/>
                </a:tc>
                <a:tc>
                  <a:txBody>
                    <a:bodyPr/>
                    <a:lstStyle/>
                    <a:p>
                      <a:pPr algn="ctr">
                        <a:lnSpc>
                          <a:spcPct val="107000"/>
                        </a:lnSpc>
                        <a:spcAft>
                          <a:spcPts val="0"/>
                        </a:spcAft>
                      </a:pPr>
                      <a:r>
                        <a:rPr lang="en-GB" sz="1000" dirty="0">
                          <a:effectLst/>
                        </a:rPr>
                        <a:t>Total Number findings</a:t>
                      </a:r>
                      <a:endParaRPr lang="en-ZA" sz="1000" b="1" dirty="0">
                        <a:solidFill>
                          <a:schemeClr val="tx1"/>
                        </a:solidFill>
                        <a:effectLst/>
                        <a:latin typeface="Arial" panose="020B0604020202020204" pitchFamily="34" charset="0"/>
                        <a:ea typeface="Times New Roman"/>
                        <a:cs typeface="Arial" panose="020B0604020202020204" pitchFamily="34" charset="0"/>
                      </a:endParaRPr>
                    </a:p>
                  </a:txBody>
                  <a:tcPr marL="55721" marR="55721" marT="0" marB="0" vert="vert270" anchor="ctr"/>
                </a:tc>
                <a:tc>
                  <a:txBody>
                    <a:bodyPr/>
                    <a:lstStyle/>
                    <a:p>
                      <a:pPr algn="ctr">
                        <a:lnSpc>
                          <a:spcPct val="107000"/>
                        </a:lnSpc>
                        <a:spcAft>
                          <a:spcPts val="0"/>
                        </a:spcAft>
                      </a:pPr>
                      <a:r>
                        <a:rPr lang="en-GB" sz="1000" dirty="0">
                          <a:effectLst/>
                        </a:rPr>
                        <a:t>Number of findings resolved</a:t>
                      </a:r>
                      <a:endParaRPr lang="en-ZA" sz="1000" b="1" dirty="0">
                        <a:solidFill>
                          <a:schemeClr val="tx1"/>
                        </a:solidFill>
                        <a:effectLst/>
                        <a:latin typeface="Arial" panose="020B0604020202020204" pitchFamily="34" charset="0"/>
                        <a:ea typeface="Times New Roman"/>
                        <a:cs typeface="Arial" panose="020B0604020202020204" pitchFamily="34" charset="0"/>
                      </a:endParaRPr>
                    </a:p>
                  </a:txBody>
                  <a:tcPr marL="55721" marR="55721" marT="0" marB="0" vert="vert270" anchor="ctr"/>
                </a:tc>
                <a:tc>
                  <a:txBody>
                    <a:bodyPr/>
                    <a:lstStyle/>
                    <a:p>
                      <a:pPr algn="ctr">
                        <a:lnSpc>
                          <a:spcPct val="107000"/>
                        </a:lnSpc>
                        <a:spcAft>
                          <a:spcPts val="0"/>
                        </a:spcAft>
                      </a:pPr>
                      <a:r>
                        <a:rPr lang="en-GB" sz="1000" dirty="0">
                          <a:effectLst/>
                        </a:rPr>
                        <a:t>% of findings resolved</a:t>
                      </a:r>
                      <a:endParaRPr lang="en-ZA" sz="1000" b="1" dirty="0">
                        <a:solidFill>
                          <a:schemeClr val="tx1"/>
                        </a:solidFill>
                        <a:effectLst/>
                        <a:latin typeface="Arial" panose="020B0604020202020204" pitchFamily="34" charset="0"/>
                        <a:ea typeface="Times New Roman"/>
                        <a:cs typeface="Arial" panose="020B0604020202020204" pitchFamily="34" charset="0"/>
                      </a:endParaRPr>
                    </a:p>
                  </a:txBody>
                  <a:tcPr marL="55721" marR="55721" marT="0" marB="0" vert="vert270" anchor="ctr"/>
                </a:tc>
                <a:tc>
                  <a:txBody>
                    <a:bodyPr/>
                    <a:lstStyle/>
                    <a:p>
                      <a:pPr algn="ctr">
                        <a:lnSpc>
                          <a:spcPct val="107000"/>
                        </a:lnSpc>
                        <a:spcAft>
                          <a:spcPts val="0"/>
                        </a:spcAft>
                      </a:pPr>
                      <a:r>
                        <a:rPr lang="en-GB" sz="1000" dirty="0">
                          <a:effectLst/>
                        </a:rPr>
                        <a:t>Total Number findings</a:t>
                      </a:r>
                      <a:endParaRPr lang="en-ZA" sz="1000" b="1" dirty="0">
                        <a:solidFill>
                          <a:schemeClr val="tx1"/>
                        </a:solidFill>
                        <a:effectLst/>
                        <a:latin typeface="Arial" panose="020B0604020202020204" pitchFamily="34" charset="0"/>
                        <a:ea typeface="Times New Roman"/>
                        <a:cs typeface="Arial" panose="020B0604020202020204" pitchFamily="34" charset="0"/>
                      </a:endParaRPr>
                    </a:p>
                  </a:txBody>
                  <a:tcPr marL="55721" marR="55721" marT="0" marB="0" vert="vert270" anchor="ctr"/>
                </a:tc>
                <a:tc>
                  <a:txBody>
                    <a:bodyPr/>
                    <a:lstStyle/>
                    <a:p>
                      <a:pPr algn="ctr">
                        <a:lnSpc>
                          <a:spcPct val="107000"/>
                        </a:lnSpc>
                        <a:spcAft>
                          <a:spcPts val="0"/>
                        </a:spcAft>
                      </a:pPr>
                      <a:r>
                        <a:rPr lang="en-GB" sz="1000" dirty="0">
                          <a:effectLst/>
                        </a:rPr>
                        <a:t>Number of findings resolved</a:t>
                      </a:r>
                      <a:endParaRPr lang="en-ZA" sz="1000" b="1" dirty="0">
                        <a:solidFill>
                          <a:schemeClr val="tx1"/>
                        </a:solidFill>
                        <a:effectLst/>
                        <a:latin typeface="Arial" panose="020B0604020202020204" pitchFamily="34" charset="0"/>
                        <a:ea typeface="Times New Roman"/>
                        <a:cs typeface="Arial" panose="020B0604020202020204" pitchFamily="34" charset="0"/>
                      </a:endParaRPr>
                    </a:p>
                  </a:txBody>
                  <a:tcPr marL="55721" marR="55721" marT="0" marB="0" vert="vert270" anchor="ctr"/>
                </a:tc>
                <a:tc>
                  <a:txBody>
                    <a:bodyPr/>
                    <a:lstStyle/>
                    <a:p>
                      <a:pPr algn="ctr">
                        <a:lnSpc>
                          <a:spcPct val="107000"/>
                        </a:lnSpc>
                        <a:spcAft>
                          <a:spcPts val="0"/>
                        </a:spcAft>
                      </a:pPr>
                      <a:r>
                        <a:rPr lang="en-GB" sz="1000" dirty="0">
                          <a:effectLst/>
                        </a:rPr>
                        <a:t>% of findings resolved</a:t>
                      </a:r>
                      <a:endParaRPr lang="en-ZA" sz="1000" b="1" dirty="0">
                        <a:solidFill>
                          <a:schemeClr val="tx1"/>
                        </a:solidFill>
                        <a:effectLst/>
                        <a:latin typeface="Arial" panose="020B0604020202020204" pitchFamily="34" charset="0"/>
                        <a:ea typeface="Times New Roman"/>
                        <a:cs typeface="Arial" panose="020B0604020202020204" pitchFamily="34" charset="0"/>
                      </a:endParaRPr>
                    </a:p>
                  </a:txBody>
                  <a:tcPr marL="55721" marR="55721" marT="0" marB="0" vert="vert270" anchor="ctr"/>
                </a:tc>
                <a:extLst>
                  <a:ext uri="{0D108BD9-81ED-4DB2-BD59-A6C34878D82A}">
                    <a16:rowId xmlns:a16="http://schemas.microsoft.com/office/drawing/2014/main" val="10001"/>
                  </a:ext>
                </a:extLst>
              </a:tr>
              <a:tr h="260805">
                <a:tc>
                  <a:txBody>
                    <a:bodyPr/>
                    <a:lstStyle/>
                    <a:p>
                      <a:r>
                        <a:rPr lang="en-ZA" sz="900" dirty="0"/>
                        <a:t>Total</a:t>
                      </a:r>
                      <a:endParaRPr lang="en-ZA" sz="900" b="0" dirty="0">
                        <a:solidFill>
                          <a:schemeClr val="tx1"/>
                        </a:solidFill>
                      </a:endParaRPr>
                    </a:p>
                  </a:txBody>
                  <a:tcPr/>
                </a:tc>
                <a:tc>
                  <a:txBody>
                    <a:bodyPr/>
                    <a:lstStyle/>
                    <a:p>
                      <a:pPr algn="ctr">
                        <a:lnSpc>
                          <a:spcPct val="107000"/>
                        </a:lnSpc>
                        <a:spcAft>
                          <a:spcPts val="0"/>
                        </a:spcAft>
                      </a:pPr>
                      <a:r>
                        <a:rPr lang="en-ZA" sz="900" b="0" dirty="0">
                          <a:solidFill>
                            <a:srgbClr val="FF0000"/>
                          </a:solidFill>
                          <a:effectLst/>
                          <a:latin typeface="Arial" panose="020B0604020202020204" pitchFamily="34" charset="0"/>
                          <a:ea typeface="Times New Roman"/>
                          <a:cs typeface="Arial" panose="020B0604020202020204" pitchFamily="34" charset="0"/>
                        </a:rPr>
                        <a:t>19</a:t>
                      </a:r>
                    </a:p>
                  </a:txBody>
                  <a:tcPr marL="55721" marR="55721" marT="0" marB="0" anchor="ctr"/>
                </a:tc>
                <a:tc>
                  <a:txBody>
                    <a:bodyPr/>
                    <a:lstStyle/>
                    <a:p>
                      <a:pPr algn="ctr">
                        <a:lnSpc>
                          <a:spcPct val="107000"/>
                        </a:lnSpc>
                        <a:spcAft>
                          <a:spcPts val="0"/>
                        </a:spcAft>
                      </a:pPr>
                      <a:r>
                        <a:rPr lang="en-ZA" sz="900" b="0" dirty="0">
                          <a:solidFill>
                            <a:srgbClr val="FF0000"/>
                          </a:solidFill>
                          <a:effectLst/>
                          <a:latin typeface="Arial" panose="020B0604020202020204" pitchFamily="34" charset="0"/>
                          <a:ea typeface="Times New Roman"/>
                          <a:cs typeface="Arial" panose="020B0604020202020204" pitchFamily="34" charset="0"/>
                        </a:rPr>
                        <a:t>17</a:t>
                      </a:r>
                    </a:p>
                  </a:txBody>
                  <a:tcPr marL="55721" marR="55721" marT="0" marB="0" anchor="ctr"/>
                </a:tc>
                <a:tc>
                  <a:txBody>
                    <a:bodyPr/>
                    <a:lstStyle/>
                    <a:p>
                      <a:pPr algn="ctr">
                        <a:lnSpc>
                          <a:spcPct val="107000"/>
                        </a:lnSpc>
                        <a:spcAft>
                          <a:spcPts val="0"/>
                        </a:spcAft>
                      </a:pPr>
                      <a:r>
                        <a:rPr lang="en-ZA" sz="900" b="0" dirty="0">
                          <a:solidFill>
                            <a:srgbClr val="FF0000"/>
                          </a:solidFill>
                          <a:effectLst/>
                          <a:latin typeface="Arial" panose="020B0604020202020204" pitchFamily="34" charset="0"/>
                          <a:ea typeface="Times New Roman"/>
                          <a:cs typeface="Arial" panose="020B0604020202020204" pitchFamily="34" charset="0"/>
                        </a:rPr>
                        <a:t>89</a:t>
                      </a:r>
                    </a:p>
                  </a:txBody>
                  <a:tcPr marL="55721" marR="55721" marT="0" marB="0" anchor="ctr"/>
                </a:tc>
                <a:tc>
                  <a:txBody>
                    <a:bodyPr/>
                    <a:lstStyle/>
                    <a:p>
                      <a:pPr algn="ctr">
                        <a:lnSpc>
                          <a:spcPct val="107000"/>
                        </a:lnSpc>
                        <a:spcAft>
                          <a:spcPts val="0"/>
                        </a:spcAft>
                      </a:pPr>
                      <a:r>
                        <a:rPr lang="en-ZA" sz="900" b="0" dirty="0">
                          <a:solidFill>
                            <a:srgbClr val="FF0000"/>
                          </a:solidFill>
                          <a:effectLst/>
                          <a:latin typeface="Arial" panose="020B0604020202020204" pitchFamily="34" charset="0"/>
                          <a:ea typeface="Times New Roman"/>
                          <a:cs typeface="Arial" panose="020B0604020202020204" pitchFamily="34" charset="0"/>
                        </a:rPr>
                        <a:t>1</a:t>
                      </a:r>
                    </a:p>
                  </a:txBody>
                  <a:tcPr marL="55721" marR="55721" marT="0" marB="0" anchor="ctr"/>
                </a:tc>
                <a:tc>
                  <a:txBody>
                    <a:bodyPr/>
                    <a:lstStyle/>
                    <a:p>
                      <a:pPr algn="ctr">
                        <a:lnSpc>
                          <a:spcPct val="107000"/>
                        </a:lnSpc>
                        <a:spcAft>
                          <a:spcPts val="0"/>
                        </a:spcAft>
                      </a:pPr>
                      <a:r>
                        <a:rPr lang="en-ZA" sz="900" b="0" dirty="0">
                          <a:solidFill>
                            <a:srgbClr val="FF0000"/>
                          </a:solidFill>
                          <a:effectLst/>
                          <a:latin typeface="Arial" panose="020B0604020202020204" pitchFamily="34" charset="0"/>
                          <a:ea typeface="Times New Roman"/>
                          <a:cs typeface="Arial" panose="020B0604020202020204" pitchFamily="34" charset="0"/>
                        </a:rPr>
                        <a:t>0</a:t>
                      </a:r>
                    </a:p>
                  </a:txBody>
                  <a:tcPr marL="55721" marR="55721" marT="0" marB="0" anchor="ctr"/>
                </a:tc>
                <a:tc>
                  <a:txBody>
                    <a:bodyPr/>
                    <a:lstStyle/>
                    <a:p>
                      <a:pPr algn="ctr">
                        <a:lnSpc>
                          <a:spcPct val="107000"/>
                        </a:lnSpc>
                        <a:spcAft>
                          <a:spcPts val="0"/>
                        </a:spcAft>
                      </a:pPr>
                      <a:r>
                        <a:rPr lang="en-ZA" sz="900" b="0" dirty="0">
                          <a:solidFill>
                            <a:srgbClr val="FF0000"/>
                          </a:solidFill>
                          <a:effectLst/>
                          <a:latin typeface="Arial" panose="020B0604020202020204" pitchFamily="34" charset="0"/>
                          <a:ea typeface="Times New Roman"/>
                          <a:cs typeface="Arial" panose="020B0604020202020204" pitchFamily="34" charset="0"/>
                        </a:rPr>
                        <a:t>0</a:t>
                      </a:r>
                    </a:p>
                  </a:txBody>
                  <a:tcPr marL="55721" marR="55721" marT="0" marB="0" anchor="ctr"/>
                </a:tc>
                <a:tc>
                  <a:txBody>
                    <a:bodyPr/>
                    <a:lstStyle/>
                    <a:p>
                      <a:pPr algn="ctr">
                        <a:lnSpc>
                          <a:spcPct val="107000"/>
                        </a:lnSpc>
                        <a:spcAft>
                          <a:spcPts val="0"/>
                        </a:spcAft>
                      </a:pPr>
                      <a:r>
                        <a:rPr lang="en-ZA" sz="900" b="0" dirty="0">
                          <a:solidFill>
                            <a:srgbClr val="FF0000"/>
                          </a:solidFill>
                          <a:effectLst/>
                          <a:latin typeface="Arial" panose="020B0604020202020204" pitchFamily="34" charset="0"/>
                          <a:ea typeface="Times New Roman"/>
                          <a:cs typeface="Arial" panose="020B0604020202020204" pitchFamily="34" charset="0"/>
                        </a:rPr>
                        <a:t>27</a:t>
                      </a:r>
                    </a:p>
                  </a:txBody>
                  <a:tcPr marL="55721" marR="55721" marT="0" marB="0" anchor="ctr"/>
                </a:tc>
                <a:tc>
                  <a:txBody>
                    <a:bodyPr/>
                    <a:lstStyle/>
                    <a:p>
                      <a:pPr algn="ctr">
                        <a:lnSpc>
                          <a:spcPct val="107000"/>
                        </a:lnSpc>
                        <a:spcAft>
                          <a:spcPts val="0"/>
                        </a:spcAft>
                      </a:pPr>
                      <a:r>
                        <a:rPr lang="en-ZA" sz="900" b="0" dirty="0">
                          <a:solidFill>
                            <a:srgbClr val="FF0000"/>
                          </a:solidFill>
                          <a:effectLst/>
                          <a:latin typeface="Arial" panose="020B0604020202020204" pitchFamily="34" charset="0"/>
                          <a:ea typeface="Times New Roman"/>
                          <a:cs typeface="Arial" panose="020B0604020202020204" pitchFamily="34" charset="0"/>
                        </a:rPr>
                        <a:t>18</a:t>
                      </a:r>
                    </a:p>
                  </a:txBody>
                  <a:tcPr marL="55721" marR="55721" marT="0" marB="0" anchor="ctr"/>
                </a:tc>
                <a:tc>
                  <a:txBody>
                    <a:bodyPr/>
                    <a:lstStyle/>
                    <a:p>
                      <a:pPr algn="ctr">
                        <a:lnSpc>
                          <a:spcPct val="107000"/>
                        </a:lnSpc>
                        <a:spcAft>
                          <a:spcPts val="0"/>
                        </a:spcAft>
                      </a:pPr>
                      <a:r>
                        <a:rPr lang="en-ZA" sz="900" b="0" dirty="0">
                          <a:solidFill>
                            <a:srgbClr val="FF0000"/>
                          </a:solidFill>
                          <a:effectLst/>
                          <a:latin typeface="Arial" panose="020B0604020202020204" pitchFamily="34" charset="0"/>
                          <a:ea typeface="Times New Roman"/>
                          <a:cs typeface="Arial" panose="020B0604020202020204" pitchFamily="34" charset="0"/>
                        </a:rPr>
                        <a:t>67</a:t>
                      </a:r>
                    </a:p>
                  </a:txBody>
                  <a:tcPr marL="55721" marR="55721" marT="0" marB="0" anchor="ctr"/>
                </a:tc>
                <a:tc>
                  <a:txBody>
                    <a:bodyPr/>
                    <a:lstStyle/>
                    <a:p>
                      <a:pPr algn="ctr">
                        <a:lnSpc>
                          <a:spcPct val="107000"/>
                        </a:lnSpc>
                        <a:spcAft>
                          <a:spcPts val="0"/>
                        </a:spcAft>
                      </a:pPr>
                      <a:r>
                        <a:rPr lang="en-ZA" sz="900" b="0" dirty="0">
                          <a:solidFill>
                            <a:srgbClr val="FF0000"/>
                          </a:solidFill>
                          <a:effectLst/>
                          <a:latin typeface="Arial" panose="020B0604020202020204" pitchFamily="34" charset="0"/>
                          <a:ea typeface="Times New Roman"/>
                          <a:cs typeface="Arial" panose="020B0604020202020204" pitchFamily="34" charset="0"/>
                        </a:rPr>
                        <a:t>10</a:t>
                      </a:r>
                    </a:p>
                  </a:txBody>
                  <a:tcPr marL="55721" marR="55721" marT="0" marB="0" anchor="ctr"/>
                </a:tc>
                <a:tc>
                  <a:txBody>
                    <a:bodyPr/>
                    <a:lstStyle/>
                    <a:p>
                      <a:pPr algn="ctr">
                        <a:lnSpc>
                          <a:spcPct val="107000"/>
                        </a:lnSpc>
                        <a:spcAft>
                          <a:spcPts val="0"/>
                        </a:spcAft>
                      </a:pPr>
                      <a:r>
                        <a:rPr lang="en-ZA" sz="900" b="0" dirty="0">
                          <a:solidFill>
                            <a:srgbClr val="FF0000"/>
                          </a:solidFill>
                          <a:effectLst/>
                          <a:latin typeface="Arial" panose="020B0604020202020204" pitchFamily="34" charset="0"/>
                          <a:ea typeface="Times New Roman"/>
                          <a:cs typeface="Arial" panose="020B0604020202020204" pitchFamily="34" charset="0"/>
                        </a:rPr>
                        <a:t>7</a:t>
                      </a:r>
                    </a:p>
                  </a:txBody>
                  <a:tcPr marL="55721" marR="55721" marT="0" marB="0" anchor="ctr"/>
                </a:tc>
                <a:tc>
                  <a:txBody>
                    <a:bodyPr/>
                    <a:lstStyle/>
                    <a:p>
                      <a:pPr algn="ctr">
                        <a:lnSpc>
                          <a:spcPct val="107000"/>
                        </a:lnSpc>
                        <a:spcAft>
                          <a:spcPts val="0"/>
                        </a:spcAft>
                      </a:pPr>
                      <a:r>
                        <a:rPr lang="en-ZA" sz="900" b="0" dirty="0">
                          <a:solidFill>
                            <a:srgbClr val="FF0000"/>
                          </a:solidFill>
                          <a:effectLst/>
                          <a:latin typeface="Arial" panose="020B0604020202020204" pitchFamily="34" charset="0"/>
                          <a:ea typeface="Times New Roman"/>
                          <a:cs typeface="Arial" panose="020B0604020202020204" pitchFamily="34" charset="0"/>
                        </a:rPr>
                        <a:t>70</a:t>
                      </a:r>
                    </a:p>
                  </a:txBody>
                  <a:tcPr marL="55721" marR="55721" marT="0" marB="0" anchor="ctr"/>
                </a:tc>
                <a:tc>
                  <a:txBody>
                    <a:bodyPr/>
                    <a:lstStyle/>
                    <a:p>
                      <a:pPr algn="ctr">
                        <a:lnSpc>
                          <a:spcPct val="107000"/>
                        </a:lnSpc>
                        <a:spcAft>
                          <a:spcPts val="0"/>
                        </a:spcAft>
                      </a:pPr>
                      <a:r>
                        <a:rPr lang="en-ZA" sz="900" b="0" dirty="0">
                          <a:solidFill>
                            <a:srgbClr val="FF0000"/>
                          </a:solidFill>
                          <a:effectLst/>
                          <a:latin typeface="Arial" panose="020B0604020202020204" pitchFamily="34" charset="0"/>
                          <a:ea typeface="Times New Roman"/>
                          <a:cs typeface="Arial" panose="020B0604020202020204" pitchFamily="34" charset="0"/>
                        </a:rPr>
                        <a:t>9</a:t>
                      </a:r>
                    </a:p>
                  </a:txBody>
                  <a:tcPr marL="55721" marR="55721" marT="0" marB="0" anchor="ctr"/>
                </a:tc>
                <a:tc>
                  <a:txBody>
                    <a:bodyPr/>
                    <a:lstStyle/>
                    <a:p>
                      <a:pPr algn="ctr">
                        <a:lnSpc>
                          <a:spcPct val="107000"/>
                        </a:lnSpc>
                        <a:spcAft>
                          <a:spcPts val="0"/>
                        </a:spcAft>
                      </a:pPr>
                      <a:r>
                        <a:rPr lang="en-ZA" sz="900" b="0" dirty="0">
                          <a:solidFill>
                            <a:srgbClr val="FF0000"/>
                          </a:solidFill>
                          <a:effectLst/>
                          <a:latin typeface="Arial" panose="020B0604020202020204" pitchFamily="34" charset="0"/>
                          <a:ea typeface="Times New Roman"/>
                          <a:cs typeface="Arial" panose="020B0604020202020204" pitchFamily="34" charset="0"/>
                        </a:rPr>
                        <a:t>0</a:t>
                      </a:r>
                    </a:p>
                  </a:txBody>
                  <a:tcPr marL="55721" marR="55721" marT="0" marB="0" anchor="ctr"/>
                </a:tc>
                <a:tc>
                  <a:txBody>
                    <a:bodyPr/>
                    <a:lstStyle/>
                    <a:p>
                      <a:pPr algn="ctr">
                        <a:lnSpc>
                          <a:spcPct val="107000"/>
                        </a:lnSpc>
                        <a:spcAft>
                          <a:spcPts val="0"/>
                        </a:spcAft>
                      </a:pPr>
                      <a:r>
                        <a:rPr lang="en-ZA" sz="900" b="0" dirty="0">
                          <a:solidFill>
                            <a:srgbClr val="FF0000"/>
                          </a:solidFill>
                          <a:effectLst/>
                          <a:latin typeface="Arial" panose="020B0604020202020204" pitchFamily="34" charset="0"/>
                          <a:ea typeface="Times New Roman"/>
                          <a:cs typeface="Arial" panose="020B0604020202020204" pitchFamily="34" charset="0"/>
                        </a:rPr>
                        <a:t>0</a:t>
                      </a:r>
                    </a:p>
                  </a:txBody>
                  <a:tcPr marL="55721" marR="55721"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25615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62000" y="1052736"/>
            <a:ext cx="7772400" cy="2627089"/>
          </a:xfrm>
        </p:spPr>
        <p:txBody>
          <a:bodyPr>
            <a:normAutofit/>
          </a:bodyPr>
          <a:lstStyle/>
          <a:p>
            <a:r>
              <a:rPr lang="en-ZA" b="1" dirty="0">
                <a:latin typeface="Arial Black" panose="020B0A04020102020204" pitchFamily="34" charset="0"/>
              </a:rPr>
              <a:t>6. </a:t>
            </a:r>
            <a:r>
              <a:rPr lang="en-ZA" sz="4000" b="1" dirty="0">
                <a:latin typeface="Arial Black" panose="020B0A04020102020204" pitchFamily="34" charset="0"/>
              </a:rPr>
              <a:t>STATE OF FINANCES (BREAKDOWN OF COVID-19 EXPENDITURE)</a:t>
            </a:r>
            <a:r>
              <a:rPr lang="en-ZA" b="1" dirty="0">
                <a:latin typeface="Arial Black" panose="020B0A04020102020204" pitchFamily="34" charset="0"/>
              </a:rPr>
              <a:t/>
            </a:r>
            <a:br>
              <a:rPr lang="en-ZA" b="1" dirty="0">
                <a:latin typeface="Arial Black" panose="020B0A04020102020204" pitchFamily="34" charset="0"/>
              </a:rPr>
            </a:br>
            <a:endParaRPr lang="en-US" dirty="0">
              <a:latin typeface="Arial Black" panose="020B0A04020102020204" pitchFamily="34" charset="0"/>
            </a:endParaRPr>
          </a:p>
        </p:txBody>
      </p:sp>
      <p:pic>
        <p:nvPicPr>
          <p:cNvPr id="3" name="Picture 2"/>
          <p:cNvPicPr>
            <a:picLocks noChangeAspect="1"/>
          </p:cNvPicPr>
          <p:nvPr/>
        </p:nvPicPr>
        <p:blipFill>
          <a:blip r:embed="rId2" cstate="print"/>
          <a:stretch>
            <a:fillRect/>
          </a:stretch>
        </p:blipFill>
        <p:spPr>
          <a:xfrm>
            <a:off x="7316907" y="5960224"/>
            <a:ext cx="1799400" cy="787151"/>
          </a:xfrm>
          <a:prstGeom prst="rect">
            <a:avLst/>
          </a:prstGeom>
        </p:spPr>
      </p:pic>
      <p:pic>
        <p:nvPicPr>
          <p:cNvPr id="4" name="Picture 2" descr="GSDM Logo"/>
          <p:cNvPicPr>
            <a:picLocks noChangeAspect="1" noChangeArrowheads="1"/>
          </p:cNvPicPr>
          <p:nvPr/>
        </p:nvPicPr>
        <p:blipFill>
          <a:blip r:embed="rId3" cstate="print">
            <a:clrChange>
              <a:clrFrom>
                <a:srgbClr val="FBFBF9"/>
              </a:clrFrom>
              <a:clrTo>
                <a:srgbClr val="FBFBF9">
                  <a:alpha val="0"/>
                </a:srgbClr>
              </a:clrTo>
            </a:clrChange>
          </a:blip>
          <a:srcRect/>
          <a:stretch>
            <a:fillRect/>
          </a:stretch>
        </p:blipFill>
        <p:spPr bwMode="auto">
          <a:xfrm>
            <a:off x="21392" y="5915161"/>
            <a:ext cx="1074099" cy="877275"/>
          </a:xfrm>
          <a:prstGeom prst="rect">
            <a:avLst/>
          </a:prstGeom>
          <a:noFill/>
          <a:ln w="9525">
            <a:noFill/>
            <a:miter lim="800000"/>
            <a:headEnd/>
            <a:tailEnd/>
          </a:ln>
        </p:spPr>
      </p:pic>
      <p:pic>
        <p:nvPicPr>
          <p:cNvPr id="5" name="Picture 4" descr="wapen1 2"/>
          <p:cNvPicPr/>
          <p:nvPr/>
        </p:nvPicPr>
        <p:blipFill>
          <a:blip r:embed="rId4"/>
          <a:srcRect/>
          <a:stretch>
            <a:fillRect/>
          </a:stretch>
        </p:blipFill>
        <p:spPr bwMode="auto">
          <a:xfrm>
            <a:off x="4067944" y="5955822"/>
            <a:ext cx="792088" cy="864957"/>
          </a:xfrm>
          <a:prstGeom prst="rect">
            <a:avLst/>
          </a:prstGeom>
          <a:noFill/>
          <a:ln w="9525">
            <a:noFill/>
            <a:miter lim="800000"/>
            <a:headEnd/>
            <a:tailEnd/>
          </a:ln>
        </p:spPr>
      </p:pic>
    </p:spTree>
    <p:extLst>
      <p:ext uri="{BB962C8B-B14F-4D97-AF65-F5344CB8AC3E}">
        <p14:creationId xmlns:p14="http://schemas.microsoft.com/office/powerpoint/2010/main" val="34329124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3" y="457201"/>
            <a:ext cx="8147248" cy="595535"/>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GB" sz="2000" dirty="0">
                <a:latin typeface="Arial Black" panose="020B0A04020102020204" pitchFamily="34" charset="0"/>
              </a:rPr>
              <a:t/>
            </a:r>
            <a:br>
              <a:rPr lang="en-GB" sz="2000" dirty="0">
                <a:latin typeface="Arial Black" panose="020B0A04020102020204" pitchFamily="34" charset="0"/>
              </a:rPr>
            </a:br>
            <a:r>
              <a:rPr lang="en-ZA" sz="2000" b="1" dirty="0">
                <a:latin typeface="Arial Black" panose="020B0A04020102020204" pitchFamily="34" charset="0"/>
              </a:rPr>
              <a:t>State of Finances (breakdown of COVID-19 expenditure)</a:t>
            </a:r>
            <a:r>
              <a:rPr lang="en-ZA" b="1" dirty="0">
                <a:latin typeface="Arial Black" panose="020B0A04020102020204" pitchFamily="34" charset="0"/>
              </a:rPr>
              <a:t/>
            </a:r>
            <a:br>
              <a:rPr lang="en-ZA" b="1" dirty="0">
                <a:latin typeface="Arial Black" panose="020B0A04020102020204" pitchFamily="34" charset="0"/>
              </a:rPr>
            </a:br>
            <a:endParaRPr lang="en-ZA" dirty="0"/>
          </a:p>
        </p:txBody>
      </p:sp>
      <p:graphicFrame>
        <p:nvGraphicFramePr>
          <p:cNvPr id="5" name="Content Placeholder 4"/>
          <p:cNvGraphicFramePr>
            <a:graphicFrameLocks noGrp="1"/>
          </p:cNvGraphicFramePr>
          <p:nvPr>
            <p:ph idx="1"/>
          </p:nvPr>
        </p:nvGraphicFramePr>
        <p:xfrm>
          <a:off x="580729" y="1264245"/>
          <a:ext cx="8064895" cy="4691577"/>
        </p:xfrm>
        <a:graphic>
          <a:graphicData uri="http://schemas.openxmlformats.org/drawingml/2006/table">
            <a:tbl>
              <a:tblPr firstRow="1" bandRow="1">
                <a:tableStyleId>{5C22544A-7EE6-4342-B048-85BDC9FD1C3A}</a:tableStyleId>
              </a:tblPr>
              <a:tblGrid>
                <a:gridCol w="2438572">
                  <a:extLst>
                    <a:ext uri="{9D8B030D-6E8A-4147-A177-3AD203B41FA5}">
                      <a16:colId xmlns:a16="http://schemas.microsoft.com/office/drawing/2014/main" val="30052418"/>
                    </a:ext>
                  </a:extLst>
                </a:gridCol>
                <a:gridCol w="1990852">
                  <a:extLst>
                    <a:ext uri="{9D8B030D-6E8A-4147-A177-3AD203B41FA5}">
                      <a16:colId xmlns:a16="http://schemas.microsoft.com/office/drawing/2014/main" val="2304265126"/>
                    </a:ext>
                  </a:extLst>
                </a:gridCol>
                <a:gridCol w="1558059">
                  <a:extLst>
                    <a:ext uri="{9D8B030D-6E8A-4147-A177-3AD203B41FA5}">
                      <a16:colId xmlns:a16="http://schemas.microsoft.com/office/drawing/2014/main" val="1338905360"/>
                    </a:ext>
                  </a:extLst>
                </a:gridCol>
                <a:gridCol w="2077412">
                  <a:extLst>
                    <a:ext uri="{9D8B030D-6E8A-4147-A177-3AD203B41FA5}">
                      <a16:colId xmlns:a16="http://schemas.microsoft.com/office/drawing/2014/main" val="3202412484"/>
                    </a:ext>
                  </a:extLst>
                </a:gridCol>
              </a:tblGrid>
              <a:tr h="166996">
                <a:tc>
                  <a:txBody>
                    <a:bodyPr/>
                    <a:lstStyle/>
                    <a:p>
                      <a:pPr algn="l" fontAlgn="b"/>
                      <a:r>
                        <a:rPr lang="en-ZA" sz="1100" b="1" i="0" u="none" strike="noStrike" dirty="0">
                          <a:solidFill>
                            <a:srgbClr val="000000"/>
                          </a:solidFill>
                          <a:effectLst/>
                          <a:latin typeface="Calibri" panose="020F0502020204030204" pitchFamily="34" charset="0"/>
                        </a:rPr>
                        <a:t>Name of Service Provider</a:t>
                      </a:r>
                    </a:p>
                  </a:txBody>
                  <a:tcPr marL="7620" marR="7620" marT="7620" marB="0" anchor="b"/>
                </a:tc>
                <a:tc>
                  <a:txBody>
                    <a:bodyPr/>
                    <a:lstStyle/>
                    <a:p>
                      <a:pPr algn="l" fontAlgn="b"/>
                      <a:r>
                        <a:rPr lang="en-ZA" sz="1100" b="1" i="0" u="none" strike="noStrike" dirty="0">
                          <a:solidFill>
                            <a:srgbClr val="000000"/>
                          </a:solidFill>
                          <a:effectLst/>
                          <a:latin typeface="Calibri" panose="020F0502020204030204" pitchFamily="34" charset="0"/>
                        </a:rPr>
                        <a:t>Services Procured</a:t>
                      </a:r>
                    </a:p>
                  </a:txBody>
                  <a:tcPr marL="7620" marR="7620" marT="7620" marB="0" anchor="b"/>
                </a:tc>
                <a:tc>
                  <a:txBody>
                    <a:bodyPr/>
                    <a:lstStyle/>
                    <a:p>
                      <a:pPr algn="l" fontAlgn="b"/>
                      <a:r>
                        <a:rPr lang="en-ZA" sz="1100" b="1" i="0" u="none" strike="noStrike" dirty="0">
                          <a:solidFill>
                            <a:srgbClr val="000000"/>
                          </a:solidFill>
                          <a:effectLst/>
                          <a:latin typeface="Calibri" panose="020F0502020204030204" pitchFamily="34" charset="0"/>
                        </a:rPr>
                        <a:t>Quantity</a:t>
                      </a:r>
                    </a:p>
                  </a:txBody>
                  <a:tcPr marL="7620" marR="7620" marT="7620" marB="0" anchor="b"/>
                </a:tc>
                <a:tc>
                  <a:txBody>
                    <a:bodyPr/>
                    <a:lstStyle/>
                    <a:p>
                      <a:pPr algn="l" fontAlgn="b"/>
                      <a:r>
                        <a:rPr lang="en-ZA" sz="1100" b="1" i="0" u="none" strike="noStrike" dirty="0">
                          <a:solidFill>
                            <a:srgbClr val="000000"/>
                          </a:solidFill>
                          <a:effectLst/>
                          <a:latin typeface="Calibri" panose="020F0502020204030204" pitchFamily="34" charset="0"/>
                        </a:rPr>
                        <a:t> Amount Paid </a:t>
                      </a:r>
                    </a:p>
                  </a:txBody>
                  <a:tcPr marL="7620" marR="7620" marT="7620" marB="0" anchor="b"/>
                </a:tc>
                <a:extLst>
                  <a:ext uri="{0D108BD9-81ED-4DB2-BD59-A6C34878D82A}">
                    <a16:rowId xmlns:a16="http://schemas.microsoft.com/office/drawing/2014/main" val="58551052"/>
                  </a:ext>
                </a:extLst>
              </a:tr>
              <a:tr h="234547">
                <a:tc>
                  <a:txBody>
                    <a:bodyPr/>
                    <a:lstStyle/>
                    <a:p>
                      <a:pPr algn="l" fontAlgn="b"/>
                      <a:r>
                        <a:rPr lang="en-ZA" sz="1100" b="0" i="0" u="none" strike="noStrike" dirty="0" err="1">
                          <a:solidFill>
                            <a:srgbClr val="000000"/>
                          </a:solidFill>
                          <a:effectLst/>
                          <a:latin typeface="Calibri" panose="020F0502020204030204" pitchFamily="34" charset="0"/>
                        </a:rPr>
                        <a:t>Ntobi</a:t>
                      </a:r>
                      <a:r>
                        <a:rPr lang="en-ZA" sz="1100" b="0" i="0" u="none" strike="noStrike" dirty="0">
                          <a:solidFill>
                            <a:srgbClr val="000000"/>
                          </a:solidFill>
                          <a:effectLst/>
                          <a:latin typeface="Calibri" panose="020F0502020204030204" pitchFamily="34" charset="0"/>
                        </a:rPr>
                        <a:t> Cleaning</a:t>
                      </a:r>
                    </a:p>
                  </a:txBody>
                  <a:tcPr marL="7620" marR="7620" marT="7620" marB="0" anchor="b"/>
                </a:tc>
                <a:tc>
                  <a:txBody>
                    <a:bodyPr/>
                    <a:lstStyle/>
                    <a:p>
                      <a:pPr algn="l" fontAlgn="b"/>
                      <a:r>
                        <a:rPr lang="en-ZA" sz="1100" b="0" i="0" u="none" strike="noStrike">
                          <a:solidFill>
                            <a:srgbClr val="000000"/>
                          </a:solidFill>
                          <a:effectLst/>
                          <a:latin typeface="Calibri" panose="020F0502020204030204" pitchFamily="34" charset="0"/>
                        </a:rPr>
                        <a:t>Handsanitizer</a:t>
                      </a:r>
                    </a:p>
                  </a:txBody>
                  <a:tcPr marL="7620" marR="7620" marT="7620" marB="0" anchor="b"/>
                </a:tc>
                <a:tc>
                  <a:txBody>
                    <a:bodyPr/>
                    <a:lstStyle/>
                    <a:p>
                      <a:pPr algn="ctr" fontAlgn="t"/>
                      <a:r>
                        <a:rPr lang="en-US" sz="1000" b="0" i="0" u="none" strike="noStrike" dirty="0">
                          <a:solidFill>
                            <a:srgbClr val="000000"/>
                          </a:solidFill>
                          <a:effectLst/>
                          <a:latin typeface="Arial" panose="020B0604020202020204" pitchFamily="34" charset="0"/>
                        </a:rPr>
                        <a:t>20X5L</a:t>
                      </a:r>
                    </a:p>
                  </a:txBody>
                  <a:tcPr marL="7620" marR="7620" marT="7620" marB="0"/>
                </a:tc>
                <a:tc>
                  <a:txBody>
                    <a:bodyPr/>
                    <a:lstStyle/>
                    <a:p>
                      <a:pPr algn="l" fontAlgn="b"/>
                      <a:r>
                        <a:rPr lang="en-ZA" sz="1100" b="0" i="0" u="none" strike="noStrike" dirty="0">
                          <a:solidFill>
                            <a:srgbClr val="000000"/>
                          </a:solidFill>
                          <a:effectLst/>
                          <a:latin typeface="Calibri" panose="020F0502020204030204" pitchFamily="34" charset="0"/>
                        </a:rPr>
                        <a:t> R               5 520,00 </a:t>
                      </a:r>
                    </a:p>
                  </a:txBody>
                  <a:tcPr marL="7620" marR="7620" marT="7620" marB="0" anchor="b"/>
                </a:tc>
                <a:extLst>
                  <a:ext uri="{0D108BD9-81ED-4DB2-BD59-A6C34878D82A}">
                    <a16:rowId xmlns:a16="http://schemas.microsoft.com/office/drawing/2014/main" val="313927220"/>
                  </a:ext>
                </a:extLst>
              </a:tr>
              <a:tr h="234547">
                <a:tc>
                  <a:txBody>
                    <a:bodyPr/>
                    <a:lstStyle/>
                    <a:p>
                      <a:pPr algn="l" fontAlgn="b"/>
                      <a:r>
                        <a:rPr lang="en-ZA" sz="1100" b="0" i="0" u="none" strike="noStrike">
                          <a:solidFill>
                            <a:srgbClr val="000000"/>
                          </a:solidFill>
                          <a:effectLst/>
                          <a:latin typeface="Calibri" panose="020F0502020204030204" pitchFamily="34" charset="0"/>
                        </a:rPr>
                        <a:t>Osman Rayden</a:t>
                      </a:r>
                    </a:p>
                  </a:txBody>
                  <a:tcPr marL="7620" marR="7620" marT="7620" marB="0" anchor="b"/>
                </a:tc>
                <a:tc>
                  <a:txBody>
                    <a:bodyPr/>
                    <a:lstStyle/>
                    <a:p>
                      <a:pPr algn="l" fontAlgn="b"/>
                      <a:r>
                        <a:rPr lang="en-ZA" sz="1100" b="0" i="0" u="none" strike="noStrike">
                          <a:solidFill>
                            <a:srgbClr val="000000"/>
                          </a:solidFill>
                          <a:effectLst/>
                          <a:latin typeface="Calibri" panose="020F0502020204030204" pitchFamily="34" charset="0"/>
                        </a:rPr>
                        <a:t>boxes Gloves</a:t>
                      </a:r>
                    </a:p>
                  </a:txBody>
                  <a:tcPr marL="7620" marR="7620" marT="7620" marB="0" anchor="b"/>
                </a:tc>
                <a:tc>
                  <a:txBody>
                    <a:bodyPr/>
                    <a:lstStyle/>
                    <a:p>
                      <a:pPr algn="ctr" fontAlgn="t"/>
                      <a:r>
                        <a:rPr lang="en-US" sz="1000" b="0" i="0" u="none" strike="noStrike" dirty="0">
                          <a:solidFill>
                            <a:srgbClr val="000000"/>
                          </a:solidFill>
                          <a:effectLst/>
                          <a:latin typeface="Arial" panose="020B0604020202020204" pitchFamily="34" charset="0"/>
                        </a:rPr>
                        <a:t>30 x</a:t>
                      </a:r>
                    </a:p>
                  </a:txBody>
                  <a:tcPr marL="7620" marR="7620" marT="7620" marB="0"/>
                </a:tc>
                <a:tc>
                  <a:txBody>
                    <a:bodyPr/>
                    <a:lstStyle/>
                    <a:p>
                      <a:pPr algn="l" fontAlgn="b"/>
                      <a:r>
                        <a:rPr lang="en-ZA" sz="1100" b="0" i="0" u="none" strike="noStrike">
                          <a:solidFill>
                            <a:srgbClr val="000000"/>
                          </a:solidFill>
                          <a:effectLst/>
                          <a:latin typeface="Calibri" panose="020F0502020204030204" pitchFamily="34" charset="0"/>
                        </a:rPr>
                        <a:t> R               6 826,17 </a:t>
                      </a:r>
                    </a:p>
                  </a:txBody>
                  <a:tcPr marL="7620" marR="7620" marT="7620" marB="0" anchor="b"/>
                </a:tc>
                <a:extLst>
                  <a:ext uri="{0D108BD9-81ED-4DB2-BD59-A6C34878D82A}">
                    <a16:rowId xmlns:a16="http://schemas.microsoft.com/office/drawing/2014/main" val="2305987825"/>
                  </a:ext>
                </a:extLst>
              </a:tr>
              <a:tr h="234547">
                <a:tc>
                  <a:txBody>
                    <a:bodyPr/>
                    <a:lstStyle/>
                    <a:p>
                      <a:pPr algn="l" fontAlgn="b"/>
                      <a:r>
                        <a:rPr lang="en-ZA" sz="1100" b="0" i="0" u="none" strike="noStrike">
                          <a:solidFill>
                            <a:srgbClr val="000000"/>
                          </a:solidFill>
                          <a:effectLst/>
                          <a:latin typeface="Calibri" panose="020F0502020204030204" pitchFamily="34" charset="0"/>
                        </a:rPr>
                        <a:t>Khans Angling</a:t>
                      </a:r>
                    </a:p>
                  </a:txBody>
                  <a:tcPr marL="7620" marR="7620" marT="7620" marB="0" anchor="b"/>
                </a:tc>
                <a:tc>
                  <a:txBody>
                    <a:bodyPr/>
                    <a:lstStyle/>
                    <a:p>
                      <a:pPr algn="l" fontAlgn="b"/>
                      <a:r>
                        <a:rPr lang="en-ZA" sz="1100" b="0" i="0" u="none" strike="noStrike">
                          <a:solidFill>
                            <a:srgbClr val="000000"/>
                          </a:solidFill>
                          <a:effectLst/>
                          <a:latin typeface="Calibri" panose="020F0502020204030204" pitchFamily="34" charset="0"/>
                        </a:rPr>
                        <a:t>Handsanitizer</a:t>
                      </a:r>
                    </a:p>
                  </a:txBody>
                  <a:tcPr marL="7620" marR="7620" marT="7620" marB="0" anchor="b"/>
                </a:tc>
                <a:tc>
                  <a:txBody>
                    <a:bodyPr/>
                    <a:lstStyle/>
                    <a:p>
                      <a:pPr algn="ctr" fontAlgn="t"/>
                      <a:r>
                        <a:rPr lang="en-US" sz="1000" b="0" i="0" u="none" strike="noStrike" dirty="0">
                          <a:solidFill>
                            <a:srgbClr val="000000"/>
                          </a:solidFill>
                          <a:effectLst/>
                          <a:latin typeface="Arial" panose="020B0604020202020204" pitchFamily="34" charset="0"/>
                        </a:rPr>
                        <a:t>40 x 50ml</a:t>
                      </a:r>
                    </a:p>
                  </a:txBody>
                  <a:tcPr marL="7620" marR="7620" marT="7620" marB="0"/>
                </a:tc>
                <a:tc>
                  <a:txBody>
                    <a:bodyPr/>
                    <a:lstStyle/>
                    <a:p>
                      <a:pPr algn="l" fontAlgn="b"/>
                      <a:r>
                        <a:rPr lang="en-ZA" sz="1100" b="0" i="0" u="none" strike="noStrike">
                          <a:solidFill>
                            <a:srgbClr val="000000"/>
                          </a:solidFill>
                          <a:effectLst/>
                          <a:latin typeface="Calibri" panose="020F0502020204030204" pitchFamily="34" charset="0"/>
                        </a:rPr>
                        <a:t> R                  580,00 </a:t>
                      </a:r>
                    </a:p>
                  </a:txBody>
                  <a:tcPr marL="7620" marR="7620" marT="7620" marB="0" anchor="b"/>
                </a:tc>
                <a:extLst>
                  <a:ext uri="{0D108BD9-81ED-4DB2-BD59-A6C34878D82A}">
                    <a16:rowId xmlns:a16="http://schemas.microsoft.com/office/drawing/2014/main" val="1735561614"/>
                  </a:ext>
                </a:extLst>
              </a:tr>
              <a:tr h="234547">
                <a:tc>
                  <a:txBody>
                    <a:bodyPr/>
                    <a:lstStyle/>
                    <a:p>
                      <a:pPr algn="l" fontAlgn="b"/>
                      <a:r>
                        <a:rPr lang="en-ZA" sz="1100" b="0" i="0" u="none" strike="noStrike">
                          <a:solidFill>
                            <a:srgbClr val="000000"/>
                          </a:solidFill>
                          <a:effectLst/>
                          <a:latin typeface="Calibri" panose="020F0502020204030204" pitchFamily="34" charset="0"/>
                        </a:rPr>
                        <a:t>Khans Angling</a:t>
                      </a:r>
                    </a:p>
                  </a:txBody>
                  <a:tcPr marL="7620" marR="7620" marT="7620" marB="0" anchor="b"/>
                </a:tc>
                <a:tc>
                  <a:txBody>
                    <a:bodyPr/>
                    <a:lstStyle/>
                    <a:p>
                      <a:pPr algn="l" fontAlgn="b"/>
                      <a:r>
                        <a:rPr lang="en-ZA" sz="1100" b="0" i="0" u="none" strike="noStrike" dirty="0">
                          <a:solidFill>
                            <a:srgbClr val="000000"/>
                          </a:solidFill>
                          <a:effectLst/>
                          <a:latin typeface="Calibri" panose="020F0502020204030204" pitchFamily="34" charset="0"/>
                        </a:rPr>
                        <a:t>Hand sanitizer</a:t>
                      </a:r>
                    </a:p>
                  </a:txBody>
                  <a:tcPr marL="7620" marR="7620" marT="7620" marB="0" anchor="b"/>
                </a:tc>
                <a:tc>
                  <a:txBody>
                    <a:bodyPr/>
                    <a:lstStyle/>
                    <a:p>
                      <a:pPr algn="ctr" fontAlgn="t"/>
                      <a:r>
                        <a:rPr lang="en-US" sz="1000" b="0" i="0" u="none" strike="noStrike" dirty="0">
                          <a:solidFill>
                            <a:srgbClr val="000000"/>
                          </a:solidFill>
                          <a:effectLst/>
                          <a:latin typeface="Arial" panose="020B0604020202020204" pitchFamily="34" charset="0"/>
                        </a:rPr>
                        <a:t>40 x 50ml</a:t>
                      </a:r>
                    </a:p>
                  </a:txBody>
                  <a:tcPr marL="7620" marR="7620" marT="7620" marB="0"/>
                </a:tc>
                <a:tc>
                  <a:txBody>
                    <a:bodyPr/>
                    <a:lstStyle/>
                    <a:p>
                      <a:pPr algn="l" fontAlgn="b"/>
                      <a:r>
                        <a:rPr lang="en-ZA" sz="1100" b="0" i="0" u="none" strike="noStrike" dirty="0">
                          <a:solidFill>
                            <a:srgbClr val="000000"/>
                          </a:solidFill>
                          <a:effectLst/>
                          <a:latin typeface="Calibri" panose="020F0502020204030204" pitchFamily="34" charset="0"/>
                        </a:rPr>
                        <a:t> R                  800,00 </a:t>
                      </a:r>
                    </a:p>
                  </a:txBody>
                  <a:tcPr marL="7620" marR="7620" marT="7620" marB="0" anchor="b"/>
                </a:tc>
                <a:extLst>
                  <a:ext uri="{0D108BD9-81ED-4DB2-BD59-A6C34878D82A}">
                    <a16:rowId xmlns:a16="http://schemas.microsoft.com/office/drawing/2014/main" val="3574469936"/>
                  </a:ext>
                </a:extLst>
              </a:tr>
              <a:tr h="234547">
                <a:tc>
                  <a:txBody>
                    <a:bodyPr/>
                    <a:lstStyle/>
                    <a:p>
                      <a:pPr algn="l" fontAlgn="b"/>
                      <a:r>
                        <a:rPr lang="en-ZA" sz="1100" b="0" i="0" u="none" strike="noStrike">
                          <a:solidFill>
                            <a:srgbClr val="000000"/>
                          </a:solidFill>
                          <a:effectLst/>
                          <a:latin typeface="Calibri" panose="020F0502020204030204" pitchFamily="34" charset="0"/>
                        </a:rPr>
                        <a:t>Maxi Pharmacy</a:t>
                      </a:r>
                    </a:p>
                  </a:txBody>
                  <a:tcPr marL="7620" marR="7620" marT="7620" marB="0" anchor="b"/>
                </a:tc>
                <a:tc>
                  <a:txBody>
                    <a:bodyPr/>
                    <a:lstStyle/>
                    <a:p>
                      <a:pPr algn="l" fontAlgn="b"/>
                      <a:r>
                        <a:rPr lang="en-ZA" sz="1100" b="0" i="0" u="none" strike="noStrike">
                          <a:solidFill>
                            <a:srgbClr val="000000"/>
                          </a:solidFill>
                          <a:effectLst/>
                          <a:latin typeface="Calibri" panose="020F0502020204030204" pitchFamily="34" charset="0"/>
                        </a:rPr>
                        <a:t>Handsanitizer</a:t>
                      </a:r>
                    </a:p>
                  </a:txBody>
                  <a:tcPr marL="7620" marR="7620" marT="7620" marB="0" anchor="b"/>
                </a:tc>
                <a:tc>
                  <a:txBody>
                    <a:bodyPr/>
                    <a:lstStyle/>
                    <a:p>
                      <a:pPr algn="ctr" fontAlgn="t"/>
                      <a:r>
                        <a:rPr lang="en-US" sz="1000" b="0" i="0" u="none" strike="noStrike" dirty="0">
                          <a:solidFill>
                            <a:srgbClr val="000000"/>
                          </a:solidFill>
                          <a:effectLst/>
                          <a:latin typeface="Arial" panose="020B0604020202020204" pitchFamily="34" charset="0"/>
                        </a:rPr>
                        <a:t>100 x 200ml</a:t>
                      </a:r>
                    </a:p>
                  </a:txBody>
                  <a:tcPr marL="7620" marR="7620" marT="7620" marB="0"/>
                </a:tc>
                <a:tc>
                  <a:txBody>
                    <a:bodyPr/>
                    <a:lstStyle/>
                    <a:p>
                      <a:pPr algn="l" fontAlgn="b"/>
                      <a:r>
                        <a:rPr lang="en-ZA" sz="1100" b="0" i="0" u="none" strike="noStrike">
                          <a:solidFill>
                            <a:srgbClr val="000000"/>
                          </a:solidFill>
                          <a:effectLst/>
                          <a:latin typeface="Calibri" panose="020F0502020204030204" pitchFamily="34" charset="0"/>
                        </a:rPr>
                        <a:t> R               3 995,00 </a:t>
                      </a:r>
                    </a:p>
                  </a:txBody>
                  <a:tcPr marL="7620" marR="7620" marT="7620" marB="0" anchor="b"/>
                </a:tc>
                <a:extLst>
                  <a:ext uri="{0D108BD9-81ED-4DB2-BD59-A6C34878D82A}">
                    <a16:rowId xmlns:a16="http://schemas.microsoft.com/office/drawing/2014/main" val="4079600789"/>
                  </a:ext>
                </a:extLst>
              </a:tr>
              <a:tr h="234547">
                <a:tc>
                  <a:txBody>
                    <a:bodyPr/>
                    <a:lstStyle/>
                    <a:p>
                      <a:pPr algn="l" fontAlgn="b"/>
                      <a:r>
                        <a:rPr lang="en-ZA" sz="1100" b="0" i="0" u="none" strike="noStrike">
                          <a:solidFill>
                            <a:srgbClr val="000000"/>
                          </a:solidFill>
                          <a:effectLst/>
                          <a:latin typeface="Calibri" panose="020F0502020204030204" pitchFamily="34" charset="0"/>
                        </a:rPr>
                        <a:t>Ntobi Cleaning</a:t>
                      </a:r>
                    </a:p>
                  </a:txBody>
                  <a:tcPr marL="7620" marR="7620" marT="7620" marB="0" anchor="b"/>
                </a:tc>
                <a:tc>
                  <a:txBody>
                    <a:bodyPr/>
                    <a:lstStyle/>
                    <a:p>
                      <a:pPr algn="l" fontAlgn="b"/>
                      <a:r>
                        <a:rPr lang="en-ZA" sz="1100" b="0" i="0" u="none" strike="noStrike">
                          <a:solidFill>
                            <a:srgbClr val="000000"/>
                          </a:solidFill>
                          <a:effectLst/>
                          <a:latin typeface="Calibri" panose="020F0502020204030204" pitchFamily="34" charset="0"/>
                        </a:rPr>
                        <a:t>Handsanitizer</a:t>
                      </a:r>
                    </a:p>
                  </a:txBody>
                  <a:tcPr marL="7620" marR="7620" marT="7620" marB="0" anchor="b"/>
                </a:tc>
                <a:tc>
                  <a:txBody>
                    <a:bodyPr/>
                    <a:lstStyle/>
                    <a:p>
                      <a:pPr algn="ctr" fontAlgn="t"/>
                      <a:r>
                        <a:rPr lang="en-US" sz="1000" b="0" i="0" u="none" strike="noStrike" dirty="0">
                          <a:solidFill>
                            <a:srgbClr val="000000"/>
                          </a:solidFill>
                          <a:effectLst/>
                          <a:latin typeface="Arial" panose="020B0604020202020204" pitchFamily="34" charset="0"/>
                        </a:rPr>
                        <a:t>60 x 5L</a:t>
                      </a:r>
                    </a:p>
                  </a:txBody>
                  <a:tcPr marL="7620" marR="7620" marT="7620" marB="0"/>
                </a:tc>
                <a:tc>
                  <a:txBody>
                    <a:bodyPr/>
                    <a:lstStyle/>
                    <a:p>
                      <a:pPr algn="l" fontAlgn="b"/>
                      <a:r>
                        <a:rPr lang="en-ZA" sz="1100" b="0" i="0" u="none" strike="noStrike">
                          <a:solidFill>
                            <a:srgbClr val="000000"/>
                          </a:solidFill>
                          <a:effectLst/>
                          <a:latin typeface="Calibri" panose="020F0502020204030204" pitchFamily="34" charset="0"/>
                        </a:rPr>
                        <a:t> R             22 080,00 </a:t>
                      </a:r>
                    </a:p>
                  </a:txBody>
                  <a:tcPr marL="7620" marR="7620" marT="7620" marB="0" anchor="b"/>
                </a:tc>
                <a:extLst>
                  <a:ext uri="{0D108BD9-81ED-4DB2-BD59-A6C34878D82A}">
                    <a16:rowId xmlns:a16="http://schemas.microsoft.com/office/drawing/2014/main" val="262680826"/>
                  </a:ext>
                </a:extLst>
              </a:tr>
              <a:tr h="234547">
                <a:tc>
                  <a:txBody>
                    <a:bodyPr/>
                    <a:lstStyle/>
                    <a:p>
                      <a:pPr algn="l" fontAlgn="b"/>
                      <a:r>
                        <a:rPr lang="en-ZA" sz="1100" b="0" i="0" u="none" strike="noStrike">
                          <a:solidFill>
                            <a:srgbClr val="000000"/>
                          </a:solidFill>
                          <a:effectLst/>
                          <a:latin typeface="Calibri" panose="020F0502020204030204" pitchFamily="34" charset="0"/>
                        </a:rPr>
                        <a:t>Lion of the east</a:t>
                      </a:r>
                    </a:p>
                  </a:txBody>
                  <a:tcPr marL="7620" marR="7620" marT="7620" marB="0" anchor="b"/>
                </a:tc>
                <a:tc>
                  <a:txBody>
                    <a:bodyPr/>
                    <a:lstStyle/>
                    <a:p>
                      <a:pPr algn="l" fontAlgn="b"/>
                      <a:r>
                        <a:rPr lang="en-ZA" sz="1100" b="0" i="0" u="none" strike="noStrike">
                          <a:solidFill>
                            <a:srgbClr val="000000"/>
                          </a:solidFill>
                          <a:effectLst/>
                          <a:latin typeface="Calibri" panose="020F0502020204030204" pitchFamily="34" charset="0"/>
                        </a:rPr>
                        <a:t>Masks</a:t>
                      </a:r>
                    </a:p>
                  </a:txBody>
                  <a:tcPr marL="7620" marR="7620" marT="7620" marB="0" anchor="b"/>
                </a:tc>
                <a:tc>
                  <a:txBody>
                    <a:bodyPr/>
                    <a:lstStyle/>
                    <a:p>
                      <a:pPr algn="ctr" fontAlgn="t"/>
                      <a:r>
                        <a:rPr lang="en-US" sz="1000" b="0" i="0" u="none" strike="noStrike" dirty="0">
                          <a:solidFill>
                            <a:srgbClr val="000000"/>
                          </a:solidFill>
                          <a:effectLst/>
                          <a:latin typeface="Arial" panose="020B0604020202020204" pitchFamily="34" charset="0"/>
                        </a:rPr>
                        <a:t>800 x</a:t>
                      </a:r>
                    </a:p>
                  </a:txBody>
                  <a:tcPr marL="7620" marR="7620" marT="7620" marB="0"/>
                </a:tc>
                <a:tc>
                  <a:txBody>
                    <a:bodyPr/>
                    <a:lstStyle/>
                    <a:p>
                      <a:pPr algn="l" fontAlgn="b"/>
                      <a:r>
                        <a:rPr lang="en-ZA" sz="1100" b="0" i="0" u="none" strike="noStrike" dirty="0">
                          <a:solidFill>
                            <a:srgbClr val="000000"/>
                          </a:solidFill>
                          <a:effectLst/>
                          <a:latin typeface="Calibri" panose="020F0502020204030204" pitchFamily="34" charset="0"/>
                        </a:rPr>
                        <a:t> R             28 000,00 </a:t>
                      </a:r>
                    </a:p>
                  </a:txBody>
                  <a:tcPr marL="7620" marR="7620" marT="7620" marB="0" anchor="b"/>
                </a:tc>
                <a:extLst>
                  <a:ext uri="{0D108BD9-81ED-4DB2-BD59-A6C34878D82A}">
                    <a16:rowId xmlns:a16="http://schemas.microsoft.com/office/drawing/2014/main" val="1940196094"/>
                  </a:ext>
                </a:extLst>
              </a:tr>
              <a:tr h="234547">
                <a:tc>
                  <a:txBody>
                    <a:bodyPr/>
                    <a:lstStyle/>
                    <a:p>
                      <a:pPr algn="l" fontAlgn="b"/>
                      <a:r>
                        <a:rPr lang="en-ZA" sz="1100" b="0" i="0" u="none" strike="noStrike">
                          <a:solidFill>
                            <a:srgbClr val="000000"/>
                          </a:solidFill>
                          <a:effectLst/>
                          <a:latin typeface="Calibri" panose="020F0502020204030204" pitchFamily="34" charset="0"/>
                        </a:rPr>
                        <a:t>Nkabo Water Tech</a:t>
                      </a:r>
                    </a:p>
                  </a:txBody>
                  <a:tcPr marL="7620" marR="7620" marT="7620" marB="0" anchor="b"/>
                </a:tc>
                <a:tc>
                  <a:txBody>
                    <a:bodyPr/>
                    <a:lstStyle/>
                    <a:p>
                      <a:pPr algn="l" fontAlgn="b"/>
                      <a:r>
                        <a:rPr lang="en-ZA" sz="1100" b="0" i="0" u="none" strike="noStrike">
                          <a:solidFill>
                            <a:srgbClr val="000000"/>
                          </a:solidFill>
                          <a:effectLst/>
                          <a:latin typeface="Calibri" panose="020F0502020204030204" pitchFamily="34" charset="0"/>
                        </a:rPr>
                        <a:t>Sanitizing of buildings</a:t>
                      </a:r>
                    </a:p>
                  </a:txBody>
                  <a:tcPr marL="7620" marR="7620" marT="7620" marB="0" anchor="b"/>
                </a:tc>
                <a:tc>
                  <a:txBody>
                    <a:bodyPr/>
                    <a:lstStyle/>
                    <a:p>
                      <a:pPr algn="ctr" fontAlgn="t"/>
                      <a:r>
                        <a:rPr lang="en-US" sz="1000" b="0" i="0" u="none" strike="noStrike" dirty="0">
                          <a:solidFill>
                            <a:srgbClr val="000000"/>
                          </a:solidFill>
                          <a:effectLst/>
                          <a:latin typeface="Arial" panose="020B0604020202020204" pitchFamily="34" charset="0"/>
                        </a:rPr>
                        <a:t>5</a:t>
                      </a:r>
                    </a:p>
                  </a:txBody>
                  <a:tcPr marL="7620" marR="7620" marT="7620" marB="0"/>
                </a:tc>
                <a:tc>
                  <a:txBody>
                    <a:bodyPr/>
                    <a:lstStyle/>
                    <a:p>
                      <a:pPr algn="l" fontAlgn="b"/>
                      <a:r>
                        <a:rPr lang="en-ZA" sz="1100" b="0" i="0" u="none" strike="noStrike">
                          <a:solidFill>
                            <a:srgbClr val="000000"/>
                          </a:solidFill>
                          <a:effectLst/>
                          <a:latin typeface="Calibri" panose="020F0502020204030204" pitchFamily="34" charset="0"/>
                        </a:rPr>
                        <a:t> R          110 982,05 </a:t>
                      </a:r>
                    </a:p>
                  </a:txBody>
                  <a:tcPr marL="7620" marR="7620" marT="7620" marB="0" anchor="b"/>
                </a:tc>
                <a:extLst>
                  <a:ext uri="{0D108BD9-81ED-4DB2-BD59-A6C34878D82A}">
                    <a16:rowId xmlns:a16="http://schemas.microsoft.com/office/drawing/2014/main" val="3253468086"/>
                  </a:ext>
                </a:extLst>
              </a:tr>
              <a:tr h="234547">
                <a:tc>
                  <a:txBody>
                    <a:bodyPr/>
                    <a:lstStyle/>
                    <a:p>
                      <a:pPr algn="l" fontAlgn="b"/>
                      <a:r>
                        <a:rPr lang="en-ZA" sz="1100" b="0" i="0" u="none" strike="noStrike">
                          <a:solidFill>
                            <a:srgbClr val="000000"/>
                          </a:solidFill>
                          <a:effectLst/>
                          <a:latin typeface="Calibri" panose="020F0502020204030204" pitchFamily="34" charset="0"/>
                        </a:rPr>
                        <a:t>Osman Rayden</a:t>
                      </a:r>
                    </a:p>
                  </a:txBody>
                  <a:tcPr marL="7620" marR="7620" marT="7620" marB="0" anchor="b"/>
                </a:tc>
                <a:tc>
                  <a:txBody>
                    <a:bodyPr/>
                    <a:lstStyle/>
                    <a:p>
                      <a:pPr algn="l" fontAlgn="b"/>
                      <a:r>
                        <a:rPr lang="en-ZA" sz="1100" b="0" i="0" u="none" strike="noStrike">
                          <a:solidFill>
                            <a:srgbClr val="000000"/>
                          </a:solidFill>
                          <a:effectLst/>
                          <a:latin typeface="Calibri" panose="020F0502020204030204" pitchFamily="34" charset="0"/>
                        </a:rPr>
                        <a:t>Masks</a:t>
                      </a:r>
                    </a:p>
                  </a:txBody>
                  <a:tcPr marL="7620" marR="7620" marT="7620" marB="0" anchor="b"/>
                </a:tc>
                <a:tc>
                  <a:txBody>
                    <a:bodyPr/>
                    <a:lstStyle/>
                    <a:p>
                      <a:pPr algn="ctr" fontAlgn="t"/>
                      <a:r>
                        <a:rPr lang="en-US" sz="1000" b="0" i="0" u="none" strike="noStrike" dirty="0">
                          <a:solidFill>
                            <a:srgbClr val="000000"/>
                          </a:solidFill>
                          <a:effectLst/>
                          <a:latin typeface="Arial" panose="020B0604020202020204" pitchFamily="34" charset="0"/>
                        </a:rPr>
                        <a:t>600</a:t>
                      </a:r>
                    </a:p>
                  </a:txBody>
                  <a:tcPr marL="7620" marR="7620" marT="7620" marB="0"/>
                </a:tc>
                <a:tc>
                  <a:txBody>
                    <a:bodyPr/>
                    <a:lstStyle/>
                    <a:p>
                      <a:pPr algn="l" fontAlgn="b"/>
                      <a:r>
                        <a:rPr lang="en-ZA" sz="1100" b="0" i="0" u="none" strike="noStrike">
                          <a:solidFill>
                            <a:srgbClr val="000000"/>
                          </a:solidFill>
                          <a:effectLst/>
                          <a:latin typeface="Calibri" panose="020F0502020204030204" pitchFamily="34" charset="0"/>
                        </a:rPr>
                        <a:t> R             27 593,10 </a:t>
                      </a:r>
                    </a:p>
                  </a:txBody>
                  <a:tcPr marL="7620" marR="7620" marT="7620" marB="0" anchor="b"/>
                </a:tc>
                <a:extLst>
                  <a:ext uri="{0D108BD9-81ED-4DB2-BD59-A6C34878D82A}">
                    <a16:rowId xmlns:a16="http://schemas.microsoft.com/office/drawing/2014/main" val="545094584"/>
                  </a:ext>
                </a:extLst>
              </a:tr>
              <a:tr h="234547">
                <a:tc>
                  <a:txBody>
                    <a:bodyPr/>
                    <a:lstStyle/>
                    <a:p>
                      <a:pPr algn="l" fontAlgn="b"/>
                      <a:r>
                        <a:rPr lang="en-ZA" sz="1100" b="0" i="0" u="none" strike="noStrike">
                          <a:solidFill>
                            <a:srgbClr val="000000"/>
                          </a:solidFill>
                          <a:effectLst/>
                          <a:latin typeface="Calibri" panose="020F0502020204030204" pitchFamily="34" charset="0"/>
                        </a:rPr>
                        <a:t>Osman Rayden</a:t>
                      </a:r>
                    </a:p>
                  </a:txBody>
                  <a:tcPr marL="7620" marR="7620" marT="7620" marB="0" anchor="b"/>
                </a:tc>
                <a:tc>
                  <a:txBody>
                    <a:bodyPr/>
                    <a:lstStyle/>
                    <a:p>
                      <a:pPr algn="l" fontAlgn="b"/>
                      <a:r>
                        <a:rPr lang="en-ZA" sz="1100" b="0" i="0" u="none" strike="noStrike">
                          <a:solidFill>
                            <a:srgbClr val="000000"/>
                          </a:solidFill>
                          <a:effectLst/>
                          <a:latin typeface="Calibri" panose="020F0502020204030204" pitchFamily="34" charset="0"/>
                        </a:rPr>
                        <a:t>Gloves</a:t>
                      </a:r>
                    </a:p>
                  </a:txBody>
                  <a:tcPr marL="7620" marR="7620" marT="7620" marB="0" anchor="b"/>
                </a:tc>
                <a:tc>
                  <a:txBody>
                    <a:bodyPr/>
                    <a:lstStyle/>
                    <a:p>
                      <a:pPr algn="ctr" fontAlgn="t"/>
                      <a:r>
                        <a:rPr lang="en-US" sz="1000" b="0" i="0" u="none" strike="noStrike" dirty="0">
                          <a:solidFill>
                            <a:srgbClr val="000000"/>
                          </a:solidFill>
                          <a:effectLst/>
                          <a:latin typeface="Arial" panose="020B0604020202020204" pitchFamily="34" charset="0"/>
                        </a:rPr>
                        <a:t>60</a:t>
                      </a:r>
                    </a:p>
                  </a:txBody>
                  <a:tcPr marL="7620" marR="7620" marT="7620" marB="0"/>
                </a:tc>
                <a:tc>
                  <a:txBody>
                    <a:bodyPr/>
                    <a:lstStyle/>
                    <a:p>
                      <a:pPr algn="l" fontAlgn="b"/>
                      <a:r>
                        <a:rPr lang="en-ZA" sz="1100" b="0" i="0" u="none" strike="noStrike">
                          <a:solidFill>
                            <a:srgbClr val="000000"/>
                          </a:solidFill>
                          <a:effectLst/>
                          <a:latin typeface="Calibri" panose="020F0502020204030204" pitchFamily="34" charset="0"/>
                        </a:rPr>
                        <a:t> R             13 652,34 </a:t>
                      </a:r>
                    </a:p>
                  </a:txBody>
                  <a:tcPr marL="7620" marR="7620" marT="7620" marB="0" anchor="b"/>
                </a:tc>
                <a:extLst>
                  <a:ext uri="{0D108BD9-81ED-4DB2-BD59-A6C34878D82A}">
                    <a16:rowId xmlns:a16="http://schemas.microsoft.com/office/drawing/2014/main" val="3605858028"/>
                  </a:ext>
                </a:extLst>
              </a:tr>
              <a:tr h="234547">
                <a:tc>
                  <a:txBody>
                    <a:bodyPr/>
                    <a:lstStyle/>
                    <a:p>
                      <a:pPr algn="l" fontAlgn="b"/>
                      <a:r>
                        <a:rPr lang="en-ZA" sz="1100" b="0" i="0" u="none" strike="noStrike">
                          <a:solidFill>
                            <a:srgbClr val="000000"/>
                          </a:solidFill>
                          <a:effectLst/>
                          <a:latin typeface="Calibri" panose="020F0502020204030204" pitchFamily="34" charset="0"/>
                        </a:rPr>
                        <a:t>Mokogo Trading</a:t>
                      </a:r>
                    </a:p>
                  </a:txBody>
                  <a:tcPr marL="7620" marR="7620" marT="7620" marB="0" anchor="b"/>
                </a:tc>
                <a:tc>
                  <a:txBody>
                    <a:bodyPr/>
                    <a:lstStyle/>
                    <a:p>
                      <a:pPr algn="l" fontAlgn="b"/>
                      <a:r>
                        <a:rPr lang="en-ZA" sz="1100" b="0" i="0" u="none" strike="noStrike" dirty="0">
                          <a:solidFill>
                            <a:srgbClr val="000000"/>
                          </a:solidFill>
                          <a:effectLst/>
                          <a:latin typeface="Calibri" panose="020F0502020204030204" pitchFamily="34" charset="0"/>
                        </a:rPr>
                        <a:t>Thermometers</a:t>
                      </a:r>
                    </a:p>
                  </a:txBody>
                  <a:tcPr marL="7620" marR="7620" marT="7620" marB="0" anchor="b"/>
                </a:tc>
                <a:tc>
                  <a:txBody>
                    <a:bodyPr/>
                    <a:lstStyle/>
                    <a:p>
                      <a:pPr algn="ctr" fontAlgn="t"/>
                      <a:r>
                        <a:rPr lang="en-US" sz="1000" b="0" i="0" u="none" strike="noStrike" dirty="0">
                          <a:solidFill>
                            <a:srgbClr val="000000"/>
                          </a:solidFill>
                          <a:effectLst/>
                          <a:latin typeface="Arial" panose="020B0604020202020204" pitchFamily="34" charset="0"/>
                        </a:rPr>
                        <a:t>12</a:t>
                      </a:r>
                    </a:p>
                  </a:txBody>
                  <a:tcPr marL="7620" marR="7620" marT="7620" marB="0"/>
                </a:tc>
                <a:tc>
                  <a:txBody>
                    <a:bodyPr/>
                    <a:lstStyle/>
                    <a:p>
                      <a:pPr algn="l" fontAlgn="b"/>
                      <a:r>
                        <a:rPr lang="en-ZA" sz="1100" b="0" i="0" u="none" strike="noStrike">
                          <a:solidFill>
                            <a:srgbClr val="000000"/>
                          </a:solidFill>
                          <a:effectLst/>
                          <a:latin typeface="Calibri" panose="020F0502020204030204" pitchFamily="34" charset="0"/>
                        </a:rPr>
                        <a:t> R             30 000,00 </a:t>
                      </a:r>
                    </a:p>
                  </a:txBody>
                  <a:tcPr marL="7620" marR="7620" marT="7620" marB="0" anchor="b"/>
                </a:tc>
                <a:extLst>
                  <a:ext uri="{0D108BD9-81ED-4DB2-BD59-A6C34878D82A}">
                    <a16:rowId xmlns:a16="http://schemas.microsoft.com/office/drawing/2014/main" val="3486329951"/>
                  </a:ext>
                </a:extLst>
              </a:tr>
              <a:tr h="234547">
                <a:tc>
                  <a:txBody>
                    <a:bodyPr/>
                    <a:lstStyle/>
                    <a:p>
                      <a:pPr algn="l" fontAlgn="b"/>
                      <a:r>
                        <a:rPr lang="en-ZA" sz="1100" b="0" i="0" u="none" strike="noStrike">
                          <a:solidFill>
                            <a:srgbClr val="000000"/>
                          </a:solidFill>
                          <a:effectLst/>
                          <a:latin typeface="Calibri" panose="020F0502020204030204" pitchFamily="34" charset="0"/>
                        </a:rPr>
                        <a:t>Mpumalanga Turf &amp; Equipment</a:t>
                      </a:r>
                    </a:p>
                  </a:txBody>
                  <a:tcPr marL="7620" marR="7620" marT="7620" marB="0" anchor="b"/>
                </a:tc>
                <a:tc>
                  <a:txBody>
                    <a:bodyPr/>
                    <a:lstStyle/>
                    <a:p>
                      <a:pPr algn="l" fontAlgn="b"/>
                      <a:r>
                        <a:rPr lang="en-ZA" sz="1100" b="0" i="0" u="none" strike="noStrike" dirty="0">
                          <a:solidFill>
                            <a:srgbClr val="000000"/>
                          </a:solidFill>
                          <a:effectLst/>
                          <a:latin typeface="Calibri" panose="020F0502020204030204" pitchFamily="34" charset="0"/>
                        </a:rPr>
                        <a:t>Mist Blowers</a:t>
                      </a:r>
                    </a:p>
                  </a:txBody>
                  <a:tcPr marL="7620" marR="7620" marT="7620" marB="0" anchor="b"/>
                </a:tc>
                <a:tc>
                  <a:txBody>
                    <a:bodyPr/>
                    <a:lstStyle/>
                    <a:p>
                      <a:pPr algn="ctr" fontAlgn="t"/>
                      <a:r>
                        <a:rPr lang="en-US" sz="1000" b="0" i="0" u="none" strike="noStrike" dirty="0">
                          <a:solidFill>
                            <a:srgbClr val="000000"/>
                          </a:solidFill>
                          <a:effectLst/>
                          <a:latin typeface="Arial" panose="020B0604020202020204" pitchFamily="34" charset="0"/>
                        </a:rPr>
                        <a:t>2</a:t>
                      </a:r>
                    </a:p>
                  </a:txBody>
                  <a:tcPr marL="7620" marR="7620" marT="7620" marB="0"/>
                </a:tc>
                <a:tc>
                  <a:txBody>
                    <a:bodyPr/>
                    <a:lstStyle/>
                    <a:p>
                      <a:pPr algn="l" fontAlgn="b"/>
                      <a:r>
                        <a:rPr lang="en-ZA" sz="1100" b="0" i="0" u="none" strike="noStrike">
                          <a:solidFill>
                            <a:srgbClr val="000000"/>
                          </a:solidFill>
                          <a:effectLst/>
                          <a:latin typeface="Calibri" panose="020F0502020204030204" pitchFamily="34" charset="0"/>
                        </a:rPr>
                        <a:t> R             18 400,00 </a:t>
                      </a:r>
                    </a:p>
                  </a:txBody>
                  <a:tcPr marL="7620" marR="7620" marT="7620" marB="0" anchor="b"/>
                </a:tc>
                <a:extLst>
                  <a:ext uri="{0D108BD9-81ED-4DB2-BD59-A6C34878D82A}">
                    <a16:rowId xmlns:a16="http://schemas.microsoft.com/office/drawing/2014/main" val="457905138"/>
                  </a:ext>
                </a:extLst>
              </a:tr>
              <a:tr h="234547">
                <a:tc>
                  <a:txBody>
                    <a:bodyPr/>
                    <a:lstStyle/>
                    <a:p>
                      <a:pPr algn="l" fontAlgn="b"/>
                      <a:r>
                        <a:rPr lang="en-ZA" sz="1100" b="0" i="0" u="none" strike="noStrike">
                          <a:solidFill>
                            <a:srgbClr val="000000"/>
                          </a:solidFill>
                          <a:effectLst/>
                          <a:latin typeface="Calibri" panose="020F0502020204030204" pitchFamily="34" charset="0"/>
                        </a:rPr>
                        <a:t>Aloevale Trading</a:t>
                      </a:r>
                    </a:p>
                  </a:txBody>
                  <a:tcPr marL="7620" marR="7620" marT="7620" marB="0" anchor="b"/>
                </a:tc>
                <a:tc>
                  <a:txBody>
                    <a:bodyPr/>
                    <a:lstStyle/>
                    <a:p>
                      <a:pPr algn="l" fontAlgn="b"/>
                      <a:r>
                        <a:rPr lang="en-ZA" sz="1100" b="0" i="0" u="none" strike="noStrike" dirty="0">
                          <a:solidFill>
                            <a:srgbClr val="000000"/>
                          </a:solidFill>
                          <a:effectLst/>
                          <a:latin typeface="Calibri" panose="020F0502020204030204" pitchFamily="34" charset="0"/>
                        </a:rPr>
                        <a:t>Branded Masks </a:t>
                      </a:r>
                    </a:p>
                  </a:txBody>
                  <a:tcPr marL="7620" marR="7620" marT="7620" marB="0" anchor="b"/>
                </a:tc>
                <a:tc>
                  <a:txBody>
                    <a:bodyPr/>
                    <a:lstStyle/>
                    <a:p>
                      <a:pPr algn="ctr" fontAlgn="t"/>
                      <a:r>
                        <a:rPr lang="en-US" sz="1000" b="0" i="0" u="none" strike="noStrike" dirty="0">
                          <a:solidFill>
                            <a:srgbClr val="000000"/>
                          </a:solidFill>
                          <a:effectLst/>
                          <a:latin typeface="Arial" panose="020B0604020202020204" pitchFamily="34" charset="0"/>
                        </a:rPr>
                        <a:t>1500 x</a:t>
                      </a:r>
                    </a:p>
                  </a:txBody>
                  <a:tcPr marL="7620" marR="7620" marT="7620" marB="0"/>
                </a:tc>
                <a:tc>
                  <a:txBody>
                    <a:bodyPr/>
                    <a:lstStyle/>
                    <a:p>
                      <a:pPr algn="l" fontAlgn="b"/>
                      <a:r>
                        <a:rPr lang="en-ZA" sz="1100" b="0" i="0" u="none" strike="noStrike">
                          <a:solidFill>
                            <a:srgbClr val="000000"/>
                          </a:solidFill>
                          <a:effectLst/>
                          <a:latin typeface="Calibri" panose="020F0502020204030204" pitchFamily="34" charset="0"/>
                        </a:rPr>
                        <a:t> R             22 632,00 </a:t>
                      </a:r>
                    </a:p>
                  </a:txBody>
                  <a:tcPr marL="7620" marR="7620" marT="7620" marB="0" anchor="b"/>
                </a:tc>
                <a:extLst>
                  <a:ext uri="{0D108BD9-81ED-4DB2-BD59-A6C34878D82A}">
                    <a16:rowId xmlns:a16="http://schemas.microsoft.com/office/drawing/2014/main" val="904986710"/>
                  </a:ext>
                </a:extLst>
              </a:tr>
              <a:tr h="234547">
                <a:tc>
                  <a:txBody>
                    <a:bodyPr/>
                    <a:lstStyle/>
                    <a:p>
                      <a:pPr algn="l" fontAlgn="b"/>
                      <a:r>
                        <a:rPr lang="en-ZA" sz="1100" b="0" i="0" u="none" strike="noStrike">
                          <a:solidFill>
                            <a:srgbClr val="000000"/>
                          </a:solidFill>
                          <a:effectLst/>
                          <a:latin typeface="Calibri" panose="020F0502020204030204" pitchFamily="34" charset="0"/>
                        </a:rPr>
                        <a:t>Osman Rayden</a:t>
                      </a:r>
                    </a:p>
                  </a:txBody>
                  <a:tcPr marL="7620" marR="7620" marT="7620" marB="0" anchor="b"/>
                </a:tc>
                <a:tc>
                  <a:txBody>
                    <a:bodyPr/>
                    <a:lstStyle/>
                    <a:p>
                      <a:pPr algn="l" fontAlgn="b"/>
                      <a:r>
                        <a:rPr lang="en-ZA" sz="1100" b="0" i="0" u="none" strike="noStrike" dirty="0">
                          <a:solidFill>
                            <a:srgbClr val="000000"/>
                          </a:solidFill>
                          <a:effectLst/>
                          <a:latin typeface="Calibri" panose="020F0502020204030204" pitchFamily="34" charset="0"/>
                        </a:rPr>
                        <a:t>Cloth masks </a:t>
                      </a:r>
                    </a:p>
                  </a:txBody>
                  <a:tcPr marL="7620" marR="7620" marT="7620" marB="0" anchor="b"/>
                </a:tc>
                <a:tc>
                  <a:txBody>
                    <a:bodyPr/>
                    <a:lstStyle/>
                    <a:p>
                      <a:pPr algn="ctr" fontAlgn="t"/>
                      <a:r>
                        <a:rPr lang="en-US" sz="1000" b="0" i="0" u="none" strike="noStrike" dirty="0">
                          <a:solidFill>
                            <a:srgbClr val="000000"/>
                          </a:solidFill>
                          <a:effectLst/>
                          <a:latin typeface="Arial" panose="020B0604020202020204" pitchFamily="34" charset="0"/>
                        </a:rPr>
                        <a:t>200 x</a:t>
                      </a:r>
                    </a:p>
                  </a:txBody>
                  <a:tcPr marL="7620" marR="7620" marT="7620" marB="0"/>
                </a:tc>
                <a:tc>
                  <a:txBody>
                    <a:bodyPr/>
                    <a:lstStyle/>
                    <a:p>
                      <a:pPr algn="l" fontAlgn="b"/>
                      <a:r>
                        <a:rPr lang="en-ZA" sz="1100" b="0" i="0" u="none" strike="noStrike">
                          <a:solidFill>
                            <a:srgbClr val="000000"/>
                          </a:solidFill>
                          <a:effectLst/>
                          <a:latin typeface="Calibri" panose="020F0502020204030204" pitchFamily="34" charset="0"/>
                        </a:rPr>
                        <a:t> R               3 450,00 </a:t>
                      </a:r>
                    </a:p>
                  </a:txBody>
                  <a:tcPr marL="7620" marR="7620" marT="7620" marB="0" anchor="b"/>
                </a:tc>
                <a:extLst>
                  <a:ext uri="{0D108BD9-81ED-4DB2-BD59-A6C34878D82A}">
                    <a16:rowId xmlns:a16="http://schemas.microsoft.com/office/drawing/2014/main" val="2949657280"/>
                  </a:ext>
                </a:extLst>
              </a:tr>
              <a:tr h="234547">
                <a:tc>
                  <a:txBody>
                    <a:bodyPr/>
                    <a:lstStyle/>
                    <a:p>
                      <a:pPr algn="l" fontAlgn="b"/>
                      <a:r>
                        <a:rPr lang="en-ZA" sz="1100" b="0" i="0" u="none" strike="noStrike">
                          <a:solidFill>
                            <a:srgbClr val="000000"/>
                          </a:solidFill>
                          <a:effectLst/>
                          <a:latin typeface="Calibri" panose="020F0502020204030204" pitchFamily="34" charset="0"/>
                        </a:rPr>
                        <a:t>Osman Rayden</a:t>
                      </a:r>
                    </a:p>
                  </a:txBody>
                  <a:tcPr marL="7620" marR="7620" marT="7620" marB="0" anchor="b"/>
                </a:tc>
                <a:tc>
                  <a:txBody>
                    <a:bodyPr/>
                    <a:lstStyle/>
                    <a:p>
                      <a:pPr algn="l" fontAlgn="b"/>
                      <a:r>
                        <a:rPr lang="en-ZA" sz="1100" b="0" i="0" u="none" strike="noStrike">
                          <a:solidFill>
                            <a:srgbClr val="000000"/>
                          </a:solidFill>
                          <a:effectLst/>
                          <a:latin typeface="Calibri" panose="020F0502020204030204" pitchFamily="34" charset="0"/>
                        </a:rPr>
                        <a:t>Cover suits :funerals</a:t>
                      </a:r>
                    </a:p>
                  </a:txBody>
                  <a:tcPr marL="7620" marR="7620" marT="7620" marB="0" anchor="b"/>
                </a:tc>
                <a:tc>
                  <a:txBody>
                    <a:bodyPr/>
                    <a:lstStyle/>
                    <a:p>
                      <a:pPr algn="ctr" fontAlgn="t"/>
                      <a:r>
                        <a:rPr lang="en-US" sz="1000" b="0" i="0" u="none" strike="noStrike" dirty="0">
                          <a:solidFill>
                            <a:srgbClr val="000000"/>
                          </a:solidFill>
                          <a:effectLst/>
                          <a:latin typeface="Arial" panose="020B0604020202020204" pitchFamily="34" charset="0"/>
                        </a:rPr>
                        <a:t>20</a:t>
                      </a:r>
                    </a:p>
                  </a:txBody>
                  <a:tcPr marL="7620" marR="7620" marT="7620" marB="0"/>
                </a:tc>
                <a:tc>
                  <a:txBody>
                    <a:bodyPr/>
                    <a:lstStyle/>
                    <a:p>
                      <a:pPr algn="l" fontAlgn="b"/>
                      <a:r>
                        <a:rPr lang="en-ZA" sz="1100" b="0" i="0" u="none" strike="noStrike">
                          <a:solidFill>
                            <a:srgbClr val="000000"/>
                          </a:solidFill>
                          <a:effectLst/>
                          <a:latin typeface="Calibri" panose="020F0502020204030204" pitchFamily="34" charset="0"/>
                        </a:rPr>
                        <a:t> R               1 995,94 </a:t>
                      </a:r>
                    </a:p>
                  </a:txBody>
                  <a:tcPr marL="7620" marR="7620" marT="7620" marB="0" anchor="b"/>
                </a:tc>
                <a:extLst>
                  <a:ext uri="{0D108BD9-81ED-4DB2-BD59-A6C34878D82A}">
                    <a16:rowId xmlns:a16="http://schemas.microsoft.com/office/drawing/2014/main" val="2833287051"/>
                  </a:ext>
                </a:extLst>
              </a:tr>
              <a:tr h="234547">
                <a:tc>
                  <a:txBody>
                    <a:bodyPr/>
                    <a:lstStyle/>
                    <a:p>
                      <a:pPr algn="l" fontAlgn="b"/>
                      <a:r>
                        <a:rPr lang="en-ZA" sz="1100" b="0" i="0" u="none" strike="noStrike">
                          <a:solidFill>
                            <a:srgbClr val="000000"/>
                          </a:solidFill>
                          <a:effectLst/>
                          <a:latin typeface="Calibri" panose="020F0502020204030204" pitchFamily="34" charset="0"/>
                        </a:rPr>
                        <a:t>Osman Rayden</a:t>
                      </a:r>
                    </a:p>
                  </a:txBody>
                  <a:tcPr marL="7620" marR="7620" marT="7620" marB="0" anchor="b"/>
                </a:tc>
                <a:tc>
                  <a:txBody>
                    <a:bodyPr/>
                    <a:lstStyle/>
                    <a:p>
                      <a:pPr algn="l" fontAlgn="b"/>
                      <a:r>
                        <a:rPr lang="en-ZA" sz="1100" b="0" i="0" u="none" strike="noStrike">
                          <a:solidFill>
                            <a:srgbClr val="000000"/>
                          </a:solidFill>
                          <a:effectLst/>
                          <a:latin typeface="Calibri" panose="020F0502020204030204" pitchFamily="34" charset="0"/>
                        </a:rPr>
                        <a:t>Cover suits :funerals</a:t>
                      </a:r>
                    </a:p>
                  </a:txBody>
                  <a:tcPr marL="7620" marR="7620" marT="7620" marB="0" anchor="b"/>
                </a:tc>
                <a:tc>
                  <a:txBody>
                    <a:bodyPr/>
                    <a:lstStyle/>
                    <a:p>
                      <a:pPr algn="ctr" fontAlgn="t"/>
                      <a:r>
                        <a:rPr lang="en-US" sz="1000" b="0" i="0" u="none" strike="noStrike" dirty="0">
                          <a:solidFill>
                            <a:srgbClr val="000000"/>
                          </a:solidFill>
                          <a:effectLst/>
                          <a:latin typeface="Arial" panose="020B0604020202020204" pitchFamily="34" charset="0"/>
                        </a:rPr>
                        <a:t>20</a:t>
                      </a:r>
                    </a:p>
                  </a:txBody>
                  <a:tcPr marL="7620" marR="7620" marT="7620" marB="0"/>
                </a:tc>
                <a:tc>
                  <a:txBody>
                    <a:bodyPr/>
                    <a:lstStyle/>
                    <a:p>
                      <a:pPr algn="l" fontAlgn="b"/>
                      <a:r>
                        <a:rPr lang="en-ZA" sz="1100" b="0" i="0" u="none" strike="noStrike" dirty="0">
                          <a:solidFill>
                            <a:srgbClr val="000000"/>
                          </a:solidFill>
                          <a:effectLst/>
                          <a:latin typeface="Calibri" panose="020F0502020204030204" pitchFamily="34" charset="0"/>
                        </a:rPr>
                        <a:t> R               1 995,94 </a:t>
                      </a:r>
                    </a:p>
                  </a:txBody>
                  <a:tcPr marL="7620" marR="7620" marT="7620" marB="0" anchor="b"/>
                </a:tc>
                <a:extLst>
                  <a:ext uri="{0D108BD9-81ED-4DB2-BD59-A6C34878D82A}">
                    <a16:rowId xmlns:a16="http://schemas.microsoft.com/office/drawing/2014/main" val="1043855708"/>
                  </a:ext>
                </a:extLst>
              </a:tr>
              <a:tr h="253679">
                <a:tc>
                  <a:txBody>
                    <a:bodyPr/>
                    <a:lstStyle/>
                    <a:p>
                      <a:pPr algn="l" fontAlgn="b"/>
                      <a:r>
                        <a:rPr lang="en-ZA" sz="1100" b="0" i="0" u="none" strike="noStrike">
                          <a:solidFill>
                            <a:srgbClr val="000000"/>
                          </a:solidFill>
                          <a:effectLst/>
                          <a:latin typeface="Calibri" panose="020F0502020204030204" pitchFamily="34" charset="0"/>
                        </a:rPr>
                        <a:t>Nkabo Water Tech</a:t>
                      </a:r>
                    </a:p>
                  </a:txBody>
                  <a:tcPr marL="7620" marR="7620" marT="7620" marB="0" anchor="b"/>
                </a:tc>
                <a:tc>
                  <a:txBody>
                    <a:bodyPr/>
                    <a:lstStyle/>
                    <a:p>
                      <a:pPr algn="l" fontAlgn="b"/>
                      <a:r>
                        <a:rPr lang="en-ZA" sz="1100" b="0" i="0" u="none" strike="noStrike">
                          <a:solidFill>
                            <a:srgbClr val="000000"/>
                          </a:solidFill>
                          <a:effectLst/>
                          <a:latin typeface="Calibri" panose="020F0502020204030204" pitchFamily="34" charset="0"/>
                        </a:rPr>
                        <a:t>Disinfectant chemicals</a:t>
                      </a:r>
                    </a:p>
                  </a:txBody>
                  <a:tcPr marL="7620" marR="7620" marT="7620" marB="0" anchor="b"/>
                </a:tc>
                <a:tc>
                  <a:txBody>
                    <a:bodyPr/>
                    <a:lstStyle/>
                    <a:p>
                      <a:pPr algn="ctr" fontAlgn="t"/>
                      <a:r>
                        <a:rPr lang="en-US" sz="1000" b="0" i="0" u="none" strike="noStrike" dirty="0">
                          <a:solidFill>
                            <a:srgbClr val="000000"/>
                          </a:solidFill>
                          <a:effectLst/>
                          <a:latin typeface="Arial" panose="020B0604020202020204" pitchFamily="34" charset="0"/>
                        </a:rPr>
                        <a:t>500L</a:t>
                      </a:r>
                    </a:p>
                  </a:txBody>
                  <a:tcPr marL="7620" marR="7620" marT="7620" marB="0"/>
                </a:tc>
                <a:tc>
                  <a:txBody>
                    <a:bodyPr/>
                    <a:lstStyle/>
                    <a:p>
                      <a:pPr algn="l" fontAlgn="b"/>
                      <a:r>
                        <a:rPr lang="en-ZA" sz="1100" b="0" i="0" u="none" strike="noStrike">
                          <a:solidFill>
                            <a:srgbClr val="000000"/>
                          </a:solidFill>
                          <a:effectLst/>
                          <a:latin typeface="Calibri" panose="020F0502020204030204" pitchFamily="34" charset="0"/>
                        </a:rPr>
                        <a:t> R             27 025,00 </a:t>
                      </a:r>
                    </a:p>
                  </a:txBody>
                  <a:tcPr marL="7620" marR="7620" marT="7620" marB="0" anchor="b"/>
                </a:tc>
                <a:extLst>
                  <a:ext uri="{0D108BD9-81ED-4DB2-BD59-A6C34878D82A}">
                    <a16:rowId xmlns:a16="http://schemas.microsoft.com/office/drawing/2014/main" val="2320931100"/>
                  </a:ext>
                </a:extLst>
              </a:tr>
              <a:tr h="254943">
                <a:tc gridSpan="3">
                  <a:txBody>
                    <a:bodyPr/>
                    <a:lstStyle/>
                    <a:p>
                      <a:pPr algn="l" fontAlgn="b"/>
                      <a:endParaRPr lang="en-ZA" sz="1200" b="1" i="0" u="none" strike="noStrike" dirty="0">
                        <a:solidFill>
                          <a:srgbClr val="002060"/>
                        </a:solidFill>
                        <a:effectLst/>
                        <a:latin typeface="Calibri" panose="020F0502020204030204" pitchFamily="34" charset="0"/>
                      </a:endParaRPr>
                    </a:p>
                  </a:txBody>
                  <a:tcPr marL="7620" marR="7620" marT="7620" marB="0" anchor="b"/>
                </a:tc>
                <a:tc hMerge="1">
                  <a:txBody>
                    <a:bodyPr/>
                    <a:lstStyle/>
                    <a:p>
                      <a:pPr algn="l" fontAlgn="b"/>
                      <a:endParaRPr lang="en-ZA" sz="1100" b="0" i="0" u="none" strike="noStrike">
                        <a:solidFill>
                          <a:srgbClr val="000000"/>
                        </a:solidFill>
                        <a:effectLst/>
                        <a:latin typeface="Calibri" panose="020F0502020204030204" pitchFamily="34" charset="0"/>
                      </a:endParaRPr>
                    </a:p>
                  </a:txBody>
                  <a:tcPr marL="7620" marR="7620" marT="7620" marB="0" anchor="b"/>
                </a:tc>
                <a:tc hMerge="1">
                  <a:txBody>
                    <a:bodyPr/>
                    <a:lstStyle/>
                    <a:p>
                      <a:pPr algn="l" fontAlgn="b"/>
                      <a:endParaRPr lang="en-ZA"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ZA" sz="1200" b="1" i="0" u="none" strike="noStrike" dirty="0">
                        <a:solidFill>
                          <a:srgbClr val="00206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61242651"/>
                  </a:ext>
                </a:extLst>
              </a:tr>
              <a:tr h="254943">
                <a:tc gridSpan="3">
                  <a:txBody>
                    <a:bodyPr/>
                    <a:lstStyle/>
                    <a:p>
                      <a:pPr algn="l" fontAlgn="b"/>
                      <a:endParaRPr lang="en-ZA" sz="1200" b="1" i="0" u="none" strike="noStrike" dirty="0">
                        <a:solidFill>
                          <a:srgbClr val="002060"/>
                        </a:solidFill>
                        <a:effectLst/>
                        <a:latin typeface="Calibri" panose="020F0502020204030204" pitchFamily="34" charset="0"/>
                      </a:endParaRPr>
                    </a:p>
                  </a:txBody>
                  <a:tcPr marL="7620" marR="7620" marT="7620" marB="0" anchor="b"/>
                </a:tc>
                <a:tc hMerge="1">
                  <a:txBody>
                    <a:bodyPr/>
                    <a:lstStyle/>
                    <a:p>
                      <a:endParaRPr lang="en-US"/>
                    </a:p>
                  </a:txBody>
                  <a:tcPr/>
                </a:tc>
                <a:tc hMerge="1">
                  <a:txBody>
                    <a:bodyPr/>
                    <a:lstStyle/>
                    <a:p>
                      <a:endParaRPr lang="en-US"/>
                    </a:p>
                  </a:txBody>
                  <a:tcPr/>
                </a:tc>
                <a:tc>
                  <a:txBody>
                    <a:bodyPr/>
                    <a:lstStyle/>
                    <a:p>
                      <a:pPr algn="l" fontAlgn="b"/>
                      <a:endParaRPr lang="en-ZA" sz="1200" b="1" i="0" u="none" strike="noStrike" dirty="0">
                        <a:solidFill>
                          <a:srgbClr val="00206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46865021"/>
                  </a:ext>
                </a:extLst>
              </a:tr>
            </a:tbl>
          </a:graphicData>
        </a:graphic>
      </p:graphicFrame>
      <p:sp>
        <p:nvSpPr>
          <p:cNvPr id="4" name="Slide Number Placeholder 3"/>
          <p:cNvSpPr>
            <a:spLocks noGrp="1"/>
          </p:cNvSpPr>
          <p:nvPr>
            <p:ph type="sldNum" sz="quarter" idx="12"/>
          </p:nvPr>
        </p:nvSpPr>
        <p:spPr/>
        <p:txBody>
          <a:bodyPr/>
          <a:lstStyle/>
          <a:p>
            <a:fld id="{7DADAC30-06FB-4867-A41F-B3D5DF4920A0}" type="slidenum">
              <a:rPr lang="nso-ZA" smtClean="0"/>
              <a:pPr/>
              <a:t>33</a:t>
            </a:fld>
            <a:endParaRPr lang="nso-ZA"/>
          </a:p>
        </p:txBody>
      </p:sp>
      <p:pic>
        <p:nvPicPr>
          <p:cNvPr id="6" name="Picture 5"/>
          <p:cNvPicPr>
            <a:picLocks noChangeAspect="1"/>
          </p:cNvPicPr>
          <p:nvPr/>
        </p:nvPicPr>
        <p:blipFill>
          <a:blip r:embed="rId2" cstate="print"/>
          <a:stretch>
            <a:fillRect/>
          </a:stretch>
        </p:blipFill>
        <p:spPr>
          <a:xfrm>
            <a:off x="7316907" y="5960224"/>
            <a:ext cx="1799400" cy="787151"/>
          </a:xfrm>
          <a:prstGeom prst="rect">
            <a:avLst/>
          </a:prstGeom>
        </p:spPr>
      </p:pic>
      <p:pic>
        <p:nvPicPr>
          <p:cNvPr id="7" name="Picture 2" descr="GSDM Logo"/>
          <p:cNvPicPr>
            <a:picLocks noChangeAspect="1" noChangeArrowheads="1"/>
          </p:cNvPicPr>
          <p:nvPr/>
        </p:nvPicPr>
        <p:blipFill>
          <a:blip r:embed="rId3" cstate="print">
            <a:clrChange>
              <a:clrFrom>
                <a:srgbClr val="FBFBF9"/>
              </a:clrFrom>
              <a:clrTo>
                <a:srgbClr val="FBFBF9">
                  <a:alpha val="0"/>
                </a:srgbClr>
              </a:clrTo>
            </a:clrChange>
          </a:blip>
          <a:srcRect/>
          <a:stretch>
            <a:fillRect/>
          </a:stretch>
        </p:blipFill>
        <p:spPr bwMode="auto">
          <a:xfrm>
            <a:off x="21392" y="5915161"/>
            <a:ext cx="1074099" cy="877275"/>
          </a:xfrm>
          <a:prstGeom prst="rect">
            <a:avLst/>
          </a:prstGeom>
          <a:noFill/>
          <a:ln w="9525">
            <a:noFill/>
            <a:miter lim="800000"/>
            <a:headEnd/>
            <a:tailEnd/>
          </a:ln>
        </p:spPr>
      </p:pic>
      <p:pic>
        <p:nvPicPr>
          <p:cNvPr id="8" name="Picture 7" descr="wapen1 2"/>
          <p:cNvPicPr/>
          <p:nvPr/>
        </p:nvPicPr>
        <p:blipFill>
          <a:blip r:embed="rId4"/>
          <a:srcRect/>
          <a:stretch>
            <a:fillRect/>
          </a:stretch>
        </p:blipFill>
        <p:spPr bwMode="auto">
          <a:xfrm>
            <a:off x="4067944" y="5955822"/>
            <a:ext cx="792088" cy="864957"/>
          </a:xfrm>
          <a:prstGeom prst="rect">
            <a:avLst/>
          </a:prstGeom>
          <a:noFill/>
          <a:ln w="9525">
            <a:noFill/>
            <a:miter lim="800000"/>
            <a:headEnd/>
            <a:tailEnd/>
          </a:ln>
        </p:spPr>
      </p:pic>
    </p:spTree>
    <p:extLst>
      <p:ext uri="{BB962C8B-B14F-4D97-AF65-F5344CB8AC3E}">
        <p14:creationId xmlns:p14="http://schemas.microsoft.com/office/powerpoint/2010/main" val="2387869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3" y="457201"/>
            <a:ext cx="8147248" cy="595535"/>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GB" sz="2000" dirty="0">
                <a:latin typeface="Arial Black" panose="020B0A04020102020204" pitchFamily="34" charset="0"/>
              </a:rPr>
              <a:t/>
            </a:r>
            <a:br>
              <a:rPr lang="en-GB" sz="2000" dirty="0">
                <a:latin typeface="Arial Black" panose="020B0A04020102020204" pitchFamily="34" charset="0"/>
              </a:rPr>
            </a:br>
            <a:r>
              <a:rPr lang="en-ZA" sz="2000" b="1" dirty="0">
                <a:latin typeface="Arial Black" panose="020B0A04020102020204" pitchFamily="34" charset="0"/>
              </a:rPr>
              <a:t>State of Finances (breakdown of COVID-19 expenditure)</a:t>
            </a:r>
            <a:r>
              <a:rPr lang="en-ZA" b="1" dirty="0">
                <a:latin typeface="Arial Black" panose="020B0A04020102020204" pitchFamily="34" charset="0"/>
              </a:rPr>
              <a:t/>
            </a:r>
            <a:br>
              <a:rPr lang="en-ZA" b="1" dirty="0">
                <a:latin typeface="Arial Black" panose="020B0A04020102020204" pitchFamily="34" charset="0"/>
              </a:rPr>
            </a:br>
            <a:endParaRPr lang="en-ZA" dirty="0"/>
          </a:p>
        </p:txBody>
      </p:sp>
      <p:graphicFrame>
        <p:nvGraphicFramePr>
          <p:cNvPr id="5" name="Content Placeholder 4"/>
          <p:cNvGraphicFramePr>
            <a:graphicFrameLocks noGrp="1"/>
          </p:cNvGraphicFramePr>
          <p:nvPr>
            <p:ph idx="1"/>
          </p:nvPr>
        </p:nvGraphicFramePr>
        <p:xfrm>
          <a:off x="580729" y="1264245"/>
          <a:ext cx="8064895" cy="2736126"/>
        </p:xfrm>
        <a:graphic>
          <a:graphicData uri="http://schemas.openxmlformats.org/drawingml/2006/table">
            <a:tbl>
              <a:tblPr firstRow="1" bandRow="1">
                <a:tableStyleId>{5C22544A-7EE6-4342-B048-85BDC9FD1C3A}</a:tableStyleId>
              </a:tblPr>
              <a:tblGrid>
                <a:gridCol w="2438572">
                  <a:extLst>
                    <a:ext uri="{9D8B030D-6E8A-4147-A177-3AD203B41FA5}">
                      <a16:colId xmlns:a16="http://schemas.microsoft.com/office/drawing/2014/main" val="30052418"/>
                    </a:ext>
                  </a:extLst>
                </a:gridCol>
                <a:gridCol w="1990852">
                  <a:extLst>
                    <a:ext uri="{9D8B030D-6E8A-4147-A177-3AD203B41FA5}">
                      <a16:colId xmlns:a16="http://schemas.microsoft.com/office/drawing/2014/main" val="2304265126"/>
                    </a:ext>
                  </a:extLst>
                </a:gridCol>
                <a:gridCol w="1558059">
                  <a:extLst>
                    <a:ext uri="{9D8B030D-6E8A-4147-A177-3AD203B41FA5}">
                      <a16:colId xmlns:a16="http://schemas.microsoft.com/office/drawing/2014/main" val="1338905360"/>
                    </a:ext>
                  </a:extLst>
                </a:gridCol>
                <a:gridCol w="2077412">
                  <a:extLst>
                    <a:ext uri="{9D8B030D-6E8A-4147-A177-3AD203B41FA5}">
                      <a16:colId xmlns:a16="http://schemas.microsoft.com/office/drawing/2014/main" val="3202412484"/>
                    </a:ext>
                  </a:extLst>
                </a:gridCol>
              </a:tblGrid>
              <a:tr h="166996">
                <a:tc>
                  <a:txBody>
                    <a:bodyPr/>
                    <a:lstStyle/>
                    <a:p>
                      <a:pPr algn="l" fontAlgn="b"/>
                      <a:r>
                        <a:rPr lang="en-ZA" sz="1100" b="1" i="0" u="none" strike="noStrike" dirty="0">
                          <a:solidFill>
                            <a:srgbClr val="000000"/>
                          </a:solidFill>
                          <a:effectLst/>
                          <a:latin typeface="Calibri" panose="020F0502020204030204" pitchFamily="34" charset="0"/>
                        </a:rPr>
                        <a:t>Name of Service Provider</a:t>
                      </a:r>
                    </a:p>
                  </a:txBody>
                  <a:tcPr marL="7620" marR="7620" marT="7620" marB="0" anchor="b"/>
                </a:tc>
                <a:tc>
                  <a:txBody>
                    <a:bodyPr/>
                    <a:lstStyle/>
                    <a:p>
                      <a:pPr algn="l" fontAlgn="b"/>
                      <a:r>
                        <a:rPr lang="en-ZA" sz="1100" b="1" i="0" u="none" strike="noStrike" dirty="0">
                          <a:solidFill>
                            <a:srgbClr val="000000"/>
                          </a:solidFill>
                          <a:effectLst/>
                          <a:latin typeface="Calibri" panose="020F0502020204030204" pitchFamily="34" charset="0"/>
                        </a:rPr>
                        <a:t>Services Procured</a:t>
                      </a:r>
                    </a:p>
                  </a:txBody>
                  <a:tcPr marL="7620" marR="7620" marT="7620" marB="0" anchor="b"/>
                </a:tc>
                <a:tc>
                  <a:txBody>
                    <a:bodyPr/>
                    <a:lstStyle/>
                    <a:p>
                      <a:pPr algn="l" fontAlgn="b"/>
                      <a:r>
                        <a:rPr lang="en-ZA" sz="1100" b="1" i="0" u="none" strike="noStrike" dirty="0">
                          <a:solidFill>
                            <a:srgbClr val="000000"/>
                          </a:solidFill>
                          <a:effectLst/>
                          <a:latin typeface="Calibri" panose="020F0502020204030204" pitchFamily="34" charset="0"/>
                        </a:rPr>
                        <a:t>Quantity</a:t>
                      </a:r>
                    </a:p>
                  </a:txBody>
                  <a:tcPr marL="7620" marR="7620" marT="7620" marB="0" anchor="b"/>
                </a:tc>
                <a:tc>
                  <a:txBody>
                    <a:bodyPr/>
                    <a:lstStyle/>
                    <a:p>
                      <a:pPr algn="l" fontAlgn="b"/>
                      <a:r>
                        <a:rPr lang="en-ZA" sz="1100" b="1" i="0" u="none" strike="noStrike" dirty="0">
                          <a:solidFill>
                            <a:srgbClr val="000000"/>
                          </a:solidFill>
                          <a:effectLst/>
                          <a:latin typeface="Calibri" panose="020F0502020204030204" pitchFamily="34" charset="0"/>
                        </a:rPr>
                        <a:t> Amount Paid </a:t>
                      </a:r>
                    </a:p>
                  </a:txBody>
                  <a:tcPr marL="7620" marR="7620" marT="7620" marB="0" anchor="b"/>
                </a:tc>
                <a:extLst>
                  <a:ext uri="{0D108BD9-81ED-4DB2-BD59-A6C34878D82A}">
                    <a16:rowId xmlns:a16="http://schemas.microsoft.com/office/drawing/2014/main" val="58551052"/>
                  </a:ext>
                </a:extLst>
              </a:tr>
              <a:tr h="234547">
                <a:tc>
                  <a:txBody>
                    <a:bodyPr/>
                    <a:lstStyle/>
                    <a:p>
                      <a:r>
                        <a:rPr lang="en-GB" sz="1100" dirty="0" err="1">
                          <a:latin typeface="Calibri" panose="020F0502020204030204" pitchFamily="34" charset="0"/>
                          <a:cs typeface="Calibri" panose="020F0502020204030204" pitchFamily="34" charset="0"/>
                        </a:rPr>
                        <a:t>Esprimi</a:t>
                      </a:r>
                      <a:r>
                        <a:rPr lang="en-GB" sz="1100" dirty="0">
                          <a:latin typeface="Calibri" panose="020F0502020204030204" pitchFamily="34" charset="0"/>
                          <a:cs typeface="Calibri" panose="020F0502020204030204" pitchFamily="34" charset="0"/>
                        </a:rPr>
                        <a:t> &amp; Projects</a:t>
                      </a:r>
                      <a:endParaRPr lang="en-ZA" sz="1100" dirty="0">
                        <a:latin typeface="Calibri" panose="020F0502020204030204" pitchFamily="34" charset="0"/>
                        <a:cs typeface="Calibri" panose="020F0502020204030204" pitchFamily="34" charset="0"/>
                      </a:endParaRPr>
                    </a:p>
                  </a:txBody>
                  <a:tcPr/>
                </a:tc>
                <a:tc>
                  <a:txBody>
                    <a:bodyPr/>
                    <a:lstStyle/>
                    <a:p>
                      <a:r>
                        <a:rPr lang="en-GB" sz="1100" dirty="0">
                          <a:latin typeface="Calibri" panose="020F0502020204030204" pitchFamily="34" charset="0"/>
                          <a:cs typeface="Calibri" panose="020F0502020204030204" pitchFamily="34" charset="0"/>
                        </a:rPr>
                        <a:t>Sanitiser </a:t>
                      </a:r>
                      <a:r>
                        <a:rPr lang="en-GB" sz="1100" dirty="0" err="1">
                          <a:latin typeface="Calibri" panose="020F0502020204030204" pitchFamily="34" charset="0"/>
                          <a:cs typeface="Calibri" panose="020F0502020204030204" pitchFamily="34" charset="0"/>
                        </a:rPr>
                        <a:t>refil</a:t>
                      </a:r>
                      <a:r>
                        <a:rPr lang="en-GB" sz="1100" dirty="0">
                          <a:latin typeface="Calibri" panose="020F0502020204030204" pitchFamily="34" charset="0"/>
                          <a:cs typeface="Calibri" panose="020F0502020204030204" pitchFamily="34" charset="0"/>
                        </a:rPr>
                        <a:t> for dispensers</a:t>
                      </a:r>
                      <a:endParaRPr lang="en-ZA" sz="1100" dirty="0">
                        <a:latin typeface="Calibri" panose="020F0502020204030204" pitchFamily="34" charset="0"/>
                        <a:cs typeface="Calibri" panose="020F0502020204030204" pitchFamily="34" charset="0"/>
                      </a:endParaRPr>
                    </a:p>
                  </a:txBody>
                  <a:tcPr/>
                </a:tc>
                <a:tc>
                  <a:txBody>
                    <a:bodyPr/>
                    <a:lstStyle/>
                    <a:p>
                      <a:r>
                        <a:rPr lang="en-GB" sz="1100" dirty="0">
                          <a:latin typeface="Calibri" panose="020F0502020204030204" pitchFamily="34" charset="0"/>
                          <a:cs typeface="Calibri" panose="020F0502020204030204" pitchFamily="34" charset="0"/>
                        </a:rPr>
                        <a:t>20l*20</a:t>
                      </a:r>
                      <a:endParaRPr lang="en-ZA" sz="1100" dirty="0">
                        <a:latin typeface="Calibri" panose="020F0502020204030204" pitchFamily="34" charset="0"/>
                        <a:cs typeface="Calibri" panose="020F0502020204030204" pitchFamily="34" charset="0"/>
                      </a:endParaRPr>
                    </a:p>
                  </a:txBody>
                  <a:tcPr/>
                </a:tc>
                <a:tc>
                  <a:txBody>
                    <a:bodyPr/>
                    <a:lstStyle/>
                    <a:p>
                      <a:r>
                        <a:rPr lang="en-GB" sz="1100" dirty="0">
                          <a:latin typeface="Calibri" panose="020F0502020204030204" pitchFamily="34" charset="0"/>
                          <a:cs typeface="Calibri" panose="020F0502020204030204" pitchFamily="34" charset="0"/>
                        </a:rPr>
                        <a:t>R21 850</a:t>
                      </a:r>
                      <a:endParaRPr lang="en-ZA" sz="1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13927220"/>
                  </a:ext>
                </a:extLst>
              </a:tr>
              <a:tr h="234547">
                <a:tc>
                  <a:txBody>
                    <a:bodyPr/>
                    <a:lstStyle/>
                    <a:p>
                      <a:r>
                        <a:rPr lang="en-GB" sz="1100" dirty="0">
                          <a:latin typeface="Calibri" panose="020F0502020204030204" pitchFamily="34" charset="0"/>
                          <a:cs typeface="Calibri" panose="020F0502020204030204" pitchFamily="34" charset="0"/>
                        </a:rPr>
                        <a:t>Osman </a:t>
                      </a:r>
                      <a:r>
                        <a:rPr lang="en-GB" sz="1100" dirty="0" err="1">
                          <a:latin typeface="Calibri" panose="020F0502020204030204" pitchFamily="34" charset="0"/>
                          <a:cs typeface="Calibri" panose="020F0502020204030204" pitchFamily="34" charset="0"/>
                        </a:rPr>
                        <a:t>Raydan</a:t>
                      </a:r>
                      <a:endParaRPr lang="en-ZA" sz="1100" dirty="0">
                        <a:latin typeface="Calibri" panose="020F0502020204030204" pitchFamily="34" charset="0"/>
                        <a:cs typeface="Calibri" panose="020F0502020204030204" pitchFamily="34" charset="0"/>
                      </a:endParaRPr>
                    </a:p>
                  </a:txBody>
                  <a:tcPr/>
                </a:tc>
                <a:tc>
                  <a:txBody>
                    <a:bodyPr/>
                    <a:lstStyle/>
                    <a:p>
                      <a:r>
                        <a:rPr lang="en-GB" sz="1100" dirty="0">
                          <a:latin typeface="Calibri" panose="020F0502020204030204" pitchFamily="34" charset="0"/>
                          <a:cs typeface="Calibri" panose="020F0502020204030204" pitchFamily="34" charset="0"/>
                        </a:rPr>
                        <a:t>Protective coveralls</a:t>
                      </a:r>
                      <a:endParaRPr lang="en-ZA" sz="1100" dirty="0">
                        <a:latin typeface="Calibri" panose="020F0502020204030204" pitchFamily="34" charset="0"/>
                        <a:cs typeface="Calibri" panose="020F0502020204030204" pitchFamily="34" charset="0"/>
                      </a:endParaRPr>
                    </a:p>
                  </a:txBody>
                  <a:tcPr/>
                </a:tc>
                <a:tc>
                  <a:txBody>
                    <a:bodyPr/>
                    <a:lstStyle/>
                    <a:p>
                      <a:r>
                        <a:rPr lang="en-GB" sz="1100" dirty="0">
                          <a:latin typeface="Calibri" panose="020F0502020204030204" pitchFamily="34" charset="0"/>
                          <a:cs typeface="Calibri" panose="020F0502020204030204" pitchFamily="34" charset="0"/>
                        </a:rPr>
                        <a:t>100</a:t>
                      </a:r>
                      <a:endParaRPr lang="en-ZA" sz="1100" dirty="0">
                        <a:latin typeface="Calibri" panose="020F0502020204030204" pitchFamily="34" charset="0"/>
                        <a:cs typeface="Calibri" panose="020F0502020204030204" pitchFamily="34" charset="0"/>
                      </a:endParaRPr>
                    </a:p>
                  </a:txBody>
                  <a:tcPr/>
                </a:tc>
                <a:tc>
                  <a:txBody>
                    <a:bodyPr/>
                    <a:lstStyle/>
                    <a:p>
                      <a:r>
                        <a:rPr lang="en-GB" sz="1100" dirty="0">
                          <a:latin typeface="Calibri" panose="020F0502020204030204" pitchFamily="34" charset="0"/>
                          <a:cs typeface="Calibri" panose="020F0502020204030204" pitchFamily="34" charset="0"/>
                        </a:rPr>
                        <a:t>R9 198.85</a:t>
                      </a:r>
                      <a:endParaRPr lang="en-ZA" sz="1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05987825"/>
                  </a:ext>
                </a:extLst>
              </a:tr>
              <a:tr h="234547">
                <a:tc>
                  <a:txBody>
                    <a:bodyPr/>
                    <a:lstStyle/>
                    <a:p>
                      <a:r>
                        <a:rPr lang="en-GB" sz="1100" dirty="0" err="1">
                          <a:latin typeface="Calibri" panose="020F0502020204030204" pitchFamily="34" charset="0"/>
                          <a:cs typeface="Calibri" panose="020F0502020204030204" pitchFamily="34" charset="0"/>
                        </a:rPr>
                        <a:t>Ntobi</a:t>
                      </a:r>
                      <a:r>
                        <a:rPr lang="en-GB" sz="1100" dirty="0">
                          <a:latin typeface="Calibri" panose="020F0502020204030204" pitchFamily="34" charset="0"/>
                          <a:cs typeface="Calibri" panose="020F0502020204030204" pitchFamily="34" charset="0"/>
                        </a:rPr>
                        <a:t> Cleaning</a:t>
                      </a:r>
                      <a:endParaRPr lang="en-ZA" sz="1100" dirty="0">
                        <a:latin typeface="Calibri" panose="020F0502020204030204" pitchFamily="34" charset="0"/>
                        <a:cs typeface="Calibri" panose="020F0502020204030204" pitchFamily="34" charset="0"/>
                      </a:endParaRPr>
                    </a:p>
                  </a:txBody>
                  <a:tcPr/>
                </a:tc>
                <a:tc>
                  <a:txBody>
                    <a:bodyPr/>
                    <a:lstStyle/>
                    <a:p>
                      <a:r>
                        <a:rPr lang="en-GB" sz="1100" dirty="0">
                          <a:latin typeface="Calibri" panose="020F0502020204030204" pitchFamily="34" charset="0"/>
                          <a:cs typeface="Calibri" panose="020F0502020204030204" pitchFamily="34" charset="0"/>
                        </a:rPr>
                        <a:t>Hand sanitisers</a:t>
                      </a:r>
                      <a:endParaRPr lang="en-ZA" sz="1100" dirty="0">
                        <a:latin typeface="Calibri" panose="020F0502020204030204" pitchFamily="34" charset="0"/>
                        <a:cs typeface="Calibri" panose="020F0502020204030204" pitchFamily="34" charset="0"/>
                      </a:endParaRPr>
                    </a:p>
                  </a:txBody>
                  <a:tcPr/>
                </a:tc>
                <a:tc>
                  <a:txBody>
                    <a:bodyPr/>
                    <a:lstStyle/>
                    <a:p>
                      <a:r>
                        <a:rPr lang="en-GB" sz="1100" dirty="0">
                          <a:latin typeface="Calibri" panose="020F0502020204030204" pitchFamily="34" charset="0"/>
                          <a:cs typeface="Calibri" panose="020F0502020204030204" pitchFamily="34" charset="0"/>
                        </a:rPr>
                        <a:t>25l*40</a:t>
                      </a:r>
                      <a:endParaRPr lang="en-ZA" sz="1100" dirty="0">
                        <a:latin typeface="Calibri" panose="020F0502020204030204" pitchFamily="34" charset="0"/>
                        <a:cs typeface="Calibri" panose="020F0502020204030204" pitchFamily="34" charset="0"/>
                      </a:endParaRPr>
                    </a:p>
                  </a:txBody>
                  <a:tcPr/>
                </a:tc>
                <a:tc>
                  <a:txBody>
                    <a:bodyPr/>
                    <a:lstStyle/>
                    <a:p>
                      <a:r>
                        <a:rPr lang="en-GB" sz="1100" dirty="0">
                          <a:latin typeface="Calibri" panose="020F0502020204030204" pitchFamily="34" charset="0"/>
                          <a:cs typeface="Calibri" panose="020F0502020204030204" pitchFamily="34" charset="0"/>
                        </a:rPr>
                        <a:t>R32 660</a:t>
                      </a:r>
                      <a:endParaRPr lang="en-ZA" sz="1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735561614"/>
                  </a:ext>
                </a:extLst>
              </a:tr>
              <a:tr h="234547">
                <a:tc>
                  <a:txBody>
                    <a:bodyPr/>
                    <a:lstStyle/>
                    <a:p>
                      <a:r>
                        <a:rPr lang="en-GB" sz="1100" dirty="0">
                          <a:latin typeface="Calibri" panose="020F0502020204030204" pitchFamily="34" charset="0"/>
                          <a:cs typeface="Calibri" panose="020F0502020204030204" pitchFamily="34" charset="0"/>
                        </a:rPr>
                        <a:t>Osman </a:t>
                      </a:r>
                      <a:r>
                        <a:rPr lang="en-GB" sz="1100" dirty="0" err="1">
                          <a:latin typeface="Calibri" panose="020F0502020204030204" pitchFamily="34" charset="0"/>
                          <a:cs typeface="Calibri" panose="020F0502020204030204" pitchFamily="34" charset="0"/>
                        </a:rPr>
                        <a:t>Raydan</a:t>
                      </a:r>
                      <a:endParaRPr lang="en-ZA" sz="1100" dirty="0">
                        <a:latin typeface="Calibri" panose="020F0502020204030204" pitchFamily="34" charset="0"/>
                        <a:cs typeface="Calibri" panose="020F0502020204030204" pitchFamily="34" charset="0"/>
                      </a:endParaRPr>
                    </a:p>
                  </a:txBody>
                  <a:tcPr/>
                </a:tc>
                <a:tc>
                  <a:txBody>
                    <a:bodyPr/>
                    <a:lstStyle/>
                    <a:p>
                      <a:r>
                        <a:rPr lang="en-GB" sz="1100" dirty="0">
                          <a:latin typeface="Calibri" panose="020F0502020204030204" pitchFamily="34" charset="0"/>
                          <a:cs typeface="Calibri" panose="020F0502020204030204" pitchFamily="34" charset="0"/>
                        </a:rPr>
                        <a:t>Bottle sprays</a:t>
                      </a:r>
                      <a:endParaRPr lang="en-ZA" sz="1100" dirty="0">
                        <a:latin typeface="Calibri" panose="020F0502020204030204" pitchFamily="34" charset="0"/>
                        <a:cs typeface="Calibri" panose="020F0502020204030204" pitchFamily="34" charset="0"/>
                      </a:endParaRPr>
                    </a:p>
                  </a:txBody>
                  <a:tcPr/>
                </a:tc>
                <a:tc>
                  <a:txBody>
                    <a:bodyPr/>
                    <a:lstStyle/>
                    <a:p>
                      <a:r>
                        <a:rPr lang="en-GB" sz="1100" dirty="0">
                          <a:latin typeface="Calibri" panose="020F0502020204030204" pitchFamily="34" charset="0"/>
                          <a:cs typeface="Calibri" panose="020F0502020204030204" pitchFamily="34" charset="0"/>
                        </a:rPr>
                        <a:t>43</a:t>
                      </a:r>
                      <a:endParaRPr lang="en-ZA" sz="1100" dirty="0">
                        <a:latin typeface="Calibri" panose="020F0502020204030204" pitchFamily="34" charset="0"/>
                        <a:cs typeface="Calibri" panose="020F0502020204030204" pitchFamily="34" charset="0"/>
                      </a:endParaRPr>
                    </a:p>
                  </a:txBody>
                  <a:tcPr/>
                </a:tc>
                <a:tc>
                  <a:txBody>
                    <a:bodyPr/>
                    <a:lstStyle/>
                    <a:p>
                      <a:r>
                        <a:rPr lang="en-GB" sz="1100" dirty="0">
                          <a:latin typeface="Calibri" panose="020F0502020204030204" pitchFamily="34" charset="0"/>
                          <a:cs typeface="Calibri" panose="020F0502020204030204" pitchFamily="34" charset="0"/>
                        </a:rPr>
                        <a:t>R1 957.79</a:t>
                      </a:r>
                      <a:endParaRPr lang="en-ZA" sz="1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74469936"/>
                  </a:ext>
                </a:extLst>
              </a:tr>
              <a:tr h="234547">
                <a:tc>
                  <a:txBody>
                    <a:bodyPr/>
                    <a:lstStyle/>
                    <a:p>
                      <a:r>
                        <a:rPr lang="en-GB" sz="1100" b="0" dirty="0">
                          <a:solidFill>
                            <a:schemeClr val="tx1"/>
                          </a:solidFill>
                          <a:latin typeface="Calibri" panose="020F0502020204030204" pitchFamily="34" charset="0"/>
                          <a:cs typeface="Calibri" panose="020F0502020204030204" pitchFamily="34" charset="0"/>
                        </a:rPr>
                        <a:t>Osman</a:t>
                      </a:r>
                      <a:r>
                        <a:rPr lang="en-GB" sz="1100" b="0" dirty="0">
                          <a:latin typeface="Calibri" panose="020F0502020204030204" pitchFamily="34" charset="0"/>
                          <a:cs typeface="Calibri" panose="020F0502020204030204" pitchFamily="34" charset="0"/>
                        </a:rPr>
                        <a:t> </a:t>
                      </a:r>
                      <a:r>
                        <a:rPr lang="en-GB" sz="1100" b="0" dirty="0" err="1">
                          <a:solidFill>
                            <a:schemeClr val="tx1"/>
                          </a:solidFill>
                          <a:latin typeface="Calibri" panose="020F0502020204030204" pitchFamily="34" charset="0"/>
                          <a:cs typeface="Calibri" panose="020F0502020204030204" pitchFamily="34" charset="0"/>
                        </a:rPr>
                        <a:t>Raydan</a:t>
                      </a:r>
                      <a:endParaRPr lang="en-ZA" sz="1100" b="0" dirty="0">
                        <a:solidFill>
                          <a:schemeClr val="tx1"/>
                        </a:solidFill>
                        <a:latin typeface="Calibri" panose="020F0502020204030204" pitchFamily="34" charset="0"/>
                        <a:cs typeface="Calibri" panose="020F0502020204030204" pitchFamily="34" charset="0"/>
                      </a:endParaRPr>
                    </a:p>
                  </a:txBody>
                  <a:tcPr/>
                </a:tc>
                <a:tc>
                  <a:txBody>
                    <a:bodyPr/>
                    <a:lstStyle/>
                    <a:p>
                      <a:r>
                        <a:rPr lang="en-GB" sz="1100" b="0" dirty="0">
                          <a:solidFill>
                            <a:schemeClr val="tx1"/>
                          </a:solidFill>
                          <a:latin typeface="Calibri" panose="020F0502020204030204" pitchFamily="34" charset="0"/>
                          <a:cs typeface="Calibri" panose="020F0502020204030204" pitchFamily="34" charset="0"/>
                        </a:rPr>
                        <a:t>Protective coveralls</a:t>
                      </a:r>
                    </a:p>
                  </a:txBody>
                  <a:tcPr/>
                </a:tc>
                <a:tc>
                  <a:txBody>
                    <a:bodyPr/>
                    <a:lstStyle/>
                    <a:p>
                      <a:r>
                        <a:rPr lang="en-GB" sz="1100" b="0" dirty="0">
                          <a:solidFill>
                            <a:schemeClr val="tx1"/>
                          </a:solidFill>
                          <a:latin typeface="Calibri" panose="020F0502020204030204" pitchFamily="34" charset="0"/>
                          <a:cs typeface="Calibri" panose="020F0502020204030204" pitchFamily="34" charset="0"/>
                        </a:rPr>
                        <a:t>100</a:t>
                      </a:r>
                      <a:endParaRPr lang="en-ZA" sz="1100" b="0" dirty="0">
                        <a:solidFill>
                          <a:schemeClr val="tx1"/>
                        </a:solidFill>
                        <a:latin typeface="Calibri" panose="020F0502020204030204" pitchFamily="34" charset="0"/>
                        <a:cs typeface="Calibri" panose="020F0502020204030204" pitchFamily="34" charset="0"/>
                      </a:endParaRPr>
                    </a:p>
                  </a:txBody>
                  <a:tcPr/>
                </a:tc>
                <a:tc>
                  <a:txBody>
                    <a:bodyPr/>
                    <a:lstStyle/>
                    <a:p>
                      <a:r>
                        <a:rPr lang="en-GB" sz="1100" b="0" dirty="0">
                          <a:solidFill>
                            <a:schemeClr val="tx1"/>
                          </a:solidFill>
                          <a:latin typeface="Calibri" panose="020F0502020204030204" pitchFamily="34" charset="0"/>
                          <a:cs typeface="Calibri" panose="020F0502020204030204" pitchFamily="34" charset="0"/>
                        </a:rPr>
                        <a:t>R9 198.85</a:t>
                      </a:r>
                      <a:endParaRPr lang="en-ZA" sz="1100" b="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079600789"/>
                  </a:ext>
                </a:extLst>
              </a:tr>
              <a:tr h="234547">
                <a:tc>
                  <a:txBody>
                    <a:bodyPr/>
                    <a:lstStyle/>
                    <a:p>
                      <a:r>
                        <a:rPr lang="en-GB" sz="1100" dirty="0">
                          <a:latin typeface="Calibri" panose="020F0502020204030204" pitchFamily="34" charset="0"/>
                          <a:cs typeface="Calibri" panose="020F0502020204030204" pitchFamily="34" charset="0"/>
                        </a:rPr>
                        <a:t>Ntombi cleaning &amp; Osman </a:t>
                      </a:r>
                      <a:r>
                        <a:rPr lang="en-GB" sz="1100" dirty="0" err="1">
                          <a:latin typeface="Calibri" panose="020F0502020204030204" pitchFamily="34" charset="0"/>
                          <a:cs typeface="Calibri" panose="020F0502020204030204" pitchFamily="34" charset="0"/>
                        </a:rPr>
                        <a:t>Raydan</a:t>
                      </a:r>
                      <a:endParaRPr lang="en-ZA" sz="1100" dirty="0">
                        <a:latin typeface="Calibri" panose="020F0502020204030204" pitchFamily="34" charset="0"/>
                        <a:cs typeface="Calibri" panose="020F0502020204030204" pitchFamily="34" charset="0"/>
                      </a:endParaRPr>
                    </a:p>
                  </a:txBody>
                  <a:tcPr/>
                </a:tc>
                <a:tc>
                  <a:txBody>
                    <a:bodyPr/>
                    <a:lstStyle/>
                    <a:p>
                      <a:r>
                        <a:rPr lang="en-GB" sz="1100" dirty="0">
                          <a:latin typeface="Calibri" panose="020F0502020204030204" pitchFamily="34" charset="0"/>
                          <a:cs typeface="Calibri" panose="020F0502020204030204" pitchFamily="34" charset="0"/>
                        </a:rPr>
                        <a:t>Multi purpose</a:t>
                      </a:r>
                      <a:endParaRPr lang="en-ZA" sz="1100" dirty="0">
                        <a:latin typeface="Calibri" panose="020F0502020204030204" pitchFamily="34" charset="0"/>
                        <a:cs typeface="Calibri" panose="020F0502020204030204" pitchFamily="34" charset="0"/>
                      </a:endParaRPr>
                    </a:p>
                  </a:txBody>
                  <a:tcPr/>
                </a:tc>
                <a:tc>
                  <a:txBody>
                    <a:bodyPr/>
                    <a:lstStyle/>
                    <a:p>
                      <a:r>
                        <a:rPr lang="en-GB" sz="1100" dirty="0">
                          <a:latin typeface="Calibri" panose="020F0502020204030204" pitchFamily="34" charset="0"/>
                          <a:cs typeface="Calibri" panose="020F0502020204030204" pitchFamily="34" charset="0"/>
                        </a:rPr>
                        <a:t>25l*54</a:t>
                      </a:r>
                      <a:endParaRPr lang="en-ZA" sz="1100" dirty="0">
                        <a:latin typeface="Calibri" panose="020F0502020204030204" pitchFamily="34" charset="0"/>
                        <a:cs typeface="Calibri" panose="020F0502020204030204" pitchFamily="34" charset="0"/>
                      </a:endParaRPr>
                    </a:p>
                  </a:txBody>
                  <a:tcPr/>
                </a:tc>
                <a:tc>
                  <a:txBody>
                    <a:bodyPr/>
                    <a:lstStyle/>
                    <a:p>
                      <a:r>
                        <a:rPr lang="en-GB" sz="1100" dirty="0">
                          <a:latin typeface="Calibri" panose="020F0502020204030204" pitchFamily="34" charset="0"/>
                          <a:cs typeface="Calibri" panose="020F0502020204030204" pitchFamily="34" charset="0"/>
                        </a:rPr>
                        <a:t>R54 855.46</a:t>
                      </a:r>
                      <a:endParaRPr lang="en-ZA" sz="1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2680826"/>
                  </a:ext>
                </a:extLst>
              </a:tr>
              <a:tr h="234547">
                <a:tc>
                  <a:txBody>
                    <a:bodyPr/>
                    <a:lstStyle/>
                    <a:p>
                      <a:r>
                        <a:rPr lang="en-GB" sz="1100" dirty="0">
                          <a:latin typeface="Calibri" panose="020F0502020204030204" pitchFamily="34" charset="0"/>
                          <a:cs typeface="Calibri" panose="020F0502020204030204" pitchFamily="34" charset="0"/>
                        </a:rPr>
                        <a:t>Osman </a:t>
                      </a:r>
                      <a:r>
                        <a:rPr lang="en-GB" sz="1100" dirty="0" err="1">
                          <a:latin typeface="Calibri" panose="020F0502020204030204" pitchFamily="34" charset="0"/>
                          <a:cs typeface="Calibri" panose="020F0502020204030204" pitchFamily="34" charset="0"/>
                        </a:rPr>
                        <a:t>Raydan</a:t>
                      </a:r>
                      <a:endParaRPr lang="en-ZA" sz="1100" dirty="0">
                        <a:latin typeface="Calibri" panose="020F0502020204030204" pitchFamily="34" charset="0"/>
                        <a:cs typeface="Calibri" panose="020F0502020204030204" pitchFamily="34" charset="0"/>
                      </a:endParaRPr>
                    </a:p>
                  </a:txBody>
                  <a:tcPr/>
                </a:tc>
                <a:tc>
                  <a:txBody>
                    <a:bodyPr/>
                    <a:lstStyle/>
                    <a:p>
                      <a:r>
                        <a:rPr lang="en-GB" sz="1100" dirty="0">
                          <a:latin typeface="Calibri" panose="020F0502020204030204" pitchFamily="34" charset="0"/>
                          <a:cs typeface="Calibri" panose="020F0502020204030204" pitchFamily="34" charset="0"/>
                        </a:rPr>
                        <a:t>Sanitisers &amp; disinfectants</a:t>
                      </a:r>
                      <a:endParaRPr lang="en-ZA" sz="1100" dirty="0">
                        <a:latin typeface="Calibri" panose="020F0502020204030204" pitchFamily="34" charset="0"/>
                        <a:cs typeface="Calibri" panose="020F0502020204030204" pitchFamily="34" charset="0"/>
                      </a:endParaRPr>
                    </a:p>
                  </a:txBody>
                  <a:tcPr/>
                </a:tc>
                <a:tc>
                  <a:txBody>
                    <a:bodyPr/>
                    <a:lstStyle/>
                    <a:p>
                      <a:r>
                        <a:rPr lang="en-GB" sz="1100" dirty="0">
                          <a:latin typeface="Calibri" panose="020F0502020204030204" pitchFamily="34" charset="0"/>
                          <a:cs typeface="Calibri" panose="020F0502020204030204" pitchFamily="34" charset="0"/>
                        </a:rPr>
                        <a:t>25l*14</a:t>
                      </a:r>
                      <a:endParaRPr lang="en-ZA" sz="1100" dirty="0">
                        <a:latin typeface="Calibri" panose="020F0502020204030204" pitchFamily="34" charset="0"/>
                        <a:cs typeface="Calibri" panose="020F0502020204030204" pitchFamily="34" charset="0"/>
                      </a:endParaRPr>
                    </a:p>
                  </a:txBody>
                  <a:tcPr/>
                </a:tc>
                <a:tc>
                  <a:txBody>
                    <a:bodyPr/>
                    <a:lstStyle/>
                    <a:p>
                      <a:r>
                        <a:rPr lang="en-GB" sz="1100" dirty="0">
                          <a:latin typeface="Calibri" panose="020F0502020204030204" pitchFamily="34" charset="0"/>
                          <a:cs typeface="Calibri" panose="020F0502020204030204" pitchFamily="34" charset="0"/>
                        </a:rPr>
                        <a:t>R1 957.79</a:t>
                      </a:r>
                      <a:endParaRPr lang="en-ZA" sz="1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40196094"/>
                  </a:ext>
                </a:extLst>
              </a:tr>
              <a:tr h="234547">
                <a:tc>
                  <a:txBody>
                    <a:bodyPr/>
                    <a:lstStyle/>
                    <a:p>
                      <a:r>
                        <a:rPr lang="en-GB" sz="1100" dirty="0" err="1">
                          <a:latin typeface="Calibri" panose="020F0502020204030204" pitchFamily="34" charset="0"/>
                          <a:cs typeface="Calibri" panose="020F0502020204030204" pitchFamily="34" charset="0"/>
                        </a:rPr>
                        <a:t>Mohau</a:t>
                      </a:r>
                      <a:r>
                        <a:rPr lang="en-GB" sz="1100" dirty="0">
                          <a:latin typeface="Calibri" panose="020F0502020204030204" pitchFamily="34" charset="0"/>
                          <a:cs typeface="Calibri" panose="020F0502020204030204" pitchFamily="34" charset="0"/>
                        </a:rPr>
                        <a:t> Engineering</a:t>
                      </a:r>
                      <a:endParaRPr lang="en-ZA" sz="1100" dirty="0">
                        <a:latin typeface="Calibri" panose="020F0502020204030204" pitchFamily="34" charset="0"/>
                        <a:cs typeface="Calibri" panose="020F0502020204030204" pitchFamily="34" charset="0"/>
                      </a:endParaRPr>
                    </a:p>
                  </a:txBody>
                  <a:tcPr/>
                </a:tc>
                <a:tc>
                  <a:txBody>
                    <a:bodyPr/>
                    <a:lstStyle/>
                    <a:p>
                      <a:r>
                        <a:rPr lang="en-GB" sz="1100" dirty="0">
                          <a:latin typeface="Calibri" panose="020F0502020204030204" pitchFamily="34" charset="0"/>
                          <a:cs typeface="Calibri" panose="020F0502020204030204" pitchFamily="34" charset="0"/>
                        </a:rPr>
                        <a:t>Sanitiser dispensers</a:t>
                      </a:r>
                      <a:endParaRPr lang="en-ZA" sz="1100" dirty="0">
                        <a:latin typeface="Calibri" panose="020F0502020204030204" pitchFamily="34" charset="0"/>
                        <a:cs typeface="Calibri" panose="020F0502020204030204" pitchFamily="34" charset="0"/>
                      </a:endParaRPr>
                    </a:p>
                  </a:txBody>
                  <a:tcPr/>
                </a:tc>
                <a:tc>
                  <a:txBody>
                    <a:bodyPr/>
                    <a:lstStyle/>
                    <a:p>
                      <a:r>
                        <a:rPr lang="en-GB" sz="1100" dirty="0">
                          <a:latin typeface="Calibri" panose="020F0502020204030204" pitchFamily="34" charset="0"/>
                          <a:cs typeface="Calibri" panose="020F0502020204030204" pitchFamily="34" charset="0"/>
                        </a:rPr>
                        <a:t>5</a:t>
                      </a:r>
                      <a:endParaRPr lang="en-ZA" sz="1100" dirty="0">
                        <a:latin typeface="Calibri" panose="020F0502020204030204" pitchFamily="34" charset="0"/>
                        <a:cs typeface="Calibri" panose="020F0502020204030204" pitchFamily="34" charset="0"/>
                      </a:endParaRPr>
                    </a:p>
                  </a:txBody>
                  <a:tcPr/>
                </a:tc>
                <a:tc>
                  <a:txBody>
                    <a:bodyPr/>
                    <a:lstStyle/>
                    <a:p>
                      <a:r>
                        <a:rPr lang="en-GB" sz="1100" dirty="0">
                          <a:latin typeface="Calibri" panose="020F0502020204030204" pitchFamily="34" charset="0"/>
                          <a:cs typeface="Calibri" panose="020F0502020204030204" pitchFamily="34" charset="0"/>
                        </a:rPr>
                        <a:t>R8 500</a:t>
                      </a:r>
                      <a:endParaRPr lang="en-ZA" sz="1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253468086"/>
                  </a:ext>
                </a:extLst>
              </a:tr>
              <a:tr h="234547">
                <a:tc>
                  <a:txBody>
                    <a:bodyPr/>
                    <a:lstStyle/>
                    <a:p>
                      <a:pPr algn="l" fontAlgn="b"/>
                      <a:endParaRPr lang="en-ZA"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t"/>
                      <a:endParaRPr lang="en-US" sz="10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en-ZA"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43855708"/>
                  </a:ext>
                </a:extLst>
              </a:tr>
              <a:tr h="253679">
                <a:tc>
                  <a:txBody>
                    <a:bodyPr/>
                    <a:lstStyle/>
                    <a:p>
                      <a:pPr algn="l" fontAlgn="b"/>
                      <a:r>
                        <a:rPr lang="en-ZA" sz="1100" b="0" i="0" u="none" strike="noStrike" dirty="0">
                          <a:solidFill>
                            <a:srgbClr val="000000"/>
                          </a:solidFill>
                          <a:effectLst/>
                          <a:latin typeface="Calibri" panose="020F0502020204030204" pitchFamily="34" charset="0"/>
                        </a:rPr>
                        <a:t>Total</a:t>
                      </a:r>
                    </a:p>
                  </a:txBody>
                  <a:tcPr marL="7620" marR="7620" marT="7620" marB="0" anchor="b"/>
                </a:tc>
                <a:tc>
                  <a:txBody>
                    <a:bodyPr/>
                    <a:lstStyle/>
                    <a:p>
                      <a:pPr algn="l" fontAlgn="b"/>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t"/>
                      <a:endParaRPr lang="en-US" sz="10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r>
                        <a:rPr lang="en-ZA" sz="1100" b="0" i="0" u="none" strike="noStrike" dirty="0">
                          <a:solidFill>
                            <a:srgbClr val="000000"/>
                          </a:solidFill>
                          <a:effectLst/>
                          <a:latin typeface="Calibri" panose="020F0502020204030204" pitchFamily="34" charset="0"/>
                        </a:rPr>
                        <a:t> R 465 706</a:t>
                      </a:r>
                    </a:p>
                  </a:txBody>
                  <a:tcPr marL="7620" marR="7620" marT="7620" marB="0" anchor="b"/>
                </a:tc>
                <a:extLst>
                  <a:ext uri="{0D108BD9-81ED-4DB2-BD59-A6C34878D82A}">
                    <a16:rowId xmlns:a16="http://schemas.microsoft.com/office/drawing/2014/main" val="2320931100"/>
                  </a:ext>
                </a:extLst>
              </a:tr>
            </a:tbl>
          </a:graphicData>
        </a:graphic>
      </p:graphicFrame>
      <p:sp>
        <p:nvSpPr>
          <p:cNvPr id="4" name="Slide Number Placeholder 3"/>
          <p:cNvSpPr>
            <a:spLocks noGrp="1"/>
          </p:cNvSpPr>
          <p:nvPr>
            <p:ph type="sldNum" sz="quarter" idx="12"/>
          </p:nvPr>
        </p:nvSpPr>
        <p:spPr/>
        <p:txBody>
          <a:bodyPr/>
          <a:lstStyle/>
          <a:p>
            <a:fld id="{7DADAC30-06FB-4867-A41F-B3D5DF4920A0}" type="slidenum">
              <a:rPr lang="nso-ZA" smtClean="0"/>
              <a:pPr/>
              <a:t>34</a:t>
            </a:fld>
            <a:endParaRPr lang="nso-ZA"/>
          </a:p>
        </p:txBody>
      </p:sp>
      <p:pic>
        <p:nvPicPr>
          <p:cNvPr id="6" name="Picture 5"/>
          <p:cNvPicPr>
            <a:picLocks noChangeAspect="1"/>
          </p:cNvPicPr>
          <p:nvPr/>
        </p:nvPicPr>
        <p:blipFill>
          <a:blip r:embed="rId2" cstate="print"/>
          <a:stretch>
            <a:fillRect/>
          </a:stretch>
        </p:blipFill>
        <p:spPr>
          <a:xfrm>
            <a:off x="7316907" y="5960224"/>
            <a:ext cx="1799400" cy="787151"/>
          </a:xfrm>
          <a:prstGeom prst="rect">
            <a:avLst/>
          </a:prstGeom>
        </p:spPr>
      </p:pic>
      <p:pic>
        <p:nvPicPr>
          <p:cNvPr id="7" name="Picture 2" descr="GSDM Logo"/>
          <p:cNvPicPr>
            <a:picLocks noChangeAspect="1" noChangeArrowheads="1"/>
          </p:cNvPicPr>
          <p:nvPr/>
        </p:nvPicPr>
        <p:blipFill>
          <a:blip r:embed="rId3" cstate="print">
            <a:clrChange>
              <a:clrFrom>
                <a:srgbClr val="FBFBF9"/>
              </a:clrFrom>
              <a:clrTo>
                <a:srgbClr val="FBFBF9">
                  <a:alpha val="0"/>
                </a:srgbClr>
              </a:clrTo>
            </a:clrChange>
          </a:blip>
          <a:srcRect/>
          <a:stretch>
            <a:fillRect/>
          </a:stretch>
        </p:blipFill>
        <p:spPr bwMode="auto">
          <a:xfrm>
            <a:off x="21392" y="5915161"/>
            <a:ext cx="1074099" cy="877275"/>
          </a:xfrm>
          <a:prstGeom prst="rect">
            <a:avLst/>
          </a:prstGeom>
          <a:noFill/>
          <a:ln w="9525">
            <a:noFill/>
            <a:miter lim="800000"/>
            <a:headEnd/>
            <a:tailEnd/>
          </a:ln>
        </p:spPr>
      </p:pic>
      <p:pic>
        <p:nvPicPr>
          <p:cNvPr id="8" name="Picture 7" descr="wapen1 2"/>
          <p:cNvPicPr/>
          <p:nvPr/>
        </p:nvPicPr>
        <p:blipFill>
          <a:blip r:embed="rId4"/>
          <a:srcRect/>
          <a:stretch>
            <a:fillRect/>
          </a:stretch>
        </p:blipFill>
        <p:spPr bwMode="auto">
          <a:xfrm>
            <a:off x="4067944" y="5955822"/>
            <a:ext cx="792088" cy="864957"/>
          </a:xfrm>
          <a:prstGeom prst="rect">
            <a:avLst/>
          </a:prstGeom>
          <a:noFill/>
          <a:ln w="9525">
            <a:noFill/>
            <a:miter lim="800000"/>
            <a:headEnd/>
            <a:tailEnd/>
          </a:ln>
        </p:spPr>
      </p:pic>
    </p:spTree>
    <p:extLst>
      <p:ext uri="{BB962C8B-B14F-4D97-AF65-F5344CB8AC3E}">
        <p14:creationId xmlns:p14="http://schemas.microsoft.com/office/powerpoint/2010/main" val="1344489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3" y="457201"/>
            <a:ext cx="8147248" cy="595535"/>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GB" sz="2000" dirty="0">
                <a:latin typeface="Arial Black" panose="020B0A04020102020204" pitchFamily="34" charset="0"/>
              </a:rPr>
              <a:t/>
            </a:r>
            <a:br>
              <a:rPr lang="en-GB" sz="2000" dirty="0">
                <a:latin typeface="Arial Black" panose="020B0A04020102020204" pitchFamily="34" charset="0"/>
              </a:rPr>
            </a:br>
            <a:r>
              <a:rPr lang="en-ZA" sz="2000" b="1" dirty="0">
                <a:latin typeface="Arial Black" panose="020B0A04020102020204" pitchFamily="34" charset="0"/>
              </a:rPr>
              <a:t>State of Finances (breakdown of COVID-19 expenditure)</a:t>
            </a:r>
            <a:r>
              <a:rPr lang="en-ZA" b="1" dirty="0">
                <a:latin typeface="Arial Black" panose="020B0A04020102020204" pitchFamily="34" charset="0"/>
              </a:rPr>
              <a:t/>
            </a:r>
            <a:br>
              <a:rPr lang="en-ZA" b="1" dirty="0">
                <a:latin typeface="Arial Black" panose="020B0A04020102020204" pitchFamily="34" charset="0"/>
              </a:rPr>
            </a:br>
            <a:endParaRPr lang="en-ZA" dirty="0"/>
          </a:p>
        </p:txBody>
      </p:sp>
      <p:graphicFrame>
        <p:nvGraphicFramePr>
          <p:cNvPr id="5" name="Content Placeholder 4"/>
          <p:cNvGraphicFramePr>
            <a:graphicFrameLocks noGrp="1"/>
          </p:cNvGraphicFramePr>
          <p:nvPr>
            <p:ph idx="1"/>
          </p:nvPr>
        </p:nvGraphicFramePr>
        <p:xfrm>
          <a:off x="580729" y="1264245"/>
          <a:ext cx="8064895" cy="664750"/>
        </p:xfrm>
        <a:graphic>
          <a:graphicData uri="http://schemas.openxmlformats.org/drawingml/2006/table">
            <a:tbl>
              <a:tblPr firstRow="1" bandRow="1">
                <a:tableStyleId>{5C22544A-7EE6-4342-B048-85BDC9FD1C3A}</a:tableStyleId>
              </a:tblPr>
              <a:tblGrid>
                <a:gridCol w="2438572">
                  <a:extLst>
                    <a:ext uri="{9D8B030D-6E8A-4147-A177-3AD203B41FA5}">
                      <a16:colId xmlns:a16="http://schemas.microsoft.com/office/drawing/2014/main" val="30052418"/>
                    </a:ext>
                  </a:extLst>
                </a:gridCol>
                <a:gridCol w="1990852">
                  <a:extLst>
                    <a:ext uri="{9D8B030D-6E8A-4147-A177-3AD203B41FA5}">
                      <a16:colId xmlns:a16="http://schemas.microsoft.com/office/drawing/2014/main" val="2304265126"/>
                    </a:ext>
                  </a:extLst>
                </a:gridCol>
                <a:gridCol w="1558059">
                  <a:extLst>
                    <a:ext uri="{9D8B030D-6E8A-4147-A177-3AD203B41FA5}">
                      <a16:colId xmlns:a16="http://schemas.microsoft.com/office/drawing/2014/main" val="1338905360"/>
                    </a:ext>
                  </a:extLst>
                </a:gridCol>
                <a:gridCol w="2077412">
                  <a:extLst>
                    <a:ext uri="{9D8B030D-6E8A-4147-A177-3AD203B41FA5}">
                      <a16:colId xmlns:a16="http://schemas.microsoft.com/office/drawing/2014/main" val="3202412484"/>
                    </a:ext>
                  </a:extLst>
                </a:gridCol>
              </a:tblGrid>
              <a:tr h="166996">
                <a:tc>
                  <a:txBody>
                    <a:bodyPr/>
                    <a:lstStyle/>
                    <a:p>
                      <a:pPr algn="l" fontAlgn="b"/>
                      <a:r>
                        <a:rPr lang="en-ZA" sz="1100" b="1" i="0" u="none" strike="noStrike" dirty="0">
                          <a:solidFill>
                            <a:srgbClr val="000000"/>
                          </a:solidFill>
                          <a:effectLst/>
                          <a:latin typeface="Calibri" panose="020F0502020204030204" pitchFamily="34" charset="0"/>
                        </a:rPr>
                        <a:t>Description</a:t>
                      </a:r>
                    </a:p>
                  </a:txBody>
                  <a:tcPr marL="7620" marR="7620" marT="7620" marB="0" anchor="b"/>
                </a:tc>
                <a:tc>
                  <a:txBody>
                    <a:bodyPr/>
                    <a:lstStyle/>
                    <a:p>
                      <a:pPr algn="l" fontAlgn="b"/>
                      <a:r>
                        <a:rPr lang="en-ZA" sz="1100" b="1" i="0" u="none" strike="noStrike" dirty="0">
                          <a:solidFill>
                            <a:srgbClr val="000000"/>
                          </a:solidFill>
                          <a:effectLst/>
                          <a:latin typeface="Calibri" panose="020F0502020204030204" pitchFamily="34" charset="0"/>
                        </a:rPr>
                        <a:t>Amount </a:t>
                      </a:r>
                      <a:r>
                        <a:rPr lang="en-ZA" sz="1100" b="1" i="0" u="none" strike="noStrike" dirty="0" err="1">
                          <a:solidFill>
                            <a:srgbClr val="000000"/>
                          </a:solidFill>
                          <a:effectLst/>
                          <a:latin typeface="Calibri" panose="020F0502020204030204" pitchFamily="34" charset="0"/>
                        </a:rPr>
                        <a:t>Recieved</a:t>
                      </a:r>
                      <a:endParaRPr lang="en-ZA"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ZA" sz="1100" b="1" i="0" u="none" strike="noStrike" dirty="0">
                          <a:solidFill>
                            <a:srgbClr val="000000"/>
                          </a:solidFill>
                          <a:effectLst/>
                          <a:latin typeface="Calibri" panose="020F0502020204030204" pitchFamily="34" charset="0"/>
                        </a:rPr>
                        <a:t>Expenditure YTD</a:t>
                      </a:r>
                    </a:p>
                  </a:txBody>
                  <a:tcPr marL="7620" marR="7620" marT="7620" marB="0" anchor="b"/>
                </a:tc>
                <a:tc>
                  <a:txBody>
                    <a:bodyPr/>
                    <a:lstStyle/>
                    <a:p>
                      <a:pPr algn="l" fontAlgn="b"/>
                      <a:r>
                        <a:rPr lang="en-ZA" sz="1100" b="1" i="0" u="none" strike="noStrike" dirty="0">
                          <a:solidFill>
                            <a:srgbClr val="000000"/>
                          </a:solidFill>
                          <a:effectLst/>
                          <a:latin typeface="Calibri" panose="020F0502020204030204" pitchFamily="34" charset="0"/>
                        </a:rPr>
                        <a:t> Balance </a:t>
                      </a:r>
                    </a:p>
                  </a:txBody>
                  <a:tcPr marL="7620" marR="7620" marT="7620" marB="0" anchor="b"/>
                </a:tc>
                <a:extLst>
                  <a:ext uri="{0D108BD9-81ED-4DB2-BD59-A6C34878D82A}">
                    <a16:rowId xmlns:a16="http://schemas.microsoft.com/office/drawing/2014/main" val="58551052"/>
                  </a:ext>
                </a:extLst>
              </a:tr>
              <a:tr h="234547">
                <a:tc>
                  <a:txBody>
                    <a:bodyPr/>
                    <a:lstStyle/>
                    <a:p>
                      <a:pPr algn="l" fontAlgn="b"/>
                      <a:r>
                        <a:rPr lang="en-ZA" sz="1100" b="0" i="0" u="none" strike="noStrike" dirty="0">
                          <a:solidFill>
                            <a:srgbClr val="000000"/>
                          </a:solidFill>
                          <a:effectLst/>
                          <a:latin typeface="Calibri" panose="020F0502020204030204" pitchFamily="34" charset="0"/>
                        </a:rPr>
                        <a:t>Disaster Management Relief Grant</a:t>
                      </a:r>
                    </a:p>
                  </a:txBody>
                  <a:tcPr marL="7620" marR="7620" marT="7620" marB="0" anchor="b"/>
                </a:tc>
                <a:tc>
                  <a:txBody>
                    <a:bodyPr/>
                    <a:lstStyle/>
                    <a:p>
                      <a:pPr algn="l" fontAlgn="b"/>
                      <a:r>
                        <a:rPr lang="en-ZA" sz="1100" b="0" i="0" u="none" strike="noStrike" dirty="0">
                          <a:solidFill>
                            <a:srgbClr val="000000"/>
                          </a:solidFill>
                          <a:effectLst/>
                          <a:latin typeface="Calibri" panose="020F0502020204030204" pitchFamily="34" charset="0"/>
                        </a:rPr>
                        <a:t>R 1 043 000</a:t>
                      </a:r>
                    </a:p>
                  </a:txBody>
                  <a:tcPr marL="7620" marR="7620" marT="7620" marB="0" anchor="b"/>
                </a:tc>
                <a:tc>
                  <a:txBody>
                    <a:bodyPr/>
                    <a:lstStyle/>
                    <a:p>
                      <a:pPr algn="l" fontAlgn="t"/>
                      <a:r>
                        <a:rPr lang="en-GB" sz="1000" b="0" i="0" u="none" strike="noStrike" dirty="0">
                          <a:solidFill>
                            <a:srgbClr val="000000"/>
                          </a:solidFill>
                          <a:effectLst/>
                          <a:latin typeface="Arial" panose="020B0604020202020204" pitchFamily="34" charset="0"/>
                        </a:rPr>
                        <a:t>R 456 706</a:t>
                      </a:r>
                      <a:endParaRPr lang="en-US" sz="10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r>
                        <a:rPr lang="en-ZA" sz="1100" b="0" i="0" u="none" strike="noStrike" dirty="0">
                          <a:solidFill>
                            <a:srgbClr val="000000"/>
                          </a:solidFill>
                          <a:effectLst/>
                          <a:latin typeface="Calibri" panose="020F0502020204030204" pitchFamily="34" charset="0"/>
                        </a:rPr>
                        <a:t>R 586 294</a:t>
                      </a:r>
                    </a:p>
                  </a:txBody>
                  <a:tcPr marL="7620" marR="7620" marT="7620" marB="0" anchor="b"/>
                </a:tc>
                <a:extLst>
                  <a:ext uri="{0D108BD9-81ED-4DB2-BD59-A6C34878D82A}">
                    <a16:rowId xmlns:a16="http://schemas.microsoft.com/office/drawing/2014/main" val="313927220"/>
                  </a:ext>
                </a:extLst>
              </a:tr>
              <a:tr h="254943">
                <a:tc gridSpan="3">
                  <a:txBody>
                    <a:bodyPr/>
                    <a:lstStyle/>
                    <a:p>
                      <a:pPr algn="l" fontAlgn="b"/>
                      <a:endParaRPr lang="en-ZA" sz="1200" b="1" i="0" u="none" strike="noStrike" dirty="0">
                        <a:solidFill>
                          <a:srgbClr val="002060"/>
                        </a:solidFill>
                        <a:effectLst/>
                        <a:latin typeface="Calibri" panose="020F0502020204030204" pitchFamily="34" charset="0"/>
                      </a:endParaRPr>
                    </a:p>
                  </a:txBody>
                  <a:tcPr marL="7620" marR="7620" marT="7620" marB="0" anchor="b"/>
                </a:tc>
                <a:tc hMerge="1">
                  <a:txBody>
                    <a:bodyPr/>
                    <a:lstStyle/>
                    <a:p>
                      <a:endParaRPr lang="en-US"/>
                    </a:p>
                  </a:txBody>
                  <a:tcPr/>
                </a:tc>
                <a:tc hMerge="1">
                  <a:txBody>
                    <a:bodyPr/>
                    <a:lstStyle/>
                    <a:p>
                      <a:endParaRPr lang="en-US"/>
                    </a:p>
                  </a:txBody>
                  <a:tcPr/>
                </a:tc>
                <a:tc>
                  <a:txBody>
                    <a:bodyPr/>
                    <a:lstStyle/>
                    <a:p>
                      <a:pPr algn="l" fontAlgn="b"/>
                      <a:endParaRPr lang="en-ZA" sz="1200" b="1" i="0" u="none" strike="noStrike" dirty="0">
                        <a:solidFill>
                          <a:srgbClr val="00206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46865021"/>
                  </a:ext>
                </a:extLst>
              </a:tr>
            </a:tbl>
          </a:graphicData>
        </a:graphic>
      </p:graphicFrame>
      <p:sp>
        <p:nvSpPr>
          <p:cNvPr id="4" name="Slide Number Placeholder 3"/>
          <p:cNvSpPr>
            <a:spLocks noGrp="1"/>
          </p:cNvSpPr>
          <p:nvPr>
            <p:ph type="sldNum" sz="quarter" idx="12"/>
          </p:nvPr>
        </p:nvSpPr>
        <p:spPr/>
        <p:txBody>
          <a:bodyPr/>
          <a:lstStyle/>
          <a:p>
            <a:fld id="{7DADAC30-06FB-4867-A41F-B3D5DF4920A0}" type="slidenum">
              <a:rPr lang="nso-ZA" smtClean="0"/>
              <a:pPr/>
              <a:t>35</a:t>
            </a:fld>
            <a:endParaRPr lang="nso-ZA"/>
          </a:p>
        </p:txBody>
      </p:sp>
      <p:pic>
        <p:nvPicPr>
          <p:cNvPr id="6" name="Picture 5"/>
          <p:cNvPicPr>
            <a:picLocks noChangeAspect="1"/>
          </p:cNvPicPr>
          <p:nvPr/>
        </p:nvPicPr>
        <p:blipFill>
          <a:blip r:embed="rId2" cstate="print"/>
          <a:stretch>
            <a:fillRect/>
          </a:stretch>
        </p:blipFill>
        <p:spPr>
          <a:xfrm>
            <a:off x="7316907" y="5960224"/>
            <a:ext cx="1799400" cy="787151"/>
          </a:xfrm>
          <a:prstGeom prst="rect">
            <a:avLst/>
          </a:prstGeom>
        </p:spPr>
      </p:pic>
      <p:pic>
        <p:nvPicPr>
          <p:cNvPr id="7" name="Picture 2" descr="GSDM Logo"/>
          <p:cNvPicPr>
            <a:picLocks noChangeAspect="1" noChangeArrowheads="1"/>
          </p:cNvPicPr>
          <p:nvPr/>
        </p:nvPicPr>
        <p:blipFill>
          <a:blip r:embed="rId3" cstate="print">
            <a:clrChange>
              <a:clrFrom>
                <a:srgbClr val="FBFBF9"/>
              </a:clrFrom>
              <a:clrTo>
                <a:srgbClr val="FBFBF9">
                  <a:alpha val="0"/>
                </a:srgbClr>
              </a:clrTo>
            </a:clrChange>
          </a:blip>
          <a:srcRect/>
          <a:stretch>
            <a:fillRect/>
          </a:stretch>
        </p:blipFill>
        <p:spPr bwMode="auto">
          <a:xfrm>
            <a:off x="21392" y="5915161"/>
            <a:ext cx="1074099" cy="877275"/>
          </a:xfrm>
          <a:prstGeom prst="rect">
            <a:avLst/>
          </a:prstGeom>
          <a:noFill/>
          <a:ln w="9525">
            <a:noFill/>
            <a:miter lim="800000"/>
            <a:headEnd/>
            <a:tailEnd/>
          </a:ln>
        </p:spPr>
      </p:pic>
      <p:pic>
        <p:nvPicPr>
          <p:cNvPr id="8" name="Picture 7" descr="wapen1 2"/>
          <p:cNvPicPr/>
          <p:nvPr/>
        </p:nvPicPr>
        <p:blipFill>
          <a:blip r:embed="rId4"/>
          <a:srcRect/>
          <a:stretch>
            <a:fillRect/>
          </a:stretch>
        </p:blipFill>
        <p:spPr bwMode="auto">
          <a:xfrm>
            <a:off x="4067944" y="5955822"/>
            <a:ext cx="792088" cy="864957"/>
          </a:xfrm>
          <a:prstGeom prst="rect">
            <a:avLst/>
          </a:prstGeom>
          <a:noFill/>
          <a:ln w="9525">
            <a:noFill/>
            <a:miter lim="800000"/>
            <a:headEnd/>
            <a:tailEnd/>
          </a:ln>
        </p:spPr>
      </p:pic>
    </p:spTree>
    <p:extLst>
      <p:ext uri="{BB962C8B-B14F-4D97-AF65-F5344CB8AC3E}">
        <p14:creationId xmlns:p14="http://schemas.microsoft.com/office/powerpoint/2010/main" val="1191944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62000" y="2209800"/>
            <a:ext cx="7772400" cy="1470025"/>
          </a:xfrm>
        </p:spPr>
        <p:txBody>
          <a:bodyPr>
            <a:normAutofit/>
          </a:bodyPr>
          <a:lstStyle/>
          <a:p>
            <a:r>
              <a:rPr lang="en-ZA" sz="4000" b="1" dirty="0">
                <a:latin typeface="Arial Black" panose="020B0A04020102020204" pitchFamily="34" charset="0"/>
              </a:rPr>
              <a:t>7. Revenue Collection (March-September 2020)</a:t>
            </a:r>
            <a:endParaRPr lang="en-US" dirty="0">
              <a:latin typeface="Arial Black" panose="020B0A04020102020204" pitchFamily="34" charset="0"/>
            </a:endParaRPr>
          </a:p>
        </p:txBody>
      </p:sp>
      <p:pic>
        <p:nvPicPr>
          <p:cNvPr id="3" name="Picture 2"/>
          <p:cNvPicPr>
            <a:picLocks noChangeAspect="1"/>
          </p:cNvPicPr>
          <p:nvPr/>
        </p:nvPicPr>
        <p:blipFill>
          <a:blip r:embed="rId2" cstate="print"/>
          <a:stretch>
            <a:fillRect/>
          </a:stretch>
        </p:blipFill>
        <p:spPr>
          <a:xfrm>
            <a:off x="7316907" y="5960224"/>
            <a:ext cx="1799400" cy="787151"/>
          </a:xfrm>
          <a:prstGeom prst="rect">
            <a:avLst/>
          </a:prstGeom>
        </p:spPr>
      </p:pic>
      <p:pic>
        <p:nvPicPr>
          <p:cNvPr id="4" name="Picture 2" descr="GSDM Logo"/>
          <p:cNvPicPr>
            <a:picLocks noChangeAspect="1" noChangeArrowheads="1"/>
          </p:cNvPicPr>
          <p:nvPr/>
        </p:nvPicPr>
        <p:blipFill>
          <a:blip r:embed="rId3" cstate="print">
            <a:clrChange>
              <a:clrFrom>
                <a:srgbClr val="FBFBF9"/>
              </a:clrFrom>
              <a:clrTo>
                <a:srgbClr val="FBFBF9">
                  <a:alpha val="0"/>
                </a:srgbClr>
              </a:clrTo>
            </a:clrChange>
          </a:blip>
          <a:srcRect/>
          <a:stretch>
            <a:fillRect/>
          </a:stretch>
        </p:blipFill>
        <p:spPr bwMode="auto">
          <a:xfrm>
            <a:off x="21392" y="5915161"/>
            <a:ext cx="1074099" cy="877275"/>
          </a:xfrm>
          <a:prstGeom prst="rect">
            <a:avLst/>
          </a:prstGeom>
          <a:noFill/>
          <a:ln w="9525">
            <a:noFill/>
            <a:miter lim="800000"/>
            <a:headEnd/>
            <a:tailEnd/>
          </a:ln>
        </p:spPr>
      </p:pic>
      <p:pic>
        <p:nvPicPr>
          <p:cNvPr id="5" name="Picture 4" descr="wapen1 2"/>
          <p:cNvPicPr/>
          <p:nvPr/>
        </p:nvPicPr>
        <p:blipFill>
          <a:blip r:embed="rId4"/>
          <a:srcRect/>
          <a:stretch>
            <a:fillRect/>
          </a:stretch>
        </p:blipFill>
        <p:spPr bwMode="auto">
          <a:xfrm>
            <a:off x="4067944" y="5955822"/>
            <a:ext cx="792088" cy="864957"/>
          </a:xfrm>
          <a:prstGeom prst="rect">
            <a:avLst/>
          </a:prstGeom>
          <a:noFill/>
          <a:ln w="9525">
            <a:noFill/>
            <a:miter lim="800000"/>
            <a:headEnd/>
            <a:tailEnd/>
          </a:ln>
        </p:spPr>
      </p:pic>
    </p:spTree>
    <p:extLst>
      <p:ext uri="{BB962C8B-B14F-4D97-AF65-F5344CB8AC3E}">
        <p14:creationId xmlns:p14="http://schemas.microsoft.com/office/powerpoint/2010/main" val="2148709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5" y="457201"/>
            <a:ext cx="7859216" cy="595535"/>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GB" sz="2700" dirty="0">
                <a:latin typeface="Arial Black" panose="020B0A04020102020204" pitchFamily="34" charset="0"/>
              </a:rPr>
              <a:t/>
            </a:r>
            <a:br>
              <a:rPr lang="en-GB" sz="2700" dirty="0">
                <a:latin typeface="Arial Black" panose="020B0A04020102020204" pitchFamily="34" charset="0"/>
              </a:rPr>
            </a:br>
            <a:r>
              <a:rPr lang="en-ZA" sz="2700" b="1" dirty="0">
                <a:latin typeface="Arial Black" panose="020B0A04020102020204" pitchFamily="34" charset="0"/>
              </a:rPr>
              <a:t>Revenue Collection (March 2020-Jan 2021)</a:t>
            </a:r>
            <a:r>
              <a:rPr lang="en-ZA" b="1" dirty="0">
                <a:latin typeface="Arial Black" panose="020B0A04020102020204" pitchFamily="34" charset="0"/>
              </a:rPr>
              <a:t/>
            </a:r>
            <a:br>
              <a:rPr lang="en-ZA" b="1" dirty="0">
                <a:latin typeface="Arial Black" panose="020B0A04020102020204" pitchFamily="34" charset="0"/>
              </a:rPr>
            </a:b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26831466"/>
              </p:ext>
            </p:extLst>
          </p:nvPr>
        </p:nvGraphicFramePr>
        <p:xfrm>
          <a:off x="827584" y="1412777"/>
          <a:ext cx="7859216" cy="3800674"/>
        </p:xfrm>
        <a:graphic>
          <a:graphicData uri="http://schemas.openxmlformats.org/drawingml/2006/table">
            <a:tbl>
              <a:tblPr firstRow="1" bandRow="1">
                <a:tableStyleId>{5C22544A-7EE6-4342-B048-85BDC9FD1C3A}</a:tableStyleId>
              </a:tblPr>
              <a:tblGrid>
                <a:gridCol w="1876014">
                  <a:extLst>
                    <a:ext uri="{9D8B030D-6E8A-4147-A177-3AD203B41FA5}">
                      <a16:colId xmlns:a16="http://schemas.microsoft.com/office/drawing/2014/main" val="30052418"/>
                    </a:ext>
                  </a:extLst>
                </a:gridCol>
                <a:gridCol w="1996062">
                  <a:extLst>
                    <a:ext uri="{9D8B030D-6E8A-4147-A177-3AD203B41FA5}">
                      <a16:colId xmlns:a16="http://schemas.microsoft.com/office/drawing/2014/main" val="2304265126"/>
                    </a:ext>
                  </a:extLst>
                </a:gridCol>
                <a:gridCol w="2252878">
                  <a:extLst>
                    <a:ext uri="{9D8B030D-6E8A-4147-A177-3AD203B41FA5}">
                      <a16:colId xmlns:a16="http://schemas.microsoft.com/office/drawing/2014/main" val="1338905360"/>
                    </a:ext>
                  </a:extLst>
                </a:gridCol>
                <a:gridCol w="1734262">
                  <a:extLst>
                    <a:ext uri="{9D8B030D-6E8A-4147-A177-3AD203B41FA5}">
                      <a16:colId xmlns:a16="http://schemas.microsoft.com/office/drawing/2014/main" val="3202412484"/>
                    </a:ext>
                  </a:extLst>
                </a:gridCol>
              </a:tblGrid>
              <a:tr h="623671">
                <a:tc>
                  <a:txBody>
                    <a:bodyPr/>
                    <a:lstStyle/>
                    <a:p>
                      <a:r>
                        <a:rPr lang="en-US" b="1" dirty="0"/>
                        <a:t>Month</a:t>
                      </a:r>
                      <a:endParaRPr lang="en-ZA" b="1" dirty="0"/>
                    </a:p>
                  </a:txBody>
                  <a:tcPr marL="83573" marR="83573"/>
                </a:tc>
                <a:tc>
                  <a:txBody>
                    <a:bodyPr/>
                    <a:lstStyle/>
                    <a:p>
                      <a:r>
                        <a:rPr lang="en-US" b="1" dirty="0"/>
                        <a:t>Billed Amount</a:t>
                      </a:r>
                      <a:endParaRPr lang="en-ZA" b="1" dirty="0"/>
                    </a:p>
                  </a:txBody>
                  <a:tcPr marL="83573" marR="83573"/>
                </a:tc>
                <a:tc>
                  <a:txBody>
                    <a:bodyPr/>
                    <a:lstStyle/>
                    <a:p>
                      <a:r>
                        <a:rPr lang="en-US" b="1" dirty="0"/>
                        <a:t>Collected</a:t>
                      </a:r>
                      <a:r>
                        <a:rPr lang="en-US" b="1" baseline="0" dirty="0"/>
                        <a:t> Amount</a:t>
                      </a:r>
                      <a:endParaRPr lang="en-ZA" b="1" dirty="0"/>
                    </a:p>
                  </a:txBody>
                  <a:tcPr marL="83573" marR="83573"/>
                </a:tc>
                <a:tc>
                  <a:txBody>
                    <a:bodyPr/>
                    <a:lstStyle/>
                    <a:p>
                      <a:r>
                        <a:rPr lang="en-US" b="1" dirty="0"/>
                        <a:t>Collection Rate</a:t>
                      </a:r>
                      <a:endParaRPr lang="en-ZA" b="1" dirty="0"/>
                    </a:p>
                  </a:txBody>
                  <a:tcPr marL="83573" marR="83573"/>
                </a:tc>
                <a:extLst>
                  <a:ext uri="{0D108BD9-81ED-4DB2-BD59-A6C34878D82A}">
                    <a16:rowId xmlns:a16="http://schemas.microsoft.com/office/drawing/2014/main" val="58551052"/>
                  </a:ext>
                </a:extLst>
              </a:tr>
              <a:tr h="356384">
                <a:tc>
                  <a:txBody>
                    <a:bodyPr/>
                    <a:lstStyle/>
                    <a:p>
                      <a:r>
                        <a:rPr lang="en-US" b="1" dirty="0"/>
                        <a:t>March</a:t>
                      </a:r>
                      <a:endParaRPr lang="en-ZA" b="1" dirty="0"/>
                    </a:p>
                  </a:txBody>
                  <a:tcPr marL="83573" marR="83573"/>
                </a:tc>
                <a:tc>
                  <a:txBody>
                    <a:bodyPr/>
                    <a:lstStyle/>
                    <a:p>
                      <a:r>
                        <a:rPr lang="en-US" dirty="0"/>
                        <a:t>R51</a:t>
                      </a:r>
                      <a:r>
                        <a:rPr lang="en-US" baseline="0" dirty="0"/>
                        <a:t> 655 473</a:t>
                      </a:r>
                      <a:endParaRPr lang="en-ZA" dirty="0"/>
                    </a:p>
                  </a:txBody>
                  <a:tcPr marL="83573" marR="83573"/>
                </a:tc>
                <a:tc>
                  <a:txBody>
                    <a:bodyPr/>
                    <a:lstStyle/>
                    <a:p>
                      <a:r>
                        <a:rPr lang="en-US" dirty="0"/>
                        <a:t>R41 921 444</a:t>
                      </a:r>
                      <a:endParaRPr lang="en-ZA" dirty="0"/>
                    </a:p>
                  </a:txBody>
                  <a:tcPr marL="83573" marR="83573"/>
                </a:tc>
                <a:tc>
                  <a:txBody>
                    <a:bodyPr/>
                    <a:lstStyle/>
                    <a:p>
                      <a:r>
                        <a:rPr lang="en-US" dirty="0"/>
                        <a:t>81%</a:t>
                      </a:r>
                      <a:endParaRPr lang="en-ZA" dirty="0"/>
                    </a:p>
                  </a:txBody>
                  <a:tcPr marL="83573" marR="83573"/>
                </a:tc>
                <a:extLst>
                  <a:ext uri="{0D108BD9-81ED-4DB2-BD59-A6C34878D82A}">
                    <a16:rowId xmlns:a16="http://schemas.microsoft.com/office/drawing/2014/main" val="2638415059"/>
                  </a:ext>
                </a:extLst>
              </a:tr>
              <a:tr h="356384">
                <a:tc>
                  <a:txBody>
                    <a:bodyPr/>
                    <a:lstStyle/>
                    <a:p>
                      <a:r>
                        <a:rPr lang="en-US" b="1" dirty="0"/>
                        <a:t>April</a:t>
                      </a:r>
                      <a:endParaRPr lang="en-ZA" b="1" dirty="0"/>
                    </a:p>
                  </a:txBody>
                  <a:tcPr marL="83573" marR="83573"/>
                </a:tc>
                <a:tc>
                  <a:txBody>
                    <a:bodyPr/>
                    <a:lstStyle/>
                    <a:p>
                      <a:r>
                        <a:rPr lang="en-US" dirty="0"/>
                        <a:t>R48 477 974</a:t>
                      </a:r>
                      <a:endParaRPr lang="en-ZA" dirty="0"/>
                    </a:p>
                  </a:txBody>
                  <a:tcPr marL="83573" marR="83573"/>
                </a:tc>
                <a:tc>
                  <a:txBody>
                    <a:bodyPr/>
                    <a:lstStyle/>
                    <a:p>
                      <a:r>
                        <a:rPr lang="en-US" dirty="0"/>
                        <a:t>R17 504 539</a:t>
                      </a:r>
                      <a:endParaRPr lang="en-ZA" dirty="0"/>
                    </a:p>
                  </a:txBody>
                  <a:tcPr marL="83573" marR="83573"/>
                </a:tc>
                <a:tc>
                  <a:txBody>
                    <a:bodyPr/>
                    <a:lstStyle/>
                    <a:p>
                      <a:r>
                        <a:rPr lang="en-US" dirty="0"/>
                        <a:t>36%</a:t>
                      </a:r>
                      <a:endParaRPr lang="en-ZA" dirty="0"/>
                    </a:p>
                  </a:txBody>
                  <a:tcPr marL="83573" marR="83573"/>
                </a:tc>
                <a:extLst>
                  <a:ext uri="{0D108BD9-81ED-4DB2-BD59-A6C34878D82A}">
                    <a16:rowId xmlns:a16="http://schemas.microsoft.com/office/drawing/2014/main" val="3775893674"/>
                  </a:ext>
                </a:extLst>
              </a:tr>
              <a:tr h="356384">
                <a:tc>
                  <a:txBody>
                    <a:bodyPr/>
                    <a:lstStyle/>
                    <a:p>
                      <a:r>
                        <a:rPr lang="en-US" b="1" dirty="0"/>
                        <a:t>May</a:t>
                      </a:r>
                      <a:endParaRPr lang="en-ZA" b="1" dirty="0"/>
                    </a:p>
                  </a:txBody>
                  <a:tcPr marL="83573" marR="83573"/>
                </a:tc>
                <a:tc>
                  <a:txBody>
                    <a:bodyPr/>
                    <a:lstStyle/>
                    <a:p>
                      <a:r>
                        <a:rPr lang="en-US" dirty="0"/>
                        <a:t>R49</a:t>
                      </a:r>
                      <a:r>
                        <a:rPr lang="en-US" baseline="0" dirty="0"/>
                        <a:t> 627 898</a:t>
                      </a:r>
                      <a:endParaRPr lang="en-ZA" dirty="0"/>
                    </a:p>
                  </a:txBody>
                  <a:tcPr marL="83573" marR="83573"/>
                </a:tc>
                <a:tc>
                  <a:txBody>
                    <a:bodyPr/>
                    <a:lstStyle/>
                    <a:p>
                      <a:r>
                        <a:rPr lang="en-US" dirty="0"/>
                        <a:t>R27 877 789</a:t>
                      </a:r>
                      <a:endParaRPr lang="en-ZA" dirty="0"/>
                    </a:p>
                  </a:txBody>
                  <a:tcPr marL="83573" marR="83573"/>
                </a:tc>
                <a:tc>
                  <a:txBody>
                    <a:bodyPr/>
                    <a:lstStyle/>
                    <a:p>
                      <a:r>
                        <a:rPr lang="en-US" dirty="0"/>
                        <a:t>56%</a:t>
                      </a:r>
                      <a:endParaRPr lang="en-ZA" dirty="0"/>
                    </a:p>
                  </a:txBody>
                  <a:tcPr marL="83573" marR="83573"/>
                </a:tc>
                <a:extLst>
                  <a:ext uri="{0D108BD9-81ED-4DB2-BD59-A6C34878D82A}">
                    <a16:rowId xmlns:a16="http://schemas.microsoft.com/office/drawing/2014/main" val="2320931100"/>
                  </a:ext>
                </a:extLst>
              </a:tr>
              <a:tr h="356384">
                <a:tc>
                  <a:txBody>
                    <a:bodyPr/>
                    <a:lstStyle/>
                    <a:p>
                      <a:r>
                        <a:rPr lang="en-US" b="1" dirty="0"/>
                        <a:t>June</a:t>
                      </a:r>
                      <a:endParaRPr lang="en-ZA" b="1" dirty="0"/>
                    </a:p>
                  </a:txBody>
                  <a:tcPr marL="83573" marR="83573"/>
                </a:tc>
                <a:tc>
                  <a:txBody>
                    <a:bodyPr/>
                    <a:lstStyle/>
                    <a:p>
                      <a:r>
                        <a:rPr lang="en-US" dirty="0"/>
                        <a:t>R51 114 937</a:t>
                      </a:r>
                      <a:endParaRPr lang="en-ZA" dirty="0"/>
                    </a:p>
                  </a:txBody>
                  <a:tcPr marL="83573" marR="83573"/>
                </a:tc>
                <a:tc>
                  <a:txBody>
                    <a:bodyPr/>
                    <a:lstStyle/>
                    <a:p>
                      <a:r>
                        <a:rPr lang="en-US" dirty="0"/>
                        <a:t>R23 678 334</a:t>
                      </a:r>
                      <a:endParaRPr lang="en-ZA" dirty="0"/>
                    </a:p>
                  </a:txBody>
                  <a:tcPr marL="83573" marR="83573"/>
                </a:tc>
                <a:tc>
                  <a:txBody>
                    <a:bodyPr/>
                    <a:lstStyle/>
                    <a:p>
                      <a:r>
                        <a:rPr lang="en-US" dirty="0"/>
                        <a:t>46%</a:t>
                      </a:r>
                      <a:endParaRPr lang="en-ZA" dirty="0"/>
                    </a:p>
                  </a:txBody>
                  <a:tcPr marL="83573" marR="83573"/>
                </a:tc>
                <a:extLst>
                  <a:ext uri="{0D108BD9-81ED-4DB2-BD59-A6C34878D82A}">
                    <a16:rowId xmlns:a16="http://schemas.microsoft.com/office/drawing/2014/main" val="1645949239"/>
                  </a:ext>
                </a:extLst>
              </a:tr>
              <a:tr h="356384">
                <a:tc>
                  <a:txBody>
                    <a:bodyPr/>
                    <a:lstStyle/>
                    <a:p>
                      <a:r>
                        <a:rPr lang="en-US" b="1" dirty="0"/>
                        <a:t>July</a:t>
                      </a:r>
                      <a:endParaRPr lang="en-ZA" b="1" dirty="0"/>
                    </a:p>
                  </a:txBody>
                  <a:tcPr marL="83573" marR="83573"/>
                </a:tc>
                <a:tc>
                  <a:txBody>
                    <a:bodyPr/>
                    <a:lstStyle/>
                    <a:p>
                      <a:r>
                        <a:rPr lang="en-US" dirty="0"/>
                        <a:t> R 53 522 026</a:t>
                      </a:r>
                    </a:p>
                  </a:txBody>
                  <a:tcPr marL="83573" marR="83573"/>
                </a:tc>
                <a:tc>
                  <a:txBody>
                    <a:bodyPr/>
                    <a:lstStyle/>
                    <a:p>
                      <a:r>
                        <a:rPr lang="en-ZA" dirty="0"/>
                        <a:t> R 48 373 536</a:t>
                      </a:r>
                    </a:p>
                  </a:txBody>
                  <a:tcPr marL="83573" marR="83573"/>
                </a:tc>
                <a:tc>
                  <a:txBody>
                    <a:bodyPr/>
                    <a:lstStyle/>
                    <a:p>
                      <a:r>
                        <a:rPr lang="en-GB" dirty="0"/>
                        <a:t>90%</a:t>
                      </a:r>
                      <a:endParaRPr lang="en-ZA" dirty="0"/>
                    </a:p>
                  </a:txBody>
                  <a:tcPr marL="83573" marR="83573"/>
                </a:tc>
                <a:extLst>
                  <a:ext uri="{0D108BD9-81ED-4DB2-BD59-A6C34878D82A}">
                    <a16:rowId xmlns:a16="http://schemas.microsoft.com/office/drawing/2014/main" val="10005"/>
                  </a:ext>
                </a:extLst>
              </a:tr>
              <a:tr h="356384">
                <a:tc>
                  <a:txBody>
                    <a:bodyPr/>
                    <a:lstStyle/>
                    <a:p>
                      <a:r>
                        <a:rPr lang="en-US" b="1" dirty="0"/>
                        <a:t>August</a:t>
                      </a:r>
                      <a:endParaRPr lang="en-ZA" b="1" dirty="0"/>
                    </a:p>
                  </a:txBody>
                  <a:tcPr marL="83573" marR="83573"/>
                </a:tc>
                <a:tc>
                  <a:txBody>
                    <a:bodyPr/>
                    <a:lstStyle/>
                    <a:p>
                      <a:r>
                        <a:rPr lang="en-ZA" dirty="0"/>
                        <a:t> R54 175 386</a:t>
                      </a:r>
                    </a:p>
                  </a:txBody>
                  <a:tcPr marL="83573" marR="83573"/>
                </a:tc>
                <a:tc>
                  <a:txBody>
                    <a:bodyPr/>
                    <a:lstStyle/>
                    <a:p>
                      <a:r>
                        <a:rPr lang="en-GB" dirty="0"/>
                        <a:t> R20 640 916</a:t>
                      </a:r>
                    </a:p>
                  </a:txBody>
                  <a:tcPr marL="83573" marR="83573"/>
                </a:tc>
                <a:tc>
                  <a:txBody>
                    <a:bodyPr/>
                    <a:lstStyle/>
                    <a:p>
                      <a:r>
                        <a:rPr lang="en-GB" dirty="0"/>
                        <a:t>38%</a:t>
                      </a:r>
                      <a:endParaRPr lang="en-ZA" dirty="0"/>
                    </a:p>
                  </a:txBody>
                  <a:tcPr marL="83573" marR="83573"/>
                </a:tc>
                <a:extLst>
                  <a:ext uri="{0D108BD9-81ED-4DB2-BD59-A6C34878D82A}">
                    <a16:rowId xmlns:a16="http://schemas.microsoft.com/office/drawing/2014/main" val="10006"/>
                  </a:ext>
                </a:extLst>
              </a:tr>
              <a:tr h="372457">
                <a:tc>
                  <a:txBody>
                    <a:bodyPr/>
                    <a:lstStyle/>
                    <a:p>
                      <a:r>
                        <a:rPr lang="en-US" b="1" dirty="0"/>
                        <a:t>September</a:t>
                      </a:r>
                      <a:endParaRPr lang="en-ZA" b="1" dirty="0"/>
                    </a:p>
                  </a:txBody>
                  <a:tcPr marL="83573" marR="83573"/>
                </a:tc>
                <a:tc>
                  <a:txBody>
                    <a:bodyPr/>
                    <a:lstStyle/>
                    <a:p>
                      <a:r>
                        <a:rPr lang="en-GB" dirty="0"/>
                        <a:t> R59 870 243</a:t>
                      </a:r>
                    </a:p>
                  </a:txBody>
                  <a:tcPr marL="83573" marR="83573"/>
                </a:tc>
                <a:tc>
                  <a:txBody>
                    <a:bodyPr/>
                    <a:lstStyle/>
                    <a:p>
                      <a:r>
                        <a:rPr lang="en-ZA" dirty="0"/>
                        <a:t> R47 520 817</a:t>
                      </a:r>
                    </a:p>
                  </a:txBody>
                  <a:tcPr marL="83573" marR="83573"/>
                </a:tc>
                <a:tc>
                  <a:txBody>
                    <a:bodyPr/>
                    <a:lstStyle/>
                    <a:p>
                      <a:r>
                        <a:rPr lang="en-GB" dirty="0"/>
                        <a:t>79%</a:t>
                      </a:r>
                      <a:endParaRPr lang="en-ZA" dirty="0"/>
                    </a:p>
                  </a:txBody>
                  <a:tcPr marL="83573" marR="83573"/>
                </a:tc>
                <a:extLst>
                  <a:ext uri="{0D108BD9-81ED-4DB2-BD59-A6C34878D82A}">
                    <a16:rowId xmlns:a16="http://schemas.microsoft.com/office/drawing/2014/main" val="10007"/>
                  </a:ext>
                </a:extLst>
              </a:tr>
              <a:tr h="609986">
                <a:tc>
                  <a:txBody>
                    <a:bodyPr/>
                    <a:lstStyle/>
                    <a:p>
                      <a:r>
                        <a:rPr lang="en-US" b="1" dirty="0">
                          <a:solidFill>
                            <a:srgbClr val="FF0000"/>
                          </a:solidFill>
                        </a:rPr>
                        <a:t>October</a:t>
                      </a:r>
                      <a:endParaRPr lang="en-ZA" b="1" dirty="0">
                        <a:solidFill>
                          <a:srgbClr val="FF0000"/>
                        </a:solidFill>
                      </a:endParaRPr>
                    </a:p>
                  </a:txBody>
                  <a:tcPr marL="83573" marR="83573"/>
                </a:tc>
                <a:tc>
                  <a:txBody>
                    <a:bodyPr/>
                    <a:lstStyle/>
                    <a:p>
                      <a:r>
                        <a:rPr lang="en-US" dirty="0">
                          <a:solidFill>
                            <a:srgbClr val="FF0000"/>
                          </a:solidFill>
                        </a:rPr>
                        <a:t> R59 391 497</a:t>
                      </a:r>
                    </a:p>
                  </a:txBody>
                  <a:tcPr marL="83573" marR="83573"/>
                </a:tc>
                <a:tc>
                  <a:txBody>
                    <a:bodyPr/>
                    <a:lstStyle/>
                    <a:p>
                      <a:r>
                        <a:rPr lang="en-ZA" dirty="0">
                          <a:solidFill>
                            <a:srgbClr val="FF0000"/>
                          </a:solidFill>
                        </a:rPr>
                        <a:t> R46 822 628</a:t>
                      </a:r>
                    </a:p>
                  </a:txBody>
                  <a:tcPr marL="83573" marR="83573"/>
                </a:tc>
                <a:tc>
                  <a:txBody>
                    <a:bodyPr/>
                    <a:lstStyle/>
                    <a:p>
                      <a:r>
                        <a:rPr lang="en-GB" dirty="0">
                          <a:solidFill>
                            <a:srgbClr val="FF0000"/>
                          </a:solidFill>
                        </a:rPr>
                        <a:t>79%</a:t>
                      </a:r>
                      <a:endParaRPr lang="en-ZA" dirty="0">
                        <a:solidFill>
                          <a:srgbClr val="FF0000"/>
                        </a:solidFill>
                      </a:endParaRPr>
                    </a:p>
                  </a:txBody>
                  <a:tcPr marL="83573" marR="83573"/>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2"/>
          </p:nvPr>
        </p:nvSpPr>
        <p:spPr/>
        <p:txBody>
          <a:bodyPr/>
          <a:lstStyle/>
          <a:p>
            <a:fld id="{7DADAC30-06FB-4867-A41F-B3D5DF4920A0}" type="slidenum">
              <a:rPr lang="nso-ZA" smtClean="0"/>
              <a:pPr/>
              <a:t>37</a:t>
            </a:fld>
            <a:endParaRPr lang="nso-ZA"/>
          </a:p>
        </p:txBody>
      </p:sp>
      <p:pic>
        <p:nvPicPr>
          <p:cNvPr id="6" name="Picture 5"/>
          <p:cNvPicPr>
            <a:picLocks noChangeAspect="1"/>
          </p:cNvPicPr>
          <p:nvPr/>
        </p:nvPicPr>
        <p:blipFill>
          <a:blip r:embed="rId2" cstate="print"/>
          <a:stretch>
            <a:fillRect/>
          </a:stretch>
        </p:blipFill>
        <p:spPr>
          <a:xfrm>
            <a:off x="7316907" y="5960224"/>
            <a:ext cx="1799400" cy="787151"/>
          </a:xfrm>
          <a:prstGeom prst="rect">
            <a:avLst/>
          </a:prstGeom>
        </p:spPr>
      </p:pic>
      <p:pic>
        <p:nvPicPr>
          <p:cNvPr id="7" name="Picture 2" descr="GSDM Logo"/>
          <p:cNvPicPr>
            <a:picLocks noChangeAspect="1" noChangeArrowheads="1"/>
          </p:cNvPicPr>
          <p:nvPr/>
        </p:nvPicPr>
        <p:blipFill>
          <a:blip r:embed="rId3" cstate="print">
            <a:clrChange>
              <a:clrFrom>
                <a:srgbClr val="FBFBF9"/>
              </a:clrFrom>
              <a:clrTo>
                <a:srgbClr val="FBFBF9">
                  <a:alpha val="0"/>
                </a:srgbClr>
              </a:clrTo>
            </a:clrChange>
          </a:blip>
          <a:srcRect/>
          <a:stretch>
            <a:fillRect/>
          </a:stretch>
        </p:blipFill>
        <p:spPr bwMode="auto">
          <a:xfrm>
            <a:off x="21392" y="5915161"/>
            <a:ext cx="1074099" cy="877275"/>
          </a:xfrm>
          <a:prstGeom prst="rect">
            <a:avLst/>
          </a:prstGeom>
          <a:noFill/>
          <a:ln w="9525">
            <a:noFill/>
            <a:miter lim="800000"/>
            <a:headEnd/>
            <a:tailEnd/>
          </a:ln>
        </p:spPr>
      </p:pic>
      <p:pic>
        <p:nvPicPr>
          <p:cNvPr id="8" name="Picture 7" descr="wapen1 2"/>
          <p:cNvPicPr/>
          <p:nvPr/>
        </p:nvPicPr>
        <p:blipFill>
          <a:blip r:embed="rId4"/>
          <a:srcRect/>
          <a:stretch>
            <a:fillRect/>
          </a:stretch>
        </p:blipFill>
        <p:spPr bwMode="auto">
          <a:xfrm>
            <a:off x="4067944" y="5955822"/>
            <a:ext cx="792088" cy="864957"/>
          </a:xfrm>
          <a:prstGeom prst="rect">
            <a:avLst/>
          </a:prstGeom>
          <a:noFill/>
          <a:ln w="9525">
            <a:noFill/>
            <a:miter lim="800000"/>
            <a:headEnd/>
            <a:tailEnd/>
          </a:ln>
        </p:spPr>
      </p:pic>
    </p:spTree>
    <p:extLst>
      <p:ext uri="{BB962C8B-B14F-4D97-AF65-F5344CB8AC3E}">
        <p14:creationId xmlns:p14="http://schemas.microsoft.com/office/powerpoint/2010/main" val="3705849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61DDC8-D587-4D8E-BB70-FAF95DEE560B}"/>
              </a:ext>
            </a:extLst>
          </p:cNvPr>
          <p:cNvSpPr>
            <a:spLocks noGrp="1"/>
          </p:cNvSpPr>
          <p:nvPr>
            <p:ph type="sldNum" sz="quarter" idx="12"/>
          </p:nvPr>
        </p:nvSpPr>
        <p:spPr/>
        <p:txBody>
          <a:bodyPr/>
          <a:lstStyle/>
          <a:p>
            <a:fld id="{7DADAC30-06FB-4867-A41F-B3D5DF4920A0}" type="slidenum">
              <a:rPr lang="nso-ZA" smtClean="0"/>
              <a:pPr/>
              <a:t>38</a:t>
            </a:fld>
            <a:endParaRPr lang="nso-ZA"/>
          </a:p>
        </p:txBody>
      </p:sp>
      <p:graphicFrame>
        <p:nvGraphicFramePr>
          <p:cNvPr id="6" name="Table 6">
            <a:extLst>
              <a:ext uri="{FF2B5EF4-FFF2-40B4-BE49-F238E27FC236}">
                <a16:creationId xmlns:a16="http://schemas.microsoft.com/office/drawing/2014/main" id="{BDAA3C3A-3BBE-4894-AF05-9C5507DF3915}"/>
              </a:ext>
            </a:extLst>
          </p:cNvPr>
          <p:cNvGraphicFramePr>
            <a:graphicFrameLocks noGrp="1"/>
          </p:cNvGraphicFramePr>
          <p:nvPr>
            <p:extLst>
              <p:ext uri="{D42A27DB-BD31-4B8C-83A1-F6EECF244321}">
                <p14:modId xmlns:p14="http://schemas.microsoft.com/office/powerpoint/2010/main" val="1231083490"/>
              </p:ext>
            </p:extLst>
          </p:nvPr>
        </p:nvGraphicFramePr>
        <p:xfrm>
          <a:off x="611560" y="1397000"/>
          <a:ext cx="8136904" cy="3184128"/>
        </p:xfrm>
        <a:graphic>
          <a:graphicData uri="http://schemas.openxmlformats.org/drawingml/2006/table">
            <a:tbl>
              <a:tblPr firstRow="1" bandRow="1">
                <a:tableStyleId>{5C22544A-7EE6-4342-B048-85BDC9FD1C3A}</a:tableStyleId>
              </a:tblPr>
              <a:tblGrid>
                <a:gridCol w="1716479">
                  <a:extLst>
                    <a:ext uri="{9D8B030D-6E8A-4147-A177-3AD203B41FA5}">
                      <a16:colId xmlns:a16="http://schemas.microsoft.com/office/drawing/2014/main" val="354932296"/>
                    </a:ext>
                  </a:extLst>
                </a:gridCol>
                <a:gridCol w="2027937">
                  <a:extLst>
                    <a:ext uri="{9D8B030D-6E8A-4147-A177-3AD203B41FA5}">
                      <a16:colId xmlns:a16="http://schemas.microsoft.com/office/drawing/2014/main" val="4061158139"/>
                    </a:ext>
                  </a:extLst>
                </a:gridCol>
                <a:gridCol w="2016224">
                  <a:extLst>
                    <a:ext uri="{9D8B030D-6E8A-4147-A177-3AD203B41FA5}">
                      <a16:colId xmlns:a16="http://schemas.microsoft.com/office/drawing/2014/main" val="920317150"/>
                    </a:ext>
                  </a:extLst>
                </a:gridCol>
                <a:gridCol w="2376264">
                  <a:extLst>
                    <a:ext uri="{9D8B030D-6E8A-4147-A177-3AD203B41FA5}">
                      <a16:colId xmlns:a16="http://schemas.microsoft.com/office/drawing/2014/main" val="60734717"/>
                    </a:ext>
                  </a:extLst>
                </a:gridCol>
              </a:tblGrid>
              <a:tr h="851805">
                <a:tc>
                  <a:txBody>
                    <a:bodyPr/>
                    <a:lstStyle/>
                    <a:p>
                      <a:r>
                        <a:rPr lang="en-GB" dirty="0"/>
                        <a:t>Month</a:t>
                      </a:r>
                      <a:endParaRPr lang="en-ZA" dirty="0"/>
                    </a:p>
                  </a:txBody>
                  <a:tcPr/>
                </a:tc>
                <a:tc>
                  <a:txBody>
                    <a:bodyPr/>
                    <a:lstStyle/>
                    <a:p>
                      <a:r>
                        <a:rPr lang="en-GB" dirty="0"/>
                        <a:t>Billed Amount</a:t>
                      </a:r>
                      <a:endParaRPr lang="en-ZA" dirty="0"/>
                    </a:p>
                  </a:txBody>
                  <a:tcPr/>
                </a:tc>
                <a:tc>
                  <a:txBody>
                    <a:bodyPr/>
                    <a:lstStyle/>
                    <a:p>
                      <a:r>
                        <a:rPr lang="en-GB" dirty="0"/>
                        <a:t>Collected Amount</a:t>
                      </a:r>
                      <a:endParaRPr lang="en-ZA" dirty="0"/>
                    </a:p>
                  </a:txBody>
                  <a:tcPr/>
                </a:tc>
                <a:tc>
                  <a:txBody>
                    <a:bodyPr/>
                    <a:lstStyle/>
                    <a:p>
                      <a:r>
                        <a:rPr lang="en-GB" dirty="0"/>
                        <a:t>Collection Rate</a:t>
                      </a:r>
                      <a:endParaRPr lang="en-ZA" dirty="0"/>
                    </a:p>
                  </a:txBody>
                  <a:tcPr/>
                </a:tc>
                <a:extLst>
                  <a:ext uri="{0D108BD9-81ED-4DB2-BD59-A6C34878D82A}">
                    <a16:rowId xmlns:a16="http://schemas.microsoft.com/office/drawing/2014/main" val="2449609533"/>
                  </a:ext>
                </a:extLst>
              </a:tr>
              <a:tr h="493506">
                <a:tc>
                  <a:txBody>
                    <a:bodyPr/>
                    <a:lstStyle/>
                    <a:p>
                      <a:r>
                        <a:rPr lang="en-GB" dirty="0">
                          <a:solidFill>
                            <a:srgbClr val="FF0000"/>
                          </a:solidFill>
                        </a:rPr>
                        <a:t>November</a:t>
                      </a:r>
                      <a:endParaRPr lang="en-ZA" dirty="0">
                        <a:solidFill>
                          <a:srgbClr val="FF0000"/>
                        </a:solidFill>
                      </a:endParaRPr>
                    </a:p>
                  </a:txBody>
                  <a:tcPr/>
                </a:tc>
                <a:tc>
                  <a:txBody>
                    <a:bodyPr/>
                    <a:lstStyle/>
                    <a:p>
                      <a:r>
                        <a:rPr lang="en-GB" dirty="0">
                          <a:solidFill>
                            <a:srgbClr val="FF0000"/>
                          </a:solidFill>
                        </a:rPr>
                        <a:t> R 61 527 889</a:t>
                      </a:r>
                    </a:p>
                  </a:txBody>
                  <a:tcPr/>
                </a:tc>
                <a:tc>
                  <a:txBody>
                    <a:bodyPr/>
                    <a:lstStyle/>
                    <a:p>
                      <a:r>
                        <a:rPr lang="en-GB" dirty="0">
                          <a:solidFill>
                            <a:srgbClr val="FF0000"/>
                          </a:solidFill>
                        </a:rPr>
                        <a:t> R 40 451 474</a:t>
                      </a:r>
                    </a:p>
                  </a:txBody>
                  <a:tcPr/>
                </a:tc>
                <a:tc>
                  <a:txBody>
                    <a:bodyPr/>
                    <a:lstStyle/>
                    <a:p>
                      <a:r>
                        <a:rPr lang="en-GB" dirty="0">
                          <a:solidFill>
                            <a:srgbClr val="FF0000"/>
                          </a:solidFill>
                        </a:rPr>
                        <a:t>66%</a:t>
                      </a:r>
                      <a:endParaRPr lang="en-ZA" dirty="0">
                        <a:solidFill>
                          <a:srgbClr val="FF0000"/>
                        </a:solidFill>
                      </a:endParaRPr>
                    </a:p>
                  </a:txBody>
                  <a:tcPr/>
                </a:tc>
                <a:extLst>
                  <a:ext uri="{0D108BD9-81ED-4DB2-BD59-A6C34878D82A}">
                    <a16:rowId xmlns:a16="http://schemas.microsoft.com/office/drawing/2014/main" val="1394235736"/>
                  </a:ext>
                </a:extLst>
              </a:tr>
              <a:tr h="493506">
                <a:tc>
                  <a:txBody>
                    <a:bodyPr/>
                    <a:lstStyle/>
                    <a:p>
                      <a:r>
                        <a:rPr lang="en-GB" dirty="0">
                          <a:solidFill>
                            <a:srgbClr val="FF0000"/>
                          </a:solidFill>
                        </a:rPr>
                        <a:t>December</a:t>
                      </a:r>
                      <a:endParaRPr lang="en-ZA" dirty="0">
                        <a:solidFill>
                          <a:srgbClr val="FF0000"/>
                        </a:solidFill>
                      </a:endParaRPr>
                    </a:p>
                  </a:txBody>
                  <a:tcPr/>
                </a:tc>
                <a:tc>
                  <a:txBody>
                    <a:bodyPr/>
                    <a:lstStyle/>
                    <a:p>
                      <a:r>
                        <a:rPr lang="en-ZA" dirty="0">
                          <a:solidFill>
                            <a:srgbClr val="FF0000"/>
                          </a:solidFill>
                        </a:rPr>
                        <a:t> R 58 034 870</a:t>
                      </a:r>
                    </a:p>
                  </a:txBody>
                  <a:tcPr/>
                </a:tc>
                <a:tc>
                  <a:txBody>
                    <a:bodyPr/>
                    <a:lstStyle/>
                    <a:p>
                      <a:r>
                        <a:rPr lang="en-GB" dirty="0">
                          <a:solidFill>
                            <a:srgbClr val="FF0000"/>
                          </a:solidFill>
                        </a:rPr>
                        <a:t> R 42 383 822</a:t>
                      </a:r>
                    </a:p>
                  </a:txBody>
                  <a:tcPr/>
                </a:tc>
                <a:tc>
                  <a:txBody>
                    <a:bodyPr/>
                    <a:lstStyle/>
                    <a:p>
                      <a:r>
                        <a:rPr lang="en-GB" dirty="0">
                          <a:solidFill>
                            <a:srgbClr val="FF0000"/>
                          </a:solidFill>
                        </a:rPr>
                        <a:t>73%</a:t>
                      </a:r>
                      <a:endParaRPr lang="en-ZA" dirty="0">
                        <a:solidFill>
                          <a:srgbClr val="FF0000"/>
                        </a:solidFill>
                      </a:endParaRPr>
                    </a:p>
                  </a:txBody>
                  <a:tcPr/>
                </a:tc>
                <a:extLst>
                  <a:ext uri="{0D108BD9-81ED-4DB2-BD59-A6C34878D82A}">
                    <a16:rowId xmlns:a16="http://schemas.microsoft.com/office/drawing/2014/main" val="2731127360"/>
                  </a:ext>
                </a:extLst>
              </a:tr>
              <a:tr h="493506">
                <a:tc>
                  <a:txBody>
                    <a:bodyPr/>
                    <a:lstStyle/>
                    <a:p>
                      <a:r>
                        <a:rPr lang="en-GB" dirty="0">
                          <a:solidFill>
                            <a:srgbClr val="FF0000"/>
                          </a:solidFill>
                        </a:rPr>
                        <a:t>January</a:t>
                      </a:r>
                      <a:endParaRPr lang="en-ZA" dirty="0">
                        <a:solidFill>
                          <a:srgbClr val="FF0000"/>
                        </a:solidFill>
                      </a:endParaRPr>
                    </a:p>
                  </a:txBody>
                  <a:tcPr/>
                </a:tc>
                <a:tc>
                  <a:txBody>
                    <a:bodyPr/>
                    <a:lstStyle/>
                    <a:p>
                      <a:r>
                        <a:rPr lang="en-GB" dirty="0">
                          <a:solidFill>
                            <a:srgbClr val="FF0000"/>
                          </a:solidFill>
                        </a:rPr>
                        <a:t>R59 067 740</a:t>
                      </a:r>
                      <a:endParaRPr lang="en-ZA" dirty="0">
                        <a:solidFill>
                          <a:srgbClr val="FF0000"/>
                        </a:solidFill>
                      </a:endParaRPr>
                    </a:p>
                  </a:txBody>
                  <a:tcPr/>
                </a:tc>
                <a:tc>
                  <a:txBody>
                    <a:bodyPr/>
                    <a:lstStyle/>
                    <a:p>
                      <a:r>
                        <a:rPr lang="en-GB" dirty="0">
                          <a:solidFill>
                            <a:srgbClr val="FF0000"/>
                          </a:solidFill>
                        </a:rPr>
                        <a:t>R35 797 037</a:t>
                      </a:r>
                      <a:endParaRPr lang="en-ZA" dirty="0">
                        <a:solidFill>
                          <a:srgbClr val="FF0000"/>
                        </a:solidFill>
                      </a:endParaRPr>
                    </a:p>
                  </a:txBody>
                  <a:tcPr/>
                </a:tc>
                <a:tc>
                  <a:txBody>
                    <a:bodyPr/>
                    <a:lstStyle/>
                    <a:p>
                      <a:r>
                        <a:rPr lang="en-GB" dirty="0">
                          <a:solidFill>
                            <a:srgbClr val="FF0000"/>
                          </a:solidFill>
                        </a:rPr>
                        <a:t>61%</a:t>
                      </a:r>
                      <a:endParaRPr lang="en-ZA" dirty="0">
                        <a:solidFill>
                          <a:srgbClr val="FF0000"/>
                        </a:solidFill>
                      </a:endParaRPr>
                    </a:p>
                  </a:txBody>
                  <a:tcPr/>
                </a:tc>
                <a:extLst>
                  <a:ext uri="{0D108BD9-81ED-4DB2-BD59-A6C34878D82A}">
                    <a16:rowId xmlns:a16="http://schemas.microsoft.com/office/drawing/2014/main" val="3976131314"/>
                  </a:ext>
                </a:extLst>
              </a:tr>
              <a:tr h="851805">
                <a:tc>
                  <a:txBody>
                    <a:bodyPr/>
                    <a:lstStyle/>
                    <a:p>
                      <a:r>
                        <a:rPr lang="en-GB" b="1" dirty="0">
                          <a:solidFill>
                            <a:schemeClr val="tx1"/>
                          </a:solidFill>
                        </a:rPr>
                        <a:t>Total</a:t>
                      </a:r>
                      <a:endParaRPr lang="en-ZA" b="1" dirty="0">
                        <a:solidFill>
                          <a:schemeClr val="tx1"/>
                        </a:solidFill>
                      </a:endParaRPr>
                    </a:p>
                  </a:txBody>
                  <a:tcPr/>
                </a:tc>
                <a:tc>
                  <a:txBody>
                    <a:bodyPr/>
                    <a:lstStyle/>
                    <a:p>
                      <a:r>
                        <a:rPr lang="en-GB" b="1" dirty="0">
                          <a:solidFill>
                            <a:schemeClr val="tx1"/>
                          </a:solidFill>
                        </a:rPr>
                        <a:t>R</a:t>
                      </a:r>
                      <a:r>
                        <a:rPr lang="en-GB" b="1" baseline="0" dirty="0">
                          <a:solidFill>
                            <a:schemeClr val="tx1"/>
                          </a:solidFill>
                        </a:rPr>
                        <a:t>  606 465 935</a:t>
                      </a:r>
                    </a:p>
                  </a:txBody>
                  <a:tcPr/>
                </a:tc>
                <a:tc>
                  <a:txBody>
                    <a:bodyPr/>
                    <a:lstStyle/>
                    <a:p>
                      <a:r>
                        <a:rPr lang="en-GB" b="1" dirty="0">
                          <a:solidFill>
                            <a:schemeClr val="tx1"/>
                          </a:solidFill>
                        </a:rPr>
                        <a:t>R 392 972 337</a:t>
                      </a:r>
                    </a:p>
                  </a:txBody>
                  <a:tcPr/>
                </a:tc>
                <a:tc>
                  <a:txBody>
                    <a:bodyPr/>
                    <a:lstStyle/>
                    <a:p>
                      <a:r>
                        <a:rPr lang="en-GB" b="1" dirty="0">
                          <a:solidFill>
                            <a:schemeClr val="tx1"/>
                          </a:solidFill>
                        </a:rPr>
                        <a:t>65%</a:t>
                      </a:r>
                      <a:endParaRPr lang="en-ZA" b="1" dirty="0">
                        <a:solidFill>
                          <a:schemeClr val="tx1"/>
                        </a:solidFill>
                      </a:endParaRPr>
                    </a:p>
                  </a:txBody>
                  <a:tcPr/>
                </a:tc>
                <a:extLst>
                  <a:ext uri="{0D108BD9-81ED-4DB2-BD59-A6C34878D82A}">
                    <a16:rowId xmlns:a16="http://schemas.microsoft.com/office/drawing/2014/main" val="1013935439"/>
                  </a:ext>
                </a:extLst>
              </a:tr>
            </a:tbl>
          </a:graphicData>
        </a:graphic>
      </p:graphicFrame>
      <p:pic>
        <p:nvPicPr>
          <p:cNvPr id="7" name="Picture 6">
            <a:extLst>
              <a:ext uri="{FF2B5EF4-FFF2-40B4-BE49-F238E27FC236}">
                <a16:creationId xmlns:a16="http://schemas.microsoft.com/office/drawing/2014/main" id="{8CAE42C2-0663-4618-A2B8-A8986CB9D9EC}"/>
              </a:ext>
            </a:extLst>
          </p:cNvPr>
          <p:cNvPicPr>
            <a:picLocks noChangeAspect="1"/>
          </p:cNvPicPr>
          <p:nvPr/>
        </p:nvPicPr>
        <p:blipFill>
          <a:blip r:embed="rId2"/>
          <a:stretch>
            <a:fillRect/>
          </a:stretch>
        </p:blipFill>
        <p:spPr>
          <a:xfrm>
            <a:off x="4067944" y="5865778"/>
            <a:ext cx="792549" cy="865707"/>
          </a:xfrm>
          <a:prstGeom prst="rect">
            <a:avLst/>
          </a:prstGeom>
        </p:spPr>
      </p:pic>
      <p:pic>
        <p:nvPicPr>
          <p:cNvPr id="8" name="Picture 7">
            <a:extLst>
              <a:ext uri="{FF2B5EF4-FFF2-40B4-BE49-F238E27FC236}">
                <a16:creationId xmlns:a16="http://schemas.microsoft.com/office/drawing/2014/main" id="{27C2EA2C-499D-443E-8CF3-0D6D89D4AA98}"/>
              </a:ext>
            </a:extLst>
          </p:cNvPr>
          <p:cNvPicPr>
            <a:picLocks noChangeAspect="1"/>
          </p:cNvPicPr>
          <p:nvPr/>
        </p:nvPicPr>
        <p:blipFill>
          <a:blip r:embed="rId3"/>
          <a:stretch>
            <a:fillRect/>
          </a:stretch>
        </p:blipFill>
        <p:spPr>
          <a:xfrm>
            <a:off x="6653382" y="5865778"/>
            <a:ext cx="1798476" cy="786452"/>
          </a:xfrm>
          <a:prstGeom prst="rect">
            <a:avLst/>
          </a:prstGeom>
        </p:spPr>
      </p:pic>
      <p:pic>
        <p:nvPicPr>
          <p:cNvPr id="3" name="Picture 2"/>
          <p:cNvPicPr>
            <a:picLocks noChangeAspect="1"/>
          </p:cNvPicPr>
          <p:nvPr/>
        </p:nvPicPr>
        <p:blipFill>
          <a:blip r:embed="rId4"/>
          <a:stretch>
            <a:fillRect/>
          </a:stretch>
        </p:blipFill>
        <p:spPr>
          <a:xfrm>
            <a:off x="609102" y="297917"/>
            <a:ext cx="8211370" cy="682811"/>
          </a:xfrm>
          <a:prstGeom prst="rect">
            <a:avLst/>
          </a:prstGeom>
        </p:spPr>
      </p:pic>
    </p:spTree>
    <p:extLst>
      <p:ext uri="{BB962C8B-B14F-4D97-AF65-F5344CB8AC3E}">
        <p14:creationId xmlns:p14="http://schemas.microsoft.com/office/powerpoint/2010/main" val="66128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14400" y="2438400"/>
            <a:ext cx="7772400" cy="1470025"/>
          </a:xfrm>
        </p:spPr>
        <p:txBody>
          <a:bodyPr>
            <a:normAutofit fontScale="90000"/>
          </a:bodyPr>
          <a:lstStyle/>
          <a:p>
            <a:r>
              <a:rPr lang="en-US" dirty="0">
                <a:latin typeface="Arial Black" panose="020B0A04020102020204" pitchFamily="34" charset="0"/>
              </a:rPr>
              <a:t>8. UNAUTHORIZED, IRREGULAR AND FRUITLESS  EXPENDITURE</a:t>
            </a:r>
          </a:p>
        </p:txBody>
      </p:sp>
      <p:pic>
        <p:nvPicPr>
          <p:cNvPr id="3" name="Picture 2"/>
          <p:cNvPicPr>
            <a:picLocks noChangeAspect="1"/>
          </p:cNvPicPr>
          <p:nvPr/>
        </p:nvPicPr>
        <p:blipFill>
          <a:blip r:embed="rId2" cstate="print"/>
          <a:stretch>
            <a:fillRect/>
          </a:stretch>
        </p:blipFill>
        <p:spPr>
          <a:xfrm>
            <a:off x="7316907" y="5960224"/>
            <a:ext cx="1799400" cy="787151"/>
          </a:xfrm>
          <a:prstGeom prst="rect">
            <a:avLst/>
          </a:prstGeom>
        </p:spPr>
      </p:pic>
      <p:pic>
        <p:nvPicPr>
          <p:cNvPr id="4" name="Picture 2" descr="GSDM Logo"/>
          <p:cNvPicPr>
            <a:picLocks noChangeAspect="1" noChangeArrowheads="1"/>
          </p:cNvPicPr>
          <p:nvPr/>
        </p:nvPicPr>
        <p:blipFill>
          <a:blip r:embed="rId3" cstate="print">
            <a:clrChange>
              <a:clrFrom>
                <a:srgbClr val="FBFBF9"/>
              </a:clrFrom>
              <a:clrTo>
                <a:srgbClr val="FBFBF9">
                  <a:alpha val="0"/>
                </a:srgbClr>
              </a:clrTo>
            </a:clrChange>
          </a:blip>
          <a:srcRect/>
          <a:stretch>
            <a:fillRect/>
          </a:stretch>
        </p:blipFill>
        <p:spPr bwMode="auto">
          <a:xfrm>
            <a:off x="21392" y="5915161"/>
            <a:ext cx="1074099" cy="877275"/>
          </a:xfrm>
          <a:prstGeom prst="rect">
            <a:avLst/>
          </a:prstGeom>
          <a:noFill/>
          <a:ln w="9525">
            <a:noFill/>
            <a:miter lim="800000"/>
            <a:headEnd/>
            <a:tailEnd/>
          </a:ln>
        </p:spPr>
      </p:pic>
      <p:pic>
        <p:nvPicPr>
          <p:cNvPr id="5" name="Picture 4" descr="wapen1 2"/>
          <p:cNvPicPr/>
          <p:nvPr/>
        </p:nvPicPr>
        <p:blipFill>
          <a:blip r:embed="rId4"/>
          <a:srcRect/>
          <a:stretch>
            <a:fillRect/>
          </a:stretch>
        </p:blipFill>
        <p:spPr bwMode="auto">
          <a:xfrm>
            <a:off x="4067944" y="5955822"/>
            <a:ext cx="792088" cy="864957"/>
          </a:xfrm>
          <a:prstGeom prst="rect">
            <a:avLst/>
          </a:prstGeom>
          <a:noFill/>
          <a:ln w="9525">
            <a:noFill/>
            <a:miter lim="800000"/>
            <a:headEnd/>
            <a:tailEnd/>
          </a:ln>
        </p:spPr>
      </p:pic>
    </p:spTree>
    <p:extLst>
      <p:ext uri="{BB962C8B-B14F-4D97-AF65-F5344CB8AC3E}">
        <p14:creationId xmlns:p14="http://schemas.microsoft.com/office/powerpoint/2010/main" val="142606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261267"/>
            <a:ext cx="9037240" cy="719807"/>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altLang="en-US" b="1" dirty="0"/>
              <a:t/>
            </a:r>
            <a:br>
              <a:rPr lang="en-US" altLang="en-US" b="1" dirty="0"/>
            </a:br>
            <a:r>
              <a:rPr lang="en-US" altLang="en-US" b="1" dirty="0"/>
              <a:t>2. </a:t>
            </a:r>
            <a:r>
              <a:rPr lang="en-ZA" sz="3600" b="1" dirty="0"/>
              <a:t>POPULATION DYNAMICS AND PROJECTIONS</a:t>
            </a:r>
            <a:br>
              <a:rPr lang="en-ZA" sz="3600" b="1" dirty="0"/>
            </a:br>
            <a:r>
              <a:rPr lang="en-US" altLang="en-US" b="1" dirty="0"/>
              <a:t> </a:t>
            </a:r>
            <a:endParaRPr lang="en-GB" altLang="en-US" dirty="0"/>
          </a:p>
        </p:txBody>
      </p:sp>
      <p:sp>
        <p:nvSpPr>
          <p:cNvPr id="3" name="Content Placeholder 2"/>
          <p:cNvSpPr>
            <a:spLocks noGrp="1"/>
          </p:cNvSpPr>
          <p:nvPr>
            <p:ph idx="1"/>
          </p:nvPr>
        </p:nvSpPr>
        <p:spPr>
          <a:xfrm>
            <a:off x="578470" y="1006370"/>
            <a:ext cx="8097218" cy="4256245"/>
          </a:xfrm>
        </p:spPr>
        <p:txBody>
          <a:bodyPr>
            <a:normAutofit fontScale="62500" lnSpcReduction="20000"/>
          </a:bodyPr>
          <a:lstStyle/>
          <a:p>
            <a:pPr lvl="0" fontAlgn="base"/>
            <a:endParaRPr lang="en-US" dirty="0"/>
          </a:p>
          <a:p>
            <a:pPr lvl="0" fontAlgn="base"/>
            <a:endParaRPr lang="en-US" dirty="0"/>
          </a:p>
          <a:p>
            <a:pPr lvl="0" fontAlgn="base">
              <a:lnSpc>
                <a:spcPct val="120000"/>
              </a:lnSpc>
              <a:spcBef>
                <a:spcPts val="0"/>
              </a:spcBef>
              <a:spcAft>
                <a:spcPts val="0"/>
              </a:spcAft>
            </a:pPr>
            <a:r>
              <a:rPr lang="en-US" dirty="0"/>
              <a:t>According to Stats SA (2016 Community Survey - CS), Lekwa’s population increased from 115 662 in 2011 to 123 419 people in 2016 – 10.9% of total population of Gert Sibande in 2016.</a:t>
            </a:r>
            <a:endParaRPr lang="en-ZA" sz="3200" dirty="0"/>
          </a:p>
          <a:p>
            <a:pPr lvl="0" fontAlgn="base">
              <a:lnSpc>
                <a:spcPct val="120000"/>
              </a:lnSpc>
              <a:spcBef>
                <a:spcPts val="0"/>
              </a:spcBef>
              <a:spcAft>
                <a:spcPts val="0"/>
              </a:spcAft>
            </a:pPr>
            <a:r>
              <a:rPr lang="en-ZA" dirty="0"/>
              <a:t>Population grew by 7 757 in the relevant period and recorded a population growth rate of 1.5% per annum between 2011 &amp; 2016 – economic growth rate per annum lower than the population growth rate. </a:t>
            </a:r>
            <a:endParaRPr lang="en-ZA" sz="3200" dirty="0"/>
          </a:p>
          <a:p>
            <a:pPr lvl="0" fontAlgn="base">
              <a:lnSpc>
                <a:spcPct val="120000"/>
              </a:lnSpc>
              <a:spcBef>
                <a:spcPts val="0"/>
              </a:spcBef>
              <a:spcAft>
                <a:spcPts val="0"/>
              </a:spcAft>
            </a:pPr>
            <a:r>
              <a:rPr lang="en-US" dirty="0"/>
              <a:t>The population number for 2030 is estimated at more or less 152 000</a:t>
            </a:r>
            <a:r>
              <a:rPr lang="en-US" b="1" dirty="0"/>
              <a:t> </a:t>
            </a:r>
            <a:r>
              <a:rPr lang="en-US" dirty="0"/>
              <a:t>people given the historic population growth per annum – can put pressure on the infrastructure and service delivery of Lekwa in future. </a:t>
            </a:r>
            <a:endParaRPr lang="en-ZA" sz="3200" dirty="0"/>
          </a:p>
          <a:p>
            <a:pPr lvl="0" fontAlgn="base">
              <a:lnSpc>
                <a:spcPct val="120000"/>
              </a:lnSpc>
              <a:spcBef>
                <a:spcPts val="0"/>
              </a:spcBef>
              <a:spcAft>
                <a:spcPts val="0"/>
              </a:spcAft>
            </a:pPr>
            <a:r>
              <a:rPr lang="en-US" dirty="0"/>
              <a:t>The number of households in Lekwa increased from 31 071 in 2011 to 37 334 households (6 263 households increase) in 2016 - represents 11.2% of the Gert Sibande household figure.</a:t>
            </a:r>
            <a:endParaRPr lang="en-ZA" sz="3200" dirty="0"/>
          </a:p>
          <a:p>
            <a:pPr lvl="0" fontAlgn="base">
              <a:lnSpc>
                <a:spcPct val="120000"/>
              </a:lnSpc>
              <a:spcBef>
                <a:spcPts val="0"/>
              </a:spcBef>
              <a:spcAft>
                <a:spcPts val="0"/>
              </a:spcAft>
            </a:pPr>
            <a:r>
              <a:rPr lang="en-US" dirty="0"/>
              <a:t>Youth population grew by 2.2% pa in Lekwa (15-34 years) between 2011 and 2016 - form 37.8% of the total population.</a:t>
            </a:r>
            <a:endParaRPr lang="en-ZA" sz="3200" dirty="0"/>
          </a:p>
          <a:p>
            <a:pPr lvl="0" fontAlgn="base">
              <a:lnSpc>
                <a:spcPct val="120000"/>
              </a:lnSpc>
              <a:spcBef>
                <a:spcPts val="0"/>
              </a:spcBef>
              <a:spcAft>
                <a:spcPts val="0"/>
              </a:spcAft>
            </a:pPr>
            <a:r>
              <a:rPr lang="en-US" dirty="0"/>
              <a:t>The share of the male population in 2016 according to the CS was 50.1% and females 49.9%.</a:t>
            </a:r>
            <a:endParaRPr lang="en-ZA" sz="3200" dirty="0"/>
          </a:p>
          <a:p>
            <a:pPr>
              <a:defRPr/>
            </a:pPr>
            <a:endParaRPr lang="en-ZA" b="1" dirty="0">
              <a:solidFill>
                <a:srgbClr val="FFFF00"/>
              </a:solidFill>
            </a:endParaRPr>
          </a:p>
          <a:p>
            <a:pPr>
              <a:defRPr/>
            </a:pPr>
            <a:endParaRPr lang="en-ZA" b="1" dirty="0">
              <a:solidFill>
                <a:srgbClr val="FFFF00"/>
              </a:solidFill>
            </a:endParaRPr>
          </a:p>
          <a:p>
            <a:pPr>
              <a:defRPr/>
            </a:pPr>
            <a:endParaRPr lang="en-ZA" b="1" dirty="0">
              <a:solidFill>
                <a:srgbClr val="FFFF00"/>
              </a:solidFill>
            </a:endParaRPr>
          </a:p>
          <a:p>
            <a:pPr>
              <a:defRPr/>
            </a:pPr>
            <a:endParaRPr lang="en-ZA" b="1" dirty="0">
              <a:solidFill>
                <a:srgbClr val="FFFF00"/>
              </a:solidFill>
            </a:endParaRPr>
          </a:p>
          <a:p>
            <a:pPr marL="0" indent="0" algn="ctr">
              <a:buFontTx/>
              <a:buNone/>
              <a:defRPr/>
            </a:pPr>
            <a:endParaRPr lang="en-GB" dirty="0"/>
          </a:p>
        </p:txBody>
      </p:sp>
      <p:sp>
        <p:nvSpPr>
          <p:cNvPr id="2" name="Slide Number Placeholder 1"/>
          <p:cNvSpPr>
            <a:spLocks noGrp="1"/>
          </p:cNvSpPr>
          <p:nvPr>
            <p:ph type="sldNum" sz="quarter" idx="12"/>
          </p:nvPr>
        </p:nvSpPr>
        <p:spPr/>
        <p:txBody>
          <a:bodyPr/>
          <a:lstStyle/>
          <a:p>
            <a:pPr>
              <a:defRPr/>
            </a:pPr>
            <a:fld id="{E94C77EB-E7B8-4E4B-BE56-5F3A1F7484AB}" type="slidenum">
              <a:rPr lang="en-US" smtClean="0"/>
              <a:pPr>
                <a:defRPr/>
              </a:pPr>
              <a:t>4</a:t>
            </a:fld>
            <a:endParaRPr lang="en-US"/>
          </a:p>
        </p:txBody>
      </p:sp>
      <p:pic>
        <p:nvPicPr>
          <p:cNvPr id="6" name="Picture 5"/>
          <p:cNvPicPr>
            <a:picLocks noChangeAspect="1"/>
          </p:cNvPicPr>
          <p:nvPr/>
        </p:nvPicPr>
        <p:blipFill>
          <a:blip r:embed="rId2"/>
          <a:stretch>
            <a:fillRect/>
          </a:stretch>
        </p:blipFill>
        <p:spPr>
          <a:xfrm>
            <a:off x="1187624" y="4293096"/>
            <a:ext cx="6934448" cy="2180201"/>
          </a:xfrm>
          <a:prstGeom prst="rect">
            <a:avLst/>
          </a:prstGeom>
        </p:spPr>
      </p:pic>
    </p:spTree>
    <p:extLst>
      <p:ext uri="{BB962C8B-B14F-4D97-AF65-F5344CB8AC3E}">
        <p14:creationId xmlns:p14="http://schemas.microsoft.com/office/powerpoint/2010/main" val="16597019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04521"/>
            <a:ext cx="7704667" cy="324036"/>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ZA" sz="1800" dirty="0"/>
              <a:t> </a:t>
            </a:r>
            <a:r>
              <a:rPr lang="en-ZA" sz="1800" b="1" dirty="0">
                <a:latin typeface="Arial Black" panose="020B0A04020102020204" pitchFamily="34" charset="0"/>
              </a:rPr>
              <a:t>8.1. UIF BREAK DOWN</a:t>
            </a:r>
          </a:p>
        </p:txBody>
      </p:sp>
      <p:pic>
        <p:nvPicPr>
          <p:cNvPr id="7" name="Picture 6"/>
          <p:cNvPicPr>
            <a:picLocks noChangeAspect="1"/>
          </p:cNvPicPr>
          <p:nvPr/>
        </p:nvPicPr>
        <p:blipFill>
          <a:blip r:embed="rId2" cstate="print"/>
          <a:stretch>
            <a:fillRect/>
          </a:stretch>
        </p:blipFill>
        <p:spPr>
          <a:xfrm>
            <a:off x="7316907" y="5960224"/>
            <a:ext cx="1799400" cy="787151"/>
          </a:xfrm>
          <a:prstGeom prst="rect">
            <a:avLst/>
          </a:prstGeom>
        </p:spPr>
      </p:pic>
      <p:pic>
        <p:nvPicPr>
          <p:cNvPr id="8" name="Picture 2" descr="GSDM Logo"/>
          <p:cNvPicPr>
            <a:picLocks noChangeAspect="1" noChangeArrowheads="1"/>
          </p:cNvPicPr>
          <p:nvPr/>
        </p:nvPicPr>
        <p:blipFill>
          <a:blip r:embed="rId3" cstate="print">
            <a:clrChange>
              <a:clrFrom>
                <a:srgbClr val="FBFBF9"/>
              </a:clrFrom>
              <a:clrTo>
                <a:srgbClr val="FBFBF9">
                  <a:alpha val="0"/>
                </a:srgbClr>
              </a:clrTo>
            </a:clrChange>
          </a:blip>
          <a:srcRect/>
          <a:stretch>
            <a:fillRect/>
          </a:stretch>
        </p:blipFill>
        <p:spPr bwMode="auto">
          <a:xfrm>
            <a:off x="21392" y="5915161"/>
            <a:ext cx="1074099" cy="877275"/>
          </a:xfrm>
          <a:prstGeom prst="rect">
            <a:avLst/>
          </a:prstGeom>
          <a:noFill/>
          <a:ln w="9525">
            <a:noFill/>
            <a:miter lim="800000"/>
            <a:headEnd/>
            <a:tailEnd/>
          </a:ln>
        </p:spPr>
      </p:pic>
      <p:pic>
        <p:nvPicPr>
          <p:cNvPr id="9" name="Picture 8" descr="wapen1 2"/>
          <p:cNvPicPr/>
          <p:nvPr/>
        </p:nvPicPr>
        <p:blipFill>
          <a:blip r:embed="rId4"/>
          <a:srcRect/>
          <a:stretch>
            <a:fillRect/>
          </a:stretch>
        </p:blipFill>
        <p:spPr bwMode="auto">
          <a:xfrm>
            <a:off x="4067944" y="5955822"/>
            <a:ext cx="792088" cy="864957"/>
          </a:xfrm>
          <a:prstGeom prst="rect">
            <a:avLst/>
          </a:prstGeom>
          <a:noFill/>
          <a:ln w="9525">
            <a:noFill/>
            <a:miter lim="800000"/>
            <a:headEnd/>
            <a:tailEnd/>
          </a:ln>
        </p:spPr>
      </p:pic>
      <p:graphicFrame>
        <p:nvGraphicFramePr>
          <p:cNvPr id="5" name="Content Placeholder 4"/>
          <p:cNvGraphicFramePr>
            <a:graphicFrameLocks noGrp="1"/>
          </p:cNvGraphicFramePr>
          <p:nvPr>
            <p:ph idx="1"/>
            <p:extLst>
              <p:ext uri="{D42A27DB-BD31-4B8C-83A1-F6EECF244321}">
                <p14:modId xmlns:p14="http://schemas.microsoft.com/office/powerpoint/2010/main" val="2708319771"/>
              </p:ext>
            </p:extLst>
          </p:nvPr>
        </p:nvGraphicFramePr>
        <p:xfrm>
          <a:off x="654019" y="572136"/>
          <a:ext cx="8412026" cy="1912200"/>
        </p:xfrm>
        <a:graphic>
          <a:graphicData uri="http://schemas.openxmlformats.org/drawingml/2006/table">
            <a:tbl>
              <a:tblPr firstRow="1" bandRow="1">
                <a:tableStyleId>{5C22544A-7EE6-4342-B048-85BDC9FD1C3A}</a:tableStyleId>
              </a:tblPr>
              <a:tblGrid>
                <a:gridCol w="1808480">
                  <a:extLst>
                    <a:ext uri="{9D8B030D-6E8A-4147-A177-3AD203B41FA5}">
                      <a16:colId xmlns:a16="http://schemas.microsoft.com/office/drawing/2014/main" val="3263420077"/>
                    </a:ext>
                  </a:extLst>
                </a:gridCol>
                <a:gridCol w="1100591">
                  <a:extLst>
                    <a:ext uri="{9D8B030D-6E8A-4147-A177-3AD203B41FA5}">
                      <a16:colId xmlns:a16="http://schemas.microsoft.com/office/drawing/2014/main" val="3360897688"/>
                    </a:ext>
                  </a:extLst>
                </a:gridCol>
                <a:gridCol w="1100591">
                  <a:extLst>
                    <a:ext uri="{9D8B030D-6E8A-4147-A177-3AD203B41FA5}">
                      <a16:colId xmlns:a16="http://schemas.microsoft.com/office/drawing/2014/main" val="4099133828"/>
                    </a:ext>
                  </a:extLst>
                </a:gridCol>
                <a:gridCol w="1100591">
                  <a:extLst>
                    <a:ext uri="{9D8B030D-6E8A-4147-A177-3AD203B41FA5}">
                      <a16:colId xmlns:a16="http://schemas.microsoft.com/office/drawing/2014/main" val="401080699"/>
                    </a:ext>
                  </a:extLst>
                </a:gridCol>
                <a:gridCol w="1100591">
                  <a:extLst>
                    <a:ext uri="{9D8B030D-6E8A-4147-A177-3AD203B41FA5}">
                      <a16:colId xmlns:a16="http://schemas.microsoft.com/office/drawing/2014/main" val="2627681614"/>
                    </a:ext>
                  </a:extLst>
                </a:gridCol>
                <a:gridCol w="1100591">
                  <a:extLst>
                    <a:ext uri="{9D8B030D-6E8A-4147-A177-3AD203B41FA5}">
                      <a16:colId xmlns:a16="http://schemas.microsoft.com/office/drawing/2014/main" val="1957209821"/>
                    </a:ext>
                  </a:extLst>
                </a:gridCol>
                <a:gridCol w="1100591">
                  <a:extLst>
                    <a:ext uri="{9D8B030D-6E8A-4147-A177-3AD203B41FA5}">
                      <a16:colId xmlns:a16="http://schemas.microsoft.com/office/drawing/2014/main" val="303261031"/>
                    </a:ext>
                  </a:extLst>
                </a:gridCol>
              </a:tblGrid>
              <a:tr h="298832">
                <a:tc gridSpan="7">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2016/17 FINANCIAL YEAR</a:t>
                      </a:r>
                      <a:endParaRPr lang="en-ZA" sz="1200" dirty="0"/>
                    </a:p>
                  </a:txBody>
                  <a:tcPr/>
                </a:tc>
                <a:tc hMerge="1">
                  <a:txBody>
                    <a:bodyPr/>
                    <a:lstStyle/>
                    <a:p>
                      <a:endParaRPr lang="en-ZA" dirty="0"/>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87955683"/>
                  </a:ext>
                </a:extLst>
              </a:tr>
              <a:tr h="370840">
                <a:tc>
                  <a:txBody>
                    <a:bodyPr/>
                    <a:lstStyle/>
                    <a:p>
                      <a:r>
                        <a:rPr lang="en-US" sz="1000" b="1" dirty="0"/>
                        <a:t>Description</a:t>
                      </a:r>
                      <a:endParaRPr lang="en-ZA" sz="1000" b="1" dirty="0"/>
                    </a:p>
                  </a:txBody>
                  <a:tcPr/>
                </a:tc>
                <a:tc>
                  <a:txBody>
                    <a:bodyPr/>
                    <a:lstStyle/>
                    <a:p>
                      <a:r>
                        <a:rPr lang="en-US" sz="1000" b="1" dirty="0"/>
                        <a:t>Opening Balance </a:t>
                      </a:r>
                      <a:endParaRPr lang="en-ZA" sz="1000" b="1" dirty="0"/>
                    </a:p>
                  </a:txBody>
                  <a:tcPr/>
                </a:tc>
                <a:tc>
                  <a:txBody>
                    <a:bodyPr/>
                    <a:lstStyle/>
                    <a:p>
                      <a:r>
                        <a:rPr lang="en-US" sz="1000" b="1" dirty="0"/>
                        <a:t>Movement</a:t>
                      </a:r>
                      <a:r>
                        <a:rPr lang="en-US" sz="1000" b="1" baseline="0" dirty="0"/>
                        <a:t> in the year from previous year contracts pre 2016</a:t>
                      </a:r>
                      <a:endParaRPr lang="en-ZA" sz="1000" b="1" dirty="0"/>
                    </a:p>
                  </a:txBody>
                  <a:tcPr/>
                </a:tc>
                <a:tc>
                  <a:txBody>
                    <a:bodyPr/>
                    <a:lstStyle/>
                    <a:p>
                      <a:r>
                        <a:rPr lang="en-US" sz="1000" b="1" dirty="0"/>
                        <a:t>New expenditure</a:t>
                      </a:r>
                      <a:r>
                        <a:rPr lang="en-US" sz="1000" b="1" baseline="0" dirty="0"/>
                        <a:t> from current year activities</a:t>
                      </a:r>
                      <a:endParaRPr lang="en-ZA" sz="1000" b="1" dirty="0"/>
                    </a:p>
                  </a:txBody>
                  <a:tcPr/>
                </a:tc>
                <a:tc>
                  <a:txBody>
                    <a:bodyPr/>
                    <a:lstStyle/>
                    <a:p>
                      <a:r>
                        <a:rPr lang="en-US" sz="1000" b="1" dirty="0"/>
                        <a:t>Cash portion of unauthorized expenditure (balance is non cash)</a:t>
                      </a:r>
                      <a:endParaRPr lang="en-ZA" sz="1000" b="1" dirty="0"/>
                    </a:p>
                  </a:txBody>
                  <a:tcPr/>
                </a:tc>
                <a:tc>
                  <a:txBody>
                    <a:bodyPr/>
                    <a:lstStyle/>
                    <a:p>
                      <a:r>
                        <a:rPr lang="en-US" sz="1000" b="1" dirty="0"/>
                        <a:t>Write off by council</a:t>
                      </a:r>
                      <a:endParaRPr lang="en-ZA" sz="1000" b="1" dirty="0"/>
                    </a:p>
                  </a:txBody>
                  <a:tcPr/>
                </a:tc>
                <a:tc>
                  <a:txBody>
                    <a:bodyPr/>
                    <a:lstStyle/>
                    <a:p>
                      <a:r>
                        <a:rPr lang="en-US" sz="1000" b="1" dirty="0"/>
                        <a:t>Closing balance</a:t>
                      </a:r>
                      <a:endParaRPr lang="en-ZA" sz="1000" b="1" dirty="0"/>
                    </a:p>
                  </a:txBody>
                  <a:tcPr/>
                </a:tc>
                <a:extLst>
                  <a:ext uri="{0D108BD9-81ED-4DB2-BD59-A6C34878D82A}">
                    <a16:rowId xmlns:a16="http://schemas.microsoft.com/office/drawing/2014/main" val="168991158"/>
                  </a:ext>
                </a:extLst>
              </a:tr>
              <a:tr h="211188">
                <a:tc>
                  <a:txBody>
                    <a:bodyPr/>
                    <a:lstStyle/>
                    <a:p>
                      <a:r>
                        <a:rPr lang="en-US" sz="1000" dirty="0"/>
                        <a:t>Irregular</a:t>
                      </a:r>
                      <a:endParaRPr lang="en-ZA" sz="1000" dirty="0"/>
                    </a:p>
                  </a:txBody>
                  <a:tcPr/>
                </a:tc>
                <a:tc>
                  <a:txBody>
                    <a:bodyPr/>
                    <a:lstStyle/>
                    <a:p>
                      <a:r>
                        <a:rPr lang="en-ZA" sz="1000" dirty="0"/>
                        <a:t>146 694 717</a:t>
                      </a:r>
                    </a:p>
                  </a:txBody>
                  <a:tcPr/>
                </a:tc>
                <a:tc>
                  <a:txBody>
                    <a:bodyPr/>
                    <a:lstStyle/>
                    <a:p>
                      <a:endParaRPr lang="en-ZA" sz="1000" dirty="0"/>
                    </a:p>
                  </a:txBody>
                  <a:tcPr/>
                </a:tc>
                <a:tc>
                  <a:txBody>
                    <a:bodyPr/>
                    <a:lstStyle/>
                    <a:p>
                      <a:r>
                        <a:rPr lang="en-ZA" sz="1000" dirty="0"/>
                        <a:t>81 477 980</a:t>
                      </a:r>
                    </a:p>
                  </a:txBody>
                  <a:tcPr/>
                </a:tc>
                <a:tc>
                  <a:txBody>
                    <a:bodyPr/>
                    <a:lstStyle/>
                    <a:p>
                      <a:endParaRPr lang="en-ZA" sz="1000"/>
                    </a:p>
                  </a:txBody>
                  <a:tcPr/>
                </a:tc>
                <a:tc>
                  <a:txBody>
                    <a:bodyPr/>
                    <a:lstStyle/>
                    <a:p>
                      <a:endParaRPr lang="en-ZA" sz="1000"/>
                    </a:p>
                  </a:txBody>
                  <a:tcPr/>
                </a:tc>
                <a:tc>
                  <a:txBody>
                    <a:bodyPr/>
                    <a:lstStyle/>
                    <a:p>
                      <a:r>
                        <a:rPr lang="en-ZA" sz="1000" dirty="0"/>
                        <a:t>228 172 697</a:t>
                      </a:r>
                    </a:p>
                  </a:txBody>
                  <a:tcPr/>
                </a:tc>
                <a:extLst>
                  <a:ext uri="{0D108BD9-81ED-4DB2-BD59-A6C34878D82A}">
                    <a16:rowId xmlns:a16="http://schemas.microsoft.com/office/drawing/2014/main" val="679299764"/>
                  </a:ext>
                </a:extLst>
              </a:tr>
              <a:tr h="266428">
                <a:tc>
                  <a:txBody>
                    <a:bodyPr/>
                    <a:lstStyle/>
                    <a:p>
                      <a:r>
                        <a:rPr lang="en-US" sz="1000" dirty="0"/>
                        <a:t>Unauthorized</a:t>
                      </a:r>
                      <a:r>
                        <a:rPr lang="en-US" sz="1000" baseline="0" dirty="0"/>
                        <a:t> </a:t>
                      </a:r>
                      <a:endParaRPr lang="en-ZA" sz="1000" dirty="0"/>
                    </a:p>
                  </a:txBody>
                  <a:tcPr/>
                </a:tc>
                <a:tc>
                  <a:txBody>
                    <a:bodyPr/>
                    <a:lstStyle/>
                    <a:p>
                      <a:r>
                        <a:rPr lang="en-ZA" sz="1000" dirty="0"/>
                        <a:t>728 532 697</a:t>
                      </a:r>
                    </a:p>
                  </a:txBody>
                  <a:tcPr/>
                </a:tc>
                <a:tc>
                  <a:txBody>
                    <a:bodyPr/>
                    <a:lstStyle/>
                    <a:p>
                      <a:endParaRPr lang="en-ZA" sz="1000" dirty="0"/>
                    </a:p>
                  </a:txBody>
                  <a:tcPr/>
                </a:tc>
                <a:tc>
                  <a:txBody>
                    <a:bodyPr/>
                    <a:lstStyle/>
                    <a:p>
                      <a:endParaRPr lang="en-ZA" sz="1000" dirty="0"/>
                    </a:p>
                  </a:txBody>
                  <a:tcPr/>
                </a:tc>
                <a:tc>
                  <a:txBody>
                    <a:bodyPr/>
                    <a:lstStyle/>
                    <a:p>
                      <a:r>
                        <a:rPr lang="en-ZA" sz="1000" dirty="0"/>
                        <a:t>728 532 697</a:t>
                      </a:r>
                    </a:p>
                  </a:txBody>
                  <a:tcPr/>
                </a:tc>
                <a:tc>
                  <a:txBody>
                    <a:bodyPr/>
                    <a:lstStyle/>
                    <a:p>
                      <a:endParaRPr lang="en-ZA" sz="1000" dirty="0"/>
                    </a:p>
                  </a:txBody>
                  <a:tcPr/>
                </a:tc>
                <a:tc>
                  <a:txBody>
                    <a:bodyPr/>
                    <a:lstStyle/>
                    <a:p>
                      <a:r>
                        <a:rPr lang="en-ZA" sz="1000" dirty="0"/>
                        <a:t>728 532 697</a:t>
                      </a:r>
                    </a:p>
                  </a:txBody>
                  <a:tcPr/>
                </a:tc>
                <a:extLst>
                  <a:ext uri="{0D108BD9-81ED-4DB2-BD59-A6C34878D82A}">
                    <a16:rowId xmlns:a16="http://schemas.microsoft.com/office/drawing/2014/main" val="2669003200"/>
                  </a:ext>
                </a:extLst>
              </a:tr>
              <a:tr h="249660">
                <a:tc>
                  <a:txBody>
                    <a:bodyPr/>
                    <a:lstStyle/>
                    <a:p>
                      <a:r>
                        <a:rPr lang="en-US" sz="1000" dirty="0"/>
                        <a:t>Fruitless and wasteful</a:t>
                      </a:r>
                      <a:endParaRPr lang="en-ZA" sz="1000" dirty="0"/>
                    </a:p>
                  </a:txBody>
                  <a:tcPr/>
                </a:tc>
                <a:tc>
                  <a:txBody>
                    <a:bodyPr/>
                    <a:lstStyle/>
                    <a:p>
                      <a:r>
                        <a:rPr lang="en-ZA" sz="1000" dirty="0"/>
                        <a:t>90 298 665</a:t>
                      </a:r>
                    </a:p>
                  </a:txBody>
                  <a:tcPr/>
                </a:tc>
                <a:tc>
                  <a:txBody>
                    <a:bodyPr/>
                    <a:lstStyle/>
                    <a:p>
                      <a:endParaRPr lang="en-ZA" sz="1000" dirty="0"/>
                    </a:p>
                  </a:txBody>
                  <a:tcPr/>
                </a:tc>
                <a:tc>
                  <a:txBody>
                    <a:bodyPr/>
                    <a:lstStyle/>
                    <a:p>
                      <a:r>
                        <a:rPr lang="en-ZA" sz="1000" dirty="0"/>
                        <a:t>42 602 842</a:t>
                      </a:r>
                    </a:p>
                  </a:txBody>
                  <a:tcPr/>
                </a:tc>
                <a:tc>
                  <a:txBody>
                    <a:bodyPr/>
                    <a:lstStyle/>
                    <a:p>
                      <a:endParaRPr lang="en-ZA" sz="1000" dirty="0"/>
                    </a:p>
                  </a:txBody>
                  <a:tcPr/>
                </a:tc>
                <a:tc>
                  <a:txBody>
                    <a:bodyPr/>
                    <a:lstStyle/>
                    <a:p>
                      <a:endParaRPr lang="en-ZA" sz="1000" dirty="0"/>
                    </a:p>
                  </a:txBody>
                  <a:tcPr/>
                </a:tc>
                <a:tc>
                  <a:txBody>
                    <a:bodyPr/>
                    <a:lstStyle/>
                    <a:p>
                      <a:r>
                        <a:rPr lang="en-ZA" sz="1000" dirty="0"/>
                        <a:t>132 901 507</a:t>
                      </a:r>
                    </a:p>
                  </a:txBody>
                  <a:tcPr/>
                </a:tc>
                <a:extLst>
                  <a:ext uri="{0D108BD9-81ED-4DB2-BD59-A6C34878D82A}">
                    <a16:rowId xmlns:a16="http://schemas.microsoft.com/office/drawing/2014/main" val="201772577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98878862"/>
              </p:ext>
            </p:extLst>
          </p:nvPr>
        </p:nvGraphicFramePr>
        <p:xfrm>
          <a:off x="654019" y="2632002"/>
          <a:ext cx="8412026" cy="1912200"/>
        </p:xfrm>
        <a:graphic>
          <a:graphicData uri="http://schemas.openxmlformats.org/drawingml/2006/table">
            <a:tbl>
              <a:tblPr firstRow="1" bandRow="1">
                <a:tableStyleId>{5C22544A-7EE6-4342-B048-85BDC9FD1C3A}</a:tableStyleId>
              </a:tblPr>
              <a:tblGrid>
                <a:gridCol w="1808480">
                  <a:extLst>
                    <a:ext uri="{9D8B030D-6E8A-4147-A177-3AD203B41FA5}">
                      <a16:colId xmlns:a16="http://schemas.microsoft.com/office/drawing/2014/main" val="816312460"/>
                    </a:ext>
                  </a:extLst>
                </a:gridCol>
                <a:gridCol w="1100591">
                  <a:extLst>
                    <a:ext uri="{9D8B030D-6E8A-4147-A177-3AD203B41FA5}">
                      <a16:colId xmlns:a16="http://schemas.microsoft.com/office/drawing/2014/main" val="2909308293"/>
                    </a:ext>
                  </a:extLst>
                </a:gridCol>
                <a:gridCol w="1100591">
                  <a:extLst>
                    <a:ext uri="{9D8B030D-6E8A-4147-A177-3AD203B41FA5}">
                      <a16:colId xmlns:a16="http://schemas.microsoft.com/office/drawing/2014/main" val="1033341846"/>
                    </a:ext>
                  </a:extLst>
                </a:gridCol>
                <a:gridCol w="1100591">
                  <a:extLst>
                    <a:ext uri="{9D8B030D-6E8A-4147-A177-3AD203B41FA5}">
                      <a16:colId xmlns:a16="http://schemas.microsoft.com/office/drawing/2014/main" val="1809303913"/>
                    </a:ext>
                  </a:extLst>
                </a:gridCol>
                <a:gridCol w="1100591">
                  <a:extLst>
                    <a:ext uri="{9D8B030D-6E8A-4147-A177-3AD203B41FA5}">
                      <a16:colId xmlns:a16="http://schemas.microsoft.com/office/drawing/2014/main" val="3067657895"/>
                    </a:ext>
                  </a:extLst>
                </a:gridCol>
                <a:gridCol w="1100591">
                  <a:extLst>
                    <a:ext uri="{9D8B030D-6E8A-4147-A177-3AD203B41FA5}">
                      <a16:colId xmlns:a16="http://schemas.microsoft.com/office/drawing/2014/main" val="596974837"/>
                    </a:ext>
                  </a:extLst>
                </a:gridCol>
                <a:gridCol w="1100591">
                  <a:extLst>
                    <a:ext uri="{9D8B030D-6E8A-4147-A177-3AD203B41FA5}">
                      <a16:colId xmlns:a16="http://schemas.microsoft.com/office/drawing/2014/main" val="2134707109"/>
                    </a:ext>
                  </a:extLst>
                </a:gridCol>
              </a:tblGrid>
              <a:tr h="298832">
                <a:tc gridSpan="7">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2017/18 FINANCIAL YEAR</a:t>
                      </a:r>
                      <a:endParaRPr lang="en-ZA" sz="1200" dirty="0"/>
                    </a:p>
                  </a:txBody>
                  <a:tcPr/>
                </a:tc>
                <a:tc hMerge="1">
                  <a:txBody>
                    <a:bodyPr/>
                    <a:lstStyle/>
                    <a:p>
                      <a:endParaRPr lang="en-ZA" dirty="0"/>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4033624778"/>
                  </a:ext>
                </a:extLst>
              </a:tr>
              <a:tr h="370840">
                <a:tc>
                  <a:txBody>
                    <a:bodyPr/>
                    <a:lstStyle/>
                    <a:p>
                      <a:r>
                        <a:rPr lang="en-US" sz="1000" b="1" dirty="0"/>
                        <a:t>Description</a:t>
                      </a:r>
                      <a:endParaRPr lang="en-ZA" sz="1000" b="1" dirty="0"/>
                    </a:p>
                  </a:txBody>
                  <a:tcPr/>
                </a:tc>
                <a:tc>
                  <a:txBody>
                    <a:bodyPr/>
                    <a:lstStyle/>
                    <a:p>
                      <a:r>
                        <a:rPr lang="en-US" sz="1000" b="1" dirty="0"/>
                        <a:t>Opening Balance </a:t>
                      </a:r>
                      <a:endParaRPr lang="en-ZA" sz="1000" b="1" dirty="0"/>
                    </a:p>
                  </a:txBody>
                  <a:tcPr/>
                </a:tc>
                <a:tc>
                  <a:txBody>
                    <a:bodyPr/>
                    <a:lstStyle/>
                    <a:p>
                      <a:r>
                        <a:rPr lang="en-US" sz="1000" b="1" dirty="0"/>
                        <a:t>Movement</a:t>
                      </a:r>
                      <a:r>
                        <a:rPr lang="en-US" sz="1000" b="1" baseline="0" dirty="0"/>
                        <a:t> in the year from previous year contracts pre 2017</a:t>
                      </a:r>
                      <a:endParaRPr lang="en-ZA" sz="1000" b="1" dirty="0"/>
                    </a:p>
                  </a:txBody>
                  <a:tcPr/>
                </a:tc>
                <a:tc>
                  <a:txBody>
                    <a:bodyPr/>
                    <a:lstStyle/>
                    <a:p>
                      <a:r>
                        <a:rPr lang="en-US" sz="1000" b="1" dirty="0"/>
                        <a:t>New expenditure</a:t>
                      </a:r>
                      <a:r>
                        <a:rPr lang="en-US" sz="1000" b="1" baseline="0" dirty="0"/>
                        <a:t> from current year activities</a:t>
                      </a:r>
                      <a:endParaRPr lang="en-ZA" sz="1000" b="1" dirty="0"/>
                    </a:p>
                  </a:txBody>
                  <a:tcPr/>
                </a:tc>
                <a:tc>
                  <a:txBody>
                    <a:bodyPr/>
                    <a:lstStyle/>
                    <a:p>
                      <a:r>
                        <a:rPr lang="en-US" sz="1000" b="1" dirty="0"/>
                        <a:t>Cash portion of unauthorized expenditure (balance is non cash)</a:t>
                      </a:r>
                      <a:endParaRPr lang="en-ZA" sz="1000" b="1" dirty="0"/>
                    </a:p>
                  </a:txBody>
                  <a:tcPr/>
                </a:tc>
                <a:tc>
                  <a:txBody>
                    <a:bodyPr/>
                    <a:lstStyle/>
                    <a:p>
                      <a:r>
                        <a:rPr lang="en-US" sz="1000" b="1" dirty="0"/>
                        <a:t>Write off by council</a:t>
                      </a:r>
                      <a:endParaRPr lang="en-ZA" sz="1000" b="1" dirty="0"/>
                    </a:p>
                  </a:txBody>
                  <a:tcPr/>
                </a:tc>
                <a:tc>
                  <a:txBody>
                    <a:bodyPr/>
                    <a:lstStyle/>
                    <a:p>
                      <a:r>
                        <a:rPr lang="en-US" sz="1000" b="1" dirty="0"/>
                        <a:t>Closing balance</a:t>
                      </a:r>
                      <a:endParaRPr lang="en-ZA" sz="1000" b="1" dirty="0"/>
                    </a:p>
                  </a:txBody>
                  <a:tcPr/>
                </a:tc>
                <a:extLst>
                  <a:ext uri="{0D108BD9-81ED-4DB2-BD59-A6C34878D82A}">
                    <a16:rowId xmlns:a16="http://schemas.microsoft.com/office/drawing/2014/main" val="738049367"/>
                  </a:ext>
                </a:extLst>
              </a:tr>
              <a:tr h="211188">
                <a:tc>
                  <a:txBody>
                    <a:bodyPr/>
                    <a:lstStyle/>
                    <a:p>
                      <a:r>
                        <a:rPr lang="en-US" sz="1000" dirty="0"/>
                        <a:t>Irregular</a:t>
                      </a:r>
                      <a:endParaRPr lang="en-ZA" sz="1000" dirty="0"/>
                    </a:p>
                  </a:txBody>
                  <a:tcPr/>
                </a:tc>
                <a:tc>
                  <a:txBody>
                    <a:bodyPr/>
                    <a:lstStyle/>
                    <a:p>
                      <a:r>
                        <a:rPr lang="en-ZA" sz="1000" dirty="0"/>
                        <a:t>228 172 697</a:t>
                      </a:r>
                    </a:p>
                  </a:txBody>
                  <a:tcPr/>
                </a:tc>
                <a:tc>
                  <a:txBody>
                    <a:bodyPr/>
                    <a:lstStyle/>
                    <a:p>
                      <a:endParaRPr lang="en-ZA" sz="1000" dirty="0"/>
                    </a:p>
                  </a:txBody>
                  <a:tcPr/>
                </a:tc>
                <a:tc>
                  <a:txBody>
                    <a:bodyPr/>
                    <a:lstStyle/>
                    <a:p>
                      <a:r>
                        <a:rPr lang="en-ZA" sz="1000" dirty="0"/>
                        <a:t>91 087 4141</a:t>
                      </a:r>
                    </a:p>
                  </a:txBody>
                  <a:tcPr/>
                </a:tc>
                <a:tc>
                  <a:txBody>
                    <a:bodyPr/>
                    <a:lstStyle/>
                    <a:p>
                      <a:endParaRPr lang="en-ZA" sz="1000"/>
                    </a:p>
                  </a:txBody>
                  <a:tcPr/>
                </a:tc>
                <a:tc>
                  <a:txBody>
                    <a:bodyPr/>
                    <a:lstStyle/>
                    <a:p>
                      <a:endParaRPr lang="en-ZA" sz="1000"/>
                    </a:p>
                  </a:txBody>
                  <a:tcPr/>
                </a:tc>
                <a:tc>
                  <a:txBody>
                    <a:bodyPr/>
                    <a:lstStyle/>
                    <a:p>
                      <a:r>
                        <a:rPr lang="en-ZA" sz="1000" dirty="0"/>
                        <a:t>319 260 111</a:t>
                      </a:r>
                    </a:p>
                  </a:txBody>
                  <a:tcPr/>
                </a:tc>
                <a:extLst>
                  <a:ext uri="{0D108BD9-81ED-4DB2-BD59-A6C34878D82A}">
                    <a16:rowId xmlns:a16="http://schemas.microsoft.com/office/drawing/2014/main" val="2249718272"/>
                  </a:ext>
                </a:extLst>
              </a:tr>
              <a:tr h="266428">
                <a:tc>
                  <a:txBody>
                    <a:bodyPr/>
                    <a:lstStyle/>
                    <a:p>
                      <a:r>
                        <a:rPr lang="en-US" sz="1000" dirty="0"/>
                        <a:t>Unauthorized</a:t>
                      </a:r>
                      <a:r>
                        <a:rPr lang="en-US" sz="1000" baseline="0" dirty="0"/>
                        <a:t> </a:t>
                      </a:r>
                      <a:endParaRPr lang="en-ZA" sz="1000" dirty="0"/>
                    </a:p>
                  </a:txBody>
                  <a:tcPr/>
                </a:tc>
                <a:tc>
                  <a:txBody>
                    <a:bodyPr/>
                    <a:lstStyle/>
                    <a:p>
                      <a:r>
                        <a:rPr lang="en-ZA" sz="1000" dirty="0"/>
                        <a:t>728 532 697</a:t>
                      </a:r>
                    </a:p>
                  </a:txBody>
                  <a:tcPr/>
                </a:tc>
                <a:tc>
                  <a:txBody>
                    <a:bodyPr/>
                    <a:lstStyle/>
                    <a:p>
                      <a:endParaRPr lang="en-ZA" sz="1000" dirty="0"/>
                    </a:p>
                  </a:txBody>
                  <a:tcPr/>
                </a:tc>
                <a:tc>
                  <a:txBody>
                    <a:bodyPr/>
                    <a:lstStyle/>
                    <a:p>
                      <a:r>
                        <a:rPr lang="en-ZA" sz="1000" dirty="0"/>
                        <a:t>89 698  003</a:t>
                      </a:r>
                    </a:p>
                  </a:txBody>
                  <a:tcPr/>
                </a:tc>
                <a:tc>
                  <a:txBody>
                    <a:bodyPr/>
                    <a:lstStyle/>
                    <a:p>
                      <a:r>
                        <a:rPr lang="en-ZA" sz="1000" dirty="0"/>
                        <a:t>89 698 003</a:t>
                      </a:r>
                    </a:p>
                  </a:txBody>
                  <a:tcPr/>
                </a:tc>
                <a:tc>
                  <a:txBody>
                    <a:bodyPr/>
                    <a:lstStyle/>
                    <a:p>
                      <a:endParaRPr lang="en-ZA" sz="1000" dirty="0"/>
                    </a:p>
                  </a:txBody>
                  <a:tcPr/>
                </a:tc>
                <a:tc>
                  <a:txBody>
                    <a:bodyPr/>
                    <a:lstStyle/>
                    <a:p>
                      <a:r>
                        <a:rPr lang="en-ZA" sz="1000" dirty="0"/>
                        <a:t>818 230 700</a:t>
                      </a:r>
                    </a:p>
                  </a:txBody>
                  <a:tcPr/>
                </a:tc>
                <a:extLst>
                  <a:ext uri="{0D108BD9-81ED-4DB2-BD59-A6C34878D82A}">
                    <a16:rowId xmlns:a16="http://schemas.microsoft.com/office/drawing/2014/main" val="684538975"/>
                  </a:ext>
                </a:extLst>
              </a:tr>
              <a:tr h="249660">
                <a:tc>
                  <a:txBody>
                    <a:bodyPr/>
                    <a:lstStyle/>
                    <a:p>
                      <a:r>
                        <a:rPr lang="en-US" sz="1000" dirty="0"/>
                        <a:t>Fruitless and wasteful</a:t>
                      </a:r>
                      <a:endParaRPr lang="en-ZA" sz="1000" dirty="0"/>
                    </a:p>
                  </a:txBody>
                  <a:tcPr/>
                </a:tc>
                <a:tc>
                  <a:txBody>
                    <a:bodyPr/>
                    <a:lstStyle/>
                    <a:p>
                      <a:r>
                        <a:rPr lang="en-ZA" sz="1000" dirty="0"/>
                        <a:t>132 901 507</a:t>
                      </a:r>
                    </a:p>
                  </a:txBody>
                  <a:tcPr/>
                </a:tc>
                <a:tc>
                  <a:txBody>
                    <a:bodyPr/>
                    <a:lstStyle/>
                    <a:p>
                      <a:endParaRPr lang="en-ZA" sz="1000" dirty="0"/>
                    </a:p>
                  </a:txBody>
                  <a:tcPr/>
                </a:tc>
                <a:tc>
                  <a:txBody>
                    <a:bodyPr/>
                    <a:lstStyle/>
                    <a:p>
                      <a:r>
                        <a:rPr lang="en-ZA" sz="1000" dirty="0"/>
                        <a:t>77 635 336</a:t>
                      </a:r>
                    </a:p>
                  </a:txBody>
                  <a:tcPr/>
                </a:tc>
                <a:tc>
                  <a:txBody>
                    <a:bodyPr/>
                    <a:lstStyle/>
                    <a:p>
                      <a:endParaRPr lang="en-ZA" sz="1000" dirty="0"/>
                    </a:p>
                  </a:txBody>
                  <a:tcPr/>
                </a:tc>
                <a:tc>
                  <a:txBody>
                    <a:bodyPr/>
                    <a:lstStyle/>
                    <a:p>
                      <a:endParaRPr lang="en-ZA" sz="1000" dirty="0"/>
                    </a:p>
                  </a:txBody>
                  <a:tcPr/>
                </a:tc>
                <a:tc>
                  <a:txBody>
                    <a:bodyPr/>
                    <a:lstStyle/>
                    <a:p>
                      <a:r>
                        <a:rPr lang="en-ZA" sz="1000" dirty="0"/>
                        <a:t>210 536 843</a:t>
                      </a:r>
                    </a:p>
                  </a:txBody>
                  <a:tcPr/>
                </a:tc>
                <a:extLst>
                  <a:ext uri="{0D108BD9-81ED-4DB2-BD59-A6C34878D82A}">
                    <a16:rowId xmlns:a16="http://schemas.microsoft.com/office/drawing/2014/main" val="398059268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644014373"/>
              </p:ext>
            </p:extLst>
          </p:nvPr>
        </p:nvGraphicFramePr>
        <p:xfrm>
          <a:off x="654019" y="4691868"/>
          <a:ext cx="8412026" cy="1912200"/>
        </p:xfrm>
        <a:graphic>
          <a:graphicData uri="http://schemas.openxmlformats.org/drawingml/2006/table">
            <a:tbl>
              <a:tblPr firstRow="1" bandRow="1">
                <a:tableStyleId>{5C22544A-7EE6-4342-B048-85BDC9FD1C3A}</a:tableStyleId>
              </a:tblPr>
              <a:tblGrid>
                <a:gridCol w="1808480">
                  <a:extLst>
                    <a:ext uri="{9D8B030D-6E8A-4147-A177-3AD203B41FA5}">
                      <a16:colId xmlns:a16="http://schemas.microsoft.com/office/drawing/2014/main" val="816312460"/>
                    </a:ext>
                  </a:extLst>
                </a:gridCol>
                <a:gridCol w="1100591">
                  <a:extLst>
                    <a:ext uri="{9D8B030D-6E8A-4147-A177-3AD203B41FA5}">
                      <a16:colId xmlns:a16="http://schemas.microsoft.com/office/drawing/2014/main" val="2909308293"/>
                    </a:ext>
                  </a:extLst>
                </a:gridCol>
                <a:gridCol w="1100591">
                  <a:extLst>
                    <a:ext uri="{9D8B030D-6E8A-4147-A177-3AD203B41FA5}">
                      <a16:colId xmlns:a16="http://schemas.microsoft.com/office/drawing/2014/main" val="1033341846"/>
                    </a:ext>
                  </a:extLst>
                </a:gridCol>
                <a:gridCol w="1100591">
                  <a:extLst>
                    <a:ext uri="{9D8B030D-6E8A-4147-A177-3AD203B41FA5}">
                      <a16:colId xmlns:a16="http://schemas.microsoft.com/office/drawing/2014/main" val="1809303913"/>
                    </a:ext>
                  </a:extLst>
                </a:gridCol>
                <a:gridCol w="1100591">
                  <a:extLst>
                    <a:ext uri="{9D8B030D-6E8A-4147-A177-3AD203B41FA5}">
                      <a16:colId xmlns:a16="http://schemas.microsoft.com/office/drawing/2014/main" val="3067657895"/>
                    </a:ext>
                  </a:extLst>
                </a:gridCol>
                <a:gridCol w="1100591">
                  <a:extLst>
                    <a:ext uri="{9D8B030D-6E8A-4147-A177-3AD203B41FA5}">
                      <a16:colId xmlns:a16="http://schemas.microsoft.com/office/drawing/2014/main" val="596974837"/>
                    </a:ext>
                  </a:extLst>
                </a:gridCol>
                <a:gridCol w="1100591">
                  <a:extLst>
                    <a:ext uri="{9D8B030D-6E8A-4147-A177-3AD203B41FA5}">
                      <a16:colId xmlns:a16="http://schemas.microsoft.com/office/drawing/2014/main" val="2134707109"/>
                    </a:ext>
                  </a:extLst>
                </a:gridCol>
              </a:tblGrid>
              <a:tr h="298832">
                <a:tc gridSpan="7">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2018/19</a:t>
                      </a:r>
                      <a:r>
                        <a:rPr lang="en-US" sz="1000" baseline="0" dirty="0"/>
                        <a:t> </a:t>
                      </a:r>
                      <a:r>
                        <a:rPr lang="en-US" sz="1000" dirty="0"/>
                        <a:t>FINANCIAL YEAR</a:t>
                      </a:r>
                      <a:endParaRPr lang="en-ZA" sz="1000" dirty="0"/>
                    </a:p>
                  </a:txBody>
                  <a:tcPr/>
                </a:tc>
                <a:tc hMerge="1">
                  <a:txBody>
                    <a:bodyPr/>
                    <a:lstStyle/>
                    <a:p>
                      <a:endParaRPr lang="en-ZA" dirty="0"/>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4033624778"/>
                  </a:ext>
                </a:extLst>
              </a:tr>
              <a:tr h="370840">
                <a:tc>
                  <a:txBody>
                    <a:bodyPr/>
                    <a:lstStyle/>
                    <a:p>
                      <a:r>
                        <a:rPr lang="en-US" sz="1000" b="1" dirty="0"/>
                        <a:t>Description</a:t>
                      </a:r>
                      <a:endParaRPr lang="en-ZA" sz="1000" b="1" dirty="0"/>
                    </a:p>
                  </a:txBody>
                  <a:tcPr/>
                </a:tc>
                <a:tc>
                  <a:txBody>
                    <a:bodyPr/>
                    <a:lstStyle/>
                    <a:p>
                      <a:r>
                        <a:rPr lang="en-US" sz="1000" b="1" dirty="0"/>
                        <a:t>Opening Balance </a:t>
                      </a:r>
                      <a:endParaRPr lang="en-ZA" sz="1000" b="1" dirty="0"/>
                    </a:p>
                  </a:txBody>
                  <a:tcPr/>
                </a:tc>
                <a:tc>
                  <a:txBody>
                    <a:bodyPr/>
                    <a:lstStyle/>
                    <a:p>
                      <a:r>
                        <a:rPr lang="en-US" sz="1000" b="1" dirty="0"/>
                        <a:t>Movement</a:t>
                      </a:r>
                      <a:r>
                        <a:rPr lang="en-US" sz="1000" b="1" baseline="0" dirty="0"/>
                        <a:t> in the year from previous year contracts pre 2018</a:t>
                      </a:r>
                      <a:endParaRPr lang="en-ZA" sz="1000" b="1" dirty="0"/>
                    </a:p>
                  </a:txBody>
                  <a:tcPr/>
                </a:tc>
                <a:tc>
                  <a:txBody>
                    <a:bodyPr/>
                    <a:lstStyle/>
                    <a:p>
                      <a:r>
                        <a:rPr lang="en-US" sz="1000" b="1" dirty="0"/>
                        <a:t>New expenditure</a:t>
                      </a:r>
                      <a:r>
                        <a:rPr lang="en-US" sz="1000" b="1" baseline="0" dirty="0"/>
                        <a:t> from current year activities</a:t>
                      </a:r>
                      <a:endParaRPr lang="en-ZA" sz="1000" b="1" dirty="0"/>
                    </a:p>
                  </a:txBody>
                  <a:tcPr/>
                </a:tc>
                <a:tc>
                  <a:txBody>
                    <a:bodyPr/>
                    <a:lstStyle/>
                    <a:p>
                      <a:r>
                        <a:rPr lang="en-US" sz="1000" b="1" dirty="0"/>
                        <a:t>Cash portion of unauthorized expenditure (balance is non cash)</a:t>
                      </a:r>
                      <a:endParaRPr lang="en-ZA" sz="1000" b="1" dirty="0"/>
                    </a:p>
                  </a:txBody>
                  <a:tcPr/>
                </a:tc>
                <a:tc>
                  <a:txBody>
                    <a:bodyPr/>
                    <a:lstStyle/>
                    <a:p>
                      <a:r>
                        <a:rPr lang="en-US" sz="1000" b="1" dirty="0"/>
                        <a:t>Write off by council</a:t>
                      </a:r>
                      <a:endParaRPr lang="en-ZA" sz="1000" b="1" dirty="0"/>
                    </a:p>
                  </a:txBody>
                  <a:tcPr/>
                </a:tc>
                <a:tc>
                  <a:txBody>
                    <a:bodyPr/>
                    <a:lstStyle/>
                    <a:p>
                      <a:r>
                        <a:rPr lang="en-US" sz="1000" b="1" dirty="0"/>
                        <a:t>Closing balance</a:t>
                      </a:r>
                      <a:endParaRPr lang="en-ZA" sz="1000" b="1" dirty="0"/>
                    </a:p>
                  </a:txBody>
                  <a:tcPr/>
                </a:tc>
                <a:extLst>
                  <a:ext uri="{0D108BD9-81ED-4DB2-BD59-A6C34878D82A}">
                    <a16:rowId xmlns:a16="http://schemas.microsoft.com/office/drawing/2014/main" val="738049367"/>
                  </a:ext>
                </a:extLst>
              </a:tr>
              <a:tr h="211188">
                <a:tc>
                  <a:txBody>
                    <a:bodyPr/>
                    <a:lstStyle/>
                    <a:p>
                      <a:r>
                        <a:rPr lang="en-US" sz="1000" dirty="0"/>
                        <a:t>Irregular</a:t>
                      </a:r>
                      <a:endParaRPr lang="en-ZA" sz="1000" dirty="0"/>
                    </a:p>
                  </a:txBody>
                  <a:tcPr/>
                </a:tc>
                <a:tc>
                  <a:txBody>
                    <a:bodyPr/>
                    <a:lstStyle/>
                    <a:p>
                      <a:r>
                        <a:rPr lang="en-ZA" sz="1000" dirty="0"/>
                        <a:t>319 260 111</a:t>
                      </a:r>
                    </a:p>
                  </a:txBody>
                  <a:tcPr/>
                </a:tc>
                <a:tc>
                  <a:txBody>
                    <a:bodyPr/>
                    <a:lstStyle/>
                    <a:p>
                      <a:endParaRPr lang="en-ZA" sz="1000" dirty="0"/>
                    </a:p>
                  </a:txBody>
                  <a:tcPr/>
                </a:tc>
                <a:tc>
                  <a:txBody>
                    <a:bodyPr/>
                    <a:lstStyle/>
                    <a:p>
                      <a:r>
                        <a:rPr lang="en-ZA" sz="1000" dirty="0"/>
                        <a:t>69 656 406</a:t>
                      </a:r>
                    </a:p>
                  </a:txBody>
                  <a:tcPr/>
                </a:tc>
                <a:tc>
                  <a:txBody>
                    <a:bodyPr/>
                    <a:lstStyle/>
                    <a:p>
                      <a:endParaRPr lang="en-ZA" sz="1000"/>
                    </a:p>
                  </a:txBody>
                  <a:tcPr/>
                </a:tc>
                <a:tc>
                  <a:txBody>
                    <a:bodyPr/>
                    <a:lstStyle/>
                    <a:p>
                      <a:endParaRPr lang="en-ZA" sz="1000"/>
                    </a:p>
                  </a:txBody>
                  <a:tcPr/>
                </a:tc>
                <a:tc>
                  <a:txBody>
                    <a:bodyPr/>
                    <a:lstStyle/>
                    <a:p>
                      <a:r>
                        <a:rPr lang="en-ZA" sz="1000" dirty="0"/>
                        <a:t>388 916 517</a:t>
                      </a:r>
                    </a:p>
                  </a:txBody>
                  <a:tcPr/>
                </a:tc>
                <a:extLst>
                  <a:ext uri="{0D108BD9-81ED-4DB2-BD59-A6C34878D82A}">
                    <a16:rowId xmlns:a16="http://schemas.microsoft.com/office/drawing/2014/main" val="2249718272"/>
                  </a:ext>
                </a:extLst>
              </a:tr>
              <a:tr h="266428">
                <a:tc>
                  <a:txBody>
                    <a:bodyPr/>
                    <a:lstStyle/>
                    <a:p>
                      <a:r>
                        <a:rPr lang="en-US" sz="1000" dirty="0"/>
                        <a:t>Unauthorized</a:t>
                      </a:r>
                      <a:r>
                        <a:rPr lang="en-US" sz="1000" baseline="0" dirty="0"/>
                        <a:t> </a:t>
                      </a:r>
                      <a:endParaRPr lang="en-ZA" sz="1000" dirty="0"/>
                    </a:p>
                  </a:txBody>
                  <a:tcPr/>
                </a:tc>
                <a:tc>
                  <a:txBody>
                    <a:bodyPr/>
                    <a:lstStyle/>
                    <a:p>
                      <a:r>
                        <a:rPr lang="en-ZA" sz="1000" dirty="0"/>
                        <a:t>818 230 700</a:t>
                      </a:r>
                    </a:p>
                  </a:txBody>
                  <a:tcPr/>
                </a:tc>
                <a:tc>
                  <a:txBody>
                    <a:bodyPr/>
                    <a:lstStyle/>
                    <a:p>
                      <a:endParaRPr lang="en-ZA" sz="1000" dirty="0"/>
                    </a:p>
                  </a:txBody>
                  <a:tcPr/>
                </a:tc>
                <a:tc>
                  <a:txBody>
                    <a:bodyPr/>
                    <a:lstStyle/>
                    <a:p>
                      <a:endParaRPr lang="en-ZA" sz="1000" dirty="0"/>
                    </a:p>
                  </a:txBody>
                  <a:tcPr/>
                </a:tc>
                <a:tc>
                  <a:txBody>
                    <a:bodyPr/>
                    <a:lstStyle/>
                    <a:p>
                      <a:endParaRPr lang="en-ZA" sz="1000" dirty="0"/>
                    </a:p>
                  </a:txBody>
                  <a:tcPr/>
                </a:tc>
                <a:tc>
                  <a:txBody>
                    <a:bodyPr/>
                    <a:lstStyle/>
                    <a:p>
                      <a:endParaRPr lang="en-ZA" sz="1000" dirty="0"/>
                    </a:p>
                  </a:txBody>
                  <a:tcPr/>
                </a:tc>
                <a:tc>
                  <a:txBody>
                    <a:bodyPr/>
                    <a:lstStyle/>
                    <a:p>
                      <a:r>
                        <a:rPr lang="en-ZA" sz="1000" dirty="0"/>
                        <a:t>818 230 700</a:t>
                      </a:r>
                    </a:p>
                  </a:txBody>
                  <a:tcPr/>
                </a:tc>
                <a:extLst>
                  <a:ext uri="{0D108BD9-81ED-4DB2-BD59-A6C34878D82A}">
                    <a16:rowId xmlns:a16="http://schemas.microsoft.com/office/drawing/2014/main" val="684538975"/>
                  </a:ext>
                </a:extLst>
              </a:tr>
              <a:tr h="249660">
                <a:tc>
                  <a:txBody>
                    <a:bodyPr/>
                    <a:lstStyle/>
                    <a:p>
                      <a:r>
                        <a:rPr lang="en-US" sz="1000" dirty="0"/>
                        <a:t>Fruitless and wasteful</a:t>
                      </a:r>
                      <a:endParaRPr lang="en-ZA" sz="1000" dirty="0"/>
                    </a:p>
                  </a:txBody>
                  <a:tcPr/>
                </a:tc>
                <a:tc>
                  <a:txBody>
                    <a:bodyPr/>
                    <a:lstStyle/>
                    <a:p>
                      <a:r>
                        <a:rPr lang="en-ZA" sz="1000" dirty="0"/>
                        <a:t>210 536 843</a:t>
                      </a:r>
                    </a:p>
                  </a:txBody>
                  <a:tcPr/>
                </a:tc>
                <a:tc>
                  <a:txBody>
                    <a:bodyPr/>
                    <a:lstStyle/>
                    <a:p>
                      <a:endParaRPr lang="en-ZA" sz="1000" dirty="0"/>
                    </a:p>
                  </a:txBody>
                  <a:tcPr/>
                </a:tc>
                <a:tc>
                  <a:txBody>
                    <a:bodyPr/>
                    <a:lstStyle/>
                    <a:p>
                      <a:r>
                        <a:rPr lang="en-ZA" sz="1000" dirty="0"/>
                        <a:t>120 085 776</a:t>
                      </a:r>
                    </a:p>
                  </a:txBody>
                  <a:tcPr/>
                </a:tc>
                <a:tc>
                  <a:txBody>
                    <a:bodyPr/>
                    <a:lstStyle/>
                    <a:p>
                      <a:endParaRPr lang="en-ZA" sz="1000" dirty="0"/>
                    </a:p>
                  </a:txBody>
                  <a:tcPr/>
                </a:tc>
                <a:tc>
                  <a:txBody>
                    <a:bodyPr/>
                    <a:lstStyle/>
                    <a:p>
                      <a:endParaRPr lang="en-ZA" sz="1000" dirty="0"/>
                    </a:p>
                  </a:txBody>
                  <a:tcPr/>
                </a:tc>
                <a:tc>
                  <a:txBody>
                    <a:bodyPr/>
                    <a:lstStyle/>
                    <a:p>
                      <a:r>
                        <a:rPr lang="en-ZA" sz="1000" dirty="0"/>
                        <a:t>330 622 619</a:t>
                      </a:r>
                    </a:p>
                  </a:txBody>
                  <a:tcPr/>
                </a:tc>
                <a:extLst>
                  <a:ext uri="{0D108BD9-81ED-4DB2-BD59-A6C34878D82A}">
                    <a16:rowId xmlns:a16="http://schemas.microsoft.com/office/drawing/2014/main" val="3980592680"/>
                  </a:ext>
                </a:extLst>
              </a:tr>
            </a:tbl>
          </a:graphicData>
        </a:graphic>
      </p:graphicFrame>
    </p:spTree>
    <p:extLst>
      <p:ext uri="{BB962C8B-B14F-4D97-AF65-F5344CB8AC3E}">
        <p14:creationId xmlns:p14="http://schemas.microsoft.com/office/powerpoint/2010/main" val="2314732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04521"/>
            <a:ext cx="7704667" cy="324036"/>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ZA" sz="1800" dirty="0"/>
              <a:t> </a:t>
            </a:r>
            <a:r>
              <a:rPr lang="en-ZA" sz="1800" b="1" dirty="0">
                <a:latin typeface="Arial Black" panose="020B0A04020102020204" pitchFamily="34" charset="0"/>
              </a:rPr>
              <a:t>8.1. UIF BREAK DOWN</a:t>
            </a:r>
          </a:p>
        </p:txBody>
      </p:sp>
      <p:pic>
        <p:nvPicPr>
          <p:cNvPr id="7" name="Picture 6"/>
          <p:cNvPicPr>
            <a:picLocks noChangeAspect="1"/>
          </p:cNvPicPr>
          <p:nvPr/>
        </p:nvPicPr>
        <p:blipFill>
          <a:blip r:embed="rId2" cstate="print"/>
          <a:stretch>
            <a:fillRect/>
          </a:stretch>
        </p:blipFill>
        <p:spPr>
          <a:xfrm>
            <a:off x="7316907" y="5960224"/>
            <a:ext cx="1799400" cy="787151"/>
          </a:xfrm>
          <a:prstGeom prst="rect">
            <a:avLst/>
          </a:prstGeom>
        </p:spPr>
      </p:pic>
      <p:pic>
        <p:nvPicPr>
          <p:cNvPr id="8" name="Picture 2" descr="GSDM Logo"/>
          <p:cNvPicPr>
            <a:picLocks noChangeAspect="1" noChangeArrowheads="1"/>
          </p:cNvPicPr>
          <p:nvPr/>
        </p:nvPicPr>
        <p:blipFill>
          <a:blip r:embed="rId3" cstate="print">
            <a:clrChange>
              <a:clrFrom>
                <a:srgbClr val="FBFBF9"/>
              </a:clrFrom>
              <a:clrTo>
                <a:srgbClr val="FBFBF9">
                  <a:alpha val="0"/>
                </a:srgbClr>
              </a:clrTo>
            </a:clrChange>
          </a:blip>
          <a:srcRect/>
          <a:stretch>
            <a:fillRect/>
          </a:stretch>
        </p:blipFill>
        <p:spPr bwMode="auto">
          <a:xfrm>
            <a:off x="21392" y="5915161"/>
            <a:ext cx="1074099" cy="877275"/>
          </a:xfrm>
          <a:prstGeom prst="rect">
            <a:avLst/>
          </a:prstGeom>
          <a:noFill/>
          <a:ln w="9525">
            <a:noFill/>
            <a:miter lim="800000"/>
            <a:headEnd/>
            <a:tailEnd/>
          </a:ln>
        </p:spPr>
      </p:pic>
      <p:pic>
        <p:nvPicPr>
          <p:cNvPr id="9" name="Picture 8" descr="wapen1 2"/>
          <p:cNvPicPr/>
          <p:nvPr/>
        </p:nvPicPr>
        <p:blipFill>
          <a:blip r:embed="rId4"/>
          <a:srcRect/>
          <a:stretch>
            <a:fillRect/>
          </a:stretch>
        </p:blipFill>
        <p:spPr bwMode="auto">
          <a:xfrm>
            <a:off x="4067944" y="5955822"/>
            <a:ext cx="792088" cy="864957"/>
          </a:xfrm>
          <a:prstGeom prst="rect">
            <a:avLst/>
          </a:prstGeom>
          <a:noFill/>
          <a:ln w="9525">
            <a:noFill/>
            <a:miter lim="800000"/>
            <a:headEnd/>
            <a:tailEnd/>
          </a:ln>
        </p:spPr>
      </p:pic>
      <p:graphicFrame>
        <p:nvGraphicFramePr>
          <p:cNvPr id="12" name="Table 11"/>
          <p:cNvGraphicFramePr>
            <a:graphicFrameLocks noGrp="1"/>
          </p:cNvGraphicFramePr>
          <p:nvPr>
            <p:extLst>
              <p:ext uri="{D42A27DB-BD31-4B8C-83A1-F6EECF244321}">
                <p14:modId xmlns:p14="http://schemas.microsoft.com/office/powerpoint/2010/main" val="132797628"/>
              </p:ext>
            </p:extLst>
          </p:nvPr>
        </p:nvGraphicFramePr>
        <p:xfrm>
          <a:off x="628453" y="608514"/>
          <a:ext cx="8412026" cy="2161860"/>
        </p:xfrm>
        <a:graphic>
          <a:graphicData uri="http://schemas.openxmlformats.org/drawingml/2006/table">
            <a:tbl>
              <a:tblPr firstRow="1" bandRow="1">
                <a:tableStyleId>{5C22544A-7EE6-4342-B048-85BDC9FD1C3A}</a:tableStyleId>
              </a:tblPr>
              <a:tblGrid>
                <a:gridCol w="1808480">
                  <a:extLst>
                    <a:ext uri="{9D8B030D-6E8A-4147-A177-3AD203B41FA5}">
                      <a16:colId xmlns:a16="http://schemas.microsoft.com/office/drawing/2014/main" val="816312460"/>
                    </a:ext>
                  </a:extLst>
                </a:gridCol>
                <a:gridCol w="1100591">
                  <a:extLst>
                    <a:ext uri="{9D8B030D-6E8A-4147-A177-3AD203B41FA5}">
                      <a16:colId xmlns:a16="http://schemas.microsoft.com/office/drawing/2014/main" val="2909308293"/>
                    </a:ext>
                  </a:extLst>
                </a:gridCol>
                <a:gridCol w="1100591">
                  <a:extLst>
                    <a:ext uri="{9D8B030D-6E8A-4147-A177-3AD203B41FA5}">
                      <a16:colId xmlns:a16="http://schemas.microsoft.com/office/drawing/2014/main" val="1033341846"/>
                    </a:ext>
                  </a:extLst>
                </a:gridCol>
                <a:gridCol w="1100591">
                  <a:extLst>
                    <a:ext uri="{9D8B030D-6E8A-4147-A177-3AD203B41FA5}">
                      <a16:colId xmlns:a16="http://schemas.microsoft.com/office/drawing/2014/main" val="1809303913"/>
                    </a:ext>
                  </a:extLst>
                </a:gridCol>
                <a:gridCol w="1100591">
                  <a:extLst>
                    <a:ext uri="{9D8B030D-6E8A-4147-A177-3AD203B41FA5}">
                      <a16:colId xmlns:a16="http://schemas.microsoft.com/office/drawing/2014/main" val="3067657895"/>
                    </a:ext>
                  </a:extLst>
                </a:gridCol>
                <a:gridCol w="1100591">
                  <a:extLst>
                    <a:ext uri="{9D8B030D-6E8A-4147-A177-3AD203B41FA5}">
                      <a16:colId xmlns:a16="http://schemas.microsoft.com/office/drawing/2014/main" val="596974837"/>
                    </a:ext>
                  </a:extLst>
                </a:gridCol>
                <a:gridCol w="1100591">
                  <a:extLst>
                    <a:ext uri="{9D8B030D-6E8A-4147-A177-3AD203B41FA5}">
                      <a16:colId xmlns:a16="http://schemas.microsoft.com/office/drawing/2014/main" val="2134707109"/>
                    </a:ext>
                  </a:extLst>
                </a:gridCol>
              </a:tblGrid>
              <a:tr h="298832">
                <a:tc gridSpan="7">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2019/20</a:t>
                      </a:r>
                      <a:r>
                        <a:rPr lang="en-US" sz="1000" baseline="0" dirty="0"/>
                        <a:t> </a:t>
                      </a:r>
                      <a:r>
                        <a:rPr lang="en-US" sz="1000" dirty="0"/>
                        <a:t>FINANCIAL YEAR</a:t>
                      </a:r>
                      <a:endParaRPr lang="en-ZA" sz="1000" dirty="0"/>
                    </a:p>
                  </a:txBody>
                  <a:tcPr/>
                </a:tc>
                <a:tc hMerge="1">
                  <a:txBody>
                    <a:bodyPr/>
                    <a:lstStyle/>
                    <a:p>
                      <a:endParaRPr lang="en-ZA" dirty="0"/>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4033624778"/>
                  </a:ext>
                </a:extLst>
              </a:tr>
              <a:tr h="454878">
                <a:tc>
                  <a:txBody>
                    <a:bodyPr/>
                    <a:lstStyle/>
                    <a:p>
                      <a:r>
                        <a:rPr lang="en-US" sz="1000" b="1" dirty="0"/>
                        <a:t>Description</a:t>
                      </a:r>
                      <a:endParaRPr lang="en-ZA" sz="1000" b="1" dirty="0"/>
                    </a:p>
                  </a:txBody>
                  <a:tcPr/>
                </a:tc>
                <a:tc>
                  <a:txBody>
                    <a:bodyPr/>
                    <a:lstStyle/>
                    <a:p>
                      <a:r>
                        <a:rPr lang="en-US" sz="1000" b="1" dirty="0"/>
                        <a:t>Opening Balance </a:t>
                      </a:r>
                      <a:endParaRPr lang="en-ZA" sz="1000" b="1" dirty="0"/>
                    </a:p>
                  </a:txBody>
                  <a:tcPr/>
                </a:tc>
                <a:tc>
                  <a:txBody>
                    <a:bodyPr/>
                    <a:lstStyle/>
                    <a:p>
                      <a:r>
                        <a:rPr lang="en-US" sz="1000" b="1" dirty="0"/>
                        <a:t>Movement</a:t>
                      </a:r>
                      <a:r>
                        <a:rPr lang="en-US" sz="1000" b="1" baseline="0" dirty="0"/>
                        <a:t> in the year from previous year contracts pre 2018</a:t>
                      </a:r>
                      <a:endParaRPr lang="en-ZA" sz="1000" b="1" dirty="0"/>
                    </a:p>
                  </a:txBody>
                  <a:tcPr/>
                </a:tc>
                <a:tc>
                  <a:txBody>
                    <a:bodyPr/>
                    <a:lstStyle/>
                    <a:p>
                      <a:r>
                        <a:rPr lang="en-US" sz="1000" b="1" dirty="0"/>
                        <a:t>New expenditure</a:t>
                      </a:r>
                      <a:r>
                        <a:rPr lang="en-US" sz="1000" b="1" baseline="0" dirty="0"/>
                        <a:t> from current year activities</a:t>
                      </a:r>
                      <a:endParaRPr lang="en-ZA" sz="1000" b="1" dirty="0"/>
                    </a:p>
                  </a:txBody>
                  <a:tcPr/>
                </a:tc>
                <a:tc>
                  <a:txBody>
                    <a:bodyPr/>
                    <a:lstStyle/>
                    <a:p>
                      <a:r>
                        <a:rPr lang="en-US" sz="1000" b="1" dirty="0"/>
                        <a:t>Cash portion of unauthorized expenditure (balance is non cash)</a:t>
                      </a:r>
                      <a:endParaRPr lang="en-ZA" sz="1000" b="1" dirty="0"/>
                    </a:p>
                  </a:txBody>
                  <a:tcPr/>
                </a:tc>
                <a:tc>
                  <a:txBody>
                    <a:bodyPr/>
                    <a:lstStyle/>
                    <a:p>
                      <a:r>
                        <a:rPr lang="en-US" sz="1000" b="1" dirty="0"/>
                        <a:t>Write off by council</a:t>
                      </a:r>
                      <a:endParaRPr lang="en-ZA" sz="1000" b="1" dirty="0"/>
                    </a:p>
                  </a:txBody>
                  <a:tcPr/>
                </a:tc>
                <a:tc>
                  <a:txBody>
                    <a:bodyPr/>
                    <a:lstStyle/>
                    <a:p>
                      <a:r>
                        <a:rPr lang="en-US" sz="1000" b="1" dirty="0"/>
                        <a:t>Closing balance</a:t>
                      </a:r>
                      <a:endParaRPr lang="en-ZA" sz="1000" b="1" dirty="0"/>
                    </a:p>
                  </a:txBody>
                  <a:tcPr/>
                </a:tc>
                <a:extLst>
                  <a:ext uri="{0D108BD9-81ED-4DB2-BD59-A6C34878D82A}">
                    <a16:rowId xmlns:a16="http://schemas.microsoft.com/office/drawing/2014/main" val="738049367"/>
                  </a:ext>
                </a:extLst>
              </a:tr>
              <a:tr h="211188">
                <a:tc>
                  <a:txBody>
                    <a:bodyPr/>
                    <a:lstStyle/>
                    <a:p>
                      <a:r>
                        <a:rPr lang="en-US" sz="1000" dirty="0"/>
                        <a:t>Irregular</a:t>
                      </a:r>
                      <a:endParaRPr lang="en-ZA" sz="1000" dirty="0"/>
                    </a:p>
                  </a:txBody>
                  <a:tcPr/>
                </a:tc>
                <a:tc>
                  <a:txBody>
                    <a:bodyPr/>
                    <a:lstStyle/>
                    <a:p>
                      <a:r>
                        <a:rPr lang="en-ZA" sz="1000" dirty="0"/>
                        <a:t>386 199 568</a:t>
                      </a:r>
                    </a:p>
                  </a:txBody>
                  <a:tcPr/>
                </a:tc>
                <a:tc>
                  <a:txBody>
                    <a:bodyPr/>
                    <a:lstStyle/>
                    <a:p>
                      <a:endParaRPr lang="en-ZA" sz="1000" dirty="0"/>
                    </a:p>
                  </a:txBody>
                  <a:tcPr/>
                </a:tc>
                <a:tc>
                  <a:txBody>
                    <a:bodyPr/>
                    <a:lstStyle/>
                    <a:p>
                      <a:r>
                        <a:rPr lang="en-ZA" sz="1000" dirty="0"/>
                        <a:t>56 097 145</a:t>
                      </a:r>
                    </a:p>
                  </a:txBody>
                  <a:tcPr/>
                </a:tc>
                <a:tc>
                  <a:txBody>
                    <a:bodyPr/>
                    <a:lstStyle/>
                    <a:p>
                      <a:endParaRPr lang="en-ZA" sz="1000"/>
                    </a:p>
                  </a:txBody>
                  <a:tcPr/>
                </a:tc>
                <a:tc>
                  <a:txBody>
                    <a:bodyPr/>
                    <a:lstStyle/>
                    <a:p>
                      <a:endParaRPr lang="en-ZA" sz="1000"/>
                    </a:p>
                  </a:txBody>
                  <a:tcPr/>
                </a:tc>
                <a:tc>
                  <a:txBody>
                    <a:bodyPr/>
                    <a:lstStyle/>
                    <a:p>
                      <a:r>
                        <a:rPr lang="en-ZA" sz="1000" dirty="0"/>
                        <a:t>445 013 661</a:t>
                      </a:r>
                    </a:p>
                  </a:txBody>
                  <a:tcPr/>
                </a:tc>
                <a:extLst>
                  <a:ext uri="{0D108BD9-81ED-4DB2-BD59-A6C34878D82A}">
                    <a16:rowId xmlns:a16="http://schemas.microsoft.com/office/drawing/2014/main" val="2249718272"/>
                  </a:ext>
                </a:extLst>
              </a:tr>
              <a:tr h="266428">
                <a:tc>
                  <a:txBody>
                    <a:bodyPr/>
                    <a:lstStyle/>
                    <a:p>
                      <a:r>
                        <a:rPr lang="en-US" sz="1000" dirty="0"/>
                        <a:t>Unauthorized</a:t>
                      </a:r>
                      <a:r>
                        <a:rPr lang="en-US" sz="1000" baseline="0" dirty="0"/>
                        <a:t> </a:t>
                      </a:r>
                      <a:endParaRPr lang="en-ZA" sz="1000" dirty="0"/>
                    </a:p>
                  </a:txBody>
                  <a:tcPr/>
                </a:tc>
                <a:tc>
                  <a:txBody>
                    <a:bodyPr/>
                    <a:lstStyle/>
                    <a:p>
                      <a:r>
                        <a:rPr lang="en-ZA" sz="1000" dirty="0"/>
                        <a:t>818 230 700</a:t>
                      </a:r>
                    </a:p>
                  </a:txBody>
                  <a:tcPr/>
                </a:tc>
                <a:tc>
                  <a:txBody>
                    <a:bodyPr/>
                    <a:lstStyle/>
                    <a:p>
                      <a:endParaRPr lang="en-ZA" sz="1000" dirty="0"/>
                    </a:p>
                  </a:txBody>
                  <a:tcPr/>
                </a:tc>
                <a:tc>
                  <a:txBody>
                    <a:bodyPr/>
                    <a:lstStyle/>
                    <a:p>
                      <a:endParaRPr lang="en-ZA" sz="1000" dirty="0"/>
                    </a:p>
                  </a:txBody>
                  <a:tcPr/>
                </a:tc>
                <a:tc>
                  <a:txBody>
                    <a:bodyPr/>
                    <a:lstStyle/>
                    <a:p>
                      <a:endParaRPr lang="en-ZA" sz="1000" dirty="0"/>
                    </a:p>
                  </a:txBody>
                  <a:tcPr/>
                </a:tc>
                <a:tc>
                  <a:txBody>
                    <a:bodyPr/>
                    <a:lstStyle/>
                    <a:p>
                      <a:endParaRPr lang="en-ZA" sz="1000" dirty="0"/>
                    </a:p>
                  </a:txBody>
                  <a:tcPr/>
                </a:tc>
                <a:tc>
                  <a:txBody>
                    <a:bodyPr/>
                    <a:lstStyle/>
                    <a:p>
                      <a:r>
                        <a:rPr lang="en-ZA" sz="1000" dirty="0"/>
                        <a:t>818 230 700</a:t>
                      </a:r>
                    </a:p>
                  </a:txBody>
                  <a:tcPr/>
                </a:tc>
                <a:extLst>
                  <a:ext uri="{0D108BD9-81ED-4DB2-BD59-A6C34878D82A}">
                    <a16:rowId xmlns:a16="http://schemas.microsoft.com/office/drawing/2014/main" val="684538975"/>
                  </a:ext>
                </a:extLst>
              </a:tr>
              <a:tr h="249660">
                <a:tc>
                  <a:txBody>
                    <a:bodyPr/>
                    <a:lstStyle/>
                    <a:p>
                      <a:r>
                        <a:rPr lang="en-US" sz="1000" dirty="0"/>
                        <a:t>Fruitless and wasteful</a:t>
                      </a:r>
                      <a:endParaRPr lang="en-ZA" sz="1000" dirty="0"/>
                    </a:p>
                  </a:txBody>
                  <a:tcPr/>
                </a:tc>
                <a:tc>
                  <a:txBody>
                    <a:bodyPr/>
                    <a:lstStyle/>
                    <a:p>
                      <a:r>
                        <a:rPr lang="en-ZA" sz="1000" dirty="0"/>
                        <a:t>330 622 619</a:t>
                      </a:r>
                    </a:p>
                  </a:txBody>
                  <a:tcPr/>
                </a:tc>
                <a:tc>
                  <a:txBody>
                    <a:bodyPr/>
                    <a:lstStyle/>
                    <a:p>
                      <a:endParaRPr lang="en-ZA" sz="1000" dirty="0"/>
                    </a:p>
                  </a:txBody>
                  <a:tcPr/>
                </a:tc>
                <a:tc>
                  <a:txBody>
                    <a:bodyPr/>
                    <a:lstStyle/>
                    <a:p>
                      <a:r>
                        <a:rPr lang="en-ZA" sz="1000" dirty="0"/>
                        <a:t>117 857 994*</a:t>
                      </a:r>
                    </a:p>
                  </a:txBody>
                  <a:tcPr/>
                </a:tc>
                <a:tc>
                  <a:txBody>
                    <a:bodyPr/>
                    <a:lstStyle/>
                    <a:p>
                      <a:endParaRPr lang="en-ZA" sz="1000" dirty="0"/>
                    </a:p>
                  </a:txBody>
                  <a:tcPr/>
                </a:tc>
                <a:tc>
                  <a:txBody>
                    <a:bodyPr/>
                    <a:lstStyle/>
                    <a:p>
                      <a:endParaRPr lang="en-ZA" sz="1000" dirty="0"/>
                    </a:p>
                  </a:txBody>
                  <a:tcPr/>
                </a:tc>
                <a:tc>
                  <a:txBody>
                    <a:bodyPr/>
                    <a:lstStyle/>
                    <a:p>
                      <a:r>
                        <a:rPr lang="en-ZA" sz="1000" dirty="0"/>
                        <a:t>448 482 228</a:t>
                      </a:r>
                    </a:p>
                  </a:txBody>
                  <a:tcPr/>
                </a:tc>
                <a:extLst>
                  <a:ext uri="{0D108BD9-81ED-4DB2-BD59-A6C34878D82A}">
                    <a16:rowId xmlns:a16="http://schemas.microsoft.com/office/drawing/2014/main" val="3980592680"/>
                  </a:ext>
                </a:extLst>
              </a:tr>
              <a:tr h="249660">
                <a:tc gridSpan="7">
                  <a:txBody>
                    <a:bodyPr/>
                    <a:lstStyle/>
                    <a:p>
                      <a:r>
                        <a:rPr lang="en-ZA" sz="1000" dirty="0"/>
                        <a:t>* The New Fruitless and Wasteful</a:t>
                      </a:r>
                      <a:r>
                        <a:rPr lang="en-ZA" sz="1000" baseline="0" dirty="0"/>
                        <a:t>  is Mainly Interest and Penalties from Eskom and SARS</a:t>
                      </a:r>
                      <a:endParaRPr lang="en-ZA" sz="1000" dirty="0"/>
                    </a:p>
                  </a:txBody>
                  <a:tcPr/>
                </a:tc>
                <a:tc hMerge="1">
                  <a:txBody>
                    <a:bodyPr/>
                    <a:lstStyle/>
                    <a:p>
                      <a:endParaRPr lang="en-ZA" sz="1000" dirty="0"/>
                    </a:p>
                  </a:txBody>
                  <a:tcPr/>
                </a:tc>
                <a:tc hMerge="1">
                  <a:txBody>
                    <a:bodyPr/>
                    <a:lstStyle/>
                    <a:p>
                      <a:endParaRPr lang="en-ZA" sz="1000" dirty="0"/>
                    </a:p>
                  </a:txBody>
                  <a:tcPr/>
                </a:tc>
                <a:tc hMerge="1">
                  <a:txBody>
                    <a:bodyPr/>
                    <a:lstStyle/>
                    <a:p>
                      <a:endParaRPr lang="en-ZA" sz="1000" dirty="0"/>
                    </a:p>
                  </a:txBody>
                  <a:tcPr/>
                </a:tc>
                <a:tc hMerge="1">
                  <a:txBody>
                    <a:bodyPr/>
                    <a:lstStyle/>
                    <a:p>
                      <a:endParaRPr lang="en-ZA" sz="1000" dirty="0"/>
                    </a:p>
                  </a:txBody>
                  <a:tcPr/>
                </a:tc>
                <a:tc hMerge="1">
                  <a:txBody>
                    <a:bodyPr/>
                    <a:lstStyle/>
                    <a:p>
                      <a:endParaRPr lang="en-ZA" sz="1000" dirty="0"/>
                    </a:p>
                  </a:txBody>
                  <a:tcPr/>
                </a:tc>
                <a:tc hMerge="1">
                  <a:txBody>
                    <a:bodyPr/>
                    <a:lstStyle/>
                    <a:p>
                      <a:endParaRPr lang="en-ZA" sz="1000" dirty="0"/>
                    </a:p>
                  </a:txBody>
                  <a:tcPr/>
                </a:tc>
                <a:extLst>
                  <a:ext uri="{0D108BD9-81ED-4DB2-BD59-A6C34878D82A}">
                    <a16:rowId xmlns:a16="http://schemas.microsoft.com/office/drawing/2014/main" val="2050382391"/>
                  </a:ext>
                </a:extLst>
              </a:tr>
            </a:tbl>
          </a:graphicData>
        </a:graphic>
      </p:graphicFrame>
    </p:spTree>
    <p:extLst>
      <p:ext uri="{BB962C8B-B14F-4D97-AF65-F5344CB8AC3E}">
        <p14:creationId xmlns:p14="http://schemas.microsoft.com/office/powerpoint/2010/main" val="3355429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04521"/>
            <a:ext cx="7704667" cy="324036"/>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ZA" sz="1800" dirty="0"/>
              <a:t> </a:t>
            </a:r>
            <a:r>
              <a:rPr lang="en-ZA" sz="1800" b="1" dirty="0">
                <a:latin typeface="Arial Black" panose="020B0A04020102020204" pitchFamily="34" charset="0"/>
              </a:rPr>
              <a:t>8.1. UIF BREAK DOWN</a:t>
            </a:r>
          </a:p>
        </p:txBody>
      </p:sp>
      <p:pic>
        <p:nvPicPr>
          <p:cNvPr id="7" name="Picture 6"/>
          <p:cNvPicPr>
            <a:picLocks noChangeAspect="1"/>
          </p:cNvPicPr>
          <p:nvPr/>
        </p:nvPicPr>
        <p:blipFill>
          <a:blip r:embed="rId2" cstate="print"/>
          <a:stretch>
            <a:fillRect/>
          </a:stretch>
        </p:blipFill>
        <p:spPr>
          <a:xfrm>
            <a:off x="7316907" y="5960224"/>
            <a:ext cx="1799400" cy="787151"/>
          </a:xfrm>
          <a:prstGeom prst="rect">
            <a:avLst/>
          </a:prstGeom>
        </p:spPr>
      </p:pic>
      <p:pic>
        <p:nvPicPr>
          <p:cNvPr id="8" name="Picture 2" descr="GSDM Logo"/>
          <p:cNvPicPr>
            <a:picLocks noChangeAspect="1" noChangeArrowheads="1"/>
          </p:cNvPicPr>
          <p:nvPr/>
        </p:nvPicPr>
        <p:blipFill>
          <a:blip r:embed="rId3" cstate="print">
            <a:clrChange>
              <a:clrFrom>
                <a:srgbClr val="FBFBF9"/>
              </a:clrFrom>
              <a:clrTo>
                <a:srgbClr val="FBFBF9">
                  <a:alpha val="0"/>
                </a:srgbClr>
              </a:clrTo>
            </a:clrChange>
          </a:blip>
          <a:srcRect/>
          <a:stretch>
            <a:fillRect/>
          </a:stretch>
        </p:blipFill>
        <p:spPr bwMode="auto">
          <a:xfrm>
            <a:off x="21392" y="5915161"/>
            <a:ext cx="1074099" cy="877275"/>
          </a:xfrm>
          <a:prstGeom prst="rect">
            <a:avLst/>
          </a:prstGeom>
          <a:noFill/>
          <a:ln w="9525">
            <a:noFill/>
            <a:miter lim="800000"/>
            <a:headEnd/>
            <a:tailEnd/>
          </a:ln>
        </p:spPr>
      </p:pic>
      <p:pic>
        <p:nvPicPr>
          <p:cNvPr id="9" name="Picture 8" descr="wapen1 2"/>
          <p:cNvPicPr/>
          <p:nvPr/>
        </p:nvPicPr>
        <p:blipFill>
          <a:blip r:embed="rId4"/>
          <a:srcRect/>
          <a:stretch>
            <a:fillRect/>
          </a:stretch>
        </p:blipFill>
        <p:spPr bwMode="auto">
          <a:xfrm>
            <a:off x="4067944" y="5955822"/>
            <a:ext cx="792088" cy="864957"/>
          </a:xfrm>
          <a:prstGeom prst="rect">
            <a:avLst/>
          </a:prstGeom>
          <a:noFill/>
          <a:ln w="9525">
            <a:noFill/>
            <a:miter lim="800000"/>
            <a:headEnd/>
            <a:tailEnd/>
          </a:ln>
        </p:spPr>
      </p:pic>
      <p:sp>
        <p:nvSpPr>
          <p:cNvPr id="4" name="Content Placeholder 3">
            <a:extLst>
              <a:ext uri="{FF2B5EF4-FFF2-40B4-BE49-F238E27FC236}">
                <a16:creationId xmlns:a16="http://schemas.microsoft.com/office/drawing/2014/main" id="{2B80E134-50A8-4A9B-833F-3D75C15FC0B5}"/>
              </a:ext>
            </a:extLst>
          </p:cNvPr>
          <p:cNvSpPr>
            <a:spLocks noGrp="1"/>
          </p:cNvSpPr>
          <p:nvPr>
            <p:ph idx="1"/>
          </p:nvPr>
        </p:nvSpPr>
        <p:spPr>
          <a:xfrm>
            <a:off x="899591" y="1268760"/>
            <a:ext cx="7704667" cy="3332816"/>
          </a:xfrm>
        </p:spPr>
        <p:txBody>
          <a:bodyPr>
            <a:normAutofit/>
          </a:bodyPr>
          <a:lstStyle/>
          <a:p>
            <a:r>
              <a:rPr lang="en-GB" sz="1200" dirty="0">
                <a:latin typeface="Calibri" panose="020F0502020204030204" pitchFamily="34" charset="0"/>
                <a:cs typeface="Calibri" panose="020F0502020204030204" pitchFamily="34" charset="0"/>
              </a:rPr>
              <a:t>MPAC has tabled in Council under Item A 77 - 2020/10/29 the report on UIFW for the period 2011- 2012 up to 2017 – 2018</a:t>
            </a:r>
          </a:p>
          <a:p>
            <a:r>
              <a:rPr lang="en-GB" sz="1200" dirty="0">
                <a:latin typeface="Calibri" panose="020F0502020204030204" pitchFamily="34" charset="0"/>
                <a:cs typeface="Calibri" panose="020F0502020204030204" pitchFamily="34" charset="0"/>
              </a:rPr>
              <a:t>MPAC is still in the process of investigating the 2018 – 19 to 2019 – 2020 UIFW</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702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62000" y="2362200"/>
            <a:ext cx="7772400" cy="1470025"/>
          </a:xfrm>
        </p:spPr>
        <p:txBody>
          <a:bodyPr/>
          <a:lstStyle/>
          <a:p>
            <a:r>
              <a:rPr lang="en-US" dirty="0">
                <a:latin typeface="Arial Black" panose="020B0A04020102020204" pitchFamily="34" charset="0"/>
              </a:rPr>
              <a:t>9. CONSEQUENCE MANAGEMENT</a:t>
            </a:r>
          </a:p>
        </p:txBody>
      </p:sp>
      <p:pic>
        <p:nvPicPr>
          <p:cNvPr id="6" name="Picture 5"/>
          <p:cNvPicPr>
            <a:picLocks noChangeAspect="1"/>
          </p:cNvPicPr>
          <p:nvPr/>
        </p:nvPicPr>
        <p:blipFill>
          <a:blip r:embed="rId2" cstate="print"/>
          <a:stretch>
            <a:fillRect/>
          </a:stretch>
        </p:blipFill>
        <p:spPr>
          <a:xfrm>
            <a:off x="7316907" y="5960224"/>
            <a:ext cx="1799400" cy="787151"/>
          </a:xfrm>
          <a:prstGeom prst="rect">
            <a:avLst/>
          </a:prstGeom>
        </p:spPr>
      </p:pic>
      <p:pic>
        <p:nvPicPr>
          <p:cNvPr id="7" name="Picture 2" descr="GSDM Logo"/>
          <p:cNvPicPr>
            <a:picLocks noChangeAspect="1" noChangeArrowheads="1"/>
          </p:cNvPicPr>
          <p:nvPr/>
        </p:nvPicPr>
        <p:blipFill>
          <a:blip r:embed="rId3" cstate="print">
            <a:clrChange>
              <a:clrFrom>
                <a:srgbClr val="FBFBF9"/>
              </a:clrFrom>
              <a:clrTo>
                <a:srgbClr val="FBFBF9">
                  <a:alpha val="0"/>
                </a:srgbClr>
              </a:clrTo>
            </a:clrChange>
          </a:blip>
          <a:srcRect/>
          <a:stretch>
            <a:fillRect/>
          </a:stretch>
        </p:blipFill>
        <p:spPr bwMode="auto">
          <a:xfrm>
            <a:off x="21392" y="5915161"/>
            <a:ext cx="1074099" cy="877275"/>
          </a:xfrm>
          <a:prstGeom prst="rect">
            <a:avLst/>
          </a:prstGeom>
          <a:noFill/>
          <a:ln w="9525">
            <a:noFill/>
            <a:miter lim="800000"/>
            <a:headEnd/>
            <a:tailEnd/>
          </a:ln>
        </p:spPr>
      </p:pic>
      <p:pic>
        <p:nvPicPr>
          <p:cNvPr id="8" name="Picture 7" descr="wapen1 2"/>
          <p:cNvPicPr/>
          <p:nvPr/>
        </p:nvPicPr>
        <p:blipFill>
          <a:blip r:embed="rId4"/>
          <a:srcRect/>
          <a:stretch>
            <a:fillRect/>
          </a:stretch>
        </p:blipFill>
        <p:spPr bwMode="auto">
          <a:xfrm>
            <a:off x="4067944" y="5955822"/>
            <a:ext cx="792088" cy="864957"/>
          </a:xfrm>
          <a:prstGeom prst="rect">
            <a:avLst/>
          </a:prstGeom>
          <a:noFill/>
          <a:ln w="9525">
            <a:noFill/>
            <a:miter lim="800000"/>
            <a:headEnd/>
            <a:tailEnd/>
          </a:ln>
        </p:spPr>
      </p:pic>
    </p:spTree>
    <p:extLst>
      <p:ext uri="{BB962C8B-B14F-4D97-AF65-F5344CB8AC3E}">
        <p14:creationId xmlns:p14="http://schemas.microsoft.com/office/powerpoint/2010/main" val="1178342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52402"/>
            <a:ext cx="7848871" cy="61230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ZA" b="1" dirty="0">
                <a:solidFill>
                  <a:schemeClr val="tx1"/>
                </a:solidFill>
              </a:rPr>
              <a:t>Consequence Management</a:t>
            </a:r>
          </a:p>
        </p:txBody>
      </p:sp>
      <p:sp>
        <p:nvSpPr>
          <p:cNvPr id="5" name="Rectangle 1"/>
          <p:cNvSpPr>
            <a:spLocks noChangeArrowheads="1"/>
          </p:cNvSpPr>
          <p:nvPr/>
        </p:nvSpPr>
        <p:spPr bwMode="auto">
          <a:xfrm>
            <a:off x="-5056255" y="152401"/>
            <a:ext cx="19419701" cy="50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2364637"/>
              </p:ext>
            </p:extLst>
          </p:nvPr>
        </p:nvGraphicFramePr>
        <p:xfrm>
          <a:off x="251520" y="1124745"/>
          <a:ext cx="8667016" cy="4124124"/>
        </p:xfrm>
        <a:graphic>
          <a:graphicData uri="http://schemas.openxmlformats.org/drawingml/2006/table">
            <a:tbl>
              <a:tblPr firstRow="1" bandRow="1">
                <a:tableStyleId>{69CF1AB2-1976-4502-BF36-3FF5EA218861}</a:tableStyleId>
              </a:tblPr>
              <a:tblGrid>
                <a:gridCol w="1296144">
                  <a:extLst>
                    <a:ext uri="{9D8B030D-6E8A-4147-A177-3AD203B41FA5}">
                      <a16:colId xmlns:a16="http://schemas.microsoft.com/office/drawing/2014/main" val="4199394884"/>
                    </a:ext>
                  </a:extLst>
                </a:gridCol>
                <a:gridCol w="1754249">
                  <a:extLst>
                    <a:ext uri="{9D8B030D-6E8A-4147-A177-3AD203B41FA5}">
                      <a16:colId xmlns:a16="http://schemas.microsoft.com/office/drawing/2014/main" val="3927860157"/>
                    </a:ext>
                  </a:extLst>
                </a:gridCol>
                <a:gridCol w="3096344">
                  <a:extLst>
                    <a:ext uri="{9D8B030D-6E8A-4147-A177-3AD203B41FA5}">
                      <a16:colId xmlns:a16="http://schemas.microsoft.com/office/drawing/2014/main" val="2928153996"/>
                    </a:ext>
                  </a:extLst>
                </a:gridCol>
                <a:gridCol w="2520279">
                  <a:extLst>
                    <a:ext uri="{9D8B030D-6E8A-4147-A177-3AD203B41FA5}">
                      <a16:colId xmlns:a16="http://schemas.microsoft.com/office/drawing/2014/main" val="4183676256"/>
                    </a:ext>
                  </a:extLst>
                </a:gridCol>
              </a:tblGrid>
              <a:tr h="720079">
                <a:tc>
                  <a:txBody>
                    <a:bodyPr/>
                    <a:lstStyle/>
                    <a:p>
                      <a:pPr>
                        <a:lnSpc>
                          <a:spcPct val="107000"/>
                        </a:lnSpc>
                        <a:spcAft>
                          <a:spcPts val="0"/>
                        </a:spcAft>
                      </a:pPr>
                      <a:r>
                        <a:rPr lang="en-US" sz="1600" dirty="0">
                          <a:effectLst/>
                        </a:rPr>
                        <a:t>NAME AND SURNAME</a:t>
                      </a:r>
                      <a:endParaRPr lang="en-ZA"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89" marR="28489" marT="0" marB="0"/>
                </a:tc>
                <a:tc>
                  <a:txBody>
                    <a:bodyPr/>
                    <a:lstStyle/>
                    <a:p>
                      <a:pPr>
                        <a:lnSpc>
                          <a:spcPct val="107000"/>
                        </a:lnSpc>
                        <a:spcAft>
                          <a:spcPts val="0"/>
                        </a:spcAft>
                      </a:pPr>
                      <a:r>
                        <a:rPr lang="en-US" sz="1600">
                          <a:effectLst/>
                        </a:rPr>
                        <a:t>DEPARTMENT</a:t>
                      </a:r>
                      <a:endParaRPr lang="en-ZA" sz="16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89" marR="28489" marT="0" marB="0"/>
                </a:tc>
                <a:tc>
                  <a:txBody>
                    <a:bodyPr/>
                    <a:lstStyle/>
                    <a:p>
                      <a:pPr>
                        <a:lnSpc>
                          <a:spcPct val="107000"/>
                        </a:lnSpc>
                        <a:spcAft>
                          <a:spcPts val="0"/>
                        </a:spcAft>
                      </a:pPr>
                      <a:r>
                        <a:rPr lang="en-US" sz="1600" dirty="0">
                          <a:effectLst/>
                        </a:rPr>
                        <a:t>ALLEDGED MISCONDUCT</a:t>
                      </a:r>
                      <a:endParaRPr lang="en-ZA"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89" marR="28489" marT="0" marB="0"/>
                </a:tc>
                <a:tc>
                  <a:txBody>
                    <a:bodyPr/>
                    <a:lstStyle/>
                    <a:p>
                      <a:pPr>
                        <a:lnSpc>
                          <a:spcPct val="107000"/>
                        </a:lnSpc>
                        <a:spcAft>
                          <a:spcPts val="0"/>
                        </a:spcAft>
                      </a:pPr>
                      <a:r>
                        <a:rPr lang="en-US" sz="1600">
                          <a:effectLst/>
                        </a:rPr>
                        <a:t>PROGRESS OR COMMENTS</a:t>
                      </a:r>
                      <a:endParaRPr lang="en-ZA" sz="16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89" marR="28489" marT="0" marB="0"/>
                </a:tc>
                <a:extLst>
                  <a:ext uri="{0D108BD9-81ED-4DB2-BD59-A6C34878D82A}">
                    <a16:rowId xmlns:a16="http://schemas.microsoft.com/office/drawing/2014/main" val="47040586"/>
                  </a:ext>
                </a:extLst>
              </a:tr>
              <a:tr h="985052">
                <a:tc>
                  <a:txBody>
                    <a:bodyPr/>
                    <a:lstStyle/>
                    <a:p>
                      <a:pPr>
                        <a:lnSpc>
                          <a:spcPct val="107000"/>
                        </a:lnSpc>
                        <a:spcAft>
                          <a:spcPts val="0"/>
                        </a:spcAft>
                      </a:pPr>
                      <a:r>
                        <a:rPr lang="en-US" sz="1400">
                          <a:effectLst/>
                        </a:rPr>
                        <a:t>Jean Jacobs</a:t>
                      </a:r>
                      <a:endParaRPr lang="en-ZA" sz="14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89" marR="28489" marT="0" marB="0"/>
                </a:tc>
                <a:tc>
                  <a:txBody>
                    <a:bodyPr/>
                    <a:lstStyle/>
                    <a:p>
                      <a:pPr>
                        <a:lnSpc>
                          <a:spcPct val="107000"/>
                        </a:lnSpc>
                        <a:spcAft>
                          <a:spcPts val="0"/>
                        </a:spcAft>
                      </a:pPr>
                      <a:r>
                        <a:rPr lang="en-US" sz="1400" dirty="0">
                          <a:effectLst/>
                        </a:rPr>
                        <a:t>Budget and Treasurer</a:t>
                      </a:r>
                      <a:endParaRPr lang="en-ZA"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89" marR="28489" marT="0" marB="0"/>
                </a:tc>
                <a:tc>
                  <a:txBody>
                    <a:bodyPr/>
                    <a:lstStyle/>
                    <a:p>
                      <a:pPr>
                        <a:lnSpc>
                          <a:spcPct val="107000"/>
                        </a:lnSpc>
                        <a:spcAft>
                          <a:spcPts val="0"/>
                        </a:spcAft>
                      </a:pPr>
                      <a:r>
                        <a:rPr lang="en-US" sz="1400" dirty="0">
                          <a:effectLst/>
                        </a:rPr>
                        <a:t>Gross dishonesty, the employee is alleged to have exempted properties from being levied property rates which costed the municipality huge amounts of monies and also closed a business account which owed R4 251 935 and opened a new one with a R0.00 balance. The employee is on suspension since 18 November 2019.</a:t>
                      </a:r>
                      <a:endParaRPr lang="en-ZA"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89" marR="28489" marT="0" marB="0"/>
                </a:tc>
                <a:tc>
                  <a:txBody>
                    <a:bodyPr/>
                    <a:lstStyle/>
                    <a:p>
                      <a:pPr>
                        <a:lnSpc>
                          <a:spcPct val="107000"/>
                        </a:lnSpc>
                        <a:spcAft>
                          <a:spcPts val="0"/>
                        </a:spcAft>
                      </a:pPr>
                      <a:r>
                        <a:rPr lang="en-US" sz="1400" dirty="0">
                          <a:solidFill>
                            <a:srgbClr val="FF0000"/>
                          </a:solidFill>
                          <a:effectLst/>
                        </a:rPr>
                        <a:t>This matter was</a:t>
                      </a:r>
                      <a:r>
                        <a:rPr lang="en-US" sz="1400" baseline="0" dirty="0">
                          <a:solidFill>
                            <a:srgbClr val="FF0000"/>
                          </a:solidFill>
                          <a:effectLst/>
                        </a:rPr>
                        <a:t> scheduled for the 29</a:t>
                      </a:r>
                      <a:r>
                        <a:rPr lang="en-US" sz="1400" baseline="30000" dirty="0">
                          <a:solidFill>
                            <a:srgbClr val="FF0000"/>
                          </a:solidFill>
                          <a:effectLst/>
                        </a:rPr>
                        <a:t>th</a:t>
                      </a:r>
                      <a:r>
                        <a:rPr lang="en-US" sz="1400" baseline="0" dirty="0">
                          <a:solidFill>
                            <a:srgbClr val="FF0000"/>
                          </a:solidFill>
                          <a:effectLst/>
                        </a:rPr>
                        <a:t> January 2021 but postponed due to request for additional information by IMATU, the matter will now proceed on the 18 and 19 February 2021</a:t>
                      </a:r>
                      <a:endParaRPr lang="en-ZA"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89" marR="28489" marT="0" marB="0"/>
                </a:tc>
                <a:extLst>
                  <a:ext uri="{0D108BD9-81ED-4DB2-BD59-A6C34878D82A}">
                    <a16:rowId xmlns:a16="http://schemas.microsoft.com/office/drawing/2014/main" val="1652122590"/>
                  </a:ext>
                </a:extLst>
              </a:tr>
              <a:tr h="648072">
                <a:tc>
                  <a:txBody>
                    <a:bodyPr/>
                    <a:lstStyle/>
                    <a:p>
                      <a:pPr>
                        <a:lnSpc>
                          <a:spcPct val="107000"/>
                        </a:lnSpc>
                        <a:spcAft>
                          <a:spcPts val="0"/>
                        </a:spcAft>
                      </a:pPr>
                      <a:r>
                        <a:rPr lang="en-US" sz="1400">
                          <a:effectLst/>
                        </a:rPr>
                        <a:t>Mr. Harmse</a:t>
                      </a:r>
                      <a:endParaRPr lang="en-ZA" sz="14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89" marR="28489" marT="0" marB="0"/>
                </a:tc>
                <a:tc>
                  <a:txBody>
                    <a:bodyPr/>
                    <a:lstStyle/>
                    <a:p>
                      <a:pPr>
                        <a:lnSpc>
                          <a:spcPct val="107000"/>
                        </a:lnSpc>
                        <a:spcAft>
                          <a:spcPts val="0"/>
                        </a:spcAft>
                      </a:pPr>
                      <a:r>
                        <a:rPr lang="en-US" sz="1400" dirty="0">
                          <a:effectLst/>
                        </a:rPr>
                        <a:t>Budget and Treasurer</a:t>
                      </a:r>
                      <a:endParaRPr lang="en-ZA"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89" marR="28489" marT="0" marB="0"/>
                </a:tc>
                <a:tc>
                  <a:txBody>
                    <a:bodyPr/>
                    <a:lstStyle/>
                    <a:p>
                      <a:pPr>
                        <a:lnSpc>
                          <a:spcPct val="107000"/>
                        </a:lnSpc>
                        <a:spcAft>
                          <a:spcPts val="0"/>
                        </a:spcAft>
                      </a:pPr>
                      <a:r>
                        <a:rPr lang="en-US" sz="1400" dirty="0">
                          <a:effectLst/>
                        </a:rPr>
                        <a:t>Gross dishonesty, the employee is alleged to have involved himself in transactions to exempt properties from being levied property rates. The employee is on suspension since 18 November 2019.</a:t>
                      </a:r>
                      <a:endParaRPr lang="en-ZA"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89" marR="28489" marT="0" marB="0"/>
                </a:tc>
                <a:tc>
                  <a:txBody>
                    <a:bodyPr/>
                    <a:lstStyle/>
                    <a:p>
                      <a:pPr>
                        <a:lnSpc>
                          <a:spcPct val="107000"/>
                        </a:lnSpc>
                        <a:spcAft>
                          <a:spcPts val="0"/>
                        </a:spcAft>
                      </a:pPr>
                      <a:r>
                        <a:rPr lang="en-US" sz="1400" dirty="0">
                          <a:solidFill>
                            <a:srgbClr val="FF0000"/>
                          </a:solidFill>
                          <a:effectLst/>
                        </a:rPr>
                        <a:t>The matter sat</a:t>
                      </a:r>
                      <a:r>
                        <a:rPr lang="en-US" sz="1400" baseline="0" dirty="0">
                          <a:solidFill>
                            <a:srgbClr val="FF0000"/>
                          </a:solidFill>
                          <a:effectLst/>
                        </a:rPr>
                        <a:t> on the 3</a:t>
                      </a:r>
                      <a:r>
                        <a:rPr lang="en-US" sz="1400" baseline="30000" dirty="0">
                          <a:solidFill>
                            <a:srgbClr val="FF0000"/>
                          </a:solidFill>
                          <a:effectLst/>
                        </a:rPr>
                        <a:t>rd</a:t>
                      </a:r>
                      <a:r>
                        <a:rPr lang="en-US" sz="1400" baseline="0" dirty="0">
                          <a:solidFill>
                            <a:srgbClr val="FF0000"/>
                          </a:solidFill>
                          <a:effectLst/>
                        </a:rPr>
                        <a:t> February 2021 and will be finalized on the 16</a:t>
                      </a:r>
                      <a:r>
                        <a:rPr lang="en-US" sz="1400" baseline="30000" dirty="0">
                          <a:solidFill>
                            <a:srgbClr val="FF0000"/>
                          </a:solidFill>
                          <a:effectLst/>
                        </a:rPr>
                        <a:t>th</a:t>
                      </a:r>
                      <a:r>
                        <a:rPr lang="en-US" sz="1400" baseline="0" dirty="0">
                          <a:solidFill>
                            <a:srgbClr val="FF0000"/>
                          </a:solidFill>
                          <a:effectLst/>
                        </a:rPr>
                        <a:t> February 2021.</a:t>
                      </a:r>
                      <a:endParaRPr lang="en-ZA"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89" marR="28489" marT="0" marB="0"/>
                </a:tc>
                <a:extLst>
                  <a:ext uri="{0D108BD9-81ED-4DB2-BD59-A6C34878D82A}">
                    <a16:rowId xmlns:a16="http://schemas.microsoft.com/office/drawing/2014/main" val="1209562378"/>
                  </a:ext>
                </a:extLst>
              </a:tr>
            </a:tbl>
          </a:graphicData>
        </a:graphic>
      </p:graphicFrame>
    </p:spTree>
    <p:extLst>
      <p:ext uri="{BB962C8B-B14F-4D97-AF65-F5344CB8AC3E}">
        <p14:creationId xmlns:p14="http://schemas.microsoft.com/office/powerpoint/2010/main" val="12472596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52402"/>
            <a:ext cx="8424936" cy="502169"/>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ZA" b="1" dirty="0">
                <a:solidFill>
                  <a:schemeClr val="tx1"/>
                </a:solidFill>
              </a:rPr>
              <a:t>Consequence Management</a:t>
            </a:r>
          </a:p>
        </p:txBody>
      </p:sp>
      <p:sp>
        <p:nvSpPr>
          <p:cNvPr id="5" name="Rectangle 1"/>
          <p:cNvSpPr>
            <a:spLocks noChangeArrowheads="1"/>
          </p:cNvSpPr>
          <p:nvPr/>
        </p:nvSpPr>
        <p:spPr bwMode="auto">
          <a:xfrm>
            <a:off x="-5056255" y="152401"/>
            <a:ext cx="19419701" cy="50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3614539"/>
              </p:ext>
            </p:extLst>
          </p:nvPr>
        </p:nvGraphicFramePr>
        <p:xfrm>
          <a:off x="539552" y="836712"/>
          <a:ext cx="8424936" cy="5251911"/>
        </p:xfrm>
        <a:graphic>
          <a:graphicData uri="http://schemas.openxmlformats.org/drawingml/2006/table">
            <a:tbl>
              <a:tblPr firstRow="1" bandRow="1">
                <a:tableStyleId>{69CF1AB2-1976-4502-BF36-3FF5EA218861}</a:tableStyleId>
              </a:tblPr>
              <a:tblGrid>
                <a:gridCol w="1290316">
                  <a:extLst>
                    <a:ext uri="{9D8B030D-6E8A-4147-A177-3AD203B41FA5}">
                      <a16:colId xmlns:a16="http://schemas.microsoft.com/office/drawing/2014/main" val="4199394884"/>
                    </a:ext>
                  </a:extLst>
                </a:gridCol>
                <a:gridCol w="1337741">
                  <a:extLst>
                    <a:ext uri="{9D8B030D-6E8A-4147-A177-3AD203B41FA5}">
                      <a16:colId xmlns:a16="http://schemas.microsoft.com/office/drawing/2014/main" val="3927860157"/>
                    </a:ext>
                  </a:extLst>
                </a:gridCol>
                <a:gridCol w="3195716">
                  <a:extLst>
                    <a:ext uri="{9D8B030D-6E8A-4147-A177-3AD203B41FA5}">
                      <a16:colId xmlns:a16="http://schemas.microsoft.com/office/drawing/2014/main" val="2928153996"/>
                    </a:ext>
                  </a:extLst>
                </a:gridCol>
                <a:gridCol w="2601163">
                  <a:extLst>
                    <a:ext uri="{9D8B030D-6E8A-4147-A177-3AD203B41FA5}">
                      <a16:colId xmlns:a16="http://schemas.microsoft.com/office/drawing/2014/main" val="4183676256"/>
                    </a:ext>
                  </a:extLst>
                </a:gridCol>
              </a:tblGrid>
              <a:tr h="216024">
                <a:tc>
                  <a:txBody>
                    <a:bodyPr/>
                    <a:lstStyle/>
                    <a:p>
                      <a:pPr>
                        <a:lnSpc>
                          <a:spcPct val="107000"/>
                        </a:lnSpc>
                        <a:spcAft>
                          <a:spcPts val="0"/>
                        </a:spcAft>
                      </a:pPr>
                      <a:r>
                        <a:rPr lang="en-US" sz="1400" dirty="0">
                          <a:effectLst/>
                        </a:rPr>
                        <a:t>NAME AND SURNAME</a:t>
                      </a:r>
                      <a:endParaRPr lang="en-ZA"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89" marR="28489" marT="0" marB="0"/>
                </a:tc>
                <a:tc>
                  <a:txBody>
                    <a:bodyPr/>
                    <a:lstStyle/>
                    <a:p>
                      <a:pPr>
                        <a:lnSpc>
                          <a:spcPct val="107000"/>
                        </a:lnSpc>
                        <a:spcAft>
                          <a:spcPts val="0"/>
                        </a:spcAft>
                      </a:pPr>
                      <a:r>
                        <a:rPr lang="en-US" sz="1400">
                          <a:effectLst/>
                        </a:rPr>
                        <a:t>DEPARTMENT</a:t>
                      </a:r>
                      <a:endParaRPr lang="en-ZA" sz="14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89" marR="28489" marT="0" marB="0"/>
                </a:tc>
                <a:tc>
                  <a:txBody>
                    <a:bodyPr/>
                    <a:lstStyle/>
                    <a:p>
                      <a:pPr>
                        <a:lnSpc>
                          <a:spcPct val="107000"/>
                        </a:lnSpc>
                        <a:spcAft>
                          <a:spcPts val="0"/>
                        </a:spcAft>
                      </a:pPr>
                      <a:r>
                        <a:rPr lang="en-US" sz="1400" dirty="0">
                          <a:effectLst/>
                        </a:rPr>
                        <a:t>ALLEDGED MISCONDUCT</a:t>
                      </a:r>
                      <a:endParaRPr lang="en-ZA"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89" marR="28489" marT="0" marB="0"/>
                </a:tc>
                <a:tc>
                  <a:txBody>
                    <a:bodyPr/>
                    <a:lstStyle/>
                    <a:p>
                      <a:pPr>
                        <a:lnSpc>
                          <a:spcPct val="107000"/>
                        </a:lnSpc>
                        <a:spcAft>
                          <a:spcPts val="0"/>
                        </a:spcAft>
                      </a:pPr>
                      <a:r>
                        <a:rPr lang="en-US" sz="1400">
                          <a:effectLst/>
                        </a:rPr>
                        <a:t>PROGRESS OR COMMENTS</a:t>
                      </a:r>
                      <a:endParaRPr lang="en-ZA" sz="14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89" marR="28489" marT="0" marB="0"/>
                </a:tc>
                <a:extLst>
                  <a:ext uri="{0D108BD9-81ED-4DB2-BD59-A6C34878D82A}">
                    <a16:rowId xmlns:a16="http://schemas.microsoft.com/office/drawing/2014/main" val="47040586"/>
                  </a:ext>
                </a:extLst>
              </a:tr>
              <a:tr h="648072">
                <a:tc>
                  <a:txBody>
                    <a:bodyPr/>
                    <a:lstStyle/>
                    <a:p>
                      <a:pPr>
                        <a:lnSpc>
                          <a:spcPct val="107000"/>
                        </a:lnSpc>
                        <a:spcAft>
                          <a:spcPts val="0"/>
                        </a:spcAft>
                      </a:pPr>
                      <a:r>
                        <a:rPr lang="en-US" sz="1400" dirty="0">
                          <a:effectLst/>
                        </a:rPr>
                        <a:t>Ms. L. Nhlapo</a:t>
                      </a:r>
                      <a:endParaRPr lang="en-ZA"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89" marR="28489" marT="0" marB="0"/>
                </a:tc>
                <a:tc>
                  <a:txBody>
                    <a:bodyPr/>
                    <a:lstStyle/>
                    <a:p>
                      <a:pPr>
                        <a:lnSpc>
                          <a:spcPct val="107000"/>
                        </a:lnSpc>
                        <a:spcAft>
                          <a:spcPts val="0"/>
                        </a:spcAft>
                      </a:pPr>
                      <a:r>
                        <a:rPr lang="en-US" sz="1400">
                          <a:effectLst/>
                        </a:rPr>
                        <a:t>Budget and Treasurer</a:t>
                      </a:r>
                      <a:endParaRPr lang="en-ZA" sz="14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89" marR="28489" marT="0" marB="0"/>
                </a:tc>
                <a:tc>
                  <a:txBody>
                    <a:bodyPr/>
                    <a:lstStyle/>
                    <a:p>
                      <a:pPr>
                        <a:lnSpc>
                          <a:spcPct val="107000"/>
                        </a:lnSpc>
                        <a:spcAft>
                          <a:spcPts val="0"/>
                        </a:spcAft>
                      </a:pPr>
                      <a:r>
                        <a:rPr lang="en-US" sz="1400" dirty="0">
                          <a:effectLst/>
                        </a:rPr>
                        <a:t>Gross Dishonesty, the employee is alleged to have misrepresented the municipality to a company for the awarding of tender. The employee is on suspension since 19 December 2019.</a:t>
                      </a:r>
                      <a:endParaRPr lang="en-ZA"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89" marR="28489" marT="0" marB="0"/>
                </a:tc>
                <a:tc>
                  <a:txBody>
                    <a:bodyPr/>
                    <a:lstStyle/>
                    <a:p>
                      <a:pPr>
                        <a:lnSpc>
                          <a:spcPct val="107000"/>
                        </a:lnSpc>
                        <a:spcAft>
                          <a:spcPts val="0"/>
                        </a:spcAft>
                      </a:pPr>
                      <a:r>
                        <a:rPr lang="en-US" sz="1400" dirty="0">
                          <a:solidFill>
                            <a:srgbClr val="FF0000"/>
                          </a:solidFill>
                          <a:effectLst/>
                        </a:rPr>
                        <a:t>The matter is</a:t>
                      </a:r>
                      <a:r>
                        <a:rPr lang="en-US" sz="1400" baseline="0" dirty="0">
                          <a:solidFill>
                            <a:srgbClr val="FF0000"/>
                          </a:solidFill>
                          <a:effectLst/>
                        </a:rPr>
                        <a:t> finalized, the employee was found guilty and parties must submit aggravating and mitigation circumstances on Tuesday the 17</a:t>
                      </a:r>
                      <a:r>
                        <a:rPr lang="en-US" sz="1400" baseline="30000" dirty="0">
                          <a:solidFill>
                            <a:srgbClr val="FF0000"/>
                          </a:solidFill>
                          <a:effectLst/>
                        </a:rPr>
                        <a:t>th</a:t>
                      </a:r>
                      <a:r>
                        <a:rPr lang="en-US" sz="1400" baseline="0" dirty="0">
                          <a:solidFill>
                            <a:srgbClr val="FF0000"/>
                          </a:solidFill>
                          <a:effectLst/>
                        </a:rPr>
                        <a:t> February 2021.</a:t>
                      </a:r>
                      <a:endParaRPr lang="en-US" sz="1400" dirty="0">
                        <a:solidFill>
                          <a:srgbClr val="FF0000"/>
                        </a:solidFill>
                        <a:effectLst/>
                      </a:endParaRPr>
                    </a:p>
                  </a:txBody>
                  <a:tcPr marL="28489" marR="28489" marT="0" marB="0"/>
                </a:tc>
                <a:extLst>
                  <a:ext uri="{0D108BD9-81ED-4DB2-BD59-A6C34878D82A}">
                    <a16:rowId xmlns:a16="http://schemas.microsoft.com/office/drawing/2014/main" val="1477455429"/>
                  </a:ext>
                </a:extLst>
              </a:tr>
              <a:tr h="720080">
                <a:tc>
                  <a:txBody>
                    <a:bodyPr/>
                    <a:lstStyle/>
                    <a:p>
                      <a:pPr>
                        <a:lnSpc>
                          <a:spcPct val="107000"/>
                        </a:lnSpc>
                        <a:spcAft>
                          <a:spcPts val="0"/>
                        </a:spcAft>
                      </a:pPr>
                      <a:r>
                        <a:rPr lang="en-US" sz="1400">
                          <a:effectLst/>
                        </a:rPr>
                        <a:t>V.Mdhluli</a:t>
                      </a:r>
                      <a:endParaRPr lang="en-ZA" sz="14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89" marR="28489" marT="0" marB="0"/>
                </a:tc>
                <a:tc>
                  <a:txBody>
                    <a:bodyPr/>
                    <a:lstStyle/>
                    <a:p>
                      <a:pPr>
                        <a:lnSpc>
                          <a:spcPct val="107000"/>
                        </a:lnSpc>
                        <a:spcAft>
                          <a:spcPts val="0"/>
                        </a:spcAft>
                      </a:pPr>
                      <a:r>
                        <a:rPr lang="en-US" sz="1400">
                          <a:effectLst/>
                        </a:rPr>
                        <a:t>Community Safety and Services</a:t>
                      </a:r>
                      <a:endParaRPr lang="en-ZA" sz="14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89" marR="28489" marT="0" marB="0"/>
                </a:tc>
                <a:tc>
                  <a:txBody>
                    <a:bodyPr/>
                    <a:lstStyle/>
                    <a:p>
                      <a:pPr>
                        <a:lnSpc>
                          <a:spcPct val="107000"/>
                        </a:lnSpc>
                        <a:spcAft>
                          <a:spcPts val="0"/>
                        </a:spcAft>
                      </a:pPr>
                      <a:r>
                        <a:rPr lang="en-US" sz="1400">
                          <a:effectLst/>
                        </a:rPr>
                        <a:t>Fraud, the employee is alleged to have performed fraudulent transactions and licensed different cars</a:t>
                      </a:r>
                      <a:endParaRPr lang="en-ZA" sz="14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89" marR="28489" marT="0" marB="0"/>
                </a:tc>
                <a:tc>
                  <a:txBody>
                    <a:bodyPr/>
                    <a:lstStyle/>
                    <a:p>
                      <a:pPr>
                        <a:lnSpc>
                          <a:spcPct val="107000"/>
                        </a:lnSpc>
                        <a:spcAft>
                          <a:spcPts val="0"/>
                        </a:spcAft>
                      </a:pPr>
                      <a:r>
                        <a:rPr lang="en-US" sz="1400" dirty="0">
                          <a:solidFill>
                            <a:srgbClr val="FF0000"/>
                          </a:solidFill>
                          <a:effectLst/>
                          <a:latin typeface="+mn-lt"/>
                          <a:ea typeface="+mn-ea"/>
                          <a:cs typeface="+mn-cs"/>
                        </a:rPr>
                        <a:t>Awaiting</a:t>
                      </a:r>
                      <a:r>
                        <a:rPr lang="en-US" sz="1400" baseline="0" dirty="0">
                          <a:solidFill>
                            <a:srgbClr val="FF0000"/>
                          </a:solidFill>
                          <a:effectLst/>
                          <a:latin typeface="+mn-lt"/>
                          <a:ea typeface="+mn-ea"/>
                          <a:cs typeface="+mn-cs"/>
                        </a:rPr>
                        <a:t> the employers expect witness to confirm his availability.</a:t>
                      </a:r>
                      <a:endParaRPr lang="en-ZA"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89" marR="28489" marT="0" marB="0"/>
                </a:tc>
                <a:extLst>
                  <a:ext uri="{0D108BD9-81ED-4DB2-BD59-A6C34878D82A}">
                    <a16:rowId xmlns:a16="http://schemas.microsoft.com/office/drawing/2014/main" val="2563727218"/>
                  </a:ext>
                </a:extLst>
              </a:tr>
              <a:tr h="909600">
                <a:tc>
                  <a:txBody>
                    <a:bodyPr/>
                    <a:lstStyle/>
                    <a:p>
                      <a:pPr>
                        <a:lnSpc>
                          <a:spcPct val="107000"/>
                        </a:lnSpc>
                        <a:spcAft>
                          <a:spcPts val="0"/>
                        </a:spcAft>
                      </a:pPr>
                      <a:r>
                        <a:rPr lang="en-US" sz="1400" dirty="0">
                          <a:effectLst/>
                        </a:rPr>
                        <a:t>I. Motha</a:t>
                      </a:r>
                      <a:endParaRPr lang="en-ZA"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89" marR="28489" marT="0" marB="0"/>
                </a:tc>
                <a:tc>
                  <a:txBody>
                    <a:bodyPr/>
                    <a:lstStyle/>
                    <a:p>
                      <a:pPr>
                        <a:lnSpc>
                          <a:spcPct val="107000"/>
                        </a:lnSpc>
                        <a:spcAft>
                          <a:spcPts val="0"/>
                        </a:spcAft>
                      </a:pPr>
                      <a:r>
                        <a:rPr lang="en-US" sz="1400" dirty="0">
                          <a:effectLst/>
                        </a:rPr>
                        <a:t>Community Safety and Services</a:t>
                      </a:r>
                      <a:endParaRPr lang="en-ZA"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89" marR="28489" marT="0" marB="0"/>
                </a:tc>
                <a:tc>
                  <a:txBody>
                    <a:bodyPr/>
                    <a:lstStyle/>
                    <a:p>
                      <a:pPr>
                        <a:lnSpc>
                          <a:spcPct val="107000"/>
                        </a:lnSpc>
                        <a:spcAft>
                          <a:spcPts val="0"/>
                        </a:spcAft>
                      </a:pPr>
                      <a:r>
                        <a:rPr lang="en-US" sz="1400">
                          <a:effectLst/>
                        </a:rPr>
                        <a:t>Fraud, the employee is alleged to have performed fraudulent transactions and licensed different cars. The employee is on suspension since 13 September 2019</a:t>
                      </a:r>
                      <a:endParaRPr lang="en-ZA" sz="14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89" marR="28489" marT="0" marB="0"/>
                </a:tc>
                <a:tc>
                  <a:txBody>
                    <a:bodyPr/>
                    <a:lstStyle/>
                    <a:p>
                      <a:pPr>
                        <a:lnSpc>
                          <a:spcPct val="107000"/>
                        </a:lnSpc>
                        <a:spcAft>
                          <a:spcPts val="0"/>
                        </a:spcAft>
                      </a:pPr>
                      <a:r>
                        <a:rPr lang="en-US" sz="1400" dirty="0">
                          <a:solidFill>
                            <a:srgbClr val="FF0000"/>
                          </a:solidFill>
                          <a:effectLst/>
                        </a:rPr>
                        <a:t>The matter is</a:t>
                      </a:r>
                      <a:r>
                        <a:rPr lang="en-US" sz="1400" baseline="0" dirty="0">
                          <a:solidFill>
                            <a:srgbClr val="FF0000"/>
                          </a:solidFill>
                          <a:effectLst/>
                        </a:rPr>
                        <a:t> finalized parties are to submit closing arguments on Friday the 12</a:t>
                      </a:r>
                      <a:r>
                        <a:rPr lang="en-US" sz="1400" baseline="30000" dirty="0">
                          <a:solidFill>
                            <a:srgbClr val="FF0000"/>
                          </a:solidFill>
                          <a:effectLst/>
                        </a:rPr>
                        <a:t>th</a:t>
                      </a:r>
                      <a:r>
                        <a:rPr lang="en-US" sz="1400" baseline="0" dirty="0">
                          <a:solidFill>
                            <a:srgbClr val="FF0000"/>
                          </a:solidFill>
                          <a:effectLst/>
                        </a:rPr>
                        <a:t> February 2021.</a:t>
                      </a:r>
                      <a:endParaRPr lang="en-ZA"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89" marR="28489" marT="0" marB="0"/>
                </a:tc>
                <a:extLst>
                  <a:ext uri="{0D108BD9-81ED-4DB2-BD59-A6C34878D82A}">
                    <a16:rowId xmlns:a16="http://schemas.microsoft.com/office/drawing/2014/main" val="235947415"/>
                  </a:ext>
                </a:extLst>
              </a:tr>
              <a:tr h="909600">
                <a:tc>
                  <a:txBody>
                    <a:bodyPr/>
                    <a:lstStyle/>
                    <a:p>
                      <a:pPr>
                        <a:lnSpc>
                          <a:spcPct val="107000"/>
                        </a:lnSpc>
                        <a:spcAft>
                          <a:spcPts val="0"/>
                        </a:spcAft>
                      </a:pPr>
                      <a:r>
                        <a:rPr lang="en-ZA"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Employees</a:t>
                      </a:r>
                      <a:r>
                        <a:rPr lang="en-ZA" sz="14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participating on an unprotected strike from 3</a:t>
                      </a:r>
                      <a:r>
                        <a:rPr lang="en-ZA" sz="1400" b="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rd</a:t>
                      </a:r>
                      <a:r>
                        <a:rPr lang="en-ZA" sz="14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August to 7</a:t>
                      </a:r>
                      <a:r>
                        <a:rPr lang="en-ZA" sz="1400" b="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a:t>
                      </a:r>
                      <a:r>
                        <a:rPr lang="en-ZA" sz="14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September 2020</a:t>
                      </a:r>
                      <a:endParaRPr lang="en-ZA"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89" marR="28489" marT="0" marB="0"/>
                </a:tc>
                <a:tc>
                  <a:txBody>
                    <a:bodyPr/>
                    <a:lstStyle/>
                    <a:p>
                      <a:pPr>
                        <a:lnSpc>
                          <a:spcPct val="107000"/>
                        </a:lnSpc>
                        <a:spcAft>
                          <a:spcPts val="0"/>
                        </a:spcAft>
                      </a:pPr>
                      <a:r>
                        <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a:t>
                      </a:r>
                      <a:r>
                        <a:rPr lang="en-ZA" sz="14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departments</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89" marR="28489" marT="0" marB="0"/>
                </a:tc>
                <a:tc>
                  <a:txBody>
                    <a:bodyPr/>
                    <a:lstStyle/>
                    <a:p>
                      <a:pPr>
                        <a:lnSpc>
                          <a:spcPct val="107000"/>
                        </a:lnSpc>
                        <a:spcAft>
                          <a:spcPts val="0"/>
                        </a:spcAft>
                      </a:pPr>
                      <a:r>
                        <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Participating on an unprotected</a:t>
                      </a:r>
                      <a:r>
                        <a:rPr lang="en-ZA" sz="14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strike/ absent from work without authorization</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89" marR="28489" marT="0" marB="0"/>
                </a:tc>
                <a:tc>
                  <a:txBody>
                    <a:bodyPr/>
                    <a:lstStyle/>
                    <a:p>
                      <a:pPr>
                        <a:lnSpc>
                          <a:spcPct val="107000"/>
                        </a:lnSpc>
                        <a:spcAft>
                          <a:spcPts val="0"/>
                        </a:spcAft>
                      </a:pPr>
                      <a:r>
                        <a:rPr lang="en-ZA"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a:t>
                      </a:r>
                      <a:r>
                        <a:rPr lang="en-ZA" sz="14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Employees cautioned</a:t>
                      </a:r>
                    </a:p>
                    <a:p>
                      <a:pPr>
                        <a:lnSpc>
                          <a:spcPct val="107000"/>
                        </a:lnSpc>
                        <a:spcAft>
                          <a:spcPts val="0"/>
                        </a:spcAft>
                      </a:pPr>
                      <a:r>
                        <a:rPr lang="en-ZA" sz="14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 Verbal warnings</a:t>
                      </a:r>
                    </a:p>
                    <a:p>
                      <a:pPr>
                        <a:lnSpc>
                          <a:spcPct val="107000"/>
                        </a:lnSpc>
                        <a:spcAft>
                          <a:spcPts val="0"/>
                        </a:spcAft>
                      </a:pPr>
                      <a:r>
                        <a:rPr lang="en-ZA" sz="14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21 Written warnings</a:t>
                      </a:r>
                    </a:p>
                    <a:p>
                      <a:pPr>
                        <a:lnSpc>
                          <a:spcPct val="107000"/>
                        </a:lnSpc>
                        <a:spcAft>
                          <a:spcPts val="0"/>
                        </a:spcAft>
                      </a:pPr>
                      <a:r>
                        <a:rPr lang="en-ZA" sz="14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63 Final written warnings</a:t>
                      </a:r>
                    </a:p>
                    <a:p>
                      <a:pPr>
                        <a:lnSpc>
                          <a:spcPct val="107000"/>
                        </a:lnSpc>
                        <a:spcAft>
                          <a:spcPts val="0"/>
                        </a:spcAft>
                      </a:pPr>
                      <a:r>
                        <a:rPr lang="en-ZA" sz="14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94 Dismissal, it must be noted that the dismissed employees were later reinstated with the loss of salary and benefits on the 25 November 2020.</a:t>
                      </a:r>
                      <a:endParaRPr lang="en-ZA"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489" marR="28489" marT="0" marB="0"/>
                </a:tc>
                <a:extLst>
                  <a:ext uri="{0D108BD9-81ED-4DB2-BD59-A6C34878D82A}">
                    <a16:rowId xmlns:a16="http://schemas.microsoft.com/office/drawing/2014/main" val="2107437453"/>
                  </a:ext>
                </a:extLst>
              </a:tr>
            </a:tbl>
          </a:graphicData>
        </a:graphic>
      </p:graphicFrame>
    </p:spTree>
    <p:extLst>
      <p:ext uri="{BB962C8B-B14F-4D97-AF65-F5344CB8AC3E}">
        <p14:creationId xmlns:p14="http://schemas.microsoft.com/office/powerpoint/2010/main" val="37916694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1476"/>
            <a:ext cx="8352739" cy="1506260"/>
          </a:xfrm>
        </p:spPr>
        <p:txBody>
          <a:bodyPr>
            <a:normAutofit/>
          </a:bodyPr>
          <a:lstStyle/>
          <a:p>
            <a:r>
              <a:rPr lang="en-ZA" sz="3600" b="1" dirty="0"/>
              <a:t>10. REPORT - CLOSING OF THE MUNICIPALITY FOR 5 WEEKS </a:t>
            </a:r>
          </a:p>
        </p:txBody>
      </p:sp>
      <p:sp>
        <p:nvSpPr>
          <p:cNvPr id="3" name="Content Placeholder 2"/>
          <p:cNvSpPr>
            <a:spLocks noGrp="1"/>
          </p:cNvSpPr>
          <p:nvPr>
            <p:ph idx="1"/>
          </p:nvPr>
        </p:nvSpPr>
        <p:spPr>
          <a:xfrm>
            <a:off x="467544" y="1700808"/>
            <a:ext cx="8676456" cy="4299008"/>
          </a:xfrm>
        </p:spPr>
        <p:txBody>
          <a:bodyPr>
            <a:normAutofit fontScale="85000" lnSpcReduction="20000"/>
          </a:bodyPr>
          <a:lstStyle/>
          <a:p>
            <a:r>
              <a:rPr lang="en-ZA" dirty="0"/>
              <a:t>Employees embarked on an unprotected strike from 3</a:t>
            </a:r>
            <a:r>
              <a:rPr lang="en-ZA" baseline="30000" dirty="0"/>
              <a:t>rd</a:t>
            </a:r>
            <a:r>
              <a:rPr lang="en-ZA" dirty="0"/>
              <a:t> August to 7</a:t>
            </a:r>
            <a:r>
              <a:rPr lang="en-ZA" baseline="30000" dirty="0"/>
              <a:t>th</a:t>
            </a:r>
            <a:r>
              <a:rPr lang="en-ZA" dirty="0"/>
              <a:t> September 2020 after having delivered a memorandum of demands.</a:t>
            </a:r>
          </a:p>
          <a:p>
            <a:r>
              <a:rPr lang="en-ZA" dirty="0"/>
              <a:t>An ultimatum was issued to employees on the 4</a:t>
            </a:r>
            <a:r>
              <a:rPr lang="en-ZA" baseline="30000" dirty="0"/>
              <a:t>th</a:t>
            </a:r>
            <a:r>
              <a:rPr lang="en-ZA" dirty="0"/>
              <a:t> of august 2020 to return to work on 5</a:t>
            </a:r>
            <a:r>
              <a:rPr lang="en-ZA" baseline="30000" dirty="0"/>
              <a:t>th</a:t>
            </a:r>
            <a:r>
              <a:rPr lang="en-ZA" dirty="0"/>
              <a:t> of August 2020which they failed to do.</a:t>
            </a:r>
          </a:p>
          <a:p>
            <a:r>
              <a:rPr lang="en-ZA" dirty="0"/>
              <a:t>On the 13</a:t>
            </a:r>
            <a:r>
              <a:rPr lang="en-ZA" baseline="30000" dirty="0"/>
              <a:t>th</a:t>
            </a:r>
            <a:r>
              <a:rPr lang="en-ZA" dirty="0"/>
              <a:t> of August 2020 employer approached the Labour Court on an urgent basis to interdict the matter but the matter was dismissed.</a:t>
            </a:r>
          </a:p>
          <a:p>
            <a:r>
              <a:rPr lang="en-ZA" dirty="0"/>
              <a:t>Charges were preferred against 199 employees on 2020-08-31 and 2020-09-01 for participating on an unprotected strike and/or being absent from work without authorization.</a:t>
            </a:r>
          </a:p>
          <a:p>
            <a:r>
              <a:rPr lang="en-ZA" dirty="0"/>
              <a:t>Of the 199 employees, 5 were found not guilty, 97 dismissed and 97 received various sanctions ranging from verbal warning to final written warning.</a:t>
            </a:r>
          </a:p>
          <a:p>
            <a:r>
              <a:rPr lang="en-ZA" dirty="0">
                <a:solidFill>
                  <a:srgbClr val="FF0000"/>
                </a:solidFill>
              </a:rPr>
              <a:t>The matter has been finalized and employees were back to work after all labour relations processes were finalized.</a:t>
            </a:r>
          </a:p>
          <a:p>
            <a:endParaRPr lang="en-ZA" dirty="0"/>
          </a:p>
          <a:p>
            <a:endParaRPr lang="en-ZA" dirty="0"/>
          </a:p>
        </p:txBody>
      </p:sp>
      <p:sp>
        <p:nvSpPr>
          <p:cNvPr id="4" name="Slide Number Placeholder 3"/>
          <p:cNvSpPr>
            <a:spLocks noGrp="1"/>
          </p:cNvSpPr>
          <p:nvPr>
            <p:ph type="sldNum" sz="quarter" idx="12"/>
          </p:nvPr>
        </p:nvSpPr>
        <p:spPr/>
        <p:txBody>
          <a:bodyPr/>
          <a:lstStyle/>
          <a:p>
            <a:fld id="{7DADAC30-06FB-4867-A41F-B3D5DF4920A0}" type="slidenum">
              <a:rPr lang="nso-ZA" smtClean="0"/>
              <a:pPr/>
              <a:t>46</a:t>
            </a:fld>
            <a:endParaRPr lang="nso-ZA"/>
          </a:p>
        </p:txBody>
      </p:sp>
    </p:spTree>
    <p:extLst>
      <p:ext uri="{BB962C8B-B14F-4D97-AF65-F5344CB8AC3E}">
        <p14:creationId xmlns:p14="http://schemas.microsoft.com/office/powerpoint/2010/main" val="16319752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24744"/>
            <a:ext cx="8003233" cy="3488266"/>
          </a:xfrm>
        </p:spPr>
        <p:txBody>
          <a:bodyPr/>
          <a:lstStyle/>
          <a:p>
            <a:r>
              <a:rPr lang="en-US" dirty="0">
                <a:latin typeface="Arial Black" panose="020B0A04020102020204" pitchFamily="34" charset="0"/>
              </a:rPr>
              <a:t>11. INSTITUTIONAL CAPACITY</a:t>
            </a:r>
          </a:p>
        </p:txBody>
      </p:sp>
      <p:sp>
        <p:nvSpPr>
          <p:cNvPr id="3" name="Subtitle 2"/>
          <p:cNvSpPr>
            <a:spLocks noGrp="1"/>
          </p:cNvSpPr>
          <p:nvPr>
            <p:ph type="subTitle" idx="1"/>
          </p:nvPr>
        </p:nvSpPr>
        <p:spPr>
          <a:xfrm>
            <a:off x="683568" y="4797152"/>
            <a:ext cx="8003233" cy="1364531"/>
          </a:xfrm>
        </p:spPr>
        <p:txBody>
          <a:bodyPr/>
          <a:lstStyle/>
          <a:p>
            <a:r>
              <a:rPr lang="en-US" dirty="0">
                <a:latin typeface="Arial Black" panose="020B0A04020102020204" pitchFamily="34" charset="0"/>
              </a:rPr>
              <a:t>PERSONNEL IN KEY POSITIONS</a:t>
            </a:r>
          </a:p>
        </p:txBody>
      </p:sp>
      <p:pic>
        <p:nvPicPr>
          <p:cNvPr id="4" name="Picture 3"/>
          <p:cNvPicPr>
            <a:picLocks noChangeAspect="1"/>
          </p:cNvPicPr>
          <p:nvPr/>
        </p:nvPicPr>
        <p:blipFill>
          <a:blip r:embed="rId2" cstate="print"/>
          <a:stretch>
            <a:fillRect/>
          </a:stretch>
        </p:blipFill>
        <p:spPr>
          <a:xfrm>
            <a:off x="7316907" y="5960224"/>
            <a:ext cx="1799400" cy="787151"/>
          </a:xfrm>
          <a:prstGeom prst="rect">
            <a:avLst/>
          </a:prstGeom>
        </p:spPr>
      </p:pic>
      <p:pic>
        <p:nvPicPr>
          <p:cNvPr id="5" name="Picture 2" descr="GSDM Logo"/>
          <p:cNvPicPr>
            <a:picLocks noChangeAspect="1" noChangeArrowheads="1"/>
          </p:cNvPicPr>
          <p:nvPr/>
        </p:nvPicPr>
        <p:blipFill>
          <a:blip r:embed="rId3" cstate="print">
            <a:clrChange>
              <a:clrFrom>
                <a:srgbClr val="FBFBF9"/>
              </a:clrFrom>
              <a:clrTo>
                <a:srgbClr val="FBFBF9">
                  <a:alpha val="0"/>
                </a:srgbClr>
              </a:clrTo>
            </a:clrChange>
          </a:blip>
          <a:srcRect/>
          <a:stretch>
            <a:fillRect/>
          </a:stretch>
        </p:blipFill>
        <p:spPr bwMode="auto">
          <a:xfrm>
            <a:off x="21392" y="5915161"/>
            <a:ext cx="1074099" cy="877275"/>
          </a:xfrm>
          <a:prstGeom prst="rect">
            <a:avLst/>
          </a:prstGeom>
          <a:noFill/>
          <a:ln w="9525">
            <a:noFill/>
            <a:miter lim="800000"/>
            <a:headEnd/>
            <a:tailEnd/>
          </a:ln>
        </p:spPr>
      </p:pic>
      <p:pic>
        <p:nvPicPr>
          <p:cNvPr id="6" name="Picture 5" descr="wapen1 2"/>
          <p:cNvPicPr/>
          <p:nvPr/>
        </p:nvPicPr>
        <p:blipFill>
          <a:blip r:embed="rId4"/>
          <a:srcRect/>
          <a:stretch>
            <a:fillRect/>
          </a:stretch>
        </p:blipFill>
        <p:spPr bwMode="auto">
          <a:xfrm>
            <a:off x="4067944" y="5955822"/>
            <a:ext cx="792088" cy="864957"/>
          </a:xfrm>
          <a:prstGeom prst="rect">
            <a:avLst/>
          </a:prstGeom>
          <a:noFill/>
          <a:ln w="9525">
            <a:noFill/>
            <a:miter lim="800000"/>
            <a:headEnd/>
            <a:tailEnd/>
          </a:ln>
        </p:spPr>
      </p:pic>
    </p:spTree>
    <p:extLst>
      <p:ext uri="{BB962C8B-B14F-4D97-AF65-F5344CB8AC3E}">
        <p14:creationId xmlns:p14="http://schemas.microsoft.com/office/powerpoint/2010/main" val="22474712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0"/>
            <a:ext cx="8219254" cy="568151"/>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ZA" sz="2000" b="1" dirty="0">
                <a:solidFill>
                  <a:schemeClr val="tx1"/>
                </a:solidFill>
              </a:rPr>
              <a:t>INSTITUTIONAL CAPACITY (High level posts)</a:t>
            </a:r>
            <a:endParaRPr lang="en-ZA" sz="20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7216749"/>
              </p:ext>
            </p:extLst>
          </p:nvPr>
        </p:nvGraphicFramePr>
        <p:xfrm>
          <a:off x="15280" y="671941"/>
          <a:ext cx="9144001" cy="5086955"/>
        </p:xfrm>
        <a:graphic>
          <a:graphicData uri="http://schemas.openxmlformats.org/drawingml/2006/table">
            <a:tbl>
              <a:tblPr firstRow="1" bandRow="1">
                <a:tableStyleId>{5C22544A-7EE6-4342-B048-85BDC9FD1C3A}</a:tableStyleId>
              </a:tblPr>
              <a:tblGrid>
                <a:gridCol w="1028328">
                  <a:extLst>
                    <a:ext uri="{9D8B030D-6E8A-4147-A177-3AD203B41FA5}">
                      <a16:colId xmlns:a16="http://schemas.microsoft.com/office/drawing/2014/main" val="110570114"/>
                    </a:ext>
                  </a:extLst>
                </a:gridCol>
                <a:gridCol w="648072">
                  <a:extLst>
                    <a:ext uri="{9D8B030D-6E8A-4147-A177-3AD203B41FA5}">
                      <a16:colId xmlns:a16="http://schemas.microsoft.com/office/drawing/2014/main" val="2164428138"/>
                    </a:ext>
                  </a:extLst>
                </a:gridCol>
                <a:gridCol w="864096">
                  <a:extLst>
                    <a:ext uri="{9D8B030D-6E8A-4147-A177-3AD203B41FA5}">
                      <a16:colId xmlns:a16="http://schemas.microsoft.com/office/drawing/2014/main" val="2988465007"/>
                    </a:ext>
                  </a:extLst>
                </a:gridCol>
                <a:gridCol w="720080">
                  <a:extLst>
                    <a:ext uri="{9D8B030D-6E8A-4147-A177-3AD203B41FA5}">
                      <a16:colId xmlns:a16="http://schemas.microsoft.com/office/drawing/2014/main" val="912527751"/>
                    </a:ext>
                  </a:extLst>
                </a:gridCol>
                <a:gridCol w="864096">
                  <a:extLst>
                    <a:ext uri="{9D8B030D-6E8A-4147-A177-3AD203B41FA5}">
                      <a16:colId xmlns:a16="http://schemas.microsoft.com/office/drawing/2014/main" val="3364934006"/>
                    </a:ext>
                  </a:extLst>
                </a:gridCol>
                <a:gridCol w="1224136">
                  <a:extLst>
                    <a:ext uri="{9D8B030D-6E8A-4147-A177-3AD203B41FA5}">
                      <a16:colId xmlns:a16="http://schemas.microsoft.com/office/drawing/2014/main" val="2923823406"/>
                    </a:ext>
                  </a:extLst>
                </a:gridCol>
                <a:gridCol w="864096">
                  <a:extLst>
                    <a:ext uri="{9D8B030D-6E8A-4147-A177-3AD203B41FA5}">
                      <a16:colId xmlns:a16="http://schemas.microsoft.com/office/drawing/2014/main" val="1841975809"/>
                    </a:ext>
                  </a:extLst>
                </a:gridCol>
                <a:gridCol w="1008112">
                  <a:extLst>
                    <a:ext uri="{9D8B030D-6E8A-4147-A177-3AD203B41FA5}">
                      <a16:colId xmlns:a16="http://schemas.microsoft.com/office/drawing/2014/main" val="848583696"/>
                    </a:ext>
                  </a:extLst>
                </a:gridCol>
                <a:gridCol w="936104">
                  <a:extLst>
                    <a:ext uri="{9D8B030D-6E8A-4147-A177-3AD203B41FA5}">
                      <a16:colId xmlns:a16="http://schemas.microsoft.com/office/drawing/2014/main" val="688186686"/>
                    </a:ext>
                  </a:extLst>
                </a:gridCol>
                <a:gridCol w="986881">
                  <a:extLst>
                    <a:ext uri="{9D8B030D-6E8A-4147-A177-3AD203B41FA5}">
                      <a16:colId xmlns:a16="http://schemas.microsoft.com/office/drawing/2014/main" val="420256493"/>
                    </a:ext>
                  </a:extLst>
                </a:gridCol>
              </a:tblGrid>
              <a:tr h="1021080">
                <a:tc>
                  <a:txBody>
                    <a:bodyPr/>
                    <a:lstStyle/>
                    <a:p>
                      <a:pPr marL="0" lvl="0" indent="0" algn="l" rtl="0">
                        <a:spcBef>
                          <a:spcPts val="0"/>
                        </a:spcBef>
                        <a:spcAft>
                          <a:spcPts val="0"/>
                        </a:spcAft>
                        <a:buNone/>
                      </a:pPr>
                      <a:r>
                        <a:rPr lang="en-ZA" sz="1000" b="1" dirty="0">
                          <a:solidFill>
                            <a:schemeClr val="tx1"/>
                          </a:solidFill>
                        </a:rPr>
                        <a:t>POSITION</a:t>
                      </a:r>
                      <a:endParaRPr sz="10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000" b="1" dirty="0">
                          <a:solidFill>
                            <a:schemeClr val="tx1"/>
                          </a:solidFill>
                        </a:rPr>
                        <a:t>STATUS</a:t>
                      </a:r>
                      <a:endParaRPr sz="10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000" b="1" dirty="0">
                          <a:solidFill>
                            <a:schemeClr val="tx1"/>
                          </a:solidFill>
                        </a:rPr>
                        <a:t>NAME</a:t>
                      </a:r>
                      <a:r>
                        <a:rPr lang="en-ZA" sz="1000" b="1" baseline="0" dirty="0">
                          <a:solidFill>
                            <a:schemeClr val="tx1"/>
                          </a:solidFill>
                        </a:rPr>
                        <a:t> OF OFFICIAL</a:t>
                      </a:r>
                      <a:endParaRPr sz="10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000" b="1" dirty="0">
                          <a:solidFill>
                            <a:schemeClr val="tx1"/>
                          </a:solidFill>
                        </a:rPr>
                        <a:t>GENDER</a:t>
                      </a:r>
                      <a:endParaRPr sz="10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000" b="1" dirty="0">
                          <a:solidFill>
                            <a:schemeClr val="tx1"/>
                          </a:solidFill>
                        </a:rPr>
                        <a:t>REASON FOR VACANCY AND MEASURES</a:t>
                      </a:r>
                      <a:endParaRPr sz="10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000" b="1" dirty="0">
                          <a:solidFill>
                            <a:schemeClr val="tx1"/>
                          </a:solidFill>
                        </a:rPr>
                        <a:t>HIGHEST</a:t>
                      </a:r>
                      <a:r>
                        <a:rPr lang="en-ZA" sz="1000" b="1" baseline="0" dirty="0">
                          <a:solidFill>
                            <a:schemeClr val="tx1"/>
                          </a:solidFill>
                        </a:rPr>
                        <a:t> QUALIFICATION</a:t>
                      </a:r>
                      <a:endParaRPr sz="10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000" b="1" dirty="0">
                          <a:solidFill>
                            <a:schemeClr val="tx1"/>
                          </a:solidFill>
                        </a:rPr>
                        <a:t>REGISTRATION</a:t>
                      </a:r>
                      <a:r>
                        <a:rPr lang="en-ZA" sz="1000" b="1" baseline="0" dirty="0">
                          <a:solidFill>
                            <a:schemeClr val="tx1"/>
                          </a:solidFill>
                        </a:rPr>
                        <a:t> WITH PROFESSIONAL BODIES</a:t>
                      </a:r>
                      <a:endParaRPr sz="1000" b="1" dirty="0">
                        <a:solidFill>
                          <a:schemeClr val="tx1"/>
                        </a:solidFill>
                      </a:endParaRPr>
                    </a:p>
                  </a:txBody>
                  <a:tcPr marL="91425" marR="91425" marT="91425" marB="914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000" b="1" dirty="0">
                          <a:solidFill>
                            <a:schemeClr val="tx1"/>
                          </a:solidFill>
                        </a:rPr>
                        <a:t>MINIMUM COMPETENCY (MFMA)</a:t>
                      </a:r>
                    </a:p>
                    <a:p>
                      <a:pPr marL="0" lvl="0" indent="0" algn="l" rtl="0">
                        <a:spcBef>
                          <a:spcPts val="0"/>
                        </a:spcBef>
                        <a:spcAft>
                          <a:spcPts val="0"/>
                        </a:spcAft>
                        <a:buNone/>
                      </a:pPr>
                      <a:endParaRPr sz="1000" b="1" dirty="0">
                        <a:solidFill>
                          <a:schemeClr val="tx1"/>
                        </a:solidFill>
                      </a:endParaRPr>
                    </a:p>
                  </a:txBody>
                  <a:tcPr marL="91425" marR="91425" marT="91425" marB="914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000" b="1" dirty="0">
                          <a:solidFill>
                            <a:schemeClr val="tx1"/>
                          </a:solidFill>
                        </a:rPr>
                        <a:t>YEARS</a:t>
                      </a:r>
                      <a:r>
                        <a:rPr lang="en-ZA" sz="1000" b="1" baseline="0" dirty="0">
                          <a:solidFill>
                            <a:schemeClr val="tx1"/>
                          </a:solidFill>
                        </a:rPr>
                        <a:t> OF EXPERINCE</a:t>
                      </a:r>
                      <a:endParaRPr lang="en-ZA" sz="1000" b="1" dirty="0">
                        <a:solidFill>
                          <a:schemeClr val="tx1"/>
                        </a:solidFill>
                      </a:endParaRPr>
                    </a:p>
                    <a:p>
                      <a:pPr marL="0" lvl="0" indent="0" algn="l" rtl="0">
                        <a:spcBef>
                          <a:spcPts val="0"/>
                        </a:spcBef>
                        <a:spcAft>
                          <a:spcPts val="0"/>
                        </a:spcAft>
                        <a:buNone/>
                      </a:pPr>
                      <a:endParaRPr lang="en-ZA" sz="1000" b="1" dirty="0">
                        <a:solidFill>
                          <a:schemeClr val="tx1"/>
                        </a:solidFill>
                      </a:endParaRPr>
                    </a:p>
                    <a:p>
                      <a:pPr marL="0" lvl="0" indent="0" algn="l" rtl="0">
                        <a:spcBef>
                          <a:spcPts val="0"/>
                        </a:spcBef>
                        <a:spcAft>
                          <a:spcPts val="0"/>
                        </a:spcAft>
                        <a:buNone/>
                      </a:pPr>
                      <a:endParaRPr sz="1000" b="1" dirty="0">
                        <a:solidFill>
                          <a:schemeClr val="tx1"/>
                        </a:solidFill>
                      </a:endParaRPr>
                    </a:p>
                  </a:txBody>
                  <a:tcPr marL="91425" marR="91425" marT="91425" marB="914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000" b="1" baseline="0" dirty="0">
                          <a:solidFill>
                            <a:schemeClr val="tx1"/>
                          </a:solidFill>
                        </a:rPr>
                        <a:t>APPOITMENT DATE </a:t>
                      </a:r>
                      <a:endParaRPr lang="en-ZA" sz="1000" b="1" dirty="0">
                        <a:solidFill>
                          <a:schemeClr val="tx1"/>
                        </a:solidFill>
                      </a:endParaRPr>
                    </a:p>
                    <a:p>
                      <a:pPr marL="0" lvl="0" indent="0" algn="l" rtl="0">
                        <a:spcBef>
                          <a:spcPts val="0"/>
                        </a:spcBef>
                        <a:spcAft>
                          <a:spcPts val="0"/>
                        </a:spcAft>
                        <a:buNone/>
                      </a:pPr>
                      <a:endParaRPr sz="1000" b="1" dirty="0">
                        <a:solidFill>
                          <a:schemeClr val="tx1"/>
                        </a:solidFill>
                      </a:endParaRPr>
                    </a:p>
                  </a:txBody>
                  <a:tcPr marL="91425" marR="91425" marT="91425" marB="91425"/>
                </a:tc>
                <a:extLst>
                  <a:ext uri="{0D108BD9-81ED-4DB2-BD59-A6C34878D82A}">
                    <a16:rowId xmlns:a16="http://schemas.microsoft.com/office/drawing/2014/main" val="609807246"/>
                  </a:ext>
                </a:extLst>
              </a:tr>
              <a:tr h="1021080">
                <a:tc>
                  <a:txBody>
                    <a:bodyPr/>
                    <a:lstStyle/>
                    <a:p>
                      <a:pPr marL="0" lvl="0" indent="0" algn="l" rtl="0">
                        <a:lnSpc>
                          <a:spcPct val="115000"/>
                        </a:lnSpc>
                        <a:spcBef>
                          <a:spcPts val="0"/>
                        </a:spcBef>
                        <a:spcAft>
                          <a:spcPts val="0"/>
                        </a:spcAft>
                        <a:buNone/>
                      </a:pPr>
                      <a:r>
                        <a:rPr lang="en-ZA" sz="1200" b="1" dirty="0">
                          <a:latin typeface="Calibri"/>
                          <a:ea typeface="Calibri"/>
                          <a:cs typeface="Calibri"/>
                          <a:sym typeface="Calibri"/>
                        </a:rPr>
                        <a:t>Municipal Manager</a:t>
                      </a:r>
                      <a:endParaRPr sz="1200" b="1"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latin typeface="Calibri"/>
                          <a:ea typeface="Calibri"/>
                          <a:cs typeface="Calibri"/>
                          <a:sym typeface="Calibri"/>
                        </a:rPr>
                        <a:t>Filled</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US" sz="1200" dirty="0">
                          <a:latin typeface="Calibri"/>
                          <a:ea typeface="Calibri"/>
                          <a:cs typeface="Calibri"/>
                          <a:sym typeface="Calibri"/>
                        </a:rPr>
                        <a:t>GPN</a:t>
                      </a:r>
                      <a:r>
                        <a:rPr lang="en-US" sz="1200" baseline="0" dirty="0">
                          <a:latin typeface="Calibri"/>
                          <a:ea typeface="Calibri"/>
                          <a:cs typeface="Calibri"/>
                          <a:sym typeface="Calibri"/>
                        </a:rPr>
                        <a:t> Mhlongo Ntshangase</a:t>
                      </a:r>
                      <a:endParaRPr lang="en-ZA"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latin typeface="Calibri"/>
                          <a:ea typeface="Calibri"/>
                          <a:cs typeface="Calibri"/>
                          <a:sym typeface="Calibri"/>
                        </a:rPr>
                        <a:t>Female</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US" sz="1200" dirty="0">
                          <a:latin typeface="Calibri"/>
                          <a:ea typeface="Calibri"/>
                          <a:cs typeface="Calibri"/>
                          <a:sym typeface="Calibri"/>
                        </a:rPr>
                        <a:t>Senior Leadership Dev (NQF level 8)</a:t>
                      </a:r>
                    </a:p>
                    <a:p>
                      <a:pPr marL="0" lvl="0" indent="0" algn="l" rtl="0">
                        <a:lnSpc>
                          <a:spcPct val="115000"/>
                        </a:lnSpc>
                        <a:spcBef>
                          <a:spcPts val="0"/>
                        </a:spcBef>
                        <a:spcAft>
                          <a:spcPts val="0"/>
                        </a:spcAft>
                        <a:buNone/>
                      </a:pPr>
                      <a:r>
                        <a:rPr lang="en-US" sz="1200" dirty="0">
                          <a:latin typeface="Calibri"/>
                          <a:ea typeface="Calibri"/>
                          <a:cs typeface="Calibri"/>
                          <a:sym typeface="Calibri"/>
                        </a:rPr>
                        <a:t>Development and management of Local Government (NQF level 8)</a:t>
                      </a:r>
                    </a:p>
                    <a:p>
                      <a:pPr marL="0" lvl="0" indent="0" algn="l" rtl="0">
                        <a:lnSpc>
                          <a:spcPct val="115000"/>
                        </a:lnSpc>
                        <a:spcBef>
                          <a:spcPts val="0"/>
                        </a:spcBef>
                        <a:spcAft>
                          <a:spcPts val="0"/>
                        </a:spcAft>
                        <a:buNone/>
                      </a:pPr>
                      <a:endParaRPr lang="en-US" sz="1200" dirty="0">
                        <a:latin typeface="Calibri"/>
                        <a:ea typeface="Calibri"/>
                        <a:cs typeface="Calibri"/>
                        <a:sym typeface="Calibri"/>
                      </a:endParaRPr>
                    </a:p>
                    <a:p>
                      <a:pPr marL="0" lvl="0" indent="0" algn="l" rtl="0">
                        <a:lnSpc>
                          <a:spcPct val="115000"/>
                        </a:lnSpc>
                        <a:spcBef>
                          <a:spcPts val="0"/>
                        </a:spcBef>
                        <a:spcAft>
                          <a:spcPts val="0"/>
                        </a:spcAft>
                        <a:buNone/>
                      </a:pPr>
                      <a:r>
                        <a:rPr lang="en-US" sz="1200" dirty="0" err="1">
                          <a:latin typeface="Calibri"/>
                          <a:ea typeface="Calibri"/>
                          <a:cs typeface="Calibri"/>
                          <a:sym typeface="Calibri"/>
                        </a:rPr>
                        <a:t>Bcom</a:t>
                      </a:r>
                      <a:r>
                        <a:rPr lang="en-US" sz="1200" dirty="0">
                          <a:latin typeface="Calibri"/>
                          <a:ea typeface="Calibri"/>
                          <a:cs typeface="Calibri"/>
                          <a:sym typeface="Calibri"/>
                        </a:rPr>
                        <a:t> Accounting</a:t>
                      </a:r>
                    </a:p>
                    <a:p>
                      <a:pPr marL="0" lvl="0" indent="0" algn="l" rtl="0">
                        <a:lnSpc>
                          <a:spcPct val="115000"/>
                        </a:lnSpc>
                        <a:spcBef>
                          <a:spcPts val="0"/>
                        </a:spcBef>
                        <a:spcAft>
                          <a:spcPts val="0"/>
                        </a:spcAft>
                        <a:buNone/>
                      </a:pPr>
                      <a:endParaRPr lang="en-US" sz="1200" dirty="0">
                        <a:latin typeface="Calibri"/>
                        <a:ea typeface="Calibri"/>
                        <a:cs typeface="Calibri"/>
                        <a:sym typeface="Calibri"/>
                      </a:endParaRPr>
                    </a:p>
                  </a:txBody>
                  <a:tcPr marL="68575" marR="68575" marT="91425" marB="91425"/>
                </a:tc>
                <a:tc>
                  <a:txBody>
                    <a:bodyPr/>
                    <a:lstStyle/>
                    <a:p>
                      <a:endParaRPr lang="en-ZA" sz="1200" dirty="0">
                        <a:solidFill>
                          <a:schemeClr val="tx1"/>
                        </a:solidFill>
                      </a:endParaRPr>
                    </a:p>
                  </a:txBody>
                  <a:tcPr/>
                </a:tc>
                <a:tc>
                  <a:txBody>
                    <a:bodyPr/>
                    <a:lstStyle/>
                    <a:p>
                      <a:pPr marL="0" lvl="0" indent="0" algn="l" rtl="0">
                        <a:lnSpc>
                          <a:spcPct val="115000"/>
                        </a:lnSpc>
                        <a:spcBef>
                          <a:spcPts val="0"/>
                        </a:spcBef>
                        <a:spcAft>
                          <a:spcPts val="0"/>
                        </a:spcAft>
                        <a:buNone/>
                      </a:pPr>
                      <a:r>
                        <a:rPr lang="en-US" sz="1200" dirty="0">
                          <a:latin typeface="Calibri"/>
                          <a:ea typeface="Calibri"/>
                          <a:cs typeface="Calibri"/>
                          <a:sym typeface="Calibri"/>
                        </a:rPr>
                        <a:t>CPMD</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US" sz="1200" dirty="0">
                          <a:latin typeface="Calibri"/>
                          <a:ea typeface="Calibri"/>
                          <a:cs typeface="Calibri"/>
                          <a:sym typeface="Calibri"/>
                        </a:rPr>
                        <a:t>15 Years</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US" sz="1200" dirty="0">
                          <a:latin typeface="Calibri"/>
                          <a:ea typeface="Calibri"/>
                          <a:cs typeface="Calibri"/>
                          <a:sym typeface="Calibri"/>
                        </a:rPr>
                        <a:t>11</a:t>
                      </a:r>
                      <a:r>
                        <a:rPr lang="en-US" sz="1200" baseline="0" dirty="0">
                          <a:latin typeface="Calibri"/>
                          <a:ea typeface="Calibri"/>
                          <a:cs typeface="Calibri"/>
                          <a:sym typeface="Calibri"/>
                        </a:rPr>
                        <a:t> August 2017</a:t>
                      </a:r>
                      <a:endParaRPr sz="1200" dirty="0">
                        <a:latin typeface="Calibri"/>
                        <a:ea typeface="Calibri"/>
                        <a:cs typeface="Calibri"/>
                        <a:sym typeface="Calibri"/>
                      </a:endParaRPr>
                    </a:p>
                  </a:txBody>
                  <a:tcPr marL="68575" marR="68575" marT="91425" marB="91425"/>
                </a:tc>
                <a:extLst>
                  <a:ext uri="{0D108BD9-81ED-4DB2-BD59-A6C34878D82A}">
                    <a16:rowId xmlns:a16="http://schemas.microsoft.com/office/drawing/2014/main" val="630433583"/>
                  </a:ext>
                </a:extLst>
              </a:tr>
              <a:tr h="1021080">
                <a:tc>
                  <a:txBody>
                    <a:bodyPr/>
                    <a:lstStyle/>
                    <a:p>
                      <a:pPr marL="0" lvl="0" indent="0" algn="l" rtl="0">
                        <a:lnSpc>
                          <a:spcPct val="115000"/>
                        </a:lnSpc>
                        <a:spcBef>
                          <a:spcPts val="0"/>
                        </a:spcBef>
                        <a:spcAft>
                          <a:spcPts val="0"/>
                        </a:spcAft>
                        <a:buNone/>
                      </a:pPr>
                      <a:r>
                        <a:rPr lang="en-ZA" sz="1200" b="1" dirty="0">
                          <a:latin typeface="Calibri"/>
                          <a:ea typeface="Calibri"/>
                          <a:cs typeface="Calibri"/>
                          <a:sym typeface="Calibri"/>
                        </a:rPr>
                        <a:t>Director:</a:t>
                      </a:r>
                      <a:r>
                        <a:rPr lang="en-ZA" sz="1200" b="1" baseline="0" dirty="0">
                          <a:latin typeface="Calibri"/>
                          <a:ea typeface="Calibri"/>
                          <a:cs typeface="Calibri"/>
                          <a:sym typeface="Calibri"/>
                        </a:rPr>
                        <a:t> Planning and Economic Development</a:t>
                      </a:r>
                      <a:endParaRPr sz="1200" b="1"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US" sz="1200" dirty="0">
                          <a:latin typeface="Calibri"/>
                          <a:ea typeface="Calibri"/>
                          <a:cs typeface="Calibri"/>
                          <a:sym typeface="Calibri"/>
                        </a:rPr>
                        <a:t>Filled</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US" sz="1200" dirty="0">
                          <a:latin typeface="Calibri"/>
                          <a:ea typeface="Calibri"/>
                          <a:cs typeface="Calibri"/>
                          <a:sym typeface="Calibri"/>
                        </a:rPr>
                        <a:t>M.P</a:t>
                      </a:r>
                      <a:r>
                        <a:rPr lang="en-US" sz="1200" baseline="0" dirty="0">
                          <a:latin typeface="Calibri"/>
                          <a:ea typeface="Calibri"/>
                          <a:cs typeface="Calibri"/>
                          <a:sym typeface="Calibri"/>
                        </a:rPr>
                        <a:t> Phosa </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US" sz="1200" dirty="0">
                          <a:latin typeface="Calibri"/>
                          <a:ea typeface="Calibri"/>
                          <a:cs typeface="Calibri"/>
                          <a:sym typeface="Calibri"/>
                        </a:rPr>
                        <a:t>Male</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endParaRPr sz="1200" dirty="0">
                        <a:latin typeface="Calibri"/>
                        <a:ea typeface="Calibri"/>
                        <a:cs typeface="Calibri"/>
                        <a:sym typeface="Calibri"/>
                      </a:endParaRPr>
                    </a:p>
                  </a:txBody>
                  <a:tcPr marL="68575" marR="68575" marT="91425" marB="91425"/>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GB" sz="1200" dirty="0">
                          <a:latin typeface="Calibri"/>
                          <a:ea typeface="Calibri"/>
                          <a:cs typeface="Calibri"/>
                          <a:sym typeface="Calibri"/>
                        </a:rPr>
                        <a:t>MBA (NQF Level 9), </a:t>
                      </a:r>
                      <a:r>
                        <a:rPr lang="en-GB" sz="1200" dirty="0" err="1">
                          <a:latin typeface="Calibri"/>
                          <a:ea typeface="Calibri"/>
                          <a:cs typeface="Calibri"/>
                          <a:sym typeface="Calibri"/>
                        </a:rPr>
                        <a:t>Bsc</a:t>
                      </a:r>
                      <a:r>
                        <a:rPr lang="en-GB" sz="1200" dirty="0">
                          <a:latin typeface="Calibri"/>
                          <a:ea typeface="Calibri"/>
                          <a:cs typeface="Calibri"/>
                          <a:sym typeface="Calibri"/>
                        </a:rPr>
                        <a:t> (Honours) Urban and Regional Planning</a:t>
                      </a:r>
                    </a:p>
                  </a:txBody>
                  <a:tcPr marL="68575" marR="68575" marT="91425" marB="91425"/>
                </a:tc>
                <a:tc>
                  <a:txBody>
                    <a:bodyPr/>
                    <a:lstStyle/>
                    <a:p>
                      <a:r>
                        <a:rPr lang="en-ZA" sz="1200" dirty="0">
                          <a:solidFill>
                            <a:schemeClr val="tx1"/>
                          </a:solidFill>
                        </a:rPr>
                        <a:t>Yes, Registered</a:t>
                      </a:r>
                      <a:r>
                        <a:rPr lang="en-ZA" sz="1200" baseline="0" dirty="0">
                          <a:solidFill>
                            <a:schemeClr val="tx1"/>
                          </a:solidFill>
                        </a:rPr>
                        <a:t> as a Professional Planner (SCAPLAN)</a:t>
                      </a:r>
                      <a:endParaRPr lang="en-ZA" sz="1200" dirty="0">
                        <a:solidFill>
                          <a:schemeClr val="tx1"/>
                        </a:solidFill>
                      </a:endParaRPr>
                    </a:p>
                  </a:txBody>
                  <a:tcPr/>
                </a:tc>
                <a:tc>
                  <a:txBody>
                    <a:bodyPr/>
                    <a:lstStyle/>
                    <a:p>
                      <a:pPr marL="0" lvl="0" indent="0" algn="l" rtl="0">
                        <a:lnSpc>
                          <a:spcPct val="115000"/>
                        </a:lnSpc>
                        <a:spcBef>
                          <a:spcPts val="0"/>
                        </a:spcBef>
                        <a:spcAft>
                          <a:spcPts val="0"/>
                        </a:spcAft>
                        <a:buNone/>
                      </a:pPr>
                      <a:r>
                        <a:rPr lang="en-ZA" sz="1200" dirty="0">
                          <a:latin typeface="Calibri"/>
                          <a:ea typeface="Calibri"/>
                          <a:cs typeface="Calibri"/>
                          <a:sym typeface="Calibri"/>
                        </a:rPr>
                        <a:t>YES</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latin typeface="Calibri"/>
                          <a:ea typeface="Calibri"/>
                          <a:cs typeface="Calibri"/>
                          <a:sym typeface="Calibri"/>
                        </a:rPr>
                        <a:t>11 Years</a:t>
                      </a:r>
                      <a:r>
                        <a:rPr lang="en-ZA" sz="1200" baseline="0" dirty="0">
                          <a:latin typeface="Calibri"/>
                          <a:ea typeface="Calibri"/>
                          <a:cs typeface="Calibri"/>
                          <a:sym typeface="Calibri"/>
                        </a:rPr>
                        <a:t> </a:t>
                      </a:r>
                      <a:endParaRPr sz="1200" dirty="0">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ZA" sz="1200" dirty="0">
                          <a:latin typeface="Calibri"/>
                          <a:ea typeface="Calibri"/>
                          <a:cs typeface="Calibri"/>
                          <a:sym typeface="Calibri"/>
                        </a:rPr>
                        <a:t>01 October 2019</a:t>
                      </a:r>
                      <a:endParaRPr sz="1200" dirty="0">
                        <a:latin typeface="Calibri"/>
                        <a:ea typeface="Calibri"/>
                        <a:cs typeface="Calibri"/>
                        <a:sym typeface="Calibri"/>
                      </a:endParaRPr>
                    </a:p>
                  </a:txBody>
                  <a:tcPr marL="68575" marR="68575" marT="91425" marB="91425"/>
                </a:tc>
                <a:extLst>
                  <a:ext uri="{0D108BD9-81ED-4DB2-BD59-A6C34878D82A}">
                    <a16:rowId xmlns:a16="http://schemas.microsoft.com/office/drawing/2014/main" val="1601962011"/>
                  </a:ext>
                </a:extLst>
              </a:tr>
            </a:tbl>
          </a:graphicData>
        </a:graphic>
      </p:graphicFrame>
    </p:spTree>
    <p:extLst>
      <p:ext uri="{BB962C8B-B14F-4D97-AF65-F5344CB8AC3E}">
        <p14:creationId xmlns:p14="http://schemas.microsoft.com/office/powerpoint/2010/main" val="36839905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036496" cy="72008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ZA" sz="2000" b="1" dirty="0">
                <a:solidFill>
                  <a:schemeClr val="tx1"/>
                </a:solidFill>
              </a:rPr>
              <a:t>INSTITUTIONAL CAPACITY (High level posts)</a:t>
            </a:r>
            <a:endParaRPr lang="en-ZA" sz="2000" dirty="0">
              <a:solidFill>
                <a:schemeClr val="tx1"/>
              </a:solidFill>
            </a:endParaRPr>
          </a:p>
        </p:txBody>
      </p:sp>
      <p:graphicFrame>
        <p:nvGraphicFramePr>
          <p:cNvPr id="4" name="Content Placeholder 3"/>
          <p:cNvGraphicFramePr>
            <a:graphicFrameLocks noGrp="1"/>
          </p:cNvGraphicFramePr>
          <p:nvPr>
            <p:ph idx="1"/>
          </p:nvPr>
        </p:nvGraphicFramePr>
        <p:xfrm>
          <a:off x="0" y="1196752"/>
          <a:ext cx="8928995" cy="5181570"/>
        </p:xfrm>
        <a:graphic>
          <a:graphicData uri="http://schemas.openxmlformats.org/drawingml/2006/table">
            <a:tbl>
              <a:tblPr firstRow="1" bandRow="1">
                <a:tableStyleId>{5C22544A-7EE6-4342-B048-85BDC9FD1C3A}</a:tableStyleId>
              </a:tblPr>
              <a:tblGrid>
                <a:gridCol w="827584">
                  <a:extLst>
                    <a:ext uri="{9D8B030D-6E8A-4147-A177-3AD203B41FA5}">
                      <a16:colId xmlns:a16="http://schemas.microsoft.com/office/drawing/2014/main" val="110570114"/>
                    </a:ext>
                  </a:extLst>
                </a:gridCol>
                <a:gridCol w="792088">
                  <a:extLst>
                    <a:ext uri="{9D8B030D-6E8A-4147-A177-3AD203B41FA5}">
                      <a16:colId xmlns:a16="http://schemas.microsoft.com/office/drawing/2014/main" val="2164428138"/>
                    </a:ext>
                  </a:extLst>
                </a:gridCol>
                <a:gridCol w="720459">
                  <a:extLst>
                    <a:ext uri="{9D8B030D-6E8A-4147-A177-3AD203B41FA5}">
                      <a16:colId xmlns:a16="http://schemas.microsoft.com/office/drawing/2014/main" val="2988465007"/>
                    </a:ext>
                  </a:extLst>
                </a:gridCol>
                <a:gridCol w="703149">
                  <a:extLst>
                    <a:ext uri="{9D8B030D-6E8A-4147-A177-3AD203B41FA5}">
                      <a16:colId xmlns:a16="http://schemas.microsoft.com/office/drawing/2014/main" val="912527751"/>
                    </a:ext>
                  </a:extLst>
                </a:gridCol>
                <a:gridCol w="773463">
                  <a:extLst>
                    <a:ext uri="{9D8B030D-6E8A-4147-A177-3AD203B41FA5}">
                      <a16:colId xmlns:a16="http://schemas.microsoft.com/office/drawing/2014/main" val="3364934006"/>
                    </a:ext>
                  </a:extLst>
                </a:gridCol>
                <a:gridCol w="1335982">
                  <a:extLst>
                    <a:ext uri="{9D8B030D-6E8A-4147-A177-3AD203B41FA5}">
                      <a16:colId xmlns:a16="http://schemas.microsoft.com/office/drawing/2014/main" val="2923823406"/>
                    </a:ext>
                  </a:extLst>
                </a:gridCol>
                <a:gridCol w="843778">
                  <a:extLst>
                    <a:ext uri="{9D8B030D-6E8A-4147-A177-3AD203B41FA5}">
                      <a16:colId xmlns:a16="http://schemas.microsoft.com/office/drawing/2014/main" val="1841975809"/>
                    </a:ext>
                  </a:extLst>
                </a:gridCol>
                <a:gridCol w="774652">
                  <a:extLst>
                    <a:ext uri="{9D8B030D-6E8A-4147-A177-3AD203B41FA5}">
                      <a16:colId xmlns:a16="http://schemas.microsoft.com/office/drawing/2014/main" val="848583696"/>
                    </a:ext>
                  </a:extLst>
                </a:gridCol>
                <a:gridCol w="1041716">
                  <a:extLst>
                    <a:ext uri="{9D8B030D-6E8A-4147-A177-3AD203B41FA5}">
                      <a16:colId xmlns:a16="http://schemas.microsoft.com/office/drawing/2014/main" val="688186686"/>
                    </a:ext>
                  </a:extLst>
                </a:gridCol>
                <a:gridCol w="1116124">
                  <a:extLst>
                    <a:ext uri="{9D8B030D-6E8A-4147-A177-3AD203B41FA5}">
                      <a16:colId xmlns:a16="http://schemas.microsoft.com/office/drawing/2014/main" val="420256493"/>
                    </a:ext>
                  </a:extLst>
                </a:gridCol>
              </a:tblGrid>
              <a:tr h="1021080">
                <a:tc>
                  <a:txBody>
                    <a:bodyPr/>
                    <a:lstStyle/>
                    <a:p>
                      <a:pPr marL="0" lvl="0" indent="0" algn="l" rtl="0">
                        <a:spcBef>
                          <a:spcPts val="0"/>
                        </a:spcBef>
                        <a:spcAft>
                          <a:spcPts val="0"/>
                        </a:spcAft>
                        <a:buNone/>
                      </a:pPr>
                      <a:r>
                        <a:rPr lang="en-ZA" sz="1000" b="1" dirty="0">
                          <a:solidFill>
                            <a:schemeClr val="tx1"/>
                          </a:solidFill>
                        </a:rPr>
                        <a:t>POSITION</a:t>
                      </a:r>
                      <a:endParaRPr sz="10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000" b="1" dirty="0">
                          <a:solidFill>
                            <a:schemeClr val="tx1"/>
                          </a:solidFill>
                        </a:rPr>
                        <a:t>STATUS</a:t>
                      </a:r>
                      <a:endParaRPr sz="10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000" b="1" dirty="0">
                          <a:solidFill>
                            <a:schemeClr val="tx1"/>
                          </a:solidFill>
                        </a:rPr>
                        <a:t>NAME</a:t>
                      </a:r>
                      <a:r>
                        <a:rPr lang="en-ZA" sz="1000" b="1" baseline="0" dirty="0">
                          <a:solidFill>
                            <a:schemeClr val="tx1"/>
                          </a:solidFill>
                        </a:rPr>
                        <a:t> OF OFFICIAL</a:t>
                      </a:r>
                      <a:endParaRPr sz="10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000" b="1" dirty="0">
                          <a:solidFill>
                            <a:schemeClr val="tx1"/>
                          </a:solidFill>
                        </a:rPr>
                        <a:t>GENDER</a:t>
                      </a:r>
                      <a:endParaRPr sz="10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000" b="1" dirty="0">
                          <a:solidFill>
                            <a:schemeClr val="tx1"/>
                          </a:solidFill>
                        </a:rPr>
                        <a:t>REASON FOR VACANCY AND MEASURES</a:t>
                      </a:r>
                      <a:endParaRPr sz="10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000" b="1" dirty="0">
                          <a:solidFill>
                            <a:schemeClr val="tx1"/>
                          </a:solidFill>
                        </a:rPr>
                        <a:t>HIGHEST</a:t>
                      </a:r>
                      <a:r>
                        <a:rPr lang="en-ZA" sz="1000" b="1" baseline="0" dirty="0">
                          <a:solidFill>
                            <a:schemeClr val="tx1"/>
                          </a:solidFill>
                        </a:rPr>
                        <a:t> QUALIFICATION</a:t>
                      </a:r>
                      <a:endParaRPr sz="1000" b="1" dirty="0">
                        <a:solidFill>
                          <a:schemeClr val="tx1"/>
                        </a:solidFill>
                      </a:endParaRPr>
                    </a:p>
                  </a:txBody>
                  <a:tcPr marL="91425" marR="91425" marT="91425" marB="91425"/>
                </a:tc>
                <a:tc>
                  <a:txBody>
                    <a:bodyPr/>
                    <a:lstStyle/>
                    <a:p>
                      <a:pPr marL="0" lvl="0" indent="0" algn="l" rtl="0">
                        <a:spcBef>
                          <a:spcPts val="0"/>
                        </a:spcBef>
                        <a:spcAft>
                          <a:spcPts val="0"/>
                        </a:spcAft>
                        <a:buNone/>
                      </a:pPr>
                      <a:r>
                        <a:rPr lang="en-ZA" sz="1000" b="1" dirty="0">
                          <a:solidFill>
                            <a:schemeClr val="tx1"/>
                          </a:solidFill>
                        </a:rPr>
                        <a:t>REGISTRATION</a:t>
                      </a:r>
                      <a:r>
                        <a:rPr lang="en-ZA" sz="1000" b="1" baseline="0" dirty="0">
                          <a:solidFill>
                            <a:schemeClr val="tx1"/>
                          </a:solidFill>
                        </a:rPr>
                        <a:t> WITH PROFESSIONAL BODIES</a:t>
                      </a:r>
                      <a:endParaRPr sz="1000" b="1" dirty="0">
                        <a:solidFill>
                          <a:schemeClr val="tx1"/>
                        </a:solidFill>
                      </a:endParaRPr>
                    </a:p>
                  </a:txBody>
                  <a:tcPr marL="91425" marR="91425" marT="91425" marB="914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000" b="1" dirty="0">
                          <a:solidFill>
                            <a:schemeClr val="tx1"/>
                          </a:solidFill>
                        </a:rPr>
                        <a:t>MINIMUM COMPETENCY (MFMA)</a:t>
                      </a:r>
                    </a:p>
                    <a:p>
                      <a:pPr marL="0" lvl="0" indent="0" algn="l" rtl="0">
                        <a:spcBef>
                          <a:spcPts val="0"/>
                        </a:spcBef>
                        <a:spcAft>
                          <a:spcPts val="0"/>
                        </a:spcAft>
                        <a:buNone/>
                      </a:pPr>
                      <a:endParaRPr sz="1000" b="1" dirty="0">
                        <a:solidFill>
                          <a:schemeClr val="tx1"/>
                        </a:solidFill>
                      </a:endParaRPr>
                    </a:p>
                  </a:txBody>
                  <a:tcPr marL="91425" marR="91425" marT="91425" marB="914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000" b="1" dirty="0">
                          <a:solidFill>
                            <a:schemeClr val="tx1"/>
                          </a:solidFill>
                        </a:rPr>
                        <a:t>YEARS</a:t>
                      </a:r>
                      <a:r>
                        <a:rPr lang="en-ZA" sz="1000" b="1" baseline="0" dirty="0">
                          <a:solidFill>
                            <a:schemeClr val="tx1"/>
                          </a:solidFill>
                        </a:rPr>
                        <a:t> OF EXPERINCE</a:t>
                      </a:r>
                      <a:endParaRPr lang="en-ZA" sz="1000" b="1" dirty="0">
                        <a:solidFill>
                          <a:schemeClr val="tx1"/>
                        </a:solidFill>
                      </a:endParaRPr>
                    </a:p>
                    <a:p>
                      <a:pPr marL="0" lvl="0" indent="0" algn="l" rtl="0">
                        <a:spcBef>
                          <a:spcPts val="0"/>
                        </a:spcBef>
                        <a:spcAft>
                          <a:spcPts val="0"/>
                        </a:spcAft>
                        <a:buNone/>
                      </a:pPr>
                      <a:endParaRPr lang="en-ZA" sz="1000" b="1" dirty="0">
                        <a:solidFill>
                          <a:schemeClr val="tx1"/>
                        </a:solidFill>
                      </a:endParaRPr>
                    </a:p>
                    <a:p>
                      <a:pPr marL="0" lvl="0" indent="0" algn="l" rtl="0">
                        <a:spcBef>
                          <a:spcPts val="0"/>
                        </a:spcBef>
                        <a:spcAft>
                          <a:spcPts val="0"/>
                        </a:spcAft>
                        <a:buNone/>
                      </a:pPr>
                      <a:endParaRPr sz="1000" b="1" dirty="0">
                        <a:solidFill>
                          <a:schemeClr val="tx1"/>
                        </a:solidFill>
                      </a:endParaRPr>
                    </a:p>
                  </a:txBody>
                  <a:tcPr marL="91425" marR="91425" marT="91425" marB="914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000" b="1" baseline="0" dirty="0">
                          <a:solidFill>
                            <a:schemeClr val="tx1"/>
                          </a:solidFill>
                        </a:rPr>
                        <a:t>APPOITMENT DATE </a:t>
                      </a:r>
                      <a:endParaRPr lang="en-ZA" sz="1000" b="1" dirty="0">
                        <a:solidFill>
                          <a:schemeClr val="tx1"/>
                        </a:solidFill>
                      </a:endParaRPr>
                    </a:p>
                    <a:p>
                      <a:pPr marL="0" lvl="0" indent="0" algn="l" rtl="0">
                        <a:spcBef>
                          <a:spcPts val="0"/>
                        </a:spcBef>
                        <a:spcAft>
                          <a:spcPts val="0"/>
                        </a:spcAft>
                        <a:buNone/>
                      </a:pPr>
                      <a:endParaRPr sz="1000" b="1" dirty="0">
                        <a:solidFill>
                          <a:schemeClr val="tx1"/>
                        </a:solidFill>
                      </a:endParaRPr>
                    </a:p>
                  </a:txBody>
                  <a:tcPr marL="91425" marR="91425" marT="91425" marB="91425"/>
                </a:tc>
                <a:extLst>
                  <a:ext uri="{0D108BD9-81ED-4DB2-BD59-A6C34878D82A}">
                    <a16:rowId xmlns:a16="http://schemas.microsoft.com/office/drawing/2014/main" val="609807246"/>
                  </a:ext>
                </a:extLst>
              </a:tr>
              <a:tr h="1021080">
                <a:tc>
                  <a:txBody>
                    <a:bodyPr/>
                    <a:lstStyle/>
                    <a:p>
                      <a:pPr marL="0" lvl="0" indent="0" algn="l" rtl="0">
                        <a:lnSpc>
                          <a:spcPct val="115000"/>
                        </a:lnSpc>
                        <a:spcBef>
                          <a:spcPts val="0"/>
                        </a:spcBef>
                        <a:spcAft>
                          <a:spcPts val="0"/>
                        </a:spcAft>
                        <a:buNone/>
                      </a:pPr>
                      <a:r>
                        <a:rPr lang="en-ZA" sz="1200" b="1" dirty="0">
                          <a:solidFill>
                            <a:srgbClr val="FF0000"/>
                          </a:solidFill>
                          <a:latin typeface="Calibri"/>
                          <a:ea typeface="Calibri"/>
                          <a:cs typeface="Calibri"/>
                          <a:sym typeface="Calibri"/>
                        </a:rPr>
                        <a:t>Director: Community Services</a:t>
                      </a:r>
                    </a:p>
                  </a:txBody>
                  <a:tcPr marL="68575" marR="68575" marT="91425" marB="91425"/>
                </a:tc>
                <a:tc>
                  <a:txBody>
                    <a:bodyPr/>
                    <a:lstStyle/>
                    <a:p>
                      <a:pPr marL="0" lvl="0" indent="0" algn="l" rtl="0">
                        <a:lnSpc>
                          <a:spcPct val="115000"/>
                        </a:lnSpc>
                        <a:spcBef>
                          <a:spcPts val="0"/>
                        </a:spcBef>
                        <a:spcAft>
                          <a:spcPts val="0"/>
                        </a:spcAft>
                        <a:buNone/>
                      </a:pPr>
                      <a:r>
                        <a:rPr lang="en-US" sz="1200" dirty="0">
                          <a:solidFill>
                            <a:srgbClr val="FF0000"/>
                          </a:solidFill>
                          <a:latin typeface="Calibri"/>
                          <a:ea typeface="Calibri"/>
                          <a:cs typeface="Calibri"/>
                          <a:sym typeface="Calibri"/>
                        </a:rPr>
                        <a:t>*Vacant </a:t>
                      </a:r>
                    </a:p>
                    <a:p>
                      <a:pPr marL="0" lvl="0" indent="0" algn="l" rtl="0">
                        <a:lnSpc>
                          <a:spcPct val="115000"/>
                        </a:lnSpc>
                        <a:spcBef>
                          <a:spcPts val="0"/>
                        </a:spcBef>
                        <a:spcAft>
                          <a:spcPts val="0"/>
                        </a:spcAft>
                        <a:buNone/>
                      </a:pPr>
                      <a:endParaRPr sz="1200" dirty="0">
                        <a:solidFill>
                          <a:srgbClr val="FF0000"/>
                        </a:solidFill>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US" sz="1200" baseline="0" dirty="0">
                          <a:solidFill>
                            <a:srgbClr val="FF0000"/>
                          </a:solidFill>
                          <a:latin typeface="Calibri"/>
                          <a:ea typeface="Calibri"/>
                          <a:cs typeface="Calibri"/>
                          <a:sym typeface="Calibri"/>
                        </a:rPr>
                        <a:t> </a:t>
                      </a:r>
                      <a:endParaRPr sz="1200" dirty="0">
                        <a:solidFill>
                          <a:srgbClr val="FF0000"/>
                        </a:solidFill>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endParaRPr sz="1200" dirty="0">
                        <a:solidFill>
                          <a:srgbClr val="FF0000"/>
                        </a:solidFill>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endParaRPr sz="1200" dirty="0">
                        <a:solidFill>
                          <a:srgbClr val="FF0000"/>
                        </a:solidFill>
                        <a:latin typeface="Calibri"/>
                        <a:ea typeface="Calibri"/>
                        <a:cs typeface="Calibri"/>
                        <a:sym typeface="Calibri"/>
                      </a:endParaRPr>
                    </a:p>
                  </a:txBody>
                  <a:tcPr marL="68575" marR="68575" marT="91425" marB="91425"/>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lang="en-ZA" sz="1200" b="0" i="0" u="none" strike="noStrike" kern="0" cap="none" spc="0" normalizeH="0" baseline="0" noProof="0" dirty="0">
                        <a:ln>
                          <a:noFill/>
                        </a:ln>
                        <a:solidFill>
                          <a:srgbClr val="FF0000"/>
                        </a:solidFill>
                        <a:effectLst/>
                        <a:uLnTx/>
                        <a:uFillTx/>
                        <a:latin typeface="Calibri"/>
                        <a:ea typeface="Calibri"/>
                        <a:cs typeface="Calibri"/>
                        <a:sym typeface="Calibri"/>
                      </a:endParaRPr>
                    </a:p>
                  </a:txBody>
                  <a:tcPr marL="68575" marR="68575" marT="91425" marB="91425"/>
                </a:tc>
                <a:tc>
                  <a:txBody>
                    <a:bodyPr/>
                    <a:lstStyle/>
                    <a:p>
                      <a:endParaRPr lang="en-ZA" sz="1200" dirty="0">
                        <a:solidFill>
                          <a:srgbClr val="FF0000"/>
                        </a:solidFill>
                      </a:endParaRPr>
                    </a:p>
                  </a:txBody>
                  <a:tcPr/>
                </a:tc>
                <a:tc>
                  <a:txBody>
                    <a:bodyPr/>
                    <a:lstStyle/>
                    <a:p>
                      <a:pPr marL="0" lvl="0" indent="0" algn="l" rtl="0">
                        <a:lnSpc>
                          <a:spcPct val="115000"/>
                        </a:lnSpc>
                        <a:spcBef>
                          <a:spcPts val="0"/>
                        </a:spcBef>
                        <a:spcAft>
                          <a:spcPts val="0"/>
                        </a:spcAft>
                        <a:buNone/>
                      </a:pPr>
                      <a:endParaRPr sz="1200" dirty="0">
                        <a:solidFill>
                          <a:srgbClr val="FF0000"/>
                        </a:solidFill>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endParaRPr lang="en-ZA" sz="1200" dirty="0">
                        <a:solidFill>
                          <a:srgbClr val="FF0000"/>
                        </a:solidFill>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endParaRPr lang="en-ZA" sz="1200" dirty="0">
                        <a:solidFill>
                          <a:srgbClr val="FF0000"/>
                        </a:solidFill>
                        <a:latin typeface="Calibri"/>
                        <a:ea typeface="Calibri"/>
                        <a:cs typeface="Calibri"/>
                        <a:sym typeface="Calibri"/>
                      </a:endParaRPr>
                    </a:p>
                  </a:txBody>
                  <a:tcPr marL="68575" marR="68575" marT="91425" marB="91425"/>
                </a:tc>
                <a:extLst>
                  <a:ext uri="{0D108BD9-81ED-4DB2-BD59-A6C34878D82A}">
                    <a16:rowId xmlns:a16="http://schemas.microsoft.com/office/drawing/2014/main" val="1601962011"/>
                  </a:ext>
                </a:extLst>
              </a:tr>
              <a:tr h="1021080">
                <a:tc>
                  <a:txBody>
                    <a:bodyPr/>
                    <a:lstStyle/>
                    <a:p>
                      <a:pPr marL="0" lvl="0" indent="0" algn="l" rtl="0">
                        <a:lnSpc>
                          <a:spcPct val="115000"/>
                        </a:lnSpc>
                        <a:spcBef>
                          <a:spcPts val="0"/>
                        </a:spcBef>
                        <a:spcAft>
                          <a:spcPts val="0"/>
                        </a:spcAft>
                        <a:buNone/>
                      </a:pPr>
                      <a:r>
                        <a:rPr lang="en-US" sz="1200" b="1" dirty="0">
                          <a:solidFill>
                            <a:srgbClr val="FF0000"/>
                          </a:solidFill>
                          <a:latin typeface="Calibri"/>
                          <a:ea typeface="Calibri"/>
                          <a:cs typeface="Calibri"/>
                          <a:sym typeface="Calibri"/>
                        </a:rPr>
                        <a:t>Chief Financial Officer (CFO)</a:t>
                      </a:r>
                      <a:endParaRPr sz="1200" b="1" dirty="0">
                        <a:solidFill>
                          <a:srgbClr val="FF0000"/>
                        </a:solidFill>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US" sz="1200" dirty="0">
                          <a:solidFill>
                            <a:srgbClr val="FF0000"/>
                          </a:solidFill>
                          <a:latin typeface="Calibri"/>
                          <a:ea typeface="Calibri"/>
                          <a:cs typeface="Calibri"/>
                          <a:sym typeface="Calibri"/>
                        </a:rPr>
                        <a:t>Filled</a:t>
                      </a:r>
                      <a:endParaRPr sz="1200" dirty="0">
                        <a:solidFill>
                          <a:srgbClr val="FF0000"/>
                        </a:solidFill>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GB" sz="1200" dirty="0">
                          <a:solidFill>
                            <a:srgbClr val="FF0000"/>
                          </a:solidFill>
                          <a:latin typeface="Calibri"/>
                          <a:ea typeface="Calibri"/>
                          <a:cs typeface="Calibri"/>
                          <a:sym typeface="Calibri"/>
                        </a:rPr>
                        <a:t>K.N </a:t>
                      </a:r>
                      <a:r>
                        <a:rPr lang="en-GB" sz="1200" dirty="0" err="1">
                          <a:solidFill>
                            <a:srgbClr val="FF0000"/>
                          </a:solidFill>
                          <a:latin typeface="Calibri"/>
                          <a:ea typeface="Calibri"/>
                          <a:cs typeface="Calibri"/>
                          <a:sym typeface="Calibri"/>
                        </a:rPr>
                        <a:t>Duba</a:t>
                      </a:r>
                      <a:endParaRPr sz="1200" dirty="0">
                        <a:solidFill>
                          <a:srgbClr val="FF0000"/>
                        </a:solidFill>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US" sz="1200" dirty="0">
                          <a:solidFill>
                            <a:srgbClr val="FF0000"/>
                          </a:solidFill>
                          <a:latin typeface="Calibri"/>
                          <a:ea typeface="Calibri"/>
                          <a:cs typeface="Calibri"/>
                          <a:sym typeface="Calibri"/>
                        </a:rPr>
                        <a:t>Male</a:t>
                      </a:r>
                      <a:endParaRPr sz="1200" dirty="0">
                        <a:solidFill>
                          <a:srgbClr val="FF0000"/>
                        </a:solidFill>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endParaRPr sz="1200" dirty="0">
                        <a:solidFill>
                          <a:srgbClr val="FF0000"/>
                        </a:solidFill>
                        <a:latin typeface="Calibri"/>
                        <a:ea typeface="Calibri"/>
                        <a:cs typeface="Calibri"/>
                        <a:sym typeface="Calibri"/>
                      </a:endParaRPr>
                    </a:p>
                  </a:txBody>
                  <a:tcPr marL="68575" marR="68575" marT="91425" marB="91425"/>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FF0000"/>
                          </a:solidFill>
                          <a:effectLst/>
                          <a:uLnTx/>
                          <a:uFillTx/>
                          <a:latin typeface="Calibri"/>
                          <a:ea typeface="Calibri"/>
                          <a:cs typeface="Calibri"/>
                          <a:sym typeface="Calibri"/>
                        </a:rPr>
                        <a:t>B-tech ( Cost Management)</a:t>
                      </a:r>
                    </a:p>
                  </a:txBody>
                  <a:tcPr marL="68575" marR="68575" marT="91425" marB="91425"/>
                </a:tc>
                <a:tc>
                  <a:txBody>
                    <a:bodyPr/>
                    <a:lstStyle/>
                    <a:p>
                      <a:endParaRPr lang="en-ZA" sz="1200" dirty="0">
                        <a:solidFill>
                          <a:srgbClr val="FF0000"/>
                        </a:solidFill>
                      </a:endParaRPr>
                    </a:p>
                  </a:txBody>
                  <a:tcPr/>
                </a:tc>
                <a:tc>
                  <a:txBody>
                    <a:bodyPr/>
                    <a:lstStyle/>
                    <a:p>
                      <a:pPr marL="0" lvl="0" indent="0" algn="l" rtl="0">
                        <a:lnSpc>
                          <a:spcPct val="115000"/>
                        </a:lnSpc>
                        <a:spcBef>
                          <a:spcPts val="0"/>
                        </a:spcBef>
                        <a:spcAft>
                          <a:spcPts val="0"/>
                        </a:spcAft>
                        <a:buNone/>
                      </a:pPr>
                      <a:r>
                        <a:rPr lang="en-ZA" sz="1200" dirty="0">
                          <a:solidFill>
                            <a:srgbClr val="FF0000"/>
                          </a:solidFill>
                          <a:latin typeface="Calibri"/>
                          <a:ea typeface="Calibri"/>
                          <a:cs typeface="Calibri"/>
                          <a:sym typeface="Calibri"/>
                        </a:rPr>
                        <a:t>YES</a:t>
                      </a:r>
                    </a:p>
                    <a:p>
                      <a:pPr marL="0" lvl="0" indent="0" algn="l" rtl="0">
                        <a:lnSpc>
                          <a:spcPct val="115000"/>
                        </a:lnSpc>
                        <a:spcBef>
                          <a:spcPts val="0"/>
                        </a:spcBef>
                        <a:spcAft>
                          <a:spcPts val="0"/>
                        </a:spcAft>
                        <a:buNone/>
                      </a:pPr>
                      <a:endParaRPr lang="en-US" sz="1200" dirty="0">
                        <a:solidFill>
                          <a:srgbClr val="FF0000"/>
                        </a:solidFill>
                        <a:latin typeface="Calibri"/>
                        <a:ea typeface="Calibri"/>
                        <a:cs typeface="Calibri"/>
                        <a:sym typeface="Calibri"/>
                      </a:endParaRPr>
                    </a:p>
                    <a:p>
                      <a:pPr marL="0" lvl="0" indent="0" algn="l" rtl="0">
                        <a:lnSpc>
                          <a:spcPct val="115000"/>
                        </a:lnSpc>
                        <a:spcBef>
                          <a:spcPts val="0"/>
                        </a:spcBef>
                        <a:spcAft>
                          <a:spcPts val="0"/>
                        </a:spcAft>
                        <a:buNone/>
                      </a:pPr>
                      <a:endParaRPr lang="en-US" sz="1200" dirty="0">
                        <a:solidFill>
                          <a:srgbClr val="FF0000"/>
                        </a:solidFill>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US" sz="1200" baseline="0">
                          <a:solidFill>
                            <a:srgbClr val="FF0000"/>
                          </a:solidFill>
                          <a:latin typeface="Calibri"/>
                          <a:ea typeface="Calibri"/>
                          <a:cs typeface="Calibri"/>
                          <a:sym typeface="Calibri"/>
                        </a:rPr>
                        <a:t> 12 </a:t>
                      </a:r>
                      <a:r>
                        <a:rPr lang="en-US" sz="1200" dirty="0">
                          <a:solidFill>
                            <a:srgbClr val="FF0000"/>
                          </a:solidFill>
                          <a:latin typeface="Calibri"/>
                          <a:ea typeface="Calibri"/>
                          <a:cs typeface="Calibri"/>
                          <a:sym typeface="Calibri"/>
                        </a:rPr>
                        <a:t>Years</a:t>
                      </a:r>
                      <a:endParaRPr sz="1200" dirty="0">
                        <a:solidFill>
                          <a:srgbClr val="FF0000"/>
                        </a:solidFill>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GB" sz="1200" dirty="0">
                          <a:solidFill>
                            <a:srgbClr val="FF0000"/>
                          </a:solidFill>
                          <a:latin typeface="Calibri"/>
                          <a:ea typeface="Calibri"/>
                          <a:cs typeface="Calibri"/>
                          <a:sym typeface="Calibri"/>
                        </a:rPr>
                        <a:t>03/02/2021</a:t>
                      </a:r>
                      <a:endParaRPr sz="1200" dirty="0">
                        <a:solidFill>
                          <a:srgbClr val="FF0000"/>
                        </a:solidFill>
                        <a:latin typeface="Calibri"/>
                        <a:ea typeface="Calibri"/>
                        <a:cs typeface="Calibri"/>
                        <a:sym typeface="Calibri"/>
                      </a:endParaRPr>
                    </a:p>
                  </a:txBody>
                  <a:tcPr marL="68575" marR="68575" marT="91425" marB="91425"/>
                </a:tc>
                <a:extLst>
                  <a:ext uri="{0D108BD9-81ED-4DB2-BD59-A6C34878D82A}">
                    <a16:rowId xmlns:a16="http://schemas.microsoft.com/office/drawing/2014/main" val="2786718020"/>
                  </a:ext>
                </a:extLst>
              </a:tr>
              <a:tr h="1021080">
                <a:tc>
                  <a:txBody>
                    <a:bodyPr/>
                    <a:lstStyle/>
                    <a:p>
                      <a:pPr marL="0" lvl="0" indent="0" algn="l" rtl="0">
                        <a:lnSpc>
                          <a:spcPct val="115000"/>
                        </a:lnSpc>
                        <a:spcBef>
                          <a:spcPts val="0"/>
                        </a:spcBef>
                        <a:spcAft>
                          <a:spcPts val="0"/>
                        </a:spcAft>
                        <a:buNone/>
                      </a:pPr>
                      <a:r>
                        <a:rPr lang="en-US" sz="1200" b="1" dirty="0">
                          <a:solidFill>
                            <a:srgbClr val="FF0000"/>
                          </a:solidFill>
                          <a:latin typeface="Calibri"/>
                          <a:ea typeface="Calibri"/>
                          <a:cs typeface="Calibri"/>
                          <a:sym typeface="Calibri"/>
                        </a:rPr>
                        <a:t>Director: Corporate Services</a:t>
                      </a:r>
                      <a:endParaRPr sz="1200" b="1" dirty="0">
                        <a:solidFill>
                          <a:srgbClr val="FF0000"/>
                        </a:solidFill>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r>
                        <a:rPr lang="en-US" sz="1200" dirty="0">
                          <a:solidFill>
                            <a:srgbClr val="FF0000"/>
                          </a:solidFill>
                          <a:latin typeface="Calibri"/>
                          <a:ea typeface="Calibri"/>
                          <a:cs typeface="Calibri"/>
                          <a:sym typeface="Calibri"/>
                        </a:rPr>
                        <a:t>*Vacant</a:t>
                      </a:r>
                      <a:endParaRPr sz="1200" dirty="0">
                        <a:solidFill>
                          <a:srgbClr val="FF0000"/>
                        </a:solidFill>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endParaRPr lang="en-US" sz="1200" dirty="0">
                        <a:solidFill>
                          <a:srgbClr val="FF0000"/>
                        </a:solidFill>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endParaRPr sz="1200" dirty="0">
                        <a:solidFill>
                          <a:srgbClr val="FF0000"/>
                        </a:solidFill>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endParaRPr sz="1200" dirty="0">
                        <a:solidFill>
                          <a:srgbClr val="FF0000"/>
                        </a:solidFill>
                        <a:latin typeface="Calibri"/>
                        <a:ea typeface="Calibri"/>
                        <a:cs typeface="Calibri"/>
                        <a:sym typeface="Calibri"/>
                      </a:endParaRPr>
                    </a:p>
                  </a:txBody>
                  <a:tcPr marL="68575" marR="68575" marT="91425" marB="91425"/>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lang="en-ZA" sz="1200" b="0" i="0" u="none" strike="noStrike" kern="0" cap="none" spc="0" normalizeH="0" baseline="0" noProof="0" dirty="0">
                        <a:ln>
                          <a:noFill/>
                        </a:ln>
                        <a:solidFill>
                          <a:srgbClr val="FF0000"/>
                        </a:solidFill>
                        <a:effectLst/>
                        <a:uLnTx/>
                        <a:uFillTx/>
                        <a:latin typeface="Calibri"/>
                        <a:ea typeface="Calibri"/>
                        <a:cs typeface="Calibri"/>
                        <a:sym typeface="Calibri"/>
                      </a:endParaRPr>
                    </a:p>
                  </a:txBody>
                  <a:tcPr marL="68575" marR="68575" marT="91425" marB="91425"/>
                </a:tc>
                <a:tc>
                  <a:txBody>
                    <a:bodyPr/>
                    <a:lstStyle/>
                    <a:p>
                      <a:endParaRPr lang="en-ZA" sz="1200" dirty="0">
                        <a:solidFill>
                          <a:srgbClr val="FF0000"/>
                        </a:solidFill>
                      </a:endParaRPr>
                    </a:p>
                  </a:txBody>
                  <a:tcPr/>
                </a:tc>
                <a:tc>
                  <a:txBody>
                    <a:bodyPr/>
                    <a:lstStyle/>
                    <a:p>
                      <a:pPr marL="0" lvl="0" indent="0" algn="l" rtl="0">
                        <a:lnSpc>
                          <a:spcPct val="115000"/>
                        </a:lnSpc>
                        <a:spcBef>
                          <a:spcPts val="0"/>
                        </a:spcBef>
                        <a:spcAft>
                          <a:spcPts val="0"/>
                        </a:spcAft>
                        <a:buNone/>
                      </a:pPr>
                      <a:endParaRPr lang="en-US" sz="1200" dirty="0">
                        <a:solidFill>
                          <a:srgbClr val="FF0000"/>
                        </a:solidFill>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endParaRPr sz="1200" dirty="0">
                        <a:solidFill>
                          <a:srgbClr val="FF0000"/>
                        </a:solidFill>
                        <a:latin typeface="Calibri"/>
                        <a:ea typeface="Calibri"/>
                        <a:cs typeface="Calibri"/>
                        <a:sym typeface="Calibri"/>
                      </a:endParaRPr>
                    </a:p>
                  </a:txBody>
                  <a:tcPr marL="68575" marR="68575" marT="91425" marB="91425"/>
                </a:tc>
                <a:tc>
                  <a:txBody>
                    <a:bodyPr/>
                    <a:lstStyle/>
                    <a:p>
                      <a:pPr marL="0" lvl="0" indent="0" algn="l" rtl="0">
                        <a:lnSpc>
                          <a:spcPct val="115000"/>
                        </a:lnSpc>
                        <a:spcBef>
                          <a:spcPts val="0"/>
                        </a:spcBef>
                        <a:spcAft>
                          <a:spcPts val="0"/>
                        </a:spcAft>
                        <a:buNone/>
                      </a:pPr>
                      <a:endParaRPr sz="1200" dirty="0">
                        <a:solidFill>
                          <a:srgbClr val="FF0000"/>
                        </a:solidFill>
                        <a:latin typeface="Calibri"/>
                        <a:ea typeface="Calibri"/>
                        <a:cs typeface="Calibri"/>
                        <a:sym typeface="Calibri"/>
                      </a:endParaRPr>
                    </a:p>
                  </a:txBody>
                  <a:tcPr marL="68575" marR="68575" marT="91425" marB="91425"/>
                </a:tc>
                <a:extLst>
                  <a:ext uri="{0D108BD9-81ED-4DB2-BD59-A6C34878D82A}">
                    <a16:rowId xmlns:a16="http://schemas.microsoft.com/office/drawing/2014/main" val="10003"/>
                  </a:ext>
                </a:extLst>
              </a:tr>
              <a:tr h="1021080">
                <a:tc gridSpan="10">
                  <a:txBody>
                    <a:bodyPr/>
                    <a:lstStyle/>
                    <a:p>
                      <a:pPr marL="0" lvl="0" indent="0" algn="l" rtl="0">
                        <a:lnSpc>
                          <a:spcPct val="115000"/>
                        </a:lnSpc>
                        <a:spcBef>
                          <a:spcPts val="0"/>
                        </a:spcBef>
                        <a:spcAft>
                          <a:spcPts val="0"/>
                        </a:spcAft>
                        <a:buNone/>
                      </a:pPr>
                      <a:r>
                        <a:rPr lang="en-US" sz="1200" b="1" dirty="0">
                          <a:solidFill>
                            <a:srgbClr val="FF0000"/>
                          </a:solidFill>
                          <a:latin typeface="Calibri"/>
                          <a:ea typeface="Calibri"/>
                          <a:cs typeface="Calibri"/>
                          <a:sym typeface="Calibri"/>
                        </a:rPr>
                        <a:t>*Director Community Services- Someone Acting, shortlisting and interviews scheduled for 17</a:t>
                      </a:r>
                      <a:r>
                        <a:rPr lang="en-US" sz="1200" b="1" baseline="30000" dirty="0">
                          <a:solidFill>
                            <a:srgbClr val="FF0000"/>
                          </a:solidFill>
                          <a:latin typeface="Calibri"/>
                          <a:ea typeface="Calibri"/>
                          <a:cs typeface="Calibri"/>
                          <a:sym typeface="Calibri"/>
                        </a:rPr>
                        <a:t>th</a:t>
                      </a:r>
                      <a:r>
                        <a:rPr lang="en-US" sz="1200" b="1" dirty="0">
                          <a:solidFill>
                            <a:srgbClr val="FF0000"/>
                          </a:solidFill>
                          <a:latin typeface="Calibri"/>
                          <a:ea typeface="Calibri"/>
                          <a:cs typeface="Calibri"/>
                          <a:sym typeface="Calibri"/>
                        </a:rPr>
                        <a:t> February 2020</a:t>
                      </a:r>
                    </a:p>
                    <a:p>
                      <a:pPr marL="0" lvl="0" indent="0" algn="l" rtl="0">
                        <a:lnSpc>
                          <a:spcPct val="115000"/>
                        </a:lnSpc>
                        <a:spcBef>
                          <a:spcPts val="0"/>
                        </a:spcBef>
                        <a:spcAft>
                          <a:spcPts val="0"/>
                        </a:spcAft>
                        <a:buNone/>
                      </a:pPr>
                      <a:endParaRPr lang="en-US" sz="1200" b="1" dirty="0">
                        <a:solidFill>
                          <a:srgbClr val="FF0000"/>
                        </a:solidFill>
                        <a:latin typeface="Calibri"/>
                        <a:ea typeface="Calibri"/>
                        <a:cs typeface="Calibri"/>
                        <a:sym typeface="Calibri"/>
                      </a:endParaRPr>
                    </a:p>
                    <a:p>
                      <a:pPr marL="0" lvl="0" indent="0" algn="l" rtl="0">
                        <a:lnSpc>
                          <a:spcPct val="115000"/>
                        </a:lnSpc>
                        <a:spcBef>
                          <a:spcPts val="0"/>
                        </a:spcBef>
                        <a:spcAft>
                          <a:spcPts val="0"/>
                        </a:spcAft>
                        <a:buNone/>
                      </a:pPr>
                      <a:r>
                        <a:rPr lang="en-US" sz="1200" b="1" dirty="0">
                          <a:solidFill>
                            <a:srgbClr val="FF0000"/>
                          </a:solidFill>
                          <a:latin typeface="Calibri"/>
                          <a:ea typeface="Calibri"/>
                          <a:cs typeface="Calibri"/>
                          <a:sym typeface="Calibri"/>
                        </a:rPr>
                        <a:t>* Director Corporate Services-Someone Acting, Recruitment process were concluded all recommended candidates received basic competencies. The matter to be table to council of the 28</a:t>
                      </a:r>
                      <a:r>
                        <a:rPr lang="en-US" sz="1200" b="1" baseline="30000" dirty="0">
                          <a:solidFill>
                            <a:srgbClr val="FF0000"/>
                          </a:solidFill>
                          <a:latin typeface="Calibri"/>
                          <a:ea typeface="Calibri"/>
                          <a:cs typeface="Calibri"/>
                          <a:sym typeface="Calibri"/>
                        </a:rPr>
                        <a:t>th</a:t>
                      </a:r>
                      <a:r>
                        <a:rPr lang="en-US" sz="1200" b="1" dirty="0">
                          <a:solidFill>
                            <a:srgbClr val="FF0000"/>
                          </a:solidFill>
                          <a:latin typeface="Calibri"/>
                          <a:ea typeface="Calibri"/>
                          <a:cs typeface="Calibri"/>
                          <a:sym typeface="Calibri"/>
                        </a:rPr>
                        <a:t> February 2020 with a re-advertisement recommendation.</a:t>
                      </a:r>
                      <a:endParaRPr sz="1200" b="1" dirty="0">
                        <a:solidFill>
                          <a:srgbClr val="FF0000"/>
                        </a:solidFill>
                        <a:latin typeface="Calibri"/>
                        <a:ea typeface="Calibri"/>
                        <a:cs typeface="Calibri"/>
                        <a:sym typeface="Calibri"/>
                      </a:endParaRPr>
                    </a:p>
                  </a:txBody>
                  <a:tcPr marL="68575" marR="68575" marT="91425" marB="91425"/>
                </a:tc>
                <a:tc hMerge="1">
                  <a:txBody>
                    <a:bodyPr/>
                    <a:lstStyle/>
                    <a:p>
                      <a:pPr marL="0" lvl="0" indent="0" algn="l" rtl="0">
                        <a:lnSpc>
                          <a:spcPct val="115000"/>
                        </a:lnSpc>
                        <a:spcBef>
                          <a:spcPts val="0"/>
                        </a:spcBef>
                        <a:spcAft>
                          <a:spcPts val="0"/>
                        </a:spcAft>
                        <a:buNone/>
                      </a:pPr>
                      <a:endParaRPr sz="1200" dirty="0">
                        <a:solidFill>
                          <a:srgbClr val="FF0000"/>
                        </a:solidFill>
                        <a:latin typeface="Calibri"/>
                        <a:ea typeface="Calibri"/>
                        <a:cs typeface="Calibri"/>
                        <a:sym typeface="Calibri"/>
                      </a:endParaRPr>
                    </a:p>
                  </a:txBody>
                  <a:tcPr marL="68575" marR="68575" marT="91425" marB="91425"/>
                </a:tc>
                <a:tc hMerge="1">
                  <a:txBody>
                    <a:bodyPr/>
                    <a:lstStyle/>
                    <a:p>
                      <a:pPr marL="0" lvl="0" indent="0" algn="l" rtl="0">
                        <a:lnSpc>
                          <a:spcPct val="115000"/>
                        </a:lnSpc>
                        <a:spcBef>
                          <a:spcPts val="0"/>
                        </a:spcBef>
                        <a:spcAft>
                          <a:spcPts val="0"/>
                        </a:spcAft>
                        <a:buNone/>
                      </a:pPr>
                      <a:endParaRPr lang="en-US" sz="1200" dirty="0">
                        <a:solidFill>
                          <a:srgbClr val="FF0000"/>
                        </a:solidFill>
                        <a:latin typeface="Calibri"/>
                        <a:ea typeface="Calibri"/>
                        <a:cs typeface="Calibri"/>
                        <a:sym typeface="Calibri"/>
                      </a:endParaRPr>
                    </a:p>
                  </a:txBody>
                  <a:tcPr marL="68575" marR="68575" marT="91425" marB="91425"/>
                </a:tc>
                <a:tc hMerge="1">
                  <a:txBody>
                    <a:bodyPr/>
                    <a:lstStyle/>
                    <a:p>
                      <a:pPr marL="0" lvl="0" indent="0" algn="l" rtl="0">
                        <a:lnSpc>
                          <a:spcPct val="115000"/>
                        </a:lnSpc>
                        <a:spcBef>
                          <a:spcPts val="0"/>
                        </a:spcBef>
                        <a:spcAft>
                          <a:spcPts val="0"/>
                        </a:spcAft>
                        <a:buNone/>
                      </a:pPr>
                      <a:endParaRPr sz="1200" dirty="0">
                        <a:solidFill>
                          <a:srgbClr val="FF0000"/>
                        </a:solidFill>
                        <a:latin typeface="Calibri"/>
                        <a:ea typeface="Calibri"/>
                        <a:cs typeface="Calibri"/>
                        <a:sym typeface="Calibri"/>
                      </a:endParaRPr>
                    </a:p>
                  </a:txBody>
                  <a:tcPr marL="68575" marR="68575" marT="91425" marB="91425"/>
                </a:tc>
                <a:tc hMerge="1">
                  <a:txBody>
                    <a:bodyPr/>
                    <a:lstStyle/>
                    <a:p>
                      <a:pPr marL="0" lvl="0" indent="0" algn="l" rtl="0">
                        <a:lnSpc>
                          <a:spcPct val="115000"/>
                        </a:lnSpc>
                        <a:spcBef>
                          <a:spcPts val="0"/>
                        </a:spcBef>
                        <a:spcAft>
                          <a:spcPts val="0"/>
                        </a:spcAft>
                        <a:buNone/>
                      </a:pPr>
                      <a:endParaRPr sz="1200" dirty="0">
                        <a:solidFill>
                          <a:srgbClr val="FF0000"/>
                        </a:solidFill>
                        <a:latin typeface="Calibri"/>
                        <a:ea typeface="Calibri"/>
                        <a:cs typeface="Calibri"/>
                        <a:sym typeface="Calibri"/>
                      </a:endParaRPr>
                    </a:p>
                  </a:txBody>
                  <a:tcPr marL="68575" marR="68575" marT="91425" marB="91425"/>
                </a:tc>
                <a:tc hMerge="1">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lang="en-ZA" sz="1200" b="0" i="0" u="none" strike="noStrike" kern="0" cap="none" spc="0" normalizeH="0" baseline="0" noProof="0" dirty="0">
                        <a:ln>
                          <a:noFill/>
                        </a:ln>
                        <a:solidFill>
                          <a:srgbClr val="FF0000"/>
                        </a:solidFill>
                        <a:effectLst/>
                        <a:uLnTx/>
                        <a:uFillTx/>
                        <a:latin typeface="Calibri"/>
                        <a:ea typeface="Calibri"/>
                        <a:cs typeface="Calibri"/>
                        <a:sym typeface="Calibri"/>
                      </a:endParaRPr>
                    </a:p>
                  </a:txBody>
                  <a:tcPr marL="68575" marR="68575" marT="91425" marB="91425"/>
                </a:tc>
                <a:tc hMerge="1">
                  <a:txBody>
                    <a:bodyPr/>
                    <a:lstStyle/>
                    <a:p>
                      <a:endParaRPr lang="en-ZA" sz="1200" dirty="0">
                        <a:solidFill>
                          <a:srgbClr val="FF0000"/>
                        </a:solidFill>
                      </a:endParaRPr>
                    </a:p>
                  </a:txBody>
                  <a:tcPr/>
                </a:tc>
                <a:tc hMerge="1">
                  <a:txBody>
                    <a:bodyPr/>
                    <a:lstStyle/>
                    <a:p>
                      <a:pPr marL="0" lvl="0" indent="0" algn="l" rtl="0">
                        <a:lnSpc>
                          <a:spcPct val="115000"/>
                        </a:lnSpc>
                        <a:spcBef>
                          <a:spcPts val="0"/>
                        </a:spcBef>
                        <a:spcAft>
                          <a:spcPts val="0"/>
                        </a:spcAft>
                        <a:buNone/>
                      </a:pPr>
                      <a:endParaRPr lang="en-US" sz="1200" dirty="0">
                        <a:solidFill>
                          <a:srgbClr val="FF0000"/>
                        </a:solidFill>
                        <a:latin typeface="Calibri"/>
                        <a:ea typeface="Calibri"/>
                        <a:cs typeface="Calibri"/>
                        <a:sym typeface="Calibri"/>
                      </a:endParaRPr>
                    </a:p>
                  </a:txBody>
                  <a:tcPr marL="68575" marR="68575" marT="91425" marB="91425"/>
                </a:tc>
                <a:tc hMerge="1">
                  <a:txBody>
                    <a:bodyPr/>
                    <a:lstStyle/>
                    <a:p>
                      <a:pPr marL="0" lvl="0" indent="0" algn="l" rtl="0">
                        <a:lnSpc>
                          <a:spcPct val="115000"/>
                        </a:lnSpc>
                        <a:spcBef>
                          <a:spcPts val="0"/>
                        </a:spcBef>
                        <a:spcAft>
                          <a:spcPts val="0"/>
                        </a:spcAft>
                        <a:buNone/>
                      </a:pPr>
                      <a:endParaRPr sz="1200" dirty="0">
                        <a:solidFill>
                          <a:srgbClr val="FF0000"/>
                        </a:solidFill>
                        <a:latin typeface="Calibri"/>
                        <a:ea typeface="Calibri"/>
                        <a:cs typeface="Calibri"/>
                        <a:sym typeface="Calibri"/>
                      </a:endParaRPr>
                    </a:p>
                  </a:txBody>
                  <a:tcPr marL="68575" marR="68575" marT="91425" marB="91425"/>
                </a:tc>
                <a:tc hMerge="1">
                  <a:txBody>
                    <a:bodyPr/>
                    <a:lstStyle/>
                    <a:p>
                      <a:pPr marL="0" lvl="0" indent="0" algn="l" rtl="0">
                        <a:lnSpc>
                          <a:spcPct val="115000"/>
                        </a:lnSpc>
                        <a:spcBef>
                          <a:spcPts val="0"/>
                        </a:spcBef>
                        <a:spcAft>
                          <a:spcPts val="0"/>
                        </a:spcAft>
                        <a:buNone/>
                      </a:pPr>
                      <a:endParaRPr sz="1200" dirty="0">
                        <a:solidFill>
                          <a:srgbClr val="FF0000"/>
                        </a:solidFill>
                        <a:latin typeface="Calibri"/>
                        <a:ea typeface="Calibri"/>
                        <a:cs typeface="Calibri"/>
                        <a:sym typeface="Calibri"/>
                      </a:endParaRPr>
                    </a:p>
                  </a:txBody>
                  <a:tcPr marL="68575" marR="68575" marT="91425" marB="91425"/>
                </a:tc>
                <a:extLst>
                  <a:ext uri="{0D108BD9-81ED-4DB2-BD59-A6C34878D82A}">
                    <a16:rowId xmlns:a16="http://schemas.microsoft.com/office/drawing/2014/main" val="2924691693"/>
                  </a:ext>
                </a:extLst>
              </a:tr>
            </a:tbl>
          </a:graphicData>
        </a:graphic>
      </p:graphicFrame>
    </p:spTree>
    <p:extLst>
      <p:ext uri="{BB962C8B-B14F-4D97-AF65-F5344CB8AC3E}">
        <p14:creationId xmlns:p14="http://schemas.microsoft.com/office/powerpoint/2010/main" val="562025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239000" cy="1143000"/>
          </a:xfrm>
        </p:spPr>
        <p:txBody>
          <a:bodyPr/>
          <a:lstStyle/>
          <a:p>
            <a:r>
              <a:rPr lang="en-ZA" sz="3800" b="1" dirty="0">
                <a:solidFill>
                  <a:schemeClr val="tx1"/>
                </a:solidFill>
                <a:latin typeface="Arial Black" panose="020B0A04020102020204" pitchFamily="34" charset="0"/>
              </a:rPr>
              <a:t>3.GEOGRAPHIC LOCATION</a:t>
            </a:r>
            <a:endParaRPr lang="en-GB" sz="3800" dirty="0">
              <a:solidFill>
                <a:schemeClr val="tx1"/>
              </a:solidFill>
              <a:latin typeface="Arial Black" panose="020B0A04020102020204" pitchFamily="34" charset="0"/>
            </a:endParaRPr>
          </a:p>
        </p:txBody>
      </p:sp>
      <p:sp>
        <p:nvSpPr>
          <p:cNvPr id="3" name="Slide Number Placeholder 2"/>
          <p:cNvSpPr>
            <a:spLocks noGrp="1"/>
          </p:cNvSpPr>
          <p:nvPr>
            <p:ph type="sldNum" sz="quarter" idx="12"/>
          </p:nvPr>
        </p:nvSpPr>
        <p:spPr/>
        <p:txBody>
          <a:bodyPr/>
          <a:lstStyle/>
          <a:p>
            <a:pPr>
              <a:defRPr/>
            </a:pPr>
            <a:fld id="{E94C77EB-E7B8-4E4B-BE56-5F3A1F7484AB}" type="slidenum">
              <a:rPr lang="en-US" smtClean="0"/>
              <a:pPr>
                <a:defRPr/>
              </a:pPr>
              <a:t>5</a:t>
            </a:fld>
            <a:endParaRPr lang="en-US"/>
          </a:p>
        </p:txBody>
      </p:sp>
      <p:sp>
        <p:nvSpPr>
          <p:cNvPr id="4" name="Content Placeholder 3"/>
          <p:cNvSpPr>
            <a:spLocks noGrp="1"/>
          </p:cNvSpPr>
          <p:nvPr>
            <p:ph idx="1"/>
          </p:nvPr>
        </p:nvSpPr>
        <p:spPr/>
        <p:txBody>
          <a:bodyPr/>
          <a:lstStyle/>
          <a:p>
            <a:endParaRPr lang="en-ZA"/>
          </a:p>
        </p:txBody>
      </p:sp>
      <p:pic>
        <p:nvPicPr>
          <p:cNvPr id="6" name="Picture 5"/>
          <p:cNvPicPr>
            <a:picLocks noChangeAspect="1"/>
          </p:cNvPicPr>
          <p:nvPr/>
        </p:nvPicPr>
        <p:blipFill>
          <a:blip r:embed="rId2" cstate="print"/>
          <a:stretch>
            <a:fillRect/>
          </a:stretch>
        </p:blipFill>
        <p:spPr>
          <a:xfrm>
            <a:off x="7316907" y="5960224"/>
            <a:ext cx="1799400" cy="787151"/>
          </a:xfrm>
          <a:prstGeom prst="rect">
            <a:avLst/>
          </a:prstGeom>
        </p:spPr>
      </p:pic>
      <p:pic>
        <p:nvPicPr>
          <p:cNvPr id="7" name="Picture 2" descr="GSDM Logo"/>
          <p:cNvPicPr>
            <a:picLocks noChangeAspect="1" noChangeArrowheads="1"/>
          </p:cNvPicPr>
          <p:nvPr/>
        </p:nvPicPr>
        <p:blipFill>
          <a:blip r:embed="rId3" cstate="print">
            <a:clrChange>
              <a:clrFrom>
                <a:srgbClr val="FBFBF9"/>
              </a:clrFrom>
              <a:clrTo>
                <a:srgbClr val="FBFBF9">
                  <a:alpha val="0"/>
                </a:srgbClr>
              </a:clrTo>
            </a:clrChange>
          </a:blip>
          <a:srcRect/>
          <a:stretch>
            <a:fillRect/>
          </a:stretch>
        </p:blipFill>
        <p:spPr bwMode="auto">
          <a:xfrm>
            <a:off x="21392" y="5915161"/>
            <a:ext cx="1074099" cy="877275"/>
          </a:xfrm>
          <a:prstGeom prst="rect">
            <a:avLst/>
          </a:prstGeom>
          <a:noFill/>
          <a:ln w="9525">
            <a:noFill/>
            <a:miter lim="800000"/>
            <a:headEnd/>
            <a:tailEnd/>
          </a:ln>
        </p:spPr>
      </p:pic>
      <p:pic>
        <p:nvPicPr>
          <p:cNvPr id="8" name="Picture 7" descr="wapen1 2"/>
          <p:cNvPicPr/>
          <p:nvPr/>
        </p:nvPicPr>
        <p:blipFill>
          <a:blip r:embed="rId4"/>
          <a:srcRect/>
          <a:stretch>
            <a:fillRect/>
          </a:stretch>
        </p:blipFill>
        <p:spPr bwMode="auto">
          <a:xfrm>
            <a:off x="4067944" y="5955822"/>
            <a:ext cx="792088" cy="864957"/>
          </a:xfrm>
          <a:prstGeom prst="rect">
            <a:avLst/>
          </a:prstGeom>
          <a:noFill/>
          <a:ln w="9525">
            <a:noFill/>
            <a:miter lim="800000"/>
            <a:headEnd/>
            <a:tailEnd/>
          </a:ln>
        </p:spPr>
      </p:pic>
      <p:pic>
        <p:nvPicPr>
          <p:cNvPr id="9" name="Picture 8" descr="F:\gert_sibande_district_municipality.png"/>
          <p:cNvPicPr/>
          <p:nvPr/>
        </p:nvPicPr>
        <p:blipFill>
          <a:blip r:embed="rId5">
            <a:extLst>
              <a:ext uri="{28A0092B-C50C-407E-A947-70E740481C1C}">
                <a14:useLocalDpi xmlns:a14="http://schemas.microsoft.com/office/drawing/2010/main" val="0"/>
              </a:ext>
            </a:extLst>
          </a:blip>
          <a:srcRect/>
          <a:stretch>
            <a:fillRect/>
          </a:stretch>
        </p:blipFill>
        <p:spPr bwMode="auto">
          <a:xfrm>
            <a:off x="827583" y="1403757"/>
            <a:ext cx="7431383" cy="4329499"/>
          </a:xfrm>
          <a:prstGeom prst="rect">
            <a:avLst/>
          </a:prstGeom>
          <a:noFill/>
          <a:ln>
            <a:noFill/>
          </a:ln>
        </p:spPr>
      </p:pic>
    </p:spTree>
    <p:extLst>
      <p:ext uri="{BB962C8B-B14F-4D97-AF65-F5344CB8AC3E}">
        <p14:creationId xmlns:p14="http://schemas.microsoft.com/office/powerpoint/2010/main" val="4793721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640959" cy="64807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ZA" sz="2000" b="1" dirty="0">
                <a:solidFill>
                  <a:schemeClr val="tx1"/>
                </a:solidFill>
              </a:rPr>
              <a:t>INSTITUTIONAL CAPACITY (High level posts)</a:t>
            </a:r>
            <a:endParaRPr lang="en-ZA" sz="20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50625419"/>
              </p:ext>
            </p:extLst>
          </p:nvPr>
        </p:nvGraphicFramePr>
        <p:xfrm>
          <a:off x="395537" y="1102998"/>
          <a:ext cx="8640959" cy="4414234"/>
        </p:xfrm>
        <a:graphic>
          <a:graphicData uri="http://schemas.openxmlformats.org/drawingml/2006/table">
            <a:tbl>
              <a:tblPr firstRow="1" bandRow="1">
                <a:tableStyleId>{5C22544A-7EE6-4342-B048-85BDC9FD1C3A}</a:tableStyleId>
              </a:tblPr>
              <a:tblGrid>
                <a:gridCol w="1726036">
                  <a:extLst>
                    <a:ext uri="{9D8B030D-6E8A-4147-A177-3AD203B41FA5}">
                      <a16:colId xmlns:a16="http://schemas.microsoft.com/office/drawing/2014/main" val="3544562666"/>
                    </a:ext>
                  </a:extLst>
                </a:gridCol>
                <a:gridCol w="905520">
                  <a:extLst>
                    <a:ext uri="{9D8B030D-6E8A-4147-A177-3AD203B41FA5}">
                      <a16:colId xmlns:a16="http://schemas.microsoft.com/office/drawing/2014/main" val="3870420475"/>
                    </a:ext>
                  </a:extLst>
                </a:gridCol>
                <a:gridCol w="6009403">
                  <a:extLst>
                    <a:ext uri="{9D8B030D-6E8A-4147-A177-3AD203B41FA5}">
                      <a16:colId xmlns:a16="http://schemas.microsoft.com/office/drawing/2014/main" val="1345045701"/>
                    </a:ext>
                  </a:extLst>
                </a:gridCol>
              </a:tblGrid>
              <a:tr h="239341">
                <a:tc>
                  <a:txBody>
                    <a:bodyPr/>
                    <a:lstStyle/>
                    <a:p>
                      <a:pPr>
                        <a:lnSpc>
                          <a:spcPct val="107000"/>
                        </a:lnSpc>
                        <a:spcAft>
                          <a:spcPts val="800"/>
                        </a:spcAft>
                      </a:pPr>
                      <a:r>
                        <a:rPr lang="en-GB" sz="1100" b="1" dirty="0">
                          <a:effectLst/>
                          <a:latin typeface="Calibri" panose="020F0502020204030204" pitchFamily="34" charset="0"/>
                          <a:ea typeface="PMingLiU" panose="02020500000000000000" pitchFamily="18" charset="-120"/>
                          <a:cs typeface="Arial" panose="020B0604020202020204" pitchFamily="34" charset="0"/>
                        </a:rPr>
                        <a:t>Post Designation</a:t>
                      </a:r>
                      <a:endParaRPr lang="en-ZA" sz="1100" dirty="0">
                        <a:effectLst/>
                        <a:latin typeface="Calibri" panose="020F0502020204030204" pitchFamily="34" charset="0"/>
                        <a:ea typeface="PMingLiU" panose="02020500000000000000" pitchFamily="18" charset="-120"/>
                        <a:cs typeface="Arial" panose="020B0604020202020204" pitchFamily="34" charset="0"/>
                      </a:endParaRPr>
                    </a:p>
                  </a:txBody>
                  <a:tcPr marL="51432" marR="51432" marT="7146" marB="0"/>
                </a:tc>
                <a:tc>
                  <a:txBody>
                    <a:bodyPr/>
                    <a:lstStyle/>
                    <a:p>
                      <a:pPr>
                        <a:lnSpc>
                          <a:spcPct val="107000"/>
                        </a:lnSpc>
                        <a:spcAft>
                          <a:spcPts val="800"/>
                        </a:spcAft>
                      </a:pPr>
                      <a:r>
                        <a:rPr lang="en-US" sz="1100" b="1" dirty="0">
                          <a:effectLst/>
                          <a:latin typeface="Calibri" panose="020F0502020204030204" pitchFamily="34" charset="0"/>
                          <a:ea typeface="PMingLiU" panose="02020500000000000000" pitchFamily="18" charset="-120"/>
                          <a:cs typeface="Arial" panose="020B0604020202020204" pitchFamily="34" charset="0"/>
                        </a:rPr>
                        <a:t>Vacant</a:t>
                      </a:r>
                      <a:r>
                        <a:rPr lang="en-US" sz="1100" b="1" baseline="0" dirty="0">
                          <a:effectLst/>
                          <a:latin typeface="Calibri" panose="020F0502020204030204" pitchFamily="34" charset="0"/>
                          <a:ea typeface="PMingLiU" panose="02020500000000000000" pitchFamily="18" charset="-120"/>
                          <a:cs typeface="Arial" panose="020B0604020202020204" pitchFamily="34" charset="0"/>
                        </a:rPr>
                        <a:t> Date </a:t>
                      </a:r>
                      <a:endParaRPr lang="en-ZA" sz="1100" dirty="0">
                        <a:effectLst/>
                        <a:latin typeface="Calibri" panose="020F0502020204030204" pitchFamily="34" charset="0"/>
                        <a:ea typeface="PMingLiU" panose="02020500000000000000" pitchFamily="18" charset="-120"/>
                        <a:cs typeface="Arial" panose="020B0604020202020204" pitchFamily="34" charset="0"/>
                      </a:endParaRPr>
                    </a:p>
                  </a:txBody>
                  <a:tcPr marL="51432" marR="51432" marT="7146" marB="0"/>
                </a:tc>
                <a:tc>
                  <a:txBody>
                    <a:bodyPr/>
                    <a:lstStyle/>
                    <a:p>
                      <a:pPr>
                        <a:lnSpc>
                          <a:spcPct val="107000"/>
                        </a:lnSpc>
                        <a:spcAft>
                          <a:spcPts val="800"/>
                        </a:spcAft>
                      </a:pPr>
                      <a:r>
                        <a:rPr lang="en-GB" sz="1100" b="1" dirty="0">
                          <a:effectLst/>
                          <a:latin typeface="Calibri" panose="020F0502020204030204" pitchFamily="34" charset="0"/>
                          <a:ea typeface="PMingLiU" panose="02020500000000000000" pitchFamily="18" charset="-120"/>
                          <a:cs typeface="Arial" panose="020B0604020202020204" pitchFamily="34" charset="0"/>
                        </a:rPr>
                        <a:t>Progress</a:t>
                      </a:r>
                      <a:r>
                        <a:rPr lang="en-GB" sz="1100" b="1" baseline="0" dirty="0">
                          <a:effectLst/>
                          <a:latin typeface="Calibri" panose="020F0502020204030204" pitchFamily="34" charset="0"/>
                          <a:ea typeface="PMingLiU" panose="02020500000000000000" pitchFamily="18" charset="-120"/>
                          <a:cs typeface="Arial" panose="020B0604020202020204" pitchFamily="34" charset="0"/>
                        </a:rPr>
                        <a:t> to date</a:t>
                      </a:r>
                      <a:endParaRPr lang="en-ZA" sz="1100" dirty="0">
                        <a:effectLst/>
                        <a:latin typeface="Calibri" panose="020F0502020204030204" pitchFamily="34" charset="0"/>
                        <a:ea typeface="PMingLiU" panose="02020500000000000000" pitchFamily="18" charset="-120"/>
                        <a:cs typeface="Arial" panose="020B0604020202020204" pitchFamily="34" charset="0"/>
                      </a:endParaRPr>
                    </a:p>
                  </a:txBody>
                  <a:tcPr marL="51432" marR="51432" marT="7146" marB="0"/>
                </a:tc>
                <a:extLst>
                  <a:ext uri="{0D108BD9-81ED-4DB2-BD59-A6C34878D82A}">
                    <a16:rowId xmlns:a16="http://schemas.microsoft.com/office/drawing/2014/main" val="729530702"/>
                  </a:ext>
                </a:extLst>
              </a:tr>
              <a:tr h="4174893">
                <a:tc>
                  <a:txBody>
                    <a:bodyPr/>
                    <a:lstStyle/>
                    <a:p>
                      <a:r>
                        <a:rPr lang="en-ZA" sz="1100" dirty="0">
                          <a:latin typeface="Arial" pitchFamily="34" charset="0"/>
                          <a:cs typeface="Arial" pitchFamily="34" charset="0"/>
                        </a:rPr>
                        <a:t>Chief Financial Officer </a:t>
                      </a:r>
                    </a:p>
                  </a:txBody>
                  <a:tcPr marL="68576" marR="68576" marT="34302" marB="34302"/>
                </a:tc>
                <a:tc>
                  <a:txBody>
                    <a:bodyPr/>
                    <a:lstStyle/>
                    <a:p>
                      <a:r>
                        <a:rPr lang="en-ZA" sz="1100" dirty="0">
                          <a:latin typeface="Arial" pitchFamily="34" charset="0"/>
                          <a:cs typeface="Arial" pitchFamily="34" charset="0"/>
                        </a:rPr>
                        <a:t>20/10/2017</a:t>
                      </a:r>
                    </a:p>
                  </a:txBody>
                  <a:tcPr marL="68576" marR="68576" marT="34302" marB="34302"/>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kern="1200" baseline="0" dirty="0">
                          <a:solidFill>
                            <a:schemeClr val="tx1"/>
                          </a:solidFill>
                          <a:latin typeface="Arial" pitchFamily="34" charset="0"/>
                          <a:ea typeface="+mn-ea"/>
                          <a:cs typeface="Arial" pitchFamily="34" charset="0"/>
                        </a:rPr>
                        <a:t>CFO </a:t>
                      </a:r>
                      <a:r>
                        <a:rPr lang="en-ZA" sz="1100" b="0" kern="1200" baseline="0" dirty="0">
                          <a:solidFill>
                            <a:schemeClr val="tx1"/>
                          </a:solidFill>
                          <a:latin typeface="Arial" pitchFamily="34" charset="0"/>
                          <a:ea typeface="+mn-ea"/>
                          <a:cs typeface="Arial" pitchFamily="34" charset="0"/>
                        </a:rPr>
                        <a:t>Mr Morris </a:t>
                      </a:r>
                      <a:r>
                        <a:rPr lang="en-ZA" sz="1100" kern="1200" baseline="0" dirty="0">
                          <a:solidFill>
                            <a:schemeClr val="tx1"/>
                          </a:solidFill>
                          <a:latin typeface="Arial" pitchFamily="34" charset="0"/>
                          <a:ea typeface="+mn-ea"/>
                          <a:cs typeface="Arial" pitchFamily="34" charset="0"/>
                        </a:rPr>
                        <a:t>resigned October 2017 And Deputy CFO acted in the Position.</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kern="1200" baseline="0" dirty="0">
                          <a:solidFill>
                            <a:schemeClr val="tx1"/>
                          </a:solidFill>
                          <a:latin typeface="Arial" pitchFamily="34" charset="0"/>
                          <a:ea typeface="+mn-ea"/>
                          <a:cs typeface="Arial" pitchFamily="34" charset="0"/>
                        </a:rPr>
                        <a:t>The post was advertised in </a:t>
                      </a:r>
                      <a:r>
                        <a:rPr lang="en-ZA" sz="1100" baseline="0" dirty="0">
                          <a:solidFill>
                            <a:schemeClr val="tx1"/>
                          </a:solidFill>
                          <a:latin typeface="Arial" pitchFamily="34" charset="0"/>
                          <a:cs typeface="Arial" pitchFamily="34" charset="0"/>
                        </a:rPr>
                        <a:t>the  City Press </a:t>
                      </a:r>
                      <a:r>
                        <a:rPr lang="en-ZA" sz="1100" kern="1200" baseline="0" dirty="0">
                          <a:solidFill>
                            <a:schemeClr val="tx1"/>
                          </a:solidFill>
                          <a:latin typeface="Arial" pitchFamily="34" charset="0"/>
                          <a:ea typeface="+mn-ea"/>
                          <a:cs typeface="Arial" pitchFamily="34" charset="0"/>
                        </a:rPr>
                        <a:t>and closed on the 19th of March </a:t>
                      </a:r>
                      <a:r>
                        <a:rPr lang="en-ZA" sz="1100" baseline="0" dirty="0">
                          <a:solidFill>
                            <a:schemeClr val="tx1"/>
                          </a:solidFill>
                          <a:latin typeface="Arial" pitchFamily="34" charset="0"/>
                          <a:cs typeface="Arial" pitchFamily="34" charset="0"/>
                        </a:rPr>
                        <a:t>2018 and shortlisting was done on the 18</a:t>
                      </a:r>
                      <a:r>
                        <a:rPr lang="en-ZA" sz="1100" baseline="30000" dirty="0">
                          <a:solidFill>
                            <a:schemeClr val="tx1"/>
                          </a:solidFill>
                          <a:latin typeface="Arial" pitchFamily="34" charset="0"/>
                          <a:cs typeface="Arial" pitchFamily="34" charset="0"/>
                        </a:rPr>
                        <a:t>th</a:t>
                      </a:r>
                      <a:r>
                        <a:rPr lang="en-ZA" sz="1100" baseline="0" dirty="0">
                          <a:solidFill>
                            <a:schemeClr val="tx1"/>
                          </a:solidFill>
                          <a:latin typeface="Arial" pitchFamily="34" charset="0"/>
                          <a:cs typeface="Arial" pitchFamily="34" charset="0"/>
                        </a:rPr>
                        <a:t> of April 2018. Interviews  held on the 17</a:t>
                      </a:r>
                      <a:r>
                        <a:rPr lang="en-ZA" sz="1100" baseline="30000" dirty="0">
                          <a:solidFill>
                            <a:schemeClr val="tx1"/>
                          </a:solidFill>
                          <a:latin typeface="Arial" pitchFamily="34" charset="0"/>
                          <a:cs typeface="Arial" pitchFamily="34" charset="0"/>
                        </a:rPr>
                        <a:t>th</a:t>
                      </a:r>
                      <a:r>
                        <a:rPr lang="en-ZA" sz="1100" baseline="0" dirty="0">
                          <a:solidFill>
                            <a:schemeClr val="tx1"/>
                          </a:solidFill>
                          <a:latin typeface="Arial" pitchFamily="34" charset="0"/>
                          <a:cs typeface="Arial" pitchFamily="34" charset="0"/>
                        </a:rPr>
                        <a:t> of May 2018. </a:t>
                      </a:r>
                      <a:r>
                        <a:rPr lang="en-ZA" sz="1100" kern="1200" baseline="0" dirty="0">
                          <a:solidFill>
                            <a:schemeClr val="tx1"/>
                          </a:solidFill>
                          <a:latin typeface="Arial" pitchFamily="34" charset="0"/>
                          <a:ea typeface="+mn-ea"/>
                          <a:cs typeface="Arial" pitchFamily="34" charset="0"/>
                        </a:rPr>
                        <a:t>recommended candidate Mr </a:t>
                      </a:r>
                      <a:r>
                        <a:rPr lang="en-ZA" sz="1100" kern="1200" baseline="0" dirty="0" err="1">
                          <a:solidFill>
                            <a:schemeClr val="tx1"/>
                          </a:solidFill>
                          <a:latin typeface="Arial" pitchFamily="34" charset="0"/>
                          <a:ea typeface="+mn-ea"/>
                          <a:cs typeface="Arial" pitchFamily="34" charset="0"/>
                        </a:rPr>
                        <a:t>Hlabathi</a:t>
                      </a:r>
                      <a:r>
                        <a:rPr lang="en-ZA" sz="1100" kern="1200" baseline="0" dirty="0">
                          <a:solidFill>
                            <a:schemeClr val="tx1"/>
                          </a:solidFill>
                          <a:latin typeface="Arial" pitchFamily="34" charset="0"/>
                          <a:ea typeface="+mn-ea"/>
                          <a:cs typeface="Arial" pitchFamily="34" charset="0"/>
                        </a:rPr>
                        <a:t> declined citing political instability.</a:t>
                      </a:r>
                      <a:endParaRPr lang="en-ZA" sz="1100" baseline="0" dirty="0">
                        <a:solidFill>
                          <a:schemeClr val="tx1"/>
                        </a:solidFill>
                        <a:latin typeface="Arial" pitchFamily="34" charset="0"/>
                        <a:cs typeface="Arial"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kern="1200" baseline="0" dirty="0">
                          <a:solidFill>
                            <a:schemeClr val="tx1"/>
                          </a:solidFill>
                          <a:latin typeface="Arial" pitchFamily="34" charset="0"/>
                          <a:ea typeface="+mn-ea"/>
                          <a:cs typeface="Arial" pitchFamily="34" charset="0"/>
                        </a:rPr>
                        <a:t>The post was re-advertised in </a:t>
                      </a:r>
                      <a:r>
                        <a:rPr lang="en-ZA" sz="1100" baseline="0" dirty="0">
                          <a:solidFill>
                            <a:schemeClr val="tx1"/>
                          </a:solidFill>
                          <a:latin typeface="Arial" pitchFamily="34" charset="0"/>
                          <a:cs typeface="Arial" pitchFamily="34" charset="0"/>
                        </a:rPr>
                        <a:t>the  City Press </a:t>
                      </a:r>
                      <a:r>
                        <a:rPr lang="en-ZA" sz="1100" kern="1200" baseline="0" dirty="0">
                          <a:solidFill>
                            <a:schemeClr val="tx1"/>
                          </a:solidFill>
                          <a:latin typeface="Arial" pitchFamily="34" charset="0"/>
                          <a:ea typeface="+mn-ea"/>
                          <a:cs typeface="Arial" pitchFamily="34" charset="0"/>
                        </a:rPr>
                        <a:t>and closed on the 11</a:t>
                      </a:r>
                      <a:r>
                        <a:rPr lang="en-ZA" sz="1100" kern="1200" baseline="30000" dirty="0">
                          <a:solidFill>
                            <a:schemeClr val="tx1"/>
                          </a:solidFill>
                          <a:latin typeface="Arial" pitchFamily="34" charset="0"/>
                          <a:ea typeface="+mn-ea"/>
                          <a:cs typeface="Arial" pitchFamily="34" charset="0"/>
                        </a:rPr>
                        <a:t>th</a:t>
                      </a:r>
                      <a:r>
                        <a:rPr lang="en-ZA" sz="1100" kern="1200" baseline="0" dirty="0">
                          <a:solidFill>
                            <a:schemeClr val="tx1"/>
                          </a:solidFill>
                          <a:latin typeface="Arial" pitchFamily="34" charset="0"/>
                          <a:ea typeface="+mn-ea"/>
                          <a:cs typeface="Arial" pitchFamily="34" charset="0"/>
                        </a:rPr>
                        <a:t>  March </a:t>
                      </a:r>
                      <a:r>
                        <a:rPr lang="en-ZA" sz="1100" baseline="0" dirty="0">
                          <a:solidFill>
                            <a:schemeClr val="tx1"/>
                          </a:solidFill>
                          <a:latin typeface="Arial" pitchFamily="34" charset="0"/>
                          <a:cs typeface="Arial" pitchFamily="34" charset="0"/>
                        </a:rPr>
                        <a:t>2019 and shortlisting was done on the 11</a:t>
                      </a:r>
                      <a:r>
                        <a:rPr lang="en-ZA" sz="1100" baseline="30000" dirty="0">
                          <a:solidFill>
                            <a:schemeClr val="tx1"/>
                          </a:solidFill>
                          <a:latin typeface="Arial" pitchFamily="34" charset="0"/>
                          <a:cs typeface="Arial" pitchFamily="34" charset="0"/>
                        </a:rPr>
                        <a:t>th</a:t>
                      </a:r>
                      <a:r>
                        <a:rPr lang="en-ZA" sz="1100" baseline="0" dirty="0">
                          <a:solidFill>
                            <a:schemeClr val="tx1"/>
                          </a:solidFill>
                          <a:latin typeface="Arial" pitchFamily="34" charset="0"/>
                          <a:cs typeface="Arial" pitchFamily="34" charset="0"/>
                        </a:rPr>
                        <a:t> of April 2019.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solidFill>
                          <a:latin typeface="Arial" pitchFamily="34" charset="0"/>
                          <a:cs typeface="Arial" pitchFamily="34" charset="0"/>
                        </a:rPr>
                        <a:t>The post was re-advertised in</a:t>
                      </a:r>
                      <a:r>
                        <a:rPr lang="en-US" sz="1100" baseline="0" dirty="0">
                          <a:solidFill>
                            <a:schemeClr val="tx1"/>
                          </a:solidFill>
                          <a:latin typeface="Arial" pitchFamily="34" charset="0"/>
                          <a:cs typeface="Arial" pitchFamily="34" charset="0"/>
                        </a:rPr>
                        <a:t> the City Press and closed on 03</a:t>
                      </a:r>
                      <a:r>
                        <a:rPr lang="en-US" sz="1100" baseline="30000" dirty="0">
                          <a:solidFill>
                            <a:schemeClr val="tx1"/>
                          </a:solidFill>
                          <a:latin typeface="Arial" pitchFamily="34" charset="0"/>
                          <a:cs typeface="Arial" pitchFamily="34" charset="0"/>
                        </a:rPr>
                        <a:t>rd</a:t>
                      </a:r>
                      <a:r>
                        <a:rPr lang="en-US" sz="1100" baseline="0" dirty="0">
                          <a:solidFill>
                            <a:schemeClr val="tx1"/>
                          </a:solidFill>
                          <a:latin typeface="Arial" pitchFamily="34" charset="0"/>
                          <a:cs typeface="Arial" pitchFamily="34" charset="0"/>
                        </a:rPr>
                        <a:t> November 2019, however no appointments were made.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solidFill>
                            <a:schemeClr val="tx1"/>
                          </a:solidFill>
                          <a:latin typeface="Arial" pitchFamily="34" charset="0"/>
                          <a:cs typeface="Arial" pitchFamily="34" charset="0"/>
                        </a:rPr>
                        <a:t>In June 2020, MEC </a:t>
                      </a:r>
                      <a:r>
                        <a:rPr lang="en-US" sz="1100" baseline="0" dirty="0" err="1">
                          <a:solidFill>
                            <a:schemeClr val="tx1"/>
                          </a:solidFill>
                          <a:latin typeface="Arial" pitchFamily="34" charset="0"/>
                          <a:cs typeface="Arial" pitchFamily="34" charset="0"/>
                        </a:rPr>
                        <a:t>Cogta</a:t>
                      </a:r>
                      <a:r>
                        <a:rPr lang="en-US" sz="1100" baseline="0" dirty="0">
                          <a:solidFill>
                            <a:schemeClr val="tx1"/>
                          </a:solidFill>
                          <a:latin typeface="Arial" pitchFamily="34" charset="0"/>
                          <a:cs typeface="Arial" pitchFamily="34" charset="0"/>
                        </a:rPr>
                        <a:t> intervened and seconded </a:t>
                      </a:r>
                      <a:r>
                        <a:rPr lang="en-US" sz="1100" b="1" baseline="0" dirty="0" err="1">
                          <a:solidFill>
                            <a:schemeClr val="tx1"/>
                          </a:solidFill>
                          <a:latin typeface="Arial" pitchFamily="34" charset="0"/>
                          <a:cs typeface="Arial" pitchFamily="34" charset="0"/>
                        </a:rPr>
                        <a:t>Mr</a:t>
                      </a:r>
                      <a:r>
                        <a:rPr lang="en-US" sz="1100" b="1" baseline="0" dirty="0">
                          <a:solidFill>
                            <a:schemeClr val="tx1"/>
                          </a:solidFill>
                          <a:latin typeface="Arial" pitchFamily="34" charset="0"/>
                          <a:cs typeface="Arial" pitchFamily="34" charset="0"/>
                        </a:rPr>
                        <a:t> DL </a:t>
                      </a:r>
                      <a:r>
                        <a:rPr lang="en-US" sz="1100" b="1" baseline="0" dirty="0" err="1">
                          <a:solidFill>
                            <a:schemeClr val="tx1"/>
                          </a:solidFill>
                          <a:latin typeface="Arial" pitchFamily="34" charset="0"/>
                          <a:cs typeface="Arial" pitchFamily="34" charset="0"/>
                        </a:rPr>
                        <a:t>Shabangu</a:t>
                      </a:r>
                      <a:r>
                        <a:rPr lang="en-US" sz="1100" b="1" baseline="0" dirty="0">
                          <a:solidFill>
                            <a:schemeClr val="tx1"/>
                          </a:solidFill>
                          <a:latin typeface="Arial" pitchFamily="34" charset="0"/>
                          <a:cs typeface="Arial" pitchFamily="34" charset="0"/>
                        </a:rPr>
                        <a:t> </a:t>
                      </a:r>
                      <a:r>
                        <a:rPr lang="en-US" sz="1100" baseline="0" dirty="0">
                          <a:solidFill>
                            <a:schemeClr val="tx1"/>
                          </a:solidFill>
                          <a:latin typeface="Arial" pitchFamily="34" charset="0"/>
                          <a:cs typeface="Arial" pitchFamily="34" charset="0"/>
                        </a:rPr>
                        <a:t>as CFO (A) for a period of </a:t>
                      </a:r>
                      <a:r>
                        <a:rPr lang="en-US" sz="1100" b="1" baseline="0" dirty="0">
                          <a:solidFill>
                            <a:schemeClr val="tx1"/>
                          </a:solidFill>
                          <a:latin typeface="Arial" pitchFamily="34" charset="0"/>
                          <a:cs typeface="Arial" pitchFamily="34" charset="0"/>
                        </a:rPr>
                        <a:t>six (6) months </a:t>
                      </a:r>
                      <a:r>
                        <a:rPr lang="en-US" sz="1100" baseline="0" dirty="0">
                          <a:solidFill>
                            <a:schemeClr val="tx1"/>
                          </a:solidFill>
                          <a:latin typeface="Arial" pitchFamily="34" charset="0"/>
                          <a:cs typeface="Arial" pitchFamily="34" charset="0"/>
                        </a:rPr>
                        <a:t>effective from 15 June until 15 December 2020. The Incumbent,  </a:t>
                      </a:r>
                      <a:r>
                        <a:rPr lang="en-US" sz="1100" baseline="0" dirty="0" err="1">
                          <a:solidFill>
                            <a:schemeClr val="tx1"/>
                          </a:solidFill>
                          <a:latin typeface="Arial" pitchFamily="34" charset="0"/>
                          <a:cs typeface="Arial" pitchFamily="34" charset="0"/>
                        </a:rPr>
                        <a:t>Mr</a:t>
                      </a:r>
                      <a:r>
                        <a:rPr lang="en-US" sz="1100" baseline="0" dirty="0">
                          <a:solidFill>
                            <a:schemeClr val="tx1"/>
                          </a:solidFill>
                          <a:latin typeface="Arial" pitchFamily="34" charset="0"/>
                          <a:cs typeface="Arial" pitchFamily="34" charset="0"/>
                        </a:rPr>
                        <a:t> DL </a:t>
                      </a:r>
                      <a:r>
                        <a:rPr lang="en-US" sz="1100" baseline="0" dirty="0" err="1">
                          <a:solidFill>
                            <a:schemeClr val="tx1"/>
                          </a:solidFill>
                          <a:latin typeface="Arial" pitchFamily="34" charset="0"/>
                          <a:cs typeface="Arial" pitchFamily="34" charset="0"/>
                        </a:rPr>
                        <a:t>Shabangu</a:t>
                      </a:r>
                      <a:r>
                        <a:rPr lang="en-US" sz="1100" baseline="0" dirty="0">
                          <a:solidFill>
                            <a:schemeClr val="tx1"/>
                          </a:solidFill>
                          <a:latin typeface="Arial" pitchFamily="34" charset="0"/>
                          <a:cs typeface="Arial" pitchFamily="34" charset="0"/>
                        </a:rPr>
                        <a:t> was seconded as guided by section 154 (1) and 155 (6) of the Constitution of the Republic of South Africa, 1996,  read with section 105 (1) of the Local Government Municipal Systems Act, 2000 (Act No 32 of 2000).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solidFill>
                            <a:schemeClr val="tx1"/>
                          </a:solidFill>
                          <a:latin typeface="Arial" pitchFamily="34" charset="0"/>
                          <a:cs typeface="Arial" pitchFamily="34" charset="0"/>
                        </a:rPr>
                        <a:t>The CFO position was advertised  in the City Press on the 4</a:t>
                      </a:r>
                      <a:r>
                        <a:rPr lang="en-US" sz="1100" baseline="30000" dirty="0">
                          <a:solidFill>
                            <a:schemeClr val="tx1"/>
                          </a:solidFill>
                          <a:latin typeface="Arial" pitchFamily="34" charset="0"/>
                          <a:cs typeface="Arial" pitchFamily="34" charset="0"/>
                        </a:rPr>
                        <a:t>th</a:t>
                      </a:r>
                      <a:r>
                        <a:rPr lang="en-US" sz="1100" baseline="0" dirty="0">
                          <a:solidFill>
                            <a:schemeClr val="tx1"/>
                          </a:solidFill>
                          <a:latin typeface="Arial" pitchFamily="34" charset="0"/>
                          <a:cs typeface="Arial" pitchFamily="34" charset="0"/>
                        </a:rPr>
                        <a:t> of October 2020 and closing date is the 26</a:t>
                      </a:r>
                      <a:r>
                        <a:rPr lang="en-US" sz="1100" baseline="30000" dirty="0">
                          <a:solidFill>
                            <a:schemeClr val="tx1"/>
                          </a:solidFill>
                          <a:latin typeface="Arial" pitchFamily="34" charset="0"/>
                          <a:cs typeface="Arial" pitchFamily="34" charset="0"/>
                        </a:rPr>
                        <a:t>th</a:t>
                      </a:r>
                      <a:r>
                        <a:rPr lang="en-US" sz="1100" baseline="0" dirty="0">
                          <a:solidFill>
                            <a:schemeClr val="tx1"/>
                          </a:solidFill>
                          <a:latin typeface="Arial" pitchFamily="34" charset="0"/>
                          <a:cs typeface="Arial" pitchFamily="34" charset="0"/>
                        </a:rPr>
                        <a:t> of October 2020</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solidFill>
                            <a:srgbClr val="FF0000"/>
                          </a:solidFill>
                          <a:latin typeface="Arial" pitchFamily="34" charset="0"/>
                          <a:cs typeface="Arial" pitchFamily="34" charset="0"/>
                        </a:rPr>
                        <a:t>Recruitment processes have been finalized and Mr. K Duba was appointed with effect from the 3</a:t>
                      </a:r>
                      <a:r>
                        <a:rPr lang="en-US" sz="1100" baseline="30000" dirty="0">
                          <a:solidFill>
                            <a:srgbClr val="FF0000"/>
                          </a:solidFill>
                          <a:latin typeface="Arial" pitchFamily="34" charset="0"/>
                          <a:cs typeface="Arial" pitchFamily="34" charset="0"/>
                        </a:rPr>
                        <a:t>rd</a:t>
                      </a:r>
                      <a:r>
                        <a:rPr lang="en-US" sz="1100" baseline="0" dirty="0">
                          <a:solidFill>
                            <a:srgbClr val="FF0000"/>
                          </a:solidFill>
                          <a:latin typeface="Arial" pitchFamily="34" charset="0"/>
                          <a:cs typeface="Arial" pitchFamily="34" charset="0"/>
                        </a:rPr>
                        <a:t> of February 2021.</a:t>
                      </a:r>
                      <a:endParaRPr lang="en-ZA" sz="1100" dirty="0">
                        <a:solidFill>
                          <a:srgbClr val="FF0000"/>
                        </a:solidFill>
                        <a:latin typeface="Arial" pitchFamily="34" charset="0"/>
                        <a:cs typeface="Arial" pitchFamily="34" charset="0"/>
                      </a:endParaRPr>
                    </a:p>
                  </a:txBody>
                  <a:tcPr marL="68576" marR="68576" marT="34302" marB="34302"/>
                </a:tc>
                <a:extLst>
                  <a:ext uri="{0D108BD9-81ED-4DB2-BD59-A6C34878D82A}">
                    <a16:rowId xmlns:a16="http://schemas.microsoft.com/office/drawing/2014/main" val="2396634246"/>
                  </a:ext>
                </a:extLst>
              </a:tr>
            </a:tbl>
          </a:graphicData>
        </a:graphic>
      </p:graphicFrame>
    </p:spTree>
    <p:extLst>
      <p:ext uri="{BB962C8B-B14F-4D97-AF65-F5344CB8AC3E}">
        <p14:creationId xmlns:p14="http://schemas.microsoft.com/office/powerpoint/2010/main" val="691772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1" y="188640"/>
            <a:ext cx="8435278" cy="432048"/>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ZA" sz="2000" b="1" dirty="0">
                <a:solidFill>
                  <a:schemeClr val="tx1"/>
                </a:solidFill>
              </a:rPr>
              <a:t>INSTITUTIONAL CAPACITY (High level posts)</a:t>
            </a:r>
            <a:endParaRPr lang="en-ZA" sz="20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2189689"/>
              </p:ext>
            </p:extLst>
          </p:nvPr>
        </p:nvGraphicFramePr>
        <p:xfrm>
          <a:off x="179511" y="764704"/>
          <a:ext cx="8507287" cy="4363768"/>
        </p:xfrm>
        <a:graphic>
          <a:graphicData uri="http://schemas.openxmlformats.org/drawingml/2006/table">
            <a:tbl>
              <a:tblPr firstRow="1" bandRow="1">
                <a:tableStyleId>{5C22544A-7EE6-4342-B048-85BDC9FD1C3A}</a:tableStyleId>
              </a:tblPr>
              <a:tblGrid>
                <a:gridCol w="1368153">
                  <a:extLst>
                    <a:ext uri="{9D8B030D-6E8A-4147-A177-3AD203B41FA5}">
                      <a16:colId xmlns:a16="http://schemas.microsoft.com/office/drawing/2014/main" val="3544562666"/>
                    </a:ext>
                  </a:extLst>
                </a:gridCol>
                <a:gridCol w="1008112">
                  <a:extLst>
                    <a:ext uri="{9D8B030D-6E8A-4147-A177-3AD203B41FA5}">
                      <a16:colId xmlns:a16="http://schemas.microsoft.com/office/drawing/2014/main" val="3870420475"/>
                    </a:ext>
                  </a:extLst>
                </a:gridCol>
                <a:gridCol w="6131022">
                  <a:extLst>
                    <a:ext uri="{9D8B030D-6E8A-4147-A177-3AD203B41FA5}">
                      <a16:colId xmlns:a16="http://schemas.microsoft.com/office/drawing/2014/main" val="1345045701"/>
                    </a:ext>
                  </a:extLst>
                </a:gridCol>
              </a:tblGrid>
              <a:tr h="370840">
                <a:tc>
                  <a:txBody>
                    <a:bodyPr/>
                    <a:lstStyle/>
                    <a:p>
                      <a:pPr>
                        <a:lnSpc>
                          <a:spcPct val="107000"/>
                        </a:lnSpc>
                        <a:spcAft>
                          <a:spcPts val="800"/>
                        </a:spcAft>
                      </a:pPr>
                      <a:r>
                        <a:rPr lang="en-GB" sz="1100" b="1" dirty="0">
                          <a:effectLst/>
                          <a:latin typeface="Calibri" panose="020F0502020204030204" pitchFamily="34" charset="0"/>
                          <a:ea typeface="PMingLiU" panose="02020500000000000000" pitchFamily="18" charset="-120"/>
                          <a:cs typeface="Arial" panose="020B0604020202020204" pitchFamily="34" charset="0"/>
                        </a:rPr>
                        <a:t>Post Designation</a:t>
                      </a:r>
                      <a:endParaRPr lang="en-ZA" sz="1100" dirty="0">
                        <a:effectLst/>
                        <a:latin typeface="Calibri" panose="020F0502020204030204" pitchFamily="34" charset="0"/>
                        <a:ea typeface="PMingLiU" panose="02020500000000000000" pitchFamily="18" charset="-120"/>
                        <a:cs typeface="Arial" panose="020B0604020202020204" pitchFamily="34" charset="0"/>
                      </a:endParaRPr>
                    </a:p>
                  </a:txBody>
                  <a:tcPr marL="51432" marR="51432" marT="7146" marB="0"/>
                </a:tc>
                <a:tc>
                  <a:txBody>
                    <a:bodyPr/>
                    <a:lstStyle/>
                    <a:p>
                      <a:pPr>
                        <a:lnSpc>
                          <a:spcPct val="107000"/>
                        </a:lnSpc>
                        <a:spcAft>
                          <a:spcPts val="800"/>
                        </a:spcAft>
                      </a:pPr>
                      <a:r>
                        <a:rPr lang="en-US" sz="1100" b="1" dirty="0">
                          <a:effectLst/>
                          <a:latin typeface="Calibri" panose="020F0502020204030204" pitchFamily="34" charset="0"/>
                          <a:ea typeface="PMingLiU" panose="02020500000000000000" pitchFamily="18" charset="-120"/>
                          <a:cs typeface="Arial" panose="020B0604020202020204" pitchFamily="34" charset="0"/>
                        </a:rPr>
                        <a:t>Vacant</a:t>
                      </a:r>
                      <a:r>
                        <a:rPr lang="en-US" sz="1100" b="1" baseline="0" dirty="0">
                          <a:effectLst/>
                          <a:latin typeface="Calibri" panose="020F0502020204030204" pitchFamily="34" charset="0"/>
                          <a:ea typeface="PMingLiU" panose="02020500000000000000" pitchFamily="18" charset="-120"/>
                          <a:cs typeface="Arial" panose="020B0604020202020204" pitchFamily="34" charset="0"/>
                        </a:rPr>
                        <a:t> Date </a:t>
                      </a:r>
                      <a:endParaRPr lang="en-ZA" sz="1100" dirty="0">
                        <a:effectLst/>
                        <a:latin typeface="Calibri" panose="020F0502020204030204" pitchFamily="34" charset="0"/>
                        <a:ea typeface="PMingLiU" panose="02020500000000000000" pitchFamily="18" charset="-120"/>
                        <a:cs typeface="Arial" panose="020B0604020202020204" pitchFamily="34" charset="0"/>
                      </a:endParaRPr>
                    </a:p>
                  </a:txBody>
                  <a:tcPr marL="51432" marR="51432" marT="7146" marB="0"/>
                </a:tc>
                <a:tc>
                  <a:txBody>
                    <a:bodyPr/>
                    <a:lstStyle/>
                    <a:p>
                      <a:pPr>
                        <a:lnSpc>
                          <a:spcPct val="107000"/>
                        </a:lnSpc>
                        <a:spcAft>
                          <a:spcPts val="800"/>
                        </a:spcAft>
                      </a:pPr>
                      <a:r>
                        <a:rPr lang="en-GB" sz="1100" b="1" dirty="0">
                          <a:effectLst/>
                          <a:latin typeface="Calibri" panose="020F0502020204030204" pitchFamily="34" charset="0"/>
                          <a:ea typeface="PMingLiU" panose="02020500000000000000" pitchFamily="18" charset="-120"/>
                          <a:cs typeface="Arial" panose="020B0604020202020204" pitchFamily="34" charset="0"/>
                        </a:rPr>
                        <a:t>Progress</a:t>
                      </a:r>
                      <a:r>
                        <a:rPr lang="en-GB" sz="1100" b="1" baseline="0" dirty="0">
                          <a:effectLst/>
                          <a:latin typeface="Calibri" panose="020F0502020204030204" pitchFamily="34" charset="0"/>
                          <a:ea typeface="PMingLiU" panose="02020500000000000000" pitchFamily="18" charset="-120"/>
                          <a:cs typeface="Arial" panose="020B0604020202020204" pitchFamily="34" charset="0"/>
                        </a:rPr>
                        <a:t> to date</a:t>
                      </a:r>
                      <a:endParaRPr lang="en-ZA" sz="1100" dirty="0">
                        <a:effectLst/>
                        <a:latin typeface="Calibri" panose="020F0502020204030204" pitchFamily="34" charset="0"/>
                        <a:ea typeface="PMingLiU" panose="02020500000000000000" pitchFamily="18" charset="-120"/>
                        <a:cs typeface="Arial" panose="020B0604020202020204" pitchFamily="34" charset="0"/>
                      </a:endParaRPr>
                    </a:p>
                  </a:txBody>
                  <a:tcPr marL="51432" marR="51432" marT="7146" marB="0"/>
                </a:tc>
                <a:extLst>
                  <a:ext uri="{0D108BD9-81ED-4DB2-BD59-A6C34878D82A}">
                    <a16:rowId xmlns:a16="http://schemas.microsoft.com/office/drawing/2014/main" val="729530702"/>
                  </a:ext>
                </a:extLst>
              </a:tr>
              <a:tr h="370840">
                <a:tc>
                  <a:txBody>
                    <a:bodyPr/>
                    <a:lstStyle/>
                    <a:p>
                      <a:r>
                        <a:rPr lang="en-ZA" sz="1100" dirty="0">
                          <a:latin typeface="Arial" pitchFamily="34" charset="0"/>
                          <a:cs typeface="Arial" pitchFamily="34" charset="0"/>
                        </a:rPr>
                        <a:t>Directo</a:t>
                      </a:r>
                      <a:r>
                        <a:rPr lang="en-ZA" sz="1100" baseline="0" dirty="0">
                          <a:latin typeface="Arial" pitchFamily="34" charset="0"/>
                          <a:cs typeface="Arial" pitchFamily="34" charset="0"/>
                        </a:rPr>
                        <a:t>r : Technical Servicers </a:t>
                      </a:r>
                      <a:endParaRPr lang="en-ZA" sz="1100" dirty="0">
                        <a:latin typeface="Arial" pitchFamily="34" charset="0"/>
                        <a:cs typeface="Arial" pitchFamily="34" charset="0"/>
                      </a:endParaRPr>
                    </a:p>
                  </a:txBody>
                  <a:tcPr marL="68576" marR="68576" marT="34302" marB="34302"/>
                </a:tc>
                <a:tc>
                  <a:txBody>
                    <a:bodyPr/>
                    <a:lstStyle/>
                    <a:p>
                      <a:r>
                        <a:rPr lang="en-ZA" sz="1100" dirty="0">
                          <a:latin typeface="Arial" pitchFamily="34" charset="0"/>
                          <a:cs typeface="Arial" pitchFamily="34" charset="0"/>
                        </a:rPr>
                        <a:t> 31/03/2020</a:t>
                      </a:r>
                    </a:p>
                  </a:txBody>
                  <a:tcPr marL="68576" marR="68576" marT="34302" marB="34302"/>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solidFill>
                          <a:latin typeface="Arial" pitchFamily="34" charset="0"/>
                          <a:cs typeface="Arial" pitchFamily="34" charset="0"/>
                        </a:rPr>
                        <a:t>Mr. Shai finished his contract on the 15</a:t>
                      </a:r>
                      <a:r>
                        <a:rPr lang="en-US" sz="1100" baseline="30000" dirty="0">
                          <a:solidFill>
                            <a:schemeClr val="tx1"/>
                          </a:solidFill>
                          <a:latin typeface="Arial" pitchFamily="34" charset="0"/>
                          <a:cs typeface="Arial" pitchFamily="34" charset="0"/>
                        </a:rPr>
                        <a:t>th</a:t>
                      </a:r>
                      <a:r>
                        <a:rPr lang="en-US" sz="1100" dirty="0">
                          <a:solidFill>
                            <a:schemeClr val="tx1"/>
                          </a:solidFill>
                          <a:latin typeface="Arial" pitchFamily="34" charset="0"/>
                          <a:cs typeface="Arial" pitchFamily="34" charset="0"/>
                        </a:rPr>
                        <a:t> of June 2018. </a:t>
                      </a:r>
                      <a:r>
                        <a:rPr lang="en-ZA" sz="1100" kern="1200" baseline="0" dirty="0">
                          <a:solidFill>
                            <a:schemeClr val="tx1"/>
                          </a:solidFill>
                          <a:latin typeface="Arial" pitchFamily="34" charset="0"/>
                          <a:ea typeface="+mn-ea"/>
                          <a:cs typeface="Arial" pitchFamily="34" charset="0"/>
                        </a:rPr>
                        <a:t>The post was advertised on </a:t>
                      </a:r>
                      <a:r>
                        <a:rPr lang="en-ZA" sz="1100" baseline="0" dirty="0">
                          <a:solidFill>
                            <a:schemeClr val="tx1"/>
                          </a:solidFill>
                          <a:latin typeface="Arial" pitchFamily="34" charset="0"/>
                          <a:cs typeface="Arial" pitchFamily="34" charset="0"/>
                        </a:rPr>
                        <a:t>the  City Press </a:t>
                      </a:r>
                      <a:r>
                        <a:rPr lang="en-ZA" sz="1100" kern="1200" baseline="0" dirty="0">
                          <a:solidFill>
                            <a:schemeClr val="tx1"/>
                          </a:solidFill>
                          <a:latin typeface="Arial" pitchFamily="34" charset="0"/>
                          <a:ea typeface="+mn-ea"/>
                          <a:cs typeface="Arial" pitchFamily="34" charset="0"/>
                        </a:rPr>
                        <a:t>and closed on the 19th of March </a:t>
                      </a:r>
                      <a:r>
                        <a:rPr lang="en-ZA" sz="1100" baseline="0" dirty="0">
                          <a:solidFill>
                            <a:schemeClr val="tx1"/>
                          </a:solidFill>
                          <a:latin typeface="Arial" pitchFamily="34" charset="0"/>
                          <a:cs typeface="Arial" pitchFamily="34" charset="0"/>
                        </a:rPr>
                        <a:t>2018. Shortlisting was done on the 18</a:t>
                      </a:r>
                      <a:r>
                        <a:rPr lang="en-ZA" sz="1100" baseline="30000" dirty="0">
                          <a:solidFill>
                            <a:schemeClr val="tx1"/>
                          </a:solidFill>
                          <a:latin typeface="Arial" pitchFamily="34" charset="0"/>
                          <a:cs typeface="Arial" pitchFamily="34" charset="0"/>
                        </a:rPr>
                        <a:t>th</a:t>
                      </a:r>
                      <a:r>
                        <a:rPr lang="en-ZA" sz="1100" baseline="0" dirty="0">
                          <a:solidFill>
                            <a:schemeClr val="tx1"/>
                          </a:solidFill>
                          <a:latin typeface="Arial" pitchFamily="34" charset="0"/>
                          <a:cs typeface="Arial" pitchFamily="34" charset="0"/>
                        </a:rPr>
                        <a:t> of April 2018. Interviews  were held on the 17</a:t>
                      </a:r>
                      <a:r>
                        <a:rPr lang="en-ZA" sz="1100" baseline="30000" dirty="0">
                          <a:solidFill>
                            <a:schemeClr val="tx1"/>
                          </a:solidFill>
                          <a:latin typeface="Arial" pitchFamily="34" charset="0"/>
                          <a:cs typeface="Arial" pitchFamily="34" charset="0"/>
                        </a:rPr>
                        <a:t>th</a:t>
                      </a:r>
                      <a:r>
                        <a:rPr lang="en-ZA" sz="1100" baseline="0" dirty="0">
                          <a:solidFill>
                            <a:schemeClr val="tx1"/>
                          </a:solidFill>
                          <a:latin typeface="Arial" pitchFamily="34" charset="0"/>
                          <a:cs typeface="Arial" pitchFamily="34" charset="0"/>
                        </a:rPr>
                        <a:t> of May 2018, </a:t>
                      </a:r>
                      <a:r>
                        <a:rPr lang="en-ZA" sz="1100" kern="1200" baseline="0" dirty="0">
                          <a:solidFill>
                            <a:schemeClr val="tx1"/>
                          </a:solidFill>
                          <a:latin typeface="Arial" pitchFamily="34" charset="0"/>
                          <a:ea typeface="+mn-ea"/>
                          <a:cs typeface="Arial" pitchFamily="34" charset="0"/>
                        </a:rPr>
                        <a:t>recommended candidate Mr. </a:t>
                      </a:r>
                      <a:r>
                        <a:rPr lang="en-ZA" sz="1100" kern="1200" baseline="0" dirty="0" err="1">
                          <a:solidFill>
                            <a:schemeClr val="tx1"/>
                          </a:solidFill>
                          <a:latin typeface="Arial" pitchFamily="34" charset="0"/>
                          <a:ea typeface="+mn-ea"/>
                          <a:cs typeface="Arial" pitchFamily="34" charset="0"/>
                        </a:rPr>
                        <a:t>Manqele</a:t>
                      </a:r>
                      <a:r>
                        <a:rPr lang="en-ZA" sz="1100" kern="1200" baseline="0" dirty="0">
                          <a:solidFill>
                            <a:schemeClr val="tx1"/>
                          </a:solidFill>
                          <a:latin typeface="Arial" pitchFamily="34" charset="0"/>
                          <a:ea typeface="+mn-ea"/>
                          <a:cs typeface="Arial" pitchFamily="34" charset="0"/>
                        </a:rPr>
                        <a:t> declined citing political instability.</a:t>
                      </a:r>
                      <a:endParaRPr lang="en-ZA" sz="1100" baseline="0" dirty="0">
                        <a:solidFill>
                          <a:schemeClr val="tx1"/>
                        </a:solidFill>
                        <a:latin typeface="Arial" pitchFamily="34" charset="0"/>
                        <a:cs typeface="Arial" pitchFamily="34" charset="0"/>
                      </a:endParaRP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solidFill>
                          <a:latin typeface="Arial" pitchFamily="34" charset="0"/>
                          <a:cs typeface="Arial" pitchFamily="34" charset="0"/>
                        </a:rPr>
                        <a:t>The</a:t>
                      </a:r>
                      <a:r>
                        <a:rPr lang="en-US" sz="1100" baseline="0" dirty="0">
                          <a:solidFill>
                            <a:schemeClr val="tx1"/>
                          </a:solidFill>
                          <a:latin typeface="Arial" pitchFamily="34" charset="0"/>
                          <a:cs typeface="Arial" pitchFamily="34" charset="0"/>
                        </a:rPr>
                        <a:t> post was further</a:t>
                      </a:r>
                      <a:r>
                        <a:rPr lang="en-US" sz="1100" dirty="0">
                          <a:solidFill>
                            <a:schemeClr val="tx1"/>
                          </a:solidFill>
                          <a:latin typeface="Arial" pitchFamily="34" charset="0"/>
                          <a:cs typeface="Arial" pitchFamily="34" charset="0"/>
                        </a:rPr>
                        <a:t> re-advertise</a:t>
                      </a:r>
                      <a:r>
                        <a:rPr lang="en-US" sz="1100" baseline="0" dirty="0">
                          <a:solidFill>
                            <a:schemeClr val="tx1"/>
                          </a:solidFill>
                          <a:latin typeface="Arial" pitchFamily="34" charset="0"/>
                          <a:cs typeface="Arial" pitchFamily="34" charset="0"/>
                        </a:rPr>
                        <a:t> on  the 11</a:t>
                      </a:r>
                      <a:r>
                        <a:rPr lang="en-US" sz="1100" baseline="30000" dirty="0">
                          <a:solidFill>
                            <a:schemeClr val="tx1"/>
                          </a:solidFill>
                          <a:latin typeface="Arial" pitchFamily="34" charset="0"/>
                          <a:cs typeface="Arial" pitchFamily="34" charset="0"/>
                        </a:rPr>
                        <a:t>th</a:t>
                      </a:r>
                      <a:r>
                        <a:rPr lang="en-US" sz="1100" baseline="0" dirty="0">
                          <a:solidFill>
                            <a:schemeClr val="tx1"/>
                          </a:solidFill>
                          <a:latin typeface="Arial" pitchFamily="34" charset="0"/>
                          <a:cs typeface="Arial" pitchFamily="34" charset="0"/>
                        </a:rPr>
                        <a:t> March 2019 and </a:t>
                      </a:r>
                      <a:r>
                        <a:rPr lang="en-ZA" sz="1100" baseline="0" dirty="0">
                          <a:solidFill>
                            <a:schemeClr val="tx1"/>
                          </a:solidFill>
                          <a:latin typeface="Arial" pitchFamily="34" charset="0"/>
                          <a:cs typeface="Arial" pitchFamily="34" charset="0"/>
                        </a:rPr>
                        <a:t>shortlisting was done on the 11</a:t>
                      </a:r>
                      <a:r>
                        <a:rPr lang="en-ZA" sz="1100" baseline="30000" dirty="0">
                          <a:solidFill>
                            <a:schemeClr val="tx1"/>
                          </a:solidFill>
                          <a:latin typeface="Arial" pitchFamily="34" charset="0"/>
                          <a:cs typeface="Arial" pitchFamily="34" charset="0"/>
                        </a:rPr>
                        <a:t>th</a:t>
                      </a:r>
                      <a:r>
                        <a:rPr lang="en-ZA" sz="1100" baseline="0" dirty="0">
                          <a:solidFill>
                            <a:schemeClr val="tx1"/>
                          </a:solidFill>
                          <a:latin typeface="Arial" pitchFamily="34" charset="0"/>
                          <a:cs typeface="Arial" pitchFamily="34" charset="0"/>
                        </a:rPr>
                        <a:t> April 2019, while interviews were held on the 26</a:t>
                      </a:r>
                      <a:r>
                        <a:rPr lang="en-ZA" sz="1100" baseline="30000" dirty="0">
                          <a:solidFill>
                            <a:schemeClr val="tx1"/>
                          </a:solidFill>
                          <a:latin typeface="Arial" pitchFamily="34" charset="0"/>
                          <a:cs typeface="Arial" pitchFamily="34" charset="0"/>
                        </a:rPr>
                        <a:t>th</a:t>
                      </a:r>
                      <a:r>
                        <a:rPr lang="en-ZA" sz="1100" baseline="0" dirty="0">
                          <a:solidFill>
                            <a:schemeClr val="tx1"/>
                          </a:solidFill>
                          <a:latin typeface="Arial" pitchFamily="34" charset="0"/>
                          <a:cs typeface="Arial" pitchFamily="34" charset="0"/>
                        </a:rPr>
                        <a:t> of April 2019. </a:t>
                      </a:r>
                      <a:r>
                        <a:rPr lang="en-US" sz="1100" baseline="0" dirty="0">
                          <a:solidFill>
                            <a:schemeClr val="tx1"/>
                          </a:solidFill>
                          <a:latin typeface="Arial" pitchFamily="34" charset="0"/>
                          <a:cs typeface="Arial" pitchFamily="34" charset="0"/>
                        </a:rPr>
                        <a:t> Mr. M Besani was recommended and was expected to start on the 1</a:t>
                      </a:r>
                      <a:r>
                        <a:rPr lang="en-US" sz="1100" baseline="30000" dirty="0">
                          <a:solidFill>
                            <a:schemeClr val="tx1"/>
                          </a:solidFill>
                          <a:latin typeface="Arial" pitchFamily="34" charset="0"/>
                          <a:cs typeface="Arial" pitchFamily="34" charset="0"/>
                        </a:rPr>
                        <a:t>st</a:t>
                      </a:r>
                      <a:r>
                        <a:rPr lang="en-US" sz="1100" baseline="0" dirty="0">
                          <a:solidFill>
                            <a:schemeClr val="tx1"/>
                          </a:solidFill>
                          <a:latin typeface="Arial" pitchFamily="34" charset="0"/>
                          <a:cs typeface="Arial" pitchFamily="34" charset="0"/>
                        </a:rPr>
                        <a:t> of September 2019 but only joined the institution on the 1</a:t>
                      </a:r>
                      <a:r>
                        <a:rPr lang="en-US" sz="1100" baseline="30000" dirty="0">
                          <a:solidFill>
                            <a:schemeClr val="tx1"/>
                          </a:solidFill>
                          <a:latin typeface="Arial" pitchFamily="34" charset="0"/>
                          <a:cs typeface="Arial" pitchFamily="34" charset="0"/>
                        </a:rPr>
                        <a:t>st</a:t>
                      </a:r>
                      <a:r>
                        <a:rPr lang="en-US" sz="1100" baseline="0" dirty="0">
                          <a:solidFill>
                            <a:schemeClr val="tx1"/>
                          </a:solidFill>
                          <a:latin typeface="Arial" pitchFamily="34" charset="0"/>
                          <a:cs typeface="Arial" pitchFamily="34" charset="0"/>
                        </a:rPr>
                        <a:t> of November 2019. </a:t>
                      </a:r>
                      <a:r>
                        <a:rPr lang="en-US" sz="1100" dirty="0">
                          <a:solidFill>
                            <a:schemeClr val="tx1"/>
                          </a:solidFill>
                          <a:latin typeface="Arial" pitchFamily="34" charset="0"/>
                          <a:cs typeface="Arial" pitchFamily="34" charset="0"/>
                        </a:rPr>
                        <a:t>The</a:t>
                      </a:r>
                      <a:r>
                        <a:rPr lang="en-US" sz="1100" baseline="0" dirty="0">
                          <a:solidFill>
                            <a:schemeClr val="tx1"/>
                          </a:solidFill>
                          <a:latin typeface="Arial" pitchFamily="34" charset="0"/>
                          <a:cs typeface="Arial" pitchFamily="34" charset="0"/>
                        </a:rPr>
                        <a:t> incumbent stayed for only 5 months and resigned 1</a:t>
                      </a:r>
                      <a:r>
                        <a:rPr lang="en-US" sz="1100" baseline="30000" dirty="0">
                          <a:solidFill>
                            <a:schemeClr val="tx1"/>
                          </a:solidFill>
                          <a:latin typeface="Arial" pitchFamily="34" charset="0"/>
                          <a:cs typeface="Arial" pitchFamily="34" charset="0"/>
                        </a:rPr>
                        <a:t>st</a:t>
                      </a:r>
                      <a:r>
                        <a:rPr lang="en-US" sz="1100" baseline="0" dirty="0">
                          <a:solidFill>
                            <a:schemeClr val="tx1"/>
                          </a:solidFill>
                          <a:latin typeface="Arial" pitchFamily="34" charset="0"/>
                          <a:cs typeface="Arial" pitchFamily="34" charset="0"/>
                        </a:rPr>
                        <a:t> March 2020. </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solidFill>
                            <a:schemeClr val="tx1"/>
                          </a:solidFill>
                          <a:latin typeface="Arial" pitchFamily="34" charset="0"/>
                          <a:cs typeface="Arial" pitchFamily="34" charset="0"/>
                        </a:rPr>
                        <a:t>Letter was written on 25</a:t>
                      </a:r>
                      <a:r>
                        <a:rPr lang="en-US" sz="1100" baseline="30000" dirty="0">
                          <a:solidFill>
                            <a:schemeClr val="tx1"/>
                          </a:solidFill>
                          <a:latin typeface="Arial" pitchFamily="34" charset="0"/>
                          <a:cs typeface="Arial" pitchFamily="34" charset="0"/>
                        </a:rPr>
                        <a:t>th</a:t>
                      </a:r>
                      <a:r>
                        <a:rPr lang="en-US" sz="1100" baseline="0" dirty="0">
                          <a:solidFill>
                            <a:schemeClr val="tx1"/>
                          </a:solidFill>
                          <a:latin typeface="Arial" pitchFamily="34" charset="0"/>
                          <a:cs typeface="Arial" pitchFamily="34" charset="0"/>
                        </a:rPr>
                        <a:t> March 2020 to COGTA requesting HOD for secondment of Acting HOD. The Incumbent  Mr. K. Sithole resume his duties towards end of July 2020 and His assignment ended on the 31</a:t>
                      </a:r>
                      <a:r>
                        <a:rPr lang="en-US" sz="1100" baseline="30000" dirty="0">
                          <a:solidFill>
                            <a:schemeClr val="tx1"/>
                          </a:solidFill>
                          <a:latin typeface="Arial" pitchFamily="34" charset="0"/>
                          <a:cs typeface="Arial" pitchFamily="34" charset="0"/>
                        </a:rPr>
                        <a:t>st</a:t>
                      </a:r>
                      <a:r>
                        <a:rPr lang="en-US" sz="1100" baseline="0" dirty="0">
                          <a:solidFill>
                            <a:schemeClr val="tx1"/>
                          </a:solidFill>
                          <a:latin typeface="Arial" pitchFamily="34" charset="0"/>
                          <a:cs typeface="Arial" pitchFamily="34" charset="0"/>
                        </a:rPr>
                        <a:t> of December 2020.</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solidFill>
                            <a:srgbClr val="FF0000"/>
                          </a:solidFill>
                          <a:latin typeface="Arial" pitchFamily="34" charset="0"/>
                          <a:cs typeface="Arial" pitchFamily="34" charset="0"/>
                        </a:rPr>
                        <a:t>The Director Technical Services position was advertised  in the City Press on the 4</a:t>
                      </a:r>
                      <a:r>
                        <a:rPr lang="en-US" sz="1100" baseline="30000" dirty="0">
                          <a:solidFill>
                            <a:srgbClr val="FF0000"/>
                          </a:solidFill>
                          <a:latin typeface="Arial" pitchFamily="34" charset="0"/>
                          <a:cs typeface="Arial" pitchFamily="34" charset="0"/>
                        </a:rPr>
                        <a:t>th</a:t>
                      </a:r>
                      <a:r>
                        <a:rPr lang="en-US" sz="1100" baseline="0" dirty="0">
                          <a:solidFill>
                            <a:srgbClr val="FF0000"/>
                          </a:solidFill>
                          <a:latin typeface="Arial" pitchFamily="34" charset="0"/>
                          <a:cs typeface="Arial" pitchFamily="34" charset="0"/>
                        </a:rPr>
                        <a:t> of October 2020 and closing date on the 26</a:t>
                      </a:r>
                      <a:r>
                        <a:rPr lang="en-US" sz="1100" baseline="30000" dirty="0">
                          <a:solidFill>
                            <a:srgbClr val="FF0000"/>
                          </a:solidFill>
                          <a:latin typeface="Arial" pitchFamily="34" charset="0"/>
                          <a:cs typeface="Arial" pitchFamily="34" charset="0"/>
                        </a:rPr>
                        <a:t>th</a:t>
                      </a:r>
                      <a:r>
                        <a:rPr lang="en-US" sz="1100" baseline="0" dirty="0">
                          <a:solidFill>
                            <a:srgbClr val="FF0000"/>
                          </a:solidFill>
                          <a:latin typeface="Arial" pitchFamily="34" charset="0"/>
                          <a:cs typeface="Arial" pitchFamily="34" charset="0"/>
                        </a:rPr>
                        <a:t> of October 2020.</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solidFill>
                            <a:srgbClr val="FF0000"/>
                          </a:solidFill>
                          <a:latin typeface="Arial" pitchFamily="34" charset="0"/>
                          <a:cs typeface="Arial" pitchFamily="34" charset="0"/>
                        </a:rPr>
                        <a:t>Recruitment processes are in progress.</a:t>
                      </a:r>
                      <a:endParaRPr lang="en-ZA" sz="1100" dirty="0">
                        <a:solidFill>
                          <a:srgbClr val="FF0000"/>
                        </a:solidFill>
                        <a:latin typeface="Arial" pitchFamily="34" charset="0"/>
                        <a:cs typeface="Arial" pitchFamily="34" charset="0"/>
                      </a:endParaRPr>
                    </a:p>
                  </a:txBody>
                  <a:tcPr marL="68576" marR="68576" marT="34302" marB="34302"/>
                </a:tc>
                <a:extLst>
                  <a:ext uri="{0D108BD9-81ED-4DB2-BD59-A6C34878D82A}">
                    <a16:rowId xmlns:a16="http://schemas.microsoft.com/office/drawing/2014/main" val="73359193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100" dirty="0">
                          <a:latin typeface="Arial" pitchFamily="34" charset="0"/>
                          <a:cs typeface="Arial" pitchFamily="34" charset="0"/>
                        </a:rPr>
                        <a:t>Directo</a:t>
                      </a:r>
                      <a:r>
                        <a:rPr lang="en-ZA" sz="1100" baseline="0" dirty="0">
                          <a:latin typeface="Arial" pitchFamily="34" charset="0"/>
                          <a:cs typeface="Arial" pitchFamily="34" charset="0"/>
                        </a:rPr>
                        <a:t>r : Corporate Servicers </a:t>
                      </a:r>
                      <a:endParaRPr lang="en-ZA" sz="1100" dirty="0">
                        <a:latin typeface="Arial" pitchFamily="34" charset="0"/>
                        <a:cs typeface="Arial" pitchFamily="34" charset="0"/>
                      </a:endParaRPr>
                    </a:p>
                  </a:txBody>
                  <a:tcPr marL="68576" marR="68576" marT="34302" marB="34302"/>
                </a:tc>
                <a:tc>
                  <a:txBody>
                    <a:bodyPr/>
                    <a:lstStyle/>
                    <a:p>
                      <a:r>
                        <a:rPr lang="en-ZA" sz="1100" dirty="0">
                          <a:latin typeface="Arial" pitchFamily="34" charset="0"/>
                          <a:cs typeface="Arial" pitchFamily="34" charset="0"/>
                        </a:rPr>
                        <a:t>31/12/2018</a:t>
                      </a:r>
                    </a:p>
                  </a:txBody>
                  <a:tcPr marL="68576" marR="68576" marT="34302" marB="34302"/>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dirty="0">
                          <a:solidFill>
                            <a:schemeClr val="tx1"/>
                          </a:solidFill>
                          <a:latin typeface="Arial" pitchFamily="34" charset="0"/>
                          <a:cs typeface="Arial" pitchFamily="34" charset="0"/>
                        </a:rPr>
                        <a:t>The post</a:t>
                      </a:r>
                      <a:r>
                        <a:rPr lang="en-ZA" sz="1100" baseline="0" dirty="0">
                          <a:solidFill>
                            <a:schemeClr val="tx1"/>
                          </a:solidFill>
                          <a:latin typeface="Arial" pitchFamily="34" charset="0"/>
                          <a:cs typeface="Arial" pitchFamily="34" charset="0"/>
                        </a:rPr>
                        <a:t> was advertised in the  City Press and closed on the 11</a:t>
                      </a:r>
                      <a:r>
                        <a:rPr lang="en-ZA" sz="1100" baseline="30000" dirty="0">
                          <a:solidFill>
                            <a:schemeClr val="tx1"/>
                          </a:solidFill>
                          <a:latin typeface="Arial" pitchFamily="34" charset="0"/>
                          <a:cs typeface="Arial" pitchFamily="34" charset="0"/>
                        </a:rPr>
                        <a:t>th</a:t>
                      </a:r>
                      <a:r>
                        <a:rPr lang="en-ZA" sz="1100" baseline="0" dirty="0">
                          <a:solidFill>
                            <a:schemeClr val="tx1"/>
                          </a:solidFill>
                          <a:latin typeface="Arial" pitchFamily="34" charset="0"/>
                          <a:cs typeface="Arial" pitchFamily="34" charset="0"/>
                        </a:rPr>
                        <a:t> of March 2019 and shortlisting was done on the 14</a:t>
                      </a:r>
                      <a:r>
                        <a:rPr lang="en-ZA" sz="1100" baseline="30000" dirty="0">
                          <a:solidFill>
                            <a:schemeClr val="tx1"/>
                          </a:solidFill>
                          <a:latin typeface="Arial" pitchFamily="34" charset="0"/>
                          <a:cs typeface="Arial" pitchFamily="34" charset="0"/>
                        </a:rPr>
                        <a:t>th</a:t>
                      </a:r>
                      <a:r>
                        <a:rPr lang="en-ZA" sz="1100" baseline="0" dirty="0">
                          <a:solidFill>
                            <a:schemeClr val="tx1"/>
                          </a:solidFill>
                          <a:latin typeface="Arial" pitchFamily="34" charset="0"/>
                          <a:cs typeface="Arial" pitchFamily="34" charset="0"/>
                        </a:rPr>
                        <a:t> of April 2019. Interviews were held on the 14</a:t>
                      </a:r>
                      <a:r>
                        <a:rPr lang="en-ZA" sz="1100" baseline="30000" dirty="0">
                          <a:solidFill>
                            <a:schemeClr val="tx1"/>
                          </a:solidFill>
                          <a:latin typeface="Arial" pitchFamily="34" charset="0"/>
                          <a:cs typeface="Arial" pitchFamily="34" charset="0"/>
                        </a:rPr>
                        <a:t>th of </a:t>
                      </a:r>
                      <a:r>
                        <a:rPr lang="en-ZA" sz="1100" baseline="0" dirty="0">
                          <a:solidFill>
                            <a:schemeClr val="tx1"/>
                          </a:solidFill>
                          <a:latin typeface="Arial" pitchFamily="34" charset="0"/>
                          <a:cs typeface="Arial" pitchFamily="34" charset="0"/>
                        </a:rPr>
                        <a:t>May 2019. Recommended candidate rejected by deployment committee.</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solidFill>
                          <a:latin typeface="Arial" pitchFamily="34" charset="0"/>
                          <a:cs typeface="Arial" pitchFamily="34" charset="0"/>
                        </a:rPr>
                        <a:t>The post was re-advertised in</a:t>
                      </a:r>
                      <a:r>
                        <a:rPr lang="en-US" sz="1100" baseline="0" dirty="0">
                          <a:solidFill>
                            <a:schemeClr val="tx1"/>
                          </a:solidFill>
                          <a:latin typeface="Arial" pitchFamily="34" charset="0"/>
                          <a:cs typeface="Arial" pitchFamily="34" charset="0"/>
                        </a:rPr>
                        <a:t> the City Press and closed on 03</a:t>
                      </a:r>
                      <a:r>
                        <a:rPr lang="en-US" sz="1100" baseline="30000" dirty="0">
                          <a:solidFill>
                            <a:schemeClr val="tx1"/>
                          </a:solidFill>
                          <a:latin typeface="Arial" pitchFamily="34" charset="0"/>
                          <a:cs typeface="Arial" pitchFamily="34" charset="0"/>
                        </a:rPr>
                        <a:t>rd</a:t>
                      </a:r>
                      <a:r>
                        <a:rPr lang="en-US" sz="1100" baseline="0" dirty="0">
                          <a:solidFill>
                            <a:schemeClr val="tx1"/>
                          </a:solidFill>
                          <a:latin typeface="Arial" pitchFamily="34" charset="0"/>
                          <a:cs typeface="Arial" pitchFamily="34" charset="0"/>
                        </a:rPr>
                        <a:t> November 2019.</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solidFill>
                            <a:srgbClr val="FF0000"/>
                          </a:solidFill>
                          <a:latin typeface="Arial" pitchFamily="34" charset="0"/>
                          <a:cs typeface="Arial" pitchFamily="34" charset="0"/>
                        </a:rPr>
                        <a:t>The position was re-advertised  in the City Press on the 4</a:t>
                      </a:r>
                      <a:r>
                        <a:rPr lang="en-US" sz="1100" baseline="30000" dirty="0">
                          <a:solidFill>
                            <a:srgbClr val="FF0000"/>
                          </a:solidFill>
                          <a:latin typeface="Arial" pitchFamily="34" charset="0"/>
                          <a:cs typeface="Arial" pitchFamily="34" charset="0"/>
                        </a:rPr>
                        <a:t>th</a:t>
                      </a:r>
                      <a:r>
                        <a:rPr lang="en-US" sz="1100" baseline="0" dirty="0">
                          <a:solidFill>
                            <a:srgbClr val="FF0000"/>
                          </a:solidFill>
                          <a:latin typeface="Arial" pitchFamily="34" charset="0"/>
                          <a:cs typeface="Arial" pitchFamily="34" charset="0"/>
                        </a:rPr>
                        <a:t> of October 2020 and closing date is the 26</a:t>
                      </a:r>
                      <a:r>
                        <a:rPr lang="en-US" sz="1100" baseline="30000" dirty="0">
                          <a:solidFill>
                            <a:srgbClr val="FF0000"/>
                          </a:solidFill>
                          <a:latin typeface="Arial" pitchFamily="34" charset="0"/>
                          <a:cs typeface="Arial" pitchFamily="34" charset="0"/>
                        </a:rPr>
                        <a:t>th</a:t>
                      </a:r>
                      <a:r>
                        <a:rPr lang="en-US" sz="1100" baseline="0" dirty="0">
                          <a:solidFill>
                            <a:srgbClr val="FF0000"/>
                          </a:solidFill>
                          <a:latin typeface="Arial" pitchFamily="34" charset="0"/>
                          <a:cs typeface="Arial" pitchFamily="34" charset="0"/>
                        </a:rPr>
                        <a:t> of October 2020</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solidFill>
                            <a:srgbClr val="FF0000"/>
                          </a:solidFill>
                          <a:latin typeface="Arial" pitchFamily="34" charset="0"/>
                          <a:cs typeface="Arial" pitchFamily="34" charset="0"/>
                        </a:rPr>
                        <a:t>Interviews were conducted on the 22 December 2020. </a:t>
                      </a:r>
                      <a:endParaRPr lang="en-ZA" sz="1100" dirty="0">
                        <a:solidFill>
                          <a:srgbClr val="FF0000"/>
                        </a:solidFill>
                        <a:latin typeface="Arial" pitchFamily="34" charset="0"/>
                        <a:cs typeface="Arial" pitchFamily="34" charset="0"/>
                      </a:endParaRP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100" dirty="0">
                        <a:solidFill>
                          <a:schemeClr val="tx1"/>
                        </a:solidFill>
                        <a:latin typeface="Arial" pitchFamily="34" charset="0"/>
                        <a:cs typeface="Arial" pitchFamily="34" charset="0"/>
                      </a:endParaRPr>
                    </a:p>
                  </a:txBody>
                  <a:tcPr marL="68576" marR="68576" marT="34302" marB="34302"/>
                </a:tc>
                <a:extLst>
                  <a:ext uri="{0D108BD9-81ED-4DB2-BD59-A6C34878D82A}">
                    <a16:rowId xmlns:a16="http://schemas.microsoft.com/office/drawing/2014/main" val="1625858427"/>
                  </a:ext>
                </a:extLst>
              </a:tr>
            </a:tbl>
          </a:graphicData>
        </a:graphic>
      </p:graphicFrame>
    </p:spTree>
    <p:extLst>
      <p:ext uri="{BB962C8B-B14F-4D97-AF65-F5344CB8AC3E}">
        <p14:creationId xmlns:p14="http://schemas.microsoft.com/office/powerpoint/2010/main" val="19573002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780" y="890650"/>
            <a:ext cx="8317021" cy="3488266"/>
          </a:xfrm>
        </p:spPr>
        <p:txBody>
          <a:bodyPr/>
          <a:lstStyle/>
          <a:p>
            <a:r>
              <a:rPr lang="en-US" dirty="0">
                <a:latin typeface="Arial Black" panose="020B0A04020102020204" pitchFamily="34" charset="0"/>
              </a:rPr>
              <a:t>12. INTERNAL AUDIT COMMITTEE</a:t>
            </a:r>
          </a:p>
        </p:txBody>
      </p:sp>
      <p:sp>
        <p:nvSpPr>
          <p:cNvPr id="3" name="Subtitle 2"/>
          <p:cNvSpPr>
            <a:spLocks noGrp="1"/>
          </p:cNvSpPr>
          <p:nvPr>
            <p:ph type="subTitle" idx="1"/>
          </p:nvPr>
        </p:nvSpPr>
        <p:spPr>
          <a:xfrm>
            <a:off x="369780" y="4581128"/>
            <a:ext cx="8317022" cy="1186069"/>
          </a:xfrm>
        </p:spPr>
        <p:txBody>
          <a:bodyPr/>
          <a:lstStyle/>
          <a:p>
            <a:r>
              <a:rPr lang="en-US" dirty="0">
                <a:latin typeface="Arial Black" panose="020B0A04020102020204" pitchFamily="34" charset="0"/>
              </a:rPr>
              <a:t>CAPACITY, FUNCTIONALITY AND EFFECTIVENESS</a:t>
            </a:r>
          </a:p>
        </p:txBody>
      </p:sp>
      <p:pic>
        <p:nvPicPr>
          <p:cNvPr id="4" name="Picture 3"/>
          <p:cNvPicPr>
            <a:picLocks noChangeAspect="1"/>
          </p:cNvPicPr>
          <p:nvPr/>
        </p:nvPicPr>
        <p:blipFill>
          <a:blip r:embed="rId2" cstate="print"/>
          <a:stretch>
            <a:fillRect/>
          </a:stretch>
        </p:blipFill>
        <p:spPr>
          <a:xfrm>
            <a:off x="7316907" y="5960224"/>
            <a:ext cx="1799400" cy="787151"/>
          </a:xfrm>
          <a:prstGeom prst="rect">
            <a:avLst/>
          </a:prstGeom>
        </p:spPr>
      </p:pic>
      <p:pic>
        <p:nvPicPr>
          <p:cNvPr id="5" name="Picture 2" descr="GSDM Logo"/>
          <p:cNvPicPr>
            <a:picLocks noChangeAspect="1" noChangeArrowheads="1"/>
          </p:cNvPicPr>
          <p:nvPr/>
        </p:nvPicPr>
        <p:blipFill>
          <a:blip r:embed="rId3" cstate="print">
            <a:clrChange>
              <a:clrFrom>
                <a:srgbClr val="FBFBF9"/>
              </a:clrFrom>
              <a:clrTo>
                <a:srgbClr val="FBFBF9">
                  <a:alpha val="0"/>
                </a:srgbClr>
              </a:clrTo>
            </a:clrChange>
          </a:blip>
          <a:srcRect/>
          <a:stretch>
            <a:fillRect/>
          </a:stretch>
        </p:blipFill>
        <p:spPr bwMode="auto">
          <a:xfrm>
            <a:off x="21392" y="5915161"/>
            <a:ext cx="1074099" cy="877275"/>
          </a:xfrm>
          <a:prstGeom prst="rect">
            <a:avLst/>
          </a:prstGeom>
          <a:noFill/>
          <a:ln w="9525">
            <a:noFill/>
            <a:miter lim="800000"/>
            <a:headEnd/>
            <a:tailEnd/>
          </a:ln>
        </p:spPr>
      </p:pic>
      <p:pic>
        <p:nvPicPr>
          <p:cNvPr id="6" name="Picture 5" descr="wapen1 2"/>
          <p:cNvPicPr/>
          <p:nvPr/>
        </p:nvPicPr>
        <p:blipFill>
          <a:blip r:embed="rId4"/>
          <a:srcRect/>
          <a:stretch>
            <a:fillRect/>
          </a:stretch>
        </p:blipFill>
        <p:spPr bwMode="auto">
          <a:xfrm>
            <a:off x="4067944" y="5955822"/>
            <a:ext cx="792088" cy="864957"/>
          </a:xfrm>
          <a:prstGeom prst="rect">
            <a:avLst/>
          </a:prstGeom>
          <a:noFill/>
          <a:ln w="9525">
            <a:noFill/>
            <a:miter lim="800000"/>
            <a:headEnd/>
            <a:tailEnd/>
          </a:ln>
        </p:spPr>
      </p:pic>
    </p:spTree>
    <p:extLst>
      <p:ext uri="{BB962C8B-B14F-4D97-AF65-F5344CB8AC3E}">
        <p14:creationId xmlns:p14="http://schemas.microsoft.com/office/powerpoint/2010/main" val="2535337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85800"/>
            <a:ext cx="8075240" cy="11430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ZA" sz="3200" b="1" dirty="0">
                <a:latin typeface="Arial Black" panose="020B0A04020102020204" pitchFamily="34" charset="0"/>
              </a:rPr>
              <a:t>AUDIT AND PERFORMANCE AUDIT COMMITTEE FUNCTIONALITY</a:t>
            </a:r>
            <a:endParaRPr lang="en-ZA" sz="4000" dirty="0"/>
          </a:p>
        </p:txBody>
      </p:sp>
      <p:sp>
        <p:nvSpPr>
          <p:cNvPr id="3" name="Content Placeholder 2"/>
          <p:cNvSpPr>
            <a:spLocks noGrp="1"/>
          </p:cNvSpPr>
          <p:nvPr>
            <p:ph idx="1"/>
          </p:nvPr>
        </p:nvSpPr>
        <p:spPr>
          <a:xfrm>
            <a:off x="323529" y="2060848"/>
            <a:ext cx="8363272" cy="3938968"/>
          </a:xfrm>
        </p:spPr>
        <p:txBody>
          <a:bodyPr>
            <a:normAutofit fontScale="92500"/>
          </a:bodyPr>
          <a:lstStyle/>
          <a:p>
            <a:pPr algn="just"/>
            <a:r>
              <a:rPr lang="en-US" sz="2200" dirty="0"/>
              <a:t>APAC is a committee of Council primarily established to provide independent specialist advice on financial performance and efficiency, compliance with legislation, and performance management. </a:t>
            </a:r>
          </a:p>
          <a:p>
            <a:pPr algn="just"/>
            <a:r>
              <a:rPr lang="en-US" sz="2200" dirty="0"/>
              <a:t>The Committee was appointed to represent both Performance Audit and Audit Committees in compliance to section 166 of MFMA no 56 of 2003 and section 14(2) of Municipal Planning and Performance Management Regulations.</a:t>
            </a:r>
          </a:p>
          <a:p>
            <a:pPr algn="just"/>
            <a:r>
              <a:rPr lang="en-GB" sz="2200" dirty="0"/>
              <a:t>APAC operate in terms of approved Charter which outline the role, responsibilities, composition and operating guidelines of the committee of Polokwane Municipality and report to Council quarterly. </a:t>
            </a:r>
            <a:endParaRPr lang="en-ZA" sz="2200" dirty="0"/>
          </a:p>
          <a:p>
            <a:endParaRPr lang="en-ZA" dirty="0"/>
          </a:p>
        </p:txBody>
      </p:sp>
    </p:spTree>
    <p:extLst>
      <p:ext uri="{BB962C8B-B14F-4D97-AF65-F5344CB8AC3E}">
        <p14:creationId xmlns:p14="http://schemas.microsoft.com/office/powerpoint/2010/main" val="40249650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86" y="332656"/>
            <a:ext cx="7772400" cy="11430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ZA" sz="3200" b="1" dirty="0">
                <a:latin typeface="Arial Black" panose="020B0A04020102020204" pitchFamily="34" charset="0"/>
              </a:rPr>
              <a:t>AUDIT AND PERFORMANCE AUDIT COMMITTEE FUNCTIONALITY</a:t>
            </a:r>
            <a:endParaRPr lang="en-ZA" sz="3200" dirty="0"/>
          </a:p>
        </p:txBody>
      </p:sp>
      <p:sp>
        <p:nvSpPr>
          <p:cNvPr id="3" name="Content Placeholder 2"/>
          <p:cNvSpPr>
            <a:spLocks noGrp="1"/>
          </p:cNvSpPr>
          <p:nvPr>
            <p:ph idx="1"/>
          </p:nvPr>
        </p:nvSpPr>
        <p:spPr>
          <a:xfrm>
            <a:off x="228600" y="1981200"/>
            <a:ext cx="8229600" cy="4114800"/>
          </a:xfrm>
        </p:spPr>
        <p:txBody>
          <a:bodyPr/>
          <a:lstStyle/>
          <a:p>
            <a:pPr algn="just"/>
            <a:r>
              <a:rPr lang="en-GB" sz="2800" dirty="0"/>
              <a:t>APAC ensure that the strategic internal audit plan is based on key areas of risk, including having regard to the institution’s risk management strategy. The Committee reviews the work of Internal Audit through the internal audit reports.</a:t>
            </a:r>
          </a:p>
          <a:p>
            <a:pPr algn="just"/>
            <a:r>
              <a:rPr lang="en-ZA" sz="2800" dirty="0"/>
              <a:t>Internal Audit support staff reports administratively to the Municipal Manager and Functionally to APAC.</a:t>
            </a:r>
          </a:p>
          <a:p>
            <a:pPr algn="just"/>
            <a:endParaRPr lang="en-ZA" sz="2800" dirty="0"/>
          </a:p>
          <a:p>
            <a:pPr marL="0" indent="0">
              <a:buNone/>
            </a:pPr>
            <a:endParaRPr lang="en-ZA" dirty="0"/>
          </a:p>
        </p:txBody>
      </p:sp>
    </p:spTree>
    <p:extLst>
      <p:ext uri="{BB962C8B-B14F-4D97-AF65-F5344CB8AC3E}">
        <p14:creationId xmlns:p14="http://schemas.microsoft.com/office/powerpoint/2010/main" val="21004604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848872" cy="864096"/>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lvl="0"/>
            <a:r>
              <a:rPr lang="en-ZA" sz="3200" b="1" dirty="0">
                <a:latin typeface="Arial Black" panose="020B0A04020102020204" pitchFamily="34" charset="0"/>
              </a:rPr>
              <a:t>AUDIT AND PERFORMANCE AUDIT COMMITTEE CAPACITY</a:t>
            </a:r>
            <a:endParaRPr lang="en-ZA" sz="3200" dirty="0"/>
          </a:p>
        </p:txBody>
      </p:sp>
      <p:sp>
        <p:nvSpPr>
          <p:cNvPr id="3" name="Content Placeholder 2"/>
          <p:cNvSpPr>
            <a:spLocks noGrp="1"/>
          </p:cNvSpPr>
          <p:nvPr>
            <p:ph idx="1"/>
          </p:nvPr>
        </p:nvSpPr>
        <p:spPr>
          <a:xfrm>
            <a:off x="647853" y="1001532"/>
            <a:ext cx="7956595" cy="5657056"/>
          </a:xfrm>
        </p:spPr>
        <p:txBody>
          <a:bodyPr/>
          <a:lstStyle/>
          <a:p>
            <a:pPr marL="0" indent="0" algn="just">
              <a:buNone/>
            </a:pPr>
            <a:r>
              <a:rPr lang="en-ZA" sz="2200" dirty="0"/>
              <a:t>Lekwa Local Municipality Audit and Performance Audit Committee consist of Four (4) members and three (3) support staff.</a:t>
            </a:r>
          </a:p>
          <a:p>
            <a:pPr>
              <a:buFont typeface="Wingdings" panose="05000000000000000000" pitchFamily="2" charset="2"/>
              <a:buChar char="§"/>
            </a:pPr>
            <a:r>
              <a:rPr lang="en-ZA" sz="2200" b="1" dirty="0"/>
              <a:t>Audit and Performance Audit Committee Members</a:t>
            </a:r>
            <a:endParaRPr lang="en-ZA" sz="2200" dirty="0"/>
          </a:p>
          <a:p>
            <a:pPr lvl="1">
              <a:lnSpc>
                <a:spcPct val="150000"/>
              </a:lnSpc>
              <a:buFont typeface="Wingdings" panose="05000000000000000000" pitchFamily="2" charset="2"/>
              <a:buChar char="ü"/>
            </a:pPr>
            <a:r>
              <a:rPr lang="en-ZA" sz="2000" dirty="0"/>
              <a:t>Three (3) members including one (1) Chairperson.</a:t>
            </a:r>
          </a:p>
          <a:p>
            <a:pPr marL="0" lvl="0" indent="0">
              <a:buNone/>
            </a:pPr>
            <a:endParaRPr lang="en-ZA" sz="200" dirty="0"/>
          </a:p>
          <a:p>
            <a:pPr lvl="0"/>
            <a:r>
              <a:rPr lang="en-ZA" sz="2200" b="1" dirty="0"/>
              <a:t>Support Staff</a:t>
            </a:r>
          </a:p>
          <a:p>
            <a:pPr lvl="1">
              <a:lnSpc>
                <a:spcPct val="150000"/>
              </a:lnSpc>
              <a:buFont typeface="Wingdings" panose="05000000000000000000" pitchFamily="2" charset="2"/>
              <a:buChar char="ü"/>
            </a:pPr>
            <a:r>
              <a:rPr lang="en-ZA" sz="2000" dirty="0"/>
              <a:t>One (1) Internal Audit Manager (Vacant )</a:t>
            </a:r>
          </a:p>
          <a:p>
            <a:pPr lvl="1">
              <a:lnSpc>
                <a:spcPct val="150000"/>
              </a:lnSpc>
              <a:buFont typeface="Wingdings" panose="05000000000000000000" pitchFamily="2" charset="2"/>
              <a:buChar char="ü"/>
            </a:pPr>
            <a:r>
              <a:rPr lang="en-ZA" sz="2000" dirty="0"/>
              <a:t>Two (2) Internal Audit Officers</a:t>
            </a:r>
          </a:p>
          <a:p>
            <a:pPr lvl="1">
              <a:lnSpc>
                <a:spcPct val="150000"/>
              </a:lnSpc>
              <a:buFont typeface="Wingdings" panose="05000000000000000000" pitchFamily="2" charset="2"/>
              <a:buChar char="ü"/>
            </a:pPr>
            <a:r>
              <a:rPr lang="en-ZA" dirty="0">
                <a:solidFill>
                  <a:srgbClr val="FF0000"/>
                </a:solidFill>
              </a:rPr>
              <a:t>One (1) Internal Audit Intern</a:t>
            </a:r>
          </a:p>
          <a:p>
            <a:pPr marL="457200" lvl="1" indent="0">
              <a:lnSpc>
                <a:spcPct val="150000"/>
              </a:lnSpc>
              <a:buNone/>
            </a:pPr>
            <a:endParaRPr lang="en-ZA" sz="2000" dirty="0"/>
          </a:p>
        </p:txBody>
      </p:sp>
    </p:spTree>
    <p:extLst>
      <p:ext uri="{BB962C8B-B14F-4D97-AF65-F5344CB8AC3E}">
        <p14:creationId xmlns:p14="http://schemas.microsoft.com/office/powerpoint/2010/main" val="32086873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352928" cy="100811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ZA" sz="3200" b="1" dirty="0">
                <a:latin typeface="Arial Black" panose="020B0A04020102020204" pitchFamily="34" charset="0"/>
              </a:rPr>
              <a:t>AUDIT AND PERFORMANCE AUDIT COMMITTEE CAPACITY</a:t>
            </a:r>
            <a:endParaRPr lang="en-ZA" sz="3200" dirty="0"/>
          </a:p>
        </p:txBody>
      </p:sp>
      <p:sp>
        <p:nvSpPr>
          <p:cNvPr id="3" name="Content Placeholder 2"/>
          <p:cNvSpPr>
            <a:spLocks noGrp="1"/>
          </p:cNvSpPr>
          <p:nvPr>
            <p:ph idx="1"/>
          </p:nvPr>
        </p:nvSpPr>
        <p:spPr>
          <a:xfrm>
            <a:off x="304800" y="1780309"/>
            <a:ext cx="7772400" cy="4114800"/>
          </a:xfrm>
        </p:spPr>
        <p:txBody>
          <a:bodyPr/>
          <a:lstStyle/>
          <a:p>
            <a:pPr marL="0" indent="0">
              <a:buNone/>
            </a:pPr>
            <a:r>
              <a:rPr lang="en-ZA" b="1" dirty="0"/>
              <a:t>Qualification of APAC Members</a:t>
            </a:r>
          </a:p>
          <a:p>
            <a:pPr marL="0" indent="0">
              <a:buNone/>
            </a:pPr>
            <a:endParaRPr lang="en-ZA" b="1" dirty="0"/>
          </a:p>
          <a:p>
            <a:pPr marL="0" indent="0">
              <a:buNone/>
            </a:pPr>
            <a:endParaRPr lang="en-ZA" b="1" dirty="0"/>
          </a:p>
          <a:p>
            <a:pPr marL="0" indent="0">
              <a:buNone/>
            </a:pPr>
            <a:endParaRPr lang="en-ZA" b="1" dirty="0"/>
          </a:p>
        </p:txBody>
      </p:sp>
      <p:graphicFrame>
        <p:nvGraphicFramePr>
          <p:cNvPr id="5" name="Table 4"/>
          <p:cNvGraphicFramePr>
            <a:graphicFrameLocks noGrp="1"/>
          </p:cNvGraphicFramePr>
          <p:nvPr>
            <p:extLst>
              <p:ext uri="{D42A27DB-BD31-4B8C-83A1-F6EECF244321}">
                <p14:modId xmlns:p14="http://schemas.microsoft.com/office/powerpoint/2010/main" val="2653537813"/>
              </p:ext>
            </p:extLst>
          </p:nvPr>
        </p:nvGraphicFramePr>
        <p:xfrm>
          <a:off x="304800" y="1134101"/>
          <a:ext cx="8839200" cy="5103211"/>
        </p:xfrm>
        <a:graphic>
          <a:graphicData uri="http://schemas.openxmlformats.org/drawingml/2006/table">
            <a:tbl>
              <a:tblPr firstRow="1" bandRow="1">
                <a:tableStyleId>{5C22544A-7EE6-4342-B048-85BDC9FD1C3A}</a:tableStyleId>
              </a:tblPr>
              <a:tblGrid>
                <a:gridCol w="2142836">
                  <a:extLst>
                    <a:ext uri="{9D8B030D-6E8A-4147-A177-3AD203B41FA5}">
                      <a16:colId xmlns:a16="http://schemas.microsoft.com/office/drawing/2014/main" val="1540147110"/>
                    </a:ext>
                  </a:extLst>
                </a:gridCol>
                <a:gridCol w="2437476">
                  <a:extLst>
                    <a:ext uri="{9D8B030D-6E8A-4147-A177-3AD203B41FA5}">
                      <a16:colId xmlns:a16="http://schemas.microsoft.com/office/drawing/2014/main" val="2983278147"/>
                    </a:ext>
                  </a:extLst>
                </a:gridCol>
                <a:gridCol w="2089266">
                  <a:extLst>
                    <a:ext uri="{9D8B030D-6E8A-4147-A177-3AD203B41FA5}">
                      <a16:colId xmlns:a16="http://schemas.microsoft.com/office/drawing/2014/main" val="2679664405"/>
                    </a:ext>
                  </a:extLst>
                </a:gridCol>
                <a:gridCol w="2169622">
                  <a:extLst>
                    <a:ext uri="{9D8B030D-6E8A-4147-A177-3AD203B41FA5}">
                      <a16:colId xmlns:a16="http://schemas.microsoft.com/office/drawing/2014/main" val="2590250526"/>
                    </a:ext>
                  </a:extLst>
                </a:gridCol>
              </a:tblGrid>
              <a:tr h="809051">
                <a:tc>
                  <a:txBody>
                    <a:bodyPr/>
                    <a:lstStyle/>
                    <a:p>
                      <a:pPr algn="just"/>
                      <a:r>
                        <a:rPr lang="en-ZA" sz="1800" b="1" kern="1200" dirty="0">
                          <a:solidFill>
                            <a:schemeClr val="tx1"/>
                          </a:solidFill>
                          <a:effectLst/>
                          <a:latin typeface="+mn-lt"/>
                          <a:ea typeface="+mn-ea"/>
                          <a:cs typeface="+mn-cs"/>
                        </a:rPr>
                        <a:t>Name of the Members</a:t>
                      </a:r>
                      <a:endParaRPr lang="en-ZA" sz="1800" dirty="0">
                        <a:solidFill>
                          <a:schemeClr val="tx1"/>
                        </a:solidFill>
                      </a:endParaRPr>
                    </a:p>
                  </a:txBody>
                  <a:tcPr/>
                </a:tc>
                <a:tc>
                  <a:txBody>
                    <a:bodyPr/>
                    <a:lstStyle/>
                    <a:p>
                      <a:pPr algn="just"/>
                      <a:r>
                        <a:rPr lang="en-ZA" sz="2000" b="1" kern="1200" dirty="0">
                          <a:solidFill>
                            <a:schemeClr val="tx1"/>
                          </a:solidFill>
                          <a:effectLst/>
                          <a:latin typeface="+mn-lt"/>
                          <a:ea typeface="+mn-ea"/>
                          <a:cs typeface="+mn-cs"/>
                        </a:rPr>
                        <a:t>Academic</a:t>
                      </a:r>
                      <a:r>
                        <a:rPr lang="en-ZA" sz="2000" b="1" kern="1200" baseline="0" dirty="0">
                          <a:solidFill>
                            <a:schemeClr val="tx1"/>
                          </a:solidFill>
                          <a:effectLst/>
                          <a:latin typeface="+mn-lt"/>
                          <a:ea typeface="+mn-ea"/>
                          <a:cs typeface="+mn-cs"/>
                        </a:rPr>
                        <a:t> </a:t>
                      </a:r>
                      <a:r>
                        <a:rPr lang="en-ZA" sz="2000" b="1" kern="1200" dirty="0">
                          <a:solidFill>
                            <a:schemeClr val="tx1"/>
                          </a:solidFill>
                          <a:effectLst/>
                          <a:latin typeface="+mn-lt"/>
                          <a:ea typeface="+mn-ea"/>
                          <a:cs typeface="+mn-cs"/>
                        </a:rPr>
                        <a:t>Qualification</a:t>
                      </a:r>
                      <a:r>
                        <a:rPr lang="en-ZA" sz="2000" b="1" kern="1200" baseline="0" dirty="0">
                          <a:solidFill>
                            <a:schemeClr val="tx1"/>
                          </a:solidFill>
                          <a:effectLst/>
                          <a:latin typeface="+mn-lt"/>
                          <a:ea typeface="+mn-ea"/>
                          <a:cs typeface="+mn-cs"/>
                        </a:rPr>
                        <a:t> </a:t>
                      </a:r>
                      <a:endParaRPr lang="en-ZA" sz="1800" dirty="0">
                        <a:solidFill>
                          <a:schemeClr val="tx1"/>
                        </a:solidFill>
                      </a:endParaRPr>
                    </a:p>
                  </a:txBody>
                  <a:tcPr/>
                </a:tc>
                <a:tc>
                  <a:txBody>
                    <a:bodyPr/>
                    <a:lstStyle/>
                    <a:p>
                      <a:pPr algn="just"/>
                      <a:r>
                        <a:rPr lang="en-ZA" sz="1800" dirty="0">
                          <a:solidFill>
                            <a:schemeClr val="tx1"/>
                          </a:solidFill>
                        </a:rPr>
                        <a:t>Professional Qualification</a:t>
                      </a:r>
                    </a:p>
                  </a:txBody>
                  <a:tcPr/>
                </a:tc>
                <a:tc>
                  <a:txBody>
                    <a:bodyPr/>
                    <a:lstStyle/>
                    <a:p>
                      <a:pPr algn="just"/>
                      <a:r>
                        <a:rPr lang="en-ZA" sz="1800" b="1" kern="1200" dirty="0">
                          <a:solidFill>
                            <a:schemeClr val="tx1"/>
                          </a:solidFill>
                          <a:effectLst/>
                          <a:latin typeface="+mn-lt"/>
                          <a:ea typeface="+mn-ea"/>
                          <a:cs typeface="+mn-cs"/>
                        </a:rPr>
                        <a:t>Specialised</a:t>
                      </a:r>
                      <a:r>
                        <a:rPr lang="en-ZA" sz="1800" b="1" kern="1200" baseline="0" dirty="0">
                          <a:solidFill>
                            <a:schemeClr val="tx1"/>
                          </a:solidFill>
                          <a:effectLst/>
                          <a:latin typeface="+mn-lt"/>
                          <a:ea typeface="+mn-ea"/>
                          <a:cs typeface="+mn-cs"/>
                        </a:rPr>
                        <a:t> </a:t>
                      </a:r>
                      <a:r>
                        <a:rPr lang="en-ZA" sz="1800" b="1" kern="1200" dirty="0">
                          <a:solidFill>
                            <a:schemeClr val="tx1"/>
                          </a:solidFill>
                          <a:effectLst/>
                          <a:latin typeface="+mn-lt"/>
                          <a:ea typeface="+mn-ea"/>
                          <a:cs typeface="+mn-cs"/>
                        </a:rPr>
                        <a:t>areas within APAC</a:t>
                      </a:r>
                      <a:endParaRPr lang="en-ZA" sz="1800" dirty="0">
                        <a:solidFill>
                          <a:schemeClr val="tx1"/>
                        </a:solidFill>
                      </a:endParaRPr>
                    </a:p>
                  </a:txBody>
                  <a:tcPr/>
                </a:tc>
                <a:extLst>
                  <a:ext uri="{0D108BD9-81ED-4DB2-BD59-A6C34878D82A}">
                    <a16:rowId xmlns:a16="http://schemas.microsoft.com/office/drawing/2014/main" val="2486147596"/>
                  </a:ext>
                </a:extLst>
              </a:tr>
              <a:tr h="2393993">
                <a:tc rowSpan="3">
                  <a:txBody>
                    <a:bodyPr/>
                    <a:lstStyle/>
                    <a:p>
                      <a:pPr algn="l"/>
                      <a:r>
                        <a:rPr lang="en-ZA" sz="1800" kern="1200" dirty="0">
                          <a:solidFill>
                            <a:schemeClr val="dk1"/>
                          </a:solidFill>
                          <a:effectLst/>
                          <a:latin typeface="+mn-lt"/>
                          <a:ea typeface="+mn-ea"/>
                          <a:cs typeface="+mn-cs"/>
                        </a:rPr>
                        <a:t>Mr  </a:t>
                      </a:r>
                      <a:r>
                        <a:rPr lang="en-ZA" sz="1800" kern="1200" baseline="0" dirty="0">
                          <a:solidFill>
                            <a:schemeClr val="dk1"/>
                          </a:solidFill>
                          <a:effectLst/>
                          <a:latin typeface="+mn-lt"/>
                          <a:ea typeface="+mn-ea"/>
                          <a:cs typeface="+mn-cs"/>
                        </a:rPr>
                        <a:t>T </a:t>
                      </a:r>
                      <a:r>
                        <a:rPr lang="en-ZA" sz="1800" kern="1200" baseline="0" dirty="0" err="1">
                          <a:solidFill>
                            <a:schemeClr val="dk1"/>
                          </a:solidFill>
                          <a:effectLst/>
                          <a:latin typeface="+mn-lt"/>
                          <a:ea typeface="+mn-ea"/>
                          <a:cs typeface="+mn-cs"/>
                        </a:rPr>
                        <a:t>Gafane</a:t>
                      </a:r>
                      <a:r>
                        <a:rPr lang="en-ZA" sz="1800" kern="1200" baseline="0" dirty="0">
                          <a:solidFill>
                            <a:schemeClr val="dk1"/>
                          </a:solidFill>
                          <a:effectLst/>
                          <a:latin typeface="+mn-lt"/>
                          <a:ea typeface="+mn-ea"/>
                          <a:cs typeface="+mn-cs"/>
                        </a:rPr>
                        <a:t>-</a:t>
                      </a:r>
                      <a:r>
                        <a:rPr lang="fr-FR" sz="1800" kern="1200" baseline="0" dirty="0">
                          <a:solidFill>
                            <a:schemeClr val="dk1"/>
                          </a:solidFill>
                          <a:effectLst/>
                          <a:latin typeface="+mn-lt"/>
                          <a:ea typeface="+mn-ea"/>
                          <a:cs typeface="+mn-cs"/>
                        </a:rPr>
                        <a:t> </a:t>
                      </a:r>
                      <a:r>
                        <a:rPr lang="fr-FR" sz="1800" kern="1200" dirty="0" err="1">
                          <a:solidFill>
                            <a:schemeClr val="dk1"/>
                          </a:solidFill>
                          <a:effectLst/>
                          <a:latin typeface="+mn-lt"/>
                          <a:ea typeface="+mn-ea"/>
                          <a:cs typeface="+mn-cs"/>
                        </a:rPr>
                        <a:t>Chairperson</a:t>
                      </a:r>
                      <a:endParaRPr lang="en-ZA" sz="1800" dirty="0">
                        <a:solidFill>
                          <a:schemeClr val="tx1"/>
                        </a:solidFill>
                      </a:endParaRPr>
                    </a:p>
                  </a:txBody>
                  <a:tcPr/>
                </a:tc>
                <a:tc>
                  <a:txBody>
                    <a:bodyPr/>
                    <a:lstStyle/>
                    <a:p>
                      <a:pPr algn="just"/>
                      <a:r>
                        <a:rPr lang="en-ZA" sz="1800" dirty="0">
                          <a:solidFill>
                            <a:schemeClr val="tx1"/>
                          </a:solidFill>
                        </a:rPr>
                        <a:t>BTECH</a:t>
                      </a:r>
                      <a:r>
                        <a:rPr lang="en-ZA" sz="1800" baseline="0" dirty="0">
                          <a:solidFill>
                            <a:schemeClr val="tx1"/>
                          </a:solidFill>
                        </a:rPr>
                        <a:t> Financial Management.</a:t>
                      </a:r>
                    </a:p>
                    <a:p>
                      <a:pPr algn="just"/>
                      <a:endParaRPr lang="en-ZA" sz="1800" baseline="0" dirty="0">
                        <a:solidFill>
                          <a:schemeClr val="tx1"/>
                        </a:solidFill>
                      </a:endParaRPr>
                    </a:p>
                    <a:p>
                      <a:pPr algn="just"/>
                      <a:r>
                        <a:rPr lang="en-ZA" sz="1800" baseline="0" dirty="0">
                          <a:solidFill>
                            <a:schemeClr val="tx1"/>
                          </a:solidFill>
                        </a:rPr>
                        <a:t>Post Graduate Diploma, Municipal Governance.</a:t>
                      </a:r>
                    </a:p>
                    <a:p>
                      <a:pPr algn="just"/>
                      <a:endParaRPr lang="en-ZA" sz="1800" baseline="0" dirty="0">
                        <a:solidFill>
                          <a:schemeClr val="tx1"/>
                        </a:solidFill>
                      </a:endParaRPr>
                    </a:p>
                    <a:p>
                      <a:pPr algn="just"/>
                      <a:r>
                        <a:rPr lang="en-ZA" sz="1800" baseline="0" dirty="0">
                          <a:solidFill>
                            <a:schemeClr val="tx1"/>
                          </a:solidFill>
                        </a:rPr>
                        <a:t>Advance Diploma Executive Management</a:t>
                      </a:r>
                    </a:p>
                    <a:p>
                      <a:pPr algn="just"/>
                      <a:endParaRPr lang="en-ZA" sz="1800" baseline="0" dirty="0">
                        <a:solidFill>
                          <a:schemeClr val="tx1"/>
                        </a:solidFill>
                      </a:endParaRPr>
                    </a:p>
                    <a:p>
                      <a:pPr algn="just"/>
                      <a:r>
                        <a:rPr lang="en-ZA" sz="1800" baseline="0" dirty="0">
                          <a:solidFill>
                            <a:schemeClr val="tx1"/>
                          </a:solidFill>
                        </a:rPr>
                        <a:t>Certificate in Municipal Finance Management</a:t>
                      </a:r>
                    </a:p>
                    <a:p>
                      <a:pPr algn="just"/>
                      <a:endParaRPr lang="en-ZA" sz="1800" dirty="0">
                        <a:solidFill>
                          <a:schemeClr val="tx1"/>
                        </a:solidFill>
                      </a:endParaRPr>
                    </a:p>
                  </a:txBody>
                  <a:tcPr/>
                </a:tc>
                <a:tc>
                  <a:txBody>
                    <a:bodyPr/>
                    <a:lstStyle/>
                    <a:p>
                      <a:pPr algn="just"/>
                      <a:r>
                        <a:rPr lang="en-ZA" sz="1800" dirty="0">
                          <a:solidFill>
                            <a:schemeClr val="tx1"/>
                          </a:solidFill>
                        </a:rPr>
                        <a:t>Certified Control Self Assessment</a:t>
                      </a:r>
                      <a:r>
                        <a:rPr lang="en-ZA" sz="1800" baseline="0" dirty="0">
                          <a:solidFill>
                            <a:schemeClr val="tx1"/>
                          </a:solidFill>
                        </a:rPr>
                        <a:t> (IIASA).</a:t>
                      </a:r>
                    </a:p>
                    <a:p>
                      <a:pPr algn="just"/>
                      <a:r>
                        <a:rPr lang="en-ZA" sz="1800" baseline="0" dirty="0">
                          <a:solidFill>
                            <a:schemeClr val="tx1"/>
                          </a:solidFill>
                        </a:rPr>
                        <a:t>Certified Fraud Examiner. (IRMSA)</a:t>
                      </a:r>
                    </a:p>
                    <a:p>
                      <a:pPr algn="just"/>
                      <a:endParaRPr lang="en-ZA" sz="1800" dirty="0">
                        <a:solidFill>
                          <a:schemeClr val="tx1"/>
                        </a:solidFill>
                      </a:endParaRPr>
                    </a:p>
                  </a:txBody>
                  <a:tcPr/>
                </a:tc>
                <a:tc rowSpan="3">
                  <a:txBody>
                    <a:bodyPr/>
                    <a:lstStyle/>
                    <a:p>
                      <a:pPr algn="just"/>
                      <a:r>
                        <a:rPr lang="en-ZA" sz="1800" dirty="0">
                          <a:solidFill>
                            <a:schemeClr val="tx1"/>
                          </a:solidFill>
                        </a:rPr>
                        <a:t>APAC Chairperson</a:t>
                      </a:r>
                    </a:p>
                    <a:p>
                      <a:pPr algn="just"/>
                      <a:r>
                        <a:rPr lang="en-ZA" sz="1800" dirty="0">
                          <a:solidFill>
                            <a:schemeClr val="tx1"/>
                          </a:solidFill>
                        </a:rPr>
                        <a:t>Risk Management</a:t>
                      </a:r>
                    </a:p>
                    <a:p>
                      <a:pPr algn="just"/>
                      <a:r>
                        <a:rPr lang="en-ZA" sz="1800" dirty="0">
                          <a:solidFill>
                            <a:schemeClr val="tx1"/>
                          </a:solidFill>
                        </a:rPr>
                        <a:t>Internal</a:t>
                      </a:r>
                      <a:r>
                        <a:rPr lang="en-ZA" sz="1800" baseline="0" dirty="0">
                          <a:solidFill>
                            <a:schemeClr val="tx1"/>
                          </a:solidFill>
                        </a:rPr>
                        <a:t> Auditing</a:t>
                      </a:r>
                    </a:p>
                    <a:p>
                      <a:pPr algn="just"/>
                      <a:r>
                        <a:rPr lang="en-ZA" sz="1800" baseline="0" dirty="0">
                          <a:solidFill>
                            <a:schemeClr val="tx1"/>
                          </a:solidFill>
                        </a:rPr>
                        <a:t>Financial Accounting and Reporting</a:t>
                      </a:r>
                    </a:p>
                    <a:p>
                      <a:pPr algn="just"/>
                      <a:r>
                        <a:rPr lang="en-ZA" sz="1800" baseline="0" dirty="0">
                          <a:solidFill>
                            <a:schemeClr val="tx1"/>
                          </a:solidFill>
                        </a:rPr>
                        <a:t>Investigations</a:t>
                      </a:r>
                      <a:endParaRPr lang="en-ZA" sz="1800" dirty="0">
                        <a:solidFill>
                          <a:schemeClr val="tx1"/>
                        </a:solidFill>
                      </a:endParaRPr>
                    </a:p>
                  </a:txBody>
                  <a:tcPr/>
                </a:tc>
                <a:extLst>
                  <a:ext uri="{0D108BD9-81ED-4DB2-BD59-A6C34878D82A}">
                    <a16:rowId xmlns:a16="http://schemas.microsoft.com/office/drawing/2014/main" val="1615070478"/>
                  </a:ext>
                </a:extLst>
              </a:tr>
              <a:tr h="545120">
                <a:tc vMerge="1">
                  <a:txBody>
                    <a:bodyPr/>
                    <a:lstStyle/>
                    <a:p>
                      <a:pPr algn="just"/>
                      <a:endParaRPr lang="en-ZA" sz="1600" dirty="0">
                        <a:solidFill>
                          <a:schemeClr val="tx1"/>
                        </a:solidFill>
                      </a:endParaRPr>
                    </a:p>
                  </a:txBody>
                  <a:tcPr/>
                </a:tc>
                <a:tc>
                  <a:txBody>
                    <a:bodyPr/>
                    <a:lstStyle/>
                    <a:p>
                      <a:endParaRPr lang="en-US"/>
                    </a:p>
                  </a:txBody>
                  <a:tcPr/>
                </a:tc>
                <a:tc>
                  <a:txBody>
                    <a:bodyPr/>
                    <a:lstStyle/>
                    <a:p>
                      <a:endParaRPr lang="en-US" dirty="0"/>
                    </a:p>
                  </a:txBody>
                  <a:tcPr/>
                </a:tc>
                <a:tc vMerge="1">
                  <a:txBody>
                    <a:bodyPr/>
                    <a:lstStyle/>
                    <a:p>
                      <a:pPr algn="just"/>
                      <a:endParaRPr lang="en-ZA" sz="1600" dirty="0">
                        <a:solidFill>
                          <a:schemeClr val="tx1"/>
                        </a:solidFill>
                      </a:endParaRPr>
                    </a:p>
                  </a:txBody>
                  <a:tcPr/>
                </a:tc>
                <a:extLst>
                  <a:ext uri="{0D108BD9-81ED-4DB2-BD59-A6C34878D82A}">
                    <a16:rowId xmlns:a16="http://schemas.microsoft.com/office/drawing/2014/main" val="2381810198"/>
                  </a:ext>
                </a:extLst>
              </a:tr>
              <a:tr h="0">
                <a:tc vMerge="1">
                  <a:txBody>
                    <a:bodyPr/>
                    <a:lstStyle/>
                    <a:p>
                      <a:pPr algn="just"/>
                      <a:endParaRPr lang="en-ZA" sz="1600" dirty="0">
                        <a:solidFill>
                          <a:schemeClr val="tx1"/>
                        </a:solidFill>
                      </a:endParaRPr>
                    </a:p>
                  </a:txBody>
                  <a:tcPr/>
                </a:tc>
                <a:tc>
                  <a:txBody>
                    <a:bodyPr/>
                    <a:lstStyle/>
                    <a:p>
                      <a:pPr algn="just"/>
                      <a:endParaRPr lang="en-ZA" sz="1800" dirty="0">
                        <a:solidFill>
                          <a:schemeClr val="tx1"/>
                        </a:solidFill>
                      </a:endParaRPr>
                    </a:p>
                  </a:txBody>
                  <a:tcPr/>
                </a:tc>
                <a:tc>
                  <a:txBody>
                    <a:bodyPr/>
                    <a:lstStyle/>
                    <a:p>
                      <a:pPr algn="just"/>
                      <a:endParaRPr lang="en-ZA" sz="1800" dirty="0">
                        <a:solidFill>
                          <a:schemeClr val="tx1"/>
                        </a:solidFill>
                      </a:endParaRPr>
                    </a:p>
                  </a:txBody>
                  <a:tcPr/>
                </a:tc>
                <a:tc vMerge="1">
                  <a:txBody>
                    <a:bodyPr/>
                    <a:lstStyle/>
                    <a:p>
                      <a:pPr algn="just"/>
                      <a:endParaRPr lang="en-ZA" sz="1600" dirty="0">
                        <a:solidFill>
                          <a:schemeClr val="tx1"/>
                        </a:solidFill>
                      </a:endParaRPr>
                    </a:p>
                  </a:txBody>
                  <a:tcPr/>
                </a:tc>
                <a:extLst>
                  <a:ext uri="{0D108BD9-81ED-4DB2-BD59-A6C34878D82A}">
                    <a16:rowId xmlns:a16="http://schemas.microsoft.com/office/drawing/2014/main" val="1748179437"/>
                  </a:ext>
                </a:extLst>
              </a:tr>
            </a:tbl>
          </a:graphicData>
        </a:graphic>
      </p:graphicFrame>
    </p:spTree>
    <p:extLst>
      <p:ext uri="{BB962C8B-B14F-4D97-AF65-F5344CB8AC3E}">
        <p14:creationId xmlns:p14="http://schemas.microsoft.com/office/powerpoint/2010/main" val="32836295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7772400" cy="1143000"/>
          </a:xfrm>
        </p:spPr>
        <p:txBody>
          <a:bodyPr/>
          <a:lstStyle/>
          <a:p>
            <a:r>
              <a:rPr lang="en-ZA" sz="3200" b="1" dirty="0">
                <a:latin typeface="Arial Black" panose="020B0A04020102020204" pitchFamily="34" charset="0"/>
              </a:rPr>
              <a:t>AUDIT AND PERFORMANCE AUDIT COMMITTEE CAPACITY</a:t>
            </a:r>
            <a:endParaRPr lang="en-ZA" sz="3200" dirty="0"/>
          </a:p>
        </p:txBody>
      </p:sp>
      <p:sp>
        <p:nvSpPr>
          <p:cNvPr id="3" name="Content Placeholder 2"/>
          <p:cNvSpPr>
            <a:spLocks noGrp="1"/>
          </p:cNvSpPr>
          <p:nvPr>
            <p:ph idx="1"/>
          </p:nvPr>
        </p:nvSpPr>
        <p:spPr>
          <a:xfrm>
            <a:off x="304800" y="1780309"/>
            <a:ext cx="7772400" cy="4114800"/>
          </a:xfrm>
        </p:spPr>
        <p:txBody>
          <a:bodyPr/>
          <a:lstStyle/>
          <a:p>
            <a:pPr marL="0" indent="0">
              <a:buNone/>
            </a:pPr>
            <a:r>
              <a:rPr lang="en-ZA" b="1" dirty="0"/>
              <a:t>Qualification of APAC Members</a:t>
            </a:r>
          </a:p>
          <a:p>
            <a:pPr marL="0" indent="0">
              <a:buNone/>
            </a:pPr>
            <a:endParaRPr lang="en-ZA" b="1" dirty="0"/>
          </a:p>
          <a:p>
            <a:pPr marL="0" indent="0">
              <a:buNone/>
            </a:pPr>
            <a:endParaRPr lang="en-ZA" b="1" dirty="0"/>
          </a:p>
          <a:p>
            <a:pPr marL="0" indent="0">
              <a:buNone/>
            </a:pPr>
            <a:endParaRPr lang="en-ZA" b="1" dirty="0"/>
          </a:p>
        </p:txBody>
      </p:sp>
      <p:graphicFrame>
        <p:nvGraphicFramePr>
          <p:cNvPr id="5" name="Table 4"/>
          <p:cNvGraphicFramePr>
            <a:graphicFrameLocks noGrp="1"/>
          </p:cNvGraphicFramePr>
          <p:nvPr>
            <p:extLst>
              <p:ext uri="{D42A27DB-BD31-4B8C-83A1-F6EECF244321}">
                <p14:modId xmlns:p14="http://schemas.microsoft.com/office/powerpoint/2010/main" val="2479106037"/>
              </p:ext>
            </p:extLst>
          </p:nvPr>
        </p:nvGraphicFramePr>
        <p:xfrm>
          <a:off x="251521" y="2539769"/>
          <a:ext cx="8663880" cy="3850640"/>
        </p:xfrm>
        <a:graphic>
          <a:graphicData uri="http://schemas.openxmlformats.org/drawingml/2006/table">
            <a:tbl>
              <a:tblPr firstRow="1" bandRow="1">
                <a:tableStyleId>{5C22544A-7EE6-4342-B048-85BDC9FD1C3A}</a:tableStyleId>
              </a:tblPr>
              <a:tblGrid>
                <a:gridCol w="1800199">
                  <a:extLst>
                    <a:ext uri="{9D8B030D-6E8A-4147-A177-3AD203B41FA5}">
                      <a16:colId xmlns:a16="http://schemas.microsoft.com/office/drawing/2014/main" val="1540147110"/>
                    </a:ext>
                  </a:extLst>
                </a:gridCol>
                <a:gridCol w="2825081">
                  <a:extLst>
                    <a:ext uri="{9D8B030D-6E8A-4147-A177-3AD203B41FA5}">
                      <a16:colId xmlns:a16="http://schemas.microsoft.com/office/drawing/2014/main" val="2983278147"/>
                    </a:ext>
                  </a:extLst>
                </a:gridCol>
                <a:gridCol w="2057400">
                  <a:extLst>
                    <a:ext uri="{9D8B030D-6E8A-4147-A177-3AD203B41FA5}">
                      <a16:colId xmlns:a16="http://schemas.microsoft.com/office/drawing/2014/main" val="2679664405"/>
                    </a:ext>
                  </a:extLst>
                </a:gridCol>
                <a:gridCol w="1981200">
                  <a:extLst>
                    <a:ext uri="{9D8B030D-6E8A-4147-A177-3AD203B41FA5}">
                      <a16:colId xmlns:a16="http://schemas.microsoft.com/office/drawing/2014/main" val="2590250526"/>
                    </a:ext>
                  </a:extLst>
                </a:gridCol>
              </a:tblGrid>
              <a:tr h="370840">
                <a:tc>
                  <a:txBody>
                    <a:bodyPr/>
                    <a:lstStyle/>
                    <a:p>
                      <a:pPr algn="just"/>
                      <a:r>
                        <a:rPr lang="en-ZA" sz="1800" b="1" kern="1200" dirty="0">
                          <a:solidFill>
                            <a:schemeClr val="tx1"/>
                          </a:solidFill>
                          <a:effectLst/>
                          <a:latin typeface="+mn-lt"/>
                          <a:ea typeface="+mn-ea"/>
                          <a:cs typeface="+mn-cs"/>
                        </a:rPr>
                        <a:t>Name of the Members</a:t>
                      </a:r>
                      <a:endParaRPr lang="en-ZA" sz="1800" dirty="0">
                        <a:solidFill>
                          <a:schemeClr val="tx1"/>
                        </a:solidFill>
                      </a:endParaRPr>
                    </a:p>
                  </a:txBody>
                  <a:tcPr/>
                </a:tc>
                <a:tc>
                  <a:txBody>
                    <a:bodyPr/>
                    <a:lstStyle/>
                    <a:p>
                      <a:pPr algn="just"/>
                      <a:r>
                        <a:rPr lang="en-ZA" sz="2000" b="1" kern="1200" dirty="0">
                          <a:solidFill>
                            <a:schemeClr val="tx1"/>
                          </a:solidFill>
                          <a:effectLst/>
                          <a:latin typeface="+mn-lt"/>
                          <a:ea typeface="+mn-ea"/>
                          <a:cs typeface="+mn-cs"/>
                        </a:rPr>
                        <a:t>Academic</a:t>
                      </a:r>
                      <a:r>
                        <a:rPr lang="en-ZA" sz="2000" b="1" kern="1200" baseline="0" dirty="0">
                          <a:solidFill>
                            <a:schemeClr val="tx1"/>
                          </a:solidFill>
                          <a:effectLst/>
                          <a:latin typeface="+mn-lt"/>
                          <a:ea typeface="+mn-ea"/>
                          <a:cs typeface="+mn-cs"/>
                        </a:rPr>
                        <a:t> </a:t>
                      </a:r>
                      <a:r>
                        <a:rPr lang="en-ZA" sz="2000" b="1" kern="1200" dirty="0">
                          <a:solidFill>
                            <a:schemeClr val="tx1"/>
                          </a:solidFill>
                          <a:effectLst/>
                          <a:latin typeface="+mn-lt"/>
                          <a:ea typeface="+mn-ea"/>
                          <a:cs typeface="+mn-cs"/>
                        </a:rPr>
                        <a:t>Qualification</a:t>
                      </a:r>
                      <a:r>
                        <a:rPr lang="en-ZA" sz="2000" b="1" kern="1200" baseline="0" dirty="0">
                          <a:solidFill>
                            <a:schemeClr val="tx1"/>
                          </a:solidFill>
                          <a:effectLst/>
                          <a:latin typeface="+mn-lt"/>
                          <a:ea typeface="+mn-ea"/>
                          <a:cs typeface="+mn-cs"/>
                        </a:rPr>
                        <a:t> </a:t>
                      </a:r>
                      <a:endParaRPr lang="en-ZA" sz="1800" dirty="0">
                        <a:solidFill>
                          <a:schemeClr val="tx1"/>
                        </a:solidFill>
                      </a:endParaRPr>
                    </a:p>
                  </a:txBody>
                  <a:tcPr/>
                </a:tc>
                <a:tc>
                  <a:txBody>
                    <a:bodyPr/>
                    <a:lstStyle/>
                    <a:p>
                      <a:pPr algn="just"/>
                      <a:r>
                        <a:rPr lang="en-ZA" sz="1800" dirty="0">
                          <a:solidFill>
                            <a:schemeClr val="tx1"/>
                          </a:solidFill>
                        </a:rPr>
                        <a:t>Professional Qualification</a:t>
                      </a:r>
                    </a:p>
                  </a:txBody>
                  <a:tcPr/>
                </a:tc>
                <a:tc>
                  <a:txBody>
                    <a:bodyPr/>
                    <a:lstStyle/>
                    <a:p>
                      <a:pPr algn="just"/>
                      <a:r>
                        <a:rPr lang="en-ZA" sz="1800" b="1" kern="1200" dirty="0">
                          <a:solidFill>
                            <a:schemeClr val="tx1"/>
                          </a:solidFill>
                          <a:effectLst/>
                          <a:latin typeface="+mn-lt"/>
                          <a:ea typeface="+mn-ea"/>
                          <a:cs typeface="+mn-cs"/>
                        </a:rPr>
                        <a:t>Specialised</a:t>
                      </a:r>
                      <a:r>
                        <a:rPr lang="en-ZA" sz="1800" b="1" kern="1200" baseline="0" dirty="0">
                          <a:solidFill>
                            <a:schemeClr val="tx1"/>
                          </a:solidFill>
                          <a:effectLst/>
                          <a:latin typeface="+mn-lt"/>
                          <a:ea typeface="+mn-ea"/>
                          <a:cs typeface="+mn-cs"/>
                        </a:rPr>
                        <a:t> </a:t>
                      </a:r>
                      <a:r>
                        <a:rPr lang="en-ZA" sz="1800" b="1" kern="1200" dirty="0">
                          <a:solidFill>
                            <a:schemeClr val="tx1"/>
                          </a:solidFill>
                          <a:effectLst/>
                          <a:latin typeface="+mn-lt"/>
                          <a:ea typeface="+mn-ea"/>
                          <a:cs typeface="+mn-cs"/>
                        </a:rPr>
                        <a:t>areas within APAC</a:t>
                      </a:r>
                      <a:endParaRPr lang="en-ZA" sz="1800" dirty="0">
                        <a:solidFill>
                          <a:schemeClr val="tx1"/>
                        </a:solidFill>
                      </a:endParaRPr>
                    </a:p>
                  </a:txBody>
                  <a:tcPr/>
                </a:tc>
                <a:extLst>
                  <a:ext uri="{0D108BD9-81ED-4DB2-BD59-A6C34878D82A}">
                    <a16:rowId xmlns:a16="http://schemas.microsoft.com/office/drawing/2014/main" val="2486147596"/>
                  </a:ext>
                </a:extLst>
              </a:tr>
              <a:tr h="370840">
                <a:tc rowSpan="4">
                  <a:txBody>
                    <a:bodyPr/>
                    <a:lstStyle/>
                    <a:p>
                      <a:pPr algn="just"/>
                      <a:r>
                        <a:rPr lang="en-ZA" sz="1800" kern="1200" dirty="0">
                          <a:solidFill>
                            <a:schemeClr val="dk1"/>
                          </a:solidFill>
                          <a:effectLst/>
                          <a:latin typeface="+mn-lt"/>
                          <a:ea typeface="+mn-ea"/>
                          <a:cs typeface="+mn-cs"/>
                        </a:rPr>
                        <a:t>Mr.</a:t>
                      </a:r>
                      <a:r>
                        <a:rPr lang="en-ZA" sz="1800" kern="1200" baseline="0" dirty="0">
                          <a:solidFill>
                            <a:schemeClr val="dk1"/>
                          </a:solidFill>
                          <a:effectLst/>
                          <a:latin typeface="+mn-lt"/>
                          <a:ea typeface="+mn-ea"/>
                          <a:cs typeface="+mn-cs"/>
                        </a:rPr>
                        <a:t> S </a:t>
                      </a:r>
                      <a:r>
                        <a:rPr lang="en-ZA" sz="1800" kern="1200" baseline="0" dirty="0" err="1">
                          <a:solidFill>
                            <a:schemeClr val="dk1"/>
                          </a:solidFill>
                          <a:effectLst/>
                          <a:latin typeface="+mn-lt"/>
                          <a:ea typeface="+mn-ea"/>
                          <a:cs typeface="+mn-cs"/>
                        </a:rPr>
                        <a:t>Dube</a:t>
                      </a:r>
                      <a:endParaRPr lang="en-ZA" sz="1800" dirty="0">
                        <a:solidFill>
                          <a:schemeClr val="tx1"/>
                        </a:solidFill>
                      </a:endParaRPr>
                    </a:p>
                  </a:txBody>
                  <a:tcPr/>
                </a:tc>
                <a:tc rowSpan="4">
                  <a:txBody>
                    <a:bodyPr/>
                    <a:lstStyle/>
                    <a:p>
                      <a:pPr algn="just"/>
                      <a:r>
                        <a:rPr lang="en-ZA" sz="1800" dirty="0" err="1">
                          <a:solidFill>
                            <a:schemeClr val="tx1"/>
                          </a:solidFill>
                        </a:rPr>
                        <a:t>MCom</a:t>
                      </a:r>
                      <a:r>
                        <a:rPr lang="en-ZA" sz="1800" dirty="0">
                          <a:solidFill>
                            <a:schemeClr val="tx1"/>
                          </a:solidFill>
                        </a:rPr>
                        <a:t> Accounting </a:t>
                      </a:r>
                    </a:p>
                    <a:p>
                      <a:pPr algn="just"/>
                      <a:endParaRPr lang="en-ZA" sz="1800" dirty="0">
                        <a:solidFill>
                          <a:schemeClr val="tx1"/>
                        </a:solidFill>
                      </a:endParaRPr>
                    </a:p>
                    <a:p>
                      <a:pPr algn="just"/>
                      <a:r>
                        <a:rPr lang="en-ZA" sz="1800" dirty="0">
                          <a:solidFill>
                            <a:schemeClr val="tx1"/>
                          </a:solidFill>
                        </a:rPr>
                        <a:t>Postgraduate Diploma </a:t>
                      </a:r>
                    </a:p>
                    <a:p>
                      <a:pPr algn="just"/>
                      <a:endParaRPr lang="en-ZA" sz="1800" dirty="0">
                        <a:solidFill>
                          <a:schemeClr val="tx1"/>
                        </a:solidFill>
                      </a:endParaRPr>
                    </a:p>
                    <a:p>
                      <a:pPr algn="just"/>
                      <a:r>
                        <a:rPr lang="en-ZA" sz="1800" dirty="0" err="1">
                          <a:solidFill>
                            <a:schemeClr val="tx1"/>
                          </a:solidFill>
                        </a:rPr>
                        <a:t>BCom</a:t>
                      </a:r>
                      <a:r>
                        <a:rPr lang="en-ZA" sz="1800" baseline="0" dirty="0">
                          <a:solidFill>
                            <a:schemeClr val="tx1"/>
                          </a:solidFill>
                        </a:rPr>
                        <a:t>  Accounting</a:t>
                      </a:r>
                    </a:p>
                    <a:p>
                      <a:pPr algn="just"/>
                      <a:endParaRPr lang="en-ZA" sz="1800" baseline="0" dirty="0">
                        <a:solidFill>
                          <a:schemeClr val="tx1"/>
                        </a:solidFill>
                      </a:endParaRPr>
                    </a:p>
                    <a:p>
                      <a:pPr algn="just"/>
                      <a:r>
                        <a:rPr lang="en-ZA" sz="1800" dirty="0">
                          <a:solidFill>
                            <a:schemeClr val="tx1"/>
                          </a:solidFill>
                        </a:rPr>
                        <a:t> </a:t>
                      </a:r>
                    </a:p>
                  </a:txBody>
                  <a:tcPr/>
                </a:tc>
                <a:tc rowSpan="4">
                  <a:txBody>
                    <a:bodyPr/>
                    <a:lstStyle/>
                    <a:p>
                      <a:pPr algn="just"/>
                      <a:r>
                        <a:rPr lang="en-ZA" sz="1800" dirty="0">
                          <a:solidFill>
                            <a:schemeClr val="tx1"/>
                          </a:solidFill>
                        </a:rPr>
                        <a:t>Charted</a:t>
                      </a:r>
                      <a:r>
                        <a:rPr lang="en-ZA" sz="1800" baseline="0" dirty="0">
                          <a:solidFill>
                            <a:schemeClr val="tx1"/>
                          </a:solidFill>
                        </a:rPr>
                        <a:t> Accountant (CA.SA)</a:t>
                      </a:r>
                      <a:endParaRPr lang="en-ZA" sz="1800" dirty="0">
                        <a:solidFill>
                          <a:schemeClr val="tx1"/>
                        </a:solidFill>
                      </a:endParaRPr>
                    </a:p>
                  </a:txBody>
                  <a:tcPr/>
                </a:tc>
                <a:tc>
                  <a:txBody>
                    <a:bodyPr/>
                    <a:lstStyle/>
                    <a:p>
                      <a:pPr algn="just"/>
                      <a:r>
                        <a:rPr lang="en-ZA" sz="1800" dirty="0">
                          <a:solidFill>
                            <a:schemeClr val="tx1"/>
                          </a:solidFill>
                        </a:rPr>
                        <a:t>Financial Accounting and Auditing</a:t>
                      </a:r>
                    </a:p>
                  </a:txBody>
                  <a:tcPr/>
                </a:tc>
                <a:extLst>
                  <a:ext uri="{0D108BD9-81ED-4DB2-BD59-A6C34878D82A}">
                    <a16:rowId xmlns:a16="http://schemas.microsoft.com/office/drawing/2014/main" val="1615070478"/>
                  </a:ext>
                </a:extLst>
              </a:tr>
              <a:tr h="370840">
                <a:tc vMerge="1">
                  <a:txBody>
                    <a:bodyPr/>
                    <a:lstStyle/>
                    <a:p>
                      <a:endParaRPr lang="en-ZA" dirty="0"/>
                    </a:p>
                  </a:txBody>
                  <a:tcPr/>
                </a:tc>
                <a:tc vMerge="1">
                  <a:txBody>
                    <a:bodyPr/>
                    <a:lstStyle/>
                    <a:p>
                      <a:endParaRPr lang="en-ZA" dirty="0"/>
                    </a:p>
                  </a:txBody>
                  <a:tcPr/>
                </a:tc>
                <a:tc vMerge="1">
                  <a:txBody>
                    <a:bodyPr/>
                    <a:lstStyle/>
                    <a:p>
                      <a:pPr algn="just"/>
                      <a:endParaRPr lang="en-ZA" sz="1600" dirty="0">
                        <a:solidFill>
                          <a:schemeClr val="tx1"/>
                        </a:solidFill>
                      </a:endParaRPr>
                    </a:p>
                  </a:txBody>
                  <a:tcPr/>
                </a:tc>
                <a:tc>
                  <a:txBody>
                    <a:bodyPr/>
                    <a:lstStyle/>
                    <a:p>
                      <a:pPr algn="just"/>
                      <a:r>
                        <a:rPr lang="en-ZA" sz="1800" dirty="0">
                          <a:solidFill>
                            <a:schemeClr val="tx1"/>
                          </a:solidFill>
                        </a:rPr>
                        <a:t>Performance Management </a:t>
                      </a:r>
                    </a:p>
                  </a:txBody>
                  <a:tcPr/>
                </a:tc>
                <a:extLst>
                  <a:ext uri="{0D108BD9-81ED-4DB2-BD59-A6C34878D82A}">
                    <a16:rowId xmlns:a16="http://schemas.microsoft.com/office/drawing/2014/main" val="2381810198"/>
                  </a:ext>
                </a:extLst>
              </a:tr>
              <a:tr h="538711">
                <a:tc vMerge="1">
                  <a:txBody>
                    <a:bodyPr/>
                    <a:lstStyle/>
                    <a:p>
                      <a:pPr algn="just"/>
                      <a:endParaRPr lang="en-ZA" sz="1600" dirty="0">
                        <a:solidFill>
                          <a:schemeClr val="tx1"/>
                        </a:solidFill>
                      </a:endParaRPr>
                    </a:p>
                  </a:txBody>
                  <a:tcPr/>
                </a:tc>
                <a:tc vMerge="1">
                  <a:txBody>
                    <a:bodyPr/>
                    <a:lstStyle/>
                    <a:p>
                      <a:pPr algn="just"/>
                      <a:endParaRPr lang="en-ZA" sz="1600" dirty="0">
                        <a:solidFill>
                          <a:schemeClr val="tx1"/>
                        </a:solidFill>
                      </a:endParaRPr>
                    </a:p>
                  </a:txBody>
                  <a:tcPr/>
                </a:tc>
                <a:tc vMerge="1">
                  <a:txBody>
                    <a:bodyPr/>
                    <a:lstStyle/>
                    <a:p>
                      <a:pPr algn="just"/>
                      <a:endParaRPr lang="en-ZA" sz="1600" dirty="0">
                        <a:solidFill>
                          <a:schemeClr val="tx1"/>
                        </a:solidFill>
                      </a:endParaRPr>
                    </a:p>
                  </a:txBody>
                  <a:tcPr/>
                </a:tc>
                <a:tc>
                  <a:txBody>
                    <a:bodyPr/>
                    <a:lstStyle/>
                    <a:p>
                      <a:pPr algn="just"/>
                      <a:r>
                        <a:rPr lang="en-ZA" sz="1800" dirty="0">
                          <a:solidFill>
                            <a:schemeClr val="tx1"/>
                          </a:solidFill>
                        </a:rPr>
                        <a:t>Asset</a:t>
                      </a:r>
                      <a:r>
                        <a:rPr lang="en-ZA" sz="1800" baseline="0" dirty="0">
                          <a:solidFill>
                            <a:schemeClr val="tx1"/>
                          </a:solidFill>
                        </a:rPr>
                        <a:t> Management</a:t>
                      </a:r>
                      <a:endParaRPr lang="en-ZA" sz="1800" dirty="0">
                        <a:solidFill>
                          <a:schemeClr val="tx1"/>
                        </a:solidFill>
                      </a:endParaRPr>
                    </a:p>
                    <a:p>
                      <a:pPr algn="just"/>
                      <a:endParaRPr lang="en-ZA" sz="1800" dirty="0">
                        <a:solidFill>
                          <a:schemeClr val="tx1"/>
                        </a:solidFill>
                      </a:endParaRPr>
                    </a:p>
                  </a:txBody>
                  <a:tcPr/>
                </a:tc>
                <a:extLst>
                  <a:ext uri="{0D108BD9-81ED-4DB2-BD59-A6C34878D82A}">
                    <a16:rowId xmlns:a16="http://schemas.microsoft.com/office/drawing/2014/main" val="1748179437"/>
                  </a:ext>
                </a:extLst>
              </a:tr>
              <a:tr h="741680">
                <a:tc vMerge="1">
                  <a:txBody>
                    <a:bodyPr/>
                    <a:lstStyle/>
                    <a:p>
                      <a:pPr algn="just"/>
                      <a:endParaRPr lang="en-ZA" sz="1600" dirty="0">
                        <a:solidFill>
                          <a:schemeClr val="tx1"/>
                        </a:solidFill>
                      </a:endParaRPr>
                    </a:p>
                  </a:txBody>
                  <a:tcPr/>
                </a:tc>
                <a:tc vMerge="1">
                  <a:txBody>
                    <a:bodyPr/>
                    <a:lstStyle/>
                    <a:p>
                      <a:pPr algn="just"/>
                      <a:endParaRPr lang="en-ZA" sz="1600" dirty="0">
                        <a:solidFill>
                          <a:schemeClr val="tx1"/>
                        </a:solidFill>
                      </a:endParaRPr>
                    </a:p>
                  </a:txBody>
                  <a:tcPr/>
                </a:tc>
                <a:tc vMerge="1">
                  <a:txBody>
                    <a:bodyPr/>
                    <a:lstStyle/>
                    <a:p>
                      <a:pPr algn="just"/>
                      <a:endParaRPr lang="en-ZA" sz="1600" dirty="0">
                        <a:solidFill>
                          <a:schemeClr val="tx1"/>
                        </a:solidFill>
                      </a:endParaRPr>
                    </a:p>
                  </a:txBody>
                  <a:tcPr/>
                </a:tc>
                <a:tc>
                  <a:txBody>
                    <a:bodyPr/>
                    <a:lstStyle/>
                    <a:p>
                      <a:pPr algn="just"/>
                      <a:r>
                        <a:rPr lang="en-ZA" sz="1800" dirty="0">
                          <a:solidFill>
                            <a:schemeClr val="tx1"/>
                          </a:solidFill>
                        </a:rPr>
                        <a:t>Risk Management</a:t>
                      </a:r>
                    </a:p>
                  </a:txBody>
                  <a:tcPr/>
                </a:tc>
                <a:extLst>
                  <a:ext uri="{0D108BD9-81ED-4DB2-BD59-A6C34878D82A}">
                    <a16:rowId xmlns:a16="http://schemas.microsoft.com/office/drawing/2014/main" val="359620553"/>
                  </a:ext>
                </a:extLst>
              </a:tr>
            </a:tbl>
          </a:graphicData>
        </a:graphic>
      </p:graphicFrame>
    </p:spTree>
    <p:extLst>
      <p:ext uri="{BB962C8B-B14F-4D97-AF65-F5344CB8AC3E}">
        <p14:creationId xmlns:p14="http://schemas.microsoft.com/office/powerpoint/2010/main" val="1157028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772400" cy="1143000"/>
          </a:xfrm>
        </p:spPr>
        <p:style>
          <a:lnRef idx="2">
            <a:schemeClr val="accent1">
              <a:shade val="50000"/>
            </a:schemeClr>
          </a:lnRef>
          <a:fillRef idx="1">
            <a:schemeClr val="accent1"/>
          </a:fillRef>
          <a:effectRef idx="0">
            <a:schemeClr val="accent1"/>
          </a:effectRef>
          <a:fontRef idx="minor">
            <a:schemeClr val="lt1"/>
          </a:fontRef>
        </p:style>
        <p:txBody>
          <a:bodyPr/>
          <a:lstStyle/>
          <a:p>
            <a:r>
              <a:rPr lang="en-ZA" sz="3200" b="1" dirty="0">
                <a:latin typeface="Arial Black" panose="020B0A04020102020204" pitchFamily="34" charset="0"/>
              </a:rPr>
              <a:t>AUDIT AND PERFORMANCE AUDIT COMMITTEE CAPACITY</a:t>
            </a:r>
            <a:endParaRPr lang="en-ZA" sz="3200" dirty="0"/>
          </a:p>
        </p:txBody>
      </p:sp>
      <p:sp>
        <p:nvSpPr>
          <p:cNvPr id="3" name="Content Placeholder 2"/>
          <p:cNvSpPr>
            <a:spLocks noGrp="1"/>
          </p:cNvSpPr>
          <p:nvPr>
            <p:ph idx="1"/>
          </p:nvPr>
        </p:nvSpPr>
        <p:spPr>
          <a:xfrm>
            <a:off x="304800" y="1780309"/>
            <a:ext cx="7772400" cy="4114800"/>
          </a:xfrm>
        </p:spPr>
        <p:txBody>
          <a:bodyPr/>
          <a:lstStyle/>
          <a:p>
            <a:pPr marL="0" indent="0">
              <a:buNone/>
            </a:pPr>
            <a:r>
              <a:rPr lang="en-ZA" b="1" dirty="0"/>
              <a:t>Qualification of APAC Members</a:t>
            </a:r>
          </a:p>
          <a:p>
            <a:pPr marL="0" indent="0">
              <a:buNone/>
            </a:pPr>
            <a:endParaRPr lang="en-ZA" b="1" dirty="0"/>
          </a:p>
          <a:p>
            <a:pPr marL="0" indent="0">
              <a:buNone/>
            </a:pPr>
            <a:endParaRPr lang="en-ZA" b="1" dirty="0"/>
          </a:p>
          <a:p>
            <a:pPr marL="0" indent="0">
              <a:buNone/>
            </a:pPr>
            <a:endParaRPr lang="en-ZA" b="1" dirty="0"/>
          </a:p>
        </p:txBody>
      </p:sp>
      <p:graphicFrame>
        <p:nvGraphicFramePr>
          <p:cNvPr id="5" name="Table 4"/>
          <p:cNvGraphicFramePr>
            <a:graphicFrameLocks noGrp="1"/>
          </p:cNvGraphicFramePr>
          <p:nvPr/>
        </p:nvGraphicFramePr>
        <p:xfrm>
          <a:off x="533400" y="2539769"/>
          <a:ext cx="8382000" cy="33629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540147110"/>
                    </a:ext>
                  </a:extLst>
                </a:gridCol>
                <a:gridCol w="2311400">
                  <a:extLst>
                    <a:ext uri="{9D8B030D-6E8A-4147-A177-3AD203B41FA5}">
                      <a16:colId xmlns:a16="http://schemas.microsoft.com/office/drawing/2014/main" val="2983278147"/>
                    </a:ext>
                  </a:extLst>
                </a:gridCol>
                <a:gridCol w="1752600">
                  <a:extLst>
                    <a:ext uri="{9D8B030D-6E8A-4147-A177-3AD203B41FA5}">
                      <a16:colId xmlns:a16="http://schemas.microsoft.com/office/drawing/2014/main" val="2679664405"/>
                    </a:ext>
                  </a:extLst>
                </a:gridCol>
                <a:gridCol w="2286000">
                  <a:extLst>
                    <a:ext uri="{9D8B030D-6E8A-4147-A177-3AD203B41FA5}">
                      <a16:colId xmlns:a16="http://schemas.microsoft.com/office/drawing/2014/main" val="2590250526"/>
                    </a:ext>
                  </a:extLst>
                </a:gridCol>
              </a:tblGrid>
              <a:tr h="370840">
                <a:tc>
                  <a:txBody>
                    <a:bodyPr/>
                    <a:lstStyle/>
                    <a:p>
                      <a:pPr algn="just"/>
                      <a:r>
                        <a:rPr lang="en-ZA" sz="1800" b="1" kern="1200" dirty="0">
                          <a:solidFill>
                            <a:schemeClr val="tx1"/>
                          </a:solidFill>
                          <a:effectLst/>
                          <a:latin typeface="+mn-lt"/>
                          <a:ea typeface="+mn-ea"/>
                          <a:cs typeface="+mn-cs"/>
                        </a:rPr>
                        <a:t>Name of the Members</a:t>
                      </a:r>
                      <a:endParaRPr lang="en-ZA" sz="1800" dirty="0">
                        <a:solidFill>
                          <a:schemeClr val="tx1"/>
                        </a:solidFill>
                      </a:endParaRPr>
                    </a:p>
                  </a:txBody>
                  <a:tcPr/>
                </a:tc>
                <a:tc>
                  <a:txBody>
                    <a:bodyPr/>
                    <a:lstStyle/>
                    <a:p>
                      <a:pPr algn="just"/>
                      <a:r>
                        <a:rPr lang="en-ZA" sz="2000" b="1" kern="1200" dirty="0">
                          <a:solidFill>
                            <a:schemeClr val="tx1"/>
                          </a:solidFill>
                          <a:effectLst/>
                          <a:latin typeface="+mn-lt"/>
                          <a:ea typeface="+mn-ea"/>
                          <a:cs typeface="+mn-cs"/>
                        </a:rPr>
                        <a:t>Academic</a:t>
                      </a:r>
                      <a:r>
                        <a:rPr lang="en-ZA" sz="2000" b="1" kern="1200" baseline="0" dirty="0">
                          <a:solidFill>
                            <a:schemeClr val="tx1"/>
                          </a:solidFill>
                          <a:effectLst/>
                          <a:latin typeface="+mn-lt"/>
                          <a:ea typeface="+mn-ea"/>
                          <a:cs typeface="+mn-cs"/>
                        </a:rPr>
                        <a:t> </a:t>
                      </a:r>
                      <a:r>
                        <a:rPr lang="en-ZA" sz="2000" b="1" kern="1200" dirty="0">
                          <a:solidFill>
                            <a:schemeClr val="tx1"/>
                          </a:solidFill>
                          <a:effectLst/>
                          <a:latin typeface="+mn-lt"/>
                          <a:ea typeface="+mn-ea"/>
                          <a:cs typeface="+mn-cs"/>
                        </a:rPr>
                        <a:t>Qualification</a:t>
                      </a:r>
                      <a:r>
                        <a:rPr lang="en-ZA" sz="2000" b="1" kern="1200" baseline="0" dirty="0">
                          <a:solidFill>
                            <a:schemeClr val="tx1"/>
                          </a:solidFill>
                          <a:effectLst/>
                          <a:latin typeface="+mn-lt"/>
                          <a:ea typeface="+mn-ea"/>
                          <a:cs typeface="+mn-cs"/>
                        </a:rPr>
                        <a:t> </a:t>
                      </a:r>
                      <a:endParaRPr lang="en-ZA" sz="1800" dirty="0">
                        <a:solidFill>
                          <a:schemeClr val="tx1"/>
                        </a:solidFill>
                      </a:endParaRPr>
                    </a:p>
                  </a:txBody>
                  <a:tcPr/>
                </a:tc>
                <a:tc>
                  <a:txBody>
                    <a:bodyPr/>
                    <a:lstStyle/>
                    <a:p>
                      <a:pPr algn="just"/>
                      <a:r>
                        <a:rPr lang="en-ZA" sz="1800" dirty="0">
                          <a:solidFill>
                            <a:schemeClr val="tx1"/>
                          </a:solidFill>
                        </a:rPr>
                        <a:t>Professional Qualification</a:t>
                      </a:r>
                    </a:p>
                  </a:txBody>
                  <a:tcPr/>
                </a:tc>
                <a:tc>
                  <a:txBody>
                    <a:bodyPr/>
                    <a:lstStyle/>
                    <a:p>
                      <a:pPr algn="just"/>
                      <a:r>
                        <a:rPr lang="en-ZA" sz="1800" b="1" kern="1200" dirty="0">
                          <a:solidFill>
                            <a:schemeClr val="tx1"/>
                          </a:solidFill>
                          <a:effectLst/>
                          <a:latin typeface="+mn-lt"/>
                          <a:ea typeface="+mn-ea"/>
                          <a:cs typeface="+mn-cs"/>
                        </a:rPr>
                        <a:t>Specialised</a:t>
                      </a:r>
                      <a:r>
                        <a:rPr lang="en-ZA" sz="1800" b="1" kern="1200" baseline="0" dirty="0">
                          <a:solidFill>
                            <a:schemeClr val="tx1"/>
                          </a:solidFill>
                          <a:effectLst/>
                          <a:latin typeface="+mn-lt"/>
                          <a:ea typeface="+mn-ea"/>
                          <a:cs typeface="+mn-cs"/>
                        </a:rPr>
                        <a:t> </a:t>
                      </a:r>
                      <a:r>
                        <a:rPr lang="en-ZA" sz="1800" b="1" kern="1200" dirty="0">
                          <a:solidFill>
                            <a:schemeClr val="tx1"/>
                          </a:solidFill>
                          <a:effectLst/>
                          <a:latin typeface="+mn-lt"/>
                          <a:ea typeface="+mn-ea"/>
                          <a:cs typeface="+mn-cs"/>
                        </a:rPr>
                        <a:t>areas within APAC</a:t>
                      </a:r>
                      <a:endParaRPr lang="en-ZA" sz="1800" dirty="0">
                        <a:solidFill>
                          <a:schemeClr val="tx1"/>
                        </a:solidFill>
                      </a:endParaRPr>
                    </a:p>
                  </a:txBody>
                  <a:tcPr/>
                </a:tc>
                <a:extLst>
                  <a:ext uri="{0D108BD9-81ED-4DB2-BD59-A6C34878D82A}">
                    <a16:rowId xmlns:a16="http://schemas.microsoft.com/office/drawing/2014/main" val="2486147596"/>
                  </a:ext>
                </a:extLst>
              </a:tr>
              <a:tr h="370840">
                <a:tc rowSpan="4">
                  <a:txBody>
                    <a:bodyPr/>
                    <a:lstStyle/>
                    <a:p>
                      <a:pPr algn="just"/>
                      <a:r>
                        <a:rPr lang="en-ZA" sz="1800" kern="1200" dirty="0">
                          <a:solidFill>
                            <a:schemeClr val="dk1"/>
                          </a:solidFill>
                          <a:effectLst/>
                          <a:latin typeface="+mn-lt"/>
                          <a:ea typeface="+mn-ea"/>
                          <a:cs typeface="+mn-cs"/>
                        </a:rPr>
                        <a:t>Mr.</a:t>
                      </a:r>
                      <a:r>
                        <a:rPr lang="en-ZA" sz="1800" kern="1200" baseline="0" dirty="0">
                          <a:solidFill>
                            <a:schemeClr val="dk1"/>
                          </a:solidFill>
                          <a:effectLst/>
                          <a:latin typeface="+mn-lt"/>
                          <a:ea typeface="+mn-ea"/>
                          <a:cs typeface="+mn-cs"/>
                        </a:rPr>
                        <a:t> F </a:t>
                      </a:r>
                      <a:r>
                        <a:rPr lang="en-ZA" sz="1800" kern="1200" baseline="0" dirty="0" err="1">
                          <a:solidFill>
                            <a:schemeClr val="dk1"/>
                          </a:solidFill>
                          <a:effectLst/>
                          <a:latin typeface="+mn-lt"/>
                          <a:ea typeface="+mn-ea"/>
                          <a:cs typeface="+mn-cs"/>
                        </a:rPr>
                        <a:t>Mkhabela</a:t>
                      </a:r>
                      <a:endParaRPr lang="en-ZA" sz="1800" dirty="0">
                        <a:solidFill>
                          <a:schemeClr val="tx1"/>
                        </a:solidFill>
                      </a:endParaRPr>
                    </a:p>
                  </a:txBody>
                  <a:tcPr/>
                </a:tc>
                <a:tc>
                  <a:txBody>
                    <a:bodyPr/>
                    <a:lstStyle/>
                    <a:p>
                      <a:pPr algn="just"/>
                      <a:r>
                        <a:rPr lang="en-ZA" sz="1800" baseline="0" dirty="0">
                          <a:solidFill>
                            <a:schemeClr val="tx1"/>
                          </a:solidFill>
                        </a:rPr>
                        <a:t>MBA</a:t>
                      </a:r>
                    </a:p>
                  </a:txBody>
                  <a:tcPr/>
                </a:tc>
                <a:tc rowSpan="4">
                  <a:txBody>
                    <a:bodyPr/>
                    <a:lstStyle/>
                    <a:p>
                      <a:pPr algn="just"/>
                      <a:r>
                        <a:rPr lang="en-ZA" sz="1800" dirty="0">
                          <a:solidFill>
                            <a:schemeClr val="tx1"/>
                          </a:solidFill>
                        </a:rPr>
                        <a:t>Certified Internal Auditor</a:t>
                      </a:r>
                    </a:p>
                    <a:p>
                      <a:pPr algn="just"/>
                      <a:r>
                        <a:rPr lang="en-ZA" sz="1800" dirty="0">
                          <a:solidFill>
                            <a:schemeClr val="tx1"/>
                          </a:solidFill>
                        </a:rPr>
                        <a:t>(IIA)</a:t>
                      </a:r>
                    </a:p>
                    <a:p>
                      <a:pPr algn="just"/>
                      <a:endParaRPr lang="en-ZA" sz="1800" dirty="0">
                        <a:solidFill>
                          <a:schemeClr val="tx1"/>
                        </a:solidFill>
                      </a:endParaRPr>
                    </a:p>
                    <a:p>
                      <a:pPr algn="just"/>
                      <a:r>
                        <a:rPr lang="en-US" sz="1800" dirty="0">
                          <a:solidFill>
                            <a:schemeClr val="tx1"/>
                          </a:solidFill>
                        </a:rPr>
                        <a:t>Certified Control Self Assessor (IIA)</a:t>
                      </a:r>
                    </a:p>
                    <a:p>
                      <a:pPr algn="just"/>
                      <a:endParaRPr lang="en-ZA" sz="1800" dirty="0">
                        <a:solidFill>
                          <a:schemeClr val="tx1"/>
                        </a:solidFill>
                      </a:endParaRPr>
                    </a:p>
                  </a:txBody>
                  <a:tcPr/>
                </a:tc>
                <a:tc>
                  <a:txBody>
                    <a:bodyPr/>
                    <a:lstStyle/>
                    <a:p>
                      <a:pPr algn="just"/>
                      <a:r>
                        <a:rPr lang="en-ZA" sz="1800" dirty="0">
                          <a:solidFill>
                            <a:schemeClr val="tx1"/>
                          </a:solidFill>
                        </a:rPr>
                        <a:t>Accounting and Auditing</a:t>
                      </a:r>
                    </a:p>
                  </a:txBody>
                  <a:tcPr/>
                </a:tc>
                <a:extLst>
                  <a:ext uri="{0D108BD9-81ED-4DB2-BD59-A6C34878D82A}">
                    <a16:rowId xmlns:a16="http://schemas.microsoft.com/office/drawing/2014/main" val="1615070478"/>
                  </a:ext>
                </a:extLst>
              </a:tr>
              <a:tr h="370840">
                <a:tc vMerge="1">
                  <a:txBody>
                    <a:bodyPr/>
                    <a:lstStyle/>
                    <a:p>
                      <a:endParaRPr lang="en-ZA" sz="2000" dirty="0"/>
                    </a:p>
                  </a:txBody>
                  <a:tcPr/>
                </a:tc>
                <a:tc>
                  <a:txBody>
                    <a:bodyPr/>
                    <a:lstStyle/>
                    <a:p>
                      <a:r>
                        <a:rPr lang="en-ZA" sz="1800" dirty="0" err="1"/>
                        <a:t>BCom</a:t>
                      </a:r>
                      <a:r>
                        <a:rPr lang="en-ZA" sz="1800" baseline="0" dirty="0"/>
                        <a:t> Accounting</a:t>
                      </a:r>
                    </a:p>
                    <a:p>
                      <a:endParaRPr lang="en-ZA" sz="1800" dirty="0"/>
                    </a:p>
                  </a:txBody>
                  <a:tcPr/>
                </a:tc>
                <a:tc vMerge="1">
                  <a:txBody>
                    <a:bodyPr/>
                    <a:lstStyle/>
                    <a:p>
                      <a:pPr algn="just"/>
                      <a:endParaRPr lang="en-ZA" sz="1800" dirty="0">
                        <a:solidFill>
                          <a:schemeClr val="tx1"/>
                        </a:solidFill>
                      </a:endParaRPr>
                    </a:p>
                  </a:txBody>
                  <a:tcPr/>
                </a:tc>
                <a:tc>
                  <a:txBody>
                    <a:bodyPr/>
                    <a:lstStyle/>
                    <a:p>
                      <a:pPr algn="just"/>
                      <a:r>
                        <a:rPr lang="en-ZA" sz="1800" dirty="0">
                          <a:solidFill>
                            <a:schemeClr val="tx1"/>
                          </a:solidFill>
                        </a:rPr>
                        <a:t>R</a:t>
                      </a:r>
                      <a:r>
                        <a:rPr lang="en-ZA" sz="1800" baseline="0" dirty="0">
                          <a:solidFill>
                            <a:schemeClr val="tx1"/>
                          </a:solidFill>
                        </a:rPr>
                        <a:t>isk Management</a:t>
                      </a:r>
                      <a:endParaRPr lang="en-ZA" sz="1800" dirty="0">
                        <a:solidFill>
                          <a:schemeClr val="tx1"/>
                        </a:solidFill>
                      </a:endParaRPr>
                    </a:p>
                  </a:txBody>
                  <a:tcPr/>
                </a:tc>
                <a:extLst>
                  <a:ext uri="{0D108BD9-81ED-4DB2-BD59-A6C34878D82A}">
                    <a16:rowId xmlns:a16="http://schemas.microsoft.com/office/drawing/2014/main" val="2381810198"/>
                  </a:ext>
                </a:extLst>
              </a:tr>
              <a:tr h="538711">
                <a:tc vMerge="1">
                  <a:txBody>
                    <a:bodyPr/>
                    <a:lstStyle/>
                    <a:p>
                      <a:pPr algn="just"/>
                      <a:endParaRPr lang="en-ZA" sz="1800" dirty="0">
                        <a:solidFill>
                          <a:schemeClr val="tx1"/>
                        </a:solidFill>
                      </a:endParaRPr>
                    </a:p>
                  </a:txBody>
                  <a:tcPr/>
                </a:tc>
                <a:tc>
                  <a:txBody>
                    <a:bodyPr/>
                    <a:lstStyle/>
                    <a:p>
                      <a:pPr algn="just"/>
                      <a:r>
                        <a:rPr lang="en-ZA" sz="1800" dirty="0" err="1">
                          <a:solidFill>
                            <a:schemeClr val="tx1"/>
                          </a:solidFill>
                        </a:rPr>
                        <a:t>BCom</a:t>
                      </a:r>
                      <a:r>
                        <a:rPr lang="en-ZA" sz="1800" dirty="0">
                          <a:solidFill>
                            <a:schemeClr val="tx1"/>
                          </a:solidFill>
                        </a:rPr>
                        <a:t> Honours</a:t>
                      </a:r>
                    </a:p>
                    <a:p>
                      <a:pPr algn="just"/>
                      <a:r>
                        <a:rPr lang="en-ZA" sz="1800" dirty="0">
                          <a:solidFill>
                            <a:schemeClr val="tx1"/>
                          </a:solidFill>
                        </a:rPr>
                        <a:t> Auditing</a:t>
                      </a:r>
                    </a:p>
                  </a:txBody>
                  <a:tcPr/>
                </a:tc>
                <a:tc vMerge="1">
                  <a:txBody>
                    <a:bodyPr/>
                    <a:lstStyle/>
                    <a:p>
                      <a:pPr algn="just"/>
                      <a:endParaRPr lang="en-ZA" sz="1800" dirty="0">
                        <a:solidFill>
                          <a:schemeClr val="tx1"/>
                        </a:solidFill>
                      </a:endParaRPr>
                    </a:p>
                  </a:txBody>
                  <a:tcPr/>
                </a:tc>
                <a:tc>
                  <a:txBody>
                    <a:bodyPr/>
                    <a:lstStyle/>
                    <a:p>
                      <a:pPr algn="just"/>
                      <a:r>
                        <a:rPr lang="en-ZA" sz="1800" dirty="0">
                          <a:solidFill>
                            <a:schemeClr val="tx1"/>
                          </a:solidFill>
                        </a:rPr>
                        <a:t>Advisory </a:t>
                      </a:r>
                    </a:p>
                  </a:txBody>
                  <a:tcPr/>
                </a:tc>
                <a:extLst>
                  <a:ext uri="{0D108BD9-81ED-4DB2-BD59-A6C34878D82A}">
                    <a16:rowId xmlns:a16="http://schemas.microsoft.com/office/drawing/2014/main" val="1748179437"/>
                  </a:ext>
                </a:extLst>
              </a:tr>
              <a:tr h="741680">
                <a:tc vMerge="1">
                  <a:txBody>
                    <a:bodyPr/>
                    <a:lstStyle/>
                    <a:p>
                      <a:pPr algn="just"/>
                      <a:endParaRPr lang="en-ZA" sz="1800" dirty="0">
                        <a:solidFill>
                          <a:schemeClr val="tx1"/>
                        </a:solidFill>
                      </a:endParaRPr>
                    </a:p>
                  </a:txBody>
                  <a:tcPr/>
                </a:tc>
                <a:tc>
                  <a:txBody>
                    <a:bodyPr/>
                    <a:lstStyle/>
                    <a:p>
                      <a:pPr algn="just"/>
                      <a:endParaRPr lang="en-ZA" sz="1800" dirty="0">
                        <a:solidFill>
                          <a:schemeClr val="tx1"/>
                        </a:solidFill>
                      </a:endParaRPr>
                    </a:p>
                  </a:txBody>
                  <a:tcPr/>
                </a:tc>
                <a:tc vMerge="1">
                  <a:txBody>
                    <a:bodyPr/>
                    <a:lstStyle/>
                    <a:p>
                      <a:pPr algn="just"/>
                      <a:endParaRPr lang="en-ZA" sz="1800" dirty="0">
                        <a:solidFill>
                          <a:schemeClr val="tx1"/>
                        </a:solidFill>
                      </a:endParaRPr>
                    </a:p>
                  </a:txBody>
                  <a:tcPr/>
                </a:tc>
                <a:tc>
                  <a:txBody>
                    <a:bodyPr/>
                    <a:lstStyle/>
                    <a:p>
                      <a:pPr algn="just"/>
                      <a:r>
                        <a:rPr lang="en-ZA" sz="1800" dirty="0">
                          <a:solidFill>
                            <a:schemeClr val="tx1"/>
                          </a:solidFill>
                        </a:rPr>
                        <a:t>Financial Management</a:t>
                      </a:r>
                    </a:p>
                  </a:txBody>
                  <a:tcPr/>
                </a:tc>
                <a:extLst>
                  <a:ext uri="{0D108BD9-81ED-4DB2-BD59-A6C34878D82A}">
                    <a16:rowId xmlns:a16="http://schemas.microsoft.com/office/drawing/2014/main" val="359620553"/>
                  </a:ext>
                </a:extLst>
              </a:tr>
            </a:tbl>
          </a:graphicData>
        </a:graphic>
      </p:graphicFrame>
    </p:spTree>
    <p:extLst>
      <p:ext uri="{BB962C8B-B14F-4D97-AF65-F5344CB8AC3E}">
        <p14:creationId xmlns:p14="http://schemas.microsoft.com/office/powerpoint/2010/main" val="15521049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7772400" cy="1143000"/>
          </a:xfrm>
        </p:spPr>
        <p:txBody>
          <a:bodyPr/>
          <a:lstStyle/>
          <a:p>
            <a:r>
              <a:rPr lang="en-ZA" sz="3200" b="1" dirty="0">
                <a:latin typeface="Arial Black" panose="020B0A04020102020204" pitchFamily="34" charset="0"/>
              </a:rPr>
              <a:t>AUDIT AND PERFORMANCE AUDIT COMMITTEE CAPACITY</a:t>
            </a:r>
            <a:endParaRPr lang="en-ZA" sz="3200" dirty="0"/>
          </a:p>
        </p:txBody>
      </p:sp>
      <p:sp>
        <p:nvSpPr>
          <p:cNvPr id="3" name="Content Placeholder 2"/>
          <p:cNvSpPr>
            <a:spLocks noGrp="1"/>
          </p:cNvSpPr>
          <p:nvPr>
            <p:ph idx="1"/>
          </p:nvPr>
        </p:nvSpPr>
        <p:spPr>
          <a:xfrm>
            <a:off x="304800" y="1780309"/>
            <a:ext cx="7772400" cy="4114800"/>
          </a:xfrm>
        </p:spPr>
        <p:txBody>
          <a:bodyPr/>
          <a:lstStyle/>
          <a:p>
            <a:pPr marL="0" indent="0">
              <a:buNone/>
            </a:pPr>
            <a:r>
              <a:rPr lang="en-ZA" b="1" dirty="0"/>
              <a:t>Qualification of APAC Members</a:t>
            </a:r>
          </a:p>
          <a:p>
            <a:pPr marL="0" indent="0">
              <a:buNone/>
            </a:pPr>
            <a:endParaRPr lang="en-ZA" b="1" dirty="0"/>
          </a:p>
          <a:p>
            <a:pPr marL="0" indent="0">
              <a:buNone/>
            </a:pPr>
            <a:endParaRPr lang="en-ZA" b="1" dirty="0"/>
          </a:p>
          <a:p>
            <a:pPr marL="0" indent="0">
              <a:buNone/>
            </a:pPr>
            <a:endParaRPr lang="en-ZA" b="1" dirty="0"/>
          </a:p>
        </p:txBody>
      </p:sp>
      <p:graphicFrame>
        <p:nvGraphicFramePr>
          <p:cNvPr id="5" name="Table 4"/>
          <p:cNvGraphicFramePr>
            <a:graphicFrameLocks noGrp="1"/>
          </p:cNvGraphicFramePr>
          <p:nvPr/>
        </p:nvGraphicFramePr>
        <p:xfrm>
          <a:off x="533400" y="2539769"/>
          <a:ext cx="8382000" cy="3266671"/>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540147110"/>
                    </a:ext>
                  </a:extLst>
                </a:gridCol>
                <a:gridCol w="1930400">
                  <a:extLst>
                    <a:ext uri="{9D8B030D-6E8A-4147-A177-3AD203B41FA5}">
                      <a16:colId xmlns:a16="http://schemas.microsoft.com/office/drawing/2014/main" val="2983278147"/>
                    </a:ext>
                  </a:extLst>
                </a:gridCol>
                <a:gridCol w="1828800">
                  <a:extLst>
                    <a:ext uri="{9D8B030D-6E8A-4147-A177-3AD203B41FA5}">
                      <a16:colId xmlns:a16="http://schemas.microsoft.com/office/drawing/2014/main" val="2679664405"/>
                    </a:ext>
                  </a:extLst>
                </a:gridCol>
                <a:gridCol w="2590800">
                  <a:extLst>
                    <a:ext uri="{9D8B030D-6E8A-4147-A177-3AD203B41FA5}">
                      <a16:colId xmlns:a16="http://schemas.microsoft.com/office/drawing/2014/main" val="2590250526"/>
                    </a:ext>
                  </a:extLst>
                </a:gridCol>
              </a:tblGrid>
              <a:tr h="370840">
                <a:tc>
                  <a:txBody>
                    <a:bodyPr/>
                    <a:lstStyle/>
                    <a:p>
                      <a:pPr algn="just"/>
                      <a:r>
                        <a:rPr lang="en-ZA" sz="1800" b="1" kern="1200" dirty="0">
                          <a:solidFill>
                            <a:schemeClr val="tx1"/>
                          </a:solidFill>
                          <a:effectLst/>
                          <a:latin typeface="+mn-lt"/>
                          <a:ea typeface="+mn-ea"/>
                          <a:cs typeface="+mn-cs"/>
                        </a:rPr>
                        <a:t>Name of the Members</a:t>
                      </a:r>
                      <a:endParaRPr lang="en-ZA" sz="1800" dirty="0">
                        <a:solidFill>
                          <a:schemeClr val="tx1"/>
                        </a:solidFill>
                      </a:endParaRPr>
                    </a:p>
                  </a:txBody>
                  <a:tcPr/>
                </a:tc>
                <a:tc>
                  <a:txBody>
                    <a:bodyPr/>
                    <a:lstStyle/>
                    <a:p>
                      <a:pPr algn="just"/>
                      <a:r>
                        <a:rPr lang="en-ZA" sz="2000" b="1" kern="1200" dirty="0">
                          <a:solidFill>
                            <a:schemeClr val="tx1"/>
                          </a:solidFill>
                          <a:effectLst/>
                          <a:latin typeface="+mn-lt"/>
                          <a:ea typeface="+mn-ea"/>
                          <a:cs typeface="+mn-cs"/>
                        </a:rPr>
                        <a:t>Academic</a:t>
                      </a:r>
                      <a:r>
                        <a:rPr lang="en-ZA" sz="2000" b="1" kern="1200" baseline="0" dirty="0">
                          <a:solidFill>
                            <a:schemeClr val="tx1"/>
                          </a:solidFill>
                          <a:effectLst/>
                          <a:latin typeface="+mn-lt"/>
                          <a:ea typeface="+mn-ea"/>
                          <a:cs typeface="+mn-cs"/>
                        </a:rPr>
                        <a:t> </a:t>
                      </a:r>
                      <a:r>
                        <a:rPr lang="en-ZA" sz="2000" b="1" kern="1200" dirty="0">
                          <a:solidFill>
                            <a:schemeClr val="tx1"/>
                          </a:solidFill>
                          <a:effectLst/>
                          <a:latin typeface="+mn-lt"/>
                          <a:ea typeface="+mn-ea"/>
                          <a:cs typeface="+mn-cs"/>
                        </a:rPr>
                        <a:t>Qualification</a:t>
                      </a:r>
                      <a:r>
                        <a:rPr lang="en-ZA" sz="2000" b="1" kern="1200" baseline="0" dirty="0">
                          <a:solidFill>
                            <a:schemeClr val="tx1"/>
                          </a:solidFill>
                          <a:effectLst/>
                          <a:latin typeface="+mn-lt"/>
                          <a:ea typeface="+mn-ea"/>
                          <a:cs typeface="+mn-cs"/>
                        </a:rPr>
                        <a:t> </a:t>
                      </a:r>
                      <a:endParaRPr lang="en-ZA" sz="1800" dirty="0">
                        <a:solidFill>
                          <a:schemeClr val="tx1"/>
                        </a:solidFill>
                      </a:endParaRPr>
                    </a:p>
                  </a:txBody>
                  <a:tcPr/>
                </a:tc>
                <a:tc>
                  <a:txBody>
                    <a:bodyPr/>
                    <a:lstStyle/>
                    <a:p>
                      <a:pPr algn="just"/>
                      <a:r>
                        <a:rPr lang="en-ZA" sz="1800" dirty="0">
                          <a:solidFill>
                            <a:schemeClr val="tx1"/>
                          </a:solidFill>
                        </a:rPr>
                        <a:t>Professional Qualification</a:t>
                      </a:r>
                    </a:p>
                  </a:txBody>
                  <a:tcPr/>
                </a:tc>
                <a:tc>
                  <a:txBody>
                    <a:bodyPr/>
                    <a:lstStyle/>
                    <a:p>
                      <a:pPr algn="just"/>
                      <a:r>
                        <a:rPr lang="en-ZA" sz="2000" b="1" kern="1200" dirty="0">
                          <a:solidFill>
                            <a:schemeClr val="tx1"/>
                          </a:solidFill>
                          <a:effectLst/>
                          <a:latin typeface="+mn-lt"/>
                          <a:ea typeface="+mn-ea"/>
                          <a:cs typeface="+mn-cs"/>
                        </a:rPr>
                        <a:t>Specialised</a:t>
                      </a:r>
                      <a:r>
                        <a:rPr lang="en-ZA" sz="2000" b="1" kern="1200" baseline="0" dirty="0">
                          <a:solidFill>
                            <a:schemeClr val="tx1"/>
                          </a:solidFill>
                          <a:effectLst/>
                          <a:latin typeface="+mn-lt"/>
                          <a:ea typeface="+mn-ea"/>
                          <a:cs typeface="+mn-cs"/>
                        </a:rPr>
                        <a:t> </a:t>
                      </a:r>
                      <a:r>
                        <a:rPr lang="en-ZA" sz="2000" b="1" kern="1200" dirty="0">
                          <a:solidFill>
                            <a:schemeClr val="tx1"/>
                          </a:solidFill>
                          <a:effectLst/>
                          <a:latin typeface="+mn-lt"/>
                          <a:ea typeface="+mn-ea"/>
                          <a:cs typeface="+mn-cs"/>
                        </a:rPr>
                        <a:t>areas within APAC</a:t>
                      </a:r>
                      <a:endParaRPr lang="en-ZA" sz="1800" dirty="0">
                        <a:solidFill>
                          <a:schemeClr val="tx1"/>
                        </a:solidFill>
                      </a:endParaRPr>
                    </a:p>
                  </a:txBody>
                  <a:tcPr/>
                </a:tc>
                <a:extLst>
                  <a:ext uri="{0D108BD9-81ED-4DB2-BD59-A6C34878D82A}">
                    <a16:rowId xmlns:a16="http://schemas.microsoft.com/office/drawing/2014/main" val="2486147596"/>
                  </a:ext>
                </a:extLst>
              </a:tr>
              <a:tr h="370840">
                <a:tc rowSpan="5">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mn-lt"/>
                          <a:ea typeface="+mn-ea"/>
                          <a:cs typeface="+mn-cs"/>
                        </a:rPr>
                        <a:t>Mr.</a:t>
                      </a:r>
                      <a:r>
                        <a:rPr lang="en-ZA" sz="1800" kern="1200" baseline="0" dirty="0">
                          <a:solidFill>
                            <a:schemeClr val="dk1"/>
                          </a:solidFill>
                          <a:effectLst/>
                          <a:latin typeface="+mn-lt"/>
                          <a:ea typeface="+mn-ea"/>
                          <a:cs typeface="+mn-cs"/>
                        </a:rPr>
                        <a:t> </a:t>
                      </a:r>
                      <a:r>
                        <a:rPr lang="en-ZA" sz="1800" kern="1200" dirty="0">
                          <a:solidFill>
                            <a:schemeClr val="dk1"/>
                          </a:solidFill>
                          <a:effectLst/>
                          <a:latin typeface="+mn-lt"/>
                          <a:ea typeface="+mn-ea"/>
                          <a:cs typeface="+mn-cs"/>
                        </a:rPr>
                        <a:t>M</a:t>
                      </a:r>
                      <a:r>
                        <a:rPr lang="en-ZA" sz="1800" kern="1200" baseline="0" dirty="0">
                          <a:solidFill>
                            <a:schemeClr val="dk1"/>
                          </a:solidFill>
                          <a:effectLst/>
                          <a:latin typeface="+mn-lt"/>
                          <a:ea typeface="+mn-ea"/>
                          <a:cs typeface="+mn-cs"/>
                        </a:rPr>
                        <a:t> Mello</a:t>
                      </a:r>
                      <a:endParaRPr lang="en-ZA" sz="1800" dirty="0">
                        <a:solidFill>
                          <a:schemeClr val="tx1"/>
                        </a:solidFill>
                      </a:endParaRPr>
                    </a:p>
                  </a:txBody>
                  <a:tcPr/>
                </a:tc>
                <a:tc>
                  <a:txBody>
                    <a:bodyPr/>
                    <a:lstStyle/>
                    <a:p>
                      <a:pPr algn="just"/>
                      <a:r>
                        <a:rPr lang="en-ZA" sz="1800" dirty="0">
                          <a:solidFill>
                            <a:schemeClr val="tx1"/>
                          </a:solidFill>
                        </a:rPr>
                        <a:t>LLB Law Degree</a:t>
                      </a:r>
                    </a:p>
                    <a:p>
                      <a:pPr algn="just"/>
                      <a:endParaRPr lang="en-ZA" sz="1800" dirty="0">
                        <a:solidFill>
                          <a:schemeClr val="tx1"/>
                        </a:solidFill>
                      </a:endParaRPr>
                    </a:p>
                    <a:p>
                      <a:pPr algn="just"/>
                      <a:endParaRPr lang="en-ZA" sz="1800" dirty="0">
                        <a:solidFill>
                          <a:schemeClr val="tx1"/>
                        </a:solidFill>
                      </a:endParaRPr>
                    </a:p>
                  </a:txBody>
                  <a:tcPr/>
                </a:tc>
                <a:tc rowSpan="5">
                  <a:txBody>
                    <a:bodyPr/>
                    <a:lstStyle/>
                    <a:p>
                      <a:pPr algn="just"/>
                      <a:r>
                        <a:rPr lang="en-ZA" sz="1800" dirty="0">
                          <a:solidFill>
                            <a:schemeClr val="tx1"/>
                          </a:solidFill>
                        </a:rPr>
                        <a:t>Advocate</a:t>
                      </a:r>
                    </a:p>
                  </a:txBody>
                  <a:tcPr/>
                </a:tc>
                <a:tc>
                  <a:txBody>
                    <a:bodyPr/>
                    <a:lstStyle/>
                    <a:p>
                      <a:pPr algn="just"/>
                      <a:r>
                        <a:rPr lang="en-ZA" sz="1800" dirty="0">
                          <a:solidFill>
                            <a:schemeClr val="tx1"/>
                          </a:solidFill>
                        </a:rPr>
                        <a:t>Litigation</a:t>
                      </a:r>
                      <a:r>
                        <a:rPr lang="en-ZA" sz="1800" baseline="0" dirty="0">
                          <a:solidFill>
                            <a:schemeClr val="tx1"/>
                          </a:solidFill>
                        </a:rPr>
                        <a:t> drafting and interpretation of statutes</a:t>
                      </a:r>
                      <a:endParaRPr lang="en-ZA" sz="1800" dirty="0">
                        <a:solidFill>
                          <a:schemeClr val="tx1"/>
                        </a:solidFill>
                      </a:endParaRPr>
                    </a:p>
                  </a:txBody>
                  <a:tcPr/>
                </a:tc>
                <a:extLst>
                  <a:ext uri="{0D108BD9-81ED-4DB2-BD59-A6C34878D82A}">
                    <a16:rowId xmlns:a16="http://schemas.microsoft.com/office/drawing/2014/main" val="1615070478"/>
                  </a:ext>
                </a:extLst>
              </a:tr>
              <a:tr h="370840">
                <a:tc vMerge="1">
                  <a:txBody>
                    <a:bodyPr/>
                    <a:lstStyle/>
                    <a:p>
                      <a:endParaRPr lang="en-ZA" sz="2000" dirty="0"/>
                    </a:p>
                  </a:txBody>
                  <a:tcPr/>
                </a:tc>
                <a:tc>
                  <a:txBody>
                    <a:bodyPr/>
                    <a:lstStyle/>
                    <a:p>
                      <a:pPr marL="0" algn="just" defTabSz="914400" rtl="0" eaLnBrk="1" latinLnBrk="0" hangingPunct="1"/>
                      <a:r>
                        <a:rPr lang="en-ZA" sz="1800" kern="1200" dirty="0">
                          <a:solidFill>
                            <a:schemeClr val="tx1"/>
                          </a:solidFill>
                          <a:latin typeface="+mn-lt"/>
                          <a:ea typeface="+mn-ea"/>
                          <a:cs typeface="+mn-cs"/>
                        </a:rPr>
                        <a:t>BPP</a:t>
                      </a:r>
                      <a:r>
                        <a:rPr lang="en-ZA" sz="1800" kern="1200" baseline="0" dirty="0">
                          <a:solidFill>
                            <a:schemeClr val="tx1"/>
                          </a:solidFill>
                          <a:latin typeface="+mn-lt"/>
                          <a:ea typeface="+mn-ea"/>
                          <a:cs typeface="+mn-cs"/>
                        </a:rPr>
                        <a:t> Degree- Law</a:t>
                      </a:r>
                      <a:endParaRPr lang="en-ZA" sz="1800" kern="1200" dirty="0">
                        <a:solidFill>
                          <a:schemeClr val="tx1"/>
                        </a:solidFill>
                        <a:latin typeface="+mn-lt"/>
                        <a:ea typeface="+mn-ea"/>
                        <a:cs typeface="+mn-cs"/>
                      </a:endParaRPr>
                    </a:p>
                  </a:txBody>
                  <a:tcPr/>
                </a:tc>
                <a:tc vMerge="1">
                  <a:txBody>
                    <a:bodyPr/>
                    <a:lstStyle/>
                    <a:p>
                      <a:pPr algn="just"/>
                      <a:endParaRPr lang="en-ZA" sz="1800" dirty="0">
                        <a:solidFill>
                          <a:schemeClr val="tx1"/>
                        </a:solidFill>
                      </a:endParaRPr>
                    </a:p>
                  </a:txBody>
                  <a:tcPr/>
                </a:tc>
                <a:tc>
                  <a:txBody>
                    <a:bodyPr/>
                    <a:lstStyle/>
                    <a:p>
                      <a:pPr algn="just"/>
                      <a:r>
                        <a:rPr lang="en-ZA" sz="1800" dirty="0">
                          <a:solidFill>
                            <a:schemeClr val="tx1"/>
                          </a:solidFill>
                        </a:rPr>
                        <a:t>Labour Law</a:t>
                      </a:r>
                    </a:p>
                  </a:txBody>
                  <a:tcPr/>
                </a:tc>
                <a:extLst>
                  <a:ext uri="{0D108BD9-81ED-4DB2-BD59-A6C34878D82A}">
                    <a16:rowId xmlns:a16="http://schemas.microsoft.com/office/drawing/2014/main" val="2381810198"/>
                  </a:ext>
                </a:extLst>
              </a:tr>
              <a:tr h="538711">
                <a:tc vMerge="1">
                  <a:txBody>
                    <a:bodyPr/>
                    <a:lstStyle/>
                    <a:p>
                      <a:pPr algn="just"/>
                      <a:endParaRPr lang="en-ZA" sz="1800" dirty="0">
                        <a:solidFill>
                          <a:schemeClr val="tx1"/>
                        </a:solidFill>
                      </a:endParaRPr>
                    </a:p>
                  </a:txBody>
                  <a:tcPr/>
                </a:tc>
                <a:tc>
                  <a:txBody>
                    <a:bodyPr/>
                    <a:lstStyle/>
                    <a:p>
                      <a:pPr algn="just"/>
                      <a:endParaRPr lang="en-ZA" sz="1800" dirty="0">
                        <a:solidFill>
                          <a:schemeClr val="tx1"/>
                        </a:solidFill>
                      </a:endParaRPr>
                    </a:p>
                  </a:txBody>
                  <a:tcPr/>
                </a:tc>
                <a:tc vMerge="1">
                  <a:txBody>
                    <a:bodyPr/>
                    <a:lstStyle/>
                    <a:p>
                      <a:pPr algn="just"/>
                      <a:endParaRPr lang="en-ZA" sz="1800" dirty="0">
                        <a:solidFill>
                          <a:schemeClr val="tx1"/>
                        </a:solidFill>
                      </a:endParaRPr>
                    </a:p>
                  </a:txBody>
                  <a:tcPr/>
                </a:tc>
                <a:tc>
                  <a:txBody>
                    <a:bodyPr/>
                    <a:lstStyle/>
                    <a:p>
                      <a:pPr algn="just"/>
                      <a:r>
                        <a:rPr lang="en-ZA" sz="1800" dirty="0">
                          <a:solidFill>
                            <a:schemeClr val="tx1"/>
                          </a:solidFill>
                        </a:rPr>
                        <a:t>Dispute Resolution</a:t>
                      </a:r>
                    </a:p>
                  </a:txBody>
                  <a:tcPr/>
                </a:tc>
                <a:extLst>
                  <a:ext uri="{0D108BD9-81ED-4DB2-BD59-A6C34878D82A}">
                    <a16:rowId xmlns:a16="http://schemas.microsoft.com/office/drawing/2014/main" val="1748179437"/>
                  </a:ext>
                </a:extLst>
              </a:tr>
              <a:tr h="370840">
                <a:tc vMerge="1">
                  <a:txBody>
                    <a:bodyPr/>
                    <a:lstStyle/>
                    <a:p>
                      <a:pPr algn="just"/>
                      <a:endParaRPr lang="en-ZA" sz="1800" dirty="0">
                        <a:solidFill>
                          <a:schemeClr val="tx1"/>
                        </a:solidFill>
                      </a:endParaRPr>
                    </a:p>
                  </a:txBody>
                  <a:tcPr/>
                </a:tc>
                <a:tc>
                  <a:txBody>
                    <a:bodyPr/>
                    <a:lstStyle/>
                    <a:p>
                      <a:pPr algn="just"/>
                      <a:endParaRPr lang="en-ZA" sz="1800" dirty="0">
                        <a:solidFill>
                          <a:schemeClr val="tx1"/>
                        </a:solidFill>
                      </a:endParaRPr>
                    </a:p>
                  </a:txBody>
                  <a:tcPr/>
                </a:tc>
                <a:tc vMerge="1">
                  <a:txBody>
                    <a:bodyPr/>
                    <a:lstStyle/>
                    <a:p>
                      <a:pPr algn="just"/>
                      <a:endParaRPr lang="en-ZA" sz="1800" dirty="0">
                        <a:solidFill>
                          <a:schemeClr val="tx1"/>
                        </a:solidFill>
                      </a:endParaRPr>
                    </a:p>
                  </a:txBody>
                  <a:tcPr/>
                </a:tc>
                <a:tc>
                  <a:txBody>
                    <a:bodyPr/>
                    <a:lstStyle/>
                    <a:p>
                      <a:pPr algn="just"/>
                      <a:r>
                        <a:rPr lang="en-ZA" sz="1800" dirty="0">
                          <a:solidFill>
                            <a:schemeClr val="tx1"/>
                          </a:solidFill>
                        </a:rPr>
                        <a:t>Corporate Governance</a:t>
                      </a:r>
                    </a:p>
                  </a:txBody>
                  <a:tcPr/>
                </a:tc>
                <a:extLst>
                  <a:ext uri="{0D108BD9-81ED-4DB2-BD59-A6C34878D82A}">
                    <a16:rowId xmlns:a16="http://schemas.microsoft.com/office/drawing/2014/main" val="359620553"/>
                  </a:ext>
                </a:extLst>
              </a:tr>
              <a:tr h="370840">
                <a:tc vMerge="1">
                  <a:txBody>
                    <a:bodyPr/>
                    <a:lstStyle/>
                    <a:p>
                      <a:pPr algn="just"/>
                      <a:endParaRPr lang="en-ZA" sz="1800" dirty="0">
                        <a:solidFill>
                          <a:schemeClr val="tx1"/>
                        </a:solidFill>
                      </a:endParaRPr>
                    </a:p>
                  </a:txBody>
                  <a:tcPr/>
                </a:tc>
                <a:tc>
                  <a:txBody>
                    <a:bodyPr/>
                    <a:lstStyle/>
                    <a:p>
                      <a:pPr algn="just"/>
                      <a:endParaRPr lang="en-ZA" sz="1800" dirty="0">
                        <a:solidFill>
                          <a:schemeClr val="tx1"/>
                        </a:solidFill>
                      </a:endParaRPr>
                    </a:p>
                  </a:txBody>
                  <a:tcPr/>
                </a:tc>
                <a:tc vMerge="1">
                  <a:txBody>
                    <a:bodyPr/>
                    <a:lstStyle/>
                    <a:p>
                      <a:pPr algn="just"/>
                      <a:endParaRPr lang="en-ZA" sz="1800" dirty="0">
                        <a:solidFill>
                          <a:schemeClr val="tx1"/>
                        </a:solidFill>
                      </a:endParaRPr>
                    </a:p>
                  </a:txBody>
                  <a:tcPr/>
                </a:tc>
                <a:tc>
                  <a:txBody>
                    <a:bodyPr/>
                    <a:lstStyle/>
                    <a:p>
                      <a:pPr algn="just"/>
                      <a:endParaRPr lang="en-ZA" sz="1800" dirty="0">
                        <a:solidFill>
                          <a:schemeClr val="tx1"/>
                        </a:solidFill>
                      </a:endParaRPr>
                    </a:p>
                  </a:txBody>
                  <a:tcPr/>
                </a:tc>
                <a:extLst>
                  <a:ext uri="{0D108BD9-81ED-4DB2-BD59-A6C34878D82A}">
                    <a16:rowId xmlns:a16="http://schemas.microsoft.com/office/drawing/2014/main" val="348493449"/>
                  </a:ext>
                </a:extLst>
              </a:tr>
            </a:tbl>
          </a:graphicData>
        </a:graphic>
      </p:graphicFrame>
    </p:spTree>
    <p:extLst>
      <p:ext uri="{BB962C8B-B14F-4D97-AF65-F5344CB8AC3E}">
        <p14:creationId xmlns:p14="http://schemas.microsoft.com/office/powerpoint/2010/main" val="1369471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14400" y="2362200"/>
            <a:ext cx="7772400" cy="1470025"/>
          </a:xfrm>
        </p:spPr>
        <p:txBody>
          <a:bodyPr/>
          <a:lstStyle/>
          <a:p>
            <a:r>
              <a:rPr lang="en-US" dirty="0">
                <a:latin typeface="Arial Black" panose="020B0A04020102020204" pitchFamily="34" charset="0"/>
              </a:rPr>
              <a:t>4. PAST AUDIT OUTCOMES</a:t>
            </a:r>
          </a:p>
        </p:txBody>
      </p:sp>
      <p:pic>
        <p:nvPicPr>
          <p:cNvPr id="3" name="Picture 2"/>
          <p:cNvPicPr>
            <a:picLocks noChangeAspect="1"/>
          </p:cNvPicPr>
          <p:nvPr/>
        </p:nvPicPr>
        <p:blipFill>
          <a:blip r:embed="rId2" cstate="print"/>
          <a:stretch>
            <a:fillRect/>
          </a:stretch>
        </p:blipFill>
        <p:spPr>
          <a:xfrm>
            <a:off x="7316907" y="5960224"/>
            <a:ext cx="1799400" cy="787151"/>
          </a:xfrm>
          <a:prstGeom prst="rect">
            <a:avLst/>
          </a:prstGeom>
        </p:spPr>
      </p:pic>
      <p:pic>
        <p:nvPicPr>
          <p:cNvPr id="4" name="Picture 2" descr="GSDM Logo"/>
          <p:cNvPicPr>
            <a:picLocks noChangeAspect="1" noChangeArrowheads="1"/>
          </p:cNvPicPr>
          <p:nvPr/>
        </p:nvPicPr>
        <p:blipFill>
          <a:blip r:embed="rId3" cstate="print">
            <a:clrChange>
              <a:clrFrom>
                <a:srgbClr val="FBFBF9"/>
              </a:clrFrom>
              <a:clrTo>
                <a:srgbClr val="FBFBF9">
                  <a:alpha val="0"/>
                </a:srgbClr>
              </a:clrTo>
            </a:clrChange>
          </a:blip>
          <a:srcRect/>
          <a:stretch>
            <a:fillRect/>
          </a:stretch>
        </p:blipFill>
        <p:spPr bwMode="auto">
          <a:xfrm>
            <a:off x="21392" y="5915161"/>
            <a:ext cx="1074099" cy="877275"/>
          </a:xfrm>
          <a:prstGeom prst="rect">
            <a:avLst/>
          </a:prstGeom>
          <a:noFill/>
          <a:ln w="9525">
            <a:noFill/>
            <a:miter lim="800000"/>
            <a:headEnd/>
            <a:tailEnd/>
          </a:ln>
        </p:spPr>
      </p:pic>
      <p:pic>
        <p:nvPicPr>
          <p:cNvPr id="5" name="Picture 4" descr="wapen1 2"/>
          <p:cNvPicPr/>
          <p:nvPr/>
        </p:nvPicPr>
        <p:blipFill>
          <a:blip r:embed="rId4"/>
          <a:srcRect/>
          <a:stretch>
            <a:fillRect/>
          </a:stretch>
        </p:blipFill>
        <p:spPr bwMode="auto">
          <a:xfrm>
            <a:off x="4067944" y="5955822"/>
            <a:ext cx="792088" cy="864957"/>
          </a:xfrm>
          <a:prstGeom prst="rect">
            <a:avLst/>
          </a:prstGeom>
          <a:noFill/>
          <a:ln w="9525">
            <a:noFill/>
            <a:miter lim="800000"/>
            <a:headEnd/>
            <a:tailEnd/>
          </a:ln>
        </p:spPr>
      </p:pic>
    </p:spTree>
    <p:extLst>
      <p:ext uri="{BB962C8B-B14F-4D97-AF65-F5344CB8AC3E}">
        <p14:creationId xmlns:p14="http://schemas.microsoft.com/office/powerpoint/2010/main" val="6724668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3"/>
            <a:ext cx="8640959" cy="648071"/>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ZA" sz="2400" b="1" dirty="0">
                <a:latin typeface="Arial Black" panose="020B0A04020102020204" pitchFamily="34" charset="0"/>
              </a:rPr>
              <a:t>INTERNAL AUDIT SUPPORT STAFF CAPACITY</a:t>
            </a:r>
            <a:endParaRPr lang="en-ZA" sz="2400" dirty="0"/>
          </a:p>
        </p:txBody>
      </p:sp>
      <p:graphicFrame>
        <p:nvGraphicFramePr>
          <p:cNvPr id="4" name="Table 3"/>
          <p:cNvGraphicFramePr>
            <a:graphicFrameLocks noGrp="1"/>
          </p:cNvGraphicFramePr>
          <p:nvPr>
            <p:extLst>
              <p:ext uri="{D42A27DB-BD31-4B8C-83A1-F6EECF244321}">
                <p14:modId xmlns:p14="http://schemas.microsoft.com/office/powerpoint/2010/main" val="3293809073"/>
              </p:ext>
            </p:extLst>
          </p:nvPr>
        </p:nvGraphicFramePr>
        <p:xfrm>
          <a:off x="323528" y="995453"/>
          <a:ext cx="8640959" cy="4928436"/>
        </p:xfrm>
        <a:graphic>
          <a:graphicData uri="http://schemas.openxmlformats.org/drawingml/2006/table">
            <a:tbl>
              <a:tblPr firstRow="1" bandRow="1">
                <a:tableStyleId>{5C22544A-7EE6-4342-B048-85BDC9FD1C3A}</a:tableStyleId>
              </a:tblPr>
              <a:tblGrid>
                <a:gridCol w="1432560">
                  <a:extLst>
                    <a:ext uri="{9D8B030D-6E8A-4147-A177-3AD203B41FA5}">
                      <a16:colId xmlns:a16="http://schemas.microsoft.com/office/drawing/2014/main" val="2277295070"/>
                    </a:ext>
                  </a:extLst>
                </a:gridCol>
                <a:gridCol w="2435352">
                  <a:extLst>
                    <a:ext uri="{9D8B030D-6E8A-4147-A177-3AD203B41FA5}">
                      <a16:colId xmlns:a16="http://schemas.microsoft.com/office/drawing/2014/main" val="1405126082"/>
                    </a:ext>
                  </a:extLst>
                </a:gridCol>
                <a:gridCol w="4773047">
                  <a:extLst>
                    <a:ext uri="{9D8B030D-6E8A-4147-A177-3AD203B41FA5}">
                      <a16:colId xmlns:a16="http://schemas.microsoft.com/office/drawing/2014/main" val="2991914605"/>
                    </a:ext>
                  </a:extLst>
                </a:gridCol>
              </a:tblGrid>
              <a:tr h="348392">
                <a:tc>
                  <a:txBody>
                    <a:bodyPr/>
                    <a:lstStyle/>
                    <a:p>
                      <a:r>
                        <a:rPr lang="en-ZA" dirty="0">
                          <a:solidFill>
                            <a:schemeClr val="tx1"/>
                          </a:solidFill>
                        </a:rPr>
                        <a:t>Name</a:t>
                      </a:r>
                      <a:r>
                        <a:rPr lang="en-ZA" baseline="0" dirty="0">
                          <a:solidFill>
                            <a:schemeClr val="tx1"/>
                          </a:solidFill>
                        </a:rPr>
                        <a:t> </a:t>
                      </a:r>
                      <a:endParaRPr lang="en-ZA" dirty="0">
                        <a:solidFill>
                          <a:schemeClr val="tx1"/>
                        </a:solidFill>
                      </a:endParaRPr>
                    </a:p>
                  </a:txBody>
                  <a:tcPr/>
                </a:tc>
                <a:tc>
                  <a:txBody>
                    <a:bodyPr/>
                    <a:lstStyle/>
                    <a:p>
                      <a:r>
                        <a:rPr lang="en-ZA" dirty="0">
                          <a:solidFill>
                            <a:schemeClr val="tx1"/>
                          </a:solidFill>
                        </a:rPr>
                        <a:t>Position</a:t>
                      </a:r>
                    </a:p>
                  </a:txBody>
                  <a:tcPr/>
                </a:tc>
                <a:tc>
                  <a:txBody>
                    <a:bodyPr/>
                    <a:lstStyle/>
                    <a:p>
                      <a:r>
                        <a:rPr lang="en-ZA" dirty="0">
                          <a:solidFill>
                            <a:schemeClr val="tx1"/>
                          </a:solidFill>
                        </a:rPr>
                        <a:t>Qualification/Current Studies</a:t>
                      </a:r>
                    </a:p>
                  </a:txBody>
                  <a:tcPr/>
                </a:tc>
                <a:extLst>
                  <a:ext uri="{0D108BD9-81ED-4DB2-BD59-A6C34878D82A}">
                    <a16:rowId xmlns:a16="http://schemas.microsoft.com/office/drawing/2014/main" val="2048167899"/>
                  </a:ext>
                </a:extLst>
              </a:tr>
              <a:tr h="1563731">
                <a:tc>
                  <a:txBody>
                    <a:bodyPr/>
                    <a:lstStyle/>
                    <a:p>
                      <a:endParaRPr lang="en-ZA" dirty="0">
                        <a:solidFill>
                          <a:schemeClr val="tx1"/>
                        </a:solidFill>
                      </a:endParaRPr>
                    </a:p>
                  </a:txBody>
                  <a:tcPr/>
                </a:tc>
                <a:tc>
                  <a:txBody>
                    <a:bodyPr/>
                    <a:lstStyle/>
                    <a:p>
                      <a:pPr algn="just"/>
                      <a:r>
                        <a:rPr lang="en-ZA" dirty="0">
                          <a:solidFill>
                            <a:schemeClr val="tx1"/>
                          </a:solidFill>
                        </a:rPr>
                        <a:t>Internal</a:t>
                      </a:r>
                      <a:r>
                        <a:rPr lang="en-ZA" baseline="0" dirty="0">
                          <a:solidFill>
                            <a:schemeClr val="tx1"/>
                          </a:solidFill>
                        </a:rPr>
                        <a:t> Audit Manager</a:t>
                      </a:r>
                      <a:endParaRPr lang="en-ZA" dirty="0">
                        <a:solidFill>
                          <a:schemeClr val="tx1"/>
                        </a:solidFill>
                      </a:endParaRPr>
                    </a:p>
                  </a:txBody>
                  <a:tcPr/>
                </a:tc>
                <a:tc>
                  <a:txBody>
                    <a:bodyPr/>
                    <a:lstStyle/>
                    <a:p>
                      <a:pPr algn="l"/>
                      <a:r>
                        <a:rPr lang="en-ZA" dirty="0">
                          <a:solidFill>
                            <a:schemeClr val="tx1"/>
                          </a:solidFill>
                        </a:rPr>
                        <a:t>Post advertised on the City Press</a:t>
                      </a:r>
                      <a:r>
                        <a:rPr lang="en-ZA" baseline="0" dirty="0">
                          <a:solidFill>
                            <a:schemeClr val="tx1"/>
                          </a:solidFill>
                        </a:rPr>
                        <a:t> of the 4</a:t>
                      </a:r>
                      <a:r>
                        <a:rPr lang="en-ZA" baseline="30000" dirty="0">
                          <a:solidFill>
                            <a:schemeClr val="tx1"/>
                          </a:solidFill>
                        </a:rPr>
                        <a:t>th</a:t>
                      </a:r>
                      <a:r>
                        <a:rPr lang="en-ZA" baseline="0" dirty="0">
                          <a:solidFill>
                            <a:schemeClr val="tx1"/>
                          </a:solidFill>
                        </a:rPr>
                        <a:t> of October with the closing date of 28</a:t>
                      </a:r>
                      <a:r>
                        <a:rPr lang="en-ZA" baseline="30000" dirty="0">
                          <a:solidFill>
                            <a:schemeClr val="tx1"/>
                          </a:solidFill>
                        </a:rPr>
                        <a:t>th</a:t>
                      </a:r>
                      <a:r>
                        <a:rPr lang="en-ZA" baseline="0" dirty="0">
                          <a:solidFill>
                            <a:schemeClr val="tx1"/>
                          </a:solidFill>
                        </a:rPr>
                        <a:t> of October 2020. </a:t>
                      </a:r>
                      <a:r>
                        <a:rPr lang="en-ZA" baseline="0" dirty="0">
                          <a:solidFill>
                            <a:srgbClr val="FF0000"/>
                          </a:solidFill>
                        </a:rPr>
                        <a:t>Interviews were held on the 04</a:t>
                      </a:r>
                      <a:r>
                        <a:rPr lang="en-ZA" baseline="30000" dirty="0">
                          <a:solidFill>
                            <a:srgbClr val="FF0000"/>
                          </a:solidFill>
                        </a:rPr>
                        <a:t>th</a:t>
                      </a:r>
                      <a:r>
                        <a:rPr lang="en-ZA" baseline="0" dirty="0">
                          <a:solidFill>
                            <a:srgbClr val="FF0000"/>
                          </a:solidFill>
                        </a:rPr>
                        <a:t>  of December 2020 and the successful candidate will start on the 1</a:t>
                      </a:r>
                      <a:r>
                        <a:rPr lang="en-ZA" baseline="30000" dirty="0">
                          <a:solidFill>
                            <a:srgbClr val="FF0000"/>
                          </a:solidFill>
                        </a:rPr>
                        <a:t>st</a:t>
                      </a:r>
                      <a:r>
                        <a:rPr lang="en-ZA" baseline="0" dirty="0">
                          <a:solidFill>
                            <a:srgbClr val="FF0000"/>
                          </a:solidFill>
                        </a:rPr>
                        <a:t> of April 2021.</a:t>
                      </a:r>
                    </a:p>
                    <a:p>
                      <a:pPr algn="l"/>
                      <a:endParaRPr lang="en-ZA" dirty="0">
                        <a:solidFill>
                          <a:srgbClr val="FF0000"/>
                        </a:solidFill>
                      </a:endParaRPr>
                    </a:p>
                  </a:txBody>
                  <a:tcPr/>
                </a:tc>
                <a:extLst>
                  <a:ext uri="{0D108BD9-81ED-4DB2-BD59-A6C34878D82A}">
                    <a16:rowId xmlns:a16="http://schemas.microsoft.com/office/drawing/2014/main" val="2917870050"/>
                  </a:ext>
                </a:extLst>
              </a:tr>
              <a:tr h="870979">
                <a:tc>
                  <a:txBody>
                    <a:bodyPr/>
                    <a:lstStyle/>
                    <a:p>
                      <a:r>
                        <a:rPr lang="en-ZA" dirty="0">
                          <a:solidFill>
                            <a:schemeClr val="tx1"/>
                          </a:solidFill>
                        </a:rPr>
                        <a:t>T</a:t>
                      </a:r>
                      <a:r>
                        <a:rPr lang="en-ZA" baseline="0" dirty="0">
                          <a:solidFill>
                            <a:schemeClr val="tx1"/>
                          </a:solidFill>
                        </a:rPr>
                        <a:t> Mosoma</a:t>
                      </a:r>
                      <a:endParaRPr lang="en-ZA"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solidFill>
                            <a:schemeClr val="tx1"/>
                          </a:solidFill>
                        </a:rPr>
                        <a:t>Internal</a:t>
                      </a:r>
                      <a:r>
                        <a:rPr lang="en-ZA" baseline="0" dirty="0">
                          <a:solidFill>
                            <a:schemeClr val="tx1"/>
                          </a:solidFill>
                        </a:rPr>
                        <a:t> Auditor Officer</a:t>
                      </a:r>
                      <a:endParaRPr lang="en-ZA" dirty="0">
                        <a:solidFill>
                          <a:schemeClr val="tx1"/>
                        </a:solidFill>
                      </a:endParaRPr>
                    </a:p>
                  </a:txBody>
                  <a:tcPr/>
                </a:tc>
                <a:tc>
                  <a:txBody>
                    <a:bodyPr/>
                    <a:lstStyle/>
                    <a:p>
                      <a:pPr algn="l"/>
                      <a:r>
                        <a:rPr lang="en-ZA" dirty="0">
                          <a:solidFill>
                            <a:schemeClr val="tx1"/>
                          </a:solidFill>
                        </a:rPr>
                        <a:t>Internal Audit</a:t>
                      </a:r>
                      <a:r>
                        <a:rPr lang="en-ZA" baseline="0" dirty="0">
                          <a:solidFill>
                            <a:schemeClr val="tx1"/>
                          </a:solidFill>
                        </a:rPr>
                        <a:t> T</a:t>
                      </a:r>
                      <a:r>
                        <a:rPr lang="en-ZA" dirty="0">
                          <a:solidFill>
                            <a:schemeClr val="tx1"/>
                          </a:solidFill>
                        </a:rPr>
                        <a:t>echnician(</a:t>
                      </a:r>
                      <a:r>
                        <a:rPr lang="en-ZA" baseline="0" dirty="0">
                          <a:solidFill>
                            <a:schemeClr val="tx1"/>
                          </a:solidFill>
                        </a:rPr>
                        <a:t>IIA)-current studies</a:t>
                      </a:r>
                      <a:endParaRPr lang="en-ZA" dirty="0">
                        <a:solidFill>
                          <a:schemeClr val="tx1"/>
                        </a:solidFill>
                      </a:endParaRPr>
                    </a:p>
                    <a:p>
                      <a:pPr algn="l"/>
                      <a:r>
                        <a:rPr lang="en-ZA" dirty="0">
                          <a:solidFill>
                            <a:schemeClr val="tx1"/>
                          </a:solidFill>
                        </a:rPr>
                        <a:t>B - Tech Internal Auditing</a:t>
                      </a:r>
                    </a:p>
                    <a:p>
                      <a:pPr algn="l"/>
                      <a:r>
                        <a:rPr lang="en-ZA" dirty="0">
                          <a:solidFill>
                            <a:schemeClr val="tx1"/>
                          </a:solidFill>
                        </a:rPr>
                        <a:t>National Diploma: Internal Auditing</a:t>
                      </a:r>
                    </a:p>
                  </a:txBody>
                  <a:tcPr/>
                </a:tc>
                <a:extLst>
                  <a:ext uri="{0D108BD9-81ED-4DB2-BD59-A6C34878D82A}">
                    <a16:rowId xmlns:a16="http://schemas.microsoft.com/office/drawing/2014/main" val="2241518082"/>
                  </a:ext>
                </a:extLst>
              </a:tr>
              <a:tr h="45624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dirty="0">
                          <a:solidFill>
                            <a:schemeClr val="tx1"/>
                          </a:solidFill>
                        </a:rPr>
                        <a:t>N</a:t>
                      </a:r>
                      <a:r>
                        <a:rPr lang="en-ZA" baseline="0" dirty="0">
                          <a:solidFill>
                            <a:schemeClr val="tx1"/>
                          </a:solidFill>
                        </a:rPr>
                        <a:t> Gxubane</a:t>
                      </a:r>
                      <a:endParaRPr lang="en-ZA" dirty="0">
                        <a:solidFill>
                          <a:schemeClr val="tx1"/>
                        </a:solidFill>
                      </a:endParaRPr>
                    </a:p>
                    <a:p>
                      <a:endParaRPr lang="en-ZA"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solidFill>
                            <a:schemeClr val="tx1"/>
                          </a:solidFill>
                        </a:rPr>
                        <a:t>Internal</a:t>
                      </a:r>
                      <a:r>
                        <a:rPr lang="en-ZA" baseline="0" dirty="0">
                          <a:solidFill>
                            <a:schemeClr val="tx1"/>
                          </a:solidFill>
                        </a:rPr>
                        <a:t> Audit Officer</a:t>
                      </a:r>
                      <a:endParaRPr lang="en-ZA" dirty="0">
                        <a:solidFill>
                          <a:schemeClr val="tx1"/>
                        </a:solidFill>
                      </a:endParaRPr>
                    </a:p>
                  </a:txBody>
                  <a:tcPr/>
                </a:tc>
                <a:tc>
                  <a:txBody>
                    <a:bodyPr/>
                    <a:lstStyle/>
                    <a:p>
                      <a:pPr algn="l"/>
                      <a:r>
                        <a:rPr lang="en-ZA" baseline="0" dirty="0">
                          <a:solidFill>
                            <a:srgbClr val="FF0000"/>
                          </a:solidFill>
                        </a:rPr>
                        <a:t>Qualifications:</a:t>
                      </a:r>
                    </a:p>
                    <a:p>
                      <a:pPr algn="l"/>
                      <a:r>
                        <a:rPr lang="en-ZA" dirty="0">
                          <a:solidFill>
                            <a:srgbClr val="FF0000"/>
                          </a:solidFill>
                        </a:rPr>
                        <a:t>Internal Audit Technician(IIA)-current studies</a:t>
                      </a:r>
                    </a:p>
                    <a:p>
                      <a:pPr algn="l"/>
                      <a:r>
                        <a:rPr lang="en-ZA" dirty="0">
                          <a:solidFill>
                            <a:srgbClr val="FF0000"/>
                          </a:solidFill>
                        </a:rPr>
                        <a:t>Advanced</a:t>
                      </a:r>
                      <a:r>
                        <a:rPr lang="en-ZA" baseline="0" dirty="0">
                          <a:solidFill>
                            <a:srgbClr val="FF0000"/>
                          </a:solidFill>
                        </a:rPr>
                        <a:t> Diploma : Internal Audit</a:t>
                      </a:r>
                      <a:endParaRPr lang="en-ZA"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solidFill>
                            <a:srgbClr val="FF0000"/>
                          </a:solidFill>
                        </a:rPr>
                        <a:t>National Diploma: Internal Auditing</a:t>
                      </a:r>
                      <a:endParaRPr lang="en-ZA" baseline="0" dirty="0">
                        <a:solidFill>
                          <a:srgbClr val="FF0000"/>
                        </a:solidFill>
                      </a:endParaRPr>
                    </a:p>
                  </a:txBody>
                  <a:tcPr/>
                </a:tc>
                <a:extLst>
                  <a:ext uri="{0D108BD9-81ED-4DB2-BD59-A6C34878D82A}">
                    <a16:rowId xmlns:a16="http://schemas.microsoft.com/office/drawing/2014/main" val="633440924"/>
                  </a:ext>
                </a:extLst>
              </a:tr>
              <a:tr h="722196">
                <a:tc>
                  <a:txBody>
                    <a:bodyPr/>
                    <a:lstStyle/>
                    <a:p>
                      <a:r>
                        <a:rPr lang="en-ZA" dirty="0">
                          <a:solidFill>
                            <a:srgbClr val="FF0000"/>
                          </a:solidFill>
                        </a:rPr>
                        <a:t>N Cilo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solidFill>
                            <a:srgbClr val="FF0000"/>
                          </a:solidFill>
                        </a:rPr>
                        <a:t>Internal</a:t>
                      </a:r>
                      <a:r>
                        <a:rPr lang="en-ZA" baseline="0" dirty="0">
                          <a:solidFill>
                            <a:srgbClr val="FF0000"/>
                          </a:solidFill>
                        </a:rPr>
                        <a:t> Audit Intern</a:t>
                      </a:r>
                      <a:endParaRPr lang="en-ZA" dirty="0">
                        <a:solidFill>
                          <a:srgbClr val="FF0000"/>
                        </a:solidFill>
                      </a:endParaRPr>
                    </a:p>
                  </a:txBody>
                  <a:tcPr/>
                </a:tc>
                <a:tc>
                  <a:txBody>
                    <a:bodyPr/>
                    <a:lstStyle/>
                    <a:p>
                      <a:pPr algn="just"/>
                      <a:r>
                        <a:rPr lang="en-ZA" dirty="0" err="1">
                          <a:solidFill>
                            <a:srgbClr val="FF0000"/>
                          </a:solidFill>
                        </a:rPr>
                        <a:t>Bcom</a:t>
                      </a:r>
                      <a:r>
                        <a:rPr lang="en-ZA" dirty="0">
                          <a:solidFill>
                            <a:srgbClr val="FF0000"/>
                          </a:solidFill>
                        </a:rPr>
                        <a:t> Accounting Science</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861683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52400"/>
            <a:ext cx="8208912" cy="104435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lvl="0"/>
            <a:r>
              <a:rPr lang="en-ZA" sz="2400" b="1" dirty="0">
                <a:latin typeface="Arial Black" panose="020B0A04020102020204" pitchFamily="34" charset="0"/>
              </a:rPr>
              <a:t>AUDIT AND PERFORMANCE AUDIT COMMITTEE FUNCTIONALITY</a:t>
            </a:r>
            <a:endParaRPr lang="en-ZA" sz="2400" dirty="0"/>
          </a:p>
        </p:txBody>
      </p:sp>
      <p:sp>
        <p:nvSpPr>
          <p:cNvPr id="3" name="Content Placeholder 2"/>
          <p:cNvSpPr>
            <a:spLocks noGrp="1"/>
          </p:cNvSpPr>
          <p:nvPr>
            <p:ph idx="1"/>
          </p:nvPr>
        </p:nvSpPr>
        <p:spPr>
          <a:xfrm>
            <a:off x="539552" y="1412776"/>
            <a:ext cx="8424936" cy="1368152"/>
          </a:xfrm>
        </p:spPr>
        <p:txBody>
          <a:bodyPr/>
          <a:lstStyle/>
          <a:p>
            <a:pPr>
              <a:spcBef>
                <a:spcPts val="0"/>
              </a:spcBef>
            </a:pPr>
            <a:r>
              <a:rPr lang="en-ZA" sz="2000" dirty="0">
                <a:solidFill>
                  <a:srgbClr val="FF0000"/>
                </a:solidFill>
              </a:rPr>
              <a:t>APAC convened four (03) Ordinary meetings,  and one (01) Special during from 01 July 2020 to 31 January 2021, as follows:</a:t>
            </a:r>
          </a:p>
          <a:p>
            <a:pPr marL="457200" indent="-457200">
              <a:spcBef>
                <a:spcPts val="0"/>
              </a:spcBef>
              <a:buAutoNum type="arabicPeriod"/>
            </a:pPr>
            <a:r>
              <a:rPr lang="en-ZA" sz="2000" dirty="0">
                <a:solidFill>
                  <a:srgbClr val="FF0000"/>
                </a:solidFill>
              </a:rPr>
              <a:t>Ordinary Meetings</a:t>
            </a:r>
          </a:p>
          <a:p>
            <a:pPr marL="0" indent="0">
              <a:spcBef>
                <a:spcPts val="0"/>
              </a:spcBef>
              <a:buNone/>
            </a:pPr>
            <a:endParaRPr lang="en-ZA" sz="2000" dirty="0"/>
          </a:p>
        </p:txBody>
      </p:sp>
      <p:graphicFrame>
        <p:nvGraphicFramePr>
          <p:cNvPr id="5" name="Table 4"/>
          <p:cNvGraphicFramePr>
            <a:graphicFrameLocks noGrp="1"/>
          </p:cNvGraphicFramePr>
          <p:nvPr/>
        </p:nvGraphicFramePr>
        <p:xfrm>
          <a:off x="899592" y="2599022"/>
          <a:ext cx="7416824" cy="4070338"/>
        </p:xfrm>
        <a:graphic>
          <a:graphicData uri="http://schemas.openxmlformats.org/drawingml/2006/table">
            <a:tbl>
              <a:tblPr firstRow="1" firstCol="1" bandRow="1">
                <a:tableStyleId>{5C22544A-7EE6-4342-B048-85BDC9FD1C3A}</a:tableStyleId>
              </a:tblPr>
              <a:tblGrid>
                <a:gridCol w="1697070">
                  <a:extLst>
                    <a:ext uri="{9D8B030D-6E8A-4147-A177-3AD203B41FA5}">
                      <a16:colId xmlns:a16="http://schemas.microsoft.com/office/drawing/2014/main" val="4192549243"/>
                    </a:ext>
                  </a:extLst>
                </a:gridCol>
                <a:gridCol w="5719754">
                  <a:extLst>
                    <a:ext uri="{9D8B030D-6E8A-4147-A177-3AD203B41FA5}">
                      <a16:colId xmlns:a16="http://schemas.microsoft.com/office/drawing/2014/main" val="1177727119"/>
                    </a:ext>
                  </a:extLst>
                </a:gridCol>
              </a:tblGrid>
              <a:tr h="412738">
                <a:tc>
                  <a:txBody>
                    <a:bodyPr/>
                    <a:lstStyle/>
                    <a:p>
                      <a:pPr algn="just">
                        <a:lnSpc>
                          <a:spcPct val="150000"/>
                        </a:lnSpc>
                        <a:spcAft>
                          <a:spcPts val="0"/>
                        </a:spcAft>
                      </a:pPr>
                      <a:r>
                        <a:rPr lang="en-ZA" sz="1900" dirty="0">
                          <a:solidFill>
                            <a:srgbClr val="FF0000"/>
                          </a:solidFill>
                          <a:effectLst/>
                        </a:rPr>
                        <a:t>DATE</a:t>
                      </a:r>
                      <a:endParaRPr lang="en-ZA" sz="1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tc>
                  <a:txBody>
                    <a:bodyPr/>
                    <a:lstStyle/>
                    <a:p>
                      <a:pPr algn="just">
                        <a:lnSpc>
                          <a:spcPct val="150000"/>
                        </a:lnSpc>
                        <a:spcAft>
                          <a:spcPts val="0"/>
                        </a:spcAft>
                      </a:pPr>
                      <a:r>
                        <a:rPr lang="en-ZA" sz="1900" dirty="0">
                          <a:solidFill>
                            <a:srgbClr val="FF0000"/>
                          </a:solidFill>
                          <a:effectLst/>
                        </a:rPr>
                        <a:t>AGENDA CONSIDERED</a:t>
                      </a:r>
                      <a:endParaRPr lang="en-ZA" sz="1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extLst>
                  <a:ext uri="{0D108BD9-81ED-4DB2-BD59-A6C34878D82A}">
                    <a16:rowId xmlns:a16="http://schemas.microsoft.com/office/drawing/2014/main" val="3328141718"/>
                  </a:ext>
                </a:extLst>
              </a:tr>
              <a:tr h="3475694">
                <a:tc>
                  <a:txBody>
                    <a:bodyPr/>
                    <a:lstStyle/>
                    <a:p>
                      <a:pPr>
                        <a:lnSpc>
                          <a:spcPct val="150000"/>
                        </a:lnSpc>
                        <a:spcAft>
                          <a:spcPts val="0"/>
                        </a:spcAft>
                      </a:pPr>
                      <a:r>
                        <a:rPr lang="en-GB" sz="1800" b="1" kern="1200" dirty="0">
                          <a:solidFill>
                            <a:srgbClr val="FF0000"/>
                          </a:solidFill>
                          <a:effectLst/>
                          <a:latin typeface="+mn-lt"/>
                          <a:ea typeface="+mn-ea"/>
                          <a:cs typeface="+mn-cs"/>
                        </a:rPr>
                        <a:t>28/07/2020</a:t>
                      </a:r>
                      <a:endParaRPr lang="en-ZA" sz="19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tc>
                  <a:txBody>
                    <a:bodyPr/>
                    <a:lstStyle/>
                    <a:p>
                      <a:pPr marL="285750" lvl="0" indent="-285750" algn="l" defTabSz="914400" rtl="0" eaLnBrk="1" latinLnBrk="0" hangingPunct="1">
                        <a:buFont typeface="Arial" panose="020B0604020202020204" pitchFamily="34" charset="0"/>
                        <a:buChar char="•"/>
                      </a:pPr>
                      <a:r>
                        <a:rPr lang="en-ZA" sz="1600" kern="1200" dirty="0">
                          <a:solidFill>
                            <a:srgbClr val="FF0000"/>
                          </a:solidFill>
                          <a:effectLst/>
                          <a:latin typeface="+mn-lt"/>
                          <a:ea typeface="+mn-ea"/>
                          <a:cs typeface="+mn-cs"/>
                        </a:rPr>
                        <a:t>Audit Committee resolution tracker</a:t>
                      </a:r>
                    </a:p>
                    <a:p>
                      <a:pPr marL="285750" lvl="0" indent="-285750" algn="l" defTabSz="914400" rtl="0" eaLnBrk="1" latinLnBrk="0" hangingPunct="1">
                        <a:buFont typeface="Arial" panose="020B0604020202020204" pitchFamily="34" charset="0"/>
                        <a:buChar char="•"/>
                      </a:pPr>
                      <a:r>
                        <a:rPr lang="en-ZA" sz="1600" kern="1200" dirty="0">
                          <a:solidFill>
                            <a:srgbClr val="FF0000"/>
                          </a:solidFill>
                          <a:effectLst/>
                          <a:latin typeface="+mn-lt"/>
                          <a:ea typeface="+mn-ea"/>
                          <a:cs typeface="+mn-cs"/>
                        </a:rPr>
                        <a:t>Progress</a:t>
                      </a:r>
                      <a:r>
                        <a:rPr lang="en-ZA" sz="1600" kern="1200" baseline="0" dirty="0">
                          <a:solidFill>
                            <a:srgbClr val="FF0000"/>
                          </a:solidFill>
                          <a:effectLst/>
                          <a:latin typeface="+mn-lt"/>
                          <a:ea typeface="+mn-ea"/>
                          <a:cs typeface="+mn-cs"/>
                        </a:rPr>
                        <a:t> on the AFS preparation</a:t>
                      </a:r>
                    </a:p>
                    <a:p>
                      <a:pPr marL="285750" lvl="0" indent="-285750" algn="l" defTabSz="914400" rtl="0" eaLnBrk="1" latinLnBrk="0" hangingPunct="1">
                        <a:buFont typeface="Arial" panose="020B0604020202020204" pitchFamily="34" charset="0"/>
                        <a:buChar char="•"/>
                      </a:pPr>
                      <a:r>
                        <a:rPr lang="en-ZA" sz="1600" kern="1200" dirty="0">
                          <a:solidFill>
                            <a:srgbClr val="FF0000"/>
                          </a:solidFill>
                          <a:effectLst/>
                          <a:latin typeface="+mn-lt"/>
                          <a:ea typeface="+mn-ea"/>
                          <a:cs typeface="+mn-cs"/>
                        </a:rPr>
                        <a:t>Audit Action Plan </a:t>
                      </a:r>
                    </a:p>
                    <a:p>
                      <a:pPr marL="285750" lvl="0" indent="-285750" algn="l" defTabSz="914400" rtl="0" eaLnBrk="1" latinLnBrk="0" hangingPunct="1">
                        <a:buFont typeface="Arial" panose="020B0604020202020204" pitchFamily="34" charset="0"/>
                        <a:buChar char="•"/>
                      </a:pPr>
                      <a:r>
                        <a:rPr lang="en-ZA" sz="1600" kern="1200" dirty="0">
                          <a:solidFill>
                            <a:srgbClr val="FF0000"/>
                          </a:solidFill>
                          <a:effectLst/>
                          <a:latin typeface="+mn-lt"/>
                          <a:ea typeface="+mn-ea"/>
                          <a:cs typeface="+mn-cs"/>
                        </a:rPr>
                        <a:t>Financial recovery plan</a:t>
                      </a:r>
                    </a:p>
                    <a:p>
                      <a:pPr marL="285750" lvl="0" indent="-285750" algn="l" defTabSz="914400" rtl="0" eaLnBrk="1" latinLnBrk="0" hangingPunct="1">
                        <a:buFont typeface="Arial" panose="020B0604020202020204" pitchFamily="34" charset="0"/>
                        <a:buChar char="•"/>
                      </a:pPr>
                      <a:r>
                        <a:rPr lang="en-ZA" sz="1600" kern="1200" dirty="0">
                          <a:solidFill>
                            <a:srgbClr val="FF0000"/>
                          </a:solidFill>
                          <a:effectLst/>
                          <a:latin typeface="+mn-lt"/>
                          <a:ea typeface="+mn-ea"/>
                          <a:cs typeface="+mn-cs"/>
                        </a:rPr>
                        <a:t>Quarterly Section 52 </a:t>
                      </a:r>
                    </a:p>
                    <a:p>
                      <a:pPr marL="285750" lvl="0" indent="-285750" algn="l" defTabSz="914400" rtl="0" eaLnBrk="1" latinLnBrk="0" hangingPunct="1">
                        <a:buFont typeface="Arial" panose="020B0604020202020204" pitchFamily="34" charset="0"/>
                        <a:buChar char="•"/>
                      </a:pPr>
                      <a:r>
                        <a:rPr lang="en-ZA" sz="1600" kern="1200" dirty="0">
                          <a:solidFill>
                            <a:srgbClr val="FF0000"/>
                          </a:solidFill>
                          <a:effectLst/>
                          <a:latin typeface="+mn-lt"/>
                          <a:ea typeface="+mn-ea"/>
                          <a:cs typeface="+mn-cs"/>
                        </a:rPr>
                        <a:t>Litigation Report </a:t>
                      </a:r>
                    </a:p>
                    <a:p>
                      <a:pPr marL="285750" lvl="0" indent="-285750" algn="l" defTabSz="914400" rtl="0" eaLnBrk="1" latinLnBrk="0" hangingPunct="1">
                        <a:buFont typeface="Arial" panose="020B0604020202020204" pitchFamily="34" charset="0"/>
                        <a:buChar char="•"/>
                      </a:pPr>
                      <a:r>
                        <a:rPr lang="en-ZA" sz="1600" kern="1200" dirty="0">
                          <a:solidFill>
                            <a:srgbClr val="FF0000"/>
                          </a:solidFill>
                          <a:effectLst/>
                          <a:latin typeface="+mn-lt"/>
                          <a:ea typeface="+mn-ea"/>
                          <a:cs typeface="+mn-cs"/>
                        </a:rPr>
                        <a:t>Risk Management Report </a:t>
                      </a:r>
                    </a:p>
                    <a:p>
                      <a:pPr marL="285750" lvl="0" indent="-285750" algn="l" defTabSz="914400" rtl="0" eaLnBrk="1" latinLnBrk="0" hangingPunct="1">
                        <a:buFont typeface="Arial" panose="020B0604020202020204" pitchFamily="34" charset="0"/>
                        <a:buChar char="•"/>
                      </a:pPr>
                      <a:r>
                        <a:rPr lang="en-ZA" sz="1600" kern="1200" dirty="0">
                          <a:solidFill>
                            <a:srgbClr val="FF0000"/>
                          </a:solidFill>
                          <a:effectLst/>
                          <a:latin typeface="+mn-lt"/>
                          <a:ea typeface="+mn-ea"/>
                          <a:cs typeface="+mn-cs"/>
                        </a:rPr>
                        <a:t>Performance Report </a:t>
                      </a:r>
                    </a:p>
                    <a:p>
                      <a:pPr marL="285750" lvl="0" indent="-285750" algn="l" defTabSz="914400" rtl="0" eaLnBrk="1" latinLnBrk="0" hangingPunct="1">
                        <a:buFont typeface="Arial" panose="020B0604020202020204" pitchFamily="34" charset="0"/>
                        <a:buChar char="•"/>
                      </a:pPr>
                      <a:r>
                        <a:rPr lang="en-ZA" sz="1600" kern="1200" dirty="0">
                          <a:solidFill>
                            <a:srgbClr val="FF0000"/>
                          </a:solidFill>
                          <a:effectLst/>
                          <a:latin typeface="+mn-lt"/>
                          <a:ea typeface="+mn-ea"/>
                          <a:cs typeface="+mn-cs"/>
                        </a:rPr>
                        <a:t>Internal Audit Reports</a:t>
                      </a:r>
                    </a:p>
                    <a:p>
                      <a:pPr marL="285750" lvl="0" indent="-285750" algn="l" defTabSz="914400" rtl="0" eaLnBrk="1" latinLnBrk="0" hangingPunct="1">
                        <a:buFont typeface="Arial" panose="020B0604020202020204" pitchFamily="34" charset="0"/>
                        <a:buChar char="•"/>
                      </a:pPr>
                      <a:r>
                        <a:rPr lang="en-ZA" sz="1600" kern="1200" dirty="0">
                          <a:solidFill>
                            <a:srgbClr val="FF0000"/>
                          </a:solidFill>
                          <a:effectLst/>
                          <a:latin typeface="+mn-lt"/>
                          <a:ea typeface="+mn-ea"/>
                          <a:cs typeface="+mn-cs"/>
                        </a:rPr>
                        <a:t>Three</a:t>
                      </a:r>
                      <a:r>
                        <a:rPr lang="en-ZA" sz="1600" kern="1200" baseline="0" dirty="0">
                          <a:solidFill>
                            <a:srgbClr val="FF0000"/>
                          </a:solidFill>
                          <a:effectLst/>
                          <a:latin typeface="+mn-lt"/>
                          <a:ea typeface="+mn-ea"/>
                          <a:cs typeface="+mn-cs"/>
                        </a:rPr>
                        <a:t> year rolling operational </a:t>
                      </a:r>
                      <a:r>
                        <a:rPr lang="en-ZA" sz="1600" kern="1200" dirty="0">
                          <a:solidFill>
                            <a:srgbClr val="FF0000"/>
                          </a:solidFill>
                          <a:effectLst/>
                          <a:latin typeface="+mn-lt"/>
                          <a:ea typeface="+mn-ea"/>
                          <a:cs typeface="+mn-cs"/>
                        </a:rPr>
                        <a:t>Plan  20-21</a:t>
                      </a:r>
                    </a:p>
                    <a:p>
                      <a:pPr marL="285750" lvl="0" indent="-285750" algn="l" defTabSz="914400" rtl="0" eaLnBrk="1" latinLnBrk="0" hangingPunct="1">
                        <a:buFont typeface="Arial" panose="020B0604020202020204" pitchFamily="34" charset="0"/>
                        <a:buChar char="•"/>
                      </a:pPr>
                      <a:r>
                        <a:rPr lang="en-ZA" sz="1600" kern="1200" dirty="0">
                          <a:solidFill>
                            <a:srgbClr val="FF0000"/>
                          </a:solidFill>
                          <a:effectLst/>
                          <a:latin typeface="+mn-lt"/>
                          <a:ea typeface="+mn-ea"/>
                          <a:cs typeface="+mn-cs"/>
                        </a:rPr>
                        <a:t>Audit committee Charter</a:t>
                      </a:r>
                    </a:p>
                    <a:p>
                      <a:pPr marL="285750" lvl="0" indent="-285750" algn="l" defTabSz="914400" rtl="0" eaLnBrk="1" latinLnBrk="0" hangingPunct="1">
                        <a:buFont typeface="Arial" panose="020B0604020202020204" pitchFamily="34" charset="0"/>
                        <a:buChar char="•"/>
                      </a:pPr>
                      <a:r>
                        <a:rPr lang="en-ZA" sz="1600" kern="1200" dirty="0">
                          <a:solidFill>
                            <a:srgbClr val="FF0000"/>
                          </a:solidFill>
                          <a:effectLst/>
                          <a:latin typeface="+mn-lt"/>
                          <a:ea typeface="+mn-ea"/>
                          <a:cs typeface="+mn-cs"/>
                        </a:rPr>
                        <a:t>Internal Audit Charter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rgbClr val="FF0000"/>
                          </a:solidFill>
                          <a:effectLst/>
                          <a:latin typeface="+mn-lt"/>
                          <a:ea typeface="+mn-ea"/>
                          <a:cs typeface="+mn-cs"/>
                        </a:rPr>
                        <a:t>Combined assurance framework</a:t>
                      </a:r>
                    </a:p>
                    <a:p>
                      <a:pPr marL="285750" lvl="0" indent="-285750" algn="l" defTabSz="914400" rtl="0" eaLnBrk="1" latinLnBrk="0" hangingPunct="1">
                        <a:buFont typeface="Arial" panose="020B0604020202020204" pitchFamily="34" charset="0"/>
                        <a:buChar char="•"/>
                      </a:pPr>
                      <a:endParaRPr lang="en-ZA" sz="1600" kern="1200" dirty="0">
                        <a:solidFill>
                          <a:srgbClr val="FF0000"/>
                        </a:solidFill>
                        <a:effectLst/>
                        <a:latin typeface="+mn-lt"/>
                        <a:ea typeface="+mn-ea"/>
                        <a:cs typeface="+mn-cs"/>
                      </a:endParaRPr>
                    </a:p>
                    <a:p>
                      <a:pPr marL="285750" lvl="0" indent="-285750" algn="l" defTabSz="914400" rtl="0" eaLnBrk="1" latinLnBrk="0" hangingPunct="1">
                        <a:buFont typeface="Arial" panose="020B0604020202020204" pitchFamily="34" charset="0"/>
                        <a:buChar char="•"/>
                      </a:pPr>
                      <a:endParaRPr lang="en-ZA" sz="1600" kern="1200" dirty="0">
                        <a:solidFill>
                          <a:srgbClr val="FF0000"/>
                        </a:solidFill>
                        <a:effectLst/>
                        <a:latin typeface="+mn-lt"/>
                        <a:ea typeface="+mn-ea"/>
                        <a:cs typeface="+mn-cs"/>
                      </a:endParaRPr>
                    </a:p>
                  </a:txBody>
                  <a:tcPr marL="54000" marR="54000" marT="0" marB="0"/>
                </a:tc>
                <a:extLst>
                  <a:ext uri="{0D108BD9-81ED-4DB2-BD59-A6C34878D82A}">
                    <a16:rowId xmlns:a16="http://schemas.microsoft.com/office/drawing/2014/main" val="4222956278"/>
                  </a:ext>
                </a:extLst>
              </a:tr>
            </a:tbl>
          </a:graphicData>
        </a:graphic>
      </p:graphicFrame>
    </p:spTree>
    <p:extLst>
      <p:ext uri="{BB962C8B-B14F-4D97-AF65-F5344CB8AC3E}">
        <p14:creationId xmlns:p14="http://schemas.microsoft.com/office/powerpoint/2010/main" val="22506623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6632"/>
            <a:ext cx="7620000" cy="1143000"/>
          </a:xfrm>
        </p:spPr>
        <p:txBody>
          <a:bodyPr/>
          <a:lstStyle/>
          <a:p>
            <a:pPr lvl="0"/>
            <a:r>
              <a:rPr lang="en-ZA" sz="2800" b="1" dirty="0">
                <a:latin typeface="Arial Black" panose="020B0A04020102020204" pitchFamily="34" charset="0"/>
              </a:rPr>
              <a:t>AUDIT AND PERFORMANCE AUDIT COMMITTEE FUNCTIONALITY</a:t>
            </a:r>
            <a:endParaRPr lang="en-ZA" sz="2800" dirty="0"/>
          </a:p>
        </p:txBody>
      </p:sp>
      <p:sp>
        <p:nvSpPr>
          <p:cNvPr id="3" name="Content Placeholder 2"/>
          <p:cNvSpPr>
            <a:spLocks noGrp="1"/>
          </p:cNvSpPr>
          <p:nvPr>
            <p:ph idx="1"/>
          </p:nvPr>
        </p:nvSpPr>
        <p:spPr>
          <a:xfrm>
            <a:off x="838200" y="1136848"/>
            <a:ext cx="8991600" cy="1128936"/>
          </a:xfrm>
        </p:spPr>
        <p:txBody>
          <a:bodyPr/>
          <a:lstStyle/>
          <a:p>
            <a:pPr marL="0" indent="0">
              <a:spcBef>
                <a:spcPts val="0"/>
              </a:spcBef>
              <a:buNone/>
            </a:pPr>
            <a:endParaRPr lang="en-ZA" sz="2000" dirty="0"/>
          </a:p>
          <a:p>
            <a:pPr marL="0" indent="0">
              <a:spcBef>
                <a:spcPts val="0"/>
              </a:spcBef>
              <a:buNone/>
            </a:pPr>
            <a:r>
              <a:rPr lang="en-ZA" sz="2000" dirty="0">
                <a:solidFill>
                  <a:srgbClr val="FF0000"/>
                </a:solidFill>
              </a:rPr>
              <a:t>2. Special Meeting</a:t>
            </a:r>
          </a:p>
          <a:p>
            <a:pPr marL="0" indent="0">
              <a:spcBef>
                <a:spcPts val="0"/>
              </a:spcBef>
              <a:buNone/>
            </a:pPr>
            <a:endParaRPr lang="en-ZA" sz="2000" dirty="0"/>
          </a:p>
        </p:txBody>
      </p:sp>
      <p:graphicFrame>
        <p:nvGraphicFramePr>
          <p:cNvPr id="5" name="Table 4"/>
          <p:cNvGraphicFramePr>
            <a:graphicFrameLocks noGrp="1"/>
          </p:cNvGraphicFramePr>
          <p:nvPr/>
        </p:nvGraphicFramePr>
        <p:xfrm>
          <a:off x="539552" y="2265784"/>
          <a:ext cx="8352928" cy="1529087"/>
        </p:xfrm>
        <a:graphic>
          <a:graphicData uri="http://schemas.openxmlformats.org/drawingml/2006/table">
            <a:tbl>
              <a:tblPr firstRow="1" firstCol="1" bandRow="1">
                <a:tableStyleId>{5C22544A-7EE6-4342-B048-85BDC9FD1C3A}</a:tableStyleId>
              </a:tblPr>
              <a:tblGrid>
                <a:gridCol w="2032291">
                  <a:extLst>
                    <a:ext uri="{9D8B030D-6E8A-4147-A177-3AD203B41FA5}">
                      <a16:colId xmlns:a16="http://schemas.microsoft.com/office/drawing/2014/main" val="4192549243"/>
                    </a:ext>
                  </a:extLst>
                </a:gridCol>
                <a:gridCol w="6320637">
                  <a:extLst>
                    <a:ext uri="{9D8B030D-6E8A-4147-A177-3AD203B41FA5}">
                      <a16:colId xmlns:a16="http://schemas.microsoft.com/office/drawing/2014/main" val="1177727119"/>
                    </a:ext>
                  </a:extLst>
                </a:gridCol>
              </a:tblGrid>
              <a:tr h="304436">
                <a:tc>
                  <a:txBody>
                    <a:bodyPr/>
                    <a:lstStyle/>
                    <a:p>
                      <a:pPr algn="just">
                        <a:lnSpc>
                          <a:spcPct val="150000"/>
                        </a:lnSpc>
                        <a:spcAft>
                          <a:spcPts val="0"/>
                        </a:spcAft>
                      </a:pPr>
                      <a:r>
                        <a:rPr lang="en-ZA" sz="1900" dirty="0">
                          <a:solidFill>
                            <a:srgbClr val="FF0000"/>
                          </a:solidFill>
                          <a:effectLst/>
                        </a:rPr>
                        <a:t>DATE</a:t>
                      </a:r>
                      <a:endParaRPr lang="en-ZA" sz="1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tc>
                  <a:txBody>
                    <a:bodyPr/>
                    <a:lstStyle/>
                    <a:p>
                      <a:pPr algn="just">
                        <a:lnSpc>
                          <a:spcPct val="150000"/>
                        </a:lnSpc>
                        <a:spcAft>
                          <a:spcPts val="0"/>
                        </a:spcAft>
                      </a:pPr>
                      <a:r>
                        <a:rPr lang="en-ZA" sz="1900" dirty="0">
                          <a:solidFill>
                            <a:srgbClr val="FF0000"/>
                          </a:solidFill>
                          <a:effectLst/>
                        </a:rPr>
                        <a:t>AGENDA CONSIDERED</a:t>
                      </a:r>
                      <a:endParaRPr lang="en-ZA" sz="1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extLst>
                  <a:ext uri="{0D108BD9-81ED-4DB2-BD59-A6C34878D82A}">
                    <a16:rowId xmlns:a16="http://schemas.microsoft.com/office/drawing/2014/main" val="3328141718"/>
                  </a:ext>
                </a:extLst>
              </a:tr>
              <a:tr h="1139578">
                <a:tc>
                  <a:txBody>
                    <a:bodyPr/>
                    <a:lstStyle/>
                    <a:p>
                      <a:pPr algn="just">
                        <a:lnSpc>
                          <a:spcPct val="150000"/>
                        </a:lnSpc>
                        <a:spcAft>
                          <a:spcPts val="0"/>
                        </a:spcAft>
                      </a:pPr>
                      <a:r>
                        <a:rPr lang="en-GB" sz="1800" b="1" kern="1200" dirty="0">
                          <a:solidFill>
                            <a:srgbClr val="FF0000"/>
                          </a:solidFill>
                          <a:effectLst/>
                          <a:latin typeface="+mn-lt"/>
                          <a:ea typeface="+mn-ea"/>
                          <a:cs typeface="+mn-cs"/>
                        </a:rPr>
                        <a:t>27</a:t>
                      </a:r>
                      <a:r>
                        <a:rPr lang="en-GB" sz="1800" b="1" kern="1200" baseline="0" dirty="0">
                          <a:solidFill>
                            <a:srgbClr val="FF0000"/>
                          </a:solidFill>
                          <a:effectLst/>
                          <a:latin typeface="+mn-lt"/>
                          <a:ea typeface="+mn-ea"/>
                          <a:cs typeface="+mn-cs"/>
                        </a:rPr>
                        <a:t>/08/2019</a:t>
                      </a:r>
                      <a:endParaRPr lang="en-ZA" sz="19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tc>
                  <a:txBody>
                    <a:bodyPr/>
                    <a:lstStyle/>
                    <a:p>
                      <a:pPr marL="285750" lvl="0" indent="-285750" algn="l" defTabSz="914400" rtl="0" eaLnBrk="1" latinLnBrk="0" hangingPunct="1">
                        <a:lnSpc>
                          <a:spcPct val="100000"/>
                        </a:lnSpc>
                        <a:spcAft>
                          <a:spcPts val="0"/>
                        </a:spcAft>
                        <a:buFont typeface="Arial" panose="020B0604020202020204" pitchFamily="34" charset="0"/>
                        <a:buChar char="•"/>
                      </a:pPr>
                      <a:r>
                        <a:rPr lang="en-ZA" sz="1600" kern="1200" dirty="0">
                          <a:solidFill>
                            <a:srgbClr val="FF0000"/>
                          </a:solidFill>
                          <a:effectLst/>
                          <a:latin typeface="+mn-lt"/>
                          <a:ea typeface="+mn-ea"/>
                          <a:cs typeface="+mn-cs"/>
                        </a:rPr>
                        <a:t>Draft</a:t>
                      </a:r>
                      <a:r>
                        <a:rPr lang="en-ZA" sz="1600" kern="1200" baseline="0" dirty="0">
                          <a:solidFill>
                            <a:srgbClr val="FF0000"/>
                          </a:solidFill>
                          <a:effectLst/>
                          <a:latin typeface="+mn-lt"/>
                          <a:ea typeface="+mn-ea"/>
                          <a:cs typeface="+mn-cs"/>
                        </a:rPr>
                        <a:t> Financial Statement </a:t>
                      </a:r>
                    </a:p>
                    <a:p>
                      <a:pPr marL="285750" lvl="0" indent="-285750" algn="l" defTabSz="914400" rtl="0" eaLnBrk="1" latinLnBrk="0" hangingPunct="1">
                        <a:lnSpc>
                          <a:spcPct val="100000"/>
                        </a:lnSpc>
                        <a:spcAft>
                          <a:spcPts val="0"/>
                        </a:spcAft>
                        <a:buFont typeface="Arial" panose="020B0604020202020204" pitchFamily="34" charset="0"/>
                        <a:buChar char="•"/>
                      </a:pPr>
                      <a:r>
                        <a:rPr lang="en-ZA" sz="1600" kern="1200" baseline="0" dirty="0">
                          <a:solidFill>
                            <a:srgbClr val="FF0000"/>
                          </a:solidFill>
                          <a:effectLst/>
                          <a:latin typeface="+mn-lt"/>
                          <a:ea typeface="+mn-ea"/>
                          <a:cs typeface="+mn-cs"/>
                        </a:rPr>
                        <a:t>Draft </a:t>
                      </a:r>
                      <a:r>
                        <a:rPr lang="en-US" sz="1600" kern="1200" baseline="0" dirty="0">
                          <a:solidFill>
                            <a:srgbClr val="FF0000"/>
                          </a:solidFill>
                          <a:effectLst/>
                          <a:latin typeface="+mn-lt"/>
                          <a:ea typeface="+mn-ea"/>
                          <a:cs typeface="+mn-cs"/>
                        </a:rPr>
                        <a:t>2019-2020 SDBIP draft Annual Performance Report</a:t>
                      </a:r>
                      <a:endParaRPr lang="en-ZA" sz="1600" kern="1200" dirty="0">
                        <a:solidFill>
                          <a:srgbClr val="FF0000"/>
                        </a:solidFill>
                        <a:effectLst/>
                        <a:latin typeface="+mn-lt"/>
                        <a:ea typeface="+mn-ea"/>
                        <a:cs typeface="+mn-cs"/>
                      </a:endParaRPr>
                    </a:p>
                  </a:txBody>
                  <a:tcPr marL="54000" marR="54000" marT="0" marB="0"/>
                </a:tc>
                <a:extLst>
                  <a:ext uri="{0D108BD9-81ED-4DB2-BD59-A6C34878D82A}">
                    <a16:rowId xmlns:a16="http://schemas.microsoft.com/office/drawing/2014/main" val="4222956278"/>
                  </a:ext>
                </a:extLst>
              </a:tr>
            </a:tbl>
          </a:graphicData>
        </a:graphic>
      </p:graphicFrame>
    </p:spTree>
    <p:extLst>
      <p:ext uri="{BB962C8B-B14F-4D97-AF65-F5344CB8AC3E}">
        <p14:creationId xmlns:p14="http://schemas.microsoft.com/office/powerpoint/2010/main" val="40987142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7560840" cy="1295400"/>
          </a:xfrm>
        </p:spPr>
        <p:style>
          <a:lnRef idx="2">
            <a:schemeClr val="accent1">
              <a:shade val="50000"/>
            </a:schemeClr>
          </a:lnRef>
          <a:fillRef idx="1">
            <a:schemeClr val="accent1"/>
          </a:fillRef>
          <a:effectRef idx="0">
            <a:schemeClr val="accent1"/>
          </a:effectRef>
          <a:fontRef idx="minor">
            <a:schemeClr val="lt1"/>
          </a:fontRef>
        </p:style>
        <p:txBody>
          <a:bodyPr/>
          <a:lstStyle/>
          <a:p>
            <a:pPr lvl="0"/>
            <a:r>
              <a:rPr lang="en-ZA" sz="2800" b="1" dirty="0">
                <a:latin typeface="Arial Black" panose="020B0A04020102020204" pitchFamily="34" charset="0"/>
              </a:rPr>
              <a:t>AUDIT AND PERFORMANCE AUDIT COMMITTEE FUNCTIONALITY</a:t>
            </a:r>
            <a:endParaRPr lang="en-ZA" sz="2800" dirty="0"/>
          </a:p>
        </p:txBody>
      </p:sp>
      <p:sp>
        <p:nvSpPr>
          <p:cNvPr id="3" name="Content Placeholder 2"/>
          <p:cNvSpPr>
            <a:spLocks noGrp="1"/>
          </p:cNvSpPr>
          <p:nvPr>
            <p:ph idx="1"/>
          </p:nvPr>
        </p:nvSpPr>
        <p:spPr>
          <a:xfrm>
            <a:off x="135082" y="1371600"/>
            <a:ext cx="8991600" cy="5562600"/>
          </a:xfrm>
        </p:spPr>
        <p:txBody>
          <a:bodyPr/>
          <a:lstStyle/>
          <a:p>
            <a:pPr marL="0" indent="0">
              <a:spcBef>
                <a:spcPts val="0"/>
              </a:spcBef>
              <a:buNone/>
            </a:pPr>
            <a:endParaRPr lang="en-ZA" sz="2000" dirty="0"/>
          </a:p>
          <a:p>
            <a:pPr marL="0" indent="0">
              <a:spcBef>
                <a:spcPts val="0"/>
              </a:spcBef>
              <a:buNone/>
            </a:pPr>
            <a:r>
              <a:rPr lang="en-ZA" sz="2000" dirty="0"/>
              <a:t>1. Ordinary Meetings</a:t>
            </a:r>
          </a:p>
          <a:p>
            <a:pPr marL="0" indent="0">
              <a:spcBef>
                <a:spcPts val="0"/>
              </a:spcBef>
              <a:buNone/>
            </a:pPr>
            <a:endParaRPr lang="en-ZA" sz="2000" dirty="0"/>
          </a:p>
        </p:txBody>
      </p:sp>
      <p:graphicFrame>
        <p:nvGraphicFramePr>
          <p:cNvPr id="4" name="Table 3"/>
          <p:cNvGraphicFramePr>
            <a:graphicFrameLocks noGrp="1"/>
          </p:cNvGraphicFramePr>
          <p:nvPr/>
        </p:nvGraphicFramePr>
        <p:xfrm>
          <a:off x="251520" y="2060848"/>
          <a:ext cx="7915094" cy="4248472"/>
        </p:xfrm>
        <a:graphic>
          <a:graphicData uri="http://schemas.openxmlformats.org/drawingml/2006/table">
            <a:tbl>
              <a:tblPr firstRow="1" firstCol="1" bandRow="1">
                <a:tableStyleId>{5C22544A-7EE6-4342-B048-85BDC9FD1C3A}</a:tableStyleId>
              </a:tblPr>
              <a:tblGrid>
                <a:gridCol w="1615017">
                  <a:extLst>
                    <a:ext uri="{9D8B030D-6E8A-4147-A177-3AD203B41FA5}">
                      <a16:colId xmlns:a16="http://schemas.microsoft.com/office/drawing/2014/main" val="4192549243"/>
                    </a:ext>
                  </a:extLst>
                </a:gridCol>
                <a:gridCol w="6300077">
                  <a:extLst>
                    <a:ext uri="{9D8B030D-6E8A-4147-A177-3AD203B41FA5}">
                      <a16:colId xmlns:a16="http://schemas.microsoft.com/office/drawing/2014/main" val="1177727119"/>
                    </a:ext>
                  </a:extLst>
                </a:gridCol>
              </a:tblGrid>
              <a:tr h="499103">
                <a:tc>
                  <a:txBody>
                    <a:bodyPr/>
                    <a:lstStyle/>
                    <a:p>
                      <a:pPr algn="just">
                        <a:lnSpc>
                          <a:spcPct val="150000"/>
                        </a:lnSpc>
                        <a:spcAft>
                          <a:spcPts val="0"/>
                        </a:spcAft>
                      </a:pPr>
                      <a:r>
                        <a:rPr lang="en-ZA" sz="1900" dirty="0">
                          <a:solidFill>
                            <a:srgbClr val="FF0000"/>
                          </a:solidFill>
                          <a:effectLst/>
                        </a:rPr>
                        <a:t>DATE</a:t>
                      </a:r>
                      <a:endParaRPr lang="en-ZA" sz="1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tc>
                  <a:txBody>
                    <a:bodyPr/>
                    <a:lstStyle/>
                    <a:p>
                      <a:pPr algn="just">
                        <a:lnSpc>
                          <a:spcPct val="150000"/>
                        </a:lnSpc>
                        <a:spcAft>
                          <a:spcPts val="0"/>
                        </a:spcAft>
                      </a:pPr>
                      <a:r>
                        <a:rPr lang="en-ZA" sz="1900" dirty="0">
                          <a:solidFill>
                            <a:srgbClr val="FF0000"/>
                          </a:solidFill>
                          <a:effectLst/>
                        </a:rPr>
                        <a:t>AGENDA CONSIDERED</a:t>
                      </a:r>
                      <a:endParaRPr lang="en-ZA" sz="1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extLst>
                  <a:ext uri="{0D108BD9-81ED-4DB2-BD59-A6C34878D82A}">
                    <a16:rowId xmlns:a16="http://schemas.microsoft.com/office/drawing/2014/main" val="3328141718"/>
                  </a:ext>
                </a:extLst>
              </a:tr>
              <a:tr h="3749369">
                <a:tc>
                  <a:txBody>
                    <a:bodyPr/>
                    <a:lstStyle/>
                    <a:p>
                      <a:pPr>
                        <a:lnSpc>
                          <a:spcPct val="150000"/>
                        </a:lnSpc>
                        <a:spcAft>
                          <a:spcPts val="0"/>
                        </a:spcAft>
                      </a:pPr>
                      <a:r>
                        <a:rPr lang="en-GB" sz="1800" b="1" kern="1200" dirty="0">
                          <a:solidFill>
                            <a:srgbClr val="FF0000"/>
                          </a:solidFill>
                          <a:effectLst/>
                          <a:latin typeface="+mn-lt"/>
                          <a:ea typeface="+mn-ea"/>
                          <a:cs typeface="+mn-cs"/>
                        </a:rPr>
                        <a:t>22/10/2020</a:t>
                      </a:r>
                      <a:endParaRPr lang="en-ZA" sz="19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tc>
                  <a:txBody>
                    <a:bodyPr/>
                    <a:lstStyle/>
                    <a:p>
                      <a:pPr marL="285750" lvl="0" indent="-285750" algn="l" defTabSz="914400" rtl="0" eaLnBrk="1" latinLnBrk="0" hangingPunct="1">
                        <a:buFont typeface="Arial" panose="020B0604020202020204" pitchFamily="34" charset="0"/>
                        <a:buChar char="•"/>
                      </a:pPr>
                      <a:r>
                        <a:rPr lang="en-ZA" sz="1600" kern="1200" dirty="0">
                          <a:solidFill>
                            <a:srgbClr val="FF0000"/>
                          </a:solidFill>
                          <a:effectLst/>
                          <a:latin typeface="+mn-lt"/>
                          <a:ea typeface="+mn-ea"/>
                          <a:cs typeface="+mn-cs"/>
                        </a:rPr>
                        <a:t>Audit Committee resolution tracker</a:t>
                      </a:r>
                    </a:p>
                    <a:p>
                      <a:pPr marL="285750" lvl="0" indent="-285750" algn="l" defTabSz="914400" rtl="0" eaLnBrk="1" latinLnBrk="0" hangingPunct="1">
                        <a:buFont typeface="Arial" panose="020B0604020202020204" pitchFamily="34" charset="0"/>
                        <a:buChar char="•"/>
                      </a:pPr>
                      <a:r>
                        <a:rPr lang="en-ZA" sz="1600" kern="1200" dirty="0">
                          <a:solidFill>
                            <a:srgbClr val="FF0000"/>
                          </a:solidFill>
                          <a:effectLst/>
                          <a:latin typeface="+mn-lt"/>
                          <a:ea typeface="+mn-ea"/>
                          <a:cs typeface="+mn-cs"/>
                        </a:rPr>
                        <a:t>Audit Action Plan</a:t>
                      </a:r>
                    </a:p>
                    <a:p>
                      <a:pPr marL="285750" lvl="0" indent="-285750" algn="l" defTabSz="914400" rtl="0" eaLnBrk="1" latinLnBrk="0" hangingPunct="1">
                        <a:buFont typeface="Arial" panose="020B0604020202020204" pitchFamily="34" charset="0"/>
                        <a:buChar char="•"/>
                      </a:pPr>
                      <a:r>
                        <a:rPr lang="en-ZA" sz="1600" kern="1200" dirty="0">
                          <a:solidFill>
                            <a:srgbClr val="FF0000"/>
                          </a:solidFill>
                          <a:effectLst/>
                          <a:latin typeface="+mn-lt"/>
                          <a:ea typeface="+mn-ea"/>
                          <a:cs typeface="+mn-cs"/>
                        </a:rPr>
                        <a:t>Year</a:t>
                      </a:r>
                      <a:r>
                        <a:rPr lang="en-ZA" sz="1600" kern="1200" baseline="0" dirty="0">
                          <a:solidFill>
                            <a:srgbClr val="FF0000"/>
                          </a:solidFill>
                          <a:effectLst/>
                          <a:latin typeface="+mn-lt"/>
                          <a:ea typeface="+mn-ea"/>
                          <a:cs typeface="+mn-cs"/>
                        </a:rPr>
                        <a:t> end process plan</a:t>
                      </a:r>
                      <a:endParaRPr lang="en-ZA" sz="1600" kern="1200" dirty="0">
                        <a:solidFill>
                          <a:srgbClr val="FF0000"/>
                        </a:solidFill>
                        <a:effectLst/>
                        <a:latin typeface="+mn-lt"/>
                        <a:ea typeface="+mn-ea"/>
                        <a:cs typeface="+mn-cs"/>
                      </a:endParaRPr>
                    </a:p>
                    <a:p>
                      <a:pPr marL="285750" lvl="0" indent="-285750" algn="l" defTabSz="914400" rtl="0" eaLnBrk="1" latinLnBrk="0" hangingPunct="1">
                        <a:buFont typeface="Arial" panose="020B0604020202020204" pitchFamily="34" charset="0"/>
                        <a:buChar char="•"/>
                      </a:pPr>
                      <a:r>
                        <a:rPr lang="en-ZA" sz="1600" kern="1200" dirty="0">
                          <a:solidFill>
                            <a:srgbClr val="FF0000"/>
                          </a:solidFill>
                          <a:effectLst/>
                          <a:latin typeface="+mn-lt"/>
                          <a:ea typeface="+mn-ea"/>
                          <a:cs typeface="+mn-cs"/>
                        </a:rPr>
                        <a:t>Draft</a:t>
                      </a:r>
                      <a:r>
                        <a:rPr lang="en-ZA" sz="1600" kern="1200" baseline="0" dirty="0">
                          <a:solidFill>
                            <a:srgbClr val="FF0000"/>
                          </a:solidFill>
                          <a:effectLst/>
                          <a:latin typeface="+mn-lt"/>
                          <a:ea typeface="+mn-ea"/>
                          <a:cs typeface="+mn-cs"/>
                        </a:rPr>
                        <a:t> annual financial statements and draft annual performance report</a:t>
                      </a:r>
                      <a:endParaRPr lang="en-ZA" sz="1600" kern="1200" dirty="0">
                        <a:solidFill>
                          <a:srgbClr val="FF0000"/>
                        </a:solidFill>
                        <a:effectLst/>
                        <a:latin typeface="+mn-lt"/>
                        <a:ea typeface="+mn-ea"/>
                        <a:cs typeface="+mn-cs"/>
                      </a:endParaRPr>
                    </a:p>
                    <a:p>
                      <a:pPr marL="285750" lvl="0" indent="-285750" algn="l" defTabSz="914400" rtl="0" eaLnBrk="1" latinLnBrk="0" hangingPunct="1">
                        <a:buFont typeface="Arial" panose="020B0604020202020204" pitchFamily="34" charset="0"/>
                        <a:buChar char="•"/>
                      </a:pPr>
                      <a:r>
                        <a:rPr lang="en-ZA" sz="1600" kern="1200" dirty="0">
                          <a:solidFill>
                            <a:srgbClr val="FF0000"/>
                          </a:solidFill>
                          <a:effectLst/>
                          <a:latin typeface="+mn-lt"/>
                          <a:ea typeface="+mn-ea"/>
                          <a:cs typeface="+mn-cs"/>
                        </a:rPr>
                        <a:t>Quarterly Section 52 </a:t>
                      </a:r>
                    </a:p>
                    <a:p>
                      <a:pPr marL="285750" lvl="0" indent="-285750" algn="l" defTabSz="914400" rtl="0" eaLnBrk="1" latinLnBrk="0" hangingPunct="1">
                        <a:buFont typeface="Arial" panose="020B0604020202020204" pitchFamily="34" charset="0"/>
                        <a:buChar char="•"/>
                      </a:pPr>
                      <a:r>
                        <a:rPr lang="en-ZA" sz="1600" kern="1200" dirty="0">
                          <a:solidFill>
                            <a:srgbClr val="FF0000"/>
                          </a:solidFill>
                          <a:effectLst/>
                          <a:latin typeface="+mn-lt"/>
                          <a:ea typeface="+mn-ea"/>
                          <a:cs typeface="+mn-cs"/>
                        </a:rPr>
                        <a:t>Litigation Report </a:t>
                      </a:r>
                    </a:p>
                    <a:p>
                      <a:pPr marL="285750" lvl="0" indent="-285750" algn="l" defTabSz="914400" rtl="0" eaLnBrk="1" latinLnBrk="0" hangingPunct="1">
                        <a:buFont typeface="Arial" panose="020B0604020202020204" pitchFamily="34" charset="0"/>
                        <a:buChar char="•"/>
                      </a:pPr>
                      <a:r>
                        <a:rPr lang="en-ZA" sz="1600" kern="1200" dirty="0">
                          <a:solidFill>
                            <a:srgbClr val="FF0000"/>
                          </a:solidFill>
                          <a:effectLst/>
                          <a:latin typeface="+mn-lt"/>
                          <a:ea typeface="+mn-ea"/>
                          <a:cs typeface="+mn-cs"/>
                        </a:rPr>
                        <a:t>Risk Management Report </a:t>
                      </a:r>
                    </a:p>
                    <a:p>
                      <a:pPr marL="285750" lvl="0" indent="-285750" algn="l" defTabSz="914400" rtl="0" eaLnBrk="1" latinLnBrk="0" hangingPunct="1">
                        <a:buFont typeface="Arial" panose="020B0604020202020204" pitchFamily="34" charset="0"/>
                        <a:buChar char="•"/>
                      </a:pPr>
                      <a:r>
                        <a:rPr lang="en-ZA" sz="1600" kern="1200" dirty="0">
                          <a:solidFill>
                            <a:srgbClr val="FF0000"/>
                          </a:solidFill>
                          <a:effectLst/>
                          <a:latin typeface="+mn-lt"/>
                          <a:ea typeface="+mn-ea"/>
                          <a:cs typeface="+mn-cs"/>
                        </a:rPr>
                        <a:t>Performance Report </a:t>
                      </a:r>
                    </a:p>
                    <a:p>
                      <a:pPr marL="285750" lvl="0" indent="-285750" algn="l" defTabSz="914400" rtl="0" eaLnBrk="1" latinLnBrk="0" hangingPunct="1">
                        <a:buFont typeface="Arial" panose="020B0604020202020204" pitchFamily="34" charset="0"/>
                        <a:buChar char="•"/>
                      </a:pPr>
                      <a:r>
                        <a:rPr lang="en-ZA" sz="1600" kern="1200" dirty="0">
                          <a:solidFill>
                            <a:srgbClr val="FF0000"/>
                          </a:solidFill>
                          <a:effectLst/>
                          <a:latin typeface="+mn-lt"/>
                          <a:ea typeface="+mn-ea"/>
                          <a:cs typeface="+mn-cs"/>
                        </a:rPr>
                        <a:t>Internal Audit Reports</a:t>
                      </a:r>
                    </a:p>
                    <a:p>
                      <a:pPr marL="285750" lvl="0" indent="-285750" algn="l" defTabSz="914400" rtl="0" eaLnBrk="1" latinLnBrk="0" hangingPunct="1">
                        <a:buFont typeface="Wingdings" panose="05000000000000000000" pitchFamily="2" charset="2"/>
                        <a:buChar char="v"/>
                      </a:pPr>
                      <a:r>
                        <a:rPr lang="en-ZA" sz="1600" kern="1200" dirty="0">
                          <a:solidFill>
                            <a:srgbClr val="FF0000"/>
                          </a:solidFill>
                          <a:effectLst/>
                          <a:latin typeface="+mn-lt"/>
                          <a:ea typeface="+mn-ea"/>
                          <a:cs typeface="+mn-cs"/>
                        </a:rPr>
                        <a:t>Compliance</a:t>
                      </a:r>
                      <a:r>
                        <a:rPr lang="en-ZA" sz="1600" kern="1200" baseline="0" dirty="0">
                          <a:solidFill>
                            <a:srgbClr val="FF0000"/>
                          </a:solidFill>
                          <a:effectLst/>
                          <a:latin typeface="+mn-lt"/>
                          <a:ea typeface="+mn-ea"/>
                          <a:cs typeface="+mn-cs"/>
                        </a:rPr>
                        <a:t> with COVID-19 regulations</a:t>
                      </a:r>
                    </a:p>
                    <a:p>
                      <a:pPr marL="285750" lvl="0" indent="-285750" algn="l" defTabSz="914400" rtl="0" eaLnBrk="1" latinLnBrk="0" hangingPunct="1">
                        <a:buFont typeface="Wingdings" panose="05000000000000000000" pitchFamily="2" charset="2"/>
                        <a:buChar char="v"/>
                      </a:pPr>
                      <a:r>
                        <a:rPr lang="en-ZA" sz="1600" kern="1200" baseline="0" dirty="0">
                          <a:solidFill>
                            <a:srgbClr val="FF0000"/>
                          </a:solidFill>
                          <a:effectLst/>
                          <a:latin typeface="+mn-lt"/>
                          <a:ea typeface="+mn-ea"/>
                          <a:cs typeface="+mn-cs"/>
                        </a:rPr>
                        <a:t>Supply Chain Management report</a:t>
                      </a:r>
                      <a:endParaRPr lang="en-ZA" sz="1600" kern="1200" dirty="0">
                        <a:solidFill>
                          <a:srgbClr val="FF0000"/>
                        </a:solidFill>
                        <a:effectLst/>
                        <a:latin typeface="+mn-lt"/>
                        <a:ea typeface="+mn-ea"/>
                        <a:cs typeface="+mn-cs"/>
                      </a:endParaRPr>
                    </a:p>
                    <a:p>
                      <a:pPr marL="285750" lvl="0" indent="-285750" algn="l" defTabSz="914400" rtl="0" eaLnBrk="1" latinLnBrk="0" hangingPunct="1">
                        <a:buFont typeface="Arial" panose="020B0604020202020204" pitchFamily="34" charset="0"/>
                        <a:buChar char="•"/>
                      </a:pPr>
                      <a:endParaRPr lang="en-ZA" sz="1600" kern="1200" dirty="0">
                        <a:solidFill>
                          <a:srgbClr val="FF0000"/>
                        </a:solidFill>
                        <a:effectLst/>
                        <a:latin typeface="+mn-lt"/>
                        <a:ea typeface="+mn-ea"/>
                        <a:cs typeface="+mn-cs"/>
                      </a:endParaRPr>
                    </a:p>
                  </a:txBody>
                  <a:tcPr marL="54000" marR="54000" marT="0" marB="0"/>
                </a:tc>
                <a:extLst>
                  <a:ext uri="{0D108BD9-81ED-4DB2-BD59-A6C34878D82A}">
                    <a16:rowId xmlns:a16="http://schemas.microsoft.com/office/drawing/2014/main" val="4222956278"/>
                  </a:ext>
                </a:extLst>
              </a:tr>
            </a:tbl>
          </a:graphicData>
        </a:graphic>
      </p:graphicFrame>
      <p:sp>
        <p:nvSpPr>
          <p:cNvPr id="5" name="Content Placeholder 2"/>
          <p:cNvSpPr txBox="1">
            <a:spLocks/>
          </p:cNvSpPr>
          <p:nvPr/>
        </p:nvSpPr>
        <p:spPr>
          <a:xfrm>
            <a:off x="838200" y="1136848"/>
            <a:ext cx="8991600" cy="112893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0"/>
              </a:spcBef>
              <a:buFont typeface="Arial"/>
              <a:buNone/>
            </a:pPr>
            <a:endParaRPr lang="en-ZA" sz="2000" dirty="0"/>
          </a:p>
          <a:p>
            <a:pPr marL="0" indent="0">
              <a:spcBef>
                <a:spcPts val="0"/>
              </a:spcBef>
              <a:buFont typeface="Arial"/>
              <a:buNone/>
            </a:pPr>
            <a:r>
              <a:rPr lang="en-ZA" sz="2000" dirty="0">
                <a:solidFill>
                  <a:srgbClr val="FF0000"/>
                </a:solidFill>
              </a:rPr>
              <a:t>3. Ordinary Meetings</a:t>
            </a:r>
          </a:p>
          <a:p>
            <a:pPr marL="0" indent="0">
              <a:spcBef>
                <a:spcPts val="0"/>
              </a:spcBef>
              <a:buFont typeface="Arial"/>
              <a:buNone/>
            </a:pPr>
            <a:endParaRPr lang="en-ZA" sz="2000" dirty="0"/>
          </a:p>
        </p:txBody>
      </p:sp>
    </p:spTree>
    <p:extLst>
      <p:ext uri="{BB962C8B-B14F-4D97-AF65-F5344CB8AC3E}">
        <p14:creationId xmlns:p14="http://schemas.microsoft.com/office/powerpoint/2010/main" val="32494429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52400"/>
            <a:ext cx="8280920" cy="1143000"/>
          </a:xfrm>
        </p:spPr>
        <p:style>
          <a:lnRef idx="2">
            <a:schemeClr val="accent1">
              <a:shade val="50000"/>
            </a:schemeClr>
          </a:lnRef>
          <a:fillRef idx="1">
            <a:schemeClr val="accent1"/>
          </a:fillRef>
          <a:effectRef idx="0">
            <a:schemeClr val="accent1"/>
          </a:effectRef>
          <a:fontRef idx="minor">
            <a:schemeClr val="lt1"/>
          </a:fontRef>
        </p:style>
        <p:txBody>
          <a:bodyPr/>
          <a:lstStyle/>
          <a:p>
            <a:pPr lvl="0"/>
            <a:r>
              <a:rPr lang="en-ZA" sz="2800" b="1" dirty="0">
                <a:latin typeface="Arial Black" panose="020B0A04020102020204" pitchFamily="34" charset="0"/>
              </a:rPr>
              <a:t>AUDIT AND PERFORMANCE AUDIT COMMITTEE FUNCTIONALITY</a:t>
            </a:r>
            <a:endParaRPr lang="en-ZA" sz="2800" dirty="0"/>
          </a:p>
        </p:txBody>
      </p:sp>
      <p:sp>
        <p:nvSpPr>
          <p:cNvPr id="3" name="Content Placeholder 2"/>
          <p:cNvSpPr>
            <a:spLocks noGrp="1"/>
          </p:cNvSpPr>
          <p:nvPr>
            <p:ph idx="1"/>
          </p:nvPr>
        </p:nvSpPr>
        <p:spPr>
          <a:xfrm>
            <a:off x="838200" y="936848"/>
            <a:ext cx="8991600" cy="1272952"/>
          </a:xfrm>
        </p:spPr>
        <p:txBody>
          <a:bodyPr/>
          <a:lstStyle/>
          <a:p>
            <a:pPr marL="0" indent="0">
              <a:spcBef>
                <a:spcPts val="0"/>
              </a:spcBef>
              <a:buNone/>
            </a:pPr>
            <a:endParaRPr lang="en-ZA" sz="2000" dirty="0"/>
          </a:p>
          <a:p>
            <a:pPr marL="0" indent="0">
              <a:spcBef>
                <a:spcPts val="0"/>
              </a:spcBef>
              <a:buNone/>
            </a:pPr>
            <a:r>
              <a:rPr lang="en-ZA" sz="2000" dirty="0"/>
              <a:t> </a:t>
            </a:r>
            <a:r>
              <a:rPr lang="en-ZA" sz="2000" dirty="0">
                <a:solidFill>
                  <a:srgbClr val="FF0000"/>
                </a:solidFill>
              </a:rPr>
              <a:t>4. Ordinary Audit Committee Meeting</a:t>
            </a:r>
          </a:p>
        </p:txBody>
      </p:sp>
      <p:graphicFrame>
        <p:nvGraphicFramePr>
          <p:cNvPr id="4" name="Table 3"/>
          <p:cNvGraphicFramePr>
            <a:graphicFrameLocks noGrp="1"/>
          </p:cNvGraphicFramePr>
          <p:nvPr/>
        </p:nvGraphicFramePr>
        <p:xfrm>
          <a:off x="304800" y="2209800"/>
          <a:ext cx="8652164" cy="3559429"/>
        </p:xfrm>
        <a:graphic>
          <a:graphicData uri="http://schemas.openxmlformats.org/drawingml/2006/table">
            <a:tbl>
              <a:tblPr firstRow="1" firstCol="1" bandRow="1">
                <a:tableStyleId>{5C22544A-7EE6-4342-B048-85BDC9FD1C3A}</a:tableStyleId>
              </a:tblPr>
              <a:tblGrid>
                <a:gridCol w="1979732">
                  <a:extLst>
                    <a:ext uri="{9D8B030D-6E8A-4147-A177-3AD203B41FA5}">
                      <a16:colId xmlns:a16="http://schemas.microsoft.com/office/drawing/2014/main" val="4192549243"/>
                    </a:ext>
                  </a:extLst>
                </a:gridCol>
                <a:gridCol w="6672432">
                  <a:extLst>
                    <a:ext uri="{9D8B030D-6E8A-4147-A177-3AD203B41FA5}">
                      <a16:colId xmlns:a16="http://schemas.microsoft.com/office/drawing/2014/main" val="1177727119"/>
                    </a:ext>
                  </a:extLst>
                </a:gridCol>
              </a:tblGrid>
              <a:tr h="273367">
                <a:tc>
                  <a:txBody>
                    <a:bodyPr/>
                    <a:lstStyle/>
                    <a:p>
                      <a:pPr algn="just">
                        <a:lnSpc>
                          <a:spcPct val="150000"/>
                        </a:lnSpc>
                        <a:spcAft>
                          <a:spcPts val="0"/>
                        </a:spcAft>
                      </a:pPr>
                      <a:r>
                        <a:rPr lang="en-ZA" sz="1900" dirty="0">
                          <a:solidFill>
                            <a:srgbClr val="FF0000"/>
                          </a:solidFill>
                          <a:effectLst/>
                        </a:rPr>
                        <a:t>DATE</a:t>
                      </a:r>
                      <a:endParaRPr lang="en-ZA" sz="1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tc>
                  <a:txBody>
                    <a:bodyPr/>
                    <a:lstStyle/>
                    <a:p>
                      <a:pPr algn="just">
                        <a:lnSpc>
                          <a:spcPct val="150000"/>
                        </a:lnSpc>
                        <a:spcAft>
                          <a:spcPts val="0"/>
                        </a:spcAft>
                      </a:pPr>
                      <a:r>
                        <a:rPr lang="en-ZA" sz="1900" dirty="0">
                          <a:solidFill>
                            <a:srgbClr val="FF0000"/>
                          </a:solidFill>
                          <a:effectLst/>
                        </a:rPr>
                        <a:t>AGENDA CONSIDERED</a:t>
                      </a:r>
                      <a:endParaRPr lang="en-ZA" sz="1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extLst>
                  <a:ext uri="{0D108BD9-81ED-4DB2-BD59-A6C34878D82A}">
                    <a16:rowId xmlns:a16="http://schemas.microsoft.com/office/drawing/2014/main" val="3328141718"/>
                  </a:ext>
                </a:extLst>
              </a:tr>
              <a:tr h="717233">
                <a:tc>
                  <a:txBody>
                    <a:bodyPr/>
                    <a:lstStyle/>
                    <a:p>
                      <a:pPr algn="just">
                        <a:lnSpc>
                          <a:spcPct val="150000"/>
                        </a:lnSpc>
                        <a:spcAft>
                          <a:spcPts val="0"/>
                        </a:spcAft>
                      </a:pPr>
                      <a:r>
                        <a:rPr lang="en-GB" sz="1800" b="1" kern="1200" baseline="0" dirty="0">
                          <a:solidFill>
                            <a:srgbClr val="FF0000"/>
                          </a:solidFill>
                          <a:effectLst/>
                          <a:latin typeface="+mn-lt"/>
                          <a:ea typeface="+mn-ea"/>
                          <a:cs typeface="+mn-cs"/>
                        </a:rPr>
                        <a:t>26/01/2021</a:t>
                      </a:r>
                      <a:endParaRPr lang="en-ZA" sz="19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tc>
                  <a:txBody>
                    <a:bodyPr/>
                    <a:lstStyle/>
                    <a:p>
                      <a:pPr marL="0" lvl="0" indent="0" algn="l" defTabSz="914400" rtl="0" eaLnBrk="1" latinLnBrk="0" hangingPunct="1">
                        <a:buFont typeface="Arial" panose="020B0604020202020204" pitchFamily="34" charset="0"/>
                        <a:buNone/>
                      </a:pPr>
                      <a:endParaRPr lang="en-ZA" sz="1600" kern="1200" dirty="0">
                        <a:solidFill>
                          <a:srgbClr val="FF0000"/>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dirty="0">
                          <a:solidFill>
                            <a:srgbClr val="FF0000"/>
                          </a:solidFill>
                          <a:effectLst/>
                          <a:latin typeface="+mn-lt"/>
                          <a:ea typeface="+mn-ea"/>
                          <a:cs typeface="+mn-cs"/>
                        </a:rPr>
                        <a:t>Quarterly Section 52 </a:t>
                      </a:r>
                    </a:p>
                    <a:p>
                      <a:pPr marL="285750" lvl="0" indent="-285750" algn="l" defTabSz="914400" rtl="0" eaLnBrk="1" latinLnBrk="0" hangingPunct="1">
                        <a:buFont typeface="Arial" panose="020B0604020202020204" pitchFamily="34" charset="0"/>
                        <a:buChar char="•"/>
                      </a:pPr>
                      <a:r>
                        <a:rPr lang="en-ZA" sz="1600" kern="1200" dirty="0">
                          <a:solidFill>
                            <a:srgbClr val="FF0000"/>
                          </a:solidFill>
                          <a:effectLst/>
                          <a:latin typeface="+mn-lt"/>
                          <a:ea typeface="+mn-ea"/>
                          <a:cs typeface="+mn-cs"/>
                        </a:rPr>
                        <a:t>Mid</a:t>
                      </a:r>
                      <a:r>
                        <a:rPr lang="en-ZA" sz="1600" kern="1200" baseline="0" dirty="0">
                          <a:solidFill>
                            <a:srgbClr val="FF0000"/>
                          </a:solidFill>
                          <a:effectLst/>
                          <a:latin typeface="+mn-lt"/>
                          <a:ea typeface="+mn-ea"/>
                          <a:cs typeface="+mn-cs"/>
                        </a:rPr>
                        <a:t> year Financial Report ( Section 72)</a:t>
                      </a:r>
                      <a:endParaRPr lang="en-ZA" sz="1600" kern="1200" dirty="0">
                        <a:solidFill>
                          <a:srgbClr val="FF0000"/>
                        </a:solidFill>
                        <a:effectLst/>
                        <a:latin typeface="+mn-lt"/>
                        <a:ea typeface="+mn-ea"/>
                        <a:cs typeface="+mn-cs"/>
                      </a:endParaRPr>
                    </a:p>
                    <a:p>
                      <a:pPr marL="285750" lvl="0" indent="-285750" algn="l" defTabSz="914400" rtl="0" eaLnBrk="1" latinLnBrk="0" hangingPunct="1">
                        <a:buFont typeface="Arial" panose="020B0604020202020204" pitchFamily="34" charset="0"/>
                        <a:buChar char="•"/>
                      </a:pPr>
                      <a:r>
                        <a:rPr lang="en-ZA" sz="1600" kern="1200" dirty="0">
                          <a:solidFill>
                            <a:srgbClr val="FF0000"/>
                          </a:solidFill>
                          <a:effectLst/>
                          <a:latin typeface="+mn-lt"/>
                          <a:ea typeface="+mn-ea"/>
                          <a:cs typeface="+mn-cs"/>
                        </a:rPr>
                        <a:t>Audit Action Plan</a:t>
                      </a:r>
                    </a:p>
                    <a:p>
                      <a:pPr marL="285750" lvl="0" indent="-285750" algn="l" defTabSz="914400" rtl="0" eaLnBrk="1" latinLnBrk="0" hangingPunct="1">
                        <a:buFont typeface="Arial" panose="020B0604020202020204" pitchFamily="34" charset="0"/>
                        <a:buChar char="•"/>
                      </a:pPr>
                      <a:r>
                        <a:rPr lang="en-ZA" sz="1600" kern="1200" dirty="0">
                          <a:solidFill>
                            <a:srgbClr val="FF0000"/>
                          </a:solidFill>
                          <a:effectLst/>
                          <a:latin typeface="+mn-lt"/>
                          <a:ea typeface="+mn-ea"/>
                          <a:cs typeface="+mn-cs"/>
                        </a:rPr>
                        <a:t>Litigation Report</a:t>
                      </a:r>
                    </a:p>
                    <a:p>
                      <a:pPr marL="285750" lvl="0" indent="-285750" algn="l" defTabSz="914400" rtl="0" eaLnBrk="1" latinLnBrk="0" hangingPunct="1">
                        <a:buFont typeface="Arial" panose="020B0604020202020204" pitchFamily="34" charset="0"/>
                        <a:buChar char="•"/>
                      </a:pPr>
                      <a:r>
                        <a:rPr lang="en-ZA" sz="1600" kern="1200" dirty="0">
                          <a:solidFill>
                            <a:srgbClr val="FF0000"/>
                          </a:solidFill>
                          <a:effectLst/>
                          <a:latin typeface="+mn-lt"/>
                          <a:ea typeface="+mn-ea"/>
                          <a:cs typeface="+mn-cs"/>
                        </a:rPr>
                        <a:t>Covid</a:t>
                      </a:r>
                      <a:r>
                        <a:rPr lang="en-ZA" sz="1600" kern="1200" baseline="0" dirty="0">
                          <a:solidFill>
                            <a:srgbClr val="FF0000"/>
                          </a:solidFill>
                          <a:effectLst/>
                          <a:latin typeface="+mn-lt"/>
                          <a:ea typeface="+mn-ea"/>
                          <a:cs typeface="+mn-cs"/>
                        </a:rPr>
                        <a:t>-19 Report</a:t>
                      </a:r>
                      <a:r>
                        <a:rPr lang="en-ZA" sz="1600" kern="1200" dirty="0">
                          <a:solidFill>
                            <a:srgbClr val="FF0000"/>
                          </a:solidFill>
                          <a:effectLst/>
                          <a:latin typeface="+mn-lt"/>
                          <a:ea typeface="+mn-ea"/>
                          <a:cs typeface="+mn-cs"/>
                        </a:rPr>
                        <a:t> </a:t>
                      </a:r>
                    </a:p>
                    <a:p>
                      <a:pPr marL="285750" lvl="0" indent="-285750" algn="l" defTabSz="914400" rtl="0" eaLnBrk="1" latinLnBrk="0" hangingPunct="1">
                        <a:buFont typeface="Arial" panose="020B0604020202020204" pitchFamily="34" charset="0"/>
                        <a:buChar char="•"/>
                      </a:pPr>
                      <a:r>
                        <a:rPr lang="en-ZA" sz="1600" kern="1200" dirty="0">
                          <a:solidFill>
                            <a:srgbClr val="FF0000"/>
                          </a:solidFill>
                          <a:effectLst/>
                          <a:latin typeface="+mn-lt"/>
                          <a:ea typeface="+mn-ea"/>
                          <a:cs typeface="+mn-cs"/>
                        </a:rPr>
                        <a:t>Performance Report </a:t>
                      </a:r>
                    </a:p>
                    <a:p>
                      <a:pPr marL="285750" lvl="0" indent="-285750" algn="l" defTabSz="914400" rtl="0" eaLnBrk="1" latinLnBrk="0" hangingPunct="1">
                        <a:buFont typeface="Arial" panose="020B0604020202020204" pitchFamily="34" charset="0"/>
                        <a:buChar char="•"/>
                      </a:pPr>
                      <a:r>
                        <a:rPr lang="en-ZA" sz="1600" kern="1200" dirty="0">
                          <a:solidFill>
                            <a:srgbClr val="FF0000"/>
                          </a:solidFill>
                          <a:effectLst/>
                          <a:latin typeface="+mn-lt"/>
                          <a:ea typeface="+mn-ea"/>
                          <a:cs typeface="+mn-cs"/>
                        </a:rPr>
                        <a:t>Risk Management Report </a:t>
                      </a:r>
                    </a:p>
                    <a:p>
                      <a:pPr marL="285750" lvl="0" indent="-285750" algn="l" defTabSz="914400" rtl="0" eaLnBrk="1" latinLnBrk="0" hangingPunct="1">
                        <a:buFont typeface="Arial" panose="020B0604020202020204" pitchFamily="34" charset="0"/>
                        <a:buChar char="•"/>
                      </a:pPr>
                      <a:r>
                        <a:rPr lang="en-ZA" sz="1600" kern="1200" dirty="0">
                          <a:solidFill>
                            <a:srgbClr val="FF0000"/>
                          </a:solidFill>
                          <a:effectLst/>
                          <a:latin typeface="+mn-lt"/>
                          <a:ea typeface="+mn-ea"/>
                          <a:cs typeface="+mn-cs"/>
                        </a:rPr>
                        <a:t>Internal Audit Reports</a:t>
                      </a:r>
                    </a:p>
                    <a:p>
                      <a:pPr marL="285750" lvl="0" indent="-285750" algn="l" defTabSz="914400" rtl="0" eaLnBrk="1" latinLnBrk="0" hangingPunct="1">
                        <a:buFont typeface="Wingdings" panose="05000000000000000000" pitchFamily="2" charset="2"/>
                        <a:buChar char="v"/>
                      </a:pPr>
                      <a:r>
                        <a:rPr lang="en-ZA" sz="1600" kern="1200" baseline="0" dirty="0">
                          <a:solidFill>
                            <a:srgbClr val="FF0000"/>
                          </a:solidFill>
                          <a:effectLst/>
                          <a:latin typeface="+mn-lt"/>
                          <a:ea typeface="+mn-ea"/>
                          <a:cs typeface="+mn-cs"/>
                        </a:rPr>
                        <a:t>Revised Internal Audit Plan</a:t>
                      </a:r>
                    </a:p>
                    <a:p>
                      <a:pPr marL="285750" lvl="0" indent="-285750" algn="l" defTabSz="914400" rtl="0" eaLnBrk="1" latinLnBrk="0" hangingPunct="1">
                        <a:buFont typeface="Wingdings" panose="05000000000000000000" pitchFamily="2" charset="2"/>
                        <a:buChar char="v"/>
                      </a:pPr>
                      <a:r>
                        <a:rPr lang="en-ZA" sz="1600" kern="1200" baseline="0" dirty="0">
                          <a:solidFill>
                            <a:srgbClr val="FF0000"/>
                          </a:solidFill>
                          <a:effectLst/>
                          <a:latin typeface="+mn-lt"/>
                          <a:ea typeface="+mn-ea"/>
                          <a:cs typeface="+mn-cs"/>
                        </a:rPr>
                        <a:t>Progress Report on 2019/20 Audit</a:t>
                      </a:r>
                    </a:p>
                    <a:p>
                      <a:pPr marL="285750" lvl="0" indent="-285750" algn="l" defTabSz="914400" rtl="0" eaLnBrk="1" latinLnBrk="0" hangingPunct="1">
                        <a:buFont typeface="Wingdings" panose="05000000000000000000" pitchFamily="2" charset="2"/>
                        <a:buChar char="v"/>
                      </a:pPr>
                      <a:r>
                        <a:rPr lang="en-ZA" sz="1600" kern="1200" baseline="0" dirty="0">
                          <a:solidFill>
                            <a:srgbClr val="FF0000"/>
                          </a:solidFill>
                          <a:effectLst/>
                          <a:latin typeface="+mn-lt"/>
                          <a:ea typeface="+mn-ea"/>
                          <a:cs typeface="+mn-cs"/>
                        </a:rPr>
                        <a:t>2020/21 Internal Audit Report</a:t>
                      </a:r>
                      <a:endParaRPr lang="en-ZA" sz="1600" kern="1200" dirty="0">
                        <a:solidFill>
                          <a:srgbClr val="FF0000"/>
                        </a:solidFill>
                        <a:effectLst/>
                        <a:latin typeface="+mn-lt"/>
                        <a:ea typeface="+mn-ea"/>
                        <a:cs typeface="+mn-cs"/>
                      </a:endParaRPr>
                    </a:p>
                    <a:p>
                      <a:pPr marL="0" lvl="0" indent="0" algn="l" defTabSz="914400" rtl="0" eaLnBrk="1" latinLnBrk="0" hangingPunct="1">
                        <a:buFont typeface="Arial" panose="020B0604020202020204" pitchFamily="34" charset="0"/>
                        <a:buNone/>
                      </a:pPr>
                      <a:endParaRPr lang="en-ZA" sz="1600" kern="1200" dirty="0">
                        <a:solidFill>
                          <a:srgbClr val="FF0000"/>
                        </a:solidFill>
                        <a:effectLst/>
                        <a:latin typeface="+mn-lt"/>
                        <a:ea typeface="+mn-ea"/>
                        <a:cs typeface="+mn-cs"/>
                      </a:endParaRPr>
                    </a:p>
                  </a:txBody>
                  <a:tcPr marL="54000" marR="54000" marT="0" marB="0"/>
                </a:tc>
                <a:extLst>
                  <a:ext uri="{0D108BD9-81ED-4DB2-BD59-A6C34878D82A}">
                    <a16:rowId xmlns:a16="http://schemas.microsoft.com/office/drawing/2014/main" val="4222956278"/>
                  </a:ext>
                </a:extLst>
              </a:tr>
            </a:tbl>
          </a:graphicData>
        </a:graphic>
      </p:graphicFrame>
    </p:spTree>
    <p:extLst>
      <p:ext uri="{BB962C8B-B14F-4D97-AF65-F5344CB8AC3E}">
        <p14:creationId xmlns:p14="http://schemas.microsoft.com/office/powerpoint/2010/main" val="8974896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ZA" sz="2400" b="1" dirty="0">
                <a:latin typeface="Arial Black" panose="020B0A04020102020204" pitchFamily="34" charset="0"/>
              </a:rPr>
              <a:t>AUDIT AND PERFORMANCE AUDIT COMMITTEE EFFECTIVENESS</a:t>
            </a:r>
            <a:endParaRPr lang="en-ZA" sz="3200" dirty="0"/>
          </a:p>
        </p:txBody>
      </p:sp>
      <p:sp>
        <p:nvSpPr>
          <p:cNvPr id="3" name="Content Placeholder 2"/>
          <p:cNvSpPr>
            <a:spLocks noGrp="1"/>
          </p:cNvSpPr>
          <p:nvPr>
            <p:ph idx="1"/>
          </p:nvPr>
        </p:nvSpPr>
        <p:spPr/>
        <p:txBody>
          <a:bodyPr/>
          <a:lstStyle/>
          <a:p>
            <a:pPr algn="just"/>
            <a:r>
              <a:rPr lang="en-ZA" dirty="0"/>
              <a:t>The Audit Committee was able to carry its mandate to ensure oversight role on behalf of Council</a:t>
            </a:r>
          </a:p>
        </p:txBody>
      </p:sp>
    </p:spTree>
    <p:extLst>
      <p:ext uri="{BB962C8B-B14F-4D97-AF65-F5344CB8AC3E}">
        <p14:creationId xmlns:p14="http://schemas.microsoft.com/office/powerpoint/2010/main" val="15895240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b="1" dirty="0">
                <a:latin typeface="Arial Black" panose="020B0A04020102020204" pitchFamily="34" charset="0"/>
              </a:rPr>
              <a:t>Operation Clean Audit (OPCA)</a:t>
            </a:r>
            <a:endParaRPr lang="en-ZA"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pPr algn="just"/>
            <a:r>
              <a:rPr lang="en-GB" sz="2400" dirty="0"/>
              <a:t>A task team to drive the Clean Audit initiative called </a:t>
            </a:r>
            <a:r>
              <a:rPr lang="en-GB" sz="2400" b="1" dirty="0"/>
              <a:t>“Operation Clean Audit”</a:t>
            </a:r>
            <a:r>
              <a:rPr lang="en-GB" sz="2400" dirty="0"/>
              <a:t> is established and it is aimed at improving governance, financial systems and service delivery at both local and provincial government level, reversing poor internal controls, poor quality of financial statements and non-compliance with Supply Chain Management whilst attaining a clean audit opinion.</a:t>
            </a:r>
            <a:endParaRPr lang="en-ZA" sz="2400" dirty="0"/>
          </a:p>
          <a:p>
            <a:pPr algn="just"/>
            <a:r>
              <a:rPr lang="en-GB" sz="2400" dirty="0"/>
              <a:t>The Task Team is an operational forum which formulates action plans and monitor progress in implementing action plans towards achieving a clean audit.</a:t>
            </a:r>
            <a:endParaRPr lang="en-ZA" sz="2400" dirty="0"/>
          </a:p>
          <a:p>
            <a:endParaRPr lang="en-ZA" dirty="0"/>
          </a:p>
        </p:txBody>
      </p:sp>
    </p:spTree>
    <p:extLst>
      <p:ext uri="{BB962C8B-B14F-4D97-AF65-F5344CB8AC3E}">
        <p14:creationId xmlns:p14="http://schemas.microsoft.com/office/powerpoint/2010/main" val="2302440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b="1" dirty="0">
                <a:latin typeface="Arial Black" panose="020B0A04020102020204" pitchFamily="34" charset="0"/>
              </a:rPr>
              <a:t>Operation Clean Audit (OPCA)</a:t>
            </a:r>
            <a:endParaRPr lang="en-ZA" dirty="0">
              <a:latin typeface="Arial Black" panose="020B0A04020102020204" pitchFamily="34" charset="0"/>
            </a:endParaRPr>
          </a:p>
        </p:txBody>
      </p:sp>
      <p:sp>
        <p:nvSpPr>
          <p:cNvPr id="3" name="Content Placeholder 2"/>
          <p:cNvSpPr>
            <a:spLocks noGrp="1"/>
          </p:cNvSpPr>
          <p:nvPr>
            <p:ph idx="1"/>
          </p:nvPr>
        </p:nvSpPr>
        <p:spPr/>
        <p:txBody>
          <a:bodyPr/>
          <a:lstStyle/>
          <a:p>
            <a:pPr algn="just"/>
            <a:r>
              <a:rPr lang="en-GB" dirty="0"/>
              <a:t>OPCA meetings are held on a weekly basis for progress reporting</a:t>
            </a:r>
          </a:p>
          <a:p>
            <a:pPr algn="just"/>
            <a:r>
              <a:rPr lang="en-GB" dirty="0"/>
              <a:t>Task Team report to Council via the Audit and Performance Audit Committee which is responsible to Council for financial and internal control oversight in line with the Audit and Performance Audit Committee Charter</a:t>
            </a:r>
          </a:p>
          <a:p>
            <a:pPr algn="just"/>
            <a:endParaRPr lang="en-ZA" dirty="0"/>
          </a:p>
        </p:txBody>
      </p:sp>
    </p:spTree>
    <p:extLst>
      <p:ext uri="{BB962C8B-B14F-4D97-AF65-F5344CB8AC3E}">
        <p14:creationId xmlns:p14="http://schemas.microsoft.com/office/powerpoint/2010/main" val="30535978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883567"/>
          </a:xfrm>
        </p:spPr>
        <p:txBody>
          <a:bodyPr>
            <a:normAutofit fontScale="90000"/>
          </a:bodyPr>
          <a:lstStyle/>
          <a:p>
            <a:r>
              <a:rPr lang="en-US" sz="3200" b="1" dirty="0"/>
              <a:t>13. INDEPENDENT OVERSIGHT COMMITTEE </a:t>
            </a:r>
            <a:br>
              <a:rPr lang="en-US" sz="3200" b="1" dirty="0"/>
            </a:br>
            <a:r>
              <a:rPr lang="en-US" sz="3200" b="1" dirty="0"/>
              <a:t>PLANNED MEETINGS FOR 2020/21</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89359028"/>
              </p:ext>
            </p:extLst>
          </p:nvPr>
        </p:nvGraphicFramePr>
        <p:xfrm>
          <a:off x="-1" y="1700808"/>
          <a:ext cx="9036496" cy="4250208"/>
        </p:xfrm>
        <a:graphic>
          <a:graphicData uri="http://schemas.openxmlformats.org/drawingml/2006/table">
            <a:tbl>
              <a:tblPr firstRow="1" bandRow="1">
                <a:tableStyleId>{5C22544A-7EE6-4342-B048-85BDC9FD1C3A}</a:tableStyleId>
              </a:tblPr>
              <a:tblGrid>
                <a:gridCol w="2259124">
                  <a:extLst>
                    <a:ext uri="{9D8B030D-6E8A-4147-A177-3AD203B41FA5}">
                      <a16:colId xmlns:a16="http://schemas.microsoft.com/office/drawing/2014/main" val="20000"/>
                    </a:ext>
                  </a:extLst>
                </a:gridCol>
                <a:gridCol w="2259124">
                  <a:extLst>
                    <a:ext uri="{9D8B030D-6E8A-4147-A177-3AD203B41FA5}">
                      <a16:colId xmlns:a16="http://schemas.microsoft.com/office/drawing/2014/main" val="20001"/>
                    </a:ext>
                  </a:extLst>
                </a:gridCol>
                <a:gridCol w="2259124">
                  <a:extLst>
                    <a:ext uri="{9D8B030D-6E8A-4147-A177-3AD203B41FA5}">
                      <a16:colId xmlns:a16="http://schemas.microsoft.com/office/drawing/2014/main" val="20002"/>
                    </a:ext>
                  </a:extLst>
                </a:gridCol>
                <a:gridCol w="2259124">
                  <a:extLst>
                    <a:ext uri="{9D8B030D-6E8A-4147-A177-3AD203B41FA5}">
                      <a16:colId xmlns:a16="http://schemas.microsoft.com/office/drawing/2014/main" val="20003"/>
                    </a:ext>
                  </a:extLst>
                </a:gridCol>
              </a:tblGrid>
              <a:tr h="792088">
                <a:tc>
                  <a:txBody>
                    <a:bodyPr/>
                    <a:lstStyle/>
                    <a:p>
                      <a:r>
                        <a:rPr lang="en-US" dirty="0"/>
                        <a:t>Government Structure</a:t>
                      </a:r>
                    </a:p>
                  </a:txBody>
                  <a:tcPr/>
                </a:tc>
                <a:tc>
                  <a:txBody>
                    <a:bodyPr/>
                    <a:lstStyle/>
                    <a:p>
                      <a:r>
                        <a:rPr lang="en-US" dirty="0"/>
                        <a:t>Number</a:t>
                      </a:r>
                      <a:r>
                        <a:rPr lang="en-US" baseline="0" dirty="0"/>
                        <a:t> of Planned Meetings</a:t>
                      </a:r>
                      <a:endParaRPr lang="en-US" dirty="0"/>
                    </a:p>
                  </a:txBody>
                  <a:tcPr/>
                </a:tc>
                <a:tc>
                  <a:txBody>
                    <a:bodyPr/>
                    <a:lstStyle/>
                    <a:p>
                      <a:r>
                        <a:rPr lang="en-US" dirty="0"/>
                        <a:t>Number of meetings held</a:t>
                      </a:r>
                    </a:p>
                  </a:txBody>
                  <a:tcPr/>
                </a:tc>
                <a:tc>
                  <a:txBody>
                    <a:bodyPr/>
                    <a:lstStyle/>
                    <a:p>
                      <a:r>
                        <a:rPr lang="en-US" dirty="0"/>
                        <a:t>Interventions</a:t>
                      </a:r>
                    </a:p>
                  </a:txBody>
                  <a:tcPr/>
                </a:tc>
                <a:extLst>
                  <a:ext uri="{0D108BD9-81ED-4DB2-BD59-A6C34878D82A}">
                    <a16:rowId xmlns:a16="http://schemas.microsoft.com/office/drawing/2014/main" val="10000"/>
                  </a:ext>
                </a:extLst>
              </a:tr>
              <a:tr h="806360">
                <a:tc>
                  <a:txBody>
                    <a:bodyPr/>
                    <a:lstStyle/>
                    <a:p>
                      <a:r>
                        <a:rPr lang="en-US" dirty="0"/>
                        <a:t>Audit and Performance Committee</a:t>
                      </a:r>
                    </a:p>
                  </a:txBody>
                  <a:tcPr/>
                </a:tc>
                <a:tc>
                  <a:txBody>
                    <a:bodyPr/>
                    <a:lstStyle/>
                    <a:p>
                      <a:r>
                        <a:rPr lang="en-US" dirty="0">
                          <a:solidFill>
                            <a:srgbClr val="FF0000"/>
                          </a:solidFill>
                        </a:rPr>
                        <a:t>4 (ordinary)</a:t>
                      </a:r>
                    </a:p>
                    <a:p>
                      <a:r>
                        <a:rPr lang="en-US" baseline="0" dirty="0">
                          <a:solidFill>
                            <a:srgbClr val="FF0000"/>
                          </a:solidFill>
                        </a:rPr>
                        <a:t>1 (special)</a:t>
                      </a:r>
                      <a:endParaRPr lang="en-US" dirty="0">
                        <a:solidFill>
                          <a:srgbClr val="FF0000"/>
                        </a:solidFill>
                      </a:endParaRPr>
                    </a:p>
                  </a:txBody>
                  <a:tcPr/>
                </a:tc>
                <a:tc>
                  <a:txBody>
                    <a:bodyPr/>
                    <a:lstStyle/>
                    <a:p>
                      <a:r>
                        <a:rPr lang="en-US" dirty="0">
                          <a:solidFill>
                            <a:srgbClr val="FF0000"/>
                          </a:solidFill>
                        </a:rPr>
                        <a:t>2 (ordinary)</a:t>
                      </a:r>
                    </a:p>
                    <a:p>
                      <a:r>
                        <a:rPr lang="en-US" dirty="0">
                          <a:solidFill>
                            <a:srgbClr val="FF0000"/>
                          </a:solidFill>
                        </a:rPr>
                        <a:t>1</a:t>
                      </a:r>
                      <a:r>
                        <a:rPr lang="en-US" baseline="0" dirty="0">
                          <a:solidFill>
                            <a:srgbClr val="FF0000"/>
                          </a:solidFill>
                        </a:rPr>
                        <a:t> (special)</a:t>
                      </a:r>
                      <a:endParaRPr lang="en-US" dirty="0">
                        <a:solidFill>
                          <a:srgbClr val="FF0000"/>
                        </a:solidFill>
                      </a:endParaRPr>
                    </a:p>
                  </a:txBody>
                  <a:tcPr/>
                </a:tc>
                <a:tc>
                  <a:txBody>
                    <a:bodyPr/>
                    <a:lstStyle/>
                    <a:p>
                      <a:r>
                        <a:rPr lang="en-US" dirty="0"/>
                        <a:t>N/A</a:t>
                      </a:r>
                    </a:p>
                  </a:txBody>
                  <a:tcPr/>
                </a:tc>
                <a:extLst>
                  <a:ext uri="{0D108BD9-81ED-4DB2-BD59-A6C34878D82A}">
                    <a16:rowId xmlns:a16="http://schemas.microsoft.com/office/drawing/2014/main" val="10001"/>
                  </a:ext>
                </a:extLst>
              </a:tr>
              <a:tr h="806360">
                <a:tc>
                  <a:txBody>
                    <a:bodyPr/>
                    <a:lstStyle/>
                    <a:p>
                      <a:r>
                        <a:rPr lang="en-US" dirty="0"/>
                        <a:t>Risk Committee</a:t>
                      </a:r>
                    </a:p>
                  </a:txBody>
                  <a:tcPr/>
                </a:tc>
                <a:tc>
                  <a:txBody>
                    <a:bodyPr/>
                    <a:lstStyle/>
                    <a:p>
                      <a:r>
                        <a:rPr lang="en-US" dirty="0"/>
                        <a:t>4</a:t>
                      </a:r>
                    </a:p>
                  </a:txBody>
                  <a:tcPr/>
                </a:tc>
                <a:tc>
                  <a:txBody>
                    <a:bodyPr/>
                    <a:lstStyle/>
                    <a:p>
                      <a:r>
                        <a:rPr lang="en-US" dirty="0">
                          <a:solidFill>
                            <a:srgbClr val="FF0000"/>
                          </a:solidFill>
                        </a:rPr>
                        <a:t>3</a:t>
                      </a:r>
                    </a:p>
                  </a:txBody>
                  <a:tcPr/>
                </a:tc>
                <a:tc>
                  <a:txBody>
                    <a:bodyPr/>
                    <a:lstStyle/>
                    <a:p>
                      <a:r>
                        <a:rPr lang="en-US" dirty="0"/>
                        <a:t>N/A</a:t>
                      </a:r>
                    </a:p>
                  </a:txBody>
                  <a:tcPr/>
                </a:tc>
                <a:extLst>
                  <a:ext uri="{0D108BD9-81ED-4DB2-BD59-A6C34878D82A}">
                    <a16:rowId xmlns:a16="http://schemas.microsoft.com/office/drawing/2014/main" val="10002"/>
                  </a:ext>
                </a:extLst>
              </a:tr>
              <a:tr h="806360">
                <a:tc>
                  <a:txBody>
                    <a:bodyPr/>
                    <a:lstStyle/>
                    <a:p>
                      <a:r>
                        <a:rPr lang="en-US" dirty="0"/>
                        <a:t>Disciplinary</a:t>
                      </a:r>
                      <a:r>
                        <a:rPr lang="en-US" baseline="0" dirty="0"/>
                        <a:t> Board Committee-Appointment letters for two members signed and send 10 September 2020.</a:t>
                      </a:r>
                      <a:endParaRPr lang="en-US" dirty="0"/>
                    </a:p>
                  </a:txBody>
                  <a:tcPr/>
                </a:tc>
                <a:tc>
                  <a:txBody>
                    <a:bodyPr/>
                    <a:lstStyle/>
                    <a:p>
                      <a:r>
                        <a:rPr lang="en-US" dirty="0"/>
                        <a:t>1 (Section 106 Report, as per Council Resolution)</a:t>
                      </a:r>
                    </a:p>
                  </a:txBody>
                  <a:tcPr/>
                </a:tc>
                <a:tc>
                  <a:txBody>
                    <a:bodyPr/>
                    <a:lstStyle/>
                    <a:p>
                      <a:r>
                        <a:rPr lang="en-US" dirty="0"/>
                        <a:t>Date yet to be confirmed</a:t>
                      </a:r>
                    </a:p>
                  </a:txBody>
                  <a:tcPr/>
                </a:tc>
                <a:tc>
                  <a:txBody>
                    <a:bodyPr/>
                    <a:lstStyle/>
                    <a:p>
                      <a:r>
                        <a:rPr lang="en-US" dirty="0"/>
                        <a:t>N/A</a:t>
                      </a:r>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7DADAC30-06FB-4867-A41F-B3D5DF4920A0}" type="slidenum">
              <a:rPr lang="nso-ZA" smtClean="0"/>
              <a:pPr/>
              <a:t>68</a:t>
            </a:fld>
            <a:endParaRPr lang="nso-ZA"/>
          </a:p>
        </p:txBody>
      </p:sp>
    </p:spTree>
    <p:extLst>
      <p:ext uri="{BB962C8B-B14F-4D97-AF65-F5344CB8AC3E}">
        <p14:creationId xmlns:p14="http://schemas.microsoft.com/office/powerpoint/2010/main" val="6589395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3200" dirty="0">
                <a:latin typeface="Arial Black" panose="020B0A04020102020204" pitchFamily="34" charset="0"/>
              </a:rPr>
              <a:t>13. RISK MANAGEMENT, ANTI-FRAUD &amp; ANTI-CORRUPTION COMMITTEE</a:t>
            </a:r>
            <a:endParaRPr lang="en-ZA" sz="3200" dirty="0">
              <a:latin typeface="Arial Black" panose="020B0A04020102020204" pitchFamily="34" charset="0"/>
            </a:endParaRPr>
          </a:p>
        </p:txBody>
      </p:sp>
      <p:sp>
        <p:nvSpPr>
          <p:cNvPr id="3" name="Subtitle 2"/>
          <p:cNvSpPr>
            <a:spLocks noGrp="1"/>
          </p:cNvSpPr>
          <p:nvPr>
            <p:ph type="subTitle" idx="1"/>
          </p:nvPr>
        </p:nvSpPr>
        <p:spPr>
          <a:xfrm>
            <a:off x="1907704" y="4402666"/>
            <a:ext cx="6779097" cy="1364531"/>
          </a:xfrm>
        </p:spPr>
        <p:txBody>
          <a:bodyPr/>
          <a:lstStyle/>
          <a:p>
            <a:pPr algn="l"/>
            <a:r>
              <a:rPr lang="en-US" dirty="0">
                <a:latin typeface="Arial Black" panose="020B0A04020102020204" pitchFamily="34" charset="0"/>
              </a:rPr>
              <a:t>CAPACITY, FUNCTIONALITY AND EFFECTIVENESS</a:t>
            </a:r>
          </a:p>
          <a:p>
            <a:endParaRPr lang="en-ZA" dirty="0"/>
          </a:p>
        </p:txBody>
      </p:sp>
    </p:spTree>
    <p:extLst>
      <p:ext uri="{BB962C8B-B14F-4D97-AF65-F5344CB8AC3E}">
        <p14:creationId xmlns:p14="http://schemas.microsoft.com/office/powerpoint/2010/main" val="1812881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447800"/>
          </a:xfrm>
        </p:spPr>
        <p:txBody>
          <a:bodyPr/>
          <a:lstStyle/>
          <a:p>
            <a:r>
              <a:rPr lang="en-GB" sz="4000" dirty="0">
                <a:latin typeface="Arial Black" panose="020B0A04020102020204" pitchFamily="34" charset="0"/>
              </a:rPr>
              <a:t>Audit Outcomes - PHA</a:t>
            </a:r>
          </a:p>
        </p:txBody>
      </p:sp>
      <p:sp>
        <p:nvSpPr>
          <p:cNvPr id="3" name="Content Placeholder 2"/>
          <p:cNvSpPr>
            <a:spLocks noGrp="1"/>
          </p:cNvSpPr>
          <p:nvPr>
            <p:ph idx="1"/>
          </p:nvPr>
        </p:nvSpPr>
        <p:spPr>
          <a:xfrm>
            <a:off x="152400" y="1447800"/>
            <a:ext cx="8763000" cy="5181600"/>
          </a:xfrm>
        </p:spPr>
        <p:txBody>
          <a:bodyPr/>
          <a:lstStyle/>
          <a:p>
            <a:pPr algn="just">
              <a:lnSpc>
                <a:spcPct val="150000"/>
              </a:lnSpc>
              <a:buFont typeface="Wingdings" panose="05000000000000000000" pitchFamily="2" charset="2"/>
              <a:buChar char="§"/>
            </a:pPr>
            <a:endParaRPr lang="en-GB" sz="2200" dirty="0"/>
          </a:p>
          <a:p>
            <a:pPr algn="just">
              <a:lnSpc>
                <a:spcPct val="150000"/>
              </a:lnSpc>
              <a:buFont typeface="Wingdings" panose="05000000000000000000" pitchFamily="2" charset="2"/>
              <a:buChar char="§"/>
            </a:pPr>
            <a:endParaRPr lang="en-GB" sz="2200" dirty="0"/>
          </a:p>
          <a:p>
            <a:pPr algn="just">
              <a:lnSpc>
                <a:spcPct val="150000"/>
              </a:lnSpc>
              <a:buFont typeface="Wingdings" panose="05000000000000000000" pitchFamily="2" charset="2"/>
              <a:buChar char="§"/>
            </a:pPr>
            <a:endParaRPr lang="en-GB" sz="2200" dirty="0"/>
          </a:p>
          <a:p>
            <a:pPr algn="just">
              <a:lnSpc>
                <a:spcPct val="150000"/>
              </a:lnSpc>
              <a:buFont typeface="Wingdings" panose="05000000000000000000" pitchFamily="2" charset="2"/>
              <a:buChar char="§"/>
            </a:pPr>
            <a:endParaRPr lang="en-GB" sz="2200" dirty="0"/>
          </a:p>
          <a:p>
            <a:pPr algn="just">
              <a:lnSpc>
                <a:spcPct val="150000"/>
              </a:lnSpc>
              <a:buFont typeface="Wingdings" panose="05000000000000000000" pitchFamily="2" charset="2"/>
              <a:buChar char="§"/>
            </a:pPr>
            <a:endParaRPr lang="en-GB" sz="2200" dirty="0"/>
          </a:p>
          <a:p>
            <a:pPr algn="just">
              <a:buFont typeface="Wingdings" panose="05000000000000000000" pitchFamily="2" charset="2"/>
              <a:buChar char="§"/>
            </a:pPr>
            <a:endParaRPr lang="en-GB" sz="2200" dirty="0"/>
          </a:p>
          <a:p>
            <a:pPr marL="0" lvl="0" indent="0" algn="just">
              <a:buNone/>
            </a:pPr>
            <a:endParaRPr lang="en-GB" sz="1700" dirty="0"/>
          </a:p>
          <a:p>
            <a:pPr marL="0" lvl="0" indent="0" algn="just">
              <a:buNone/>
            </a:pPr>
            <a:endParaRPr lang="en-GB" sz="1700" dirty="0"/>
          </a:p>
          <a:p>
            <a:pPr marL="0" lvl="0" indent="0" algn="just">
              <a:buNone/>
            </a:pPr>
            <a:r>
              <a:rPr lang="en-GB" sz="1700" dirty="0"/>
              <a:t> </a:t>
            </a:r>
          </a:p>
          <a:p>
            <a:pPr marL="0" lvl="0" indent="0" algn="just">
              <a:buNone/>
            </a:pPr>
            <a:endParaRPr lang="en-GB" sz="1700" dirty="0"/>
          </a:p>
          <a:p>
            <a:pPr marL="0" lvl="0" indent="0" algn="just">
              <a:buNone/>
            </a:pPr>
            <a:endParaRPr lang="en-GB" sz="1700" dirty="0"/>
          </a:p>
          <a:p>
            <a:pPr marL="0" lvl="0" indent="0" algn="just">
              <a:buNone/>
            </a:pPr>
            <a:endParaRPr lang="en-GB" sz="1700" dirty="0"/>
          </a:p>
          <a:p>
            <a:endParaRPr lang="en-GB" dirty="0"/>
          </a:p>
        </p:txBody>
      </p:sp>
      <p:pic>
        <p:nvPicPr>
          <p:cNvPr id="5" name="Picture 4"/>
          <p:cNvPicPr>
            <a:picLocks noChangeAspect="1"/>
          </p:cNvPicPr>
          <p:nvPr/>
        </p:nvPicPr>
        <p:blipFill>
          <a:blip r:embed="rId2" cstate="print"/>
          <a:stretch>
            <a:fillRect/>
          </a:stretch>
        </p:blipFill>
        <p:spPr>
          <a:xfrm>
            <a:off x="7316907" y="5960224"/>
            <a:ext cx="1799400" cy="787151"/>
          </a:xfrm>
          <a:prstGeom prst="rect">
            <a:avLst/>
          </a:prstGeom>
        </p:spPr>
      </p:pic>
      <p:pic>
        <p:nvPicPr>
          <p:cNvPr id="6" name="Picture 2" descr="GSDM Logo"/>
          <p:cNvPicPr>
            <a:picLocks noChangeAspect="1" noChangeArrowheads="1"/>
          </p:cNvPicPr>
          <p:nvPr/>
        </p:nvPicPr>
        <p:blipFill>
          <a:blip r:embed="rId3" cstate="print">
            <a:clrChange>
              <a:clrFrom>
                <a:srgbClr val="FBFBF9"/>
              </a:clrFrom>
              <a:clrTo>
                <a:srgbClr val="FBFBF9">
                  <a:alpha val="0"/>
                </a:srgbClr>
              </a:clrTo>
            </a:clrChange>
          </a:blip>
          <a:srcRect/>
          <a:stretch>
            <a:fillRect/>
          </a:stretch>
        </p:blipFill>
        <p:spPr bwMode="auto">
          <a:xfrm>
            <a:off x="21392" y="5915161"/>
            <a:ext cx="1074099" cy="877275"/>
          </a:xfrm>
          <a:prstGeom prst="rect">
            <a:avLst/>
          </a:prstGeom>
          <a:noFill/>
          <a:ln w="9525">
            <a:noFill/>
            <a:miter lim="800000"/>
            <a:headEnd/>
            <a:tailEnd/>
          </a:ln>
        </p:spPr>
      </p:pic>
      <p:pic>
        <p:nvPicPr>
          <p:cNvPr id="7" name="Picture 6" descr="wapen1 2"/>
          <p:cNvPicPr/>
          <p:nvPr/>
        </p:nvPicPr>
        <p:blipFill>
          <a:blip r:embed="rId4"/>
          <a:srcRect/>
          <a:stretch>
            <a:fillRect/>
          </a:stretch>
        </p:blipFill>
        <p:spPr bwMode="auto">
          <a:xfrm>
            <a:off x="4067944" y="5955822"/>
            <a:ext cx="792088" cy="864957"/>
          </a:xfrm>
          <a:prstGeom prst="rect">
            <a:avLst/>
          </a:prstGeom>
          <a:noFill/>
          <a:ln w="9525">
            <a:noFill/>
            <a:miter lim="800000"/>
            <a:headEnd/>
            <a:tailEnd/>
          </a:ln>
        </p:spPr>
      </p:pic>
      <p:pic>
        <p:nvPicPr>
          <p:cNvPr id="4" name="Picture 3">
            <a:extLst>
              <a:ext uri="{FF2B5EF4-FFF2-40B4-BE49-F238E27FC236}">
                <a16:creationId xmlns:a16="http://schemas.microsoft.com/office/drawing/2014/main" id="{2412CBB9-36B9-489B-BE76-A1D7D9E75544}"/>
              </a:ext>
            </a:extLst>
          </p:cNvPr>
          <p:cNvPicPr/>
          <p:nvPr/>
        </p:nvPicPr>
        <p:blipFill>
          <a:blip r:embed="rId5">
            <a:extLst>
              <a:ext uri="{28A0092B-C50C-407E-A947-70E740481C1C}">
                <a14:useLocalDpi xmlns:a14="http://schemas.microsoft.com/office/drawing/2010/main" val="0"/>
              </a:ext>
            </a:extLst>
          </a:blip>
          <a:stretch>
            <a:fillRect/>
          </a:stretch>
        </p:blipFill>
        <p:spPr>
          <a:xfrm>
            <a:off x="457200" y="1284764"/>
            <a:ext cx="8296101" cy="4439018"/>
          </a:xfrm>
          <a:prstGeom prst="rect">
            <a:avLst/>
          </a:prstGeom>
        </p:spPr>
      </p:pic>
    </p:spTree>
    <p:extLst>
      <p:ext uri="{BB962C8B-B14F-4D97-AF65-F5344CB8AC3E}">
        <p14:creationId xmlns:p14="http://schemas.microsoft.com/office/powerpoint/2010/main" val="29696673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125" y="188640"/>
            <a:ext cx="7704667" cy="1224136"/>
          </a:xfrm>
        </p:spPr>
        <p:txBody>
          <a:bodyPr>
            <a:normAutofit fontScale="90000"/>
          </a:bodyPr>
          <a:lstStyle/>
          <a:p>
            <a:r>
              <a:rPr lang="en-ZA" sz="2800" b="1" dirty="0">
                <a:latin typeface="Arial Black" panose="020B0A04020102020204" pitchFamily="34" charset="0"/>
              </a:rPr>
              <a:t>RISK MANAGEMENT, ANTI-FRAUD &amp; ANTI-CORRUPTION COMMITTEE FUNCTIONALITY</a:t>
            </a:r>
            <a:endParaRPr lang="en-ZA" sz="2800" dirty="0"/>
          </a:p>
        </p:txBody>
      </p:sp>
      <p:sp>
        <p:nvSpPr>
          <p:cNvPr id="3" name="Content Placeholder 2"/>
          <p:cNvSpPr>
            <a:spLocks noGrp="1"/>
          </p:cNvSpPr>
          <p:nvPr>
            <p:ph idx="1"/>
          </p:nvPr>
        </p:nvSpPr>
        <p:spPr>
          <a:xfrm>
            <a:off x="982133" y="1412776"/>
            <a:ext cx="7704667" cy="4896544"/>
          </a:xfrm>
        </p:spPr>
        <p:txBody>
          <a:bodyPr>
            <a:normAutofit/>
          </a:bodyPr>
          <a:lstStyle/>
          <a:p>
            <a:pPr algn="just">
              <a:buFont typeface="Wingdings" panose="05000000000000000000" pitchFamily="2" charset="2"/>
              <a:buChar char="v"/>
            </a:pPr>
            <a:r>
              <a:rPr lang="en-ZA" sz="2000" dirty="0"/>
              <a:t>Review the risk management policy and strategy and recommend for approval by the Municipal Manager; </a:t>
            </a:r>
          </a:p>
          <a:p>
            <a:pPr algn="just">
              <a:buFont typeface="Wingdings" panose="05000000000000000000" pitchFamily="2" charset="2"/>
              <a:buChar char="v"/>
            </a:pPr>
            <a:r>
              <a:rPr lang="en-ZA" sz="2000" dirty="0"/>
              <a:t>Review the risk appetite and tolerance and recommend for approval by the Municipal Manager;  </a:t>
            </a:r>
          </a:p>
          <a:p>
            <a:pPr algn="just">
              <a:buFont typeface="Wingdings" panose="05000000000000000000" pitchFamily="2" charset="2"/>
              <a:buChar char="v"/>
            </a:pPr>
            <a:r>
              <a:rPr lang="en-ZA" sz="2000" dirty="0"/>
              <a:t>Review the institution’s risk identification and assessment methodologies to obtain reasonable assurance of the completeness and accuracy of the risk register;</a:t>
            </a:r>
          </a:p>
          <a:p>
            <a:pPr algn="just">
              <a:buFont typeface="Wingdings" panose="05000000000000000000" pitchFamily="2" charset="2"/>
              <a:buChar char="v"/>
            </a:pPr>
            <a:r>
              <a:rPr lang="en-ZA" sz="2000" dirty="0"/>
              <a:t>Evaluate the effectiveness of mitigating strategies to address the material risks of the Institution; </a:t>
            </a:r>
          </a:p>
          <a:p>
            <a:pPr algn="just">
              <a:buFont typeface="Wingdings" panose="05000000000000000000" pitchFamily="2" charset="2"/>
              <a:buChar char="v"/>
            </a:pPr>
            <a:r>
              <a:rPr lang="en-ZA" sz="2000" dirty="0"/>
              <a:t>Report to the Municipal Manager any material changes to the risk profile of the Municipality; </a:t>
            </a:r>
          </a:p>
          <a:p>
            <a:pPr algn="just">
              <a:buFont typeface="Wingdings" panose="05000000000000000000" pitchFamily="2" charset="2"/>
              <a:buChar char="v"/>
            </a:pPr>
            <a:r>
              <a:rPr lang="en-ZA" sz="2000" dirty="0"/>
              <a:t>Review the fraud prevention policy and recommend for approval by the Municipal Manager; </a:t>
            </a:r>
          </a:p>
        </p:txBody>
      </p:sp>
      <p:sp>
        <p:nvSpPr>
          <p:cNvPr id="4" name="Slide Number Placeholder 3"/>
          <p:cNvSpPr>
            <a:spLocks noGrp="1"/>
          </p:cNvSpPr>
          <p:nvPr>
            <p:ph type="sldNum" sz="quarter" idx="12"/>
          </p:nvPr>
        </p:nvSpPr>
        <p:spPr/>
        <p:txBody>
          <a:bodyPr/>
          <a:lstStyle/>
          <a:p>
            <a:fld id="{7DADAC30-06FB-4867-A41F-B3D5DF4920A0}" type="slidenum">
              <a:rPr lang="nso-ZA" smtClean="0"/>
              <a:pPr/>
              <a:t>70</a:t>
            </a:fld>
            <a:endParaRPr lang="nso-ZA"/>
          </a:p>
        </p:txBody>
      </p:sp>
    </p:spTree>
    <p:extLst>
      <p:ext uri="{BB962C8B-B14F-4D97-AF65-F5344CB8AC3E}">
        <p14:creationId xmlns:p14="http://schemas.microsoft.com/office/powerpoint/2010/main" val="10159719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315615"/>
          </a:xfrm>
        </p:spPr>
        <p:txBody>
          <a:bodyPr>
            <a:normAutofit fontScale="90000"/>
          </a:bodyPr>
          <a:lstStyle/>
          <a:p>
            <a:r>
              <a:rPr lang="en-ZA" sz="2800" b="1" dirty="0">
                <a:latin typeface="Arial Black" panose="020B0A04020102020204" pitchFamily="34" charset="0"/>
              </a:rPr>
              <a:t>RISK MANAGEMENT, ANTI-FRAUD &amp; ANTI-CORRUPTION COMMITTEE FUNCTIONALITY</a:t>
            </a:r>
            <a:endParaRPr lang="en-ZA" sz="2800" dirty="0"/>
          </a:p>
        </p:txBody>
      </p:sp>
      <p:sp>
        <p:nvSpPr>
          <p:cNvPr id="3" name="Content Placeholder 2"/>
          <p:cNvSpPr>
            <a:spLocks noGrp="1"/>
          </p:cNvSpPr>
          <p:nvPr>
            <p:ph idx="1"/>
          </p:nvPr>
        </p:nvSpPr>
        <p:spPr>
          <a:xfrm>
            <a:off x="982133" y="1772816"/>
            <a:ext cx="7704667" cy="4536504"/>
          </a:xfrm>
        </p:spPr>
        <p:txBody>
          <a:bodyPr>
            <a:normAutofit fontScale="92500" lnSpcReduction="10000"/>
          </a:bodyPr>
          <a:lstStyle/>
          <a:p>
            <a:pPr algn="just">
              <a:buFont typeface="Wingdings" panose="05000000000000000000" pitchFamily="2" charset="2"/>
              <a:buChar char="v"/>
            </a:pPr>
            <a:r>
              <a:rPr lang="en-ZA" sz="2000" dirty="0"/>
              <a:t>Evaluate the effectiveness of the implementation of the fraud prevention policy; </a:t>
            </a:r>
          </a:p>
          <a:p>
            <a:pPr algn="just">
              <a:buFont typeface="Wingdings" panose="05000000000000000000" pitchFamily="2" charset="2"/>
              <a:buChar char="v"/>
            </a:pPr>
            <a:r>
              <a:rPr lang="en-ZA" sz="2000" dirty="0"/>
              <a:t>Review any material findings and recommendations by the Auditor-General and Internal Audit on the system of risk management and monitor that appropriate action is instituted to address the identified weaknesses;</a:t>
            </a:r>
          </a:p>
          <a:p>
            <a:pPr algn="just">
              <a:buFont typeface="Wingdings" panose="05000000000000000000" pitchFamily="2" charset="2"/>
              <a:buChar char="v"/>
            </a:pPr>
            <a:r>
              <a:rPr lang="en-ZA" sz="2000" dirty="0"/>
              <a:t>Develop goals, objectives and key performance indicators for the Committee to be approved by the Municipal Manager;</a:t>
            </a:r>
          </a:p>
          <a:p>
            <a:pPr algn="just">
              <a:buFont typeface="Wingdings" panose="05000000000000000000" pitchFamily="2" charset="2"/>
              <a:buChar char="v"/>
            </a:pPr>
            <a:r>
              <a:rPr lang="en-ZA" sz="2000" dirty="0"/>
              <a:t>Develop goals, objectives and key performance indicators to measure the effectiveness of the risk management activity;</a:t>
            </a:r>
          </a:p>
          <a:p>
            <a:pPr algn="just">
              <a:buFont typeface="Wingdings" panose="05000000000000000000" pitchFamily="2" charset="2"/>
              <a:buChar char="v"/>
            </a:pPr>
            <a:r>
              <a:rPr lang="en-ZA" sz="2000" dirty="0"/>
              <a:t>• Set out the nature, role, responsibility and authority of the risk management function within the Institution for approval by the Municipal Manager, and oversee the performance of the risk management function;</a:t>
            </a:r>
          </a:p>
          <a:p>
            <a:pPr>
              <a:buFont typeface="Wingdings" panose="05000000000000000000" pitchFamily="2" charset="2"/>
              <a:buChar char="v"/>
            </a:pPr>
            <a:endParaRPr lang="en-ZA" sz="2000" dirty="0"/>
          </a:p>
        </p:txBody>
      </p:sp>
      <p:sp>
        <p:nvSpPr>
          <p:cNvPr id="4" name="Slide Number Placeholder 3"/>
          <p:cNvSpPr>
            <a:spLocks noGrp="1"/>
          </p:cNvSpPr>
          <p:nvPr>
            <p:ph type="sldNum" sz="quarter" idx="12"/>
          </p:nvPr>
        </p:nvSpPr>
        <p:spPr/>
        <p:txBody>
          <a:bodyPr/>
          <a:lstStyle/>
          <a:p>
            <a:fld id="{7DADAC30-06FB-4867-A41F-B3D5DF4920A0}" type="slidenum">
              <a:rPr lang="nso-ZA" smtClean="0"/>
              <a:pPr/>
              <a:t>71</a:t>
            </a:fld>
            <a:endParaRPr lang="nso-ZA"/>
          </a:p>
        </p:txBody>
      </p:sp>
    </p:spTree>
    <p:extLst>
      <p:ext uri="{BB962C8B-B14F-4D97-AF65-F5344CB8AC3E}">
        <p14:creationId xmlns:p14="http://schemas.microsoft.com/office/powerpoint/2010/main" val="11304691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188641"/>
            <a:ext cx="7704667" cy="1224136"/>
          </a:xfrm>
        </p:spPr>
        <p:txBody>
          <a:bodyPr>
            <a:normAutofit fontScale="90000"/>
          </a:bodyPr>
          <a:lstStyle/>
          <a:p>
            <a:r>
              <a:rPr lang="en-ZA" sz="2800" b="1" dirty="0">
                <a:latin typeface="Arial Black" panose="020B0A04020102020204" pitchFamily="34" charset="0"/>
              </a:rPr>
              <a:t>RISK MANAGEMENT, ANTI-FRAUD &amp; ANTI-CORRUPTION COMMITTEE FUNCTIONALITY</a:t>
            </a:r>
            <a:endParaRPr lang="en-ZA" sz="2800" dirty="0"/>
          </a:p>
        </p:txBody>
      </p:sp>
      <p:sp>
        <p:nvSpPr>
          <p:cNvPr id="3" name="Content Placeholder 2"/>
          <p:cNvSpPr>
            <a:spLocks noGrp="1"/>
          </p:cNvSpPr>
          <p:nvPr>
            <p:ph idx="1"/>
          </p:nvPr>
        </p:nvSpPr>
        <p:spPr>
          <a:xfrm>
            <a:off x="683569" y="1412777"/>
            <a:ext cx="8003232" cy="4587039"/>
          </a:xfrm>
        </p:spPr>
        <p:txBody>
          <a:bodyPr>
            <a:normAutofit/>
          </a:bodyPr>
          <a:lstStyle/>
          <a:p>
            <a:pPr>
              <a:buFont typeface="Wingdings" panose="05000000000000000000" pitchFamily="2" charset="2"/>
              <a:buChar char="v"/>
            </a:pPr>
            <a:r>
              <a:rPr lang="en-ZA" sz="2000" dirty="0"/>
              <a:t>Provide proper and timely reports to the Municipal Manager on the state of risk management, together with aspects requiring improvement accompanied by the Committee’s recommendations to address such issues;</a:t>
            </a:r>
          </a:p>
          <a:p>
            <a:pPr>
              <a:buFont typeface="Wingdings" panose="05000000000000000000" pitchFamily="2" charset="2"/>
              <a:buChar char="v"/>
            </a:pPr>
            <a:r>
              <a:rPr lang="en-ZA" sz="2000" dirty="0"/>
              <a:t>On a quarterly basis, review the risk dashboards as submitted by the Risk Owners to monitor progress with regards to the mitigation of risks, verify the residual risks and make recommendations to the Municipal Manager; • Review reports of significant incidents and major frauds (both potential and actual) including the elevation of the effectiveness of the response in investigating any loss and preventing future occurrences:</a:t>
            </a:r>
          </a:p>
        </p:txBody>
      </p:sp>
      <p:sp>
        <p:nvSpPr>
          <p:cNvPr id="4" name="Slide Number Placeholder 3"/>
          <p:cNvSpPr>
            <a:spLocks noGrp="1"/>
          </p:cNvSpPr>
          <p:nvPr>
            <p:ph type="sldNum" sz="quarter" idx="12"/>
          </p:nvPr>
        </p:nvSpPr>
        <p:spPr/>
        <p:txBody>
          <a:bodyPr/>
          <a:lstStyle/>
          <a:p>
            <a:fld id="{7DADAC30-06FB-4867-A41F-B3D5DF4920A0}" type="slidenum">
              <a:rPr lang="nso-ZA" smtClean="0"/>
              <a:pPr/>
              <a:t>72</a:t>
            </a:fld>
            <a:endParaRPr lang="nso-ZA"/>
          </a:p>
        </p:txBody>
      </p:sp>
    </p:spTree>
    <p:extLst>
      <p:ext uri="{BB962C8B-B14F-4D97-AF65-F5344CB8AC3E}">
        <p14:creationId xmlns:p14="http://schemas.microsoft.com/office/powerpoint/2010/main" val="30966076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315615"/>
          </a:xfrm>
        </p:spPr>
        <p:txBody>
          <a:bodyPr>
            <a:normAutofit fontScale="90000"/>
          </a:bodyPr>
          <a:lstStyle/>
          <a:p>
            <a:r>
              <a:rPr lang="en-ZA" sz="2800" b="1" dirty="0">
                <a:latin typeface="Arial Black" panose="020B0A04020102020204" pitchFamily="34" charset="0"/>
              </a:rPr>
              <a:t>RISK MANAGEMENT, ANTI-FRAUD &amp; ANTI-CORRUPTION COMMITTEE FUNCTIONALITY</a:t>
            </a:r>
            <a:endParaRPr lang="en-ZA" sz="2800" dirty="0"/>
          </a:p>
        </p:txBody>
      </p:sp>
      <p:sp>
        <p:nvSpPr>
          <p:cNvPr id="3" name="Content Placeholder 2"/>
          <p:cNvSpPr>
            <a:spLocks noGrp="1"/>
          </p:cNvSpPr>
          <p:nvPr>
            <p:ph idx="1"/>
          </p:nvPr>
        </p:nvSpPr>
        <p:spPr>
          <a:xfrm>
            <a:off x="969557" y="1772815"/>
            <a:ext cx="7704667" cy="4335357"/>
          </a:xfrm>
        </p:spPr>
        <p:txBody>
          <a:bodyPr/>
          <a:lstStyle/>
          <a:p>
            <a:pPr>
              <a:buFont typeface="Wingdings" panose="05000000000000000000" pitchFamily="2" charset="2"/>
              <a:buChar char="Ø"/>
            </a:pPr>
            <a:r>
              <a:rPr lang="en-ZA" dirty="0"/>
              <a:t>Significant incidents are defined as any event which results in, or has the potential to result in serious personal injury (to the public, staff or third parties) or serious physical damage to property, plant, equipment, fixtures or stocks.  </a:t>
            </a:r>
          </a:p>
          <a:p>
            <a:pPr>
              <a:buFont typeface="Wingdings" panose="05000000000000000000" pitchFamily="2" charset="2"/>
              <a:buChar char="Ø"/>
            </a:pPr>
            <a:r>
              <a:rPr lang="en-ZA" dirty="0"/>
              <a:t>Significant frauds are defined as any fraud which results in, or has the potential to result in the loss of assets with a value exceeding R1,00 (ONE RAND)</a:t>
            </a:r>
          </a:p>
        </p:txBody>
      </p:sp>
      <p:sp>
        <p:nvSpPr>
          <p:cNvPr id="4" name="Slide Number Placeholder 3"/>
          <p:cNvSpPr>
            <a:spLocks noGrp="1"/>
          </p:cNvSpPr>
          <p:nvPr>
            <p:ph type="sldNum" sz="quarter" idx="12"/>
          </p:nvPr>
        </p:nvSpPr>
        <p:spPr/>
        <p:txBody>
          <a:bodyPr/>
          <a:lstStyle/>
          <a:p>
            <a:fld id="{7DADAC30-06FB-4867-A41F-B3D5DF4920A0}" type="slidenum">
              <a:rPr lang="nso-ZA" smtClean="0"/>
              <a:pPr/>
              <a:t>73</a:t>
            </a:fld>
            <a:endParaRPr lang="nso-ZA"/>
          </a:p>
        </p:txBody>
      </p:sp>
    </p:spTree>
    <p:extLst>
      <p:ext uri="{BB962C8B-B14F-4D97-AF65-F5344CB8AC3E}">
        <p14:creationId xmlns:p14="http://schemas.microsoft.com/office/powerpoint/2010/main" val="16469679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1"/>
            <a:ext cx="7704667" cy="1196751"/>
          </a:xfrm>
        </p:spPr>
        <p:txBody>
          <a:bodyPr>
            <a:normAutofit fontScale="90000"/>
          </a:bodyPr>
          <a:lstStyle/>
          <a:p>
            <a:r>
              <a:rPr lang="en-ZA" b="1" dirty="0">
                <a:latin typeface="Arial Black" panose="020B0A04020102020204" pitchFamily="34" charset="0"/>
              </a:rPr>
              <a:t>RMAFAC COMMITTEE CAPACITY</a:t>
            </a:r>
            <a:endParaRPr lang="en-ZA" dirty="0"/>
          </a:p>
        </p:txBody>
      </p:sp>
      <p:sp>
        <p:nvSpPr>
          <p:cNvPr id="3" name="Content Placeholder 2"/>
          <p:cNvSpPr>
            <a:spLocks noGrp="1"/>
          </p:cNvSpPr>
          <p:nvPr>
            <p:ph idx="1"/>
          </p:nvPr>
        </p:nvSpPr>
        <p:spPr>
          <a:xfrm>
            <a:off x="982133" y="1196752"/>
            <a:ext cx="7704667" cy="4803064"/>
          </a:xfrm>
        </p:spPr>
        <p:txBody>
          <a:bodyPr>
            <a:normAutofit lnSpcReduction="10000"/>
          </a:bodyPr>
          <a:lstStyle/>
          <a:p>
            <a:pPr marL="0" indent="0" algn="just">
              <a:buNone/>
            </a:pPr>
            <a:r>
              <a:rPr lang="en-ZA" sz="2200" dirty="0"/>
              <a:t>Lekwa Local Municipality Risk Management, Anti-Fraud &amp; Anti-Corruption Committee consist of </a:t>
            </a:r>
            <a:r>
              <a:rPr lang="en-ZA" sz="2200" dirty="0">
                <a:solidFill>
                  <a:srgbClr val="FF0000"/>
                </a:solidFill>
              </a:rPr>
              <a:t>Six (6)</a:t>
            </a:r>
            <a:r>
              <a:rPr lang="en-ZA" sz="2200" dirty="0"/>
              <a:t> members and one (1) support staff.</a:t>
            </a:r>
          </a:p>
          <a:p>
            <a:pPr>
              <a:buFont typeface="Wingdings" panose="05000000000000000000" pitchFamily="2" charset="2"/>
              <a:buChar char="§"/>
            </a:pPr>
            <a:r>
              <a:rPr lang="en-ZA" sz="2200" b="1" dirty="0"/>
              <a:t>RMAFAC Committee Members</a:t>
            </a:r>
            <a:endParaRPr lang="en-ZA" sz="2200" dirty="0"/>
          </a:p>
          <a:p>
            <a:pPr lvl="1">
              <a:lnSpc>
                <a:spcPct val="150000"/>
              </a:lnSpc>
              <a:buFont typeface="Wingdings" panose="05000000000000000000" pitchFamily="2" charset="2"/>
              <a:buChar char="ü"/>
            </a:pPr>
            <a:r>
              <a:rPr lang="en-ZA" dirty="0"/>
              <a:t>Six (6) members including one (1) external and independent Chairperson.</a:t>
            </a:r>
          </a:p>
          <a:p>
            <a:pPr marL="0" lvl="0" indent="0">
              <a:buNone/>
            </a:pPr>
            <a:endParaRPr lang="en-ZA" sz="200" dirty="0"/>
          </a:p>
          <a:p>
            <a:pPr lvl="0"/>
            <a:r>
              <a:rPr lang="en-ZA" sz="2200" b="1" dirty="0"/>
              <a:t>Support Staff</a:t>
            </a:r>
          </a:p>
          <a:p>
            <a:pPr lvl="1">
              <a:lnSpc>
                <a:spcPct val="150000"/>
              </a:lnSpc>
              <a:buFont typeface="Wingdings" panose="05000000000000000000" pitchFamily="2" charset="2"/>
              <a:buChar char="ü"/>
            </a:pPr>
            <a:r>
              <a:rPr lang="en-ZA" dirty="0"/>
              <a:t>One (1) Chief Risk Officer </a:t>
            </a:r>
          </a:p>
          <a:p>
            <a:pPr lvl="1">
              <a:lnSpc>
                <a:spcPct val="150000"/>
              </a:lnSpc>
              <a:buFont typeface="Wingdings" panose="05000000000000000000" pitchFamily="2" charset="2"/>
              <a:buChar char="ü"/>
            </a:pPr>
            <a:r>
              <a:rPr lang="en-ZA" dirty="0"/>
              <a:t>One (1) Risk Officer (Vacant)</a:t>
            </a:r>
          </a:p>
          <a:p>
            <a:pPr lvl="1">
              <a:lnSpc>
                <a:spcPct val="150000"/>
              </a:lnSpc>
              <a:buFont typeface="Wingdings" panose="05000000000000000000" pitchFamily="2" charset="2"/>
              <a:buChar char="ü"/>
            </a:pPr>
            <a:r>
              <a:rPr lang="en-ZA" dirty="0">
                <a:solidFill>
                  <a:srgbClr val="FF0000"/>
                </a:solidFill>
              </a:rPr>
              <a:t>One (1) Risk Intern, shared with PMS </a:t>
            </a:r>
          </a:p>
        </p:txBody>
      </p:sp>
      <p:sp>
        <p:nvSpPr>
          <p:cNvPr id="4" name="Slide Number Placeholder 3"/>
          <p:cNvSpPr>
            <a:spLocks noGrp="1"/>
          </p:cNvSpPr>
          <p:nvPr>
            <p:ph type="sldNum" sz="quarter" idx="12"/>
          </p:nvPr>
        </p:nvSpPr>
        <p:spPr/>
        <p:txBody>
          <a:bodyPr/>
          <a:lstStyle/>
          <a:p>
            <a:fld id="{7DADAC30-06FB-4867-A41F-B3D5DF4920A0}" type="slidenum">
              <a:rPr lang="nso-ZA" smtClean="0"/>
              <a:pPr/>
              <a:t>74</a:t>
            </a:fld>
            <a:endParaRPr lang="nso-ZA"/>
          </a:p>
        </p:txBody>
      </p:sp>
    </p:spTree>
    <p:extLst>
      <p:ext uri="{BB962C8B-B14F-4D97-AF65-F5344CB8AC3E}">
        <p14:creationId xmlns:p14="http://schemas.microsoft.com/office/powerpoint/2010/main" val="3819551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188641"/>
            <a:ext cx="7704667" cy="1224135"/>
          </a:xfrm>
        </p:spPr>
        <p:txBody>
          <a:bodyPr>
            <a:normAutofit fontScale="90000"/>
          </a:bodyPr>
          <a:lstStyle/>
          <a:p>
            <a:r>
              <a:rPr lang="en-ZA" b="1" dirty="0">
                <a:latin typeface="Arial Black" panose="020B0A04020102020204" pitchFamily="34" charset="0"/>
              </a:rPr>
              <a:t>RMAFAC COMMITTEE CAPACITY</a:t>
            </a:r>
            <a:endParaRPr lang="en-ZA" dirty="0"/>
          </a:p>
        </p:txBody>
      </p:sp>
      <p:graphicFrame>
        <p:nvGraphicFramePr>
          <p:cNvPr id="5" name="Content Placeholder 4"/>
          <p:cNvGraphicFramePr>
            <a:graphicFrameLocks noGrp="1"/>
          </p:cNvGraphicFramePr>
          <p:nvPr>
            <p:ph idx="1"/>
          </p:nvPr>
        </p:nvGraphicFramePr>
        <p:xfrm>
          <a:off x="384292" y="1412776"/>
          <a:ext cx="8291512" cy="4175368"/>
        </p:xfrm>
        <a:graphic>
          <a:graphicData uri="http://schemas.openxmlformats.org/drawingml/2006/table">
            <a:tbl>
              <a:tblPr firstRow="1" bandRow="1">
                <a:tableStyleId>{5C22544A-7EE6-4342-B048-85BDC9FD1C3A}</a:tableStyleId>
              </a:tblPr>
              <a:tblGrid>
                <a:gridCol w="2072878">
                  <a:extLst>
                    <a:ext uri="{9D8B030D-6E8A-4147-A177-3AD203B41FA5}">
                      <a16:colId xmlns:a16="http://schemas.microsoft.com/office/drawing/2014/main" val="20000"/>
                    </a:ext>
                  </a:extLst>
                </a:gridCol>
                <a:gridCol w="1682782">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2591636">
                  <a:extLst>
                    <a:ext uri="{9D8B030D-6E8A-4147-A177-3AD203B41FA5}">
                      <a16:colId xmlns:a16="http://schemas.microsoft.com/office/drawing/2014/main" val="20003"/>
                    </a:ext>
                  </a:extLst>
                </a:gridCol>
              </a:tblGrid>
              <a:tr h="792088">
                <a:tc>
                  <a:txBody>
                    <a:bodyPr/>
                    <a:lstStyle/>
                    <a:p>
                      <a:pPr algn="just"/>
                      <a:r>
                        <a:rPr lang="en-ZA" sz="1800" b="1" kern="1200" dirty="0">
                          <a:solidFill>
                            <a:schemeClr val="tx1"/>
                          </a:solidFill>
                          <a:effectLst/>
                          <a:latin typeface="+mn-lt"/>
                          <a:ea typeface="+mn-ea"/>
                          <a:cs typeface="+mn-cs"/>
                        </a:rPr>
                        <a:t>Name of the Members</a:t>
                      </a:r>
                      <a:endParaRPr lang="en-ZA" sz="1800" dirty="0">
                        <a:solidFill>
                          <a:schemeClr val="tx1"/>
                        </a:solidFill>
                      </a:endParaRPr>
                    </a:p>
                  </a:txBody>
                  <a:tcPr/>
                </a:tc>
                <a:tc>
                  <a:txBody>
                    <a:bodyPr/>
                    <a:lstStyle/>
                    <a:p>
                      <a:pPr algn="just"/>
                      <a:r>
                        <a:rPr lang="en-ZA" sz="2000" b="1" kern="1200" dirty="0">
                          <a:solidFill>
                            <a:schemeClr val="tx1"/>
                          </a:solidFill>
                          <a:effectLst/>
                          <a:latin typeface="+mn-lt"/>
                          <a:ea typeface="+mn-ea"/>
                          <a:cs typeface="+mn-cs"/>
                        </a:rPr>
                        <a:t>Academic</a:t>
                      </a:r>
                      <a:r>
                        <a:rPr lang="en-ZA" sz="2000" b="1" kern="1200" baseline="0" dirty="0">
                          <a:solidFill>
                            <a:schemeClr val="tx1"/>
                          </a:solidFill>
                          <a:effectLst/>
                          <a:latin typeface="+mn-lt"/>
                          <a:ea typeface="+mn-ea"/>
                          <a:cs typeface="+mn-cs"/>
                        </a:rPr>
                        <a:t> </a:t>
                      </a:r>
                      <a:r>
                        <a:rPr lang="en-ZA" sz="2000" b="1" kern="1200" dirty="0">
                          <a:solidFill>
                            <a:schemeClr val="tx1"/>
                          </a:solidFill>
                          <a:effectLst/>
                          <a:latin typeface="+mn-lt"/>
                          <a:ea typeface="+mn-ea"/>
                          <a:cs typeface="+mn-cs"/>
                        </a:rPr>
                        <a:t>Qualification</a:t>
                      </a:r>
                      <a:r>
                        <a:rPr lang="en-ZA" sz="2000" b="1" kern="1200" baseline="0" dirty="0">
                          <a:solidFill>
                            <a:schemeClr val="tx1"/>
                          </a:solidFill>
                          <a:effectLst/>
                          <a:latin typeface="+mn-lt"/>
                          <a:ea typeface="+mn-ea"/>
                          <a:cs typeface="+mn-cs"/>
                        </a:rPr>
                        <a:t> </a:t>
                      </a:r>
                      <a:endParaRPr lang="en-ZA" sz="1800" dirty="0">
                        <a:solidFill>
                          <a:schemeClr val="tx1"/>
                        </a:solidFill>
                      </a:endParaRPr>
                    </a:p>
                  </a:txBody>
                  <a:tcPr/>
                </a:tc>
                <a:tc>
                  <a:txBody>
                    <a:bodyPr/>
                    <a:lstStyle/>
                    <a:p>
                      <a:pPr algn="just"/>
                      <a:r>
                        <a:rPr lang="en-ZA" sz="1800" dirty="0">
                          <a:solidFill>
                            <a:schemeClr val="tx1"/>
                          </a:solidFill>
                        </a:rPr>
                        <a:t>Professional Qualification</a:t>
                      </a:r>
                    </a:p>
                  </a:txBody>
                  <a:tcPr/>
                </a:tc>
                <a:tc>
                  <a:txBody>
                    <a:bodyPr/>
                    <a:lstStyle/>
                    <a:p>
                      <a:pPr algn="just"/>
                      <a:r>
                        <a:rPr lang="en-ZA" sz="1800" b="1" kern="1200" dirty="0">
                          <a:solidFill>
                            <a:schemeClr val="tx1"/>
                          </a:solidFill>
                          <a:effectLst/>
                          <a:latin typeface="+mn-lt"/>
                          <a:ea typeface="+mn-ea"/>
                          <a:cs typeface="+mn-cs"/>
                        </a:rPr>
                        <a:t>Specialised</a:t>
                      </a:r>
                      <a:r>
                        <a:rPr lang="en-ZA" sz="1800" b="1" kern="1200" baseline="0" dirty="0">
                          <a:solidFill>
                            <a:schemeClr val="tx1"/>
                          </a:solidFill>
                          <a:effectLst/>
                          <a:latin typeface="+mn-lt"/>
                          <a:ea typeface="+mn-ea"/>
                          <a:cs typeface="+mn-cs"/>
                        </a:rPr>
                        <a:t> </a:t>
                      </a:r>
                      <a:r>
                        <a:rPr lang="en-ZA" sz="1800" b="1" kern="1200" dirty="0">
                          <a:solidFill>
                            <a:schemeClr val="tx1"/>
                          </a:solidFill>
                          <a:effectLst/>
                          <a:latin typeface="+mn-lt"/>
                          <a:ea typeface="+mn-ea"/>
                          <a:cs typeface="+mn-cs"/>
                        </a:rPr>
                        <a:t>areas within RMAFACC</a:t>
                      </a:r>
                      <a:endParaRPr lang="en-ZA" sz="1800" dirty="0">
                        <a:solidFill>
                          <a:schemeClr val="tx1"/>
                        </a:solidFill>
                      </a:endParaRPr>
                    </a:p>
                  </a:txBody>
                  <a:tcPr/>
                </a:tc>
                <a:extLst>
                  <a:ext uri="{0D108BD9-81ED-4DB2-BD59-A6C34878D82A}">
                    <a16:rowId xmlns:a16="http://schemas.microsoft.com/office/drawing/2014/main" val="10000"/>
                  </a:ext>
                </a:extLst>
              </a:tr>
              <a:tr h="370840">
                <a:tc>
                  <a:txBody>
                    <a:bodyPr/>
                    <a:lstStyle/>
                    <a:p>
                      <a:r>
                        <a:rPr lang="en-US" dirty="0"/>
                        <a:t>Mr. M. </a:t>
                      </a:r>
                      <a:r>
                        <a:rPr lang="en-US" dirty="0" err="1"/>
                        <a:t>Nondwangu</a:t>
                      </a:r>
                      <a:r>
                        <a:rPr lang="en-US" dirty="0"/>
                        <a:t> (Chairperson)</a:t>
                      </a:r>
                      <a:endParaRPr lang="en-ZA" dirty="0"/>
                    </a:p>
                  </a:txBody>
                  <a:tcPr/>
                </a:tc>
                <a:tc>
                  <a:txBody>
                    <a:bodyPr/>
                    <a:lstStyle/>
                    <a:p>
                      <a:r>
                        <a:rPr lang="en-US" dirty="0"/>
                        <a:t>BSc</a:t>
                      </a:r>
                    </a:p>
                    <a:p>
                      <a:r>
                        <a:rPr lang="en-US" dirty="0"/>
                        <a:t>BSc Honours</a:t>
                      </a:r>
                      <a:endParaRPr lang="en-ZA" dirty="0"/>
                    </a:p>
                  </a:txBody>
                  <a:tcPr/>
                </a:tc>
                <a:tc>
                  <a:txBody>
                    <a:bodyPr/>
                    <a:lstStyle/>
                    <a:p>
                      <a:endParaRPr lang="en-ZA" dirty="0"/>
                    </a:p>
                  </a:txBody>
                  <a:tcPr/>
                </a:tc>
                <a:tc>
                  <a:txBody>
                    <a:bodyPr/>
                    <a:lstStyle/>
                    <a:p>
                      <a:r>
                        <a:rPr lang="en-US" dirty="0"/>
                        <a:t>Compliance</a:t>
                      </a:r>
                      <a:r>
                        <a:rPr lang="en-US" baseline="0" dirty="0"/>
                        <a:t> management</a:t>
                      </a:r>
                    </a:p>
                    <a:p>
                      <a:r>
                        <a:rPr lang="en-US" baseline="0" dirty="0"/>
                        <a:t>Integrated Risk  management</a:t>
                      </a:r>
                    </a:p>
                    <a:p>
                      <a:r>
                        <a:rPr lang="en-US" baseline="0" dirty="0"/>
                        <a:t>Business Continuity</a:t>
                      </a:r>
                    </a:p>
                    <a:p>
                      <a:r>
                        <a:rPr lang="en-US" baseline="0" dirty="0"/>
                        <a:t>Ethics management</a:t>
                      </a:r>
                    </a:p>
                    <a:p>
                      <a:r>
                        <a:rPr lang="en-US" baseline="0" dirty="0"/>
                        <a:t>Fraud risk management</a:t>
                      </a:r>
                    </a:p>
                    <a:p>
                      <a:r>
                        <a:rPr lang="en-US" baseline="0" dirty="0"/>
                        <a:t>Health, Safety and Environment</a:t>
                      </a:r>
                    </a:p>
                    <a:p>
                      <a:r>
                        <a:rPr lang="en-US" baseline="0" dirty="0"/>
                        <a:t>Security management</a:t>
                      </a:r>
                      <a:endParaRPr lang="en-US" dirty="0"/>
                    </a:p>
                    <a:p>
                      <a:endParaRPr lang="en-ZA" dirty="0"/>
                    </a:p>
                    <a:p>
                      <a:endParaRPr lang="en-ZA" dirty="0"/>
                    </a:p>
                  </a:txBody>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fld id="{7DADAC30-06FB-4867-A41F-B3D5DF4920A0}" type="slidenum">
              <a:rPr lang="nso-ZA" smtClean="0"/>
              <a:pPr/>
              <a:t>75</a:t>
            </a:fld>
            <a:endParaRPr lang="nso-ZA"/>
          </a:p>
        </p:txBody>
      </p:sp>
    </p:spTree>
    <p:extLst>
      <p:ext uri="{BB962C8B-B14F-4D97-AF65-F5344CB8AC3E}">
        <p14:creationId xmlns:p14="http://schemas.microsoft.com/office/powerpoint/2010/main" val="30864130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260649"/>
            <a:ext cx="7704667" cy="1224136"/>
          </a:xfrm>
        </p:spPr>
        <p:txBody>
          <a:bodyPr>
            <a:normAutofit fontScale="90000"/>
          </a:bodyPr>
          <a:lstStyle/>
          <a:p>
            <a:r>
              <a:rPr lang="en-ZA" b="1" dirty="0">
                <a:latin typeface="Arial Black" panose="020B0A04020102020204" pitchFamily="34" charset="0"/>
              </a:rPr>
              <a:t>RMAFAC COMMITTEE CAPACITY</a:t>
            </a:r>
            <a:endParaRPr lang="en-ZA" dirty="0"/>
          </a:p>
        </p:txBody>
      </p:sp>
      <p:graphicFrame>
        <p:nvGraphicFramePr>
          <p:cNvPr id="5" name="Content Placeholder 4"/>
          <p:cNvGraphicFramePr>
            <a:graphicFrameLocks noGrp="1"/>
          </p:cNvGraphicFramePr>
          <p:nvPr>
            <p:ph idx="1"/>
          </p:nvPr>
        </p:nvGraphicFramePr>
        <p:xfrm>
          <a:off x="395288" y="1484313"/>
          <a:ext cx="8291512" cy="2438400"/>
        </p:xfrm>
        <a:graphic>
          <a:graphicData uri="http://schemas.openxmlformats.org/drawingml/2006/table">
            <a:tbl>
              <a:tblPr firstRow="1" bandRow="1">
                <a:tableStyleId>{5C22544A-7EE6-4342-B048-85BDC9FD1C3A}</a:tableStyleId>
              </a:tblPr>
              <a:tblGrid>
                <a:gridCol w="2072878">
                  <a:extLst>
                    <a:ext uri="{9D8B030D-6E8A-4147-A177-3AD203B41FA5}">
                      <a16:colId xmlns:a16="http://schemas.microsoft.com/office/drawing/2014/main" val="20000"/>
                    </a:ext>
                  </a:extLst>
                </a:gridCol>
                <a:gridCol w="2072878">
                  <a:extLst>
                    <a:ext uri="{9D8B030D-6E8A-4147-A177-3AD203B41FA5}">
                      <a16:colId xmlns:a16="http://schemas.microsoft.com/office/drawing/2014/main" val="20001"/>
                    </a:ext>
                  </a:extLst>
                </a:gridCol>
                <a:gridCol w="2072878">
                  <a:extLst>
                    <a:ext uri="{9D8B030D-6E8A-4147-A177-3AD203B41FA5}">
                      <a16:colId xmlns:a16="http://schemas.microsoft.com/office/drawing/2014/main" val="20002"/>
                    </a:ext>
                  </a:extLst>
                </a:gridCol>
                <a:gridCol w="2072878">
                  <a:extLst>
                    <a:ext uri="{9D8B030D-6E8A-4147-A177-3AD203B41FA5}">
                      <a16:colId xmlns:a16="http://schemas.microsoft.com/office/drawing/2014/main" val="20003"/>
                    </a:ext>
                  </a:extLst>
                </a:gridCol>
              </a:tblGrid>
              <a:tr h="370840">
                <a:tc>
                  <a:txBody>
                    <a:bodyPr/>
                    <a:lstStyle/>
                    <a:p>
                      <a:pPr algn="just"/>
                      <a:r>
                        <a:rPr lang="en-ZA" sz="1800" b="1" kern="1200" dirty="0">
                          <a:solidFill>
                            <a:schemeClr val="tx1"/>
                          </a:solidFill>
                          <a:effectLst/>
                          <a:latin typeface="+mn-lt"/>
                          <a:ea typeface="+mn-ea"/>
                          <a:cs typeface="+mn-cs"/>
                        </a:rPr>
                        <a:t>Name of the Members</a:t>
                      </a:r>
                      <a:endParaRPr lang="en-ZA" sz="1800" dirty="0">
                        <a:solidFill>
                          <a:schemeClr val="tx1"/>
                        </a:solidFill>
                      </a:endParaRPr>
                    </a:p>
                  </a:txBody>
                  <a:tcPr/>
                </a:tc>
                <a:tc>
                  <a:txBody>
                    <a:bodyPr/>
                    <a:lstStyle/>
                    <a:p>
                      <a:pPr algn="just"/>
                      <a:r>
                        <a:rPr lang="en-ZA" sz="2000" b="1" kern="1200" dirty="0">
                          <a:solidFill>
                            <a:schemeClr val="tx1"/>
                          </a:solidFill>
                          <a:effectLst/>
                          <a:latin typeface="+mn-lt"/>
                          <a:ea typeface="+mn-ea"/>
                          <a:cs typeface="+mn-cs"/>
                        </a:rPr>
                        <a:t>Academic</a:t>
                      </a:r>
                      <a:r>
                        <a:rPr lang="en-ZA" sz="2000" b="1" kern="1200" baseline="0" dirty="0">
                          <a:solidFill>
                            <a:schemeClr val="tx1"/>
                          </a:solidFill>
                          <a:effectLst/>
                          <a:latin typeface="+mn-lt"/>
                          <a:ea typeface="+mn-ea"/>
                          <a:cs typeface="+mn-cs"/>
                        </a:rPr>
                        <a:t> </a:t>
                      </a:r>
                      <a:r>
                        <a:rPr lang="en-ZA" sz="2000" b="1" kern="1200" dirty="0">
                          <a:solidFill>
                            <a:schemeClr val="tx1"/>
                          </a:solidFill>
                          <a:effectLst/>
                          <a:latin typeface="+mn-lt"/>
                          <a:ea typeface="+mn-ea"/>
                          <a:cs typeface="+mn-cs"/>
                        </a:rPr>
                        <a:t>Qualification</a:t>
                      </a:r>
                      <a:r>
                        <a:rPr lang="en-ZA" sz="2000" b="1" kern="1200" baseline="0" dirty="0">
                          <a:solidFill>
                            <a:schemeClr val="tx1"/>
                          </a:solidFill>
                          <a:effectLst/>
                          <a:latin typeface="+mn-lt"/>
                          <a:ea typeface="+mn-ea"/>
                          <a:cs typeface="+mn-cs"/>
                        </a:rPr>
                        <a:t> </a:t>
                      </a:r>
                      <a:endParaRPr lang="en-ZA" sz="1800" dirty="0">
                        <a:solidFill>
                          <a:schemeClr val="tx1"/>
                        </a:solidFill>
                      </a:endParaRPr>
                    </a:p>
                  </a:txBody>
                  <a:tcPr/>
                </a:tc>
                <a:tc>
                  <a:txBody>
                    <a:bodyPr/>
                    <a:lstStyle/>
                    <a:p>
                      <a:pPr algn="just"/>
                      <a:r>
                        <a:rPr lang="en-ZA" sz="1800" dirty="0">
                          <a:solidFill>
                            <a:schemeClr val="tx1"/>
                          </a:solidFill>
                        </a:rPr>
                        <a:t>Professional Qualification</a:t>
                      </a:r>
                    </a:p>
                  </a:txBody>
                  <a:tcPr/>
                </a:tc>
                <a:tc>
                  <a:txBody>
                    <a:bodyPr/>
                    <a:lstStyle/>
                    <a:p>
                      <a:pPr algn="just"/>
                      <a:r>
                        <a:rPr lang="en-ZA" sz="1800" b="1" kern="1200" dirty="0">
                          <a:solidFill>
                            <a:schemeClr val="tx1"/>
                          </a:solidFill>
                          <a:effectLst/>
                          <a:latin typeface="+mn-lt"/>
                          <a:ea typeface="+mn-ea"/>
                          <a:cs typeface="+mn-cs"/>
                        </a:rPr>
                        <a:t>Specialised</a:t>
                      </a:r>
                      <a:r>
                        <a:rPr lang="en-ZA" sz="1800" b="1" kern="1200" baseline="0" dirty="0">
                          <a:solidFill>
                            <a:schemeClr val="tx1"/>
                          </a:solidFill>
                          <a:effectLst/>
                          <a:latin typeface="+mn-lt"/>
                          <a:ea typeface="+mn-ea"/>
                          <a:cs typeface="+mn-cs"/>
                        </a:rPr>
                        <a:t> </a:t>
                      </a:r>
                      <a:r>
                        <a:rPr lang="en-ZA" sz="1800" b="1" kern="1200" dirty="0">
                          <a:solidFill>
                            <a:schemeClr val="tx1"/>
                          </a:solidFill>
                          <a:effectLst/>
                          <a:latin typeface="+mn-lt"/>
                          <a:ea typeface="+mn-ea"/>
                          <a:cs typeface="+mn-cs"/>
                        </a:rPr>
                        <a:t>areas within RMAFACC</a:t>
                      </a:r>
                      <a:endParaRPr lang="en-ZA" sz="1800" dirty="0">
                        <a:solidFill>
                          <a:schemeClr val="tx1"/>
                        </a:solidFill>
                      </a:endParaRPr>
                    </a:p>
                  </a:txBody>
                  <a:tcPr/>
                </a:tc>
                <a:extLst>
                  <a:ext uri="{0D108BD9-81ED-4DB2-BD59-A6C34878D82A}">
                    <a16:rowId xmlns:a16="http://schemas.microsoft.com/office/drawing/2014/main" val="10000"/>
                  </a:ext>
                </a:extLst>
              </a:tr>
              <a:tr h="370840">
                <a:tc>
                  <a:txBody>
                    <a:bodyPr/>
                    <a:lstStyle/>
                    <a:p>
                      <a:r>
                        <a:rPr lang="en-US" dirty="0"/>
                        <a:t>Mr. M.P. Phosa</a:t>
                      </a:r>
                    </a:p>
                    <a:p>
                      <a:r>
                        <a:rPr lang="en-US" dirty="0"/>
                        <a:t>Executive Manager Planning and Economic Development</a:t>
                      </a:r>
                    </a:p>
                    <a:p>
                      <a:endParaRPr lang="en-US" dirty="0"/>
                    </a:p>
                  </a:txBody>
                  <a:tcPr/>
                </a:tc>
                <a:tc>
                  <a:txBody>
                    <a:bodyPr/>
                    <a:lstStyle/>
                    <a:p>
                      <a:r>
                        <a:rPr lang="en-US" dirty="0"/>
                        <a:t>MBA (NQF level 9)</a:t>
                      </a:r>
                    </a:p>
                    <a:p>
                      <a:r>
                        <a:rPr lang="en-US" dirty="0"/>
                        <a:t>BSc</a:t>
                      </a:r>
                      <a:r>
                        <a:rPr lang="en-US" baseline="0" dirty="0"/>
                        <a:t> Honours</a:t>
                      </a:r>
                    </a:p>
                    <a:p>
                      <a:r>
                        <a:rPr lang="en-US" baseline="0" dirty="0"/>
                        <a:t>Urban and Regional Planning</a:t>
                      </a:r>
                      <a:endParaRPr lang="en-ZA" dirty="0"/>
                    </a:p>
                  </a:txBody>
                  <a:tcPr/>
                </a:tc>
                <a:tc>
                  <a:txBody>
                    <a:bodyPr/>
                    <a:lstStyle/>
                    <a:p>
                      <a:r>
                        <a:rPr lang="en-US" dirty="0"/>
                        <a:t>Professional Planner ( SCAPLAN)</a:t>
                      </a:r>
                      <a:endParaRPr lang="en-ZA" dirty="0"/>
                    </a:p>
                  </a:txBody>
                  <a:tcPr/>
                </a:tc>
                <a:tc>
                  <a:txBody>
                    <a:bodyPr/>
                    <a:lstStyle/>
                    <a:p>
                      <a:endParaRPr lang="en-ZA"/>
                    </a:p>
                  </a:txBody>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fld id="{7DADAC30-06FB-4867-A41F-B3D5DF4920A0}" type="slidenum">
              <a:rPr lang="nso-ZA" smtClean="0"/>
              <a:pPr/>
              <a:t>76</a:t>
            </a:fld>
            <a:endParaRPr lang="nso-ZA"/>
          </a:p>
        </p:txBody>
      </p:sp>
    </p:spTree>
    <p:extLst>
      <p:ext uri="{BB962C8B-B14F-4D97-AF65-F5344CB8AC3E}">
        <p14:creationId xmlns:p14="http://schemas.microsoft.com/office/powerpoint/2010/main" val="2695199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88641"/>
            <a:ext cx="8363272" cy="1008112"/>
          </a:xfrm>
        </p:spPr>
        <p:txBody>
          <a:bodyPr>
            <a:normAutofit fontScale="90000"/>
          </a:bodyPr>
          <a:lstStyle/>
          <a:p>
            <a:r>
              <a:rPr lang="en-ZA" b="1" dirty="0">
                <a:latin typeface="Arial Black" panose="020B0A04020102020204" pitchFamily="34" charset="0"/>
              </a:rPr>
              <a:t>RMAFACC SUPPORT STAFF CAPACITY</a:t>
            </a:r>
            <a:endParaRPr lang="en-ZA" dirty="0"/>
          </a:p>
        </p:txBody>
      </p:sp>
      <p:graphicFrame>
        <p:nvGraphicFramePr>
          <p:cNvPr id="5" name="Content Placeholder 4"/>
          <p:cNvGraphicFramePr>
            <a:graphicFrameLocks noGrp="1"/>
          </p:cNvGraphicFramePr>
          <p:nvPr>
            <p:ph idx="1"/>
          </p:nvPr>
        </p:nvGraphicFramePr>
        <p:xfrm>
          <a:off x="395288" y="1216025"/>
          <a:ext cx="8291511" cy="1381760"/>
        </p:xfrm>
        <a:graphic>
          <a:graphicData uri="http://schemas.openxmlformats.org/drawingml/2006/table">
            <a:tbl>
              <a:tblPr firstRow="1" bandRow="1">
                <a:tableStyleId>{5C22544A-7EE6-4342-B048-85BDC9FD1C3A}</a:tableStyleId>
              </a:tblPr>
              <a:tblGrid>
                <a:gridCol w="2763837">
                  <a:extLst>
                    <a:ext uri="{9D8B030D-6E8A-4147-A177-3AD203B41FA5}">
                      <a16:colId xmlns:a16="http://schemas.microsoft.com/office/drawing/2014/main" val="20000"/>
                    </a:ext>
                  </a:extLst>
                </a:gridCol>
                <a:gridCol w="2763837">
                  <a:extLst>
                    <a:ext uri="{9D8B030D-6E8A-4147-A177-3AD203B41FA5}">
                      <a16:colId xmlns:a16="http://schemas.microsoft.com/office/drawing/2014/main" val="20001"/>
                    </a:ext>
                  </a:extLst>
                </a:gridCol>
                <a:gridCol w="2763837">
                  <a:extLst>
                    <a:ext uri="{9D8B030D-6E8A-4147-A177-3AD203B41FA5}">
                      <a16:colId xmlns:a16="http://schemas.microsoft.com/office/drawing/2014/main" val="20002"/>
                    </a:ext>
                  </a:extLst>
                </a:gridCol>
              </a:tblGrid>
              <a:tr h="370840">
                <a:tc>
                  <a:txBody>
                    <a:bodyPr/>
                    <a:lstStyle/>
                    <a:p>
                      <a:r>
                        <a:rPr lang="en-ZA" dirty="0">
                          <a:solidFill>
                            <a:schemeClr val="tx1"/>
                          </a:solidFill>
                        </a:rPr>
                        <a:t>Name</a:t>
                      </a:r>
                      <a:r>
                        <a:rPr lang="en-ZA" baseline="0" dirty="0">
                          <a:solidFill>
                            <a:schemeClr val="tx1"/>
                          </a:solidFill>
                        </a:rPr>
                        <a:t> </a:t>
                      </a:r>
                      <a:endParaRPr lang="en-ZA" dirty="0">
                        <a:solidFill>
                          <a:schemeClr val="tx1"/>
                        </a:solidFill>
                      </a:endParaRPr>
                    </a:p>
                  </a:txBody>
                  <a:tcPr/>
                </a:tc>
                <a:tc>
                  <a:txBody>
                    <a:bodyPr/>
                    <a:lstStyle/>
                    <a:p>
                      <a:r>
                        <a:rPr lang="en-ZA" dirty="0">
                          <a:solidFill>
                            <a:schemeClr val="tx1"/>
                          </a:solidFill>
                        </a:rPr>
                        <a:t>Position</a:t>
                      </a:r>
                    </a:p>
                  </a:txBody>
                  <a:tcPr/>
                </a:tc>
                <a:tc>
                  <a:txBody>
                    <a:bodyPr/>
                    <a:lstStyle/>
                    <a:p>
                      <a:r>
                        <a:rPr lang="en-ZA" dirty="0">
                          <a:solidFill>
                            <a:schemeClr val="tx1"/>
                          </a:solidFill>
                        </a:rPr>
                        <a:t>Qualification/Current Studies</a:t>
                      </a:r>
                    </a:p>
                  </a:txBody>
                  <a:tcPr/>
                </a:tc>
                <a:extLst>
                  <a:ext uri="{0D108BD9-81ED-4DB2-BD59-A6C34878D82A}">
                    <a16:rowId xmlns:a16="http://schemas.microsoft.com/office/drawing/2014/main" val="10000"/>
                  </a:ext>
                </a:extLst>
              </a:tr>
              <a:tr h="370840">
                <a:tc>
                  <a:txBody>
                    <a:bodyPr/>
                    <a:lstStyle/>
                    <a:p>
                      <a:r>
                        <a:rPr lang="en-US" dirty="0"/>
                        <a:t>Ms. GT </a:t>
                      </a:r>
                      <a:r>
                        <a:rPr lang="en-US" dirty="0" err="1"/>
                        <a:t>Magudulela</a:t>
                      </a:r>
                      <a:endParaRPr lang="en-ZA" dirty="0"/>
                    </a:p>
                  </a:txBody>
                  <a:tcPr/>
                </a:tc>
                <a:tc>
                  <a:txBody>
                    <a:bodyPr/>
                    <a:lstStyle/>
                    <a:p>
                      <a:r>
                        <a:rPr lang="en-US" dirty="0"/>
                        <a:t>Chief Risk</a:t>
                      </a:r>
                      <a:r>
                        <a:rPr lang="en-US" baseline="0" dirty="0"/>
                        <a:t> Officer</a:t>
                      </a:r>
                      <a:endParaRPr lang="en-ZA" dirty="0"/>
                    </a:p>
                  </a:txBody>
                  <a:tcPr/>
                </a:tc>
                <a:tc>
                  <a:txBody>
                    <a:bodyPr/>
                    <a:lstStyle/>
                    <a:p>
                      <a:endParaRPr lang="en-ZA" dirty="0"/>
                    </a:p>
                  </a:txBody>
                  <a:tcPr/>
                </a:tc>
                <a:extLst>
                  <a:ext uri="{0D108BD9-81ED-4DB2-BD59-A6C34878D82A}">
                    <a16:rowId xmlns:a16="http://schemas.microsoft.com/office/drawing/2014/main" val="10001"/>
                  </a:ext>
                </a:extLst>
              </a:tr>
              <a:tr h="370840">
                <a:tc>
                  <a:txBody>
                    <a:bodyPr/>
                    <a:lstStyle/>
                    <a:p>
                      <a:r>
                        <a:rPr lang="en-ZA" dirty="0">
                          <a:solidFill>
                            <a:srgbClr val="FF0000"/>
                          </a:solidFill>
                        </a:rPr>
                        <a:t>Vacant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solidFill>
                            <a:srgbClr val="FF0000"/>
                          </a:solidFill>
                        </a:rPr>
                        <a:t>Risk </a:t>
                      </a:r>
                      <a:r>
                        <a:rPr lang="en-ZA" baseline="0" dirty="0">
                          <a:solidFill>
                            <a:srgbClr val="FF0000"/>
                          </a:solidFill>
                        </a:rPr>
                        <a:t>Officer</a:t>
                      </a:r>
                      <a:endParaRPr lang="en-ZA" dirty="0">
                        <a:solidFill>
                          <a:srgbClr val="FF0000"/>
                        </a:solidFill>
                      </a:endParaRPr>
                    </a:p>
                  </a:txBody>
                  <a:tcPr/>
                </a:tc>
                <a:tc>
                  <a:txBody>
                    <a:bodyPr/>
                    <a:lstStyle/>
                    <a:p>
                      <a:pPr algn="just"/>
                      <a:endParaRPr lang="en-ZA" baseline="0" dirty="0">
                        <a:solidFill>
                          <a:srgbClr val="FF0000"/>
                        </a:solidFill>
                      </a:endParaRPr>
                    </a:p>
                  </a:txBody>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fld id="{7DADAC30-06FB-4867-A41F-B3D5DF4920A0}" type="slidenum">
              <a:rPr lang="nso-ZA" smtClean="0"/>
              <a:pPr/>
              <a:t>77</a:t>
            </a:fld>
            <a:endParaRPr lang="nso-ZA"/>
          </a:p>
        </p:txBody>
      </p:sp>
    </p:spTree>
    <p:extLst>
      <p:ext uri="{BB962C8B-B14F-4D97-AF65-F5344CB8AC3E}">
        <p14:creationId xmlns:p14="http://schemas.microsoft.com/office/powerpoint/2010/main" val="34185406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9" y="188641"/>
            <a:ext cx="7945948" cy="1008111"/>
          </a:xfrm>
        </p:spPr>
        <p:txBody>
          <a:bodyPr>
            <a:normAutofit fontScale="90000"/>
          </a:bodyPr>
          <a:lstStyle/>
          <a:p>
            <a:r>
              <a:rPr lang="en-ZA" b="1" dirty="0">
                <a:latin typeface="Arial Black" panose="020B0A04020102020204" pitchFamily="34" charset="0"/>
              </a:rPr>
              <a:t>RMAFAC COMMITTEE FUNCTIONALITY</a:t>
            </a:r>
            <a:endParaRPr lang="en-ZA" dirty="0"/>
          </a:p>
        </p:txBody>
      </p:sp>
      <p:sp>
        <p:nvSpPr>
          <p:cNvPr id="3" name="Text Placeholder 2"/>
          <p:cNvSpPr>
            <a:spLocks noGrp="1"/>
          </p:cNvSpPr>
          <p:nvPr>
            <p:ph type="body" sz="quarter" idx="13"/>
          </p:nvPr>
        </p:nvSpPr>
        <p:spPr>
          <a:xfrm>
            <a:off x="683568" y="1196752"/>
            <a:ext cx="7848871" cy="1296144"/>
          </a:xfrm>
        </p:spPr>
        <p:txBody>
          <a:bodyPr>
            <a:normAutofit fontScale="25000" lnSpcReduction="20000"/>
          </a:bodyPr>
          <a:lstStyle/>
          <a:p>
            <a:pPr>
              <a:spcBef>
                <a:spcPts val="0"/>
              </a:spcBef>
            </a:pPr>
            <a:endParaRPr lang="en-ZA" dirty="0">
              <a:solidFill>
                <a:srgbClr val="FF0000"/>
              </a:solidFill>
            </a:endParaRPr>
          </a:p>
          <a:p>
            <a:pPr>
              <a:spcBef>
                <a:spcPts val="0"/>
              </a:spcBef>
            </a:pPr>
            <a:r>
              <a:rPr lang="en-ZA" sz="9600" dirty="0"/>
              <a:t>RMAFACC convened three (03) ordinary meetings  between the period 01 July 2020 to 31 January 2021, as follows:</a:t>
            </a:r>
          </a:p>
          <a:p>
            <a:pPr marL="457200" indent="-457200">
              <a:spcBef>
                <a:spcPts val="0"/>
              </a:spcBef>
              <a:buAutoNum type="arabicPeriod"/>
            </a:pPr>
            <a:r>
              <a:rPr lang="en-ZA" sz="9600" dirty="0"/>
              <a:t>Ordinary Meeting</a:t>
            </a:r>
          </a:p>
          <a:p>
            <a:endParaRPr lang="en-ZA" dirty="0"/>
          </a:p>
        </p:txBody>
      </p:sp>
      <p:sp>
        <p:nvSpPr>
          <p:cNvPr id="4" name="Text Placeholder 3"/>
          <p:cNvSpPr>
            <a:spLocks noGrp="1"/>
          </p:cNvSpPr>
          <p:nvPr>
            <p:ph type="body" idx="1"/>
          </p:nvPr>
        </p:nvSpPr>
        <p:spPr>
          <a:xfrm>
            <a:off x="539552" y="2492896"/>
            <a:ext cx="8089964" cy="3623174"/>
          </a:xfrm>
        </p:spPr>
        <p:txBody>
          <a:bodyPr/>
          <a:lstStyle/>
          <a:p>
            <a:endParaRPr lang="en-ZA" dirty="0"/>
          </a:p>
        </p:txBody>
      </p:sp>
      <p:sp>
        <p:nvSpPr>
          <p:cNvPr id="5" name="Slide Number Placeholder 4"/>
          <p:cNvSpPr>
            <a:spLocks noGrp="1"/>
          </p:cNvSpPr>
          <p:nvPr>
            <p:ph type="sldNum" sz="quarter" idx="12"/>
          </p:nvPr>
        </p:nvSpPr>
        <p:spPr/>
        <p:txBody>
          <a:bodyPr/>
          <a:lstStyle/>
          <a:p>
            <a:fld id="{7DADAC30-06FB-4867-A41F-B3D5DF4920A0}" type="slidenum">
              <a:rPr lang="nso-ZA" smtClean="0"/>
              <a:pPr/>
              <a:t>78</a:t>
            </a:fld>
            <a:endParaRPr lang="nso-ZA"/>
          </a:p>
        </p:txBody>
      </p:sp>
      <p:graphicFrame>
        <p:nvGraphicFramePr>
          <p:cNvPr id="6" name="Table 5"/>
          <p:cNvGraphicFramePr>
            <a:graphicFrameLocks noGrp="1"/>
          </p:cNvGraphicFramePr>
          <p:nvPr/>
        </p:nvGraphicFramePr>
        <p:xfrm>
          <a:off x="683567" y="2492895"/>
          <a:ext cx="7848871" cy="3224149"/>
        </p:xfrm>
        <a:graphic>
          <a:graphicData uri="http://schemas.openxmlformats.org/drawingml/2006/table">
            <a:tbl>
              <a:tblPr firstRow="1" bandRow="1">
                <a:tableStyleId>{5C22544A-7EE6-4342-B048-85BDC9FD1C3A}</a:tableStyleId>
              </a:tblPr>
              <a:tblGrid>
                <a:gridCol w="1728193">
                  <a:extLst>
                    <a:ext uri="{9D8B030D-6E8A-4147-A177-3AD203B41FA5}">
                      <a16:colId xmlns:a16="http://schemas.microsoft.com/office/drawing/2014/main" val="20000"/>
                    </a:ext>
                  </a:extLst>
                </a:gridCol>
                <a:gridCol w="6120678">
                  <a:extLst>
                    <a:ext uri="{9D8B030D-6E8A-4147-A177-3AD203B41FA5}">
                      <a16:colId xmlns:a16="http://schemas.microsoft.com/office/drawing/2014/main" val="20001"/>
                    </a:ext>
                  </a:extLst>
                </a:gridCol>
              </a:tblGrid>
              <a:tr h="342379">
                <a:tc>
                  <a:txBody>
                    <a:bodyPr/>
                    <a:lstStyle/>
                    <a:p>
                      <a:pPr algn="just">
                        <a:lnSpc>
                          <a:spcPct val="150000"/>
                        </a:lnSpc>
                        <a:spcAft>
                          <a:spcPts val="0"/>
                        </a:spcAft>
                      </a:pPr>
                      <a:r>
                        <a:rPr lang="en-ZA" sz="1900" dirty="0">
                          <a:solidFill>
                            <a:schemeClr val="tx1"/>
                          </a:solidFill>
                          <a:effectLst/>
                        </a:rPr>
                        <a:t>DATE</a:t>
                      </a:r>
                      <a:endParaRPr lang="en-ZA"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tc>
                  <a:txBody>
                    <a:bodyPr/>
                    <a:lstStyle/>
                    <a:p>
                      <a:pPr algn="just">
                        <a:lnSpc>
                          <a:spcPct val="150000"/>
                        </a:lnSpc>
                        <a:spcAft>
                          <a:spcPts val="0"/>
                        </a:spcAft>
                      </a:pPr>
                      <a:r>
                        <a:rPr lang="en-ZA" sz="1900" dirty="0">
                          <a:solidFill>
                            <a:schemeClr val="tx1"/>
                          </a:solidFill>
                          <a:effectLst/>
                        </a:rPr>
                        <a:t>AGENDA CONSIDERED</a:t>
                      </a:r>
                      <a:endParaRPr lang="en-ZA"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extLst>
                  <a:ext uri="{0D108BD9-81ED-4DB2-BD59-A6C34878D82A}">
                    <a16:rowId xmlns:a16="http://schemas.microsoft.com/office/drawing/2014/main" val="10000"/>
                  </a:ext>
                </a:extLst>
              </a:tr>
              <a:tr h="521718">
                <a:tc>
                  <a:txBody>
                    <a:bodyPr/>
                    <a:lstStyle/>
                    <a:p>
                      <a:r>
                        <a:rPr lang="en-US" dirty="0"/>
                        <a:t>21/07/2020</a:t>
                      </a:r>
                      <a:endParaRPr lang="en-ZA" dirty="0"/>
                    </a:p>
                  </a:txBody>
                  <a:tcPr/>
                </a:tc>
                <a:tc>
                  <a:txBody>
                    <a:bodyPr/>
                    <a:lstStyle/>
                    <a:p>
                      <a:pPr marL="285750" indent="-285750">
                        <a:buFont typeface="Wingdings" panose="05000000000000000000" pitchFamily="2" charset="2"/>
                        <a:buChar char="v"/>
                      </a:pPr>
                      <a:r>
                        <a:rPr lang="en-US" dirty="0"/>
                        <a:t>RMAFACC performance</a:t>
                      </a:r>
                      <a:r>
                        <a:rPr lang="en-US" baseline="0" dirty="0"/>
                        <a:t> evaluation 2019/2020</a:t>
                      </a:r>
                    </a:p>
                    <a:p>
                      <a:pPr marL="285750" indent="-285750">
                        <a:buFont typeface="Wingdings" panose="05000000000000000000" pitchFamily="2" charset="2"/>
                        <a:buChar char="v"/>
                      </a:pPr>
                      <a:r>
                        <a:rPr lang="en-US" baseline="0" dirty="0"/>
                        <a:t>Report on mitigation plans</a:t>
                      </a:r>
                    </a:p>
                    <a:p>
                      <a:pPr marL="285750" indent="-285750">
                        <a:buFont typeface="Wingdings" panose="05000000000000000000" pitchFamily="2" charset="2"/>
                        <a:buChar char="v"/>
                      </a:pPr>
                      <a:r>
                        <a:rPr lang="en-US" baseline="0" dirty="0"/>
                        <a:t>Quarter 4 risk management report</a:t>
                      </a:r>
                    </a:p>
                    <a:p>
                      <a:pPr marL="285750" indent="-285750">
                        <a:buFont typeface="Wingdings" panose="05000000000000000000" pitchFamily="2" charset="2"/>
                        <a:buChar char="v"/>
                      </a:pPr>
                      <a:r>
                        <a:rPr lang="en-US" baseline="0" dirty="0"/>
                        <a:t>Operational Health &amp; Safety report</a:t>
                      </a:r>
                    </a:p>
                    <a:p>
                      <a:pPr marL="285750" indent="-285750">
                        <a:buFont typeface="Wingdings" panose="05000000000000000000" pitchFamily="2" charset="2"/>
                        <a:buChar char="v"/>
                      </a:pPr>
                      <a:r>
                        <a:rPr lang="en-US" baseline="0" dirty="0"/>
                        <a:t>Covid 19 report</a:t>
                      </a:r>
                    </a:p>
                    <a:p>
                      <a:pPr marL="285750" indent="-285750">
                        <a:buFont typeface="Wingdings" panose="05000000000000000000" pitchFamily="2" charset="2"/>
                        <a:buChar char="v"/>
                      </a:pPr>
                      <a:r>
                        <a:rPr lang="en-US" baseline="0" dirty="0"/>
                        <a:t>Litigations report</a:t>
                      </a:r>
                    </a:p>
                    <a:p>
                      <a:pPr marL="285750" indent="-285750">
                        <a:buFont typeface="Wingdings" panose="05000000000000000000" pitchFamily="2" charset="2"/>
                        <a:buChar char="v"/>
                      </a:pPr>
                      <a:r>
                        <a:rPr lang="en-US" baseline="0" dirty="0"/>
                        <a:t>ICT report</a:t>
                      </a:r>
                    </a:p>
                    <a:p>
                      <a:pPr marL="285750" indent="-285750">
                        <a:buFont typeface="Wingdings" panose="05000000000000000000" pitchFamily="2" charset="2"/>
                        <a:buChar char="v"/>
                      </a:pPr>
                      <a:r>
                        <a:rPr lang="en-US" baseline="0" dirty="0"/>
                        <a:t>Insurance report</a:t>
                      </a:r>
                    </a:p>
                    <a:p>
                      <a:pPr marL="285750" indent="-285750">
                        <a:buFont typeface="Wingdings" panose="05000000000000000000" pitchFamily="2" charset="2"/>
                        <a:buChar char="v"/>
                      </a:pPr>
                      <a:r>
                        <a:rPr lang="en-US" baseline="0" dirty="0"/>
                        <a:t>Proposed meeting dates for 2020/2021</a:t>
                      </a:r>
                    </a:p>
                    <a:p>
                      <a:pPr marL="285750" indent="-285750">
                        <a:buFont typeface="Wingdings" panose="05000000000000000000" pitchFamily="2" charset="2"/>
                        <a:buChar char="v"/>
                      </a:pPr>
                      <a:r>
                        <a:rPr lang="en-US" baseline="0" dirty="0"/>
                        <a:t>Emerging risks</a:t>
                      </a:r>
                      <a:endParaRPr lang="en-ZA"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49521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1"/>
            <a:ext cx="8280919" cy="1224135"/>
          </a:xfrm>
        </p:spPr>
        <p:txBody>
          <a:bodyPr>
            <a:normAutofit fontScale="90000"/>
          </a:bodyPr>
          <a:lstStyle/>
          <a:p>
            <a:r>
              <a:rPr lang="en-ZA" b="1" dirty="0">
                <a:latin typeface="Arial Black" panose="020B0A04020102020204" pitchFamily="34" charset="0"/>
              </a:rPr>
              <a:t>RMAFAC COMMITTEE FUNCTIONALITY</a:t>
            </a:r>
            <a:endParaRPr lang="en-ZA" dirty="0"/>
          </a:p>
        </p:txBody>
      </p:sp>
      <p:sp>
        <p:nvSpPr>
          <p:cNvPr id="3" name="Text Placeholder 2"/>
          <p:cNvSpPr>
            <a:spLocks noGrp="1"/>
          </p:cNvSpPr>
          <p:nvPr>
            <p:ph type="body" sz="quarter" idx="13"/>
          </p:nvPr>
        </p:nvSpPr>
        <p:spPr>
          <a:xfrm>
            <a:off x="683568" y="1412776"/>
            <a:ext cx="7945947" cy="432048"/>
          </a:xfrm>
        </p:spPr>
        <p:txBody>
          <a:bodyPr>
            <a:normAutofit/>
          </a:bodyPr>
          <a:lstStyle/>
          <a:p>
            <a:r>
              <a:rPr lang="en-US" sz="2000" dirty="0"/>
              <a:t>2. Ordinary meeting</a:t>
            </a:r>
            <a:endParaRPr lang="en-ZA" sz="2000" dirty="0"/>
          </a:p>
        </p:txBody>
      </p:sp>
      <p:sp>
        <p:nvSpPr>
          <p:cNvPr id="4" name="Text Placeholder 3"/>
          <p:cNvSpPr>
            <a:spLocks noGrp="1"/>
          </p:cNvSpPr>
          <p:nvPr>
            <p:ph type="body" idx="1"/>
          </p:nvPr>
        </p:nvSpPr>
        <p:spPr>
          <a:xfrm>
            <a:off x="683568" y="1913011"/>
            <a:ext cx="7776864" cy="1447800"/>
          </a:xfrm>
        </p:spPr>
        <p:txBody>
          <a:bodyPr/>
          <a:lstStyle/>
          <a:p>
            <a:endParaRPr lang="en-ZA" dirty="0"/>
          </a:p>
        </p:txBody>
      </p:sp>
      <p:sp>
        <p:nvSpPr>
          <p:cNvPr id="5" name="Slide Number Placeholder 4"/>
          <p:cNvSpPr>
            <a:spLocks noGrp="1"/>
          </p:cNvSpPr>
          <p:nvPr>
            <p:ph type="sldNum" sz="quarter" idx="12"/>
          </p:nvPr>
        </p:nvSpPr>
        <p:spPr/>
        <p:txBody>
          <a:bodyPr/>
          <a:lstStyle/>
          <a:p>
            <a:fld id="{7DADAC30-06FB-4867-A41F-B3D5DF4920A0}" type="slidenum">
              <a:rPr lang="nso-ZA" smtClean="0"/>
              <a:pPr/>
              <a:t>79</a:t>
            </a:fld>
            <a:endParaRPr lang="nso-ZA"/>
          </a:p>
        </p:txBody>
      </p:sp>
      <p:graphicFrame>
        <p:nvGraphicFramePr>
          <p:cNvPr id="6" name="Table 5"/>
          <p:cNvGraphicFramePr>
            <a:graphicFrameLocks noGrp="1"/>
          </p:cNvGraphicFramePr>
          <p:nvPr/>
        </p:nvGraphicFramePr>
        <p:xfrm>
          <a:off x="683566" y="1913010"/>
          <a:ext cx="7589750" cy="4127563"/>
        </p:xfrm>
        <a:graphic>
          <a:graphicData uri="http://schemas.openxmlformats.org/drawingml/2006/table">
            <a:tbl>
              <a:tblPr firstRow="1" bandRow="1">
                <a:tableStyleId>{5C22544A-7EE6-4342-B048-85BDC9FD1C3A}</a:tableStyleId>
              </a:tblPr>
              <a:tblGrid>
                <a:gridCol w="1584178">
                  <a:extLst>
                    <a:ext uri="{9D8B030D-6E8A-4147-A177-3AD203B41FA5}">
                      <a16:colId xmlns:a16="http://schemas.microsoft.com/office/drawing/2014/main" val="20000"/>
                    </a:ext>
                  </a:extLst>
                </a:gridCol>
                <a:gridCol w="6005572">
                  <a:extLst>
                    <a:ext uri="{9D8B030D-6E8A-4147-A177-3AD203B41FA5}">
                      <a16:colId xmlns:a16="http://schemas.microsoft.com/office/drawing/2014/main" val="20001"/>
                    </a:ext>
                  </a:extLst>
                </a:gridCol>
              </a:tblGrid>
              <a:tr h="469963">
                <a:tc>
                  <a:txBody>
                    <a:bodyPr/>
                    <a:lstStyle/>
                    <a:p>
                      <a:pPr algn="just">
                        <a:lnSpc>
                          <a:spcPct val="150000"/>
                        </a:lnSpc>
                        <a:spcAft>
                          <a:spcPts val="0"/>
                        </a:spcAft>
                      </a:pPr>
                      <a:r>
                        <a:rPr lang="en-ZA" sz="1900" dirty="0">
                          <a:solidFill>
                            <a:schemeClr val="tx1"/>
                          </a:solidFill>
                          <a:effectLst/>
                        </a:rPr>
                        <a:t>DATE</a:t>
                      </a:r>
                      <a:endParaRPr lang="en-ZA"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tc>
                  <a:txBody>
                    <a:bodyPr/>
                    <a:lstStyle/>
                    <a:p>
                      <a:pPr algn="just">
                        <a:lnSpc>
                          <a:spcPct val="150000"/>
                        </a:lnSpc>
                        <a:spcAft>
                          <a:spcPts val="0"/>
                        </a:spcAft>
                      </a:pPr>
                      <a:r>
                        <a:rPr lang="en-ZA" sz="1900" dirty="0">
                          <a:solidFill>
                            <a:schemeClr val="tx1"/>
                          </a:solidFill>
                          <a:effectLst/>
                        </a:rPr>
                        <a:t>AGENDA CONSIDERED</a:t>
                      </a:r>
                      <a:endParaRPr lang="en-ZA"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tc>
                <a:extLst>
                  <a:ext uri="{0D108BD9-81ED-4DB2-BD59-A6C34878D82A}">
                    <a16:rowId xmlns:a16="http://schemas.microsoft.com/office/drawing/2014/main" val="10000"/>
                  </a:ext>
                </a:extLst>
              </a:tr>
              <a:tr h="469963">
                <a:tc>
                  <a:txBody>
                    <a:bodyPr/>
                    <a:lstStyle/>
                    <a:p>
                      <a:r>
                        <a:rPr lang="en-US" dirty="0"/>
                        <a:t>15</a:t>
                      </a:r>
                      <a:r>
                        <a:rPr lang="en-US" baseline="0" dirty="0"/>
                        <a:t>/10/2020</a:t>
                      </a:r>
                      <a:endParaRPr lang="en-ZA" dirty="0"/>
                    </a:p>
                  </a:txBody>
                  <a:tcPr/>
                </a:tc>
                <a:tc>
                  <a:txBody>
                    <a:bodyPr/>
                    <a:lstStyle/>
                    <a:p>
                      <a:pPr marL="285750" indent="-285750">
                        <a:buFont typeface="Wingdings" panose="05000000000000000000" pitchFamily="2" charset="2"/>
                        <a:buChar char="v"/>
                      </a:pPr>
                      <a:r>
                        <a:rPr lang="en-US" dirty="0"/>
                        <a:t>Performance evaluation feedback for 2019/2020</a:t>
                      </a:r>
                    </a:p>
                    <a:p>
                      <a:pPr marL="285750" indent="-285750">
                        <a:buFont typeface="Wingdings" panose="05000000000000000000" pitchFamily="2" charset="2"/>
                        <a:buChar char="v"/>
                      </a:pPr>
                      <a:r>
                        <a:rPr lang="en-US" dirty="0"/>
                        <a:t>Report on mitigation plans</a:t>
                      </a:r>
                    </a:p>
                    <a:p>
                      <a:pPr marL="285750" indent="-285750">
                        <a:buFont typeface="Wingdings" panose="05000000000000000000" pitchFamily="2" charset="2"/>
                        <a:buChar char="v"/>
                      </a:pPr>
                      <a:r>
                        <a:rPr lang="en-US" dirty="0"/>
                        <a:t>Quarter 1 Risk management report</a:t>
                      </a:r>
                    </a:p>
                    <a:p>
                      <a:pPr marL="285750" indent="-285750">
                        <a:buFont typeface="Wingdings" panose="05000000000000000000" pitchFamily="2" charset="2"/>
                        <a:buChar char="v"/>
                      </a:pPr>
                      <a:r>
                        <a:rPr lang="en-US" dirty="0"/>
                        <a:t>Internal Audit report</a:t>
                      </a:r>
                    </a:p>
                    <a:p>
                      <a:pPr marL="285750" indent="-285750">
                        <a:buFont typeface="Wingdings" panose="05000000000000000000" pitchFamily="2" charset="2"/>
                        <a:buChar char="v"/>
                      </a:pPr>
                      <a:r>
                        <a:rPr lang="en-US" dirty="0"/>
                        <a:t>Operational Health &amp; Safety report</a:t>
                      </a:r>
                    </a:p>
                    <a:p>
                      <a:pPr marL="285750" indent="-285750">
                        <a:buFont typeface="Wingdings" panose="05000000000000000000" pitchFamily="2" charset="2"/>
                        <a:buChar char="v"/>
                      </a:pPr>
                      <a:r>
                        <a:rPr lang="en-US" dirty="0"/>
                        <a:t>Covid 19 report</a:t>
                      </a:r>
                    </a:p>
                    <a:p>
                      <a:pPr marL="285750" indent="-285750">
                        <a:buFont typeface="Wingdings" panose="05000000000000000000" pitchFamily="2" charset="2"/>
                        <a:buChar char="v"/>
                      </a:pPr>
                      <a:r>
                        <a:rPr lang="en-US" dirty="0"/>
                        <a:t>Litigation report</a:t>
                      </a:r>
                    </a:p>
                    <a:p>
                      <a:pPr marL="285750" indent="-285750">
                        <a:buFont typeface="Wingdings" panose="05000000000000000000" pitchFamily="2" charset="2"/>
                        <a:buChar char="v"/>
                      </a:pPr>
                      <a:r>
                        <a:rPr lang="en-US" dirty="0"/>
                        <a:t>ICT report</a:t>
                      </a:r>
                    </a:p>
                    <a:p>
                      <a:pPr marL="285750" indent="-285750">
                        <a:buFont typeface="Wingdings" panose="05000000000000000000" pitchFamily="2" charset="2"/>
                        <a:buChar char="v"/>
                      </a:pPr>
                      <a:r>
                        <a:rPr lang="en-US" dirty="0"/>
                        <a:t>Insurance report</a:t>
                      </a:r>
                    </a:p>
                    <a:p>
                      <a:pPr marL="285750" indent="-285750">
                        <a:buFont typeface="Wingdings" panose="05000000000000000000" pitchFamily="2" charset="2"/>
                        <a:buChar char="v"/>
                      </a:pPr>
                      <a:r>
                        <a:rPr lang="en-US" dirty="0"/>
                        <a:t>Emerging risks</a:t>
                      </a:r>
                    </a:p>
                    <a:p>
                      <a:pPr marL="285750" indent="-285750">
                        <a:buFont typeface="Wingdings" panose="05000000000000000000" pitchFamily="2" charset="2"/>
                        <a:buChar char="v"/>
                      </a:pPr>
                      <a:r>
                        <a:rPr lang="en-US" dirty="0"/>
                        <a:t>Business continuity</a:t>
                      </a:r>
                    </a:p>
                    <a:p>
                      <a:pPr marL="285750" indent="-285750">
                        <a:buFont typeface="Wingdings" panose="05000000000000000000" pitchFamily="2" charset="2"/>
                        <a:buChar char="v"/>
                      </a:pPr>
                      <a:r>
                        <a:rPr lang="en-US" dirty="0"/>
                        <a:t>Compliance</a:t>
                      </a:r>
                      <a:r>
                        <a:rPr lang="en-US" baseline="0" dirty="0"/>
                        <a:t> management</a:t>
                      </a:r>
                    </a:p>
                    <a:p>
                      <a:pPr marL="285750" indent="-285750">
                        <a:buFont typeface="Wingdings" panose="05000000000000000000" pitchFamily="2" charset="2"/>
                        <a:buChar char="v"/>
                      </a:pPr>
                      <a:r>
                        <a:rPr lang="en-US" baseline="0" dirty="0"/>
                        <a:t>Anti-Fraud register</a:t>
                      </a:r>
                      <a:endParaRPr lang="en-ZA"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51409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9"/>
            <a:ext cx="7704667" cy="64807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ZA" dirty="0"/>
              <a:t> </a:t>
            </a:r>
            <a:r>
              <a:rPr lang="en-ZA" b="1" dirty="0">
                <a:latin typeface="Arial Black" panose="020B0A04020102020204" pitchFamily="34" charset="0"/>
              </a:rPr>
              <a:t>Financial Year 2016/17</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6357918"/>
              </p:ext>
            </p:extLst>
          </p:nvPr>
        </p:nvGraphicFramePr>
        <p:xfrm>
          <a:off x="900124" y="1124744"/>
          <a:ext cx="8064365" cy="3205480"/>
        </p:xfrm>
        <a:graphic>
          <a:graphicData uri="http://schemas.openxmlformats.org/drawingml/2006/table">
            <a:tbl>
              <a:tblPr firstRow="1" bandRow="1">
                <a:tableStyleId>{5C22544A-7EE6-4342-B048-85BDC9FD1C3A}</a:tableStyleId>
              </a:tblPr>
              <a:tblGrid>
                <a:gridCol w="1295612">
                  <a:extLst>
                    <a:ext uri="{9D8B030D-6E8A-4147-A177-3AD203B41FA5}">
                      <a16:colId xmlns:a16="http://schemas.microsoft.com/office/drawing/2014/main" val="2552765294"/>
                    </a:ext>
                  </a:extLst>
                </a:gridCol>
                <a:gridCol w="1930134">
                  <a:extLst>
                    <a:ext uri="{9D8B030D-6E8A-4147-A177-3AD203B41FA5}">
                      <a16:colId xmlns:a16="http://schemas.microsoft.com/office/drawing/2014/main" val="90308519"/>
                    </a:ext>
                  </a:extLst>
                </a:gridCol>
                <a:gridCol w="1612873">
                  <a:extLst>
                    <a:ext uri="{9D8B030D-6E8A-4147-A177-3AD203B41FA5}">
                      <a16:colId xmlns:a16="http://schemas.microsoft.com/office/drawing/2014/main" val="2666440780"/>
                    </a:ext>
                  </a:extLst>
                </a:gridCol>
                <a:gridCol w="1612873">
                  <a:extLst>
                    <a:ext uri="{9D8B030D-6E8A-4147-A177-3AD203B41FA5}">
                      <a16:colId xmlns:a16="http://schemas.microsoft.com/office/drawing/2014/main" val="1486079381"/>
                    </a:ext>
                  </a:extLst>
                </a:gridCol>
                <a:gridCol w="1612873">
                  <a:extLst>
                    <a:ext uri="{9D8B030D-6E8A-4147-A177-3AD203B41FA5}">
                      <a16:colId xmlns:a16="http://schemas.microsoft.com/office/drawing/2014/main" val="2065848877"/>
                    </a:ext>
                  </a:extLst>
                </a:gridCol>
              </a:tblGrid>
              <a:tr h="370840">
                <a:tc gridSpan="5">
                  <a:txBody>
                    <a:bodyPr/>
                    <a:lstStyle/>
                    <a:p>
                      <a:pPr algn="ctr"/>
                      <a:r>
                        <a:rPr lang="en-US" dirty="0"/>
                        <a:t>2016/17 FINANCIAL YEAR</a:t>
                      </a:r>
                      <a:endParaRPr lang="en-ZA" dirty="0"/>
                    </a:p>
                  </a:txBody>
                  <a:tcPr/>
                </a:tc>
                <a:tc hMerge="1">
                  <a:txBody>
                    <a:bodyPr/>
                    <a:lstStyle/>
                    <a:p>
                      <a:endParaRPr lang="en-ZA"/>
                    </a:p>
                  </a:txBody>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652562559"/>
                  </a:ext>
                </a:extLst>
              </a:tr>
              <a:tr h="6372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KEY</a:t>
                      </a:r>
                      <a:r>
                        <a:rPr lang="en-US" b="1" baseline="0" dirty="0"/>
                        <a:t> FINDINGS</a:t>
                      </a:r>
                      <a:endParaRPr lang="en-ZA" b="1" dirty="0"/>
                    </a:p>
                  </a:txBody>
                  <a:tcPr/>
                </a:tc>
                <a:tc>
                  <a:txBody>
                    <a:bodyPr/>
                    <a:lstStyle/>
                    <a:p>
                      <a:r>
                        <a:rPr lang="en-US" b="1" dirty="0"/>
                        <a:t>NATURE OF FINDING</a:t>
                      </a:r>
                      <a:endParaRPr lang="en-ZA" b="1" dirty="0"/>
                    </a:p>
                  </a:txBody>
                  <a:tcPr/>
                </a:tc>
                <a:tc>
                  <a:txBody>
                    <a:bodyPr/>
                    <a:lstStyle/>
                    <a:p>
                      <a:r>
                        <a:rPr lang="en-US" b="1" dirty="0"/>
                        <a:t>KEY CHALLENGES</a:t>
                      </a:r>
                      <a:endParaRPr lang="en-ZA" b="1" dirty="0"/>
                    </a:p>
                  </a:txBody>
                  <a:tcPr/>
                </a:tc>
                <a:tc>
                  <a:txBody>
                    <a:bodyPr/>
                    <a:lstStyle/>
                    <a:p>
                      <a:r>
                        <a:rPr lang="en-US" b="1" dirty="0"/>
                        <a:t>ACTION TAKEN</a:t>
                      </a:r>
                      <a:endParaRPr lang="en-ZA" b="1" dirty="0"/>
                    </a:p>
                  </a:txBody>
                  <a:tcPr/>
                </a:tc>
                <a:tc>
                  <a:txBody>
                    <a:bodyPr/>
                    <a:lstStyle/>
                    <a:p>
                      <a:r>
                        <a:rPr lang="en-US" b="1" dirty="0"/>
                        <a:t>OUTCOME</a:t>
                      </a:r>
                      <a:endParaRPr lang="en-ZA" b="1" dirty="0"/>
                    </a:p>
                  </a:txBody>
                  <a:tcPr/>
                </a:tc>
                <a:extLst>
                  <a:ext uri="{0D108BD9-81ED-4DB2-BD59-A6C34878D82A}">
                    <a16:rowId xmlns:a16="http://schemas.microsoft.com/office/drawing/2014/main" val="2119735311"/>
                  </a:ext>
                </a:extLst>
              </a:tr>
              <a:tr h="370840">
                <a:tc>
                  <a:txBody>
                    <a:bodyPr/>
                    <a:lstStyle/>
                    <a:p>
                      <a:r>
                        <a:rPr lang="en-ZA" sz="1200" dirty="0"/>
                        <a:t>Going Concerns</a:t>
                      </a:r>
                    </a:p>
                  </a:txBody>
                  <a:tcPr/>
                </a:tc>
                <a:tc>
                  <a:txBody>
                    <a:bodyPr/>
                    <a:lstStyle/>
                    <a:p>
                      <a:r>
                        <a:rPr lang="en-ZA" sz="1200" dirty="0"/>
                        <a:t>Net loss R 310 489 929</a:t>
                      </a:r>
                    </a:p>
                    <a:p>
                      <a:endParaRPr lang="en-ZA" sz="1200" dirty="0"/>
                    </a:p>
                    <a:p>
                      <a:r>
                        <a:rPr lang="en-ZA" sz="1200" dirty="0"/>
                        <a:t>Liabilities exceeds assets by 250 132 542</a:t>
                      </a:r>
                    </a:p>
                  </a:txBody>
                  <a:tcPr/>
                </a:tc>
                <a:tc>
                  <a:txBody>
                    <a:bodyPr/>
                    <a:lstStyle/>
                    <a:p>
                      <a:r>
                        <a:rPr lang="en-ZA" sz="1200" dirty="0"/>
                        <a:t>Inadequate cash flow</a:t>
                      </a:r>
                    </a:p>
                  </a:txBody>
                  <a:tcPr/>
                </a:tc>
                <a:tc>
                  <a:txBody>
                    <a:bodyPr/>
                    <a:lstStyle/>
                    <a:p>
                      <a:r>
                        <a:rPr lang="en-ZA" sz="1200" dirty="0"/>
                        <a:t>Implement revenue enhancement strategy</a:t>
                      </a:r>
                    </a:p>
                    <a:p>
                      <a:r>
                        <a:rPr lang="en-ZA" sz="1200" dirty="0"/>
                        <a:t>Implementation of cost curtailment strategy</a:t>
                      </a:r>
                    </a:p>
                  </a:txBody>
                  <a:tcPr/>
                </a:tc>
                <a:tc>
                  <a:txBody>
                    <a:bodyPr/>
                    <a:lstStyle/>
                    <a:p>
                      <a:r>
                        <a:rPr lang="en-ZA" sz="1200" dirty="0"/>
                        <a:t>The Municipality was declared to be one of the distressed Municipality as a result a Financial Recovery Plan was developed</a:t>
                      </a:r>
                    </a:p>
                  </a:txBody>
                  <a:tcPr/>
                </a:tc>
                <a:extLst>
                  <a:ext uri="{0D108BD9-81ED-4DB2-BD59-A6C34878D82A}">
                    <a16:rowId xmlns:a16="http://schemas.microsoft.com/office/drawing/2014/main" val="1395632932"/>
                  </a:ext>
                </a:extLst>
              </a:tr>
              <a:tr h="370840">
                <a:tc>
                  <a:txBody>
                    <a:bodyPr/>
                    <a:lstStyle/>
                    <a:p>
                      <a:r>
                        <a:rPr lang="en-ZA" sz="1200" dirty="0"/>
                        <a:t>Material loss</a:t>
                      </a:r>
                    </a:p>
                  </a:txBody>
                  <a:tcPr/>
                </a:tc>
                <a:tc>
                  <a:txBody>
                    <a:bodyPr/>
                    <a:lstStyle/>
                    <a:p>
                      <a:r>
                        <a:rPr lang="en-ZA" sz="1200" dirty="0"/>
                        <a:t>Electricity 31%</a:t>
                      </a:r>
                    </a:p>
                    <a:p>
                      <a:r>
                        <a:rPr lang="en-ZA" sz="1200" dirty="0"/>
                        <a:t>Water 94%</a:t>
                      </a:r>
                    </a:p>
                  </a:txBody>
                  <a:tcPr/>
                </a:tc>
                <a:tc>
                  <a:txBody>
                    <a:bodyPr/>
                    <a:lstStyle/>
                    <a:p>
                      <a:r>
                        <a:rPr lang="en-ZA" sz="1200" dirty="0"/>
                        <a:t>Illegal connection</a:t>
                      </a:r>
                    </a:p>
                    <a:p>
                      <a:r>
                        <a:rPr lang="en-ZA" sz="1200" dirty="0"/>
                        <a:t>Tempered &amp; bypassed meters</a:t>
                      </a:r>
                    </a:p>
                    <a:p>
                      <a:r>
                        <a:rPr lang="en-ZA" sz="1200" dirty="0"/>
                        <a:t>Ageing Infrastructure</a:t>
                      </a:r>
                    </a:p>
                  </a:txBody>
                  <a:tcPr/>
                </a:tc>
                <a:tc>
                  <a:txBody>
                    <a:bodyPr/>
                    <a:lstStyle/>
                    <a:p>
                      <a:r>
                        <a:rPr lang="en-ZA" sz="1200" dirty="0"/>
                        <a:t>Replacement and installation of meters</a:t>
                      </a:r>
                    </a:p>
                  </a:txBody>
                  <a:tcPr/>
                </a:tc>
                <a:tc>
                  <a:txBody>
                    <a:bodyPr/>
                    <a:lstStyle/>
                    <a:p>
                      <a:r>
                        <a:rPr lang="en-ZA" sz="1200" dirty="0"/>
                        <a:t>Meters procured</a:t>
                      </a:r>
                    </a:p>
                    <a:p>
                      <a:r>
                        <a:rPr lang="en-ZA" sz="1200" dirty="0"/>
                        <a:t>Programme developed to deal with illegal connections</a:t>
                      </a:r>
                    </a:p>
                  </a:txBody>
                  <a:tcPr/>
                </a:tc>
                <a:extLst>
                  <a:ext uri="{0D108BD9-81ED-4DB2-BD59-A6C34878D82A}">
                    <a16:rowId xmlns:a16="http://schemas.microsoft.com/office/drawing/2014/main" val="357037038"/>
                  </a:ext>
                </a:extLst>
              </a:tr>
            </a:tbl>
          </a:graphicData>
        </a:graphic>
      </p:graphicFrame>
      <p:pic>
        <p:nvPicPr>
          <p:cNvPr id="7" name="Picture 6"/>
          <p:cNvPicPr>
            <a:picLocks noChangeAspect="1"/>
          </p:cNvPicPr>
          <p:nvPr/>
        </p:nvPicPr>
        <p:blipFill>
          <a:blip r:embed="rId2" cstate="print"/>
          <a:stretch>
            <a:fillRect/>
          </a:stretch>
        </p:blipFill>
        <p:spPr>
          <a:xfrm>
            <a:off x="7316907" y="5960224"/>
            <a:ext cx="1799400" cy="787151"/>
          </a:xfrm>
          <a:prstGeom prst="rect">
            <a:avLst/>
          </a:prstGeom>
        </p:spPr>
      </p:pic>
      <p:pic>
        <p:nvPicPr>
          <p:cNvPr id="8" name="Picture 2" descr="GSDM Logo"/>
          <p:cNvPicPr>
            <a:picLocks noChangeAspect="1" noChangeArrowheads="1"/>
          </p:cNvPicPr>
          <p:nvPr/>
        </p:nvPicPr>
        <p:blipFill>
          <a:blip r:embed="rId3" cstate="print">
            <a:clrChange>
              <a:clrFrom>
                <a:srgbClr val="FBFBF9"/>
              </a:clrFrom>
              <a:clrTo>
                <a:srgbClr val="FBFBF9">
                  <a:alpha val="0"/>
                </a:srgbClr>
              </a:clrTo>
            </a:clrChange>
          </a:blip>
          <a:srcRect/>
          <a:stretch>
            <a:fillRect/>
          </a:stretch>
        </p:blipFill>
        <p:spPr bwMode="auto">
          <a:xfrm>
            <a:off x="21392" y="5915161"/>
            <a:ext cx="1074099" cy="877275"/>
          </a:xfrm>
          <a:prstGeom prst="rect">
            <a:avLst/>
          </a:prstGeom>
          <a:noFill/>
          <a:ln w="9525">
            <a:noFill/>
            <a:miter lim="800000"/>
            <a:headEnd/>
            <a:tailEnd/>
          </a:ln>
        </p:spPr>
      </p:pic>
      <p:pic>
        <p:nvPicPr>
          <p:cNvPr id="9" name="Picture 8" descr="wapen1 2"/>
          <p:cNvPicPr/>
          <p:nvPr/>
        </p:nvPicPr>
        <p:blipFill>
          <a:blip r:embed="rId4"/>
          <a:srcRect/>
          <a:stretch>
            <a:fillRect/>
          </a:stretch>
        </p:blipFill>
        <p:spPr bwMode="auto">
          <a:xfrm>
            <a:off x="4067944" y="5955822"/>
            <a:ext cx="792088" cy="864957"/>
          </a:xfrm>
          <a:prstGeom prst="rect">
            <a:avLst/>
          </a:prstGeom>
          <a:noFill/>
          <a:ln w="9525">
            <a:noFill/>
            <a:miter lim="800000"/>
            <a:headEnd/>
            <a:tailEnd/>
          </a:ln>
        </p:spPr>
      </p:pic>
    </p:spTree>
    <p:extLst>
      <p:ext uri="{BB962C8B-B14F-4D97-AF65-F5344CB8AC3E}">
        <p14:creationId xmlns:p14="http://schemas.microsoft.com/office/powerpoint/2010/main" val="28228427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525" y="116633"/>
            <a:ext cx="7515991" cy="936103"/>
          </a:xfrm>
        </p:spPr>
        <p:txBody>
          <a:bodyPr>
            <a:normAutofit fontScale="90000"/>
          </a:bodyPr>
          <a:lstStyle/>
          <a:p>
            <a:r>
              <a:rPr lang="en-ZA" b="1" dirty="0">
                <a:latin typeface="Arial Black" panose="020B0A04020102020204" pitchFamily="34" charset="0"/>
              </a:rPr>
              <a:t>RMAFAC COMMITTEE FUNCTIONALITY</a:t>
            </a:r>
            <a:endParaRPr lang="en-ZA" dirty="0"/>
          </a:p>
        </p:txBody>
      </p:sp>
      <p:sp>
        <p:nvSpPr>
          <p:cNvPr id="3" name="Text Placeholder 2"/>
          <p:cNvSpPr>
            <a:spLocks noGrp="1"/>
          </p:cNvSpPr>
          <p:nvPr>
            <p:ph type="body" sz="quarter" idx="13"/>
          </p:nvPr>
        </p:nvSpPr>
        <p:spPr>
          <a:xfrm>
            <a:off x="539552" y="1052736"/>
            <a:ext cx="8147248" cy="720080"/>
          </a:xfrm>
        </p:spPr>
        <p:txBody>
          <a:bodyPr>
            <a:normAutofit/>
          </a:bodyPr>
          <a:lstStyle/>
          <a:p>
            <a:r>
              <a:rPr lang="en-US" sz="2000" dirty="0"/>
              <a:t>3. Ordinary meeting</a:t>
            </a:r>
            <a:endParaRPr lang="en-ZA" sz="2000" dirty="0"/>
          </a:p>
        </p:txBody>
      </p:sp>
      <p:sp>
        <p:nvSpPr>
          <p:cNvPr id="4" name="Text Placeholder 3"/>
          <p:cNvSpPr>
            <a:spLocks noGrp="1"/>
          </p:cNvSpPr>
          <p:nvPr>
            <p:ph type="body" idx="1"/>
          </p:nvPr>
        </p:nvSpPr>
        <p:spPr>
          <a:xfrm>
            <a:off x="395536" y="1772816"/>
            <a:ext cx="8291264" cy="4018384"/>
          </a:xfrm>
        </p:spPr>
        <p:txBody>
          <a:bodyPr/>
          <a:lstStyle/>
          <a:p>
            <a:endParaRPr lang="en-ZA" dirty="0"/>
          </a:p>
        </p:txBody>
      </p:sp>
      <p:sp>
        <p:nvSpPr>
          <p:cNvPr id="5" name="Slide Number Placeholder 4"/>
          <p:cNvSpPr>
            <a:spLocks noGrp="1"/>
          </p:cNvSpPr>
          <p:nvPr>
            <p:ph type="sldNum" sz="quarter" idx="12"/>
          </p:nvPr>
        </p:nvSpPr>
        <p:spPr/>
        <p:txBody>
          <a:bodyPr/>
          <a:lstStyle/>
          <a:p>
            <a:fld id="{7DADAC30-06FB-4867-A41F-B3D5DF4920A0}" type="slidenum">
              <a:rPr lang="nso-ZA" smtClean="0"/>
              <a:pPr/>
              <a:t>80</a:t>
            </a:fld>
            <a:endParaRPr lang="nso-ZA"/>
          </a:p>
        </p:txBody>
      </p:sp>
      <p:graphicFrame>
        <p:nvGraphicFramePr>
          <p:cNvPr id="6" name="Table 5"/>
          <p:cNvGraphicFramePr>
            <a:graphicFrameLocks noGrp="1"/>
          </p:cNvGraphicFramePr>
          <p:nvPr/>
        </p:nvGraphicFramePr>
        <p:xfrm>
          <a:off x="395536" y="1772816"/>
          <a:ext cx="8233980" cy="4629075"/>
        </p:xfrm>
        <a:graphic>
          <a:graphicData uri="http://schemas.openxmlformats.org/drawingml/2006/table">
            <a:tbl>
              <a:tblPr firstRow="1" bandRow="1">
                <a:tableStyleId>{5C22544A-7EE6-4342-B048-85BDC9FD1C3A}</a:tableStyleId>
              </a:tblPr>
              <a:tblGrid>
                <a:gridCol w="1392508">
                  <a:extLst>
                    <a:ext uri="{9D8B030D-6E8A-4147-A177-3AD203B41FA5}">
                      <a16:colId xmlns:a16="http://schemas.microsoft.com/office/drawing/2014/main" val="20000"/>
                    </a:ext>
                  </a:extLst>
                </a:gridCol>
                <a:gridCol w="6841472">
                  <a:extLst>
                    <a:ext uri="{9D8B030D-6E8A-4147-A177-3AD203B41FA5}">
                      <a16:colId xmlns:a16="http://schemas.microsoft.com/office/drawing/2014/main" val="20001"/>
                    </a:ext>
                  </a:extLst>
                </a:gridCol>
              </a:tblGrid>
              <a:tr h="547509">
                <a:tc>
                  <a:txBody>
                    <a:bodyPr/>
                    <a:lstStyle/>
                    <a:p>
                      <a:r>
                        <a:rPr lang="en-US" dirty="0">
                          <a:solidFill>
                            <a:schemeClr val="tx1"/>
                          </a:solidFill>
                        </a:rPr>
                        <a:t>DATE</a:t>
                      </a:r>
                      <a:endParaRPr lang="en-ZA"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800" dirty="0">
                          <a:solidFill>
                            <a:schemeClr val="tx1"/>
                          </a:solidFill>
                          <a:effectLst/>
                        </a:rPr>
                        <a:t>AGENDA CONSIDERED</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a:txBody>
                  <a:tcPr/>
                </a:tc>
                <a:extLst>
                  <a:ext uri="{0D108BD9-81ED-4DB2-BD59-A6C34878D82A}">
                    <a16:rowId xmlns:a16="http://schemas.microsoft.com/office/drawing/2014/main" val="10000"/>
                  </a:ext>
                </a:extLst>
              </a:tr>
              <a:tr h="3988995">
                <a:tc>
                  <a:txBody>
                    <a:bodyPr/>
                    <a:lstStyle/>
                    <a:p>
                      <a:r>
                        <a:rPr lang="en-US" dirty="0"/>
                        <a:t>26/01/2021</a:t>
                      </a:r>
                      <a:endParaRPr lang="en-ZA" dirty="0"/>
                    </a:p>
                  </a:txBody>
                  <a:tcPr/>
                </a:tc>
                <a:tc>
                  <a:txBody>
                    <a:bodyPr/>
                    <a:lstStyle/>
                    <a:p>
                      <a:pPr marL="285750" indent="-285750">
                        <a:buFont typeface="Wingdings" panose="05000000000000000000" pitchFamily="2" charset="2"/>
                        <a:buChar char="v"/>
                      </a:pPr>
                      <a:r>
                        <a:rPr lang="en-US" sz="2000" dirty="0"/>
                        <a:t>Quarter 2</a:t>
                      </a:r>
                      <a:r>
                        <a:rPr lang="en-US" sz="2000" baseline="0" dirty="0"/>
                        <a:t> Risk management report</a:t>
                      </a:r>
                    </a:p>
                    <a:p>
                      <a:pPr marL="285750" indent="-285750">
                        <a:buFont typeface="Wingdings" panose="05000000000000000000" pitchFamily="2" charset="2"/>
                        <a:buChar char="v"/>
                      </a:pPr>
                      <a:r>
                        <a:rPr lang="en-US" sz="2000" baseline="0" dirty="0"/>
                        <a:t>Report on mitigation plans</a:t>
                      </a:r>
                    </a:p>
                    <a:p>
                      <a:pPr marL="285750" indent="-285750">
                        <a:buFont typeface="Wingdings" panose="05000000000000000000" pitchFamily="2" charset="2"/>
                        <a:buChar char="v"/>
                      </a:pPr>
                      <a:r>
                        <a:rPr lang="en-US" sz="2000" baseline="0" dirty="0"/>
                        <a:t>Internal Audit report</a:t>
                      </a:r>
                    </a:p>
                    <a:p>
                      <a:pPr marL="285750" indent="-285750">
                        <a:buFont typeface="Wingdings" panose="05000000000000000000" pitchFamily="2" charset="2"/>
                        <a:buChar char="v"/>
                      </a:pPr>
                      <a:r>
                        <a:rPr lang="en-US" sz="2000" baseline="0" dirty="0"/>
                        <a:t>OHS report</a:t>
                      </a:r>
                    </a:p>
                    <a:p>
                      <a:pPr marL="285750" indent="-285750">
                        <a:buFont typeface="Wingdings" panose="05000000000000000000" pitchFamily="2" charset="2"/>
                        <a:buChar char="v"/>
                      </a:pPr>
                      <a:r>
                        <a:rPr lang="en-US" sz="2000" baseline="0" dirty="0"/>
                        <a:t>Covid 19 report</a:t>
                      </a:r>
                    </a:p>
                    <a:p>
                      <a:pPr marL="285750" indent="-285750">
                        <a:buFont typeface="Wingdings" panose="05000000000000000000" pitchFamily="2" charset="2"/>
                        <a:buChar char="v"/>
                      </a:pPr>
                      <a:r>
                        <a:rPr lang="en-US" sz="2000" baseline="0" dirty="0"/>
                        <a:t>Litigations report</a:t>
                      </a:r>
                    </a:p>
                    <a:p>
                      <a:pPr marL="285750" indent="-285750">
                        <a:buFont typeface="Wingdings" panose="05000000000000000000" pitchFamily="2" charset="2"/>
                        <a:buChar char="v"/>
                      </a:pPr>
                      <a:r>
                        <a:rPr lang="en-US" sz="2000" baseline="0" dirty="0"/>
                        <a:t>ICT report</a:t>
                      </a:r>
                    </a:p>
                    <a:p>
                      <a:pPr marL="285750" indent="-285750">
                        <a:buFont typeface="Wingdings" panose="05000000000000000000" pitchFamily="2" charset="2"/>
                        <a:buChar char="v"/>
                      </a:pPr>
                      <a:r>
                        <a:rPr lang="en-US" sz="2000" baseline="0" dirty="0"/>
                        <a:t>Insurance report</a:t>
                      </a:r>
                    </a:p>
                    <a:p>
                      <a:pPr marL="285750" indent="-285750">
                        <a:buFont typeface="Wingdings" panose="05000000000000000000" pitchFamily="2" charset="2"/>
                        <a:buChar char="v"/>
                      </a:pPr>
                      <a:r>
                        <a:rPr lang="en-US" sz="2000" baseline="0" dirty="0"/>
                        <a:t>Emerging risks</a:t>
                      </a:r>
                    </a:p>
                    <a:p>
                      <a:pPr marL="285750" indent="-285750">
                        <a:buFont typeface="Wingdings" panose="05000000000000000000" pitchFamily="2" charset="2"/>
                        <a:buChar char="v"/>
                      </a:pPr>
                      <a:r>
                        <a:rPr lang="en-US" sz="2000" baseline="0" dirty="0"/>
                        <a:t>Compliance management</a:t>
                      </a:r>
                    </a:p>
                    <a:p>
                      <a:pPr marL="285750" indent="-285750">
                        <a:buFont typeface="Wingdings" panose="05000000000000000000" pitchFamily="2" charset="2"/>
                        <a:buChar char="v"/>
                      </a:pPr>
                      <a:r>
                        <a:rPr lang="en-US" sz="2000" baseline="0" dirty="0"/>
                        <a:t>Anti-fraud register</a:t>
                      </a:r>
                    </a:p>
                    <a:p>
                      <a:pPr marL="285750" indent="-285750">
                        <a:buFont typeface="Wingdings" panose="05000000000000000000" pitchFamily="2" charset="2"/>
                        <a:buChar char="v"/>
                      </a:pPr>
                      <a:r>
                        <a:rPr lang="en-US" sz="2000" baseline="0" dirty="0"/>
                        <a:t>New reporting requirements</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635139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696" y="332656"/>
            <a:ext cx="8291263" cy="1152128"/>
          </a:xfrm>
        </p:spPr>
        <p:txBody>
          <a:bodyPr>
            <a:normAutofit fontScale="90000"/>
          </a:bodyPr>
          <a:lstStyle/>
          <a:p>
            <a:r>
              <a:rPr lang="en-ZA" b="1" dirty="0">
                <a:latin typeface="Arial Black" panose="020B0A04020102020204" pitchFamily="34" charset="0"/>
              </a:rPr>
              <a:t>RMAFAC COMMITTEE EFFECTIVENESS</a:t>
            </a:r>
            <a:endParaRPr lang="en-ZA" dirty="0"/>
          </a:p>
        </p:txBody>
      </p:sp>
      <p:sp>
        <p:nvSpPr>
          <p:cNvPr id="3" name="Content Placeholder 2"/>
          <p:cNvSpPr>
            <a:spLocks noGrp="1"/>
          </p:cNvSpPr>
          <p:nvPr>
            <p:ph idx="1"/>
          </p:nvPr>
        </p:nvSpPr>
        <p:spPr>
          <a:xfrm>
            <a:off x="683568" y="1484784"/>
            <a:ext cx="8291264" cy="2736303"/>
          </a:xfrm>
        </p:spPr>
        <p:txBody>
          <a:bodyPr>
            <a:normAutofit/>
          </a:bodyPr>
          <a:lstStyle/>
          <a:p>
            <a:pPr>
              <a:spcBef>
                <a:spcPts val="0"/>
              </a:spcBef>
              <a:buFont typeface="Wingdings" panose="05000000000000000000" pitchFamily="2" charset="2"/>
              <a:buChar char="v"/>
            </a:pPr>
            <a:r>
              <a:rPr lang="en-ZA" dirty="0"/>
              <a:t>The RMAFAC Committee was able to carry its mandate to evaluate at least annually its performance in terms of its charter, and has undertaken a self-assessment on its performance. </a:t>
            </a:r>
            <a:endParaRPr lang="en-ZA" dirty="0">
              <a:solidFill>
                <a:srgbClr val="FF0000"/>
              </a:solidFill>
            </a:endParaRPr>
          </a:p>
        </p:txBody>
      </p:sp>
      <p:sp>
        <p:nvSpPr>
          <p:cNvPr id="4" name="Slide Number Placeholder 3"/>
          <p:cNvSpPr>
            <a:spLocks noGrp="1"/>
          </p:cNvSpPr>
          <p:nvPr>
            <p:ph type="sldNum" sz="quarter" idx="12"/>
          </p:nvPr>
        </p:nvSpPr>
        <p:spPr/>
        <p:txBody>
          <a:bodyPr/>
          <a:lstStyle/>
          <a:p>
            <a:fld id="{7DADAC30-06FB-4867-A41F-B3D5DF4920A0}" type="slidenum">
              <a:rPr lang="nso-ZA" smtClean="0"/>
              <a:pPr/>
              <a:t>81</a:t>
            </a:fld>
            <a:endParaRPr lang="nso-ZA"/>
          </a:p>
        </p:txBody>
      </p:sp>
    </p:spTree>
    <p:extLst>
      <p:ext uri="{BB962C8B-B14F-4D97-AF65-F5344CB8AC3E}">
        <p14:creationId xmlns:p14="http://schemas.microsoft.com/office/powerpoint/2010/main" val="31387788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3" y="914401"/>
            <a:ext cx="7787208" cy="1938535"/>
          </a:xfrm>
        </p:spPr>
        <p:txBody>
          <a:bodyPr/>
          <a:lstStyle/>
          <a:p>
            <a:r>
              <a:rPr lang="en-US" dirty="0">
                <a:latin typeface="Arial Black" panose="020B0A04020102020204" pitchFamily="34" charset="0"/>
              </a:rPr>
              <a:t>14. MPAC</a:t>
            </a:r>
          </a:p>
        </p:txBody>
      </p:sp>
      <p:sp>
        <p:nvSpPr>
          <p:cNvPr id="3" name="Subtitle 2"/>
          <p:cNvSpPr>
            <a:spLocks noGrp="1"/>
          </p:cNvSpPr>
          <p:nvPr>
            <p:ph type="subTitle" idx="1"/>
          </p:nvPr>
        </p:nvSpPr>
        <p:spPr>
          <a:xfrm>
            <a:off x="899594" y="4402666"/>
            <a:ext cx="7787208" cy="1364531"/>
          </a:xfrm>
        </p:spPr>
        <p:txBody>
          <a:bodyPr/>
          <a:lstStyle/>
          <a:p>
            <a:r>
              <a:rPr lang="en-US" dirty="0">
                <a:latin typeface="Arial Black" panose="020B0A04020102020204" pitchFamily="34" charset="0"/>
              </a:rPr>
              <a:t>CAPACITY, FUNCTIONALITY AND EFFECTIVENESS</a:t>
            </a:r>
          </a:p>
        </p:txBody>
      </p:sp>
      <p:pic>
        <p:nvPicPr>
          <p:cNvPr id="5" name="Picture 4"/>
          <p:cNvPicPr>
            <a:picLocks noChangeAspect="1"/>
          </p:cNvPicPr>
          <p:nvPr/>
        </p:nvPicPr>
        <p:blipFill>
          <a:blip r:embed="rId2" cstate="print"/>
          <a:stretch>
            <a:fillRect/>
          </a:stretch>
        </p:blipFill>
        <p:spPr>
          <a:xfrm>
            <a:off x="7316907" y="6066351"/>
            <a:ext cx="1799400" cy="787151"/>
          </a:xfrm>
          <a:prstGeom prst="rect">
            <a:avLst/>
          </a:prstGeom>
        </p:spPr>
      </p:pic>
      <p:pic>
        <p:nvPicPr>
          <p:cNvPr id="6" name="Picture 2" descr="GSDM Logo"/>
          <p:cNvPicPr>
            <a:picLocks noChangeAspect="1" noChangeArrowheads="1"/>
          </p:cNvPicPr>
          <p:nvPr/>
        </p:nvPicPr>
        <p:blipFill>
          <a:blip r:embed="rId3" cstate="print">
            <a:clrChange>
              <a:clrFrom>
                <a:srgbClr val="FBFBF9"/>
              </a:clrFrom>
              <a:clrTo>
                <a:srgbClr val="FBFBF9">
                  <a:alpha val="0"/>
                </a:srgbClr>
              </a:clrTo>
            </a:clrChange>
          </a:blip>
          <a:srcRect/>
          <a:stretch>
            <a:fillRect/>
          </a:stretch>
        </p:blipFill>
        <p:spPr bwMode="auto">
          <a:xfrm>
            <a:off x="21392" y="6021288"/>
            <a:ext cx="1074099" cy="877275"/>
          </a:xfrm>
          <a:prstGeom prst="rect">
            <a:avLst/>
          </a:prstGeom>
          <a:noFill/>
          <a:ln w="9525">
            <a:noFill/>
            <a:miter lim="800000"/>
            <a:headEnd/>
            <a:tailEnd/>
          </a:ln>
        </p:spPr>
      </p:pic>
      <p:pic>
        <p:nvPicPr>
          <p:cNvPr id="7" name="Picture 6" descr="wapen1 2"/>
          <p:cNvPicPr/>
          <p:nvPr/>
        </p:nvPicPr>
        <p:blipFill>
          <a:blip r:embed="rId4"/>
          <a:srcRect/>
          <a:stretch>
            <a:fillRect/>
          </a:stretch>
        </p:blipFill>
        <p:spPr bwMode="auto">
          <a:xfrm>
            <a:off x="4067944" y="6061949"/>
            <a:ext cx="792088" cy="864957"/>
          </a:xfrm>
          <a:prstGeom prst="rect">
            <a:avLst/>
          </a:prstGeom>
          <a:noFill/>
          <a:ln w="9525">
            <a:noFill/>
            <a:miter lim="800000"/>
            <a:headEnd/>
            <a:tailEnd/>
          </a:ln>
        </p:spPr>
      </p:pic>
    </p:spTree>
    <p:extLst>
      <p:ext uri="{BB962C8B-B14F-4D97-AF65-F5344CB8AC3E}">
        <p14:creationId xmlns:p14="http://schemas.microsoft.com/office/powerpoint/2010/main" val="37260223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5438" y="381000"/>
            <a:ext cx="7620000" cy="914400"/>
          </a:xfrm>
        </p:spPr>
        <p:style>
          <a:lnRef idx="2">
            <a:schemeClr val="accent1">
              <a:shade val="50000"/>
            </a:schemeClr>
          </a:lnRef>
          <a:fillRef idx="1">
            <a:schemeClr val="accent1"/>
          </a:fillRef>
          <a:effectRef idx="0">
            <a:schemeClr val="accent1"/>
          </a:effectRef>
          <a:fontRef idx="minor">
            <a:schemeClr val="lt1"/>
          </a:fontRef>
        </p:style>
        <p:txBody>
          <a:bodyPr/>
          <a:lstStyle/>
          <a:p>
            <a:pPr lvl="0"/>
            <a:r>
              <a:rPr lang="en-ZA" sz="3600" b="1" dirty="0">
                <a:latin typeface="Arial Black" panose="020B0A04020102020204" pitchFamily="34" charset="0"/>
              </a:rPr>
              <a:t>MPAC CAPACITY</a:t>
            </a:r>
            <a:endParaRPr lang="en-ZA" sz="3600" dirty="0"/>
          </a:p>
        </p:txBody>
      </p:sp>
      <p:sp>
        <p:nvSpPr>
          <p:cNvPr id="3" name="Content Placeholder 2"/>
          <p:cNvSpPr>
            <a:spLocks noGrp="1"/>
          </p:cNvSpPr>
          <p:nvPr>
            <p:ph idx="1"/>
          </p:nvPr>
        </p:nvSpPr>
        <p:spPr>
          <a:xfrm>
            <a:off x="152400" y="1371600"/>
            <a:ext cx="8763000" cy="5410200"/>
          </a:xfrm>
        </p:spPr>
        <p:txBody>
          <a:bodyPr>
            <a:normAutofit lnSpcReduction="10000"/>
          </a:bodyPr>
          <a:lstStyle/>
          <a:p>
            <a:pPr marL="0" indent="0" algn="just">
              <a:lnSpc>
                <a:spcPct val="150000"/>
              </a:lnSpc>
              <a:buNone/>
            </a:pPr>
            <a:r>
              <a:rPr lang="en-ZA" sz="2200" dirty="0"/>
              <a:t>Lekwa Municipality MPAC consist of Nine (09) members and support staff.</a:t>
            </a:r>
          </a:p>
          <a:p>
            <a:pPr>
              <a:buFont typeface="Wingdings" panose="05000000000000000000" pitchFamily="2" charset="2"/>
              <a:buChar char="§"/>
            </a:pPr>
            <a:r>
              <a:rPr lang="en-ZA" sz="2200" b="1" dirty="0"/>
              <a:t>MPAC Members</a:t>
            </a:r>
            <a:endParaRPr lang="en-ZA" sz="2200" dirty="0"/>
          </a:p>
          <a:p>
            <a:pPr lvl="1">
              <a:lnSpc>
                <a:spcPct val="150000"/>
              </a:lnSpc>
              <a:buFont typeface="Wingdings" panose="05000000000000000000" pitchFamily="2" charset="2"/>
              <a:buChar char="ü"/>
            </a:pPr>
            <a:r>
              <a:rPr lang="en-ZA" sz="2000" dirty="0"/>
              <a:t> Five (5) ANC members including one Chairperson.</a:t>
            </a:r>
          </a:p>
          <a:p>
            <a:pPr lvl="1">
              <a:lnSpc>
                <a:spcPct val="150000"/>
              </a:lnSpc>
              <a:buFont typeface="Wingdings" panose="05000000000000000000" pitchFamily="2" charset="2"/>
              <a:buChar char="ü"/>
            </a:pPr>
            <a:r>
              <a:rPr lang="en-ZA" sz="2000" dirty="0"/>
              <a:t> One (1) EFF members.</a:t>
            </a:r>
          </a:p>
          <a:p>
            <a:pPr lvl="1">
              <a:lnSpc>
                <a:spcPct val="150000"/>
              </a:lnSpc>
              <a:buFont typeface="Wingdings" panose="05000000000000000000" pitchFamily="2" charset="2"/>
              <a:buChar char="ü"/>
            </a:pPr>
            <a:r>
              <a:rPr lang="en-ZA" sz="2000" dirty="0"/>
              <a:t> Two (2) DA member.</a:t>
            </a:r>
          </a:p>
          <a:p>
            <a:pPr lvl="1">
              <a:lnSpc>
                <a:spcPct val="150000"/>
              </a:lnSpc>
              <a:buFont typeface="Wingdings" panose="05000000000000000000" pitchFamily="2" charset="2"/>
              <a:buChar char="ü"/>
            </a:pPr>
            <a:r>
              <a:rPr lang="en-US" dirty="0"/>
              <a:t>One (1) Civics Voice</a:t>
            </a:r>
            <a:endParaRPr lang="en-ZA" sz="2000" dirty="0"/>
          </a:p>
          <a:p>
            <a:pPr marL="0" lvl="0" indent="0">
              <a:buNone/>
            </a:pPr>
            <a:endParaRPr lang="en-ZA" sz="200" dirty="0"/>
          </a:p>
          <a:p>
            <a:pPr lvl="0">
              <a:lnSpc>
                <a:spcPct val="150000"/>
              </a:lnSpc>
              <a:buFont typeface="Wingdings" panose="05000000000000000000" pitchFamily="2" charset="2"/>
              <a:buChar char="§"/>
            </a:pPr>
            <a:r>
              <a:rPr lang="en-ZA" sz="2200" b="1" dirty="0"/>
              <a:t>Support Staff</a:t>
            </a:r>
            <a:endParaRPr lang="en-ZA" sz="2200" dirty="0"/>
          </a:p>
          <a:p>
            <a:pPr lvl="1">
              <a:lnSpc>
                <a:spcPct val="150000"/>
              </a:lnSpc>
              <a:buFont typeface="Wingdings" panose="05000000000000000000" pitchFamily="2" charset="2"/>
              <a:buChar char="ü"/>
            </a:pPr>
            <a:r>
              <a:rPr lang="en-ZA" sz="2000" dirty="0"/>
              <a:t>Coordinator (1)</a:t>
            </a:r>
          </a:p>
          <a:p>
            <a:pPr marL="457200" lvl="1" indent="0" algn="just">
              <a:lnSpc>
                <a:spcPct val="150000"/>
              </a:lnSpc>
              <a:buNone/>
            </a:pPr>
            <a:r>
              <a:rPr lang="en-ZA" sz="2000" dirty="0"/>
              <a:t>MPAC support staff reports to the Manager: </a:t>
            </a:r>
            <a:r>
              <a:rPr lang="en-ZA" dirty="0"/>
              <a:t>Secretariat</a:t>
            </a:r>
            <a:r>
              <a:rPr lang="en-ZA" sz="2200" dirty="0"/>
              <a:t>.</a:t>
            </a:r>
          </a:p>
          <a:p>
            <a:pPr>
              <a:buFont typeface="Wingdings" panose="05000000000000000000" pitchFamily="2" charset="2"/>
              <a:buChar char="§"/>
            </a:pPr>
            <a:endParaRPr lang="en-ZA" dirty="0"/>
          </a:p>
        </p:txBody>
      </p:sp>
    </p:spTree>
    <p:extLst>
      <p:ext uri="{BB962C8B-B14F-4D97-AF65-F5344CB8AC3E}">
        <p14:creationId xmlns:p14="http://schemas.microsoft.com/office/powerpoint/2010/main" val="19412201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style>
          <a:lnRef idx="2">
            <a:schemeClr val="accent1">
              <a:shade val="50000"/>
            </a:schemeClr>
          </a:lnRef>
          <a:fillRef idx="1">
            <a:schemeClr val="accent1"/>
          </a:fillRef>
          <a:effectRef idx="0">
            <a:schemeClr val="accent1"/>
          </a:effectRef>
          <a:fontRef idx="minor">
            <a:schemeClr val="lt1"/>
          </a:fontRef>
        </p:style>
        <p:txBody>
          <a:bodyPr/>
          <a:lstStyle/>
          <a:p>
            <a:r>
              <a:rPr lang="en-ZA" dirty="0"/>
              <a:t>Trainings Attended</a:t>
            </a:r>
          </a:p>
        </p:txBody>
      </p:sp>
      <p:sp>
        <p:nvSpPr>
          <p:cNvPr id="3" name="Content Placeholder 2"/>
          <p:cNvSpPr>
            <a:spLocks noGrp="1"/>
          </p:cNvSpPr>
          <p:nvPr>
            <p:ph idx="1"/>
          </p:nvPr>
        </p:nvSpPr>
        <p:spPr>
          <a:xfrm>
            <a:off x="562986" y="1268760"/>
            <a:ext cx="8607045" cy="1512168"/>
          </a:xfrm>
        </p:spPr>
        <p:txBody>
          <a:bodyPr>
            <a:normAutofit/>
          </a:bodyPr>
          <a:lstStyle/>
          <a:p>
            <a:r>
              <a:rPr lang="en-ZA" sz="2800" dirty="0"/>
              <a:t>Executive Leadership Municipal Development Programme with Universirty of Pretoria</a:t>
            </a:r>
          </a:p>
          <a:p>
            <a:endParaRPr lang="en-ZA" sz="2800" dirty="0"/>
          </a:p>
        </p:txBody>
      </p:sp>
      <p:pic>
        <p:nvPicPr>
          <p:cNvPr id="4" name="Picture 3"/>
          <p:cNvPicPr>
            <a:picLocks noChangeAspect="1"/>
          </p:cNvPicPr>
          <p:nvPr/>
        </p:nvPicPr>
        <p:blipFill>
          <a:blip r:embed="rId2" cstate="print"/>
          <a:stretch>
            <a:fillRect/>
          </a:stretch>
        </p:blipFill>
        <p:spPr>
          <a:xfrm>
            <a:off x="7316907" y="5960224"/>
            <a:ext cx="1799400" cy="787151"/>
          </a:xfrm>
          <a:prstGeom prst="rect">
            <a:avLst/>
          </a:prstGeom>
        </p:spPr>
      </p:pic>
      <p:pic>
        <p:nvPicPr>
          <p:cNvPr id="5" name="Picture 2" descr="GSDM Logo"/>
          <p:cNvPicPr>
            <a:picLocks noChangeAspect="1" noChangeArrowheads="1"/>
          </p:cNvPicPr>
          <p:nvPr/>
        </p:nvPicPr>
        <p:blipFill>
          <a:blip r:embed="rId3" cstate="print">
            <a:clrChange>
              <a:clrFrom>
                <a:srgbClr val="FBFBF9"/>
              </a:clrFrom>
              <a:clrTo>
                <a:srgbClr val="FBFBF9">
                  <a:alpha val="0"/>
                </a:srgbClr>
              </a:clrTo>
            </a:clrChange>
          </a:blip>
          <a:srcRect/>
          <a:stretch>
            <a:fillRect/>
          </a:stretch>
        </p:blipFill>
        <p:spPr bwMode="auto">
          <a:xfrm>
            <a:off x="21392" y="5915161"/>
            <a:ext cx="1074099" cy="877275"/>
          </a:xfrm>
          <a:prstGeom prst="rect">
            <a:avLst/>
          </a:prstGeom>
          <a:noFill/>
          <a:ln w="9525">
            <a:noFill/>
            <a:miter lim="800000"/>
            <a:headEnd/>
            <a:tailEnd/>
          </a:ln>
        </p:spPr>
      </p:pic>
      <p:pic>
        <p:nvPicPr>
          <p:cNvPr id="6" name="Picture 5" descr="wapen1 2"/>
          <p:cNvPicPr/>
          <p:nvPr/>
        </p:nvPicPr>
        <p:blipFill>
          <a:blip r:embed="rId4"/>
          <a:srcRect/>
          <a:stretch>
            <a:fillRect/>
          </a:stretch>
        </p:blipFill>
        <p:spPr bwMode="auto">
          <a:xfrm>
            <a:off x="4067944" y="5955822"/>
            <a:ext cx="792088" cy="864957"/>
          </a:xfrm>
          <a:prstGeom prst="rect">
            <a:avLst/>
          </a:prstGeom>
          <a:noFill/>
          <a:ln w="9525">
            <a:noFill/>
            <a:miter lim="800000"/>
            <a:headEnd/>
            <a:tailEnd/>
          </a:ln>
        </p:spPr>
      </p:pic>
    </p:spTree>
    <p:extLst>
      <p:ext uri="{BB962C8B-B14F-4D97-AF65-F5344CB8AC3E}">
        <p14:creationId xmlns:p14="http://schemas.microsoft.com/office/powerpoint/2010/main" val="14242095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620000" cy="1143000"/>
          </a:xfrm>
        </p:spPr>
        <p:style>
          <a:lnRef idx="2">
            <a:schemeClr val="accent1">
              <a:shade val="50000"/>
            </a:schemeClr>
          </a:lnRef>
          <a:fillRef idx="1">
            <a:schemeClr val="accent1"/>
          </a:fillRef>
          <a:effectRef idx="0">
            <a:schemeClr val="accent1"/>
          </a:effectRef>
          <a:fontRef idx="minor">
            <a:schemeClr val="lt1"/>
          </a:fontRef>
        </p:style>
        <p:txBody>
          <a:bodyPr/>
          <a:lstStyle/>
          <a:p>
            <a:pPr lvl="0"/>
            <a:r>
              <a:rPr lang="en-ZA" sz="3600" b="1" dirty="0">
                <a:latin typeface="Arial Black" panose="020B0A04020102020204" pitchFamily="34" charset="0"/>
              </a:rPr>
              <a:t>MPAC FUNCTIONALITY</a:t>
            </a:r>
            <a:endParaRPr lang="en-ZA" sz="3600" dirty="0"/>
          </a:p>
        </p:txBody>
      </p:sp>
      <p:sp>
        <p:nvSpPr>
          <p:cNvPr id="3" name="Content Placeholder 2"/>
          <p:cNvSpPr>
            <a:spLocks noGrp="1"/>
          </p:cNvSpPr>
          <p:nvPr>
            <p:ph idx="1"/>
          </p:nvPr>
        </p:nvSpPr>
        <p:spPr>
          <a:xfrm>
            <a:off x="228600" y="1676400"/>
            <a:ext cx="8610600" cy="4724400"/>
          </a:xfrm>
        </p:spPr>
        <p:txBody>
          <a:bodyPr/>
          <a:lstStyle/>
          <a:p>
            <a:pPr algn="just">
              <a:lnSpc>
                <a:spcPct val="150000"/>
              </a:lnSpc>
              <a:buFont typeface="Wingdings" panose="05000000000000000000" pitchFamily="2" charset="2"/>
              <a:buChar char="§"/>
            </a:pPr>
            <a:r>
              <a:rPr lang="en-ZA" sz="2200" dirty="0"/>
              <a:t>MPAC presents its annual work programme to Council at the beginning of the financial year for adoption of the activities to be performed by MPAC. </a:t>
            </a:r>
          </a:p>
          <a:p>
            <a:pPr algn="just">
              <a:lnSpc>
                <a:spcPct val="150000"/>
              </a:lnSpc>
              <a:buFont typeface="Wingdings" panose="05000000000000000000" pitchFamily="2" charset="2"/>
              <a:buChar char="§"/>
            </a:pPr>
            <a:r>
              <a:rPr lang="en-ZA" sz="2200" dirty="0"/>
              <a:t>It also perform any work referred by Council for investigation. </a:t>
            </a:r>
          </a:p>
          <a:p>
            <a:pPr algn="just">
              <a:lnSpc>
                <a:spcPct val="150000"/>
              </a:lnSpc>
              <a:buFont typeface="Wingdings" panose="05000000000000000000" pitchFamily="2" charset="2"/>
              <a:buChar char="§"/>
            </a:pPr>
            <a:r>
              <a:rPr lang="en-ZA" sz="2200" dirty="0"/>
              <a:t>MPAC reports to Council quarterly on activities performed. </a:t>
            </a:r>
          </a:p>
          <a:p>
            <a:pPr algn="just">
              <a:lnSpc>
                <a:spcPct val="150000"/>
              </a:lnSpc>
              <a:buFont typeface="Wingdings" panose="05000000000000000000" pitchFamily="2" charset="2"/>
              <a:buChar char="§"/>
            </a:pPr>
            <a:r>
              <a:rPr lang="en-ZA" sz="2200" dirty="0"/>
              <a:t>MPAC also reports to District and provincial forum quarterly. </a:t>
            </a:r>
          </a:p>
          <a:p>
            <a:pPr algn="just">
              <a:lnSpc>
                <a:spcPct val="150000"/>
              </a:lnSpc>
              <a:buFont typeface="Wingdings" panose="05000000000000000000" pitchFamily="2" charset="2"/>
              <a:buChar char="§"/>
            </a:pPr>
            <a:endParaRPr lang="en-ZA" sz="2200" dirty="0"/>
          </a:p>
          <a:p>
            <a:pPr marL="0" indent="0">
              <a:buNone/>
            </a:pPr>
            <a:endParaRPr lang="en-ZA" dirty="0"/>
          </a:p>
        </p:txBody>
      </p:sp>
      <p:pic>
        <p:nvPicPr>
          <p:cNvPr id="4" name="Picture 3"/>
          <p:cNvPicPr>
            <a:picLocks noChangeAspect="1"/>
          </p:cNvPicPr>
          <p:nvPr/>
        </p:nvPicPr>
        <p:blipFill>
          <a:blip r:embed="rId2" cstate="print"/>
          <a:stretch>
            <a:fillRect/>
          </a:stretch>
        </p:blipFill>
        <p:spPr>
          <a:xfrm>
            <a:off x="7316907" y="5960224"/>
            <a:ext cx="1799400" cy="787151"/>
          </a:xfrm>
          <a:prstGeom prst="rect">
            <a:avLst/>
          </a:prstGeom>
        </p:spPr>
      </p:pic>
      <p:pic>
        <p:nvPicPr>
          <p:cNvPr id="5" name="Picture 2" descr="GSDM Logo"/>
          <p:cNvPicPr>
            <a:picLocks noChangeAspect="1" noChangeArrowheads="1"/>
          </p:cNvPicPr>
          <p:nvPr/>
        </p:nvPicPr>
        <p:blipFill>
          <a:blip r:embed="rId3" cstate="print">
            <a:clrChange>
              <a:clrFrom>
                <a:srgbClr val="FBFBF9"/>
              </a:clrFrom>
              <a:clrTo>
                <a:srgbClr val="FBFBF9">
                  <a:alpha val="0"/>
                </a:srgbClr>
              </a:clrTo>
            </a:clrChange>
          </a:blip>
          <a:srcRect/>
          <a:stretch>
            <a:fillRect/>
          </a:stretch>
        </p:blipFill>
        <p:spPr bwMode="auto">
          <a:xfrm>
            <a:off x="21392" y="5915161"/>
            <a:ext cx="1074099" cy="877275"/>
          </a:xfrm>
          <a:prstGeom prst="rect">
            <a:avLst/>
          </a:prstGeom>
          <a:noFill/>
          <a:ln w="9525">
            <a:noFill/>
            <a:miter lim="800000"/>
            <a:headEnd/>
            <a:tailEnd/>
          </a:ln>
        </p:spPr>
      </p:pic>
      <p:pic>
        <p:nvPicPr>
          <p:cNvPr id="6" name="Picture 5" descr="wapen1 2"/>
          <p:cNvPicPr/>
          <p:nvPr/>
        </p:nvPicPr>
        <p:blipFill>
          <a:blip r:embed="rId4"/>
          <a:srcRect/>
          <a:stretch>
            <a:fillRect/>
          </a:stretch>
        </p:blipFill>
        <p:spPr bwMode="auto">
          <a:xfrm>
            <a:off x="4067944" y="5955822"/>
            <a:ext cx="792088" cy="864957"/>
          </a:xfrm>
          <a:prstGeom prst="rect">
            <a:avLst/>
          </a:prstGeom>
          <a:noFill/>
          <a:ln w="9525">
            <a:noFill/>
            <a:miter lim="800000"/>
            <a:headEnd/>
            <a:tailEnd/>
          </a:ln>
        </p:spPr>
      </p:pic>
    </p:spTree>
    <p:extLst>
      <p:ext uri="{BB962C8B-B14F-4D97-AF65-F5344CB8AC3E}">
        <p14:creationId xmlns:p14="http://schemas.microsoft.com/office/powerpoint/2010/main" val="23079838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620000" cy="1143000"/>
          </a:xfrm>
        </p:spPr>
        <p:txBody>
          <a:bodyPr/>
          <a:lstStyle/>
          <a:p>
            <a:pPr lvl="0"/>
            <a:r>
              <a:rPr lang="en-ZA" sz="3600" b="1" dirty="0">
                <a:latin typeface="Arial Black" panose="020B0A04020102020204" pitchFamily="34" charset="0"/>
              </a:rPr>
              <a:t>MPAC FUNCTIONALITY..(2)</a:t>
            </a:r>
            <a:endParaRPr lang="en-ZA" sz="3600" dirty="0"/>
          </a:p>
        </p:txBody>
      </p:sp>
      <p:sp>
        <p:nvSpPr>
          <p:cNvPr id="3" name="Content Placeholder 2"/>
          <p:cNvSpPr>
            <a:spLocks noGrp="1"/>
          </p:cNvSpPr>
          <p:nvPr>
            <p:ph idx="1"/>
          </p:nvPr>
        </p:nvSpPr>
        <p:spPr>
          <a:xfrm>
            <a:off x="76200" y="1295400"/>
            <a:ext cx="8991600" cy="5562600"/>
          </a:xfrm>
        </p:spPr>
        <p:txBody>
          <a:bodyPr/>
          <a:lstStyle/>
          <a:p>
            <a:pPr algn="just">
              <a:lnSpc>
                <a:spcPct val="150000"/>
              </a:lnSpc>
              <a:spcAft>
                <a:spcPts val="0"/>
              </a:spcAft>
            </a:pPr>
            <a:r>
              <a:rPr lang="en-ZA" sz="2200" dirty="0"/>
              <a:t>:</a:t>
            </a:r>
            <a:r>
              <a:rPr lang="en-ZA" dirty="0"/>
              <a:t>Adoption of reports to Council (MPAC Operational Report and Projects visits Report)</a:t>
            </a:r>
          </a:p>
          <a:p>
            <a:pPr algn="just">
              <a:lnSpc>
                <a:spcPct val="150000"/>
              </a:lnSpc>
              <a:spcAft>
                <a:spcPts val="0"/>
              </a:spcAft>
            </a:pPr>
            <a:r>
              <a:rPr lang="en-ZA" dirty="0"/>
              <a:t>Adoption of reports to Council (MPAC Operational Report and Projects visits Report)</a:t>
            </a:r>
            <a:endParaRPr lang="en-ZA"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dirty="0"/>
              <a:t>Scrutinized SCM report</a:t>
            </a:r>
            <a:endParaRPr lang="en-ZA"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0"/>
              </a:spcAft>
              <a:buNone/>
            </a:pPr>
            <a:endParaRPr lang="en-ZA" dirty="0"/>
          </a:p>
          <a:p>
            <a:pPr algn="just">
              <a:lnSpc>
                <a:spcPct val="150000"/>
              </a:lnSpc>
              <a:spcAft>
                <a:spcPts val="0"/>
              </a:spcAft>
            </a:pPr>
            <a:endParaRPr lang="en-ZA"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ZA" dirty="0"/>
          </a:p>
        </p:txBody>
      </p:sp>
      <p:pic>
        <p:nvPicPr>
          <p:cNvPr id="5" name="Picture 4"/>
          <p:cNvPicPr>
            <a:picLocks noChangeAspect="1"/>
          </p:cNvPicPr>
          <p:nvPr/>
        </p:nvPicPr>
        <p:blipFill>
          <a:blip r:embed="rId2" cstate="print"/>
          <a:stretch>
            <a:fillRect/>
          </a:stretch>
        </p:blipFill>
        <p:spPr>
          <a:xfrm>
            <a:off x="7316907" y="6024829"/>
            <a:ext cx="1799400" cy="787151"/>
          </a:xfrm>
          <a:prstGeom prst="rect">
            <a:avLst/>
          </a:prstGeom>
        </p:spPr>
      </p:pic>
      <p:pic>
        <p:nvPicPr>
          <p:cNvPr id="6" name="Picture 2" descr="GSDM Logo"/>
          <p:cNvPicPr>
            <a:picLocks noChangeAspect="1" noChangeArrowheads="1"/>
          </p:cNvPicPr>
          <p:nvPr/>
        </p:nvPicPr>
        <p:blipFill>
          <a:blip r:embed="rId3" cstate="print">
            <a:clrChange>
              <a:clrFrom>
                <a:srgbClr val="FBFBF9"/>
              </a:clrFrom>
              <a:clrTo>
                <a:srgbClr val="FBFBF9">
                  <a:alpha val="0"/>
                </a:srgbClr>
              </a:clrTo>
            </a:clrChange>
          </a:blip>
          <a:srcRect/>
          <a:stretch>
            <a:fillRect/>
          </a:stretch>
        </p:blipFill>
        <p:spPr bwMode="auto">
          <a:xfrm>
            <a:off x="21392" y="5979766"/>
            <a:ext cx="1074099" cy="877275"/>
          </a:xfrm>
          <a:prstGeom prst="rect">
            <a:avLst/>
          </a:prstGeom>
          <a:noFill/>
          <a:ln w="9525">
            <a:noFill/>
            <a:miter lim="800000"/>
            <a:headEnd/>
            <a:tailEnd/>
          </a:ln>
        </p:spPr>
      </p:pic>
      <p:pic>
        <p:nvPicPr>
          <p:cNvPr id="7" name="Picture 6" descr="wapen1 2"/>
          <p:cNvPicPr/>
          <p:nvPr/>
        </p:nvPicPr>
        <p:blipFill>
          <a:blip r:embed="rId4"/>
          <a:srcRect/>
          <a:stretch>
            <a:fillRect/>
          </a:stretch>
        </p:blipFill>
        <p:spPr bwMode="auto">
          <a:xfrm>
            <a:off x="4067944" y="6020427"/>
            <a:ext cx="792088" cy="864957"/>
          </a:xfrm>
          <a:prstGeom prst="rect">
            <a:avLst/>
          </a:prstGeom>
          <a:noFill/>
          <a:ln w="9525">
            <a:noFill/>
            <a:miter lim="800000"/>
            <a:headEnd/>
            <a:tailEnd/>
          </a:ln>
        </p:spPr>
      </p:pic>
    </p:spTree>
    <p:extLst>
      <p:ext uri="{BB962C8B-B14F-4D97-AF65-F5344CB8AC3E}">
        <p14:creationId xmlns:p14="http://schemas.microsoft.com/office/powerpoint/2010/main" val="4972166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620000" cy="1143000"/>
          </a:xfrm>
        </p:spPr>
        <p:style>
          <a:lnRef idx="2">
            <a:schemeClr val="accent1">
              <a:shade val="50000"/>
            </a:schemeClr>
          </a:lnRef>
          <a:fillRef idx="1">
            <a:schemeClr val="accent1"/>
          </a:fillRef>
          <a:effectRef idx="0">
            <a:schemeClr val="accent1"/>
          </a:effectRef>
          <a:fontRef idx="minor">
            <a:schemeClr val="lt1"/>
          </a:fontRef>
        </p:style>
        <p:txBody>
          <a:bodyPr/>
          <a:lstStyle/>
          <a:p>
            <a:pPr lvl="0"/>
            <a:r>
              <a:rPr lang="en-ZA" sz="3600" b="1" dirty="0">
                <a:latin typeface="Arial Black" panose="020B0A04020102020204" pitchFamily="34" charset="0"/>
              </a:rPr>
              <a:t>MPAC FUNCTIONALITY</a:t>
            </a:r>
            <a:endParaRPr lang="en-ZA" sz="3600" dirty="0"/>
          </a:p>
        </p:txBody>
      </p:sp>
      <p:sp>
        <p:nvSpPr>
          <p:cNvPr id="3" name="Content Placeholder 2"/>
          <p:cNvSpPr>
            <a:spLocks noGrp="1"/>
          </p:cNvSpPr>
          <p:nvPr>
            <p:ph idx="1"/>
          </p:nvPr>
        </p:nvSpPr>
        <p:spPr>
          <a:xfrm>
            <a:off x="76200" y="1447800"/>
            <a:ext cx="8991600" cy="5410200"/>
          </a:xfrm>
        </p:spPr>
        <p:txBody>
          <a:bodyPr>
            <a:normAutofit/>
          </a:bodyPr>
          <a:lstStyle/>
          <a:p>
            <a:pPr lvl="0" algn="just">
              <a:lnSpc>
                <a:spcPct val="200000"/>
              </a:lnSpc>
              <a:buFont typeface="Wingdings" panose="05000000000000000000" pitchFamily="2" charset="2"/>
              <a:buChar char="§"/>
            </a:pPr>
            <a:r>
              <a:rPr lang="en-ZA" sz="2200" b="1" dirty="0"/>
              <a:t>Public Hearing</a:t>
            </a:r>
            <a:endParaRPr lang="en-ZA" sz="2200" dirty="0"/>
          </a:p>
          <a:p>
            <a:pPr lvl="1" algn="just">
              <a:lnSpc>
                <a:spcPct val="200000"/>
              </a:lnSpc>
              <a:buFont typeface="Wingdings" panose="05000000000000000000" pitchFamily="2" charset="2"/>
              <a:buChar char="ü"/>
            </a:pPr>
            <a:r>
              <a:rPr lang="en-ZA" sz="2200" dirty="0"/>
              <a:t>One public hearing was conducted for period of July 2019 to date.</a:t>
            </a:r>
          </a:p>
          <a:p>
            <a:pPr lvl="0" algn="just">
              <a:lnSpc>
                <a:spcPct val="200000"/>
              </a:lnSpc>
              <a:buFont typeface="Wingdings" panose="05000000000000000000" pitchFamily="2" charset="2"/>
              <a:buChar char="§"/>
            </a:pPr>
            <a:r>
              <a:rPr lang="en-ZA" sz="2200" b="1" dirty="0"/>
              <a:t>Investigations</a:t>
            </a:r>
            <a:endParaRPr lang="en-ZA" sz="2200" dirty="0"/>
          </a:p>
          <a:p>
            <a:r>
              <a:rPr lang="en-GB" sz="2400" dirty="0">
                <a:latin typeface="Calibri" panose="020F0502020204030204" pitchFamily="34" charset="0"/>
                <a:cs typeface="Calibri" panose="020F0502020204030204" pitchFamily="34" charset="0"/>
              </a:rPr>
              <a:t>MPAC has tabled in Council under Item A 77 - 2020/10/29 the report on UIFW for the period 2011- 2012 up to 2017 – 2018</a:t>
            </a:r>
          </a:p>
          <a:p>
            <a:r>
              <a:rPr lang="en-GB" sz="2400" dirty="0">
                <a:latin typeface="Calibri" panose="020F0502020204030204" pitchFamily="34" charset="0"/>
                <a:cs typeface="Calibri" panose="020F0502020204030204" pitchFamily="34" charset="0"/>
              </a:rPr>
              <a:t>MPAC is still in the process of investigating the 2018 – 19 to 2019 – 2020 UIFW</a:t>
            </a:r>
            <a:r>
              <a:rPr lang="en-ZA" sz="2200" dirty="0">
                <a:solidFill>
                  <a:srgbClr val="FF0000"/>
                </a:solidFill>
              </a:rPr>
              <a:t>.</a:t>
            </a:r>
          </a:p>
          <a:p>
            <a:pPr marL="457200" lvl="1" indent="0" algn="just">
              <a:lnSpc>
                <a:spcPct val="150000"/>
              </a:lnSpc>
              <a:buNone/>
            </a:pPr>
            <a:endParaRPr lang="en-ZA" sz="2000" dirty="0"/>
          </a:p>
          <a:p>
            <a:pPr>
              <a:buFont typeface="Wingdings" panose="05000000000000000000" pitchFamily="2" charset="2"/>
              <a:buChar char="§"/>
            </a:pPr>
            <a:endParaRPr lang="en-ZA" dirty="0"/>
          </a:p>
        </p:txBody>
      </p:sp>
      <p:pic>
        <p:nvPicPr>
          <p:cNvPr id="4" name="Picture 3"/>
          <p:cNvPicPr>
            <a:picLocks noChangeAspect="1"/>
          </p:cNvPicPr>
          <p:nvPr/>
        </p:nvPicPr>
        <p:blipFill>
          <a:blip r:embed="rId2" cstate="print"/>
          <a:stretch>
            <a:fillRect/>
          </a:stretch>
        </p:blipFill>
        <p:spPr>
          <a:xfrm>
            <a:off x="7316907" y="5960224"/>
            <a:ext cx="1799400" cy="787151"/>
          </a:xfrm>
          <a:prstGeom prst="rect">
            <a:avLst/>
          </a:prstGeom>
        </p:spPr>
      </p:pic>
      <p:pic>
        <p:nvPicPr>
          <p:cNvPr id="5" name="Picture 2" descr="GSDM Logo"/>
          <p:cNvPicPr>
            <a:picLocks noChangeAspect="1" noChangeArrowheads="1"/>
          </p:cNvPicPr>
          <p:nvPr/>
        </p:nvPicPr>
        <p:blipFill>
          <a:blip r:embed="rId3" cstate="print">
            <a:clrChange>
              <a:clrFrom>
                <a:srgbClr val="FBFBF9"/>
              </a:clrFrom>
              <a:clrTo>
                <a:srgbClr val="FBFBF9">
                  <a:alpha val="0"/>
                </a:srgbClr>
              </a:clrTo>
            </a:clrChange>
          </a:blip>
          <a:srcRect/>
          <a:stretch>
            <a:fillRect/>
          </a:stretch>
        </p:blipFill>
        <p:spPr bwMode="auto">
          <a:xfrm>
            <a:off x="21392" y="5915161"/>
            <a:ext cx="1074099" cy="877275"/>
          </a:xfrm>
          <a:prstGeom prst="rect">
            <a:avLst/>
          </a:prstGeom>
          <a:noFill/>
          <a:ln w="9525">
            <a:noFill/>
            <a:miter lim="800000"/>
            <a:headEnd/>
            <a:tailEnd/>
          </a:ln>
        </p:spPr>
      </p:pic>
      <p:pic>
        <p:nvPicPr>
          <p:cNvPr id="6" name="Picture 5" descr="wapen1 2"/>
          <p:cNvPicPr/>
          <p:nvPr/>
        </p:nvPicPr>
        <p:blipFill>
          <a:blip r:embed="rId4"/>
          <a:srcRect/>
          <a:stretch>
            <a:fillRect/>
          </a:stretch>
        </p:blipFill>
        <p:spPr bwMode="auto">
          <a:xfrm>
            <a:off x="4067944" y="5955822"/>
            <a:ext cx="792088" cy="864957"/>
          </a:xfrm>
          <a:prstGeom prst="rect">
            <a:avLst/>
          </a:prstGeom>
          <a:noFill/>
          <a:ln w="9525">
            <a:noFill/>
            <a:miter lim="800000"/>
            <a:headEnd/>
            <a:tailEnd/>
          </a:ln>
        </p:spPr>
      </p:pic>
    </p:spTree>
    <p:extLst>
      <p:ext uri="{BB962C8B-B14F-4D97-AF65-F5344CB8AC3E}">
        <p14:creationId xmlns:p14="http://schemas.microsoft.com/office/powerpoint/2010/main" val="42320412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620000" cy="1143000"/>
          </a:xfrm>
        </p:spPr>
        <p:style>
          <a:lnRef idx="2">
            <a:schemeClr val="accent1">
              <a:shade val="50000"/>
            </a:schemeClr>
          </a:lnRef>
          <a:fillRef idx="1">
            <a:schemeClr val="accent1"/>
          </a:fillRef>
          <a:effectRef idx="0">
            <a:schemeClr val="accent1"/>
          </a:effectRef>
          <a:fontRef idx="minor">
            <a:schemeClr val="lt1"/>
          </a:fontRef>
        </p:style>
        <p:txBody>
          <a:bodyPr/>
          <a:lstStyle/>
          <a:p>
            <a:pPr lvl="0"/>
            <a:r>
              <a:rPr lang="en-ZA" sz="3600" b="1" dirty="0">
                <a:latin typeface="Arial Black" panose="020B0A04020102020204" pitchFamily="34" charset="0"/>
              </a:rPr>
              <a:t>MPAC EFFECTIVENESS</a:t>
            </a:r>
            <a:endParaRPr lang="en-ZA" sz="3600" dirty="0"/>
          </a:p>
        </p:txBody>
      </p:sp>
      <p:sp>
        <p:nvSpPr>
          <p:cNvPr id="3" name="Content Placeholder 2"/>
          <p:cNvSpPr>
            <a:spLocks noGrp="1"/>
          </p:cNvSpPr>
          <p:nvPr>
            <p:ph idx="1"/>
          </p:nvPr>
        </p:nvSpPr>
        <p:spPr>
          <a:xfrm>
            <a:off x="304800" y="1600200"/>
            <a:ext cx="8610600" cy="4953000"/>
          </a:xfrm>
        </p:spPr>
        <p:txBody>
          <a:bodyPr/>
          <a:lstStyle/>
          <a:p>
            <a:pPr algn="just">
              <a:lnSpc>
                <a:spcPct val="150000"/>
              </a:lnSpc>
              <a:buFont typeface="Wingdings" panose="05000000000000000000" pitchFamily="2" charset="2"/>
              <a:buChar char="§"/>
            </a:pPr>
            <a:r>
              <a:rPr lang="en-ZA" sz="2200" dirty="0"/>
              <a:t>MPAC has been effective since all referrals has been completed in time and reported back to Council. One investigations were conducted by MPAC and the investigation was not concluded due to Covid-19 regulations.</a:t>
            </a:r>
          </a:p>
          <a:p>
            <a:pPr algn="just">
              <a:lnSpc>
                <a:spcPct val="150000"/>
              </a:lnSpc>
              <a:buFont typeface="Wingdings" panose="05000000000000000000" pitchFamily="2" charset="2"/>
              <a:buChar char="§"/>
            </a:pPr>
            <a:r>
              <a:rPr lang="en-ZA" sz="2200" dirty="0"/>
              <a:t>MPAC meetings were held on the following dates: 17 September 2020, 07, 21 October 2020 and </a:t>
            </a:r>
            <a:r>
              <a:rPr lang="en-ZA" sz="2200" dirty="0">
                <a:solidFill>
                  <a:srgbClr val="FF0000"/>
                </a:solidFill>
              </a:rPr>
              <a:t>20 January 2021.</a:t>
            </a:r>
          </a:p>
          <a:p>
            <a:pPr marL="0" indent="0" algn="just">
              <a:lnSpc>
                <a:spcPct val="150000"/>
              </a:lnSpc>
              <a:buNone/>
            </a:pPr>
            <a:endParaRPr lang="en-ZA" sz="2200" dirty="0"/>
          </a:p>
          <a:p>
            <a:pPr marL="0" indent="0" algn="just">
              <a:lnSpc>
                <a:spcPct val="150000"/>
              </a:lnSpc>
              <a:buNone/>
            </a:pPr>
            <a:endParaRPr lang="en-ZA" sz="2200" dirty="0"/>
          </a:p>
          <a:p>
            <a:pPr marL="0" indent="0" algn="just">
              <a:lnSpc>
                <a:spcPct val="150000"/>
              </a:lnSpc>
              <a:buNone/>
            </a:pPr>
            <a:endParaRPr lang="en-ZA" sz="2200" dirty="0"/>
          </a:p>
        </p:txBody>
      </p:sp>
    </p:spTree>
    <p:extLst>
      <p:ext uri="{BB962C8B-B14F-4D97-AF65-F5344CB8AC3E}">
        <p14:creationId xmlns:p14="http://schemas.microsoft.com/office/powerpoint/2010/main" val="4597545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Reports of MPAC</a:t>
            </a:r>
            <a:endParaRPr lang="en-US" b="1" dirty="0"/>
          </a:p>
        </p:txBody>
      </p:sp>
      <p:sp>
        <p:nvSpPr>
          <p:cNvPr id="3" name="Content Placeholder 2"/>
          <p:cNvSpPr>
            <a:spLocks noGrp="1"/>
          </p:cNvSpPr>
          <p:nvPr>
            <p:ph sz="half" idx="1"/>
          </p:nvPr>
        </p:nvSpPr>
        <p:spPr/>
        <p:txBody>
          <a:bodyPr>
            <a:normAutofit/>
          </a:bodyPr>
          <a:lstStyle/>
          <a:p>
            <a:r>
              <a:rPr lang="en-US" b="1" dirty="0"/>
              <a:t>MPAC was able to deal with the following reports.</a:t>
            </a:r>
          </a:p>
        </p:txBody>
      </p:sp>
      <p:sp>
        <p:nvSpPr>
          <p:cNvPr id="4" name="Content Placeholder 3"/>
          <p:cNvSpPr>
            <a:spLocks noGrp="1"/>
          </p:cNvSpPr>
          <p:nvPr>
            <p:ph sz="half" idx="2"/>
          </p:nvPr>
        </p:nvSpPr>
        <p:spPr/>
        <p:txBody>
          <a:bodyPr>
            <a:normAutofit/>
          </a:bodyPr>
          <a:lstStyle/>
          <a:p>
            <a:r>
              <a:rPr lang="en-US" dirty="0">
                <a:solidFill>
                  <a:srgbClr val="FF0000"/>
                </a:solidFill>
              </a:rPr>
              <a:t>Reviewed Annual Plan and Terms of Reference</a:t>
            </a:r>
          </a:p>
          <a:p>
            <a:r>
              <a:rPr lang="en-US" dirty="0">
                <a:solidFill>
                  <a:srgbClr val="FF0000"/>
                </a:solidFill>
              </a:rPr>
              <a:t>Investigation of UIFWE for 2012/2013</a:t>
            </a:r>
          </a:p>
          <a:p>
            <a:r>
              <a:rPr lang="en-US" dirty="0">
                <a:solidFill>
                  <a:srgbClr val="FF0000"/>
                </a:solidFill>
              </a:rPr>
              <a:t>SCM Report</a:t>
            </a:r>
          </a:p>
          <a:p>
            <a:r>
              <a:rPr lang="en-US" dirty="0">
                <a:solidFill>
                  <a:srgbClr val="FF0000"/>
                </a:solidFill>
              </a:rPr>
              <a:t>Audit recovery plan</a:t>
            </a:r>
          </a:p>
        </p:txBody>
      </p:sp>
      <p:sp>
        <p:nvSpPr>
          <p:cNvPr id="5" name="Slide Number Placeholder 4"/>
          <p:cNvSpPr>
            <a:spLocks noGrp="1"/>
          </p:cNvSpPr>
          <p:nvPr>
            <p:ph type="sldNum" sz="quarter" idx="12"/>
          </p:nvPr>
        </p:nvSpPr>
        <p:spPr/>
        <p:txBody>
          <a:bodyPr/>
          <a:lstStyle/>
          <a:p>
            <a:fld id="{7DADAC30-06FB-4867-A41F-B3D5DF4920A0}" type="slidenum">
              <a:rPr lang="nso-ZA" smtClean="0"/>
              <a:pPr/>
              <a:t>89</a:t>
            </a:fld>
            <a:endParaRPr lang="nso-ZA"/>
          </a:p>
        </p:txBody>
      </p:sp>
    </p:spTree>
    <p:extLst>
      <p:ext uri="{BB962C8B-B14F-4D97-AF65-F5344CB8AC3E}">
        <p14:creationId xmlns:p14="http://schemas.microsoft.com/office/powerpoint/2010/main" val="3777346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9"/>
            <a:ext cx="7704667" cy="64807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ZA" dirty="0"/>
              <a:t> </a:t>
            </a:r>
            <a:r>
              <a:rPr lang="en-ZA" b="1" dirty="0">
                <a:latin typeface="Arial Black" panose="020B0A04020102020204" pitchFamily="34" charset="0"/>
              </a:rPr>
              <a:t>Financial Year 2017/18</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40510123"/>
              </p:ext>
            </p:extLst>
          </p:nvPr>
        </p:nvGraphicFramePr>
        <p:xfrm>
          <a:off x="900124" y="1124744"/>
          <a:ext cx="8064365" cy="4846320"/>
        </p:xfrm>
        <a:graphic>
          <a:graphicData uri="http://schemas.openxmlformats.org/drawingml/2006/table">
            <a:tbl>
              <a:tblPr firstRow="1" bandRow="1">
                <a:tableStyleId>{5C22544A-7EE6-4342-B048-85BDC9FD1C3A}</a:tableStyleId>
              </a:tblPr>
              <a:tblGrid>
                <a:gridCol w="1295612">
                  <a:extLst>
                    <a:ext uri="{9D8B030D-6E8A-4147-A177-3AD203B41FA5}">
                      <a16:colId xmlns:a16="http://schemas.microsoft.com/office/drawing/2014/main" val="2552765294"/>
                    </a:ext>
                  </a:extLst>
                </a:gridCol>
                <a:gridCol w="1930134">
                  <a:extLst>
                    <a:ext uri="{9D8B030D-6E8A-4147-A177-3AD203B41FA5}">
                      <a16:colId xmlns:a16="http://schemas.microsoft.com/office/drawing/2014/main" val="90308519"/>
                    </a:ext>
                  </a:extLst>
                </a:gridCol>
                <a:gridCol w="1612873">
                  <a:extLst>
                    <a:ext uri="{9D8B030D-6E8A-4147-A177-3AD203B41FA5}">
                      <a16:colId xmlns:a16="http://schemas.microsoft.com/office/drawing/2014/main" val="2666440780"/>
                    </a:ext>
                  </a:extLst>
                </a:gridCol>
                <a:gridCol w="1612873">
                  <a:extLst>
                    <a:ext uri="{9D8B030D-6E8A-4147-A177-3AD203B41FA5}">
                      <a16:colId xmlns:a16="http://schemas.microsoft.com/office/drawing/2014/main" val="1486079381"/>
                    </a:ext>
                  </a:extLst>
                </a:gridCol>
                <a:gridCol w="1612873">
                  <a:extLst>
                    <a:ext uri="{9D8B030D-6E8A-4147-A177-3AD203B41FA5}">
                      <a16:colId xmlns:a16="http://schemas.microsoft.com/office/drawing/2014/main" val="2065848877"/>
                    </a:ext>
                  </a:extLst>
                </a:gridCol>
              </a:tblGrid>
              <a:tr h="358681">
                <a:tc gridSpan="5">
                  <a:txBody>
                    <a:bodyPr/>
                    <a:lstStyle/>
                    <a:p>
                      <a:pPr algn="ctr"/>
                      <a:r>
                        <a:rPr lang="en-US" dirty="0"/>
                        <a:t>2017/18 FINANCIAL YEAR</a:t>
                      </a:r>
                      <a:endParaRPr lang="en-ZA" dirty="0"/>
                    </a:p>
                  </a:txBody>
                  <a:tcPr/>
                </a:tc>
                <a:tc hMerge="1">
                  <a:txBody>
                    <a:bodyPr/>
                    <a:lstStyle/>
                    <a:p>
                      <a:endParaRPr lang="en-ZA"/>
                    </a:p>
                  </a:txBody>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652562559"/>
                  </a:ext>
                </a:extLst>
              </a:tr>
              <a:tr h="6276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KEY</a:t>
                      </a:r>
                      <a:r>
                        <a:rPr lang="en-US" b="1" baseline="0" dirty="0"/>
                        <a:t> FINDINGS</a:t>
                      </a:r>
                      <a:endParaRPr lang="en-ZA" b="1" dirty="0"/>
                    </a:p>
                  </a:txBody>
                  <a:tcPr/>
                </a:tc>
                <a:tc>
                  <a:txBody>
                    <a:bodyPr/>
                    <a:lstStyle/>
                    <a:p>
                      <a:r>
                        <a:rPr lang="en-US" b="1" dirty="0"/>
                        <a:t>NATURE OF FINDING</a:t>
                      </a:r>
                      <a:endParaRPr lang="en-ZA" b="1" dirty="0"/>
                    </a:p>
                  </a:txBody>
                  <a:tcPr/>
                </a:tc>
                <a:tc>
                  <a:txBody>
                    <a:bodyPr/>
                    <a:lstStyle/>
                    <a:p>
                      <a:r>
                        <a:rPr lang="en-US" b="1" dirty="0"/>
                        <a:t>KEY CHALLENGES</a:t>
                      </a:r>
                      <a:endParaRPr lang="en-ZA" b="1" dirty="0"/>
                    </a:p>
                  </a:txBody>
                  <a:tcPr/>
                </a:tc>
                <a:tc>
                  <a:txBody>
                    <a:bodyPr/>
                    <a:lstStyle/>
                    <a:p>
                      <a:r>
                        <a:rPr lang="en-US" b="1" dirty="0"/>
                        <a:t>ACTION TAKEN</a:t>
                      </a:r>
                      <a:endParaRPr lang="en-ZA" b="1" dirty="0"/>
                    </a:p>
                  </a:txBody>
                  <a:tcPr/>
                </a:tc>
                <a:tc>
                  <a:txBody>
                    <a:bodyPr/>
                    <a:lstStyle/>
                    <a:p>
                      <a:r>
                        <a:rPr lang="en-US" b="1" dirty="0"/>
                        <a:t>OUTCOME</a:t>
                      </a:r>
                      <a:endParaRPr lang="en-ZA" b="1" dirty="0"/>
                    </a:p>
                  </a:txBody>
                  <a:tcPr/>
                </a:tc>
                <a:extLst>
                  <a:ext uri="{0D108BD9-81ED-4DB2-BD59-A6C34878D82A}">
                    <a16:rowId xmlns:a16="http://schemas.microsoft.com/office/drawing/2014/main" val="2119735311"/>
                  </a:ext>
                </a:extLst>
              </a:tr>
              <a:tr h="807033">
                <a:tc>
                  <a:txBody>
                    <a:bodyPr/>
                    <a:lstStyle/>
                    <a:p>
                      <a:r>
                        <a:rPr lang="en-ZA" sz="1200" dirty="0"/>
                        <a:t>Cash and Cash equivalents</a:t>
                      </a:r>
                    </a:p>
                  </a:txBody>
                  <a:tcPr/>
                </a:tc>
                <a:tc>
                  <a:txBody>
                    <a:bodyPr/>
                    <a:lstStyle/>
                    <a:p>
                      <a:r>
                        <a:rPr lang="en-GB" sz="1200" dirty="0"/>
                        <a:t>Differences on the bank reconciliation are not explainable</a:t>
                      </a:r>
                      <a:endParaRPr lang="en-ZA" sz="1200" dirty="0"/>
                    </a:p>
                  </a:txBody>
                  <a:tcPr/>
                </a:tc>
                <a:tc>
                  <a:txBody>
                    <a:bodyPr/>
                    <a:lstStyle/>
                    <a:p>
                      <a:r>
                        <a:rPr lang="en-ZA" sz="1200" dirty="0"/>
                        <a:t>Inadequate reviewing of Bank Reconciliations</a:t>
                      </a:r>
                    </a:p>
                  </a:txBody>
                  <a:tcPr/>
                </a:tc>
                <a:tc>
                  <a:txBody>
                    <a:bodyPr/>
                    <a:lstStyle/>
                    <a:p>
                      <a:r>
                        <a:rPr lang="en-ZA" sz="1200" dirty="0"/>
                        <a:t>Maintain monthly bank reconciliation</a:t>
                      </a:r>
                    </a:p>
                  </a:txBody>
                  <a:tcPr/>
                </a:tc>
                <a:tc>
                  <a:txBody>
                    <a:bodyPr/>
                    <a:lstStyle/>
                    <a:p>
                      <a:r>
                        <a:rPr lang="en-ZA" sz="1200" dirty="0"/>
                        <a:t>Monthly bank reconciliations prepared and reviewed</a:t>
                      </a:r>
                    </a:p>
                  </a:txBody>
                  <a:tcPr/>
                </a:tc>
                <a:extLst>
                  <a:ext uri="{0D108BD9-81ED-4DB2-BD59-A6C34878D82A}">
                    <a16:rowId xmlns:a16="http://schemas.microsoft.com/office/drawing/2014/main" val="1395632932"/>
                  </a:ext>
                </a:extLst>
              </a:tr>
              <a:tr h="2959121">
                <a:tc>
                  <a:txBody>
                    <a:bodyPr/>
                    <a:lstStyle/>
                    <a:p>
                      <a:r>
                        <a:rPr lang="en-ZA" sz="1200" dirty="0"/>
                        <a:t>Property, plant and equipment</a:t>
                      </a:r>
                    </a:p>
                  </a:txBody>
                  <a:tcPr/>
                </a:tc>
                <a:tc>
                  <a:txBody>
                    <a:bodyPr/>
                    <a:lstStyle/>
                    <a:p>
                      <a:r>
                        <a:rPr lang="en-GB" sz="1200" dirty="0"/>
                        <a:t>Useful lives per the fixed asset register not in line with useful lives per accounting policy on the financial statements</a:t>
                      </a:r>
                    </a:p>
                    <a:p>
                      <a:endParaRPr lang="en-GB" sz="1200" dirty="0"/>
                    </a:p>
                    <a:p>
                      <a:r>
                        <a:rPr lang="en-GB" sz="1200" dirty="0"/>
                        <a:t>The amount per the fixed asset register does not agree to the amount per the financial statements </a:t>
                      </a:r>
                    </a:p>
                    <a:p>
                      <a:endParaRPr lang="en-GB" sz="1200" dirty="0"/>
                    </a:p>
                    <a:p>
                      <a:r>
                        <a:rPr lang="en-GB" sz="1200" dirty="0"/>
                        <a:t>The municipality has depreciated a vacant land</a:t>
                      </a:r>
                    </a:p>
                    <a:p>
                      <a:endParaRPr lang="en-GB" sz="1200" dirty="0"/>
                    </a:p>
                    <a:p>
                      <a:r>
                        <a:rPr lang="en-GB" sz="1200" dirty="0"/>
                        <a:t>Work in progress has not been correctly capitalised</a:t>
                      </a:r>
                      <a:endParaRPr lang="en-ZA" sz="1200" dirty="0"/>
                    </a:p>
                  </a:txBody>
                  <a:tcPr/>
                </a:tc>
                <a:tc>
                  <a:txBody>
                    <a:bodyPr/>
                    <a:lstStyle/>
                    <a:p>
                      <a:r>
                        <a:rPr lang="en-ZA" sz="1200" dirty="0"/>
                        <a:t>Inadequate Assets Verification &amp; Assets Management  due to vacancies in the Assets Management Unit</a:t>
                      </a:r>
                    </a:p>
                    <a:p>
                      <a:endParaRPr lang="en-ZA" sz="1200" dirty="0"/>
                    </a:p>
                    <a:p>
                      <a:r>
                        <a:rPr lang="en-ZA" sz="1200" dirty="0"/>
                        <a:t>Inadequate record management for project that have been completed (No Completion certificates)</a:t>
                      </a:r>
                    </a:p>
                    <a:p>
                      <a:endParaRPr lang="en-ZA" sz="1200" dirty="0"/>
                    </a:p>
                  </a:txBody>
                  <a:tcPr/>
                </a:tc>
                <a:tc>
                  <a:txBody>
                    <a:bodyPr/>
                    <a:lstStyle/>
                    <a:p>
                      <a:r>
                        <a:rPr lang="en-ZA" sz="1200" dirty="0"/>
                        <a:t>Appoint a service provider to assist with the completion of the Fixed Assets Register</a:t>
                      </a:r>
                    </a:p>
                    <a:p>
                      <a:endParaRPr lang="en-ZA" sz="1200" dirty="0"/>
                    </a:p>
                    <a:p>
                      <a:r>
                        <a:rPr lang="en-ZA" sz="1200" dirty="0"/>
                        <a:t>Physical verification of Assets</a:t>
                      </a:r>
                    </a:p>
                    <a:p>
                      <a:endParaRPr lang="en-ZA" sz="1200" dirty="0"/>
                    </a:p>
                    <a:p>
                      <a:r>
                        <a:rPr lang="en-GB" sz="1200" dirty="0"/>
                        <a:t>Unbundle other WIP projects using the rates we have and condition assessment</a:t>
                      </a:r>
                      <a:endParaRPr lang="en-ZA" sz="1200" dirty="0"/>
                    </a:p>
                  </a:txBody>
                  <a:tcPr/>
                </a:tc>
                <a:tc>
                  <a:txBody>
                    <a:bodyPr/>
                    <a:lstStyle/>
                    <a:p>
                      <a:r>
                        <a:rPr lang="en-ZA" sz="1200" dirty="0"/>
                        <a:t>Verification of Movable Assets completed</a:t>
                      </a:r>
                    </a:p>
                    <a:p>
                      <a:endParaRPr lang="en-ZA" sz="1200" dirty="0"/>
                    </a:p>
                    <a:p>
                      <a:r>
                        <a:rPr lang="en-ZA" sz="1200" dirty="0"/>
                        <a:t>Reconciliation of Assets Register</a:t>
                      </a:r>
                    </a:p>
                  </a:txBody>
                  <a:tcPr/>
                </a:tc>
                <a:extLst>
                  <a:ext uri="{0D108BD9-81ED-4DB2-BD59-A6C34878D82A}">
                    <a16:rowId xmlns:a16="http://schemas.microsoft.com/office/drawing/2014/main" val="357037038"/>
                  </a:ext>
                </a:extLst>
              </a:tr>
            </a:tbl>
          </a:graphicData>
        </a:graphic>
      </p:graphicFrame>
      <p:pic>
        <p:nvPicPr>
          <p:cNvPr id="7" name="Picture 6"/>
          <p:cNvPicPr>
            <a:picLocks noChangeAspect="1"/>
          </p:cNvPicPr>
          <p:nvPr/>
        </p:nvPicPr>
        <p:blipFill>
          <a:blip r:embed="rId2" cstate="print"/>
          <a:stretch>
            <a:fillRect/>
          </a:stretch>
        </p:blipFill>
        <p:spPr>
          <a:xfrm>
            <a:off x="7316907" y="5960224"/>
            <a:ext cx="1799400" cy="787151"/>
          </a:xfrm>
          <a:prstGeom prst="rect">
            <a:avLst/>
          </a:prstGeom>
        </p:spPr>
      </p:pic>
      <p:pic>
        <p:nvPicPr>
          <p:cNvPr id="8" name="Picture 2" descr="GSDM Logo"/>
          <p:cNvPicPr>
            <a:picLocks noChangeAspect="1" noChangeArrowheads="1"/>
          </p:cNvPicPr>
          <p:nvPr/>
        </p:nvPicPr>
        <p:blipFill>
          <a:blip r:embed="rId3" cstate="print">
            <a:clrChange>
              <a:clrFrom>
                <a:srgbClr val="FBFBF9"/>
              </a:clrFrom>
              <a:clrTo>
                <a:srgbClr val="FBFBF9">
                  <a:alpha val="0"/>
                </a:srgbClr>
              </a:clrTo>
            </a:clrChange>
          </a:blip>
          <a:srcRect/>
          <a:stretch>
            <a:fillRect/>
          </a:stretch>
        </p:blipFill>
        <p:spPr bwMode="auto">
          <a:xfrm>
            <a:off x="21392" y="5915161"/>
            <a:ext cx="1074099" cy="877275"/>
          </a:xfrm>
          <a:prstGeom prst="rect">
            <a:avLst/>
          </a:prstGeom>
          <a:noFill/>
          <a:ln w="9525">
            <a:noFill/>
            <a:miter lim="800000"/>
            <a:headEnd/>
            <a:tailEnd/>
          </a:ln>
        </p:spPr>
      </p:pic>
      <p:pic>
        <p:nvPicPr>
          <p:cNvPr id="9" name="Picture 8" descr="wapen1 2"/>
          <p:cNvPicPr/>
          <p:nvPr/>
        </p:nvPicPr>
        <p:blipFill>
          <a:blip r:embed="rId4"/>
          <a:srcRect/>
          <a:stretch>
            <a:fillRect/>
          </a:stretch>
        </p:blipFill>
        <p:spPr bwMode="auto">
          <a:xfrm>
            <a:off x="4067944" y="5955822"/>
            <a:ext cx="792088" cy="864957"/>
          </a:xfrm>
          <a:prstGeom prst="rect">
            <a:avLst/>
          </a:prstGeom>
          <a:noFill/>
          <a:ln w="9525">
            <a:noFill/>
            <a:miter lim="800000"/>
            <a:headEnd/>
            <a:tailEnd/>
          </a:ln>
        </p:spPr>
      </p:pic>
    </p:spTree>
    <p:extLst>
      <p:ext uri="{BB962C8B-B14F-4D97-AF65-F5344CB8AC3E}">
        <p14:creationId xmlns:p14="http://schemas.microsoft.com/office/powerpoint/2010/main" val="37081636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15. DISCIPLINARY BOARD</a:t>
            </a:r>
          </a:p>
        </p:txBody>
      </p:sp>
      <p:sp>
        <p:nvSpPr>
          <p:cNvPr id="3" name="Content Placeholder 2"/>
          <p:cNvSpPr>
            <a:spLocks noGrp="1"/>
          </p:cNvSpPr>
          <p:nvPr>
            <p:ph idx="1"/>
          </p:nvPr>
        </p:nvSpPr>
        <p:spPr/>
        <p:txBody>
          <a:bodyPr>
            <a:normAutofit lnSpcReduction="10000"/>
          </a:bodyPr>
          <a:lstStyle/>
          <a:p>
            <a:r>
              <a:rPr lang="en-ZA" dirty="0"/>
              <a:t>The following were appointed to serve on the board:</a:t>
            </a:r>
          </a:p>
          <a:p>
            <a:r>
              <a:rPr lang="en-ZA" dirty="0"/>
              <a:t>Manager Internal Audit, Manager Legal Services, Chairperson of Audit Committee.</a:t>
            </a:r>
          </a:p>
          <a:p>
            <a:r>
              <a:rPr lang="en-ZA" dirty="0"/>
              <a:t>We have written a letter to treasury requesting  secondment and we received consent for Mr P. </a:t>
            </a:r>
            <a:r>
              <a:rPr lang="en-ZA" dirty="0" err="1"/>
              <a:t>Mpela</a:t>
            </a:r>
            <a:r>
              <a:rPr lang="en-ZA" dirty="0"/>
              <a:t>, who has since been appointed.</a:t>
            </a:r>
          </a:p>
          <a:p>
            <a:r>
              <a:rPr lang="en-ZA" dirty="0"/>
              <a:t>The 1</a:t>
            </a:r>
            <a:r>
              <a:rPr lang="en-ZA" baseline="30000" dirty="0"/>
              <a:t>st</a:t>
            </a:r>
            <a:r>
              <a:rPr lang="en-ZA" dirty="0"/>
              <a:t> task referred to the Board is to process Section 106 report.</a:t>
            </a:r>
          </a:p>
        </p:txBody>
      </p:sp>
      <p:sp>
        <p:nvSpPr>
          <p:cNvPr id="4" name="Slide Number Placeholder 3"/>
          <p:cNvSpPr>
            <a:spLocks noGrp="1"/>
          </p:cNvSpPr>
          <p:nvPr>
            <p:ph type="sldNum" sz="quarter" idx="12"/>
          </p:nvPr>
        </p:nvSpPr>
        <p:spPr/>
        <p:txBody>
          <a:bodyPr/>
          <a:lstStyle/>
          <a:p>
            <a:fld id="{7DADAC30-06FB-4867-A41F-B3D5DF4920A0}" type="slidenum">
              <a:rPr lang="nso-ZA" smtClean="0"/>
              <a:pPr/>
              <a:t>90</a:t>
            </a:fld>
            <a:endParaRPr lang="nso-ZA"/>
          </a:p>
        </p:txBody>
      </p:sp>
    </p:spTree>
    <p:extLst>
      <p:ext uri="{BB962C8B-B14F-4D97-AF65-F5344CB8AC3E}">
        <p14:creationId xmlns:p14="http://schemas.microsoft.com/office/powerpoint/2010/main" val="223608992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0"/>
          <p:cNvGraphicFramePr>
            <a:graphicFrameLocks/>
          </p:cNvGraphicFramePr>
          <p:nvPr/>
        </p:nvGraphicFramePr>
        <p:xfrm>
          <a:off x="2315308" y="660400"/>
          <a:ext cx="5260731" cy="4165600"/>
        </p:xfrm>
        <a:graphic>
          <a:graphicData uri="http://schemas.openxmlformats.org/presentationml/2006/ole">
            <mc:AlternateContent xmlns:mc="http://schemas.openxmlformats.org/markup-compatibility/2006">
              <mc:Choice xmlns:v="urn:schemas-microsoft-com:vml" Requires="v">
                <p:oleObj spid="_x0000_s2051" name="Worksheet" r:id="rId3" imgW="7735185" imgH="5156790" progId="">
                  <p:embed/>
                </p:oleObj>
              </mc:Choice>
              <mc:Fallback>
                <p:oleObj name="Worksheet" r:id="rId3" imgW="7735185" imgH="5156790" progId="">
                  <p:embed/>
                  <p:pic>
                    <p:nvPicPr>
                      <p:cNvPr id="0" name="Picture 3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5308" y="660400"/>
                        <a:ext cx="5260731" cy="416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Ellipse 45"/>
          <p:cNvSpPr>
            <a:spLocks noChangeArrowheads="1"/>
          </p:cNvSpPr>
          <p:nvPr/>
        </p:nvSpPr>
        <p:spPr bwMode="auto">
          <a:xfrm>
            <a:off x="1985597" y="890588"/>
            <a:ext cx="4994031" cy="365760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eaLnBrk="1" hangingPunct="1">
              <a:defRPr/>
            </a:pPr>
            <a:r>
              <a:rPr lang="da-DK" sz="6000" b="1" dirty="0">
                <a:solidFill>
                  <a:srgbClr val="77933C"/>
                </a:solidFill>
                <a:effectLst>
                  <a:outerShdw blurRad="38100" dist="38100" dir="2700000" algn="tl">
                    <a:srgbClr val="DDDDDD"/>
                  </a:outerShdw>
                </a:effectLst>
                <a:latin typeface="Calibri" charset="0"/>
              </a:rPr>
              <a:t>Thank You</a:t>
            </a:r>
          </a:p>
          <a:p>
            <a:pPr algn="ctr" eaLnBrk="1" hangingPunct="1">
              <a:defRPr/>
            </a:pPr>
            <a:r>
              <a:rPr lang="da-DK" sz="6000" b="1" dirty="0">
                <a:solidFill>
                  <a:srgbClr val="77933C"/>
                </a:solidFill>
                <a:effectLst>
                  <a:outerShdw blurRad="38100" dist="38100" dir="2700000" algn="tl">
                    <a:srgbClr val="DDDDDD"/>
                  </a:outerShdw>
                </a:effectLst>
                <a:latin typeface="Calibri" charset="0"/>
              </a:rPr>
              <a:t>Siyabonga </a:t>
            </a:r>
          </a:p>
        </p:txBody>
      </p:sp>
      <p:pic>
        <p:nvPicPr>
          <p:cNvPr id="10" name="Picture 9"/>
          <p:cNvPicPr>
            <a:picLocks noChangeAspect="1"/>
          </p:cNvPicPr>
          <p:nvPr/>
        </p:nvPicPr>
        <p:blipFill>
          <a:blip r:embed="rId5" cstate="print"/>
          <a:stretch>
            <a:fillRect/>
          </a:stretch>
        </p:blipFill>
        <p:spPr>
          <a:xfrm>
            <a:off x="7316907" y="5960224"/>
            <a:ext cx="1799400" cy="787151"/>
          </a:xfrm>
          <a:prstGeom prst="rect">
            <a:avLst/>
          </a:prstGeom>
        </p:spPr>
      </p:pic>
      <p:pic>
        <p:nvPicPr>
          <p:cNvPr id="11" name="Picture 2" descr="GSDM Logo"/>
          <p:cNvPicPr>
            <a:picLocks noChangeAspect="1" noChangeArrowheads="1"/>
          </p:cNvPicPr>
          <p:nvPr/>
        </p:nvPicPr>
        <p:blipFill>
          <a:blip r:embed="rId6" cstate="print">
            <a:clrChange>
              <a:clrFrom>
                <a:srgbClr val="FBFBF9"/>
              </a:clrFrom>
              <a:clrTo>
                <a:srgbClr val="FBFBF9">
                  <a:alpha val="0"/>
                </a:srgbClr>
              </a:clrTo>
            </a:clrChange>
          </a:blip>
          <a:srcRect/>
          <a:stretch>
            <a:fillRect/>
          </a:stretch>
        </p:blipFill>
        <p:spPr bwMode="auto">
          <a:xfrm>
            <a:off x="21392" y="5915161"/>
            <a:ext cx="1074099" cy="877275"/>
          </a:xfrm>
          <a:prstGeom prst="rect">
            <a:avLst/>
          </a:prstGeom>
          <a:noFill/>
          <a:ln w="9525">
            <a:noFill/>
            <a:miter lim="800000"/>
            <a:headEnd/>
            <a:tailEnd/>
          </a:ln>
        </p:spPr>
      </p:pic>
      <p:pic>
        <p:nvPicPr>
          <p:cNvPr id="12" name="Picture 11" descr="wapen1 2"/>
          <p:cNvPicPr/>
          <p:nvPr/>
        </p:nvPicPr>
        <p:blipFill>
          <a:blip r:embed="rId7"/>
          <a:srcRect/>
          <a:stretch>
            <a:fillRect/>
          </a:stretch>
        </p:blipFill>
        <p:spPr bwMode="auto">
          <a:xfrm>
            <a:off x="4067944" y="5955822"/>
            <a:ext cx="792088" cy="864957"/>
          </a:xfrm>
          <a:prstGeom prst="rect">
            <a:avLst/>
          </a:prstGeom>
          <a:noFill/>
          <a:ln w="9525">
            <a:noFill/>
            <a:miter lim="800000"/>
            <a:headEnd/>
            <a:tailEnd/>
          </a:ln>
        </p:spPr>
      </p:pic>
    </p:spTree>
    <p:extLst>
      <p:ext uri="{BB962C8B-B14F-4D97-AF65-F5344CB8AC3E}">
        <p14:creationId xmlns:p14="http://schemas.microsoft.com/office/powerpoint/2010/main" val="1711877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500"/>
                                        <p:tgtEl>
                                          <p:spTgt spid="5"/>
                                        </p:tgtEl>
                                      </p:cBhvr>
                                    </p:animEffect>
                                  </p:childTnLst>
                                </p:cTn>
                              </p:par>
                            </p:childTnLst>
                          </p:cTn>
                        </p:par>
                        <p:par>
                          <p:cTn id="8" fill="hold" nodeType="withGroup">
                            <p:stCondLst>
                              <p:cond delay="2500"/>
                            </p:stCondLst>
                            <p:childTnLst>
                              <p:par>
                                <p:cTn id="9" presetID="26"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870">
                                          <p:stCondLst>
                                            <p:cond delay="0"/>
                                          </p:stCondLst>
                                        </p:cTn>
                                        <p:tgtEl>
                                          <p:spTgt spid="6"/>
                                        </p:tgtEl>
                                      </p:cBhvr>
                                    </p:animEffect>
                                    <p:anim calcmode="lin" valueType="num">
                                      <p:cBhvr>
                                        <p:cTn id="12" dur="2733"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99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996" tmFilter="0, 0; 0.125,0.2665; 0.25,0.4; 0.375,0.465; 0.5,0.5;  0.625,0.535; 0.75,0.6; 0.875,0.7335; 1,1">
                                          <p:stCondLst>
                                            <p:cond delay="996"/>
                                          </p:stCondLst>
                                        </p:cTn>
                                        <p:tgtEl>
                                          <p:spTgt spid="6"/>
                                        </p:tgtEl>
                                        <p:attrNameLst>
                                          <p:attrName>ppt_y</p:attrName>
                                        </p:attrNameLst>
                                      </p:cBhvr>
                                      <p:tavLst>
                                        <p:tav tm="0" fmla="#ppt_y-sin(pi*$)/9">
                                          <p:val>
                                            <p:fltVal val="0"/>
                                          </p:val>
                                        </p:tav>
                                        <p:tav tm="100000">
                                          <p:val>
                                            <p:fltVal val="1"/>
                                          </p:val>
                                        </p:tav>
                                      </p:tavLst>
                                    </p:anim>
                                    <p:anim calcmode="lin" valueType="num">
                                      <p:cBhvr>
                                        <p:cTn id="15" dur="498" tmFilter="0, 0; 0.125,0.2665; 0.25,0.4; 0.375,0.465; 0.5,0.5;  0.625,0.535; 0.75,0.6; 0.875,0.7335; 1,1">
                                          <p:stCondLst>
                                            <p:cond delay="1986"/>
                                          </p:stCondLst>
                                        </p:cTn>
                                        <p:tgtEl>
                                          <p:spTgt spid="6"/>
                                        </p:tgtEl>
                                        <p:attrNameLst>
                                          <p:attrName>ppt_y</p:attrName>
                                        </p:attrNameLst>
                                      </p:cBhvr>
                                      <p:tavLst>
                                        <p:tav tm="0" fmla="#ppt_y-sin(pi*$)/27">
                                          <p:val>
                                            <p:fltVal val="0"/>
                                          </p:val>
                                        </p:tav>
                                        <p:tav tm="100000">
                                          <p:val>
                                            <p:fltVal val="1"/>
                                          </p:val>
                                        </p:tav>
                                      </p:tavLst>
                                    </p:anim>
                                    <p:anim calcmode="lin" valueType="num">
                                      <p:cBhvr>
                                        <p:cTn id="16" dur="246" tmFilter="0, 0; 0.125,0.2665; 0.25,0.4; 0.375,0.465; 0.5,0.5;  0.625,0.535; 0.75,0.6; 0.875,0.7335; 1,1">
                                          <p:stCondLst>
                                            <p:cond delay="2484"/>
                                          </p:stCondLst>
                                        </p:cTn>
                                        <p:tgtEl>
                                          <p:spTgt spid="6"/>
                                        </p:tgtEl>
                                        <p:attrNameLst>
                                          <p:attrName>ppt_y</p:attrName>
                                        </p:attrNameLst>
                                      </p:cBhvr>
                                      <p:tavLst>
                                        <p:tav tm="0" fmla="#ppt_y-sin(pi*$)/81">
                                          <p:val>
                                            <p:fltVal val="0"/>
                                          </p:val>
                                        </p:tav>
                                        <p:tav tm="100000">
                                          <p:val>
                                            <p:fltVal val="1"/>
                                          </p:val>
                                        </p:tav>
                                      </p:tavLst>
                                    </p:anim>
                                    <p:animScale>
                                      <p:cBhvr>
                                        <p:cTn id="17" dur="39">
                                          <p:stCondLst>
                                            <p:cond delay="975"/>
                                          </p:stCondLst>
                                        </p:cTn>
                                        <p:tgtEl>
                                          <p:spTgt spid="6"/>
                                        </p:tgtEl>
                                      </p:cBhvr>
                                      <p:to x="100000" y="60000"/>
                                    </p:animScale>
                                    <p:animScale>
                                      <p:cBhvr>
                                        <p:cTn id="18" dur="249" decel="50000">
                                          <p:stCondLst>
                                            <p:cond delay="1014"/>
                                          </p:stCondLst>
                                        </p:cTn>
                                        <p:tgtEl>
                                          <p:spTgt spid="6"/>
                                        </p:tgtEl>
                                      </p:cBhvr>
                                      <p:to x="100000" y="100000"/>
                                    </p:animScale>
                                    <p:animScale>
                                      <p:cBhvr>
                                        <p:cTn id="19" dur="39">
                                          <p:stCondLst>
                                            <p:cond delay="1968"/>
                                          </p:stCondLst>
                                        </p:cTn>
                                        <p:tgtEl>
                                          <p:spTgt spid="6"/>
                                        </p:tgtEl>
                                      </p:cBhvr>
                                      <p:to x="100000" y="80000"/>
                                    </p:animScale>
                                    <p:animScale>
                                      <p:cBhvr>
                                        <p:cTn id="20" dur="249" decel="50000">
                                          <p:stCondLst>
                                            <p:cond delay="2007"/>
                                          </p:stCondLst>
                                        </p:cTn>
                                        <p:tgtEl>
                                          <p:spTgt spid="6"/>
                                        </p:tgtEl>
                                      </p:cBhvr>
                                      <p:to x="100000" y="100000"/>
                                    </p:animScale>
                                    <p:animScale>
                                      <p:cBhvr>
                                        <p:cTn id="21" dur="39">
                                          <p:stCondLst>
                                            <p:cond delay="2463"/>
                                          </p:stCondLst>
                                        </p:cTn>
                                        <p:tgtEl>
                                          <p:spTgt spid="6"/>
                                        </p:tgtEl>
                                      </p:cBhvr>
                                      <p:to x="100000" y="90000"/>
                                    </p:animScale>
                                    <p:animScale>
                                      <p:cBhvr>
                                        <p:cTn id="22" dur="249" decel="50000">
                                          <p:stCondLst>
                                            <p:cond delay="2502"/>
                                          </p:stCondLst>
                                        </p:cTn>
                                        <p:tgtEl>
                                          <p:spTgt spid="6"/>
                                        </p:tgtEl>
                                      </p:cBhvr>
                                      <p:to x="100000" y="100000"/>
                                    </p:animScale>
                                    <p:animScale>
                                      <p:cBhvr>
                                        <p:cTn id="23" dur="39">
                                          <p:stCondLst>
                                            <p:cond delay="2712"/>
                                          </p:stCondLst>
                                        </p:cTn>
                                        <p:tgtEl>
                                          <p:spTgt spid="6"/>
                                        </p:tgtEl>
                                      </p:cBhvr>
                                      <p:to x="100000" y="95000"/>
                                    </p:animScale>
                                    <p:animScale>
                                      <p:cBhvr>
                                        <p:cTn id="24" dur="249" decel="50000">
                                          <p:stCondLst>
                                            <p:cond delay="2751"/>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21734</TotalTime>
  <Words>6792</Words>
  <Application>Microsoft Office PowerPoint</Application>
  <PresentationFormat>On-screen Show (4:3)</PresentationFormat>
  <Paragraphs>1347</Paragraphs>
  <Slides>91</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91</vt:i4>
      </vt:variant>
    </vt:vector>
  </HeadingPairs>
  <TitlesOfParts>
    <vt:vector size="104" baseType="lpstr">
      <vt:lpstr>Andalus</vt:lpstr>
      <vt:lpstr>Arial</vt:lpstr>
      <vt:lpstr>Arial Black</vt:lpstr>
      <vt:lpstr>Arial Narrow</vt:lpstr>
      <vt:lpstr>Calibri</vt:lpstr>
      <vt:lpstr>Calibri Light</vt:lpstr>
      <vt:lpstr>Century Gothic</vt:lpstr>
      <vt:lpstr>Corbel</vt:lpstr>
      <vt:lpstr>PMingLiU</vt:lpstr>
      <vt:lpstr>Times New Roman</vt:lpstr>
      <vt:lpstr>Wingdings</vt:lpstr>
      <vt:lpstr>Parallax</vt:lpstr>
      <vt:lpstr>Worksheet</vt:lpstr>
      <vt:lpstr>PowerPoint Presentation</vt:lpstr>
      <vt:lpstr>PowerPoint Presentation</vt:lpstr>
      <vt:lpstr>1.BACKGROUND </vt:lpstr>
      <vt:lpstr> 2. POPULATION DYNAMICS AND PROJECTIONS  </vt:lpstr>
      <vt:lpstr>3.GEOGRAPHIC LOCATION</vt:lpstr>
      <vt:lpstr>4. PAST AUDIT OUTCOMES</vt:lpstr>
      <vt:lpstr>Audit Outcomes - PHA</vt:lpstr>
      <vt:lpstr> Financial Year 2016/17</vt:lpstr>
      <vt:lpstr> Financial Year 2017/18</vt:lpstr>
      <vt:lpstr> Financial Year 2017/18</vt:lpstr>
      <vt:lpstr> Financial Year 2018/19</vt:lpstr>
      <vt:lpstr> Financial Year 2018/19</vt:lpstr>
      <vt:lpstr> Financial Year 2018/19</vt:lpstr>
      <vt:lpstr> Financial Year 2018/19</vt:lpstr>
      <vt:lpstr> Financial Year 2018/19</vt:lpstr>
      <vt:lpstr>5. AUDIT ACTION PLAN</vt:lpstr>
      <vt:lpstr>Implementation of Audit Action Plan-19/20</vt:lpstr>
      <vt:lpstr>Implementation of post Audit Action Plan</vt:lpstr>
      <vt:lpstr>Implementation of post Audit Action Plan</vt:lpstr>
      <vt:lpstr>Implementation of post Audit Action Plan</vt:lpstr>
      <vt:lpstr>Implementation of post Audit Action Plan</vt:lpstr>
      <vt:lpstr>Implementation of post Audit Action Plan</vt:lpstr>
      <vt:lpstr>Implementation of post Audit Action Plan</vt:lpstr>
      <vt:lpstr>Implementation of post Audit Action Plan</vt:lpstr>
      <vt:lpstr>Implementation of post Audit Action Plan</vt:lpstr>
      <vt:lpstr>Implementation of post Audit Action Plan</vt:lpstr>
      <vt:lpstr>Implementation of post Audit Action Plan</vt:lpstr>
      <vt:lpstr>Implementation of post Audit Action Plan</vt:lpstr>
      <vt:lpstr>Implementation of post Audit Action Plan</vt:lpstr>
      <vt:lpstr>Implementation of post Audit Action Plan</vt:lpstr>
      <vt:lpstr>Action Plan 2018/19</vt:lpstr>
      <vt:lpstr>6. STATE OF FINANCES (BREAKDOWN OF COVID-19 EXPENDITURE) </vt:lpstr>
      <vt:lpstr> State of Finances (breakdown of COVID-19 expenditure) </vt:lpstr>
      <vt:lpstr> State of Finances (breakdown of COVID-19 expenditure) </vt:lpstr>
      <vt:lpstr> State of Finances (breakdown of COVID-19 expenditure) </vt:lpstr>
      <vt:lpstr>7. Revenue Collection (March-September 2020)</vt:lpstr>
      <vt:lpstr> Revenue Collection (March 2020-Jan 2021) </vt:lpstr>
      <vt:lpstr>PowerPoint Presentation</vt:lpstr>
      <vt:lpstr>8. UNAUTHORIZED, IRREGULAR AND FRUITLESS  EXPENDITURE</vt:lpstr>
      <vt:lpstr> 8.1. UIF BREAK DOWN</vt:lpstr>
      <vt:lpstr> 8.1. UIF BREAK DOWN</vt:lpstr>
      <vt:lpstr> 8.1. UIF BREAK DOWN</vt:lpstr>
      <vt:lpstr>9. CONSEQUENCE MANAGEMENT</vt:lpstr>
      <vt:lpstr>Consequence Management</vt:lpstr>
      <vt:lpstr>Consequence Management</vt:lpstr>
      <vt:lpstr>10. REPORT - CLOSING OF THE MUNICIPALITY FOR 5 WEEKS </vt:lpstr>
      <vt:lpstr>11. INSTITUTIONAL CAPACITY</vt:lpstr>
      <vt:lpstr>INSTITUTIONAL CAPACITY (High level posts)</vt:lpstr>
      <vt:lpstr>INSTITUTIONAL CAPACITY (High level posts)</vt:lpstr>
      <vt:lpstr>INSTITUTIONAL CAPACITY (High level posts)</vt:lpstr>
      <vt:lpstr>INSTITUTIONAL CAPACITY (High level posts)</vt:lpstr>
      <vt:lpstr>12. INTERNAL AUDIT COMMITTEE</vt:lpstr>
      <vt:lpstr>AUDIT AND PERFORMANCE AUDIT COMMITTEE FUNCTIONALITY</vt:lpstr>
      <vt:lpstr>AUDIT AND PERFORMANCE AUDIT COMMITTEE FUNCTIONALITY</vt:lpstr>
      <vt:lpstr>AUDIT AND PERFORMANCE AUDIT COMMITTEE CAPACITY</vt:lpstr>
      <vt:lpstr>AUDIT AND PERFORMANCE AUDIT COMMITTEE CAPACITY</vt:lpstr>
      <vt:lpstr>AUDIT AND PERFORMANCE AUDIT COMMITTEE CAPACITY</vt:lpstr>
      <vt:lpstr>AUDIT AND PERFORMANCE AUDIT COMMITTEE CAPACITY</vt:lpstr>
      <vt:lpstr>AUDIT AND PERFORMANCE AUDIT COMMITTEE CAPACITY</vt:lpstr>
      <vt:lpstr>INTERNAL AUDIT SUPPORT STAFF CAPACITY</vt:lpstr>
      <vt:lpstr>AUDIT AND PERFORMANCE AUDIT COMMITTEE FUNCTIONALITY</vt:lpstr>
      <vt:lpstr>AUDIT AND PERFORMANCE AUDIT COMMITTEE FUNCTIONALITY</vt:lpstr>
      <vt:lpstr>AUDIT AND PERFORMANCE AUDIT COMMITTEE FUNCTIONALITY</vt:lpstr>
      <vt:lpstr>AUDIT AND PERFORMANCE AUDIT COMMITTEE FUNCTIONALITY</vt:lpstr>
      <vt:lpstr>AUDIT AND PERFORMANCE AUDIT COMMITTEE EFFECTIVENESS</vt:lpstr>
      <vt:lpstr>Operation Clean Audit (OPCA)</vt:lpstr>
      <vt:lpstr>Operation Clean Audit (OPCA)</vt:lpstr>
      <vt:lpstr>13. INDEPENDENT OVERSIGHT COMMITTEE  PLANNED MEETINGS FOR 2020/21</vt:lpstr>
      <vt:lpstr>13. RISK MANAGEMENT, ANTI-FRAUD &amp; ANTI-CORRUPTION COMMITTEE</vt:lpstr>
      <vt:lpstr>RISK MANAGEMENT, ANTI-FRAUD &amp; ANTI-CORRUPTION COMMITTEE FUNCTIONALITY</vt:lpstr>
      <vt:lpstr>RISK MANAGEMENT, ANTI-FRAUD &amp; ANTI-CORRUPTION COMMITTEE FUNCTIONALITY</vt:lpstr>
      <vt:lpstr>RISK MANAGEMENT, ANTI-FRAUD &amp; ANTI-CORRUPTION COMMITTEE FUNCTIONALITY</vt:lpstr>
      <vt:lpstr>RISK MANAGEMENT, ANTI-FRAUD &amp; ANTI-CORRUPTION COMMITTEE FUNCTIONALITY</vt:lpstr>
      <vt:lpstr>RMAFAC COMMITTEE CAPACITY</vt:lpstr>
      <vt:lpstr>RMAFAC COMMITTEE CAPACITY</vt:lpstr>
      <vt:lpstr>RMAFAC COMMITTEE CAPACITY</vt:lpstr>
      <vt:lpstr>RMAFACC SUPPORT STAFF CAPACITY</vt:lpstr>
      <vt:lpstr>RMAFAC COMMITTEE FUNCTIONALITY</vt:lpstr>
      <vt:lpstr>RMAFAC COMMITTEE FUNCTIONALITY</vt:lpstr>
      <vt:lpstr>RMAFAC COMMITTEE FUNCTIONALITY</vt:lpstr>
      <vt:lpstr>RMAFAC COMMITTEE EFFECTIVENESS</vt:lpstr>
      <vt:lpstr>14. MPAC</vt:lpstr>
      <vt:lpstr>MPAC CAPACITY</vt:lpstr>
      <vt:lpstr>Trainings Attended</vt:lpstr>
      <vt:lpstr>MPAC FUNCTIONALITY</vt:lpstr>
      <vt:lpstr>MPAC FUNCTIONALITY..(2)</vt:lpstr>
      <vt:lpstr>MPAC FUNCTIONALITY</vt:lpstr>
      <vt:lpstr>MPAC EFFECTIVENESS</vt:lpstr>
      <vt:lpstr>Reports of MPAC</vt:lpstr>
      <vt:lpstr>15. DISCIPLINARY BOARD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Mgwenya</dc:creator>
  <cp:lastModifiedBy>Shereen Cassiem</cp:lastModifiedBy>
  <cp:revision>579</cp:revision>
  <dcterms:created xsi:type="dcterms:W3CDTF">2015-02-05T08:07:17Z</dcterms:created>
  <dcterms:modified xsi:type="dcterms:W3CDTF">2021-02-15T11:35:36Z</dcterms:modified>
</cp:coreProperties>
</file>