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3"/>
  </p:sldMasterIdLst>
  <p:notesMasterIdLst>
    <p:notesMasterId r:id="rId22"/>
  </p:notesMasterIdLst>
  <p:handoutMasterIdLst>
    <p:handoutMasterId r:id="rId23"/>
  </p:handoutMasterIdLst>
  <p:sldIdLst>
    <p:sldId id="1124" r:id="rId4"/>
    <p:sldId id="1152" r:id="rId5"/>
    <p:sldId id="1176" r:id="rId6"/>
    <p:sldId id="1175" r:id="rId7"/>
    <p:sldId id="1177" r:id="rId8"/>
    <p:sldId id="1179" r:id="rId9"/>
    <p:sldId id="1167" r:id="rId10"/>
    <p:sldId id="1169" r:id="rId11"/>
    <p:sldId id="1187" r:id="rId12"/>
    <p:sldId id="1170" r:id="rId13"/>
    <p:sldId id="1181" r:id="rId14"/>
    <p:sldId id="1188" r:id="rId15"/>
    <p:sldId id="1180" r:id="rId16"/>
    <p:sldId id="1186" r:id="rId17"/>
    <p:sldId id="1184" r:id="rId18"/>
    <p:sldId id="1185" r:id="rId19"/>
    <p:sldId id="1172" r:id="rId20"/>
    <p:sldId id="1173" r:id="rId21"/>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C40"/>
    <a:srgbClr val="EF4718"/>
    <a:srgbClr val="F9671C"/>
    <a:srgbClr val="D15900"/>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Objects="1">
      <p:cViewPr varScale="1">
        <p:scale>
          <a:sx n="73" d="100"/>
          <a:sy n="73" d="100"/>
        </p:scale>
        <p:origin x="13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2021/02/02</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2021/02/02</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2/2/2021</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2/2/2021</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2/2/2021</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2/2/2021</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LEKWA LOCAL MUNICIPALITY:</a:t>
            </a:r>
            <a:br>
              <a:rPr lang="en-US" sz="2800" dirty="0"/>
            </a:br>
            <a:r>
              <a:rPr lang="en-US" sz="2800" dirty="0"/>
              <a:t>AUDIT OUTCOMES</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200" dirty="0"/>
              <a:t>Presenter:  Sam Ngobeni</a:t>
            </a:r>
          </a:p>
          <a:p>
            <a:r>
              <a:rPr lang="en-US" sz="1200" dirty="0"/>
              <a:t>Time: 19:00</a:t>
            </a:r>
          </a:p>
          <a:p>
            <a:r>
              <a:rPr lang="en-US" sz="1200" dirty="0"/>
              <a:t>Date: 15 February 2021</a:t>
            </a:r>
          </a:p>
          <a:p>
            <a:r>
              <a:rPr lang="en-US" sz="1200" dirty="0"/>
              <a:t>Virtual Meeting</a:t>
            </a:r>
          </a:p>
        </p:txBody>
      </p:sp>
    </p:spTree>
    <p:extLst>
      <p:ext uri="{BB962C8B-B14F-4D97-AF65-F5344CB8AC3E}">
        <p14:creationId xmlns:p14="http://schemas.microsoft.com/office/powerpoint/2010/main"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179511" y="764704"/>
            <a:ext cx="8812435" cy="5396349"/>
          </a:xfrm>
          <a:prstGeom prst="rect">
            <a:avLst/>
          </a:prstGeom>
          <a:noFill/>
          <a:ln>
            <a:solidFill>
              <a:schemeClr val="tx1"/>
            </a:solidFill>
          </a:ln>
        </p:spPr>
        <p:txBody>
          <a:bodyPr wrap="square" rtlCol="0">
            <a:spAutoFit/>
          </a:bodyPr>
          <a:lstStyle/>
          <a:p>
            <a:pPr algn="just">
              <a:lnSpc>
                <a:spcPct val="150000"/>
              </a:lnSpc>
            </a:pPr>
            <a:r>
              <a:rPr lang="en-US" dirty="0"/>
              <a:t>The major service delivery challenges affecting the Municipality are the following: </a:t>
            </a:r>
          </a:p>
          <a:p>
            <a:pPr algn="just">
              <a:lnSpc>
                <a:spcPct val="150000"/>
              </a:lnSpc>
            </a:pPr>
            <a:endParaRPr lang="en-US" sz="800" b="1" dirty="0"/>
          </a:p>
          <a:p>
            <a:pPr algn="just">
              <a:lnSpc>
                <a:spcPct val="150000"/>
              </a:lnSpc>
            </a:pPr>
            <a:r>
              <a:rPr lang="en-US" b="1" dirty="0"/>
              <a:t>Sewage:</a:t>
            </a:r>
          </a:p>
          <a:p>
            <a:pPr marL="742950" lvl="1" indent="-285750" algn="just">
              <a:lnSpc>
                <a:spcPct val="150000"/>
              </a:lnSpc>
              <a:buFont typeface="Arial" panose="020B0604020202020204" pitchFamily="34" charset="0"/>
              <a:buChar char="•"/>
            </a:pPr>
            <a:r>
              <a:rPr lang="en-ZA" b="1" dirty="0"/>
              <a:t>Sewer Spillages</a:t>
            </a:r>
            <a:r>
              <a:rPr lang="en-ZA" dirty="0"/>
              <a:t>: </a:t>
            </a:r>
            <a:r>
              <a:rPr lang="en-US" dirty="0"/>
              <a:t>M</a:t>
            </a:r>
            <a:r>
              <a:rPr lang="en-ZA" dirty="0" err="1"/>
              <a:t>ainly</a:t>
            </a:r>
            <a:r>
              <a:rPr lang="en-ZA" dirty="0"/>
              <a:t> occurring in Rooikoppen (spillages into the Vaal River), Standerton extension 8 (Collection pipework and sewer pump stations),  as well as around Sakhile, Standerton, </a:t>
            </a:r>
            <a:r>
              <a:rPr lang="en-ZA" dirty="0" err="1"/>
              <a:t>Kosmos</a:t>
            </a:r>
            <a:r>
              <a:rPr lang="en-ZA" dirty="0"/>
              <a:t> Park, Flora Park and Meyerville (Aging Infrastructure).</a:t>
            </a:r>
          </a:p>
          <a:p>
            <a:pPr algn="just">
              <a:lnSpc>
                <a:spcPct val="150000"/>
              </a:lnSpc>
            </a:pPr>
            <a:endParaRPr lang="en-ZA" sz="800" b="1" dirty="0">
              <a:cs typeface="Arial" panose="020B0604020202020204" pitchFamily="34" charset="0"/>
            </a:endParaRPr>
          </a:p>
          <a:p>
            <a:pPr algn="just">
              <a:lnSpc>
                <a:spcPct val="150000"/>
              </a:lnSpc>
            </a:pPr>
            <a:r>
              <a:rPr lang="en-ZA" b="1" dirty="0">
                <a:cs typeface="Arial" panose="020B0604020202020204" pitchFamily="34" charset="0"/>
              </a:rPr>
              <a:t>Water Supply Interruptions:</a:t>
            </a:r>
          </a:p>
          <a:p>
            <a:pPr marL="800100" lvl="1" indent="-342900" algn="just">
              <a:lnSpc>
                <a:spcPct val="150000"/>
              </a:lnSpc>
              <a:buFont typeface="Arial" panose="020B0604020202020204" pitchFamily="34" charset="0"/>
              <a:buChar char="•"/>
            </a:pPr>
            <a:r>
              <a:rPr lang="en-ZA" b="1" dirty="0">
                <a:cs typeface="Arial" panose="020B0604020202020204" pitchFamily="34" charset="0"/>
              </a:rPr>
              <a:t>Water supply from WTW: </a:t>
            </a:r>
            <a:r>
              <a:rPr lang="en-ZA" dirty="0">
                <a:cs typeface="Arial" panose="020B0604020202020204" pitchFamily="34" charset="0"/>
              </a:rPr>
              <a:t>Distribution pipelines need to be upgraded, affecting the community and business sector such as the poultry factory (GOLDI Chicken), the Prison and section 8. </a:t>
            </a:r>
            <a:r>
              <a:rPr lang="en-US" dirty="0">
                <a:cs typeface="Arial" panose="020B0604020202020204" pitchFamily="34" charset="0"/>
              </a:rPr>
              <a:t>Most reservoirs not filling up to supply the different supply zones of the Standerton water supply system. </a:t>
            </a:r>
          </a:p>
          <a:p>
            <a:pPr marL="800100" lvl="1" indent="-342900" algn="just">
              <a:lnSpc>
                <a:spcPct val="150000"/>
              </a:lnSpc>
              <a:buFont typeface="Arial" panose="020B0604020202020204" pitchFamily="34" charset="0"/>
              <a:buChar char="•"/>
            </a:pPr>
            <a:endParaRPr lang="en-US" dirty="0">
              <a:cs typeface="Arial" panose="020B0604020202020204" pitchFamily="34" charset="0"/>
            </a:endParaRPr>
          </a:p>
        </p:txBody>
      </p:sp>
    </p:spTree>
    <p:extLst>
      <p:ext uri="{BB962C8B-B14F-4D97-AF65-F5344CB8AC3E}">
        <p14:creationId xmlns:p14="http://schemas.microsoft.com/office/powerpoint/2010/main" val="2336119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5" name="TextBox 4"/>
          <p:cNvSpPr txBox="1"/>
          <p:nvPr/>
        </p:nvSpPr>
        <p:spPr>
          <a:xfrm>
            <a:off x="179511" y="836712"/>
            <a:ext cx="8812435" cy="5493812"/>
          </a:xfrm>
          <a:prstGeom prst="rect">
            <a:avLst/>
          </a:prstGeom>
          <a:noFill/>
          <a:ln>
            <a:solidFill>
              <a:schemeClr val="tx1"/>
            </a:solidFill>
          </a:ln>
        </p:spPr>
        <p:txBody>
          <a:bodyPr wrap="square" rtlCol="0">
            <a:spAutoFit/>
          </a:bodyPr>
          <a:lstStyle/>
          <a:p>
            <a:pPr algn="just">
              <a:lnSpc>
                <a:spcPct val="150000"/>
              </a:lnSpc>
            </a:pPr>
            <a:r>
              <a:rPr lang="en-US" b="1" dirty="0"/>
              <a:t>Electrical Supply:</a:t>
            </a:r>
            <a:endParaRPr lang="en-ZA" b="1" dirty="0"/>
          </a:p>
          <a:p>
            <a:pPr marL="285750" indent="-285750" algn="just">
              <a:lnSpc>
                <a:spcPct val="150000"/>
              </a:lnSpc>
              <a:buFont typeface="Arial" panose="020B0604020202020204" pitchFamily="34" charset="0"/>
              <a:buChar char="•"/>
            </a:pPr>
            <a:r>
              <a:rPr lang="en-ZA" b="1" dirty="0"/>
              <a:t>Electricity Supply Interruptions: </a:t>
            </a:r>
            <a:r>
              <a:rPr lang="en-ZA" dirty="0"/>
              <a:t>Lekwa LM has one Eskom Point of Supply for their bulk electricity intake. The Standerton Substation has a Notified Maximum Demand of 55 KVA. The demand has consistently exceeded 55 KVA, </a:t>
            </a:r>
            <a:r>
              <a:rPr lang="en-ZA" b="1" dirty="0"/>
              <a:t>averaging 65 KVA </a:t>
            </a:r>
            <a:r>
              <a:rPr lang="en-ZA" dirty="0"/>
              <a:t>and peaking at over </a:t>
            </a:r>
            <a:r>
              <a:rPr lang="en-ZA" b="1" dirty="0"/>
              <a:t>80 KVA</a:t>
            </a:r>
            <a:r>
              <a:rPr lang="en-ZA" dirty="0"/>
              <a:t>, especially in winter. </a:t>
            </a:r>
          </a:p>
          <a:p>
            <a:pPr marL="285750" indent="-285750" algn="just">
              <a:lnSpc>
                <a:spcPct val="150000"/>
              </a:lnSpc>
              <a:buFont typeface="Arial" panose="020B0604020202020204" pitchFamily="34" charset="0"/>
              <a:buChar char="•"/>
            </a:pPr>
            <a:r>
              <a:rPr lang="en-ZA" dirty="0"/>
              <a:t>ESKOM limits the Municipality to stay within the 55 KVA bracket, because of the outstanding Eskom account. </a:t>
            </a:r>
          </a:p>
          <a:p>
            <a:pPr marL="285750" indent="-285750" algn="just">
              <a:lnSpc>
                <a:spcPct val="150000"/>
              </a:lnSpc>
              <a:buFont typeface="Arial" panose="020B0604020202020204" pitchFamily="34" charset="0"/>
              <a:buChar char="•"/>
            </a:pPr>
            <a:r>
              <a:rPr lang="en-ZA" dirty="0"/>
              <a:t>The Municipality implements load shedding to maintain the allocated 55 KVA. </a:t>
            </a:r>
          </a:p>
          <a:p>
            <a:pPr marL="285750" indent="-285750" algn="just">
              <a:lnSpc>
                <a:spcPct val="150000"/>
              </a:lnSpc>
              <a:buFont typeface="Arial" panose="020B0604020202020204" pitchFamily="34" charset="0"/>
              <a:buChar char="•"/>
            </a:pPr>
            <a:r>
              <a:rPr lang="en-ZA" dirty="0"/>
              <a:t>Electricity supply interruptions affect </a:t>
            </a:r>
            <a:r>
              <a:rPr lang="en-ZA" b="1" dirty="0"/>
              <a:t>efficient and effective operation of water and sewer infrastructure</a:t>
            </a:r>
            <a:r>
              <a:rPr lang="en-ZA" dirty="0"/>
              <a:t>, </a:t>
            </a:r>
            <a:r>
              <a:rPr lang="en-ZA" b="1" dirty="0"/>
              <a:t>aggravates the supply problems and spillages </a:t>
            </a:r>
            <a:r>
              <a:rPr lang="en-ZA" dirty="0"/>
              <a:t>into the streets and rivers. </a:t>
            </a:r>
          </a:p>
          <a:p>
            <a:pPr marL="285750" indent="-285750" algn="just">
              <a:lnSpc>
                <a:spcPct val="150000"/>
              </a:lnSpc>
              <a:buFont typeface="Arial" panose="020B0604020202020204" pitchFamily="34" charset="0"/>
              <a:buChar char="•"/>
            </a:pPr>
            <a:r>
              <a:rPr lang="en-ZA" dirty="0"/>
              <a:t>The interruptions also have a negative effect on the </a:t>
            </a:r>
            <a:r>
              <a:rPr lang="en-ZA" b="1" dirty="0"/>
              <a:t>operations of local businesses.</a:t>
            </a:r>
            <a:endParaRPr lang="en-ZA" b="1" dirty="0">
              <a:solidFill>
                <a:srgbClr val="FF0000"/>
              </a:solidFill>
            </a:endParaRPr>
          </a:p>
        </p:txBody>
      </p:sp>
    </p:spTree>
    <p:extLst>
      <p:ext uri="{BB962C8B-B14F-4D97-AF65-F5344CB8AC3E}">
        <p14:creationId xmlns:p14="http://schemas.microsoft.com/office/powerpoint/2010/main" val="401527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179511" y="908720"/>
            <a:ext cx="8812435" cy="5027017"/>
          </a:xfrm>
          <a:prstGeom prst="rect">
            <a:avLst/>
          </a:prstGeom>
          <a:noFill/>
          <a:ln>
            <a:solidFill>
              <a:schemeClr val="tx1"/>
            </a:solidFill>
          </a:ln>
        </p:spPr>
        <p:txBody>
          <a:bodyPr wrap="square" rtlCol="0">
            <a:spAutoFit/>
          </a:bodyPr>
          <a:lstStyle/>
          <a:p>
            <a:pPr algn="just">
              <a:lnSpc>
                <a:spcPct val="150000"/>
              </a:lnSpc>
            </a:pPr>
            <a:r>
              <a:rPr lang="en-US" b="1" dirty="0"/>
              <a:t>Aging Infrastructure:</a:t>
            </a:r>
          </a:p>
          <a:p>
            <a:pPr marL="742950" lvl="1" indent="-285750" algn="just">
              <a:lnSpc>
                <a:spcPct val="150000"/>
              </a:lnSpc>
              <a:buFont typeface="Arial" panose="020B0604020202020204" pitchFamily="34" charset="0"/>
              <a:buChar char="•"/>
            </a:pPr>
            <a:r>
              <a:rPr lang="en-ZA" b="1" dirty="0"/>
              <a:t>Sanitation </a:t>
            </a:r>
            <a:r>
              <a:rPr lang="en-ZA" dirty="0"/>
              <a:t>&gt; frequent pipe busts and blockages, incapacitated sewer pump stations and pump failure and  Wastewater Treatment Works that don’t have the capacity to treat the wastewater.</a:t>
            </a:r>
          </a:p>
          <a:p>
            <a:pPr marL="742950" lvl="1" indent="-285750" algn="just">
              <a:lnSpc>
                <a:spcPct val="150000"/>
              </a:lnSpc>
              <a:buFont typeface="Arial" panose="020B0604020202020204" pitchFamily="34" charset="0"/>
              <a:buChar char="•"/>
            </a:pPr>
            <a:r>
              <a:rPr lang="en-ZA" b="1" dirty="0">
                <a:cs typeface="Arial" panose="020B0604020202020204" pitchFamily="34" charset="0"/>
              </a:rPr>
              <a:t>Water </a:t>
            </a:r>
            <a:r>
              <a:rPr lang="en-ZA" dirty="0">
                <a:cs typeface="Arial" panose="020B0604020202020204" pitchFamily="34" charset="0"/>
              </a:rPr>
              <a:t>&gt;</a:t>
            </a:r>
            <a:r>
              <a:rPr lang="en-US" dirty="0">
                <a:cs typeface="Arial" panose="020B0604020202020204" pitchFamily="34" charset="0"/>
              </a:rPr>
              <a:t> water bulk mains are leaking, have reached design life and require upgrade and replacement. Reservoirs are leaking, need water tightening. Pump stations and Bulk water mains, need to be upgrade.</a:t>
            </a:r>
            <a:endParaRPr lang="en-ZA" b="1" dirty="0"/>
          </a:p>
          <a:p>
            <a:pPr algn="just">
              <a:lnSpc>
                <a:spcPct val="150000"/>
              </a:lnSpc>
            </a:pPr>
            <a:r>
              <a:rPr lang="en-ZA" b="1" dirty="0"/>
              <a:t>Vandalism and Theft: </a:t>
            </a:r>
          </a:p>
          <a:p>
            <a:pPr marL="742950" lvl="1" indent="-285750" algn="just">
              <a:lnSpc>
                <a:spcPct val="150000"/>
              </a:lnSpc>
              <a:buFont typeface="Arial" panose="020B0604020202020204" pitchFamily="34" charset="0"/>
              <a:buChar char="•"/>
            </a:pPr>
            <a:r>
              <a:rPr lang="en-ZA" dirty="0"/>
              <a:t>Break-ins at the pump stations and theft of pump components which affect the conveyance of sewerage  </a:t>
            </a:r>
          </a:p>
          <a:p>
            <a:pPr algn="just">
              <a:lnSpc>
                <a:spcPct val="150000"/>
              </a:lnSpc>
            </a:pPr>
            <a:r>
              <a:rPr lang="en-ZA" b="1" dirty="0"/>
              <a:t>Human resource: </a:t>
            </a:r>
          </a:p>
          <a:p>
            <a:pPr marL="742950" lvl="1" indent="-285750" algn="just">
              <a:lnSpc>
                <a:spcPct val="150000"/>
              </a:lnSpc>
              <a:buFont typeface="Arial" panose="020B0604020202020204" pitchFamily="34" charset="0"/>
              <a:buChar char="•"/>
            </a:pPr>
            <a:r>
              <a:rPr lang="en-ZA" dirty="0"/>
              <a:t>Lack of capacity to do Operation and Maintenance work</a:t>
            </a:r>
          </a:p>
        </p:txBody>
      </p:sp>
    </p:spTree>
    <p:extLst>
      <p:ext uri="{BB962C8B-B14F-4D97-AF65-F5344CB8AC3E}">
        <p14:creationId xmlns:p14="http://schemas.microsoft.com/office/powerpoint/2010/main" val="141046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52928" cy="687611"/>
          </a:xfrm>
          <a:ln>
            <a:solidFill>
              <a:schemeClr val="tx1"/>
            </a:solidFill>
          </a:ln>
        </p:spPr>
        <p:txBody>
          <a:bodyPr/>
          <a:lstStyle/>
          <a:p>
            <a:r>
              <a:rPr lang="en-US" sz="2600" dirty="0"/>
              <a:t>COGTA’S SUPPORT AND COVID-19 INTERVENTIONS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13</a:t>
            </a:fld>
            <a:endParaRPr lang="en-US" altLang="en-US" dirty="0"/>
          </a:p>
        </p:txBody>
      </p:sp>
      <p:sp>
        <p:nvSpPr>
          <p:cNvPr id="5" name="TextBox 4"/>
          <p:cNvSpPr txBox="1"/>
          <p:nvPr/>
        </p:nvSpPr>
        <p:spPr>
          <a:xfrm>
            <a:off x="467544" y="980728"/>
            <a:ext cx="8352928" cy="5817490"/>
          </a:xfrm>
          <a:prstGeom prst="rect">
            <a:avLst/>
          </a:prstGeom>
          <a:noFill/>
          <a:ln>
            <a:solidFill>
              <a:schemeClr val="tx1"/>
            </a:solidFill>
          </a:ln>
        </p:spPr>
        <p:txBody>
          <a:bodyPr wrap="square" rtlCol="0">
            <a:spAutoFit/>
          </a:bodyPr>
          <a:lstStyle/>
          <a:p>
            <a:pPr marL="285750" indent="-285750" algn="just">
              <a:lnSpc>
                <a:spcPct val="150000"/>
              </a:lnSpc>
              <a:buFont typeface="Arial" panose="020B0604020202020204" pitchFamily="34" charset="0"/>
              <a:buChar char="•"/>
            </a:pPr>
            <a:r>
              <a:rPr lang="en-US" sz="1700" dirty="0">
                <a:cs typeface="Times New Roman" panose="02020603050405020304" pitchFamily="18" charset="0"/>
              </a:rPr>
              <a:t>Municipality is supported in the planning and implementation of MIG projects and projects are monitored on the MIS system through expenditure reporting and site visit reports.</a:t>
            </a:r>
            <a:r>
              <a:rPr lang="en-ZA" sz="1600" dirty="0"/>
              <a:t> MIG Acceleration Plan recently developed following the poor performance of the Municipality on the current allocations.</a:t>
            </a:r>
            <a:endParaRPr lang="en-US" sz="1600" dirty="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a:cs typeface="Times New Roman" panose="02020603050405020304" pitchFamily="18" charset="0"/>
              </a:rPr>
              <a:t>MPAC engagement session was conducted on 22-23 September 2020 to identify areas requiring support and to assist the municipalities on oversight related matters. </a:t>
            </a:r>
          </a:p>
          <a:p>
            <a:pPr marL="285750" indent="-285750" algn="just">
              <a:lnSpc>
                <a:spcPct val="150000"/>
              </a:lnSpc>
              <a:buFont typeface="Arial" panose="020B0604020202020204" pitchFamily="34" charset="0"/>
              <a:buChar char="•"/>
            </a:pPr>
            <a:r>
              <a:rPr lang="en-US" sz="1700" dirty="0"/>
              <a:t>Municipality was supported through the Simplified Revenue Project during 2017/18 financial year.</a:t>
            </a:r>
          </a:p>
          <a:p>
            <a:pPr marL="285750" indent="-285750" algn="just">
              <a:lnSpc>
                <a:spcPct val="150000"/>
              </a:lnSpc>
              <a:buFont typeface="Arial" panose="020B0604020202020204" pitchFamily="34" charset="0"/>
              <a:buChar char="•"/>
            </a:pPr>
            <a:r>
              <a:rPr lang="en-US" sz="1700" dirty="0">
                <a:cs typeface="Times New Roman" panose="02020603050405020304" pitchFamily="18" charset="0"/>
              </a:rPr>
              <a:t>Coordination of stakeholders and unblocking of bottlenecks </a:t>
            </a:r>
            <a:r>
              <a:rPr lang="en-US" sz="1700" dirty="0" err="1">
                <a:cs typeface="Times New Roman" panose="02020603050405020304" pitchFamily="18" charset="0"/>
              </a:rPr>
              <a:t>e.g</a:t>
            </a:r>
            <a:r>
              <a:rPr lang="en-US" sz="1700" dirty="0">
                <a:cs typeface="Times New Roman" panose="02020603050405020304" pitchFamily="18" charset="0"/>
              </a:rPr>
              <a:t> waters supply challenges affecting the community and </a:t>
            </a:r>
            <a:r>
              <a:rPr lang="en-US" sz="1700" dirty="0" err="1">
                <a:cs typeface="Times New Roman" panose="02020603050405020304" pitchFamily="18" charset="0"/>
              </a:rPr>
              <a:t>Goldi</a:t>
            </a:r>
            <a:r>
              <a:rPr lang="en-US" sz="1700" dirty="0">
                <a:cs typeface="Times New Roman" panose="02020603050405020304" pitchFamily="18" charset="0"/>
              </a:rPr>
              <a:t>.</a:t>
            </a:r>
          </a:p>
          <a:p>
            <a:pPr marL="285750" indent="-285750" algn="just">
              <a:lnSpc>
                <a:spcPct val="150000"/>
              </a:lnSpc>
              <a:buFont typeface="Arial" panose="020B0604020202020204" pitchFamily="34" charset="0"/>
              <a:buChar char="•"/>
            </a:pPr>
            <a:r>
              <a:rPr lang="en-ZA" sz="1600" dirty="0"/>
              <a:t>MISA and the Municipality did a detailed assessment of the water and sanitation infrastructure, with budgetary requirements and timeframes, to address the problems. COGTA (National &amp; Province), DWS, the Municipality Business, noted the water and sanitation infrastructure assessment report. </a:t>
            </a:r>
          </a:p>
        </p:txBody>
      </p:sp>
    </p:spTree>
    <p:extLst>
      <p:ext uri="{BB962C8B-B14F-4D97-AF65-F5344CB8AC3E}">
        <p14:creationId xmlns:p14="http://schemas.microsoft.com/office/powerpoint/2010/main" val="1508712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352928" cy="687611"/>
          </a:xfrm>
          <a:ln>
            <a:solidFill>
              <a:schemeClr val="tx1"/>
            </a:solidFill>
          </a:ln>
        </p:spPr>
        <p:txBody>
          <a:bodyPr/>
          <a:lstStyle/>
          <a:p>
            <a:r>
              <a:rPr lang="en-US" sz="2600" dirty="0"/>
              <a:t>COGTA’S SUPPORT AND COVID-19 INTERVENTIONS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5" name="TextBox 4"/>
          <p:cNvSpPr txBox="1"/>
          <p:nvPr/>
        </p:nvSpPr>
        <p:spPr>
          <a:xfrm>
            <a:off x="467544" y="1043133"/>
            <a:ext cx="8352928" cy="5122171"/>
          </a:xfrm>
          <a:prstGeom prst="rect">
            <a:avLst/>
          </a:prstGeom>
          <a:noFill/>
          <a:ln>
            <a:solidFill>
              <a:schemeClr val="tx1"/>
            </a:solidFill>
          </a:ln>
        </p:spPr>
        <p:txBody>
          <a:bodyPr wrap="square" rtlCol="0">
            <a:spAutoFit/>
          </a:bodyPr>
          <a:lstStyle/>
          <a:p>
            <a:pPr algn="just">
              <a:lnSpc>
                <a:spcPct val="150000"/>
              </a:lnSpc>
            </a:pPr>
            <a:r>
              <a:rPr lang="en-US" sz="1700" b="1" dirty="0"/>
              <a:t>COVID-19 interventions included:</a:t>
            </a:r>
            <a:endParaRPr lang="en-ZA" sz="1700" b="1" dirty="0"/>
          </a:p>
          <a:p>
            <a:pPr marL="285750" indent="-285750" algn="just">
              <a:lnSpc>
                <a:spcPct val="150000"/>
              </a:lnSpc>
              <a:buFont typeface="Arial" panose="020B0604020202020204" pitchFamily="34" charset="0"/>
              <a:buChar char="•"/>
            </a:pPr>
            <a:r>
              <a:rPr lang="en-ZA" sz="1700" b="1" dirty="0"/>
              <a:t>Water</a:t>
            </a:r>
            <a:r>
              <a:rPr lang="en-ZA" sz="1700" dirty="0"/>
              <a:t>: MISA assisted the Municipality with the development of Boreholes and Windmills Technical Report. These Technical Reports were approved by DWS and the project is being implemented by the Municipality.</a:t>
            </a:r>
          </a:p>
          <a:p>
            <a:pPr algn="just">
              <a:lnSpc>
                <a:spcPct val="150000"/>
              </a:lnSpc>
            </a:pPr>
            <a:endParaRPr lang="en-ZA" sz="800" dirty="0"/>
          </a:p>
          <a:p>
            <a:pPr marL="285750" indent="-285750" algn="just">
              <a:lnSpc>
                <a:spcPct val="150000"/>
              </a:lnSpc>
              <a:buFont typeface="Arial" panose="020B0604020202020204" pitchFamily="34" charset="0"/>
              <a:buChar char="•"/>
            </a:pPr>
            <a:r>
              <a:rPr lang="en-ZA" sz="1700" b="1" dirty="0"/>
              <a:t>Sanitation: </a:t>
            </a:r>
            <a:r>
              <a:rPr lang="en-ZA" sz="1700" dirty="0"/>
              <a:t>MISA assisted the Municipality with the development of Technical reports to address sewage spillages. These Technical Reports were approved by DWS and the pump stations are being upgraded. MISA also assisted with the development of a Technical Report for new VIP toilets including the de-</a:t>
            </a:r>
            <a:r>
              <a:rPr lang="en-ZA" sz="1700" dirty="0" err="1"/>
              <a:t>sludging</a:t>
            </a:r>
            <a:r>
              <a:rPr lang="en-ZA" sz="1700" dirty="0"/>
              <a:t> of existing VIP’s in LLM rural/farm areas.</a:t>
            </a:r>
          </a:p>
          <a:p>
            <a:pPr algn="just">
              <a:lnSpc>
                <a:spcPct val="150000"/>
              </a:lnSpc>
            </a:pPr>
            <a:endParaRPr lang="en-ZA" sz="800" dirty="0"/>
          </a:p>
          <a:p>
            <a:pPr marL="285750" indent="-285750" algn="just">
              <a:lnSpc>
                <a:spcPct val="150000"/>
              </a:lnSpc>
              <a:buFont typeface="Arial" panose="020B0604020202020204" pitchFamily="34" charset="0"/>
              <a:buChar char="•"/>
            </a:pPr>
            <a:r>
              <a:rPr lang="en-ZA" sz="1700" dirty="0"/>
              <a:t>MISA assisted and supported the Municipality with their MIG reprioritisation and therefore LLM was able to spend 100% of their MIG 2019/2020 budget allocation.</a:t>
            </a:r>
          </a:p>
          <a:p>
            <a:pPr algn="just">
              <a:lnSpc>
                <a:spcPct val="150000"/>
              </a:lnSpc>
            </a:pPr>
            <a:endParaRPr lang="en-ZA" sz="1700" dirty="0"/>
          </a:p>
        </p:txBody>
      </p:sp>
    </p:spTree>
    <p:extLst>
      <p:ext uri="{BB962C8B-B14F-4D97-AF65-F5344CB8AC3E}">
        <p14:creationId xmlns:p14="http://schemas.microsoft.com/office/powerpoint/2010/main" val="57676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E70DC1-2FEB-44F8-A84A-E4F0C995D84D}"/>
              </a:ext>
            </a:extLst>
          </p:cNvPr>
          <p:cNvSpPr>
            <a:spLocks noGrp="1"/>
          </p:cNvSpPr>
          <p:nvPr>
            <p:ph type="body" idx="1"/>
          </p:nvPr>
        </p:nvSpPr>
        <p:spPr>
          <a:xfrm>
            <a:off x="623888" y="764704"/>
            <a:ext cx="7886700" cy="5472608"/>
          </a:xfrm>
          <a:ln>
            <a:solidFill>
              <a:schemeClr val="tx1"/>
            </a:solidFill>
          </a:ln>
        </p:spPr>
        <p:txBody>
          <a:bodyPr/>
          <a:lstStyle/>
          <a:p>
            <a:pPr>
              <a:lnSpc>
                <a:spcPct val="160000"/>
              </a:lnSpc>
            </a:pPr>
            <a:r>
              <a:rPr lang="en-ZA" sz="1800" dirty="0"/>
              <a:t>Council took a decision on the 30th of November 2020 to request for the technical support of MISA.</a:t>
            </a:r>
          </a:p>
          <a:p>
            <a:pPr>
              <a:lnSpc>
                <a:spcPct val="160000"/>
              </a:lnSpc>
            </a:pPr>
            <a:r>
              <a:rPr lang="en-ZA" sz="1800" dirty="0"/>
              <a:t>MISA, CoGTA and Provincial Treasury assisted the Municipality to review bid documents and MISA assisted bid committees to finalise Evaluations and Adjudications. </a:t>
            </a:r>
          </a:p>
          <a:p>
            <a:pPr>
              <a:lnSpc>
                <a:spcPct val="160000"/>
              </a:lnSpc>
            </a:pPr>
            <a:r>
              <a:rPr lang="en-ZA" sz="1800" dirty="0"/>
              <a:t>Appointments of service providers and contractors were finalised in December 2020.</a:t>
            </a:r>
          </a:p>
          <a:p>
            <a:pPr>
              <a:lnSpc>
                <a:spcPct val="160000"/>
              </a:lnSpc>
            </a:pPr>
            <a:r>
              <a:rPr lang="en-ZA" sz="1800" dirty="0"/>
              <a:t>Handover of projects was carried out on the 5</a:t>
            </a:r>
            <a:r>
              <a:rPr lang="en-ZA" sz="1800" baseline="30000" dirty="0"/>
              <a:t>th</a:t>
            </a:r>
            <a:r>
              <a:rPr lang="en-ZA" sz="1800" dirty="0"/>
              <a:t> January 2021 and site establishment commenced on 19</a:t>
            </a:r>
            <a:r>
              <a:rPr lang="en-ZA" sz="1800" baseline="30000" dirty="0"/>
              <a:t>th</a:t>
            </a:r>
            <a:r>
              <a:rPr lang="en-ZA" sz="1800" dirty="0"/>
              <a:t> January 2021. </a:t>
            </a:r>
          </a:p>
          <a:p>
            <a:pPr>
              <a:lnSpc>
                <a:spcPct val="160000"/>
              </a:lnSpc>
            </a:pPr>
            <a:r>
              <a:rPr lang="en-ZA" sz="1800" dirty="0"/>
              <a:t>MISA will assist the Municipality with monitoring and management of the projects until completion. </a:t>
            </a:r>
          </a:p>
          <a:p>
            <a:pPr marL="0" indent="0">
              <a:buNone/>
            </a:pPr>
            <a:endParaRPr lang="en-ZA" dirty="0"/>
          </a:p>
        </p:txBody>
      </p:sp>
      <p:sp>
        <p:nvSpPr>
          <p:cNvPr id="4" name="Slide Number Placeholder 3">
            <a:extLst>
              <a:ext uri="{FF2B5EF4-FFF2-40B4-BE49-F238E27FC236}">
                <a16:creationId xmlns:a16="http://schemas.microsoft.com/office/drawing/2014/main" id="{6BC6EE3B-D02F-4AEE-A1B8-A8EC4BD3C93E}"/>
              </a:ext>
            </a:extLst>
          </p:cNvPr>
          <p:cNvSpPr>
            <a:spLocks noGrp="1"/>
          </p:cNvSpPr>
          <p:nvPr>
            <p:ph type="sldNum" sz="quarter" idx="12"/>
          </p:nvPr>
        </p:nvSpPr>
        <p:spPr/>
        <p:txBody>
          <a:bodyPr/>
          <a:lstStyle/>
          <a:p>
            <a:pPr>
              <a:defRPr/>
            </a:pPr>
            <a:fld id="{BC9634C8-74A5-40CB-934A-CD2A3BFAA19A}" type="slidenum">
              <a:rPr lang="en-US" altLang="en-US" smtClean="0"/>
              <a:pPr>
                <a:defRPr/>
              </a:pPr>
              <a:t>15</a:t>
            </a:fld>
            <a:endParaRPr lang="en-US" altLang="en-US" dirty="0"/>
          </a:p>
        </p:txBody>
      </p:sp>
      <p:sp>
        <p:nvSpPr>
          <p:cNvPr id="5" name="Title 1">
            <a:extLst>
              <a:ext uri="{FF2B5EF4-FFF2-40B4-BE49-F238E27FC236}">
                <a16:creationId xmlns:a16="http://schemas.microsoft.com/office/drawing/2014/main" id="{B62BBEF0-228B-4A1C-B741-787FA3AB75DD}"/>
              </a:ext>
            </a:extLst>
          </p:cNvPr>
          <p:cNvSpPr>
            <a:spLocks noGrp="1"/>
          </p:cNvSpPr>
          <p:nvPr>
            <p:ph type="title"/>
          </p:nvPr>
        </p:nvSpPr>
        <p:spPr>
          <a:xfrm>
            <a:off x="619125" y="116632"/>
            <a:ext cx="7886700" cy="576064"/>
          </a:xfrm>
          <a:ln>
            <a:solidFill>
              <a:schemeClr val="tx1"/>
            </a:solidFill>
          </a:ln>
        </p:spPr>
        <p:txBody>
          <a:bodyPr/>
          <a:lstStyle/>
          <a:p>
            <a:r>
              <a:rPr lang="en-ZA" sz="2600" dirty="0"/>
              <a:t>OTHER REMEDIAL MEASURES</a:t>
            </a:r>
            <a:endParaRPr lang="en-US" sz="2600" dirty="0"/>
          </a:p>
        </p:txBody>
      </p:sp>
    </p:spTree>
    <p:extLst>
      <p:ext uri="{BB962C8B-B14F-4D97-AF65-F5344CB8AC3E}">
        <p14:creationId xmlns:p14="http://schemas.microsoft.com/office/powerpoint/2010/main" val="171851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E70DC1-2FEB-44F8-A84A-E4F0C995D84D}"/>
              </a:ext>
            </a:extLst>
          </p:cNvPr>
          <p:cNvSpPr>
            <a:spLocks noGrp="1"/>
          </p:cNvSpPr>
          <p:nvPr>
            <p:ph type="body" idx="1"/>
          </p:nvPr>
        </p:nvSpPr>
        <p:spPr>
          <a:xfrm>
            <a:off x="623888" y="1412776"/>
            <a:ext cx="8395518" cy="4464496"/>
          </a:xfrm>
          <a:ln>
            <a:solidFill>
              <a:schemeClr val="tx1"/>
            </a:solidFill>
          </a:ln>
        </p:spPr>
        <p:txBody>
          <a:bodyPr/>
          <a:lstStyle/>
          <a:p>
            <a:pPr algn="just">
              <a:lnSpc>
                <a:spcPct val="150000"/>
              </a:lnSpc>
            </a:pPr>
            <a:r>
              <a:rPr lang="en-ZA" sz="1800" dirty="0"/>
              <a:t>Implementation of the Section 106 report must be pursued to its logical end.</a:t>
            </a:r>
          </a:p>
          <a:p>
            <a:pPr algn="just">
              <a:lnSpc>
                <a:spcPct val="150000"/>
              </a:lnSpc>
            </a:pPr>
            <a:r>
              <a:rPr lang="en-ZA" sz="1800" dirty="0"/>
              <a:t>The Municipality is relatively stable at the moment.</a:t>
            </a:r>
            <a:endParaRPr lang="en-US" sz="2400" dirty="0">
              <a:ea typeface="MS PGothic" panose="020B0600070205080204" pitchFamily="34" charset="-128"/>
            </a:endParaRPr>
          </a:p>
          <a:p>
            <a:pPr marL="0" indent="0">
              <a:buNone/>
            </a:pPr>
            <a:endParaRPr lang="en-ZA" dirty="0"/>
          </a:p>
        </p:txBody>
      </p:sp>
      <p:sp>
        <p:nvSpPr>
          <p:cNvPr id="4" name="Slide Number Placeholder 3">
            <a:extLst>
              <a:ext uri="{FF2B5EF4-FFF2-40B4-BE49-F238E27FC236}">
                <a16:creationId xmlns:a16="http://schemas.microsoft.com/office/drawing/2014/main" id="{6BC6EE3B-D02F-4AEE-A1B8-A8EC4BD3C93E}"/>
              </a:ext>
            </a:extLst>
          </p:cNvPr>
          <p:cNvSpPr>
            <a:spLocks noGrp="1"/>
          </p:cNvSpPr>
          <p:nvPr>
            <p:ph type="sldNum" sz="quarter" idx="12"/>
          </p:nvPr>
        </p:nvSpPr>
        <p:spPr/>
        <p:txBody>
          <a:bodyPr/>
          <a:lstStyle/>
          <a:p>
            <a:pPr>
              <a:defRPr/>
            </a:pPr>
            <a:fld id="{BC9634C8-74A5-40CB-934A-CD2A3BFAA19A}" type="slidenum">
              <a:rPr lang="en-US" altLang="en-US" smtClean="0"/>
              <a:pPr>
                <a:defRPr/>
              </a:pPr>
              <a:t>16</a:t>
            </a:fld>
            <a:endParaRPr lang="en-US" altLang="en-US" dirty="0"/>
          </a:p>
        </p:txBody>
      </p:sp>
      <p:sp>
        <p:nvSpPr>
          <p:cNvPr id="5" name="Title 1">
            <a:extLst>
              <a:ext uri="{FF2B5EF4-FFF2-40B4-BE49-F238E27FC236}">
                <a16:creationId xmlns:a16="http://schemas.microsoft.com/office/drawing/2014/main" id="{B62BBEF0-228B-4A1C-B741-787FA3AB75DD}"/>
              </a:ext>
            </a:extLst>
          </p:cNvPr>
          <p:cNvSpPr>
            <a:spLocks noGrp="1"/>
          </p:cNvSpPr>
          <p:nvPr>
            <p:ph type="title"/>
          </p:nvPr>
        </p:nvSpPr>
        <p:spPr>
          <a:xfrm>
            <a:off x="619125" y="548681"/>
            <a:ext cx="7886700" cy="648071"/>
          </a:xfrm>
          <a:ln>
            <a:solidFill>
              <a:schemeClr val="tx1"/>
            </a:solidFill>
          </a:ln>
        </p:spPr>
        <p:txBody>
          <a:bodyPr/>
          <a:lstStyle/>
          <a:p>
            <a:r>
              <a:rPr lang="en-US" sz="2600" dirty="0"/>
              <a:t>EMERGING ISSUES</a:t>
            </a:r>
          </a:p>
        </p:txBody>
      </p:sp>
    </p:spTree>
    <p:extLst>
      <p:ext uri="{BB962C8B-B14F-4D97-AF65-F5344CB8AC3E}">
        <p14:creationId xmlns:p14="http://schemas.microsoft.com/office/powerpoint/2010/main" val="3938983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268760"/>
            <a:ext cx="8208912" cy="3908762"/>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2000" b="1" dirty="0"/>
              <a:t>The Portfolio Committee takes note of:</a:t>
            </a:r>
          </a:p>
          <a:p>
            <a:pPr marL="800100" lvl="1" indent="-342900" algn="just">
              <a:lnSpc>
                <a:spcPct val="150000"/>
              </a:lnSpc>
              <a:buFont typeface="Wingdings" panose="05000000000000000000" pitchFamily="2" charset="2"/>
              <a:buChar char="Ø"/>
            </a:pPr>
            <a:r>
              <a:rPr lang="en-ZA" sz="2000" dirty="0"/>
              <a:t>The presentation on the state of Lekwa Local Municipality.</a:t>
            </a:r>
          </a:p>
          <a:p>
            <a:pPr lvl="1" algn="just">
              <a:lnSpc>
                <a:spcPct val="150000"/>
              </a:lnSpc>
            </a:pPr>
            <a:endParaRPr lang="en-ZA" sz="2000" dirty="0"/>
          </a:p>
          <a:p>
            <a:pPr lvl="1" algn="just">
              <a:lnSpc>
                <a:spcPct val="150000"/>
              </a:lnSpc>
            </a:pPr>
            <a:endParaRPr lang="en-ZA" sz="1400" dirty="0"/>
          </a:p>
          <a:p>
            <a:pPr marL="342900" indent="-342900" algn="just">
              <a:buFont typeface="Arial" panose="020B0604020202020204" pitchFamily="34" charset="0"/>
              <a:buChar char="•"/>
            </a:pPr>
            <a:endParaRPr lang="en-ZA" sz="17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569135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223590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836712"/>
            <a:ext cx="8203921" cy="5616624"/>
          </a:xfrm>
          <a:ln>
            <a:solidFill>
              <a:schemeClr val="tx1"/>
            </a:solidFill>
          </a:ln>
        </p:spPr>
        <p:txBody>
          <a:bodyPr/>
          <a:lstStyle/>
          <a:p>
            <a:pPr>
              <a:lnSpc>
                <a:spcPct val="150000"/>
              </a:lnSpc>
              <a:buFont typeface="Wingdings" panose="05000000000000000000" pitchFamily="2" charset="2"/>
              <a:buChar char="§"/>
            </a:pPr>
            <a:r>
              <a:rPr lang="en-US" dirty="0"/>
              <a:t>Purpose</a:t>
            </a:r>
          </a:p>
          <a:p>
            <a:pPr>
              <a:lnSpc>
                <a:spcPct val="150000"/>
              </a:lnSpc>
              <a:buFont typeface="Wingdings" panose="05000000000000000000" pitchFamily="2" charset="2"/>
              <a:buChar char="§"/>
            </a:pPr>
            <a:r>
              <a:rPr lang="en-US" dirty="0"/>
              <a:t>Introduction</a:t>
            </a:r>
          </a:p>
          <a:p>
            <a:pPr>
              <a:lnSpc>
                <a:spcPct val="150000"/>
              </a:lnSpc>
              <a:buFont typeface="Wingdings" panose="05000000000000000000" pitchFamily="2" charset="2"/>
              <a:buChar char="§"/>
            </a:pPr>
            <a:r>
              <a:rPr lang="en-US" dirty="0"/>
              <a:t>Governance and Administration</a:t>
            </a:r>
          </a:p>
          <a:p>
            <a:pPr>
              <a:lnSpc>
                <a:spcPct val="150000"/>
              </a:lnSpc>
              <a:buFont typeface="Wingdings" panose="05000000000000000000" pitchFamily="2" charset="2"/>
              <a:buChar char="§"/>
            </a:pPr>
            <a:r>
              <a:rPr lang="en-US" dirty="0"/>
              <a:t>Financial Management</a:t>
            </a:r>
          </a:p>
          <a:p>
            <a:pPr>
              <a:lnSpc>
                <a:spcPct val="150000"/>
              </a:lnSpc>
              <a:buFont typeface="Wingdings" panose="05000000000000000000" pitchFamily="2" charset="2"/>
              <a:buChar char="§"/>
            </a:pPr>
            <a:r>
              <a:rPr lang="en-US" dirty="0"/>
              <a:t>Service Delivery</a:t>
            </a:r>
          </a:p>
          <a:p>
            <a:pPr>
              <a:lnSpc>
                <a:spcPct val="150000"/>
              </a:lnSpc>
              <a:buFont typeface="Wingdings" panose="05000000000000000000" pitchFamily="2" charset="2"/>
              <a:buChar char="§"/>
            </a:pPr>
            <a:r>
              <a:rPr lang="en-US" dirty="0"/>
              <a:t>COGTA’s Support and COVID-19 Interventions</a:t>
            </a:r>
          </a:p>
          <a:p>
            <a:pPr>
              <a:lnSpc>
                <a:spcPct val="150000"/>
              </a:lnSpc>
              <a:buFont typeface="Wingdings" panose="05000000000000000000" pitchFamily="2" charset="2"/>
              <a:buChar char="§"/>
            </a:pPr>
            <a:r>
              <a:rPr lang="en-US" dirty="0"/>
              <a:t>Other Remedial Measures</a:t>
            </a:r>
          </a:p>
          <a:p>
            <a:pPr>
              <a:lnSpc>
                <a:spcPct val="150000"/>
              </a:lnSpc>
              <a:buFont typeface="Wingdings" panose="05000000000000000000" pitchFamily="2" charset="2"/>
              <a:buChar char="§"/>
            </a:pPr>
            <a:r>
              <a:rPr lang="en-US" dirty="0"/>
              <a:t>Emerging Issues</a:t>
            </a:r>
          </a:p>
          <a:p>
            <a:pPr>
              <a:lnSpc>
                <a:spcPct val="150000"/>
              </a:lnSpc>
              <a:buFont typeface="Wingdings" panose="05000000000000000000" pitchFamily="2" charset="2"/>
              <a:buChar char="§"/>
            </a:pPr>
            <a:r>
              <a:rPr lang="en-US" dirty="0"/>
              <a:t>Recommendations </a:t>
            </a:r>
          </a:p>
          <a:p>
            <a:endParaRPr lang="en-US" dirty="0"/>
          </a:p>
          <a:p>
            <a:endParaRPr lang="en-US" dirty="0"/>
          </a:p>
        </p:txBody>
      </p:sp>
    </p:spTree>
    <p:extLst>
      <p:ext uri="{BB962C8B-B14F-4D97-AF65-F5344CB8AC3E}">
        <p14:creationId xmlns:p14="http://schemas.microsoft.com/office/powerpoint/2010/main" val="624044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3231654"/>
          </a:xfrm>
          <a:prstGeom prst="rect">
            <a:avLst/>
          </a:prstGeom>
          <a:noFill/>
          <a:ln>
            <a:solidFill>
              <a:schemeClr val="tx1"/>
            </a:solidFill>
          </a:ln>
        </p:spPr>
        <p:txBody>
          <a:bodyPr wrap="square" rtlCol="0">
            <a:spAutoFit/>
          </a:bodyPr>
          <a:lstStyle/>
          <a:p>
            <a:pPr algn="just">
              <a:lnSpc>
                <a:spcPct val="150000"/>
              </a:lnSpc>
            </a:pPr>
            <a:r>
              <a:rPr lang="en-ZA" sz="2000" dirty="0"/>
              <a:t>To brief the Portfolio Committee on Cooperative Governance and Traditional Affairs (CoGTA) on the state of </a:t>
            </a:r>
            <a:r>
              <a:rPr lang="en-ZA" sz="2000" dirty="0" err="1"/>
              <a:t>Lekwa</a:t>
            </a:r>
            <a:r>
              <a:rPr lang="en-ZA" sz="2000" dirty="0"/>
              <a:t> Local Municipality.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137303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INTRODUCTION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251520" y="740941"/>
            <a:ext cx="8740427" cy="5304016"/>
          </a:xfrm>
          <a:prstGeom prst="rect">
            <a:avLst/>
          </a:prstGeom>
          <a:noFill/>
          <a:ln>
            <a:solidFill>
              <a:schemeClr val="tx1"/>
            </a:solidFill>
          </a:ln>
        </p:spPr>
        <p:txBody>
          <a:bodyPr wrap="square" rtlCol="0">
            <a:spAutoFit/>
          </a:bodyPr>
          <a:lstStyle/>
          <a:p>
            <a:pPr marL="285750" indent="-285750" algn="just">
              <a:lnSpc>
                <a:spcPct val="150000"/>
              </a:lnSpc>
              <a:buFont typeface="Arial" charset="0"/>
              <a:buChar char="•"/>
            </a:pPr>
            <a:r>
              <a:rPr lang="en-US" sz="1700" dirty="0">
                <a:latin typeface="Arial" charset="0"/>
                <a:cs typeface="Arial" charset="0"/>
              </a:rPr>
              <a:t>The Lekwa Local Municipality has been experiencing perennial </a:t>
            </a:r>
            <a:r>
              <a:rPr lang="en-US" sz="1700" b="1" dirty="0">
                <a:latin typeface="Arial" charset="0"/>
                <a:cs typeface="Arial" charset="0"/>
              </a:rPr>
              <a:t>political and administration challenges </a:t>
            </a:r>
            <a:r>
              <a:rPr lang="en-US" sz="1700" dirty="0">
                <a:latin typeface="Arial" charset="0"/>
                <a:cs typeface="Arial" charset="0"/>
              </a:rPr>
              <a:t>impacting adversely on </a:t>
            </a:r>
            <a:r>
              <a:rPr lang="en-US" sz="1700" b="1" dirty="0">
                <a:latin typeface="Arial" charset="0"/>
                <a:cs typeface="Arial" charset="0"/>
              </a:rPr>
              <a:t>governance and service delivery</a:t>
            </a:r>
            <a:r>
              <a:rPr lang="en-US" sz="1700" dirty="0">
                <a:latin typeface="Arial" charset="0"/>
                <a:cs typeface="Arial" charset="0"/>
              </a:rPr>
              <a:t>.</a:t>
            </a:r>
          </a:p>
          <a:p>
            <a:pPr marL="285750" indent="-285750" algn="just">
              <a:lnSpc>
                <a:spcPct val="150000"/>
              </a:lnSpc>
              <a:buFont typeface="Arial" charset="0"/>
              <a:buChar char="•"/>
            </a:pPr>
            <a:r>
              <a:rPr lang="en-US" sz="1700" dirty="0">
                <a:latin typeface="Arial" charset="0"/>
                <a:cs typeface="Arial" charset="0"/>
              </a:rPr>
              <a:t>On </a:t>
            </a:r>
            <a:r>
              <a:rPr lang="en-US" sz="1700" b="1" dirty="0">
                <a:latin typeface="Arial" charset="0"/>
                <a:cs typeface="Arial" charset="0"/>
              </a:rPr>
              <a:t>11 October 2018 </a:t>
            </a:r>
            <a:r>
              <a:rPr lang="en-US" sz="1700" dirty="0">
                <a:latin typeface="Arial" charset="0"/>
                <a:cs typeface="Arial" charset="0"/>
              </a:rPr>
              <a:t>the Mpumalanga Provincial Executive Council placed the Municipality under mandatory intervention in terms of </a:t>
            </a:r>
            <a:r>
              <a:rPr lang="en-US" sz="1700" b="1" dirty="0">
                <a:latin typeface="Arial" charset="0"/>
                <a:cs typeface="Arial" charset="0"/>
              </a:rPr>
              <a:t>Section 139(5)(a) of the Constitution,</a:t>
            </a:r>
            <a:r>
              <a:rPr lang="en-US" sz="1700" dirty="0">
                <a:latin typeface="Arial" charset="0"/>
                <a:cs typeface="Arial" charset="0"/>
              </a:rPr>
              <a:t> which provides for the development of a </a:t>
            </a:r>
            <a:r>
              <a:rPr lang="en-US" sz="1700" b="1" dirty="0">
                <a:latin typeface="Arial" charset="0"/>
                <a:cs typeface="Arial" charset="0"/>
              </a:rPr>
              <a:t>Financial Recovery Plan</a:t>
            </a:r>
            <a:r>
              <a:rPr lang="en-US" sz="1700" dirty="0">
                <a:latin typeface="Arial" charset="0"/>
                <a:cs typeface="Arial" charset="0"/>
              </a:rPr>
              <a:t>.</a:t>
            </a:r>
          </a:p>
          <a:p>
            <a:pPr marL="285750" indent="-285750" algn="just">
              <a:lnSpc>
                <a:spcPct val="150000"/>
              </a:lnSpc>
              <a:buFont typeface="Arial" charset="0"/>
              <a:buChar char="•"/>
            </a:pPr>
            <a:r>
              <a:rPr lang="en-US" dirty="0"/>
              <a:t>The Financial Recovery Plan (FRP) for </a:t>
            </a:r>
            <a:r>
              <a:rPr lang="en-US" dirty="0" err="1"/>
              <a:t>Lekwa</a:t>
            </a:r>
            <a:r>
              <a:rPr lang="en-US" dirty="0"/>
              <a:t> was approved by the MEC of Finance in October 2019. The intervention is yet to yield positive results.</a:t>
            </a:r>
          </a:p>
          <a:p>
            <a:pPr marL="342900" indent="-342900" algn="just">
              <a:lnSpc>
                <a:spcPct val="150000"/>
              </a:lnSpc>
              <a:buFont typeface="Arial" panose="020B0604020202020204" pitchFamily="34" charset="0"/>
              <a:buChar char="•"/>
            </a:pPr>
            <a:r>
              <a:rPr lang="en-ZA" dirty="0"/>
              <a:t>The Provincial Exco on 19 March 2020 resolved to </a:t>
            </a:r>
            <a:r>
              <a:rPr lang="en-ZA" b="1" dirty="0"/>
              <a:t>escalate</a:t>
            </a:r>
            <a:r>
              <a:rPr lang="en-ZA" dirty="0"/>
              <a:t> the mandatory intervention at </a:t>
            </a:r>
            <a:r>
              <a:rPr lang="en-ZA" dirty="0" err="1"/>
              <a:t>Lekwa</a:t>
            </a:r>
            <a:r>
              <a:rPr lang="en-ZA" dirty="0"/>
              <a:t> LM in terms of </a:t>
            </a:r>
            <a:r>
              <a:rPr lang="en-ZA" b="1" dirty="0"/>
              <a:t>section 139(1)(b) </a:t>
            </a:r>
            <a:r>
              <a:rPr lang="en-ZA" dirty="0"/>
              <a:t>of the Constitution and subsequently forwarded a notice to the Minister on 03 April 2020 for concurrence. The Minister declined to grant the concurrence and advised the Province to find a more effective and sustainable solution.</a:t>
            </a:r>
          </a:p>
        </p:txBody>
      </p:sp>
    </p:spTree>
    <p:extLst>
      <p:ext uri="{BB962C8B-B14F-4D97-AF65-F5344CB8AC3E}">
        <p14:creationId xmlns:p14="http://schemas.microsoft.com/office/powerpoint/2010/main" val="205228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04055"/>
          </a:xfrm>
          <a:ln>
            <a:solidFill>
              <a:schemeClr val="tx1"/>
            </a:solidFill>
          </a:ln>
        </p:spPr>
        <p:txBody>
          <a:bodyPr/>
          <a:lstStyle/>
          <a:p>
            <a:r>
              <a:rPr lang="en-US" sz="2600" dirty="0"/>
              <a:t>GOVERNANCE AND ADMINISTRATION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251520" y="794874"/>
            <a:ext cx="8640960" cy="5442516"/>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dirty="0"/>
              <a:t>In March 2018, </a:t>
            </a:r>
            <a:r>
              <a:rPr lang="en-ZA" b="1" dirty="0"/>
              <a:t>Troika was recalled and the Municipal Manager suspended</a:t>
            </a:r>
            <a:r>
              <a:rPr lang="en-ZA" dirty="0"/>
              <a:t>, but were </a:t>
            </a:r>
            <a:r>
              <a:rPr lang="en-ZA" b="1" dirty="0"/>
              <a:t>later reinstated</a:t>
            </a:r>
            <a:r>
              <a:rPr lang="en-ZA" dirty="0"/>
              <a:t>. </a:t>
            </a:r>
            <a:endParaRPr lang="en-US" dirty="0"/>
          </a:p>
          <a:p>
            <a:pPr marL="342900" indent="-342900" algn="just">
              <a:lnSpc>
                <a:spcPct val="150000"/>
              </a:lnSpc>
              <a:buFont typeface="Arial" panose="020B0604020202020204" pitchFamily="34" charset="0"/>
              <a:buChar char="•"/>
            </a:pPr>
            <a:r>
              <a:rPr lang="en-US" dirty="0"/>
              <a:t>On 10</a:t>
            </a:r>
            <a:r>
              <a:rPr lang="en-US" baseline="30000" dirty="0"/>
              <a:t>th</a:t>
            </a:r>
            <a:r>
              <a:rPr lang="en-US" dirty="0"/>
              <a:t> February 2020, the </a:t>
            </a:r>
            <a:r>
              <a:rPr lang="en-US" b="1" dirty="0"/>
              <a:t>Executive Mayor and the Speaker were removed </a:t>
            </a:r>
            <a:r>
              <a:rPr lang="en-US" dirty="0"/>
              <a:t>through a motion of no confidence</a:t>
            </a:r>
            <a:r>
              <a:rPr lang="en-US" b="1" dirty="0"/>
              <a:t>, </a:t>
            </a:r>
            <a:r>
              <a:rPr lang="en-US" dirty="0"/>
              <a:t>but have </a:t>
            </a:r>
            <a:r>
              <a:rPr lang="en-US" b="1" dirty="0"/>
              <a:t>since been reinstated</a:t>
            </a:r>
            <a:r>
              <a:rPr lang="en-US" dirty="0"/>
              <a:t>.</a:t>
            </a:r>
            <a:endParaRPr lang="en-US" sz="1600" dirty="0"/>
          </a:p>
          <a:p>
            <a:pPr marL="342900" indent="-342900" algn="just">
              <a:lnSpc>
                <a:spcPct val="150000"/>
              </a:lnSpc>
              <a:buFont typeface="Arial" panose="020B0604020202020204" pitchFamily="34" charset="0"/>
              <a:buChar char="•"/>
            </a:pPr>
            <a:r>
              <a:rPr lang="en-US" dirty="0"/>
              <a:t>I</a:t>
            </a:r>
            <a:r>
              <a:rPr lang="en-ZA" dirty="0"/>
              <a:t>n June 2018 investigation was instituted in terms of Section 106(1), (b) and Section 105 of the LG: Municipal Systems Act, 32 of 2000, to investigate allegation of fraud, corruption and any other serious malpractices within the institution. </a:t>
            </a:r>
            <a:r>
              <a:rPr lang="en-US" dirty="0"/>
              <a:t>The </a:t>
            </a:r>
            <a:r>
              <a:rPr lang="en-US" b="1" dirty="0"/>
              <a:t>section 106 report </a:t>
            </a:r>
            <a:r>
              <a:rPr lang="en-US" dirty="0"/>
              <a:t>was tabled at a Council sitting of --- and the matter was referred to the MPAC for processing.</a:t>
            </a:r>
          </a:p>
          <a:p>
            <a:pPr marL="342900" indent="-342900" algn="just">
              <a:lnSpc>
                <a:spcPct val="150000"/>
              </a:lnSpc>
              <a:buFont typeface="Arial" panose="020B0604020202020204" pitchFamily="34" charset="0"/>
              <a:buChar char="•"/>
            </a:pPr>
            <a:r>
              <a:rPr lang="en-US" dirty="0"/>
              <a:t>On 03</a:t>
            </a:r>
            <a:r>
              <a:rPr lang="en-US" baseline="30000" dirty="0"/>
              <a:t>rd</a:t>
            </a:r>
            <a:r>
              <a:rPr lang="en-US" dirty="0"/>
              <a:t> August 2020 </a:t>
            </a:r>
            <a:r>
              <a:rPr lang="en-US" b="1" dirty="0"/>
              <a:t>SAMWU embarked on an unprotected strike </a:t>
            </a:r>
            <a:r>
              <a:rPr lang="en-US" dirty="0"/>
              <a:t>and the Municipality was closed until Monday, 07 September 2020. </a:t>
            </a:r>
          </a:p>
          <a:p>
            <a:pPr marL="342900" indent="-342900" algn="just">
              <a:lnSpc>
                <a:spcPct val="150000"/>
              </a:lnSpc>
              <a:buFont typeface="Arial" panose="020B0604020202020204" pitchFamily="34" charset="0"/>
              <a:buChar char="•"/>
            </a:pPr>
            <a:r>
              <a:rPr lang="en-US" dirty="0"/>
              <a:t>The Municipal Manager has implemented consequence management of leave without pay for the implicated staff and disciplinary process is underway.</a:t>
            </a:r>
          </a:p>
        </p:txBody>
      </p:sp>
    </p:spTree>
    <p:extLst>
      <p:ext uri="{BB962C8B-B14F-4D97-AF65-F5344CB8AC3E}">
        <p14:creationId xmlns:p14="http://schemas.microsoft.com/office/powerpoint/2010/main" val="90811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687611"/>
          </a:xfrm>
          <a:ln>
            <a:solidFill>
              <a:schemeClr val="tx1"/>
            </a:solidFill>
          </a:ln>
        </p:spPr>
        <p:txBody>
          <a:bodyPr/>
          <a:lstStyle/>
          <a:p>
            <a:r>
              <a:rPr lang="en-US" sz="2600" dirty="0"/>
              <a:t>GOVERNANCE AND ADMINISTRATION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80728"/>
            <a:ext cx="8352928" cy="5194499"/>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GB" dirty="0"/>
              <a:t>The audit outcome has also shown a continued regression.</a:t>
            </a:r>
            <a:endParaRPr lang="en-US" dirty="0"/>
          </a:p>
          <a:p>
            <a:pPr algn="just">
              <a:lnSpc>
                <a:spcPct val="150000"/>
              </a:lnSpc>
            </a:pPr>
            <a:endParaRPr lang="en-ZA" sz="2400" dirty="0"/>
          </a:p>
          <a:p>
            <a:pPr algn="just">
              <a:lnSpc>
                <a:spcPct val="150000"/>
              </a:lnSpc>
            </a:pPr>
            <a:endParaRPr lang="en-ZA" sz="2400" dirty="0"/>
          </a:p>
          <a:p>
            <a:pPr algn="just">
              <a:lnSpc>
                <a:spcPct val="150000"/>
              </a:lnSpc>
            </a:pPr>
            <a:endParaRPr lang="en-US" dirty="0"/>
          </a:p>
          <a:p>
            <a:pPr marL="285750" indent="-285750" algn="just">
              <a:lnSpc>
                <a:spcPct val="150000"/>
              </a:lnSpc>
              <a:buFont typeface="Arial" panose="020B0604020202020204" pitchFamily="34" charset="0"/>
              <a:buChar char="•"/>
            </a:pPr>
            <a:r>
              <a:rPr lang="en-US" dirty="0"/>
              <a:t>The Municipality is also battling with various litigation matters. The main litigants are Eskom, Department of Water and Sanitation, Astral, Meadow, and Standerton Mills.</a:t>
            </a:r>
          </a:p>
          <a:p>
            <a:pPr algn="just">
              <a:lnSpc>
                <a:spcPct val="150000"/>
              </a:lnSpc>
            </a:pPr>
            <a:endParaRPr lang="en-US" sz="800" dirty="0"/>
          </a:p>
          <a:p>
            <a:pPr marL="342900" indent="-342900" algn="just">
              <a:lnSpc>
                <a:spcPct val="150000"/>
              </a:lnSpc>
              <a:buFont typeface="Arial" panose="020B0604020202020204" pitchFamily="34" charset="0"/>
              <a:buChar char="•"/>
            </a:pPr>
            <a:r>
              <a:rPr lang="en-US" dirty="0"/>
              <a:t>The </a:t>
            </a:r>
            <a:r>
              <a:rPr lang="en-US" b="1" dirty="0"/>
              <a:t>CFO</a:t>
            </a:r>
            <a:r>
              <a:rPr lang="en-US" dirty="0"/>
              <a:t> post has been vacant since </a:t>
            </a:r>
            <a:r>
              <a:rPr lang="en-US" b="1" dirty="0"/>
              <a:t>October 2017</a:t>
            </a:r>
            <a:r>
              <a:rPr lang="en-US" dirty="0"/>
              <a:t>, </a:t>
            </a:r>
            <a:r>
              <a:rPr lang="en-US" b="1" dirty="0"/>
              <a:t>Director Corporate Services </a:t>
            </a:r>
            <a:r>
              <a:rPr lang="en-US" dirty="0"/>
              <a:t>vacant since January 2019 and </a:t>
            </a:r>
            <a:r>
              <a:rPr lang="en-US" b="1" dirty="0"/>
              <a:t>Director Technical Services </a:t>
            </a:r>
            <a:r>
              <a:rPr lang="en-US" dirty="0"/>
              <a:t>was</a:t>
            </a:r>
            <a:r>
              <a:rPr lang="en-US" b="1" dirty="0"/>
              <a:t> </a:t>
            </a:r>
            <a:r>
              <a:rPr lang="en-US" dirty="0"/>
              <a:t>appointed in October 2019 and left the Municipality in March 2020</a:t>
            </a:r>
          </a:p>
          <a:p>
            <a:pPr algn="just">
              <a:lnSpc>
                <a:spcPct val="150000"/>
              </a:lnSpc>
            </a:pPr>
            <a:endParaRPr lang="en-ZA" sz="2400" dirty="0"/>
          </a:p>
        </p:txBody>
      </p:sp>
      <p:graphicFrame>
        <p:nvGraphicFramePr>
          <p:cNvPr id="8" name="Table 7">
            <a:extLst>
              <a:ext uri="{FF2B5EF4-FFF2-40B4-BE49-F238E27FC236}">
                <a16:creationId xmlns:a16="http://schemas.microsoft.com/office/drawing/2014/main" id="{48AAFF8E-1244-49CB-93CD-0B4CC09248B0}"/>
              </a:ext>
            </a:extLst>
          </p:cNvPr>
          <p:cNvGraphicFramePr>
            <a:graphicFrameLocks noGrp="1"/>
          </p:cNvGraphicFramePr>
          <p:nvPr>
            <p:extLst>
              <p:ext uri="{D42A27DB-BD31-4B8C-83A1-F6EECF244321}">
                <p14:modId xmlns:p14="http://schemas.microsoft.com/office/powerpoint/2010/main" val="232022762"/>
              </p:ext>
            </p:extLst>
          </p:nvPr>
        </p:nvGraphicFramePr>
        <p:xfrm>
          <a:off x="898437" y="1488339"/>
          <a:ext cx="6481876" cy="1148573"/>
        </p:xfrm>
        <a:graphic>
          <a:graphicData uri="http://schemas.openxmlformats.org/drawingml/2006/table">
            <a:tbl>
              <a:tblPr firstRow="1" bandRow="1">
                <a:tableStyleId>{5C22544A-7EE6-4342-B048-85BDC9FD1C3A}</a:tableStyleId>
              </a:tblPr>
              <a:tblGrid>
                <a:gridCol w="1385742">
                  <a:extLst>
                    <a:ext uri="{9D8B030D-6E8A-4147-A177-3AD203B41FA5}">
                      <a16:colId xmlns:a16="http://schemas.microsoft.com/office/drawing/2014/main" val="4010074413"/>
                    </a:ext>
                  </a:extLst>
                </a:gridCol>
                <a:gridCol w="1436537">
                  <a:extLst>
                    <a:ext uri="{9D8B030D-6E8A-4147-A177-3AD203B41FA5}">
                      <a16:colId xmlns:a16="http://schemas.microsoft.com/office/drawing/2014/main" val="2547998973"/>
                    </a:ext>
                  </a:extLst>
                </a:gridCol>
                <a:gridCol w="1426219">
                  <a:extLst>
                    <a:ext uri="{9D8B030D-6E8A-4147-A177-3AD203B41FA5}">
                      <a16:colId xmlns:a16="http://schemas.microsoft.com/office/drawing/2014/main" val="3295955065"/>
                    </a:ext>
                  </a:extLst>
                </a:gridCol>
                <a:gridCol w="1116689">
                  <a:extLst>
                    <a:ext uri="{9D8B030D-6E8A-4147-A177-3AD203B41FA5}">
                      <a16:colId xmlns:a16="http://schemas.microsoft.com/office/drawing/2014/main" val="4139518306"/>
                    </a:ext>
                  </a:extLst>
                </a:gridCol>
                <a:gridCol w="1116689">
                  <a:extLst>
                    <a:ext uri="{9D8B030D-6E8A-4147-A177-3AD203B41FA5}">
                      <a16:colId xmlns:a16="http://schemas.microsoft.com/office/drawing/2014/main" val="2700022947"/>
                    </a:ext>
                  </a:extLst>
                </a:gridCol>
              </a:tblGrid>
              <a:tr h="504056">
                <a:tc>
                  <a:txBody>
                    <a:bodyPr/>
                    <a:lstStyle/>
                    <a:p>
                      <a:pPr marL="0" marR="0" algn="just">
                        <a:lnSpc>
                          <a:spcPct val="107000"/>
                        </a:lnSpc>
                        <a:spcBef>
                          <a:spcPts val="0"/>
                        </a:spcBef>
                        <a:spcAft>
                          <a:spcPts val="0"/>
                        </a:spcAft>
                      </a:pPr>
                      <a:r>
                        <a:rPr lang="en-US" sz="1600">
                          <a:effectLst/>
                        </a:rPr>
                        <a:t>2014/15</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just">
                        <a:lnSpc>
                          <a:spcPct val="107000"/>
                        </a:lnSpc>
                        <a:spcBef>
                          <a:spcPts val="0"/>
                        </a:spcBef>
                        <a:spcAft>
                          <a:spcPts val="0"/>
                        </a:spcAft>
                      </a:pPr>
                      <a:r>
                        <a:rPr lang="en-US" sz="1600" dirty="0">
                          <a:effectLst/>
                        </a:rPr>
                        <a:t>2015/16</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just">
                        <a:lnSpc>
                          <a:spcPct val="107000"/>
                        </a:lnSpc>
                        <a:spcBef>
                          <a:spcPts val="0"/>
                        </a:spcBef>
                        <a:spcAft>
                          <a:spcPts val="0"/>
                        </a:spcAft>
                      </a:pPr>
                      <a:r>
                        <a:rPr lang="en-US" sz="1600">
                          <a:effectLst/>
                        </a:rPr>
                        <a:t>2016/17</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just">
                        <a:lnSpc>
                          <a:spcPct val="107000"/>
                        </a:lnSpc>
                        <a:spcBef>
                          <a:spcPts val="0"/>
                        </a:spcBef>
                        <a:spcAft>
                          <a:spcPts val="0"/>
                        </a:spcAft>
                      </a:pPr>
                      <a:r>
                        <a:rPr lang="en-US" sz="1600">
                          <a:effectLst/>
                        </a:rPr>
                        <a:t>2017/18</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just">
                        <a:lnSpc>
                          <a:spcPct val="107000"/>
                        </a:lnSpc>
                        <a:spcBef>
                          <a:spcPts val="0"/>
                        </a:spcBef>
                        <a:spcAft>
                          <a:spcPts val="0"/>
                        </a:spcAft>
                      </a:pPr>
                      <a:r>
                        <a:rPr lang="en-US" sz="1600">
                          <a:effectLst/>
                        </a:rPr>
                        <a:t>2018/19</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25487153"/>
                  </a:ext>
                </a:extLst>
              </a:tr>
              <a:tr h="644517">
                <a:tc>
                  <a:txBody>
                    <a:bodyPr/>
                    <a:lstStyle/>
                    <a:p>
                      <a:pPr marL="0" marR="0" algn="just">
                        <a:lnSpc>
                          <a:spcPct val="107000"/>
                        </a:lnSpc>
                        <a:spcBef>
                          <a:spcPts val="0"/>
                        </a:spcBef>
                        <a:spcAft>
                          <a:spcPts val="0"/>
                        </a:spcAft>
                      </a:pPr>
                      <a:r>
                        <a:rPr lang="en-US" sz="1600" dirty="0">
                          <a:effectLst/>
                        </a:rPr>
                        <a:t>Unqualified with Findings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solidFill>
                      <a:srgbClr val="FFC000"/>
                    </a:solidFill>
                  </a:tcPr>
                </a:tc>
                <a:tc>
                  <a:txBody>
                    <a:bodyPr/>
                    <a:lstStyle/>
                    <a:p>
                      <a:pPr marL="0" marR="0" algn="just">
                        <a:lnSpc>
                          <a:spcPct val="107000"/>
                        </a:lnSpc>
                        <a:spcBef>
                          <a:spcPts val="0"/>
                        </a:spcBef>
                        <a:spcAft>
                          <a:spcPts val="0"/>
                        </a:spcAft>
                      </a:pPr>
                      <a:r>
                        <a:rPr lang="en-US" sz="1600" dirty="0">
                          <a:effectLst/>
                        </a:rPr>
                        <a:t>Unqualified with Findings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solidFill>
                      <a:srgbClr val="FFC000"/>
                    </a:solidFill>
                  </a:tcPr>
                </a:tc>
                <a:tc>
                  <a:txBody>
                    <a:bodyPr/>
                    <a:lstStyle/>
                    <a:p>
                      <a:pPr marL="0" marR="0" algn="just">
                        <a:lnSpc>
                          <a:spcPct val="107000"/>
                        </a:lnSpc>
                        <a:spcBef>
                          <a:spcPts val="0"/>
                        </a:spcBef>
                        <a:spcAft>
                          <a:spcPts val="0"/>
                        </a:spcAft>
                      </a:pPr>
                      <a:r>
                        <a:rPr lang="en-US" sz="1600" dirty="0">
                          <a:effectLst/>
                        </a:rPr>
                        <a:t>Unqualified with Findings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9525" marB="0">
                    <a:solidFill>
                      <a:srgbClr val="FFC000"/>
                    </a:solidFill>
                  </a:tcPr>
                </a:tc>
                <a:tc>
                  <a:txBody>
                    <a:bodyPr/>
                    <a:lstStyle/>
                    <a:p>
                      <a:pPr marL="0" marR="0" algn="just">
                        <a:lnSpc>
                          <a:spcPct val="107000"/>
                        </a:lnSpc>
                        <a:spcBef>
                          <a:spcPts val="0"/>
                        </a:spcBef>
                        <a:spcAft>
                          <a:spcPts val="0"/>
                        </a:spcAft>
                      </a:pPr>
                      <a:r>
                        <a:rPr lang="en-US" sz="1600" dirty="0">
                          <a:effectLst/>
                        </a:rPr>
                        <a:t>Qualified with Findings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solidFill>
                      <a:srgbClr val="7030A0"/>
                    </a:solidFill>
                  </a:tcPr>
                </a:tc>
                <a:tc>
                  <a:txBody>
                    <a:bodyPr/>
                    <a:lstStyle/>
                    <a:p>
                      <a:pPr marL="0" marR="0" algn="just">
                        <a:lnSpc>
                          <a:spcPct val="107000"/>
                        </a:lnSpc>
                        <a:spcBef>
                          <a:spcPts val="0"/>
                        </a:spcBef>
                        <a:spcAft>
                          <a:spcPts val="0"/>
                        </a:spcAft>
                      </a:pPr>
                      <a:r>
                        <a:rPr lang="en-US" sz="1600" dirty="0">
                          <a:effectLst/>
                        </a:rPr>
                        <a:t>Disclaimer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solidFill>
                      <a:srgbClr val="FF0000"/>
                    </a:solidFill>
                  </a:tcPr>
                </a:tc>
                <a:extLst>
                  <a:ext uri="{0D108BD9-81ED-4DB2-BD59-A6C34878D82A}">
                    <a16:rowId xmlns:a16="http://schemas.microsoft.com/office/drawing/2014/main" val="2741415829"/>
                  </a:ext>
                </a:extLst>
              </a:tr>
            </a:tbl>
          </a:graphicData>
        </a:graphic>
      </p:graphicFrame>
    </p:spTree>
    <p:extLst>
      <p:ext uri="{BB962C8B-B14F-4D97-AF65-F5344CB8AC3E}">
        <p14:creationId xmlns:p14="http://schemas.microsoft.com/office/powerpoint/2010/main" val="417745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GOVERNANCE AND ADMINISTRATION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3" y="1052736"/>
            <a:ext cx="8214543" cy="3347070"/>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US" dirty="0"/>
              <a:t>The MEC of </a:t>
            </a:r>
            <a:r>
              <a:rPr lang="en-US" b="1" dirty="0"/>
              <a:t>COGTA seconded three senior officials </a:t>
            </a:r>
            <a:r>
              <a:rPr lang="en-US" dirty="0"/>
              <a:t>to the Municipality on the 15 July 2020 to head the Departments of Corporate Services, Finance and Technical Services.</a:t>
            </a:r>
            <a:endParaRPr lang="en-US" sz="1600" dirty="0"/>
          </a:p>
          <a:p>
            <a:pPr marL="342900" indent="-342900" algn="just">
              <a:lnSpc>
                <a:spcPct val="150000"/>
              </a:lnSpc>
              <a:buFont typeface="Arial" panose="020B0604020202020204" pitchFamily="34" charset="0"/>
              <a:buChar char="•"/>
            </a:pPr>
            <a:r>
              <a:rPr lang="en-US" dirty="0"/>
              <a:t>Interviews for the posts of the CFO and Director Corporate Services have been concluded and recommendations made. However, the post of Director Technical Services is for readvertisement. </a:t>
            </a:r>
            <a:endParaRPr lang="en-US" sz="1600" dirty="0"/>
          </a:p>
          <a:p>
            <a:pPr marL="342900" indent="-342900" algn="just">
              <a:lnSpc>
                <a:spcPct val="150000"/>
              </a:lnSpc>
              <a:buFont typeface="Arial" panose="020B0604020202020204" pitchFamily="34" charset="0"/>
              <a:buChar char="•"/>
            </a:pPr>
            <a:endParaRPr lang="en-ZA" sz="1700" dirty="0"/>
          </a:p>
          <a:p>
            <a:pPr marL="342900" indent="-342900" algn="just">
              <a:buFont typeface="Arial" panose="020B0604020202020204" pitchFamily="34" charset="0"/>
              <a:buChar char="•"/>
            </a:pPr>
            <a:endParaRPr lang="en-ZA" sz="2400" dirty="0">
              <a:solidFill>
                <a:srgbClr val="C00000"/>
              </a:solidFill>
            </a:endParaRPr>
          </a:p>
        </p:txBody>
      </p:sp>
    </p:spTree>
    <p:extLst>
      <p:ext uri="{BB962C8B-B14F-4D97-AF65-F5344CB8AC3E}">
        <p14:creationId xmlns:p14="http://schemas.microsoft.com/office/powerpoint/2010/main" val="287591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2486" y="1012219"/>
            <a:ext cx="8136904" cy="5493812"/>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dirty="0"/>
              <a:t>The </a:t>
            </a:r>
            <a:r>
              <a:rPr lang="en-ZA" b="1" dirty="0"/>
              <a:t>Municipality is one of the top ten municipalities </a:t>
            </a:r>
            <a:r>
              <a:rPr lang="en-ZA" dirty="0"/>
              <a:t>owing Eskom countrywide. </a:t>
            </a:r>
          </a:p>
          <a:p>
            <a:pPr marL="342900" indent="-342900" algn="just">
              <a:lnSpc>
                <a:spcPct val="150000"/>
              </a:lnSpc>
              <a:buFont typeface="Arial" panose="020B0604020202020204" pitchFamily="34" charset="0"/>
              <a:buChar char="•"/>
            </a:pPr>
            <a:r>
              <a:rPr lang="en-ZA" dirty="0" err="1"/>
              <a:t>Lekwa</a:t>
            </a:r>
            <a:r>
              <a:rPr lang="en-ZA" dirty="0"/>
              <a:t> Local Municipality’s </a:t>
            </a:r>
            <a:r>
              <a:rPr lang="en-ZA" b="1" dirty="0"/>
              <a:t>Eskom debt was sitting at R</a:t>
            </a:r>
            <a:r>
              <a:rPr lang="en-US" b="1" dirty="0"/>
              <a:t>1,293,187,323</a:t>
            </a:r>
            <a:r>
              <a:rPr lang="en-ZA" b="1" dirty="0"/>
              <a:t> in November 2020.</a:t>
            </a:r>
          </a:p>
          <a:p>
            <a:pPr marL="342900" indent="-342900" algn="just">
              <a:lnSpc>
                <a:spcPct val="150000"/>
              </a:lnSpc>
              <a:buFont typeface="Arial" panose="020B0604020202020204" pitchFamily="34" charset="0"/>
              <a:buChar char="•"/>
            </a:pPr>
            <a:r>
              <a:rPr lang="en-ZA" dirty="0"/>
              <a:t>The Municipality is </a:t>
            </a:r>
            <a:r>
              <a:rPr lang="en-ZA" b="1" dirty="0"/>
              <a:t>unable to service its creditors within 30 days</a:t>
            </a:r>
            <a:r>
              <a:rPr lang="en-ZA" dirty="0"/>
              <a:t> due to inadequate cash flow. </a:t>
            </a:r>
            <a:endParaRPr lang="en-US" dirty="0"/>
          </a:p>
          <a:p>
            <a:pPr marL="342900" indent="-342900" algn="just">
              <a:lnSpc>
                <a:spcPct val="150000"/>
              </a:lnSpc>
              <a:buFont typeface="Arial" panose="020B0604020202020204" pitchFamily="34" charset="0"/>
              <a:buChar char="•"/>
            </a:pPr>
            <a:r>
              <a:rPr lang="en-ZA" dirty="0"/>
              <a:t>The Municipality is </a:t>
            </a:r>
            <a:r>
              <a:rPr lang="en-ZA" b="1" dirty="0"/>
              <a:t>unable to collect outstanding debts</a:t>
            </a:r>
            <a:r>
              <a:rPr lang="en-ZA" dirty="0"/>
              <a:t> due to low payment rate by consumers.</a:t>
            </a:r>
            <a:endParaRPr lang="en-US" dirty="0"/>
          </a:p>
          <a:p>
            <a:pPr marL="342900" indent="-342900" algn="just">
              <a:lnSpc>
                <a:spcPct val="150000"/>
              </a:lnSpc>
              <a:buFont typeface="Arial" panose="020B0604020202020204" pitchFamily="34" charset="0"/>
              <a:buChar char="•"/>
            </a:pPr>
            <a:r>
              <a:rPr lang="en-ZA" dirty="0"/>
              <a:t>Inadequate political will to implement </a:t>
            </a:r>
            <a:r>
              <a:rPr lang="en-ZA" b="1" dirty="0"/>
              <a:t>credit control policy.</a:t>
            </a:r>
            <a:r>
              <a:rPr lang="en-ZA" dirty="0"/>
              <a:t> Management conceded that some councillors often instruct officials to reconnect electricity to those affected by disconnections in </a:t>
            </a:r>
            <a:r>
              <a:rPr lang="en-ZA" dirty="0" err="1"/>
              <a:t>Sakhile</a:t>
            </a:r>
            <a:r>
              <a:rPr lang="en-ZA" dirty="0"/>
              <a:t> Township and parts of Standerton thus undermining the implementation of the credit control policy.  </a:t>
            </a:r>
            <a:endParaRPr lang="en-US" dirty="0"/>
          </a:p>
        </p:txBody>
      </p:sp>
    </p:spTree>
    <p:extLst>
      <p:ext uri="{BB962C8B-B14F-4D97-AF65-F5344CB8AC3E}">
        <p14:creationId xmlns:p14="http://schemas.microsoft.com/office/powerpoint/2010/main" val="72459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graphicFrame>
        <p:nvGraphicFramePr>
          <p:cNvPr id="8" name="Table 8">
            <a:extLst>
              <a:ext uri="{FF2B5EF4-FFF2-40B4-BE49-F238E27FC236}">
                <a16:creationId xmlns:a16="http://schemas.microsoft.com/office/drawing/2014/main" id="{FCC1E2B4-96C6-48A9-9A03-FA3E64CC58FF}"/>
              </a:ext>
            </a:extLst>
          </p:cNvPr>
          <p:cNvGraphicFramePr>
            <a:graphicFrameLocks noGrp="1"/>
          </p:cNvGraphicFramePr>
          <p:nvPr>
            <p:extLst>
              <p:ext uri="{D42A27DB-BD31-4B8C-83A1-F6EECF244321}">
                <p14:modId xmlns:p14="http://schemas.microsoft.com/office/powerpoint/2010/main" val="1900767955"/>
              </p:ext>
            </p:extLst>
          </p:nvPr>
        </p:nvGraphicFramePr>
        <p:xfrm>
          <a:off x="539552" y="1124744"/>
          <a:ext cx="7759776" cy="2252711"/>
        </p:xfrm>
        <a:graphic>
          <a:graphicData uri="http://schemas.openxmlformats.org/drawingml/2006/table">
            <a:tbl>
              <a:tblPr firstRow="1" bandRow="1">
                <a:tableStyleId>{21E4AEA4-8DFA-4A89-87EB-49C32662AFE0}</a:tableStyleId>
              </a:tblPr>
              <a:tblGrid>
                <a:gridCol w="1293296">
                  <a:extLst>
                    <a:ext uri="{9D8B030D-6E8A-4147-A177-3AD203B41FA5}">
                      <a16:colId xmlns:a16="http://schemas.microsoft.com/office/drawing/2014/main" val="2442831775"/>
                    </a:ext>
                  </a:extLst>
                </a:gridCol>
                <a:gridCol w="1293296">
                  <a:extLst>
                    <a:ext uri="{9D8B030D-6E8A-4147-A177-3AD203B41FA5}">
                      <a16:colId xmlns:a16="http://schemas.microsoft.com/office/drawing/2014/main" val="3404347444"/>
                    </a:ext>
                  </a:extLst>
                </a:gridCol>
                <a:gridCol w="1293296">
                  <a:extLst>
                    <a:ext uri="{9D8B030D-6E8A-4147-A177-3AD203B41FA5}">
                      <a16:colId xmlns:a16="http://schemas.microsoft.com/office/drawing/2014/main" val="1259078143"/>
                    </a:ext>
                  </a:extLst>
                </a:gridCol>
                <a:gridCol w="1293296">
                  <a:extLst>
                    <a:ext uri="{9D8B030D-6E8A-4147-A177-3AD203B41FA5}">
                      <a16:colId xmlns:a16="http://schemas.microsoft.com/office/drawing/2014/main" val="3545850104"/>
                    </a:ext>
                  </a:extLst>
                </a:gridCol>
                <a:gridCol w="1293296">
                  <a:extLst>
                    <a:ext uri="{9D8B030D-6E8A-4147-A177-3AD203B41FA5}">
                      <a16:colId xmlns:a16="http://schemas.microsoft.com/office/drawing/2014/main" val="2409810436"/>
                    </a:ext>
                  </a:extLst>
                </a:gridCol>
                <a:gridCol w="1293296">
                  <a:extLst>
                    <a:ext uri="{9D8B030D-6E8A-4147-A177-3AD203B41FA5}">
                      <a16:colId xmlns:a16="http://schemas.microsoft.com/office/drawing/2014/main" val="4153863585"/>
                    </a:ext>
                  </a:extLst>
                </a:gridCol>
              </a:tblGrid>
              <a:tr h="525656">
                <a:tc gridSpan="6">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ZA" sz="1600" b="0" kern="1200" dirty="0">
                          <a:solidFill>
                            <a:schemeClr val="tx1"/>
                          </a:solidFill>
                          <a:latin typeface="Arial" panose="020B0604020202020204" pitchFamily="34" charset="0"/>
                          <a:ea typeface="ＭＳ Ｐゴシック" pitchFamily="34" charset="-128"/>
                          <a:cs typeface="+mn-cs"/>
                        </a:rPr>
                        <a:t>MIG Spending Analysis in December 2020</a:t>
                      </a:r>
                    </a:p>
                    <a:p>
                      <a:pPr marL="0" marR="0" algn="ctr">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3770676"/>
                  </a:ext>
                </a:extLst>
              </a:tr>
              <a:tr h="1224198">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Allocated (R'000)</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Allocation and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Transferred to date</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to date</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as % allocation Excl.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as % allocation </a:t>
                      </a:r>
                    </a:p>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656914196"/>
                  </a:ext>
                </a:extLst>
              </a:tr>
              <a:tr h="478832">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28,672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28,672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10,346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1,947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7%</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7%</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097295"/>
                  </a:ext>
                </a:extLst>
              </a:tr>
            </a:tbl>
          </a:graphicData>
        </a:graphic>
      </p:graphicFrame>
    </p:spTree>
    <p:extLst>
      <p:ext uri="{BB962C8B-B14F-4D97-AF65-F5344CB8AC3E}">
        <p14:creationId xmlns:p14="http://schemas.microsoft.com/office/powerpoint/2010/main" val="1119028959"/>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purl.org/dc/terms/"/>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60761</TotalTime>
  <Words>1485</Words>
  <Application>Microsoft Office PowerPoint</Application>
  <PresentationFormat>On-screen Show (4:3)</PresentationFormat>
  <Paragraphs>157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ＭＳ Ｐゴシック</vt:lpstr>
      <vt:lpstr>Arial</vt:lpstr>
      <vt:lpstr>Calibri</vt:lpstr>
      <vt:lpstr>Calibri Light</vt:lpstr>
      <vt:lpstr>Times New Roman</vt:lpstr>
      <vt:lpstr>Wingdings</vt:lpstr>
      <vt:lpstr>Office Theme</vt:lpstr>
      <vt:lpstr>STATE OF LEKWA LOCAL MUNICIPALITY: AUDIT OUTCOMES</vt:lpstr>
      <vt:lpstr>PRESENTATION LAYOUT</vt:lpstr>
      <vt:lpstr>PURPOSE</vt:lpstr>
      <vt:lpstr>INTRODUCTION</vt:lpstr>
      <vt:lpstr>GOVERNANCE AND ADMINISTRATION</vt:lpstr>
      <vt:lpstr>GOVERNANCE AND ADMINISTRATION ….conti..</vt:lpstr>
      <vt:lpstr>GOVERNANCE AND ADMINISTRATION ….conti..</vt:lpstr>
      <vt:lpstr>FINANCIAL MANAGEMENT</vt:lpstr>
      <vt:lpstr>FINANCIAL MANAGEMENT ….conti..</vt:lpstr>
      <vt:lpstr>SERVICE DELIVERY</vt:lpstr>
      <vt:lpstr>SERVICE DELIVERY ….conti..</vt:lpstr>
      <vt:lpstr>SERVICE DELIVERY ….conti..</vt:lpstr>
      <vt:lpstr>COGTA’S SUPPORT AND COVID-19 INTERVENTIONS</vt:lpstr>
      <vt:lpstr>COGTA’S SUPPORT AND COVID-19 INTERVENTIONS  ….conti..</vt:lpstr>
      <vt:lpstr>OTHER REMEDIAL MEASURES</vt:lpstr>
      <vt:lpstr>EMERGING ISSUES</vt:lpstr>
      <vt:lpstr>RECOMMENDATIONS</vt:lpstr>
      <vt:lpstr>END</vt:lpstr>
    </vt:vector>
  </TitlesOfParts>
  <Company>Crome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Shereen Cassiem</cp:lastModifiedBy>
  <cp:revision>1542</cp:revision>
  <cp:lastPrinted>2019-08-27T14:26:15Z</cp:lastPrinted>
  <dcterms:created xsi:type="dcterms:W3CDTF">2011-07-14T18:52:25Z</dcterms:created>
  <dcterms:modified xsi:type="dcterms:W3CDTF">2021-02-02T06:41:52Z</dcterms:modified>
</cp:coreProperties>
</file>