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720" r:id="rId3"/>
  </p:sldMasterIdLst>
  <p:notesMasterIdLst>
    <p:notesMasterId r:id="rId18"/>
  </p:notesMasterIdLst>
  <p:handoutMasterIdLst>
    <p:handoutMasterId r:id="rId19"/>
  </p:handoutMasterIdLst>
  <p:sldIdLst>
    <p:sldId id="1124" r:id="rId4"/>
    <p:sldId id="1152" r:id="rId5"/>
    <p:sldId id="1176" r:id="rId6"/>
    <p:sldId id="1175" r:id="rId7"/>
    <p:sldId id="1179" r:id="rId8"/>
    <p:sldId id="1169" r:id="rId9"/>
    <p:sldId id="1189" r:id="rId10"/>
    <p:sldId id="1170" r:id="rId11"/>
    <p:sldId id="1188" r:id="rId12"/>
    <p:sldId id="1186" r:id="rId13"/>
    <p:sldId id="1187" r:id="rId14"/>
    <p:sldId id="1185" r:id="rId15"/>
    <p:sldId id="1172" r:id="rId16"/>
    <p:sldId id="1173" r:id="rId1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ukani Mthintso" initials="VM" lastIdx="2" clrIdx="0">
    <p:extLst>
      <p:ext uri="{19B8F6BF-5375-455C-9EA6-DF929625EA0E}">
        <p15:presenceInfo xmlns:p15="http://schemas.microsoft.com/office/powerpoint/2012/main" userId="Vukani Mthints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C40"/>
    <a:srgbClr val="EF4718"/>
    <a:srgbClr val="F9671C"/>
    <a:srgbClr val="D15900"/>
    <a:srgbClr val="005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Objects="1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ZA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95F1E8F-4337-4EEA-ADE0-1816A0B15578}" type="datetimeFigureOut">
              <a:rPr lang="en-ZA" altLang="en-US"/>
              <a:pPr>
                <a:defRPr/>
              </a:pPr>
              <a:t>2021/02/02</a:t>
            </a:fld>
            <a:endParaRPr lang="en-ZA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ZA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877F5E-48A0-4D35-8E8F-FB17EE24D763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485472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ZA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E57824-2140-44FD-9E28-D8DE1A0246F8}" type="datetimeFigureOut">
              <a:rPr lang="en-ZA" altLang="en-US"/>
              <a:pPr>
                <a:defRPr/>
              </a:pPr>
              <a:t>2021/02/02</a:t>
            </a:fld>
            <a:endParaRPr lang="en-ZA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73512"/>
            <a:ext cx="5608975" cy="366028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ZA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Z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07BF63-E7EA-48FD-A890-33BD889E66D7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1755040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20" y="836712"/>
            <a:ext cx="4352156" cy="2088232"/>
          </a:xfrm>
          <a:ln>
            <a:noFill/>
          </a:ln>
        </p:spPr>
        <p:txBody>
          <a:bodyPr anchor="ctr"/>
          <a:lstStyle>
            <a:lvl1pPr algn="ct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D159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21" y="3072669"/>
            <a:ext cx="4368800" cy="136815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sz="2000" b="1">
                <a:solidFill>
                  <a:srgbClr val="F967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Enter Meeting and Presenter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4339" y="6205536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C68EB-0DFE-4EAD-9AB0-6892D02DC9CC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0771AC7C-942F-450F-AE9F-48ABDBD49A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Text Placeholder 8"/>
          <p:cNvSpPr txBox="1">
            <a:spLocks/>
          </p:cNvSpPr>
          <p:nvPr userDrawn="1"/>
        </p:nvSpPr>
        <p:spPr>
          <a:xfrm>
            <a:off x="74464" y="4747395"/>
            <a:ext cx="2597150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srgbClr val="005D28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8"/>
          <p:cNvSpPr txBox="1">
            <a:spLocks/>
          </p:cNvSpPr>
          <p:nvPr userDrawn="1"/>
        </p:nvSpPr>
        <p:spPr>
          <a:xfrm>
            <a:off x="-12824" y="4581128"/>
            <a:ext cx="2597150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6896" y="4717119"/>
            <a:ext cx="3412976" cy="448816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rgbClr val="005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enter Date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567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E219C6-9DCD-4B25-8045-661A28C93840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469218" y="3089284"/>
            <a:ext cx="381475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ZA" sz="4000" b="1" kern="1200" dirty="0">
                <a:solidFill>
                  <a:srgbClr val="D159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1517104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70E3F-A316-4D5F-A2EC-C579BE8BC39E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EF6C3-2C39-41F3-8068-C91AF65757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4619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CD10-9ECF-436F-A9CC-62457A327D42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81F1-635A-4234-BF8B-81467AA297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252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0B76B-7061-4AB6-962F-5EDD7338745E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9F2DA-B8B7-4757-899C-B833A2E55C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0240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3A45B-7C88-4C98-83B8-B7FA17EC9730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DBA89-0625-4A0B-9E8E-0C6AA6EC87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923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D159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60847"/>
            <a:ext cx="7886700" cy="4116115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4572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4572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5900" indent="-4572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-4572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73147-4C6F-411C-A9BE-6B969405037A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3674" y="6356350"/>
            <a:ext cx="486966" cy="365125"/>
          </a:xfrm>
        </p:spPr>
        <p:txBody>
          <a:bodyPr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773200B-CD01-40FD-9F7E-DB68DF9A3C8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085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Ouli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E219C6-9DCD-4B25-8045-661A28C93840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15350" y="6375400"/>
            <a:ext cx="486966" cy="365125"/>
          </a:xfrm>
        </p:spPr>
        <p:txBody>
          <a:bodyPr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28650" y="24880"/>
            <a:ext cx="78867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ZA" sz="2400" b="1" dirty="0">
              <a:solidFill>
                <a:srgbClr val="F9671C"/>
              </a:solidFill>
            </a:endParaRPr>
          </a:p>
          <a:p>
            <a:pPr algn="ct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ZA" sz="4000" b="1" kern="1200" dirty="0">
                <a:solidFill>
                  <a:srgbClr val="D159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Presentation Outline</a:t>
            </a:r>
          </a:p>
          <a:p>
            <a:pPr algn="ctr"/>
            <a:endParaRPr lang="en-ZA" sz="2400" b="1" dirty="0">
              <a:solidFill>
                <a:srgbClr val="F9671C"/>
              </a:solidFill>
            </a:endParaRPr>
          </a:p>
          <a:p>
            <a:pPr algn="ctr"/>
            <a:endParaRPr lang="en-ZA" sz="2400" b="1" dirty="0">
              <a:solidFill>
                <a:srgbClr val="F9671C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2113" y="1412776"/>
            <a:ext cx="7759774" cy="4375645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4572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4572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5900" indent="-4572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-4572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4752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ZA" sz="4000" b="1" kern="1200" dirty="0">
                <a:solidFill>
                  <a:srgbClr val="D159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Heading</a:t>
            </a: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E219C6-9DCD-4B25-8045-661A28C93840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60965" y="6356349"/>
            <a:ext cx="630982" cy="365125"/>
          </a:xfrm>
        </p:spPr>
        <p:txBody>
          <a:bodyPr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650" y="2060848"/>
            <a:ext cx="8047806" cy="4104456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48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48" y="1052737"/>
            <a:ext cx="7886700" cy="1728192"/>
          </a:xfrm>
        </p:spPr>
        <p:txBody>
          <a:bodyPr anchor="ctr"/>
          <a:lstStyle>
            <a:lvl1pPr algn="ct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000" b="1" kern="1200">
                <a:solidFill>
                  <a:srgbClr val="D159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84984"/>
            <a:ext cx="7886700" cy="259228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B954-5FC1-4E57-BE9D-6F3CA8B59496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6" y="6350000"/>
            <a:ext cx="702990" cy="365125"/>
          </a:xfrm>
        </p:spPr>
        <p:txBody>
          <a:bodyPr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9634C8-74A5-40CB-934A-CD2A3BFAA19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75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000" b="1" kern="1200">
                <a:solidFill>
                  <a:srgbClr val="D159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00377-9DA1-4FD9-BFAF-7F0ACE404FF3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0566" y="6362700"/>
            <a:ext cx="486966" cy="365125"/>
          </a:xfrm>
        </p:spPr>
        <p:txBody>
          <a:bodyPr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1B44E7-E1DC-4BA0-A8D3-21BCA9610FF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393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 algn="ct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D159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enter sub-heading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enter sub-heading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42548-84F6-42CB-9865-ED31DA31A4AC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356350"/>
            <a:ext cx="342950" cy="365125"/>
          </a:xfrm>
        </p:spPr>
        <p:txBody>
          <a:bodyPr/>
          <a:lstStyle>
            <a:lvl1pPr>
              <a:defRPr sz="1050" b="1"/>
            </a:lvl1pPr>
          </a:lstStyle>
          <a:p>
            <a:pPr>
              <a:defRPr/>
            </a:pPr>
            <a:fld id="{806F8076-3A8E-4B46-B4F5-C8C36042237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840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08520" y="-33104"/>
            <a:ext cx="9252520" cy="1325563"/>
          </a:xfrm>
        </p:spPr>
        <p:txBody>
          <a:bodyPr/>
          <a:lstStyle>
            <a:lvl1pPr algn="ctr">
              <a:defRPr sz="4000" b="1">
                <a:solidFill>
                  <a:srgbClr val="D159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Heading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9C6D0-C4B2-4B79-8281-4B0BBDC0C753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7174" y="6356350"/>
            <a:ext cx="414958" cy="365125"/>
          </a:xfrm>
        </p:spPr>
        <p:txBody>
          <a:bodyPr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366BFC1-2C5E-46C1-BDEF-7A7A2330CF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772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CF3B9-10B1-49C4-A767-82CE7696D4A1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6375400"/>
            <a:ext cx="414958" cy="365125"/>
          </a:xfrm>
        </p:spPr>
        <p:txBody>
          <a:bodyPr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AE5F84-E312-425D-9DEB-2BEEBC90EA2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45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219C6-9DCD-4B25-8045-661A28C93840}" type="datetime1">
              <a:rPr lang="en-US" altLang="en-US" smtClean="0"/>
              <a:t>2/2/2021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FFE2B6-938D-47C6-8A9B-DD6FD95CA4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57" r:id="rId3"/>
    <p:sldLayoutId id="2147483756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8" r:id="rId10"/>
    <p:sldLayoutId id="2147483751" r:id="rId11"/>
    <p:sldLayoutId id="2147483752" r:id="rId12"/>
    <p:sldLayoutId id="2147483753" r:id="rId13"/>
    <p:sldLayoutId id="2147483754" r:id="rId14"/>
  </p:sldLayoutIdLst>
  <p:hf hdr="0" ftr="0" dt="0"/>
  <p:txStyles>
    <p:titleStyle>
      <a:lvl1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000" b="1" kern="1200" smtClean="0">
          <a:solidFill>
            <a:srgbClr val="D15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5648300" cy="1800200"/>
          </a:xfrm>
        </p:spPr>
        <p:txBody>
          <a:bodyPr/>
          <a:lstStyle/>
          <a:p>
            <a:r>
              <a:rPr lang="en-US" sz="2800" dirty="0"/>
              <a:t>STATE OF GOVAN MBEKI LOCAL MUNICIPALITY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5403038" cy="115212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Presentation to the Portfolio Committee on Cooperative Governance and Traditional Affairs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67328" y="4077072"/>
            <a:ext cx="6264696" cy="1512168"/>
          </a:xfrm>
        </p:spPr>
        <p:txBody>
          <a:bodyPr/>
          <a:lstStyle/>
          <a:p>
            <a:r>
              <a:rPr lang="en-US" sz="1200" dirty="0"/>
              <a:t>Presenter:  Sam Ngobeni</a:t>
            </a:r>
          </a:p>
          <a:p>
            <a:r>
              <a:rPr lang="en-US" sz="1200" dirty="0"/>
              <a:t>Time: 09:00</a:t>
            </a:r>
          </a:p>
          <a:p>
            <a:r>
              <a:rPr lang="en-US" sz="1200" dirty="0"/>
              <a:t>Date</a:t>
            </a:r>
            <a:r>
              <a:rPr lang="en-US" sz="1200"/>
              <a:t>: 16 </a:t>
            </a:r>
            <a:r>
              <a:rPr lang="en-US" sz="1200" dirty="0"/>
              <a:t>February 2021</a:t>
            </a:r>
          </a:p>
          <a:p>
            <a:r>
              <a:rPr lang="en-US" sz="1200" dirty="0"/>
              <a:t>Virtual Meeting</a:t>
            </a:r>
          </a:p>
        </p:txBody>
      </p:sp>
    </p:spTree>
    <p:extLst>
      <p:ext uri="{BB962C8B-B14F-4D97-AF65-F5344CB8AC3E}">
        <p14:creationId xmlns:p14="http://schemas.microsoft.com/office/powerpoint/2010/main" val="993177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792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COGTA’S SUPPORT AND COVID-19 INTERVENTIONS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8568952" cy="5581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DCOG and Sasol collaborated and supported the Municipality through a formalized partnership. A detailed Business Plan was developed focusing on the three work streams i.e. Financial Management, Service Delivery, Governance and Administration.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Resources deployed included: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‒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Sasol provided financial, legal and technical resources;</a:t>
            </a:r>
          </a:p>
          <a:p>
            <a:pPr marL="742950" lvl="1" indent="-285750">
              <a:buFont typeface="Arial" panose="020B0604020202020204" pitchFamily="34" charset="0"/>
              <a:buChar char="‒"/>
            </a:pPr>
            <a:r>
              <a:rPr lang="en-US" dirty="0"/>
              <a:t>MISA has allocated technical experts to the project.</a:t>
            </a:r>
          </a:p>
          <a:p>
            <a:pPr marL="742950" lvl="1" indent="-285750">
              <a:buFont typeface="Arial" panose="020B0604020202020204" pitchFamily="34" charset="0"/>
              <a:buChar char="‒"/>
            </a:pPr>
            <a:r>
              <a:rPr lang="en-US" dirty="0"/>
              <a:t>COGTA allocated resources through the Simplified Revenue Project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Municipality is also supported in the planning and implementation of MIG projects and projects are monitored on the MIS system through expenditure reporting and site visit reports.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MPAC engagement session conducted on 22-23 September 2020 to identify areas requiring support and to assist the municipalities on oversight related matters. </a:t>
            </a:r>
          </a:p>
        </p:txBody>
      </p:sp>
    </p:spTree>
    <p:extLst>
      <p:ext uri="{BB962C8B-B14F-4D97-AF65-F5344CB8AC3E}">
        <p14:creationId xmlns:p14="http://schemas.microsoft.com/office/powerpoint/2010/main" val="155153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792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COGTA’S SUPPORT AND COVID-19 INTERVENTIONS ….</a:t>
            </a:r>
            <a:r>
              <a:rPr lang="en-US" sz="2600" dirty="0" err="1"/>
              <a:t>conti</a:t>
            </a:r>
            <a:r>
              <a:rPr lang="en-US" sz="2600" dirty="0"/>
              <a:t>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92079"/>
            <a:ext cx="8568952" cy="2906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700" b="1" dirty="0"/>
              <a:t>COVID-19 interventions included:</a:t>
            </a:r>
            <a:endParaRPr lang="en-ZA" sz="1700" b="1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Municipality received an amount of </a:t>
            </a:r>
            <a:r>
              <a:rPr lang="en-ZA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R1 013 000.00 </a:t>
            </a:r>
            <a:r>
              <a:rPr lang="en-ZA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from the National Treasury for the disaster relief fund, with a view to fight the pandemic.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Donations in kind were received from social partners, Anglo American, Sasol and Local philanthropist aimed at assisting GMM in flattening the curve on the pandemic.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700" dirty="0"/>
              <a:t>MISA assisted and supported the Municipality with their MIG reprioritisation.</a:t>
            </a:r>
          </a:p>
        </p:txBody>
      </p:sp>
    </p:spTree>
    <p:extLst>
      <p:ext uri="{BB962C8B-B14F-4D97-AF65-F5344CB8AC3E}">
        <p14:creationId xmlns:p14="http://schemas.microsoft.com/office/powerpoint/2010/main" val="281706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70DC1-2FEB-44F8-A84A-E4F0C995D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412776"/>
            <a:ext cx="7886700" cy="4464496"/>
          </a:xfrm>
          <a:ln>
            <a:solidFill>
              <a:schemeClr val="tx1"/>
            </a:solidFill>
          </a:ln>
        </p:spPr>
        <p:txBody>
          <a:bodyPr/>
          <a:lstStyle/>
          <a:p>
            <a:pPr marL="285750" lvl="0" indent="-285750" algn="just" defTabSz="457200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1800" dirty="0"/>
              <a:t>Province intended to escalate the current  intervention in terms of section 139(1)(b) of the Constitution. A notice is yet to be submitted to the Minister.</a:t>
            </a:r>
            <a:endParaRPr lang="en-US" altLang="en-US" sz="1800" dirty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6EE3B-D02F-4AEE-A1B8-A8EC4BD3C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34C8-74A5-40CB-934A-CD2A3BFAA19A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62BBEF0-228B-4A1C-B741-787FA3AB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548681"/>
            <a:ext cx="7886700" cy="64807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EMERGING ISSUES</a:t>
            </a:r>
          </a:p>
        </p:txBody>
      </p:sp>
    </p:spTree>
    <p:extLst>
      <p:ext uri="{BB962C8B-B14F-4D97-AF65-F5344CB8AC3E}">
        <p14:creationId xmlns:p14="http://schemas.microsoft.com/office/powerpoint/2010/main" val="3417339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68761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RECOMMENDATIONS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8650" y="1556792"/>
            <a:ext cx="8047806" cy="460851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8208912" cy="43704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b="1" dirty="0"/>
              <a:t>The Portfolio Committee takes note of: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ZA" sz="2000" dirty="0"/>
              <a:t>The presentation on the state of Govan Mbeki Local Municipality.</a:t>
            </a:r>
          </a:p>
          <a:p>
            <a:pPr lvl="1" algn="just">
              <a:lnSpc>
                <a:spcPct val="150000"/>
              </a:lnSpc>
            </a:pPr>
            <a:endParaRPr lang="en-ZA" sz="2000" dirty="0"/>
          </a:p>
          <a:p>
            <a:pPr lvl="1" algn="just">
              <a:lnSpc>
                <a:spcPct val="150000"/>
              </a:lnSpc>
            </a:pPr>
            <a:endParaRPr lang="en-ZA" sz="1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ZA" sz="1700" dirty="0"/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569135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68761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END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8650" y="1556792"/>
            <a:ext cx="8047806" cy="460851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ZA" sz="2400" dirty="0"/>
          </a:p>
          <a:p>
            <a:pPr algn="ctr"/>
            <a:endParaRPr lang="en-ZA" sz="2400" dirty="0"/>
          </a:p>
          <a:p>
            <a:pPr algn="ctr"/>
            <a:endParaRPr lang="en-ZA" sz="2400" dirty="0"/>
          </a:p>
          <a:p>
            <a:pPr algn="ctr"/>
            <a:endParaRPr lang="en-ZA" sz="2400" dirty="0"/>
          </a:p>
          <a:p>
            <a:pPr algn="ctr"/>
            <a:endParaRPr lang="en-ZA" sz="2400" dirty="0"/>
          </a:p>
          <a:p>
            <a:pPr algn="ctr"/>
            <a:endParaRPr lang="en-ZA" sz="2400" dirty="0"/>
          </a:p>
          <a:p>
            <a:pPr algn="ctr"/>
            <a:r>
              <a:rPr lang="en-ZA" sz="3600" b="1" dirty="0"/>
              <a:t>Thank You </a:t>
            </a:r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23590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3921" cy="61560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PRESENTATION LAYOUT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203921" cy="5184576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Purpose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Introduction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Governance and Administration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Financial Management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Service Delivery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COGTA’s Support and COVID-19 Interventions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Emerging Issues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Recommendations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44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68761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PURPOSE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8650" y="1556792"/>
            <a:ext cx="8047806" cy="460851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ZA" sz="2000" dirty="0"/>
              <a:t>To brief the Portfolio Committee on Cooperative Governance and Traditional Affairs (CoGTA) on the state of Govan Mbeki Local Municipality. </a:t>
            </a:r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  <a:p>
            <a:pPr algn="just"/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37303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8208912" cy="50405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INTRODUCTION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8650" y="1556792"/>
            <a:ext cx="8047806" cy="460851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054" y="740941"/>
            <a:ext cx="8839894" cy="4957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GB" dirty="0"/>
              <a:t>Govan Mbeki Local Municipality is one of the dysfunctional municipalities in the Mpumalanga Province. 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700" dirty="0">
                <a:latin typeface="Arial" charset="0"/>
                <a:cs typeface="Arial" charset="0"/>
              </a:rPr>
              <a:t>On </a:t>
            </a:r>
            <a:r>
              <a:rPr lang="en-US" sz="1700" b="1" dirty="0">
                <a:latin typeface="Arial" charset="0"/>
                <a:cs typeface="Arial" charset="0"/>
              </a:rPr>
              <a:t>11 October 2018 </a:t>
            </a:r>
            <a:r>
              <a:rPr lang="en-US" sz="1700" dirty="0">
                <a:latin typeface="Arial" charset="0"/>
                <a:cs typeface="Arial" charset="0"/>
              </a:rPr>
              <a:t>the Mpumalanga Provincial Executive Council placed the Municipality under mandatory intervention in terms of </a:t>
            </a:r>
            <a:r>
              <a:rPr lang="en-US" sz="1700" b="1" dirty="0">
                <a:latin typeface="Arial" charset="0"/>
                <a:cs typeface="Arial" charset="0"/>
              </a:rPr>
              <a:t>Section 139(5)(a) of the Constitution,</a:t>
            </a:r>
            <a:r>
              <a:rPr lang="en-US" sz="1700" dirty="0">
                <a:latin typeface="Arial" charset="0"/>
                <a:cs typeface="Arial" charset="0"/>
              </a:rPr>
              <a:t> which provides for the development of a </a:t>
            </a:r>
            <a:r>
              <a:rPr lang="en-US" sz="1700" b="1" dirty="0">
                <a:latin typeface="Arial" charset="0"/>
                <a:cs typeface="Arial" charset="0"/>
              </a:rPr>
              <a:t>Financial Recovery Plan</a:t>
            </a:r>
            <a:r>
              <a:rPr lang="en-US" sz="1700" dirty="0">
                <a:latin typeface="Arial" charset="0"/>
                <a:cs typeface="Arial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 2017 and 2018 the Municipality experienced violent service delivery protests at </a:t>
            </a:r>
            <a:r>
              <a:rPr lang="en-US" dirty="0" err="1"/>
              <a:t>Embalenhle</a:t>
            </a:r>
            <a:r>
              <a:rPr lang="en-US" dirty="0"/>
              <a:t> Township that resulted in the burning of </a:t>
            </a:r>
            <a:r>
              <a:rPr lang="en-US" dirty="0" err="1"/>
              <a:t>eMbalenhle</a:t>
            </a:r>
            <a:r>
              <a:rPr lang="en-US" dirty="0"/>
              <a:t> Municipal Regional Offices, Municipal Fleet, </a:t>
            </a:r>
            <a:r>
              <a:rPr lang="en-US" dirty="0" err="1"/>
              <a:t>eMbalenhle</a:t>
            </a:r>
            <a:r>
              <a:rPr lang="en-US" dirty="0"/>
              <a:t> Mall, Post Office and a Filling Station. The impact of the protests are still greatly felt and the Municipality will take time to recovery.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protest was caused by the electricity interruptions enforced by Eskom due to the failure of the Municipality to service their Eskom debt. The problem continues.</a:t>
            </a:r>
          </a:p>
        </p:txBody>
      </p:sp>
    </p:spTree>
    <p:extLst>
      <p:ext uri="{BB962C8B-B14F-4D97-AF65-F5344CB8AC3E}">
        <p14:creationId xmlns:p14="http://schemas.microsoft.com/office/powerpoint/2010/main" val="205228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68761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GOVERNANCE AND ADMINISTRATION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044892"/>
            <a:ext cx="8352928" cy="57195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/>
              <a:t>Council sittings were often disrupted or not sitting at all due to infightings </a:t>
            </a:r>
            <a:r>
              <a:rPr lang="en-US" dirty="0"/>
              <a:t>amongst councilors. </a:t>
            </a:r>
            <a:r>
              <a:rPr lang="en-ZA" dirty="0"/>
              <a:t>However, the situation later stabilised</a:t>
            </a:r>
            <a:r>
              <a:rPr lang="en-US" dirty="0"/>
              <a:t>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Municipal Manager has been placed on suspension since the beginning of September 2020.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Executive Mayor was appointed following the resignation of the former. </a:t>
            </a:r>
            <a:endParaRPr lang="en-GB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The audit outcome: </a:t>
            </a:r>
            <a:endParaRPr lang="en-US" dirty="0"/>
          </a:p>
          <a:p>
            <a:pPr algn="just">
              <a:lnSpc>
                <a:spcPct val="150000"/>
              </a:lnSpc>
            </a:pPr>
            <a:endParaRPr lang="en-ZA" sz="2400" dirty="0"/>
          </a:p>
          <a:p>
            <a:pPr algn="just">
              <a:lnSpc>
                <a:spcPct val="150000"/>
              </a:lnSpc>
            </a:pPr>
            <a:endParaRPr lang="en-ZA" sz="2400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MS PGothic" panose="020B0600070205080204" pitchFamily="34" charset="-128"/>
                <a:cs typeface="Arial" panose="020B0604020202020204" pitchFamily="34" charset="0"/>
              </a:rPr>
              <a:t>The 2018/19 financial statements were not submitted within the  prescribed period.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/>
              <a:t>All positions of Senior Management are filled and 40% of the Directors are female.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AAFF8E-1244-49CB-93CD-0B4CC0924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95503"/>
              </p:ext>
            </p:extLst>
          </p:nvPr>
        </p:nvGraphicFramePr>
        <p:xfrm>
          <a:off x="898437" y="3720587"/>
          <a:ext cx="6481876" cy="1148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742">
                  <a:extLst>
                    <a:ext uri="{9D8B030D-6E8A-4147-A177-3AD203B41FA5}">
                      <a16:colId xmlns:a16="http://schemas.microsoft.com/office/drawing/2014/main" val="4010074413"/>
                    </a:ext>
                  </a:extLst>
                </a:gridCol>
                <a:gridCol w="1436537">
                  <a:extLst>
                    <a:ext uri="{9D8B030D-6E8A-4147-A177-3AD203B41FA5}">
                      <a16:colId xmlns:a16="http://schemas.microsoft.com/office/drawing/2014/main" val="2547998973"/>
                    </a:ext>
                  </a:extLst>
                </a:gridCol>
                <a:gridCol w="1426219">
                  <a:extLst>
                    <a:ext uri="{9D8B030D-6E8A-4147-A177-3AD203B41FA5}">
                      <a16:colId xmlns:a16="http://schemas.microsoft.com/office/drawing/2014/main" val="3295955065"/>
                    </a:ext>
                  </a:extLst>
                </a:gridCol>
                <a:gridCol w="1116689">
                  <a:extLst>
                    <a:ext uri="{9D8B030D-6E8A-4147-A177-3AD203B41FA5}">
                      <a16:colId xmlns:a16="http://schemas.microsoft.com/office/drawing/2014/main" val="4139518306"/>
                    </a:ext>
                  </a:extLst>
                </a:gridCol>
                <a:gridCol w="1116689">
                  <a:extLst>
                    <a:ext uri="{9D8B030D-6E8A-4147-A177-3AD203B41FA5}">
                      <a16:colId xmlns:a16="http://schemas.microsoft.com/office/drawing/2014/main" val="270002294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2014/15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2015/16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2016/17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2017/18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2018/19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487153"/>
                  </a:ext>
                </a:extLst>
              </a:tr>
              <a:tr h="6445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Unqualified with Findings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Unqualified with Findings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Unqualified with Findings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Disclaimer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Outstanding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15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45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36904" cy="68761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FINANCIAL MANAGEMENT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8650" y="1556792"/>
            <a:ext cx="8047806" cy="460851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486" y="1012219"/>
            <a:ext cx="8136904" cy="4611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/>
              <a:t>The </a:t>
            </a:r>
            <a:r>
              <a:rPr lang="en-ZA" b="1" dirty="0"/>
              <a:t>Municipality is one of the top ten municipalities in the country </a:t>
            </a:r>
            <a:r>
              <a:rPr lang="en-ZA" dirty="0"/>
              <a:t>that owe Eskom and the </a:t>
            </a:r>
            <a:r>
              <a:rPr lang="en-US" altLang="en-US" dirty="0"/>
              <a:t>debt was sitting at </a:t>
            </a:r>
            <a:r>
              <a:rPr lang="en-US" altLang="en-US" b="1" dirty="0"/>
              <a:t>R2,242,280,663</a:t>
            </a:r>
            <a:r>
              <a:rPr lang="en-US" altLang="en-US" dirty="0"/>
              <a:t> November 2020.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Municipality is also owing Rand Water and the debt is sitting at </a:t>
            </a:r>
            <a:r>
              <a:rPr lang="en-US" b="1" dirty="0"/>
              <a:t>R335,111,670. </a:t>
            </a:r>
            <a:r>
              <a:rPr lang="en-US" dirty="0"/>
              <a:t>However, the Municipality has been able to service their current account recently.</a:t>
            </a:r>
            <a:endParaRPr lang="en-ZA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Cashflow problems remain an issue as the municipality is unable to pay creditors.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/>
              <a:t>Average revenue collection rate is 63%.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/>
              <a:t>Distribution losses also a challenge with Electricity losses often at 60%.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There is inadequate political will to implement credit control policies.</a:t>
            </a:r>
          </a:p>
        </p:txBody>
      </p:sp>
    </p:spTree>
    <p:extLst>
      <p:ext uri="{BB962C8B-B14F-4D97-AF65-F5344CB8AC3E}">
        <p14:creationId xmlns:p14="http://schemas.microsoft.com/office/powerpoint/2010/main" val="724598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36904" cy="68761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FINANCIAL MANAGEMENT ….</a:t>
            </a:r>
            <a:r>
              <a:rPr lang="en-US" sz="2600" dirty="0" err="1"/>
              <a:t>conti</a:t>
            </a:r>
            <a:r>
              <a:rPr lang="en-US" sz="2600" dirty="0"/>
              <a:t>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8650" y="1556792"/>
            <a:ext cx="8047806" cy="460851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54961F06-F5C9-4801-BCE7-1FDF99582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934598"/>
              </p:ext>
            </p:extLst>
          </p:nvPr>
        </p:nvGraphicFramePr>
        <p:xfrm>
          <a:off x="539552" y="1124744"/>
          <a:ext cx="7759776" cy="22527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3296">
                  <a:extLst>
                    <a:ext uri="{9D8B030D-6E8A-4147-A177-3AD203B41FA5}">
                      <a16:colId xmlns:a16="http://schemas.microsoft.com/office/drawing/2014/main" val="2442831775"/>
                    </a:ext>
                  </a:extLst>
                </a:gridCol>
                <a:gridCol w="1293296">
                  <a:extLst>
                    <a:ext uri="{9D8B030D-6E8A-4147-A177-3AD203B41FA5}">
                      <a16:colId xmlns:a16="http://schemas.microsoft.com/office/drawing/2014/main" val="3404347444"/>
                    </a:ext>
                  </a:extLst>
                </a:gridCol>
                <a:gridCol w="1293296">
                  <a:extLst>
                    <a:ext uri="{9D8B030D-6E8A-4147-A177-3AD203B41FA5}">
                      <a16:colId xmlns:a16="http://schemas.microsoft.com/office/drawing/2014/main" val="1259078143"/>
                    </a:ext>
                  </a:extLst>
                </a:gridCol>
                <a:gridCol w="1293296">
                  <a:extLst>
                    <a:ext uri="{9D8B030D-6E8A-4147-A177-3AD203B41FA5}">
                      <a16:colId xmlns:a16="http://schemas.microsoft.com/office/drawing/2014/main" val="3545850104"/>
                    </a:ext>
                  </a:extLst>
                </a:gridCol>
                <a:gridCol w="1293296">
                  <a:extLst>
                    <a:ext uri="{9D8B030D-6E8A-4147-A177-3AD203B41FA5}">
                      <a16:colId xmlns:a16="http://schemas.microsoft.com/office/drawing/2014/main" val="2409810436"/>
                    </a:ext>
                  </a:extLst>
                </a:gridCol>
                <a:gridCol w="1293296">
                  <a:extLst>
                    <a:ext uri="{9D8B030D-6E8A-4147-A177-3AD203B41FA5}">
                      <a16:colId xmlns:a16="http://schemas.microsoft.com/office/drawing/2014/main" val="4153863585"/>
                    </a:ext>
                  </a:extLst>
                </a:gridCol>
              </a:tblGrid>
              <a:tr h="525656"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itchFamily="34" charset="-128"/>
                          <a:cs typeface="+mn-cs"/>
                        </a:rPr>
                        <a:t>MIG Spending Analysis in December 2020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770676"/>
                  </a:ext>
                </a:extLst>
              </a:tr>
              <a:tr h="12241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Allocated (R'000)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Allocation and Rollover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Transferred to date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Expenditure to date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Expenditure as % allocation Excl. Rollover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Expenditure as % allocation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Incl. Rollover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914196"/>
                  </a:ext>
                </a:extLst>
              </a:tr>
              <a:tr h="478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57,422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59,722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45,573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26,299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97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05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8208912" cy="50405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SERVICE DELIVERY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8650" y="1556792"/>
            <a:ext cx="8047806" cy="460851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1" y="908720"/>
            <a:ext cx="8812435" cy="58580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major service delivery challenges affecting </a:t>
            </a:r>
            <a:r>
              <a:rPr lang="en-US" dirty="0" err="1"/>
              <a:t>Govan</a:t>
            </a:r>
            <a:r>
              <a:rPr lang="en-US" dirty="0"/>
              <a:t> Mbeki Local Municipality (GMM) are the following: 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b="1" dirty="0"/>
              <a:t>Sewer Spillages</a:t>
            </a:r>
            <a:r>
              <a:rPr lang="en-ZA" dirty="0"/>
              <a:t>: </a:t>
            </a:r>
            <a:r>
              <a:rPr lang="en-US" dirty="0"/>
              <a:t>M</a:t>
            </a:r>
            <a:r>
              <a:rPr lang="en-ZA" dirty="0" err="1"/>
              <a:t>ainly</a:t>
            </a:r>
            <a:r>
              <a:rPr lang="en-ZA" dirty="0"/>
              <a:t> occurring in areas such as </a:t>
            </a:r>
            <a:r>
              <a:rPr lang="en-US" dirty="0" err="1"/>
              <a:t>Embalenhle</a:t>
            </a:r>
            <a:r>
              <a:rPr lang="en-US" dirty="0"/>
              <a:t>, </a:t>
            </a:r>
            <a:r>
              <a:rPr lang="en-US" dirty="0" err="1"/>
              <a:t>Emzinoni</a:t>
            </a:r>
            <a:r>
              <a:rPr lang="en-US" dirty="0"/>
              <a:t>, </a:t>
            </a:r>
            <a:r>
              <a:rPr lang="en-US" dirty="0" err="1"/>
              <a:t>Lebohang</a:t>
            </a:r>
            <a:r>
              <a:rPr lang="en-US" dirty="0"/>
              <a:t> and </a:t>
            </a:r>
            <a:r>
              <a:rPr lang="en-US" dirty="0" err="1"/>
              <a:t>Secunda</a:t>
            </a:r>
            <a:r>
              <a:rPr lang="en-US" dirty="0"/>
              <a:t>.  According to a study that was commissioned by Sasol, approximately R400 million is required to resolve the sewer spillages, within </a:t>
            </a:r>
            <a:r>
              <a:rPr lang="en-US" dirty="0" err="1"/>
              <a:t>Govan</a:t>
            </a:r>
            <a:r>
              <a:rPr lang="en-US" dirty="0"/>
              <a:t> Mbeki Municipality, with </a:t>
            </a:r>
            <a:r>
              <a:rPr lang="en-US" dirty="0" err="1"/>
              <a:t>Embalenhle</a:t>
            </a:r>
            <a:r>
              <a:rPr lang="en-US" dirty="0"/>
              <a:t> being the highest affected area.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Electricity Supply Interruptions</a:t>
            </a:r>
            <a:r>
              <a:rPr lang="en-US" dirty="0"/>
              <a:t>: affected areas include </a:t>
            </a:r>
            <a:r>
              <a:rPr lang="en-US" dirty="0" err="1"/>
              <a:t>Embalenhle</a:t>
            </a:r>
            <a:r>
              <a:rPr lang="en-US" dirty="0"/>
              <a:t>, </a:t>
            </a:r>
            <a:r>
              <a:rPr lang="en-US" dirty="0" err="1"/>
              <a:t>Emzinoni</a:t>
            </a:r>
            <a:r>
              <a:rPr lang="en-US" dirty="0"/>
              <a:t> and </a:t>
            </a:r>
            <a:r>
              <a:rPr lang="en-US" dirty="0" err="1"/>
              <a:t>Bethal</a:t>
            </a:r>
            <a:r>
              <a:rPr lang="en-US" dirty="0"/>
              <a:t>. This is mainly because these areas are exceeding their Notified Maximum Demand made available by Eskom. 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Municipality has a total of 6 points of delivery from Eskom with a total NMD allocation of 140MVA. This capacity is often exceeded to 164MVA during peak demands leading to power disruptions and Eskom penalties. </a:t>
            </a:r>
            <a:endParaRPr lang="en-US" altLang="en-US" sz="1600" dirty="0"/>
          </a:p>
          <a:p>
            <a:pPr lvl="1" algn="just">
              <a:lnSpc>
                <a:spcPct val="150000"/>
              </a:lnSpc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611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8208912" cy="50405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/>
              <a:t>SERVICE DELIVERY ….</a:t>
            </a:r>
            <a:r>
              <a:rPr lang="en-US" sz="2600" dirty="0" err="1"/>
              <a:t>conti</a:t>
            </a:r>
            <a:r>
              <a:rPr lang="en-US" sz="2600" dirty="0"/>
              <a:t>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E2B6-938D-47C6-8A9B-DD6FD95CA4F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8650" y="1556792"/>
            <a:ext cx="8047806" cy="460851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1" y="908720"/>
            <a:ext cx="8812435" cy="2949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Water Supply Interruptions</a:t>
            </a:r>
            <a:r>
              <a:rPr lang="en-US" dirty="0"/>
              <a:t>: as a result of the debt owed by the Municipality, Rand Water resolved to reduce the supply of water by over 40%; a decision that gravely affected the community.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Following the two parties failing to reach agreement, the matter was referred to the Hight Court on an urgent basis and the Court on 21 January 2021 ruled in </a:t>
            </a:r>
            <a:r>
              <a:rPr lang="en-US" dirty="0" err="1"/>
              <a:t>favour</a:t>
            </a:r>
            <a:r>
              <a:rPr lang="en-US" dirty="0"/>
              <a:t> of the Municipality and directed Rand Water to restore the supply of water at 100% with immediate effect.</a:t>
            </a:r>
          </a:p>
        </p:txBody>
      </p:sp>
    </p:spTree>
    <p:extLst>
      <p:ext uri="{BB962C8B-B14F-4D97-AF65-F5344CB8AC3E}">
        <p14:creationId xmlns:p14="http://schemas.microsoft.com/office/powerpoint/2010/main" val="3127717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0F5EF8F474C247BD9D7329AB4A6B75" ma:contentTypeVersion="0" ma:contentTypeDescription="Create a new document." ma:contentTypeScope="" ma:versionID="1fd02bf320a7e14157a18691c299b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0f8e7e6d3b19e1f1282e283569f99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0B14EE-EA88-46B3-B4E3-AC1B9AC0A912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8B709C1-31E1-441B-A40D-72F7E2E83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60772</TotalTime>
  <Words>780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STATE OF GOVAN MBEKI LOCAL MUNICIPALITY</vt:lpstr>
      <vt:lpstr>PRESENTATION LAYOUT</vt:lpstr>
      <vt:lpstr>PURPOSE</vt:lpstr>
      <vt:lpstr>INTRODUCTION</vt:lpstr>
      <vt:lpstr>GOVERNANCE AND ADMINISTRATION</vt:lpstr>
      <vt:lpstr>FINANCIAL MANAGEMENT</vt:lpstr>
      <vt:lpstr>FINANCIAL MANAGEMENT ….conti..</vt:lpstr>
      <vt:lpstr>SERVICE DELIVERY</vt:lpstr>
      <vt:lpstr>SERVICE DELIVERY ….conti..</vt:lpstr>
      <vt:lpstr>COGTA’S SUPPORT AND COVID-19 INTERVENTIONS</vt:lpstr>
      <vt:lpstr>COGTA’S SUPPORT AND COVID-19 INTERVENTIONS ….conti..</vt:lpstr>
      <vt:lpstr>EMERGING ISSUES</vt:lpstr>
      <vt:lpstr>RECOMMENDATIONS</vt:lpstr>
      <vt:lpstr>END</vt:lpstr>
    </vt:vector>
  </TitlesOfParts>
  <Company>Crome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"Maphuti Leta" &lt;MaphutiL@cogta.gov.za&gt;</dc:creator>
  <cp:lastModifiedBy>Shereen Cassiem</cp:lastModifiedBy>
  <cp:revision>1535</cp:revision>
  <cp:lastPrinted>2019-08-27T14:26:15Z</cp:lastPrinted>
  <dcterms:created xsi:type="dcterms:W3CDTF">2011-07-14T18:52:25Z</dcterms:created>
  <dcterms:modified xsi:type="dcterms:W3CDTF">2021-02-02T06:41:36Z</dcterms:modified>
</cp:coreProperties>
</file>