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0" r:id="rId2"/>
    <p:sldId id="293" r:id="rId3"/>
    <p:sldId id="394" r:id="rId4"/>
    <p:sldId id="553" r:id="rId5"/>
    <p:sldId id="511" r:id="rId6"/>
    <p:sldId id="535" r:id="rId7"/>
    <p:sldId id="516" r:id="rId8"/>
    <p:sldId id="540" r:id="rId9"/>
    <p:sldId id="537" r:id="rId10"/>
    <p:sldId id="514" r:id="rId11"/>
    <p:sldId id="519" r:id="rId12"/>
    <p:sldId id="536" r:id="rId13"/>
    <p:sldId id="520" r:id="rId14"/>
    <p:sldId id="542" r:id="rId15"/>
    <p:sldId id="543" r:id="rId16"/>
    <p:sldId id="544" r:id="rId17"/>
    <p:sldId id="545" r:id="rId18"/>
    <p:sldId id="548" r:id="rId19"/>
    <p:sldId id="549" r:id="rId20"/>
    <p:sldId id="550" r:id="rId21"/>
    <p:sldId id="552" r:id="rId22"/>
    <p:sldId id="554" r:id="rId23"/>
    <p:sldId id="292" r:id="rId24"/>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B01E"/>
    <a:srgbClr val="2C51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p:restoredTop sz="94644"/>
  </p:normalViewPr>
  <p:slideViewPr>
    <p:cSldViewPr snapToGrid="0" snapToObjects="1">
      <p:cViewPr varScale="1">
        <p:scale>
          <a:sx n="100" d="100"/>
          <a:sy n="100" d="100"/>
        </p:scale>
        <p:origin x="1176" y="96"/>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390"/>
    </p:cViewPr>
  </p:sorterViewPr>
  <p:notesViewPr>
    <p:cSldViewPr snapToGrid="0" snapToObjects="1">
      <p:cViewPr varScale="1">
        <p:scale>
          <a:sx n="67" d="100"/>
          <a:sy n="67" d="100"/>
        </p:scale>
        <p:origin x="-3276"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30" tIns="45716" rIns="91430" bIns="45716" rtlCol="0"/>
          <a:lstStyle>
            <a:lvl1pPr algn="r">
              <a:defRPr sz="1200"/>
            </a:lvl1pPr>
          </a:lstStyle>
          <a:p>
            <a:fld id="{D0BEC4F1-952F-41C7-AC03-09D2738F5582}" type="datetimeFigureOut">
              <a:rPr lang="en-US" smtClean="0"/>
              <a:pPr/>
              <a:t>2/16/2021</a:t>
            </a:fld>
            <a:endParaRPr lang="en-US"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30" tIns="45716" rIns="91430"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0" tIns="45716" rIns="91430" bIns="45716" rtlCol="0" anchor="b"/>
          <a:lstStyle>
            <a:lvl1pPr algn="r">
              <a:defRPr sz="1200"/>
            </a:lvl1pPr>
          </a:lstStyle>
          <a:p>
            <a:fld id="{5D7BFB70-909D-4F45-BE95-CEAA40B29198}" type="slidenum">
              <a:rPr lang="en-US" smtClean="0"/>
              <a:pPr/>
              <a:t>‹#›</a:t>
            </a:fld>
            <a:endParaRPr lang="en-US" dirty="0"/>
          </a:p>
        </p:txBody>
      </p:sp>
    </p:spTree>
    <p:extLst>
      <p:ext uri="{BB962C8B-B14F-4D97-AF65-F5344CB8AC3E}">
        <p14:creationId xmlns:p14="http://schemas.microsoft.com/office/powerpoint/2010/main" val="2699852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lIns="91430" tIns="45716" rIns="91430" bIns="45716" rtlCol="0"/>
          <a:lstStyle>
            <a:lvl1pPr algn="r">
              <a:defRPr sz="1200"/>
            </a:lvl1pPr>
          </a:lstStyle>
          <a:p>
            <a:fld id="{9828E759-7FB0-4B45-BFC4-0D45ED365F90}" type="datetimeFigureOut">
              <a:rPr lang="en-US" smtClean="0"/>
              <a:pPr/>
              <a:t>2/16/2021</a:t>
            </a:fld>
            <a:endParaRPr lang="en-US" dirty="0"/>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0" tIns="45716" rIns="91430"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0" tIns="45716" rIns="91430" bIns="45716" rtlCol="0" anchor="b"/>
          <a:lstStyle>
            <a:lvl1pPr algn="r">
              <a:defRPr sz="1200"/>
            </a:lvl1pPr>
          </a:lstStyle>
          <a:p>
            <a:fld id="{BA6E79CC-0C8D-8445-B899-832E514306EA}" type="slidenum">
              <a:rPr lang="en-US" smtClean="0"/>
              <a:pPr/>
              <a:t>‹#›</a:t>
            </a:fld>
            <a:endParaRPr lang="en-US" dirty="0"/>
          </a:p>
        </p:txBody>
      </p:sp>
    </p:spTree>
    <p:extLst>
      <p:ext uri="{BB962C8B-B14F-4D97-AF65-F5344CB8AC3E}">
        <p14:creationId xmlns:p14="http://schemas.microsoft.com/office/powerpoint/2010/main" val="42497851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6143FAE-59FE-4E43-B354-F8D863279537}" type="slidenum">
              <a:rPr lang="en-ZA" smtClean="0">
                <a:solidFill>
                  <a:prstClr val="black"/>
                </a:solidFill>
              </a:rPr>
              <a:pPr/>
              <a:t>14</a:t>
            </a:fld>
            <a:endParaRPr lang="en-ZA">
              <a:solidFill>
                <a:prstClr val="black"/>
              </a:solidFill>
            </a:endParaRPr>
          </a:p>
        </p:txBody>
      </p:sp>
    </p:spTree>
    <p:extLst>
      <p:ext uri="{BB962C8B-B14F-4D97-AF65-F5344CB8AC3E}">
        <p14:creationId xmlns:p14="http://schemas.microsoft.com/office/powerpoint/2010/main" val="165897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6143FAE-59FE-4E43-B354-F8D863279537}" type="slidenum">
              <a:rPr lang="en-ZA" smtClean="0">
                <a:solidFill>
                  <a:prstClr val="black"/>
                </a:solidFill>
              </a:rPr>
              <a:pPr/>
              <a:t>15</a:t>
            </a:fld>
            <a:endParaRPr lang="en-ZA">
              <a:solidFill>
                <a:prstClr val="black"/>
              </a:solidFill>
            </a:endParaRPr>
          </a:p>
        </p:txBody>
      </p:sp>
    </p:spTree>
    <p:extLst>
      <p:ext uri="{BB962C8B-B14F-4D97-AF65-F5344CB8AC3E}">
        <p14:creationId xmlns:p14="http://schemas.microsoft.com/office/powerpoint/2010/main" val="51236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6143FAE-59FE-4E43-B354-F8D863279537}" type="slidenum">
              <a:rPr lang="en-ZA" smtClean="0">
                <a:solidFill>
                  <a:prstClr val="black"/>
                </a:solidFill>
              </a:rPr>
              <a:pPr/>
              <a:t>16</a:t>
            </a:fld>
            <a:endParaRPr lang="en-ZA">
              <a:solidFill>
                <a:prstClr val="black"/>
              </a:solidFill>
            </a:endParaRPr>
          </a:p>
        </p:txBody>
      </p:sp>
    </p:spTree>
    <p:extLst>
      <p:ext uri="{BB962C8B-B14F-4D97-AF65-F5344CB8AC3E}">
        <p14:creationId xmlns:p14="http://schemas.microsoft.com/office/powerpoint/2010/main" val="101515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6143FAE-59FE-4E43-B354-F8D863279537}" type="slidenum">
              <a:rPr lang="en-ZA" smtClean="0">
                <a:solidFill>
                  <a:prstClr val="black"/>
                </a:solidFill>
              </a:rPr>
              <a:pPr/>
              <a:t>17</a:t>
            </a:fld>
            <a:endParaRPr lang="en-ZA">
              <a:solidFill>
                <a:prstClr val="black"/>
              </a:solidFill>
            </a:endParaRPr>
          </a:p>
        </p:txBody>
      </p:sp>
    </p:spTree>
    <p:extLst>
      <p:ext uri="{BB962C8B-B14F-4D97-AF65-F5344CB8AC3E}">
        <p14:creationId xmlns:p14="http://schemas.microsoft.com/office/powerpoint/2010/main" val="7422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6143FAE-59FE-4E43-B354-F8D863279537}" type="slidenum">
              <a:rPr lang="en-ZA" smtClean="0">
                <a:solidFill>
                  <a:prstClr val="black"/>
                </a:solidFill>
              </a:rPr>
              <a:pPr/>
              <a:t>22</a:t>
            </a:fld>
            <a:endParaRPr lang="en-ZA">
              <a:solidFill>
                <a:prstClr val="black"/>
              </a:solidFill>
            </a:endParaRPr>
          </a:p>
        </p:txBody>
      </p:sp>
    </p:spTree>
    <p:extLst>
      <p:ext uri="{BB962C8B-B14F-4D97-AF65-F5344CB8AC3E}">
        <p14:creationId xmlns:p14="http://schemas.microsoft.com/office/powerpoint/2010/main" val="175662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xfrm>
            <a:off x="709613" y="744538"/>
            <a:ext cx="53784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Arial" charset="0"/>
              <a:cs typeface="Arial" charset="0"/>
            </a:endParaRPr>
          </a:p>
        </p:txBody>
      </p:sp>
      <p:sp>
        <p:nvSpPr>
          <p:cNvPr id="74755" name="Slide Number Placeholder 3"/>
          <p:cNvSpPr>
            <a:spLocks noGrp="1"/>
          </p:cNvSpPr>
          <p:nvPr>
            <p:ph type="sldNum" sz="quarter" idx="5"/>
          </p:nvPr>
        </p:nvSpPr>
        <p:spPr bwMode="auto">
          <a:xfrm>
            <a:off x="3850444" y="9428584"/>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73" indent="-285721" eaLnBrk="0" hangingPunct="0">
              <a:defRPr sz="2400">
                <a:solidFill>
                  <a:schemeClr val="tx1"/>
                </a:solidFill>
                <a:latin typeface="Arial" charset="0"/>
                <a:ea typeface="ＭＳ Ｐゴシック" charset="0"/>
              </a:defRPr>
            </a:lvl2pPr>
            <a:lvl3pPr marL="1142883" indent="-228577" eaLnBrk="0" hangingPunct="0">
              <a:defRPr sz="2400">
                <a:solidFill>
                  <a:schemeClr val="tx1"/>
                </a:solidFill>
                <a:latin typeface="Arial" charset="0"/>
                <a:ea typeface="ＭＳ Ｐゴシック" charset="0"/>
              </a:defRPr>
            </a:lvl3pPr>
            <a:lvl4pPr marL="1600036" indent="-228577" eaLnBrk="0" hangingPunct="0">
              <a:defRPr sz="2400">
                <a:solidFill>
                  <a:schemeClr val="tx1"/>
                </a:solidFill>
                <a:latin typeface="Arial" charset="0"/>
                <a:ea typeface="ＭＳ Ｐゴシック" charset="0"/>
              </a:defRPr>
            </a:lvl4pPr>
            <a:lvl5pPr marL="2057189" indent="-228577" eaLnBrk="0" hangingPunct="0">
              <a:defRPr sz="2400">
                <a:solidFill>
                  <a:schemeClr val="tx1"/>
                </a:solidFill>
                <a:latin typeface="Arial" charset="0"/>
                <a:ea typeface="ＭＳ Ｐゴシック" charset="0"/>
              </a:defRPr>
            </a:lvl5pPr>
            <a:lvl6pPr marL="2514343" indent="-228577" eaLnBrk="0" fontAlgn="base" hangingPunct="0">
              <a:spcBef>
                <a:spcPct val="0"/>
              </a:spcBef>
              <a:spcAft>
                <a:spcPct val="0"/>
              </a:spcAft>
              <a:defRPr sz="2400">
                <a:solidFill>
                  <a:schemeClr val="tx1"/>
                </a:solidFill>
                <a:latin typeface="Arial" charset="0"/>
                <a:ea typeface="ＭＳ Ｐゴシック" charset="0"/>
              </a:defRPr>
            </a:lvl6pPr>
            <a:lvl7pPr marL="2971496" indent="-228577" eaLnBrk="0" fontAlgn="base" hangingPunct="0">
              <a:spcBef>
                <a:spcPct val="0"/>
              </a:spcBef>
              <a:spcAft>
                <a:spcPct val="0"/>
              </a:spcAft>
              <a:defRPr sz="2400">
                <a:solidFill>
                  <a:schemeClr val="tx1"/>
                </a:solidFill>
                <a:latin typeface="Arial" charset="0"/>
                <a:ea typeface="ＭＳ Ｐゴシック" charset="0"/>
              </a:defRPr>
            </a:lvl7pPr>
            <a:lvl8pPr marL="3428649" indent="-228577" eaLnBrk="0" fontAlgn="base" hangingPunct="0">
              <a:spcBef>
                <a:spcPct val="0"/>
              </a:spcBef>
              <a:spcAft>
                <a:spcPct val="0"/>
              </a:spcAft>
              <a:defRPr sz="2400">
                <a:solidFill>
                  <a:schemeClr val="tx1"/>
                </a:solidFill>
                <a:latin typeface="Arial" charset="0"/>
                <a:ea typeface="ＭＳ Ｐゴシック" charset="0"/>
              </a:defRPr>
            </a:lvl8pPr>
            <a:lvl9pPr marL="3885802" indent="-2285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E8B701-89C7-564E-B6D4-AE85C0F06D12}" type="slidenum">
              <a:rPr lang="en-ZA" sz="1200">
                <a:solidFill>
                  <a:prstClr val="black"/>
                </a:solidFill>
                <a:latin typeface="Calibri" charset="0"/>
              </a:rPr>
              <a:pPr eaLnBrk="1" hangingPunct="1"/>
              <a:t>23</a:t>
            </a:fld>
            <a:endParaRPr lang="en-ZA" sz="1200" dirty="0">
              <a:solidFill>
                <a:prstClr val="black"/>
              </a:solidFill>
              <a:latin typeface="Calibri" charset="0"/>
            </a:endParaRPr>
          </a:p>
        </p:txBody>
      </p:sp>
    </p:spTree>
    <p:extLst>
      <p:ext uri="{BB962C8B-B14F-4D97-AF65-F5344CB8AC3E}">
        <p14:creationId xmlns:p14="http://schemas.microsoft.com/office/powerpoint/2010/main" val="10908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29E761-5AF5-4490-BD6B-DA5F242961C3}" type="datetime1">
              <a:rPr lang="en-ZA" smtClean="0"/>
              <a:pPr/>
              <a:t>2021/02/16</a:t>
            </a:fld>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Tree>
    <p:extLst>
      <p:ext uri="{BB962C8B-B14F-4D97-AF65-F5344CB8AC3E}">
        <p14:creationId xmlns:p14="http://schemas.microsoft.com/office/powerpoint/2010/main" val="5222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934"/>
            <a:ext cx="8915400" cy="915335"/>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DB673-B42C-4F38-8BCA-6D8AEE64C23C}" type="datetime1">
              <a:rPr lang="en-ZA" smtClean="0"/>
              <a:pPr/>
              <a:t>2021/02/16</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pic>
        <p:nvPicPr>
          <p:cNvPr id="8" name="Picture 7"/>
          <p:cNvPicPr>
            <a:picLocks noChangeAspect="1"/>
          </p:cNvPicPr>
          <p:nvPr userDrawn="1"/>
        </p:nvPicPr>
        <p:blipFill>
          <a:blip r:embed="rId3"/>
          <a:stretch>
            <a:fillRect/>
          </a:stretch>
        </p:blipFill>
        <p:spPr>
          <a:xfrm>
            <a:off x="7442200" y="5836198"/>
            <a:ext cx="1663700" cy="780501"/>
          </a:xfrm>
          <a:prstGeom prst="rect">
            <a:avLst/>
          </a:prstGeom>
        </p:spPr>
      </p:pic>
      <p:pic>
        <p:nvPicPr>
          <p:cNvPr id="9" name="Picture 8"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0" y="5876586"/>
            <a:ext cx="3162301" cy="740113"/>
          </a:xfrm>
          <a:prstGeom prst="rect">
            <a:avLst/>
          </a:prstGeom>
        </p:spPr>
      </p:pic>
      <p:cxnSp>
        <p:nvCxnSpPr>
          <p:cNvPr id="11" name="Straight Connector 10"/>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33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1D48B-DB93-42B7-9423-D05D0304101A}" type="datetime1">
              <a:rPr lang="en-ZA" smtClean="0"/>
              <a:pPr/>
              <a:t>2021/02/16</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7442200" y="5836198"/>
            <a:ext cx="1663700" cy="780501"/>
          </a:xfrm>
          <a:prstGeom prst="rect">
            <a:avLst/>
          </a:prstGeom>
        </p:spPr>
      </p:pic>
      <p:pic>
        <p:nvPicPr>
          <p:cNvPr id="9" name="Picture 8" descr="New 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5876586"/>
            <a:ext cx="3162301" cy="740113"/>
          </a:xfrm>
          <a:prstGeom prst="rect">
            <a:avLst/>
          </a:prstGeom>
        </p:spPr>
      </p:pic>
      <p:pic>
        <p:nvPicPr>
          <p:cNvPr id="10" name="Picture 9"/>
          <p:cNvPicPr>
            <a:picLocks noChangeAspect="1"/>
          </p:cNvPicPr>
          <p:nvPr userDrawn="1"/>
        </p:nvPicPr>
        <p:blipFill>
          <a:blip r:embed="rId4"/>
          <a:stretch>
            <a:fillRect/>
          </a:stretch>
        </p:blipFill>
        <p:spPr>
          <a:xfrm>
            <a:off x="250520" y="-934"/>
            <a:ext cx="9344417" cy="915335"/>
          </a:xfrm>
          <a:prstGeom prst="rect">
            <a:avLst/>
          </a:prstGeom>
        </p:spPr>
      </p:pic>
      <p:cxnSp>
        <p:nvCxnSpPr>
          <p:cNvPr id="11" name="Straight Connector 10"/>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85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0"/>
            <a:ext cx="8915400" cy="914402"/>
          </a:xfrm>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1"/>
            <a:ext cx="8915400" cy="40483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F6EDC-87E7-40D1-BBD8-A07A17F3A6CB}" type="datetime1">
              <a:rPr lang="en-ZA" smtClean="0"/>
              <a:pPr/>
              <a:t>2021/02/16</a:t>
            </a:fld>
            <a:endParaRPr lang="en-US" dirty="0"/>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955896" y="6356351"/>
            <a:ext cx="2311400" cy="365125"/>
          </a:xfrm>
        </p:spPr>
        <p:txBody>
          <a:bodyPr/>
          <a:lstStyle/>
          <a:p>
            <a:fld id="{39AC5568-C467-DA4E-A229-6C912B895CA4}" type="slidenum">
              <a:rPr lang="en-US" smtClean="0"/>
              <a:pPr/>
              <a:t>‹#›</a:t>
            </a:fld>
            <a:endParaRPr lang="en-US" dirty="0"/>
          </a:p>
        </p:txBody>
      </p:sp>
      <p:pic>
        <p:nvPicPr>
          <p:cNvPr id="8" name="Picture 7"/>
          <p:cNvPicPr>
            <a:picLocks noChangeAspect="1"/>
          </p:cNvPicPr>
          <p:nvPr userDrawn="1"/>
        </p:nvPicPr>
        <p:blipFill>
          <a:blip r:embed="rId3"/>
          <a:stretch>
            <a:fillRect/>
          </a:stretch>
        </p:blipFill>
        <p:spPr>
          <a:xfrm>
            <a:off x="7874758" y="5960320"/>
            <a:ext cx="1602155" cy="751629"/>
          </a:xfrm>
          <a:prstGeom prst="rect">
            <a:avLst/>
          </a:prstGeom>
        </p:spPr>
      </p:pic>
      <p:pic>
        <p:nvPicPr>
          <p:cNvPr id="9" name="Picture 8"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0520" y="6049520"/>
            <a:ext cx="2871084" cy="671956"/>
          </a:xfrm>
          <a:prstGeom prst="rect">
            <a:avLst/>
          </a:prstGeom>
        </p:spPr>
      </p:pic>
      <p:cxnSp>
        <p:nvCxnSpPr>
          <p:cNvPr id="10" name="Straight Connector 9"/>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94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7FAD8-A083-4524-BE29-69B523CF59A0}" type="datetime1">
              <a:rPr lang="en-ZA" smtClean="0"/>
              <a:pPr/>
              <a:t>2021/02/16</a:t>
            </a:fld>
            <a:endParaRPr lang="en-US" dirty="0"/>
          </a:p>
        </p:txBody>
      </p:sp>
      <p:cxnSp>
        <p:nvCxnSpPr>
          <p:cNvPr id="13" name="Straight Connector 12"/>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12"/>
          </p:nvPr>
        </p:nvSpPr>
        <p:spPr>
          <a:xfrm>
            <a:off x="4955896" y="6356351"/>
            <a:ext cx="2311400" cy="365125"/>
          </a:xfrm>
        </p:spPr>
        <p:txBody>
          <a:bodyPr/>
          <a:lstStyle/>
          <a:p>
            <a:fld id="{39AC5568-C467-DA4E-A229-6C912B895CA4}" type="slidenum">
              <a:rPr lang="en-US" smtClean="0"/>
              <a:pPr/>
              <a:t>‹#›</a:t>
            </a:fld>
            <a:endParaRPr lang="en-US" dirty="0"/>
          </a:p>
        </p:txBody>
      </p:sp>
      <p:pic>
        <p:nvPicPr>
          <p:cNvPr id="19" name="Picture 18"/>
          <p:cNvPicPr>
            <a:picLocks noChangeAspect="1"/>
          </p:cNvPicPr>
          <p:nvPr userDrawn="1"/>
        </p:nvPicPr>
        <p:blipFill>
          <a:blip r:embed="rId3"/>
          <a:stretch>
            <a:fillRect/>
          </a:stretch>
        </p:blipFill>
        <p:spPr>
          <a:xfrm>
            <a:off x="7874758" y="5960320"/>
            <a:ext cx="1602155" cy="751629"/>
          </a:xfrm>
          <a:prstGeom prst="rect">
            <a:avLst/>
          </a:prstGeom>
        </p:spPr>
      </p:pic>
      <p:pic>
        <p:nvPicPr>
          <p:cNvPr id="20" name="Picture 19"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0520" y="6049520"/>
            <a:ext cx="2871084" cy="671956"/>
          </a:xfrm>
          <a:prstGeom prst="rect">
            <a:avLst/>
          </a:prstGeom>
        </p:spPr>
      </p:pic>
    </p:spTree>
    <p:extLst>
      <p:ext uri="{BB962C8B-B14F-4D97-AF65-F5344CB8AC3E}">
        <p14:creationId xmlns:p14="http://schemas.microsoft.com/office/powerpoint/2010/main" val="144349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0"/>
            <a:ext cx="8915400" cy="91440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4F10F3-8FB4-40C9-B6E9-B1F4604C37D1}" type="datetime1">
              <a:rPr lang="en-ZA" smtClean="0"/>
              <a:pPr/>
              <a:t>2021/02/16</a:t>
            </a:fld>
            <a:endParaRPr lang="en-US"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cxnSp>
        <p:nvCxnSpPr>
          <p:cNvPr id="14" name="Straight Connector 13"/>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txBox="1">
            <a:spLocks/>
          </p:cNvSpPr>
          <p:nvPr userDrawn="1"/>
        </p:nvSpPr>
        <p:spPr>
          <a:xfrm>
            <a:off x="4955896" y="6356351"/>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AC5568-C467-DA4E-A229-6C912B895CA4}" type="slidenum">
              <a:rPr lang="en-US" smtClean="0"/>
              <a:pPr/>
              <a:t>‹#›</a:t>
            </a:fld>
            <a:endParaRPr lang="en-US" dirty="0"/>
          </a:p>
        </p:txBody>
      </p:sp>
      <p:pic>
        <p:nvPicPr>
          <p:cNvPr id="20" name="Picture 19"/>
          <p:cNvPicPr>
            <a:picLocks noChangeAspect="1"/>
          </p:cNvPicPr>
          <p:nvPr userDrawn="1"/>
        </p:nvPicPr>
        <p:blipFill>
          <a:blip r:embed="rId3"/>
          <a:stretch>
            <a:fillRect/>
          </a:stretch>
        </p:blipFill>
        <p:spPr>
          <a:xfrm>
            <a:off x="7874758" y="5960320"/>
            <a:ext cx="1602155" cy="751629"/>
          </a:xfrm>
          <a:prstGeom prst="rect">
            <a:avLst/>
          </a:prstGeom>
        </p:spPr>
      </p:pic>
      <p:pic>
        <p:nvPicPr>
          <p:cNvPr id="21" name="Picture 20"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0520" y="6049520"/>
            <a:ext cx="2871084" cy="671956"/>
          </a:xfrm>
          <a:prstGeom prst="rect">
            <a:avLst/>
          </a:prstGeom>
        </p:spPr>
      </p:pic>
    </p:spTree>
    <p:extLst>
      <p:ext uri="{BB962C8B-B14F-4D97-AF65-F5344CB8AC3E}">
        <p14:creationId xmlns:p14="http://schemas.microsoft.com/office/powerpoint/2010/main" val="410489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1" y="0"/>
            <a:ext cx="8915400" cy="91440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CF0C4-06A8-409F-95C9-E2E5E94E3186}" type="datetime1">
              <a:rPr lang="en-ZA" smtClean="0"/>
              <a:pPr/>
              <a:t>2021/02/16</a:t>
            </a:fld>
            <a:endParaRPr lang="en-US" dirty="0"/>
          </a:p>
        </p:txBody>
      </p:sp>
      <p:sp>
        <p:nvSpPr>
          <p:cNvPr id="8" name="Footer Placeholder 7"/>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4" name="Straight Connector 13"/>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txBox="1">
            <a:spLocks/>
          </p:cNvSpPr>
          <p:nvPr userDrawn="1"/>
        </p:nvSpPr>
        <p:spPr>
          <a:xfrm>
            <a:off x="5665592" y="6356351"/>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AC5568-C467-DA4E-A229-6C912B895CA4}" type="slidenum">
              <a:rPr lang="en-US" smtClean="0"/>
              <a:pPr/>
              <a:t>‹#›</a:t>
            </a:fld>
            <a:endParaRPr lang="en-US" dirty="0"/>
          </a:p>
        </p:txBody>
      </p:sp>
      <p:pic>
        <p:nvPicPr>
          <p:cNvPr id="16" name="Picture 15"/>
          <p:cNvPicPr>
            <a:picLocks noChangeAspect="1"/>
          </p:cNvPicPr>
          <p:nvPr userDrawn="1"/>
        </p:nvPicPr>
        <p:blipFill>
          <a:blip r:embed="rId3"/>
          <a:stretch>
            <a:fillRect/>
          </a:stretch>
        </p:blipFill>
        <p:spPr>
          <a:xfrm>
            <a:off x="8063542" y="6048886"/>
            <a:ext cx="1413371" cy="663063"/>
          </a:xfrm>
          <a:prstGeom prst="rect">
            <a:avLst/>
          </a:prstGeom>
        </p:spPr>
      </p:pic>
      <p:pic>
        <p:nvPicPr>
          <p:cNvPr id="17" name="Picture 16"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00" y="6156443"/>
            <a:ext cx="2448143" cy="572970"/>
          </a:xfrm>
          <a:prstGeom prst="rect">
            <a:avLst/>
          </a:prstGeom>
        </p:spPr>
      </p:pic>
      <p:pic>
        <p:nvPicPr>
          <p:cNvPr id="18" name="Picture 2" descr="C:\Users\vanderMerweM.ITB\Desktop\DHS.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6146732"/>
            <a:ext cx="2349500" cy="5943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vanderMerweM.ITB\Desktop\DPWRT.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38993" y="6160471"/>
            <a:ext cx="2006600" cy="566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44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2197"/>
            <a:ext cx="8915400" cy="912205"/>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C0C643-84FD-4AAC-88B6-F36F19F9B6C0}" type="datetime1">
              <a:rPr lang="en-ZA" smtClean="0"/>
              <a:pPr/>
              <a:t>2021/02/16</a:t>
            </a:fld>
            <a:endParaRPr lang="en-US" dirty="0"/>
          </a:p>
        </p:txBody>
      </p:sp>
      <p:sp>
        <p:nvSpPr>
          <p:cNvPr id="4" name="Footer Placeholder 3"/>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2" name="Straight Connector 11"/>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5665592" y="6356351"/>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AC5568-C467-DA4E-A229-6C912B895CA4}" type="slidenum">
              <a:rPr lang="en-US" smtClean="0"/>
              <a:pPr/>
              <a:t>‹#›</a:t>
            </a:fld>
            <a:endParaRPr lang="en-US" dirty="0"/>
          </a:p>
        </p:txBody>
      </p:sp>
      <p:pic>
        <p:nvPicPr>
          <p:cNvPr id="13" name="Picture 12"/>
          <p:cNvPicPr>
            <a:picLocks noChangeAspect="1"/>
          </p:cNvPicPr>
          <p:nvPr userDrawn="1"/>
        </p:nvPicPr>
        <p:blipFill>
          <a:blip r:embed="rId3"/>
          <a:stretch>
            <a:fillRect/>
          </a:stretch>
        </p:blipFill>
        <p:spPr>
          <a:xfrm>
            <a:off x="8063542" y="6048886"/>
            <a:ext cx="1413371" cy="663063"/>
          </a:xfrm>
          <a:prstGeom prst="rect">
            <a:avLst/>
          </a:prstGeom>
        </p:spPr>
      </p:pic>
      <p:pic>
        <p:nvPicPr>
          <p:cNvPr id="14" name="Picture 13"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19400" y="6156443"/>
            <a:ext cx="2448143" cy="572970"/>
          </a:xfrm>
          <a:prstGeom prst="rect">
            <a:avLst/>
          </a:prstGeom>
        </p:spPr>
      </p:pic>
      <p:pic>
        <p:nvPicPr>
          <p:cNvPr id="15" name="Picture 2" descr="C:\Users\vanderMerweM.ITB\Desktop\DHS.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6146732"/>
            <a:ext cx="2349500" cy="5943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vanderMerweM.ITB\Desktop\DPWRT.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438993" y="6160471"/>
            <a:ext cx="2006600" cy="566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90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50520" y="-934"/>
            <a:ext cx="9344417" cy="915335"/>
          </a:xfrm>
          <a:prstGeom prst="rect">
            <a:avLst/>
          </a:prstGeom>
        </p:spPr>
      </p:pic>
      <p:sp>
        <p:nvSpPr>
          <p:cNvPr id="2" name="Date Placeholder 1"/>
          <p:cNvSpPr>
            <a:spLocks noGrp="1"/>
          </p:cNvSpPr>
          <p:nvPr>
            <p:ph type="dt" sz="half" idx="10"/>
          </p:nvPr>
        </p:nvSpPr>
        <p:spPr/>
        <p:txBody>
          <a:bodyPr/>
          <a:lstStyle/>
          <a:p>
            <a:fld id="{24E43E3D-DFA6-45A5-95BC-8B15659F9CC7}" type="datetime1">
              <a:rPr lang="en-ZA" smtClean="0"/>
              <a:pPr/>
              <a:t>2021/02/16</a:t>
            </a:fld>
            <a:endParaRPr lang="en-US" dirty="0"/>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cxnSp>
        <p:nvCxnSpPr>
          <p:cNvPr id="9" name="Straight Connector 8"/>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txBox="1">
            <a:spLocks/>
          </p:cNvSpPr>
          <p:nvPr userDrawn="1"/>
        </p:nvSpPr>
        <p:spPr>
          <a:xfrm>
            <a:off x="4955896" y="6356351"/>
            <a:ext cx="2311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AC5568-C467-DA4E-A229-6C912B895CA4}" type="slidenum">
              <a:rPr lang="en-US" smtClean="0"/>
              <a:pPr/>
              <a:t>‹#›</a:t>
            </a:fld>
            <a:endParaRPr lang="en-US" dirty="0"/>
          </a:p>
        </p:txBody>
      </p:sp>
      <p:pic>
        <p:nvPicPr>
          <p:cNvPr id="16" name="Picture 15"/>
          <p:cNvPicPr>
            <a:picLocks noChangeAspect="1"/>
          </p:cNvPicPr>
          <p:nvPr userDrawn="1"/>
        </p:nvPicPr>
        <p:blipFill>
          <a:blip r:embed="rId3"/>
          <a:stretch>
            <a:fillRect/>
          </a:stretch>
        </p:blipFill>
        <p:spPr>
          <a:xfrm>
            <a:off x="7874758" y="5960320"/>
            <a:ext cx="1602155" cy="751629"/>
          </a:xfrm>
          <a:prstGeom prst="rect">
            <a:avLst/>
          </a:prstGeom>
        </p:spPr>
      </p:pic>
      <p:pic>
        <p:nvPicPr>
          <p:cNvPr id="17" name="Picture 16"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0520" y="6049520"/>
            <a:ext cx="2871084" cy="671956"/>
          </a:xfrm>
          <a:prstGeom prst="rect">
            <a:avLst/>
          </a:prstGeom>
        </p:spPr>
      </p:pic>
    </p:spTree>
    <p:extLst>
      <p:ext uri="{BB962C8B-B14F-4D97-AF65-F5344CB8AC3E}">
        <p14:creationId xmlns:p14="http://schemas.microsoft.com/office/powerpoint/2010/main" val="298096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20469-42E1-4C23-8C9C-4974DEF05F4E}" type="datetime1">
              <a:rPr lang="en-ZA" smtClean="0"/>
              <a:pPr/>
              <a:t>2021/02/16</a:t>
            </a:fld>
            <a:endParaRPr lang="en-US"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9AC5568-C467-DA4E-A229-6C912B895CA4}" type="slidenum">
              <a:rPr lang="en-US" smtClean="0"/>
              <a:pPr/>
              <a:t>‹#›</a:t>
            </a:fld>
            <a:endParaRPr lang="en-US" dirty="0"/>
          </a:p>
        </p:txBody>
      </p:sp>
      <p:pic>
        <p:nvPicPr>
          <p:cNvPr id="9" name="Picture 8"/>
          <p:cNvPicPr>
            <a:picLocks noChangeAspect="1"/>
          </p:cNvPicPr>
          <p:nvPr userDrawn="1"/>
        </p:nvPicPr>
        <p:blipFill>
          <a:blip r:embed="rId3"/>
          <a:stretch>
            <a:fillRect/>
          </a:stretch>
        </p:blipFill>
        <p:spPr>
          <a:xfrm>
            <a:off x="7442200" y="5836198"/>
            <a:ext cx="1663700" cy="780501"/>
          </a:xfrm>
          <a:prstGeom prst="rect">
            <a:avLst/>
          </a:prstGeom>
        </p:spPr>
      </p:pic>
      <p:pic>
        <p:nvPicPr>
          <p:cNvPr id="10" name="Picture 9"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0" y="5876586"/>
            <a:ext cx="3162301" cy="740113"/>
          </a:xfrm>
          <a:prstGeom prst="rect">
            <a:avLst/>
          </a:prstGeom>
        </p:spPr>
      </p:pic>
      <p:cxnSp>
        <p:nvCxnSpPr>
          <p:cNvPr id="12" name="Straight Connector 11"/>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30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0" y="-934"/>
            <a:ext cx="9344417" cy="915335"/>
          </a:xfrm>
          <a:prstGeom prst="rect">
            <a:avLst/>
          </a:prstGeom>
        </p:spPr>
      </p:pic>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A871A-07A4-4716-8B90-A81257696257}" type="datetime1">
              <a:rPr lang="en-ZA" smtClean="0"/>
              <a:pPr/>
              <a:t>2021/02/16</a:t>
            </a:fld>
            <a:endParaRPr lang="en-US" dirty="0"/>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9AC5568-C467-DA4E-A229-6C912B895CA4}" type="slidenum">
              <a:rPr lang="en-US" smtClean="0"/>
              <a:pPr/>
              <a:t>‹#›</a:t>
            </a:fld>
            <a:endParaRPr lang="en-US" dirty="0"/>
          </a:p>
        </p:txBody>
      </p:sp>
      <p:pic>
        <p:nvPicPr>
          <p:cNvPr id="9" name="Picture 8"/>
          <p:cNvPicPr>
            <a:picLocks noChangeAspect="1"/>
          </p:cNvPicPr>
          <p:nvPr userDrawn="1"/>
        </p:nvPicPr>
        <p:blipFill>
          <a:blip r:embed="rId3"/>
          <a:stretch>
            <a:fillRect/>
          </a:stretch>
        </p:blipFill>
        <p:spPr>
          <a:xfrm>
            <a:off x="7442200" y="5836198"/>
            <a:ext cx="1663700" cy="780501"/>
          </a:xfrm>
          <a:prstGeom prst="rect">
            <a:avLst/>
          </a:prstGeom>
        </p:spPr>
      </p:pic>
      <p:pic>
        <p:nvPicPr>
          <p:cNvPr id="10" name="Picture 9" descr="New Logo.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0" y="5876586"/>
            <a:ext cx="3162301" cy="740113"/>
          </a:xfrm>
          <a:prstGeom prst="rect">
            <a:avLst/>
          </a:prstGeom>
        </p:spPr>
      </p:pic>
      <p:cxnSp>
        <p:nvCxnSpPr>
          <p:cNvPr id="12" name="Straight Connector 11"/>
          <p:cNvCxnSpPr/>
          <p:nvPr userDrawn="1"/>
        </p:nvCxnSpPr>
        <p:spPr>
          <a:xfrm>
            <a:off x="250520" y="914401"/>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77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6486B-3FE5-4AAA-9701-054FD8A810EC}" type="datetime1">
              <a:rPr lang="en-ZA" smtClean="0"/>
              <a:pPr/>
              <a:t>2021/02/16</a:t>
            </a:fld>
            <a:endParaRPr lang="en-US" dirty="0"/>
          </a:p>
        </p:txBody>
      </p:sp>
      <p:sp>
        <p:nvSpPr>
          <p:cNvPr id="6" name="Slide Number Placeholder 5"/>
          <p:cNvSpPr>
            <a:spLocks noGrp="1"/>
          </p:cNvSpPr>
          <p:nvPr>
            <p:ph type="sldNum" sz="quarter" idx="4"/>
          </p:nvPr>
        </p:nvSpPr>
        <p:spPr>
          <a:xfrm>
            <a:off x="3105146" y="6356351"/>
            <a:ext cx="2311400" cy="365125"/>
          </a:xfrm>
          <a:prstGeom prst="rect">
            <a:avLst/>
          </a:prstGeom>
        </p:spPr>
        <p:txBody>
          <a:bodyPr vert="horz" lIns="91440" tIns="45720" rIns="91440" bIns="45720" rtlCol="0" anchor="ctr"/>
          <a:lstStyle>
            <a:lvl1pPr algn="r">
              <a:defRPr sz="1200">
                <a:solidFill>
                  <a:schemeClr val="tx1"/>
                </a:solidFill>
              </a:defRPr>
            </a:lvl1pPr>
          </a:lstStyle>
          <a:p>
            <a:fld id="{39AC5568-C467-DA4E-A229-6C912B895CA4}" type="slidenum">
              <a:rPr lang="en-US" smtClean="0"/>
              <a:pPr/>
              <a:t>‹#›</a:t>
            </a:fld>
            <a:endParaRPr lang="en-US" dirty="0"/>
          </a:p>
        </p:txBody>
      </p:sp>
    </p:spTree>
    <p:extLst>
      <p:ext uri="{BB962C8B-B14F-4D97-AF65-F5344CB8AC3E}">
        <p14:creationId xmlns:p14="http://schemas.microsoft.com/office/powerpoint/2010/main" val="2240202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5900" y="3015935"/>
            <a:ext cx="9361312" cy="3539430"/>
          </a:xfrm>
          <a:prstGeom prst="rect">
            <a:avLst/>
          </a:prstGeom>
          <a:noFill/>
        </p:spPr>
        <p:txBody>
          <a:bodyPr wrap="square" rtlCol="0">
            <a:spAutoFit/>
          </a:bodyPr>
          <a:lstStyle/>
          <a:p>
            <a:pPr algn="ctr"/>
            <a:endParaRPr lang="en-GB" sz="3200" b="1" cap="all" dirty="0" smtClean="0"/>
          </a:p>
          <a:p>
            <a:pPr lvl="0" algn="ctr"/>
            <a:r>
              <a:rPr lang="en-GB" sz="3200" b="1" cap="all" dirty="0" smtClean="0"/>
              <a:t>PRESENTATION TO PORTFOLIO COMMITTEE ON CO-OPERATIVE GOVERNANCE AND TRADITIONAL AFFAIRS  </a:t>
            </a:r>
            <a:r>
              <a:rPr lang="en-GB" sz="3200" b="1" cap="all" dirty="0"/>
              <a:t>ON </a:t>
            </a:r>
            <a:r>
              <a:rPr lang="en-GB" sz="3200" b="1" cap="all" dirty="0" smtClean="0"/>
              <a:t>STATE OF  DR JS MOROKA  AND PROGRESS ON  THE Intervention in terms of section 139 (1)(</a:t>
            </a:r>
            <a:r>
              <a:rPr lang="en-GB" sz="3200" b="1" dirty="0" smtClean="0"/>
              <a:t>b</a:t>
            </a:r>
            <a:r>
              <a:rPr lang="en-GB" sz="3200" b="1" cap="all" dirty="0" smtClean="0"/>
              <a:t>) of the constitution in </a:t>
            </a:r>
            <a:r>
              <a:rPr lang="en-GB" sz="3200" b="1" cap="all" dirty="0" err="1" smtClean="0"/>
              <a:t>dr</a:t>
            </a:r>
            <a:r>
              <a:rPr lang="en-GB" sz="3200" b="1" cap="all" dirty="0" smtClean="0"/>
              <a:t> </a:t>
            </a:r>
            <a:r>
              <a:rPr lang="en-GB" sz="3200" b="1" cap="all" dirty="0" err="1" smtClean="0"/>
              <a:t>js</a:t>
            </a:r>
            <a:r>
              <a:rPr lang="en-GB" sz="3200" b="1" cap="all" dirty="0" smtClean="0"/>
              <a:t> </a:t>
            </a:r>
            <a:r>
              <a:rPr lang="en-GB" sz="3200" b="1" cap="all" dirty="0" err="1" smtClean="0"/>
              <a:t>moroka</a:t>
            </a:r>
            <a:r>
              <a:rPr lang="en-GB" sz="3200" b="1" cap="all" dirty="0" smtClean="0"/>
              <a:t> local municipality </a:t>
            </a:r>
          </a:p>
        </p:txBody>
      </p:sp>
      <p:pic>
        <p:nvPicPr>
          <p:cNvPr id="2" name="Picture 1" descr="MPG POWERPOINT L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2984500"/>
          </a:xfrm>
          <a:prstGeom prst="rect">
            <a:avLst/>
          </a:prstGeom>
        </p:spPr>
      </p:pic>
      <p:grpSp>
        <p:nvGrpSpPr>
          <p:cNvPr id="11" name="Group 10"/>
          <p:cNvGrpSpPr/>
          <p:nvPr/>
        </p:nvGrpSpPr>
        <p:grpSpPr>
          <a:xfrm>
            <a:off x="5782732" y="2156774"/>
            <a:ext cx="3616679" cy="863755"/>
            <a:chOff x="5782732" y="2055173"/>
            <a:chExt cx="3894668" cy="930146"/>
          </a:xfrm>
        </p:grpSpPr>
        <p:sp>
          <p:nvSpPr>
            <p:cNvPr id="9" name="TextBox 8"/>
            <p:cNvSpPr txBox="1"/>
            <p:nvPr/>
          </p:nvSpPr>
          <p:spPr>
            <a:xfrm>
              <a:off x="6779713" y="2055173"/>
              <a:ext cx="2197730" cy="574484"/>
            </a:xfrm>
            <a:prstGeom prst="rect">
              <a:avLst/>
            </a:prstGeom>
            <a:noFill/>
          </p:spPr>
          <p:txBody>
            <a:bodyPr wrap="square" rtlCol="0">
              <a:spAutoFit/>
            </a:bodyPr>
            <a:lstStyle/>
            <a:p>
              <a:r>
                <a:rPr lang="en-GB" sz="1600" cap="all" baseline="30000" dirty="0">
                  <a:solidFill>
                    <a:srgbClr val="F2B01E"/>
                  </a:solidFill>
                  <a:latin typeface="Arial"/>
                  <a:cs typeface="Arial"/>
                </a:rPr>
                <a:t>when the sun rises</a:t>
              </a:r>
            </a:p>
            <a:p>
              <a:endParaRPr lang="en-US" dirty="0">
                <a:solidFill>
                  <a:srgbClr val="F2B01E"/>
                </a:solidFill>
              </a:endParaRPr>
            </a:p>
          </p:txBody>
        </p:sp>
        <p:sp>
          <p:nvSpPr>
            <p:cNvPr id="10" name="TextBox 9"/>
            <p:cNvSpPr txBox="1"/>
            <p:nvPr/>
          </p:nvSpPr>
          <p:spPr>
            <a:xfrm>
              <a:off x="5782732" y="2308211"/>
              <a:ext cx="3894668" cy="677108"/>
            </a:xfrm>
            <a:prstGeom prst="rect">
              <a:avLst/>
            </a:prstGeom>
            <a:noFill/>
          </p:spPr>
          <p:txBody>
            <a:bodyPr wrap="square" rtlCol="0">
              <a:spAutoFit/>
            </a:bodyPr>
            <a:lstStyle/>
            <a:p>
              <a:pPr algn="ctr"/>
              <a:r>
                <a:rPr lang="en-GB" sz="2400" cap="all" baseline="30000" dirty="0">
                  <a:solidFill>
                    <a:schemeClr val="bg1"/>
                  </a:solidFill>
                  <a:latin typeface="Arial"/>
                  <a:cs typeface="Arial"/>
                </a:rPr>
                <a:t>we work hard to deliver</a:t>
              </a:r>
            </a:p>
            <a:p>
              <a:endParaRPr lang="en-US" dirty="0">
                <a:solidFill>
                  <a:schemeClr val="bg1"/>
                </a:solidFill>
              </a:endParaRPr>
            </a:p>
          </p:txBody>
        </p:sp>
      </p:grpSp>
    </p:spTree>
    <p:extLst>
      <p:ext uri="{BB962C8B-B14F-4D97-AF65-F5344CB8AC3E}">
        <p14:creationId xmlns:p14="http://schemas.microsoft.com/office/powerpoint/2010/main" val="4153768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charset="0"/>
                <a:ea typeface="Arial" charset="0"/>
                <a:cs typeface="Arial" charset="0"/>
              </a:rPr>
              <a:t>SUCCESS </a:t>
            </a:r>
            <a:r>
              <a:rPr lang="en-US" sz="2800" b="1" dirty="0" smtClean="0">
                <a:latin typeface="Arial" charset="0"/>
                <a:ea typeface="Arial" charset="0"/>
                <a:cs typeface="Arial" charset="0"/>
              </a:rPr>
              <a:t>AREAS: 3</a:t>
            </a:r>
            <a:r>
              <a:rPr lang="en-US" sz="2800" b="1" dirty="0">
                <a:latin typeface="Arial" charset="0"/>
                <a:ea typeface="Arial" charset="0"/>
                <a:cs typeface="Arial" charset="0"/>
              </a:rPr>
              <a:t> </a:t>
            </a:r>
            <a:r>
              <a:rPr lang="en-US" sz="2800" b="1" dirty="0" smtClean="0">
                <a:latin typeface="Arial" charset="0"/>
                <a:ea typeface="Arial" charset="0"/>
                <a:cs typeface="Arial" charset="0"/>
              </a:rPr>
              <a:t>BASIC </a:t>
            </a:r>
            <a:r>
              <a:rPr lang="en-US" sz="2800" b="1" dirty="0">
                <a:latin typeface="Arial" charset="0"/>
                <a:ea typeface="Arial" charset="0"/>
                <a:cs typeface="Arial" charset="0"/>
              </a:rPr>
              <a:t>SERVICES </a:t>
            </a:r>
            <a:endParaRPr lang="en-GB" sz="2800" b="1" dirty="0">
              <a:latin typeface="Arial" charset="0"/>
              <a:ea typeface="Arial" charset="0"/>
              <a:cs typeface="Arial" charset="0"/>
            </a:endParaRPr>
          </a:p>
        </p:txBody>
      </p:sp>
      <p:sp>
        <p:nvSpPr>
          <p:cNvPr id="3" name="Content Placeholder 2"/>
          <p:cNvSpPr>
            <a:spLocks noGrp="1"/>
          </p:cNvSpPr>
          <p:nvPr>
            <p:ph idx="1"/>
          </p:nvPr>
        </p:nvSpPr>
        <p:spPr>
          <a:xfrm>
            <a:off x="272955" y="914401"/>
            <a:ext cx="9280478" cy="5441949"/>
          </a:xfrm>
        </p:spPr>
        <p:txBody>
          <a:bodyPr>
            <a:noAutofit/>
          </a:bodyPr>
          <a:lstStyle/>
          <a:p>
            <a:pPr marL="0" lvl="1" indent="0" algn="just">
              <a:lnSpc>
                <a:spcPct val="110000"/>
              </a:lnSpc>
              <a:spcBef>
                <a:spcPts val="0"/>
              </a:spcBef>
              <a:buNone/>
            </a:pPr>
            <a:endParaRPr lang="en-ZA" sz="1800" dirty="0" smtClean="0"/>
          </a:p>
          <a:p>
            <a:pPr marL="457200" lvl="1" indent="0" algn="just">
              <a:lnSpc>
                <a:spcPct val="110000"/>
              </a:lnSpc>
              <a:spcBef>
                <a:spcPts val="0"/>
              </a:spcBef>
              <a:buNone/>
            </a:pPr>
            <a:endParaRPr lang="en-ZA" sz="2200" dirty="0" smtClean="0"/>
          </a:p>
          <a:p>
            <a:pPr marL="457200" lvl="1" indent="0" algn="just">
              <a:lnSpc>
                <a:spcPct val="110000"/>
              </a:lnSpc>
              <a:spcBef>
                <a:spcPts val="0"/>
              </a:spcBef>
              <a:buNone/>
            </a:pPr>
            <a:endParaRPr lang="en-ZA" sz="2200" dirty="0"/>
          </a:p>
          <a:p>
            <a:pPr marL="0" indent="0" algn="just">
              <a:lnSpc>
                <a:spcPct val="150000"/>
              </a:lnSpc>
              <a:buNone/>
            </a:pPr>
            <a:endParaRPr lang="en-ZA" sz="2200" dirty="0"/>
          </a:p>
          <a:p>
            <a:pPr algn="just">
              <a:lnSpc>
                <a:spcPct val="150000"/>
              </a:lnSpc>
            </a:pPr>
            <a:r>
              <a:rPr lang="en-ZA" sz="1300" dirty="0" smtClean="0">
                <a:latin typeface="Arial" charset="0"/>
                <a:ea typeface="Arial" charset="0"/>
                <a:cs typeface="Arial" charset="0"/>
              </a:rPr>
              <a:t>Monitoring </a:t>
            </a:r>
            <a:r>
              <a:rPr lang="en-ZA" sz="1300" dirty="0">
                <a:latin typeface="Arial" charset="0"/>
                <a:ea typeface="Arial" charset="0"/>
                <a:cs typeface="Arial" charset="0"/>
              </a:rPr>
              <a:t>and capacity development provided to the PMU including hands-on support for the acceleration of implementation.</a:t>
            </a:r>
          </a:p>
          <a:p>
            <a:pPr algn="just">
              <a:lnSpc>
                <a:spcPct val="150000"/>
              </a:lnSpc>
            </a:pPr>
            <a:r>
              <a:rPr lang="en-GB" sz="1300" b="1" dirty="0">
                <a:latin typeface="Arial" charset="0"/>
                <a:ea typeface="Arial" charset="0"/>
                <a:cs typeface="Arial" charset="0"/>
              </a:rPr>
              <a:t>Outstanding Issues</a:t>
            </a:r>
          </a:p>
          <a:p>
            <a:pPr marL="285750" indent="-285750" algn="just">
              <a:lnSpc>
                <a:spcPct val="150000"/>
              </a:lnSpc>
              <a:buFont typeface="Arial" charset="0"/>
              <a:buChar char="•"/>
            </a:pPr>
            <a:r>
              <a:rPr lang="en-GB" sz="1300" dirty="0">
                <a:latin typeface="Arial" charset="0"/>
                <a:ea typeface="Arial" charset="0"/>
                <a:cs typeface="Arial" charset="0"/>
              </a:rPr>
              <a:t>Projects identification especially water related projects </a:t>
            </a:r>
          </a:p>
          <a:p>
            <a:pPr marL="285750" indent="-285750" algn="just">
              <a:lnSpc>
                <a:spcPct val="150000"/>
              </a:lnSpc>
              <a:buFont typeface="Arial" charset="0"/>
              <a:buChar char="•"/>
            </a:pPr>
            <a:r>
              <a:rPr lang="en-GB" sz="1300" dirty="0">
                <a:latin typeface="Arial" charset="0"/>
                <a:ea typeface="Arial" charset="0"/>
                <a:cs typeface="Arial" charset="0"/>
              </a:rPr>
              <a:t>Development of the Capital Investment </a:t>
            </a:r>
            <a:r>
              <a:rPr lang="en-GB" sz="1300" dirty="0" err="1">
                <a:latin typeface="Arial" charset="0"/>
                <a:ea typeface="Arial" charset="0"/>
                <a:cs typeface="Arial" charset="0"/>
              </a:rPr>
              <a:t>Programe</a:t>
            </a:r>
            <a:r>
              <a:rPr lang="en-GB" sz="1300" dirty="0">
                <a:latin typeface="Arial" charset="0"/>
                <a:ea typeface="Arial" charset="0"/>
                <a:cs typeface="Arial" charset="0"/>
              </a:rPr>
              <a:t> </a:t>
            </a:r>
          </a:p>
          <a:p>
            <a:pPr marL="285750" indent="-285750" algn="just">
              <a:lnSpc>
                <a:spcPct val="150000"/>
              </a:lnSpc>
              <a:buFont typeface="Arial" charset="0"/>
              <a:buChar char="•"/>
            </a:pPr>
            <a:r>
              <a:rPr lang="en-GB" sz="1300" dirty="0">
                <a:latin typeface="Arial" charset="0"/>
                <a:ea typeface="Arial" charset="0"/>
                <a:cs typeface="Arial" charset="0"/>
              </a:rPr>
              <a:t>Development of sector plans (</a:t>
            </a:r>
            <a:r>
              <a:rPr lang="en-GB" sz="1300" dirty="0" err="1">
                <a:latin typeface="Arial" charset="0"/>
                <a:ea typeface="Arial" charset="0"/>
                <a:cs typeface="Arial" charset="0"/>
              </a:rPr>
              <a:t>eg</a:t>
            </a:r>
            <a:r>
              <a:rPr lang="en-GB" sz="1300" dirty="0">
                <a:latin typeface="Arial" charset="0"/>
                <a:ea typeface="Arial" charset="0"/>
                <a:cs typeface="Arial" charset="0"/>
              </a:rPr>
              <a:t> water and sanitation) </a:t>
            </a:r>
          </a:p>
          <a:p>
            <a:pPr marL="285750" indent="-285750" algn="just">
              <a:lnSpc>
                <a:spcPct val="150000"/>
              </a:lnSpc>
              <a:buFont typeface="Arial" charset="0"/>
              <a:buChar char="•"/>
            </a:pPr>
            <a:r>
              <a:rPr lang="en-GB" sz="1300" dirty="0">
                <a:latin typeface="Arial" charset="0"/>
                <a:ea typeface="Arial" charset="0"/>
                <a:cs typeface="Arial" charset="0"/>
              </a:rPr>
              <a:t>100% expenditure on MIG</a:t>
            </a:r>
          </a:p>
          <a:p>
            <a:pPr marL="285750" indent="-285750" algn="just">
              <a:lnSpc>
                <a:spcPct val="150000"/>
              </a:lnSpc>
              <a:buFont typeface="Arial" charset="0"/>
              <a:buChar char="•"/>
            </a:pPr>
            <a:r>
              <a:rPr lang="en-GB" sz="1300" dirty="0">
                <a:latin typeface="Arial" charset="0"/>
                <a:ea typeface="Arial" charset="0"/>
                <a:cs typeface="Arial" charset="0"/>
              </a:rPr>
              <a:t>Ensure quality on all infrastructure projects </a:t>
            </a:r>
          </a:p>
          <a:p>
            <a:pPr marL="285750" indent="-285750" algn="just">
              <a:lnSpc>
                <a:spcPct val="150000"/>
              </a:lnSpc>
              <a:buFont typeface="Arial" charset="0"/>
              <a:buChar char="•"/>
            </a:pPr>
            <a:r>
              <a:rPr lang="en-GB" sz="1300" dirty="0">
                <a:latin typeface="Arial" charset="0"/>
                <a:ea typeface="Arial" charset="0"/>
                <a:cs typeface="Arial" charset="0"/>
              </a:rPr>
              <a:t>Identification of water source due to draught </a:t>
            </a:r>
          </a:p>
          <a:p>
            <a:pPr marL="285750" indent="-285750" algn="just">
              <a:lnSpc>
                <a:spcPct val="150000"/>
              </a:lnSpc>
              <a:buFont typeface="Arial" charset="0"/>
              <a:buChar char="•"/>
            </a:pPr>
            <a:r>
              <a:rPr lang="en-GB" sz="1300" dirty="0">
                <a:latin typeface="Arial" charset="0"/>
                <a:ea typeface="Arial" charset="0"/>
                <a:cs typeface="Arial" charset="0"/>
              </a:rPr>
              <a:t>Water demand and conservation management </a:t>
            </a:r>
          </a:p>
          <a:p>
            <a:pPr marL="457200" lvl="1" indent="0" algn="just">
              <a:lnSpc>
                <a:spcPct val="110000"/>
              </a:lnSpc>
              <a:spcBef>
                <a:spcPts val="0"/>
              </a:spcBef>
              <a:buNone/>
            </a:pPr>
            <a:r>
              <a:rPr lang="en-ZA" sz="1300" dirty="0" smtClean="0">
                <a:latin typeface="Arial" charset="0"/>
                <a:ea typeface="Arial" charset="0"/>
                <a:cs typeface="Arial" charset="0"/>
              </a:rPr>
              <a:t> </a:t>
            </a:r>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10</a:t>
            </a:fld>
            <a:endParaRPr lang="en-US" dirty="0"/>
          </a:p>
        </p:txBody>
      </p:sp>
      <p:sp>
        <p:nvSpPr>
          <p:cNvPr id="5" name="Rectangle 4"/>
          <p:cNvSpPr/>
          <p:nvPr/>
        </p:nvSpPr>
        <p:spPr>
          <a:xfrm>
            <a:off x="352567" y="1017162"/>
            <a:ext cx="9200866" cy="1592744"/>
          </a:xfrm>
          <a:prstGeom prst="rect">
            <a:avLst/>
          </a:prstGeom>
        </p:spPr>
        <p:txBody>
          <a:bodyPr wrap="square">
            <a:spAutoFit/>
          </a:bodyPr>
          <a:lstStyle/>
          <a:p>
            <a:pPr marL="285750" indent="-285750" algn="just">
              <a:lnSpc>
                <a:spcPct val="150000"/>
              </a:lnSpc>
              <a:buFont typeface="Arial" charset="0"/>
              <a:buChar char="•"/>
            </a:pPr>
            <a:r>
              <a:rPr lang="en-ZA" sz="1300" dirty="0" smtClean="0">
                <a:latin typeface="Arial" charset="0"/>
                <a:ea typeface="Arial" charset="0"/>
                <a:cs typeface="Arial" charset="0"/>
              </a:rPr>
              <a:t>Water, Sanitation and Roads projects are being implemented </a:t>
            </a:r>
          </a:p>
          <a:p>
            <a:pPr marL="285750" indent="-285750" algn="just">
              <a:lnSpc>
                <a:spcPct val="150000"/>
              </a:lnSpc>
              <a:buFont typeface="Arial" charset="0"/>
              <a:buChar char="•"/>
            </a:pPr>
            <a:r>
              <a:rPr lang="en-ZA" sz="1300" dirty="0" smtClean="0">
                <a:latin typeface="Arial" charset="0"/>
                <a:ea typeface="Arial" charset="0"/>
                <a:cs typeface="Arial" charset="0"/>
              </a:rPr>
              <a:t>There are clear projects for bulk infrastructure interventions with recommendations from DWs and approval by COGTA. </a:t>
            </a:r>
          </a:p>
          <a:p>
            <a:pPr marL="285750" indent="-285750" algn="just">
              <a:lnSpc>
                <a:spcPct val="150000"/>
              </a:lnSpc>
              <a:buFont typeface="Arial" charset="0"/>
              <a:buChar char="•"/>
            </a:pPr>
            <a:r>
              <a:rPr lang="en-ZA" sz="1300" dirty="0" smtClean="0">
                <a:latin typeface="Arial" charset="0"/>
                <a:ea typeface="Arial" charset="0"/>
                <a:cs typeface="Arial" charset="0"/>
              </a:rPr>
              <a:t>COGTA also assisted through liaison with Department of Water and Sanitation to accelerate technical reports and appraisal of water and sanitation projects for all MIG projects to be approved and registered for both 2019/20 and 2020/21 financial years.</a:t>
            </a:r>
          </a:p>
        </p:txBody>
      </p:sp>
    </p:spTree>
    <p:extLst>
      <p:ext uri="{BB962C8B-B14F-4D97-AF65-F5344CB8AC3E}">
        <p14:creationId xmlns:p14="http://schemas.microsoft.com/office/powerpoint/2010/main" val="3414878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charset="0"/>
                <a:ea typeface="Arial" charset="0"/>
                <a:cs typeface="Arial" charset="0"/>
              </a:rPr>
              <a:t>SUCCESS </a:t>
            </a:r>
            <a:r>
              <a:rPr lang="en-US" sz="2800" b="1" dirty="0" smtClean="0">
                <a:latin typeface="Arial" charset="0"/>
                <a:ea typeface="Arial" charset="0"/>
                <a:cs typeface="Arial" charset="0"/>
              </a:rPr>
              <a:t>AREAS: 4 </a:t>
            </a:r>
            <a:r>
              <a:rPr lang="en-US" sz="2800" b="1" dirty="0">
                <a:latin typeface="Arial" charset="0"/>
                <a:ea typeface="Arial" charset="0"/>
                <a:cs typeface="Arial" charset="0"/>
              </a:rPr>
              <a:t>GOOD GOVERNANCE </a:t>
            </a:r>
            <a:endParaRPr lang="en-GB" sz="2800" b="1" dirty="0">
              <a:latin typeface="Arial" charset="0"/>
              <a:ea typeface="Arial" charset="0"/>
              <a:cs typeface="Arial" charset="0"/>
            </a:endParaRPr>
          </a:p>
        </p:txBody>
      </p:sp>
      <p:sp>
        <p:nvSpPr>
          <p:cNvPr id="3" name="Content Placeholder 2"/>
          <p:cNvSpPr>
            <a:spLocks noGrp="1"/>
          </p:cNvSpPr>
          <p:nvPr>
            <p:ph idx="1"/>
          </p:nvPr>
        </p:nvSpPr>
        <p:spPr>
          <a:xfrm>
            <a:off x="272955" y="914401"/>
            <a:ext cx="9280478" cy="5441949"/>
          </a:xfrm>
        </p:spPr>
        <p:txBody>
          <a:bodyPr>
            <a:noAutofit/>
          </a:bodyPr>
          <a:lstStyle/>
          <a:p>
            <a:pPr marL="0" lvl="1" indent="0" algn="just">
              <a:lnSpc>
                <a:spcPct val="110000"/>
              </a:lnSpc>
              <a:spcBef>
                <a:spcPts val="0"/>
              </a:spcBef>
              <a:buNone/>
            </a:pPr>
            <a:endParaRPr lang="en-ZA" sz="1800" dirty="0" smtClean="0"/>
          </a:p>
          <a:p>
            <a:pPr marL="457200" lvl="1" indent="0" algn="just">
              <a:lnSpc>
                <a:spcPct val="110000"/>
              </a:lnSpc>
              <a:spcBef>
                <a:spcPts val="0"/>
              </a:spcBef>
              <a:buNone/>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r>
              <a:rPr lang="en-ZA" sz="2200" dirty="0" smtClean="0"/>
              <a:t> </a:t>
            </a:r>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11</a:t>
            </a:fld>
            <a:endParaRPr lang="en-US" dirty="0"/>
          </a:p>
        </p:txBody>
      </p:sp>
      <p:sp>
        <p:nvSpPr>
          <p:cNvPr id="5" name="Rectangle 4"/>
          <p:cNvSpPr/>
          <p:nvPr/>
        </p:nvSpPr>
        <p:spPr>
          <a:xfrm>
            <a:off x="352567" y="1017162"/>
            <a:ext cx="9200866" cy="5401479"/>
          </a:xfrm>
          <a:prstGeom prst="rect">
            <a:avLst/>
          </a:prstGeom>
        </p:spPr>
        <p:txBody>
          <a:bodyPr wrap="square">
            <a:spAutoFit/>
          </a:bodyPr>
          <a:lstStyle/>
          <a:p>
            <a:pPr marL="400050" lvl="2" indent="-342900" algn="just">
              <a:lnSpc>
                <a:spcPct val="150000"/>
              </a:lnSpc>
              <a:buFont typeface="Arial" charset="0"/>
              <a:buChar char="•"/>
            </a:pPr>
            <a:r>
              <a:rPr lang="en-ZA" sz="1400" dirty="0" smtClean="0">
                <a:latin typeface="Arial" charset="0"/>
                <a:ea typeface="Arial" charset="0"/>
                <a:cs typeface="Arial" charset="0"/>
              </a:rPr>
              <a:t>The Executive Mayor Cllr T </a:t>
            </a:r>
            <a:r>
              <a:rPr lang="en-ZA" sz="1400" dirty="0" err="1" smtClean="0">
                <a:latin typeface="Arial" charset="0"/>
                <a:ea typeface="Arial" charset="0"/>
                <a:cs typeface="Arial" charset="0"/>
              </a:rPr>
              <a:t>Madileng</a:t>
            </a:r>
            <a:r>
              <a:rPr lang="en-ZA" sz="1400" dirty="0" smtClean="0">
                <a:latin typeface="Arial" charset="0"/>
                <a:ea typeface="Arial" charset="0"/>
                <a:cs typeface="Arial" charset="0"/>
              </a:rPr>
              <a:t> resigned as an Executive Mayor and Councillor in October 2020 and was replaced by Cllr R </a:t>
            </a:r>
            <a:r>
              <a:rPr lang="en-ZA" sz="1400" dirty="0" err="1" smtClean="0">
                <a:latin typeface="Arial" charset="0"/>
                <a:ea typeface="Arial" charset="0"/>
                <a:cs typeface="Arial" charset="0"/>
              </a:rPr>
              <a:t>Mathabe</a:t>
            </a:r>
            <a:r>
              <a:rPr lang="en-ZA" sz="1400" dirty="0" smtClean="0">
                <a:latin typeface="Arial" charset="0"/>
                <a:ea typeface="Arial" charset="0"/>
                <a:cs typeface="Arial" charset="0"/>
              </a:rPr>
              <a:t> as the new Executive Mayor. Cllr  D </a:t>
            </a:r>
            <a:r>
              <a:rPr lang="en-ZA" sz="1400" dirty="0" err="1" smtClean="0">
                <a:latin typeface="Arial" charset="0"/>
                <a:ea typeface="Arial" charset="0"/>
                <a:cs typeface="Arial" charset="0"/>
              </a:rPr>
              <a:t>Mahlangu</a:t>
            </a:r>
            <a:r>
              <a:rPr lang="en-ZA" sz="1400" dirty="0" smtClean="0">
                <a:latin typeface="Arial" charset="0"/>
                <a:ea typeface="Arial" charset="0"/>
                <a:cs typeface="Arial" charset="0"/>
              </a:rPr>
              <a:t> was elected as the new speaker.</a:t>
            </a:r>
          </a:p>
          <a:p>
            <a:pPr marL="400050" lvl="2" indent="-342900" algn="just">
              <a:lnSpc>
                <a:spcPct val="150000"/>
              </a:lnSpc>
              <a:buFont typeface="Arial" charset="0"/>
              <a:buChar char="•"/>
            </a:pPr>
            <a:r>
              <a:rPr lang="en-ZA" sz="1400" dirty="0" smtClean="0">
                <a:latin typeface="Arial" charset="0"/>
                <a:ea typeface="Arial" charset="0"/>
                <a:cs typeface="Arial" charset="0"/>
              </a:rPr>
              <a:t>Governance </a:t>
            </a:r>
            <a:r>
              <a:rPr lang="en-ZA" sz="1400" dirty="0">
                <a:latin typeface="Arial" charset="0"/>
                <a:ea typeface="Arial" charset="0"/>
                <a:cs typeface="Arial" charset="0"/>
              </a:rPr>
              <a:t>Committees such as Section 79 and 80 Committees, Risk Committee, </a:t>
            </a:r>
            <a:r>
              <a:rPr lang="en-ZA" sz="1400" dirty="0" smtClean="0">
                <a:latin typeface="Arial" charset="0"/>
                <a:ea typeface="Arial" charset="0"/>
                <a:cs typeface="Arial" charset="0"/>
              </a:rPr>
              <a:t>Internal Audit </a:t>
            </a:r>
            <a:r>
              <a:rPr lang="en-ZA" sz="1400" dirty="0">
                <a:latin typeface="Arial" charset="0"/>
                <a:ea typeface="Arial" charset="0"/>
                <a:cs typeface="Arial" charset="0"/>
              </a:rPr>
              <a:t>Committees </a:t>
            </a:r>
            <a:r>
              <a:rPr lang="en-ZA" sz="1400" dirty="0" smtClean="0">
                <a:latin typeface="Arial" charset="0"/>
                <a:ea typeface="Arial" charset="0"/>
                <a:cs typeface="Arial" charset="0"/>
              </a:rPr>
              <a:t>have been resuscitated.</a:t>
            </a:r>
            <a:r>
              <a:rPr lang="en-GB" sz="1400" dirty="0">
                <a:latin typeface="Arial" charset="0"/>
                <a:ea typeface="Arial" charset="0"/>
                <a:cs typeface="Arial" charset="0"/>
              </a:rPr>
              <a:t> </a:t>
            </a:r>
            <a:endParaRPr lang="en-GB" sz="1400" dirty="0" smtClean="0">
              <a:latin typeface="Arial" charset="0"/>
              <a:ea typeface="Arial" charset="0"/>
              <a:cs typeface="Arial" charset="0"/>
            </a:endParaRPr>
          </a:p>
          <a:p>
            <a:pPr marL="400050" lvl="2" indent="-342900" algn="just">
              <a:lnSpc>
                <a:spcPct val="150000"/>
              </a:lnSpc>
              <a:buFont typeface="Arial" charset="0"/>
              <a:buChar char="•"/>
            </a:pPr>
            <a:r>
              <a:rPr lang="en-GB" sz="1400" dirty="0" smtClean="0">
                <a:latin typeface="Arial" charset="0"/>
                <a:ea typeface="Arial" charset="0"/>
                <a:cs typeface="Arial" charset="0"/>
              </a:rPr>
              <a:t>Council </a:t>
            </a:r>
            <a:r>
              <a:rPr lang="en-GB" sz="1400" dirty="0">
                <a:latin typeface="Arial" charset="0"/>
                <a:ea typeface="Arial" charset="0"/>
                <a:cs typeface="Arial" charset="0"/>
              </a:rPr>
              <a:t>meetings are seating regularly through teleconferencing due to COVID 19/ lockdown regulations </a:t>
            </a:r>
          </a:p>
          <a:p>
            <a:pPr marL="400050" lvl="2" indent="-342900" algn="just">
              <a:lnSpc>
                <a:spcPct val="150000"/>
              </a:lnSpc>
              <a:buFont typeface="Arial" charset="0"/>
              <a:buChar char="•"/>
            </a:pPr>
            <a:r>
              <a:rPr lang="en-ZA" sz="1400" dirty="0" smtClean="0">
                <a:latin typeface="Arial" charset="0"/>
                <a:ea typeface="Arial" charset="0"/>
                <a:cs typeface="Arial" charset="0"/>
              </a:rPr>
              <a:t>There </a:t>
            </a:r>
            <a:r>
              <a:rPr lang="en-ZA" sz="1400" dirty="0">
                <a:latin typeface="Arial" charset="0"/>
                <a:ea typeface="Arial" charset="0"/>
                <a:cs typeface="Arial" charset="0"/>
              </a:rPr>
              <a:t>is also a need to resuscitate MPAC to strengthen the accountability of the Municipality including the Audit </a:t>
            </a:r>
            <a:r>
              <a:rPr lang="en-ZA" sz="1400" dirty="0" smtClean="0">
                <a:latin typeface="Arial" charset="0"/>
                <a:ea typeface="Arial" charset="0"/>
                <a:cs typeface="Arial" charset="0"/>
              </a:rPr>
              <a:t>Committees.</a:t>
            </a:r>
            <a:endParaRPr lang="en-GB" sz="1400" dirty="0">
              <a:latin typeface="Arial" charset="0"/>
              <a:ea typeface="Arial" charset="0"/>
              <a:cs typeface="Arial" charset="0"/>
            </a:endParaRPr>
          </a:p>
          <a:p>
            <a:pPr marL="400050" lvl="2" indent="-342900" algn="just">
              <a:lnSpc>
                <a:spcPct val="150000"/>
              </a:lnSpc>
              <a:buFont typeface="Arial" charset="0"/>
              <a:buChar char="•"/>
            </a:pPr>
            <a:r>
              <a:rPr lang="en-GB" sz="1400" dirty="0" smtClean="0">
                <a:latin typeface="Arial" charset="0"/>
                <a:ea typeface="Arial" charset="0"/>
                <a:cs typeface="Arial" charset="0"/>
              </a:rPr>
              <a:t>Risk </a:t>
            </a:r>
            <a:r>
              <a:rPr lang="en-GB" sz="1400" dirty="0">
                <a:latin typeface="Arial" charset="0"/>
                <a:ea typeface="Arial" charset="0"/>
                <a:cs typeface="Arial" charset="0"/>
              </a:rPr>
              <a:t>register developed and submitted to Council for approval </a:t>
            </a:r>
            <a:endParaRPr lang="en-GB" sz="1400" dirty="0" smtClean="0">
              <a:latin typeface="Arial" charset="0"/>
              <a:ea typeface="Arial" charset="0"/>
              <a:cs typeface="Arial" charset="0"/>
            </a:endParaRPr>
          </a:p>
          <a:p>
            <a:pPr marL="400050" lvl="2" indent="-342900" algn="just">
              <a:lnSpc>
                <a:spcPct val="150000"/>
              </a:lnSpc>
              <a:buFont typeface="Arial" charset="0"/>
              <a:buChar char="•"/>
            </a:pPr>
            <a:r>
              <a:rPr lang="en-GB" sz="1400" dirty="0" smtClean="0">
                <a:latin typeface="Arial" charset="0"/>
                <a:ea typeface="Arial" charset="0"/>
                <a:cs typeface="Arial" charset="0"/>
              </a:rPr>
              <a:t>Appointment </a:t>
            </a:r>
            <a:r>
              <a:rPr lang="en-GB" sz="1400" dirty="0">
                <a:latin typeface="Arial" charset="0"/>
                <a:ea typeface="Arial" charset="0"/>
                <a:cs typeface="Arial" charset="0"/>
              </a:rPr>
              <a:t>of the risk champions </a:t>
            </a:r>
            <a:endParaRPr lang="en-GB" sz="1400" dirty="0" smtClean="0">
              <a:latin typeface="Arial" charset="0"/>
              <a:ea typeface="Arial" charset="0"/>
              <a:cs typeface="Arial" charset="0"/>
            </a:endParaRPr>
          </a:p>
          <a:p>
            <a:pPr marL="400050" lvl="2" indent="-342900" algn="just">
              <a:lnSpc>
                <a:spcPct val="150000"/>
              </a:lnSpc>
              <a:buFont typeface="Arial" charset="0"/>
              <a:buChar char="•"/>
            </a:pPr>
            <a:r>
              <a:rPr lang="en-GB" sz="1400" dirty="0" smtClean="0">
                <a:latin typeface="Arial" charset="0"/>
                <a:ea typeface="Arial" charset="0"/>
                <a:cs typeface="Arial" charset="0"/>
              </a:rPr>
              <a:t>Centralization </a:t>
            </a:r>
            <a:r>
              <a:rPr lang="en-GB" sz="1400" dirty="0">
                <a:latin typeface="Arial" charset="0"/>
                <a:ea typeface="Arial" charset="0"/>
                <a:cs typeface="Arial" charset="0"/>
              </a:rPr>
              <a:t>of contract management under </a:t>
            </a:r>
            <a:r>
              <a:rPr lang="en-GB" sz="1400" dirty="0" smtClean="0">
                <a:latin typeface="Arial" charset="0"/>
                <a:ea typeface="Arial" charset="0"/>
                <a:cs typeface="Arial" charset="0"/>
              </a:rPr>
              <a:t>BTO</a:t>
            </a:r>
          </a:p>
          <a:p>
            <a:pPr marL="400050" lvl="2" indent="-342900" algn="just">
              <a:lnSpc>
                <a:spcPct val="150000"/>
              </a:lnSpc>
              <a:buFont typeface="Arial" charset="0"/>
              <a:buChar char="•"/>
            </a:pPr>
            <a:r>
              <a:rPr lang="en-GB" sz="1400" dirty="0" smtClean="0">
                <a:latin typeface="Arial" charset="0"/>
                <a:ea typeface="Arial" charset="0"/>
                <a:cs typeface="Arial" charset="0"/>
              </a:rPr>
              <a:t>Internal </a:t>
            </a:r>
            <a:r>
              <a:rPr lang="en-GB" sz="1400" dirty="0">
                <a:latin typeface="Arial" charset="0"/>
                <a:ea typeface="Arial" charset="0"/>
                <a:cs typeface="Arial" charset="0"/>
              </a:rPr>
              <a:t>Audit plays a meaningful role </a:t>
            </a:r>
            <a:endParaRPr lang="en-GB" sz="1400" dirty="0" smtClean="0">
              <a:latin typeface="Arial" charset="0"/>
              <a:ea typeface="Arial" charset="0"/>
              <a:cs typeface="Arial" charset="0"/>
            </a:endParaRPr>
          </a:p>
          <a:p>
            <a:pPr marL="400050" lvl="2" indent="-342900" algn="just">
              <a:lnSpc>
                <a:spcPct val="150000"/>
              </a:lnSpc>
              <a:buFont typeface="Arial" charset="0"/>
              <a:buChar char="•"/>
            </a:pPr>
            <a:r>
              <a:rPr lang="en-GB" sz="1400" dirty="0" smtClean="0">
                <a:latin typeface="Arial" charset="0"/>
                <a:ea typeface="Arial" charset="0"/>
                <a:cs typeface="Arial" charset="0"/>
              </a:rPr>
              <a:t>Section </a:t>
            </a:r>
            <a:r>
              <a:rPr lang="en-GB" sz="1400" dirty="0">
                <a:latin typeface="Arial" charset="0"/>
                <a:ea typeface="Arial" charset="0"/>
                <a:cs typeface="Arial" charset="0"/>
              </a:rPr>
              <a:t>106 investigation </a:t>
            </a:r>
            <a:r>
              <a:rPr lang="en-GB" sz="1400" dirty="0" smtClean="0">
                <a:latin typeface="Arial" charset="0"/>
                <a:ea typeface="Arial" charset="0"/>
                <a:cs typeface="Arial" charset="0"/>
              </a:rPr>
              <a:t>report has been handed over to the Municipal Council on 06 October 2020, with directives that the municipality must develop an action plan to implement the findings of the report. The municipality has still not submitted the action plan. </a:t>
            </a:r>
            <a:endParaRPr lang="en-GB" dirty="0">
              <a:latin typeface="Arial" charset="0"/>
              <a:ea typeface="Arial" charset="0"/>
              <a:cs typeface="Arial" charset="0"/>
            </a:endParaRPr>
          </a:p>
          <a:p>
            <a:pPr marL="171450" indent="-171450" algn="just">
              <a:spcAft>
                <a:spcPts val="0"/>
              </a:spcAft>
              <a:buFont typeface="Wingdings" panose="05000000000000000000" pitchFamily="2" charset="2"/>
              <a:buChar char="§"/>
            </a:pPr>
            <a:endParaRPr lang="en-GB" sz="1200" dirty="0">
              <a:latin typeface="Arial" charset="0"/>
              <a:ea typeface="Calibri" charset="0"/>
              <a:cs typeface="Times New Roman" charset="0"/>
            </a:endParaRPr>
          </a:p>
          <a:p>
            <a:pPr lvl="2" indent="-635000" algn="just">
              <a:buFont typeface="Arial" charset="0"/>
              <a:buChar char="•"/>
            </a:pPr>
            <a:endParaRPr lang="en-GB" dirty="0"/>
          </a:p>
        </p:txBody>
      </p:sp>
    </p:spTree>
    <p:extLst>
      <p:ext uri="{BB962C8B-B14F-4D97-AF65-F5344CB8AC3E}">
        <p14:creationId xmlns:p14="http://schemas.microsoft.com/office/powerpoint/2010/main" val="1747315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b="1" dirty="0" smtClean="0"/>
              <a:t> </a:t>
            </a:r>
            <a:r>
              <a:rPr lang="en-US" sz="2800" b="1" dirty="0">
                <a:latin typeface="Arial" charset="0"/>
                <a:ea typeface="Arial" charset="0"/>
                <a:cs typeface="Arial" charset="0"/>
              </a:rPr>
              <a:t>SUCCESS </a:t>
            </a:r>
            <a:r>
              <a:rPr lang="en-US" sz="2800" b="1" dirty="0" smtClean="0">
                <a:latin typeface="Arial" charset="0"/>
                <a:ea typeface="Arial" charset="0"/>
                <a:cs typeface="Arial" charset="0"/>
              </a:rPr>
              <a:t>AREAS: 4 GOOD </a:t>
            </a:r>
            <a:r>
              <a:rPr lang="en-US" sz="2800" b="1" dirty="0">
                <a:latin typeface="Arial" charset="0"/>
                <a:ea typeface="Arial" charset="0"/>
                <a:cs typeface="Arial" charset="0"/>
              </a:rPr>
              <a:t>GOVERNANCE..</a:t>
            </a:r>
            <a:r>
              <a:rPr lang="en-US" sz="2800" b="1" dirty="0" err="1">
                <a:latin typeface="Arial" charset="0"/>
                <a:ea typeface="Arial" charset="0"/>
                <a:cs typeface="Arial" charset="0"/>
              </a:rPr>
              <a:t>cont</a:t>
            </a:r>
            <a:r>
              <a:rPr lang="en-US" sz="2800" b="1" dirty="0">
                <a:latin typeface="Arial" charset="0"/>
                <a:ea typeface="Arial" charset="0"/>
                <a:cs typeface="Arial" charset="0"/>
              </a:rPr>
              <a:t> </a:t>
            </a:r>
            <a:endParaRPr lang="en-GB" sz="2800" b="1" dirty="0">
              <a:latin typeface="Arial" charset="0"/>
              <a:ea typeface="Arial" charset="0"/>
              <a:cs typeface="Arial" charset="0"/>
            </a:endParaRPr>
          </a:p>
        </p:txBody>
      </p:sp>
      <p:sp>
        <p:nvSpPr>
          <p:cNvPr id="3" name="Content Placeholder 2"/>
          <p:cNvSpPr>
            <a:spLocks noGrp="1"/>
          </p:cNvSpPr>
          <p:nvPr>
            <p:ph idx="1"/>
          </p:nvPr>
        </p:nvSpPr>
        <p:spPr>
          <a:xfrm>
            <a:off x="272955" y="914401"/>
            <a:ext cx="9280478" cy="5441949"/>
          </a:xfrm>
        </p:spPr>
        <p:txBody>
          <a:bodyPr>
            <a:noAutofit/>
          </a:bodyPr>
          <a:lstStyle/>
          <a:p>
            <a:pPr marL="0" lvl="1" indent="0" algn="just">
              <a:lnSpc>
                <a:spcPct val="110000"/>
              </a:lnSpc>
              <a:spcBef>
                <a:spcPts val="0"/>
              </a:spcBef>
              <a:buNone/>
            </a:pPr>
            <a:endParaRPr lang="en-ZA" sz="1800" dirty="0" smtClean="0"/>
          </a:p>
          <a:p>
            <a:pPr marL="457200" lvl="1" indent="0" algn="just">
              <a:lnSpc>
                <a:spcPct val="110000"/>
              </a:lnSpc>
              <a:spcBef>
                <a:spcPts val="0"/>
              </a:spcBef>
              <a:buNone/>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r>
              <a:rPr lang="en-ZA" sz="2200" dirty="0" smtClean="0"/>
              <a:t> </a:t>
            </a:r>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12</a:t>
            </a:fld>
            <a:endParaRPr lang="en-US" dirty="0"/>
          </a:p>
        </p:txBody>
      </p:sp>
      <p:sp>
        <p:nvSpPr>
          <p:cNvPr id="5" name="Rectangle 4"/>
          <p:cNvSpPr/>
          <p:nvPr/>
        </p:nvSpPr>
        <p:spPr>
          <a:xfrm>
            <a:off x="352567" y="1017162"/>
            <a:ext cx="9200866" cy="3739485"/>
          </a:xfrm>
          <a:prstGeom prst="rect">
            <a:avLst/>
          </a:prstGeom>
        </p:spPr>
        <p:txBody>
          <a:bodyPr wrap="square">
            <a:spAutoFit/>
          </a:bodyPr>
          <a:lstStyle/>
          <a:p>
            <a:pPr marL="58738" lvl="2" indent="44450" algn="just"/>
            <a:r>
              <a:rPr lang="en-GB" b="1" dirty="0" smtClean="0">
                <a:latin typeface="Arial" charset="0"/>
                <a:ea typeface="Arial" charset="0"/>
                <a:cs typeface="Arial" charset="0"/>
              </a:rPr>
              <a:t>Outstanding Issues </a:t>
            </a:r>
            <a:endParaRPr lang="en-GB" b="1" dirty="0">
              <a:latin typeface="Arial" charset="0"/>
              <a:ea typeface="Arial" charset="0"/>
              <a:cs typeface="Arial" charset="0"/>
            </a:endParaRPr>
          </a:p>
          <a:p>
            <a:pPr marL="171450" indent="-171450" algn="just">
              <a:spcAft>
                <a:spcPts val="0"/>
              </a:spcAft>
              <a:buFont typeface="Wingdings" panose="05000000000000000000" pitchFamily="2" charset="2"/>
              <a:buChar char="§"/>
            </a:pPr>
            <a:endParaRPr lang="en-GB" dirty="0">
              <a:latin typeface="Arial" charset="0"/>
              <a:ea typeface="Arial" charset="0"/>
              <a:cs typeface="Arial" charset="0"/>
            </a:endParaRPr>
          </a:p>
          <a:p>
            <a:pPr marL="171450" indent="-171450" algn="just">
              <a:lnSpc>
                <a:spcPct val="150000"/>
              </a:lnSpc>
              <a:spcAft>
                <a:spcPts val="0"/>
              </a:spcAft>
              <a:buFont typeface="Arial" charset="0"/>
              <a:buChar char="•"/>
            </a:pPr>
            <a:r>
              <a:rPr lang="en-US" sz="1400" dirty="0" smtClean="0">
                <a:latin typeface="Arial" charset="0"/>
                <a:ea typeface="Calibri" charset="0"/>
                <a:cs typeface="Times New Roman" charset="0"/>
              </a:rPr>
              <a:t>Action plan to respond to S106 Investigation report.</a:t>
            </a:r>
          </a:p>
          <a:p>
            <a:pPr marL="171450" indent="-171450" algn="just">
              <a:lnSpc>
                <a:spcPct val="150000"/>
              </a:lnSpc>
              <a:spcAft>
                <a:spcPts val="0"/>
              </a:spcAft>
              <a:buFont typeface="Arial" charset="0"/>
              <a:buChar char="•"/>
            </a:pPr>
            <a:r>
              <a:rPr lang="en-US" sz="1400" dirty="0" smtClean="0">
                <a:latin typeface="Arial" charset="0"/>
                <a:ea typeface="Calibri" charset="0"/>
                <a:cs typeface="Times New Roman" charset="0"/>
              </a:rPr>
              <a:t>Section </a:t>
            </a:r>
            <a:r>
              <a:rPr lang="en-US" sz="1400" dirty="0">
                <a:latin typeface="Arial" charset="0"/>
                <a:ea typeface="Calibri" charset="0"/>
                <a:cs typeface="Times New Roman" charset="0"/>
              </a:rPr>
              <a:t>79 and 80 committees </a:t>
            </a:r>
            <a:r>
              <a:rPr lang="en-US" sz="1400" dirty="0" smtClean="0">
                <a:latin typeface="Arial" charset="0"/>
                <a:ea typeface="Calibri" charset="0"/>
                <a:cs typeface="Times New Roman" charset="0"/>
              </a:rPr>
              <a:t>to develop schedule of meetings and adhere to it.</a:t>
            </a:r>
          </a:p>
          <a:p>
            <a:pPr marL="171450" indent="-171450" algn="just">
              <a:lnSpc>
                <a:spcPct val="150000"/>
              </a:lnSpc>
              <a:spcAft>
                <a:spcPts val="0"/>
              </a:spcAft>
              <a:buFont typeface="Arial" charset="0"/>
              <a:buChar char="•"/>
            </a:pPr>
            <a:r>
              <a:rPr lang="en-US" sz="1400" dirty="0" smtClean="0">
                <a:latin typeface="Arial" charset="0"/>
                <a:ea typeface="Calibri" charset="0"/>
                <a:cs typeface="Times New Roman" charset="0"/>
              </a:rPr>
              <a:t>Monitoring </a:t>
            </a:r>
            <a:r>
              <a:rPr lang="en-US" sz="1400" dirty="0">
                <a:latin typeface="Arial" charset="0"/>
                <a:ea typeface="Calibri" charset="0"/>
                <a:cs typeface="Times New Roman" charset="0"/>
              </a:rPr>
              <a:t>of the implementation of the </a:t>
            </a:r>
            <a:r>
              <a:rPr lang="en-US" sz="1400" dirty="0" smtClean="0">
                <a:latin typeface="Arial" charset="0"/>
                <a:ea typeface="Calibri" charset="0"/>
                <a:cs typeface="Times New Roman" charset="0"/>
              </a:rPr>
              <a:t>SDBIP</a:t>
            </a:r>
          </a:p>
          <a:p>
            <a:pPr marL="171450" indent="-171450" algn="just">
              <a:lnSpc>
                <a:spcPct val="150000"/>
              </a:lnSpc>
              <a:spcAft>
                <a:spcPts val="0"/>
              </a:spcAft>
              <a:buFont typeface="Arial" charset="0"/>
              <a:buChar char="•"/>
            </a:pPr>
            <a:r>
              <a:rPr lang="en-US" sz="1400" dirty="0" smtClean="0">
                <a:latin typeface="Arial" charset="0"/>
                <a:ea typeface="Calibri" charset="0"/>
                <a:cs typeface="Times New Roman" charset="0"/>
              </a:rPr>
              <a:t>Address </a:t>
            </a:r>
            <a:r>
              <a:rPr lang="en-US" sz="1400" dirty="0">
                <a:latin typeface="Arial" charset="0"/>
                <a:ea typeface="Calibri" charset="0"/>
                <a:cs typeface="Times New Roman" charset="0"/>
              </a:rPr>
              <a:t>the backlog on compliance matters to Council </a:t>
            </a:r>
            <a:endParaRPr lang="en-US" sz="1400" dirty="0" smtClean="0">
              <a:latin typeface="Arial" charset="0"/>
              <a:ea typeface="Calibri" charset="0"/>
              <a:cs typeface="Times New Roman" charset="0"/>
            </a:endParaRPr>
          </a:p>
          <a:p>
            <a:pPr marL="171450" indent="-171450" algn="just">
              <a:lnSpc>
                <a:spcPct val="150000"/>
              </a:lnSpc>
              <a:spcAft>
                <a:spcPts val="0"/>
              </a:spcAft>
              <a:buFont typeface="Arial" charset="0"/>
              <a:buChar char="•"/>
            </a:pPr>
            <a:r>
              <a:rPr lang="en-US" sz="1400" dirty="0" smtClean="0">
                <a:latin typeface="Arial" charset="0"/>
                <a:ea typeface="Calibri" charset="0"/>
                <a:cs typeface="Times New Roman" charset="0"/>
              </a:rPr>
              <a:t>Development </a:t>
            </a:r>
            <a:r>
              <a:rPr lang="en-US" sz="1400" dirty="0">
                <a:latin typeface="Arial" charset="0"/>
                <a:ea typeface="Calibri" charset="0"/>
                <a:cs typeface="Times New Roman" charset="0"/>
              </a:rPr>
              <a:t>of a comprehensive Performance Management System including the software </a:t>
            </a:r>
            <a:endParaRPr lang="en-US" sz="1400" dirty="0" smtClean="0">
              <a:latin typeface="Arial" charset="0"/>
              <a:ea typeface="Calibri" charset="0"/>
              <a:cs typeface="Times New Roman" charset="0"/>
            </a:endParaRPr>
          </a:p>
          <a:p>
            <a:pPr marL="171450" indent="-171450" algn="just">
              <a:lnSpc>
                <a:spcPct val="150000"/>
              </a:lnSpc>
              <a:spcAft>
                <a:spcPts val="0"/>
              </a:spcAft>
              <a:buFont typeface="Arial" charset="0"/>
              <a:buChar char="•"/>
            </a:pPr>
            <a:r>
              <a:rPr lang="en-US" sz="1400" dirty="0" smtClean="0">
                <a:latin typeface="Arial" charset="0"/>
                <a:ea typeface="Calibri" charset="0"/>
                <a:cs typeface="Times New Roman" charset="0"/>
              </a:rPr>
              <a:t>Embrace </a:t>
            </a:r>
            <a:r>
              <a:rPr lang="en-US" sz="1400" dirty="0">
                <a:latin typeface="Arial" charset="0"/>
                <a:ea typeface="Calibri" charset="0"/>
                <a:cs typeface="Times New Roman" charset="0"/>
              </a:rPr>
              <a:t>the culture of </a:t>
            </a:r>
            <a:r>
              <a:rPr lang="en-US" sz="1400" dirty="0" err="1" smtClean="0">
                <a:latin typeface="Arial" charset="0"/>
                <a:ea typeface="Calibri" charset="0"/>
                <a:cs typeface="Times New Roman" charset="0"/>
              </a:rPr>
              <a:t>Batho</a:t>
            </a:r>
            <a:r>
              <a:rPr lang="en-US" sz="1400" dirty="0" smtClean="0">
                <a:latin typeface="Arial" charset="0"/>
                <a:ea typeface="Calibri" charset="0"/>
                <a:cs typeface="Times New Roman" charset="0"/>
              </a:rPr>
              <a:t>-Pele</a:t>
            </a:r>
            <a:endParaRPr lang="en-GB" sz="1400" dirty="0" smtClean="0">
              <a:latin typeface="Arial" charset="0"/>
              <a:ea typeface="Calibri" charset="0"/>
              <a:cs typeface="Times New Roman" charset="0"/>
            </a:endParaRPr>
          </a:p>
          <a:p>
            <a:pPr marL="171450" indent="-171450" algn="just">
              <a:lnSpc>
                <a:spcPct val="150000"/>
              </a:lnSpc>
              <a:spcAft>
                <a:spcPts val="0"/>
              </a:spcAft>
              <a:buFont typeface="Arial" charset="0"/>
              <a:buChar char="•"/>
            </a:pPr>
            <a:r>
              <a:rPr lang="en-GB" sz="1400" dirty="0" smtClean="0">
                <a:latin typeface="Arial" charset="0"/>
                <a:ea typeface="Calibri" charset="0"/>
                <a:cs typeface="Times New Roman" charset="0"/>
              </a:rPr>
              <a:t>Improve </a:t>
            </a:r>
            <a:r>
              <a:rPr lang="en-GB" sz="1400" dirty="0">
                <a:latin typeface="Arial" charset="0"/>
                <a:ea typeface="Calibri" charset="0"/>
                <a:cs typeface="Times New Roman" charset="0"/>
              </a:rPr>
              <a:t>audit outcomes  </a:t>
            </a:r>
            <a:endParaRPr lang="en-GB" sz="1400" dirty="0" smtClean="0">
              <a:latin typeface="Arial" charset="0"/>
              <a:ea typeface="Calibri" charset="0"/>
              <a:cs typeface="Times New Roman" charset="0"/>
            </a:endParaRPr>
          </a:p>
          <a:p>
            <a:pPr algn="just">
              <a:spcAft>
                <a:spcPts val="0"/>
              </a:spcAft>
            </a:pPr>
            <a:endParaRPr lang="en-GB" dirty="0">
              <a:latin typeface="Arial" charset="0"/>
              <a:ea typeface="Calibri" charset="0"/>
              <a:cs typeface="Times New Roman" charset="0"/>
            </a:endParaRPr>
          </a:p>
          <a:p>
            <a:pPr marL="171450" indent="-171450" algn="just">
              <a:spcAft>
                <a:spcPts val="0"/>
              </a:spcAft>
              <a:buFont typeface="Wingdings" panose="05000000000000000000" pitchFamily="2" charset="2"/>
              <a:buChar char="§"/>
            </a:pPr>
            <a:endParaRPr lang="en-GB" dirty="0">
              <a:latin typeface="Arial" charset="0"/>
              <a:ea typeface="Calibri" charset="0"/>
              <a:cs typeface="Times New Roman" charset="0"/>
            </a:endParaRPr>
          </a:p>
          <a:p>
            <a:pPr lvl="2" indent="-635000" algn="just">
              <a:buFont typeface="Arial" charset="0"/>
              <a:buChar char="•"/>
            </a:pPr>
            <a:endParaRPr lang="en-GB" dirty="0"/>
          </a:p>
        </p:txBody>
      </p:sp>
    </p:spTree>
    <p:extLst>
      <p:ext uri="{BB962C8B-B14F-4D97-AF65-F5344CB8AC3E}">
        <p14:creationId xmlns:p14="http://schemas.microsoft.com/office/powerpoint/2010/main" val="1338732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 </a:t>
            </a:r>
            <a:r>
              <a:rPr lang="en-GB" sz="3200" dirty="0"/>
              <a:t/>
            </a:r>
            <a:br>
              <a:rPr lang="en-GB" sz="3200" dirty="0"/>
            </a:br>
            <a:r>
              <a:rPr lang="en-US" sz="3200" b="1" dirty="0">
                <a:latin typeface="Arial" charset="0"/>
                <a:ea typeface="Arial" charset="0"/>
                <a:cs typeface="Arial" charset="0"/>
              </a:rPr>
              <a:t> </a:t>
            </a:r>
            <a:r>
              <a:rPr lang="en-US" sz="3100" b="1" dirty="0">
                <a:latin typeface="Arial" charset="0"/>
                <a:ea typeface="Arial" charset="0"/>
                <a:cs typeface="Arial" charset="0"/>
              </a:rPr>
              <a:t>SUCCESS AREAS </a:t>
            </a:r>
            <a:r>
              <a:rPr lang="en-GB" sz="3100" b="1" dirty="0" smtClean="0">
                <a:latin typeface="Arial" charset="0"/>
                <a:ea typeface="Arial" charset="0"/>
                <a:cs typeface="Arial" charset="0"/>
              </a:rPr>
              <a:t>5</a:t>
            </a:r>
            <a:r>
              <a:rPr lang="en-GB" sz="3100" b="1" dirty="0">
                <a:latin typeface="Arial" charset="0"/>
                <a:ea typeface="Arial" charset="0"/>
                <a:cs typeface="Arial" charset="0"/>
              </a:rPr>
              <a:t>. </a:t>
            </a:r>
            <a:r>
              <a:rPr lang="en-US" sz="3100" b="1" dirty="0">
                <a:latin typeface="Arial" charset="0"/>
                <a:ea typeface="Arial" charset="0"/>
                <a:cs typeface="Arial" charset="0"/>
              </a:rPr>
              <a:t>PUTTING PEOPLE FIRST </a:t>
            </a:r>
            <a:endParaRPr lang="en-GB" sz="3100" b="1" dirty="0">
              <a:latin typeface="Arial" charset="0"/>
              <a:ea typeface="Arial" charset="0"/>
              <a:cs typeface="Arial" charset="0"/>
            </a:endParaRPr>
          </a:p>
        </p:txBody>
      </p:sp>
      <p:sp>
        <p:nvSpPr>
          <p:cNvPr id="3" name="Content Placeholder 2"/>
          <p:cNvSpPr>
            <a:spLocks noGrp="1"/>
          </p:cNvSpPr>
          <p:nvPr>
            <p:ph idx="1"/>
          </p:nvPr>
        </p:nvSpPr>
        <p:spPr>
          <a:xfrm>
            <a:off x="272955" y="914401"/>
            <a:ext cx="9280478" cy="5441949"/>
          </a:xfrm>
        </p:spPr>
        <p:txBody>
          <a:bodyPr>
            <a:noAutofit/>
          </a:bodyPr>
          <a:lstStyle/>
          <a:p>
            <a:pPr marL="0" lvl="1" indent="0" algn="just">
              <a:lnSpc>
                <a:spcPct val="110000"/>
              </a:lnSpc>
              <a:spcBef>
                <a:spcPts val="0"/>
              </a:spcBef>
              <a:buNone/>
            </a:pPr>
            <a:endParaRPr lang="en-ZA" sz="1800" dirty="0" smtClean="0"/>
          </a:p>
          <a:p>
            <a:pPr marL="457200" lvl="1" indent="0" algn="just">
              <a:lnSpc>
                <a:spcPct val="110000"/>
              </a:lnSpc>
              <a:spcBef>
                <a:spcPts val="0"/>
              </a:spcBef>
              <a:buNone/>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r>
              <a:rPr lang="en-ZA" sz="2200" dirty="0" smtClean="0"/>
              <a:t> </a:t>
            </a:r>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13</a:t>
            </a:fld>
            <a:endParaRPr lang="en-US" dirty="0"/>
          </a:p>
        </p:txBody>
      </p:sp>
      <p:sp>
        <p:nvSpPr>
          <p:cNvPr id="5" name="Rectangle 4"/>
          <p:cNvSpPr/>
          <p:nvPr/>
        </p:nvSpPr>
        <p:spPr>
          <a:xfrm>
            <a:off x="352567" y="1017162"/>
            <a:ext cx="9200866" cy="4154984"/>
          </a:xfrm>
          <a:prstGeom prst="rect">
            <a:avLst/>
          </a:prstGeom>
        </p:spPr>
        <p:txBody>
          <a:bodyPr wrap="square">
            <a:spAutoFit/>
          </a:bodyPr>
          <a:lstStyle/>
          <a:p>
            <a:pPr marL="742950" lvl="1" indent="-285750" algn="just">
              <a:lnSpc>
                <a:spcPct val="150000"/>
              </a:lnSpc>
              <a:buFont typeface="Arial" charset="0"/>
              <a:buChar char="•"/>
            </a:pPr>
            <a:r>
              <a:rPr lang="en-US" sz="1400" dirty="0" smtClean="0">
                <a:latin typeface="Arial" charset="0"/>
                <a:ea typeface="Arial" charset="0"/>
                <a:cs typeface="Arial" charset="0"/>
              </a:rPr>
              <a:t>Processes have started with community engagement through radio </a:t>
            </a:r>
            <a:r>
              <a:rPr lang="en-US" sz="1400" dirty="0" err="1" smtClean="0">
                <a:latin typeface="Arial" charset="0"/>
                <a:ea typeface="Arial" charset="0"/>
                <a:cs typeface="Arial" charset="0"/>
              </a:rPr>
              <a:t>programmes</a:t>
            </a:r>
            <a:r>
              <a:rPr lang="en-US" sz="1400" dirty="0" smtClean="0">
                <a:latin typeface="Arial" charset="0"/>
                <a:ea typeface="Arial" charset="0"/>
                <a:cs typeface="Arial" charset="0"/>
              </a:rPr>
              <a:t>. The Department has sponsored radio slots in </a:t>
            </a:r>
            <a:r>
              <a:rPr lang="en-US" sz="1400" dirty="0" err="1" smtClean="0">
                <a:latin typeface="Arial" charset="0"/>
                <a:ea typeface="Arial" charset="0"/>
                <a:cs typeface="Arial" charset="0"/>
              </a:rPr>
              <a:t>Ikwekwezi</a:t>
            </a:r>
            <a:r>
              <a:rPr lang="en-US" sz="1400" dirty="0" smtClean="0">
                <a:latin typeface="Arial" charset="0"/>
                <a:ea typeface="Arial" charset="0"/>
                <a:cs typeface="Arial" charset="0"/>
              </a:rPr>
              <a:t> Radio Station to host the Administrator </a:t>
            </a:r>
            <a:r>
              <a:rPr lang="en-US" sz="1400" dirty="0">
                <a:latin typeface="Arial" charset="0"/>
                <a:ea typeface="Arial" charset="0"/>
                <a:cs typeface="Arial" charset="0"/>
              </a:rPr>
              <a:t>,</a:t>
            </a:r>
            <a:r>
              <a:rPr lang="en-US" sz="1400" dirty="0" smtClean="0">
                <a:latin typeface="Arial" charset="0"/>
                <a:ea typeface="Arial" charset="0"/>
                <a:cs typeface="Arial" charset="0"/>
              </a:rPr>
              <a:t> Executive Mayor and </a:t>
            </a:r>
            <a:r>
              <a:rPr lang="en-US" sz="1400" dirty="0" err="1" smtClean="0">
                <a:latin typeface="Arial" charset="0"/>
                <a:ea typeface="Arial" charset="0"/>
                <a:cs typeface="Arial" charset="0"/>
              </a:rPr>
              <a:t>councillors</a:t>
            </a:r>
            <a:r>
              <a:rPr lang="en-US" sz="1400" dirty="0" smtClean="0">
                <a:latin typeface="Arial" charset="0"/>
                <a:ea typeface="Arial" charset="0"/>
                <a:cs typeface="Arial" charset="0"/>
              </a:rPr>
              <a:t> in engaging communities.  </a:t>
            </a:r>
          </a:p>
          <a:p>
            <a:pPr marL="742950" lvl="1" indent="-285750" algn="just">
              <a:lnSpc>
                <a:spcPct val="150000"/>
              </a:lnSpc>
              <a:buFont typeface="Arial" charset="0"/>
              <a:buChar char="•"/>
            </a:pPr>
            <a:r>
              <a:rPr lang="en-US" sz="1400" dirty="0" smtClean="0">
                <a:latin typeface="Arial" charset="0"/>
                <a:ea typeface="Arial" charset="0"/>
                <a:cs typeface="Arial" charset="0"/>
              </a:rPr>
              <a:t>Community radio stations have also been used to engage and inform the communities.</a:t>
            </a:r>
            <a:endParaRPr lang="en-GB" sz="1400" dirty="0">
              <a:latin typeface="Arial" charset="0"/>
              <a:ea typeface="Arial" charset="0"/>
              <a:cs typeface="Arial" charset="0"/>
            </a:endParaRPr>
          </a:p>
          <a:p>
            <a:pPr marL="742950" lvl="1" indent="-285750" algn="just">
              <a:lnSpc>
                <a:spcPct val="150000"/>
              </a:lnSpc>
              <a:buFont typeface="Arial" charset="0"/>
              <a:buChar char="•"/>
            </a:pPr>
            <a:r>
              <a:rPr lang="en-US" sz="1400" dirty="0" smtClean="0">
                <a:latin typeface="Arial" charset="0"/>
                <a:ea typeface="Arial" charset="0"/>
                <a:cs typeface="Arial" charset="0"/>
              </a:rPr>
              <a:t>Public </a:t>
            </a:r>
            <a:r>
              <a:rPr lang="en-US" sz="1400" dirty="0">
                <a:latin typeface="Arial" charset="0"/>
                <a:ea typeface="Arial" charset="0"/>
                <a:cs typeface="Arial" charset="0"/>
              </a:rPr>
              <a:t>Participation/ Ward Committees schedule of meetings per ward have been approved by Council on 30 June </a:t>
            </a:r>
            <a:r>
              <a:rPr lang="en-US" sz="1400" dirty="0" smtClean="0">
                <a:latin typeface="Arial" charset="0"/>
                <a:ea typeface="Arial" charset="0"/>
                <a:cs typeface="Arial" charset="0"/>
              </a:rPr>
              <a:t>2020 for the 2020/21 financial year. </a:t>
            </a:r>
          </a:p>
          <a:p>
            <a:pPr lvl="1" algn="just">
              <a:lnSpc>
                <a:spcPct val="150000"/>
              </a:lnSpc>
            </a:pPr>
            <a:endParaRPr lang="en-US" sz="1400" dirty="0" smtClean="0">
              <a:latin typeface="Arial" charset="0"/>
              <a:ea typeface="Arial" charset="0"/>
              <a:cs typeface="Arial" charset="0"/>
            </a:endParaRPr>
          </a:p>
          <a:p>
            <a:pPr lvl="1" algn="just">
              <a:lnSpc>
                <a:spcPct val="150000"/>
              </a:lnSpc>
            </a:pPr>
            <a:r>
              <a:rPr lang="en-US" sz="1400" b="1" dirty="0" smtClean="0">
                <a:latin typeface="Arial" charset="0"/>
                <a:ea typeface="Arial" charset="0"/>
                <a:cs typeface="Arial" charset="0"/>
              </a:rPr>
              <a:t>Outstanding Issues</a:t>
            </a:r>
          </a:p>
          <a:p>
            <a:pPr marL="742950" lvl="1" indent="-285750" algn="just">
              <a:lnSpc>
                <a:spcPct val="150000"/>
              </a:lnSpc>
              <a:buFont typeface="Arial" charset="0"/>
              <a:buChar char="•"/>
            </a:pPr>
            <a:r>
              <a:rPr lang="en-US" sz="1400" dirty="0" smtClean="0">
                <a:latin typeface="Arial" charset="0"/>
                <a:ea typeface="Arial" charset="0"/>
                <a:cs typeface="Arial" charset="0"/>
              </a:rPr>
              <a:t>A comprehensive Public participation strategy must be developed taking into </a:t>
            </a:r>
            <a:r>
              <a:rPr lang="en-US" sz="1400" dirty="0" err="1" smtClean="0">
                <a:latin typeface="Arial" charset="0"/>
                <a:ea typeface="Arial" charset="0"/>
                <a:cs typeface="Arial" charset="0"/>
              </a:rPr>
              <a:t>cognisant</a:t>
            </a:r>
            <a:r>
              <a:rPr lang="en-US" sz="1400" dirty="0" smtClean="0">
                <a:latin typeface="Arial" charset="0"/>
                <a:ea typeface="Arial" charset="0"/>
                <a:cs typeface="Arial" charset="0"/>
              </a:rPr>
              <a:t> the challenges created by COVID 19.</a:t>
            </a:r>
          </a:p>
          <a:p>
            <a:pPr marL="742950" lvl="1" indent="-285750" algn="just">
              <a:buFont typeface="Arial" charset="0"/>
              <a:buChar char="•"/>
            </a:pPr>
            <a:endParaRPr lang="en-US" dirty="0">
              <a:latin typeface="Arial" charset="0"/>
              <a:ea typeface="Arial" charset="0"/>
              <a:cs typeface="Arial" charset="0"/>
            </a:endParaRPr>
          </a:p>
          <a:p>
            <a:pPr marL="742950" lvl="1" indent="-285750" algn="just">
              <a:buFont typeface="Arial" charset="0"/>
              <a:buChar char="•"/>
            </a:pPr>
            <a:endParaRPr lang="en-US" dirty="0">
              <a:latin typeface="Arial" charset="0"/>
              <a:ea typeface="Arial" charset="0"/>
              <a:cs typeface="Arial" charset="0"/>
            </a:endParaRPr>
          </a:p>
          <a:p>
            <a:pPr lvl="1" algn="just"/>
            <a:endParaRPr lang="en-US" dirty="0" smtClean="0">
              <a:latin typeface="Arial" charset="0"/>
              <a:ea typeface="Arial" charset="0"/>
              <a:cs typeface="Arial" charset="0"/>
            </a:endParaRPr>
          </a:p>
        </p:txBody>
      </p:sp>
    </p:spTree>
    <p:extLst>
      <p:ext uri="{BB962C8B-B14F-4D97-AF65-F5344CB8AC3E}">
        <p14:creationId xmlns:p14="http://schemas.microsoft.com/office/powerpoint/2010/main" val="1561124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2"/>
            <a:ext cx="9906000" cy="818866"/>
          </a:xfrm>
        </p:spPr>
        <p:txBody>
          <a:bodyPr>
            <a:normAutofit/>
          </a:bodyPr>
          <a:lstStyle/>
          <a:p>
            <a:r>
              <a:rPr lang="en-ZA" sz="25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STATUS QOU  ON BASIC SERVICE DELIVERY</a:t>
            </a:r>
            <a:endParaRPr lang="en-ZA" sz="3600" dirty="0"/>
          </a:p>
        </p:txBody>
      </p:sp>
      <p:sp>
        <p:nvSpPr>
          <p:cNvPr id="4" name="Slide Number Placeholder 3"/>
          <p:cNvSpPr>
            <a:spLocks noGrp="1"/>
          </p:cNvSpPr>
          <p:nvPr>
            <p:ph type="sldNum" sz="quarter" idx="12"/>
          </p:nvPr>
        </p:nvSpPr>
        <p:spPr/>
        <p:txBody>
          <a:bodyPr/>
          <a:lstStyle/>
          <a:p>
            <a:fld id="{39AC5568-C467-DA4E-A229-6C912B895CA4}" type="slidenum">
              <a:rPr lang="en-US" smtClean="0">
                <a:solidFill>
                  <a:prstClr val="black"/>
                </a:solidFill>
              </a:rPr>
              <a:pPr/>
              <a:t>14</a:t>
            </a:fld>
            <a:endParaRPr lang="en-US">
              <a:solidFill>
                <a:prstClr val="black"/>
              </a:solidFill>
            </a:endParaRPr>
          </a:p>
        </p:txBody>
      </p:sp>
      <p:sp>
        <p:nvSpPr>
          <p:cNvPr id="3" name="Content Placeholder 2"/>
          <p:cNvSpPr>
            <a:spLocks noGrp="1"/>
          </p:cNvSpPr>
          <p:nvPr>
            <p:ph idx="1"/>
          </p:nvPr>
        </p:nvSpPr>
        <p:spPr>
          <a:xfrm>
            <a:off x="116126" y="910457"/>
            <a:ext cx="9318171" cy="4801574"/>
          </a:xfrm>
        </p:spPr>
        <p:txBody>
          <a:bodyPr>
            <a:normAutofit/>
          </a:bodyPr>
          <a:lstStyle/>
          <a:p>
            <a:pPr algn="just">
              <a:buNone/>
            </a:pPr>
            <a:endParaRPr lang="en-ZA" sz="1800" dirty="0" smtClean="0">
              <a:latin typeface="Arial" panose="020B0604020202020204" pitchFamily="34" charset="0"/>
              <a:cs typeface="Arial" panose="020B0604020202020204" pitchFamily="34" charset="0"/>
            </a:endParaRPr>
          </a:p>
          <a:p>
            <a:pPr algn="just">
              <a:buNone/>
            </a:pPr>
            <a:endParaRPr lang="en-ZA" sz="1800" b="1" dirty="0" smtClean="0">
              <a:latin typeface="Arial" panose="020B0604020202020204" pitchFamily="34" charset="0"/>
              <a:cs typeface="Arial" panose="020B0604020202020204" pitchFamily="34" charset="0"/>
            </a:endParaRPr>
          </a:p>
        </p:txBody>
      </p:sp>
      <p:sp>
        <p:nvSpPr>
          <p:cNvPr id="8" name="TextBox 7"/>
          <p:cNvSpPr txBox="1"/>
          <p:nvPr/>
        </p:nvSpPr>
        <p:spPr>
          <a:xfrm>
            <a:off x="4" y="821968"/>
            <a:ext cx="9705700" cy="5952399"/>
          </a:xfrm>
          <a:prstGeom prst="rect">
            <a:avLst/>
          </a:prstGeom>
          <a:solidFill>
            <a:schemeClr val="bg1"/>
          </a:solidFill>
        </p:spPr>
        <p:txBody>
          <a:bodyPr wrap="square" rtlCol="0">
            <a:spAutoFit/>
          </a:bodyPr>
          <a:lstStyle/>
          <a:p>
            <a:pPr marL="0" lvl="1" algn="just">
              <a:lnSpc>
                <a:spcPct val="140000"/>
              </a:lnSpc>
            </a:pPr>
            <a:r>
              <a:rPr lang="en-ZA" sz="1600" b="1" dirty="0" smtClean="0">
                <a:solidFill>
                  <a:prstClr val="black"/>
                </a:solidFill>
                <a:latin typeface="Arial" panose="020B0604020202020204" pitchFamily="34" charset="0"/>
                <a:cs typeface="Arial" panose="020B0604020202020204" pitchFamily="34" charset="0"/>
              </a:rPr>
              <a:t>Water Supply</a:t>
            </a:r>
          </a:p>
          <a:p>
            <a:pPr marL="355600" lvl="1" indent="-355600" algn="just">
              <a:lnSpc>
                <a:spcPct val="140000"/>
              </a:lnSpc>
              <a:buFont typeface="Wingdings" panose="05000000000000000000" pitchFamily="2" charset="2"/>
              <a:buChar char="q"/>
            </a:pPr>
            <a:r>
              <a:rPr lang="en-ZA" sz="1600" dirty="0" smtClean="0">
                <a:solidFill>
                  <a:prstClr val="black"/>
                </a:solidFill>
                <a:latin typeface="Arial" panose="020B0604020202020204" pitchFamily="34" charset="0"/>
                <a:cs typeface="Arial" panose="020B0604020202020204" pitchFamily="34" charset="0"/>
              </a:rPr>
              <a:t>Due </a:t>
            </a:r>
            <a:r>
              <a:rPr lang="en-ZA" sz="1600" dirty="0">
                <a:solidFill>
                  <a:prstClr val="black"/>
                </a:solidFill>
                <a:latin typeface="Arial" panose="020B0604020202020204" pitchFamily="34" charset="0"/>
                <a:cs typeface="Arial" panose="020B0604020202020204" pitchFamily="34" charset="0"/>
              </a:rPr>
              <a:t>to persistent drought conditions and a growing water demand the provision of bulk water supply is constrained in Dr JS Moroka Local Municipality. This calls for augmentation of supply through re-commissioning of an existing </a:t>
            </a:r>
            <a:r>
              <a:rPr lang="en-ZA" sz="1600" dirty="0" err="1">
                <a:solidFill>
                  <a:prstClr val="black"/>
                </a:solidFill>
                <a:latin typeface="Arial" panose="020B0604020202020204" pitchFamily="34" charset="0"/>
                <a:cs typeface="Arial" panose="020B0604020202020204" pitchFamily="34" charset="0"/>
              </a:rPr>
              <a:t>Mthombo</a:t>
            </a:r>
            <a:r>
              <a:rPr lang="en-ZA" sz="1600" dirty="0">
                <a:solidFill>
                  <a:prstClr val="black"/>
                </a:solidFill>
                <a:latin typeface="Arial" panose="020B0604020202020204" pitchFamily="34" charset="0"/>
                <a:cs typeface="Arial" panose="020B0604020202020204" pitchFamily="34" charset="0"/>
              </a:rPr>
              <a:t> Emergency Pipeline, development of groundwater (boreholes) and integration of the planned Rust de Bulk Water Scheme to address the growing bulk water demand. </a:t>
            </a:r>
            <a:endParaRPr lang="en-ZA" sz="1600" dirty="0" smtClean="0">
              <a:solidFill>
                <a:prstClr val="black"/>
              </a:solidFill>
              <a:latin typeface="Arial" panose="020B0604020202020204" pitchFamily="34" charset="0"/>
              <a:cs typeface="Arial" panose="020B0604020202020204" pitchFamily="34" charset="0"/>
            </a:endParaRPr>
          </a:p>
          <a:p>
            <a:pPr marL="355600" lvl="1" indent="-355600" algn="just">
              <a:lnSpc>
                <a:spcPct val="140000"/>
              </a:lnSpc>
              <a:buFont typeface="Wingdings" panose="05000000000000000000" pitchFamily="2" charset="2"/>
              <a:buChar char="q"/>
            </a:pPr>
            <a:r>
              <a:rPr lang="en-ZA" sz="1600" dirty="0">
                <a:solidFill>
                  <a:prstClr val="black"/>
                </a:solidFill>
                <a:latin typeface="Arial" panose="020B0604020202020204" pitchFamily="34" charset="0"/>
                <a:cs typeface="Arial" panose="020B0604020202020204" pitchFamily="34" charset="0"/>
              </a:rPr>
              <a:t>Dr JS Moroka municipality depends on raw water supply from </a:t>
            </a:r>
            <a:r>
              <a:rPr lang="en-ZA" sz="1600" dirty="0" err="1">
                <a:solidFill>
                  <a:prstClr val="black"/>
                </a:solidFill>
                <a:latin typeface="Arial" panose="020B0604020202020204" pitchFamily="34" charset="0"/>
                <a:cs typeface="Arial" panose="020B0604020202020204" pitchFamily="34" charset="0"/>
              </a:rPr>
              <a:t>Mkhombo</a:t>
            </a:r>
            <a:r>
              <a:rPr lang="en-ZA" sz="1600" dirty="0">
                <a:solidFill>
                  <a:prstClr val="black"/>
                </a:solidFill>
                <a:latin typeface="Arial" panose="020B0604020202020204" pitchFamily="34" charset="0"/>
                <a:cs typeface="Arial" panose="020B0604020202020204" pitchFamily="34" charset="0"/>
              </a:rPr>
              <a:t> </a:t>
            </a:r>
            <a:r>
              <a:rPr lang="en-ZA" sz="1600" dirty="0" smtClean="0">
                <a:solidFill>
                  <a:prstClr val="black"/>
                </a:solidFill>
                <a:latin typeface="Arial" panose="020B0604020202020204" pitchFamily="34" charset="0"/>
                <a:cs typeface="Arial" panose="020B0604020202020204" pitchFamily="34" charset="0"/>
              </a:rPr>
              <a:t>dam. </a:t>
            </a:r>
            <a:r>
              <a:rPr lang="en-ZA" sz="1600" dirty="0">
                <a:solidFill>
                  <a:prstClr val="black"/>
                </a:solidFill>
                <a:latin typeface="Arial" panose="020B0604020202020204" pitchFamily="34" charset="0"/>
                <a:cs typeface="Arial" panose="020B0604020202020204" pitchFamily="34" charset="0"/>
              </a:rPr>
              <a:t>The dam level </a:t>
            </a:r>
            <a:r>
              <a:rPr lang="en-ZA" sz="1600" dirty="0" smtClean="0">
                <a:solidFill>
                  <a:prstClr val="black"/>
                </a:solidFill>
                <a:latin typeface="Arial" panose="020B0604020202020204" pitchFamily="34" charset="0"/>
                <a:cs typeface="Arial" panose="020B0604020202020204" pitchFamily="34" charset="0"/>
              </a:rPr>
              <a:t>remain low despite heavy rains due </a:t>
            </a:r>
            <a:r>
              <a:rPr lang="en-ZA" sz="1600" dirty="0">
                <a:solidFill>
                  <a:prstClr val="black"/>
                </a:solidFill>
                <a:latin typeface="Arial" panose="020B0604020202020204" pitchFamily="34" charset="0"/>
                <a:cs typeface="Arial" panose="020B0604020202020204" pitchFamily="34" charset="0"/>
              </a:rPr>
              <a:t>to the severe drought. The existing WTW which has a design capacity of 68 Ml/ day and is currently operating at less than 50% of its treatment capacity.</a:t>
            </a:r>
          </a:p>
          <a:p>
            <a:pPr marL="355600" lvl="1" indent="-355600" algn="just">
              <a:lnSpc>
                <a:spcPct val="140000"/>
              </a:lnSpc>
              <a:buFont typeface="Wingdings" panose="05000000000000000000" pitchFamily="2" charset="2"/>
              <a:buChar char="q"/>
            </a:pPr>
            <a:r>
              <a:rPr lang="en-ZA" sz="1600" dirty="0" smtClean="0">
                <a:solidFill>
                  <a:prstClr val="black"/>
                </a:solidFill>
                <a:latin typeface="Arial" panose="020B0604020202020204" pitchFamily="34" charset="0"/>
                <a:cs typeface="Arial" panose="020B0604020202020204" pitchFamily="34" charset="0"/>
              </a:rPr>
              <a:t>The refurbishment </a:t>
            </a:r>
            <a:r>
              <a:rPr lang="en-ZA" sz="1600" dirty="0">
                <a:solidFill>
                  <a:prstClr val="black"/>
                </a:solidFill>
                <a:latin typeface="Arial" panose="020B0604020202020204" pitchFamily="34" charset="0"/>
                <a:cs typeface="Arial" panose="020B0604020202020204" pitchFamily="34" charset="0"/>
              </a:rPr>
              <a:t>and upgrading of </a:t>
            </a:r>
            <a:r>
              <a:rPr lang="en-ZA" sz="1600" dirty="0" err="1">
                <a:solidFill>
                  <a:prstClr val="black"/>
                </a:solidFill>
                <a:latin typeface="Arial" panose="020B0604020202020204" pitchFamily="34" charset="0"/>
                <a:cs typeface="Arial" panose="020B0604020202020204" pitchFamily="34" charset="0"/>
              </a:rPr>
              <a:t>Mthombo</a:t>
            </a:r>
            <a:r>
              <a:rPr lang="en-ZA" sz="1600" dirty="0">
                <a:solidFill>
                  <a:prstClr val="black"/>
                </a:solidFill>
                <a:latin typeface="Arial" panose="020B0604020202020204" pitchFamily="34" charset="0"/>
                <a:cs typeface="Arial" panose="020B0604020202020204" pitchFamily="34" charset="0"/>
              </a:rPr>
              <a:t> Bulk line to supplement water supply to </a:t>
            </a:r>
            <a:r>
              <a:rPr lang="en-ZA" sz="1600" dirty="0" err="1">
                <a:solidFill>
                  <a:prstClr val="black"/>
                </a:solidFill>
                <a:latin typeface="Arial" panose="020B0604020202020204" pitchFamily="34" charset="0"/>
                <a:cs typeface="Arial" panose="020B0604020202020204" pitchFamily="34" charset="0"/>
              </a:rPr>
              <a:t>Weltevreden</a:t>
            </a:r>
            <a:r>
              <a:rPr lang="en-ZA" sz="1600" dirty="0">
                <a:solidFill>
                  <a:prstClr val="black"/>
                </a:solidFill>
                <a:latin typeface="Arial" panose="020B0604020202020204" pitchFamily="34" charset="0"/>
                <a:cs typeface="Arial" panose="020B0604020202020204" pitchFamily="34" charset="0"/>
              </a:rPr>
              <a:t> Treatment Plant to the value of R45 million has been registered and approved as an intervention for the water crisis. The project is under implementation. </a:t>
            </a:r>
            <a:r>
              <a:rPr lang="en-ZA" sz="1600" dirty="0" smtClean="0">
                <a:solidFill>
                  <a:prstClr val="black"/>
                </a:solidFill>
                <a:latin typeface="Arial" panose="020B0604020202020204" pitchFamily="34" charset="0"/>
                <a:cs typeface="Arial" panose="020B0604020202020204" pitchFamily="34" charset="0"/>
              </a:rPr>
              <a:t>However, the municipality has </a:t>
            </a:r>
            <a:r>
              <a:rPr lang="en-ZA" sz="1600" b="1" dirty="0" smtClean="0">
                <a:solidFill>
                  <a:prstClr val="black"/>
                </a:solidFill>
                <a:latin typeface="Arial" panose="020B0604020202020204" pitchFamily="34" charset="0"/>
                <a:cs typeface="Arial" panose="020B0604020202020204" pitchFamily="34" charset="0"/>
              </a:rPr>
              <a:t>delayed on the appointment of service providers</a:t>
            </a:r>
            <a:r>
              <a:rPr lang="en-ZA" sz="1600" dirty="0" smtClean="0">
                <a:solidFill>
                  <a:prstClr val="black"/>
                </a:solidFill>
                <a:latin typeface="Arial" panose="020B0604020202020204" pitchFamily="34" charset="0"/>
                <a:cs typeface="Arial" panose="020B0604020202020204" pitchFamily="34" charset="0"/>
              </a:rPr>
              <a:t>. </a:t>
            </a:r>
          </a:p>
          <a:p>
            <a:pPr marL="355600" lvl="1" indent="-355600" algn="just">
              <a:lnSpc>
                <a:spcPct val="140000"/>
              </a:lnSpc>
              <a:buFont typeface="Wingdings" panose="05000000000000000000" pitchFamily="2" charset="2"/>
              <a:buChar char="q"/>
            </a:pPr>
            <a:r>
              <a:rPr lang="en-ZA" sz="1600" dirty="0">
                <a:solidFill>
                  <a:prstClr val="black"/>
                </a:solidFill>
                <a:latin typeface="Arial" panose="020B0604020202020204" pitchFamily="34" charset="0"/>
                <a:cs typeface="Arial" panose="020B0604020202020204" pitchFamily="34" charset="0"/>
              </a:rPr>
              <a:t>The drilling of additional boreholes as proposed through 16 technical reports recommended is also expected to bring further relief. This will give an additional 4 </a:t>
            </a:r>
            <a:r>
              <a:rPr lang="en-ZA" sz="1600" dirty="0" err="1">
                <a:solidFill>
                  <a:prstClr val="black"/>
                </a:solidFill>
                <a:latin typeface="Arial" panose="020B0604020202020204" pitchFamily="34" charset="0"/>
                <a:cs typeface="Arial" panose="020B0604020202020204" pitchFamily="34" charset="0"/>
              </a:rPr>
              <a:t>megalitres</a:t>
            </a:r>
            <a:r>
              <a:rPr lang="en-ZA" sz="1600" dirty="0">
                <a:solidFill>
                  <a:prstClr val="black"/>
                </a:solidFill>
                <a:latin typeface="Arial" panose="020B0604020202020204" pitchFamily="34" charset="0"/>
                <a:cs typeface="Arial" panose="020B0604020202020204" pitchFamily="34" charset="0"/>
              </a:rPr>
              <a:t> per day. This intervention is being pursued by the municipality. However, the municipality has delayed with the implementation of these projects</a:t>
            </a:r>
            <a:r>
              <a:rPr lang="en-ZA" sz="1600" dirty="0" smtClean="0">
                <a:solidFill>
                  <a:prstClr val="black"/>
                </a:solidFill>
                <a:latin typeface="Arial" panose="020B0604020202020204" pitchFamily="34" charset="0"/>
                <a:cs typeface="Arial" panose="020B0604020202020204" pitchFamily="34" charset="0"/>
              </a:rPr>
              <a:t>.</a:t>
            </a:r>
            <a:endParaRPr lang="en-ZA"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345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2"/>
            <a:ext cx="9906000" cy="818866"/>
          </a:xfrm>
        </p:spPr>
        <p:txBody>
          <a:bodyPr>
            <a:normAutofit/>
          </a:bodyPr>
          <a:lstStyle/>
          <a:p>
            <a:r>
              <a:rPr lang="en-ZA" sz="25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STATUS QOU BASIC </a:t>
            </a:r>
            <a:r>
              <a:rPr lang="en-ZA" sz="25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SERVICE DELIVERY Continues</a:t>
            </a:r>
            <a:endParaRPr lang="en-ZA" sz="3600" dirty="0"/>
          </a:p>
        </p:txBody>
      </p:sp>
      <p:sp>
        <p:nvSpPr>
          <p:cNvPr id="4" name="Slide Number Placeholder 3"/>
          <p:cNvSpPr>
            <a:spLocks noGrp="1"/>
          </p:cNvSpPr>
          <p:nvPr>
            <p:ph type="sldNum" sz="quarter" idx="12"/>
          </p:nvPr>
        </p:nvSpPr>
        <p:spPr/>
        <p:txBody>
          <a:bodyPr/>
          <a:lstStyle/>
          <a:p>
            <a:fld id="{39AC5568-C467-DA4E-A229-6C912B895CA4}" type="slidenum">
              <a:rPr lang="en-US" smtClean="0">
                <a:solidFill>
                  <a:prstClr val="black"/>
                </a:solidFill>
              </a:rPr>
              <a:pPr/>
              <a:t>15</a:t>
            </a:fld>
            <a:endParaRPr lang="en-US">
              <a:solidFill>
                <a:prstClr val="black"/>
              </a:solidFill>
            </a:endParaRPr>
          </a:p>
        </p:txBody>
      </p:sp>
      <p:sp>
        <p:nvSpPr>
          <p:cNvPr id="3" name="Content Placeholder 2"/>
          <p:cNvSpPr>
            <a:spLocks noGrp="1"/>
          </p:cNvSpPr>
          <p:nvPr>
            <p:ph idx="1"/>
          </p:nvPr>
        </p:nvSpPr>
        <p:spPr>
          <a:xfrm>
            <a:off x="116126" y="910457"/>
            <a:ext cx="9318171" cy="4801574"/>
          </a:xfrm>
        </p:spPr>
        <p:txBody>
          <a:bodyPr>
            <a:normAutofit/>
          </a:bodyPr>
          <a:lstStyle/>
          <a:p>
            <a:pPr algn="just">
              <a:buNone/>
            </a:pPr>
            <a:endParaRPr lang="en-ZA" sz="1800" dirty="0" smtClean="0">
              <a:latin typeface="Arial" panose="020B0604020202020204" pitchFamily="34" charset="0"/>
              <a:cs typeface="Arial" panose="020B0604020202020204" pitchFamily="34" charset="0"/>
            </a:endParaRPr>
          </a:p>
          <a:p>
            <a:pPr algn="just">
              <a:buNone/>
            </a:pPr>
            <a:endParaRPr lang="en-ZA" sz="1800" b="1" dirty="0" smtClean="0">
              <a:latin typeface="Arial" panose="020B0604020202020204" pitchFamily="34" charset="0"/>
              <a:cs typeface="Arial" panose="020B0604020202020204" pitchFamily="34" charset="0"/>
            </a:endParaRPr>
          </a:p>
        </p:txBody>
      </p:sp>
      <p:sp>
        <p:nvSpPr>
          <p:cNvPr id="8" name="TextBox 7"/>
          <p:cNvSpPr txBox="1"/>
          <p:nvPr/>
        </p:nvSpPr>
        <p:spPr>
          <a:xfrm>
            <a:off x="4" y="984117"/>
            <a:ext cx="9666510" cy="5219891"/>
          </a:xfrm>
          <a:prstGeom prst="rect">
            <a:avLst/>
          </a:prstGeom>
          <a:solidFill>
            <a:schemeClr val="bg1"/>
          </a:solidFill>
        </p:spPr>
        <p:txBody>
          <a:bodyPr wrap="square" rtlCol="0">
            <a:spAutoFit/>
          </a:bodyPr>
          <a:lstStyle/>
          <a:p>
            <a:pPr marL="355600" lvl="1" indent="-355600" algn="just">
              <a:lnSpc>
                <a:spcPct val="140000"/>
              </a:lnSpc>
              <a:buFont typeface="Wingdings" panose="05000000000000000000" pitchFamily="2" charset="2"/>
              <a:buChar char="q"/>
            </a:pPr>
            <a:r>
              <a:rPr lang="en-ZA" sz="1700" dirty="0" smtClean="0">
                <a:solidFill>
                  <a:prstClr val="black"/>
                </a:solidFill>
                <a:latin typeface="Arial" panose="020B0604020202020204" pitchFamily="34" charset="0"/>
                <a:cs typeface="Arial" panose="020B0604020202020204" pitchFamily="34" charset="0"/>
              </a:rPr>
              <a:t>The </a:t>
            </a:r>
            <a:r>
              <a:rPr lang="en-ZA" sz="1700" dirty="0">
                <a:solidFill>
                  <a:prstClr val="black"/>
                </a:solidFill>
                <a:latin typeface="Arial" panose="020B0604020202020204" pitchFamily="34" charset="0"/>
                <a:cs typeface="Arial" panose="020B0604020202020204" pitchFamily="34" charset="0"/>
              </a:rPr>
              <a:t>proposed Rust de Winter Bulk Water scheme constitutes a 10 </a:t>
            </a:r>
            <a:r>
              <a:rPr lang="en-ZA" sz="1700" dirty="0" err="1">
                <a:solidFill>
                  <a:prstClr val="black"/>
                </a:solidFill>
                <a:latin typeface="Arial" panose="020B0604020202020204" pitchFamily="34" charset="0"/>
                <a:cs typeface="Arial" panose="020B0604020202020204" pitchFamily="34" charset="0"/>
              </a:rPr>
              <a:t>megalitre</a:t>
            </a:r>
            <a:r>
              <a:rPr lang="en-ZA" sz="1700" dirty="0">
                <a:solidFill>
                  <a:prstClr val="black"/>
                </a:solidFill>
                <a:latin typeface="Arial" panose="020B0604020202020204" pitchFamily="34" charset="0"/>
                <a:cs typeface="Arial" panose="020B0604020202020204" pitchFamily="34" charset="0"/>
              </a:rPr>
              <a:t> treatment plant, 50 km bulk pipeline and storage reservoir. The preliminary cost of the scheme established in the feasibility report are in the order of R611 million. This is a long-term project that DWS has already done the feasibility phase thereof. DWS has initiated process for the implementation of the scheme</a:t>
            </a:r>
            <a:r>
              <a:rPr lang="en-ZA" sz="1700" dirty="0" smtClean="0">
                <a:solidFill>
                  <a:prstClr val="black"/>
                </a:solidFill>
                <a:latin typeface="Arial" panose="020B0604020202020204" pitchFamily="34" charset="0"/>
                <a:cs typeface="Arial" panose="020B0604020202020204" pitchFamily="34" charset="0"/>
              </a:rPr>
              <a:t>.</a:t>
            </a:r>
            <a:endParaRPr lang="en-ZA" sz="1700" b="1" dirty="0" smtClean="0">
              <a:solidFill>
                <a:prstClr val="black"/>
              </a:solidFill>
              <a:latin typeface="Arial" panose="020B0604020202020204" pitchFamily="34" charset="0"/>
              <a:cs typeface="Arial" panose="020B0604020202020204" pitchFamily="34" charset="0"/>
            </a:endParaRPr>
          </a:p>
          <a:p>
            <a:pPr marL="0" lvl="1" algn="just">
              <a:lnSpc>
                <a:spcPct val="140000"/>
              </a:lnSpc>
            </a:pPr>
            <a:r>
              <a:rPr lang="en-ZA" sz="1700" b="1" dirty="0" smtClean="0">
                <a:solidFill>
                  <a:prstClr val="black"/>
                </a:solidFill>
                <a:latin typeface="Arial" panose="020B0604020202020204" pitchFamily="34" charset="0"/>
                <a:cs typeface="Arial" panose="020B0604020202020204" pitchFamily="34" charset="0"/>
              </a:rPr>
              <a:t>Electricity Supply</a:t>
            </a:r>
          </a:p>
          <a:p>
            <a:pPr marL="355600" lvl="1" indent="-355600" algn="just">
              <a:lnSpc>
                <a:spcPct val="140000"/>
              </a:lnSpc>
              <a:buFont typeface="Wingdings" panose="05000000000000000000" pitchFamily="2" charset="2"/>
              <a:buChar char="q"/>
            </a:pPr>
            <a:r>
              <a:rPr lang="en-ZA" sz="1700" dirty="0" smtClean="0">
                <a:solidFill>
                  <a:prstClr val="black"/>
                </a:solidFill>
                <a:latin typeface="Arial" panose="020B0604020202020204" pitchFamily="34" charset="0"/>
                <a:cs typeface="Arial" panose="020B0604020202020204" pitchFamily="34" charset="0"/>
              </a:rPr>
              <a:t>The municipality has no serious challenges with electricity supply because Eskom supplies the municipal area and always timely responds to outages.</a:t>
            </a:r>
          </a:p>
          <a:p>
            <a:pPr marL="0" lvl="1" algn="just">
              <a:lnSpc>
                <a:spcPct val="140000"/>
              </a:lnSpc>
            </a:pPr>
            <a:r>
              <a:rPr lang="en-ZA" sz="1700" b="1" dirty="0" smtClean="0">
                <a:solidFill>
                  <a:prstClr val="black"/>
                </a:solidFill>
                <a:latin typeface="Arial" panose="020B0604020202020204" pitchFamily="34" charset="0"/>
                <a:cs typeface="Arial" panose="020B0604020202020204" pitchFamily="34" charset="0"/>
              </a:rPr>
              <a:t>Refuse removal</a:t>
            </a:r>
          </a:p>
          <a:p>
            <a:pPr marL="355600" lvl="1" indent="-355600" algn="just">
              <a:lnSpc>
                <a:spcPct val="140000"/>
              </a:lnSpc>
              <a:buFont typeface="Wingdings" panose="05000000000000000000" pitchFamily="2" charset="2"/>
              <a:buChar char="q"/>
            </a:pPr>
            <a:r>
              <a:rPr lang="en-ZA" sz="1700" dirty="0" smtClean="0">
                <a:solidFill>
                  <a:prstClr val="black"/>
                </a:solidFill>
                <a:latin typeface="Arial" panose="020B0604020202020204" pitchFamily="34" charset="0"/>
                <a:cs typeface="Arial" panose="020B0604020202020204" pitchFamily="34" charset="0"/>
              </a:rPr>
              <a:t>The municipality remains with below 25% of households with access to refuse removal.</a:t>
            </a:r>
          </a:p>
          <a:p>
            <a:pPr marL="355600" lvl="1" indent="-355600" algn="just">
              <a:lnSpc>
                <a:spcPct val="140000"/>
              </a:lnSpc>
              <a:buFont typeface="Wingdings" panose="05000000000000000000" pitchFamily="2" charset="2"/>
              <a:buChar char="q"/>
            </a:pPr>
            <a:r>
              <a:rPr lang="en-ZA" sz="1700" dirty="0" smtClean="0">
                <a:solidFill>
                  <a:prstClr val="black"/>
                </a:solidFill>
                <a:latin typeface="Arial" panose="020B0604020202020204" pitchFamily="34" charset="0"/>
                <a:cs typeface="Arial" panose="020B0604020202020204" pitchFamily="34" charset="0"/>
              </a:rPr>
              <a:t>The municipality in this financial year has planned to purchase a waste removal truck through MIG at the value of R3,5million. It is expected that this vehicle would assist in increasing access. </a:t>
            </a:r>
            <a:endParaRPr lang="en-ZA" sz="1700" dirty="0">
              <a:solidFill>
                <a:prstClr val="black"/>
              </a:solidFill>
              <a:latin typeface="Arial" panose="020B0604020202020204" pitchFamily="34" charset="0"/>
              <a:cs typeface="Arial" panose="020B0604020202020204" pitchFamily="34" charset="0"/>
            </a:endParaRPr>
          </a:p>
          <a:p>
            <a:pPr marL="0" lvl="1" algn="just">
              <a:lnSpc>
                <a:spcPct val="140000"/>
              </a:lnSpc>
            </a:pPr>
            <a:endParaRPr lang="en-ZA" sz="17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316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2"/>
            <a:ext cx="9906000" cy="818866"/>
          </a:xfrm>
        </p:spPr>
        <p:txBody>
          <a:bodyPr>
            <a:normAutofit/>
          </a:bodyPr>
          <a:lstStyle/>
          <a:p>
            <a:r>
              <a:rPr lang="en-ZA" sz="25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MUNICIPAL INFRASTRUCTURE GRANT</a:t>
            </a:r>
            <a:endParaRPr lang="en-ZA" sz="3600" dirty="0"/>
          </a:p>
        </p:txBody>
      </p:sp>
      <p:sp>
        <p:nvSpPr>
          <p:cNvPr id="4" name="Slide Number Placeholder 3"/>
          <p:cNvSpPr>
            <a:spLocks noGrp="1"/>
          </p:cNvSpPr>
          <p:nvPr>
            <p:ph type="sldNum" sz="quarter" idx="12"/>
          </p:nvPr>
        </p:nvSpPr>
        <p:spPr/>
        <p:txBody>
          <a:bodyPr/>
          <a:lstStyle/>
          <a:p>
            <a:fld id="{39AC5568-C467-DA4E-A229-6C912B895CA4}" type="slidenum">
              <a:rPr lang="en-US" smtClean="0">
                <a:solidFill>
                  <a:prstClr val="black"/>
                </a:solidFill>
              </a:rPr>
              <a:pPr/>
              <a:t>16</a:t>
            </a:fld>
            <a:endParaRPr lang="en-US">
              <a:solidFill>
                <a:prstClr val="black"/>
              </a:solidFill>
            </a:endParaRPr>
          </a:p>
        </p:txBody>
      </p:sp>
      <p:sp>
        <p:nvSpPr>
          <p:cNvPr id="3" name="Content Placeholder 2"/>
          <p:cNvSpPr>
            <a:spLocks noGrp="1"/>
          </p:cNvSpPr>
          <p:nvPr>
            <p:ph idx="1"/>
          </p:nvPr>
        </p:nvSpPr>
        <p:spPr>
          <a:xfrm>
            <a:off x="116126" y="910457"/>
            <a:ext cx="9318171" cy="4801574"/>
          </a:xfrm>
        </p:spPr>
        <p:txBody>
          <a:bodyPr>
            <a:normAutofit/>
          </a:bodyPr>
          <a:lstStyle/>
          <a:p>
            <a:pPr algn="just">
              <a:buNone/>
            </a:pPr>
            <a:endParaRPr lang="en-ZA" sz="1800" dirty="0" smtClean="0">
              <a:latin typeface="Arial" panose="020B0604020202020204" pitchFamily="34" charset="0"/>
              <a:cs typeface="Arial" panose="020B0604020202020204" pitchFamily="34" charset="0"/>
            </a:endParaRPr>
          </a:p>
          <a:p>
            <a:pPr algn="just">
              <a:buNone/>
            </a:pPr>
            <a:endParaRPr lang="en-ZA" sz="1800" b="1" dirty="0" smtClean="0">
              <a:latin typeface="Arial" panose="020B0604020202020204" pitchFamily="34" charset="0"/>
              <a:cs typeface="Arial" panose="020B0604020202020204" pitchFamily="34" charset="0"/>
            </a:endParaRPr>
          </a:p>
        </p:txBody>
      </p:sp>
      <p:sp>
        <p:nvSpPr>
          <p:cNvPr id="8" name="TextBox 7"/>
          <p:cNvSpPr txBox="1"/>
          <p:nvPr/>
        </p:nvSpPr>
        <p:spPr>
          <a:xfrm>
            <a:off x="26131" y="910457"/>
            <a:ext cx="9705700" cy="5909310"/>
          </a:xfrm>
          <a:prstGeom prst="rect">
            <a:avLst/>
          </a:prstGeom>
          <a:solidFill>
            <a:schemeClr val="bg1"/>
          </a:solidFill>
        </p:spPr>
        <p:txBody>
          <a:bodyPr wrap="square" rtlCol="0">
            <a:spAutoFit/>
          </a:bodyPr>
          <a:lstStyle/>
          <a:p>
            <a:pPr marL="355600" lvl="1" indent="-355600" algn="just">
              <a:lnSpc>
                <a:spcPct val="140000"/>
              </a:lnSpc>
              <a:buFont typeface="Wingdings" panose="05000000000000000000" pitchFamily="2" charset="2"/>
              <a:buChar char="q"/>
            </a:pPr>
            <a:r>
              <a:rPr lang="en-ZA" dirty="0" smtClean="0">
                <a:solidFill>
                  <a:prstClr val="black"/>
                </a:solidFill>
                <a:latin typeface="Arial" panose="020B0604020202020204" pitchFamily="34" charset="0"/>
                <a:cs typeface="Arial" panose="020B0604020202020204" pitchFamily="34" charset="0"/>
              </a:rPr>
              <a:t>The municipality in the current financial year has an allocation of </a:t>
            </a:r>
            <a:r>
              <a:rPr lang="en-ZA" b="1" dirty="0" smtClean="0">
                <a:solidFill>
                  <a:prstClr val="black"/>
                </a:solidFill>
                <a:latin typeface="Arial" panose="020B0604020202020204" pitchFamily="34" charset="0"/>
                <a:cs typeface="Arial" panose="020B0604020202020204" pitchFamily="34" charset="0"/>
              </a:rPr>
              <a:t>R154 million </a:t>
            </a:r>
            <a:r>
              <a:rPr lang="en-ZA" dirty="0" smtClean="0">
                <a:solidFill>
                  <a:prstClr val="black"/>
                </a:solidFill>
                <a:latin typeface="Arial" panose="020B0604020202020204" pitchFamily="34" charset="0"/>
                <a:cs typeface="Arial" panose="020B0604020202020204" pitchFamily="34" charset="0"/>
              </a:rPr>
              <a:t>of which </a:t>
            </a:r>
            <a:r>
              <a:rPr lang="en-ZA" b="1" dirty="0" smtClean="0">
                <a:solidFill>
                  <a:prstClr val="black"/>
                </a:solidFill>
                <a:latin typeface="Arial" panose="020B0604020202020204" pitchFamily="34" charset="0"/>
                <a:cs typeface="Arial" panose="020B0604020202020204" pitchFamily="34" charset="0"/>
              </a:rPr>
              <a:t>R125 million </a:t>
            </a:r>
            <a:r>
              <a:rPr lang="en-ZA" dirty="0" smtClean="0">
                <a:solidFill>
                  <a:prstClr val="black"/>
                </a:solidFill>
                <a:latin typeface="Arial" panose="020B0604020202020204" pitchFamily="34" charset="0"/>
                <a:cs typeface="Arial" panose="020B0604020202020204" pitchFamily="34" charset="0"/>
              </a:rPr>
              <a:t>is the allocation for 2020/21 FY and </a:t>
            </a:r>
            <a:r>
              <a:rPr lang="en-ZA" b="1" dirty="0" smtClean="0">
                <a:solidFill>
                  <a:prstClr val="black"/>
                </a:solidFill>
                <a:latin typeface="Arial" panose="020B0604020202020204" pitchFamily="34" charset="0"/>
                <a:cs typeface="Arial" panose="020B0604020202020204" pitchFamily="34" charset="0"/>
              </a:rPr>
              <a:t>R29million</a:t>
            </a:r>
            <a:r>
              <a:rPr lang="en-ZA" dirty="0" smtClean="0">
                <a:solidFill>
                  <a:prstClr val="black"/>
                </a:solidFill>
                <a:latin typeface="Arial" panose="020B0604020202020204" pitchFamily="34" charset="0"/>
                <a:cs typeface="Arial" panose="020B0604020202020204" pitchFamily="34" charset="0"/>
              </a:rPr>
              <a:t> is a roll-over from the 2019/20 FY.</a:t>
            </a:r>
          </a:p>
          <a:p>
            <a:pPr marL="355600" lvl="1" indent="-355600" algn="just">
              <a:lnSpc>
                <a:spcPct val="140000"/>
              </a:lnSpc>
              <a:buFont typeface="Wingdings" panose="05000000000000000000" pitchFamily="2" charset="2"/>
              <a:buChar char="q"/>
            </a:pPr>
            <a:r>
              <a:rPr lang="en-ZA" dirty="0" smtClean="0">
                <a:solidFill>
                  <a:prstClr val="black"/>
                </a:solidFill>
                <a:latin typeface="Arial" panose="020B0604020202020204" pitchFamily="34" charset="0"/>
                <a:cs typeface="Arial" panose="020B0604020202020204" pitchFamily="34" charset="0"/>
              </a:rPr>
              <a:t>As </a:t>
            </a:r>
            <a:r>
              <a:rPr lang="en-ZA" dirty="0">
                <a:solidFill>
                  <a:prstClr val="black"/>
                </a:solidFill>
                <a:latin typeface="Arial" panose="020B0604020202020204" pitchFamily="34" charset="0"/>
                <a:cs typeface="Arial" panose="020B0604020202020204" pitchFamily="34" charset="0"/>
              </a:rPr>
              <a:t>at end of </a:t>
            </a:r>
            <a:r>
              <a:rPr lang="en-ZA" dirty="0" smtClean="0">
                <a:solidFill>
                  <a:prstClr val="black"/>
                </a:solidFill>
                <a:latin typeface="Arial" panose="020B0604020202020204" pitchFamily="34" charset="0"/>
                <a:cs typeface="Arial" panose="020B0604020202020204" pitchFamily="34" charset="0"/>
              </a:rPr>
              <a:t>January  2021, the municipality reported an expenditure of R40 607 000 </a:t>
            </a:r>
            <a:r>
              <a:rPr lang="en-ZA" dirty="0">
                <a:solidFill>
                  <a:prstClr val="black"/>
                </a:solidFill>
                <a:latin typeface="Arial" panose="020B0604020202020204" pitchFamily="34" charset="0"/>
                <a:cs typeface="Arial" panose="020B0604020202020204" pitchFamily="34" charset="0"/>
              </a:rPr>
              <a:t>(</a:t>
            </a:r>
            <a:r>
              <a:rPr lang="en-ZA" dirty="0" smtClean="0">
                <a:solidFill>
                  <a:prstClr val="black"/>
                </a:solidFill>
                <a:latin typeface="Arial" panose="020B0604020202020204" pitchFamily="34" charset="0"/>
                <a:cs typeface="Arial" panose="020B0604020202020204" pitchFamily="34" charset="0"/>
              </a:rPr>
              <a:t>26.4%) of its R154 million allocation when it should have been at above 50%.</a:t>
            </a:r>
          </a:p>
          <a:p>
            <a:pPr marL="355600" lvl="1" indent="-355600" algn="just">
              <a:lnSpc>
                <a:spcPct val="140000"/>
              </a:lnSpc>
              <a:buFont typeface="Wingdings" panose="05000000000000000000" pitchFamily="2" charset="2"/>
              <a:buChar char="q"/>
            </a:pPr>
            <a:r>
              <a:rPr lang="en-ZA" dirty="0" smtClean="0">
                <a:solidFill>
                  <a:prstClr val="black"/>
                </a:solidFill>
                <a:latin typeface="Arial" panose="020B0604020202020204" pitchFamily="34" charset="0"/>
                <a:cs typeface="Arial" panose="020B0604020202020204" pitchFamily="34" charset="0"/>
              </a:rPr>
              <a:t>It should be noted that in November 2020 the Department had a one on one with the municipality to address under-expenditure of which this meeting precedes other intervention meetings. </a:t>
            </a:r>
          </a:p>
          <a:p>
            <a:pPr marL="355600" lvl="1" indent="-355600" algn="just">
              <a:lnSpc>
                <a:spcPct val="140000"/>
              </a:lnSpc>
              <a:buFont typeface="Wingdings" panose="05000000000000000000" pitchFamily="2" charset="2"/>
              <a:buChar char="q"/>
            </a:pPr>
            <a:r>
              <a:rPr lang="en-ZA" dirty="0" smtClean="0">
                <a:solidFill>
                  <a:prstClr val="black"/>
                </a:solidFill>
                <a:latin typeface="Arial" panose="020B0604020202020204" pitchFamily="34" charset="0"/>
                <a:cs typeface="Arial" panose="020B0604020202020204" pitchFamily="34" charset="0"/>
              </a:rPr>
              <a:t>Unfortunately, the municipality </a:t>
            </a:r>
            <a:r>
              <a:rPr lang="en-ZA" b="1" dirty="0" smtClean="0">
                <a:solidFill>
                  <a:prstClr val="black"/>
                </a:solidFill>
                <a:latin typeface="Arial" panose="020B0604020202020204" pitchFamily="34" charset="0"/>
                <a:cs typeface="Arial" panose="020B0604020202020204" pitchFamily="34" charset="0"/>
              </a:rPr>
              <a:t>often fails to implement recommendations and intervention actions</a:t>
            </a:r>
            <a:r>
              <a:rPr lang="en-ZA" dirty="0" smtClean="0">
                <a:solidFill>
                  <a:prstClr val="black"/>
                </a:solidFill>
                <a:latin typeface="Arial" panose="020B0604020202020204" pitchFamily="34" charset="0"/>
                <a:cs typeface="Arial" panose="020B0604020202020204" pitchFamily="34" charset="0"/>
              </a:rPr>
              <a:t> to accelerate project implementation and expenditure.</a:t>
            </a:r>
          </a:p>
          <a:p>
            <a:pPr marL="355600" lvl="1" indent="-355600" algn="just">
              <a:lnSpc>
                <a:spcPct val="140000"/>
              </a:lnSpc>
              <a:buFont typeface="Wingdings" panose="05000000000000000000" pitchFamily="2" charset="2"/>
              <a:buChar char="q"/>
            </a:pPr>
            <a:r>
              <a:rPr lang="en-ZA" dirty="0" smtClean="0">
                <a:solidFill>
                  <a:prstClr val="black"/>
                </a:solidFill>
                <a:latin typeface="Arial" panose="020B0604020202020204" pitchFamily="34" charset="0"/>
                <a:cs typeface="Arial" panose="020B0604020202020204" pitchFamily="34" charset="0"/>
              </a:rPr>
              <a:t>During the recent meetings regarding stoppages of funds </a:t>
            </a:r>
            <a:r>
              <a:rPr lang="en-ZA" dirty="0" err="1" smtClean="0">
                <a:solidFill>
                  <a:prstClr val="black"/>
                </a:solidFill>
                <a:latin typeface="Arial" panose="020B0604020202020204" pitchFamily="34" charset="0"/>
                <a:cs typeface="Arial" panose="020B0604020202020204" pitchFamily="34" charset="0"/>
              </a:rPr>
              <a:t>i.t.o</a:t>
            </a:r>
            <a:r>
              <a:rPr lang="en-ZA" dirty="0" smtClean="0">
                <a:solidFill>
                  <a:prstClr val="black"/>
                </a:solidFill>
                <a:latin typeface="Arial" panose="020B0604020202020204" pitchFamily="34" charset="0"/>
                <a:cs typeface="Arial" panose="020B0604020202020204" pitchFamily="34" charset="0"/>
              </a:rPr>
              <a:t>  DORA it was also discovered that the municipality has not appointed service providers on three projects to the value of R35million resulting in the Department formally making a submission to DCOG for the stoppage of R23million which shall be reallocated to high spending and needy municipalities.</a:t>
            </a:r>
            <a:endParaRPr lang="en-ZA"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042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2"/>
            <a:ext cx="9906000" cy="818866"/>
          </a:xfrm>
        </p:spPr>
        <p:txBody>
          <a:bodyPr>
            <a:normAutofit/>
          </a:bodyPr>
          <a:lstStyle/>
          <a:p>
            <a:r>
              <a:rPr lang="en-ZA" sz="2500"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MUNICIPAL INFRASTRUCTURE GRANT Continues..</a:t>
            </a:r>
            <a:endParaRPr lang="en-ZA" sz="3600" dirty="0"/>
          </a:p>
        </p:txBody>
      </p:sp>
      <p:sp>
        <p:nvSpPr>
          <p:cNvPr id="4" name="Slide Number Placeholder 3"/>
          <p:cNvSpPr>
            <a:spLocks noGrp="1"/>
          </p:cNvSpPr>
          <p:nvPr>
            <p:ph type="sldNum" sz="quarter" idx="12"/>
          </p:nvPr>
        </p:nvSpPr>
        <p:spPr/>
        <p:txBody>
          <a:bodyPr/>
          <a:lstStyle/>
          <a:p>
            <a:fld id="{39AC5568-C467-DA4E-A229-6C912B895CA4}" type="slidenum">
              <a:rPr lang="en-US" smtClean="0">
                <a:solidFill>
                  <a:prstClr val="black"/>
                </a:solidFill>
              </a:rPr>
              <a:pPr/>
              <a:t>17</a:t>
            </a:fld>
            <a:endParaRPr lang="en-US">
              <a:solidFill>
                <a:prstClr val="black"/>
              </a:solidFill>
            </a:endParaRPr>
          </a:p>
        </p:txBody>
      </p:sp>
      <p:sp>
        <p:nvSpPr>
          <p:cNvPr id="3" name="Content Placeholder 2"/>
          <p:cNvSpPr>
            <a:spLocks noGrp="1"/>
          </p:cNvSpPr>
          <p:nvPr>
            <p:ph idx="1"/>
          </p:nvPr>
        </p:nvSpPr>
        <p:spPr>
          <a:xfrm>
            <a:off x="116126" y="910457"/>
            <a:ext cx="9318171" cy="4801574"/>
          </a:xfrm>
        </p:spPr>
        <p:txBody>
          <a:bodyPr>
            <a:normAutofit/>
          </a:bodyPr>
          <a:lstStyle/>
          <a:p>
            <a:pPr algn="just">
              <a:buNone/>
            </a:pPr>
            <a:endParaRPr lang="en-ZA" sz="1800" dirty="0" smtClean="0">
              <a:latin typeface="Arial" panose="020B0604020202020204" pitchFamily="34" charset="0"/>
              <a:cs typeface="Arial" panose="020B0604020202020204" pitchFamily="34" charset="0"/>
            </a:endParaRPr>
          </a:p>
          <a:p>
            <a:pPr algn="just">
              <a:buNone/>
            </a:pPr>
            <a:endParaRPr lang="en-ZA" sz="1800" b="1" dirty="0" smtClean="0">
              <a:latin typeface="Arial" panose="020B0604020202020204" pitchFamily="34" charset="0"/>
              <a:cs typeface="Arial" panose="020B0604020202020204" pitchFamily="34" charset="0"/>
            </a:endParaRPr>
          </a:p>
        </p:txBody>
      </p:sp>
      <p:sp>
        <p:nvSpPr>
          <p:cNvPr id="8" name="TextBox 7"/>
          <p:cNvSpPr txBox="1"/>
          <p:nvPr/>
        </p:nvSpPr>
        <p:spPr>
          <a:xfrm>
            <a:off x="26131" y="910457"/>
            <a:ext cx="9705700" cy="5909310"/>
          </a:xfrm>
          <a:prstGeom prst="rect">
            <a:avLst/>
          </a:prstGeom>
          <a:solidFill>
            <a:schemeClr val="bg1"/>
          </a:solidFill>
        </p:spPr>
        <p:txBody>
          <a:bodyPr wrap="square" rtlCol="0">
            <a:spAutoFit/>
          </a:bodyPr>
          <a:lstStyle/>
          <a:p>
            <a:pPr marL="0" lvl="1" algn="just">
              <a:lnSpc>
                <a:spcPct val="140000"/>
              </a:lnSpc>
            </a:pPr>
            <a:r>
              <a:rPr lang="en-ZA" b="1" dirty="0" smtClean="0">
                <a:solidFill>
                  <a:prstClr val="black"/>
                </a:solidFill>
                <a:latin typeface="Arial" panose="020B0604020202020204" pitchFamily="34" charset="0"/>
                <a:cs typeface="Arial" panose="020B0604020202020204" pitchFamily="34" charset="0"/>
              </a:rPr>
              <a:t>Implementation challenges </a:t>
            </a:r>
          </a:p>
          <a:p>
            <a:pPr marL="355600" lvl="1" indent="-355600" algn="just">
              <a:lnSpc>
                <a:spcPct val="140000"/>
              </a:lnSpc>
              <a:buFont typeface="Wingdings" panose="05000000000000000000" pitchFamily="2" charset="2"/>
              <a:buChar char="q"/>
            </a:pPr>
            <a:r>
              <a:rPr lang="en-ZA" dirty="0" smtClean="0">
                <a:solidFill>
                  <a:prstClr val="black"/>
                </a:solidFill>
                <a:latin typeface="Arial" panose="020B0604020202020204" pitchFamily="34" charset="0"/>
                <a:cs typeface="Arial" panose="020B0604020202020204" pitchFamily="34" charset="0"/>
              </a:rPr>
              <a:t>Poor planning resulted in </a:t>
            </a:r>
            <a:r>
              <a:rPr lang="en-US" dirty="0">
                <a:solidFill>
                  <a:prstClr val="black"/>
                </a:solidFill>
                <a:latin typeface="Arial" panose="020B0604020202020204" pitchFamily="34" charset="0"/>
                <a:cs typeface="Arial" panose="020B0604020202020204" pitchFamily="34" charset="0"/>
              </a:rPr>
              <a:t>a total of 12 water projects </a:t>
            </a:r>
            <a:r>
              <a:rPr lang="en-US" dirty="0" smtClean="0">
                <a:solidFill>
                  <a:prstClr val="black"/>
                </a:solidFill>
                <a:latin typeface="Arial" panose="020B0604020202020204" pitchFamily="34" charset="0"/>
                <a:cs typeface="Arial" panose="020B0604020202020204" pitchFamily="34" charset="0"/>
              </a:rPr>
              <a:t>requiring </a:t>
            </a:r>
            <a:r>
              <a:rPr lang="en-US" dirty="0">
                <a:solidFill>
                  <a:prstClr val="black"/>
                </a:solidFill>
                <a:latin typeface="Arial" panose="020B0604020202020204" pitchFamily="34" charset="0"/>
                <a:cs typeface="Arial" panose="020B0604020202020204" pitchFamily="34" charset="0"/>
              </a:rPr>
              <a:t>budget maintenance which is above 20% of the approved budget. The approved amount for these projects was R69 million and contractors were appointed at the value of R96 million which was above the approved amount. </a:t>
            </a:r>
            <a:endParaRPr lang="en-ZA" dirty="0">
              <a:solidFill>
                <a:prstClr val="black"/>
              </a:solidFill>
              <a:latin typeface="Arial" panose="020B0604020202020204" pitchFamily="34" charset="0"/>
              <a:cs typeface="Arial" panose="020B0604020202020204" pitchFamily="34" charset="0"/>
            </a:endParaRPr>
          </a:p>
          <a:p>
            <a:pPr marL="355600" lvl="1" indent="-355600" algn="just">
              <a:lnSpc>
                <a:spcPct val="140000"/>
              </a:lnSpc>
              <a:buFont typeface="Wingdings" panose="05000000000000000000" pitchFamily="2" charset="2"/>
              <a:buChar char="q"/>
            </a:pPr>
            <a:r>
              <a:rPr lang="en-ZA" dirty="0" smtClean="0">
                <a:solidFill>
                  <a:prstClr val="black"/>
                </a:solidFill>
                <a:latin typeface="Arial" panose="020B0604020202020204" pitchFamily="34" charset="0"/>
                <a:cs typeface="Arial" panose="020B0604020202020204" pitchFamily="34" charset="0"/>
              </a:rPr>
              <a:t>Delays in the appointment of service providers is the major contributor to the under-expenditure by the municipality.</a:t>
            </a:r>
          </a:p>
          <a:p>
            <a:pPr marL="355600" lvl="1" indent="-355600" algn="just">
              <a:lnSpc>
                <a:spcPct val="140000"/>
              </a:lnSpc>
              <a:buFont typeface="Wingdings" panose="05000000000000000000" pitchFamily="2" charset="2"/>
              <a:buChar char="q"/>
            </a:pPr>
            <a:r>
              <a:rPr lang="en-ZA" dirty="0" smtClean="0">
                <a:solidFill>
                  <a:prstClr val="black"/>
                </a:solidFill>
                <a:latin typeface="Arial" panose="020B0604020202020204" pitchFamily="34" charset="0"/>
                <a:cs typeface="Arial" panose="020B0604020202020204" pitchFamily="34" charset="0"/>
              </a:rPr>
              <a:t>Despite the support of MISA, the municipality lacks capacity to implement its grant funded projects.</a:t>
            </a:r>
          </a:p>
          <a:p>
            <a:pPr marL="355600" lvl="1" indent="-355600" algn="just">
              <a:lnSpc>
                <a:spcPct val="140000"/>
              </a:lnSpc>
              <a:buFont typeface="Wingdings" panose="05000000000000000000" pitchFamily="2" charset="2"/>
              <a:buChar char="q"/>
            </a:pPr>
            <a:r>
              <a:rPr lang="en-ZA" dirty="0" smtClean="0">
                <a:solidFill>
                  <a:prstClr val="black"/>
                </a:solidFill>
                <a:latin typeface="Arial" panose="020B0604020202020204" pitchFamily="34" charset="0"/>
                <a:cs typeface="Arial" panose="020B0604020202020204" pitchFamily="34" charset="0"/>
              </a:rPr>
              <a:t>The municipality has the biggest project management unit in the province but skills and competencies seem to be a major problem.</a:t>
            </a:r>
          </a:p>
          <a:p>
            <a:pPr marL="355600" lvl="1" indent="-355600" algn="just">
              <a:lnSpc>
                <a:spcPct val="140000"/>
              </a:lnSpc>
              <a:buFont typeface="Wingdings" panose="05000000000000000000" pitchFamily="2" charset="2"/>
              <a:buChar char="q"/>
            </a:pPr>
            <a:r>
              <a:rPr lang="en-ZA" dirty="0" smtClean="0">
                <a:solidFill>
                  <a:prstClr val="black"/>
                </a:solidFill>
                <a:latin typeface="Arial" panose="020B0604020202020204" pitchFamily="34" charset="0"/>
                <a:cs typeface="Arial" panose="020B0604020202020204" pitchFamily="34" charset="0"/>
              </a:rPr>
              <a:t>Recently, the Department also deployed one of its Civil Engineer from the Provincial Project Management Unit to assist the municipality and observed that rapid preparation of technical </a:t>
            </a:r>
            <a:r>
              <a:rPr lang="en-ZA" dirty="0">
                <a:solidFill>
                  <a:prstClr val="black"/>
                </a:solidFill>
                <a:latin typeface="Arial" panose="020B0604020202020204" pitchFamily="34" charset="0"/>
                <a:cs typeface="Arial" panose="020B0604020202020204" pitchFamily="34" charset="0"/>
              </a:rPr>
              <a:t>reports by the </a:t>
            </a:r>
            <a:r>
              <a:rPr lang="en-ZA" dirty="0" smtClean="0">
                <a:solidFill>
                  <a:prstClr val="black"/>
                </a:solidFill>
                <a:latin typeface="Arial" panose="020B0604020202020204" pitchFamily="34" charset="0"/>
                <a:cs typeface="Arial" panose="020B0604020202020204" pitchFamily="34" charset="0"/>
              </a:rPr>
              <a:t>municipality resulted in under-costing of projects.</a:t>
            </a:r>
          </a:p>
          <a:p>
            <a:pPr marL="355600" lvl="1" indent="-355600" algn="just">
              <a:lnSpc>
                <a:spcPct val="140000"/>
              </a:lnSpc>
              <a:buFont typeface="Wingdings" panose="05000000000000000000" pitchFamily="2" charset="2"/>
              <a:buChar char="q"/>
            </a:pPr>
            <a:endParaRPr lang="en-ZA"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118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922" y="363538"/>
            <a:ext cx="853000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Slide Number Placeholder 9"/>
          <p:cNvSpPr>
            <a:spLocks noGrp="1"/>
          </p:cNvSpPr>
          <p:nvPr>
            <p:ph type="sldNum" sz="quarter" idx="12"/>
          </p:nvPr>
        </p:nvSpPr>
        <p:spPr bwMode="auto">
          <a:xfrm>
            <a:off x="3312018" y="6335139"/>
            <a:ext cx="442737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fld id="{DFC6A33E-6375-7C42-8AAA-561741F234C0}" type="slidenum">
              <a:rPr lang="en-US" sz="1200" b="1">
                <a:solidFill>
                  <a:srgbClr val="898989"/>
                </a:solidFill>
                <a:latin typeface="Calibri" charset="0"/>
              </a:rPr>
              <a:pPr algn="ctr"/>
              <a:t>18</a:t>
            </a:fld>
            <a:endParaRPr lang="en-US" sz="1200" b="1" dirty="0">
              <a:solidFill>
                <a:srgbClr val="898989"/>
              </a:solidFill>
              <a:latin typeface="Calibri" charset="0"/>
            </a:endParaRPr>
          </a:p>
        </p:txBody>
      </p:sp>
      <p:sp>
        <p:nvSpPr>
          <p:cNvPr id="5" name="Rectangle 4"/>
          <p:cNvSpPr/>
          <p:nvPr/>
        </p:nvSpPr>
        <p:spPr>
          <a:xfrm>
            <a:off x="381000" y="78192"/>
            <a:ext cx="9144000" cy="583796"/>
          </a:xfrm>
          <a:prstGeom prst="rect">
            <a:avLst/>
          </a:prstGeom>
          <a:solidFill>
            <a:srgbClr val="F2B0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2800" b="1" dirty="0">
                <a:solidFill>
                  <a:prstClr val="black"/>
                </a:solidFill>
                <a:latin typeface="Arial Narrow"/>
                <a:cs typeface="Arial Narrow"/>
              </a:rPr>
              <a:t>COVID-19 INTERVENTIONS</a:t>
            </a:r>
            <a:endParaRPr lang="en-ZA" sz="2800" b="1" i="1" dirty="0">
              <a:solidFill>
                <a:prstClr val="black"/>
              </a:solidFill>
              <a:latin typeface="Arial Narrow"/>
              <a:cs typeface="Arial Narrow"/>
            </a:endParaRPr>
          </a:p>
        </p:txBody>
      </p:sp>
      <p:sp>
        <p:nvSpPr>
          <p:cNvPr id="2" name="TextBox 1"/>
          <p:cNvSpPr txBox="1"/>
          <p:nvPr/>
        </p:nvSpPr>
        <p:spPr>
          <a:xfrm>
            <a:off x="381000" y="967656"/>
            <a:ext cx="8671412" cy="4708981"/>
          </a:xfrm>
          <a:prstGeom prst="rect">
            <a:avLst/>
          </a:prstGeom>
          <a:noFill/>
        </p:spPr>
        <p:txBody>
          <a:bodyPr wrap="square" rtlCol="0">
            <a:spAutoFit/>
          </a:bodyPr>
          <a:lstStyle/>
          <a:p>
            <a:pPr marL="285750" indent="-285750" algn="just">
              <a:buFont typeface="Wingdings" panose="05000000000000000000" pitchFamily="2" charset="2"/>
              <a:buChar char="q"/>
            </a:pPr>
            <a:r>
              <a:rPr lang="en-ZA" sz="1500" dirty="0">
                <a:solidFill>
                  <a:prstClr val="black"/>
                </a:solidFill>
                <a:latin typeface="Arial" panose="020B0604020202020204" pitchFamily="34" charset="0"/>
                <a:cs typeface="Arial" panose="020B0604020202020204" pitchFamily="34" charset="0"/>
              </a:rPr>
              <a:t>A number of water projects have been reprioritised through MIG to improve water supply in various wards within the municipalities. These projects include drilling and equipping of boreholes, replacement, refurbishment and upgrading of bulk lines including booster pumps.</a:t>
            </a:r>
          </a:p>
          <a:p>
            <a:pPr marL="285750" indent="-285750" algn="just">
              <a:buFont typeface="Wingdings" panose="05000000000000000000" pitchFamily="2" charset="2"/>
              <a:buChar char="q"/>
            </a:pPr>
            <a:r>
              <a:rPr lang="en-US" sz="1500" dirty="0">
                <a:latin typeface="Arial"/>
                <a:ea typeface="Calibri"/>
              </a:rPr>
              <a:t>In addition, a total of </a:t>
            </a:r>
            <a:r>
              <a:rPr lang="en-US" sz="1500" b="1" dirty="0">
                <a:latin typeface="Arial"/>
                <a:ea typeface="Calibri"/>
              </a:rPr>
              <a:t>82 water tanks </a:t>
            </a:r>
            <a:r>
              <a:rPr lang="en-US" sz="1500" dirty="0">
                <a:latin typeface="Arial"/>
                <a:ea typeface="Calibri"/>
              </a:rPr>
              <a:t>have been installed in all the 31 wards of the municipality, 64 of these tanks were supplied by DWS and 18 of these tanks were provided by the Nkangala District Municipality through the District Coronavirus Command Centre. DWS also made available a total of 8 water trucks for the delivery of water.</a:t>
            </a:r>
          </a:p>
          <a:p>
            <a:pPr marL="285750" indent="-285750" algn="just">
              <a:buFont typeface="Wingdings" panose="05000000000000000000" pitchFamily="2" charset="2"/>
              <a:buChar char="q"/>
            </a:pPr>
            <a:r>
              <a:rPr lang="en-ZA" sz="1500" dirty="0">
                <a:latin typeface="Arial"/>
                <a:ea typeface="Calibri"/>
              </a:rPr>
              <a:t>The Premier through the COVID-19 awareness programme distributed a total of 15000 sanitizers of 25 litres to various households across the 31 wards of the municipality. In addition, DWS and other sectors provided items such as hand sanitizers and bar soaps to the municipality. The Nkangala District supported by the province decontaminated a number of public paces within the municipal area of jurisdiction. Day to day inspection of public places, transportation facilities, schools and business or work facilities have been undertaken by a joint operation that include various sectors such as SAPS, SANDF, Department of Employment and Labour including Municipal Environmental Health Practitioners among others</a:t>
            </a:r>
          </a:p>
          <a:p>
            <a:pPr marL="285750" indent="-285750" algn="just">
              <a:buFont typeface="Wingdings" panose="05000000000000000000" pitchFamily="2" charset="2"/>
              <a:buChar char="q"/>
            </a:pPr>
            <a:r>
              <a:rPr lang="en-ZA" sz="1500" dirty="0">
                <a:latin typeface="Arial"/>
                <a:ea typeface="Calibri"/>
              </a:rPr>
              <a:t>The municipality received the Disaster Relief Grant of  </a:t>
            </a:r>
            <a:r>
              <a:rPr lang="en-ZA" sz="1500" b="1" dirty="0">
                <a:latin typeface="Arial"/>
                <a:ea typeface="Calibri"/>
              </a:rPr>
              <a:t>R 417 000.00 </a:t>
            </a:r>
            <a:r>
              <a:rPr lang="en-ZA" sz="1500" dirty="0">
                <a:latin typeface="Arial"/>
                <a:ea typeface="Calibri"/>
              </a:rPr>
              <a:t>which has been used for fumigation, procurement of  hand sanitizers, thermometers, duct tapes, and disinfection sprays.   </a:t>
            </a:r>
          </a:p>
          <a:p>
            <a:pPr marL="285750" indent="-285750" algn="just">
              <a:buFont typeface="Wingdings" panose="05000000000000000000" pitchFamily="2" charset="2"/>
              <a:buChar char="q"/>
            </a:pPr>
            <a:r>
              <a:rPr lang="en-ZA" sz="1500" dirty="0">
                <a:latin typeface="Arial"/>
                <a:ea typeface="Calibri"/>
              </a:rPr>
              <a:t>A total of </a:t>
            </a:r>
            <a:r>
              <a:rPr lang="en-ZA" sz="1500" b="1" dirty="0">
                <a:latin typeface="Arial"/>
                <a:ea typeface="Calibri"/>
              </a:rPr>
              <a:t>2900 food parcels </a:t>
            </a:r>
            <a:r>
              <a:rPr lang="en-ZA" sz="1500" dirty="0">
                <a:latin typeface="Arial"/>
                <a:ea typeface="Calibri"/>
              </a:rPr>
              <a:t>were distributed across the 31 wards of the municipality through combined efforts of the Mpumalanga Department of Social Development, Department of Agriculture, Rural Development, Land and Environmental Affairs including donations.</a:t>
            </a:r>
            <a:endParaRPr lang="en-ZA" sz="15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224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877" y="-61553"/>
            <a:ext cx="8991090" cy="1138773"/>
          </a:xfrm>
          <a:prstGeom prst="rect">
            <a:avLst/>
          </a:prstGeom>
          <a:solidFill>
            <a:srgbClr val="FFC000"/>
          </a:solidFill>
        </p:spPr>
        <p:txBody>
          <a:bodyPr wrap="square" rtlCol="0" anchor="ctr">
            <a:spAutoFit/>
          </a:bodyPr>
          <a:lstStyle/>
          <a:p>
            <a:pPr algn="ctr">
              <a:defRPr/>
            </a:pPr>
            <a:endParaRPr lang="en-ZA" sz="2000" b="1" dirty="0">
              <a:solidFill>
                <a:prstClr val="black"/>
              </a:solidFill>
              <a:latin typeface="Arial" pitchFamily="34" charset="0"/>
              <a:cs typeface="Arial" pitchFamily="34" charset="0"/>
            </a:endParaRPr>
          </a:p>
          <a:p>
            <a:pPr algn="ctr">
              <a:defRPr/>
            </a:pPr>
            <a:r>
              <a:rPr lang="en-ZA" sz="2800" b="1" dirty="0">
                <a:solidFill>
                  <a:prstClr val="black"/>
                </a:solidFill>
                <a:latin typeface="Arial" pitchFamily="34" charset="0"/>
                <a:cs typeface="Arial" pitchFamily="34" charset="0"/>
              </a:rPr>
              <a:t>TROPICAL STORM DAMAGES</a:t>
            </a:r>
          </a:p>
          <a:p>
            <a:pPr algn="ctr">
              <a:defRPr/>
            </a:pPr>
            <a:endParaRPr lang="en-ZA" sz="2000" b="1" dirty="0">
              <a:solidFill>
                <a:prstClr val="black"/>
              </a:solidFill>
              <a:latin typeface="Arial" pitchFamily="34" charset="0"/>
              <a:cs typeface="Arial" pitchFamily="34"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16131" y="6121920"/>
            <a:ext cx="1330836" cy="676372"/>
          </a:xfrm>
          <a:prstGeom prst="rect">
            <a:avLst/>
          </a:prstGeom>
        </p:spPr>
      </p:pic>
      <p:sp>
        <p:nvSpPr>
          <p:cNvPr id="3" name="Slide Number Placeholder 2"/>
          <p:cNvSpPr>
            <a:spLocks noGrp="1"/>
          </p:cNvSpPr>
          <p:nvPr>
            <p:ph type="sldNum" sz="quarter" idx="12"/>
          </p:nvPr>
        </p:nvSpPr>
        <p:spPr>
          <a:xfrm>
            <a:off x="3886200" y="6279642"/>
            <a:ext cx="2133600" cy="365125"/>
          </a:xfrm>
        </p:spPr>
        <p:txBody>
          <a:bodyPr/>
          <a:lstStyle/>
          <a:p>
            <a:pPr algn="ctr"/>
            <a:fld id="{39AC5568-C467-DA4E-A229-6C912B895CA4}" type="slidenum">
              <a:rPr lang="en-US" smtClean="0">
                <a:solidFill>
                  <a:prstClr val="black">
                    <a:tint val="75000"/>
                  </a:prstClr>
                </a:solidFill>
              </a:rPr>
              <a:pPr algn="ctr"/>
              <a:t>19</a:t>
            </a:fld>
            <a:endParaRPr lang="en-US" dirty="0">
              <a:solidFill>
                <a:prstClr val="black">
                  <a:tint val="75000"/>
                </a:prstClr>
              </a:solidFill>
            </a:endParaRPr>
          </a:p>
        </p:txBody>
      </p:sp>
      <p:graphicFrame>
        <p:nvGraphicFramePr>
          <p:cNvPr id="6" name="Table 5"/>
          <p:cNvGraphicFramePr>
            <a:graphicFrameLocks noGrp="1"/>
          </p:cNvGraphicFramePr>
          <p:nvPr>
            <p:extLst/>
          </p:nvPr>
        </p:nvGraphicFramePr>
        <p:xfrm>
          <a:off x="510153" y="1025700"/>
          <a:ext cx="8936817" cy="5208218"/>
        </p:xfrm>
        <a:graphic>
          <a:graphicData uri="http://schemas.openxmlformats.org/drawingml/2006/table">
            <a:tbl>
              <a:tblPr firstRow="1" bandRow="1">
                <a:tableStyleId>{5C22544A-7EE6-4342-B048-85BDC9FD1C3A}</a:tableStyleId>
              </a:tblPr>
              <a:tblGrid>
                <a:gridCol w="1602257">
                  <a:extLst>
                    <a:ext uri="{9D8B030D-6E8A-4147-A177-3AD203B41FA5}">
                      <a16:colId xmlns:a16="http://schemas.microsoft.com/office/drawing/2014/main" val="20000"/>
                    </a:ext>
                  </a:extLst>
                </a:gridCol>
                <a:gridCol w="1744322">
                  <a:extLst>
                    <a:ext uri="{9D8B030D-6E8A-4147-A177-3AD203B41FA5}">
                      <a16:colId xmlns:a16="http://schemas.microsoft.com/office/drawing/2014/main" val="20001"/>
                    </a:ext>
                  </a:extLst>
                </a:gridCol>
                <a:gridCol w="2374504">
                  <a:extLst>
                    <a:ext uri="{9D8B030D-6E8A-4147-A177-3AD203B41FA5}">
                      <a16:colId xmlns:a16="http://schemas.microsoft.com/office/drawing/2014/main" val="20002"/>
                    </a:ext>
                  </a:extLst>
                </a:gridCol>
                <a:gridCol w="1602085">
                  <a:extLst>
                    <a:ext uri="{9D8B030D-6E8A-4147-A177-3AD203B41FA5}">
                      <a16:colId xmlns:a16="http://schemas.microsoft.com/office/drawing/2014/main" val="20003"/>
                    </a:ext>
                  </a:extLst>
                </a:gridCol>
                <a:gridCol w="1613649">
                  <a:extLst>
                    <a:ext uri="{9D8B030D-6E8A-4147-A177-3AD203B41FA5}">
                      <a16:colId xmlns:a16="http://schemas.microsoft.com/office/drawing/2014/main" val="20004"/>
                    </a:ext>
                  </a:extLst>
                </a:gridCol>
              </a:tblGrid>
              <a:tr h="752573">
                <a:tc>
                  <a:txBody>
                    <a:bodyPr/>
                    <a:lstStyle/>
                    <a:p>
                      <a:pPr algn="just"/>
                      <a:r>
                        <a:rPr lang="en-US" sz="1500" b="1" dirty="0" smtClean="0">
                          <a:solidFill>
                            <a:schemeClr val="tx1"/>
                          </a:solidFill>
                          <a:latin typeface="Arial" panose="020B0604020202020204" pitchFamily="34" charset="0"/>
                          <a:cs typeface="Arial" panose="020B0604020202020204" pitchFamily="34" charset="0"/>
                        </a:rPr>
                        <a:t>MUNICIPALITIES</a:t>
                      </a:r>
                      <a:endParaRPr lang="en-US" sz="1500" b="1" dirty="0">
                        <a:solidFill>
                          <a:schemeClr val="tx1"/>
                        </a:solidFill>
                        <a:latin typeface="Arial" panose="020B0604020202020204" pitchFamily="34" charset="0"/>
                        <a:cs typeface="Arial" panose="020B0604020202020204" pitchFamily="34"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latin typeface="Arial" panose="020B0604020202020204" pitchFamily="34" charset="0"/>
                          <a:cs typeface="Arial" panose="020B0604020202020204" pitchFamily="34" charset="0"/>
                        </a:rPr>
                        <a:t>TYPES OF INCIDENTS</a:t>
                      </a:r>
                    </a:p>
                    <a:p>
                      <a:pPr algn="just"/>
                      <a:endParaRPr lang="en-US" sz="1500" b="1" dirty="0">
                        <a:solidFill>
                          <a:schemeClr val="tx1"/>
                        </a:solidFill>
                        <a:latin typeface="Arial" panose="020B0604020202020204" pitchFamily="34" charset="0"/>
                        <a:cs typeface="Arial" panose="020B0604020202020204" pitchFamily="34"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just"/>
                      <a:r>
                        <a:rPr lang="en-US" sz="1500" b="1" dirty="0" smtClean="0">
                          <a:solidFill>
                            <a:schemeClr val="tx1"/>
                          </a:solidFill>
                          <a:latin typeface="Arial" panose="020B0604020202020204" pitchFamily="34" charset="0"/>
                          <a:cs typeface="Arial" panose="020B0604020202020204" pitchFamily="34" charset="0"/>
                        </a:rPr>
                        <a:t>INFRASTRUCTURE AFFECTED</a:t>
                      </a:r>
                      <a:endParaRPr lang="en-US" sz="1500" b="1" dirty="0">
                        <a:solidFill>
                          <a:schemeClr val="tx1"/>
                        </a:solidFill>
                        <a:latin typeface="Arial" panose="020B0604020202020204" pitchFamily="34" charset="0"/>
                        <a:cs typeface="Arial" panose="020B0604020202020204" pitchFamily="34"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just"/>
                      <a:r>
                        <a:rPr lang="en-US" sz="1500" b="1" dirty="0" smtClean="0">
                          <a:solidFill>
                            <a:schemeClr val="tx1"/>
                          </a:solidFill>
                          <a:latin typeface="Arial" panose="020B0604020202020204" pitchFamily="34" charset="0"/>
                          <a:cs typeface="Arial" panose="020B0604020202020204" pitchFamily="34" charset="0"/>
                        </a:rPr>
                        <a:t>SUPPORT ROVIDED</a:t>
                      </a:r>
                    </a:p>
                    <a:p>
                      <a:pPr algn="just"/>
                      <a:endParaRPr lang="en-US" sz="1500" b="1" dirty="0">
                        <a:solidFill>
                          <a:schemeClr val="tx1"/>
                        </a:solidFill>
                        <a:latin typeface="Arial" panose="020B0604020202020204" pitchFamily="34" charset="0"/>
                        <a:cs typeface="Arial" panose="020B0604020202020204" pitchFamily="34"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just"/>
                      <a:r>
                        <a:rPr lang="en-US" sz="1500" b="1" dirty="0" smtClean="0">
                          <a:solidFill>
                            <a:schemeClr val="tx1"/>
                          </a:solidFill>
                          <a:latin typeface="Arial" panose="020B0604020202020204" pitchFamily="34" charset="0"/>
                          <a:cs typeface="Arial" panose="020B0604020202020204" pitchFamily="34" charset="0"/>
                        </a:rPr>
                        <a:t>SUPPORT REQUIRED</a:t>
                      </a:r>
                    </a:p>
                    <a:p>
                      <a:pPr algn="just"/>
                      <a:endParaRPr lang="en-US" sz="1500" b="1" dirty="0">
                        <a:solidFill>
                          <a:schemeClr val="tx1"/>
                        </a:solidFill>
                        <a:latin typeface="Arial" panose="020B0604020202020204" pitchFamily="34" charset="0"/>
                        <a:cs typeface="Arial" panose="020B0604020202020204" pitchFamily="34"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4430978">
                <a:tc>
                  <a:txBody>
                    <a:bodyPr/>
                    <a:lstStyle/>
                    <a:p>
                      <a:pPr algn="just"/>
                      <a:r>
                        <a:rPr lang="en-US" sz="1600" dirty="0" err="1" smtClean="0">
                          <a:latin typeface="Arial" panose="020B0604020202020204" pitchFamily="34" charset="0"/>
                          <a:cs typeface="Arial" panose="020B0604020202020204" pitchFamily="34" charset="0"/>
                        </a:rPr>
                        <a:t>Dr</a:t>
                      </a:r>
                      <a:r>
                        <a:rPr lang="en-US" sz="1600" dirty="0" smtClean="0">
                          <a:latin typeface="Arial" panose="020B0604020202020204" pitchFamily="34" charset="0"/>
                          <a:cs typeface="Arial" panose="020B0604020202020204" pitchFamily="34" charset="0"/>
                        </a:rPr>
                        <a:t> JS </a:t>
                      </a:r>
                      <a:r>
                        <a:rPr lang="en-US" sz="1600" dirty="0" err="1" smtClean="0">
                          <a:latin typeface="Arial" panose="020B0604020202020204" pitchFamily="34" charset="0"/>
                          <a:cs typeface="Arial" panose="020B0604020202020204" pitchFamily="34" charset="0"/>
                        </a:rPr>
                        <a:t>Moroka</a:t>
                      </a:r>
                      <a:endParaRPr lang="en-US" sz="1600" dirty="0">
                        <a:latin typeface="Arial" panose="020B0604020202020204" pitchFamily="34" charset="0"/>
                        <a:cs typeface="Arial" panose="020B0604020202020204" pitchFamily="34"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Heavy rainfall at loading</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Heavy rain and flooding</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Ward 21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Kabete</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settlements flooded</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Ward 30 flooded</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Collapsing of mud houses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local municipality organized a TLB requested to redirect water flow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Assessment in progress</a:t>
                      </a: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Water redirected through the creation of temporary channels </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DHS to assist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84406" marR="844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7361265"/>
                  </a:ext>
                </a:extLst>
              </a:tr>
            </a:tbl>
          </a:graphicData>
        </a:graphic>
      </p:graphicFrame>
    </p:spTree>
    <p:extLst>
      <p:ext uri="{BB962C8B-B14F-4D97-AF65-F5344CB8AC3E}">
        <p14:creationId xmlns:p14="http://schemas.microsoft.com/office/powerpoint/2010/main" val="7709719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a:latin typeface="Arial" charset="0"/>
                <a:ea typeface="Arial" charset="0"/>
                <a:cs typeface="Arial" charset="0"/>
              </a:rPr>
              <a:t>PURPOSE</a:t>
            </a:r>
          </a:p>
        </p:txBody>
      </p:sp>
      <p:sp>
        <p:nvSpPr>
          <p:cNvPr id="3" name="Content Placeholder 2"/>
          <p:cNvSpPr>
            <a:spLocks noGrp="1"/>
          </p:cNvSpPr>
          <p:nvPr>
            <p:ph idx="1"/>
          </p:nvPr>
        </p:nvSpPr>
        <p:spPr>
          <a:xfrm>
            <a:off x="327546" y="1092201"/>
            <a:ext cx="9253182" cy="5264150"/>
          </a:xfrm>
        </p:spPr>
        <p:txBody>
          <a:bodyPr>
            <a:noAutofit/>
          </a:bodyPr>
          <a:lstStyle/>
          <a:p>
            <a:r>
              <a:rPr lang="en-ZA" sz="1600" dirty="0">
                <a:latin typeface="Arial" charset="0"/>
                <a:ea typeface="Arial" charset="0"/>
                <a:cs typeface="Arial" charset="0"/>
              </a:rPr>
              <a:t>To present the state of Dr JS </a:t>
            </a:r>
            <a:r>
              <a:rPr lang="en-ZA" sz="1600" dirty="0" err="1">
                <a:latin typeface="Arial" charset="0"/>
                <a:ea typeface="Arial" charset="0"/>
                <a:cs typeface="Arial" charset="0"/>
              </a:rPr>
              <a:t>Moroka</a:t>
            </a:r>
            <a:r>
              <a:rPr lang="en-ZA" sz="1600" dirty="0">
                <a:latin typeface="Arial" charset="0"/>
                <a:ea typeface="Arial" charset="0"/>
                <a:cs typeface="Arial" charset="0"/>
              </a:rPr>
              <a:t> Local Municipality to the Portfolio Committee on Co-operative Governance and Traditional Affairs  and progress on the intervention in terms Section 139 (1)(b) of the Constitution of the Republic of South Africa, 1996.</a:t>
            </a:r>
          </a:p>
          <a:p>
            <a:pPr marL="457200" lvl="1" indent="0">
              <a:buNone/>
            </a:pPr>
            <a:endParaRPr lang="en-US" sz="1800" dirty="0">
              <a:latin typeface="Arial" panose="020B0604020202020204" pitchFamily="34" charset="0"/>
              <a:cs typeface="Arial" panose="020B0604020202020204" pitchFamily="34" charset="0"/>
            </a:endParaRPr>
          </a:p>
          <a:p>
            <a:pPr marL="342900" lvl="1" indent="-342900" algn="just">
              <a:spcBef>
                <a:spcPts val="0"/>
              </a:spcBef>
              <a:buFont typeface="Wingdings" pitchFamily="2" charset="2"/>
              <a:buChar char="Ø"/>
            </a:pPr>
            <a:endParaRPr lang="en-ZA" sz="2200" i="1" dirty="0" smtClean="0"/>
          </a:p>
          <a:p>
            <a:pPr marL="0" lvl="1" indent="0" algn="just">
              <a:spcBef>
                <a:spcPts val="0"/>
              </a:spcBef>
              <a:buNone/>
            </a:pPr>
            <a:endParaRPr lang="en-ZA" sz="2200" i="1" dirty="0"/>
          </a:p>
          <a:p>
            <a:pPr marL="342900" lvl="1" indent="-342900" algn="just">
              <a:spcBef>
                <a:spcPts val="0"/>
              </a:spcBef>
              <a:buFont typeface="Wingdings" pitchFamily="2" charset="2"/>
              <a:buChar char="Ø"/>
            </a:pPr>
            <a:endParaRPr lang="en-ZA" sz="2200" dirty="0" smtClean="0"/>
          </a:p>
          <a:p>
            <a:pPr marL="0" indent="0" algn="just">
              <a:spcBef>
                <a:spcPts val="0"/>
              </a:spcBef>
              <a:buNone/>
            </a:pPr>
            <a:endParaRPr lang="en-ZA" sz="24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defTabSz="457200" rtl="0">
              <a:spcBef>
                <a:spcPct val="0"/>
              </a:spcBef>
            </a:pPr>
            <a:r>
              <a:rPr lang="en-US" sz="3200" dirty="0"/>
              <a:t> </a:t>
            </a:r>
            <a:r>
              <a:rPr lang="en-GB" sz="3100" b="1" kern="1200" dirty="0" smtClean="0">
                <a:solidFill>
                  <a:schemeClr val="tx1"/>
                </a:solidFill>
                <a:latin typeface="Arial" charset="0"/>
                <a:ea typeface="Arial" charset="0"/>
                <a:cs typeface="Arial" charset="0"/>
              </a:rPr>
              <a:t> </a:t>
            </a:r>
            <a:r>
              <a:rPr lang="en-ZA" sz="3100" b="1" kern="1200" dirty="0">
                <a:solidFill>
                  <a:schemeClr val="tx1"/>
                </a:solidFill>
                <a:latin typeface="Arial" charset="0"/>
                <a:ea typeface="Arial" charset="0"/>
                <a:cs typeface="Arial" charset="0"/>
              </a:rPr>
              <a:t>CHALLENGES ENCOUNTERED (LESS SUCCESSFULL AREAS) </a:t>
            </a:r>
            <a:endParaRPr lang="en-GB" sz="3100" b="1" kern="1200" dirty="0">
              <a:solidFill>
                <a:schemeClr val="tx1"/>
              </a:solidFill>
              <a:latin typeface="Arial" charset="0"/>
              <a:ea typeface="Arial" charset="0"/>
              <a:cs typeface="Arial" charset="0"/>
            </a:endParaRPr>
          </a:p>
        </p:txBody>
      </p:sp>
      <p:sp>
        <p:nvSpPr>
          <p:cNvPr id="3" name="Content Placeholder 2"/>
          <p:cNvSpPr>
            <a:spLocks noGrp="1"/>
          </p:cNvSpPr>
          <p:nvPr>
            <p:ph idx="1"/>
          </p:nvPr>
        </p:nvSpPr>
        <p:spPr>
          <a:xfrm>
            <a:off x="272955" y="914401"/>
            <a:ext cx="9280478" cy="5441949"/>
          </a:xfrm>
        </p:spPr>
        <p:txBody>
          <a:bodyPr>
            <a:noAutofit/>
          </a:bodyPr>
          <a:lstStyle/>
          <a:p>
            <a:pPr marL="0" lvl="1" indent="0" algn="just">
              <a:lnSpc>
                <a:spcPct val="110000"/>
              </a:lnSpc>
              <a:spcBef>
                <a:spcPts val="0"/>
              </a:spcBef>
              <a:buNone/>
            </a:pPr>
            <a:endParaRPr lang="en-ZA" sz="1800" dirty="0" smtClean="0"/>
          </a:p>
          <a:p>
            <a:pPr marL="457200" lvl="1" indent="0" algn="just">
              <a:lnSpc>
                <a:spcPct val="110000"/>
              </a:lnSpc>
              <a:spcBef>
                <a:spcPts val="0"/>
              </a:spcBef>
              <a:buNone/>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r>
              <a:rPr lang="en-ZA" sz="2200" dirty="0" smtClean="0"/>
              <a:t> </a:t>
            </a:r>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20</a:t>
            </a:fld>
            <a:endParaRPr lang="en-US" dirty="0"/>
          </a:p>
        </p:txBody>
      </p:sp>
      <p:sp>
        <p:nvSpPr>
          <p:cNvPr id="6" name="Rectangle 5"/>
          <p:cNvSpPr/>
          <p:nvPr/>
        </p:nvSpPr>
        <p:spPr>
          <a:xfrm>
            <a:off x="166255" y="843609"/>
            <a:ext cx="9490363" cy="4238083"/>
          </a:xfrm>
          <a:prstGeom prst="rect">
            <a:avLst/>
          </a:prstGeom>
        </p:spPr>
        <p:txBody>
          <a:bodyPr wrap="square">
            <a:spAutoFit/>
          </a:bodyPr>
          <a:lstStyle/>
          <a:p>
            <a:pPr marL="685800" marR="1270" algn="just"/>
            <a:r>
              <a:rPr lang="en-ZA" sz="1100" dirty="0">
                <a:latin typeface="Arial" panose="020B0604020202020204" pitchFamily="34" charset="0"/>
                <a:ea typeface="Arial Unicode MS"/>
                <a:cs typeface="Times New Roman" panose="02020603050405020304" pitchFamily="18" charset="0"/>
              </a:rPr>
              <a:t> </a:t>
            </a:r>
            <a:endParaRPr lang="en-ZA" sz="1100" dirty="0" smtClean="0">
              <a:latin typeface="Calibri" panose="020F0502020204030204" pitchFamily="34" charset="0"/>
              <a:ea typeface="MS Mincho"/>
              <a:cs typeface="Times New Roman" panose="02020603050405020304" pitchFamily="18" charset="0"/>
            </a:endParaRPr>
          </a:p>
          <a:p>
            <a:pPr marL="536575" marR="1270" lvl="2" indent="-361950" algn="just" defTabSz="536575">
              <a:lnSpc>
                <a:spcPct val="150000"/>
              </a:lnSpc>
              <a:spcAft>
                <a:spcPts val="0"/>
              </a:spcAft>
              <a:buFont typeface="Arial" panose="020B0604020202020204" pitchFamily="34" charset="0"/>
              <a:buChar char="•"/>
            </a:pPr>
            <a:r>
              <a:rPr lang="en-ZA" sz="1600" dirty="0" smtClean="0">
                <a:latin typeface="Arial" charset="0"/>
                <a:ea typeface="Arial" charset="0"/>
                <a:cs typeface="Arial" charset="0"/>
              </a:rPr>
              <a:t>Correct interpretation of the duration of the extension of the intervention. The departments view is that the administration was extended from the lapse of the initial intervention which was 17 July 2020 and therefore should have lapsed in January 2021. However the Administrator is still in the municipality.</a:t>
            </a:r>
          </a:p>
          <a:p>
            <a:pPr marL="536575" marR="1270" lvl="2" indent="-361950" algn="just" defTabSz="536575">
              <a:lnSpc>
                <a:spcPct val="150000"/>
              </a:lnSpc>
              <a:spcAft>
                <a:spcPts val="0"/>
              </a:spcAft>
              <a:buFont typeface="Arial" panose="020B0604020202020204" pitchFamily="34" charset="0"/>
              <a:buChar char="•"/>
            </a:pPr>
            <a:r>
              <a:rPr lang="en-ZA" sz="1600" dirty="0" smtClean="0">
                <a:latin typeface="Arial" charset="0"/>
                <a:ea typeface="Arial" charset="0"/>
                <a:cs typeface="Arial" charset="0"/>
              </a:rPr>
              <a:t>There is poor co-operation from the Administrator. He is not submitting progress reports to the department, despite numerous request in this regard.</a:t>
            </a:r>
            <a:endParaRPr lang="en-ZA" sz="1600" dirty="0">
              <a:latin typeface="Arial" charset="0"/>
              <a:ea typeface="Arial" charset="0"/>
              <a:cs typeface="Arial" charset="0"/>
            </a:endParaRPr>
          </a:p>
          <a:p>
            <a:pPr marL="536575" marR="1270" lvl="2" indent="-361950" algn="just" defTabSz="536575">
              <a:lnSpc>
                <a:spcPct val="150000"/>
              </a:lnSpc>
              <a:spcAft>
                <a:spcPts val="0"/>
              </a:spcAft>
              <a:buFont typeface="Arial" panose="020B0604020202020204" pitchFamily="34" charset="0"/>
              <a:buChar char="•"/>
            </a:pPr>
            <a:r>
              <a:rPr lang="en-ZA" sz="1600" dirty="0" smtClean="0">
                <a:latin typeface="Arial" charset="0"/>
                <a:ea typeface="Arial" charset="0"/>
                <a:cs typeface="Arial" charset="0"/>
              </a:rPr>
              <a:t>Procurement processes </a:t>
            </a:r>
            <a:r>
              <a:rPr lang="en-ZA" sz="1600" dirty="0">
                <a:latin typeface="Arial" charset="0"/>
                <a:ea typeface="Arial" charset="0"/>
                <a:cs typeface="Arial" charset="0"/>
              </a:rPr>
              <a:t>not followed at all times. </a:t>
            </a:r>
            <a:endParaRPr lang="en-ZA" sz="1600" dirty="0" smtClean="0">
              <a:latin typeface="Arial" charset="0"/>
              <a:ea typeface="Arial" charset="0"/>
              <a:cs typeface="Arial" charset="0"/>
            </a:endParaRPr>
          </a:p>
          <a:p>
            <a:pPr marL="536575" marR="1270" lvl="2" indent="-361950" algn="just" defTabSz="536575">
              <a:lnSpc>
                <a:spcPct val="150000"/>
              </a:lnSpc>
              <a:spcAft>
                <a:spcPts val="0"/>
              </a:spcAft>
              <a:buFont typeface="Arial" panose="020B0604020202020204" pitchFamily="34" charset="0"/>
              <a:buChar char="•"/>
            </a:pPr>
            <a:r>
              <a:rPr lang="en-ZA" sz="1600" dirty="0" smtClean="0">
                <a:latin typeface="Arial" charset="0"/>
                <a:ea typeface="Arial" charset="0"/>
                <a:cs typeface="Arial" charset="0"/>
              </a:rPr>
              <a:t>Vacancies in critical key positions in the municipality ( MM, CFO,  Director Technical Services and Director </a:t>
            </a:r>
            <a:r>
              <a:rPr lang="en-ZA" sz="1600" dirty="0">
                <a:latin typeface="Arial" charset="0"/>
                <a:ea typeface="Arial" charset="0"/>
                <a:cs typeface="Arial" charset="0"/>
              </a:rPr>
              <a:t>Corporate Services). </a:t>
            </a:r>
            <a:r>
              <a:rPr lang="en-ZA" sz="1600" dirty="0" smtClean="0">
                <a:latin typeface="Arial" charset="0"/>
                <a:ea typeface="Arial" charset="0"/>
                <a:cs typeface="Arial" charset="0"/>
              </a:rPr>
              <a:t>This </a:t>
            </a:r>
            <a:r>
              <a:rPr lang="en-ZA" sz="1600" dirty="0">
                <a:latin typeface="Arial" charset="0"/>
                <a:ea typeface="Arial" charset="0"/>
                <a:cs typeface="Arial" charset="0"/>
              </a:rPr>
              <a:t>threatens the stability of the municipality</a:t>
            </a:r>
            <a:r>
              <a:rPr lang="en-ZA" sz="1600" dirty="0" smtClean="0">
                <a:latin typeface="Arial" charset="0"/>
                <a:ea typeface="Arial" charset="0"/>
                <a:cs typeface="Arial" charset="0"/>
              </a:rPr>
              <a:t>.</a:t>
            </a:r>
          </a:p>
          <a:p>
            <a:pPr marL="536575" marR="1270" lvl="2" indent="-361950" algn="just" defTabSz="536575">
              <a:lnSpc>
                <a:spcPct val="150000"/>
              </a:lnSpc>
              <a:spcAft>
                <a:spcPts val="0"/>
              </a:spcAft>
              <a:buFont typeface="Arial" panose="020B0604020202020204" pitchFamily="34" charset="0"/>
              <a:buChar char="•"/>
            </a:pPr>
            <a:r>
              <a:rPr lang="en-ZA" sz="1600" dirty="0">
                <a:latin typeface="Arial" charset="0"/>
                <a:ea typeface="Arial" charset="0"/>
                <a:cs typeface="Arial" charset="0"/>
              </a:rPr>
              <a:t>AGSA could not finalize 2018/2019 audit exercise due to hostile environment</a:t>
            </a:r>
            <a:endParaRPr lang="en-ZA" sz="1600" dirty="0" smtClean="0">
              <a:latin typeface="Arial" charset="0"/>
              <a:ea typeface="Arial" charset="0"/>
              <a:cs typeface="Arial" charset="0"/>
            </a:endParaRPr>
          </a:p>
          <a:p>
            <a:pPr marL="460375" marR="1270" lvl="2" indent="-285750" algn="just" defTabSz="536575">
              <a:lnSpc>
                <a:spcPct val="115000"/>
              </a:lnSpc>
              <a:spcAft>
                <a:spcPts val="0"/>
              </a:spcAft>
              <a:buFont typeface="Arial" panose="020B0604020202020204" pitchFamily="34" charset="0"/>
              <a:buChar char="•"/>
            </a:pPr>
            <a:endParaRPr lang="en-ZA" sz="1600" dirty="0">
              <a:effectLst/>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1436811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latin typeface="Arial" charset="0"/>
                <a:ea typeface="Arial" charset="0"/>
                <a:cs typeface="Arial" charset="0"/>
              </a:rPr>
              <a:t>WAYFORWARD</a:t>
            </a:r>
            <a:endParaRPr lang="en-ZA" sz="2800" b="1" dirty="0">
              <a:latin typeface="Arial" charset="0"/>
              <a:ea typeface="Arial" charset="0"/>
              <a:cs typeface="Arial" charset="0"/>
            </a:endParaRPr>
          </a:p>
        </p:txBody>
      </p:sp>
      <p:sp>
        <p:nvSpPr>
          <p:cNvPr id="3" name="Content Placeholder 2"/>
          <p:cNvSpPr>
            <a:spLocks noGrp="1"/>
          </p:cNvSpPr>
          <p:nvPr>
            <p:ph idx="1"/>
          </p:nvPr>
        </p:nvSpPr>
        <p:spPr>
          <a:xfrm>
            <a:off x="272955" y="914402"/>
            <a:ext cx="9280478" cy="5297712"/>
          </a:xfrm>
        </p:spPr>
        <p:txBody>
          <a:bodyPr>
            <a:noAutofit/>
          </a:bodyPr>
          <a:lstStyle/>
          <a:p>
            <a:pPr marL="627063" lvl="1" indent="-449263" algn="just">
              <a:lnSpc>
                <a:spcPct val="110000"/>
              </a:lnSpc>
              <a:spcBef>
                <a:spcPts val="0"/>
              </a:spcBef>
              <a:buFont typeface="Wingdings" pitchFamily="2" charset="2"/>
              <a:buChar char="Ø"/>
            </a:pPr>
            <a:endParaRPr lang="en-ZA" sz="1800" dirty="0" smtClean="0"/>
          </a:p>
          <a:p>
            <a:pPr marL="0" lvl="1" indent="0" algn="just">
              <a:lnSpc>
                <a:spcPct val="110000"/>
              </a:lnSpc>
              <a:spcBef>
                <a:spcPts val="0"/>
              </a:spcBef>
              <a:buNone/>
            </a:pPr>
            <a:endParaRPr lang="en-ZA" sz="18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smtClean="0"/>
          </a:p>
          <a:p>
            <a:pPr marL="457200" lvl="1" indent="0" algn="just">
              <a:lnSpc>
                <a:spcPct val="110000"/>
              </a:lnSpc>
              <a:spcBef>
                <a:spcPts val="0"/>
              </a:spcBef>
              <a:buNone/>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r>
              <a:rPr lang="en-ZA" sz="2200" dirty="0" smtClean="0"/>
              <a:t> </a:t>
            </a:r>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21</a:t>
            </a:fld>
            <a:endParaRPr lang="en-US" dirty="0"/>
          </a:p>
        </p:txBody>
      </p:sp>
      <p:sp>
        <p:nvSpPr>
          <p:cNvPr id="6" name="Rectangle 5"/>
          <p:cNvSpPr/>
          <p:nvPr/>
        </p:nvSpPr>
        <p:spPr>
          <a:xfrm>
            <a:off x="272955" y="1078593"/>
            <a:ext cx="9280478" cy="3785652"/>
          </a:xfrm>
          <a:prstGeom prst="rect">
            <a:avLst/>
          </a:prstGeom>
        </p:spPr>
        <p:txBody>
          <a:bodyPr wrap="square">
            <a:spAutoFit/>
          </a:bodyPr>
          <a:lstStyle/>
          <a:p>
            <a:pPr marL="533400" lvl="1" indent="-361950" algn="just">
              <a:lnSpc>
                <a:spcPct val="150000"/>
              </a:lnSpc>
              <a:buFont typeface="+mj-lt"/>
              <a:buAutoNum type="arabicPeriod"/>
            </a:pPr>
            <a:r>
              <a:rPr lang="en-ZA" sz="1600" dirty="0" smtClean="0">
                <a:latin typeface="Arial" charset="0"/>
                <a:ea typeface="Arial" charset="0"/>
                <a:cs typeface="Arial" charset="0"/>
              </a:rPr>
              <a:t>There is a need for the Department to provide support in </a:t>
            </a:r>
            <a:r>
              <a:rPr lang="en-ZA" sz="1600" dirty="0">
                <a:latin typeface="Arial" charset="0"/>
                <a:ea typeface="Arial" charset="0"/>
                <a:cs typeface="Arial" charset="0"/>
              </a:rPr>
              <a:t>terms of Section 154(1) and 155(6) of the Constitution of the </a:t>
            </a:r>
            <a:r>
              <a:rPr lang="en-ZA" sz="1600" dirty="0" smtClean="0">
                <a:latin typeface="Arial" charset="0"/>
                <a:ea typeface="Arial" charset="0"/>
                <a:cs typeface="Arial" charset="0"/>
              </a:rPr>
              <a:t>Republic </a:t>
            </a:r>
            <a:r>
              <a:rPr lang="en-ZA" sz="1600" dirty="0">
                <a:latin typeface="Arial" charset="0"/>
                <a:ea typeface="Arial" charset="0"/>
                <a:cs typeface="Arial" charset="0"/>
              </a:rPr>
              <a:t>of South Africa, 1996 read with section 105 of the Local Government Municipal Systems Act, 2000, </a:t>
            </a:r>
            <a:r>
              <a:rPr lang="en-ZA" sz="1600" dirty="0" smtClean="0">
                <a:latin typeface="Arial" charset="0"/>
                <a:ea typeface="Arial" charset="0"/>
                <a:cs typeface="Arial" charset="0"/>
              </a:rPr>
              <a:t>by seconding  </a:t>
            </a:r>
            <a:r>
              <a:rPr lang="en-ZA" sz="1600" dirty="0">
                <a:latin typeface="Arial" charset="0"/>
                <a:ea typeface="Arial" charset="0"/>
                <a:cs typeface="Arial" charset="0"/>
              </a:rPr>
              <a:t>an acting Municipal Manager and Chief Financial Officer.  </a:t>
            </a:r>
          </a:p>
          <a:p>
            <a:pPr marL="533400" lvl="1" indent="-361950" algn="just">
              <a:lnSpc>
                <a:spcPct val="150000"/>
              </a:lnSpc>
              <a:buFont typeface="+mj-lt"/>
              <a:buAutoNum type="arabicPeriod"/>
            </a:pPr>
            <a:r>
              <a:rPr lang="en-ZA" sz="1600" dirty="0" smtClean="0">
                <a:latin typeface="Arial" charset="0"/>
                <a:ea typeface="Arial" charset="0"/>
                <a:cs typeface="Arial" charset="0"/>
              </a:rPr>
              <a:t>There is a need for correct interpretation of the duration of the intervention to avoid  any legal quagmires that may come.  </a:t>
            </a:r>
            <a:endParaRPr lang="en-GB" sz="1600" dirty="0">
              <a:latin typeface="Arial" charset="0"/>
              <a:ea typeface="Arial" charset="0"/>
              <a:cs typeface="Arial" charset="0"/>
            </a:endParaRPr>
          </a:p>
          <a:p>
            <a:pPr marL="533400" lvl="1" indent="-361950" algn="just">
              <a:lnSpc>
                <a:spcPct val="150000"/>
              </a:lnSpc>
              <a:buFont typeface="+mj-lt"/>
              <a:buAutoNum type="arabicPeriod"/>
            </a:pPr>
            <a:r>
              <a:rPr lang="en-GB" sz="1600" dirty="0" smtClean="0">
                <a:latin typeface="Arial" charset="0"/>
                <a:ea typeface="Arial" charset="0"/>
                <a:cs typeface="Arial" charset="0"/>
              </a:rPr>
              <a:t>There will be a transitional period where the Administration will hand over back  the functions to the municipality once the Acting Municipal Manager is in place.</a:t>
            </a:r>
          </a:p>
          <a:p>
            <a:pPr marL="533400" lvl="1" indent="-361950" algn="just">
              <a:lnSpc>
                <a:spcPct val="150000"/>
              </a:lnSpc>
              <a:buFont typeface="+mj-lt"/>
              <a:buAutoNum type="arabicPeriod"/>
            </a:pPr>
            <a:r>
              <a:rPr lang="en-GB" sz="1600" dirty="0" smtClean="0">
                <a:latin typeface="Arial" charset="0"/>
                <a:ea typeface="Arial" charset="0"/>
                <a:cs typeface="Arial" charset="0"/>
              </a:rPr>
              <a:t>The department will continue to provide hands on support to the municipality even after the Administration has ended.</a:t>
            </a:r>
            <a:endParaRPr lang="en-ZA" sz="1600" dirty="0">
              <a:latin typeface="Arial" charset="0"/>
              <a:ea typeface="Arial" charset="0"/>
              <a:cs typeface="Arial" charset="0"/>
            </a:endParaRPr>
          </a:p>
        </p:txBody>
      </p:sp>
    </p:spTree>
    <p:extLst>
      <p:ext uri="{BB962C8B-B14F-4D97-AF65-F5344CB8AC3E}">
        <p14:creationId xmlns:p14="http://schemas.microsoft.com/office/powerpoint/2010/main" val="549381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2"/>
            <a:ext cx="9906000" cy="818866"/>
          </a:xfrm>
        </p:spPr>
        <p:txBody>
          <a:bodyPr>
            <a:normAutofit/>
          </a:bodyPr>
          <a:lstStyle/>
          <a:p>
            <a:r>
              <a:rPr lang="en-ZA" sz="2400" b="1" dirty="0" smtClean="0">
                <a:latin typeface="Arial" charset="0"/>
                <a:ea typeface="Arial" charset="0"/>
                <a:cs typeface="Arial" charset="0"/>
              </a:rPr>
              <a:t>CONCLUSION</a:t>
            </a:r>
            <a:endParaRPr lang="en-ZA" sz="2400" b="1"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solidFill>
                  <a:prstClr val="black"/>
                </a:solidFill>
              </a:rPr>
              <a:pPr/>
              <a:t>22</a:t>
            </a:fld>
            <a:endParaRPr lang="en-US">
              <a:solidFill>
                <a:prstClr val="black"/>
              </a:solidFill>
            </a:endParaRPr>
          </a:p>
        </p:txBody>
      </p:sp>
      <p:sp>
        <p:nvSpPr>
          <p:cNvPr id="3" name="Content Placeholder 2"/>
          <p:cNvSpPr>
            <a:spLocks noGrp="1"/>
          </p:cNvSpPr>
          <p:nvPr>
            <p:ph idx="1"/>
          </p:nvPr>
        </p:nvSpPr>
        <p:spPr>
          <a:xfrm>
            <a:off x="116126" y="910457"/>
            <a:ext cx="9318171" cy="4801574"/>
          </a:xfrm>
        </p:spPr>
        <p:txBody>
          <a:bodyPr>
            <a:normAutofit/>
          </a:bodyPr>
          <a:lstStyle/>
          <a:p>
            <a:pPr algn="just">
              <a:buNone/>
            </a:pPr>
            <a:endParaRPr lang="en-ZA" sz="1800" dirty="0" smtClean="0">
              <a:latin typeface="Arial" panose="020B0604020202020204" pitchFamily="34" charset="0"/>
              <a:cs typeface="Arial" panose="020B0604020202020204" pitchFamily="34" charset="0"/>
            </a:endParaRPr>
          </a:p>
          <a:p>
            <a:pPr algn="just">
              <a:buNone/>
            </a:pPr>
            <a:endParaRPr lang="en-ZA" sz="1800" b="1" dirty="0" smtClean="0">
              <a:latin typeface="Arial" panose="020B0604020202020204" pitchFamily="34" charset="0"/>
              <a:cs typeface="Arial" panose="020B0604020202020204" pitchFamily="34" charset="0"/>
            </a:endParaRPr>
          </a:p>
        </p:txBody>
      </p:sp>
      <p:sp>
        <p:nvSpPr>
          <p:cNvPr id="8" name="TextBox 7"/>
          <p:cNvSpPr txBox="1"/>
          <p:nvPr/>
        </p:nvSpPr>
        <p:spPr>
          <a:xfrm>
            <a:off x="26131" y="910457"/>
            <a:ext cx="9705700" cy="923330"/>
          </a:xfrm>
          <a:prstGeom prst="rect">
            <a:avLst/>
          </a:prstGeom>
          <a:solidFill>
            <a:schemeClr val="bg1"/>
          </a:solidFill>
        </p:spPr>
        <p:txBody>
          <a:bodyPr wrap="square" rtlCol="0">
            <a:spAutoFit/>
          </a:bodyPr>
          <a:lstStyle/>
          <a:p>
            <a:pPr marL="342900" indent="-342900" algn="just">
              <a:lnSpc>
                <a:spcPct val="150000"/>
              </a:lnSpc>
              <a:buFont typeface="Arial" panose="020B0604020202020204" pitchFamily="34" charset="0"/>
              <a:buChar char="•"/>
            </a:pPr>
            <a:r>
              <a:rPr lang="en-ZA" dirty="0">
                <a:latin typeface="Arial" charset="0"/>
                <a:ea typeface="Arial" charset="0"/>
                <a:cs typeface="Arial" charset="0"/>
              </a:rPr>
              <a:t>The Portfolio Committee on Co-operative Governance and Traditional Affairs </a:t>
            </a:r>
            <a:r>
              <a:rPr lang="en-ZA" dirty="0" smtClean="0">
                <a:latin typeface="Arial" charset="0"/>
                <a:ea typeface="Arial" charset="0"/>
                <a:cs typeface="Arial" charset="0"/>
              </a:rPr>
              <a:t>takes </a:t>
            </a:r>
            <a:r>
              <a:rPr lang="en-ZA" dirty="0">
                <a:latin typeface="Arial" charset="0"/>
                <a:ea typeface="Arial" charset="0"/>
                <a:cs typeface="Arial" charset="0"/>
              </a:rPr>
              <a:t>note </a:t>
            </a:r>
            <a:r>
              <a:rPr lang="en-ZA" dirty="0" smtClean="0">
                <a:latin typeface="Arial" charset="0"/>
                <a:ea typeface="Arial" charset="0"/>
                <a:cs typeface="Arial" charset="0"/>
              </a:rPr>
              <a:t>of </a:t>
            </a:r>
            <a:r>
              <a:rPr lang="en-ZA" dirty="0">
                <a:latin typeface="Arial" charset="0"/>
                <a:ea typeface="Arial" charset="0"/>
                <a:cs typeface="Arial" charset="0"/>
              </a:rPr>
              <a:t>t</a:t>
            </a:r>
            <a:r>
              <a:rPr lang="en-ZA" dirty="0" smtClean="0">
                <a:latin typeface="Arial" charset="0"/>
                <a:ea typeface="Arial" charset="0"/>
                <a:cs typeface="Arial" charset="0"/>
              </a:rPr>
              <a:t>he </a:t>
            </a:r>
            <a:r>
              <a:rPr lang="en-ZA" dirty="0">
                <a:latin typeface="Arial" charset="0"/>
                <a:ea typeface="Arial" charset="0"/>
                <a:cs typeface="Arial" charset="0"/>
              </a:rPr>
              <a:t>presentation on the state of </a:t>
            </a:r>
            <a:r>
              <a:rPr lang="en-ZA" dirty="0" smtClean="0">
                <a:latin typeface="Arial" charset="0"/>
                <a:ea typeface="Arial" charset="0"/>
                <a:cs typeface="Arial" charset="0"/>
              </a:rPr>
              <a:t>Dr JS </a:t>
            </a:r>
            <a:r>
              <a:rPr lang="en-ZA" dirty="0" err="1" smtClean="0">
                <a:latin typeface="Arial" charset="0"/>
                <a:ea typeface="Arial" charset="0"/>
                <a:cs typeface="Arial" charset="0"/>
              </a:rPr>
              <a:t>Moroka</a:t>
            </a:r>
            <a:r>
              <a:rPr lang="en-ZA" dirty="0" smtClean="0">
                <a:latin typeface="Arial" charset="0"/>
                <a:ea typeface="Arial" charset="0"/>
                <a:cs typeface="Arial" charset="0"/>
              </a:rPr>
              <a:t> Local Municipality.</a:t>
            </a:r>
            <a:endParaRPr lang="en-ZA" dirty="0">
              <a:latin typeface="Arial" charset="0"/>
              <a:ea typeface="Arial" charset="0"/>
              <a:cs typeface="Arial" charset="0"/>
            </a:endParaRPr>
          </a:p>
        </p:txBody>
      </p:sp>
    </p:spTree>
    <p:extLst>
      <p:ext uri="{BB962C8B-B14F-4D97-AF65-F5344CB8AC3E}">
        <p14:creationId xmlns:p14="http://schemas.microsoft.com/office/powerpoint/2010/main" val="2012531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8" name="Object 37"/>
          <p:cNvGraphicFramePr>
            <a:graphicFrameLocks/>
          </p:cNvGraphicFramePr>
          <p:nvPr>
            <p:extLst>
              <p:ext uri="{D42A27DB-BD31-4B8C-83A1-F6EECF244321}">
                <p14:modId xmlns:p14="http://schemas.microsoft.com/office/powerpoint/2010/main" val="3905347722"/>
              </p:ext>
            </p:extLst>
          </p:nvPr>
        </p:nvGraphicFramePr>
        <p:xfrm>
          <a:off x="1315661" y="2030371"/>
          <a:ext cx="7753198" cy="4175125"/>
        </p:xfrm>
        <a:graphic>
          <a:graphicData uri="http://schemas.openxmlformats.org/presentationml/2006/ole">
            <mc:AlternateContent xmlns:mc="http://schemas.openxmlformats.org/markup-compatibility/2006">
              <mc:Choice xmlns:v="urn:schemas-microsoft-com:vml" Requires="v">
                <p:oleObj spid="_x0000_s2380" r:id="rId4" imgW="7735185" imgH="5156790" progId="Excel.Sheet.8">
                  <p:embed/>
                </p:oleObj>
              </mc:Choice>
              <mc:Fallback>
                <p:oleObj r:id="rId4" imgW="7735185" imgH="5156790" progId="Excel.Sheet.8">
                  <p:embed/>
                  <p:pic>
                    <p:nvPicPr>
                      <p:cNvPr id="0" name="Picture 5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661" y="2030371"/>
                        <a:ext cx="7753198" cy="417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29" name="TextBox 6"/>
          <p:cNvSpPr txBox="1">
            <a:spLocks noChangeArrowheads="1"/>
          </p:cNvSpPr>
          <p:nvPr/>
        </p:nvSpPr>
        <p:spPr bwMode="auto">
          <a:xfrm>
            <a:off x="961753" y="1450930"/>
            <a:ext cx="815371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0" eaLnBrk="1" fontAlgn="base" hangingPunct="1">
              <a:spcBef>
                <a:spcPct val="0"/>
              </a:spcBef>
              <a:spcAft>
                <a:spcPct val="0"/>
              </a:spcAft>
            </a:pPr>
            <a:endParaRPr lang="en-US" sz="1800" kern="1200" dirty="0" smtClean="0">
              <a:solidFill>
                <a:prstClr val="black"/>
              </a:solidFill>
              <a:latin typeface="Calibri" charset="0"/>
            </a:endParaRPr>
          </a:p>
        </p:txBody>
      </p:sp>
      <p:sp>
        <p:nvSpPr>
          <p:cNvPr id="73730" name="AutoShape 128"/>
          <p:cNvSpPr>
            <a:spLocks noChangeAspect="1" noChangeArrowheads="1" noTextEdit="1"/>
          </p:cNvSpPr>
          <p:nvPr/>
        </p:nvSpPr>
        <p:spPr bwMode="auto">
          <a:xfrm>
            <a:off x="2020028" y="2574880"/>
            <a:ext cx="2567136"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kern="1200" dirty="0" smtClean="0">
              <a:solidFill>
                <a:prstClr val="black"/>
              </a:solidFill>
              <a:latin typeface="Arial" charset="0"/>
              <a:ea typeface="ＭＳ Ｐゴシック" charset="0"/>
              <a:cs typeface="ＭＳ Ｐゴシック" charset="0"/>
            </a:endParaRPr>
          </a:p>
        </p:txBody>
      </p:sp>
      <p:sp>
        <p:nvSpPr>
          <p:cNvPr id="73731" name="Ellipse 45"/>
          <p:cNvSpPr>
            <a:spLocks noChangeArrowheads="1"/>
          </p:cNvSpPr>
          <p:nvPr/>
        </p:nvSpPr>
        <p:spPr bwMode="auto">
          <a:xfrm>
            <a:off x="2810711" y="3400380"/>
            <a:ext cx="4069091" cy="175260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rtl="0" fontAlgn="base">
              <a:spcBef>
                <a:spcPct val="0"/>
              </a:spcBef>
              <a:spcAft>
                <a:spcPct val="0"/>
              </a:spcAft>
            </a:pPr>
            <a:r>
              <a:rPr lang="da-DK" sz="3200" b="1" kern="1200" dirty="0" smtClean="0">
                <a:solidFill>
                  <a:prstClr val="black"/>
                </a:solidFill>
                <a:latin typeface="Calibri" charset="0"/>
                <a:ea typeface="ＭＳ Ｐゴシック" charset="0"/>
                <a:cs typeface="ＭＳ Ｐゴシック" charset="0"/>
              </a:rPr>
              <a:t>Thank You</a:t>
            </a:r>
          </a:p>
          <a:p>
            <a:pPr algn="ctr" rtl="0" fontAlgn="base">
              <a:spcBef>
                <a:spcPct val="0"/>
              </a:spcBef>
              <a:spcAft>
                <a:spcPct val="0"/>
              </a:spcAft>
            </a:pPr>
            <a:endParaRPr lang="da-DK" sz="3200" b="1" kern="1200" dirty="0" smtClean="0">
              <a:solidFill>
                <a:prstClr val="black"/>
              </a:solidFill>
              <a:latin typeface="Calibri" charset="0"/>
              <a:ea typeface="ＭＳ Ｐゴシック" charset="0"/>
              <a:cs typeface="ＭＳ Ｐゴシック" charset="0"/>
            </a:endParaRPr>
          </a:p>
        </p:txBody>
      </p:sp>
      <p:sp>
        <p:nvSpPr>
          <p:cNvPr id="37" name="Line 33"/>
          <p:cNvSpPr>
            <a:spLocks noChangeShapeType="1"/>
          </p:cNvSpPr>
          <p:nvPr/>
        </p:nvSpPr>
        <p:spPr bwMode="auto">
          <a:xfrm rot="5400000">
            <a:off x="1599383"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sp>
        <p:nvSpPr>
          <p:cNvPr id="39" name="Line 33"/>
          <p:cNvSpPr>
            <a:spLocks noChangeShapeType="1"/>
          </p:cNvSpPr>
          <p:nvPr/>
        </p:nvSpPr>
        <p:spPr bwMode="auto">
          <a:xfrm rot="5400000">
            <a:off x="3128960"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sp>
        <p:nvSpPr>
          <p:cNvPr id="41" name="Line 33"/>
          <p:cNvSpPr>
            <a:spLocks noChangeShapeType="1"/>
          </p:cNvSpPr>
          <p:nvPr/>
        </p:nvSpPr>
        <p:spPr bwMode="auto">
          <a:xfrm rot="5400000">
            <a:off x="4653359"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sp>
        <p:nvSpPr>
          <p:cNvPr id="43" name="Line 33"/>
          <p:cNvSpPr>
            <a:spLocks noChangeShapeType="1"/>
          </p:cNvSpPr>
          <p:nvPr/>
        </p:nvSpPr>
        <p:spPr bwMode="auto">
          <a:xfrm rot="5400000">
            <a:off x="6253717"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sp>
        <p:nvSpPr>
          <p:cNvPr id="45" name="Line 33"/>
          <p:cNvSpPr>
            <a:spLocks noChangeShapeType="1"/>
          </p:cNvSpPr>
          <p:nvPr/>
        </p:nvSpPr>
        <p:spPr bwMode="auto">
          <a:xfrm rot="5400000">
            <a:off x="7702156"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grpSp>
        <p:nvGrpSpPr>
          <p:cNvPr id="73739" name="Gruppe 199"/>
          <p:cNvGrpSpPr>
            <a:grpSpLocks/>
          </p:cNvGrpSpPr>
          <p:nvPr/>
        </p:nvGrpSpPr>
        <p:grpSpPr bwMode="auto">
          <a:xfrm>
            <a:off x="1307030" y="993734"/>
            <a:ext cx="1049643" cy="727075"/>
            <a:chOff x="2636520" y="2831704"/>
            <a:chExt cx="1919605" cy="1330208"/>
          </a:xfrm>
        </p:grpSpPr>
        <p:sp>
          <p:nvSpPr>
            <p:cNvPr id="12" name="Ellipse 59"/>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nvGrpSpPr>
            <p:cNvPr id="73792" name="Gruppe 91"/>
            <p:cNvGrpSpPr>
              <a:grpSpLocks/>
            </p:cNvGrpSpPr>
            <p:nvPr/>
          </p:nvGrpSpPr>
          <p:grpSpPr bwMode="auto">
            <a:xfrm>
              <a:off x="2976833" y="2831704"/>
              <a:ext cx="1198924" cy="1187339"/>
              <a:chOff x="1071835" y="2920232"/>
              <a:chExt cx="1427572" cy="1413777"/>
            </a:xfrm>
          </p:grpSpPr>
          <p:sp>
            <p:nvSpPr>
              <p:cNvPr id="14" name="Ellipse 44"/>
              <p:cNvSpPr/>
              <p:nvPr/>
            </p:nvSpPr>
            <p:spPr bwMode="auto">
              <a:xfrm rot="21052097">
                <a:off x="1085755" y="2920232"/>
                <a:ext cx="1413652" cy="1413777"/>
              </a:xfrm>
              <a:prstGeom prst="ellipse">
                <a:avLst/>
              </a:prstGeom>
              <a:gradFill flip="none" rotWithShape="1">
                <a:gsLst>
                  <a:gs pos="0">
                    <a:schemeClr val="bg1"/>
                  </a:gs>
                  <a:gs pos="100000">
                    <a:srgbClr val="4D771F"/>
                  </a:gs>
                </a:gsLst>
                <a:path path="shape">
                  <a:fillToRect l="50000" t="50000" r="50000" b="50000"/>
                </a:path>
                <a:tileRect/>
              </a:gradFill>
              <a:ln w="9525" cap="flat" cmpd="sng" algn="ctr">
                <a:solidFill>
                  <a:srgbClr val="4D771F"/>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96" name="Ellipse 45"/>
              <p:cNvSpPr>
                <a:spLocks noChangeArrowheads="1"/>
              </p:cNvSpPr>
              <p:nvPr/>
            </p:nvSpPr>
            <p:spPr bwMode="auto">
              <a:xfrm>
                <a:off x="1286549" y="2951056"/>
                <a:ext cx="1026905" cy="765865"/>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rtl="0" fontAlgn="base">
                  <a:spcBef>
                    <a:spcPct val="0"/>
                  </a:spcBef>
                  <a:spcAft>
                    <a:spcPct val="0"/>
                  </a:spcAft>
                </a:pPr>
                <a:endParaRPr lang="da-DK" kern="1200" smtClean="0">
                  <a:solidFill>
                    <a:srgbClr val="FFFFFF"/>
                  </a:solidFill>
                  <a:latin typeface="Calibri" charset="0"/>
                  <a:ea typeface="ＭＳ Ｐゴシック" charset="0"/>
                  <a:cs typeface="ＭＳ Ｐゴシック" charset="0"/>
                </a:endParaRPr>
              </a:p>
            </p:txBody>
          </p:sp>
          <p:sp>
            <p:nvSpPr>
              <p:cNvPr id="16" name="Måne 63"/>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grpSp>
      <p:grpSp>
        <p:nvGrpSpPr>
          <p:cNvPr id="73740" name="Group 24"/>
          <p:cNvGrpSpPr>
            <a:grpSpLocks/>
          </p:cNvGrpSpPr>
          <p:nvPr/>
        </p:nvGrpSpPr>
        <p:grpSpPr bwMode="auto">
          <a:xfrm>
            <a:off x="2831429" y="1008022"/>
            <a:ext cx="1051370" cy="727075"/>
            <a:chOff x="2041140" y="2216424"/>
            <a:chExt cx="1950366" cy="1348700"/>
          </a:xfrm>
        </p:grpSpPr>
        <p:sp>
          <p:nvSpPr>
            <p:cNvPr id="18" name="Ellipse 59"/>
            <p:cNvSpPr/>
            <p:nvPr/>
          </p:nvSpPr>
          <p:spPr bwMode="auto">
            <a:xfrm>
              <a:off x="2041140" y="317184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19" name="Ellipse 44"/>
            <p:cNvSpPr/>
            <p:nvPr/>
          </p:nvSpPr>
          <p:spPr bwMode="auto">
            <a:xfrm rot="21052097">
              <a:off x="2398784" y="2216424"/>
              <a:ext cx="1206258" cy="1203845"/>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85" name="Ellipse 45"/>
            <p:cNvSpPr>
              <a:spLocks noChangeArrowheads="1"/>
            </p:cNvSpPr>
            <p:nvPr/>
          </p:nvSpPr>
          <p:spPr bwMode="auto">
            <a:xfrm>
              <a:off x="2570120" y="224267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rtl="0" fontAlgn="base">
                <a:spcBef>
                  <a:spcPct val="0"/>
                </a:spcBef>
                <a:spcAft>
                  <a:spcPct val="0"/>
                </a:spcAft>
              </a:pPr>
              <a:endParaRPr lang="da-DK" kern="1200" smtClean="0">
                <a:solidFill>
                  <a:srgbClr val="FFFFFF"/>
                </a:solidFill>
                <a:latin typeface="Calibri" charset="0"/>
                <a:ea typeface="ＭＳ Ｐゴシック" charset="0"/>
                <a:cs typeface="ＭＳ Ｐゴシック" charset="0"/>
              </a:endParaRPr>
            </a:p>
          </p:txBody>
        </p:sp>
        <p:sp>
          <p:nvSpPr>
            <p:cNvPr id="21" name="Måne 63"/>
            <p:cNvSpPr/>
            <p:nvPr/>
          </p:nvSpPr>
          <p:spPr bwMode="auto">
            <a:xfrm rot="16552097">
              <a:off x="2707413" y="254579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grpSp>
        <p:nvGrpSpPr>
          <p:cNvPr id="73741" name="Group 30"/>
          <p:cNvGrpSpPr>
            <a:grpSpLocks/>
          </p:cNvGrpSpPr>
          <p:nvPr/>
        </p:nvGrpSpPr>
        <p:grpSpPr bwMode="auto">
          <a:xfrm>
            <a:off x="4338564" y="1036597"/>
            <a:ext cx="1051369" cy="725487"/>
            <a:chOff x="3669915" y="2216424"/>
            <a:chExt cx="1950366" cy="1348700"/>
          </a:xfrm>
        </p:grpSpPr>
        <p:sp>
          <p:nvSpPr>
            <p:cNvPr id="23" name="Ellipse 59"/>
            <p:cNvSpPr/>
            <p:nvPr/>
          </p:nvSpPr>
          <p:spPr bwMode="auto">
            <a:xfrm>
              <a:off x="3669915" y="317184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24" name="Ellipse 44"/>
            <p:cNvSpPr/>
            <p:nvPr/>
          </p:nvSpPr>
          <p:spPr bwMode="auto">
            <a:xfrm rot="21052097">
              <a:off x="4027559" y="2216424"/>
              <a:ext cx="1206258" cy="1203845"/>
            </a:xfrm>
            <a:prstGeom prst="ellipse">
              <a:avLst/>
            </a:prstGeom>
            <a:gradFill flip="none" rotWithShape="1">
              <a:gsLst>
                <a:gs pos="0">
                  <a:schemeClr val="bg1"/>
                </a:gs>
                <a:gs pos="100000">
                  <a:srgbClr val="FF6600"/>
                </a:gs>
              </a:gsLst>
              <a:path path="shape">
                <a:fillToRect l="50000" t="50000" r="50000" b="50000"/>
              </a:path>
              <a:tileRect/>
            </a:gradFill>
            <a:ln w="9525" cap="flat" cmpd="sng" algn="ctr">
              <a:solidFill>
                <a:srgbClr val="FF6600"/>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75" name="Ellipse 45"/>
            <p:cNvSpPr>
              <a:spLocks noChangeArrowheads="1"/>
            </p:cNvSpPr>
            <p:nvPr/>
          </p:nvSpPr>
          <p:spPr bwMode="auto">
            <a:xfrm>
              <a:off x="4198895" y="224267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rtl="0" fontAlgn="base">
                <a:spcBef>
                  <a:spcPct val="0"/>
                </a:spcBef>
                <a:spcAft>
                  <a:spcPct val="0"/>
                </a:spcAft>
              </a:pPr>
              <a:endParaRPr lang="da-DK" kern="1200" smtClean="0">
                <a:solidFill>
                  <a:srgbClr val="FFFFFF"/>
                </a:solidFill>
                <a:latin typeface="Calibri" charset="0"/>
                <a:ea typeface="ＭＳ Ｐゴシック" charset="0"/>
                <a:cs typeface="ＭＳ Ｐゴシック" charset="0"/>
              </a:endParaRPr>
            </a:p>
          </p:txBody>
        </p:sp>
        <p:sp>
          <p:nvSpPr>
            <p:cNvPr id="26" name="Måne 63"/>
            <p:cNvSpPr/>
            <p:nvPr/>
          </p:nvSpPr>
          <p:spPr bwMode="auto">
            <a:xfrm rot="16552097">
              <a:off x="4336188" y="254579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grpSp>
        <p:nvGrpSpPr>
          <p:cNvPr id="73742" name="Group 53"/>
          <p:cNvGrpSpPr>
            <a:grpSpLocks/>
          </p:cNvGrpSpPr>
          <p:nvPr/>
        </p:nvGrpSpPr>
        <p:grpSpPr bwMode="auto">
          <a:xfrm>
            <a:off x="5909575" y="1038184"/>
            <a:ext cx="1051369" cy="727075"/>
            <a:chOff x="745260" y="884314"/>
            <a:chExt cx="1950366" cy="1348700"/>
          </a:xfrm>
        </p:grpSpPr>
        <p:sp>
          <p:nvSpPr>
            <p:cNvPr id="28" name="Ellipse 59"/>
            <p:cNvSpPr/>
            <p:nvPr/>
          </p:nvSpPr>
          <p:spPr bwMode="auto">
            <a:xfrm>
              <a:off x="745260" y="183973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29" name="Ellipse 44"/>
            <p:cNvSpPr/>
            <p:nvPr/>
          </p:nvSpPr>
          <p:spPr bwMode="auto">
            <a:xfrm rot="21052097">
              <a:off x="1102904" y="884314"/>
              <a:ext cx="1206258" cy="1203845"/>
            </a:xfrm>
            <a:prstGeom prst="ellipse">
              <a:avLst/>
            </a:prstGeom>
            <a:gradFill flip="none" rotWithShape="1">
              <a:gsLst>
                <a:gs pos="0">
                  <a:schemeClr val="bg1"/>
                </a:gs>
                <a:gs pos="100000">
                  <a:srgbClr val="FFC000"/>
                </a:gs>
              </a:gsLst>
              <a:path path="shape">
                <a:fillToRect l="50000" t="50000" r="50000" b="50000"/>
              </a:path>
              <a:tileRect/>
            </a:gradFill>
            <a:ln w="9525" cap="flat" cmpd="sng" algn="ctr">
              <a:solidFill>
                <a:srgbClr val="FFC000"/>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65" name="Ellipse 45"/>
            <p:cNvSpPr>
              <a:spLocks noChangeArrowheads="1"/>
            </p:cNvSpPr>
            <p:nvPr/>
          </p:nvSpPr>
          <p:spPr bwMode="auto">
            <a:xfrm>
              <a:off x="1274240" y="91056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rtl="0" fontAlgn="base">
                <a:spcBef>
                  <a:spcPct val="0"/>
                </a:spcBef>
                <a:spcAft>
                  <a:spcPct val="0"/>
                </a:spcAft>
              </a:pPr>
              <a:endParaRPr lang="da-DK" kern="1200" smtClean="0">
                <a:solidFill>
                  <a:srgbClr val="FFFFFF"/>
                </a:solidFill>
                <a:latin typeface="Calibri" charset="0"/>
                <a:ea typeface="ＭＳ Ｐゴシック" charset="0"/>
                <a:cs typeface="ＭＳ Ｐゴシック" charset="0"/>
              </a:endParaRPr>
            </a:p>
          </p:txBody>
        </p:sp>
        <p:sp>
          <p:nvSpPr>
            <p:cNvPr id="31" name="Måne 63"/>
            <p:cNvSpPr/>
            <p:nvPr/>
          </p:nvSpPr>
          <p:spPr bwMode="auto">
            <a:xfrm rot="16552097">
              <a:off x="1411533" y="121368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grpSp>
        <p:nvGrpSpPr>
          <p:cNvPr id="73743" name="Group 42"/>
          <p:cNvGrpSpPr>
            <a:grpSpLocks/>
          </p:cNvGrpSpPr>
          <p:nvPr/>
        </p:nvGrpSpPr>
        <p:grpSpPr bwMode="auto">
          <a:xfrm>
            <a:off x="7351105" y="1038184"/>
            <a:ext cx="1053095" cy="727075"/>
            <a:chOff x="6984615" y="2243138"/>
            <a:chExt cx="1950366" cy="1348700"/>
          </a:xfrm>
        </p:grpSpPr>
        <p:sp>
          <p:nvSpPr>
            <p:cNvPr id="33" name="Ellipse 59"/>
            <p:cNvSpPr/>
            <p:nvPr/>
          </p:nvSpPr>
          <p:spPr bwMode="auto">
            <a:xfrm>
              <a:off x="6984615" y="3198560"/>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34" name="Ellipse 44"/>
            <p:cNvSpPr/>
            <p:nvPr/>
          </p:nvSpPr>
          <p:spPr bwMode="auto">
            <a:xfrm rot="21052097">
              <a:off x="7399409" y="2243138"/>
              <a:ext cx="1206258" cy="1203845"/>
            </a:xfrm>
            <a:prstGeom prst="ellipse">
              <a:avLst/>
            </a:prstGeom>
            <a:gradFill flip="none" rotWithShape="1">
              <a:gsLst>
                <a:gs pos="0">
                  <a:schemeClr val="bg1"/>
                </a:gs>
                <a:gs pos="100000">
                  <a:srgbClr val="CC0000"/>
                </a:gs>
              </a:gsLst>
              <a:path path="shape">
                <a:fillToRect l="50000" t="50000" r="50000" b="50000"/>
              </a:path>
              <a:tileRect/>
            </a:gradFill>
            <a:ln w="9525" cap="flat" cmpd="sng" algn="ctr">
              <a:solidFill>
                <a:srgbClr val="CC0000"/>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55" name="Ellipse 45"/>
            <p:cNvSpPr>
              <a:spLocks noChangeArrowheads="1"/>
            </p:cNvSpPr>
            <p:nvPr/>
          </p:nvSpPr>
          <p:spPr bwMode="auto">
            <a:xfrm>
              <a:off x="7513595" y="2269385"/>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rtl="0" fontAlgn="base">
                <a:spcBef>
                  <a:spcPct val="0"/>
                </a:spcBef>
                <a:spcAft>
                  <a:spcPct val="0"/>
                </a:spcAft>
              </a:pPr>
              <a:endParaRPr lang="da-DK" kern="1200" smtClean="0">
                <a:solidFill>
                  <a:srgbClr val="FFFFFF"/>
                </a:solidFill>
                <a:latin typeface="Calibri" charset="0"/>
                <a:ea typeface="ＭＳ Ｐゴシック" charset="0"/>
                <a:cs typeface="ＭＳ Ｐゴシック" charset="0"/>
              </a:endParaRPr>
            </a:p>
          </p:txBody>
        </p:sp>
        <p:sp>
          <p:nvSpPr>
            <p:cNvPr id="36" name="Måne 63"/>
            <p:cNvSpPr/>
            <p:nvPr/>
          </p:nvSpPr>
          <p:spPr bwMode="auto">
            <a:xfrm rot="16552097">
              <a:off x="7650888" y="2572504"/>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sp>
        <p:nvSpPr>
          <p:cNvPr id="73744" name="Rektangel 63"/>
          <p:cNvSpPr>
            <a:spLocks noChangeArrowheads="1"/>
          </p:cNvSpPr>
          <p:nvPr/>
        </p:nvSpPr>
        <p:spPr bwMode="auto">
          <a:xfrm>
            <a:off x="1015270" y="2206580"/>
            <a:ext cx="1495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rtl="0" fontAlgn="base">
              <a:spcBef>
                <a:spcPct val="20000"/>
              </a:spcBef>
              <a:spcAft>
                <a:spcPct val="0"/>
              </a:spcAft>
            </a:pPr>
            <a:r>
              <a:rPr sz="1600" b="1" kern="1200" noProof="1" smtClean="0">
                <a:solidFill>
                  <a:srgbClr val="080808"/>
                </a:solidFill>
                <a:latin typeface="Calibri" charset="0"/>
                <a:ea typeface="ＭＳ Ｐゴシック" charset="0"/>
                <a:cs typeface="ＭＳ Ｐゴシック" charset="0"/>
              </a:rPr>
              <a:t>Questions</a:t>
            </a:r>
          </a:p>
        </p:txBody>
      </p:sp>
      <p:sp>
        <p:nvSpPr>
          <p:cNvPr id="73745" name="Rektangel 63"/>
          <p:cNvSpPr>
            <a:spLocks noChangeArrowheads="1"/>
          </p:cNvSpPr>
          <p:nvPr/>
        </p:nvSpPr>
        <p:spPr bwMode="auto">
          <a:xfrm>
            <a:off x="2738203" y="2206580"/>
            <a:ext cx="129996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rtl="0" fontAlgn="base">
              <a:spcBef>
                <a:spcPct val="20000"/>
              </a:spcBef>
              <a:spcAft>
                <a:spcPct val="0"/>
              </a:spcAft>
            </a:pPr>
            <a:r>
              <a:rPr sz="1600" b="1" kern="1200" noProof="1" smtClean="0">
                <a:solidFill>
                  <a:srgbClr val="080808"/>
                </a:solidFill>
                <a:latin typeface="Calibri" charset="0"/>
                <a:ea typeface="ＭＳ Ｐゴシック" charset="0"/>
                <a:cs typeface="ＭＳ Ｐゴシック" charset="0"/>
              </a:rPr>
              <a:t>Comments</a:t>
            </a:r>
            <a:endParaRPr sz="1400" kern="1200" noProof="1" smtClean="0">
              <a:solidFill>
                <a:srgbClr val="080808"/>
              </a:solidFill>
              <a:latin typeface="Calibri" charset="0"/>
              <a:ea typeface="ＭＳ Ｐゴシック" charset="0"/>
              <a:cs typeface="ＭＳ Ｐゴシック" charset="0"/>
            </a:endParaRPr>
          </a:p>
        </p:txBody>
      </p:sp>
      <p:sp>
        <p:nvSpPr>
          <p:cNvPr id="73746" name="Rektangel 63"/>
          <p:cNvSpPr>
            <a:spLocks noChangeArrowheads="1"/>
          </p:cNvSpPr>
          <p:nvPr/>
        </p:nvSpPr>
        <p:spPr bwMode="auto">
          <a:xfrm>
            <a:off x="4436968" y="2206580"/>
            <a:ext cx="129996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801688" rtl="0" fontAlgn="base">
              <a:spcBef>
                <a:spcPct val="20000"/>
              </a:spcBef>
              <a:spcAft>
                <a:spcPct val="0"/>
              </a:spcAft>
            </a:pPr>
            <a:r>
              <a:rPr sz="1600" b="1" kern="1200" noProof="1" smtClean="0">
                <a:solidFill>
                  <a:srgbClr val="080808"/>
                </a:solidFill>
                <a:latin typeface="Calibri" charset="0"/>
                <a:ea typeface="ＭＳ Ｐゴシック" charset="0"/>
                <a:cs typeface="ＭＳ Ｐゴシック" charset="0"/>
              </a:rPr>
              <a:t>Inputs</a:t>
            </a:r>
            <a:r>
              <a:rPr sz="1400" kern="1200" noProof="1" smtClean="0">
                <a:solidFill>
                  <a:srgbClr val="080808"/>
                </a:solidFill>
                <a:latin typeface="Calibri" charset="0"/>
                <a:ea typeface="ＭＳ Ｐゴシック" charset="0"/>
                <a:cs typeface="ＭＳ Ｐゴシック" charset="0"/>
              </a:rPr>
              <a:t> </a:t>
            </a:r>
          </a:p>
        </p:txBody>
      </p:sp>
      <p:sp>
        <p:nvSpPr>
          <p:cNvPr id="73747" name="Rektangel 63"/>
          <p:cNvSpPr>
            <a:spLocks noChangeArrowheads="1"/>
          </p:cNvSpPr>
          <p:nvPr/>
        </p:nvSpPr>
        <p:spPr bwMode="auto">
          <a:xfrm>
            <a:off x="5880225" y="2206580"/>
            <a:ext cx="1299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801688" rtl="0" fontAlgn="base">
              <a:spcBef>
                <a:spcPct val="20000"/>
              </a:spcBef>
              <a:spcAft>
                <a:spcPct val="0"/>
              </a:spcAft>
            </a:pPr>
            <a:r>
              <a:rPr sz="1600" b="1" kern="1200" noProof="1" smtClean="0">
                <a:solidFill>
                  <a:srgbClr val="080808"/>
                </a:solidFill>
                <a:latin typeface="Calibri" charset="0"/>
                <a:ea typeface="ＭＳ Ｐゴシック" charset="0"/>
                <a:cs typeface="ＭＳ Ｐゴシック" charset="0"/>
              </a:rPr>
              <a:t>Suggestions</a:t>
            </a:r>
            <a:endParaRPr sz="1400" kern="1200" noProof="1" smtClean="0">
              <a:solidFill>
                <a:srgbClr val="080808"/>
              </a:solidFill>
              <a:latin typeface="Calibri" charset="0"/>
              <a:ea typeface="ＭＳ Ｐゴシック" charset="0"/>
              <a:cs typeface="ＭＳ Ｐゴシック" charset="0"/>
            </a:endParaRPr>
          </a:p>
        </p:txBody>
      </p:sp>
      <p:sp>
        <p:nvSpPr>
          <p:cNvPr id="73748" name="Rektangel 63"/>
          <p:cNvSpPr>
            <a:spLocks noChangeArrowheads="1"/>
          </p:cNvSpPr>
          <p:nvPr/>
        </p:nvSpPr>
        <p:spPr bwMode="auto">
          <a:xfrm>
            <a:off x="7532376" y="2206580"/>
            <a:ext cx="129996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801688" rtl="0" fontAlgn="base">
              <a:spcBef>
                <a:spcPct val="20000"/>
              </a:spcBef>
              <a:spcAft>
                <a:spcPct val="0"/>
              </a:spcAft>
            </a:pPr>
            <a:r>
              <a:rPr sz="1600" b="1" kern="1200" noProof="1" smtClean="0">
                <a:solidFill>
                  <a:srgbClr val="080808"/>
                </a:solidFill>
                <a:latin typeface="Calibri" charset="0"/>
                <a:ea typeface="ＭＳ Ｐゴシック" charset="0"/>
                <a:cs typeface="ＭＳ Ｐゴシック" charset="0"/>
              </a:rPr>
              <a:t>Nothing</a:t>
            </a:r>
            <a:r>
              <a:rPr sz="1400" kern="1200" noProof="1" smtClean="0">
                <a:solidFill>
                  <a:srgbClr val="080808"/>
                </a:solidFill>
                <a:latin typeface="Calibri" charset="0"/>
                <a:ea typeface="ＭＳ Ｐゴシック" charset="0"/>
                <a:cs typeface="ＭＳ Ｐゴシック" charset="0"/>
              </a:rPr>
              <a:t> </a:t>
            </a:r>
          </a:p>
        </p:txBody>
      </p:sp>
    </p:spTree>
    <p:extLst>
      <p:ext uri="{BB962C8B-B14F-4D97-AF65-F5344CB8AC3E}">
        <p14:creationId xmlns:p14="http://schemas.microsoft.com/office/powerpoint/2010/main" val="2492960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ZA" sz="2800" b="1" dirty="0">
                <a:latin typeface="Arial" charset="0"/>
                <a:ea typeface="Arial" charset="0"/>
                <a:cs typeface="Arial" charset="0"/>
              </a:rPr>
              <a:t>EXECUTIVE SUMMARY</a:t>
            </a:r>
          </a:p>
        </p:txBody>
      </p:sp>
      <p:sp>
        <p:nvSpPr>
          <p:cNvPr id="4" name="Slide Number Placeholder 3"/>
          <p:cNvSpPr>
            <a:spLocks noGrp="1"/>
          </p:cNvSpPr>
          <p:nvPr>
            <p:ph type="sldNum" sz="quarter" idx="12"/>
          </p:nvPr>
        </p:nvSpPr>
        <p:spPr/>
        <p:txBody>
          <a:bodyPr/>
          <a:lstStyle/>
          <a:p>
            <a:fld id="{39AC5568-C467-DA4E-A229-6C912B895CA4}" type="slidenum">
              <a:rPr lang="en-US" smtClean="0"/>
              <a:pPr/>
              <a:t>3</a:t>
            </a:fld>
            <a:endParaRPr lang="en-US" dirty="0"/>
          </a:p>
        </p:txBody>
      </p:sp>
      <p:sp>
        <p:nvSpPr>
          <p:cNvPr id="6" name="Rectangle 5"/>
          <p:cNvSpPr/>
          <p:nvPr/>
        </p:nvSpPr>
        <p:spPr>
          <a:xfrm>
            <a:off x="207818" y="920620"/>
            <a:ext cx="9393382" cy="4939814"/>
          </a:xfrm>
          <a:prstGeom prst="rect">
            <a:avLst/>
          </a:prstGeom>
        </p:spPr>
        <p:txBody>
          <a:bodyPr wrap="square">
            <a:spAutoFit/>
          </a:bodyPr>
          <a:lstStyle/>
          <a:p>
            <a:pPr marL="285750" indent="-285750" algn="just">
              <a:lnSpc>
                <a:spcPct val="150000"/>
              </a:lnSpc>
              <a:buFont typeface="Arial" charset="0"/>
              <a:buChar char="•"/>
            </a:pPr>
            <a:r>
              <a:rPr lang="en-ZA" sz="1400" dirty="0" err="1" smtClean="0">
                <a:latin typeface="Arial" charset="0"/>
                <a:ea typeface="Arial" charset="0"/>
                <a:cs typeface="Arial" charset="0"/>
              </a:rPr>
              <a:t>Dr</a:t>
            </a:r>
            <a:r>
              <a:rPr lang="en-ZA" sz="1400" dirty="0" err="1">
                <a:latin typeface="Arial" charset="0"/>
                <a:ea typeface="Arial" charset="0"/>
                <a:cs typeface="Arial" charset="0"/>
              </a:rPr>
              <a:t>.</a:t>
            </a:r>
            <a:r>
              <a:rPr lang="en-ZA" sz="1400" dirty="0">
                <a:latin typeface="Arial" charset="0"/>
                <a:ea typeface="Arial" charset="0"/>
                <a:cs typeface="Arial" charset="0"/>
              </a:rPr>
              <a:t> JS </a:t>
            </a:r>
            <a:r>
              <a:rPr lang="en-ZA" sz="1400" dirty="0" err="1">
                <a:latin typeface="Arial" charset="0"/>
                <a:ea typeface="Arial" charset="0"/>
                <a:cs typeface="Arial" charset="0"/>
              </a:rPr>
              <a:t>Moroka</a:t>
            </a:r>
            <a:r>
              <a:rPr lang="en-ZA" sz="1400" dirty="0">
                <a:latin typeface="Arial" charset="0"/>
                <a:ea typeface="Arial" charset="0"/>
                <a:cs typeface="Arial" charset="0"/>
              </a:rPr>
              <a:t> Local Municipality,  was placed under Administration the </a:t>
            </a:r>
            <a:r>
              <a:rPr lang="en-US" sz="1400" dirty="0">
                <a:latin typeface="Arial" charset="0"/>
                <a:ea typeface="Arial" charset="0"/>
                <a:cs typeface="Arial" charset="0"/>
              </a:rPr>
              <a:t> on 17 January 2020,  after the Executive Council resolved to intervene in the municipality in terms of Section139 (1)(b) of the Constitution of the Republic of South Africa. The intervention was be for a period of </a:t>
            </a:r>
            <a:r>
              <a:rPr lang="en-US" sz="1400" dirty="0" smtClean="0">
                <a:latin typeface="Arial" charset="0"/>
                <a:ea typeface="Arial" charset="0"/>
                <a:cs typeface="Arial" charset="0"/>
              </a:rPr>
              <a:t>six (6) </a:t>
            </a:r>
            <a:r>
              <a:rPr lang="en-US" sz="1400" dirty="0">
                <a:latin typeface="Arial" charset="0"/>
                <a:ea typeface="Arial" charset="0"/>
                <a:cs typeface="Arial" charset="0"/>
              </a:rPr>
              <a:t>months  from the date of the Executive Council  approval</a:t>
            </a:r>
            <a:r>
              <a:rPr lang="en-US" sz="1400" dirty="0" smtClean="0">
                <a:latin typeface="Arial" charset="0"/>
                <a:ea typeface="Arial" charset="0"/>
                <a:cs typeface="Arial" charset="0"/>
              </a:rPr>
              <a:t>. The intervention period came to an end on 17 July 2020. (At its special sitting on 30 September 2020, The Executive </a:t>
            </a:r>
            <a:r>
              <a:rPr lang="en-US" sz="1400" dirty="0">
                <a:latin typeface="Arial" charset="0"/>
                <a:ea typeface="Arial" charset="0"/>
                <a:cs typeface="Arial" charset="0"/>
              </a:rPr>
              <a:t>C</a:t>
            </a:r>
            <a:r>
              <a:rPr lang="en-US" sz="1400" dirty="0" smtClean="0">
                <a:latin typeface="Arial" charset="0"/>
                <a:ea typeface="Arial" charset="0"/>
                <a:cs typeface="Arial" charset="0"/>
              </a:rPr>
              <a:t>ouncil resolved to extend the intervention by an additional 6 (six) months.)</a:t>
            </a:r>
            <a:endParaRPr lang="en-US" sz="1400" dirty="0">
              <a:latin typeface="Arial" charset="0"/>
              <a:ea typeface="Arial" charset="0"/>
              <a:cs typeface="Arial" charset="0"/>
            </a:endParaRPr>
          </a:p>
          <a:p>
            <a:pPr marL="285750" indent="-285750" algn="just">
              <a:lnSpc>
                <a:spcPct val="150000"/>
              </a:lnSpc>
              <a:buFont typeface="Arial" charset="0"/>
              <a:buChar char="•"/>
            </a:pPr>
            <a:r>
              <a:rPr lang="en-US" sz="1400" dirty="0" smtClean="0">
                <a:latin typeface="Arial" charset="0"/>
                <a:ea typeface="Arial" charset="0"/>
                <a:cs typeface="Arial" charset="0"/>
              </a:rPr>
              <a:t>A</a:t>
            </a:r>
            <a:r>
              <a:rPr lang="en-US" sz="1400" b="1" u="sng" dirty="0" smtClean="0">
                <a:latin typeface="Arial" charset="0"/>
                <a:ea typeface="Arial" charset="0"/>
                <a:cs typeface="Arial" charset="0"/>
              </a:rPr>
              <a:t> </a:t>
            </a:r>
            <a:r>
              <a:rPr lang="en-ZA" sz="1400" dirty="0">
                <a:latin typeface="Arial" charset="0"/>
                <a:ea typeface="Arial" charset="0"/>
                <a:cs typeface="Arial" charset="0"/>
              </a:rPr>
              <a:t>Team comprising of the following were appointed:</a:t>
            </a:r>
            <a:endParaRPr lang="en-GB" sz="1400" dirty="0">
              <a:latin typeface="Arial" charset="0"/>
              <a:ea typeface="Arial" charset="0"/>
              <a:cs typeface="Arial" charset="0"/>
            </a:endParaRPr>
          </a:p>
          <a:p>
            <a:pPr marL="501650" indent="-311150" algn="just">
              <a:lnSpc>
                <a:spcPct val="150000"/>
              </a:lnSpc>
            </a:pPr>
            <a:r>
              <a:rPr lang="en-ZA" sz="1400" dirty="0" smtClean="0">
                <a:latin typeface="Arial" charset="0"/>
                <a:ea typeface="Arial" charset="0"/>
                <a:cs typeface="Arial" charset="0"/>
              </a:rPr>
              <a:t>	Mr </a:t>
            </a:r>
            <a:r>
              <a:rPr lang="en-ZA" sz="1400" dirty="0">
                <a:latin typeface="Arial" charset="0"/>
                <a:ea typeface="Arial" charset="0"/>
                <a:cs typeface="Arial" charset="0"/>
              </a:rPr>
              <a:t>BM Mhlanga: The Administrator (Human Settlement) </a:t>
            </a:r>
            <a:endParaRPr lang="en-GB" sz="1400" dirty="0">
              <a:latin typeface="Arial" charset="0"/>
              <a:ea typeface="Arial" charset="0"/>
              <a:cs typeface="Arial" charset="0"/>
            </a:endParaRPr>
          </a:p>
          <a:p>
            <a:pPr algn="just">
              <a:lnSpc>
                <a:spcPct val="150000"/>
              </a:lnSpc>
            </a:pPr>
            <a:r>
              <a:rPr lang="en-ZA" sz="1400" dirty="0">
                <a:latin typeface="Arial" charset="0"/>
                <a:ea typeface="Arial" charset="0"/>
                <a:cs typeface="Arial" charset="0"/>
              </a:rPr>
              <a:t>	</a:t>
            </a:r>
            <a:r>
              <a:rPr lang="en-ZA" sz="1400" dirty="0" smtClean="0">
                <a:latin typeface="Arial" charset="0"/>
                <a:ea typeface="Arial" charset="0"/>
                <a:cs typeface="Arial" charset="0"/>
              </a:rPr>
              <a:t> </a:t>
            </a:r>
            <a:r>
              <a:rPr lang="en-ZA" sz="1400" dirty="0">
                <a:latin typeface="Arial" charset="0"/>
                <a:ea typeface="Arial" charset="0"/>
                <a:cs typeface="Arial" charset="0"/>
              </a:rPr>
              <a:t>Mr JS </a:t>
            </a:r>
            <a:r>
              <a:rPr lang="en-ZA" sz="1400" dirty="0" smtClean="0">
                <a:latin typeface="Arial" charset="0"/>
                <a:ea typeface="Arial" charset="0"/>
                <a:cs typeface="Arial" charset="0"/>
              </a:rPr>
              <a:t>	</a:t>
            </a:r>
            <a:r>
              <a:rPr lang="en-ZA" sz="1400" dirty="0" err="1" smtClean="0">
                <a:latin typeface="Arial" charset="0"/>
                <a:ea typeface="Arial" charset="0"/>
                <a:cs typeface="Arial" charset="0"/>
              </a:rPr>
              <a:t>Mzobe</a:t>
            </a:r>
            <a:r>
              <a:rPr lang="en-ZA" sz="1400" dirty="0" smtClean="0">
                <a:latin typeface="Arial" charset="0"/>
                <a:ea typeface="Arial" charset="0"/>
                <a:cs typeface="Arial" charset="0"/>
              </a:rPr>
              <a:t>  (COGTA:  withdrawn)</a:t>
            </a:r>
            <a:endParaRPr lang="en-GB" sz="1400" dirty="0">
              <a:latin typeface="Arial" charset="0"/>
              <a:ea typeface="Arial" charset="0"/>
              <a:cs typeface="Arial" charset="0"/>
            </a:endParaRPr>
          </a:p>
          <a:p>
            <a:pPr algn="just">
              <a:lnSpc>
                <a:spcPct val="150000"/>
              </a:lnSpc>
            </a:pPr>
            <a:r>
              <a:rPr lang="en-ZA" sz="1400" dirty="0" smtClean="0">
                <a:latin typeface="Arial" charset="0"/>
                <a:ea typeface="Arial" charset="0"/>
                <a:cs typeface="Arial" charset="0"/>
              </a:rPr>
              <a:t>	</a:t>
            </a:r>
            <a:r>
              <a:rPr lang="en-ZA" sz="1400" dirty="0" err="1" smtClean="0">
                <a:latin typeface="Arial" charset="0"/>
                <a:ea typeface="Arial" charset="0"/>
                <a:cs typeface="Arial" charset="0"/>
              </a:rPr>
              <a:t>Adv</a:t>
            </a:r>
            <a:r>
              <a:rPr lang="en-ZA" sz="1400" dirty="0" smtClean="0">
                <a:latin typeface="Arial" charset="0"/>
                <a:ea typeface="Arial" charset="0"/>
                <a:cs typeface="Arial" charset="0"/>
              </a:rPr>
              <a:t> </a:t>
            </a:r>
            <a:r>
              <a:rPr lang="en-ZA" sz="1400" dirty="0">
                <a:latin typeface="Arial" charset="0"/>
                <a:ea typeface="Arial" charset="0"/>
                <a:cs typeface="Arial" charset="0"/>
              </a:rPr>
              <a:t>P </a:t>
            </a:r>
            <a:r>
              <a:rPr lang="en-ZA" sz="1400" dirty="0" err="1">
                <a:latin typeface="Arial" charset="0"/>
                <a:ea typeface="Arial" charset="0"/>
                <a:cs typeface="Arial" charset="0"/>
              </a:rPr>
              <a:t>Mabaso</a:t>
            </a:r>
            <a:r>
              <a:rPr lang="en-ZA" sz="1400" dirty="0">
                <a:latin typeface="Arial" charset="0"/>
                <a:ea typeface="Arial" charset="0"/>
                <a:cs typeface="Arial" charset="0"/>
              </a:rPr>
              <a:t> , Legal Assistant (Human Settlements)</a:t>
            </a:r>
            <a:endParaRPr lang="en-GB" sz="1400" dirty="0">
              <a:latin typeface="Arial" charset="0"/>
              <a:ea typeface="Arial" charset="0"/>
              <a:cs typeface="Arial" charset="0"/>
            </a:endParaRPr>
          </a:p>
          <a:p>
            <a:pPr algn="just">
              <a:lnSpc>
                <a:spcPct val="150000"/>
              </a:lnSpc>
            </a:pPr>
            <a:r>
              <a:rPr lang="en-ZA" sz="1400" b="1" dirty="0" smtClean="0">
                <a:latin typeface="Arial" charset="0"/>
                <a:ea typeface="Arial" charset="0"/>
                <a:cs typeface="Arial" charset="0"/>
              </a:rPr>
              <a:t>	Engineers</a:t>
            </a:r>
            <a:endParaRPr lang="en-GB" sz="1400" dirty="0">
              <a:latin typeface="Arial" charset="0"/>
              <a:ea typeface="Arial" charset="0"/>
              <a:cs typeface="Arial" charset="0"/>
            </a:endParaRPr>
          </a:p>
          <a:p>
            <a:pPr algn="just">
              <a:lnSpc>
                <a:spcPct val="150000"/>
              </a:lnSpc>
            </a:pPr>
            <a:r>
              <a:rPr lang="en-ZA" sz="1400" dirty="0" smtClean="0">
                <a:latin typeface="Arial" charset="0"/>
                <a:ea typeface="Arial" charset="0"/>
                <a:cs typeface="Arial" charset="0"/>
              </a:rPr>
              <a:t>	Mr </a:t>
            </a:r>
            <a:r>
              <a:rPr lang="en-ZA" sz="1400" dirty="0">
                <a:latin typeface="Arial" charset="0"/>
                <a:ea typeface="Arial" charset="0"/>
                <a:cs typeface="Arial" charset="0"/>
              </a:rPr>
              <a:t>PG </a:t>
            </a:r>
            <a:r>
              <a:rPr lang="en-ZA" sz="1400" dirty="0" err="1">
                <a:latin typeface="Arial" charset="0"/>
                <a:ea typeface="Arial" charset="0"/>
                <a:cs typeface="Arial" charset="0"/>
              </a:rPr>
              <a:t>Mpofu</a:t>
            </a:r>
            <a:r>
              <a:rPr lang="en-ZA" sz="1400" dirty="0">
                <a:latin typeface="Arial" charset="0"/>
                <a:ea typeface="Arial" charset="0"/>
                <a:cs typeface="Arial" charset="0"/>
              </a:rPr>
              <a:t> (Human </a:t>
            </a:r>
            <a:r>
              <a:rPr lang="en-ZA" sz="1400" dirty="0" smtClean="0">
                <a:latin typeface="Arial" charset="0"/>
                <a:ea typeface="Arial" charset="0"/>
                <a:cs typeface="Arial" charset="0"/>
              </a:rPr>
              <a:t>Settlements: withdrawn)</a:t>
            </a:r>
            <a:endParaRPr lang="en-GB" sz="1400" dirty="0">
              <a:latin typeface="Arial" charset="0"/>
              <a:ea typeface="Arial" charset="0"/>
              <a:cs typeface="Arial" charset="0"/>
            </a:endParaRPr>
          </a:p>
          <a:p>
            <a:pPr algn="just">
              <a:lnSpc>
                <a:spcPct val="150000"/>
              </a:lnSpc>
            </a:pPr>
            <a:r>
              <a:rPr lang="en-ZA" sz="1400" dirty="0" smtClean="0">
                <a:latin typeface="Arial" charset="0"/>
                <a:ea typeface="Arial" charset="0"/>
                <a:cs typeface="Arial" charset="0"/>
              </a:rPr>
              <a:t>	Mr </a:t>
            </a:r>
            <a:r>
              <a:rPr lang="en-ZA" sz="1400" dirty="0">
                <a:latin typeface="Arial" charset="0"/>
                <a:ea typeface="Arial" charset="0"/>
                <a:cs typeface="Arial" charset="0"/>
              </a:rPr>
              <a:t>R. </a:t>
            </a:r>
            <a:r>
              <a:rPr lang="en-ZA" sz="1400" dirty="0" err="1">
                <a:latin typeface="Arial" charset="0"/>
                <a:ea typeface="Arial" charset="0"/>
                <a:cs typeface="Arial" charset="0"/>
              </a:rPr>
              <a:t>Ntshanana</a:t>
            </a:r>
            <a:r>
              <a:rPr lang="en-ZA" sz="1400" dirty="0">
                <a:latin typeface="Arial" charset="0"/>
                <a:ea typeface="Arial" charset="0"/>
                <a:cs typeface="Arial" charset="0"/>
              </a:rPr>
              <a:t> (Human Settlements)</a:t>
            </a:r>
            <a:endParaRPr lang="en-GB" sz="1400" dirty="0">
              <a:latin typeface="Arial" charset="0"/>
              <a:ea typeface="Arial" charset="0"/>
              <a:cs typeface="Arial" charset="0"/>
            </a:endParaRPr>
          </a:p>
          <a:p>
            <a:pPr algn="just">
              <a:lnSpc>
                <a:spcPct val="150000"/>
              </a:lnSpc>
            </a:pPr>
            <a:r>
              <a:rPr lang="en-ZA" sz="1400" dirty="0" smtClean="0">
                <a:latin typeface="Arial" charset="0"/>
                <a:ea typeface="Arial" charset="0"/>
                <a:cs typeface="Arial" charset="0"/>
              </a:rPr>
              <a:t>	Mr </a:t>
            </a:r>
            <a:r>
              <a:rPr lang="en-ZA" sz="1400" dirty="0">
                <a:latin typeface="Arial" charset="0"/>
                <a:ea typeface="Arial" charset="0"/>
                <a:cs typeface="Arial" charset="0"/>
              </a:rPr>
              <a:t>M. </a:t>
            </a:r>
            <a:r>
              <a:rPr lang="en-ZA" sz="1400" dirty="0" err="1">
                <a:latin typeface="Arial" charset="0"/>
                <a:ea typeface="Arial" charset="0"/>
                <a:cs typeface="Arial" charset="0"/>
              </a:rPr>
              <a:t>Bodika</a:t>
            </a:r>
            <a:r>
              <a:rPr lang="en-ZA" sz="1400" dirty="0">
                <a:latin typeface="Arial" charset="0"/>
                <a:ea typeface="Arial" charset="0"/>
                <a:cs typeface="Arial" charset="0"/>
              </a:rPr>
              <a:t> (MISA)</a:t>
            </a:r>
            <a:endParaRPr lang="en-GB" sz="1400" dirty="0">
              <a:latin typeface="Arial" charset="0"/>
              <a:ea typeface="Arial" charset="0"/>
              <a:cs typeface="Arial" charset="0"/>
            </a:endParaRPr>
          </a:p>
          <a:p>
            <a:pPr algn="just">
              <a:lnSpc>
                <a:spcPct val="150000"/>
              </a:lnSpc>
            </a:pPr>
            <a:r>
              <a:rPr lang="en-ZA" sz="1400" dirty="0" smtClean="0">
                <a:latin typeface="Arial" charset="0"/>
                <a:ea typeface="Arial" charset="0"/>
                <a:cs typeface="Arial" charset="0"/>
              </a:rPr>
              <a:t>	Mr </a:t>
            </a:r>
            <a:r>
              <a:rPr lang="en-ZA" sz="1400" dirty="0">
                <a:latin typeface="Arial" charset="0"/>
                <a:ea typeface="Arial" charset="0"/>
                <a:cs typeface="Arial" charset="0"/>
              </a:rPr>
              <a:t>R </a:t>
            </a:r>
            <a:r>
              <a:rPr lang="en-ZA" sz="1400" dirty="0" err="1">
                <a:latin typeface="Arial" charset="0"/>
                <a:ea typeface="Arial" charset="0"/>
                <a:cs typeface="Arial" charset="0"/>
              </a:rPr>
              <a:t>Gillmer</a:t>
            </a:r>
            <a:r>
              <a:rPr lang="en-ZA" sz="1400" dirty="0">
                <a:latin typeface="Arial" charset="0"/>
                <a:ea typeface="Arial" charset="0"/>
                <a:cs typeface="Arial" charset="0"/>
              </a:rPr>
              <a:t>( MISA)</a:t>
            </a:r>
            <a:endParaRPr lang="en-GB" sz="1400" dirty="0">
              <a:latin typeface="Arial" charset="0"/>
              <a:ea typeface="Arial" charset="0"/>
              <a:cs typeface="Arial" charset="0"/>
            </a:endParaRPr>
          </a:p>
          <a:p>
            <a:pPr algn="just">
              <a:lnSpc>
                <a:spcPct val="150000"/>
              </a:lnSpc>
            </a:pP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0058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ZA" sz="2800" b="1" dirty="0">
                <a:latin typeface="Arial" charset="0"/>
                <a:ea typeface="Arial" charset="0"/>
                <a:cs typeface="Arial" charset="0"/>
              </a:rPr>
              <a:t>EXECUTIVE </a:t>
            </a:r>
            <a:r>
              <a:rPr lang="en-ZA" sz="2800" b="1" dirty="0" smtClean="0">
                <a:latin typeface="Arial" charset="0"/>
                <a:ea typeface="Arial" charset="0"/>
                <a:cs typeface="Arial" charset="0"/>
              </a:rPr>
              <a:t>SUMMARY</a:t>
            </a:r>
            <a:r>
              <a:rPr lang="mr-IN" sz="2800" b="1" dirty="0" smtClean="0">
                <a:latin typeface="Arial" charset="0"/>
                <a:ea typeface="Arial" charset="0"/>
                <a:cs typeface="Arial" charset="0"/>
              </a:rPr>
              <a:t>…</a:t>
            </a:r>
            <a:r>
              <a:rPr lang="en-US" sz="2800" b="1" dirty="0" err="1" smtClean="0">
                <a:latin typeface="Arial" charset="0"/>
                <a:ea typeface="Arial" charset="0"/>
                <a:cs typeface="Arial" charset="0"/>
              </a:rPr>
              <a:t>cont</a:t>
            </a:r>
            <a:endParaRPr lang="en-ZA" sz="2800" b="1"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39AC5568-C467-DA4E-A229-6C912B895CA4}" type="slidenum">
              <a:rPr lang="en-US" smtClean="0"/>
              <a:pPr/>
              <a:t>4</a:t>
            </a:fld>
            <a:endParaRPr lang="en-US" dirty="0"/>
          </a:p>
        </p:txBody>
      </p:sp>
      <p:sp>
        <p:nvSpPr>
          <p:cNvPr id="6" name="Rectangle 5"/>
          <p:cNvSpPr/>
          <p:nvPr/>
        </p:nvSpPr>
        <p:spPr>
          <a:xfrm>
            <a:off x="207818" y="920620"/>
            <a:ext cx="9393382" cy="138499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400" dirty="0">
                <a:latin typeface="Arial" charset="0"/>
                <a:ea typeface="Arial" charset="0"/>
                <a:cs typeface="Arial" charset="0"/>
              </a:rPr>
              <a:t>The department developed a Turnaround Strategy for the Administration team and this was approved by the MEC on 28 February 2020</a:t>
            </a:r>
            <a:endParaRPr lang="en-GB" sz="1600" dirty="0">
              <a:latin typeface="Arial" charset="0"/>
              <a:ea typeface="Arial" charset="0"/>
              <a:cs typeface="Arial" charset="0"/>
            </a:endParaRPr>
          </a:p>
          <a:p>
            <a:pPr marL="285750" indent="-285750" algn="just">
              <a:lnSpc>
                <a:spcPct val="150000"/>
              </a:lnSpc>
              <a:buFont typeface="Arial" charset="0"/>
              <a:buChar char="•"/>
            </a:pPr>
            <a:r>
              <a:rPr lang="en-GB" sz="1400" dirty="0" smtClean="0">
                <a:latin typeface="Arial" charset="0"/>
                <a:ea typeface="Arial" charset="0"/>
                <a:cs typeface="Arial" charset="0"/>
              </a:rPr>
              <a:t>The </a:t>
            </a:r>
            <a:r>
              <a:rPr lang="en-GB" sz="1400" dirty="0">
                <a:latin typeface="Arial" charset="0"/>
                <a:ea typeface="Arial" charset="0"/>
                <a:cs typeface="Arial" charset="0"/>
              </a:rPr>
              <a:t>initial intervention lapsed on 17 July 2020, at its sitting of 30 September 2020, The Executive Council resolved to extend the intervention by an additional 6 months.</a:t>
            </a:r>
          </a:p>
        </p:txBody>
      </p:sp>
    </p:spTree>
    <p:extLst>
      <p:ext uri="{BB962C8B-B14F-4D97-AF65-F5344CB8AC3E}">
        <p14:creationId xmlns:p14="http://schemas.microsoft.com/office/powerpoint/2010/main" val="113016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1017162"/>
          </a:xfrm>
        </p:spPr>
        <p:txBody>
          <a:bodyPr>
            <a:normAutofit/>
          </a:bodyPr>
          <a:lstStyle/>
          <a:p>
            <a:pPr lvl="0"/>
            <a:r>
              <a:rPr lang="en-US" sz="2800" b="1" dirty="0" smtClean="0">
                <a:latin typeface="Arial" charset="0"/>
                <a:ea typeface="Arial" charset="0"/>
                <a:cs typeface="Arial" charset="0"/>
              </a:rPr>
              <a:t>SUCCESS AREAS: 1 </a:t>
            </a:r>
            <a:r>
              <a:rPr lang="en-ZA" sz="2800" b="1" dirty="0">
                <a:latin typeface="Arial" charset="0"/>
                <a:ea typeface="Arial" charset="0"/>
                <a:cs typeface="Arial" charset="0"/>
              </a:rPr>
              <a:t>BUILDING CAPABLE INSTITUTIONS </a:t>
            </a:r>
            <a:endParaRPr lang="en-GB" sz="2800" b="1" dirty="0">
              <a:latin typeface="Arial" charset="0"/>
              <a:ea typeface="Arial" charset="0"/>
              <a:cs typeface="Arial" charset="0"/>
            </a:endParaRPr>
          </a:p>
        </p:txBody>
      </p:sp>
      <p:sp>
        <p:nvSpPr>
          <p:cNvPr id="3" name="Content Placeholder 2"/>
          <p:cNvSpPr>
            <a:spLocks noGrp="1"/>
          </p:cNvSpPr>
          <p:nvPr>
            <p:ph idx="1"/>
          </p:nvPr>
        </p:nvSpPr>
        <p:spPr>
          <a:xfrm>
            <a:off x="272955" y="696037"/>
            <a:ext cx="9280478" cy="5660314"/>
          </a:xfrm>
        </p:spPr>
        <p:txBody>
          <a:bodyPr>
            <a:noAutofit/>
          </a:bodyPr>
          <a:lstStyle/>
          <a:p>
            <a:pPr marL="457200" lvl="1" indent="0" algn="just">
              <a:lnSpc>
                <a:spcPct val="110000"/>
              </a:lnSpc>
              <a:spcBef>
                <a:spcPts val="0"/>
              </a:spcBef>
              <a:buNone/>
            </a:pPr>
            <a:endParaRPr lang="en-ZA" sz="2200" smtClean="0"/>
          </a:p>
          <a:p>
            <a:pPr marL="457200" lvl="1" indent="0" algn="just">
              <a:lnSpc>
                <a:spcPct val="110000"/>
              </a:lnSpc>
              <a:spcBef>
                <a:spcPts val="0"/>
              </a:spcBef>
              <a:buNone/>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r>
              <a:rPr lang="en-ZA" sz="2200" dirty="0" smtClean="0"/>
              <a:t> </a:t>
            </a:r>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5</a:t>
            </a:fld>
            <a:endParaRPr lang="en-US" dirty="0"/>
          </a:p>
        </p:txBody>
      </p:sp>
      <p:sp>
        <p:nvSpPr>
          <p:cNvPr id="5" name="Rectangle 4"/>
          <p:cNvSpPr/>
          <p:nvPr/>
        </p:nvSpPr>
        <p:spPr>
          <a:xfrm>
            <a:off x="352567" y="1017162"/>
            <a:ext cx="9200866" cy="4462760"/>
          </a:xfrm>
          <a:prstGeom prst="rect">
            <a:avLst/>
          </a:prstGeom>
        </p:spPr>
        <p:txBody>
          <a:bodyPr wrap="square">
            <a:spAutoFit/>
          </a:bodyPr>
          <a:lstStyle/>
          <a:p>
            <a:pPr marL="285750" indent="-285750" algn="just">
              <a:lnSpc>
                <a:spcPct val="150000"/>
              </a:lnSpc>
              <a:buFont typeface="Arial" charset="0"/>
              <a:buChar char="•"/>
            </a:pPr>
            <a:r>
              <a:rPr lang="en-ZA" sz="1400" dirty="0" smtClean="0">
                <a:latin typeface="Arial" charset="0"/>
                <a:ea typeface="Arial" charset="0"/>
                <a:cs typeface="Arial" charset="0"/>
              </a:rPr>
              <a:t>The </a:t>
            </a:r>
            <a:r>
              <a:rPr lang="en-ZA" sz="1400" dirty="0">
                <a:latin typeface="Arial" charset="0"/>
                <a:ea typeface="Arial" charset="0"/>
                <a:cs typeface="Arial" charset="0"/>
              </a:rPr>
              <a:t>general state of the institutional stability has improved remarkably with the advent of the interim order that was issued against the former Municipal Manager, Mr </a:t>
            </a:r>
            <a:r>
              <a:rPr lang="en-ZA" sz="1400" dirty="0" err="1">
                <a:latin typeface="Arial" charset="0"/>
                <a:ea typeface="Arial" charset="0"/>
                <a:cs typeface="Arial" charset="0"/>
              </a:rPr>
              <a:t>Kubheka</a:t>
            </a:r>
            <a:r>
              <a:rPr lang="en-ZA" sz="1400" dirty="0">
                <a:latin typeface="Arial" charset="0"/>
                <a:ea typeface="Arial" charset="0"/>
                <a:cs typeface="Arial" charset="0"/>
              </a:rPr>
              <a:t> on 31 March </a:t>
            </a:r>
            <a:r>
              <a:rPr lang="en-ZA" sz="1400" dirty="0" smtClean="0">
                <a:latin typeface="Arial" charset="0"/>
                <a:ea typeface="Arial" charset="0"/>
                <a:cs typeface="Arial" charset="0"/>
              </a:rPr>
              <a:t>2020.</a:t>
            </a:r>
            <a:endParaRPr lang="en-GB" sz="1400" dirty="0">
              <a:latin typeface="Arial" charset="0"/>
              <a:ea typeface="Arial" charset="0"/>
              <a:cs typeface="Arial" charset="0"/>
            </a:endParaRPr>
          </a:p>
          <a:p>
            <a:pPr marL="285750" indent="-285750" algn="just">
              <a:lnSpc>
                <a:spcPct val="150000"/>
              </a:lnSpc>
              <a:buFont typeface="Arial" charset="0"/>
              <a:buChar char="•"/>
            </a:pPr>
            <a:r>
              <a:rPr lang="en-ZA" sz="1400" dirty="0" smtClean="0">
                <a:latin typeface="Arial" charset="0"/>
                <a:ea typeface="Arial" charset="0"/>
                <a:cs typeface="Arial" charset="0"/>
              </a:rPr>
              <a:t>Some </a:t>
            </a:r>
            <a:r>
              <a:rPr lang="en-ZA" sz="1400" dirty="0">
                <a:latin typeface="Arial" charset="0"/>
                <a:ea typeface="Arial" charset="0"/>
                <a:cs typeface="Arial" charset="0"/>
              </a:rPr>
              <a:t>confusion and misunderstanding emerged at some point between Administrator, Executive Mayor and Speaker over the approval of draft IDPs and Budget for 2020/21 and roles and responsibilities between Administrator and Executive </a:t>
            </a:r>
            <a:r>
              <a:rPr lang="en-ZA" sz="1400" dirty="0" smtClean="0">
                <a:latin typeface="Arial" charset="0"/>
                <a:ea typeface="Arial" charset="0"/>
                <a:cs typeface="Arial" charset="0"/>
              </a:rPr>
              <a:t>Mayor.</a:t>
            </a:r>
            <a:endParaRPr lang="en-GB" sz="1400" dirty="0">
              <a:latin typeface="Arial" charset="0"/>
              <a:ea typeface="Arial" charset="0"/>
              <a:cs typeface="Arial" charset="0"/>
            </a:endParaRPr>
          </a:p>
          <a:p>
            <a:pPr marL="285750" indent="-285750" algn="just">
              <a:lnSpc>
                <a:spcPct val="150000"/>
              </a:lnSpc>
              <a:buFont typeface="Arial" charset="0"/>
              <a:buChar char="•"/>
            </a:pPr>
            <a:r>
              <a:rPr lang="en-ZA" sz="1400" dirty="0" smtClean="0">
                <a:latin typeface="Arial" charset="0"/>
                <a:ea typeface="Arial" charset="0"/>
                <a:cs typeface="Arial" charset="0"/>
              </a:rPr>
              <a:t>The </a:t>
            </a:r>
            <a:r>
              <a:rPr lang="en-ZA" sz="1400" dirty="0">
                <a:latin typeface="Arial" charset="0"/>
                <a:ea typeface="Arial" charset="0"/>
                <a:cs typeface="Arial" charset="0"/>
              </a:rPr>
              <a:t>MEC immediately convened a meeting with Executive Mayor, Speaker, Chief Whip and Administrator on 17 April 2020 and the confusion and/or misunderstanding was clarified and put to rest </a:t>
            </a:r>
            <a:r>
              <a:rPr lang="en-ZA" sz="1400" dirty="0" smtClean="0">
                <a:latin typeface="Arial" charset="0"/>
                <a:ea typeface="Arial" charset="0"/>
                <a:cs typeface="Arial" charset="0"/>
              </a:rPr>
              <a:t>amicably.</a:t>
            </a:r>
            <a:endParaRPr lang="en-GB" sz="1400" dirty="0" smtClean="0">
              <a:latin typeface="Arial" charset="0"/>
              <a:ea typeface="Arial" charset="0"/>
              <a:cs typeface="Arial" charset="0"/>
            </a:endParaRPr>
          </a:p>
          <a:p>
            <a:pPr marL="285750" indent="-285750" algn="just">
              <a:lnSpc>
                <a:spcPct val="150000"/>
              </a:lnSpc>
              <a:buFont typeface="Arial" charset="0"/>
              <a:buChar char="•"/>
            </a:pPr>
            <a:r>
              <a:rPr lang="en-GB" sz="1400" dirty="0" smtClean="0">
                <a:latin typeface="Arial" charset="0"/>
                <a:ea typeface="Arial" charset="0"/>
                <a:cs typeface="Arial" charset="0"/>
              </a:rPr>
              <a:t>Executive </a:t>
            </a:r>
            <a:r>
              <a:rPr lang="en-GB" sz="1400" dirty="0">
                <a:latin typeface="Arial" charset="0"/>
                <a:ea typeface="Arial" charset="0"/>
                <a:cs typeface="Arial" charset="0"/>
              </a:rPr>
              <a:t>Managers case at the CCMA finalized and </a:t>
            </a:r>
            <a:r>
              <a:rPr lang="en-GB" sz="1400" dirty="0" smtClean="0">
                <a:latin typeface="Arial" charset="0"/>
                <a:ea typeface="Arial" charset="0"/>
                <a:cs typeface="Arial" charset="0"/>
              </a:rPr>
              <a:t>two returned to  work</a:t>
            </a:r>
            <a:r>
              <a:rPr lang="en-GB" sz="1400" dirty="0">
                <a:latin typeface="Arial" charset="0"/>
                <a:ea typeface="Arial" charset="0"/>
                <a:cs typeface="Arial" charset="0"/>
              </a:rPr>
              <a:t>, one took a </a:t>
            </a:r>
            <a:r>
              <a:rPr lang="en-GB" sz="1400" dirty="0" smtClean="0">
                <a:latin typeface="Arial" charset="0"/>
                <a:ea typeface="Arial" charset="0"/>
                <a:cs typeface="Arial" charset="0"/>
              </a:rPr>
              <a:t>settlement. Another one has since left the institution.</a:t>
            </a:r>
          </a:p>
          <a:p>
            <a:pPr marL="285750" indent="-285750" algn="just">
              <a:lnSpc>
                <a:spcPct val="150000"/>
              </a:lnSpc>
              <a:buFont typeface="Arial" charset="0"/>
              <a:buChar char="•"/>
            </a:pPr>
            <a:r>
              <a:rPr lang="en-GB" sz="1400" dirty="0" smtClean="0">
                <a:latin typeface="Arial" charset="0"/>
                <a:ea typeface="Arial" charset="0"/>
                <a:cs typeface="Arial" charset="0"/>
              </a:rPr>
              <a:t>The CFO disciplinary cases was finalised and a dismissal sanction was issued.</a:t>
            </a:r>
          </a:p>
          <a:p>
            <a:pPr marL="285750" indent="-285750" algn="just">
              <a:lnSpc>
                <a:spcPct val="150000"/>
              </a:lnSpc>
              <a:buFont typeface="Arial" charset="0"/>
              <a:buChar char="•"/>
            </a:pPr>
            <a:r>
              <a:rPr lang="en-GB" sz="1400" dirty="0" smtClean="0">
                <a:latin typeface="Arial" charset="0"/>
                <a:ea typeface="Arial" charset="0"/>
                <a:cs typeface="Arial" charset="0"/>
              </a:rPr>
              <a:t>The Municipality has advertised the posts of the Municipal Manager, Chief Financial Officer, Director Corporate Services and Director Technical Services.</a:t>
            </a:r>
          </a:p>
          <a:p>
            <a:pPr algn="just"/>
            <a:endParaRPr lang="en-GB" sz="1600" dirty="0">
              <a:latin typeface="Arial" charset="0"/>
              <a:ea typeface="Calibri" charset="0"/>
              <a:cs typeface="Times New Roman" charset="0"/>
            </a:endParaRPr>
          </a:p>
          <a:p>
            <a:pPr marL="285750" indent="-285750" algn="just">
              <a:buFont typeface="Arial" charset="0"/>
              <a:buChar char="•"/>
            </a:pPr>
            <a:endParaRPr lang="en-GB" sz="1600" dirty="0"/>
          </a:p>
        </p:txBody>
      </p:sp>
    </p:spTree>
    <p:extLst>
      <p:ext uri="{BB962C8B-B14F-4D97-AF65-F5344CB8AC3E}">
        <p14:creationId xmlns:p14="http://schemas.microsoft.com/office/powerpoint/2010/main" val="1193754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200" b="1" dirty="0" smtClean="0"/>
              <a:t> </a:t>
            </a:r>
            <a:r>
              <a:rPr lang="en-US" sz="2800" b="1" dirty="0">
                <a:latin typeface="Arial" charset="0"/>
                <a:ea typeface="Arial" charset="0"/>
                <a:cs typeface="Arial" charset="0"/>
              </a:rPr>
              <a:t>SUCCESS </a:t>
            </a:r>
            <a:r>
              <a:rPr lang="en-US" sz="2800" b="1" dirty="0" smtClean="0">
                <a:latin typeface="Arial" charset="0"/>
                <a:ea typeface="Arial" charset="0"/>
                <a:cs typeface="Arial" charset="0"/>
              </a:rPr>
              <a:t>AREAS: 1 </a:t>
            </a:r>
            <a:r>
              <a:rPr lang="en-ZA" sz="2800" b="1" dirty="0" smtClean="0">
                <a:latin typeface="Arial" charset="0"/>
                <a:ea typeface="Arial" charset="0"/>
                <a:cs typeface="Arial" charset="0"/>
              </a:rPr>
              <a:t>BUILDING </a:t>
            </a:r>
            <a:r>
              <a:rPr lang="en-ZA" sz="2800" b="1" dirty="0">
                <a:latin typeface="Arial" charset="0"/>
                <a:ea typeface="Arial" charset="0"/>
                <a:cs typeface="Arial" charset="0"/>
              </a:rPr>
              <a:t>CAPABLE INSTITUTIONS..</a:t>
            </a:r>
            <a:r>
              <a:rPr lang="en-ZA" sz="2800" b="1" dirty="0" err="1">
                <a:latin typeface="Arial" charset="0"/>
                <a:ea typeface="Arial" charset="0"/>
                <a:cs typeface="Arial" charset="0"/>
              </a:rPr>
              <a:t>cont</a:t>
            </a:r>
            <a:r>
              <a:rPr lang="en-ZA" sz="2800" b="1" dirty="0">
                <a:latin typeface="Arial" charset="0"/>
                <a:ea typeface="Arial" charset="0"/>
                <a:cs typeface="Arial" charset="0"/>
              </a:rPr>
              <a:t>..</a:t>
            </a:r>
            <a:endParaRPr lang="en-GB" sz="2800" b="1" dirty="0">
              <a:latin typeface="Arial" charset="0"/>
              <a:ea typeface="Arial" charset="0"/>
              <a:cs typeface="Arial" charset="0"/>
            </a:endParaRPr>
          </a:p>
        </p:txBody>
      </p:sp>
      <p:sp>
        <p:nvSpPr>
          <p:cNvPr id="3" name="Content Placeholder 2"/>
          <p:cNvSpPr>
            <a:spLocks noGrp="1"/>
          </p:cNvSpPr>
          <p:nvPr>
            <p:ph idx="1"/>
          </p:nvPr>
        </p:nvSpPr>
        <p:spPr>
          <a:xfrm>
            <a:off x="272955" y="914401"/>
            <a:ext cx="9280478" cy="5441949"/>
          </a:xfrm>
        </p:spPr>
        <p:txBody>
          <a:bodyPr>
            <a:noAutofit/>
          </a:bodyPr>
          <a:lstStyle/>
          <a:p>
            <a:pPr marL="457200" lvl="1" indent="0" algn="just">
              <a:lnSpc>
                <a:spcPct val="110000"/>
              </a:lnSpc>
              <a:spcBef>
                <a:spcPts val="0"/>
              </a:spcBef>
              <a:buNone/>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r>
              <a:rPr lang="en-ZA" sz="2200" dirty="0" smtClean="0"/>
              <a:t> </a:t>
            </a:r>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6</a:t>
            </a:fld>
            <a:endParaRPr lang="en-US" dirty="0"/>
          </a:p>
        </p:txBody>
      </p:sp>
      <p:sp>
        <p:nvSpPr>
          <p:cNvPr id="5" name="Rectangle 4"/>
          <p:cNvSpPr/>
          <p:nvPr/>
        </p:nvSpPr>
        <p:spPr>
          <a:xfrm>
            <a:off x="352567" y="1017162"/>
            <a:ext cx="9200866" cy="3847207"/>
          </a:xfrm>
          <a:prstGeom prst="rect">
            <a:avLst/>
          </a:prstGeom>
        </p:spPr>
        <p:txBody>
          <a:bodyPr wrap="square">
            <a:spAutoFit/>
          </a:bodyPr>
          <a:lstStyle/>
          <a:p>
            <a:pPr marL="285750" indent="-285750" algn="just">
              <a:lnSpc>
                <a:spcPct val="150000"/>
              </a:lnSpc>
              <a:buFont typeface="Arial" charset="0"/>
              <a:buChar char="•"/>
            </a:pPr>
            <a:r>
              <a:rPr lang="en-US" b="1" dirty="0"/>
              <a:t> </a:t>
            </a:r>
            <a:r>
              <a:rPr lang="en-GB" sz="1400" dirty="0" smtClean="0">
                <a:latin typeface="Arial" charset="0"/>
                <a:ea typeface="Calibri" charset="0"/>
                <a:cs typeface="Times New Roman" charset="0"/>
              </a:rPr>
              <a:t>Local </a:t>
            </a:r>
            <a:r>
              <a:rPr lang="en-GB" sz="1400" dirty="0">
                <a:latin typeface="Arial" charset="0"/>
                <a:ea typeface="Calibri" charset="0"/>
                <a:cs typeface="Times New Roman" charset="0"/>
              </a:rPr>
              <a:t>Labour Forum established to deal with employee related matters and streamlining of the organogram/ organizational </a:t>
            </a:r>
            <a:r>
              <a:rPr lang="en-GB" sz="1400" dirty="0" smtClean="0">
                <a:latin typeface="Arial" charset="0"/>
                <a:ea typeface="Calibri" charset="0"/>
                <a:cs typeface="Times New Roman" charset="0"/>
              </a:rPr>
              <a:t>structure and meets regularly </a:t>
            </a:r>
          </a:p>
          <a:p>
            <a:pPr marL="285750" indent="-285750" algn="just">
              <a:lnSpc>
                <a:spcPct val="150000"/>
              </a:lnSpc>
              <a:buFont typeface="Arial" charset="0"/>
              <a:buChar char="•"/>
            </a:pPr>
            <a:r>
              <a:rPr lang="en-GB" sz="1400" dirty="0" smtClean="0">
                <a:latin typeface="Arial" charset="0"/>
                <a:ea typeface="Calibri" charset="0"/>
                <a:cs typeface="Times New Roman" charset="0"/>
              </a:rPr>
              <a:t>Appointment </a:t>
            </a:r>
            <a:r>
              <a:rPr lang="en-GB" sz="1400" dirty="0">
                <a:latin typeface="Arial" charset="0"/>
                <a:ea typeface="Calibri" charset="0"/>
                <a:cs typeface="Times New Roman" charset="0"/>
              </a:rPr>
              <a:t>of the acting senior managers </a:t>
            </a:r>
            <a:r>
              <a:rPr lang="en-GB" sz="1400" dirty="0" smtClean="0">
                <a:latin typeface="Arial" charset="0"/>
                <a:ea typeface="Calibri" charset="0"/>
                <a:cs typeface="Times New Roman" charset="0"/>
              </a:rPr>
              <a:t>in vacant posts</a:t>
            </a:r>
          </a:p>
          <a:p>
            <a:pPr algn="just">
              <a:lnSpc>
                <a:spcPct val="150000"/>
              </a:lnSpc>
            </a:pPr>
            <a:r>
              <a:rPr lang="en-GB" sz="1400" b="1" dirty="0" smtClean="0">
                <a:latin typeface="Arial" charset="0"/>
                <a:ea typeface="Calibri" charset="0"/>
                <a:cs typeface="Times New Roman" charset="0"/>
              </a:rPr>
              <a:t>Outstanding Issues </a:t>
            </a:r>
            <a:endParaRPr lang="en-GB" sz="1400" b="1" dirty="0">
              <a:latin typeface="Arial" charset="0"/>
              <a:ea typeface="Calibri" charset="0"/>
              <a:cs typeface="Times New Roman" charset="0"/>
            </a:endParaRPr>
          </a:p>
          <a:p>
            <a:pPr marL="285750" indent="-285750" algn="just">
              <a:lnSpc>
                <a:spcPct val="150000"/>
              </a:lnSpc>
              <a:spcAft>
                <a:spcPts val="0"/>
              </a:spcAft>
              <a:buFont typeface="Arial" charset="0"/>
              <a:buChar char="•"/>
            </a:pPr>
            <a:r>
              <a:rPr lang="en-US" sz="1400" dirty="0">
                <a:latin typeface="Arial" charset="0"/>
                <a:ea typeface="Calibri" charset="0"/>
                <a:cs typeface="Times New Roman" charset="0"/>
              </a:rPr>
              <a:t>Filling up of critical positions </a:t>
            </a:r>
            <a:r>
              <a:rPr lang="en-US" sz="1400" dirty="0" err="1" smtClean="0">
                <a:latin typeface="Arial" charset="0"/>
                <a:ea typeface="Calibri" charset="0"/>
                <a:cs typeface="Times New Roman" charset="0"/>
              </a:rPr>
              <a:t>eg</a:t>
            </a:r>
            <a:r>
              <a:rPr lang="en-US" sz="1400" dirty="0" smtClean="0">
                <a:latin typeface="Arial" charset="0"/>
                <a:ea typeface="Calibri" charset="0"/>
                <a:cs typeface="Times New Roman" charset="0"/>
              </a:rPr>
              <a:t> MM, Director Corporate Services, Chief Financial Officer, and Director Technical Services</a:t>
            </a:r>
          </a:p>
          <a:p>
            <a:pPr marL="285750" indent="-285750" algn="just">
              <a:lnSpc>
                <a:spcPct val="150000"/>
              </a:lnSpc>
              <a:spcAft>
                <a:spcPts val="0"/>
              </a:spcAft>
              <a:buFont typeface="Arial" charset="0"/>
              <a:buChar char="•"/>
            </a:pPr>
            <a:r>
              <a:rPr lang="en-US" sz="1400" dirty="0" smtClean="0">
                <a:latin typeface="Arial" charset="0"/>
                <a:ea typeface="Calibri" charset="0"/>
                <a:cs typeface="Times New Roman" charset="0"/>
              </a:rPr>
              <a:t>Streamlining </a:t>
            </a:r>
            <a:r>
              <a:rPr lang="en-US" sz="1400" dirty="0">
                <a:latin typeface="Arial" charset="0"/>
                <a:ea typeface="Calibri" charset="0"/>
                <a:cs typeface="Times New Roman" charset="0"/>
              </a:rPr>
              <a:t>of the organizational structure </a:t>
            </a:r>
            <a:endParaRPr lang="en-US" sz="1400" dirty="0" smtClean="0">
              <a:latin typeface="Arial" charset="0"/>
              <a:ea typeface="Calibri" charset="0"/>
              <a:cs typeface="Times New Roman" charset="0"/>
            </a:endParaRPr>
          </a:p>
          <a:p>
            <a:pPr marL="285750" indent="-285750" algn="just">
              <a:lnSpc>
                <a:spcPct val="150000"/>
              </a:lnSpc>
              <a:spcAft>
                <a:spcPts val="0"/>
              </a:spcAft>
              <a:buFont typeface="Arial" charset="0"/>
              <a:buChar char="•"/>
            </a:pPr>
            <a:r>
              <a:rPr lang="en-US" sz="1400" dirty="0" smtClean="0">
                <a:latin typeface="Arial" charset="0"/>
                <a:ea typeface="Calibri" charset="0"/>
                <a:cs typeface="Times New Roman" charset="0"/>
              </a:rPr>
              <a:t>Improve </a:t>
            </a:r>
            <a:r>
              <a:rPr lang="en-US" sz="1400" dirty="0">
                <a:latin typeface="Arial" charset="0"/>
                <a:ea typeface="Calibri" charset="0"/>
                <a:cs typeface="Times New Roman" charset="0"/>
              </a:rPr>
              <a:t>Council operational systems  </a:t>
            </a:r>
            <a:endParaRPr lang="en-US" sz="1400" dirty="0" smtClean="0">
              <a:latin typeface="Arial" charset="0"/>
              <a:ea typeface="Calibri" charset="0"/>
              <a:cs typeface="Times New Roman" charset="0"/>
            </a:endParaRPr>
          </a:p>
          <a:p>
            <a:pPr marL="285750" indent="-285750" algn="just">
              <a:lnSpc>
                <a:spcPct val="150000"/>
              </a:lnSpc>
              <a:spcAft>
                <a:spcPts val="0"/>
              </a:spcAft>
              <a:buFont typeface="Arial" charset="0"/>
              <a:buChar char="•"/>
            </a:pPr>
            <a:r>
              <a:rPr lang="en-US" sz="1400" dirty="0" smtClean="0">
                <a:latin typeface="Arial" charset="0"/>
                <a:ea typeface="Calibri" charset="0"/>
                <a:cs typeface="Times New Roman" charset="0"/>
              </a:rPr>
              <a:t>Conduct </a:t>
            </a:r>
            <a:r>
              <a:rPr lang="en-US" sz="1400" dirty="0">
                <a:latin typeface="Arial" charset="0"/>
                <a:ea typeface="Calibri" charset="0"/>
                <a:cs typeface="Times New Roman" charset="0"/>
              </a:rPr>
              <a:t>skills audit </a:t>
            </a:r>
            <a:endParaRPr lang="en-US" sz="1400" dirty="0" smtClean="0">
              <a:latin typeface="Arial" charset="0"/>
              <a:ea typeface="Calibri" charset="0"/>
              <a:cs typeface="Times New Roman" charset="0"/>
            </a:endParaRPr>
          </a:p>
          <a:p>
            <a:pPr marL="285750" indent="-285750" algn="just">
              <a:lnSpc>
                <a:spcPct val="150000"/>
              </a:lnSpc>
              <a:spcAft>
                <a:spcPts val="0"/>
              </a:spcAft>
              <a:buFont typeface="Arial" charset="0"/>
              <a:buChar char="•"/>
            </a:pPr>
            <a:r>
              <a:rPr lang="en-US" sz="1400" dirty="0" smtClean="0">
                <a:latin typeface="Arial" charset="0"/>
                <a:ea typeface="Calibri" charset="0"/>
                <a:cs typeface="Times New Roman" charset="0"/>
              </a:rPr>
              <a:t>More </a:t>
            </a:r>
            <a:r>
              <a:rPr lang="en-US" sz="1400" dirty="0">
                <a:latin typeface="Arial" charset="0"/>
                <a:ea typeface="Calibri" charset="0"/>
                <a:cs typeface="Times New Roman" charset="0"/>
              </a:rPr>
              <a:t>capacity building program are required </a:t>
            </a:r>
          </a:p>
          <a:p>
            <a:pPr marL="285750" indent="-285750" algn="just">
              <a:buFont typeface="Arial" charset="0"/>
              <a:buChar char="•"/>
            </a:pPr>
            <a:endParaRPr lang="en-GB" sz="1400" dirty="0">
              <a:latin typeface="Arial" charset="0"/>
              <a:ea typeface="Calibri" charset="0"/>
              <a:cs typeface="Times New Roman" charset="0"/>
            </a:endParaRPr>
          </a:p>
          <a:p>
            <a:pPr marL="285750" indent="-285750" algn="just">
              <a:buFont typeface="Arial" charset="0"/>
              <a:buChar char="•"/>
            </a:pPr>
            <a:endParaRPr lang="en-GB" sz="1400" dirty="0"/>
          </a:p>
        </p:txBody>
      </p:sp>
    </p:spTree>
    <p:extLst>
      <p:ext uri="{BB962C8B-B14F-4D97-AF65-F5344CB8AC3E}">
        <p14:creationId xmlns:p14="http://schemas.microsoft.com/office/powerpoint/2010/main" val="1735776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550333"/>
          </a:xfrm>
        </p:spPr>
        <p:txBody>
          <a:bodyPr>
            <a:normAutofit/>
          </a:bodyPr>
          <a:lstStyle/>
          <a:p>
            <a:r>
              <a:rPr lang="en-US" sz="2800" b="1" dirty="0">
                <a:latin typeface="Arial" charset="0"/>
                <a:ea typeface="Arial" charset="0"/>
                <a:cs typeface="Arial" charset="0"/>
              </a:rPr>
              <a:t>SUCCESS </a:t>
            </a:r>
            <a:r>
              <a:rPr lang="en-US" sz="2800" b="1" dirty="0" smtClean="0">
                <a:latin typeface="Arial" charset="0"/>
                <a:ea typeface="Arial" charset="0"/>
                <a:cs typeface="Arial" charset="0"/>
              </a:rPr>
              <a:t>AREAS: 2 </a:t>
            </a:r>
            <a:r>
              <a:rPr lang="en-US" sz="2800" b="1" dirty="0">
                <a:latin typeface="Arial" charset="0"/>
                <a:ea typeface="Arial" charset="0"/>
                <a:cs typeface="Arial" charset="0"/>
              </a:rPr>
              <a:t>FINANCIAL MANAGEMENT </a:t>
            </a:r>
            <a:endParaRPr lang="en-GB" sz="2800" b="1" dirty="0">
              <a:latin typeface="Arial" charset="0"/>
              <a:ea typeface="Arial" charset="0"/>
              <a:cs typeface="Arial" charset="0"/>
            </a:endParaRPr>
          </a:p>
        </p:txBody>
      </p:sp>
      <p:sp>
        <p:nvSpPr>
          <p:cNvPr id="3" name="Content Placeholder 2"/>
          <p:cNvSpPr>
            <a:spLocks noGrp="1"/>
          </p:cNvSpPr>
          <p:nvPr>
            <p:ph idx="1"/>
          </p:nvPr>
        </p:nvSpPr>
        <p:spPr>
          <a:xfrm>
            <a:off x="101598" y="914402"/>
            <a:ext cx="9745133" cy="4919131"/>
          </a:xfrm>
        </p:spPr>
        <p:txBody>
          <a:bodyPr>
            <a:noAutofit/>
          </a:bodyPr>
          <a:lstStyle/>
          <a:p>
            <a:pPr marL="457200" lvl="1" indent="0" algn="just">
              <a:lnSpc>
                <a:spcPct val="110000"/>
              </a:lnSpc>
              <a:spcBef>
                <a:spcPts val="0"/>
              </a:spcBef>
              <a:buNone/>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r>
              <a:rPr lang="en-ZA" sz="2200" dirty="0" smtClean="0"/>
              <a:t> </a:t>
            </a:r>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marL="457200" lvl="1" indent="0" algn="just">
              <a:lnSpc>
                <a:spcPct val="110000"/>
              </a:lnSpc>
              <a:spcBef>
                <a:spcPts val="0"/>
              </a:spcBef>
              <a:buNone/>
            </a:pPr>
            <a:endParaRPr lang="en-ZA" sz="2200" dirty="0" smtClean="0"/>
          </a:p>
          <a:p>
            <a:pPr marL="285750" lvl="0" indent="-285750" algn="just" fontAlgn="base">
              <a:lnSpc>
                <a:spcPct val="150000"/>
              </a:lnSpc>
              <a:buFont typeface="Arial" panose="020B0604020202020204" pitchFamily="34" charset="0"/>
              <a:buChar char="•"/>
            </a:pPr>
            <a:r>
              <a:rPr lang="en-ZA" sz="1400" dirty="0">
                <a:latin typeface="Arial" charset="0"/>
                <a:ea typeface="Arial" charset="0"/>
                <a:cs typeface="Arial" charset="0"/>
              </a:rPr>
              <a:t>Firmed-up Procedure Manual to be utilised at Expenditure in execution of Payments that resembled the context of being Process flow.</a:t>
            </a:r>
          </a:p>
          <a:p>
            <a:pPr marL="285750" lvl="0" indent="-285750" algn="just" fontAlgn="base">
              <a:lnSpc>
                <a:spcPct val="150000"/>
              </a:lnSpc>
              <a:buFont typeface="Arial" panose="020B0604020202020204" pitchFamily="34" charset="0"/>
              <a:buChar char="•"/>
            </a:pPr>
            <a:r>
              <a:rPr lang="en-ZA" sz="1400" dirty="0">
                <a:latin typeface="Arial" charset="0"/>
                <a:ea typeface="Arial" charset="0"/>
                <a:cs typeface="Arial" charset="0"/>
              </a:rPr>
              <a:t>Introduced culture of subjecting any contract extension, variation order and the likes to the very Bid Adjudication Committee other than being one man’s show.</a:t>
            </a:r>
          </a:p>
          <a:p>
            <a:pPr marL="285750" lvl="0" indent="-285750" algn="just" fontAlgn="base">
              <a:lnSpc>
                <a:spcPct val="150000"/>
              </a:lnSpc>
              <a:buFont typeface="Arial" panose="020B0604020202020204" pitchFamily="34" charset="0"/>
              <a:buChar char="•"/>
            </a:pPr>
            <a:r>
              <a:rPr lang="en-ZA" sz="1400" dirty="0" smtClean="0">
                <a:latin typeface="Arial" charset="0"/>
                <a:ea typeface="Arial" charset="0"/>
                <a:cs typeface="Arial" charset="0"/>
              </a:rPr>
              <a:t>Introduced </a:t>
            </a:r>
            <a:r>
              <a:rPr lang="en-ZA" sz="1400" dirty="0">
                <a:latin typeface="Arial" charset="0"/>
                <a:ea typeface="Arial" charset="0"/>
                <a:cs typeface="Arial" charset="0"/>
              </a:rPr>
              <a:t>and centralised Invoice Register and Tracking system and housed it at Expenditure division.</a:t>
            </a:r>
          </a:p>
          <a:p>
            <a:pPr marL="285750" lvl="0" indent="-285750" algn="just" fontAlgn="base">
              <a:lnSpc>
                <a:spcPct val="150000"/>
              </a:lnSpc>
              <a:buFont typeface="Arial" panose="020B0604020202020204" pitchFamily="34" charset="0"/>
              <a:buChar char="•"/>
            </a:pPr>
            <a:r>
              <a:rPr lang="en-ZA" sz="1400" dirty="0" smtClean="0">
                <a:latin typeface="Arial" charset="0"/>
                <a:ea typeface="Arial" charset="0"/>
                <a:cs typeface="Arial" charset="0"/>
              </a:rPr>
              <a:t>Stopped </a:t>
            </a:r>
            <a:r>
              <a:rPr lang="en-ZA" sz="1400" dirty="0">
                <a:latin typeface="Arial" charset="0"/>
                <a:ea typeface="Arial" charset="0"/>
                <a:cs typeface="Arial" charset="0"/>
              </a:rPr>
              <a:t>the culture of generation of Official Purchase Order by the end of a transaction instead of preceding the other stages or vice-versa.</a:t>
            </a:r>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7</a:t>
            </a:fld>
            <a:endParaRPr lang="en-US" dirty="0"/>
          </a:p>
        </p:txBody>
      </p:sp>
      <p:sp>
        <p:nvSpPr>
          <p:cNvPr id="5" name="Rectangle 4"/>
          <p:cNvSpPr/>
          <p:nvPr/>
        </p:nvSpPr>
        <p:spPr>
          <a:xfrm>
            <a:off x="101599" y="785150"/>
            <a:ext cx="9745133" cy="3600986"/>
          </a:xfrm>
          <a:prstGeom prst="rect">
            <a:avLst/>
          </a:prstGeom>
        </p:spPr>
        <p:txBody>
          <a:bodyPr wrap="square">
            <a:spAutoFit/>
          </a:bodyPr>
          <a:lstStyle/>
          <a:p>
            <a:pPr marL="285750" lvl="2" indent="-285750" algn="just">
              <a:lnSpc>
                <a:spcPct val="150000"/>
              </a:lnSpc>
              <a:buFont typeface="Arial" charset="0"/>
              <a:buChar char="•"/>
            </a:pPr>
            <a:r>
              <a:rPr lang="en-ZA" sz="1400" dirty="0" smtClean="0">
                <a:latin typeface="Arial" panose="020B0604020202020204" pitchFamily="34" charset="0"/>
                <a:ea typeface="Arial" charset="0"/>
                <a:cs typeface="Arial" panose="020B0604020202020204" pitchFamily="34" charset="0"/>
              </a:rPr>
              <a:t>Whilst </a:t>
            </a:r>
            <a:r>
              <a:rPr lang="en-ZA" sz="1400" dirty="0">
                <a:latin typeface="Arial" panose="020B0604020202020204" pitchFamily="34" charset="0"/>
                <a:ea typeface="Arial" charset="0"/>
                <a:cs typeface="Arial" panose="020B0604020202020204" pitchFamily="34" charset="0"/>
              </a:rPr>
              <a:t>a number of challenges were reported in the beginning of the intervention in Dr JS </a:t>
            </a:r>
            <a:r>
              <a:rPr lang="en-ZA" sz="1400" dirty="0" err="1">
                <a:latin typeface="Arial" panose="020B0604020202020204" pitchFamily="34" charset="0"/>
                <a:ea typeface="Arial" charset="0"/>
                <a:cs typeface="Arial" panose="020B0604020202020204" pitchFamily="34" charset="0"/>
              </a:rPr>
              <a:t>Moroka</a:t>
            </a:r>
            <a:r>
              <a:rPr lang="en-ZA" sz="1400" dirty="0">
                <a:latin typeface="Arial" panose="020B0604020202020204" pitchFamily="34" charset="0"/>
                <a:ea typeface="Arial" charset="0"/>
                <a:cs typeface="Arial" panose="020B0604020202020204" pitchFamily="34" charset="0"/>
              </a:rPr>
              <a:t> some attempts were made to resolve them. </a:t>
            </a:r>
            <a:endParaRPr lang="en-GB" sz="1400" dirty="0">
              <a:latin typeface="Arial" panose="020B0604020202020204" pitchFamily="34" charset="0"/>
              <a:ea typeface="Arial" charset="0"/>
              <a:cs typeface="Arial" panose="020B0604020202020204" pitchFamily="34" charset="0"/>
            </a:endParaRPr>
          </a:p>
          <a:p>
            <a:pPr marL="285750" lvl="2" indent="-285750" algn="just">
              <a:lnSpc>
                <a:spcPct val="150000"/>
              </a:lnSpc>
              <a:buFont typeface="Arial" charset="0"/>
              <a:buChar char="•"/>
            </a:pPr>
            <a:r>
              <a:rPr lang="en-ZA" sz="1400" dirty="0" smtClean="0">
                <a:latin typeface="Arial" panose="020B0604020202020204" pitchFamily="34" charset="0"/>
                <a:ea typeface="Arial" charset="0"/>
                <a:cs typeface="Arial" panose="020B0604020202020204" pitchFamily="34" charset="0"/>
              </a:rPr>
              <a:t>The </a:t>
            </a:r>
            <a:r>
              <a:rPr lang="en-ZA" sz="1400" dirty="0">
                <a:latin typeface="Arial" panose="020B0604020202020204" pitchFamily="34" charset="0"/>
                <a:ea typeface="Arial" charset="0"/>
                <a:cs typeface="Arial" panose="020B0604020202020204" pitchFamily="34" charset="0"/>
              </a:rPr>
              <a:t>municipality has  paid a number of its long outstanding invoices, some of them which were older than 8 </a:t>
            </a:r>
            <a:r>
              <a:rPr lang="en-ZA" sz="1400" dirty="0" smtClean="0">
                <a:latin typeface="Arial" panose="020B0604020202020204" pitchFamily="34" charset="0"/>
                <a:ea typeface="Arial" charset="0"/>
                <a:cs typeface="Arial" panose="020B0604020202020204" pitchFamily="34" charset="0"/>
              </a:rPr>
              <a:t>months, and is now trying to pay service providers on time.</a:t>
            </a:r>
            <a:endParaRPr lang="en-GB" sz="1400" dirty="0">
              <a:latin typeface="Arial" panose="020B0604020202020204" pitchFamily="34" charset="0"/>
              <a:ea typeface="Arial" charset="0"/>
              <a:cs typeface="Arial" panose="020B0604020202020204" pitchFamily="34" charset="0"/>
            </a:endParaRPr>
          </a:p>
          <a:p>
            <a:pPr marL="285750" lvl="2" indent="-285750" algn="just">
              <a:lnSpc>
                <a:spcPct val="150000"/>
              </a:lnSpc>
              <a:buFont typeface="Arial" charset="0"/>
              <a:buChar char="•"/>
            </a:pPr>
            <a:r>
              <a:rPr lang="en-ZA" sz="1400" dirty="0" smtClean="0">
                <a:latin typeface="Arial" panose="020B0604020202020204" pitchFamily="34" charset="0"/>
                <a:ea typeface="Arial" charset="0"/>
                <a:cs typeface="Arial" panose="020B0604020202020204" pitchFamily="34" charset="0"/>
              </a:rPr>
              <a:t>The </a:t>
            </a:r>
            <a:r>
              <a:rPr lang="en-ZA" sz="1400" dirty="0">
                <a:latin typeface="Arial" panose="020B0604020202020204" pitchFamily="34" charset="0"/>
                <a:ea typeface="Arial" charset="0"/>
                <a:cs typeface="Arial" panose="020B0604020202020204" pitchFamily="34" charset="0"/>
              </a:rPr>
              <a:t>municipality has reviewed its internal control environment  and adopted its procurement financial </a:t>
            </a:r>
            <a:r>
              <a:rPr lang="en-ZA" sz="1400" dirty="0" smtClean="0">
                <a:latin typeface="Arial" panose="020B0604020202020204" pitchFamily="34" charset="0"/>
                <a:ea typeface="Arial" charset="0"/>
                <a:cs typeface="Arial" panose="020B0604020202020204" pitchFamily="34" charset="0"/>
              </a:rPr>
              <a:t>delegations.</a:t>
            </a:r>
            <a:endParaRPr lang="en-GB" sz="1400" dirty="0">
              <a:latin typeface="Arial" panose="020B0604020202020204" pitchFamily="34" charset="0"/>
              <a:ea typeface="Arial" charset="0"/>
              <a:cs typeface="Arial" panose="020B0604020202020204" pitchFamily="34" charset="0"/>
            </a:endParaRPr>
          </a:p>
          <a:p>
            <a:pPr marL="285750" lvl="0" indent="-285750" fontAlgn="base">
              <a:lnSpc>
                <a:spcPct val="150000"/>
              </a:lnSpc>
              <a:buFont typeface="Arial" panose="020B0604020202020204" pitchFamily="34" charset="0"/>
              <a:buChar char="•"/>
            </a:pPr>
            <a:r>
              <a:rPr lang="en-GB" sz="1400" dirty="0">
                <a:latin typeface="Arial" panose="020B0604020202020204" pitchFamily="34" charset="0"/>
                <a:ea typeface="Arial" charset="0"/>
                <a:cs typeface="Arial" panose="020B0604020202020204" pitchFamily="34" charset="0"/>
              </a:rPr>
              <a:t>T</a:t>
            </a:r>
            <a:r>
              <a:rPr lang="en-GB" sz="1400" dirty="0" smtClean="0">
                <a:latin typeface="Arial" panose="020B0604020202020204" pitchFamily="34" charset="0"/>
                <a:ea typeface="Arial" charset="0"/>
                <a:cs typeface="Arial" panose="020B0604020202020204" pitchFamily="34" charset="0"/>
              </a:rPr>
              <a:t>he </a:t>
            </a:r>
            <a:r>
              <a:rPr lang="en-GB" sz="1400" dirty="0">
                <a:latin typeface="Arial" panose="020B0604020202020204" pitchFamily="34" charset="0"/>
                <a:ea typeface="Arial" charset="0"/>
                <a:cs typeface="Arial" panose="020B0604020202020204" pitchFamily="34" charset="0"/>
              </a:rPr>
              <a:t>monthly section 71 reports </a:t>
            </a:r>
            <a:r>
              <a:rPr lang="en-GB" sz="1400" dirty="0" smtClean="0">
                <a:latin typeface="Arial" panose="020B0604020202020204" pitchFamily="34" charset="0"/>
                <a:ea typeface="Arial" charset="0"/>
                <a:cs typeface="Arial" panose="020B0604020202020204" pitchFamily="34" charset="0"/>
              </a:rPr>
              <a:t>have being produced</a:t>
            </a:r>
          </a:p>
          <a:p>
            <a:pPr marL="285750" indent="-285750" fontAlgn="base">
              <a:lnSpc>
                <a:spcPct val="150000"/>
              </a:lnSpc>
              <a:buFont typeface="Arial" panose="020B0604020202020204" pitchFamily="34" charset="0"/>
              <a:buChar char="•"/>
            </a:pPr>
            <a:r>
              <a:rPr lang="en-ZA" sz="1400" dirty="0" smtClean="0">
                <a:latin typeface="Arial" panose="020B0604020202020204" pitchFamily="34" charset="0"/>
                <a:ea typeface="Arial" charset="0"/>
                <a:cs typeface="Arial" panose="020B0604020202020204" pitchFamily="34" charset="0"/>
              </a:rPr>
              <a:t>Establishment </a:t>
            </a:r>
            <a:r>
              <a:rPr lang="en-ZA" sz="1400" dirty="0">
                <a:latin typeface="Arial" panose="020B0604020202020204" pitchFamily="34" charset="0"/>
                <a:ea typeface="Arial" charset="0"/>
                <a:cs typeface="Arial" panose="020B0604020202020204" pitchFamily="34" charset="0"/>
              </a:rPr>
              <a:t>of BTO Committees or / and operational </a:t>
            </a:r>
            <a:r>
              <a:rPr lang="en-ZA" sz="1400" dirty="0" smtClean="0">
                <a:latin typeface="Arial" panose="020B0604020202020204" pitchFamily="34" charset="0"/>
                <a:ea typeface="Arial" charset="0"/>
                <a:cs typeface="Arial" panose="020B0604020202020204" pitchFamily="34" charset="0"/>
              </a:rPr>
              <a:t>structures</a:t>
            </a:r>
            <a:endParaRPr lang="en-GB" dirty="0" smtClean="0">
              <a:latin typeface="Arial" charset="0"/>
              <a:ea typeface="Arial" charset="0"/>
              <a:cs typeface="Arial" charset="0"/>
            </a:endParaRPr>
          </a:p>
          <a:p>
            <a:pPr marL="285750" lvl="0" indent="-285750" algn="just" fontAlgn="base">
              <a:lnSpc>
                <a:spcPct val="150000"/>
              </a:lnSpc>
              <a:buFont typeface="Arial" panose="020B0604020202020204" pitchFamily="34" charset="0"/>
              <a:buChar char="•"/>
            </a:pPr>
            <a:r>
              <a:rPr lang="en-ZA" sz="1400" dirty="0">
                <a:latin typeface="Arial" charset="0"/>
                <a:ea typeface="Arial" charset="0"/>
                <a:cs typeface="Arial" charset="0"/>
              </a:rPr>
              <a:t>Prepared Councillors Upper limits documentation during May 2020 with the use of clear templates, Gazette, Audited AFS, 2016 Survey data of Statistics SA and other relevant information. </a:t>
            </a:r>
          </a:p>
          <a:p>
            <a:pPr marL="285750" lvl="0" indent="-285750" algn="just" fontAlgn="base">
              <a:lnSpc>
                <a:spcPct val="150000"/>
              </a:lnSpc>
              <a:buFont typeface="Arial" panose="020B0604020202020204" pitchFamily="34" charset="0"/>
              <a:buChar char="•"/>
            </a:pPr>
            <a:r>
              <a:rPr lang="en-ZA" sz="1400" dirty="0" smtClean="0">
                <a:latin typeface="Arial" charset="0"/>
                <a:ea typeface="Arial" charset="0"/>
                <a:cs typeface="Arial" charset="0"/>
              </a:rPr>
              <a:t>Reviewed </a:t>
            </a:r>
            <a:r>
              <a:rPr lang="en-ZA" sz="1400" dirty="0">
                <a:latin typeface="Arial" charset="0"/>
                <a:ea typeface="Arial" charset="0"/>
                <a:cs typeface="Arial" charset="0"/>
              </a:rPr>
              <a:t>certain BTO policies in the absence of Policy Development Committee.</a:t>
            </a:r>
          </a:p>
          <a:p>
            <a:pPr marL="285750" lvl="2" indent="-285750" algn="just">
              <a:buFont typeface="Arial" charset="0"/>
              <a:buChar char="•"/>
            </a:pPr>
            <a:endParaRPr lang="en-GB" dirty="0" smtClean="0">
              <a:latin typeface="Arial" charset="0"/>
              <a:ea typeface="Arial" charset="0"/>
              <a:cs typeface="Arial" charset="0"/>
            </a:endParaRPr>
          </a:p>
        </p:txBody>
      </p:sp>
    </p:spTree>
    <p:extLst>
      <p:ext uri="{BB962C8B-B14F-4D97-AF65-F5344CB8AC3E}">
        <p14:creationId xmlns:p14="http://schemas.microsoft.com/office/powerpoint/2010/main" val="1673663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latin typeface="Arial" charset="0"/>
                <a:ea typeface="Arial" charset="0"/>
                <a:cs typeface="Arial" charset="0"/>
              </a:rPr>
              <a:t> </a:t>
            </a:r>
            <a:r>
              <a:rPr lang="en-US" sz="2800" b="1" dirty="0">
                <a:latin typeface="Arial" charset="0"/>
                <a:ea typeface="Arial" charset="0"/>
                <a:cs typeface="Arial" charset="0"/>
              </a:rPr>
              <a:t>SUCCESS </a:t>
            </a:r>
            <a:r>
              <a:rPr lang="en-US" sz="2800" b="1" dirty="0" smtClean="0">
                <a:latin typeface="Arial" charset="0"/>
                <a:ea typeface="Arial" charset="0"/>
                <a:cs typeface="Arial" charset="0"/>
              </a:rPr>
              <a:t>AREAS: 2 </a:t>
            </a:r>
            <a:r>
              <a:rPr lang="en-US" sz="2800" b="1" dirty="0">
                <a:latin typeface="Arial" charset="0"/>
                <a:ea typeface="Arial" charset="0"/>
                <a:cs typeface="Arial" charset="0"/>
              </a:rPr>
              <a:t>FINANCIAL </a:t>
            </a:r>
            <a:r>
              <a:rPr lang="en-US" sz="2800" b="1" dirty="0" smtClean="0">
                <a:latin typeface="Arial" charset="0"/>
                <a:ea typeface="Arial" charset="0"/>
                <a:cs typeface="Arial" charset="0"/>
              </a:rPr>
              <a:t>MANAGEMENT ..cont..</a:t>
            </a:r>
            <a:endParaRPr lang="en-GB" sz="2800" b="1" dirty="0">
              <a:latin typeface="Arial" charset="0"/>
              <a:ea typeface="Arial" charset="0"/>
              <a:cs typeface="Arial" charset="0"/>
            </a:endParaRPr>
          </a:p>
        </p:txBody>
      </p:sp>
      <p:sp>
        <p:nvSpPr>
          <p:cNvPr id="3" name="Content Placeholder 2"/>
          <p:cNvSpPr>
            <a:spLocks noGrp="1"/>
          </p:cNvSpPr>
          <p:nvPr>
            <p:ph idx="1"/>
          </p:nvPr>
        </p:nvSpPr>
        <p:spPr>
          <a:xfrm>
            <a:off x="272955" y="914401"/>
            <a:ext cx="9280478" cy="5441949"/>
          </a:xfrm>
        </p:spPr>
        <p:txBody>
          <a:bodyPr>
            <a:noAutofit/>
          </a:bodyPr>
          <a:lstStyle/>
          <a:p>
            <a:pPr marL="457200" lvl="1" indent="0" algn="just">
              <a:lnSpc>
                <a:spcPct val="110000"/>
              </a:lnSpc>
              <a:spcBef>
                <a:spcPts val="0"/>
              </a:spcBef>
              <a:buNone/>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r>
              <a:rPr lang="en-ZA" sz="2200" dirty="0" smtClean="0"/>
              <a:t> </a:t>
            </a:r>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8</a:t>
            </a:fld>
            <a:endParaRPr lang="en-US" dirty="0"/>
          </a:p>
        </p:txBody>
      </p:sp>
      <p:sp>
        <p:nvSpPr>
          <p:cNvPr id="5" name="Rectangle 4"/>
          <p:cNvSpPr/>
          <p:nvPr/>
        </p:nvSpPr>
        <p:spPr>
          <a:xfrm>
            <a:off x="352567" y="1017162"/>
            <a:ext cx="9200866" cy="4847481"/>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en-ZA" sz="1400" dirty="0">
                <a:latin typeface="Arial" charset="0"/>
                <a:ea typeface="Arial" charset="0"/>
                <a:cs typeface="Arial" charset="0"/>
              </a:rPr>
              <a:t>PT assisted with the development of the </a:t>
            </a:r>
            <a:r>
              <a:rPr lang="en-ZA" sz="1400" dirty="0" smtClean="0">
                <a:latin typeface="Arial" charset="0"/>
                <a:ea typeface="Arial" charset="0"/>
                <a:cs typeface="Arial" charset="0"/>
              </a:rPr>
              <a:t> </a:t>
            </a:r>
            <a:r>
              <a:rPr lang="en-ZA" sz="1400" dirty="0">
                <a:latin typeface="Arial" charset="0"/>
                <a:ea typeface="Arial" charset="0"/>
                <a:cs typeface="Arial" charset="0"/>
              </a:rPr>
              <a:t>budget in ensuring that it is not </a:t>
            </a:r>
            <a:r>
              <a:rPr lang="en-ZA" sz="1400" dirty="0" smtClean="0">
                <a:latin typeface="Arial" charset="0"/>
                <a:ea typeface="Arial" charset="0"/>
                <a:cs typeface="Arial" charset="0"/>
              </a:rPr>
              <a:t>unfunded.</a:t>
            </a:r>
          </a:p>
          <a:p>
            <a:pPr marL="285750" lvl="0" indent="-285750" algn="just">
              <a:lnSpc>
                <a:spcPct val="150000"/>
              </a:lnSpc>
              <a:buFont typeface="Arial" panose="020B0604020202020204" pitchFamily="34" charset="0"/>
              <a:buChar char="•"/>
            </a:pPr>
            <a:r>
              <a:rPr lang="en-US" sz="1400" dirty="0" smtClean="0">
                <a:latin typeface="Arial" charset="0"/>
                <a:ea typeface="Arial" charset="0"/>
                <a:cs typeface="Arial" charset="0"/>
              </a:rPr>
              <a:t>Supported municipality with adjustment budget</a:t>
            </a:r>
            <a:endParaRPr lang="en-ZA" sz="1400" dirty="0">
              <a:latin typeface="Arial" charset="0"/>
              <a:ea typeface="Arial" charset="0"/>
              <a:cs typeface="Arial" charset="0"/>
            </a:endParaRPr>
          </a:p>
          <a:p>
            <a:pPr marL="285750" lvl="0" indent="-285750" algn="just">
              <a:lnSpc>
                <a:spcPct val="150000"/>
              </a:lnSpc>
              <a:buFont typeface="Arial" panose="020B0604020202020204" pitchFamily="34" charset="0"/>
              <a:buChar char="•"/>
            </a:pPr>
            <a:r>
              <a:rPr lang="en-ZA" sz="1400" dirty="0">
                <a:latin typeface="Arial" charset="0"/>
                <a:ea typeface="Arial" charset="0"/>
                <a:cs typeface="Arial" charset="0"/>
              </a:rPr>
              <a:t>Development of a revenue enhancement strategy and action plan</a:t>
            </a:r>
          </a:p>
          <a:p>
            <a:pPr marL="285750" lvl="0" indent="-285750" algn="just">
              <a:lnSpc>
                <a:spcPct val="150000"/>
              </a:lnSpc>
              <a:buFont typeface="Arial" panose="020B0604020202020204" pitchFamily="34" charset="0"/>
              <a:buChar char="•"/>
            </a:pPr>
            <a:r>
              <a:rPr lang="en-ZA" sz="1400" dirty="0">
                <a:latin typeface="Arial" charset="0"/>
                <a:ea typeface="Arial" charset="0"/>
                <a:cs typeface="Arial" charset="0"/>
              </a:rPr>
              <a:t>Support was provided in assisting the municipality in improvement in the areas of asset management and supply chain management, that included the review of policies and training of Bid Committees.</a:t>
            </a:r>
          </a:p>
          <a:p>
            <a:pPr marL="285750" lvl="0" indent="-285750" algn="just">
              <a:lnSpc>
                <a:spcPct val="150000"/>
              </a:lnSpc>
              <a:buFont typeface="Arial" panose="020B0604020202020204" pitchFamily="34" charset="0"/>
              <a:buChar char="•"/>
            </a:pPr>
            <a:r>
              <a:rPr lang="en-ZA" sz="1400" dirty="0">
                <a:latin typeface="Arial" charset="0"/>
                <a:ea typeface="Arial" charset="0"/>
                <a:cs typeface="Arial" charset="0"/>
              </a:rPr>
              <a:t>Review of the control environment by providing standard operating procedures in the areas </a:t>
            </a:r>
            <a:r>
              <a:rPr lang="en-ZA" sz="1400" dirty="0" smtClean="0">
                <a:latin typeface="Arial" charset="0"/>
                <a:ea typeface="Arial" charset="0"/>
                <a:cs typeface="Arial" charset="0"/>
              </a:rPr>
              <a:t>of expenditure </a:t>
            </a:r>
            <a:r>
              <a:rPr lang="en-ZA" sz="1400" dirty="0">
                <a:latin typeface="Arial" charset="0"/>
                <a:ea typeface="Arial" charset="0"/>
                <a:cs typeface="Arial" charset="0"/>
              </a:rPr>
              <a:t>management, revenue management, supply chain, asset management and contract management. </a:t>
            </a:r>
          </a:p>
          <a:p>
            <a:pPr marL="285750" indent="-285750" algn="just">
              <a:buFont typeface="Arial" charset="0"/>
              <a:buChar char="•"/>
              <a:defRPr/>
            </a:pPr>
            <a:r>
              <a:rPr lang="en-GB" sz="1400" dirty="0" smtClean="0">
                <a:latin typeface="Arial" panose="020B0604020202020204" pitchFamily="34" charset="0"/>
                <a:cs typeface="Arial" panose="020B0604020202020204" pitchFamily="34" charset="0"/>
              </a:rPr>
              <a:t>On </a:t>
            </a:r>
            <a:r>
              <a:rPr lang="en-GB" sz="1400" dirty="0">
                <a:latin typeface="Arial" panose="020B0604020202020204" pitchFamily="34" charset="0"/>
                <a:cs typeface="Arial" panose="020B0604020202020204" pitchFamily="34" charset="0"/>
              </a:rPr>
              <a:t>the 26</a:t>
            </a:r>
            <a:r>
              <a:rPr lang="en-GB" sz="1400" baseline="30000" dirty="0">
                <a:latin typeface="Arial" panose="020B0604020202020204" pitchFamily="34" charset="0"/>
                <a:cs typeface="Arial" panose="020B0604020202020204" pitchFamily="34" charset="0"/>
              </a:rPr>
              <a:t>th</a:t>
            </a:r>
            <a:r>
              <a:rPr lang="en-GB" sz="1400" dirty="0">
                <a:latin typeface="Arial" panose="020B0604020202020204" pitchFamily="34" charset="0"/>
                <a:cs typeface="Arial" panose="020B0604020202020204" pitchFamily="34" charset="0"/>
              </a:rPr>
              <a:t> October 2020 the municipality met with Auditor General Provincial Treasury regarding the incomplete 2018/19 financial statements</a:t>
            </a: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a:p>
            <a:pPr marL="285750" indent="-285750" algn="just">
              <a:buFont typeface="Arial" charset="0"/>
              <a:buChar char="•"/>
              <a:defRPr/>
            </a:pPr>
            <a:r>
              <a:rPr lang="en-GB" sz="1400" dirty="0">
                <a:latin typeface="Arial" panose="020B0604020202020204" pitchFamily="34" charset="0"/>
                <a:cs typeface="Arial" panose="020B0604020202020204" pitchFamily="34" charset="0"/>
              </a:rPr>
              <a:t>It was agreed that the municipality would be audited simultaneously for 2019/20 and 2018/19 by AGSA</a:t>
            </a:r>
            <a:r>
              <a:rPr lang="en-GB" sz="1400" dirty="0" smtClean="0">
                <a:latin typeface="Arial" panose="020B0604020202020204" pitchFamily="34" charset="0"/>
                <a:cs typeface="Arial" panose="020B0604020202020204" pitchFamily="34" charset="0"/>
              </a:rPr>
              <a:t>.</a:t>
            </a:r>
          </a:p>
          <a:p>
            <a:pPr marL="285750" indent="-285750" algn="just">
              <a:buFont typeface="Arial" charset="0"/>
              <a:buChar char="•"/>
              <a:defRPr/>
            </a:pPr>
            <a:r>
              <a:rPr lang="en-GB" sz="1400" dirty="0" smtClean="0">
                <a:latin typeface="Arial" panose="020B0604020202020204" pitchFamily="34" charset="0"/>
                <a:cs typeface="Arial" panose="020B0604020202020204" pitchFamily="34" charset="0"/>
              </a:rPr>
              <a:t>Provincial Treasury requested the draft financial statements prior submission to AG for review and quality assurance</a:t>
            </a:r>
          </a:p>
          <a:p>
            <a:pPr marL="285750" indent="-285750" algn="just">
              <a:buFont typeface="Arial" charset="0"/>
              <a:buChar char="•"/>
              <a:defRPr/>
            </a:pPr>
            <a:r>
              <a:rPr lang="en-GB" sz="1400" dirty="0" smtClean="0">
                <a:latin typeface="Arial" panose="020B0604020202020204" pitchFamily="34" charset="0"/>
                <a:cs typeface="Arial" panose="020B0604020202020204" pitchFamily="34" charset="0"/>
              </a:rPr>
              <a:t>Training was further provided to MPAC and Disciplinary Board to improve capacity in dealing with UIF&amp;W expenditure</a:t>
            </a:r>
          </a:p>
          <a:p>
            <a:pPr marL="285750" indent="-285750" algn="just">
              <a:buFont typeface="Arial" charset="0"/>
              <a:buChar char="•"/>
              <a:defRPr/>
            </a:pPr>
            <a:r>
              <a:rPr lang="en-GB" sz="1400" dirty="0" smtClean="0">
                <a:latin typeface="Arial" panose="020B0604020202020204" pitchFamily="34" charset="0"/>
                <a:cs typeface="Arial" panose="020B0604020202020204" pitchFamily="34" charset="0"/>
              </a:rPr>
              <a:t>Policy review of Asset management concluded.</a:t>
            </a:r>
          </a:p>
          <a:p>
            <a:pPr algn="just">
              <a:defRPr/>
            </a:pPr>
            <a:r>
              <a:rPr lang="en-GB" sz="1400" dirty="0" smtClean="0">
                <a:latin typeface="Arial" panose="020B0604020202020204" pitchFamily="34" charset="0"/>
                <a:cs typeface="Arial" panose="020B0604020202020204" pitchFamily="34" charset="0"/>
              </a:rPr>
              <a:t> </a:t>
            </a:r>
            <a:endParaRPr lang="en-GB" sz="1400" dirty="0">
              <a:latin typeface="Arial" panose="020B0604020202020204" pitchFamily="34" charset="0"/>
              <a:cs typeface="Arial" panose="020B0604020202020204" pitchFamily="34" charset="0"/>
            </a:endParaRPr>
          </a:p>
          <a:p>
            <a:pPr marL="285750" lvl="2" indent="-285750" algn="just">
              <a:buFont typeface="Arial" charset="0"/>
              <a:buChar char="•"/>
            </a:pPr>
            <a:endParaRPr lang="en-GB" dirty="0" smtClean="0">
              <a:latin typeface="Arial" charset="0"/>
              <a:ea typeface="Arial" charset="0"/>
              <a:cs typeface="Arial" charset="0"/>
            </a:endParaRPr>
          </a:p>
          <a:p>
            <a:pPr marL="285750" lvl="2" indent="-285750" algn="just">
              <a:buFont typeface="Arial" charset="0"/>
              <a:buChar char="•"/>
            </a:pPr>
            <a:endParaRPr lang="en-GB" dirty="0" smtClean="0">
              <a:latin typeface="Arial" charset="0"/>
              <a:ea typeface="Arial" charset="0"/>
              <a:cs typeface="Arial" charset="0"/>
            </a:endParaRPr>
          </a:p>
        </p:txBody>
      </p:sp>
    </p:spTree>
    <p:extLst>
      <p:ext uri="{BB962C8B-B14F-4D97-AF65-F5344CB8AC3E}">
        <p14:creationId xmlns:p14="http://schemas.microsoft.com/office/powerpoint/2010/main" val="63962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2800" b="1" dirty="0">
                <a:latin typeface="Arial" charset="0"/>
                <a:ea typeface="Arial" charset="0"/>
                <a:cs typeface="Arial" charset="0"/>
              </a:rPr>
              <a:t>SUCCESS </a:t>
            </a:r>
            <a:r>
              <a:rPr lang="en-US" sz="2800" b="1" dirty="0" smtClean="0">
                <a:latin typeface="Arial" charset="0"/>
                <a:ea typeface="Arial" charset="0"/>
                <a:cs typeface="Arial" charset="0"/>
              </a:rPr>
              <a:t>AREAS: 2 FINANCIAL </a:t>
            </a:r>
            <a:r>
              <a:rPr lang="en-US" sz="2800" b="1" dirty="0">
                <a:latin typeface="Arial" charset="0"/>
                <a:ea typeface="Arial" charset="0"/>
                <a:cs typeface="Arial" charset="0"/>
              </a:rPr>
              <a:t>MANAGEMENT..</a:t>
            </a:r>
            <a:r>
              <a:rPr lang="en-US" sz="2800" b="1" dirty="0" err="1">
                <a:latin typeface="Arial" charset="0"/>
                <a:ea typeface="Arial" charset="0"/>
                <a:cs typeface="Arial" charset="0"/>
              </a:rPr>
              <a:t>cont</a:t>
            </a:r>
            <a:r>
              <a:rPr lang="en-US" sz="2800" b="1" dirty="0">
                <a:latin typeface="Arial" charset="0"/>
                <a:ea typeface="Arial" charset="0"/>
                <a:cs typeface="Arial" charset="0"/>
              </a:rPr>
              <a:t>..</a:t>
            </a:r>
            <a:endParaRPr lang="en-GB" sz="2800" b="1" dirty="0">
              <a:latin typeface="Arial" charset="0"/>
              <a:ea typeface="Arial" charset="0"/>
              <a:cs typeface="Arial" charset="0"/>
            </a:endParaRPr>
          </a:p>
        </p:txBody>
      </p:sp>
      <p:sp>
        <p:nvSpPr>
          <p:cNvPr id="3" name="Content Placeholder 2"/>
          <p:cNvSpPr>
            <a:spLocks noGrp="1"/>
          </p:cNvSpPr>
          <p:nvPr>
            <p:ph idx="1"/>
          </p:nvPr>
        </p:nvSpPr>
        <p:spPr>
          <a:xfrm>
            <a:off x="272955" y="914401"/>
            <a:ext cx="9280478" cy="5441949"/>
          </a:xfrm>
        </p:spPr>
        <p:txBody>
          <a:bodyPr>
            <a:noAutofit/>
          </a:bodyPr>
          <a:lstStyle/>
          <a:p>
            <a:pPr marL="457200" lvl="1" indent="0" algn="just">
              <a:lnSpc>
                <a:spcPct val="110000"/>
              </a:lnSpc>
              <a:spcBef>
                <a:spcPts val="0"/>
              </a:spcBef>
              <a:buNone/>
            </a:pPr>
            <a:endParaRPr lang="en-ZA" sz="2200" dirty="0" smtClean="0"/>
          </a:p>
          <a:p>
            <a:pPr marL="457200" lvl="1" indent="0" algn="just">
              <a:lnSpc>
                <a:spcPct val="110000"/>
              </a:lnSpc>
              <a:spcBef>
                <a:spcPts val="0"/>
              </a:spcBef>
              <a:buNone/>
            </a:pPr>
            <a:endParaRPr lang="en-ZA" sz="2200" dirty="0"/>
          </a:p>
          <a:p>
            <a:pPr marL="457200" lvl="1" indent="0" algn="just">
              <a:lnSpc>
                <a:spcPct val="110000"/>
              </a:lnSpc>
              <a:spcBef>
                <a:spcPts val="0"/>
              </a:spcBef>
              <a:buNone/>
            </a:pPr>
            <a:r>
              <a:rPr lang="en-ZA" sz="2200" dirty="0" smtClean="0"/>
              <a:t> </a:t>
            </a:r>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a:p>
          <a:p>
            <a:pPr lvl="1" algn="just">
              <a:lnSpc>
                <a:spcPct val="110000"/>
              </a:lnSpc>
              <a:spcBef>
                <a:spcPts val="0"/>
              </a:spcBef>
              <a:buFont typeface="Wingdings" pitchFamily="2" charset="2"/>
              <a:buChar char="Ø"/>
            </a:pPr>
            <a:endParaRPr lang="en-ZA" sz="2200" dirty="0" smtClean="0"/>
          </a:p>
          <a:p>
            <a:pPr lvl="1" algn="just">
              <a:lnSpc>
                <a:spcPct val="110000"/>
              </a:lnSpc>
              <a:spcBef>
                <a:spcPts val="0"/>
              </a:spcBef>
              <a:buFont typeface="Wingdings" pitchFamily="2" charset="2"/>
              <a:buChar char="Ø"/>
            </a:pPr>
            <a:endParaRPr lang="en-ZA" sz="2200" dirty="0" smtClean="0"/>
          </a:p>
          <a:p>
            <a:pPr marL="457200" lvl="1" indent="0" algn="just">
              <a:lnSpc>
                <a:spcPct val="110000"/>
              </a:lnSpc>
              <a:spcBef>
                <a:spcPts val="0"/>
              </a:spcBef>
              <a:buNone/>
            </a:pPr>
            <a:endParaRPr lang="en-ZA" sz="2200" dirty="0"/>
          </a:p>
        </p:txBody>
      </p:sp>
      <p:sp>
        <p:nvSpPr>
          <p:cNvPr id="4" name="Slide Number Placeholder 3"/>
          <p:cNvSpPr>
            <a:spLocks noGrp="1"/>
          </p:cNvSpPr>
          <p:nvPr>
            <p:ph type="sldNum" sz="quarter" idx="12"/>
          </p:nvPr>
        </p:nvSpPr>
        <p:spPr/>
        <p:txBody>
          <a:bodyPr/>
          <a:lstStyle/>
          <a:p>
            <a:fld id="{39AC5568-C467-DA4E-A229-6C912B895CA4}" type="slidenum">
              <a:rPr lang="en-US" smtClean="0"/>
              <a:pPr/>
              <a:t>9</a:t>
            </a:fld>
            <a:endParaRPr lang="en-US" dirty="0"/>
          </a:p>
        </p:txBody>
      </p:sp>
      <p:sp>
        <p:nvSpPr>
          <p:cNvPr id="5" name="Rectangle 4"/>
          <p:cNvSpPr/>
          <p:nvPr/>
        </p:nvSpPr>
        <p:spPr>
          <a:xfrm>
            <a:off x="352567" y="1017162"/>
            <a:ext cx="9200866" cy="4262705"/>
          </a:xfrm>
          <a:prstGeom prst="rect">
            <a:avLst/>
          </a:prstGeom>
        </p:spPr>
        <p:txBody>
          <a:bodyPr wrap="square">
            <a:spAutoFit/>
          </a:bodyPr>
          <a:lstStyle/>
          <a:p>
            <a:pPr algn="just">
              <a:lnSpc>
                <a:spcPct val="150000"/>
              </a:lnSpc>
              <a:spcAft>
                <a:spcPts val="0"/>
              </a:spcAft>
            </a:pPr>
            <a:r>
              <a:rPr lang="en-GB" sz="1400" b="1" dirty="0" smtClean="0">
                <a:latin typeface="Arial" charset="0"/>
                <a:ea typeface="Calibri" charset="0"/>
                <a:cs typeface="Times New Roman" charset="0"/>
              </a:rPr>
              <a:t>Outstanding Issues</a:t>
            </a:r>
          </a:p>
          <a:p>
            <a:pPr marL="285750" indent="-285750" algn="just">
              <a:spcAft>
                <a:spcPts val="0"/>
              </a:spcAft>
              <a:buFont typeface="Arial" charset="0"/>
              <a:buChar char="•"/>
            </a:pPr>
            <a:r>
              <a:rPr lang="en-GB" sz="1400" dirty="0" smtClean="0">
                <a:latin typeface="Arial" charset="0"/>
                <a:ea typeface="Calibri" charset="0"/>
                <a:cs typeface="Times New Roman" charset="0"/>
              </a:rPr>
              <a:t>None </a:t>
            </a:r>
            <a:r>
              <a:rPr lang="en-GB" sz="1400" dirty="0">
                <a:latin typeface="Arial" charset="0"/>
                <a:ea typeface="Calibri" charset="0"/>
                <a:cs typeface="Times New Roman" charset="0"/>
              </a:rPr>
              <a:t>verification of section 71 publications </a:t>
            </a:r>
            <a:r>
              <a:rPr lang="en-GB" sz="1400" dirty="0" smtClean="0">
                <a:latin typeface="Arial" charset="0"/>
                <a:ea typeface="Calibri" charset="0"/>
                <a:cs typeface="Times New Roman" charset="0"/>
              </a:rPr>
              <a:t>remains a challenge</a:t>
            </a:r>
          </a:p>
          <a:p>
            <a:pPr marL="285750" indent="-285750" algn="just">
              <a:spcAft>
                <a:spcPts val="0"/>
              </a:spcAft>
              <a:buFont typeface="Arial" charset="0"/>
              <a:buChar char="•"/>
            </a:pPr>
            <a:r>
              <a:rPr lang="en-GB" sz="1400" dirty="0" smtClean="0">
                <a:latin typeface="Arial" charset="0"/>
                <a:ea typeface="Calibri" charset="0"/>
                <a:cs typeface="Times New Roman" charset="0"/>
              </a:rPr>
              <a:t>Quality </a:t>
            </a:r>
            <a:r>
              <a:rPr lang="en-GB" sz="1400" dirty="0">
                <a:latin typeface="Arial" charset="0"/>
                <a:ea typeface="Calibri" charset="0"/>
                <a:cs typeface="Times New Roman" charset="0"/>
              </a:rPr>
              <a:t>production of </a:t>
            </a:r>
            <a:r>
              <a:rPr lang="en-GB" sz="1400" dirty="0" smtClean="0">
                <a:latin typeface="Arial" charset="0"/>
                <a:ea typeface="Calibri" charset="0"/>
                <a:cs typeface="Times New Roman" charset="0"/>
              </a:rPr>
              <a:t>AFS</a:t>
            </a:r>
          </a:p>
          <a:p>
            <a:pPr marL="285750" indent="-285750" algn="just">
              <a:spcAft>
                <a:spcPts val="0"/>
              </a:spcAft>
              <a:buFont typeface="Arial" charset="0"/>
              <a:buChar char="•"/>
            </a:pPr>
            <a:r>
              <a:rPr lang="en-GB" sz="1400" dirty="0" smtClean="0">
                <a:latin typeface="Arial" charset="0"/>
                <a:ea typeface="Calibri" charset="0"/>
                <a:cs typeface="Times New Roman" charset="0"/>
              </a:rPr>
              <a:t>Filling </a:t>
            </a:r>
            <a:r>
              <a:rPr lang="en-GB" sz="1400" dirty="0">
                <a:latin typeface="Arial" charset="0"/>
                <a:ea typeface="Calibri" charset="0"/>
                <a:cs typeface="Times New Roman" charset="0"/>
              </a:rPr>
              <a:t>of critical posts </a:t>
            </a:r>
            <a:r>
              <a:rPr lang="en-GB" sz="1400" dirty="0" smtClean="0">
                <a:latin typeface="Arial" charset="0"/>
                <a:ea typeface="Calibri" charset="0"/>
                <a:cs typeface="Times New Roman" charset="0"/>
              </a:rPr>
              <a:t>in BTO</a:t>
            </a:r>
          </a:p>
          <a:p>
            <a:pPr marL="285750" indent="-285750" algn="just">
              <a:spcAft>
                <a:spcPts val="0"/>
              </a:spcAft>
              <a:buFont typeface="Arial" charset="0"/>
              <a:buChar char="•"/>
            </a:pPr>
            <a:r>
              <a:rPr lang="en-GB" sz="1400" dirty="0" smtClean="0">
                <a:latin typeface="Arial" charset="0"/>
                <a:ea typeface="Calibri" charset="0"/>
                <a:cs typeface="Times New Roman" charset="0"/>
              </a:rPr>
              <a:t>Implementation </a:t>
            </a:r>
            <a:r>
              <a:rPr lang="en-GB" sz="1400" dirty="0">
                <a:latin typeface="Arial" charset="0"/>
                <a:ea typeface="Calibri" charset="0"/>
                <a:cs typeface="Times New Roman" charset="0"/>
              </a:rPr>
              <a:t>of the procurement plan </a:t>
            </a:r>
            <a:endParaRPr lang="en-GB" sz="1400" dirty="0" smtClean="0">
              <a:latin typeface="Arial" charset="0"/>
              <a:ea typeface="Calibri" charset="0"/>
              <a:cs typeface="Times New Roman" charset="0"/>
            </a:endParaRPr>
          </a:p>
          <a:p>
            <a:pPr marL="285750" indent="-285750" algn="just">
              <a:spcAft>
                <a:spcPts val="0"/>
              </a:spcAft>
              <a:buFont typeface="Arial" charset="0"/>
              <a:buChar char="•"/>
            </a:pPr>
            <a:r>
              <a:rPr lang="en-GB" sz="1400" dirty="0" smtClean="0">
                <a:latin typeface="Arial" charset="0"/>
                <a:ea typeface="Calibri" charset="0"/>
                <a:cs typeface="Times New Roman" charset="0"/>
              </a:rPr>
              <a:t>Establishment </a:t>
            </a:r>
            <a:r>
              <a:rPr lang="en-GB" sz="1400" dirty="0">
                <a:latin typeface="Arial" charset="0"/>
                <a:ea typeface="Calibri" charset="0"/>
                <a:cs typeface="Times New Roman" charset="0"/>
              </a:rPr>
              <a:t>of the policy review </a:t>
            </a:r>
            <a:r>
              <a:rPr lang="en-GB" sz="1400" dirty="0" smtClean="0">
                <a:latin typeface="Arial" charset="0"/>
                <a:ea typeface="Calibri" charset="0"/>
                <a:cs typeface="Times New Roman" charset="0"/>
              </a:rPr>
              <a:t>committee </a:t>
            </a:r>
          </a:p>
          <a:p>
            <a:pPr marL="285750" indent="-285750" algn="just">
              <a:spcAft>
                <a:spcPts val="0"/>
              </a:spcAft>
              <a:buFont typeface="Arial" charset="0"/>
              <a:buChar char="•"/>
            </a:pPr>
            <a:r>
              <a:rPr lang="en-GB" sz="1400" dirty="0" smtClean="0">
                <a:latin typeface="Arial" charset="0"/>
                <a:ea typeface="Calibri" charset="0"/>
                <a:cs typeface="Times New Roman" charset="0"/>
              </a:rPr>
              <a:t>Asset </a:t>
            </a:r>
            <a:r>
              <a:rPr lang="en-GB" sz="1400" dirty="0">
                <a:latin typeface="Arial" charset="0"/>
                <a:ea typeface="Calibri" charset="0"/>
                <a:cs typeface="Times New Roman" charset="0"/>
              </a:rPr>
              <a:t>register and </a:t>
            </a:r>
            <a:r>
              <a:rPr lang="en-GB" sz="1400" dirty="0" smtClean="0">
                <a:latin typeface="Arial" charset="0"/>
                <a:ea typeface="Calibri" charset="0"/>
                <a:cs typeface="Times New Roman" charset="0"/>
              </a:rPr>
              <a:t>verification meeting arranged, but was cancelled at last minute by municipality and needs to be rescheduled </a:t>
            </a:r>
          </a:p>
          <a:p>
            <a:pPr marL="285750" indent="-285750" algn="just">
              <a:spcAft>
                <a:spcPts val="0"/>
              </a:spcAft>
              <a:buFont typeface="Arial" charset="0"/>
              <a:buChar char="•"/>
            </a:pPr>
            <a:r>
              <a:rPr lang="en-GB" sz="1400" dirty="0" smtClean="0">
                <a:latin typeface="Arial" charset="0"/>
                <a:ea typeface="Calibri" charset="0"/>
                <a:cs typeface="Times New Roman" charset="0"/>
              </a:rPr>
              <a:t>Timeous </a:t>
            </a:r>
            <a:r>
              <a:rPr lang="en-GB" sz="1400" dirty="0">
                <a:latin typeface="Arial" charset="0"/>
                <a:ea typeface="Calibri" charset="0"/>
                <a:cs typeface="Times New Roman" charset="0"/>
              </a:rPr>
              <a:t>reporting to Treasuries  </a:t>
            </a:r>
            <a:endParaRPr lang="en-GB" sz="1400" dirty="0" smtClean="0">
              <a:latin typeface="Arial" charset="0"/>
              <a:ea typeface="Calibri" charset="0"/>
              <a:cs typeface="Times New Roman" charset="0"/>
            </a:endParaRPr>
          </a:p>
          <a:p>
            <a:pPr marL="285750" indent="-285750" algn="just">
              <a:spcAft>
                <a:spcPts val="0"/>
              </a:spcAft>
              <a:buFont typeface="Arial" charset="0"/>
              <a:buChar char="•"/>
            </a:pPr>
            <a:r>
              <a:rPr lang="en-GB" sz="1400" dirty="0" smtClean="0">
                <a:latin typeface="Arial" charset="0"/>
                <a:ea typeface="Calibri" charset="0"/>
                <a:cs typeface="Times New Roman" charset="0"/>
              </a:rPr>
              <a:t>Vetting </a:t>
            </a:r>
            <a:r>
              <a:rPr lang="en-GB" sz="1400" dirty="0">
                <a:latin typeface="Arial" charset="0"/>
                <a:ea typeface="Calibri" charset="0"/>
                <a:cs typeface="Times New Roman" charset="0"/>
              </a:rPr>
              <a:t>of BTO officials </a:t>
            </a:r>
            <a:endParaRPr lang="en-GB" sz="1400" dirty="0" smtClean="0">
              <a:latin typeface="Arial" charset="0"/>
              <a:ea typeface="Calibri" charset="0"/>
              <a:cs typeface="Times New Roman" charset="0"/>
            </a:endParaRPr>
          </a:p>
          <a:p>
            <a:pPr marL="285750" indent="-285750" algn="just">
              <a:spcAft>
                <a:spcPts val="0"/>
              </a:spcAft>
              <a:buFont typeface="Arial" charset="0"/>
              <a:buChar char="•"/>
            </a:pPr>
            <a:r>
              <a:rPr lang="en-US" sz="1400" dirty="0">
                <a:latin typeface="Arial" charset="0"/>
                <a:ea typeface="Calibri" charset="0"/>
                <a:cs typeface="Times New Roman" charset="0"/>
              </a:rPr>
              <a:t>The Audit steering committee meeting was scheduled but did not </a:t>
            </a:r>
            <a:r>
              <a:rPr lang="en-US" sz="1400" dirty="0" smtClean="0">
                <a:latin typeface="Arial" charset="0"/>
                <a:ea typeface="Calibri" charset="0"/>
                <a:cs typeface="Times New Roman" charset="0"/>
              </a:rPr>
              <a:t>take </a:t>
            </a:r>
            <a:r>
              <a:rPr lang="en-US" sz="1400" dirty="0">
                <a:latin typeface="Arial" charset="0"/>
                <a:ea typeface="Calibri" charset="0"/>
                <a:cs typeface="Times New Roman" charset="0"/>
              </a:rPr>
              <a:t>place due to </a:t>
            </a:r>
            <a:r>
              <a:rPr lang="en-US" sz="1400" dirty="0" smtClean="0">
                <a:latin typeface="Arial" charset="0"/>
                <a:ea typeface="Calibri" charset="0"/>
                <a:cs typeface="Times New Roman" charset="0"/>
              </a:rPr>
              <a:t>non </a:t>
            </a:r>
            <a:r>
              <a:rPr lang="en-US" sz="1400" dirty="0">
                <a:latin typeface="Arial" charset="0"/>
                <a:ea typeface="Calibri" charset="0"/>
                <a:cs typeface="Times New Roman" charset="0"/>
              </a:rPr>
              <a:t>attendance by committee members and commitment by the </a:t>
            </a:r>
            <a:r>
              <a:rPr lang="en-US" sz="1400" dirty="0" smtClean="0">
                <a:latin typeface="Arial" charset="0"/>
                <a:ea typeface="Calibri" charset="0"/>
                <a:cs typeface="Times New Roman" charset="0"/>
              </a:rPr>
              <a:t>administrator</a:t>
            </a:r>
          </a:p>
          <a:p>
            <a:pPr marL="285750" indent="-285750" algn="just">
              <a:spcAft>
                <a:spcPts val="0"/>
              </a:spcAft>
              <a:buFont typeface="Arial" charset="0"/>
              <a:buChar char="•"/>
            </a:pPr>
            <a:r>
              <a:rPr lang="en-US" sz="1400" dirty="0">
                <a:latin typeface="Arial" charset="0"/>
                <a:ea typeface="Calibri" charset="0"/>
                <a:cs typeface="Times New Roman" charset="0"/>
              </a:rPr>
              <a:t>Meeting was requested </a:t>
            </a:r>
            <a:r>
              <a:rPr lang="en-US" sz="1400" dirty="0" smtClean="0">
                <a:latin typeface="Arial" charset="0"/>
                <a:ea typeface="Calibri" charset="0"/>
                <a:cs typeface="Times New Roman" charset="0"/>
              </a:rPr>
              <a:t>with regard to document management on </a:t>
            </a:r>
            <a:r>
              <a:rPr lang="en-US" sz="1400" dirty="0">
                <a:latin typeface="Arial" charset="0"/>
                <a:ea typeface="Calibri" charset="0"/>
                <a:cs typeface="Times New Roman" charset="0"/>
              </a:rPr>
              <a:t>29 January with no response from Municipality.</a:t>
            </a:r>
            <a:endParaRPr lang="en-GB" sz="1400" dirty="0" smtClean="0">
              <a:latin typeface="Arial" charset="0"/>
              <a:ea typeface="Calibri" charset="0"/>
              <a:cs typeface="Times New Roman" charset="0"/>
            </a:endParaRPr>
          </a:p>
          <a:p>
            <a:pPr marL="285750" indent="-285750" algn="just">
              <a:spcAft>
                <a:spcPts val="0"/>
              </a:spcAft>
              <a:buFont typeface="Arial" charset="0"/>
              <a:buChar char="•"/>
            </a:pPr>
            <a:endParaRPr lang="en-GB" sz="1400" dirty="0">
              <a:latin typeface="Arial" charset="0"/>
              <a:ea typeface="Calibri" charset="0"/>
              <a:cs typeface="Times New Roman" charset="0"/>
            </a:endParaRPr>
          </a:p>
          <a:p>
            <a:pPr marL="171450" indent="-171450" algn="just">
              <a:spcAft>
                <a:spcPts val="0"/>
              </a:spcAft>
              <a:buFont typeface="Wingdings" panose="05000000000000000000" pitchFamily="2" charset="2"/>
              <a:buChar char="§"/>
            </a:pPr>
            <a:endParaRPr lang="en-GB" dirty="0">
              <a:latin typeface="Arial" charset="0"/>
              <a:ea typeface="Calibri" charset="0"/>
              <a:cs typeface="Times New Roman" charset="0"/>
            </a:endParaRPr>
          </a:p>
          <a:p>
            <a:pPr algn="just">
              <a:spcAft>
                <a:spcPts val="0"/>
              </a:spcAft>
            </a:pPr>
            <a:endParaRPr lang="en-GB" b="1" dirty="0">
              <a:latin typeface="Arial" charset="0"/>
              <a:ea typeface="Calibri" charset="0"/>
              <a:cs typeface="Times New Roman" charset="0"/>
            </a:endParaRPr>
          </a:p>
          <a:p>
            <a:pPr marL="285750" lvl="2" indent="-285750" algn="just">
              <a:buFont typeface="Arial" charset="0"/>
              <a:buChar char="•"/>
            </a:pPr>
            <a:endParaRPr lang="en-GB" dirty="0"/>
          </a:p>
        </p:txBody>
      </p:sp>
    </p:spTree>
    <p:extLst>
      <p:ext uri="{BB962C8B-B14F-4D97-AF65-F5344CB8AC3E}">
        <p14:creationId xmlns:p14="http://schemas.microsoft.com/office/powerpoint/2010/main" val="809272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13517</TotalTime>
  <Words>2968</Words>
  <Application>Microsoft Office PowerPoint</Application>
  <PresentationFormat>A4 Paper (210x297 mm)</PresentationFormat>
  <Paragraphs>351</Paragraphs>
  <Slides>23</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 Unicode MS</vt:lpstr>
      <vt:lpstr>ＭＳ Ｐゴシック</vt:lpstr>
      <vt:lpstr>Arial</vt:lpstr>
      <vt:lpstr>Arial Narrow</vt:lpstr>
      <vt:lpstr>Calibri</vt:lpstr>
      <vt:lpstr>MS Mincho</vt:lpstr>
      <vt:lpstr>Times New Roman</vt:lpstr>
      <vt:lpstr>Wingdings</vt:lpstr>
      <vt:lpstr>Office Theme</vt:lpstr>
      <vt:lpstr>Microsoft Excel 97-2003 Worksheet</vt:lpstr>
      <vt:lpstr>PowerPoint Presentation</vt:lpstr>
      <vt:lpstr>PURPOSE</vt:lpstr>
      <vt:lpstr>EXECUTIVE SUMMARY</vt:lpstr>
      <vt:lpstr>EXECUTIVE SUMMARY…cont</vt:lpstr>
      <vt:lpstr>SUCCESS AREAS: 1 BUILDING CAPABLE INSTITUTIONS </vt:lpstr>
      <vt:lpstr> SUCCESS AREAS: 1 BUILDING CAPABLE INSTITUTIONS..cont..</vt:lpstr>
      <vt:lpstr>SUCCESS AREAS: 2 FINANCIAL MANAGEMENT </vt:lpstr>
      <vt:lpstr> SUCCESS AREAS: 2 FINANCIAL MANAGEMENT ..cont..</vt:lpstr>
      <vt:lpstr>SUCCESS AREAS: 2 FINANCIAL MANAGEMENT..cont..</vt:lpstr>
      <vt:lpstr>SUCCESS AREAS: 3 BASIC SERVICES </vt:lpstr>
      <vt:lpstr>SUCCESS AREAS: 4 GOOD GOVERNANCE </vt:lpstr>
      <vt:lpstr> SUCCESS AREAS: 4 GOOD GOVERNANCE..cont </vt:lpstr>
      <vt:lpstr>   SUCCESS AREAS 5. PUTTING PEOPLE FIRST </vt:lpstr>
      <vt:lpstr>STATUS QOU  ON BASIC SERVICE DELIVERY</vt:lpstr>
      <vt:lpstr>STATUS QOU BASIC SERVICE DELIVERY Continues</vt:lpstr>
      <vt:lpstr>MUNICIPAL INFRASTRUCTURE GRANT</vt:lpstr>
      <vt:lpstr>MUNICIPAL INFRASTRUCTURE GRANT Continues..</vt:lpstr>
      <vt:lpstr>PowerPoint Presentation</vt:lpstr>
      <vt:lpstr>PowerPoint Presentation</vt:lpstr>
      <vt:lpstr>  CHALLENGES ENCOUNTERED (LESS SUCCESSFULL AREAS) </vt:lpstr>
      <vt:lpstr>WAYFORWARD</vt:lpstr>
      <vt:lpstr>CONCLUSION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Marlene Van Der Merwe</cp:lastModifiedBy>
  <cp:revision>539</cp:revision>
  <cp:lastPrinted>2020-08-31T12:17:02Z</cp:lastPrinted>
  <dcterms:created xsi:type="dcterms:W3CDTF">2014-11-18T07:45:06Z</dcterms:created>
  <dcterms:modified xsi:type="dcterms:W3CDTF">2021-02-16T15:30:58Z</dcterms:modified>
</cp:coreProperties>
</file>