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20" r:id="rId3"/>
  </p:sldMasterIdLst>
  <p:notesMasterIdLst>
    <p:notesMasterId r:id="rId20"/>
  </p:notesMasterIdLst>
  <p:handoutMasterIdLst>
    <p:handoutMasterId r:id="rId21"/>
  </p:handoutMasterIdLst>
  <p:sldIdLst>
    <p:sldId id="1124" r:id="rId4"/>
    <p:sldId id="1152" r:id="rId5"/>
    <p:sldId id="1176" r:id="rId6"/>
    <p:sldId id="1175" r:id="rId7"/>
    <p:sldId id="1177" r:id="rId8"/>
    <p:sldId id="1167" r:id="rId9"/>
    <p:sldId id="1169" r:id="rId10"/>
    <p:sldId id="1178" r:id="rId11"/>
    <p:sldId id="1185" r:id="rId12"/>
    <p:sldId id="1170" r:id="rId13"/>
    <p:sldId id="1181" r:id="rId14"/>
    <p:sldId id="1180" r:id="rId15"/>
    <p:sldId id="1184" r:id="rId16"/>
    <p:sldId id="1182" r:id="rId17"/>
    <p:sldId id="1172" r:id="rId18"/>
    <p:sldId id="1173" r:id="rId19"/>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8C40"/>
    <a:srgbClr val="EF4718"/>
    <a:srgbClr val="F9671C"/>
    <a:srgbClr val="D15900"/>
    <a:srgbClr val="005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Objects="1">
      <p:cViewPr varScale="1">
        <p:scale>
          <a:sx n="73" d="100"/>
          <a:sy n="73" d="100"/>
        </p:scale>
        <p:origin x="132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2021/02/02</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2021/02/02</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2/2/2021</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t>2/2/2021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t>2/2/2021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2/2/2021</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t>2/2/2021</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t>2/2/2021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t>2/2/2021</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t>2/2/2021</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t>2/2/2021</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t>2/2/2021</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t>2/2/2021</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dirty="0"/>
              <a:t>STATE OF DR JS MOROKA LOCAL MUNICIPALITY</a:t>
            </a:r>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a:t>
            </a:r>
            <a:r>
              <a:rPr lang="en-US" sz="2400" dirty="0" err="1"/>
              <a:t>CoGTA</a:t>
            </a:r>
            <a:r>
              <a:rPr lang="en-US" sz="2400" dirty="0"/>
              <a:t>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200" dirty="0"/>
              <a:t>Presenter:  Sam Ngobeni</a:t>
            </a:r>
          </a:p>
          <a:p>
            <a:r>
              <a:rPr lang="en-US" sz="1200" dirty="0"/>
              <a:t>Time: 19:00</a:t>
            </a:r>
          </a:p>
          <a:p>
            <a:r>
              <a:rPr lang="en-US" sz="1200" dirty="0"/>
              <a:t>Date: 15 February 2021</a:t>
            </a:r>
          </a:p>
          <a:p>
            <a:r>
              <a:rPr lang="en-US" sz="1200" dirty="0"/>
              <a:t>Virtual Meeting</a:t>
            </a:r>
          </a:p>
        </p:txBody>
      </p:sp>
    </p:spTree>
    <p:extLst>
      <p:ext uri="{BB962C8B-B14F-4D97-AF65-F5344CB8AC3E}">
        <p14:creationId xmlns:p14="http://schemas.microsoft.com/office/powerpoint/2010/main" val="9931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73774"/>
            <a:ext cx="8208912" cy="5424562"/>
          </a:xfrm>
          <a:prstGeom prst="rect">
            <a:avLst/>
          </a:prstGeom>
          <a:noFill/>
          <a:ln>
            <a:solidFill>
              <a:schemeClr val="tx1"/>
            </a:solidFill>
          </a:ln>
        </p:spPr>
        <p:txBody>
          <a:bodyPr wrap="square" rtlCol="0">
            <a:spAutoFit/>
          </a:bodyPr>
          <a:lstStyle/>
          <a:p>
            <a:pPr marL="285750" indent="-285750" algn="just">
              <a:lnSpc>
                <a:spcPct val="150000"/>
              </a:lnSpc>
              <a:buFont typeface="Arial" panose="020B0604020202020204" pitchFamily="34" charset="0"/>
              <a:buChar char="•"/>
            </a:pPr>
            <a:r>
              <a:rPr lang="en-GB" sz="1700" dirty="0">
                <a:latin typeface="Arial" charset="0"/>
                <a:ea typeface="Arial" charset="0"/>
                <a:cs typeface="Arial" charset="0"/>
              </a:rPr>
              <a:t>Accelerated </a:t>
            </a:r>
            <a:r>
              <a:rPr lang="en-GB" sz="1700" b="1" dirty="0">
                <a:latin typeface="Arial" charset="0"/>
                <a:ea typeface="Arial" charset="0"/>
                <a:cs typeface="Arial" charset="0"/>
              </a:rPr>
              <a:t>MIG expenditure </a:t>
            </a:r>
            <a:r>
              <a:rPr lang="en-GB" sz="1700" dirty="0">
                <a:latin typeface="Arial" charset="0"/>
                <a:ea typeface="Arial" charset="0"/>
                <a:cs typeface="Arial" charset="0"/>
              </a:rPr>
              <a:t>from 0% in January to </a:t>
            </a:r>
            <a:r>
              <a:rPr lang="en-GB" sz="1700" b="1" dirty="0">
                <a:latin typeface="Arial" charset="0"/>
                <a:ea typeface="Arial" charset="0"/>
                <a:cs typeface="Arial" charset="0"/>
              </a:rPr>
              <a:t>83% at end June 2020</a:t>
            </a:r>
            <a:r>
              <a:rPr lang="en-GB" sz="1700" dirty="0">
                <a:latin typeface="Arial" charset="0"/>
                <a:ea typeface="Arial" charset="0"/>
                <a:cs typeface="Arial" charset="0"/>
              </a:rPr>
              <a:t>.</a:t>
            </a:r>
          </a:p>
          <a:p>
            <a:pPr marL="285750" indent="-285750" algn="just">
              <a:lnSpc>
                <a:spcPct val="150000"/>
              </a:lnSpc>
              <a:buFont typeface="Arial" charset="0"/>
              <a:buChar char="•"/>
            </a:pPr>
            <a:r>
              <a:rPr lang="en-GB" sz="1700" dirty="0">
                <a:latin typeface="Arial" charset="0"/>
                <a:ea typeface="Arial" charset="0"/>
                <a:cs typeface="Arial" charset="0"/>
              </a:rPr>
              <a:t>Projects prepared for implementation in the 2020/21 financial year.</a:t>
            </a:r>
          </a:p>
          <a:p>
            <a:pPr marL="285750" indent="-285750" algn="just">
              <a:lnSpc>
                <a:spcPct val="150000"/>
              </a:lnSpc>
              <a:buFont typeface="Arial" charset="0"/>
              <a:buChar char="•"/>
            </a:pPr>
            <a:r>
              <a:rPr lang="en-GB" sz="1700" dirty="0">
                <a:latin typeface="Arial" charset="0"/>
                <a:ea typeface="Arial" charset="0"/>
                <a:cs typeface="Arial" charset="0"/>
              </a:rPr>
              <a:t>150 households (in Ext D2) given access to electricity.</a:t>
            </a:r>
          </a:p>
          <a:p>
            <a:pPr marL="285750" indent="-285750" algn="just">
              <a:lnSpc>
                <a:spcPct val="150000"/>
              </a:lnSpc>
              <a:buFont typeface="Arial" charset="0"/>
              <a:buChar char="•"/>
            </a:pPr>
            <a:r>
              <a:rPr lang="en-GB" sz="1700" dirty="0">
                <a:latin typeface="Arial" charset="0"/>
                <a:ea typeface="Arial" charset="0"/>
                <a:cs typeface="Arial" charset="0"/>
              </a:rPr>
              <a:t>Ring fenced 8% of the 2020/21 budget for operations and maintenance.</a:t>
            </a:r>
          </a:p>
          <a:p>
            <a:pPr marL="285750" indent="-285750" algn="just">
              <a:lnSpc>
                <a:spcPct val="150000"/>
              </a:lnSpc>
              <a:buFont typeface="Arial" charset="0"/>
              <a:buChar char="•"/>
            </a:pPr>
            <a:r>
              <a:rPr lang="en-ZA" sz="1700" dirty="0">
                <a:latin typeface="Arial" charset="0"/>
                <a:ea typeface="Arial" charset="0"/>
                <a:cs typeface="Arial" charset="0"/>
              </a:rPr>
              <a:t>Support from Mpumalanga COGTA and MISA:</a:t>
            </a:r>
          </a:p>
          <a:p>
            <a:pPr marL="742950" lvl="1" indent="-285750" algn="just">
              <a:lnSpc>
                <a:spcPct val="150000"/>
              </a:lnSpc>
              <a:buFont typeface="Wingdings" panose="05000000000000000000" pitchFamily="2" charset="2"/>
              <a:buChar char="Ø"/>
            </a:pPr>
            <a:r>
              <a:rPr lang="en-ZA" sz="1600" dirty="0">
                <a:latin typeface="Arial" charset="0"/>
                <a:ea typeface="Arial" charset="0"/>
                <a:cs typeface="Arial" charset="0"/>
              </a:rPr>
              <a:t>Preparation of technical reports for water, sanitation and solid waste projects for 20/21 financial year;</a:t>
            </a:r>
          </a:p>
          <a:p>
            <a:pPr marL="742950" lvl="1" indent="-285750" algn="just">
              <a:lnSpc>
                <a:spcPct val="150000"/>
              </a:lnSpc>
              <a:buFont typeface="Wingdings" panose="05000000000000000000" pitchFamily="2" charset="2"/>
              <a:buChar char="Ø"/>
            </a:pPr>
            <a:r>
              <a:rPr lang="en-ZA" sz="1600" dirty="0">
                <a:latin typeface="Arial" charset="0"/>
                <a:ea typeface="Arial" charset="0"/>
                <a:cs typeface="Arial" charset="0"/>
              </a:rPr>
              <a:t>Appraisal of MIG projects for implementation in FY20/21;</a:t>
            </a:r>
          </a:p>
          <a:p>
            <a:pPr marL="742950" lvl="1" indent="-285750" algn="just">
              <a:lnSpc>
                <a:spcPct val="150000"/>
              </a:lnSpc>
              <a:buFont typeface="Wingdings" panose="05000000000000000000" pitchFamily="2" charset="2"/>
              <a:buChar char="Ø"/>
            </a:pPr>
            <a:r>
              <a:rPr lang="en-ZA" sz="1600" dirty="0">
                <a:latin typeface="Arial" charset="0"/>
                <a:ea typeface="Arial" charset="0"/>
                <a:cs typeface="Arial" charset="0"/>
              </a:rPr>
              <a:t>Acceleration plan for improved expenditure on MIG projects;</a:t>
            </a:r>
          </a:p>
          <a:p>
            <a:pPr marL="742950" lvl="1" indent="-285750" algn="just">
              <a:lnSpc>
                <a:spcPct val="150000"/>
              </a:lnSpc>
              <a:buFont typeface="Wingdings" panose="05000000000000000000" pitchFamily="2" charset="2"/>
              <a:buChar char="Ø"/>
            </a:pPr>
            <a:r>
              <a:rPr lang="en-ZA" sz="1600" dirty="0">
                <a:latin typeface="Arial" charset="0"/>
                <a:ea typeface="Arial" charset="0"/>
                <a:cs typeface="Arial" charset="0"/>
              </a:rPr>
              <a:t>Mentoring of technical department and PMU officials for professional registration, with ECSA; and</a:t>
            </a:r>
          </a:p>
          <a:p>
            <a:pPr marL="742950" lvl="1" indent="-285750" algn="just">
              <a:lnSpc>
                <a:spcPct val="150000"/>
              </a:lnSpc>
              <a:buFont typeface="Wingdings" panose="05000000000000000000" pitchFamily="2" charset="2"/>
              <a:buChar char="Ø"/>
            </a:pPr>
            <a:r>
              <a:rPr lang="en-ZA" sz="1600" dirty="0">
                <a:latin typeface="Arial" charset="0"/>
                <a:ea typeface="Arial" charset="0"/>
                <a:cs typeface="Arial" charset="0"/>
              </a:rPr>
              <a:t>MIG projects site visit and verification of interim certificates/claims</a:t>
            </a:r>
          </a:p>
          <a:p>
            <a:pPr marL="285750" indent="-285750" algn="just">
              <a:lnSpc>
                <a:spcPct val="150000"/>
              </a:lnSpc>
              <a:buFont typeface="Arial" charset="0"/>
              <a:buChar char="•"/>
            </a:pPr>
            <a:r>
              <a:rPr lang="en-ZA" sz="1700" b="1" dirty="0"/>
              <a:t>Reduced capacity of </a:t>
            </a:r>
            <a:r>
              <a:rPr lang="en-ZA" sz="1700" b="1" dirty="0" err="1"/>
              <a:t>Mkhombo</a:t>
            </a:r>
            <a:r>
              <a:rPr lang="en-ZA" sz="1700" b="1" dirty="0"/>
              <a:t> Dam has affected water supply</a:t>
            </a:r>
            <a:r>
              <a:rPr lang="en-ZA" sz="1700" dirty="0"/>
              <a:t>, from 60ML to 30ML per day. </a:t>
            </a:r>
          </a:p>
        </p:txBody>
      </p:sp>
    </p:spTree>
    <p:extLst>
      <p:ext uri="{BB962C8B-B14F-4D97-AF65-F5344CB8AC3E}">
        <p14:creationId xmlns:p14="http://schemas.microsoft.com/office/powerpoint/2010/main" val="2336119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11</a:t>
            </a:fld>
            <a:endParaRPr lang="en-US" altLang="en-US" dirty="0"/>
          </a:p>
        </p:txBody>
      </p:sp>
      <p:sp>
        <p:nvSpPr>
          <p:cNvPr id="5" name="TextBox 4"/>
          <p:cNvSpPr txBox="1"/>
          <p:nvPr/>
        </p:nvSpPr>
        <p:spPr>
          <a:xfrm>
            <a:off x="467544" y="1073774"/>
            <a:ext cx="8208912" cy="4986493"/>
          </a:xfrm>
          <a:prstGeom prst="rect">
            <a:avLst/>
          </a:prstGeom>
          <a:noFill/>
          <a:ln>
            <a:solidFill>
              <a:schemeClr val="tx1"/>
            </a:solidFill>
          </a:ln>
        </p:spPr>
        <p:txBody>
          <a:bodyPr wrap="square" rtlCol="0">
            <a:spAutoFit/>
          </a:bodyPr>
          <a:lstStyle/>
          <a:p>
            <a:pPr marL="285750" indent="-285750" algn="just">
              <a:lnSpc>
                <a:spcPct val="150000"/>
              </a:lnSpc>
              <a:buFont typeface="Arial" charset="0"/>
              <a:buChar char="•"/>
            </a:pPr>
            <a:r>
              <a:rPr lang="en-ZA" sz="1700" dirty="0"/>
              <a:t>The Municipality resorted to water carting and development of water sources to augment capacity (6 boreholes have been refurbished).</a:t>
            </a:r>
          </a:p>
          <a:p>
            <a:pPr marL="285750" indent="-285750" algn="just">
              <a:lnSpc>
                <a:spcPct val="150000"/>
              </a:lnSpc>
              <a:buFont typeface="Arial" charset="0"/>
              <a:buChar char="•"/>
            </a:pPr>
            <a:r>
              <a:rPr lang="en-ZA" sz="1700" dirty="0"/>
              <a:t>R40m has been set aside in the 2021 budget to construct a bulk line (with a capacity to supply 6ML/day) from </a:t>
            </a:r>
            <a:r>
              <a:rPr lang="en-ZA" sz="1700" dirty="0" err="1"/>
              <a:t>Mthombo</a:t>
            </a:r>
            <a:r>
              <a:rPr lang="en-ZA" sz="1700" dirty="0"/>
              <a:t> emergency pipeline to </a:t>
            </a:r>
            <a:r>
              <a:rPr lang="en-ZA" sz="1700" dirty="0" err="1"/>
              <a:t>Weltervreden</a:t>
            </a:r>
            <a:r>
              <a:rPr lang="en-ZA" sz="1700" dirty="0"/>
              <a:t> Water Treatment Plant</a:t>
            </a:r>
          </a:p>
          <a:p>
            <a:pPr marL="285750" indent="-285750" algn="just">
              <a:lnSpc>
                <a:spcPct val="150000"/>
              </a:lnSpc>
              <a:buFont typeface="Arial" charset="0"/>
              <a:buChar char="•"/>
            </a:pPr>
            <a:r>
              <a:rPr lang="en-ZA" sz="1700" dirty="0"/>
              <a:t>Issues still to be done:</a:t>
            </a:r>
          </a:p>
          <a:p>
            <a:pPr marL="742950" lvl="1" indent="-285750" algn="just">
              <a:lnSpc>
                <a:spcPct val="150000"/>
              </a:lnSpc>
              <a:spcAft>
                <a:spcPts val="0"/>
              </a:spcAft>
              <a:buFont typeface="Wingdings" panose="05000000000000000000" pitchFamily="2" charset="2"/>
              <a:buChar char="Ø"/>
            </a:pPr>
            <a:r>
              <a:rPr lang="en-GB" sz="1600" dirty="0">
                <a:latin typeface="Arial" charset="0"/>
                <a:ea typeface="Calibri" charset="0"/>
                <a:cs typeface="Times New Roman" charset="0"/>
              </a:rPr>
              <a:t>Project identification, especially water related projects to address shortages</a:t>
            </a:r>
          </a:p>
          <a:p>
            <a:pPr marL="742950" lvl="1" indent="-285750" algn="just">
              <a:lnSpc>
                <a:spcPct val="150000"/>
              </a:lnSpc>
              <a:spcAft>
                <a:spcPts val="0"/>
              </a:spcAft>
              <a:buFont typeface="Wingdings" panose="05000000000000000000" pitchFamily="2" charset="2"/>
              <a:buChar char="Ø"/>
            </a:pPr>
            <a:r>
              <a:rPr lang="en-GB" sz="1600" dirty="0">
                <a:latin typeface="Arial" charset="0"/>
                <a:ea typeface="Calibri" charset="0"/>
                <a:cs typeface="Times New Roman" charset="0"/>
              </a:rPr>
              <a:t>Development of the Infrastructure Capital Investment Programme for the next five years </a:t>
            </a:r>
          </a:p>
          <a:p>
            <a:pPr marL="742950" lvl="1" indent="-285750" algn="just">
              <a:lnSpc>
                <a:spcPct val="150000"/>
              </a:lnSpc>
              <a:spcAft>
                <a:spcPts val="0"/>
              </a:spcAft>
              <a:buFont typeface="Wingdings" panose="05000000000000000000" pitchFamily="2" charset="2"/>
              <a:buChar char="Ø"/>
            </a:pPr>
            <a:r>
              <a:rPr lang="en-GB" sz="1600" dirty="0">
                <a:latin typeface="Arial" charset="0"/>
                <a:ea typeface="Calibri" charset="0"/>
                <a:cs typeface="Times New Roman" charset="0"/>
              </a:rPr>
              <a:t>Development of sector plans (e.g. water and sanitation) </a:t>
            </a:r>
          </a:p>
          <a:p>
            <a:pPr marL="742950" lvl="1" indent="-285750" algn="just">
              <a:lnSpc>
                <a:spcPct val="150000"/>
              </a:lnSpc>
              <a:spcAft>
                <a:spcPts val="0"/>
              </a:spcAft>
              <a:buFont typeface="Wingdings" panose="05000000000000000000" pitchFamily="2" charset="2"/>
              <a:buChar char="Ø"/>
            </a:pPr>
            <a:r>
              <a:rPr lang="en-GB" sz="1600" dirty="0">
                <a:latin typeface="Arial" charset="0"/>
                <a:ea typeface="Calibri" charset="0"/>
                <a:cs typeface="Times New Roman" charset="0"/>
              </a:rPr>
              <a:t>Request additional funds for COVID-19 Projects after market testing</a:t>
            </a:r>
          </a:p>
          <a:p>
            <a:pPr marL="742950" lvl="1" indent="-285750" algn="just">
              <a:lnSpc>
                <a:spcPct val="150000"/>
              </a:lnSpc>
              <a:spcAft>
                <a:spcPts val="0"/>
              </a:spcAft>
              <a:buFont typeface="Wingdings" panose="05000000000000000000" pitchFamily="2" charset="2"/>
              <a:buChar char="Ø"/>
            </a:pPr>
            <a:r>
              <a:rPr lang="en-GB" sz="1600" dirty="0">
                <a:latin typeface="Arial" charset="0"/>
                <a:ea typeface="Calibri" charset="0"/>
                <a:cs typeface="Times New Roman" charset="0"/>
              </a:rPr>
              <a:t>100% expenditure on MIG</a:t>
            </a:r>
          </a:p>
          <a:p>
            <a:pPr marL="742950" lvl="1" indent="-285750" algn="just">
              <a:lnSpc>
                <a:spcPct val="150000"/>
              </a:lnSpc>
              <a:spcAft>
                <a:spcPts val="0"/>
              </a:spcAft>
              <a:buFont typeface="Wingdings" panose="05000000000000000000" pitchFamily="2" charset="2"/>
              <a:buChar char="Ø"/>
            </a:pPr>
            <a:r>
              <a:rPr lang="en-GB" sz="1600" dirty="0">
                <a:latin typeface="Arial" charset="0"/>
                <a:ea typeface="Calibri" charset="0"/>
                <a:cs typeface="Times New Roman" charset="0"/>
              </a:rPr>
              <a:t>Water demand and conservation management </a:t>
            </a:r>
            <a:endParaRPr lang="en-GB" sz="1600" dirty="0">
              <a:solidFill>
                <a:srgbClr val="FF0000"/>
              </a:solidFill>
              <a:latin typeface="Arial" charset="0"/>
              <a:ea typeface="Calibri" charset="0"/>
              <a:cs typeface="Times New Roman" charset="0"/>
            </a:endParaRPr>
          </a:p>
        </p:txBody>
      </p:sp>
    </p:spTree>
    <p:extLst>
      <p:ext uri="{BB962C8B-B14F-4D97-AF65-F5344CB8AC3E}">
        <p14:creationId xmlns:p14="http://schemas.microsoft.com/office/powerpoint/2010/main" val="147310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COGTA’S SUPPORT AND COVID-19 INTERVENTIONS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52736"/>
            <a:ext cx="8208912" cy="4799006"/>
          </a:xfrm>
          <a:prstGeom prst="rect">
            <a:avLst/>
          </a:prstGeom>
          <a:noFill/>
          <a:ln>
            <a:solidFill>
              <a:schemeClr val="tx1"/>
            </a:solidFill>
          </a:ln>
        </p:spPr>
        <p:txBody>
          <a:bodyPr wrap="square" rtlCol="0">
            <a:spAutoFit/>
          </a:bodyPr>
          <a:lstStyle/>
          <a:p>
            <a:pPr marL="285750" indent="-285750" algn="just">
              <a:lnSpc>
                <a:spcPct val="150000"/>
              </a:lnSpc>
              <a:buFont typeface="Arial" panose="020B0604020202020204" pitchFamily="34" charset="0"/>
              <a:buChar char="•"/>
            </a:pPr>
            <a:r>
              <a:rPr lang="en-US" sz="1700" dirty="0">
                <a:cs typeface="Times New Roman" panose="02020603050405020304" pitchFamily="18" charset="0"/>
              </a:rPr>
              <a:t>Municipality is supported in the planning and implementation of MIG projects and projects are monitored on the MIS system through expenditure reporting and site visit reports. </a:t>
            </a:r>
            <a:r>
              <a:rPr lang="en-ZA" dirty="0"/>
              <a:t>MIG Acceleration Plan recently developed following the poor performance of the Municipality on the current allocations.</a:t>
            </a:r>
            <a:endParaRPr lang="en-US" sz="1700" dirty="0">
              <a:cs typeface="Times New Roman" panose="02020603050405020304" pitchFamily="18" charset="0"/>
            </a:endParaRPr>
          </a:p>
          <a:p>
            <a:pPr marL="285750" indent="-285750" algn="just">
              <a:lnSpc>
                <a:spcPct val="150000"/>
              </a:lnSpc>
              <a:buFont typeface="Arial" panose="020B0604020202020204" pitchFamily="34" charset="0"/>
              <a:buChar char="•"/>
            </a:pPr>
            <a:r>
              <a:rPr lang="en-US" sz="1700" dirty="0">
                <a:cs typeface="Times New Roman" panose="02020603050405020304" pitchFamily="18" charset="0"/>
              </a:rPr>
              <a:t>MPAC engagement session was conducted on 22-23 September 2020 to identify areas requiring support and to assist the municipalities on oversight related matters. </a:t>
            </a:r>
          </a:p>
          <a:p>
            <a:pPr algn="just">
              <a:lnSpc>
                <a:spcPct val="150000"/>
              </a:lnSpc>
            </a:pPr>
            <a:r>
              <a:rPr lang="en-US" sz="1700" b="1" dirty="0"/>
              <a:t>COVID-19 interventions included:</a:t>
            </a:r>
            <a:endParaRPr lang="en-ZA" sz="1700" b="1" dirty="0"/>
          </a:p>
          <a:p>
            <a:pPr marL="342900" indent="-342900" algn="just">
              <a:lnSpc>
                <a:spcPct val="150000"/>
              </a:lnSpc>
              <a:buFont typeface="Arial" panose="020B0604020202020204" pitchFamily="34" charset="0"/>
              <a:buChar char="•"/>
            </a:pPr>
            <a:r>
              <a:rPr lang="en-ZA" sz="1700" b="1" dirty="0"/>
              <a:t>MIG funds (R68m) </a:t>
            </a:r>
            <a:r>
              <a:rPr lang="en-ZA" sz="1700" dirty="0"/>
              <a:t>reprioritised and repurposed towards water and sanitation projects to curb the spread of COVID-19:</a:t>
            </a:r>
          </a:p>
          <a:p>
            <a:pPr marL="800100" lvl="1" indent="-342900" algn="just">
              <a:lnSpc>
                <a:spcPct val="150000"/>
              </a:lnSpc>
              <a:buFont typeface="Wingdings" panose="05000000000000000000" pitchFamily="2" charset="2"/>
              <a:buChar char="Ø"/>
            </a:pPr>
            <a:r>
              <a:rPr lang="en-ZA" sz="1700" dirty="0"/>
              <a:t>A total of 15 projects (12 boreholes and 3 water and sanitation) registered and contractors appointed.</a:t>
            </a:r>
          </a:p>
        </p:txBody>
      </p:sp>
    </p:spTree>
    <p:extLst>
      <p:ext uri="{BB962C8B-B14F-4D97-AF65-F5344CB8AC3E}">
        <p14:creationId xmlns:p14="http://schemas.microsoft.com/office/powerpoint/2010/main" val="150871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1109"/>
            <a:ext cx="8208912" cy="687611"/>
          </a:xfrm>
          <a:ln>
            <a:solidFill>
              <a:schemeClr val="tx1"/>
            </a:solidFill>
          </a:ln>
        </p:spPr>
        <p:txBody>
          <a:bodyPr/>
          <a:lstStyle/>
          <a:p>
            <a:r>
              <a:rPr lang="en-US" sz="2600" dirty="0"/>
              <a:t>COGTA’S SUPPORT AND COVID-19 INTERVENTIONS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189183"/>
            <a:ext cx="8208912" cy="3968009"/>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sz="1700" dirty="0">
                <a:latin typeface="Arial" charset="0"/>
                <a:cs typeface="Arial" charset="0"/>
              </a:rPr>
              <a:t>The municipality received a </a:t>
            </a:r>
            <a:r>
              <a:rPr lang="en-ZA" sz="1700" b="1" dirty="0">
                <a:latin typeface="Arial" charset="0"/>
                <a:cs typeface="Arial" charset="0"/>
              </a:rPr>
              <a:t>Disaster Relief Grant of  R 417 000.00, </a:t>
            </a:r>
            <a:r>
              <a:rPr lang="en-ZA" sz="1700" dirty="0">
                <a:latin typeface="Arial" charset="0"/>
                <a:cs typeface="Arial" charset="0"/>
              </a:rPr>
              <a:t>which has been used for fumigation, procurement of  hand sanitizers, thermometers, duct tapes, and disinfection sprays.   </a:t>
            </a:r>
            <a:endParaRPr lang="en-ZA" sz="1700" dirty="0"/>
          </a:p>
          <a:p>
            <a:pPr marL="342900" indent="-342900" algn="just">
              <a:lnSpc>
                <a:spcPct val="150000"/>
              </a:lnSpc>
              <a:buFont typeface="Arial" panose="020B0604020202020204" pitchFamily="34" charset="0"/>
              <a:buChar char="•"/>
            </a:pPr>
            <a:r>
              <a:rPr lang="en-ZA" sz="1700" dirty="0"/>
              <a:t>Received 82 water tanks, </a:t>
            </a:r>
            <a:r>
              <a:rPr lang="en-ZA" sz="1700" b="1" dirty="0"/>
              <a:t>from DWS (64) </a:t>
            </a:r>
            <a:r>
              <a:rPr lang="en-ZA" sz="1700" dirty="0"/>
              <a:t>and </a:t>
            </a:r>
            <a:r>
              <a:rPr lang="en-ZA" sz="1700" b="1" dirty="0"/>
              <a:t>Nkangala District (18)</a:t>
            </a:r>
            <a:r>
              <a:rPr lang="en-ZA" sz="1700" dirty="0"/>
              <a:t>, and </a:t>
            </a:r>
            <a:r>
              <a:rPr lang="en-ZA" sz="1700" b="1" dirty="0"/>
              <a:t>8 water bowsers from DWS.</a:t>
            </a:r>
          </a:p>
          <a:p>
            <a:pPr marL="342900" indent="-342900" algn="just">
              <a:lnSpc>
                <a:spcPct val="150000"/>
              </a:lnSpc>
              <a:buFont typeface="Arial" panose="020B0604020202020204" pitchFamily="34" charset="0"/>
              <a:buChar char="•"/>
            </a:pPr>
            <a:r>
              <a:rPr lang="en-ZA" sz="1700" dirty="0"/>
              <a:t>Received and distributed </a:t>
            </a:r>
            <a:r>
              <a:rPr lang="en-ZA" sz="1700" b="1" dirty="0"/>
              <a:t>3 100 food parcels </a:t>
            </a:r>
            <a:r>
              <a:rPr lang="en-ZA" sz="1700" dirty="0"/>
              <a:t>to all the 31 wards</a:t>
            </a:r>
          </a:p>
          <a:p>
            <a:pPr marL="342900" indent="-342900" algn="just">
              <a:lnSpc>
                <a:spcPct val="150000"/>
              </a:lnSpc>
              <a:buFont typeface="Arial" panose="020B0604020202020204" pitchFamily="34" charset="0"/>
              <a:buChar char="•"/>
            </a:pPr>
            <a:r>
              <a:rPr lang="en-ZA" sz="1700" dirty="0"/>
              <a:t>Received 277 sanitisers from DWS</a:t>
            </a:r>
          </a:p>
          <a:p>
            <a:pPr marL="342900" indent="-342900" algn="just">
              <a:lnSpc>
                <a:spcPct val="150000"/>
              </a:lnSpc>
              <a:buFont typeface="Arial" panose="020B0604020202020204" pitchFamily="34" charset="0"/>
              <a:buChar char="•"/>
            </a:pPr>
            <a:r>
              <a:rPr lang="en-ZA" sz="1700" dirty="0"/>
              <a:t>3 000 hygiene packs (sanitisers and antiseptic bath soaps) delivered through the MISA/</a:t>
            </a:r>
            <a:r>
              <a:rPr lang="en-ZA" sz="1700" dirty="0" err="1"/>
              <a:t>Tirisano</a:t>
            </a:r>
            <a:r>
              <a:rPr lang="en-ZA" sz="1700" dirty="0"/>
              <a:t> collaboration</a:t>
            </a:r>
          </a:p>
          <a:p>
            <a:pPr marL="342900" indent="-342900" algn="just">
              <a:lnSpc>
                <a:spcPct val="150000"/>
              </a:lnSpc>
              <a:buFont typeface="Arial" panose="020B0604020202020204" pitchFamily="34" charset="0"/>
              <a:buChar char="•"/>
            </a:pPr>
            <a:r>
              <a:rPr lang="en-ZA" sz="1700" dirty="0"/>
              <a:t>15 000 sanitisers (of 25 litres each) were distributed across the 31 wards.</a:t>
            </a:r>
          </a:p>
        </p:txBody>
      </p:sp>
    </p:spTree>
    <p:extLst>
      <p:ext uri="{BB962C8B-B14F-4D97-AF65-F5344CB8AC3E}">
        <p14:creationId xmlns:p14="http://schemas.microsoft.com/office/powerpoint/2010/main" val="12560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EMERGING ISSUES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132447"/>
            <a:ext cx="8208912" cy="3575594"/>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sz="1700" dirty="0">
                <a:latin typeface="Arial" charset="0"/>
                <a:cs typeface="Arial" charset="0"/>
              </a:rPr>
              <a:t>During an oversight visit of the Select Committee to Dr JS Moroka on 17 September 2020 the following issues were raised:</a:t>
            </a:r>
          </a:p>
          <a:p>
            <a:pPr marL="800100" lvl="1" indent="-342900" algn="just">
              <a:lnSpc>
                <a:spcPct val="150000"/>
              </a:lnSpc>
              <a:buFont typeface="Wingdings" panose="05000000000000000000" pitchFamily="2" charset="2"/>
              <a:buChar char="Ø"/>
            </a:pPr>
            <a:r>
              <a:rPr lang="en-ZA" sz="1700" dirty="0">
                <a:latin typeface="Arial" charset="0"/>
                <a:cs typeface="Arial" charset="0"/>
              </a:rPr>
              <a:t>COGTA (Mpumalanga) requested to provide proof that the NCOP was notified accordingly as required by legislation about the section 139(1)(b) intervention at Dr JS Moroka. If there is no evidence, the intervention would be declared as null and void and all expenditures incurred to be regarded as fruitless and wasteful.</a:t>
            </a:r>
          </a:p>
          <a:p>
            <a:pPr marL="800100" lvl="1" indent="-342900" algn="just">
              <a:lnSpc>
                <a:spcPct val="150000"/>
              </a:lnSpc>
              <a:buFont typeface="Wingdings" panose="05000000000000000000" pitchFamily="2" charset="2"/>
              <a:buChar char="Ø"/>
            </a:pPr>
            <a:r>
              <a:rPr lang="en-ZA" sz="1700" dirty="0">
                <a:latin typeface="Arial" charset="0"/>
                <a:cs typeface="Arial" charset="0"/>
              </a:rPr>
              <a:t>COGTA should provide maximum support to the Municipality based on the current state of the Municipality.</a:t>
            </a:r>
          </a:p>
        </p:txBody>
      </p:sp>
    </p:spTree>
    <p:extLst>
      <p:ext uri="{BB962C8B-B14F-4D97-AF65-F5344CB8AC3E}">
        <p14:creationId xmlns:p14="http://schemas.microsoft.com/office/powerpoint/2010/main" val="1726460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RECOMMENDATIONS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124744"/>
            <a:ext cx="8208912" cy="5016758"/>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dirty="0"/>
              <a:t>The Portfolio Committee takes note of:</a:t>
            </a:r>
          </a:p>
          <a:p>
            <a:pPr marL="800100" lvl="1" indent="-342900" algn="just">
              <a:lnSpc>
                <a:spcPct val="150000"/>
              </a:lnSpc>
              <a:buFont typeface="Wingdings" panose="05000000000000000000" pitchFamily="2" charset="2"/>
              <a:buChar char="Ø"/>
            </a:pPr>
            <a:r>
              <a:rPr lang="en-ZA" dirty="0"/>
              <a:t>The state of Dr JS </a:t>
            </a:r>
            <a:r>
              <a:rPr lang="en-ZA" dirty="0" err="1"/>
              <a:t>Moroka</a:t>
            </a:r>
            <a:r>
              <a:rPr lang="en-ZA" dirty="0"/>
              <a:t> Local Municipality, following the intervention in terms of section 139(1)(b) of the Constitution; and</a:t>
            </a:r>
          </a:p>
          <a:p>
            <a:pPr marL="800100" lvl="1" indent="-342900" algn="just">
              <a:lnSpc>
                <a:spcPct val="150000"/>
              </a:lnSpc>
              <a:buFont typeface="Wingdings" panose="05000000000000000000" pitchFamily="2" charset="2"/>
              <a:buChar char="Ø"/>
            </a:pPr>
            <a:r>
              <a:rPr lang="en-ZA" dirty="0"/>
              <a:t>The fact that the Province’s resolution to extend the intervention for another six months. </a:t>
            </a:r>
          </a:p>
          <a:p>
            <a:pPr marL="342900" indent="-342900" algn="just">
              <a:buFont typeface="Arial" panose="020B0604020202020204" pitchFamily="34" charset="0"/>
              <a:buChar char="•"/>
            </a:pPr>
            <a:endParaRPr lang="en-ZA" sz="17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56913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END</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223590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3921" cy="615603"/>
          </a:xfrm>
          <a:ln>
            <a:solidFill>
              <a:schemeClr val="tx1"/>
            </a:solidFill>
          </a:ln>
        </p:spPr>
        <p:txBody>
          <a:bodyPr/>
          <a:lstStyle/>
          <a:p>
            <a:r>
              <a:rPr lang="en-US" sz="2600" dirty="0"/>
              <a:t>PRESENTATION LAYOUT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67544" y="1124744"/>
            <a:ext cx="8203921" cy="4608512"/>
          </a:xfrm>
          <a:ln>
            <a:solidFill>
              <a:schemeClr val="tx1"/>
            </a:solidFill>
          </a:ln>
        </p:spPr>
        <p:txBody>
          <a:bodyPr/>
          <a:lstStyle/>
          <a:p>
            <a:pPr>
              <a:lnSpc>
                <a:spcPct val="150000"/>
              </a:lnSpc>
              <a:buFont typeface="Wingdings" panose="05000000000000000000" pitchFamily="2" charset="2"/>
              <a:buChar char="§"/>
            </a:pPr>
            <a:r>
              <a:rPr lang="en-US" dirty="0"/>
              <a:t>Purpose</a:t>
            </a:r>
          </a:p>
          <a:p>
            <a:pPr>
              <a:lnSpc>
                <a:spcPct val="150000"/>
              </a:lnSpc>
              <a:buFont typeface="Wingdings" panose="05000000000000000000" pitchFamily="2" charset="2"/>
              <a:buChar char="§"/>
            </a:pPr>
            <a:r>
              <a:rPr lang="en-US" dirty="0"/>
              <a:t>Introduction</a:t>
            </a:r>
          </a:p>
          <a:p>
            <a:pPr>
              <a:lnSpc>
                <a:spcPct val="150000"/>
              </a:lnSpc>
              <a:buFont typeface="Wingdings" panose="05000000000000000000" pitchFamily="2" charset="2"/>
              <a:buChar char="§"/>
            </a:pPr>
            <a:r>
              <a:rPr lang="en-US" dirty="0"/>
              <a:t>Governance and Administration</a:t>
            </a:r>
          </a:p>
          <a:p>
            <a:pPr>
              <a:lnSpc>
                <a:spcPct val="150000"/>
              </a:lnSpc>
              <a:buFont typeface="Wingdings" panose="05000000000000000000" pitchFamily="2" charset="2"/>
              <a:buChar char="§"/>
            </a:pPr>
            <a:r>
              <a:rPr lang="en-US" dirty="0"/>
              <a:t>Financial Management</a:t>
            </a:r>
          </a:p>
          <a:p>
            <a:pPr>
              <a:lnSpc>
                <a:spcPct val="150000"/>
              </a:lnSpc>
              <a:buFont typeface="Wingdings" panose="05000000000000000000" pitchFamily="2" charset="2"/>
              <a:buChar char="§"/>
            </a:pPr>
            <a:r>
              <a:rPr lang="en-US" dirty="0"/>
              <a:t>Service Delivery</a:t>
            </a:r>
          </a:p>
          <a:p>
            <a:pPr>
              <a:lnSpc>
                <a:spcPct val="150000"/>
              </a:lnSpc>
              <a:buFont typeface="Wingdings" panose="05000000000000000000" pitchFamily="2" charset="2"/>
              <a:buChar char="§"/>
            </a:pPr>
            <a:r>
              <a:rPr lang="en-US" dirty="0"/>
              <a:t>COGTA’s Support and COVID-19 Interventions</a:t>
            </a:r>
          </a:p>
          <a:p>
            <a:pPr>
              <a:lnSpc>
                <a:spcPct val="150000"/>
              </a:lnSpc>
              <a:buFont typeface="Wingdings" panose="05000000000000000000" pitchFamily="2" charset="2"/>
              <a:buChar char="§"/>
            </a:pPr>
            <a:r>
              <a:rPr lang="en-US" dirty="0"/>
              <a:t>Emerging Issues</a:t>
            </a:r>
          </a:p>
          <a:p>
            <a:pPr>
              <a:lnSpc>
                <a:spcPct val="150000"/>
              </a:lnSpc>
              <a:buFont typeface="Wingdings" panose="05000000000000000000" pitchFamily="2" charset="2"/>
              <a:buChar char="§"/>
            </a:pPr>
            <a:r>
              <a:rPr lang="en-US" dirty="0"/>
              <a:t>Recommendations </a:t>
            </a:r>
          </a:p>
          <a:p>
            <a:endParaRPr lang="en-US" dirty="0"/>
          </a:p>
          <a:p>
            <a:endParaRPr lang="en-US" dirty="0"/>
          </a:p>
        </p:txBody>
      </p:sp>
    </p:spTree>
    <p:extLst>
      <p:ext uri="{BB962C8B-B14F-4D97-AF65-F5344CB8AC3E}">
        <p14:creationId xmlns:p14="http://schemas.microsoft.com/office/powerpoint/2010/main" val="624044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PURPOSE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154984"/>
          </a:xfrm>
          <a:prstGeom prst="rect">
            <a:avLst/>
          </a:prstGeom>
          <a:noFill/>
          <a:ln>
            <a:solidFill>
              <a:schemeClr val="tx1"/>
            </a:solidFill>
          </a:ln>
        </p:spPr>
        <p:txBody>
          <a:bodyPr wrap="square" rtlCol="0">
            <a:spAutoFit/>
          </a:bodyPr>
          <a:lstStyle/>
          <a:p>
            <a:pPr algn="just">
              <a:lnSpc>
                <a:spcPct val="150000"/>
              </a:lnSpc>
            </a:pPr>
            <a:r>
              <a:rPr lang="en-ZA" sz="2000" dirty="0"/>
              <a:t>To brief the Portfolio Committee on Cooperative Governance and Traditional Affairs (</a:t>
            </a:r>
            <a:r>
              <a:rPr lang="en-ZA" sz="2000" dirty="0" err="1"/>
              <a:t>CoGTA</a:t>
            </a:r>
            <a:r>
              <a:rPr lang="en-ZA" sz="2000" dirty="0"/>
              <a:t>) on the status of </a:t>
            </a:r>
            <a:r>
              <a:rPr lang="en-ZA" sz="2000" b="1" dirty="0"/>
              <a:t>Dr JS </a:t>
            </a:r>
            <a:r>
              <a:rPr lang="en-ZA" sz="2000" b="1" dirty="0" err="1"/>
              <a:t>Moroka</a:t>
            </a:r>
            <a:r>
              <a:rPr lang="en-ZA" sz="2000" b="1" dirty="0"/>
              <a:t> Local Municipality</a:t>
            </a:r>
            <a:r>
              <a:rPr lang="en-ZA" sz="2000" dirty="0"/>
              <a:t>,</a:t>
            </a:r>
            <a:r>
              <a:rPr lang="en-ZA" sz="2000" b="1" dirty="0"/>
              <a:t> </a:t>
            </a:r>
            <a:r>
              <a:rPr lang="en-ZA" sz="2000" dirty="0"/>
              <a:t>which was placed under section </a:t>
            </a:r>
            <a:r>
              <a:rPr lang="en-ZA" sz="2000" b="1" dirty="0"/>
              <a:t>139(1)(b) </a:t>
            </a:r>
            <a:r>
              <a:rPr lang="en-ZA" sz="2000" dirty="0"/>
              <a:t>intervention on </a:t>
            </a:r>
            <a:r>
              <a:rPr lang="en-ZA" sz="2000" b="1" dirty="0"/>
              <a:t>17 January 2020</a:t>
            </a:r>
            <a:r>
              <a:rPr lang="en-ZA" sz="2000" dirty="0"/>
              <a:t>.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val="137303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INTRODUCTION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996830"/>
            <a:ext cx="8208912" cy="5840060"/>
          </a:xfrm>
          <a:prstGeom prst="rect">
            <a:avLst/>
          </a:prstGeom>
          <a:noFill/>
          <a:ln>
            <a:solidFill>
              <a:schemeClr val="tx1"/>
            </a:solidFill>
          </a:ln>
        </p:spPr>
        <p:txBody>
          <a:bodyPr wrap="square" rtlCol="0">
            <a:spAutoFit/>
          </a:bodyPr>
          <a:lstStyle/>
          <a:p>
            <a:pPr marL="285750" indent="-285750" algn="just">
              <a:lnSpc>
                <a:spcPct val="150000"/>
              </a:lnSpc>
              <a:buFont typeface="Arial" charset="0"/>
              <a:buChar char="•"/>
            </a:pPr>
            <a:r>
              <a:rPr lang="en-US" sz="1700" dirty="0">
                <a:latin typeface="Arial" charset="0"/>
                <a:ea typeface="Arial" charset="0"/>
                <a:cs typeface="Arial" charset="0"/>
              </a:rPr>
              <a:t>The Municipality was placed under administration for </a:t>
            </a:r>
            <a:r>
              <a:rPr lang="en-US" sz="1700" b="1" dirty="0">
                <a:latin typeface="Arial" charset="0"/>
                <a:ea typeface="Arial" charset="0"/>
                <a:cs typeface="Arial" charset="0"/>
              </a:rPr>
              <a:t>failing to execute its executive obligations</a:t>
            </a:r>
            <a:r>
              <a:rPr lang="en-US" sz="1700" dirty="0">
                <a:latin typeface="Arial" charset="0"/>
                <a:ea typeface="Arial" charset="0"/>
                <a:cs typeface="Arial" charset="0"/>
              </a:rPr>
              <a:t> (governance, financial management and service delivery).</a:t>
            </a:r>
          </a:p>
          <a:p>
            <a:pPr marL="285750" indent="-285750" algn="just">
              <a:lnSpc>
                <a:spcPct val="150000"/>
              </a:lnSpc>
              <a:buFont typeface="Arial" charset="0"/>
              <a:buChar char="•"/>
            </a:pPr>
            <a:r>
              <a:rPr lang="en-US" sz="1700" dirty="0">
                <a:latin typeface="Arial" charset="0"/>
                <a:ea typeface="Arial" charset="0"/>
                <a:cs typeface="Arial" charset="0"/>
              </a:rPr>
              <a:t>The intervention was for a period of six months, which </a:t>
            </a:r>
            <a:r>
              <a:rPr lang="en-US" sz="1700" b="1" dirty="0">
                <a:latin typeface="Arial" charset="0"/>
                <a:ea typeface="Arial" charset="0"/>
                <a:cs typeface="Arial" charset="0"/>
              </a:rPr>
              <a:t>ended on 17 July 2020. </a:t>
            </a:r>
          </a:p>
          <a:p>
            <a:pPr marL="285750" lvl="0" indent="-285750" algn="just">
              <a:lnSpc>
                <a:spcPct val="150000"/>
              </a:lnSpc>
              <a:buFont typeface="Arial" charset="0"/>
              <a:buChar char="•"/>
            </a:pPr>
            <a:r>
              <a:rPr lang="en-ZA" sz="1700" b="1" dirty="0">
                <a:solidFill>
                  <a:prstClr val="black"/>
                </a:solidFill>
                <a:latin typeface="Arial" charset="0"/>
                <a:ea typeface="Arial" charset="0"/>
                <a:cs typeface="Arial" charset="0"/>
              </a:rPr>
              <a:t>Administration team </a:t>
            </a:r>
            <a:r>
              <a:rPr lang="en-ZA" sz="1700" dirty="0">
                <a:solidFill>
                  <a:prstClr val="black"/>
                </a:solidFill>
                <a:latin typeface="Arial" charset="0"/>
                <a:ea typeface="Arial" charset="0"/>
                <a:cs typeface="Arial" charset="0"/>
              </a:rPr>
              <a:t>deployed to the Municipality comprised of the following:</a:t>
            </a:r>
            <a:endParaRPr lang="en-GB" sz="1700" dirty="0">
              <a:solidFill>
                <a:prstClr val="black"/>
              </a:solidFill>
              <a:latin typeface="Arial" charset="0"/>
              <a:ea typeface="Arial" charset="0"/>
              <a:cs typeface="Arial" charset="0"/>
            </a:endParaRPr>
          </a:p>
          <a:p>
            <a:pPr marL="958850" lvl="1" indent="-311150" algn="just">
              <a:lnSpc>
                <a:spcPct val="150000"/>
              </a:lnSpc>
              <a:buFont typeface="Wingdings" panose="05000000000000000000" pitchFamily="2" charset="2"/>
              <a:buChar char="Ø"/>
            </a:pPr>
            <a:r>
              <a:rPr lang="en-ZA" sz="1600" b="1" dirty="0">
                <a:latin typeface="Arial" charset="0"/>
                <a:ea typeface="Arial" charset="0"/>
                <a:cs typeface="Arial" charset="0"/>
              </a:rPr>
              <a:t>The Administrator</a:t>
            </a:r>
            <a:r>
              <a:rPr lang="en-ZA" sz="1600" dirty="0">
                <a:latin typeface="Arial" charset="0"/>
                <a:ea typeface="Arial" charset="0"/>
                <a:cs typeface="Arial" charset="0"/>
              </a:rPr>
              <a:t>, from Human Settlements (Mr BM Mhlanga);</a:t>
            </a:r>
            <a:endParaRPr lang="en-GB" sz="1600" dirty="0">
              <a:latin typeface="Arial" charset="0"/>
              <a:ea typeface="Arial" charset="0"/>
              <a:cs typeface="Arial" charset="0"/>
            </a:endParaRPr>
          </a:p>
          <a:p>
            <a:pPr marL="958850" lvl="1" indent="-311150" algn="just">
              <a:lnSpc>
                <a:spcPct val="150000"/>
              </a:lnSpc>
              <a:buFont typeface="Wingdings" panose="05000000000000000000" pitchFamily="2" charset="2"/>
              <a:buChar char="Ø"/>
            </a:pPr>
            <a:r>
              <a:rPr lang="en-ZA" sz="1600" b="1" dirty="0">
                <a:latin typeface="Arial" charset="0"/>
                <a:ea typeface="Arial" charset="0"/>
                <a:cs typeface="Arial" charset="0"/>
              </a:rPr>
              <a:t>A Financial Assistant</a:t>
            </a:r>
            <a:r>
              <a:rPr lang="en-ZA" sz="1600" dirty="0">
                <a:latin typeface="Arial" charset="0"/>
                <a:ea typeface="Arial" charset="0"/>
                <a:cs typeface="Arial" charset="0"/>
              </a:rPr>
              <a:t>, from the Provincial Treasury (Mr S </a:t>
            </a:r>
            <a:r>
              <a:rPr lang="en-ZA" sz="1600" dirty="0" err="1">
                <a:latin typeface="Arial" charset="0"/>
                <a:ea typeface="Arial" charset="0"/>
                <a:cs typeface="Arial" charset="0"/>
              </a:rPr>
              <a:t>Masombuka</a:t>
            </a:r>
            <a:r>
              <a:rPr lang="en-ZA" sz="1600" dirty="0">
                <a:latin typeface="Arial" charset="0"/>
                <a:ea typeface="Arial" charset="0"/>
                <a:cs typeface="Arial" charset="0"/>
              </a:rPr>
              <a:t>, later Replaced by Mr JS 	</a:t>
            </a:r>
            <a:r>
              <a:rPr lang="en-ZA" sz="1600" dirty="0" err="1">
                <a:latin typeface="Arial" charset="0"/>
                <a:ea typeface="Arial" charset="0"/>
                <a:cs typeface="Arial" charset="0"/>
              </a:rPr>
              <a:t>Mzobe</a:t>
            </a:r>
            <a:r>
              <a:rPr lang="en-ZA" sz="1600" dirty="0">
                <a:latin typeface="Arial" charset="0"/>
                <a:ea typeface="Arial" charset="0"/>
                <a:cs typeface="Arial" charset="0"/>
              </a:rPr>
              <a:t> from Mpumalanga COGTA);</a:t>
            </a:r>
            <a:endParaRPr lang="en-GB" sz="1600" dirty="0">
              <a:latin typeface="Arial" charset="0"/>
              <a:ea typeface="Arial" charset="0"/>
              <a:cs typeface="Arial" charset="0"/>
            </a:endParaRPr>
          </a:p>
          <a:p>
            <a:pPr marL="958850" lvl="1" indent="-311150" algn="just">
              <a:lnSpc>
                <a:spcPct val="150000"/>
              </a:lnSpc>
              <a:buFont typeface="Wingdings" panose="05000000000000000000" pitchFamily="2" charset="2"/>
              <a:buChar char="Ø"/>
            </a:pPr>
            <a:r>
              <a:rPr lang="en-ZA" sz="1600" b="1" dirty="0">
                <a:latin typeface="Arial" charset="0"/>
                <a:ea typeface="Arial" charset="0"/>
                <a:cs typeface="Arial" charset="0"/>
              </a:rPr>
              <a:t>A Legal Assistant</a:t>
            </a:r>
            <a:r>
              <a:rPr lang="en-ZA" sz="1600" dirty="0">
                <a:latin typeface="Arial" charset="0"/>
                <a:ea typeface="Arial" charset="0"/>
                <a:cs typeface="Arial" charset="0"/>
              </a:rPr>
              <a:t>, from Human Settlements, (</a:t>
            </a:r>
            <a:r>
              <a:rPr lang="en-ZA" sz="1600" dirty="0" err="1">
                <a:latin typeface="Arial" charset="0"/>
                <a:ea typeface="Arial" charset="0"/>
                <a:cs typeface="Arial" charset="0"/>
              </a:rPr>
              <a:t>Adv</a:t>
            </a:r>
            <a:r>
              <a:rPr lang="en-ZA" sz="1600" dirty="0">
                <a:latin typeface="Arial" charset="0"/>
                <a:ea typeface="Arial" charset="0"/>
                <a:cs typeface="Arial" charset="0"/>
              </a:rPr>
              <a:t> P </a:t>
            </a:r>
            <a:r>
              <a:rPr lang="en-ZA" sz="1600" dirty="0" err="1">
                <a:latin typeface="Arial" charset="0"/>
                <a:ea typeface="Arial" charset="0"/>
                <a:cs typeface="Arial" charset="0"/>
              </a:rPr>
              <a:t>Mabaso</a:t>
            </a:r>
            <a:r>
              <a:rPr lang="en-ZA" sz="1600" dirty="0">
                <a:latin typeface="Arial" charset="0"/>
                <a:ea typeface="Arial" charset="0"/>
                <a:cs typeface="Arial" charset="0"/>
              </a:rPr>
              <a:t>); and</a:t>
            </a:r>
            <a:endParaRPr lang="en-GB" sz="1600" dirty="0">
              <a:latin typeface="Arial" charset="0"/>
              <a:ea typeface="Arial" charset="0"/>
              <a:cs typeface="Arial" charset="0"/>
            </a:endParaRPr>
          </a:p>
          <a:p>
            <a:pPr marL="958850" lvl="1" indent="-311150" algn="just">
              <a:lnSpc>
                <a:spcPct val="150000"/>
              </a:lnSpc>
              <a:buFont typeface="Wingdings" panose="05000000000000000000" pitchFamily="2" charset="2"/>
              <a:buChar char="Ø"/>
            </a:pPr>
            <a:r>
              <a:rPr lang="en-ZA" sz="1600" b="1" dirty="0">
                <a:latin typeface="Arial" charset="0"/>
                <a:ea typeface="Arial" charset="0"/>
                <a:cs typeface="Arial" charset="0"/>
              </a:rPr>
              <a:t>Engineers,</a:t>
            </a:r>
            <a:r>
              <a:rPr lang="en-ZA" sz="1600" dirty="0">
                <a:latin typeface="Arial" charset="0"/>
                <a:ea typeface="Arial" charset="0"/>
                <a:cs typeface="Arial" charset="0"/>
              </a:rPr>
              <a:t> from Human Settlements (Mr PG </a:t>
            </a:r>
            <a:r>
              <a:rPr lang="en-ZA" sz="1600" dirty="0" err="1">
                <a:latin typeface="Arial" charset="0"/>
                <a:ea typeface="Arial" charset="0"/>
                <a:cs typeface="Arial" charset="0"/>
              </a:rPr>
              <a:t>Mpofu</a:t>
            </a:r>
            <a:r>
              <a:rPr lang="en-ZA" sz="1600" dirty="0">
                <a:latin typeface="Arial" charset="0"/>
                <a:ea typeface="Arial" charset="0"/>
                <a:cs typeface="Arial" charset="0"/>
              </a:rPr>
              <a:t> and Mr R. </a:t>
            </a:r>
            <a:r>
              <a:rPr lang="en-ZA" sz="1600" dirty="0" err="1">
                <a:latin typeface="Arial" charset="0"/>
                <a:ea typeface="Arial" charset="0"/>
                <a:cs typeface="Arial" charset="0"/>
              </a:rPr>
              <a:t>Ntshanana</a:t>
            </a:r>
            <a:r>
              <a:rPr lang="en-ZA" sz="1600" dirty="0">
                <a:latin typeface="Arial" charset="0"/>
                <a:ea typeface="Arial" charset="0"/>
                <a:cs typeface="Arial" charset="0"/>
              </a:rPr>
              <a:t>) and MISA (Mr M. </a:t>
            </a:r>
            <a:r>
              <a:rPr lang="en-ZA" sz="1600" dirty="0" err="1">
                <a:latin typeface="Arial" charset="0"/>
                <a:ea typeface="Arial" charset="0"/>
                <a:cs typeface="Arial" charset="0"/>
              </a:rPr>
              <a:t>Bodika</a:t>
            </a:r>
            <a:r>
              <a:rPr lang="en-ZA" sz="1600" dirty="0">
                <a:latin typeface="Arial" charset="0"/>
                <a:ea typeface="Arial" charset="0"/>
                <a:cs typeface="Arial" charset="0"/>
              </a:rPr>
              <a:t> and Mr R. Gillmer).</a:t>
            </a:r>
            <a:endParaRPr lang="en-GB" sz="1600" dirty="0">
              <a:latin typeface="Arial" charset="0"/>
              <a:ea typeface="Arial" charset="0"/>
              <a:cs typeface="Arial" charset="0"/>
            </a:endParaRPr>
          </a:p>
          <a:p>
            <a:pPr marL="285750" lvl="1" indent="-285750" algn="just">
              <a:lnSpc>
                <a:spcPct val="150000"/>
              </a:lnSpc>
              <a:buFont typeface="Arial" charset="0"/>
              <a:buChar char="•"/>
            </a:pPr>
            <a:r>
              <a:rPr lang="en-US" sz="1700" dirty="0">
                <a:latin typeface="Arial" charset="0"/>
                <a:ea typeface="Arial" charset="0"/>
                <a:cs typeface="Arial" charset="0"/>
              </a:rPr>
              <a:t>A </a:t>
            </a:r>
            <a:r>
              <a:rPr lang="en-US" sz="1700" b="1" dirty="0">
                <a:latin typeface="Arial" charset="0"/>
                <a:ea typeface="Arial" charset="0"/>
                <a:cs typeface="Arial" charset="0"/>
              </a:rPr>
              <a:t>Turnaround Strategy </a:t>
            </a:r>
            <a:r>
              <a:rPr lang="en-US" sz="1700" dirty="0">
                <a:latin typeface="Arial" charset="0"/>
                <a:ea typeface="Arial" charset="0"/>
                <a:cs typeface="Arial" charset="0"/>
              </a:rPr>
              <a:t>for the Administration Team was approved by the MEC on 28 February 2020.</a:t>
            </a:r>
          </a:p>
          <a:p>
            <a:pPr marL="285750" lvl="1" indent="-285750" algn="just">
              <a:lnSpc>
                <a:spcPct val="150000"/>
              </a:lnSpc>
              <a:buFont typeface="Arial" charset="0"/>
              <a:buChar char="•"/>
            </a:pPr>
            <a:r>
              <a:rPr lang="en-US" sz="1700" dirty="0">
                <a:latin typeface="Arial" charset="0"/>
                <a:ea typeface="Arial" charset="0"/>
                <a:cs typeface="Arial" charset="0"/>
              </a:rPr>
              <a:t>This presentation highlights areas of achievements, which were realized during the intervention, as well as outstanding issues.</a:t>
            </a:r>
          </a:p>
        </p:txBody>
      </p:sp>
    </p:spTree>
    <p:extLst>
      <p:ext uri="{BB962C8B-B14F-4D97-AF65-F5344CB8AC3E}">
        <p14:creationId xmlns:p14="http://schemas.microsoft.com/office/powerpoint/2010/main" val="205228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687611"/>
          </a:xfrm>
          <a:ln>
            <a:solidFill>
              <a:schemeClr val="tx1"/>
            </a:solidFill>
          </a:ln>
        </p:spPr>
        <p:txBody>
          <a:bodyPr/>
          <a:lstStyle/>
          <a:p>
            <a:r>
              <a:rPr lang="en-US" sz="2600" dirty="0"/>
              <a:t>GOVERNANCE AND ADMINISTRATION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908720"/>
            <a:ext cx="8352928" cy="5814669"/>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sz="1700" dirty="0"/>
              <a:t>As at September 2020, the </a:t>
            </a:r>
            <a:r>
              <a:rPr lang="en-ZA" sz="1700" b="1" dirty="0"/>
              <a:t>political environment was fairly stable</a:t>
            </a:r>
            <a:r>
              <a:rPr lang="en-ZA" sz="1700" dirty="0"/>
              <a:t> and council meetings held regularly.</a:t>
            </a:r>
          </a:p>
          <a:p>
            <a:pPr marL="342900" indent="-342900" algn="just">
              <a:lnSpc>
                <a:spcPct val="150000"/>
              </a:lnSpc>
              <a:buFont typeface="Arial" panose="020B0604020202020204" pitchFamily="34" charset="0"/>
              <a:buChar char="•"/>
            </a:pPr>
            <a:r>
              <a:rPr lang="en-ZA" sz="1700" dirty="0"/>
              <a:t>The process of resuscitating </a:t>
            </a:r>
            <a:r>
              <a:rPr lang="en-ZA" sz="1700" b="1" dirty="0"/>
              <a:t>governance committees </a:t>
            </a:r>
            <a:r>
              <a:rPr lang="en-ZA" sz="1700" dirty="0"/>
              <a:t>commenced and is ongoing.</a:t>
            </a:r>
          </a:p>
          <a:p>
            <a:pPr marL="285750" lvl="1" indent="-285750" algn="just">
              <a:lnSpc>
                <a:spcPct val="150000"/>
              </a:lnSpc>
              <a:buFont typeface="Arial" charset="0"/>
              <a:buChar char="•"/>
            </a:pPr>
            <a:r>
              <a:rPr lang="en-US" sz="1700" b="1" dirty="0">
                <a:latin typeface="Arial" charset="0"/>
                <a:ea typeface="Arial" charset="0"/>
                <a:cs typeface="Arial" charset="0"/>
              </a:rPr>
              <a:t>Institutional stability </a:t>
            </a:r>
            <a:r>
              <a:rPr lang="en-US" sz="1700" dirty="0">
                <a:latin typeface="Arial" charset="0"/>
                <a:ea typeface="Arial" charset="0"/>
                <a:cs typeface="Arial" charset="0"/>
              </a:rPr>
              <a:t>improved through:</a:t>
            </a:r>
          </a:p>
          <a:p>
            <a:pPr marL="742950" lvl="2" indent="-285750" algn="just">
              <a:lnSpc>
                <a:spcPct val="150000"/>
              </a:lnSpc>
              <a:buFont typeface="Wingdings" panose="05000000000000000000" pitchFamily="2" charset="2"/>
              <a:buChar char="Ø"/>
            </a:pPr>
            <a:r>
              <a:rPr lang="en-US" sz="1600" dirty="0">
                <a:latin typeface="Arial" charset="0"/>
                <a:ea typeface="Arial" charset="0"/>
                <a:cs typeface="Arial" charset="0"/>
              </a:rPr>
              <a:t>Removal of former Municipal Manager, through an interim order of the court;</a:t>
            </a:r>
          </a:p>
          <a:p>
            <a:pPr marL="742950" lvl="2" indent="-285750" algn="just">
              <a:lnSpc>
                <a:spcPct val="150000"/>
              </a:lnSpc>
              <a:buFont typeface="Wingdings" panose="05000000000000000000" pitchFamily="2" charset="2"/>
              <a:buChar char="Ø"/>
            </a:pPr>
            <a:r>
              <a:rPr lang="en-US" sz="1600" dirty="0">
                <a:latin typeface="Arial" charset="0"/>
                <a:ea typeface="Arial" charset="0"/>
                <a:cs typeface="Arial" charset="0"/>
              </a:rPr>
              <a:t>MEC resolving a standoff between the Administrator and the Political Management Team (the Troika);</a:t>
            </a:r>
          </a:p>
          <a:p>
            <a:pPr marL="742950" lvl="2" indent="-285750" algn="just">
              <a:lnSpc>
                <a:spcPct val="150000"/>
              </a:lnSpc>
              <a:buFont typeface="Wingdings" panose="05000000000000000000" pitchFamily="2" charset="2"/>
              <a:buChar char="Ø"/>
            </a:pPr>
            <a:r>
              <a:rPr lang="en-US" sz="1600" dirty="0">
                <a:latin typeface="Arial" charset="0"/>
                <a:ea typeface="Arial" charset="0"/>
                <a:cs typeface="Arial" charset="0"/>
              </a:rPr>
              <a:t>Finalizing disciplinary cases against staff members and senior managers; and</a:t>
            </a:r>
          </a:p>
          <a:p>
            <a:pPr marL="742950" lvl="2" indent="-285750" algn="just">
              <a:lnSpc>
                <a:spcPct val="150000"/>
              </a:lnSpc>
              <a:buFont typeface="Wingdings" panose="05000000000000000000" pitchFamily="2" charset="2"/>
              <a:buChar char="Ø"/>
            </a:pPr>
            <a:r>
              <a:rPr lang="en-US" sz="1600" dirty="0">
                <a:latin typeface="Arial" charset="0"/>
                <a:ea typeface="Arial" charset="0"/>
                <a:cs typeface="Arial" charset="0"/>
              </a:rPr>
              <a:t>Re-establishing the Local </a:t>
            </a:r>
            <a:r>
              <a:rPr lang="en-US" sz="1600" dirty="0" err="1">
                <a:latin typeface="Arial" charset="0"/>
                <a:ea typeface="Arial" charset="0"/>
                <a:cs typeface="Arial" charset="0"/>
              </a:rPr>
              <a:t>Labour</a:t>
            </a:r>
            <a:r>
              <a:rPr lang="en-US" sz="1600" dirty="0">
                <a:latin typeface="Arial" charset="0"/>
                <a:ea typeface="Arial" charset="0"/>
                <a:cs typeface="Arial" charset="0"/>
              </a:rPr>
              <a:t> Forum.</a:t>
            </a:r>
          </a:p>
          <a:p>
            <a:pPr marL="342900" indent="-342900" algn="just">
              <a:lnSpc>
                <a:spcPct val="150000"/>
              </a:lnSpc>
              <a:buFont typeface="Arial" panose="020B0604020202020204" pitchFamily="34" charset="0"/>
              <a:buChar char="•"/>
            </a:pPr>
            <a:r>
              <a:rPr lang="en-ZA" sz="1700" dirty="0"/>
              <a:t>The </a:t>
            </a:r>
            <a:r>
              <a:rPr lang="en-ZA" sz="1700" b="1" dirty="0"/>
              <a:t>IDP and budget for the 2020/21 </a:t>
            </a:r>
            <a:r>
              <a:rPr lang="en-ZA" sz="1700" dirty="0"/>
              <a:t>financial year have been approved.</a:t>
            </a:r>
          </a:p>
          <a:p>
            <a:pPr marL="342900" lvl="0" indent="-342900" algn="just">
              <a:lnSpc>
                <a:spcPct val="150000"/>
              </a:lnSpc>
              <a:buFont typeface="Arial" panose="020B0604020202020204" pitchFamily="34" charset="0"/>
              <a:buChar char="•"/>
            </a:pPr>
            <a:r>
              <a:rPr lang="en-ZA" sz="1700" dirty="0"/>
              <a:t>Having considered the reports on the state of the Municipality, the Provincial Exco resolved to extend the existing intervention and the MEC notified the Minister in that regard</a:t>
            </a:r>
            <a:r>
              <a:rPr lang="en-ZA" sz="1700" b="1" dirty="0"/>
              <a:t>. </a:t>
            </a:r>
            <a:r>
              <a:rPr lang="en-ZA" sz="1700" dirty="0"/>
              <a:t>However, confirmation is still required if there was indeed compliance especially with regard to notifying the NCOP about the intervention </a:t>
            </a:r>
          </a:p>
        </p:txBody>
      </p:sp>
    </p:spTree>
    <p:extLst>
      <p:ext uri="{BB962C8B-B14F-4D97-AF65-F5344CB8AC3E}">
        <p14:creationId xmlns:p14="http://schemas.microsoft.com/office/powerpoint/2010/main" val="90811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GOVERNANCE AND ADMINISTRATION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3" y="1277301"/>
            <a:ext cx="8214543" cy="4732065"/>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sz="1700" dirty="0"/>
              <a:t>The Administration team continues to provide administrative leadership.</a:t>
            </a:r>
          </a:p>
          <a:p>
            <a:pPr marL="342900" indent="-342900" algn="just">
              <a:lnSpc>
                <a:spcPct val="150000"/>
              </a:lnSpc>
              <a:buFont typeface="Arial" panose="020B0604020202020204" pitchFamily="34" charset="0"/>
              <a:buChar char="•"/>
            </a:pPr>
            <a:r>
              <a:rPr lang="en-ZA" sz="1700" dirty="0"/>
              <a:t>Instability and uncertainties in critical management positions:</a:t>
            </a:r>
          </a:p>
          <a:p>
            <a:pPr marL="800100" lvl="1" indent="-342900" algn="just">
              <a:lnSpc>
                <a:spcPct val="150000"/>
              </a:lnSpc>
              <a:buFont typeface="Wingdings" panose="05000000000000000000" pitchFamily="2" charset="2"/>
              <a:buChar char="Ø"/>
            </a:pPr>
            <a:r>
              <a:rPr lang="en-ZA" sz="1600" dirty="0"/>
              <a:t>Municipal Manager;</a:t>
            </a:r>
          </a:p>
          <a:p>
            <a:pPr marL="800100" lvl="1" indent="-342900" algn="just">
              <a:lnSpc>
                <a:spcPct val="150000"/>
              </a:lnSpc>
              <a:buFont typeface="Wingdings" panose="05000000000000000000" pitchFamily="2" charset="2"/>
              <a:buChar char="Ø"/>
            </a:pPr>
            <a:r>
              <a:rPr lang="en-ZA" sz="1600" dirty="0"/>
              <a:t>Chief Financial Officer; </a:t>
            </a:r>
          </a:p>
          <a:p>
            <a:pPr marL="800100" lvl="1" indent="-342900" algn="just">
              <a:lnSpc>
                <a:spcPct val="150000"/>
              </a:lnSpc>
              <a:buFont typeface="Wingdings" panose="05000000000000000000" pitchFamily="2" charset="2"/>
              <a:buChar char="Ø"/>
            </a:pPr>
            <a:r>
              <a:rPr lang="en-ZA" sz="1600" dirty="0"/>
              <a:t>Director Technical service; and</a:t>
            </a:r>
          </a:p>
          <a:p>
            <a:pPr marL="800100" lvl="1" indent="-342900" algn="just">
              <a:lnSpc>
                <a:spcPct val="150000"/>
              </a:lnSpc>
              <a:buFont typeface="Wingdings" panose="05000000000000000000" pitchFamily="2" charset="2"/>
              <a:buChar char="Ø"/>
            </a:pPr>
            <a:r>
              <a:rPr lang="en-ZA" sz="1600" dirty="0"/>
              <a:t>Director Corporate Services.</a:t>
            </a:r>
          </a:p>
          <a:p>
            <a:pPr marL="342900" indent="-342900" algn="just">
              <a:lnSpc>
                <a:spcPct val="150000"/>
              </a:lnSpc>
              <a:buFont typeface="Arial" panose="020B0604020202020204" pitchFamily="34" charset="0"/>
              <a:buChar char="•"/>
            </a:pPr>
            <a:r>
              <a:rPr lang="en-ZA" sz="1700" dirty="0"/>
              <a:t>There is a need to develop capacity in Financial Management, Supply Chain Management and Technical Services units</a:t>
            </a:r>
          </a:p>
          <a:p>
            <a:pPr marL="342900" indent="-342900" algn="just">
              <a:lnSpc>
                <a:spcPct val="150000"/>
              </a:lnSpc>
              <a:buFont typeface="Arial" panose="020B0604020202020204" pitchFamily="34" charset="0"/>
              <a:buChar char="•"/>
            </a:pPr>
            <a:r>
              <a:rPr lang="en-ZA" sz="1700" dirty="0"/>
              <a:t>Weak institutional capacity, e.g. </a:t>
            </a:r>
            <a:r>
              <a:rPr lang="en-US" dirty="0"/>
              <a:t>ineffective internal control systems to account for revenue and debtors.  </a:t>
            </a:r>
            <a:endParaRPr lang="en-ZA" dirty="0"/>
          </a:p>
          <a:p>
            <a:pPr marL="342900" indent="-342900" algn="just">
              <a:lnSpc>
                <a:spcPct val="150000"/>
              </a:lnSpc>
              <a:buFont typeface="Arial" panose="020B0604020202020204" pitchFamily="34" charset="0"/>
              <a:buChar char="•"/>
            </a:pPr>
            <a:endParaRPr lang="en-ZA" sz="1700" dirty="0"/>
          </a:p>
          <a:p>
            <a:pPr marL="342900" indent="-342900" algn="just">
              <a:buFont typeface="Arial" panose="020B0604020202020204" pitchFamily="34" charset="0"/>
              <a:buChar char="•"/>
            </a:pPr>
            <a:endParaRPr lang="en-ZA" sz="2400" dirty="0">
              <a:solidFill>
                <a:srgbClr val="C00000"/>
              </a:solidFill>
            </a:endParaRPr>
          </a:p>
        </p:txBody>
      </p:sp>
    </p:spTree>
    <p:extLst>
      <p:ext uri="{BB962C8B-B14F-4D97-AF65-F5344CB8AC3E}">
        <p14:creationId xmlns:p14="http://schemas.microsoft.com/office/powerpoint/2010/main" val="287591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42486" y="1012219"/>
            <a:ext cx="8136904" cy="5316840"/>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1700" dirty="0"/>
              <a:t>The CFO is under suspension, since 2018</a:t>
            </a:r>
          </a:p>
          <a:p>
            <a:pPr marL="285750" lvl="2" indent="-285750" algn="just">
              <a:lnSpc>
                <a:spcPct val="150000"/>
              </a:lnSpc>
              <a:buFont typeface="Arial" charset="0"/>
              <a:buChar char="•"/>
            </a:pPr>
            <a:r>
              <a:rPr lang="en-ZA" sz="1700" dirty="0">
                <a:latin typeface="Arial" charset="0"/>
                <a:ea typeface="Arial" charset="0"/>
                <a:cs typeface="Arial" charset="0"/>
              </a:rPr>
              <a:t>Changing signatories for the </a:t>
            </a:r>
            <a:r>
              <a:rPr lang="en-ZA" sz="1700" b="1" dirty="0">
                <a:latin typeface="Arial" charset="0"/>
                <a:ea typeface="Arial" charset="0"/>
                <a:cs typeface="Arial" charset="0"/>
              </a:rPr>
              <a:t>primary bank account </a:t>
            </a:r>
            <a:r>
              <a:rPr lang="en-ZA" sz="1700" dirty="0">
                <a:latin typeface="Arial" charset="0"/>
                <a:ea typeface="Arial" charset="0"/>
                <a:cs typeface="Arial" charset="0"/>
              </a:rPr>
              <a:t>of the Municipality:</a:t>
            </a:r>
            <a:endParaRPr lang="en-GB" sz="1700" dirty="0">
              <a:latin typeface="Arial" charset="0"/>
              <a:ea typeface="Arial" charset="0"/>
              <a:cs typeface="Arial" charset="0"/>
            </a:endParaRPr>
          </a:p>
          <a:p>
            <a:pPr marL="742950" lvl="3" indent="-285750" algn="just">
              <a:lnSpc>
                <a:spcPct val="150000"/>
              </a:lnSpc>
              <a:buFont typeface="Wingdings" panose="05000000000000000000" pitchFamily="2" charset="2"/>
              <a:buChar char="Ø"/>
            </a:pPr>
            <a:r>
              <a:rPr lang="en-ZA" sz="1400" dirty="0">
                <a:latin typeface="Arial" charset="0"/>
                <a:ea typeface="Arial" charset="0"/>
                <a:cs typeface="Arial" charset="0"/>
              </a:rPr>
              <a:t>simplified payment of salaries, third parties and creditors on time; and</a:t>
            </a:r>
          </a:p>
          <a:p>
            <a:pPr marL="742950" lvl="3" indent="-285750" algn="just">
              <a:lnSpc>
                <a:spcPct val="150000"/>
              </a:lnSpc>
              <a:buFont typeface="Wingdings" panose="05000000000000000000" pitchFamily="2" charset="2"/>
              <a:buChar char="Ø"/>
            </a:pPr>
            <a:r>
              <a:rPr lang="en-ZA" sz="1400" dirty="0">
                <a:latin typeface="Arial" charset="0"/>
                <a:ea typeface="Arial" charset="0"/>
                <a:cs typeface="Arial" charset="0"/>
              </a:rPr>
              <a:t>addressed the backlog in outstanding invoices.</a:t>
            </a:r>
            <a:endParaRPr lang="en-GB" sz="1400" dirty="0">
              <a:latin typeface="Arial" charset="0"/>
              <a:ea typeface="Arial" charset="0"/>
              <a:cs typeface="Arial" charset="0"/>
            </a:endParaRPr>
          </a:p>
          <a:p>
            <a:pPr marL="285750" lvl="2" indent="-285750" algn="just">
              <a:lnSpc>
                <a:spcPct val="150000"/>
              </a:lnSpc>
              <a:buFont typeface="Arial" charset="0"/>
              <a:buChar char="•"/>
            </a:pPr>
            <a:r>
              <a:rPr lang="en-ZA" sz="1700" dirty="0">
                <a:latin typeface="Arial" charset="0"/>
                <a:ea typeface="Arial" charset="0"/>
                <a:cs typeface="Arial" charset="0"/>
              </a:rPr>
              <a:t>Creditors are not always paid within 30 days.</a:t>
            </a:r>
          </a:p>
          <a:p>
            <a:pPr marL="285750" lvl="2" indent="-285750" algn="just">
              <a:lnSpc>
                <a:spcPct val="150000"/>
              </a:lnSpc>
              <a:buFont typeface="Arial" charset="0"/>
              <a:buChar char="•"/>
            </a:pPr>
            <a:r>
              <a:rPr lang="en-ZA" sz="1700" dirty="0">
                <a:latin typeface="Arial" charset="0"/>
                <a:ea typeface="Arial" charset="0"/>
                <a:cs typeface="Arial" charset="0"/>
              </a:rPr>
              <a:t>Reviewed </a:t>
            </a:r>
            <a:r>
              <a:rPr lang="en-ZA" sz="1700" b="1" dirty="0">
                <a:latin typeface="Arial" charset="0"/>
                <a:ea typeface="Arial" charset="0"/>
                <a:cs typeface="Arial" charset="0"/>
              </a:rPr>
              <a:t>internal control environment  </a:t>
            </a:r>
            <a:r>
              <a:rPr lang="en-ZA" sz="1700" dirty="0">
                <a:latin typeface="Arial" charset="0"/>
                <a:ea typeface="Arial" charset="0"/>
                <a:cs typeface="Arial" charset="0"/>
              </a:rPr>
              <a:t>and adopted financial delegations.</a:t>
            </a:r>
            <a:endParaRPr lang="en-GB" sz="1700" dirty="0">
              <a:latin typeface="Arial" charset="0"/>
              <a:ea typeface="Arial" charset="0"/>
              <a:cs typeface="Arial" charset="0"/>
            </a:endParaRPr>
          </a:p>
          <a:p>
            <a:pPr marL="285750" lvl="0" indent="-285750">
              <a:lnSpc>
                <a:spcPct val="150000"/>
              </a:lnSpc>
              <a:buFont typeface="Arial" panose="020B0604020202020204" pitchFamily="34" charset="0"/>
              <a:buChar char="•"/>
            </a:pPr>
            <a:r>
              <a:rPr lang="en-GB" sz="1700" dirty="0">
                <a:latin typeface="Arial" charset="0"/>
                <a:ea typeface="Arial" charset="0"/>
                <a:cs typeface="Arial" charset="0"/>
              </a:rPr>
              <a:t>Regular compilation and submission of section 71 reports.</a:t>
            </a:r>
          </a:p>
          <a:p>
            <a:pPr marL="285750" lvl="0" indent="-285750">
              <a:lnSpc>
                <a:spcPct val="150000"/>
              </a:lnSpc>
              <a:buFont typeface="Arial" panose="020B0604020202020204" pitchFamily="34" charset="0"/>
              <a:buChar char="•"/>
            </a:pPr>
            <a:r>
              <a:rPr lang="en-ZA" sz="1700" dirty="0">
                <a:latin typeface="Arial" charset="0"/>
                <a:ea typeface="Arial" charset="0"/>
                <a:cs typeface="Arial" charset="0"/>
              </a:rPr>
              <a:t>Introduced a </a:t>
            </a:r>
            <a:r>
              <a:rPr lang="en-ZA" sz="1700" b="1" dirty="0">
                <a:latin typeface="Arial" charset="0"/>
                <a:ea typeface="Arial" charset="0"/>
                <a:cs typeface="Arial" charset="0"/>
              </a:rPr>
              <a:t>document management system </a:t>
            </a:r>
            <a:r>
              <a:rPr lang="en-ZA" sz="1700" dirty="0">
                <a:latin typeface="Arial" charset="0"/>
                <a:ea typeface="Arial" charset="0"/>
                <a:cs typeface="Arial" charset="0"/>
              </a:rPr>
              <a:t>in Finance.</a:t>
            </a:r>
          </a:p>
          <a:p>
            <a:pPr marL="285750" indent="-285750">
              <a:lnSpc>
                <a:spcPct val="150000"/>
              </a:lnSpc>
              <a:buFont typeface="Arial" panose="020B0604020202020204" pitchFamily="34" charset="0"/>
              <a:buChar char="•"/>
            </a:pPr>
            <a:r>
              <a:rPr lang="en-ZA" sz="1700" dirty="0">
                <a:latin typeface="Arial" charset="0"/>
                <a:ea typeface="Arial" charset="0"/>
                <a:cs typeface="Arial" charset="0"/>
              </a:rPr>
              <a:t>Established BTO Committees and operational structures.</a:t>
            </a:r>
          </a:p>
          <a:p>
            <a:pPr marL="285750" indent="-285750">
              <a:lnSpc>
                <a:spcPct val="150000"/>
              </a:lnSpc>
              <a:buFont typeface="Arial" panose="020B0604020202020204" pitchFamily="34" charset="0"/>
              <a:buChar char="•"/>
            </a:pPr>
            <a:r>
              <a:rPr lang="en-ZA" sz="1700" dirty="0">
                <a:latin typeface="Arial" charset="0"/>
                <a:ea typeface="Arial" charset="0"/>
                <a:cs typeface="Arial" charset="0"/>
              </a:rPr>
              <a:t>Preparation of Adjustment budget 2019/2020 as well as approval 2020/21 FY budget, with support from the Provincial Treasury.</a:t>
            </a:r>
          </a:p>
          <a:p>
            <a:pPr marL="285750" indent="-285750">
              <a:lnSpc>
                <a:spcPct val="150000"/>
              </a:lnSpc>
              <a:buFont typeface="Arial" panose="020B0604020202020204" pitchFamily="34" charset="0"/>
              <a:buChar char="•"/>
            </a:pPr>
            <a:r>
              <a:rPr lang="en-ZA" sz="1700" dirty="0">
                <a:latin typeface="Arial" charset="0"/>
                <a:ea typeface="Arial" charset="0"/>
                <a:cs typeface="Arial" charset="0"/>
              </a:rPr>
              <a:t>BTO policies and standard operating procedures reviewed</a:t>
            </a:r>
          </a:p>
          <a:p>
            <a:pPr marL="285750" indent="-285750">
              <a:lnSpc>
                <a:spcPct val="150000"/>
              </a:lnSpc>
              <a:buFont typeface="Arial" panose="020B0604020202020204" pitchFamily="34" charset="0"/>
              <a:buChar char="•"/>
            </a:pPr>
            <a:r>
              <a:rPr lang="en-ZA" sz="1700" dirty="0">
                <a:latin typeface="Arial" charset="0"/>
                <a:ea typeface="Arial" charset="0"/>
                <a:cs typeface="Arial" charset="0"/>
              </a:rPr>
              <a:t>Bid committees seat regularly </a:t>
            </a:r>
          </a:p>
          <a:p>
            <a:pPr marL="285750" indent="-285750">
              <a:lnSpc>
                <a:spcPct val="150000"/>
              </a:lnSpc>
              <a:buFont typeface="Arial" panose="020B0604020202020204" pitchFamily="34" charset="0"/>
              <a:buChar char="•"/>
            </a:pPr>
            <a:r>
              <a:rPr lang="en-ZA" sz="1700" dirty="0"/>
              <a:t>Developed and implemented SCM and financial delegations.</a:t>
            </a:r>
          </a:p>
        </p:txBody>
      </p:sp>
    </p:spTree>
    <p:extLst>
      <p:ext uri="{BB962C8B-B14F-4D97-AF65-F5344CB8AC3E}">
        <p14:creationId xmlns:p14="http://schemas.microsoft.com/office/powerpoint/2010/main" val="72459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42486" y="1041023"/>
            <a:ext cx="8136904" cy="5771324"/>
          </a:xfrm>
          <a:prstGeom prst="rect">
            <a:avLst/>
          </a:prstGeom>
          <a:noFill/>
          <a:ln>
            <a:solidFill>
              <a:schemeClr val="tx1"/>
            </a:solidFill>
          </a:ln>
        </p:spPr>
        <p:txBody>
          <a:bodyPr wrap="square" rtlCol="0">
            <a:spAutoFit/>
          </a:bodyPr>
          <a:lstStyle/>
          <a:p>
            <a:pPr marL="342900" indent="-342900" algn="just">
              <a:lnSpc>
                <a:spcPct val="150000"/>
              </a:lnSpc>
              <a:buFont typeface="Arial" panose="020B0604020202020204" pitchFamily="34" charset="0"/>
              <a:buChar char="•"/>
            </a:pPr>
            <a:r>
              <a:rPr lang="en-ZA" sz="1700" dirty="0"/>
              <a:t>Received </a:t>
            </a:r>
            <a:r>
              <a:rPr lang="en-ZA" sz="1700" b="1" dirty="0"/>
              <a:t>financial management support </a:t>
            </a:r>
            <a:r>
              <a:rPr lang="en-ZA" sz="1700" dirty="0"/>
              <a:t>from Mpumalanga CoGTA and the Provincial Treasury.</a:t>
            </a:r>
          </a:p>
          <a:p>
            <a:pPr marL="342900" indent="-342900" algn="just">
              <a:lnSpc>
                <a:spcPct val="150000"/>
              </a:lnSpc>
              <a:buFont typeface="Arial" panose="020B0604020202020204" pitchFamily="34" charset="0"/>
              <a:buChar char="•"/>
            </a:pPr>
            <a:r>
              <a:rPr lang="en-ZA" sz="1700" dirty="0"/>
              <a:t>The Municipality is part of the few municipalities in the Province with Zero arrears on Eskom.</a:t>
            </a:r>
          </a:p>
          <a:p>
            <a:pPr marL="342900" indent="-342900" algn="just">
              <a:lnSpc>
                <a:spcPct val="150000"/>
              </a:lnSpc>
              <a:buFont typeface="Arial" panose="020B0604020202020204" pitchFamily="34" charset="0"/>
              <a:buChar char="•"/>
            </a:pPr>
            <a:r>
              <a:rPr lang="en-ZA" sz="1700" dirty="0"/>
              <a:t>Developed a procurement plan for 2020/21.</a:t>
            </a:r>
          </a:p>
          <a:p>
            <a:pPr marL="342900" indent="-342900" algn="just">
              <a:lnSpc>
                <a:spcPct val="150000"/>
              </a:lnSpc>
              <a:buFont typeface="Arial" panose="020B0604020202020204" pitchFamily="34" charset="0"/>
              <a:buChar char="•"/>
            </a:pPr>
            <a:r>
              <a:rPr lang="en-ZA" dirty="0"/>
              <a:t>Revenue collection is at 60% as a result of the COVID-19 pandemic. </a:t>
            </a:r>
            <a:endParaRPr lang="en-GB" dirty="0">
              <a:latin typeface="Arial" charset="0"/>
              <a:ea typeface="Arial" charset="0"/>
              <a:cs typeface="Arial" charset="0"/>
            </a:endParaRPr>
          </a:p>
          <a:p>
            <a:pPr marL="342900" indent="-342900" algn="just">
              <a:lnSpc>
                <a:spcPct val="150000"/>
              </a:lnSpc>
              <a:buFont typeface="Arial" panose="020B0604020202020204" pitchFamily="34" charset="0"/>
              <a:buChar char="•"/>
            </a:pPr>
            <a:r>
              <a:rPr lang="en-ZA" sz="1700" dirty="0"/>
              <a:t>Issues still to be done:</a:t>
            </a:r>
          </a:p>
          <a:p>
            <a:pPr marL="800100" lvl="1" indent="-342900" algn="just">
              <a:lnSpc>
                <a:spcPct val="150000"/>
              </a:lnSpc>
              <a:buFont typeface="Wingdings" panose="05000000000000000000" pitchFamily="2" charset="2"/>
              <a:buChar char="Ø"/>
            </a:pPr>
            <a:r>
              <a:rPr lang="en-ZA" sz="1600" dirty="0"/>
              <a:t>Compilation of 2018/19 financial statements;</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Filling of critical positions, e.g. CFO; Corporative Services, Technical Director</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Building in-house financial management and oversight capacity;</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Developing and implementing a revenue collection strategy;</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Implementation of the procurement plan;</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Asset register and verification of assets;</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Timeous reporting to the Treasuries; and</a:t>
            </a:r>
          </a:p>
          <a:p>
            <a:pPr marL="800100" lvl="1" indent="-342900" algn="just">
              <a:lnSpc>
                <a:spcPct val="150000"/>
              </a:lnSpc>
              <a:buFont typeface="Wingdings" panose="05000000000000000000" pitchFamily="2" charset="2"/>
              <a:buChar char="Ø"/>
            </a:pPr>
            <a:r>
              <a:rPr lang="en-GB" sz="1600" dirty="0">
                <a:latin typeface="Arial" charset="0"/>
                <a:ea typeface="Calibri" charset="0"/>
                <a:cs typeface="Times New Roman" charset="0"/>
              </a:rPr>
              <a:t>Vetting of BTO officials .</a:t>
            </a:r>
          </a:p>
        </p:txBody>
      </p:sp>
    </p:spTree>
    <p:extLst>
      <p:ext uri="{BB962C8B-B14F-4D97-AF65-F5344CB8AC3E}">
        <p14:creationId xmlns:p14="http://schemas.microsoft.com/office/powerpoint/2010/main" val="217075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 ….</a:t>
            </a:r>
            <a:r>
              <a:rPr lang="en-US" sz="2600" dirty="0" err="1"/>
              <a:t>conti</a:t>
            </a:r>
            <a:r>
              <a:rPr lang="en-US" sz="2600" dirty="0"/>
              <a: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9</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graphicFrame>
        <p:nvGraphicFramePr>
          <p:cNvPr id="6" name="Table 8">
            <a:extLst>
              <a:ext uri="{FF2B5EF4-FFF2-40B4-BE49-F238E27FC236}">
                <a16:creationId xmlns:a16="http://schemas.microsoft.com/office/drawing/2014/main" id="{42339290-AB67-4C23-9095-00F1CA156D0B}"/>
              </a:ext>
            </a:extLst>
          </p:cNvPr>
          <p:cNvGraphicFramePr>
            <a:graphicFrameLocks noGrp="1"/>
          </p:cNvGraphicFramePr>
          <p:nvPr>
            <p:extLst>
              <p:ext uri="{D42A27DB-BD31-4B8C-83A1-F6EECF244321}">
                <p14:modId xmlns:p14="http://schemas.microsoft.com/office/powerpoint/2010/main" val="2976086722"/>
              </p:ext>
            </p:extLst>
          </p:nvPr>
        </p:nvGraphicFramePr>
        <p:xfrm>
          <a:off x="539552" y="1124744"/>
          <a:ext cx="7759776" cy="2252711"/>
        </p:xfrm>
        <a:graphic>
          <a:graphicData uri="http://schemas.openxmlformats.org/drawingml/2006/table">
            <a:tbl>
              <a:tblPr firstRow="1" bandRow="1">
                <a:tableStyleId>{21E4AEA4-8DFA-4A89-87EB-49C32662AFE0}</a:tableStyleId>
              </a:tblPr>
              <a:tblGrid>
                <a:gridCol w="1293296">
                  <a:extLst>
                    <a:ext uri="{9D8B030D-6E8A-4147-A177-3AD203B41FA5}">
                      <a16:colId xmlns:a16="http://schemas.microsoft.com/office/drawing/2014/main" val="2442831775"/>
                    </a:ext>
                  </a:extLst>
                </a:gridCol>
                <a:gridCol w="1293296">
                  <a:extLst>
                    <a:ext uri="{9D8B030D-6E8A-4147-A177-3AD203B41FA5}">
                      <a16:colId xmlns:a16="http://schemas.microsoft.com/office/drawing/2014/main" val="3404347444"/>
                    </a:ext>
                  </a:extLst>
                </a:gridCol>
                <a:gridCol w="1293296">
                  <a:extLst>
                    <a:ext uri="{9D8B030D-6E8A-4147-A177-3AD203B41FA5}">
                      <a16:colId xmlns:a16="http://schemas.microsoft.com/office/drawing/2014/main" val="1259078143"/>
                    </a:ext>
                  </a:extLst>
                </a:gridCol>
                <a:gridCol w="1293296">
                  <a:extLst>
                    <a:ext uri="{9D8B030D-6E8A-4147-A177-3AD203B41FA5}">
                      <a16:colId xmlns:a16="http://schemas.microsoft.com/office/drawing/2014/main" val="3545850104"/>
                    </a:ext>
                  </a:extLst>
                </a:gridCol>
                <a:gridCol w="1293296">
                  <a:extLst>
                    <a:ext uri="{9D8B030D-6E8A-4147-A177-3AD203B41FA5}">
                      <a16:colId xmlns:a16="http://schemas.microsoft.com/office/drawing/2014/main" val="2409810436"/>
                    </a:ext>
                  </a:extLst>
                </a:gridCol>
                <a:gridCol w="1293296">
                  <a:extLst>
                    <a:ext uri="{9D8B030D-6E8A-4147-A177-3AD203B41FA5}">
                      <a16:colId xmlns:a16="http://schemas.microsoft.com/office/drawing/2014/main" val="4153863585"/>
                    </a:ext>
                  </a:extLst>
                </a:gridCol>
              </a:tblGrid>
              <a:tr h="525656">
                <a:tc gridSpan="6">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ZA" sz="1600" b="0" kern="1200" dirty="0">
                          <a:solidFill>
                            <a:schemeClr val="tx1"/>
                          </a:solidFill>
                          <a:latin typeface="Arial" panose="020B0604020202020204" pitchFamily="34" charset="0"/>
                          <a:ea typeface="ＭＳ Ｐゴシック" pitchFamily="34" charset="-128"/>
                          <a:cs typeface="+mn-cs"/>
                        </a:rPr>
                        <a:t>MIG Spending Analysis in December 2020</a:t>
                      </a:r>
                    </a:p>
                    <a:p>
                      <a:pPr marL="0" marR="0" algn="ctr">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3770676"/>
                  </a:ext>
                </a:extLst>
              </a:tr>
              <a:tr h="1224198">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Allocated (R'000)</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Allocation and Rollover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Transferred to date</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Expenditure to date</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Expenditure as % allocation Excl. Rollover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Expenditure as % allocation </a:t>
                      </a:r>
                    </a:p>
                    <a:p>
                      <a:pPr marL="0" marR="0">
                        <a:lnSpc>
                          <a:spcPct val="107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 Rollover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656914196"/>
                  </a:ext>
                </a:extLst>
              </a:tr>
              <a:tr h="478832">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124,245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154,145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93,183</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             38,287</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31%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25%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097295"/>
                  </a:ext>
                </a:extLst>
              </a:tr>
            </a:tbl>
          </a:graphicData>
        </a:graphic>
      </p:graphicFrame>
    </p:spTree>
    <p:extLst>
      <p:ext uri="{BB962C8B-B14F-4D97-AF65-F5344CB8AC3E}">
        <p14:creationId xmlns:p14="http://schemas.microsoft.com/office/powerpoint/2010/main" val="2964151686"/>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schemas.openxmlformats.org/package/2006/metadata/core-properties"/>
    <ds:schemaRef ds:uri="http://www.w3.org/XML/1998/namespace"/>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60104</TotalTime>
  <Words>1326</Words>
  <Application>Microsoft Office PowerPoint</Application>
  <PresentationFormat>On-screen Show (4:3)</PresentationFormat>
  <Paragraphs>168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Calibri Light</vt:lpstr>
      <vt:lpstr>Times New Roman</vt:lpstr>
      <vt:lpstr>Wingdings</vt:lpstr>
      <vt:lpstr>Office Theme</vt:lpstr>
      <vt:lpstr>STATE OF DR JS MOROKA LOCAL MUNICIPALITY</vt:lpstr>
      <vt:lpstr>PRESENTATION LAYOUT</vt:lpstr>
      <vt:lpstr>PURPOSE</vt:lpstr>
      <vt:lpstr>INTRODUCTION</vt:lpstr>
      <vt:lpstr>GOVERNANCE AND ADMINISTRATION</vt:lpstr>
      <vt:lpstr>GOVERNANCE AND ADMINISTRATION ….conti..</vt:lpstr>
      <vt:lpstr>FINANCIAL MANAGEMENT</vt:lpstr>
      <vt:lpstr>FINANCIAL MANAGEMENT ….conti..</vt:lpstr>
      <vt:lpstr>FINANCIAL MANAGEMENT ….conti..</vt:lpstr>
      <vt:lpstr>SERVICE DELIVERY</vt:lpstr>
      <vt:lpstr>SERVICE DELIVERY ….conti..</vt:lpstr>
      <vt:lpstr>COGTA’S SUPPORT AND COVID-19 INTERVENTIONS</vt:lpstr>
      <vt:lpstr>COGTA’S SUPPORT AND COVID-19 INTERVENTIONS ….conti..</vt:lpstr>
      <vt:lpstr>EMERGING ISSUES</vt:lpstr>
      <vt:lpstr>RECOMMENDATIONS</vt:lpstr>
      <vt:lpstr>END</vt:lpstr>
    </vt:vector>
  </TitlesOfParts>
  <Company>Crome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Shereen Cassiem</cp:lastModifiedBy>
  <cp:revision>1469</cp:revision>
  <cp:lastPrinted>2019-08-27T14:26:15Z</cp:lastPrinted>
  <dcterms:created xsi:type="dcterms:W3CDTF">2011-07-14T18:52:25Z</dcterms:created>
  <dcterms:modified xsi:type="dcterms:W3CDTF">2021-02-02T06:42:25Z</dcterms:modified>
</cp:coreProperties>
</file>