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slideLayouts/slideLayout247.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theme/themeOverride3.xml" ContentType="application/vnd.openxmlformats-officedocument.themeOverr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slideLayouts/slideLayout243.xml" ContentType="application/vnd.openxmlformats-officedocument.presentationml.slideLayout+xml"/>
  <Override PartName="/ppt/charts/chart7.xml" ContentType="application/vnd.openxmlformats-officedocument.drawingml.chart+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charts/chart4.xml" ContentType="application/vnd.openxmlformats-officedocument.drawingml.char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Layouts/slideLayout245.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charts/colors1.xml" ContentType="application/vnd.ms-office.chartcolorstyl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charts/chart6.xml" ContentType="application/vnd.openxmlformats-officedocument.drawingml.chart+xml"/>
  <Override PartName="/ppt/notesSlides/notesSlide11.xml" ContentType="application/vnd.openxmlformats-officedocument.presentationml.notesSlid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737" r:id="rId3"/>
    <p:sldMasterId id="2147483799" r:id="rId4"/>
    <p:sldMasterId id="2147483861" r:id="rId5"/>
    <p:sldMasterId id="2147483927" r:id="rId6"/>
  </p:sldMasterIdLst>
  <p:notesMasterIdLst>
    <p:notesMasterId r:id="rId67"/>
  </p:notesMasterIdLst>
  <p:handoutMasterIdLst>
    <p:handoutMasterId r:id="rId68"/>
  </p:handoutMasterIdLst>
  <p:sldIdLst>
    <p:sldId id="495" r:id="rId7"/>
    <p:sldId id="494" r:id="rId8"/>
    <p:sldId id="699" r:id="rId9"/>
    <p:sldId id="779" r:id="rId10"/>
    <p:sldId id="835" r:id="rId11"/>
    <p:sldId id="905" r:id="rId12"/>
    <p:sldId id="873" r:id="rId13"/>
    <p:sldId id="872" r:id="rId14"/>
    <p:sldId id="871" r:id="rId15"/>
    <p:sldId id="777" r:id="rId16"/>
    <p:sldId id="918" r:id="rId17"/>
    <p:sldId id="874" r:id="rId18"/>
    <p:sldId id="700" r:id="rId19"/>
    <p:sldId id="435" r:id="rId20"/>
    <p:sldId id="904" r:id="rId21"/>
    <p:sldId id="782" r:id="rId22"/>
    <p:sldId id="875" r:id="rId23"/>
    <p:sldId id="703" r:id="rId24"/>
    <p:sldId id="841" r:id="rId25"/>
    <p:sldId id="842" r:id="rId26"/>
    <p:sldId id="709" r:id="rId27"/>
    <p:sldId id="919" r:id="rId28"/>
    <p:sldId id="909" r:id="rId29"/>
    <p:sldId id="862" r:id="rId30"/>
    <p:sldId id="863" r:id="rId31"/>
    <p:sldId id="913" r:id="rId32"/>
    <p:sldId id="914" r:id="rId33"/>
    <p:sldId id="916" r:id="rId34"/>
    <p:sldId id="877" r:id="rId35"/>
    <p:sldId id="878" r:id="rId36"/>
    <p:sldId id="879" r:id="rId37"/>
    <p:sldId id="880" r:id="rId38"/>
    <p:sldId id="881" r:id="rId39"/>
    <p:sldId id="850" r:id="rId40"/>
    <p:sldId id="613" r:id="rId41"/>
    <p:sldId id="615" r:id="rId42"/>
    <p:sldId id="616" r:id="rId43"/>
    <p:sldId id="639" r:id="rId44"/>
    <p:sldId id="644" r:id="rId45"/>
    <p:sldId id="645" r:id="rId46"/>
    <p:sldId id="647" r:id="rId47"/>
    <p:sldId id="923" r:id="rId48"/>
    <p:sldId id="922" r:id="rId49"/>
    <p:sldId id="783" r:id="rId50"/>
    <p:sldId id="785" r:id="rId51"/>
    <p:sldId id="786" r:id="rId52"/>
    <p:sldId id="882" r:id="rId53"/>
    <p:sldId id="793" r:id="rId54"/>
    <p:sldId id="794" r:id="rId55"/>
    <p:sldId id="884" r:id="rId56"/>
    <p:sldId id="910" r:id="rId57"/>
    <p:sldId id="809" r:id="rId58"/>
    <p:sldId id="887" r:id="rId59"/>
    <p:sldId id="888" r:id="rId60"/>
    <p:sldId id="889" r:id="rId61"/>
    <p:sldId id="891" r:id="rId62"/>
    <p:sldId id="911" r:id="rId63"/>
    <p:sldId id="912" r:id="rId64"/>
    <p:sldId id="772" r:id="rId65"/>
    <p:sldId id="771" r:id="rId6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79" userDrawn="1">
          <p15:clr>
            <a:srgbClr val="A4A3A4"/>
          </p15:clr>
        </p15:guide>
        <p15:guide id="2" pos="2160"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isa Mandisa Tshikwatamba-NO" initials="MMT" lastIdx="6" clrIdx="0">
    <p:extLst>
      <p:ext uri="{19B8F6BF-5375-455C-9EA6-DF929625EA0E}">
        <p15:presenceInfo xmlns:p15="http://schemas.microsoft.com/office/powerpoint/2012/main" xmlns="" userId="S-1-5-21-1384904517-1471558128-49931551-212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6600"/>
    <a:srgbClr val="CC9900"/>
    <a:srgbClr val="99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97" autoAdjust="0"/>
    <p:restoredTop sz="87989" autoAdjust="0"/>
  </p:normalViewPr>
  <p:slideViewPr>
    <p:cSldViewPr>
      <p:cViewPr varScale="1">
        <p:scale>
          <a:sx n="73" d="100"/>
          <a:sy n="73" d="100"/>
        </p:scale>
        <p:origin x="-1062" y="-102"/>
      </p:cViewPr>
      <p:guideLst>
        <p:guide orient="horz" pos="2160"/>
        <p:guide pos="2880"/>
      </p:guideLst>
    </p:cSldViewPr>
  </p:slideViewPr>
  <p:notesTextViewPr>
    <p:cViewPr>
      <p:scale>
        <a:sx n="3" d="2"/>
        <a:sy n="3" d="2"/>
      </p:scale>
      <p:origin x="0" y="0"/>
    </p:cViewPr>
  </p:notesTextViewPr>
  <p:sorterViewPr>
    <p:cViewPr>
      <p:scale>
        <a:sx n="100" d="100"/>
        <a:sy n="100" d="100"/>
      </p:scale>
      <p:origin x="0" y="-11530"/>
    </p:cViewPr>
  </p:sorterViewPr>
  <p:notesViewPr>
    <p:cSldViewPr>
      <p:cViewPr varScale="1">
        <p:scale>
          <a:sx n="70" d="100"/>
          <a:sy n="70" d="100"/>
        </p:scale>
        <p:origin x="-3246" y="-90"/>
      </p:cViewPr>
      <p:guideLst>
        <p:guide orient="horz" pos="2879"/>
        <p:guide orient="horz" pos="3127"/>
        <p:guide pos="2160"/>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lgn="ct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2400" b="1" dirty="0">
                <a:latin typeface="Arial" panose="020B0604020202020204" pitchFamily="34" charset="0"/>
                <a:cs typeface="Arial" panose="020B0604020202020204" pitchFamily="34" charset="0"/>
              </a:rPr>
              <a:t>Overall</a:t>
            </a:r>
            <a:r>
              <a:rPr lang="en-GB" sz="2400" b="1" baseline="0" dirty="0">
                <a:latin typeface="Arial" panose="020B0604020202020204" pitchFamily="34" charset="0"/>
                <a:cs typeface="Arial" panose="020B0604020202020204" pitchFamily="34" charset="0"/>
              </a:rPr>
              <a:t> Performance – Since Establishment </a:t>
            </a:r>
            <a:endParaRPr lang="en-ZA" sz="2400" b="1" dirty="0">
              <a:latin typeface="Arial" panose="020B0604020202020204" pitchFamily="34" charset="0"/>
              <a:cs typeface="Arial" panose="020B0604020202020204" pitchFamily="34" charset="0"/>
            </a:endParaRPr>
          </a:p>
        </c:rich>
      </c:tx>
      <c:layout>
        <c:manualLayout>
          <c:xMode val="edge"/>
          <c:yMode val="edge"/>
          <c:x val="0.13468677717387451"/>
          <c:y val="1.4159292035398228E-2"/>
        </c:manualLayout>
      </c:layout>
      <c:spPr>
        <a:noFill/>
        <a:ln>
          <a:noFill/>
        </a:ln>
        <a:effectLst/>
      </c:spPr>
    </c:title>
    <c:plotArea>
      <c:layout>
        <c:manualLayout>
          <c:layoutTarget val="inner"/>
          <c:xMode val="edge"/>
          <c:yMode val="edge"/>
          <c:x val="9.7662707415810318E-2"/>
          <c:y val="0.11075054820382629"/>
          <c:w val="0.86033164286667563"/>
          <c:h val="0.74015431791131414"/>
        </c:manualLayout>
      </c:layout>
      <c:barChart>
        <c:barDir val="bar"/>
        <c:grouping val="clustered"/>
        <c:ser>
          <c:idx val="0"/>
          <c:order val="0"/>
          <c:tx>
            <c:strRef>
              <c:f>Sheet1!$B$1</c:f>
              <c:strCache>
                <c:ptCount val="1"/>
                <c:pt idx="0">
                  <c:v>Achieved</c:v>
                </c:pt>
              </c:strCache>
            </c:strRef>
          </c:tx>
          <c:spPr>
            <a:solidFill>
              <a:srgbClr val="00B050"/>
            </a:solidFill>
            <a:ln>
              <a:solidFill>
                <a:srgbClr val="92D050"/>
              </a:solidFill>
            </a:ln>
            <a:effectLst/>
          </c:spP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2015/16</c:v>
                </c:pt>
                <c:pt idx="1">
                  <c:v>2016/17</c:v>
                </c:pt>
                <c:pt idx="2">
                  <c:v>2017/18</c:v>
                </c:pt>
                <c:pt idx="3">
                  <c:v>2018/19</c:v>
                </c:pt>
                <c:pt idx="4">
                  <c:v>2019/20</c:v>
                </c:pt>
              </c:strCache>
            </c:strRef>
          </c:cat>
          <c:val>
            <c:numRef>
              <c:f>Sheet1!$B$2:$B$6</c:f>
              <c:numCache>
                <c:formatCode>0.0%</c:formatCode>
                <c:ptCount val="5"/>
                <c:pt idx="0">
                  <c:v>0.51600000000000001</c:v>
                </c:pt>
                <c:pt idx="1">
                  <c:v>0.71050000000000002</c:v>
                </c:pt>
                <c:pt idx="2">
                  <c:v>0.62900000000000011</c:v>
                </c:pt>
                <c:pt idx="3">
                  <c:v>0.62000000000000011</c:v>
                </c:pt>
                <c:pt idx="4">
                  <c:v>0.67000000000000015</c:v>
                </c:pt>
              </c:numCache>
            </c:numRef>
          </c:val>
          <c:extLst xmlns:c16r2="http://schemas.microsoft.com/office/drawing/2015/06/chart">
            <c:ext xmlns:c16="http://schemas.microsoft.com/office/drawing/2014/chart" uri="{C3380CC4-5D6E-409C-BE32-E72D297353CC}">
              <c16:uniqueId val="{00000000-1E19-42E3-BEC6-42C6549CA600}"/>
            </c:ext>
          </c:extLst>
        </c:ser>
        <c:ser>
          <c:idx val="1"/>
          <c:order val="1"/>
          <c:tx>
            <c:strRef>
              <c:f>Sheet1!$C$1</c:f>
              <c:strCache>
                <c:ptCount val="1"/>
                <c:pt idx="0">
                  <c:v>Partially</c:v>
                </c:pt>
              </c:strCache>
            </c:strRef>
          </c:tx>
          <c:spPr>
            <a:solidFill>
              <a:srgbClr val="FFC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2015/16</c:v>
                </c:pt>
                <c:pt idx="1">
                  <c:v>2016/17</c:v>
                </c:pt>
                <c:pt idx="2">
                  <c:v>2017/18</c:v>
                </c:pt>
                <c:pt idx="3">
                  <c:v>2018/19</c:v>
                </c:pt>
                <c:pt idx="4">
                  <c:v>2019/20</c:v>
                </c:pt>
              </c:strCache>
            </c:strRef>
          </c:cat>
          <c:val>
            <c:numRef>
              <c:f>Sheet1!$C$2:$C$6</c:f>
              <c:numCache>
                <c:formatCode>0.0%</c:formatCode>
                <c:ptCount val="5"/>
                <c:pt idx="1">
                  <c:v>7.9000000000000015E-2</c:v>
                </c:pt>
                <c:pt idx="2">
                  <c:v>0.16700000000000004</c:v>
                </c:pt>
              </c:numCache>
            </c:numRef>
          </c:val>
          <c:extLst xmlns:c16r2="http://schemas.microsoft.com/office/drawing/2015/06/chart">
            <c:ext xmlns:c16="http://schemas.microsoft.com/office/drawing/2014/chart" uri="{C3380CC4-5D6E-409C-BE32-E72D297353CC}">
              <c16:uniqueId val="{00000001-1E19-42E3-BEC6-42C6549CA600}"/>
            </c:ext>
          </c:extLst>
        </c:ser>
        <c:ser>
          <c:idx val="2"/>
          <c:order val="2"/>
          <c:tx>
            <c:strRef>
              <c:f>Sheet1!$D$1</c:f>
              <c:strCache>
                <c:ptCount val="1"/>
                <c:pt idx="0">
                  <c:v>Non-Achieved</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2015/16</c:v>
                </c:pt>
                <c:pt idx="1">
                  <c:v>2016/17</c:v>
                </c:pt>
                <c:pt idx="2">
                  <c:v>2017/18</c:v>
                </c:pt>
                <c:pt idx="3">
                  <c:v>2018/19</c:v>
                </c:pt>
                <c:pt idx="4">
                  <c:v>2019/20</c:v>
                </c:pt>
              </c:strCache>
            </c:strRef>
          </c:cat>
          <c:val>
            <c:numRef>
              <c:f>Sheet1!$D$2:$D$6</c:f>
              <c:numCache>
                <c:formatCode>0.0%</c:formatCode>
                <c:ptCount val="5"/>
                <c:pt idx="0">
                  <c:v>0.4840000000000001</c:v>
                </c:pt>
                <c:pt idx="1">
                  <c:v>0.21050000000000002</c:v>
                </c:pt>
                <c:pt idx="2">
                  <c:v>0.20400000000000001</c:v>
                </c:pt>
                <c:pt idx="3">
                  <c:v>0.38000000000000006</c:v>
                </c:pt>
                <c:pt idx="4">
                  <c:v>0.33000000000000007</c:v>
                </c:pt>
              </c:numCache>
            </c:numRef>
          </c:val>
          <c:extLst xmlns:c16r2="http://schemas.microsoft.com/office/drawing/2015/06/chart">
            <c:ext xmlns:c16="http://schemas.microsoft.com/office/drawing/2014/chart" uri="{C3380CC4-5D6E-409C-BE32-E72D297353CC}">
              <c16:uniqueId val="{00000002-1E19-42E3-BEC6-42C6549CA600}"/>
            </c:ext>
          </c:extLst>
        </c:ser>
        <c:dLbls/>
        <c:gapWidth val="182"/>
        <c:overlap val="7"/>
        <c:axId val="123288576"/>
        <c:axId val="123294464"/>
      </c:barChart>
      <c:catAx>
        <c:axId val="12328857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3294464"/>
        <c:crosses val="autoZero"/>
        <c:auto val="1"/>
        <c:lblAlgn val="ctr"/>
        <c:lblOffset val="100"/>
      </c:catAx>
      <c:valAx>
        <c:axId val="123294464"/>
        <c:scaling>
          <c:orientation val="minMax"/>
          <c:max val="1"/>
        </c:scaling>
        <c:axPos val="b"/>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3288576"/>
        <c:crosses val="autoZero"/>
        <c:crossBetween val="between"/>
      </c:valAx>
      <c:spPr>
        <a:noFill/>
        <a:ln>
          <a:noFill/>
        </a:ln>
        <a:effectLst>
          <a:outerShdw blurRad="50800" dist="50800" dir="5400000" sx="27000" sy="27000" algn="ctr" rotWithShape="0">
            <a:srgbClr val="000000">
              <a:alpha val="43137"/>
            </a:srgbClr>
          </a:outerShdw>
          <a:softEdge rad="431800"/>
        </a:effectLst>
      </c:spPr>
    </c:plotArea>
    <c:legend>
      <c:legendPos val="b"/>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a:t>QUARTER-ON-QUARTER COMPARISON VACANCY RATE</a:t>
            </a:r>
          </a:p>
        </c:rich>
      </c:tx>
    </c:title>
    <c:plotArea>
      <c:layout/>
      <c:lineChart>
        <c:grouping val="standard"/>
        <c:ser>
          <c:idx val="0"/>
          <c:order val="0"/>
          <c:tx>
            <c:strRef>
              <c:f>'TRACKING SHEET'!$Z$5</c:f>
              <c:strCache>
                <c:ptCount val="1"/>
                <c:pt idx="0">
                  <c:v>TARGET</c:v>
                </c:pt>
              </c:strCache>
            </c:strRef>
          </c:tx>
          <c:spPr>
            <a:ln>
              <a:noFill/>
            </a:ln>
          </c:spPr>
          <c:marker>
            <c:spPr>
              <a:solidFill>
                <a:srgbClr val="002060"/>
              </a:solidFill>
              <a:ln>
                <a:noFill/>
              </a:ln>
            </c:spPr>
          </c:marker>
          <c:cat>
            <c:numRef>
              <c:f>'TRACKING SHEET'!$AA$4:$AD$4</c:f>
              <c:numCache>
                <c:formatCode>d\-mmm\-yy</c:formatCode>
                <c:ptCount val="4"/>
                <c:pt idx="0">
                  <c:v>43646</c:v>
                </c:pt>
                <c:pt idx="1">
                  <c:v>43738</c:v>
                </c:pt>
                <c:pt idx="2">
                  <c:v>43830</c:v>
                </c:pt>
                <c:pt idx="3">
                  <c:v>43921</c:v>
                </c:pt>
              </c:numCache>
            </c:numRef>
          </c:cat>
          <c:val>
            <c:numRef>
              <c:f>'TRACKING SHEET'!$AA$5:$AD$5</c:f>
              <c:numCache>
                <c:formatCode>0.0%</c:formatCode>
                <c:ptCount val="4"/>
                <c:pt idx="0">
                  <c:v>0.1</c:v>
                </c:pt>
                <c:pt idx="1">
                  <c:v>0.1</c:v>
                </c:pt>
                <c:pt idx="2">
                  <c:v>0.1</c:v>
                </c:pt>
                <c:pt idx="3">
                  <c:v>0.1</c:v>
                </c:pt>
              </c:numCache>
            </c:numRef>
          </c:val>
          <c:extLst xmlns:c16r2="http://schemas.microsoft.com/office/drawing/2015/06/chart">
            <c:ext xmlns:c16="http://schemas.microsoft.com/office/drawing/2014/chart" uri="{C3380CC4-5D6E-409C-BE32-E72D297353CC}">
              <c16:uniqueId val="{00000000-D51B-4B54-94C5-C79F804D954C}"/>
            </c:ext>
          </c:extLst>
        </c:ser>
        <c:ser>
          <c:idx val="1"/>
          <c:order val="1"/>
          <c:tx>
            <c:strRef>
              <c:f>'TRACKING SHEET'!$Z$6</c:f>
              <c:strCache>
                <c:ptCount val="1"/>
                <c:pt idx="0">
                  <c:v>STATUS</c:v>
                </c:pt>
              </c:strCache>
            </c:strRef>
          </c:tx>
          <c:spPr>
            <a:ln>
              <a:solidFill>
                <a:schemeClr val="accent3">
                  <a:lumMod val="75000"/>
                </a:schemeClr>
              </a:solidFill>
            </a:ln>
          </c:spPr>
          <c:marker>
            <c:spPr>
              <a:solidFill>
                <a:schemeClr val="accent3">
                  <a:lumMod val="75000"/>
                </a:schemeClr>
              </a:solidFill>
              <a:ln>
                <a:solidFill>
                  <a:schemeClr val="accent3">
                    <a:lumMod val="75000"/>
                  </a:schemeClr>
                </a:solidFill>
              </a:ln>
              <a:scene3d>
                <a:camera prst="orthographicFront"/>
                <a:lightRig rig="glow" dir="t">
                  <a:rot lat="0" lon="0" rev="4800000"/>
                </a:lightRig>
              </a:scene3d>
              <a:sp3d prstMaterial="matte">
                <a:bevelT w="127000" h="63500"/>
              </a:sp3d>
            </c:spPr>
          </c:marker>
          <c:cat>
            <c:numRef>
              <c:f>'TRACKING SHEET'!$AA$4:$AD$4</c:f>
              <c:numCache>
                <c:formatCode>d\-mmm\-yy</c:formatCode>
                <c:ptCount val="4"/>
                <c:pt idx="0">
                  <c:v>43646</c:v>
                </c:pt>
                <c:pt idx="1">
                  <c:v>43738</c:v>
                </c:pt>
                <c:pt idx="2">
                  <c:v>43830</c:v>
                </c:pt>
                <c:pt idx="3">
                  <c:v>43921</c:v>
                </c:pt>
              </c:numCache>
            </c:numRef>
          </c:cat>
          <c:val>
            <c:numRef>
              <c:f>'TRACKING SHEET'!$AA$6:$AD$6</c:f>
              <c:numCache>
                <c:formatCode>0.0%</c:formatCode>
                <c:ptCount val="4"/>
                <c:pt idx="0">
                  <c:v>8.7000000000000022E-2</c:v>
                </c:pt>
                <c:pt idx="1">
                  <c:v>9.6000000000000002E-2</c:v>
                </c:pt>
                <c:pt idx="2">
                  <c:v>0.10600000000000001</c:v>
                </c:pt>
                <c:pt idx="3">
                  <c:v>0.12400000000000001</c:v>
                </c:pt>
              </c:numCache>
            </c:numRef>
          </c:val>
          <c:extLst xmlns:c16r2="http://schemas.microsoft.com/office/drawing/2015/06/chart">
            <c:ext xmlns:c16="http://schemas.microsoft.com/office/drawing/2014/chart" uri="{C3380CC4-5D6E-409C-BE32-E72D297353CC}">
              <c16:uniqueId val="{00000001-D51B-4B54-94C5-C79F804D954C}"/>
            </c:ext>
          </c:extLst>
        </c:ser>
        <c:dLbls/>
        <c:marker val="1"/>
        <c:axId val="124732544"/>
        <c:axId val="124734080"/>
      </c:lineChart>
      <c:dateAx>
        <c:axId val="124732544"/>
        <c:scaling>
          <c:orientation val="minMax"/>
        </c:scaling>
        <c:delete val="1"/>
        <c:axPos val="b"/>
        <c:numFmt formatCode="d\-mmm\-yy" sourceLinked="1"/>
        <c:majorTickMark val="none"/>
        <c:tickLblPos val="none"/>
        <c:crossAx val="124734080"/>
        <c:crosses val="autoZero"/>
        <c:auto val="1"/>
        <c:lblOffset val="100"/>
        <c:baseTimeUnit val="months"/>
      </c:dateAx>
      <c:valAx>
        <c:axId val="124734080"/>
        <c:scaling>
          <c:orientation val="minMax"/>
        </c:scaling>
        <c:axPos val="l"/>
        <c:majorGridlines/>
        <c:numFmt formatCode="0.0%" sourceLinked="1"/>
        <c:majorTickMark val="none"/>
        <c:tickLblPos val="nextTo"/>
        <c:crossAx val="124732544"/>
        <c:crosses val="autoZero"/>
        <c:crossBetween val="between"/>
      </c:valAx>
      <c:dTable>
        <c:showHorzBorder val="1"/>
        <c:showVertBorder val="1"/>
        <c:showOutline val="1"/>
        <c:showKeys val="1"/>
      </c:dTable>
      <c:spPr>
        <a:noFill/>
        <a:ln w="25400">
          <a:noFill/>
        </a:ln>
      </c:spPr>
    </c:plotArea>
    <c:plotVisOnly val="1"/>
    <c:dispBlanksAs val="gap"/>
  </c:chart>
  <c:txPr>
    <a:bodyPr/>
    <a:lstStyle/>
    <a:p>
      <a:pPr>
        <a:defRPr>
          <a:solidFill>
            <a:sysClr val="windowText" lastClr="000000"/>
          </a:solidFill>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a:t>QUARTER-ON-QUARTER COMPARISON</a:t>
            </a:r>
          </a:p>
          <a:p>
            <a:pPr>
              <a:defRPr/>
            </a:pPr>
            <a:r>
              <a:rPr lang="en-ZA"/>
              <a:t>WOMEN IN SMS STATUS</a:t>
            </a:r>
          </a:p>
        </c:rich>
      </c:tx>
    </c:title>
    <c:plotArea>
      <c:layout/>
      <c:lineChart>
        <c:grouping val="standard"/>
        <c:ser>
          <c:idx val="0"/>
          <c:order val="0"/>
          <c:tx>
            <c:strRef>
              <c:f>'TRACKING SHEET'!$Z$23</c:f>
              <c:strCache>
                <c:ptCount val="1"/>
                <c:pt idx="0">
                  <c:v>TARGET</c:v>
                </c:pt>
              </c:strCache>
            </c:strRef>
          </c:tx>
          <c:spPr>
            <a:ln>
              <a:noFill/>
            </a:ln>
          </c:spPr>
          <c:marker>
            <c:spPr>
              <a:solidFill>
                <a:schemeClr val="tx1"/>
              </a:solidFill>
              <a:ln>
                <a:noFill/>
              </a:ln>
              <a:scene3d>
                <a:camera prst="orthographicFront"/>
                <a:lightRig rig="threePt" dir="t"/>
              </a:scene3d>
              <a:sp3d prstMaterial="matte">
                <a:bevelT w="127000" h="63500"/>
              </a:sp3d>
            </c:spPr>
          </c:marker>
          <c:cat>
            <c:numRef>
              <c:f>'TRACKING SHEET'!$AA$22:$AD$22</c:f>
              <c:numCache>
                <c:formatCode>d\-mmm\-yy</c:formatCode>
                <c:ptCount val="4"/>
                <c:pt idx="0">
                  <c:v>43646</c:v>
                </c:pt>
                <c:pt idx="1">
                  <c:v>43738</c:v>
                </c:pt>
                <c:pt idx="2">
                  <c:v>43830</c:v>
                </c:pt>
                <c:pt idx="3">
                  <c:v>43921</c:v>
                </c:pt>
              </c:numCache>
            </c:numRef>
          </c:cat>
          <c:val>
            <c:numRef>
              <c:f>'TRACKING SHEET'!$AA$23:$AD$23</c:f>
              <c:numCache>
                <c:formatCode>0.0%</c:formatCode>
                <c:ptCount val="4"/>
                <c:pt idx="0">
                  <c:v>0.5</c:v>
                </c:pt>
                <c:pt idx="1">
                  <c:v>0.5</c:v>
                </c:pt>
                <c:pt idx="2">
                  <c:v>0.5</c:v>
                </c:pt>
                <c:pt idx="3">
                  <c:v>0.5</c:v>
                </c:pt>
              </c:numCache>
            </c:numRef>
          </c:val>
          <c:extLst xmlns:c16r2="http://schemas.microsoft.com/office/drawing/2015/06/chart">
            <c:ext xmlns:c16="http://schemas.microsoft.com/office/drawing/2014/chart" uri="{C3380CC4-5D6E-409C-BE32-E72D297353CC}">
              <c16:uniqueId val="{00000000-5A97-46D8-BE8A-1C1D96773EE6}"/>
            </c:ext>
          </c:extLst>
        </c:ser>
        <c:ser>
          <c:idx val="1"/>
          <c:order val="1"/>
          <c:tx>
            <c:strRef>
              <c:f>'TRACKING SHEET'!$Z$24</c:f>
              <c:strCache>
                <c:ptCount val="1"/>
                <c:pt idx="0">
                  <c:v>STATUS</c:v>
                </c:pt>
              </c:strCache>
            </c:strRef>
          </c:tx>
          <c:spPr>
            <a:ln>
              <a:solidFill>
                <a:schemeClr val="accent3">
                  <a:lumMod val="75000"/>
                </a:schemeClr>
              </a:solidFill>
            </a:ln>
          </c:spPr>
          <c:marker>
            <c:spPr>
              <a:solidFill>
                <a:schemeClr val="accent3">
                  <a:lumMod val="75000"/>
                </a:schemeClr>
              </a:solidFill>
              <a:ln>
                <a:solidFill>
                  <a:schemeClr val="accent3">
                    <a:lumMod val="75000"/>
                  </a:schemeClr>
                </a:solidFill>
              </a:ln>
              <a:scene3d>
                <a:camera prst="orthographicFront"/>
                <a:lightRig rig="threePt" dir="t"/>
              </a:scene3d>
              <a:sp3d prstMaterial="matte">
                <a:bevelT w="127000" h="63500"/>
              </a:sp3d>
            </c:spPr>
          </c:marker>
          <c:cat>
            <c:numRef>
              <c:f>'TRACKING SHEET'!$AA$22:$AD$22</c:f>
              <c:numCache>
                <c:formatCode>d\-mmm\-yy</c:formatCode>
                <c:ptCount val="4"/>
                <c:pt idx="0">
                  <c:v>43646</c:v>
                </c:pt>
                <c:pt idx="1">
                  <c:v>43738</c:v>
                </c:pt>
                <c:pt idx="2">
                  <c:v>43830</c:v>
                </c:pt>
                <c:pt idx="3">
                  <c:v>43921</c:v>
                </c:pt>
              </c:numCache>
            </c:numRef>
          </c:cat>
          <c:val>
            <c:numRef>
              <c:f>'TRACKING SHEET'!$AA$24:$AD$24</c:f>
              <c:numCache>
                <c:formatCode>0.0%</c:formatCode>
                <c:ptCount val="4"/>
                <c:pt idx="0">
                  <c:v>0.52800000000000002</c:v>
                </c:pt>
                <c:pt idx="1">
                  <c:v>0.54300000000000004</c:v>
                </c:pt>
                <c:pt idx="2">
                  <c:v>0.54300000000000004</c:v>
                </c:pt>
                <c:pt idx="3">
                  <c:v>0.55900000000000005</c:v>
                </c:pt>
              </c:numCache>
            </c:numRef>
          </c:val>
          <c:extLst xmlns:c16r2="http://schemas.microsoft.com/office/drawing/2015/06/chart">
            <c:ext xmlns:c16="http://schemas.microsoft.com/office/drawing/2014/chart" uri="{C3380CC4-5D6E-409C-BE32-E72D297353CC}">
              <c16:uniqueId val="{00000001-5A97-46D8-BE8A-1C1D96773EE6}"/>
            </c:ext>
          </c:extLst>
        </c:ser>
        <c:dLbls/>
        <c:marker val="1"/>
        <c:axId val="124811136"/>
        <c:axId val="124812672"/>
      </c:lineChart>
      <c:dateAx>
        <c:axId val="124811136"/>
        <c:scaling>
          <c:orientation val="minMax"/>
        </c:scaling>
        <c:delete val="1"/>
        <c:axPos val="b"/>
        <c:numFmt formatCode="d\-mmm\-yy" sourceLinked="1"/>
        <c:majorTickMark val="none"/>
        <c:tickLblPos val="none"/>
        <c:crossAx val="124812672"/>
        <c:crosses val="autoZero"/>
        <c:auto val="1"/>
        <c:lblOffset val="100"/>
        <c:baseTimeUnit val="months"/>
      </c:dateAx>
      <c:valAx>
        <c:axId val="124812672"/>
        <c:scaling>
          <c:orientation val="minMax"/>
        </c:scaling>
        <c:axPos val="l"/>
        <c:majorGridlines/>
        <c:numFmt formatCode="0.0%" sourceLinked="1"/>
        <c:majorTickMark val="none"/>
        <c:tickLblPos val="nextTo"/>
        <c:crossAx val="124811136"/>
        <c:crosses val="autoZero"/>
        <c:crossBetween val="between"/>
      </c:valAx>
      <c:dTable>
        <c:showHorzBorder val="1"/>
        <c:showVertBorder val="1"/>
        <c:showOutline val="1"/>
        <c:showKeys val="1"/>
      </c:dTable>
    </c:plotArea>
    <c:plotVisOnly val="1"/>
    <c:dispBlanksAs val="gap"/>
  </c:chart>
  <c:spPr>
    <a:solidFill>
      <a:sysClr val="window" lastClr="FFFFFF"/>
    </a:solidFill>
  </c:spPr>
  <c:txPr>
    <a:bodyPr/>
    <a:lstStyle/>
    <a:p>
      <a:pPr>
        <a:defRPr>
          <a:solidFill>
            <a:sysClr val="windowText" lastClr="000000"/>
          </a:solidFill>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t>QUARTER-ON-QUARTER COMPARISON</a:t>
            </a:r>
          </a:p>
          <a:p>
            <a:pPr>
              <a:defRPr/>
            </a:pPr>
            <a:r>
              <a:rPr lang="en-ZA" dirty="0"/>
              <a:t>PERSONS WITH DISABILITIES</a:t>
            </a:r>
          </a:p>
        </c:rich>
      </c:tx>
    </c:title>
    <c:plotArea>
      <c:layout/>
      <c:lineChart>
        <c:grouping val="standard"/>
        <c:ser>
          <c:idx val="0"/>
          <c:order val="0"/>
          <c:tx>
            <c:strRef>
              <c:f>'TRACKING SHEET'!$Z$41</c:f>
              <c:strCache>
                <c:ptCount val="1"/>
                <c:pt idx="0">
                  <c:v>TARGET</c:v>
                </c:pt>
              </c:strCache>
            </c:strRef>
          </c:tx>
          <c:spPr>
            <a:ln>
              <a:noFill/>
            </a:ln>
          </c:spPr>
          <c:marker>
            <c:spPr>
              <a:solidFill>
                <a:schemeClr val="tx1"/>
              </a:solidFill>
              <a:ln>
                <a:noFill/>
              </a:ln>
              <a:scene3d>
                <a:camera prst="orthographicFront"/>
                <a:lightRig rig="threePt" dir="t"/>
              </a:scene3d>
              <a:sp3d prstMaterial="metal">
                <a:bevelT w="88900" h="88900"/>
              </a:sp3d>
            </c:spPr>
          </c:marker>
          <c:cat>
            <c:numRef>
              <c:f>'TRACKING SHEET'!$AA$40:$AD$40</c:f>
              <c:numCache>
                <c:formatCode>d\-mmm\-yy</c:formatCode>
                <c:ptCount val="4"/>
                <c:pt idx="0">
                  <c:v>43646</c:v>
                </c:pt>
                <c:pt idx="1">
                  <c:v>43738</c:v>
                </c:pt>
                <c:pt idx="2">
                  <c:v>43830</c:v>
                </c:pt>
                <c:pt idx="3">
                  <c:v>43921</c:v>
                </c:pt>
              </c:numCache>
            </c:numRef>
          </c:cat>
          <c:val>
            <c:numRef>
              <c:f>'TRACKING SHEET'!$AA$41:$AD$41</c:f>
              <c:numCache>
                <c:formatCode>0.0%</c:formatCode>
                <c:ptCount val="4"/>
                <c:pt idx="0">
                  <c:v>2.0000000000000004E-2</c:v>
                </c:pt>
                <c:pt idx="1">
                  <c:v>2.0000000000000004E-2</c:v>
                </c:pt>
                <c:pt idx="2">
                  <c:v>2.0000000000000004E-2</c:v>
                </c:pt>
                <c:pt idx="3">
                  <c:v>2.0000000000000004E-2</c:v>
                </c:pt>
              </c:numCache>
            </c:numRef>
          </c:val>
          <c:extLst xmlns:c16r2="http://schemas.microsoft.com/office/drawing/2015/06/chart">
            <c:ext xmlns:c16="http://schemas.microsoft.com/office/drawing/2014/chart" uri="{C3380CC4-5D6E-409C-BE32-E72D297353CC}">
              <c16:uniqueId val="{00000000-B5AD-4F22-936D-215D355DB95C}"/>
            </c:ext>
          </c:extLst>
        </c:ser>
        <c:ser>
          <c:idx val="1"/>
          <c:order val="1"/>
          <c:tx>
            <c:strRef>
              <c:f>'TRACKING SHEET'!$Z$42</c:f>
              <c:strCache>
                <c:ptCount val="1"/>
                <c:pt idx="0">
                  <c:v>STATUS</c:v>
                </c:pt>
              </c:strCache>
            </c:strRef>
          </c:tx>
          <c:spPr>
            <a:ln>
              <a:solidFill>
                <a:schemeClr val="accent3">
                  <a:lumMod val="75000"/>
                </a:schemeClr>
              </a:solidFill>
            </a:ln>
          </c:spPr>
          <c:marker>
            <c:spPr>
              <a:solidFill>
                <a:schemeClr val="accent3">
                  <a:lumMod val="50000"/>
                </a:schemeClr>
              </a:solidFill>
              <a:ln>
                <a:solidFill>
                  <a:schemeClr val="accent3">
                    <a:lumMod val="75000"/>
                  </a:schemeClr>
                </a:solidFill>
              </a:ln>
              <a:scene3d>
                <a:camera prst="orthographicFront"/>
                <a:lightRig rig="threePt" dir="t"/>
              </a:scene3d>
              <a:sp3d prstMaterial="metal">
                <a:bevelT w="88900" h="88900"/>
              </a:sp3d>
            </c:spPr>
          </c:marker>
          <c:cat>
            <c:numRef>
              <c:f>'TRACKING SHEET'!$AA$40:$AD$40</c:f>
              <c:numCache>
                <c:formatCode>d\-mmm\-yy</c:formatCode>
                <c:ptCount val="4"/>
                <c:pt idx="0">
                  <c:v>43646</c:v>
                </c:pt>
                <c:pt idx="1">
                  <c:v>43738</c:v>
                </c:pt>
                <c:pt idx="2">
                  <c:v>43830</c:v>
                </c:pt>
                <c:pt idx="3">
                  <c:v>43921</c:v>
                </c:pt>
              </c:numCache>
            </c:numRef>
          </c:cat>
          <c:val>
            <c:numRef>
              <c:f>'TRACKING SHEET'!$AA$42:$AD$42</c:f>
              <c:numCache>
                <c:formatCode>0.0%</c:formatCode>
                <c:ptCount val="4"/>
                <c:pt idx="0">
                  <c:v>2.5999999999999999E-2</c:v>
                </c:pt>
                <c:pt idx="1">
                  <c:v>2.4E-2</c:v>
                </c:pt>
                <c:pt idx="2">
                  <c:v>2.4E-2</c:v>
                </c:pt>
                <c:pt idx="3">
                  <c:v>2.4E-2</c:v>
                </c:pt>
              </c:numCache>
            </c:numRef>
          </c:val>
          <c:extLst xmlns:c16r2="http://schemas.microsoft.com/office/drawing/2015/06/chart">
            <c:ext xmlns:c16="http://schemas.microsoft.com/office/drawing/2014/chart" uri="{C3380CC4-5D6E-409C-BE32-E72D297353CC}">
              <c16:uniqueId val="{00000001-B5AD-4F22-936D-215D355DB95C}"/>
            </c:ext>
          </c:extLst>
        </c:ser>
        <c:dLbls/>
        <c:marker val="1"/>
        <c:axId val="124009088"/>
        <c:axId val="124035456"/>
      </c:lineChart>
      <c:dateAx>
        <c:axId val="124009088"/>
        <c:scaling>
          <c:orientation val="minMax"/>
        </c:scaling>
        <c:delete val="1"/>
        <c:axPos val="b"/>
        <c:numFmt formatCode="d\-mmm\-yy" sourceLinked="1"/>
        <c:majorTickMark val="none"/>
        <c:tickLblPos val="none"/>
        <c:crossAx val="124035456"/>
        <c:crosses val="autoZero"/>
        <c:auto val="1"/>
        <c:lblOffset val="100"/>
        <c:baseTimeUnit val="months"/>
      </c:dateAx>
      <c:valAx>
        <c:axId val="124035456"/>
        <c:scaling>
          <c:orientation val="minMax"/>
        </c:scaling>
        <c:axPos val="l"/>
        <c:majorGridlines/>
        <c:numFmt formatCode="0.0%" sourceLinked="1"/>
        <c:majorTickMark val="none"/>
        <c:tickLblPos val="nextTo"/>
        <c:crossAx val="124009088"/>
        <c:crosses val="autoZero"/>
        <c:crossBetween val="between"/>
      </c:valAx>
      <c:dTable>
        <c:showHorzBorder val="1"/>
        <c:showVertBorder val="1"/>
        <c:showOutline val="1"/>
        <c:showKeys val="1"/>
      </c:dTable>
    </c:plotArea>
    <c:plotVisOnly val="1"/>
    <c:dispBlanksAs val="gap"/>
  </c:chart>
  <c:txPr>
    <a:bodyPr/>
    <a:lstStyle/>
    <a:p>
      <a:pPr>
        <a:defRPr>
          <a:solidFill>
            <a:sysClr val="windowText" lastClr="000000"/>
          </a:solidFill>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view3D>
      <c:rotX val="50"/>
      <c:perspective val="0"/>
    </c:view3D>
    <c:plotArea>
      <c:layout>
        <c:manualLayout>
          <c:layoutTarget val="inner"/>
          <c:xMode val="edge"/>
          <c:yMode val="edge"/>
          <c:x val="1.5277779448576058E-2"/>
          <c:y val="2.7565109004516777E-2"/>
          <c:w val="0.80200314982536625"/>
          <c:h val="0.94486978199096638"/>
        </c:manualLayout>
      </c:layout>
      <c:pie3DChart>
        <c:varyColors val="1"/>
        <c:ser>
          <c:idx val="0"/>
          <c:order val="0"/>
          <c:tx>
            <c:strRef>
              <c:f>Sheet1!$C$24</c:f>
              <c:strCache>
                <c:ptCount val="1"/>
                <c:pt idx="0">
                  <c:v>Total</c:v>
                </c:pt>
              </c:strCache>
            </c:strRef>
          </c:tx>
          <c:explosion val="2"/>
          <c:dPt>
            <c:idx val="0"/>
            <c:explosion val="19"/>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0-93FC-457F-B1E9-F27BE26641FB}"/>
              </c:ext>
            </c:extLst>
          </c:dPt>
          <c:dPt>
            <c:idx val="1"/>
            <c:explosion val="26"/>
            <c:spPr>
              <a:solidFill>
                <a:srgbClr val="FFC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93FC-457F-B1E9-F27BE26641FB}"/>
              </c:ext>
            </c:extLst>
          </c:dPt>
          <c:dPt>
            <c:idx val="2"/>
            <c:spPr>
              <a:solidFill>
                <a:srgbClr val="CC33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2-93FC-457F-B1E9-F27BE26641FB}"/>
              </c:ext>
            </c:extLst>
          </c:dPt>
          <c:dPt>
            <c:idx val="3"/>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93FC-457F-B1E9-F27BE26641FB}"/>
              </c:ext>
            </c:extLst>
          </c:dPt>
          <c:dLbls>
            <c:dLbl>
              <c:idx val="2"/>
              <c:numFmt formatCode="&quot;R&quot;#,##0" sourceLinked="0"/>
              <c:spPr>
                <a:solidFill>
                  <a:schemeClr val="bg1"/>
                </a:solid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9"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ctr"/>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3FC-457F-B1E9-F27BE26641FB}"/>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3FC-457F-B1E9-F27BE26641FB}"/>
                </c:ext>
              </c:extLst>
            </c:dLbl>
            <c:numFmt formatCode="&quot;R&quot;#,##0" sourceLinked="0"/>
            <c:spPr>
              <a:solidFill>
                <a:schemeClr val="bg1"/>
              </a:solid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9"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Val val="1"/>
            <c:showCatName val="1"/>
            <c:separator> </c:separator>
            <c:showLeaderLines val="1"/>
            <c:leaderLines>
              <c:spPr>
                <a:ln w="10091">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Sheet1!$D$23:$G$23</c:f>
              <c:strCache>
                <c:ptCount val="4"/>
                <c:pt idx="0">
                  <c:v>Final appropreation</c:v>
                </c:pt>
                <c:pt idx="1">
                  <c:v>Actual expenditure</c:v>
                </c:pt>
                <c:pt idx="2">
                  <c:v>Variance</c:v>
                </c:pt>
                <c:pt idx="3">
                  <c:v>% Variance</c:v>
                </c:pt>
              </c:strCache>
            </c:strRef>
          </c:cat>
          <c:val>
            <c:numRef>
              <c:f>Sheet1!$D$24:$G$24</c:f>
              <c:numCache>
                <c:formatCode>General</c:formatCode>
                <c:ptCount val="4"/>
                <c:pt idx="0">
                  <c:v>2268552</c:v>
                </c:pt>
                <c:pt idx="1">
                  <c:v>2228779</c:v>
                </c:pt>
                <c:pt idx="2" formatCode="_-* #,##0_-;\-* #,##0_-;_-* &quot;-&quot;??_-;_-@_-">
                  <c:v>39773</c:v>
                </c:pt>
                <c:pt idx="3" formatCode="0.0%">
                  <c:v>1.7532328992238225E-2</c:v>
                </c:pt>
              </c:numCache>
            </c:numRef>
          </c:val>
          <c:extLst xmlns:c16r2="http://schemas.microsoft.com/office/drawing/2015/06/chart">
            <c:ext xmlns:c16="http://schemas.microsoft.com/office/drawing/2014/chart" uri="{C3380CC4-5D6E-409C-BE32-E72D297353CC}">
              <c16:uniqueId val="{00000004-93FC-457F-B1E9-F27BE26641FB}"/>
            </c:ext>
          </c:extLst>
        </c:ser>
        <c:dLbls/>
      </c:pie3DChart>
      <c:spPr>
        <a:noFill/>
        <a:ln w="25379">
          <a:noFill/>
        </a:ln>
        <a:scene3d>
          <a:camera prst="orthographicFront"/>
          <a:lightRig rig="threePt" dir="t"/>
        </a:scene3d>
        <a:sp3d>
          <a:bevelB w="152400" h="50800" prst="softRound"/>
        </a:sp3d>
      </c:spPr>
    </c:plotArea>
    <c:legend>
      <c:legendPos val="r"/>
      <c:legendEntry>
        <c:idx val="3"/>
        <c:delete val="1"/>
      </c:legendEntry>
      <c:layout>
        <c:manualLayout>
          <c:xMode val="edge"/>
          <c:yMode val="edge"/>
          <c:x val="0.75779156663375413"/>
          <c:y val="0.38130844755516685"/>
          <c:w val="0.24220843336624623"/>
          <c:h val="0.24059141851205587"/>
        </c:manualLayout>
      </c:layout>
      <c:spPr>
        <a:solidFill>
          <a:schemeClr val="lt1">
            <a:lumMod val="95000"/>
            <a:alpha val="39000"/>
          </a:schemeClr>
        </a:solidFill>
        <a:ln>
          <a:noFill/>
        </a:ln>
        <a:effectLst/>
        <a:scene3d>
          <a:camera prst="orthographicFront"/>
          <a:lightRig rig="threePt" dir="t"/>
        </a:scene3d>
        <a:sp3d>
          <a:bevelT/>
        </a:sp3d>
      </c:spPr>
      <c:txPr>
        <a:bodyPr rot="0" spcFirstLastPara="1" vertOverflow="ellipsis" vert="horz" wrap="square" anchor="ctr" anchorCtr="1"/>
        <a:lstStyle/>
        <a:p>
          <a:pPr>
            <a:defRPr sz="1695"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zero"/>
  </c:chart>
  <c:spPr>
    <a:solidFill>
      <a:schemeClr val="accent3">
        <a:lumMod val="60000"/>
        <a:lumOff val="40000"/>
      </a:schemeClr>
    </a:solidFill>
    <a:ln w="10091" cap="flat" cmpd="sng" algn="ctr">
      <a:solidFill>
        <a:schemeClr val="dk1">
          <a:lumMod val="25000"/>
          <a:lumOff val="75000"/>
        </a:schemeClr>
      </a:solidFill>
      <a:round/>
    </a:ln>
    <a:effectLst/>
    <a:scene3d>
      <a:camera prst="orthographicFront"/>
      <a:lightRig rig="threePt" dir="t"/>
    </a:scene3d>
    <a:sp3d>
      <a:bevelT/>
    </a:sp3d>
  </c:spPr>
  <c:txPr>
    <a:bodyPr/>
    <a:lstStyle/>
    <a:p>
      <a:pPr>
        <a:defRPr>
          <a:latin typeface="Arial" panose="020B0604020202020204" pitchFamily="34" charset="0"/>
          <a:cs typeface="Arial" panose="020B0604020202020204" pitchFamily="34" charset="0"/>
        </a:defRPr>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ZA"/>
  <c:style val="7"/>
  <c:chart>
    <c:view3D>
      <c:rotX val="0"/>
      <c:rotY val="0"/>
      <c:depthPercent val="60"/>
      <c:perspective val="100"/>
    </c:view3D>
    <c:floor>
      <c:spPr>
        <a:solidFill>
          <a:schemeClr val="lt1">
            <a:lumMod val="95000"/>
          </a:schemeClr>
        </a:solidFill>
        <a:ln>
          <a:noFill/>
        </a:ln>
        <a:effectLst/>
        <a:sp3d/>
      </c:spPr>
    </c:floor>
    <c:sideWall>
      <c:spPr>
        <a:noFill/>
        <a:ln w="25400">
          <a:noFill/>
        </a:ln>
      </c:spPr>
    </c:sideWall>
    <c:backWall>
      <c:spPr>
        <a:noFill/>
        <a:ln w="25400">
          <a:noFill/>
        </a:ln>
      </c:spPr>
    </c:backWall>
    <c:plotArea>
      <c:layout>
        <c:manualLayout>
          <c:layoutTarget val="inner"/>
          <c:xMode val="edge"/>
          <c:yMode val="edge"/>
          <c:x val="0.14486878123720037"/>
          <c:y val="4.2691585261649075E-2"/>
          <c:w val="0.8538619818762947"/>
          <c:h val="0.86131973887879409"/>
        </c:manualLayout>
      </c:layout>
      <c:bar3DChart>
        <c:barDir val="col"/>
        <c:grouping val="clustered"/>
        <c:ser>
          <c:idx val="1"/>
          <c:order val="0"/>
          <c:spPr>
            <a:solidFill>
              <a:srgbClr val="00B050">
                <a:alpha val="85000"/>
              </a:srgbClr>
            </a:solidFill>
            <a:ln w="9507" cap="flat" cmpd="sng" algn="ctr">
              <a:solidFill>
                <a:schemeClr val="accent5">
                  <a:lumMod val="75000"/>
                </a:schemeClr>
              </a:solidFill>
              <a:round/>
            </a:ln>
            <a:effectLst/>
            <a:sp3d contourW="9525">
              <a:contourClr>
                <a:schemeClr val="accent5">
                  <a:lumMod val="75000"/>
                </a:schemeClr>
              </a:contourClr>
            </a:sp3d>
          </c:spPr>
          <c:dPt>
            <c:idx val="0"/>
            <c:spPr>
              <a:solidFill>
                <a:srgbClr val="00B050">
                  <a:alpha val="85000"/>
                </a:srgbClr>
              </a:solidFill>
              <a:ln w="9507" cap="flat" cmpd="sng" algn="ctr">
                <a:solidFill>
                  <a:schemeClr val="accent5">
                    <a:shade val="76000"/>
                    <a:lumMod val="75000"/>
                  </a:schemeClr>
                </a:solidFill>
                <a:round/>
              </a:ln>
              <a:effectLst/>
              <a:sp3d contourW="9525">
                <a:contourClr>
                  <a:schemeClr val="accent5">
                    <a:shade val="76000"/>
                    <a:lumMod val="75000"/>
                  </a:schemeClr>
                </a:contourClr>
              </a:sp3d>
            </c:spPr>
            <c:extLst xmlns:c16r2="http://schemas.microsoft.com/office/drawing/2015/06/chart">
              <c:ext xmlns:c16="http://schemas.microsoft.com/office/drawing/2014/chart" uri="{C3380CC4-5D6E-409C-BE32-E72D297353CC}">
                <c16:uniqueId val="{00000000-4F19-4E1B-B7F2-6EE7812E637A}"/>
              </c:ext>
            </c:extLst>
          </c:dPt>
          <c:dPt>
            <c:idx val="1"/>
            <c:spPr>
              <a:solidFill>
                <a:srgbClr val="00B050">
                  <a:alpha val="85000"/>
                </a:srgbClr>
              </a:solidFill>
              <a:ln w="9507" cap="flat" cmpd="sng" algn="ctr">
                <a:solidFill>
                  <a:schemeClr val="accent5">
                    <a:shade val="76000"/>
                    <a:lumMod val="75000"/>
                  </a:schemeClr>
                </a:solidFill>
                <a:round/>
              </a:ln>
              <a:effectLst/>
              <a:sp3d contourW="9525">
                <a:contourClr>
                  <a:schemeClr val="accent5">
                    <a:shade val="76000"/>
                    <a:lumMod val="75000"/>
                  </a:schemeClr>
                </a:contourClr>
              </a:sp3d>
            </c:spPr>
            <c:extLst xmlns:c16r2="http://schemas.microsoft.com/office/drawing/2015/06/chart">
              <c:ext xmlns:c16="http://schemas.microsoft.com/office/drawing/2014/chart" uri="{C3380CC4-5D6E-409C-BE32-E72D297353CC}">
                <c16:uniqueId val="{00000001-4F19-4E1B-B7F2-6EE7812E637A}"/>
              </c:ext>
            </c:extLst>
          </c:dPt>
          <c:dPt>
            <c:idx val="2"/>
            <c:spPr>
              <a:solidFill>
                <a:srgbClr val="00B050">
                  <a:alpha val="85000"/>
                </a:srgbClr>
              </a:solidFill>
              <a:ln w="9507" cap="flat" cmpd="sng" algn="ctr">
                <a:solidFill>
                  <a:schemeClr val="accent5">
                    <a:shade val="76000"/>
                    <a:lumMod val="75000"/>
                  </a:schemeClr>
                </a:solidFill>
                <a:round/>
              </a:ln>
              <a:effectLst/>
              <a:sp3d contourW="9525">
                <a:contourClr>
                  <a:schemeClr val="accent5">
                    <a:shade val="76000"/>
                    <a:lumMod val="75000"/>
                  </a:schemeClr>
                </a:contourClr>
              </a:sp3d>
            </c:spPr>
            <c:extLst xmlns:c16r2="http://schemas.microsoft.com/office/drawing/2015/06/chart">
              <c:ext xmlns:c16="http://schemas.microsoft.com/office/drawing/2014/chart" uri="{C3380CC4-5D6E-409C-BE32-E72D297353CC}">
                <c16:uniqueId val="{00000002-4F19-4E1B-B7F2-6EE7812E637A}"/>
              </c:ext>
            </c:extLst>
          </c:dPt>
          <c:dPt>
            <c:idx val="3"/>
            <c:spPr>
              <a:solidFill>
                <a:srgbClr val="00B050">
                  <a:alpha val="85000"/>
                </a:srgbClr>
              </a:solidFill>
              <a:ln w="9507" cap="flat" cmpd="sng" algn="ctr">
                <a:solidFill>
                  <a:schemeClr val="accent5">
                    <a:shade val="76000"/>
                    <a:lumMod val="75000"/>
                  </a:schemeClr>
                </a:solidFill>
                <a:round/>
              </a:ln>
              <a:effectLst/>
              <a:sp3d contourW="9525">
                <a:contourClr>
                  <a:schemeClr val="accent5">
                    <a:shade val="76000"/>
                    <a:lumMod val="75000"/>
                  </a:schemeClr>
                </a:contourClr>
              </a:sp3d>
            </c:spPr>
            <c:extLst xmlns:c16r2="http://schemas.microsoft.com/office/drawing/2015/06/chart">
              <c:ext xmlns:c16="http://schemas.microsoft.com/office/drawing/2014/chart" uri="{C3380CC4-5D6E-409C-BE32-E72D297353CC}">
                <c16:uniqueId val="{00000003-4F19-4E1B-B7F2-6EE7812E637A}"/>
              </c:ext>
            </c:extLst>
          </c:dPt>
          <c:dLbls>
            <c:dLbl>
              <c:idx val="0"/>
              <c:layout>
                <c:manualLayout>
                  <c:x val="8.645123430131579E-3"/>
                  <c:y val="-1.580176131059011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F19-4E1B-B7F2-6EE7812E637A}"/>
                </c:ext>
              </c:extLst>
            </c:dLbl>
            <c:dLbl>
              <c:idx val="1"/>
              <c:layout>
                <c:manualLayout>
                  <c:x val="-1.1111112326237184E-2"/>
                  <c:y val="-2.731283280637086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F19-4E1B-B7F2-6EE7812E637A}"/>
                </c:ext>
              </c:extLst>
            </c:dLbl>
            <c:dLbl>
              <c:idx val="2"/>
              <c:layout>
                <c:manualLayout>
                  <c:x val="-1.7091863517060473E-2"/>
                  <c:y val="-2.162851838195388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F19-4E1B-B7F2-6EE7812E637A}"/>
                </c:ext>
              </c:extLst>
            </c:dLbl>
            <c:dLbl>
              <c:idx val="3"/>
              <c:layout>
                <c:manualLayout>
                  <c:x val="-2.2222222222222331E-2"/>
                  <c:y val="-1.944117299115265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F19-4E1B-B7F2-6EE7812E637A}"/>
                </c:ext>
              </c:extLst>
            </c:dLbl>
            <c:spPr>
              <a:solidFill>
                <a:srgbClr val="00B050"/>
              </a:solidFill>
              <a:ln>
                <a:noFill/>
              </a:ln>
              <a:effectLst/>
              <a:scene3d>
                <a:camera prst="orthographicFront"/>
                <a:lightRig rig="threePt" dir="t"/>
              </a:scene3d>
              <a:sp3d>
                <a:bevelT/>
              </a:sp3d>
            </c:spPr>
            <c:txPr>
              <a:bodyPr rot="0" spcFirstLastPara="1" vertOverflow="ellipsis" vert="horz" wrap="square" anchor="ctr" anchorCtr="1"/>
              <a:lstStyle/>
              <a:p>
                <a:pPr>
                  <a:defRPr sz="1198"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CHARTS!$B$9:$B$12</c:f>
              <c:strCache>
                <c:ptCount val="4"/>
                <c:pt idx="0">
                  <c:v>Administration</c:v>
                </c:pt>
                <c:pt idx="1">
                  <c:v>Sector Policy and Research</c:v>
                </c:pt>
                <c:pt idx="2">
                  <c:v>Intergrated Coopertatives Development</c:v>
                </c:pt>
                <c:pt idx="3">
                  <c:v>Enterprise Development and Enterpreneurship</c:v>
                </c:pt>
              </c:strCache>
            </c:strRef>
          </c:cat>
          <c:val>
            <c:numRef>
              <c:f>CHARTS!$I$9:$I$12</c:f>
              <c:numCache>
                <c:formatCode>#,##0_);[Red]\(#,##0\)</c:formatCode>
                <c:ptCount val="4"/>
                <c:pt idx="0">
                  <c:v>119475</c:v>
                </c:pt>
                <c:pt idx="1">
                  <c:v>25621</c:v>
                </c:pt>
                <c:pt idx="2">
                  <c:v>127028</c:v>
                </c:pt>
                <c:pt idx="3">
                  <c:v>1996428</c:v>
                </c:pt>
              </c:numCache>
            </c:numRef>
          </c:val>
          <c:shape val="cylinder"/>
          <c:extLst xmlns:c16r2="http://schemas.microsoft.com/office/drawing/2015/06/chart">
            <c:ext xmlns:c16="http://schemas.microsoft.com/office/drawing/2014/chart" uri="{C3380CC4-5D6E-409C-BE32-E72D297353CC}">
              <c16:uniqueId val="{00000004-4F19-4E1B-B7F2-6EE7812E637A}"/>
            </c:ext>
          </c:extLst>
        </c:ser>
        <c:ser>
          <c:idx val="0"/>
          <c:order val="1"/>
          <c:spPr>
            <a:solidFill>
              <a:srgbClr val="FFC000">
                <a:alpha val="85000"/>
              </a:srgbClr>
            </a:solidFill>
            <a:ln w="9507" cap="flat" cmpd="sng" algn="ctr">
              <a:solidFill>
                <a:schemeClr val="accent5">
                  <a:tint val="65000"/>
                  <a:lumMod val="75000"/>
                </a:schemeClr>
              </a:solidFill>
              <a:round/>
            </a:ln>
            <a:effectLst/>
            <a:sp3d contourW="9525">
              <a:contourClr>
                <a:schemeClr val="accent5">
                  <a:tint val="65000"/>
                  <a:lumMod val="75000"/>
                </a:schemeClr>
              </a:contourClr>
            </a:sp3d>
          </c:spPr>
          <c:dLbls>
            <c:dLbl>
              <c:idx val="0"/>
              <c:layout>
                <c:manualLayout>
                  <c:x val="3.0235892388451452E-2"/>
                  <c:y val="-1.70603183714653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F19-4E1B-B7F2-6EE7812E637A}"/>
                </c:ext>
              </c:extLst>
            </c:dLbl>
            <c:dLbl>
              <c:idx val="1"/>
              <c:layout>
                <c:manualLayout>
                  <c:x val="2.504702537182853E-3"/>
                  <c:y val="-3.184161838760469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F19-4E1B-B7F2-6EE7812E637A}"/>
                </c:ext>
              </c:extLst>
            </c:dLbl>
            <c:dLbl>
              <c:idx val="2"/>
              <c:layout>
                <c:manualLayout>
                  <c:x val="1.6387797067780817E-3"/>
                  <c:y val="-2.237974870820027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F19-4E1B-B7F2-6EE7812E637A}"/>
                </c:ext>
              </c:extLst>
            </c:dLbl>
            <c:dLbl>
              <c:idx val="3"/>
              <c:layout>
                <c:manualLayout>
                  <c:x val="1.5687445319334983E-2"/>
                  <c:y val="3.7350126898961764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F19-4E1B-B7F2-6EE7812E637A}"/>
                </c:ext>
              </c:extLst>
            </c:dLbl>
            <c:spPr>
              <a:solidFill>
                <a:srgbClr val="FFC000"/>
              </a:solidFill>
              <a:ln>
                <a:noFill/>
              </a:ln>
              <a:effectLst/>
              <a:scene3d>
                <a:camera prst="orthographicFront"/>
                <a:lightRig rig="threePt" dir="t"/>
              </a:scene3d>
              <a:sp3d>
                <a:bevelT/>
              </a:sp3d>
            </c:spPr>
            <c:txPr>
              <a:bodyPr rot="0" spcFirstLastPara="1" vertOverflow="ellipsis" vert="horz" wrap="square" anchor="ctr" anchorCtr="1"/>
              <a:lstStyle/>
              <a:p>
                <a:pPr algn="ctr">
                  <a:defRPr sz="1198"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CHARTS!$B$9:$B$12</c:f>
              <c:strCache>
                <c:ptCount val="4"/>
                <c:pt idx="0">
                  <c:v>Administration</c:v>
                </c:pt>
                <c:pt idx="1">
                  <c:v>Sector Policy and Research</c:v>
                </c:pt>
                <c:pt idx="2">
                  <c:v>Intergrated Coopertatives Development</c:v>
                </c:pt>
                <c:pt idx="3">
                  <c:v>Enterprise Development and Enterpreneurship</c:v>
                </c:pt>
              </c:strCache>
            </c:strRef>
          </c:cat>
          <c:val>
            <c:numRef>
              <c:f>CHARTS!$J$9:$J$12</c:f>
              <c:numCache>
                <c:formatCode>#,##0_);[Red]\(#,##0\)</c:formatCode>
                <c:ptCount val="4"/>
                <c:pt idx="0">
                  <c:v>116659</c:v>
                </c:pt>
                <c:pt idx="1">
                  <c:v>18630</c:v>
                </c:pt>
                <c:pt idx="2">
                  <c:v>119597</c:v>
                </c:pt>
                <c:pt idx="3">
                  <c:v>1973894</c:v>
                </c:pt>
              </c:numCache>
            </c:numRef>
          </c:val>
          <c:shape val="cylinder"/>
          <c:extLst xmlns:c16r2="http://schemas.microsoft.com/office/drawing/2015/06/chart">
            <c:ext xmlns:c16="http://schemas.microsoft.com/office/drawing/2014/chart" uri="{C3380CC4-5D6E-409C-BE32-E72D297353CC}">
              <c16:uniqueId val="{00000009-4F19-4E1B-B7F2-6EE7812E637A}"/>
            </c:ext>
          </c:extLst>
        </c:ser>
        <c:ser>
          <c:idx val="2"/>
          <c:order val="2"/>
          <c:spPr>
            <a:solidFill>
              <a:srgbClr val="FF0000">
                <a:alpha val="85000"/>
              </a:srgbClr>
            </a:solidFill>
            <a:ln w="9507" cap="flat" cmpd="sng" algn="ctr">
              <a:solidFill>
                <a:schemeClr val="accent5">
                  <a:shade val="65000"/>
                  <a:lumMod val="75000"/>
                </a:schemeClr>
              </a:solidFill>
              <a:round/>
            </a:ln>
            <a:effectLst/>
            <a:sp3d contourW="9525">
              <a:contourClr>
                <a:schemeClr val="accent5">
                  <a:shade val="65000"/>
                  <a:lumMod val="75000"/>
                </a:schemeClr>
              </a:contourClr>
            </a:sp3d>
          </c:spPr>
          <c:dLbls>
            <c:dLbl>
              <c:idx val="0"/>
              <c:layout>
                <c:manualLayout>
                  <c:x val="1.9284558180227479E-2"/>
                  <c:y val="2.4952730492460756E-2"/>
                </c:manualLayout>
              </c:layout>
              <c:spPr>
                <a:solidFill>
                  <a:srgbClr val="FF0000"/>
                </a:solidFill>
                <a:ln>
                  <a:noFill/>
                </a:ln>
                <a:effectLst/>
                <a:scene3d>
                  <a:camera prst="orthographicFront"/>
                  <a:lightRig rig="threePt" dir="t"/>
                </a:scene3d>
                <a:sp3d>
                  <a:bevelT/>
                </a:sp3d>
              </c:spPr>
              <c:txPr>
                <a:bodyPr rot="0" spcFirstLastPara="1" vertOverflow="ellipsis" vert="horz" wrap="square" anchor="ctr" anchorCtr="1"/>
                <a:lstStyle/>
                <a:p>
                  <a:pPr algn="ctr">
                    <a:defRPr sz="1198"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4F19-4E1B-B7F2-6EE7812E637A}"/>
                </c:ext>
              </c:extLst>
            </c:dLbl>
            <c:dLbl>
              <c:idx val="1"/>
              <c:layout>
                <c:manualLayout>
                  <c:x val="5.6921478565178322E-3"/>
                  <c:y val="3.2303438732173166E-2"/>
                </c:manualLayout>
              </c:layout>
              <c:spPr>
                <a:solidFill>
                  <a:srgbClr val="FF0000"/>
                </a:solidFill>
                <a:ln>
                  <a:noFill/>
                </a:ln>
                <a:effectLst/>
                <a:scene3d>
                  <a:camera prst="orthographicFront"/>
                  <a:lightRig rig="threePt" dir="t"/>
                </a:scene3d>
                <a:sp3d>
                  <a:bevelT/>
                </a:sp3d>
              </c:spPr>
              <c:txPr>
                <a:bodyPr rot="0" spcFirstLastPara="1" vertOverflow="ellipsis" vert="horz" wrap="square" anchor="ctr" anchorCtr="1"/>
                <a:lstStyle/>
                <a:p>
                  <a:pPr algn="ctr">
                    <a:defRPr sz="1198"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F19-4E1B-B7F2-6EE7812E637A}"/>
                </c:ext>
              </c:extLst>
            </c:dLbl>
            <c:dLbl>
              <c:idx val="2"/>
              <c:layout>
                <c:manualLayout>
                  <c:x val="5.8606408573928154E-2"/>
                  <c:y val="3.0189269100194378E-2"/>
                </c:manualLayout>
              </c:layout>
              <c:spPr>
                <a:solidFill>
                  <a:srgbClr val="FF0000"/>
                </a:solidFill>
                <a:ln>
                  <a:noFill/>
                </a:ln>
                <a:effectLst/>
                <a:scene3d>
                  <a:camera prst="orthographicFront"/>
                  <a:lightRig rig="threePt" dir="t"/>
                </a:scene3d>
                <a:sp3d>
                  <a:bevelT/>
                </a:sp3d>
              </c:spPr>
              <c:txPr>
                <a:bodyPr rot="0" spcFirstLastPara="1" vertOverflow="ellipsis" vert="horz" wrap="square" anchor="ctr" anchorCtr="1"/>
                <a:lstStyle/>
                <a:p>
                  <a:pPr algn="ctr">
                    <a:defRPr sz="1198"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4F19-4E1B-B7F2-6EE7812E637A}"/>
                </c:ext>
              </c:extLst>
            </c:dLbl>
            <c:dLbl>
              <c:idx val="3"/>
              <c:layout>
                <c:manualLayout>
                  <c:x val="4.1666666666666664E-2"/>
                  <c:y val="2.4956186014405052E-2"/>
                </c:manualLayout>
              </c:layout>
              <c:spPr>
                <a:solidFill>
                  <a:srgbClr val="FF0000"/>
                </a:solidFill>
                <a:ln>
                  <a:noFill/>
                </a:ln>
                <a:effectLst/>
                <a:scene3d>
                  <a:camera prst="orthographicFront"/>
                  <a:lightRig rig="threePt" dir="t"/>
                </a:scene3d>
                <a:sp3d>
                  <a:bevelT/>
                </a:sp3d>
              </c:spPr>
              <c:txPr>
                <a:bodyPr rot="0" spcFirstLastPara="1" vertOverflow="ellipsis" vert="horz" wrap="square" anchor="ctr" anchorCtr="1"/>
                <a:lstStyle/>
                <a:p>
                  <a:pPr algn="ctr">
                    <a:defRPr sz="1198"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F19-4E1B-B7F2-6EE7812E637A}"/>
                </c:ext>
              </c:extLst>
            </c:dLbl>
            <c:delete val="1"/>
            <c:spPr>
              <a:solidFill>
                <a:srgbClr val="FF0000"/>
              </a:solidFill>
              <a:ln>
                <a:noFill/>
              </a:ln>
              <a:effectLst/>
            </c:spPr>
            <c:txPr>
              <a:bodyPr wrap="square" lIns="38100" tIns="19050" rIns="38100" bIns="19050" anchor="ctr">
                <a:spAutoFit/>
              </a:bodyPr>
              <a:lstStyle/>
              <a:p>
                <a:pPr>
                  <a:defRPr>
                    <a:solidFill>
                      <a:schemeClr val="tx1"/>
                    </a:solidFill>
                  </a:defRPr>
                </a:pPr>
                <a:endParaRPr lang="en-US"/>
              </a:p>
            </c:txPr>
            <c:extLst xmlns:c16r2="http://schemas.microsoft.com/office/drawing/2015/06/chart">
              <c:ext xmlns:c15="http://schemas.microsoft.com/office/drawing/2012/chart" uri="{CE6537A1-D6FC-4f65-9D91-7224C49458BB}">
                <c15:showLeaderLines val="0"/>
              </c:ext>
            </c:extLst>
          </c:dLbls>
          <c:cat>
            <c:strRef>
              <c:f>CHARTS!$B$9:$B$12</c:f>
              <c:strCache>
                <c:ptCount val="4"/>
                <c:pt idx="0">
                  <c:v>Administration</c:v>
                </c:pt>
                <c:pt idx="1">
                  <c:v>Sector Policy and Research</c:v>
                </c:pt>
                <c:pt idx="2">
                  <c:v>Intergrated Coopertatives Development</c:v>
                </c:pt>
                <c:pt idx="3">
                  <c:v>Enterprise Development and Enterpreneurship</c:v>
                </c:pt>
              </c:strCache>
            </c:strRef>
          </c:cat>
          <c:val>
            <c:numRef>
              <c:f>CHARTS!$K$9:$K$12</c:f>
              <c:numCache>
                <c:formatCode>#,##0_);\(#,##0\)</c:formatCode>
                <c:ptCount val="4"/>
                <c:pt idx="0">
                  <c:v>2816</c:v>
                </c:pt>
                <c:pt idx="1">
                  <c:v>6991</c:v>
                </c:pt>
                <c:pt idx="2">
                  <c:v>7431</c:v>
                </c:pt>
                <c:pt idx="3">
                  <c:v>22534</c:v>
                </c:pt>
              </c:numCache>
            </c:numRef>
          </c:val>
          <c:shape val="cylinder"/>
          <c:extLst xmlns:c16r2="http://schemas.microsoft.com/office/drawing/2015/06/chart">
            <c:ext xmlns:c16="http://schemas.microsoft.com/office/drawing/2014/chart" uri="{C3380CC4-5D6E-409C-BE32-E72D297353CC}">
              <c16:uniqueId val="{0000000E-4F19-4E1B-B7F2-6EE7812E637A}"/>
            </c:ext>
          </c:extLst>
        </c:ser>
        <c:dLbls/>
        <c:shape val="box"/>
        <c:axId val="125863808"/>
        <c:axId val="125865344"/>
        <c:axId val="0"/>
      </c:bar3DChart>
      <c:catAx>
        <c:axId val="125863808"/>
        <c:scaling>
          <c:orientation val="minMax"/>
        </c:scaling>
        <c:axPos val="b"/>
        <c:numFmt formatCode="General" sourceLinked="1"/>
        <c:majorTickMark val="none"/>
        <c:tickLblPos val="nextTo"/>
        <c:spPr>
          <a:noFill/>
          <a:ln w="38026" cap="flat" cmpd="sng" algn="ctr">
            <a:solidFill>
              <a:schemeClr val="accent6"/>
            </a:solidFill>
            <a:prstDash val="solid"/>
            <a:round/>
          </a:ln>
          <a:effectLst>
            <a:glow rad="139700">
              <a:schemeClr val="accent3">
                <a:satMod val="175000"/>
                <a:alpha val="40000"/>
              </a:schemeClr>
            </a:glow>
            <a:outerShdw blurRad="38100" dist="23000" dir="5400000" rotWithShape="0">
              <a:srgbClr val="000000">
                <a:alpha val="35000"/>
              </a:srgbClr>
            </a:outerShdw>
          </a:effectLst>
        </c:spPr>
        <c:txPr>
          <a:bodyPr rot="-60000000" spcFirstLastPara="1" vertOverflow="ellipsis" vert="horz" wrap="square" anchor="ctr" anchorCtr="1"/>
          <a:lstStyle/>
          <a:p>
            <a:pPr>
              <a:defRPr sz="1198" b="1" i="0" u="none" strike="noStrike" kern="1200" cap="all" baseline="0">
                <a:solidFill>
                  <a:schemeClr val="tx1"/>
                </a:solidFill>
                <a:latin typeface="Arial" panose="020B0604020202020204" pitchFamily="34" charset="0"/>
                <a:ea typeface="+mn-ea"/>
                <a:cs typeface="Arial" panose="020B0604020202020204" pitchFamily="34" charset="0"/>
              </a:defRPr>
            </a:pPr>
            <a:endParaRPr lang="en-US"/>
          </a:p>
        </c:txPr>
        <c:crossAx val="125865344"/>
        <c:crosses val="autoZero"/>
        <c:auto val="1"/>
        <c:lblAlgn val="ctr"/>
        <c:lblOffset val="100"/>
      </c:catAx>
      <c:valAx>
        <c:axId val="125865344"/>
        <c:scaling>
          <c:orientation val="minMax"/>
        </c:scaling>
        <c:axPos val="l"/>
        <c:majorGridlines>
          <c:spPr>
            <a:ln w="9507" cap="flat" cmpd="sng" algn="ctr">
              <a:solidFill>
                <a:schemeClr val="accent3"/>
              </a:solidFill>
              <a:round/>
            </a:ln>
            <a:effectLst/>
          </c:spPr>
        </c:majorGridlines>
        <c:numFmt formatCode="#,##0_);[Red]\(#,##0\)" sourceLinked="1"/>
        <c:majorTickMark val="none"/>
        <c:tickLblPos val="nextTo"/>
        <c:spPr>
          <a:ln w="9516">
            <a:noFill/>
          </a:ln>
        </c:spPr>
        <c:txPr>
          <a:bodyPr rot="-60000000" spcFirstLastPara="1" vertOverflow="ellipsis" vert="horz" wrap="square" anchor="ctr" anchorCtr="1"/>
          <a:lstStyle/>
          <a:p>
            <a:pPr>
              <a:defRPr sz="1198"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125863808"/>
        <c:crosses val="autoZero"/>
        <c:crossBetween val="between"/>
      </c:valAx>
      <c:spPr>
        <a:noFill/>
        <a:ln w="25375">
          <a:noFill/>
        </a:ln>
      </c:spPr>
    </c:plotArea>
    <c:plotVisOnly val="1"/>
    <c:dispBlanksAs val="gap"/>
  </c:chart>
  <c:spPr>
    <a:solidFill>
      <a:schemeClr val="accent3">
        <a:lumMod val="40000"/>
        <a:lumOff val="60000"/>
      </a:schemeClr>
    </a:solidFill>
    <a:ln w="9507" cap="flat" cmpd="sng" algn="ctr">
      <a:solidFill>
        <a:schemeClr val="dk1">
          <a:lumMod val="25000"/>
          <a:lumOff val="75000"/>
        </a:schemeClr>
      </a:solidFill>
      <a:round/>
    </a:ln>
    <a:effectLst/>
    <a:scene3d>
      <a:camera prst="orthographicFront"/>
      <a:lightRig rig="threePt" dir="t"/>
    </a:scene3d>
    <a:sp3d>
      <a:bevelT/>
    </a:sp3d>
  </c:spPr>
  <c:txPr>
    <a:bodyPr/>
    <a:lstStyle/>
    <a:p>
      <a:pPr>
        <a:defRPr sz="1198">
          <a:latin typeface="Arial" panose="020B0604020202020204" pitchFamily="34" charset="0"/>
          <a:cs typeface="Arial" panose="020B0604020202020204" pitchFamily="34"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style val="7"/>
  <c:chart>
    <c:view3D>
      <c:rotX val="0"/>
      <c:rotY val="0"/>
      <c:depthPercent val="60"/>
      <c:perspective val="100"/>
    </c:view3D>
    <c:floor>
      <c:spPr>
        <a:solidFill>
          <a:schemeClr val="lt1">
            <a:lumMod val="95000"/>
          </a:schemeClr>
        </a:solidFill>
        <a:ln>
          <a:noFill/>
        </a:ln>
        <a:effectLst/>
        <a:sp3d/>
      </c:spPr>
    </c:floor>
    <c:sideWall>
      <c:spPr>
        <a:noFill/>
        <a:ln w="25400">
          <a:noFill/>
        </a:ln>
        <a:scene3d>
          <a:camera prst="orthographicFront"/>
          <a:lightRig rig="threePt" dir="t"/>
        </a:scene3d>
        <a:sp3d>
          <a:bevelT w="152400" h="50800" prst="softRound"/>
        </a:sp3d>
      </c:spPr>
    </c:sideWall>
    <c:backWall>
      <c:spPr>
        <a:noFill/>
        <a:ln w="25400">
          <a:noFill/>
        </a:ln>
        <a:scene3d>
          <a:camera prst="orthographicFront"/>
          <a:lightRig rig="threePt" dir="t"/>
        </a:scene3d>
        <a:sp3d>
          <a:bevelT w="152400" h="50800" prst="softRound"/>
        </a:sp3d>
      </c:spPr>
    </c:backWall>
    <c:plotArea>
      <c:layout>
        <c:manualLayout>
          <c:layoutTarget val="inner"/>
          <c:xMode val="edge"/>
          <c:yMode val="edge"/>
          <c:x val="0.14486878123720037"/>
          <c:y val="4.2691585261649075E-2"/>
          <c:w val="0.8538619818762947"/>
          <c:h val="0.86131973887879409"/>
        </c:manualLayout>
      </c:layout>
      <c:bar3DChart>
        <c:barDir val="col"/>
        <c:grouping val="clustered"/>
        <c:ser>
          <c:idx val="1"/>
          <c:order val="0"/>
          <c:spPr>
            <a:solidFill>
              <a:srgbClr val="00B050">
                <a:alpha val="85000"/>
              </a:srgbClr>
            </a:solidFill>
            <a:ln w="9501" cap="flat" cmpd="sng" algn="ctr">
              <a:solidFill>
                <a:schemeClr val="accent5">
                  <a:lumMod val="75000"/>
                </a:schemeClr>
              </a:solidFill>
              <a:round/>
            </a:ln>
            <a:effectLst/>
            <a:scene3d>
              <a:camera prst="orthographicFront"/>
              <a:lightRig rig="threePt" dir="t"/>
            </a:scene3d>
            <a:sp3d contourW="9525">
              <a:bevelT/>
              <a:contourClr>
                <a:schemeClr val="accent5">
                  <a:lumMod val="75000"/>
                </a:schemeClr>
              </a:contourClr>
            </a:sp3d>
          </c:spPr>
          <c:dPt>
            <c:idx val="0"/>
            <c:spPr>
              <a:solidFill>
                <a:srgbClr val="00B050">
                  <a:alpha val="85000"/>
                </a:srgbClr>
              </a:solidFill>
              <a:ln w="9501" cap="flat" cmpd="sng" algn="ctr">
                <a:solidFill>
                  <a:schemeClr val="accent5">
                    <a:shade val="76000"/>
                    <a:lumMod val="75000"/>
                  </a:schemeClr>
                </a:solidFill>
                <a:round/>
              </a:ln>
              <a:effectLst/>
              <a:scene3d>
                <a:camera prst="orthographicFront"/>
                <a:lightRig rig="threePt" dir="t"/>
              </a:scene3d>
              <a:sp3d contourW="9525">
                <a:bevelT/>
                <a:contourClr>
                  <a:schemeClr val="accent5">
                    <a:shade val="76000"/>
                    <a:lumMod val="75000"/>
                  </a:schemeClr>
                </a:contourClr>
              </a:sp3d>
            </c:spPr>
            <c:extLst xmlns:c16r2="http://schemas.microsoft.com/office/drawing/2015/06/chart">
              <c:ext xmlns:c16="http://schemas.microsoft.com/office/drawing/2014/chart" uri="{C3380CC4-5D6E-409C-BE32-E72D297353CC}">
                <c16:uniqueId val="{00000000-8725-4737-8A1D-2231B3628912}"/>
              </c:ext>
            </c:extLst>
          </c:dPt>
          <c:dPt>
            <c:idx val="1"/>
            <c:spPr>
              <a:solidFill>
                <a:srgbClr val="00B050">
                  <a:alpha val="85000"/>
                </a:srgbClr>
              </a:solidFill>
              <a:ln w="9501" cap="flat" cmpd="sng" algn="ctr">
                <a:solidFill>
                  <a:schemeClr val="accent5">
                    <a:shade val="76000"/>
                    <a:lumMod val="75000"/>
                  </a:schemeClr>
                </a:solidFill>
                <a:round/>
              </a:ln>
              <a:effectLst/>
              <a:scene3d>
                <a:camera prst="orthographicFront"/>
                <a:lightRig rig="threePt" dir="t"/>
              </a:scene3d>
              <a:sp3d contourW="9525">
                <a:bevelT/>
                <a:contourClr>
                  <a:schemeClr val="accent5">
                    <a:shade val="76000"/>
                    <a:lumMod val="75000"/>
                  </a:schemeClr>
                </a:contourClr>
              </a:sp3d>
            </c:spPr>
            <c:extLst xmlns:c16r2="http://schemas.microsoft.com/office/drawing/2015/06/chart">
              <c:ext xmlns:c16="http://schemas.microsoft.com/office/drawing/2014/chart" uri="{C3380CC4-5D6E-409C-BE32-E72D297353CC}">
                <c16:uniqueId val="{00000001-8725-4737-8A1D-2231B3628912}"/>
              </c:ext>
            </c:extLst>
          </c:dPt>
          <c:dPt>
            <c:idx val="2"/>
            <c:spPr>
              <a:solidFill>
                <a:srgbClr val="00B050">
                  <a:alpha val="85000"/>
                </a:srgbClr>
              </a:solidFill>
              <a:ln w="9501" cap="flat" cmpd="sng" algn="ctr">
                <a:solidFill>
                  <a:schemeClr val="accent5">
                    <a:shade val="76000"/>
                    <a:lumMod val="75000"/>
                  </a:schemeClr>
                </a:solidFill>
                <a:round/>
              </a:ln>
              <a:effectLst/>
              <a:scene3d>
                <a:camera prst="orthographicFront"/>
                <a:lightRig rig="threePt" dir="t"/>
              </a:scene3d>
              <a:sp3d contourW="9525">
                <a:bevelT/>
                <a:contourClr>
                  <a:schemeClr val="accent5">
                    <a:shade val="76000"/>
                    <a:lumMod val="75000"/>
                  </a:schemeClr>
                </a:contourClr>
              </a:sp3d>
            </c:spPr>
            <c:extLst xmlns:c16r2="http://schemas.microsoft.com/office/drawing/2015/06/chart">
              <c:ext xmlns:c16="http://schemas.microsoft.com/office/drawing/2014/chart" uri="{C3380CC4-5D6E-409C-BE32-E72D297353CC}">
                <c16:uniqueId val="{00000003-8725-4737-8A1D-2231B3628912}"/>
              </c:ext>
            </c:extLst>
          </c:dPt>
          <c:dLbls>
            <c:dLbl>
              <c:idx val="0"/>
              <c:layout>
                <c:manualLayout>
                  <c:x val="7.2562358276644003E-3"/>
                  <c:y val="-3.128760529482552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725-4737-8A1D-2231B3628912}"/>
                </c:ext>
              </c:extLst>
            </c:dLbl>
            <c:dLbl>
              <c:idx val="1"/>
              <c:layout>
                <c:manualLayout>
                  <c:x val="-1.272759342254012E-2"/>
                  <c:y val="-5.054160250897348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725-4737-8A1D-2231B3628912}"/>
                </c:ext>
              </c:extLst>
            </c:dLbl>
            <c:dLbl>
              <c:idx val="2"/>
              <c:layout>
                <c:manualLayout>
                  <c:x val="-3.3940249126773625E-2"/>
                  <c:y val="-1.684720083632449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725-4737-8A1D-2231B3628912}"/>
                </c:ext>
              </c:extLst>
            </c:dLbl>
            <c:dLbl>
              <c:idx val="3"/>
              <c:layout>
                <c:manualLayout>
                  <c:x val="-3.3940249126773521E-2"/>
                  <c:y val="-4.447351209941138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026F-421C-810B-4152B09B8AB8}"/>
                </c:ext>
              </c:extLst>
            </c:dLbl>
            <c:dLbl>
              <c:idx val="4"/>
              <c:layout>
                <c:manualLayout>
                  <c:x val="-2.5455186845080132E-2"/>
                  <c:y val="-1.831262262916949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1BD-473E-BFC4-FC029EBA2EDF}"/>
                </c:ext>
              </c:extLst>
            </c:dLbl>
            <c:spPr>
              <a:solidFill>
                <a:srgbClr val="00B050"/>
              </a:solidFill>
              <a:ln>
                <a:noFill/>
              </a:ln>
              <a:effectLst/>
              <a:scene3d>
                <a:camera prst="orthographicFront"/>
                <a:lightRig rig="threePt" dir="t"/>
              </a:scene3d>
              <a:sp3d>
                <a:bevelT/>
              </a:sp3d>
            </c:spPr>
            <c:txPr>
              <a:bodyPr rot="0" spcFirstLastPara="1" vertOverflow="ellipsis" vert="horz" wrap="square" anchor="ctr" anchorCtr="1"/>
              <a:lstStyle/>
              <a:p>
                <a:pPr>
                  <a:defRPr sz="1196"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CHARTS!$B$10:$B$13</c:f>
              <c:strCache>
                <c:ptCount val="4"/>
                <c:pt idx="0">
                  <c:v>Compensation of employees</c:v>
                </c:pt>
                <c:pt idx="1">
                  <c:v>Goods and services</c:v>
                </c:pt>
                <c:pt idx="2">
                  <c:v>Transfers &amp; subsidies</c:v>
                </c:pt>
                <c:pt idx="3">
                  <c:v>Capital assets</c:v>
                </c:pt>
              </c:strCache>
            </c:strRef>
          </c:cat>
          <c:val>
            <c:numRef>
              <c:f>CHARTS!$I$10:$I$13</c:f>
              <c:numCache>
                <c:formatCode>#,##0_ ;[Red]\-#,##0\ </c:formatCode>
                <c:ptCount val="4"/>
                <c:pt idx="0">
                  <c:v>151517</c:v>
                </c:pt>
                <c:pt idx="1">
                  <c:v>66634</c:v>
                </c:pt>
                <c:pt idx="2">
                  <c:v>2045736</c:v>
                </c:pt>
                <c:pt idx="3">
                  <c:v>4665</c:v>
                </c:pt>
              </c:numCache>
            </c:numRef>
          </c:val>
          <c:shape val="cylinder"/>
          <c:extLst xmlns:c16r2="http://schemas.microsoft.com/office/drawing/2015/06/chart">
            <c:ext xmlns:c16="http://schemas.microsoft.com/office/drawing/2014/chart" uri="{C3380CC4-5D6E-409C-BE32-E72D297353CC}">
              <c16:uniqueId val="{00000004-8725-4737-8A1D-2231B3628912}"/>
            </c:ext>
          </c:extLst>
        </c:ser>
        <c:ser>
          <c:idx val="0"/>
          <c:order val="1"/>
          <c:spPr>
            <a:solidFill>
              <a:srgbClr val="FFC000">
                <a:alpha val="85000"/>
              </a:srgbClr>
            </a:solidFill>
            <a:ln w="9501" cap="flat" cmpd="sng" algn="ctr">
              <a:solidFill>
                <a:schemeClr val="accent5">
                  <a:tint val="65000"/>
                  <a:lumMod val="75000"/>
                </a:schemeClr>
              </a:solidFill>
              <a:round/>
            </a:ln>
            <a:effectLst/>
            <a:scene3d>
              <a:camera prst="orthographicFront"/>
              <a:lightRig rig="threePt" dir="t"/>
            </a:scene3d>
            <a:sp3d contourW="9525">
              <a:bevelT/>
              <a:contourClr>
                <a:schemeClr val="accent5">
                  <a:tint val="65000"/>
                  <a:lumMod val="75000"/>
                </a:schemeClr>
              </a:contourClr>
            </a:sp3d>
          </c:spPr>
          <c:dLbls>
            <c:dLbl>
              <c:idx val="0"/>
              <c:layout>
                <c:manualLayout>
                  <c:x val="4.0820944251581878E-2"/>
                  <c:y val="-3.296251474124923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725-4737-8A1D-2231B3628912}"/>
                </c:ext>
              </c:extLst>
            </c:dLbl>
            <c:dLbl>
              <c:idx val="1"/>
              <c:layout>
                <c:manualLayout>
                  <c:x val="2.0878820839134799E-2"/>
                  <c:y val="-5.402203076479403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725-4737-8A1D-2231B3628912}"/>
                </c:ext>
              </c:extLst>
            </c:dLbl>
            <c:dLbl>
              <c:idx val="2"/>
              <c:layout>
                <c:manualLayout>
                  <c:x val="1.3061428287638611E-2"/>
                  <c:y val="5.9119490377633485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725-4737-8A1D-2231B3628912}"/>
                </c:ext>
              </c:extLst>
            </c:dLbl>
            <c:dLbl>
              <c:idx val="3"/>
              <c:layout>
                <c:manualLayout>
                  <c:x val="2.2626832751182241E-2"/>
                  <c:y val="-1.177198827909755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26F-421C-810B-4152B09B8AB8}"/>
                </c:ext>
              </c:extLst>
            </c:dLbl>
            <c:dLbl>
              <c:idx val="4"/>
              <c:layout>
                <c:manualLayout>
                  <c:x val="-7.0708852347445873E-3"/>
                  <c:y val="-2.354480052321779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1BD-473E-BFC4-FC029EBA2EDF}"/>
                </c:ext>
              </c:extLst>
            </c:dLbl>
            <c:spPr>
              <a:solidFill>
                <a:srgbClr val="FFC000"/>
              </a:solidFill>
              <a:ln>
                <a:noFill/>
              </a:ln>
              <a:effectLst/>
              <a:scene3d>
                <a:camera prst="orthographicFront"/>
                <a:lightRig rig="threePt" dir="t"/>
              </a:scene3d>
              <a:sp3d>
                <a:bevelT prst="relaxedInset"/>
              </a:sp3d>
            </c:spPr>
            <c:txPr>
              <a:bodyPr rot="0" spcFirstLastPara="1" vertOverflow="ellipsis" vert="horz" wrap="square" anchor="ctr" anchorCtr="1"/>
              <a:lstStyle/>
              <a:p>
                <a:pPr algn="ctr">
                  <a:defRPr sz="1196"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CHARTS!$B$10:$B$13</c:f>
              <c:strCache>
                <c:ptCount val="4"/>
                <c:pt idx="0">
                  <c:v>Compensation of employees</c:v>
                </c:pt>
                <c:pt idx="1">
                  <c:v>Goods and services</c:v>
                </c:pt>
                <c:pt idx="2">
                  <c:v>Transfers &amp; subsidies</c:v>
                </c:pt>
                <c:pt idx="3">
                  <c:v>Capital assets</c:v>
                </c:pt>
              </c:strCache>
            </c:strRef>
          </c:cat>
          <c:val>
            <c:numRef>
              <c:f>CHARTS!$J$10:$J$13</c:f>
              <c:numCache>
                <c:formatCode>#,##0_ ;[Red]\-#,##0\ </c:formatCode>
                <c:ptCount val="4"/>
                <c:pt idx="0">
                  <c:v>137073</c:v>
                </c:pt>
                <c:pt idx="1">
                  <c:v>61752</c:v>
                </c:pt>
                <c:pt idx="2">
                  <c:v>2025730</c:v>
                </c:pt>
                <c:pt idx="3">
                  <c:v>4225</c:v>
                </c:pt>
              </c:numCache>
            </c:numRef>
          </c:val>
          <c:shape val="cylinder"/>
          <c:extLst xmlns:c16r2="http://schemas.microsoft.com/office/drawing/2015/06/chart">
            <c:ext xmlns:c16="http://schemas.microsoft.com/office/drawing/2014/chart" uri="{C3380CC4-5D6E-409C-BE32-E72D297353CC}">
              <c16:uniqueId val="{00000009-8725-4737-8A1D-2231B3628912}"/>
            </c:ext>
          </c:extLst>
        </c:ser>
        <c:ser>
          <c:idx val="2"/>
          <c:order val="2"/>
          <c:spPr>
            <a:solidFill>
              <a:srgbClr val="FF0000">
                <a:alpha val="85000"/>
              </a:srgbClr>
            </a:solidFill>
            <a:ln w="9501" cap="flat" cmpd="sng" algn="ctr">
              <a:solidFill>
                <a:schemeClr val="accent5">
                  <a:shade val="65000"/>
                  <a:lumMod val="75000"/>
                </a:schemeClr>
              </a:solidFill>
              <a:round/>
            </a:ln>
            <a:effectLst>
              <a:outerShdw blurRad="12700" dist="50800" dir="5400000" algn="ctr" rotWithShape="0">
                <a:srgbClr val="000000">
                  <a:alpha val="43137"/>
                </a:srgbClr>
              </a:outerShdw>
            </a:effectLst>
            <a:scene3d>
              <a:camera prst="orthographicFront"/>
              <a:lightRig rig="threePt" dir="t"/>
            </a:scene3d>
            <a:sp3d contourW="9525">
              <a:bevelT/>
              <a:contourClr>
                <a:schemeClr val="accent5">
                  <a:shade val="65000"/>
                  <a:lumMod val="75000"/>
                </a:schemeClr>
              </a:contourClr>
            </a:sp3d>
          </c:spPr>
          <c:dLbls>
            <c:dLbl>
              <c:idx val="0"/>
              <c:layout>
                <c:manualLayout>
                  <c:x val="3.0142794021883836E-2"/>
                  <c:y val="3.3529814659367808E-2"/>
                </c:manualLayout>
              </c:layout>
              <c:numFmt formatCode="#,##0_);[Red]\(#,##0\)" sourceLinked="0"/>
              <c:spPr>
                <a:solidFill>
                  <a:srgbClr val="FF0000"/>
                </a:solidFill>
                <a:ln>
                  <a:noFill/>
                </a:ln>
                <a:effectLst/>
                <a:scene3d>
                  <a:camera prst="orthographicFront"/>
                  <a:lightRig rig="threePt" dir="t"/>
                </a:scene3d>
                <a:sp3d>
                  <a:bevelT w="152400" h="50800" prst="softRound"/>
                </a:sp3d>
              </c:spPr>
              <c:txPr>
                <a:bodyPr rot="0" spcFirstLastPara="1" vertOverflow="ellipsis" vert="horz" wrap="square" anchor="ctr" anchorCtr="1"/>
                <a:lstStyle/>
                <a:p>
                  <a:pPr algn="ctr">
                    <a:defRPr sz="1196"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725-4737-8A1D-2231B3628912}"/>
                </c:ext>
              </c:extLst>
            </c:dLbl>
            <c:dLbl>
              <c:idx val="1"/>
              <c:layout>
                <c:manualLayout>
                  <c:x val="2.404100979813124E-2"/>
                  <c:y val="3.6233037907540837E-2"/>
                </c:manualLayout>
              </c:layout>
              <c:numFmt formatCode="#,##0_);[Red]\(#,##0\)" sourceLinked="0"/>
              <c:spPr>
                <a:solidFill>
                  <a:srgbClr val="FF0000"/>
                </a:solidFill>
                <a:ln>
                  <a:noFill/>
                </a:ln>
                <a:effectLst/>
                <a:scene3d>
                  <a:camera prst="orthographicFront"/>
                  <a:lightRig rig="threePt" dir="t"/>
                </a:scene3d>
                <a:sp3d>
                  <a:bevelT w="152400" h="50800" prst="softRound"/>
                </a:sp3d>
              </c:spPr>
              <c:txPr>
                <a:bodyPr rot="0" spcFirstLastPara="1" vertOverflow="ellipsis" vert="horz" wrap="square" anchor="ctr" anchorCtr="1"/>
                <a:lstStyle/>
                <a:p>
                  <a:pPr algn="ctr">
                    <a:defRPr sz="1196"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725-4737-8A1D-2231B3628912}"/>
                </c:ext>
              </c:extLst>
            </c:dLbl>
            <c:dLbl>
              <c:idx val="2"/>
              <c:layout>
                <c:manualLayout>
                  <c:x val="2.1211764884046393E-2"/>
                  <c:y val="2.9391038350422123E-2"/>
                </c:manualLayout>
              </c:layout>
              <c:numFmt formatCode="#,##0_);[Red]\(#,##0\)" sourceLinked="0"/>
              <c:spPr>
                <a:solidFill>
                  <a:srgbClr val="FF0000"/>
                </a:solidFill>
                <a:ln>
                  <a:noFill/>
                </a:ln>
                <a:effectLst/>
                <a:scene3d>
                  <a:camera prst="orthographicFront"/>
                  <a:lightRig rig="threePt" dir="t"/>
                </a:scene3d>
                <a:sp3d>
                  <a:bevelT w="152400" h="50800" prst="softRound"/>
                </a:sp3d>
              </c:spPr>
              <c:txPr>
                <a:bodyPr rot="0" spcFirstLastPara="1" vertOverflow="ellipsis" vert="horz" wrap="square" anchor="ctr" anchorCtr="1"/>
                <a:lstStyle/>
                <a:p>
                  <a:pPr algn="ctr">
                    <a:defRPr sz="1196"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725-4737-8A1D-2231B3628912}"/>
                </c:ext>
              </c:extLst>
            </c:dLbl>
            <c:dLbl>
              <c:idx val="3"/>
              <c:layout>
                <c:manualLayout>
                  <c:x val="1.6970124563386656E-2"/>
                  <c:y val="1.046476777060814E-2"/>
                </c:manualLayout>
              </c:layout>
              <c:showVal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26F-421C-810B-4152B09B8AB8}"/>
                </c:ext>
              </c:extLst>
            </c:dLbl>
            <c:dLbl>
              <c:idx val="4"/>
              <c:layout>
                <c:manualLayout>
                  <c:x val="2.828354093897689E-3"/>
                  <c:y val="-1.5696533682145294E-2"/>
                </c:manualLayout>
              </c:layout>
              <c:showVal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1BD-473E-BFC4-FC029EBA2EDF}"/>
                </c:ext>
              </c:extLst>
            </c:dLbl>
            <c:numFmt formatCode="#,##0_);[Red]\(#,##0\)" sourceLinked="0"/>
            <c:spPr>
              <a:solidFill>
                <a:srgbClr val="FF0000"/>
              </a:solidFill>
              <a:ln>
                <a:noFill/>
              </a:ln>
              <a:effectLst/>
              <a:scene3d>
                <a:camera prst="orthographicFront"/>
                <a:lightRig rig="threePt" dir="t"/>
              </a:scene3d>
              <a:sp3d>
                <a:bevelT w="152400" h="50800" prst="softRound"/>
              </a:sp3d>
            </c:spPr>
            <c:txPr>
              <a:bodyPr wrap="square" lIns="38100" tIns="19050" rIns="38100" bIns="19050" anchor="ctr">
                <a:spAutoFit/>
              </a:bodyPr>
              <a:lstStyle/>
              <a:p>
                <a:pPr>
                  <a:defRPr b="1">
                    <a:solidFill>
                      <a:schemeClr val="tx1"/>
                    </a:solidFill>
                  </a:defRPr>
                </a:pPr>
                <a:endParaRPr lang="en-US"/>
              </a:p>
            </c:txPr>
            <c:showVal val="1"/>
            <c:separator> </c:separator>
            <c:extLst xmlns:c16r2="http://schemas.microsoft.com/office/drawing/2015/06/chart">
              <c:ext xmlns:c15="http://schemas.microsoft.com/office/drawing/2012/chart" uri="{CE6537A1-D6FC-4f65-9D91-7224C49458BB}">
                <c15:showLeaderLines val="0"/>
              </c:ext>
            </c:extLst>
          </c:dLbls>
          <c:cat>
            <c:strRef>
              <c:f>CHARTS!$B$10:$B$13</c:f>
              <c:strCache>
                <c:ptCount val="4"/>
                <c:pt idx="0">
                  <c:v>Compensation of employees</c:v>
                </c:pt>
                <c:pt idx="1">
                  <c:v>Goods and services</c:v>
                </c:pt>
                <c:pt idx="2">
                  <c:v>Transfers &amp; subsidies</c:v>
                </c:pt>
                <c:pt idx="3">
                  <c:v>Capital assets</c:v>
                </c:pt>
              </c:strCache>
            </c:strRef>
          </c:cat>
          <c:val>
            <c:numRef>
              <c:f>CHARTS!$K$10:$K$13</c:f>
              <c:numCache>
                <c:formatCode>#,##0_);\(#,##0\)</c:formatCode>
                <c:ptCount val="4"/>
                <c:pt idx="0">
                  <c:v>14444</c:v>
                </c:pt>
                <c:pt idx="1">
                  <c:v>4882</c:v>
                </c:pt>
                <c:pt idx="2">
                  <c:v>20006</c:v>
                </c:pt>
                <c:pt idx="3">
                  <c:v>440</c:v>
                </c:pt>
              </c:numCache>
            </c:numRef>
          </c:val>
          <c:shape val="cylinder"/>
          <c:extLst xmlns:c16r2="http://schemas.microsoft.com/office/drawing/2015/06/chart">
            <c:ext xmlns:c16="http://schemas.microsoft.com/office/drawing/2014/chart" uri="{C3380CC4-5D6E-409C-BE32-E72D297353CC}">
              <c16:uniqueId val="{0000000E-8725-4737-8A1D-2231B3628912}"/>
            </c:ext>
          </c:extLst>
        </c:ser>
        <c:dLbls/>
        <c:shape val="box"/>
        <c:axId val="126407808"/>
        <c:axId val="126409344"/>
        <c:axId val="0"/>
      </c:bar3DChart>
      <c:catAx>
        <c:axId val="126407808"/>
        <c:scaling>
          <c:orientation val="minMax"/>
        </c:scaling>
        <c:axPos val="b"/>
        <c:numFmt formatCode="General" sourceLinked="1"/>
        <c:majorTickMark val="none"/>
        <c:tickLblPos val="nextTo"/>
        <c:spPr>
          <a:solidFill>
            <a:schemeClr val="accent3">
              <a:lumMod val="40000"/>
              <a:lumOff val="60000"/>
            </a:schemeClr>
          </a:solidFill>
          <a:ln w="19000" cap="flat" cmpd="sng" algn="ctr">
            <a:solidFill>
              <a:schemeClr val="dk1">
                <a:lumMod val="75000"/>
                <a:lumOff val="25000"/>
              </a:schemeClr>
            </a:solidFill>
            <a:round/>
          </a:ln>
          <a:effectLst>
            <a:glow rad="101600">
              <a:schemeClr val="accent3">
                <a:satMod val="175000"/>
                <a:alpha val="40000"/>
              </a:schemeClr>
            </a:glow>
          </a:effectLst>
        </c:spPr>
        <c:txPr>
          <a:bodyPr rot="-60000000" spcFirstLastPara="1" vertOverflow="ellipsis" vert="horz" wrap="square" anchor="ctr" anchorCtr="1"/>
          <a:lstStyle/>
          <a:p>
            <a:pPr>
              <a:defRPr sz="1196" b="1" i="0" u="none" strike="noStrike" kern="1200" cap="all" baseline="0">
                <a:solidFill>
                  <a:schemeClr val="tx1"/>
                </a:solidFill>
                <a:latin typeface="Arial" panose="020B0604020202020204" pitchFamily="34" charset="0"/>
                <a:ea typeface="+mn-ea"/>
                <a:cs typeface="Arial" panose="020B0604020202020204" pitchFamily="34" charset="0"/>
              </a:defRPr>
            </a:pPr>
            <a:endParaRPr lang="en-US"/>
          </a:p>
        </c:txPr>
        <c:crossAx val="126409344"/>
        <c:crosses val="autoZero"/>
        <c:auto val="1"/>
        <c:lblAlgn val="ctr"/>
        <c:lblOffset val="100"/>
      </c:catAx>
      <c:valAx>
        <c:axId val="126409344"/>
        <c:scaling>
          <c:orientation val="minMax"/>
        </c:scaling>
        <c:axPos val="l"/>
        <c:majorGridlines>
          <c:spPr>
            <a:ln w="9501" cap="flat" cmpd="sng" algn="ctr">
              <a:solidFill>
                <a:schemeClr val="dk1">
                  <a:lumMod val="15000"/>
                  <a:lumOff val="85000"/>
                </a:schemeClr>
              </a:solidFill>
              <a:round/>
            </a:ln>
            <a:effectLst/>
          </c:spPr>
        </c:majorGridlines>
        <c:numFmt formatCode="#,##0_ ;[Red]\-#,##0\ " sourceLinked="1"/>
        <c:majorTickMark val="none"/>
        <c:tickLblPos val="nextTo"/>
        <c:spPr>
          <a:ln w="9513">
            <a:noFill/>
          </a:ln>
        </c:spPr>
        <c:txPr>
          <a:bodyPr rot="-60000000" spcFirstLastPara="1" vertOverflow="ellipsis" vert="horz" wrap="square" anchor="ctr" anchorCtr="1"/>
          <a:lstStyle/>
          <a:p>
            <a:pPr>
              <a:defRPr sz="1196"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126407808"/>
        <c:crosses val="autoZero"/>
        <c:crossBetween val="between"/>
      </c:valAx>
      <c:spPr>
        <a:noFill/>
        <a:ln w="25367">
          <a:noFill/>
        </a:ln>
      </c:spPr>
    </c:plotArea>
    <c:plotVisOnly val="1"/>
    <c:dispBlanksAs val="gap"/>
  </c:chart>
  <c:spPr>
    <a:solidFill>
      <a:schemeClr val="accent3">
        <a:lumMod val="40000"/>
        <a:lumOff val="60000"/>
      </a:schemeClr>
    </a:solidFill>
    <a:ln w="9501" cap="flat" cmpd="sng" algn="ctr">
      <a:solidFill>
        <a:schemeClr val="dk1">
          <a:lumMod val="25000"/>
          <a:lumOff val="75000"/>
        </a:schemeClr>
      </a:solidFill>
      <a:round/>
    </a:ln>
    <a:effectLst/>
    <a:scene3d>
      <a:camera prst="orthographicFront"/>
      <a:lightRig rig="threePt" dir="t"/>
    </a:scene3d>
    <a:sp3d>
      <a:bevelT/>
    </a:sp3d>
  </c:spPr>
  <c:txPr>
    <a:bodyPr/>
    <a:lstStyle/>
    <a:p>
      <a:pPr>
        <a:defRPr sz="1196">
          <a:latin typeface="Arial" panose="020B0604020202020204" pitchFamily="34" charset="0"/>
          <a:cs typeface="Arial" panose="020B0604020202020204"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autoTitleDeleted val="1"/>
    <c:view3D>
      <c:rotX val="0"/>
      <c:rotY val="0"/>
      <c:depthPercent val="60"/>
      <c:perspective val="100"/>
    </c:view3D>
    <c:floor>
      <c:spPr>
        <a:solidFill>
          <a:schemeClr val="bg1">
            <a:lumMod val="65000"/>
          </a:schemeClr>
        </a:solidFill>
        <a:ln>
          <a:noFill/>
        </a:ln>
        <a:effectLst/>
        <a:sp3d/>
      </c:spPr>
    </c:floor>
    <c:sideWall>
      <c:spPr>
        <a:solidFill>
          <a:schemeClr val="bg1">
            <a:lumMod val="65000"/>
          </a:schemeClr>
        </a:solidFill>
        <a:ln>
          <a:noFill/>
        </a:ln>
        <a:effectLst/>
        <a:sp3d/>
      </c:spPr>
    </c:sideWall>
    <c:backWall>
      <c:spPr>
        <a:noFill/>
        <a:ln>
          <a:noFill/>
        </a:ln>
        <a:effectLst/>
        <a:sp3d/>
      </c:spPr>
    </c:backWall>
    <c:plotArea>
      <c:layout/>
      <c:bar3DChart>
        <c:barDir val="bar"/>
        <c:grouping val="clustered"/>
        <c:ser>
          <c:idx val="0"/>
          <c:order val="0"/>
          <c:tx>
            <c:strRef>
              <c:f>Sheet1!$D$10</c:f>
              <c:strCache>
                <c:ptCount val="1"/>
                <c:pt idx="0">
                  <c:v>%</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dPt>
            <c:idx val="0"/>
            <c:spPr>
              <a:solidFill>
                <a:schemeClr val="accent2"/>
              </a:solidFill>
              <a:ln w="9525" cap="flat" cmpd="sng" algn="ctr">
                <a:noFill/>
                <a:round/>
              </a:ln>
              <a:effectLst/>
              <a:sp3d/>
            </c:spPr>
            <c:extLst xmlns:c16r2="http://schemas.microsoft.com/office/drawing/2015/06/chart">
              <c:ext xmlns:c16="http://schemas.microsoft.com/office/drawing/2014/chart" uri="{C3380CC4-5D6E-409C-BE32-E72D297353CC}">
                <c16:uniqueId val="{00000005-9F1E-4CF6-8330-C5A6192B352C}"/>
              </c:ext>
            </c:extLst>
          </c:dPt>
          <c:dPt>
            <c:idx val="1"/>
            <c:spPr>
              <a:solidFill>
                <a:schemeClr val="accent1"/>
              </a:solidFill>
              <a:ln w="9525" cap="flat" cmpd="sng" algn="ctr">
                <a:noFill/>
                <a:round/>
              </a:ln>
              <a:effectLst/>
              <a:sp3d/>
            </c:spPr>
            <c:extLst xmlns:c16r2="http://schemas.microsoft.com/office/drawing/2015/06/chart">
              <c:ext xmlns:c16="http://schemas.microsoft.com/office/drawing/2014/chart" uri="{C3380CC4-5D6E-409C-BE32-E72D297353CC}">
                <c16:uniqueId val="{00000001-10F5-4B5B-A005-FA59DF22181D}"/>
              </c:ext>
            </c:extLst>
          </c:dPt>
          <c:dPt>
            <c:idx val="2"/>
            <c:spPr>
              <a:solidFill>
                <a:srgbClr val="00B050"/>
              </a:solidFill>
              <a:ln w="9525" cap="flat" cmpd="sng" algn="ctr">
                <a:noFill/>
                <a:round/>
              </a:ln>
              <a:effectLst/>
              <a:sp3d/>
            </c:spPr>
            <c:extLst xmlns:c16r2="http://schemas.microsoft.com/office/drawing/2015/06/chart">
              <c:ext xmlns:c16="http://schemas.microsoft.com/office/drawing/2014/chart" uri="{C3380CC4-5D6E-409C-BE32-E72D297353CC}">
                <c16:uniqueId val="{00000003-10F5-4B5B-A005-FA59DF22181D}"/>
              </c:ext>
            </c:extLst>
          </c:dPt>
          <c:dLbls>
            <c:dLbl>
              <c:idx val="0"/>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
            <c:dLbl>
              <c:idx val="1"/>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
            <c:dLbl>
              <c:idx val="2"/>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Sheet1!$C$11:$C$13</c:f>
              <c:strCache>
                <c:ptCount val="3"/>
                <c:pt idx="0">
                  <c:v>2018/19</c:v>
                </c:pt>
                <c:pt idx="1">
                  <c:v>2019/20</c:v>
                </c:pt>
                <c:pt idx="2">
                  <c:v>NET MOVEMENT</c:v>
                </c:pt>
              </c:strCache>
            </c:strRef>
          </c:cat>
          <c:val>
            <c:numRef>
              <c:f>Sheet1!$D$11:$D$13</c:f>
              <c:numCache>
                <c:formatCode>0.0%</c:formatCode>
                <c:ptCount val="3"/>
                <c:pt idx="0">
                  <c:v>4.5999999999999999E-2</c:v>
                </c:pt>
                <c:pt idx="1">
                  <c:v>1.7999999999999999E-2</c:v>
                </c:pt>
                <c:pt idx="2" formatCode="0%">
                  <c:v>2.8000000000000001E-2</c:v>
                </c:pt>
              </c:numCache>
            </c:numRef>
          </c:val>
          <c:shape val="cylinder"/>
          <c:extLst xmlns:c16r2="http://schemas.microsoft.com/office/drawing/2015/06/chart">
            <c:ext xmlns:c16="http://schemas.microsoft.com/office/drawing/2014/chart" uri="{C3380CC4-5D6E-409C-BE32-E72D297353CC}">
              <c16:uniqueId val="{00000000-10F5-4B5B-A005-FA59DF22181D}"/>
            </c:ext>
          </c:extLst>
        </c:ser>
        <c:dLbls/>
        <c:gapWidth val="65"/>
        <c:shape val="box"/>
        <c:axId val="2340736"/>
        <c:axId val="2339200"/>
        <c:axId val="0"/>
      </c:bar3DChart>
      <c:valAx>
        <c:axId val="2339200"/>
        <c:scaling>
          <c:orientation val="minMax"/>
        </c:scaling>
        <c:axPos val="b"/>
        <c:majorGridlines>
          <c:spPr>
            <a:ln w="9525" cap="flat" cmpd="sng" algn="ctr">
              <a:solidFill>
                <a:schemeClr val="dk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340736"/>
        <c:crosses val="autoZero"/>
        <c:crossBetween val="between"/>
      </c:valAx>
      <c:catAx>
        <c:axId val="2340736"/>
        <c:scaling>
          <c:orientation val="minMax"/>
        </c:scaling>
        <c:axPos val="l"/>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tx1"/>
                </a:solidFill>
                <a:latin typeface="Arial" panose="020B0604020202020204" pitchFamily="34" charset="0"/>
                <a:ea typeface="+mn-ea"/>
                <a:cs typeface="Arial" panose="020B0604020202020204" pitchFamily="34" charset="0"/>
              </a:defRPr>
            </a:pPr>
            <a:endParaRPr lang="en-US"/>
          </a:p>
        </c:txPr>
        <c:crossAx val="2339200"/>
        <c:crosses val="autoZero"/>
        <c:auto val="1"/>
        <c:lblAlgn val="ctr"/>
        <c:lblOffset val="100"/>
      </c:catAx>
      <c:spPr>
        <a:noFill/>
        <a:ln>
          <a:noFill/>
        </a:ln>
        <a:effectLst/>
      </c:spPr>
    </c:plotArea>
    <c:plotVisOnly val="1"/>
    <c:dispBlanksAs val="gap"/>
  </c:chart>
  <c:spPr>
    <a:solidFill>
      <a:schemeClr val="accent3">
        <a:lumMod val="40000"/>
        <a:lumOff val="60000"/>
      </a:schemeClr>
    </a:solidFill>
    <a:ln w="9525" cap="flat" cmpd="sng" algn="ctr">
      <a:solidFill>
        <a:schemeClr val="dk1">
          <a:lumMod val="25000"/>
          <a:lumOff val="7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026AE-CC72-4AF5-94F4-8EE80C8BF2C5}"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en-US"/>
        </a:p>
      </dgm:t>
    </dgm:pt>
    <dgm:pt modelId="{AFBBC435-276E-43B9-B84A-9E210078FCE7}">
      <dgm:prSet phldrT="[Text]" custT="1"/>
      <dgm:spPr/>
      <dgm:t>
        <a:bodyPr/>
        <a:lstStyle/>
        <a:p>
          <a:r>
            <a:rPr lang="en-US" sz="1200" b="1" cap="small" baseline="0" dirty="0">
              <a:solidFill>
                <a:schemeClr val="tx1"/>
              </a:solidFill>
              <a:latin typeface="Arial" panose="020B0604020202020204" pitchFamily="34" charset="0"/>
              <a:cs typeface="Arial" panose="020B0604020202020204" pitchFamily="34" charset="0"/>
            </a:rPr>
            <a:t>Innovation</a:t>
          </a:r>
          <a:endParaRPr lang="en-US" sz="1130" b="1" cap="small" baseline="0" dirty="0">
            <a:solidFill>
              <a:schemeClr val="tx1"/>
            </a:solidFill>
            <a:latin typeface="Arial" panose="020B0604020202020204" pitchFamily="34" charset="0"/>
            <a:cs typeface="Arial" panose="020B0604020202020204" pitchFamily="34" charset="0"/>
          </a:endParaRPr>
        </a:p>
      </dgm:t>
    </dgm:pt>
    <dgm:pt modelId="{6CC860E5-75A3-42D3-987E-1FA1609061F3}" type="parTrans" cxnId="{D1DC3FE6-7A90-4670-8D34-18499F215BB9}">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015678D-CE0C-4718-9B69-C0C79CC744D9}" type="sibTrans" cxnId="{D1DC3FE6-7A90-4670-8D34-18499F215BB9}">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90D3C44-305D-4687-A7E8-6A400792D395}">
      <dgm:prSet phldrT="[Text]"/>
      <dgm:spPr/>
      <dgm:t>
        <a:bodyPr/>
        <a:lstStyle/>
        <a:p>
          <a:pPr algn="just"/>
          <a:r>
            <a:rPr lang="en-ZA" b="1" dirty="0">
              <a:solidFill>
                <a:schemeClr val="tx1"/>
              </a:solidFill>
              <a:effectLst/>
              <a:latin typeface="Arial" panose="020B0604020202020204" pitchFamily="34" charset="0"/>
              <a:ea typeface="Calibri" panose="020F0502020204030204" pitchFamily="34" charset="0"/>
              <a:cs typeface="Arial" panose="020B0604020202020204" pitchFamily="34" charset="0"/>
            </a:rPr>
            <a:t>Living this value means that we will seek to: </a:t>
          </a:r>
          <a:endParaRPr lang="en-US" b="1" dirty="0">
            <a:solidFill>
              <a:schemeClr val="tx1"/>
            </a:solidFill>
            <a:latin typeface="Arial" panose="020B0604020202020204" pitchFamily="34" charset="0"/>
            <a:cs typeface="Arial" panose="020B0604020202020204" pitchFamily="34" charset="0"/>
          </a:endParaRPr>
        </a:p>
      </dgm:t>
    </dgm:pt>
    <dgm:pt modelId="{201D6158-737A-4DD9-A487-C58565C4C7D3}" type="parTrans" cxnId="{C0D0ABC2-366D-4646-9C3F-4AF806DE38A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4A7E1EE-E4B8-4CDC-8432-0B7264182639}" type="sibTrans" cxnId="{C0D0ABC2-366D-4646-9C3F-4AF806DE38A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AC627677-B5EB-4F84-88D1-E28CFDCCB30F}">
      <dgm:prSet phldrT="[Text]" custT="1"/>
      <dgm:spPr/>
      <dgm:t>
        <a:bodyPr/>
        <a:lstStyle/>
        <a:p>
          <a:r>
            <a:rPr lang="en-US" sz="1200" b="1" cap="small" baseline="0" dirty="0">
              <a:solidFill>
                <a:schemeClr val="tx1"/>
              </a:solidFill>
              <a:latin typeface="Arial" panose="020B0604020202020204" pitchFamily="34" charset="0"/>
              <a:cs typeface="Arial" panose="020B0604020202020204" pitchFamily="34" charset="0"/>
            </a:rPr>
            <a:t>Integrity</a:t>
          </a:r>
        </a:p>
      </dgm:t>
    </dgm:pt>
    <dgm:pt modelId="{46E0EE45-8C45-43B3-8F44-DBBB9EA6FE86}" type="parTrans" cxnId="{F8173AE9-09DA-4356-B4FD-048F7DEE933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8FC87A0-305F-4641-BC3F-C47CFE35D04F}" type="sibTrans" cxnId="{F8173AE9-09DA-4356-B4FD-048F7DEE933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7122491-BE26-45C4-A740-1EDD889410AB}">
      <dgm:prSet phldrT="[Text]" custT="1"/>
      <dgm:spPr/>
      <dgm:t>
        <a:bodyPr/>
        <a:lstStyle/>
        <a:p>
          <a:r>
            <a:rPr lang="en-US" sz="1200" b="1" cap="small" baseline="0" dirty="0">
              <a:solidFill>
                <a:schemeClr val="tx1"/>
              </a:solidFill>
              <a:latin typeface="Arial" panose="020B0604020202020204" pitchFamily="34" charset="0"/>
              <a:cs typeface="Arial" panose="020B0604020202020204" pitchFamily="34" charset="0"/>
            </a:rPr>
            <a:t>Professionalism</a:t>
          </a:r>
        </a:p>
      </dgm:t>
    </dgm:pt>
    <dgm:pt modelId="{7D08ECDB-275E-493C-B334-A1A82BBC90F4}" type="parTrans" cxnId="{E0F4D3E4-6B9A-4C50-981D-31EB055C8CE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A96BF217-8D0C-46A6-8C8E-0886CA8CB033}" type="sibTrans" cxnId="{E0F4D3E4-6B9A-4C50-981D-31EB055C8CE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FC8B866-BFF7-4FDD-B283-5C953486D7B7}">
      <dgm:prSet phldrT="[Text]"/>
      <dgm:spPr/>
      <dgm:t>
        <a:bodyPr/>
        <a:lstStyle/>
        <a:p>
          <a:pPr algn="just"/>
          <a:r>
            <a:rPr lang="en-ZA" b="1" dirty="0">
              <a:solidFill>
                <a:schemeClr val="tx1"/>
              </a:solidFill>
              <a:effectLst/>
              <a:latin typeface="Arial" panose="020B0604020202020204" pitchFamily="34" charset="0"/>
              <a:ea typeface="Calibri" panose="020F0502020204030204" pitchFamily="34" charset="0"/>
              <a:cs typeface="Arial" panose="020B0604020202020204" pitchFamily="34" charset="0"/>
            </a:rPr>
            <a:t>Living this value means that we will seek to: </a:t>
          </a:r>
          <a:endParaRPr lang="en-US" b="1" dirty="0">
            <a:solidFill>
              <a:schemeClr val="tx1"/>
            </a:solidFill>
            <a:latin typeface="Arial" panose="020B0604020202020204" pitchFamily="34" charset="0"/>
            <a:cs typeface="Arial" panose="020B0604020202020204" pitchFamily="34" charset="0"/>
          </a:endParaRPr>
        </a:p>
      </dgm:t>
    </dgm:pt>
    <dgm:pt modelId="{AC600499-DEA7-4DA7-8060-E661798C7970}" type="parTrans" cxnId="{67A4F7BE-4F21-44B4-A58A-7359FB8817C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EBEAF21-5117-488D-91A4-C06301AD39D2}" type="sibTrans" cxnId="{67A4F7BE-4F21-44B4-A58A-7359FB8817C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576D1E9B-60BE-409F-9A6F-017B008B9FF4}">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Display a commitment to being “radical” in what we do;</a:t>
          </a:r>
        </a:p>
      </dgm:t>
    </dgm:pt>
    <dgm:pt modelId="{1DFED3E5-570F-407B-A4C7-A531C56E383C}" type="parTrans" cxnId="{6B70EA76-B7D5-4594-9916-7CDC40A3282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907B6E7A-FFF2-42F9-9A31-6DE165F9D9FF}" type="sibTrans" cxnId="{6B70EA76-B7D5-4594-9916-7CDC40A3282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C421201-B9E9-4945-81A6-160845423881}">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Foster innovative ideas and solutions in order to deliver exceptional results; and</a:t>
          </a:r>
        </a:p>
      </dgm:t>
    </dgm:pt>
    <dgm:pt modelId="{8A2CABC9-7CBE-4381-A02C-C811C6662683}" type="parTrans" cxnId="{A76C4EAC-2222-4911-918C-2169AB9EB347}">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4FA924A-466E-4CE8-B12B-A2364FBB9AEF}" type="sibTrans" cxnId="{A76C4EAC-2222-4911-918C-2169AB9EB347}">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58A5ECD-51F6-46DD-A1A5-B4F7DC466387}">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Continuously seek new and better ways to serve our clients.</a:t>
          </a:r>
          <a:endParaRPr lang="en-US" dirty="0">
            <a:solidFill>
              <a:schemeClr val="tx1"/>
            </a:solidFill>
            <a:latin typeface="Arial" panose="020B0604020202020204" pitchFamily="34" charset="0"/>
            <a:cs typeface="Arial" panose="020B0604020202020204" pitchFamily="34" charset="0"/>
          </a:endParaRPr>
        </a:p>
      </dgm:t>
    </dgm:pt>
    <dgm:pt modelId="{316B3C06-D9B9-47BC-BA70-5F4D3FDC9E3B}" type="parTrans" cxnId="{C1334CEA-A236-4202-A260-4DFDBA26DA0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CC84F599-39F4-4089-BC03-DC6E0120B880}" type="sibTrans" cxnId="{C1334CEA-A236-4202-A260-4DFDBA26DA0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CEBA619F-C803-45E3-A109-1197338A5804}">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Behave with integrity in all our actions, always acting in the best interest of the organisation. </a:t>
          </a:r>
        </a:p>
      </dgm:t>
    </dgm:pt>
    <dgm:pt modelId="{C89A65AC-DA43-41BA-8820-BBCC0086B01B}">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Ensure open and transparent communication; and </a:t>
          </a:r>
        </a:p>
      </dgm:t>
    </dgm:pt>
    <dgm:pt modelId="{1CE25C1A-F744-413D-A5BD-64DA447EC4DC}">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Uphold ethical, honest behaviour; </a:t>
          </a:r>
        </a:p>
      </dgm:t>
    </dgm:pt>
    <dgm:pt modelId="{595E2EAC-0E2B-49AE-A103-3F3E53B2A259}">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Consistently honour our commitments;</a:t>
          </a:r>
        </a:p>
      </dgm:t>
    </dgm:pt>
    <dgm:pt modelId="{C2F66A40-1B3C-42DE-BD3D-98615CC8E74C}">
      <dgm:prSet phldrT="[Text]"/>
      <dgm:spPr/>
      <dgm:t>
        <a:bodyPr/>
        <a:lstStyle/>
        <a:p>
          <a:pPr algn="just"/>
          <a:r>
            <a:rPr lang="en-ZA" b="1" dirty="0">
              <a:solidFill>
                <a:schemeClr val="tx1"/>
              </a:solidFill>
              <a:effectLst/>
              <a:latin typeface="Arial" panose="020B0604020202020204" pitchFamily="34" charset="0"/>
              <a:ea typeface="Calibri" panose="020F0502020204030204" pitchFamily="34" charset="0"/>
              <a:cs typeface="Arial" panose="020B0604020202020204" pitchFamily="34" charset="0"/>
            </a:rPr>
            <a:t>Living this value means that we will seek to: </a:t>
          </a:r>
          <a:endParaRPr lang="en-US" b="1" dirty="0">
            <a:solidFill>
              <a:schemeClr val="tx1"/>
            </a:solidFill>
            <a:latin typeface="Arial" panose="020B0604020202020204" pitchFamily="34" charset="0"/>
            <a:cs typeface="Arial" panose="020B0604020202020204" pitchFamily="34" charset="0"/>
          </a:endParaRPr>
        </a:p>
      </dgm:t>
    </dgm:pt>
    <dgm:pt modelId="{B4BE586F-ECD6-4761-9D04-83748F5917E1}" type="sibTrans" cxnId="{CE78C8F8-BD86-4845-8FB7-F92A881762A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AED4D7ED-0264-4A3F-AC32-1EE0E6A9EE48}" type="parTrans" cxnId="{CE78C8F8-BD86-4845-8FB7-F92A881762A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6F18C7D-5B08-43B0-8495-550806438335}" type="sibTrans" cxnId="{5972AD2D-2797-4AB4-97DA-DA68F3621A4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FC1FA19-9D8C-443F-BD41-87F47440087D}" type="parTrans" cxnId="{5972AD2D-2797-4AB4-97DA-DA68F3621A4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FAB7D3C6-B9CE-44F6-9B2C-F30825105F47}" type="sibTrans" cxnId="{87D0B31C-369D-4919-AF58-5C91C8BC1CE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E61DF2F-69C1-4240-941F-D723D8A5C07C}" type="parTrans" cxnId="{87D0B31C-369D-4919-AF58-5C91C8BC1CE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CBAE035-3083-40D6-9776-3F5912F8BD34}" type="sibTrans" cxnId="{A49C9EFE-14D2-4F64-B4DD-2AA6EC55B3F4}">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D9564D9-08AA-48D6-AA4F-29E5DD825B3E}" type="parTrans" cxnId="{A49C9EFE-14D2-4F64-B4DD-2AA6EC55B3F4}">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124A74C-0ACD-4352-8A27-454A211E4F2B}" type="sibTrans" cxnId="{D2FB0469-B278-4121-B96C-68E3AD06C40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C07A83C-B29C-48E3-BB61-535889F92362}" type="parTrans" cxnId="{D2FB0469-B278-4121-B96C-68E3AD06C40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D73859D-F7A3-4349-AD62-90787C17C31C}">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Serve with utmost respect, competence and professional mannerism;</a:t>
          </a:r>
        </a:p>
      </dgm:t>
    </dgm:pt>
    <dgm:pt modelId="{BC49D454-6327-41A1-B594-9673A9767D3F}" type="parTrans" cxnId="{74E4D8BA-1018-4F0B-92D3-69FF3A5C826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A0AE988-720F-42F4-829C-B468AA19597A}" type="sibTrans" cxnId="{74E4D8BA-1018-4F0B-92D3-69FF3A5C826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E181D86-9C3E-4EE1-B6BD-5E0775013DE1}">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Display punctuality, reliability, dependability and a commitment to meet deadlines; and</a:t>
          </a:r>
        </a:p>
      </dgm:t>
    </dgm:pt>
    <dgm:pt modelId="{C44BDE56-2DB0-415B-935F-9FEFD89AA576}" type="parTrans" cxnId="{B7AE3AE4-D8DC-410C-8B80-A3FA0459962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A021995D-AF27-492B-8A61-CD248625D95D}" type="sibTrans" cxnId="{B7AE3AE4-D8DC-410C-8B80-A3FA0459962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9734E54-49A4-4B85-B300-E34DFF525199}">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Cooperate with all role players.</a:t>
          </a:r>
        </a:p>
      </dgm:t>
    </dgm:pt>
    <dgm:pt modelId="{044A2DAE-8FB5-485A-B817-91E0EA36576B}" type="parTrans" cxnId="{0D0A3D71-FFFE-408B-911D-5CA40A25320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5FF074D8-0543-4CB6-AE5C-7FE67254CC33}" type="sibTrans" cxnId="{0D0A3D71-FFFE-408B-911D-5CA40A25320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3867AF6-B82A-4731-9F7E-D084DC124891}">
      <dgm:prSet/>
      <dgm:spPr/>
      <dgm:t>
        <a:bodyPr/>
        <a:lstStyle/>
        <a:p>
          <a:pPr algn="just"/>
          <a:r>
            <a:rPr lang="en-ZA" b="1" dirty="0">
              <a:solidFill>
                <a:schemeClr val="tx1"/>
              </a:solidFill>
              <a:effectLst/>
              <a:latin typeface="Arial" panose="020B0604020202020204" pitchFamily="34" charset="0"/>
              <a:ea typeface="Calibri" panose="020F0502020204030204" pitchFamily="34" charset="0"/>
              <a:cs typeface="Arial" panose="020B0604020202020204" pitchFamily="34" charset="0"/>
            </a:rPr>
            <a:t>Living this value means that we will seek to: </a:t>
          </a:r>
        </a:p>
      </dgm:t>
    </dgm:pt>
    <dgm:pt modelId="{859BA34C-F7A2-47CD-8565-D8456B1CF114}" type="parTrans" cxnId="{A5BCF2DD-B65A-4682-9917-9DEEE2B1E82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F90E33A-D6AF-4D66-AE04-5BEADEEB164E}" type="sibTrans" cxnId="{A5BCF2DD-B65A-4682-9917-9DEEE2B1E82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A500000-D0E2-4470-80A2-2FCE06B0E730}">
      <dgm:prSet/>
      <dgm:spPr/>
      <dgm:t>
        <a:bodyPr/>
        <a:lstStyle/>
        <a:p>
          <a:pPr algn="just"/>
          <a:r>
            <a:rPr lang="en-ZA" b="1" dirty="0">
              <a:solidFill>
                <a:schemeClr val="tx1"/>
              </a:solidFill>
              <a:effectLst/>
              <a:latin typeface="Arial" panose="020B0604020202020204" pitchFamily="34" charset="0"/>
              <a:ea typeface="Calibri" panose="020F0502020204030204" pitchFamily="34" charset="0"/>
              <a:cs typeface="Arial" panose="020B0604020202020204" pitchFamily="34" charset="0"/>
            </a:rPr>
            <a:t>Living this value means that we will seek to: </a:t>
          </a:r>
        </a:p>
      </dgm:t>
    </dgm:pt>
    <dgm:pt modelId="{6C3D44E5-9139-4C62-9C99-E37F9CA8C107}" type="parTrans" cxnId="{864B1387-A378-499D-B2E4-AA07699A8F7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9B69B1E-86E5-4109-B53E-EF6DB1DD7D03}" type="sibTrans" cxnId="{864B1387-A378-499D-B2E4-AA07699A8F7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19F64EB-CF7A-45AE-B565-17C1D87AECA2}">
      <dgm:prSet custT="1"/>
      <dgm:spPr/>
      <dgm:t>
        <a:bodyPr/>
        <a:lstStyle/>
        <a:p>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Customer Centric</a:t>
          </a:r>
        </a:p>
      </dgm:t>
    </dgm:pt>
    <dgm:pt modelId="{60AD5B28-2E47-4F07-A8AC-009798D0151D}" type="parTrans" cxnId="{2DEA5266-F611-451B-89AB-D61F8578441E}">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724265D-AD85-4533-A3DC-63065675B021}" type="sibTrans" cxnId="{2DEA5266-F611-451B-89AB-D61F8578441E}">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F49083EA-4A8B-4013-A134-8E9653161C5A}">
      <dgm:prSet/>
      <dgm:spPr/>
      <dgm:t>
        <a:bodyPr/>
        <a:lstStyle/>
        <a:p>
          <a:r>
            <a:rPr lang="en-ZA"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Commitment</a:t>
          </a:r>
        </a:p>
      </dgm:t>
    </dgm:pt>
    <dgm:pt modelId="{F9735F20-44FE-4DB7-8FA6-3AF485A3997B}" type="parTrans" cxnId="{2485AA13-B4C6-47A0-A5A9-53DBCFE47F7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0B314CE-B8BC-4BE1-8BA4-BAADC98AEBBB}" type="sibTrans" cxnId="{2485AA13-B4C6-47A0-A5A9-53DBCFE47F7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E71E99C-CBE4-44F1-8858-358077EE6C40}">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Place customer service excellence at the centre of everything we do;</a:t>
          </a:r>
        </a:p>
      </dgm:t>
    </dgm:pt>
    <dgm:pt modelId="{2642A3F1-821B-4877-BA6C-6CACA898AF78}" type="parTrans" cxnId="{BD4A2941-22CA-47A5-9E2D-53DD4419473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117D609-6A99-4EF9-AA3A-AF53A770AD1A}" type="sibTrans" cxnId="{BD4A2941-22CA-47A5-9E2D-53DD4419473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8A29CB6-CAA9-47A1-8B96-82C8DB5F7CDA}">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Create a nurturing environment by partnering with our clients and employees, and in the way in which we care and support them;</a:t>
          </a:r>
        </a:p>
      </dgm:t>
    </dgm:pt>
    <dgm:pt modelId="{137B43D1-50B0-43BA-9F12-C63FE2115AA5}" type="parTrans" cxnId="{D6B0473C-33DF-4D8C-87D5-6482EA3F18E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C6DA6869-481B-4FCF-B795-596829395123}" type="sibTrans" cxnId="{D6B0473C-33DF-4D8C-87D5-6482EA3F18E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D63D570-4DAD-41A7-9C5E-A67A9E431270}">
      <dgm:prSet/>
      <dgm:spPr/>
      <dgm:t>
        <a:bodyPr/>
        <a:lstStyle/>
        <a:p>
          <a:pPr algn="l"/>
          <a:r>
            <a:rPr lang="en-ZA">
              <a:solidFill>
                <a:schemeClr val="tx1"/>
              </a:solidFill>
              <a:effectLst/>
              <a:latin typeface="Arial" panose="020B0604020202020204" pitchFamily="34" charset="0"/>
              <a:ea typeface="Calibri" panose="020F0502020204030204" pitchFamily="34" charset="0"/>
              <a:cs typeface="Arial" panose="020B0604020202020204" pitchFamily="34" charset="0"/>
            </a:rPr>
            <a:t>Always be available and accessible in providing public services to our society; and</a:t>
          </a:r>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25833552-7F40-49A6-ABA8-1071E0606849}" type="parTrans" cxnId="{515D425B-7F57-4443-9397-83BAACD459F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83E52ED-7BDF-458A-AB54-1450A4F7B7AC}" type="sibTrans" cxnId="{515D425B-7F57-4443-9397-83BAACD459F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DD4E83B9-6E1B-4891-B688-E01F7F139BA7}">
      <dgm:prSet/>
      <dgm:spPr/>
      <dgm:t>
        <a:bodyPr/>
        <a:lstStyle/>
        <a:p>
          <a:pPr algn="l"/>
          <a:r>
            <a:rPr lang="en-ZA">
              <a:solidFill>
                <a:schemeClr val="tx1"/>
              </a:solidFill>
              <a:effectLst/>
              <a:latin typeface="Arial" panose="020B0604020202020204" pitchFamily="34" charset="0"/>
              <a:ea typeface="Calibri" panose="020F0502020204030204" pitchFamily="34" charset="0"/>
              <a:cs typeface="Arial" panose="020B0604020202020204" pitchFamily="34" charset="0"/>
            </a:rPr>
            <a:t>Understand customer needs and respond timeously, efficiently and effectively to customer queries and requests.</a:t>
          </a:r>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4CD375BA-4F9B-45BF-928A-E560DDC1483F}" type="parTrans" cxnId="{BFDD0D58-8AB7-4D63-9F10-255C27349537}">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EFCAAB0-0375-4FEA-BA48-8A5EB7912E42}" type="sibTrans" cxnId="{BFDD0D58-8AB7-4D63-9F10-255C27349537}">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CE8635C-C2D1-4C53-9CEB-7D20EAA14116}">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Do what is needed to get the work done; </a:t>
          </a:r>
        </a:p>
      </dgm:t>
    </dgm:pt>
    <dgm:pt modelId="{5AA57A42-5C6C-4420-823F-B2EB5E6E0EE6}" type="parTrans" cxnId="{E930A14C-6844-4F05-84C2-53C542E061B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9A7ADA48-4B60-458A-BEB4-195A8911A6CD}" type="sibTrans" cxnId="{E930A14C-6844-4F05-84C2-53C542E061B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CAF71B8-C5C8-4855-BF93-78120FB24C0F}">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Be selfless, resolute, purposeful and steadfast;  </a:t>
          </a:r>
        </a:p>
      </dgm:t>
    </dgm:pt>
    <dgm:pt modelId="{D6533134-51F5-425A-8749-A8C23F9B5D7D}" type="parTrans" cxnId="{D9A08057-29BC-48BE-A9DD-2A124A55FB1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F31ABFA-6A25-46FC-974F-DB08A14EDF2D}" type="sibTrans" cxnId="{D9A08057-29BC-48BE-A9DD-2A124A55FB1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2B01DAD-C6F2-45BC-BBE1-D927AB4996D6}">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Be committed to efforts of job creation, alleviating poverty and reducing inequality; and</a:t>
          </a:r>
        </a:p>
      </dgm:t>
    </dgm:pt>
    <dgm:pt modelId="{6A494D2A-CCCA-44BE-8E43-607298E3008B}" type="parTrans" cxnId="{D3BBF3C2-1322-419C-92B1-10F79903BF73}">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65E0616-36F2-406A-B9AB-78736ABEC949}" type="sibTrans" cxnId="{D3BBF3C2-1322-419C-92B1-10F79903BF73}">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A0B7257-C361-488E-A64F-BEB1D4070C6E}">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Display a solution-driven attitude, and commitment to serve.</a:t>
          </a:r>
        </a:p>
      </dgm:t>
    </dgm:pt>
    <dgm:pt modelId="{87487F65-153C-4767-8E44-2909002CF347}" type="parTrans" cxnId="{7BC8E4B6-93D0-4433-93D9-20FE89CCF85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E5D33B9-94B9-466B-83BA-E0EFA39A0BAC}" type="sibTrans" cxnId="{7BC8E4B6-93D0-4433-93D9-20FE89CCF85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CA4E8D5-ED48-470D-9A9F-A70F7D798202}">
      <dgm:prSet/>
      <dgm:spPr/>
      <dgm:t>
        <a:bodyPr/>
        <a:lstStyle/>
        <a:p>
          <a:pPr algn="l"/>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B1709B0B-EEEE-42DC-9302-CE51FA983E11}" type="parTrans" cxnId="{46208243-4B01-466F-AC5C-242CC236D58D}">
      <dgm:prSet/>
      <dgm:spPr/>
    </dgm:pt>
    <dgm:pt modelId="{48B038D6-BA5A-47EB-8497-17FE1E8FB395}" type="sibTrans" cxnId="{46208243-4B01-466F-AC5C-242CC236D58D}">
      <dgm:prSet/>
      <dgm:spPr/>
    </dgm:pt>
    <dgm:pt modelId="{F8C9CC47-40F4-45A3-B422-89C3F2C4BFCA}">
      <dgm:prSet/>
      <dgm:spPr/>
      <dgm:t>
        <a:bodyPr/>
        <a:lstStyle/>
        <a:p>
          <a:pPr algn="l"/>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56DEBB61-6036-46C7-A59D-3F2E35DF4D6E}" type="parTrans" cxnId="{8EDF950D-FE43-4301-919F-25DC5F30A9E9}">
      <dgm:prSet/>
      <dgm:spPr/>
    </dgm:pt>
    <dgm:pt modelId="{A2126A69-65F7-4172-8B10-308390006A43}" type="sibTrans" cxnId="{8EDF950D-FE43-4301-919F-25DC5F30A9E9}">
      <dgm:prSet/>
      <dgm:spPr/>
    </dgm:pt>
    <dgm:pt modelId="{42B14FCA-DD2A-4154-8EF7-DB5FCFDDE4A1}">
      <dgm:prSet/>
      <dgm:spPr/>
      <dgm:t>
        <a:bodyPr/>
        <a:lstStyle/>
        <a:p>
          <a:pPr algn="l"/>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9752B467-C161-4465-9AF3-A6212E240A59}" type="parTrans" cxnId="{038D8BF7-3027-4F70-A7FE-3C289CBA2BDC}">
      <dgm:prSet/>
      <dgm:spPr/>
    </dgm:pt>
    <dgm:pt modelId="{51FD7C9F-CA4D-4BAE-9528-9CCBF3B7F243}" type="sibTrans" cxnId="{038D8BF7-3027-4F70-A7FE-3C289CBA2BDC}">
      <dgm:prSet/>
      <dgm:spPr/>
    </dgm:pt>
    <dgm:pt modelId="{EA14B18A-15E4-4F1F-8EC0-DF8067E9E37B}">
      <dgm:prSet/>
      <dgm:spPr/>
      <dgm:t>
        <a:bodyPr/>
        <a:lstStyle/>
        <a:p>
          <a:pPr algn="l"/>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FB763A80-F3B4-4BEE-8E81-1FCE346B9A81}" type="parTrans" cxnId="{CDA4048A-CC00-4375-BFBB-38FDA6A38B31}">
      <dgm:prSet/>
      <dgm:spPr/>
    </dgm:pt>
    <dgm:pt modelId="{EC4CBE92-4EF7-407B-A075-27B791928EFD}" type="sibTrans" cxnId="{CDA4048A-CC00-4375-BFBB-38FDA6A38B31}">
      <dgm:prSet/>
      <dgm:spPr/>
    </dgm:pt>
    <dgm:pt modelId="{E5A643E5-4E8A-466F-8C49-99360BBD9E9B}">
      <dgm:prSet/>
      <dgm:spPr/>
      <dgm:t>
        <a:bodyPr/>
        <a:lstStyle/>
        <a:p>
          <a:pPr algn="l"/>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E577629C-B9C7-4490-8D3F-91B98D833147}" type="parTrans" cxnId="{EC5A8EDB-C498-4B5B-92C0-7FE126FAA66E}">
      <dgm:prSet/>
      <dgm:spPr/>
    </dgm:pt>
    <dgm:pt modelId="{3A69615E-5D1C-4468-929E-EB4F4BCCC0B5}" type="sibTrans" cxnId="{EC5A8EDB-C498-4B5B-92C0-7FE126FAA66E}">
      <dgm:prSet/>
      <dgm:spPr/>
    </dgm:pt>
    <dgm:pt modelId="{CA8FF0A3-729E-4EF8-8EBB-8F81BF5BB702}">
      <dgm:prSet/>
      <dgm:spPr/>
      <dgm:t>
        <a:bodyPr/>
        <a:lstStyle/>
        <a:p>
          <a:pPr algn="l"/>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90B93D7D-07F7-4763-81C3-89FACFFDB30C}" type="parTrans" cxnId="{62E55571-836B-4919-BBCC-5171ABAE2067}">
      <dgm:prSet/>
      <dgm:spPr/>
    </dgm:pt>
    <dgm:pt modelId="{9E7963DD-0D95-4D65-AFA1-14D2A4758A66}" type="sibTrans" cxnId="{62E55571-836B-4919-BBCC-5171ABAE2067}">
      <dgm:prSet/>
      <dgm:spPr/>
    </dgm:pt>
    <dgm:pt modelId="{4BBB65BB-9E7C-42BD-B359-34C31CC09F2D}">
      <dgm:prSet/>
      <dgm:spPr/>
      <dgm:t>
        <a:bodyPr/>
        <a:lstStyle/>
        <a:p>
          <a:pPr algn="l"/>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5F9B39F0-A6F1-4A30-B28F-C3995F339D07}" type="parTrans" cxnId="{0AE424AA-054F-45EF-9816-20EEC75CB54D}">
      <dgm:prSet/>
      <dgm:spPr/>
    </dgm:pt>
    <dgm:pt modelId="{158CD6F4-7062-4387-87F7-07CECC117FF7}" type="sibTrans" cxnId="{0AE424AA-054F-45EF-9816-20EEC75CB54D}">
      <dgm:prSet/>
      <dgm:spPr/>
    </dgm:pt>
    <dgm:pt modelId="{28D65BFE-01D6-483A-81C9-73B3F1D44BC3}">
      <dgm:prSet/>
      <dgm:spPr/>
      <dgm:t>
        <a:bodyPr/>
        <a:lstStyle/>
        <a:p>
          <a:pPr algn="l"/>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B131AE63-F933-4744-BAAA-54AF71842012}" type="parTrans" cxnId="{3F6EB6A3-CCBF-4230-BAEB-DFDCA4AF9583}">
      <dgm:prSet/>
      <dgm:spPr/>
    </dgm:pt>
    <dgm:pt modelId="{36FED78F-5127-4925-A4D3-235E5A425FBA}" type="sibTrans" cxnId="{3F6EB6A3-CCBF-4230-BAEB-DFDCA4AF9583}">
      <dgm:prSet/>
      <dgm:spPr/>
    </dgm:pt>
    <dgm:pt modelId="{5B81C6A3-B9C0-4D35-92DB-8A6C3525F0DD}">
      <dgm:prSet/>
      <dgm:spPr/>
      <dgm:t>
        <a:bodyPr/>
        <a:lstStyle/>
        <a:p>
          <a:pPr algn="l"/>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553D9446-B562-44BC-A495-A198093483EB}" type="parTrans" cxnId="{3C8AC701-D801-4B3F-ACE5-C0AFC4BA544F}">
      <dgm:prSet/>
      <dgm:spPr/>
    </dgm:pt>
    <dgm:pt modelId="{93DFAEF7-5921-46DD-9AAD-336F9D2A317F}" type="sibTrans" cxnId="{3C8AC701-D801-4B3F-ACE5-C0AFC4BA544F}">
      <dgm:prSet/>
      <dgm:spPr/>
    </dgm:pt>
    <dgm:pt modelId="{DCEDFD0F-9936-4F8F-BF6A-B8CBB158E359}">
      <dgm:prSet/>
      <dgm:spPr/>
      <dgm:t>
        <a:bodyPr/>
        <a:lstStyle/>
        <a:p>
          <a:pPr algn="l"/>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47CEBCEE-2646-4266-9063-A912D7D9366D}" type="parTrans" cxnId="{CBB97DA1-2F00-4A36-9152-90448FACC2C5}">
      <dgm:prSet/>
      <dgm:spPr/>
    </dgm:pt>
    <dgm:pt modelId="{5E84B95C-B33E-43CC-BE50-A357A369CE11}" type="sibTrans" cxnId="{CBB97DA1-2F00-4A36-9152-90448FACC2C5}">
      <dgm:prSet/>
      <dgm:spPr/>
    </dgm:pt>
    <dgm:pt modelId="{8CD4FACA-C421-4C1C-AF60-0E92A81319E3}" type="pres">
      <dgm:prSet presAssocID="{92F026AE-CC72-4AF5-94F4-8EE80C8BF2C5}" presName="Name0" presStyleCnt="0">
        <dgm:presLayoutVars>
          <dgm:dir/>
          <dgm:animLvl val="lvl"/>
          <dgm:resizeHandles val="exact"/>
        </dgm:presLayoutVars>
      </dgm:prSet>
      <dgm:spPr/>
      <dgm:t>
        <a:bodyPr/>
        <a:lstStyle/>
        <a:p>
          <a:endParaRPr lang="en-ZA"/>
        </a:p>
      </dgm:t>
    </dgm:pt>
    <dgm:pt modelId="{7AAB6F0A-82D4-4A75-B0A8-A0E8ED0D856C}" type="pres">
      <dgm:prSet presAssocID="{AFBBC435-276E-43B9-B84A-9E210078FCE7}" presName="composite" presStyleCnt="0"/>
      <dgm:spPr/>
    </dgm:pt>
    <dgm:pt modelId="{2E2EA9F8-491C-4C7C-98B4-5149D9E3D96B}" type="pres">
      <dgm:prSet presAssocID="{AFBBC435-276E-43B9-B84A-9E210078FCE7}" presName="parTx" presStyleLbl="alignNode1" presStyleIdx="0" presStyleCnt="5" custLinFactNeighborX="-901" custLinFactNeighborY="-68399">
        <dgm:presLayoutVars>
          <dgm:chMax val="0"/>
          <dgm:chPref val="0"/>
          <dgm:bulletEnabled val="1"/>
        </dgm:presLayoutVars>
      </dgm:prSet>
      <dgm:spPr/>
      <dgm:t>
        <a:bodyPr/>
        <a:lstStyle/>
        <a:p>
          <a:endParaRPr lang="en-ZA"/>
        </a:p>
      </dgm:t>
    </dgm:pt>
    <dgm:pt modelId="{A09E95E4-4B07-4FDB-8992-F26D431CC6FE}" type="pres">
      <dgm:prSet presAssocID="{AFBBC435-276E-43B9-B84A-9E210078FCE7}" presName="desTx" presStyleLbl="alignAccFollowNode1" presStyleIdx="0" presStyleCnt="5">
        <dgm:presLayoutVars>
          <dgm:bulletEnabled val="1"/>
        </dgm:presLayoutVars>
      </dgm:prSet>
      <dgm:spPr/>
      <dgm:t>
        <a:bodyPr/>
        <a:lstStyle/>
        <a:p>
          <a:endParaRPr lang="en-ZA"/>
        </a:p>
      </dgm:t>
    </dgm:pt>
    <dgm:pt modelId="{35FE7140-C85E-4893-B023-947EA201FA66}" type="pres">
      <dgm:prSet presAssocID="{B015678D-CE0C-4718-9B69-C0C79CC744D9}" presName="space" presStyleCnt="0"/>
      <dgm:spPr/>
    </dgm:pt>
    <dgm:pt modelId="{F14FA5ED-98D2-4F26-88BF-8295090126C4}" type="pres">
      <dgm:prSet presAssocID="{AC627677-B5EB-4F84-88D1-E28CFDCCB30F}" presName="composite" presStyleCnt="0"/>
      <dgm:spPr/>
    </dgm:pt>
    <dgm:pt modelId="{822B0C02-229D-45D6-AE44-3BA8728EA4B5}" type="pres">
      <dgm:prSet presAssocID="{AC627677-B5EB-4F84-88D1-E28CFDCCB30F}" presName="parTx" presStyleLbl="alignNode1" presStyleIdx="1" presStyleCnt="5" custLinFactNeighborX="-1650" custLinFactNeighborY="-68399">
        <dgm:presLayoutVars>
          <dgm:chMax val="0"/>
          <dgm:chPref val="0"/>
          <dgm:bulletEnabled val="1"/>
        </dgm:presLayoutVars>
      </dgm:prSet>
      <dgm:spPr/>
      <dgm:t>
        <a:bodyPr/>
        <a:lstStyle/>
        <a:p>
          <a:endParaRPr lang="en-ZA"/>
        </a:p>
      </dgm:t>
    </dgm:pt>
    <dgm:pt modelId="{DCA282ED-9F59-4529-9C59-2D0A2CABCEF3}" type="pres">
      <dgm:prSet presAssocID="{AC627677-B5EB-4F84-88D1-E28CFDCCB30F}" presName="desTx" presStyleLbl="alignAccFollowNode1" presStyleIdx="1" presStyleCnt="5">
        <dgm:presLayoutVars>
          <dgm:bulletEnabled val="1"/>
        </dgm:presLayoutVars>
      </dgm:prSet>
      <dgm:spPr/>
      <dgm:t>
        <a:bodyPr/>
        <a:lstStyle/>
        <a:p>
          <a:endParaRPr lang="en-ZA"/>
        </a:p>
      </dgm:t>
    </dgm:pt>
    <dgm:pt modelId="{4578F547-7C49-44D7-BA23-BD0876310149}" type="pres">
      <dgm:prSet presAssocID="{48FC87A0-305F-4641-BC3F-C47CFE35D04F}" presName="space" presStyleCnt="0"/>
      <dgm:spPr/>
    </dgm:pt>
    <dgm:pt modelId="{AC9DAA0E-D82D-4897-9716-6DD06FCE1FB1}" type="pres">
      <dgm:prSet presAssocID="{37122491-BE26-45C4-A740-1EDD889410AB}" presName="composite" presStyleCnt="0"/>
      <dgm:spPr/>
    </dgm:pt>
    <dgm:pt modelId="{B8FA46F1-7518-4315-93F0-471BC1EECA45}" type="pres">
      <dgm:prSet presAssocID="{37122491-BE26-45C4-A740-1EDD889410AB}" presName="parTx" presStyleLbl="alignNode1" presStyleIdx="2" presStyleCnt="5" custLinFactNeighborX="-320" custLinFactNeighborY="-68399">
        <dgm:presLayoutVars>
          <dgm:chMax val="0"/>
          <dgm:chPref val="0"/>
          <dgm:bulletEnabled val="1"/>
        </dgm:presLayoutVars>
      </dgm:prSet>
      <dgm:spPr/>
      <dgm:t>
        <a:bodyPr/>
        <a:lstStyle/>
        <a:p>
          <a:endParaRPr lang="en-ZA"/>
        </a:p>
      </dgm:t>
    </dgm:pt>
    <dgm:pt modelId="{C9197AFD-ED26-4028-8824-699A69FDEC76}" type="pres">
      <dgm:prSet presAssocID="{37122491-BE26-45C4-A740-1EDD889410AB}" presName="desTx" presStyleLbl="alignAccFollowNode1" presStyleIdx="2" presStyleCnt="5">
        <dgm:presLayoutVars>
          <dgm:bulletEnabled val="1"/>
        </dgm:presLayoutVars>
      </dgm:prSet>
      <dgm:spPr/>
      <dgm:t>
        <a:bodyPr/>
        <a:lstStyle/>
        <a:p>
          <a:endParaRPr lang="en-ZA"/>
        </a:p>
      </dgm:t>
    </dgm:pt>
    <dgm:pt modelId="{CFDC53EB-A077-44FB-BDE7-D3AE6F9633A4}" type="pres">
      <dgm:prSet presAssocID="{A96BF217-8D0C-46A6-8C8E-0886CA8CB033}" presName="space" presStyleCnt="0"/>
      <dgm:spPr/>
    </dgm:pt>
    <dgm:pt modelId="{6D9760E3-5A1E-404A-A833-AF373C20EA9A}" type="pres">
      <dgm:prSet presAssocID="{319F64EB-CF7A-45AE-B565-17C1D87AECA2}" presName="composite" presStyleCnt="0"/>
      <dgm:spPr/>
    </dgm:pt>
    <dgm:pt modelId="{FC16BC3D-F5F8-43C4-9251-9474B8819AB0}" type="pres">
      <dgm:prSet presAssocID="{319F64EB-CF7A-45AE-B565-17C1D87AECA2}" presName="parTx" presStyleLbl="alignNode1" presStyleIdx="3" presStyleCnt="5" custLinFactNeighborX="-2290" custLinFactNeighborY="-68399">
        <dgm:presLayoutVars>
          <dgm:chMax val="0"/>
          <dgm:chPref val="0"/>
          <dgm:bulletEnabled val="1"/>
        </dgm:presLayoutVars>
      </dgm:prSet>
      <dgm:spPr/>
      <dgm:t>
        <a:bodyPr/>
        <a:lstStyle/>
        <a:p>
          <a:endParaRPr lang="en-ZA"/>
        </a:p>
      </dgm:t>
    </dgm:pt>
    <dgm:pt modelId="{48C21F6C-73DB-4982-8567-2C73CAF0E1A8}" type="pres">
      <dgm:prSet presAssocID="{319F64EB-CF7A-45AE-B565-17C1D87AECA2}" presName="desTx" presStyleLbl="alignAccFollowNode1" presStyleIdx="3" presStyleCnt="5" custLinFactNeighborX="-640">
        <dgm:presLayoutVars>
          <dgm:bulletEnabled val="1"/>
        </dgm:presLayoutVars>
      </dgm:prSet>
      <dgm:spPr/>
      <dgm:t>
        <a:bodyPr/>
        <a:lstStyle/>
        <a:p>
          <a:endParaRPr lang="en-ZA"/>
        </a:p>
      </dgm:t>
    </dgm:pt>
    <dgm:pt modelId="{7CA88E6C-E388-4839-8166-E11DA58110F2}" type="pres">
      <dgm:prSet presAssocID="{2724265D-AD85-4533-A3DC-63065675B021}" presName="space" presStyleCnt="0"/>
      <dgm:spPr/>
    </dgm:pt>
    <dgm:pt modelId="{1DA7B7F6-D92D-4694-BACB-E2ED6697DB3D}" type="pres">
      <dgm:prSet presAssocID="{F49083EA-4A8B-4013-A134-8E9653161C5A}" presName="composite" presStyleCnt="0"/>
      <dgm:spPr/>
    </dgm:pt>
    <dgm:pt modelId="{5ECC4AA6-9153-4C1E-8104-51528AB1EDEC}" type="pres">
      <dgm:prSet presAssocID="{F49083EA-4A8B-4013-A134-8E9653161C5A}" presName="parTx" presStyleLbl="alignNode1" presStyleIdx="4" presStyleCnt="5" custLinFactNeighborX="261" custLinFactNeighborY="-68399">
        <dgm:presLayoutVars>
          <dgm:chMax val="0"/>
          <dgm:chPref val="0"/>
          <dgm:bulletEnabled val="1"/>
        </dgm:presLayoutVars>
      </dgm:prSet>
      <dgm:spPr/>
      <dgm:t>
        <a:bodyPr/>
        <a:lstStyle/>
        <a:p>
          <a:endParaRPr lang="en-ZA"/>
        </a:p>
      </dgm:t>
    </dgm:pt>
    <dgm:pt modelId="{06E8C93A-F3B3-4362-ACEB-FD6031958AE3}" type="pres">
      <dgm:prSet presAssocID="{F49083EA-4A8B-4013-A134-8E9653161C5A}" presName="desTx" presStyleLbl="alignAccFollowNode1" presStyleIdx="4" presStyleCnt="5" custLinFactNeighborX="-1280">
        <dgm:presLayoutVars>
          <dgm:bulletEnabled val="1"/>
        </dgm:presLayoutVars>
      </dgm:prSet>
      <dgm:spPr/>
      <dgm:t>
        <a:bodyPr/>
        <a:lstStyle/>
        <a:p>
          <a:endParaRPr lang="en-ZA"/>
        </a:p>
      </dgm:t>
    </dgm:pt>
  </dgm:ptLst>
  <dgm:cxnLst>
    <dgm:cxn modelId="{0AE424AA-054F-45EF-9816-20EEC75CB54D}" srcId="{7FC8B866-BFF7-4FDD-B283-5C953486D7B7}" destId="{4BBB65BB-9E7C-42BD-B359-34C31CC09F2D}" srcOrd="3" destOrd="0" parTransId="{5F9B39F0-A6F1-4A30-B28F-C3995F339D07}" sibTransId="{158CD6F4-7062-4387-87F7-07CECC117FF7}"/>
    <dgm:cxn modelId="{0A940664-B28B-4601-A4C1-CFFA474452A5}" type="presOf" srcId="{7A0B7257-C361-488E-A64F-BEB1D4070C6E}" destId="{06E8C93A-F3B3-4362-ACEB-FD6031958AE3}" srcOrd="0" destOrd="7" presId="urn:microsoft.com/office/officeart/2005/8/layout/hList1"/>
    <dgm:cxn modelId="{B7AE3AE4-D8DC-410C-8B80-A3FA04599622}" srcId="{7FC8B866-BFF7-4FDD-B283-5C953486D7B7}" destId="{EE181D86-9C3E-4EE1-B6BD-5E0775013DE1}" srcOrd="2" destOrd="0" parTransId="{C44BDE56-2DB0-415B-935F-9FEFD89AA576}" sibTransId="{A021995D-AF27-492B-8A61-CD248625D95D}"/>
    <dgm:cxn modelId="{B04B117A-01B9-4627-9268-33A97468E382}" type="presOf" srcId="{28D65BFE-01D6-483A-81C9-73B3F1D44BC3}" destId="{06E8C93A-F3B3-4362-ACEB-FD6031958AE3}" srcOrd="0" destOrd="2" presId="urn:microsoft.com/office/officeart/2005/8/layout/hList1"/>
    <dgm:cxn modelId="{674CD2FD-E302-4412-82FC-EEC43527DF73}" type="presOf" srcId="{92F026AE-CC72-4AF5-94F4-8EE80C8BF2C5}" destId="{8CD4FACA-C421-4C1C-AF60-0E92A81319E3}" srcOrd="0" destOrd="0" presId="urn:microsoft.com/office/officeart/2005/8/layout/hList1"/>
    <dgm:cxn modelId="{2DEA5266-F611-451B-89AB-D61F8578441E}" srcId="{92F026AE-CC72-4AF5-94F4-8EE80C8BF2C5}" destId="{319F64EB-CF7A-45AE-B565-17C1D87AECA2}" srcOrd="3" destOrd="0" parTransId="{60AD5B28-2E47-4F07-A8AC-009798D0151D}" sibTransId="{2724265D-AD85-4533-A3DC-63065675B021}"/>
    <dgm:cxn modelId="{218DEFE0-C8AA-497E-91E8-13FA6EFABD3C}" type="presOf" srcId="{F8C9CC47-40F4-45A3-B422-89C3F2C4BFCA}" destId="{A09E95E4-4B07-4FDB-8992-F26D431CC6FE}" srcOrd="0" destOrd="4" presId="urn:microsoft.com/office/officeart/2005/8/layout/hList1"/>
    <dgm:cxn modelId="{A9D031AC-C0AD-4191-BF2A-24FAAD81422E}" type="presOf" srcId="{0D73859D-F7A3-4349-AD62-90787C17C31C}" destId="{C9197AFD-ED26-4028-8824-699A69FDEC76}" srcOrd="0" destOrd="1" presId="urn:microsoft.com/office/officeart/2005/8/layout/hList1"/>
    <dgm:cxn modelId="{CE78C8F8-BD86-4845-8FB7-F92A881762AF}" srcId="{AC627677-B5EB-4F84-88D1-E28CFDCCB30F}" destId="{C2F66A40-1B3C-42DE-BD3D-98615CC8E74C}" srcOrd="0" destOrd="0" parTransId="{AED4D7ED-0264-4A3F-AC32-1EE0E6A9EE48}" sibTransId="{B4BE586F-ECD6-4761-9D04-83748F5917E1}"/>
    <dgm:cxn modelId="{5972AD2D-2797-4AB4-97DA-DA68F3621A42}" srcId="{C2F66A40-1B3C-42DE-BD3D-98615CC8E74C}" destId="{CEBA619F-C803-45E3-A109-1197338A5804}" srcOrd="6" destOrd="0" parTransId="{1FC1FA19-9D8C-443F-BD41-87F47440087D}" sibTransId="{66F18C7D-5B08-43B0-8495-550806438335}"/>
    <dgm:cxn modelId="{20D12E03-83CE-4F6F-B897-3099CEC909F7}" type="presOf" srcId="{576D1E9B-60BE-409F-9A6F-017B008B9FF4}" destId="{A09E95E4-4B07-4FDB-8992-F26D431CC6FE}" srcOrd="0" destOrd="1" presId="urn:microsoft.com/office/officeart/2005/8/layout/hList1"/>
    <dgm:cxn modelId="{0D0A3D71-FFFE-408B-911D-5CA40A25320D}" srcId="{7FC8B866-BFF7-4FDD-B283-5C953486D7B7}" destId="{09734E54-49A4-4B85-B300-E34DFF525199}" srcOrd="4" destOrd="0" parTransId="{044A2DAE-8FB5-485A-B817-91E0EA36576B}" sibTransId="{5FF074D8-0543-4CB6-AE5C-7FE67254CC33}"/>
    <dgm:cxn modelId="{D1B902D8-4AFD-42A4-AE24-323EA2959999}" type="presOf" srcId="{F49083EA-4A8B-4013-A134-8E9653161C5A}" destId="{5ECC4AA6-9153-4C1E-8104-51528AB1EDEC}" srcOrd="0" destOrd="0" presId="urn:microsoft.com/office/officeart/2005/8/layout/hList1"/>
    <dgm:cxn modelId="{5F24D00C-9C13-47D9-AC2B-3E6223C44F44}" type="presOf" srcId="{23867AF6-B82A-4731-9F7E-D084DC124891}" destId="{06E8C93A-F3B3-4362-ACEB-FD6031958AE3}" srcOrd="0" destOrd="0" presId="urn:microsoft.com/office/officeart/2005/8/layout/hList1"/>
    <dgm:cxn modelId="{C0D0ABC2-366D-4646-9C3F-4AF806DE38A8}" srcId="{AFBBC435-276E-43B9-B84A-9E210078FCE7}" destId="{790D3C44-305D-4687-A7E8-6A400792D395}" srcOrd="0" destOrd="0" parTransId="{201D6158-737A-4DD9-A487-C58565C4C7D3}" sibTransId="{04A7E1EE-E4B8-4CDC-8432-0B7264182639}"/>
    <dgm:cxn modelId="{3F6EB6A3-CCBF-4230-BAEB-DFDCA4AF9583}" srcId="{23867AF6-B82A-4731-9F7E-D084DC124891}" destId="{28D65BFE-01D6-483A-81C9-73B3F1D44BC3}" srcOrd="1" destOrd="0" parTransId="{B131AE63-F933-4744-BAAA-54AF71842012}" sibTransId="{36FED78F-5127-4925-A4D3-235E5A425FBA}"/>
    <dgm:cxn modelId="{DDBA193C-5FDD-4FCA-A176-2F11CA1E90ED}" type="presOf" srcId="{AC627677-B5EB-4F84-88D1-E28CFDCCB30F}" destId="{822B0C02-229D-45D6-AE44-3BA8728EA4B5}" srcOrd="0" destOrd="0" presId="urn:microsoft.com/office/officeart/2005/8/layout/hList1"/>
    <dgm:cxn modelId="{515D425B-7F57-4443-9397-83BAACD459F2}" srcId="{BA500000-D0E2-4470-80A2-2FCE06B0E730}" destId="{2D63D570-4DAD-41A7-9C5E-A67A9E431270}" srcOrd="2" destOrd="0" parTransId="{25833552-7F40-49A6-ABA8-1071E0606849}" sibTransId="{B83E52ED-7BDF-458A-AB54-1450A4F7B7AC}"/>
    <dgm:cxn modelId="{8EDF950D-FE43-4301-919F-25DC5F30A9E9}" srcId="{0CA4E8D5-ED48-470D-9A9F-A70F7D798202}" destId="{F8C9CC47-40F4-45A3-B422-89C3F2C4BFCA}" srcOrd="1" destOrd="0" parTransId="{56DEBB61-6036-46C7-A59D-3F2E35DF4D6E}" sibTransId="{A2126A69-65F7-4172-8B10-308390006A43}"/>
    <dgm:cxn modelId="{7F16AFD1-E9C4-4E7B-9355-F7BDDDD1D029}" type="presOf" srcId="{EE181D86-9C3E-4EE1-B6BD-5E0775013DE1}" destId="{C9197AFD-ED26-4028-8824-699A69FDEC76}" srcOrd="0" destOrd="3" presId="urn:microsoft.com/office/officeart/2005/8/layout/hList1"/>
    <dgm:cxn modelId="{2485AA13-B4C6-47A0-A5A9-53DBCFE47F76}" srcId="{92F026AE-CC72-4AF5-94F4-8EE80C8BF2C5}" destId="{F49083EA-4A8B-4013-A134-8E9653161C5A}" srcOrd="4" destOrd="0" parTransId="{F9735F20-44FE-4DB7-8FA6-3AF485A3997B}" sibTransId="{60B314CE-B8BC-4BE1-8BA4-BAADC98AEBBB}"/>
    <dgm:cxn modelId="{64BCFEA3-DD5D-4F78-A20F-171E58345A8A}" type="presOf" srcId="{42B01DAD-C6F2-45BC-BBE1-D927AB4996D6}" destId="{06E8C93A-F3B3-4362-ACEB-FD6031958AE3}" srcOrd="0" destOrd="5" presId="urn:microsoft.com/office/officeart/2005/8/layout/hList1"/>
    <dgm:cxn modelId="{876C5343-F1B5-420C-8F56-BDE37335629A}" type="presOf" srcId="{C2F66A40-1B3C-42DE-BD3D-98615CC8E74C}" destId="{DCA282ED-9F59-4529-9C59-2D0A2CABCEF3}" srcOrd="0" destOrd="0" presId="urn:microsoft.com/office/officeart/2005/8/layout/hList1"/>
    <dgm:cxn modelId="{5F433708-1477-4F26-9C44-1EE9854087CF}" type="presOf" srcId="{DD4E83B9-6E1B-4891-B688-E01F7F139BA7}" destId="{48C21F6C-73DB-4982-8567-2C73CAF0E1A8}" srcOrd="0" destOrd="4" presId="urn:microsoft.com/office/officeart/2005/8/layout/hList1"/>
    <dgm:cxn modelId="{90B40EE8-79B4-4CA4-8B0B-D7C019E302EF}" type="presOf" srcId="{EA14B18A-15E4-4F1F-8EC0-DF8067E9E37B}" destId="{DCA282ED-9F59-4529-9C59-2D0A2CABCEF3}" srcOrd="0" destOrd="4" presId="urn:microsoft.com/office/officeart/2005/8/layout/hList1"/>
    <dgm:cxn modelId="{CDA4048A-CC00-4375-BFBB-38FDA6A38B31}" srcId="{C2F66A40-1B3C-42DE-BD3D-98615CC8E74C}" destId="{EA14B18A-15E4-4F1F-8EC0-DF8067E9E37B}" srcOrd="3" destOrd="0" parTransId="{FB763A80-F3B4-4BEE-8E81-1FCE346B9A81}" sibTransId="{EC4CBE92-4EF7-407B-A075-27B791928EFD}"/>
    <dgm:cxn modelId="{864B1387-A378-499D-B2E4-AA07699A8F7D}" srcId="{319F64EB-CF7A-45AE-B565-17C1D87AECA2}" destId="{BA500000-D0E2-4470-80A2-2FCE06B0E730}" srcOrd="0" destOrd="0" parTransId="{6C3D44E5-9139-4C62-9C99-E37F9CA8C107}" sibTransId="{B9B69B1E-86E5-4109-B53E-EF6DB1DD7D03}"/>
    <dgm:cxn modelId="{EC5A8EDB-C498-4B5B-92C0-7FE126FAA66E}" srcId="{C2F66A40-1B3C-42DE-BD3D-98615CC8E74C}" destId="{E5A643E5-4E8A-466F-8C49-99360BBD9E9B}" srcOrd="5" destOrd="0" parTransId="{E577629C-B9C7-4490-8D3F-91B98D833147}" sibTransId="{3A69615E-5D1C-4468-929E-EB4F4BCCC0B5}"/>
    <dgm:cxn modelId="{D332FA28-68B9-40E0-A8FF-19E91D47BD56}" type="presOf" srcId="{7FC8B866-BFF7-4FDD-B283-5C953486D7B7}" destId="{C9197AFD-ED26-4028-8824-699A69FDEC76}" srcOrd="0" destOrd="0" presId="urn:microsoft.com/office/officeart/2005/8/layout/hList1"/>
    <dgm:cxn modelId="{ACC00BC5-C126-4184-A31F-24AE01138D49}" type="presOf" srcId="{8CAF71B8-C5C8-4855-BF93-78120FB24C0F}" destId="{06E8C93A-F3B3-4362-ACEB-FD6031958AE3}" srcOrd="0" destOrd="3" presId="urn:microsoft.com/office/officeart/2005/8/layout/hList1"/>
    <dgm:cxn modelId="{C1334CEA-A236-4202-A260-4DFDBA26DA02}" srcId="{0CA4E8D5-ED48-470D-9A9F-A70F7D798202}" destId="{858A5ECD-51F6-46DD-A1A5-B4F7DC466387}" srcOrd="2" destOrd="0" parTransId="{316B3C06-D9B9-47BC-BA70-5F4D3FDC9E3B}" sibTransId="{CC84F599-39F4-4089-BC03-DC6E0120B880}"/>
    <dgm:cxn modelId="{67A4F7BE-4F21-44B4-A58A-7359FB8817C5}" srcId="{37122491-BE26-45C4-A740-1EDD889410AB}" destId="{7FC8B866-BFF7-4FDD-B283-5C953486D7B7}" srcOrd="0" destOrd="0" parTransId="{AC600499-DEA7-4DA7-8060-E661798C7970}" sibTransId="{EEBEAF21-5117-488D-91A4-C06301AD39D2}"/>
    <dgm:cxn modelId="{7F0D348A-35C0-4173-9A19-26D5A2272AB8}" type="presOf" srcId="{C89A65AC-DA43-41BA-8820-BBCC0086B01B}" destId="{DCA282ED-9F59-4529-9C59-2D0A2CABCEF3}" srcOrd="0" destOrd="5" presId="urn:microsoft.com/office/officeart/2005/8/layout/hList1"/>
    <dgm:cxn modelId="{48D2AE76-190F-4BA2-856E-77DA39786F86}" type="presOf" srcId="{CEBA619F-C803-45E3-A109-1197338A5804}" destId="{DCA282ED-9F59-4529-9C59-2D0A2CABCEF3}" srcOrd="0" destOrd="7" presId="urn:microsoft.com/office/officeart/2005/8/layout/hList1"/>
    <dgm:cxn modelId="{74E4D8BA-1018-4F0B-92D3-69FF3A5C8266}" srcId="{7FC8B866-BFF7-4FDD-B283-5C953486D7B7}" destId="{0D73859D-F7A3-4349-AD62-90787C17C31C}" srcOrd="0" destOrd="0" parTransId="{BC49D454-6327-41A1-B594-9673A9767D3F}" sibTransId="{3A0AE988-720F-42F4-829C-B468AA19597A}"/>
    <dgm:cxn modelId="{49B7C3B0-05BF-480E-BAD5-14A4E4218C37}" type="presOf" srcId="{CA8FF0A3-729E-4EF8-8EBB-8F81BF5BB702}" destId="{C9197AFD-ED26-4028-8824-699A69FDEC76}" srcOrd="0" destOrd="2" presId="urn:microsoft.com/office/officeart/2005/8/layout/hList1"/>
    <dgm:cxn modelId="{5FDE2D5C-4D60-4B5D-8914-C9940B219B89}" type="presOf" srcId="{5B81C6A3-B9C0-4D35-92DB-8A6C3525F0DD}" destId="{06E8C93A-F3B3-4362-ACEB-FD6031958AE3}" srcOrd="0" destOrd="4" presId="urn:microsoft.com/office/officeart/2005/8/layout/hList1"/>
    <dgm:cxn modelId="{BFDD0D58-8AB7-4D63-9F10-255C27349537}" srcId="{BA500000-D0E2-4470-80A2-2FCE06B0E730}" destId="{DD4E83B9-6E1B-4891-B688-E01F7F139BA7}" srcOrd="3" destOrd="0" parTransId="{4CD375BA-4F9B-45BF-928A-E560DDC1483F}" sibTransId="{EEFCAAB0-0375-4FEA-BA48-8A5EB7912E42}"/>
    <dgm:cxn modelId="{D1DC3FE6-7A90-4670-8D34-18499F215BB9}" srcId="{92F026AE-CC72-4AF5-94F4-8EE80C8BF2C5}" destId="{AFBBC435-276E-43B9-B84A-9E210078FCE7}" srcOrd="0" destOrd="0" parTransId="{6CC860E5-75A3-42D3-987E-1FA1609061F3}" sibTransId="{B015678D-CE0C-4718-9B69-C0C79CC744D9}"/>
    <dgm:cxn modelId="{ECC5FDEC-9599-437E-9AA0-2E9F44CBA4B1}" type="presOf" srcId="{68A29CB6-CAA9-47A1-8B96-82C8DB5F7CDA}" destId="{48C21F6C-73DB-4982-8567-2C73CAF0E1A8}" srcOrd="0" destOrd="2" presId="urn:microsoft.com/office/officeart/2005/8/layout/hList1"/>
    <dgm:cxn modelId="{A5BCF2DD-B65A-4682-9917-9DEEE2B1E82A}" srcId="{F49083EA-4A8B-4013-A134-8E9653161C5A}" destId="{23867AF6-B82A-4731-9F7E-D084DC124891}" srcOrd="0" destOrd="0" parTransId="{859BA34C-F7A2-47CD-8565-D8456B1CF114}" sibTransId="{EF90E33A-D6AF-4D66-AE04-5BEADEEB164E}"/>
    <dgm:cxn modelId="{1D2107C9-98B2-407D-A5A4-68251F5D5DA2}" type="presOf" srcId="{2C421201-B9E9-4945-81A6-160845423881}" destId="{A09E95E4-4B07-4FDB-8992-F26D431CC6FE}" srcOrd="0" destOrd="3" presId="urn:microsoft.com/office/officeart/2005/8/layout/hList1"/>
    <dgm:cxn modelId="{B788D6EC-21C7-4021-A1E1-C4D9587E464C}" type="presOf" srcId="{595E2EAC-0E2B-49AE-A103-3F3E53B2A259}" destId="{DCA282ED-9F59-4529-9C59-2D0A2CABCEF3}" srcOrd="0" destOrd="1" presId="urn:microsoft.com/office/officeart/2005/8/layout/hList1"/>
    <dgm:cxn modelId="{F8173AE9-09DA-4356-B4FD-048F7DEE9335}" srcId="{92F026AE-CC72-4AF5-94F4-8EE80C8BF2C5}" destId="{AC627677-B5EB-4F84-88D1-E28CFDCCB30F}" srcOrd="1" destOrd="0" parTransId="{46E0EE45-8C45-43B3-8F44-DBBB9EA6FE86}" sibTransId="{48FC87A0-305F-4641-BC3F-C47CFE35D04F}"/>
    <dgm:cxn modelId="{6B70EA76-B7D5-4594-9916-7CDC40A3282B}" srcId="{790D3C44-305D-4687-A7E8-6A400792D395}" destId="{576D1E9B-60BE-409F-9A6F-017B008B9FF4}" srcOrd="0" destOrd="0" parTransId="{1DFED3E5-570F-407B-A4C7-A531C56E383C}" sibTransId="{907B6E7A-FFF2-42F9-9A31-6DE165F9D9FF}"/>
    <dgm:cxn modelId="{D2FB0469-B278-4121-B96C-68E3AD06C40C}" srcId="{C2F66A40-1B3C-42DE-BD3D-98615CC8E74C}" destId="{595E2EAC-0E2B-49AE-A103-3F3E53B2A259}" srcOrd="0" destOrd="0" parTransId="{8C07A83C-B29C-48E3-BB61-535889F92362}" sibTransId="{1124A74C-0ACD-4352-8A27-454A211E4F2B}"/>
    <dgm:cxn modelId="{A8276C05-02F8-40B5-B72A-708A5D3DF35E}" type="presOf" srcId="{42B14FCA-DD2A-4154-8EF7-DB5FCFDDE4A1}" destId="{DCA282ED-9F59-4529-9C59-2D0A2CABCEF3}" srcOrd="0" destOrd="2" presId="urn:microsoft.com/office/officeart/2005/8/layout/hList1"/>
    <dgm:cxn modelId="{BD4A2941-22CA-47A5-9E2D-53DD44194736}" srcId="{BA500000-D0E2-4470-80A2-2FCE06B0E730}" destId="{7E71E99C-CBE4-44F1-8858-358077EE6C40}" srcOrd="0" destOrd="0" parTransId="{2642A3F1-821B-4877-BA6C-6CACA898AF78}" sibTransId="{8117D609-6A99-4EF9-AA3A-AF53A770AD1A}"/>
    <dgm:cxn modelId="{3DB7AB4B-82ED-4C3D-9231-8CAAD1B6D7BD}" type="presOf" srcId="{DCEDFD0F-9936-4F8F-BF6A-B8CBB158E359}" destId="{06E8C93A-F3B3-4362-ACEB-FD6031958AE3}" srcOrd="0" destOrd="6" presId="urn:microsoft.com/office/officeart/2005/8/layout/hList1"/>
    <dgm:cxn modelId="{B288C7A7-82DB-4D40-9F89-01C3A94B1AE3}" type="presOf" srcId="{858A5ECD-51F6-46DD-A1A5-B4F7DC466387}" destId="{A09E95E4-4B07-4FDB-8992-F26D431CC6FE}" srcOrd="0" destOrd="5" presId="urn:microsoft.com/office/officeart/2005/8/layout/hList1"/>
    <dgm:cxn modelId="{D6B0473C-33DF-4D8C-87D5-6482EA3F18E8}" srcId="{BA500000-D0E2-4470-80A2-2FCE06B0E730}" destId="{68A29CB6-CAA9-47A1-8B96-82C8DB5F7CDA}" srcOrd="1" destOrd="0" parTransId="{137B43D1-50B0-43BA-9F12-C63FE2115AA5}" sibTransId="{C6DA6869-481B-4FCF-B795-596829395123}"/>
    <dgm:cxn modelId="{E0F4D3E4-6B9A-4C50-981D-31EB055C8CE6}" srcId="{92F026AE-CC72-4AF5-94F4-8EE80C8BF2C5}" destId="{37122491-BE26-45C4-A740-1EDD889410AB}" srcOrd="2" destOrd="0" parTransId="{7D08ECDB-275E-493C-B334-A1A82BBC90F4}" sibTransId="{A96BF217-8D0C-46A6-8C8E-0886CA8CB033}"/>
    <dgm:cxn modelId="{D3BBF3C2-1322-419C-92B1-10F79903BF73}" srcId="{23867AF6-B82A-4731-9F7E-D084DC124891}" destId="{42B01DAD-C6F2-45BC-BBE1-D927AB4996D6}" srcOrd="4" destOrd="0" parTransId="{6A494D2A-CCCA-44BE-8E43-607298E3008B}" sibTransId="{B65E0616-36F2-406A-B9AB-78736ABEC949}"/>
    <dgm:cxn modelId="{BE49DE34-3C4E-4A6D-A430-F32FDD45556B}" type="presOf" srcId="{37122491-BE26-45C4-A740-1EDD889410AB}" destId="{B8FA46F1-7518-4315-93F0-471BC1EECA45}" srcOrd="0" destOrd="0" presId="urn:microsoft.com/office/officeart/2005/8/layout/hList1"/>
    <dgm:cxn modelId="{70F05689-292D-4598-95B8-CAC0033A2734}" type="presOf" srcId="{0CA4E8D5-ED48-470D-9A9F-A70F7D798202}" destId="{A09E95E4-4B07-4FDB-8992-F26D431CC6FE}" srcOrd="0" destOrd="2" presId="urn:microsoft.com/office/officeart/2005/8/layout/hList1"/>
    <dgm:cxn modelId="{F02B018A-7355-4C25-92F1-65FD5FC33BDF}" type="presOf" srcId="{2D63D570-4DAD-41A7-9C5E-A67A9E431270}" destId="{48C21F6C-73DB-4982-8567-2C73CAF0E1A8}" srcOrd="0" destOrd="3" presId="urn:microsoft.com/office/officeart/2005/8/layout/hList1"/>
    <dgm:cxn modelId="{62E55571-836B-4919-BBCC-5171ABAE2067}" srcId="{7FC8B866-BFF7-4FDD-B283-5C953486D7B7}" destId="{CA8FF0A3-729E-4EF8-8EBB-8F81BF5BB702}" srcOrd="1" destOrd="0" parTransId="{90B93D7D-07F7-4763-81C3-89FACFFDB30C}" sibTransId="{9E7963DD-0D95-4D65-AFA1-14D2A4758A66}"/>
    <dgm:cxn modelId="{7BC8E4B6-93D0-4433-93D9-20FE89CCF855}" srcId="{23867AF6-B82A-4731-9F7E-D084DC124891}" destId="{7A0B7257-C361-488E-A64F-BEB1D4070C6E}" srcOrd="6" destOrd="0" parTransId="{87487F65-153C-4767-8E44-2909002CF347}" sibTransId="{EE5D33B9-94B9-466B-83BA-E0EFA39A0BAC}"/>
    <dgm:cxn modelId="{87D0B31C-369D-4919-AF58-5C91C8BC1CEA}" srcId="{C2F66A40-1B3C-42DE-BD3D-98615CC8E74C}" destId="{C89A65AC-DA43-41BA-8820-BBCC0086B01B}" srcOrd="4" destOrd="0" parTransId="{6E61DF2F-69C1-4240-941F-D723D8A5C07C}" sibTransId="{FAB7D3C6-B9CE-44F6-9B2C-F30825105F47}"/>
    <dgm:cxn modelId="{3C8AC701-D801-4B3F-ACE5-C0AFC4BA544F}" srcId="{23867AF6-B82A-4731-9F7E-D084DC124891}" destId="{5B81C6A3-B9C0-4D35-92DB-8A6C3525F0DD}" srcOrd="3" destOrd="0" parTransId="{553D9446-B562-44BC-A495-A198093483EB}" sibTransId="{93DFAEF7-5921-46DD-9AAD-336F9D2A317F}"/>
    <dgm:cxn modelId="{F5C81706-E5FC-4109-AA1B-A1575BA0BCE6}" type="presOf" srcId="{4BBB65BB-9E7C-42BD-B359-34C31CC09F2D}" destId="{C9197AFD-ED26-4028-8824-699A69FDEC76}" srcOrd="0" destOrd="4" presId="urn:microsoft.com/office/officeart/2005/8/layout/hList1"/>
    <dgm:cxn modelId="{3286E8D1-AEBB-48C5-8F1C-EEE37736D45A}" type="presOf" srcId="{E5A643E5-4E8A-466F-8C49-99360BBD9E9B}" destId="{DCA282ED-9F59-4529-9C59-2D0A2CABCEF3}" srcOrd="0" destOrd="6" presId="urn:microsoft.com/office/officeart/2005/8/layout/hList1"/>
    <dgm:cxn modelId="{A49C9EFE-14D2-4F64-B4DD-2AA6EC55B3F4}" srcId="{C2F66A40-1B3C-42DE-BD3D-98615CC8E74C}" destId="{1CE25C1A-F744-413D-A5BD-64DA447EC4DC}" srcOrd="2" destOrd="0" parTransId="{1D9564D9-08AA-48D6-AA4F-29E5DD825B3E}" sibTransId="{6CBAE035-3083-40D6-9776-3F5912F8BD34}"/>
    <dgm:cxn modelId="{05215535-A39A-4D2C-8E43-548CE5462E11}" type="presOf" srcId="{7E71E99C-CBE4-44F1-8858-358077EE6C40}" destId="{48C21F6C-73DB-4982-8567-2C73CAF0E1A8}" srcOrd="0" destOrd="1" presId="urn:microsoft.com/office/officeart/2005/8/layout/hList1"/>
    <dgm:cxn modelId="{551642F5-AFA9-404C-861B-2219127E2DE2}" type="presOf" srcId="{09734E54-49A4-4B85-B300-E34DFF525199}" destId="{C9197AFD-ED26-4028-8824-699A69FDEC76}" srcOrd="0" destOrd="5" presId="urn:microsoft.com/office/officeart/2005/8/layout/hList1"/>
    <dgm:cxn modelId="{CBB97DA1-2F00-4A36-9152-90448FACC2C5}" srcId="{23867AF6-B82A-4731-9F7E-D084DC124891}" destId="{DCEDFD0F-9936-4F8F-BF6A-B8CBB158E359}" srcOrd="5" destOrd="0" parTransId="{47CEBCEE-2646-4266-9063-A912D7D9366D}" sibTransId="{5E84B95C-B33E-43CC-BE50-A357A369CE11}"/>
    <dgm:cxn modelId="{408915F9-0C76-41FD-A51D-C563F4DDFAA3}" type="presOf" srcId="{AFBBC435-276E-43B9-B84A-9E210078FCE7}" destId="{2E2EA9F8-491C-4C7C-98B4-5149D9E3D96B}" srcOrd="0" destOrd="0" presId="urn:microsoft.com/office/officeart/2005/8/layout/hList1"/>
    <dgm:cxn modelId="{A76C4EAC-2222-4911-918C-2169AB9EB347}" srcId="{0CA4E8D5-ED48-470D-9A9F-A70F7D798202}" destId="{2C421201-B9E9-4945-81A6-160845423881}" srcOrd="0" destOrd="0" parTransId="{8A2CABC9-7CBE-4381-A02C-C811C6662683}" sibTransId="{74FA924A-466E-4CE8-B12B-A2364FBB9AEF}"/>
    <dgm:cxn modelId="{085843A9-C383-495D-BD24-48716474AEBC}" type="presOf" srcId="{1CE25C1A-F744-413D-A5BD-64DA447EC4DC}" destId="{DCA282ED-9F59-4529-9C59-2D0A2CABCEF3}" srcOrd="0" destOrd="3" presId="urn:microsoft.com/office/officeart/2005/8/layout/hList1"/>
    <dgm:cxn modelId="{8C36CC16-7035-40F1-8C54-813886EB65F3}" type="presOf" srcId="{4CE8635C-C2D1-4C53-9CEB-7D20EAA14116}" destId="{06E8C93A-F3B3-4362-ACEB-FD6031958AE3}" srcOrd="0" destOrd="1" presId="urn:microsoft.com/office/officeart/2005/8/layout/hList1"/>
    <dgm:cxn modelId="{4F199C9F-C556-4724-ADEC-2AB438FCC1FF}" type="presOf" srcId="{BA500000-D0E2-4470-80A2-2FCE06B0E730}" destId="{48C21F6C-73DB-4982-8567-2C73CAF0E1A8}" srcOrd="0" destOrd="0" presId="urn:microsoft.com/office/officeart/2005/8/layout/hList1"/>
    <dgm:cxn modelId="{46208243-4B01-466F-AC5C-242CC236D58D}" srcId="{AFBBC435-276E-43B9-B84A-9E210078FCE7}" destId="{0CA4E8D5-ED48-470D-9A9F-A70F7D798202}" srcOrd="1" destOrd="0" parTransId="{B1709B0B-EEEE-42DC-9302-CE51FA983E11}" sibTransId="{48B038D6-BA5A-47EB-8497-17FE1E8FB395}"/>
    <dgm:cxn modelId="{E930A14C-6844-4F05-84C2-53C542E061B0}" srcId="{23867AF6-B82A-4731-9F7E-D084DC124891}" destId="{4CE8635C-C2D1-4C53-9CEB-7D20EAA14116}" srcOrd="0" destOrd="0" parTransId="{5AA57A42-5C6C-4420-823F-B2EB5E6E0EE6}" sibTransId="{9A7ADA48-4B60-458A-BEB4-195A8911A6CD}"/>
    <dgm:cxn modelId="{8F95A1A6-621C-4758-A042-D6D857C6B69F}" type="presOf" srcId="{790D3C44-305D-4687-A7E8-6A400792D395}" destId="{A09E95E4-4B07-4FDB-8992-F26D431CC6FE}" srcOrd="0" destOrd="0" presId="urn:microsoft.com/office/officeart/2005/8/layout/hList1"/>
    <dgm:cxn modelId="{A7D5616E-697D-487A-AA6C-B1AE3E37FD1F}" type="presOf" srcId="{319F64EB-CF7A-45AE-B565-17C1D87AECA2}" destId="{FC16BC3D-F5F8-43C4-9251-9474B8819AB0}" srcOrd="0" destOrd="0" presId="urn:microsoft.com/office/officeart/2005/8/layout/hList1"/>
    <dgm:cxn modelId="{038D8BF7-3027-4F70-A7FE-3C289CBA2BDC}" srcId="{C2F66A40-1B3C-42DE-BD3D-98615CC8E74C}" destId="{42B14FCA-DD2A-4154-8EF7-DB5FCFDDE4A1}" srcOrd="1" destOrd="0" parTransId="{9752B467-C161-4465-9AF3-A6212E240A59}" sibTransId="{51FD7C9F-CA4D-4BAE-9528-9CCBF3B7F243}"/>
    <dgm:cxn modelId="{D9A08057-29BC-48BE-A9DD-2A124A55FB1A}" srcId="{23867AF6-B82A-4731-9F7E-D084DC124891}" destId="{8CAF71B8-C5C8-4855-BF93-78120FB24C0F}" srcOrd="2" destOrd="0" parTransId="{D6533134-51F5-425A-8749-A8C23F9B5D7D}" sibTransId="{3F31ABFA-6A25-46FC-974F-DB08A14EDF2D}"/>
    <dgm:cxn modelId="{A9732363-A00D-43E0-9279-87EC6839DCA3}" type="presParOf" srcId="{8CD4FACA-C421-4C1C-AF60-0E92A81319E3}" destId="{7AAB6F0A-82D4-4A75-B0A8-A0E8ED0D856C}" srcOrd="0" destOrd="0" presId="urn:microsoft.com/office/officeart/2005/8/layout/hList1"/>
    <dgm:cxn modelId="{078AA421-A562-4B3E-AFD8-090E08B86577}" type="presParOf" srcId="{7AAB6F0A-82D4-4A75-B0A8-A0E8ED0D856C}" destId="{2E2EA9F8-491C-4C7C-98B4-5149D9E3D96B}" srcOrd="0" destOrd="0" presId="urn:microsoft.com/office/officeart/2005/8/layout/hList1"/>
    <dgm:cxn modelId="{1A085D44-BBDE-4861-90F9-946CBBC2C48A}" type="presParOf" srcId="{7AAB6F0A-82D4-4A75-B0A8-A0E8ED0D856C}" destId="{A09E95E4-4B07-4FDB-8992-F26D431CC6FE}" srcOrd="1" destOrd="0" presId="urn:microsoft.com/office/officeart/2005/8/layout/hList1"/>
    <dgm:cxn modelId="{8D942602-2325-4C6B-A672-E0FC313C9A78}" type="presParOf" srcId="{8CD4FACA-C421-4C1C-AF60-0E92A81319E3}" destId="{35FE7140-C85E-4893-B023-947EA201FA66}" srcOrd="1" destOrd="0" presId="urn:microsoft.com/office/officeart/2005/8/layout/hList1"/>
    <dgm:cxn modelId="{0F91DFFD-23E3-432C-8125-DF301A3A76C7}" type="presParOf" srcId="{8CD4FACA-C421-4C1C-AF60-0E92A81319E3}" destId="{F14FA5ED-98D2-4F26-88BF-8295090126C4}" srcOrd="2" destOrd="0" presId="urn:microsoft.com/office/officeart/2005/8/layout/hList1"/>
    <dgm:cxn modelId="{8E4364DB-2560-4757-8BEA-6B9A4D866BD0}" type="presParOf" srcId="{F14FA5ED-98D2-4F26-88BF-8295090126C4}" destId="{822B0C02-229D-45D6-AE44-3BA8728EA4B5}" srcOrd="0" destOrd="0" presId="urn:microsoft.com/office/officeart/2005/8/layout/hList1"/>
    <dgm:cxn modelId="{88EA1797-25C2-4E1C-A1F9-422E71C9CE2E}" type="presParOf" srcId="{F14FA5ED-98D2-4F26-88BF-8295090126C4}" destId="{DCA282ED-9F59-4529-9C59-2D0A2CABCEF3}" srcOrd="1" destOrd="0" presId="urn:microsoft.com/office/officeart/2005/8/layout/hList1"/>
    <dgm:cxn modelId="{0A48E3F6-7B55-47DA-A469-2847D1CA6B1B}" type="presParOf" srcId="{8CD4FACA-C421-4C1C-AF60-0E92A81319E3}" destId="{4578F547-7C49-44D7-BA23-BD0876310149}" srcOrd="3" destOrd="0" presId="urn:microsoft.com/office/officeart/2005/8/layout/hList1"/>
    <dgm:cxn modelId="{B089DC49-AEEB-4736-BF80-96B2AD122EB0}" type="presParOf" srcId="{8CD4FACA-C421-4C1C-AF60-0E92A81319E3}" destId="{AC9DAA0E-D82D-4897-9716-6DD06FCE1FB1}" srcOrd="4" destOrd="0" presId="urn:microsoft.com/office/officeart/2005/8/layout/hList1"/>
    <dgm:cxn modelId="{C483FD4D-AD18-41DE-956E-0827BA950245}" type="presParOf" srcId="{AC9DAA0E-D82D-4897-9716-6DD06FCE1FB1}" destId="{B8FA46F1-7518-4315-93F0-471BC1EECA45}" srcOrd="0" destOrd="0" presId="urn:microsoft.com/office/officeart/2005/8/layout/hList1"/>
    <dgm:cxn modelId="{2531872B-070A-4214-A11B-3A2803584B09}" type="presParOf" srcId="{AC9DAA0E-D82D-4897-9716-6DD06FCE1FB1}" destId="{C9197AFD-ED26-4028-8824-699A69FDEC76}" srcOrd="1" destOrd="0" presId="urn:microsoft.com/office/officeart/2005/8/layout/hList1"/>
    <dgm:cxn modelId="{30A281CB-BA69-4930-B571-A5AD0DCD8D6E}" type="presParOf" srcId="{8CD4FACA-C421-4C1C-AF60-0E92A81319E3}" destId="{CFDC53EB-A077-44FB-BDE7-D3AE6F9633A4}" srcOrd="5" destOrd="0" presId="urn:microsoft.com/office/officeart/2005/8/layout/hList1"/>
    <dgm:cxn modelId="{24107954-83D8-43A3-8F46-45CA66B8E5A6}" type="presParOf" srcId="{8CD4FACA-C421-4C1C-AF60-0E92A81319E3}" destId="{6D9760E3-5A1E-404A-A833-AF373C20EA9A}" srcOrd="6" destOrd="0" presId="urn:microsoft.com/office/officeart/2005/8/layout/hList1"/>
    <dgm:cxn modelId="{F57EA3C3-41A0-4F6E-9A39-2A673B3F3306}" type="presParOf" srcId="{6D9760E3-5A1E-404A-A833-AF373C20EA9A}" destId="{FC16BC3D-F5F8-43C4-9251-9474B8819AB0}" srcOrd="0" destOrd="0" presId="urn:microsoft.com/office/officeart/2005/8/layout/hList1"/>
    <dgm:cxn modelId="{B7E100D6-E277-446C-8434-D32945F5BBBF}" type="presParOf" srcId="{6D9760E3-5A1E-404A-A833-AF373C20EA9A}" destId="{48C21F6C-73DB-4982-8567-2C73CAF0E1A8}" srcOrd="1" destOrd="0" presId="urn:microsoft.com/office/officeart/2005/8/layout/hList1"/>
    <dgm:cxn modelId="{EC83DF44-7293-4CDC-8986-D2C16856CF31}" type="presParOf" srcId="{8CD4FACA-C421-4C1C-AF60-0E92A81319E3}" destId="{7CA88E6C-E388-4839-8166-E11DA58110F2}" srcOrd="7" destOrd="0" presId="urn:microsoft.com/office/officeart/2005/8/layout/hList1"/>
    <dgm:cxn modelId="{90FAC7EC-4803-4992-AF0F-040D6F68A7DF}" type="presParOf" srcId="{8CD4FACA-C421-4C1C-AF60-0E92A81319E3}" destId="{1DA7B7F6-D92D-4694-BACB-E2ED6697DB3D}" srcOrd="8" destOrd="0" presId="urn:microsoft.com/office/officeart/2005/8/layout/hList1"/>
    <dgm:cxn modelId="{1EE6A634-5EDF-4FC3-B425-C4BBA5D98DE7}" type="presParOf" srcId="{1DA7B7F6-D92D-4694-BACB-E2ED6697DB3D}" destId="{5ECC4AA6-9153-4C1E-8104-51528AB1EDEC}" srcOrd="0" destOrd="0" presId="urn:microsoft.com/office/officeart/2005/8/layout/hList1"/>
    <dgm:cxn modelId="{DE90FEF9-2C84-4DD5-AE5D-529610BF7F11}" type="presParOf" srcId="{1DA7B7F6-D92D-4694-BACB-E2ED6697DB3D}" destId="{06E8C93A-F3B3-4362-ACEB-FD6031958AE3}"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0.00983</cdr:x>
      <cdr:y>0.02422</cdr:y>
    </cdr:from>
    <cdr:to>
      <cdr:x>0.14528</cdr:x>
      <cdr:y>0.09047</cdr:y>
    </cdr:to>
    <cdr:sp macro="" textlink="">
      <cdr:nvSpPr>
        <cdr:cNvPr id="2" name="TextBox 1"/>
        <cdr:cNvSpPr txBox="1"/>
      </cdr:nvSpPr>
      <cdr:spPr>
        <a:xfrm xmlns:a="http://schemas.openxmlformats.org/drawingml/2006/main">
          <a:off x="84923" y="130804"/>
          <a:ext cx="1170176" cy="357788"/>
        </a:xfrm>
        <a:prstGeom xmlns:a="http://schemas.openxmlformats.org/drawingml/2006/main" prst="rect">
          <a:avLst/>
        </a:prstGeom>
        <a:solidFill xmlns:a="http://schemas.openxmlformats.org/drawingml/2006/main">
          <a:schemeClr val="accent3">
            <a:lumMod val="75000"/>
          </a:schemeClr>
        </a:solidFill>
        <a:ln xmlns:a="http://schemas.openxmlformats.org/drawingml/2006/main" w="12700" cap="flat">
          <a:noFill/>
          <a:miter lim="400000"/>
        </a:ln>
        <a:effectLst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45719" tIns="45719" rIns="45719" bIns="45719" numCol="1" spcCol="38100" rtlCol="0" anchor="t">
          <a:spAutoFit/>
        </a:bodyPr>
        <a:lstStyle xmlns:a="http://schemas.openxmlformats.org/drawingml/2006/main"/>
        <a:p xmlns:a="http://schemas.openxmlformats.org/drawingml/2006/main">
          <a:pPr marL="0" marR="0" indent="0" algn="ctr" defTabSz="914400" rtl="0" fontAlgn="auto" latinLnBrk="0" hangingPunct="0">
            <a:lnSpc>
              <a:spcPct val="100000"/>
            </a:lnSpc>
            <a:spcBef>
              <a:spcPts val="0"/>
            </a:spcBef>
            <a:spcAft>
              <a:spcPts val="0"/>
            </a:spcAft>
            <a:buClrTx/>
            <a:buSzTx/>
            <a:buFontTx/>
            <a:buNone/>
            <a:tabLst/>
          </a:pPr>
          <a:r>
            <a:rPr kumimoji="0" lang="en-ZA" sz="18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rPr>
            <a:t>R’000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4" y="1"/>
            <a:ext cx="2945659" cy="496332"/>
          </a:xfrm>
          <a:prstGeom prst="rect">
            <a:avLst/>
          </a:prstGeom>
        </p:spPr>
        <p:txBody>
          <a:bodyPr vert="horz" lIns="91440" tIns="45720" rIns="91440" bIns="45720" rtlCol="0"/>
          <a:lstStyle>
            <a:lvl1pPr algn="r">
              <a:defRPr sz="1200"/>
            </a:lvl1pPr>
          </a:lstStyle>
          <a:p>
            <a:fld id="{DC82F4AB-C701-4C42-9345-4B488262B209}" type="datetimeFigureOut">
              <a:rPr lang="en-ZA" smtClean="0"/>
              <a:pPr/>
              <a:t>2021/02/17</a:t>
            </a:fld>
            <a:endParaRPr lang="en-ZA"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5B9EB3A7-2CE7-460C-90D7-03F7EC7E69A3}" type="slidenum">
              <a:rPr lang="en-ZA" smtClean="0"/>
              <a:pPr/>
              <a:t>‹#›</a:t>
            </a:fld>
            <a:endParaRPr lang="en-ZA" dirty="0"/>
          </a:p>
        </p:txBody>
      </p:sp>
    </p:spTree>
    <p:extLst>
      <p:ext uri="{BB962C8B-B14F-4D97-AF65-F5344CB8AC3E}">
        <p14:creationId xmlns:p14="http://schemas.microsoft.com/office/powerpoint/2010/main" xmlns="" val="10105224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F5A28A62-3431-4DF4-B6C2-90D7D8A9967C}" type="datetimeFigureOut">
              <a:rPr lang="en-US" smtClean="0"/>
              <a:pPr/>
              <a:t>2/17/2021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1F432BC9-667F-4DF5-BF07-DB3CA2EC41B8}" type="slidenum">
              <a:rPr lang="en-US" smtClean="0"/>
              <a:pPr/>
              <a:t>‹#›</a:t>
            </a:fld>
            <a:endParaRPr lang="en-US" dirty="0"/>
          </a:p>
        </p:txBody>
      </p:sp>
    </p:spTree>
    <p:extLst>
      <p:ext uri="{BB962C8B-B14F-4D97-AF65-F5344CB8AC3E}">
        <p14:creationId xmlns:p14="http://schemas.microsoft.com/office/powerpoint/2010/main" xmlns="" val="406071366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F432BC9-667F-4DF5-BF07-DB3CA2EC41B8}"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3968007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p:sp>
      <p:sp>
        <p:nvSpPr>
          <p:cNvPr id="64515" name="Notes Placeholder 2"/>
          <p:cNvSpPr>
            <a:spLocks noGrp="1"/>
          </p:cNvSpPr>
          <p:nvPr>
            <p:ph type="body" idx="1"/>
          </p:nvPr>
        </p:nvSpPr>
        <p:spPr/>
        <p:txBody>
          <a:bodyPr/>
          <a:lstStyle/>
          <a:p>
            <a:pPr eaLnBrk="1" hangingPunct="1">
              <a:spcBef>
                <a:spcPct val="0"/>
              </a:spcBef>
            </a:pPr>
            <a:endParaRPr lang="en-ZA" altLang="en-US">
              <a:solidFill>
                <a:srgbClr val="000000"/>
              </a:solidFill>
            </a:endParaRPr>
          </a:p>
        </p:txBody>
      </p:sp>
    </p:spTree>
    <p:extLst>
      <p:ext uri="{BB962C8B-B14F-4D97-AF65-F5344CB8AC3E}">
        <p14:creationId xmlns:p14="http://schemas.microsoft.com/office/powerpoint/2010/main" xmlns="" val="2906199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p:sp>
      <p:sp>
        <p:nvSpPr>
          <p:cNvPr id="64515" name="Notes Placeholder 2"/>
          <p:cNvSpPr>
            <a:spLocks noGrp="1"/>
          </p:cNvSpPr>
          <p:nvPr>
            <p:ph type="body" idx="1"/>
          </p:nvPr>
        </p:nvSpPr>
        <p:spPr/>
        <p:txBody>
          <a:bodyPr/>
          <a:lstStyle/>
          <a:p>
            <a:pPr eaLnBrk="1" hangingPunct="1">
              <a:spcBef>
                <a:spcPct val="0"/>
              </a:spcBef>
            </a:pPr>
            <a:endParaRPr lang="en-ZA" altLang="en-US">
              <a:solidFill>
                <a:srgbClr val="000000"/>
              </a:solidFill>
            </a:endParaRPr>
          </a:p>
        </p:txBody>
      </p:sp>
    </p:spTree>
    <p:extLst>
      <p:ext uri="{BB962C8B-B14F-4D97-AF65-F5344CB8AC3E}">
        <p14:creationId xmlns:p14="http://schemas.microsoft.com/office/powerpoint/2010/main" xmlns="" val="230755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1F432BC9-667F-4DF5-BF07-DB3CA2EC41B8}" type="slidenum">
              <a:rPr lang="en-US" smtClean="0"/>
              <a:pPr/>
              <a:t>41</a:t>
            </a:fld>
            <a:endParaRPr lang="en-US" dirty="0"/>
          </a:p>
        </p:txBody>
      </p:sp>
    </p:spTree>
    <p:extLst>
      <p:ext uri="{BB962C8B-B14F-4D97-AF65-F5344CB8AC3E}">
        <p14:creationId xmlns:p14="http://schemas.microsoft.com/office/powerpoint/2010/main" xmlns="" val="1240378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1F432BC9-667F-4DF5-BF07-DB3CA2EC41B8}" type="slidenum">
              <a:rPr lang="en-US" smtClean="0"/>
              <a:pPr/>
              <a:t>42</a:t>
            </a:fld>
            <a:endParaRPr lang="en-US" dirty="0"/>
          </a:p>
        </p:txBody>
      </p:sp>
    </p:spTree>
    <p:extLst>
      <p:ext uri="{BB962C8B-B14F-4D97-AF65-F5344CB8AC3E}">
        <p14:creationId xmlns:p14="http://schemas.microsoft.com/office/powerpoint/2010/main" xmlns="" val="1672298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54275" name="Notes Placeholder 2"/>
          <p:cNvSpPr>
            <a:spLocks noGrp="1"/>
          </p:cNvSpPr>
          <p:nvPr>
            <p:ph type="body" idx="1"/>
          </p:nvPr>
        </p:nvSpPr>
        <p:spPr/>
        <p:txBody>
          <a:bodyPr/>
          <a:lstStyle/>
          <a:p>
            <a:pPr eaLnBrk="1" hangingPunct="1">
              <a:spcBef>
                <a:spcPct val="0"/>
              </a:spcBef>
            </a:pPr>
            <a:r>
              <a:rPr lang="en-ZA" altLang="en-US" dirty="0">
                <a:solidFill>
                  <a:srgbClr val="000000"/>
                </a:solidFill>
              </a:rPr>
              <a:t>Actual expenditure for the 2019/20 FY amounted to R2.229 billion (98.2%) against the Final appropriation of R2.269 billion resulting in variance of </a:t>
            </a:r>
            <a:r>
              <a:rPr lang="en-ZA" altLang="en-US" dirty="0">
                <a:solidFill>
                  <a:srgbClr val="FF0000"/>
                </a:solidFill>
              </a:rPr>
              <a:t>R39.8 million (1.8%). </a:t>
            </a:r>
          </a:p>
        </p:txBody>
      </p:sp>
    </p:spTree>
    <p:extLst>
      <p:ext uri="{BB962C8B-B14F-4D97-AF65-F5344CB8AC3E}">
        <p14:creationId xmlns:p14="http://schemas.microsoft.com/office/powerpoint/2010/main" xmlns="" val="1144186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F432BC9-667F-4DF5-BF07-DB3CA2EC41B8}" type="slidenum">
              <a:rPr lang="en-US" smtClean="0"/>
              <a:pPr/>
              <a:t>49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1529447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F432BC9-667F-4DF5-BF07-DB3CA2EC41B8}" type="slidenum">
              <a:rPr lang="en-US" smtClean="0"/>
              <a:pPr/>
              <a:t>50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1919896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F432BC9-667F-4DF5-BF07-DB3CA2EC41B8}" type="slidenum">
              <a:rPr lang="en-US" smtClean="0"/>
              <a:pPr/>
              <a:t>51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2783902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391882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F432BC9-667F-4DF5-BF07-DB3CA2EC41B8}" type="slidenum">
              <a:rPr lang="en-US" smtClean="0"/>
              <a:pPr/>
              <a:t>11</a:t>
            </a:fld>
            <a:endParaRPr lang="en-US" dirty="0"/>
          </a:p>
        </p:txBody>
      </p:sp>
    </p:spTree>
    <p:extLst>
      <p:ext uri="{BB962C8B-B14F-4D97-AF65-F5344CB8AC3E}">
        <p14:creationId xmlns:p14="http://schemas.microsoft.com/office/powerpoint/2010/main" xmlns="" val="146639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65CB0-A193-4D12-ADDF-1776001E28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58366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65CB0-A193-4D12-ADDF-1776001E28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0197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54275" name="Notes Placeholder 2"/>
          <p:cNvSpPr>
            <a:spLocks noGrp="1"/>
          </p:cNvSpPr>
          <p:nvPr>
            <p:ph type="body" idx="1"/>
          </p:nvPr>
        </p:nvSpPr>
        <p:spPr/>
        <p:txBody>
          <a:bodyPr/>
          <a:lstStyle/>
          <a:p>
            <a:pPr eaLnBrk="1" hangingPunct="1">
              <a:spcBef>
                <a:spcPct val="0"/>
              </a:spcBef>
            </a:pPr>
            <a:r>
              <a:rPr lang="en-ZA" altLang="en-US" dirty="0">
                <a:solidFill>
                  <a:srgbClr val="000000"/>
                </a:solidFill>
              </a:rPr>
              <a:t>Actual expenditure for the 2019/20 FY amounted to R2.229 billion (98.2%) against the Final appropriation of R2.269 billion resulting in variance of </a:t>
            </a:r>
            <a:r>
              <a:rPr lang="en-ZA" altLang="en-US" dirty="0">
                <a:solidFill>
                  <a:srgbClr val="FF0000"/>
                </a:solidFill>
              </a:rPr>
              <a:t>R39.8 million (1.8%). </a:t>
            </a:r>
          </a:p>
        </p:txBody>
      </p:sp>
    </p:spTree>
    <p:extLst>
      <p:ext uri="{BB962C8B-B14F-4D97-AF65-F5344CB8AC3E}">
        <p14:creationId xmlns:p14="http://schemas.microsoft.com/office/powerpoint/2010/main" xmlns="" val="179829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p:txBody>
          <a:bodyPr/>
          <a:lstStyle/>
          <a:p>
            <a:pPr eaLnBrk="1" hangingPunct="1">
              <a:spcBef>
                <a:spcPct val="0"/>
              </a:spcBef>
            </a:pPr>
            <a:r>
              <a:rPr lang="en-ZA" altLang="en-US" b="1" dirty="0">
                <a:solidFill>
                  <a:srgbClr val="FF0000"/>
                </a:solidFill>
              </a:rPr>
              <a:t>Variance:    Prog 1: 2.4%; R2.816 mil;    Prog 2:  27.3%; R6.991 mil,     Prog 3:  5.9%; R7.431 mil;  Prog 4:  1.1%; R22.534 mil</a:t>
            </a:r>
          </a:p>
        </p:txBody>
      </p:sp>
    </p:spTree>
    <p:extLst>
      <p:ext uri="{BB962C8B-B14F-4D97-AF65-F5344CB8AC3E}">
        <p14:creationId xmlns:p14="http://schemas.microsoft.com/office/powerpoint/2010/main" xmlns="" val="406463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p:sp>
      <p:sp>
        <p:nvSpPr>
          <p:cNvPr id="60419" name="Notes Placeholder 2"/>
          <p:cNvSpPr>
            <a:spLocks noGrp="1"/>
          </p:cNvSpPr>
          <p:nvPr>
            <p:ph type="body" idx="1"/>
          </p:nvPr>
        </p:nvSpPr>
        <p:spPr/>
        <p:txBody>
          <a:bodyPr/>
          <a:lstStyle/>
          <a:p>
            <a:pPr eaLnBrk="1" hangingPunct="1">
              <a:spcBef>
                <a:spcPct val="0"/>
              </a:spcBef>
            </a:pPr>
            <a:r>
              <a:rPr lang="en-ZA" altLang="en-US" b="1" dirty="0">
                <a:solidFill>
                  <a:srgbClr val="000000"/>
                </a:solidFill>
              </a:rPr>
              <a:t>Variance:   COE: 9.5%      G&amp;S: 7.3%    Transfers &amp; subsidies:  1%    Capital:  9.4%</a:t>
            </a:r>
          </a:p>
        </p:txBody>
      </p:sp>
    </p:spTree>
    <p:extLst>
      <p:ext uri="{BB962C8B-B14F-4D97-AF65-F5344CB8AC3E}">
        <p14:creationId xmlns:p14="http://schemas.microsoft.com/office/powerpoint/2010/main" xmlns="" val="166062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p:txBody>
          <a:bodyPr/>
          <a:lstStyle/>
          <a:p>
            <a:pPr eaLnBrk="1" hangingPunct="1">
              <a:spcBef>
                <a:spcPct val="0"/>
              </a:spcBef>
            </a:pPr>
            <a:endParaRPr lang="en-ZA" altLang="en-US" dirty="0">
              <a:solidFill>
                <a:srgbClr val="000000"/>
              </a:solidFill>
            </a:endParaRPr>
          </a:p>
        </p:txBody>
      </p:sp>
    </p:spTree>
    <p:extLst>
      <p:ext uri="{BB962C8B-B14F-4D97-AF65-F5344CB8AC3E}">
        <p14:creationId xmlns:p14="http://schemas.microsoft.com/office/powerpoint/2010/main" xmlns="" val="1463502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E26C2C-C50A-40A9-8418-7E5460AEA74C}" type="datetime1">
              <a:rPr lang="en-US" smtClean="0">
                <a:solidFill>
                  <a:prstClr val="black">
                    <a:tint val="75000"/>
                  </a:prstClr>
                </a:solidFill>
              </a:rPr>
              <a:pPr/>
              <a:t>2/17/2021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xmlns="" val="115323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81928-F108-4F7A-9604-EE0E47FB2D91}" type="datetime1">
              <a:rPr lang="en-US" smtClean="0">
                <a:solidFill>
                  <a:prstClr val="black">
                    <a:tint val="75000"/>
                  </a:prstClr>
                </a:solidFill>
              </a:rPr>
              <a:pPr/>
              <a:t>2/17/2021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502605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245" name="Title Text"/>
          <p:cNvSpPr>
            <a:spLocks noGrp="1"/>
          </p:cNvSpPr>
          <p:nvPr>
            <p:ph type="title"/>
          </p:nvPr>
        </p:nvSpPr>
        <p:spPr>
          <a:prstGeom prst="rect">
            <a:avLst/>
          </a:prstGeom>
        </p:spPr>
        <p:txBody>
          <a:bodyPr/>
          <a:lstStyle/>
          <a:p>
            <a:r>
              <a:t>Title Text</a:t>
            </a:r>
          </a:p>
        </p:txBody>
      </p:sp>
      <p:sp>
        <p:nvSpPr>
          <p:cNvPr id="246"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728776547"/>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254" name="Title Text"/>
          <p:cNvSpPr>
            <a:spLocks noGrp="1"/>
          </p:cNvSpPr>
          <p:nvPr>
            <p:ph type="title"/>
          </p:nvPr>
        </p:nvSpPr>
        <p:spPr>
          <a:prstGeom prst="rect">
            <a:avLst/>
          </a:prstGeom>
        </p:spPr>
        <p:txBody>
          <a:bodyPr/>
          <a:lstStyle/>
          <a:p>
            <a:r>
              <a:t>Title Text</a:t>
            </a:r>
          </a:p>
        </p:txBody>
      </p:sp>
      <p:sp>
        <p:nvSpPr>
          <p:cNvPr id="255"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56"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25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750710083"/>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264" name="Title Text"/>
          <p:cNvSpPr>
            <a:spLocks noGrp="1"/>
          </p:cNvSpPr>
          <p:nvPr>
            <p:ph type="title"/>
          </p:nvPr>
        </p:nvSpPr>
        <p:spPr>
          <a:prstGeom prst="rect">
            <a:avLst/>
          </a:prstGeom>
        </p:spPr>
        <p:txBody>
          <a:bodyPr/>
          <a:lstStyle/>
          <a:p>
            <a:r>
              <a:t>Title Text</a:t>
            </a:r>
          </a:p>
        </p:txBody>
      </p:sp>
      <p:sp>
        <p:nvSpPr>
          <p:cNvPr id="26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829557711"/>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27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710305321"/>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279"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280"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1"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28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154336811"/>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289"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290"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291"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9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555261692"/>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2_Title and Vertical Text">
    <p:spTree>
      <p:nvGrpSpPr>
        <p:cNvPr id="1" name=""/>
        <p:cNvGrpSpPr/>
        <p:nvPr/>
      </p:nvGrpSpPr>
      <p:grpSpPr>
        <a:xfrm>
          <a:off x="0" y="0"/>
          <a:ext cx="0" cy="0"/>
          <a:chOff x="0" y="0"/>
          <a:chExt cx="0" cy="0"/>
        </a:xfrm>
      </p:grpSpPr>
      <p:sp>
        <p:nvSpPr>
          <p:cNvPr id="299" name="Title Text"/>
          <p:cNvSpPr>
            <a:spLocks noGrp="1"/>
          </p:cNvSpPr>
          <p:nvPr>
            <p:ph type="title"/>
          </p:nvPr>
        </p:nvSpPr>
        <p:spPr>
          <a:prstGeom prst="rect">
            <a:avLst/>
          </a:prstGeom>
        </p:spPr>
        <p:txBody>
          <a:bodyPr/>
          <a:lstStyle/>
          <a:p>
            <a:r>
              <a:t>Title Text</a:t>
            </a:r>
          </a:p>
        </p:txBody>
      </p:sp>
      <p:sp>
        <p:nvSpPr>
          <p:cNvPr id="300"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683646895"/>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2_Vertical Title and Text">
    <p:spTree>
      <p:nvGrpSpPr>
        <p:cNvPr id="1" name=""/>
        <p:cNvGrpSpPr/>
        <p:nvPr/>
      </p:nvGrpSpPr>
      <p:grpSpPr>
        <a:xfrm>
          <a:off x="0" y="0"/>
          <a:ext cx="0" cy="0"/>
          <a:chOff x="0" y="0"/>
          <a:chExt cx="0" cy="0"/>
        </a:xfrm>
      </p:grpSpPr>
      <p:sp>
        <p:nvSpPr>
          <p:cNvPr id="308" name="Title Text"/>
          <p:cNvSpPr>
            <a:spLocks noGrp="1"/>
          </p:cNvSpPr>
          <p:nvPr>
            <p:ph type="title"/>
          </p:nvPr>
        </p:nvSpPr>
        <p:spPr>
          <a:xfrm>
            <a:off x="6629400" y="274638"/>
            <a:ext cx="2057400" cy="5851526"/>
          </a:xfrm>
          <a:prstGeom prst="rect">
            <a:avLst/>
          </a:prstGeom>
        </p:spPr>
        <p:txBody>
          <a:bodyPr/>
          <a:lstStyle/>
          <a:p>
            <a:r>
              <a:t>Title Text</a:t>
            </a:r>
          </a:p>
        </p:txBody>
      </p:sp>
      <p:sp>
        <p:nvSpPr>
          <p:cNvPr id="309"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748933283"/>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317" name="Title Text"/>
          <p:cNvSpPr>
            <a:spLocks noGrp="1"/>
          </p:cNvSpPr>
          <p:nvPr>
            <p:ph type="title"/>
          </p:nvPr>
        </p:nvSpPr>
        <p:spPr>
          <a:xfrm>
            <a:off x="685800" y="2130425"/>
            <a:ext cx="7772400" cy="1470025"/>
          </a:xfrm>
          <a:prstGeom prst="rect">
            <a:avLst/>
          </a:prstGeom>
        </p:spPr>
        <p:txBody>
          <a:bodyPr/>
          <a:lstStyle/>
          <a:p>
            <a:r>
              <a:t>Title Text</a:t>
            </a:r>
          </a:p>
        </p:txBody>
      </p:sp>
      <p:sp>
        <p:nvSpPr>
          <p:cNvPr id="318"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933048854"/>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335"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36"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09669373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829B56-23A1-4611-B9C8-4B365F01C2A6}" type="datetime1">
              <a:rPr lang="en-US" smtClean="0">
                <a:solidFill>
                  <a:prstClr val="black">
                    <a:tint val="75000"/>
                  </a:prstClr>
                </a:solidFill>
              </a:rPr>
              <a:pPr/>
              <a:t>2/17/2021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751425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344" name="Title Text"/>
          <p:cNvSpPr>
            <a:spLocks noGrp="1"/>
          </p:cNvSpPr>
          <p:nvPr>
            <p:ph type="title"/>
          </p:nvPr>
        </p:nvSpPr>
        <p:spPr>
          <a:prstGeom prst="rect">
            <a:avLst/>
          </a:prstGeom>
        </p:spPr>
        <p:txBody>
          <a:bodyPr/>
          <a:lstStyle/>
          <a:p>
            <a:r>
              <a:t>Title Text</a:t>
            </a:r>
          </a:p>
        </p:txBody>
      </p:sp>
      <p:sp>
        <p:nvSpPr>
          <p:cNvPr id="345"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46"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334662737"/>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353" name="Title Text"/>
          <p:cNvSpPr>
            <a:spLocks noGrp="1"/>
          </p:cNvSpPr>
          <p:nvPr>
            <p:ph type="title"/>
          </p:nvPr>
        </p:nvSpPr>
        <p:spPr>
          <a:prstGeom prst="rect">
            <a:avLst/>
          </a:prstGeom>
        </p:spPr>
        <p:txBody>
          <a:bodyPr/>
          <a:lstStyle/>
          <a:p>
            <a:r>
              <a:t>Title Text</a:t>
            </a:r>
          </a:p>
        </p:txBody>
      </p:sp>
      <p:sp>
        <p:nvSpPr>
          <p:cNvPr id="354"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55"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356"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723676781"/>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363" name="Title Text"/>
          <p:cNvSpPr>
            <a:spLocks noGrp="1"/>
          </p:cNvSpPr>
          <p:nvPr>
            <p:ph type="title"/>
          </p:nvPr>
        </p:nvSpPr>
        <p:spPr>
          <a:prstGeom prst="rect">
            <a:avLst/>
          </a:prstGeom>
        </p:spPr>
        <p:txBody>
          <a:bodyPr/>
          <a:lstStyle/>
          <a:p>
            <a:r>
              <a:t>Title Text</a:t>
            </a:r>
          </a:p>
        </p:txBody>
      </p:sp>
      <p:sp>
        <p:nvSpPr>
          <p:cNvPr id="36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800765573"/>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37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666732819"/>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378"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379"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0"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38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512336985"/>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3_Picture with Caption">
    <p:spTree>
      <p:nvGrpSpPr>
        <p:cNvPr id="1" name=""/>
        <p:cNvGrpSpPr/>
        <p:nvPr/>
      </p:nvGrpSpPr>
      <p:grpSpPr>
        <a:xfrm>
          <a:off x="0" y="0"/>
          <a:ext cx="0" cy="0"/>
          <a:chOff x="0" y="0"/>
          <a:chExt cx="0" cy="0"/>
        </a:xfrm>
      </p:grpSpPr>
      <p:sp>
        <p:nvSpPr>
          <p:cNvPr id="388"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389"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390"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9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673243515"/>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3_Title and Vertical Text">
    <p:spTree>
      <p:nvGrpSpPr>
        <p:cNvPr id="1" name=""/>
        <p:cNvGrpSpPr/>
        <p:nvPr/>
      </p:nvGrpSpPr>
      <p:grpSpPr>
        <a:xfrm>
          <a:off x="0" y="0"/>
          <a:ext cx="0" cy="0"/>
          <a:chOff x="0" y="0"/>
          <a:chExt cx="0" cy="0"/>
        </a:xfrm>
      </p:grpSpPr>
      <p:sp>
        <p:nvSpPr>
          <p:cNvPr id="398" name="Title Text"/>
          <p:cNvSpPr>
            <a:spLocks noGrp="1"/>
          </p:cNvSpPr>
          <p:nvPr>
            <p:ph type="title"/>
          </p:nvPr>
        </p:nvSpPr>
        <p:spPr>
          <a:prstGeom prst="rect">
            <a:avLst/>
          </a:prstGeom>
        </p:spPr>
        <p:txBody>
          <a:bodyPr/>
          <a:lstStyle/>
          <a:p>
            <a:r>
              <a:t>Title Text</a:t>
            </a:r>
          </a:p>
        </p:txBody>
      </p:sp>
      <p:sp>
        <p:nvSpPr>
          <p:cNvPr id="399"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338919976"/>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3_Vertical Title and Text">
    <p:spTree>
      <p:nvGrpSpPr>
        <p:cNvPr id="1" name=""/>
        <p:cNvGrpSpPr/>
        <p:nvPr/>
      </p:nvGrpSpPr>
      <p:grpSpPr>
        <a:xfrm>
          <a:off x="0" y="0"/>
          <a:ext cx="0" cy="0"/>
          <a:chOff x="0" y="0"/>
          <a:chExt cx="0" cy="0"/>
        </a:xfrm>
      </p:grpSpPr>
      <p:sp>
        <p:nvSpPr>
          <p:cNvPr id="407" name="Title Text"/>
          <p:cNvSpPr>
            <a:spLocks noGrp="1"/>
          </p:cNvSpPr>
          <p:nvPr>
            <p:ph type="title"/>
          </p:nvPr>
        </p:nvSpPr>
        <p:spPr>
          <a:xfrm>
            <a:off x="6629400" y="274638"/>
            <a:ext cx="2057400" cy="5851526"/>
          </a:xfrm>
          <a:prstGeom prst="rect">
            <a:avLst/>
          </a:prstGeom>
        </p:spPr>
        <p:txBody>
          <a:bodyPr/>
          <a:lstStyle/>
          <a:p>
            <a:r>
              <a:t>Title Text</a:t>
            </a:r>
          </a:p>
        </p:txBody>
      </p:sp>
      <p:sp>
        <p:nvSpPr>
          <p:cNvPr id="408"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213958939"/>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416" name="Title Text"/>
          <p:cNvSpPr>
            <a:spLocks noGrp="1"/>
          </p:cNvSpPr>
          <p:nvPr>
            <p:ph type="title"/>
          </p:nvPr>
        </p:nvSpPr>
        <p:spPr>
          <a:xfrm>
            <a:off x="685800" y="2130425"/>
            <a:ext cx="7772400" cy="1470025"/>
          </a:xfrm>
          <a:prstGeom prst="rect">
            <a:avLst/>
          </a:prstGeom>
        </p:spPr>
        <p:txBody>
          <a:bodyPr/>
          <a:lstStyle/>
          <a:p>
            <a:r>
              <a:t>Title Text</a:t>
            </a:r>
          </a:p>
        </p:txBody>
      </p:sp>
      <p:sp>
        <p:nvSpPr>
          <p:cNvPr id="417"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18"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347743429"/>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434"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435"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36"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04392283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264" name="Title Text"/>
          <p:cNvSpPr>
            <a:spLocks noGrp="1"/>
          </p:cNvSpPr>
          <p:nvPr>
            <p:ph type="title"/>
          </p:nvPr>
        </p:nvSpPr>
        <p:spPr>
          <a:prstGeom prst="rect">
            <a:avLst/>
          </a:prstGeom>
        </p:spPr>
        <p:txBody>
          <a:bodyPr/>
          <a:lstStyle/>
          <a:p>
            <a:r>
              <a:t>Title Text</a:t>
            </a:r>
          </a:p>
        </p:txBody>
      </p:sp>
      <p:sp>
        <p:nvSpPr>
          <p:cNvPr id="3" name="Slide Number"/>
          <p:cNvSpPr>
            <a:spLocks noGrp="1"/>
          </p:cNvSpPr>
          <p:nvPr>
            <p:ph type="sldNum" sz="quarter" idx="10"/>
          </p:nvPr>
        </p:nvSpPr>
        <p:spPr>
          <a:ln/>
        </p:spPr>
        <p:txBody>
          <a:bodyPr/>
          <a:lstStyle>
            <a:lvl1pPr>
              <a:defRPr/>
            </a:lvl1pPr>
          </a:lstStyle>
          <a:p>
            <a:pPr>
              <a:defRPr/>
            </a:pPr>
            <a:fld id="{C949EF10-C4BF-48B1-B62E-ED45AC7475D6}" type="slidenum">
              <a:rPr lang="en-US" altLang="en-US"/>
              <a:pPr>
                <a:defRPr/>
              </a:pPr>
              <a:t>‹#›</a:t>
            </a:fld>
            <a:endParaRPr lang="en-US" altLang="en-US" dirty="0"/>
          </a:p>
        </p:txBody>
      </p:sp>
    </p:spTree>
    <p:extLst>
      <p:ext uri="{BB962C8B-B14F-4D97-AF65-F5344CB8AC3E}">
        <p14:creationId xmlns:p14="http://schemas.microsoft.com/office/powerpoint/2010/main" xmlns="" val="4176006968"/>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443" name="Title Text"/>
          <p:cNvSpPr>
            <a:spLocks noGrp="1"/>
          </p:cNvSpPr>
          <p:nvPr>
            <p:ph type="title"/>
          </p:nvPr>
        </p:nvSpPr>
        <p:spPr>
          <a:prstGeom prst="rect">
            <a:avLst/>
          </a:prstGeom>
        </p:spPr>
        <p:txBody>
          <a:bodyPr/>
          <a:lstStyle/>
          <a:p>
            <a:r>
              <a:t>Title Text</a:t>
            </a:r>
          </a:p>
        </p:txBody>
      </p:sp>
      <p:sp>
        <p:nvSpPr>
          <p:cNvPr id="444"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594737514"/>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452" name="Title Text"/>
          <p:cNvSpPr>
            <a:spLocks noGrp="1"/>
          </p:cNvSpPr>
          <p:nvPr>
            <p:ph type="title"/>
          </p:nvPr>
        </p:nvSpPr>
        <p:spPr>
          <a:prstGeom prst="rect">
            <a:avLst/>
          </a:prstGeom>
        </p:spPr>
        <p:txBody>
          <a:bodyPr/>
          <a:lstStyle/>
          <a:p>
            <a:r>
              <a:t>Title Text</a:t>
            </a:r>
          </a:p>
        </p:txBody>
      </p:sp>
      <p:sp>
        <p:nvSpPr>
          <p:cNvPr id="453"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54"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45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947718805"/>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462" name="Title Text"/>
          <p:cNvSpPr>
            <a:spLocks noGrp="1"/>
          </p:cNvSpPr>
          <p:nvPr>
            <p:ph type="title"/>
          </p:nvPr>
        </p:nvSpPr>
        <p:spPr>
          <a:prstGeom prst="rect">
            <a:avLst/>
          </a:prstGeom>
        </p:spPr>
        <p:txBody>
          <a:bodyPr/>
          <a:lstStyle/>
          <a:p>
            <a:r>
              <a:t>Title Text</a:t>
            </a:r>
          </a:p>
        </p:txBody>
      </p:sp>
      <p:sp>
        <p:nvSpPr>
          <p:cNvPr id="463"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182988661"/>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sp>
        <p:nvSpPr>
          <p:cNvPr id="47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919554733"/>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477"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478"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9"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48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604335420"/>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487"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488"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489"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68402847"/>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4_Title and Vertical Text">
    <p:spTree>
      <p:nvGrpSpPr>
        <p:cNvPr id="1" name=""/>
        <p:cNvGrpSpPr/>
        <p:nvPr/>
      </p:nvGrpSpPr>
      <p:grpSpPr>
        <a:xfrm>
          <a:off x="0" y="0"/>
          <a:ext cx="0" cy="0"/>
          <a:chOff x="0" y="0"/>
          <a:chExt cx="0" cy="0"/>
        </a:xfrm>
      </p:grpSpPr>
      <p:sp>
        <p:nvSpPr>
          <p:cNvPr id="497" name="Title Text"/>
          <p:cNvSpPr>
            <a:spLocks noGrp="1"/>
          </p:cNvSpPr>
          <p:nvPr>
            <p:ph type="title"/>
          </p:nvPr>
        </p:nvSpPr>
        <p:spPr>
          <a:prstGeom prst="rect">
            <a:avLst/>
          </a:prstGeom>
        </p:spPr>
        <p:txBody>
          <a:bodyPr/>
          <a:lstStyle/>
          <a:p>
            <a:r>
              <a:t>Title Text</a:t>
            </a:r>
          </a:p>
        </p:txBody>
      </p:sp>
      <p:sp>
        <p:nvSpPr>
          <p:cNvPr id="49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987011244"/>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4_Vertical Title and Text">
    <p:spTree>
      <p:nvGrpSpPr>
        <p:cNvPr id="1" name=""/>
        <p:cNvGrpSpPr/>
        <p:nvPr/>
      </p:nvGrpSpPr>
      <p:grpSpPr>
        <a:xfrm>
          <a:off x="0" y="0"/>
          <a:ext cx="0" cy="0"/>
          <a:chOff x="0" y="0"/>
          <a:chExt cx="0" cy="0"/>
        </a:xfrm>
      </p:grpSpPr>
      <p:sp>
        <p:nvSpPr>
          <p:cNvPr id="506" name="Title Text"/>
          <p:cNvSpPr>
            <a:spLocks noGrp="1"/>
          </p:cNvSpPr>
          <p:nvPr>
            <p:ph type="title"/>
          </p:nvPr>
        </p:nvSpPr>
        <p:spPr>
          <a:xfrm>
            <a:off x="6629400" y="274638"/>
            <a:ext cx="2057400" cy="5851526"/>
          </a:xfrm>
          <a:prstGeom prst="rect">
            <a:avLst/>
          </a:prstGeom>
        </p:spPr>
        <p:txBody>
          <a:bodyPr/>
          <a:lstStyle/>
          <a:p>
            <a:r>
              <a:t>Title Text</a:t>
            </a:r>
          </a:p>
        </p:txBody>
      </p:sp>
      <p:sp>
        <p:nvSpPr>
          <p:cNvPr id="507"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8"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528200453"/>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515" name="Title Text"/>
          <p:cNvSpPr>
            <a:spLocks noGrp="1"/>
          </p:cNvSpPr>
          <p:nvPr>
            <p:ph type="title"/>
          </p:nvPr>
        </p:nvSpPr>
        <p:spPr>
          <a:xfrm>
            <a:off x="685800" y="2130425"/>
            <a:ext cx="7772400" cy="1470025"/>
          </a:xfrm>
          <a:prstGeom prst="rect">
            <a:avLst/>
          </a:prstGeom>
        </p:spPr>
        <p:txBody>
          <a:bodyPr/>
          <a:lstStyle/>
          <a:p>
            <a:r>
              <a:t>Title Text</a:t>
            </a:r>
          </a:p>
        </p:txBody>
      </p:sp>
      <p:sp>
        <p:nvSpPr>
          <p:cNvPr id="516"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1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204453237"/>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5_Section Header">
    <p:spTree>
      <p:nvGrpSpPr>
        <p:cNvPr id="1" name=""/>
        <p:cNvGrpSpPr/>
        <p:nvPr/>
      </p:nvGrpSpPr>
      <p:grpSpPr>
        <a:xfrm>
          <a:off x="0" y="0"/>
          <a:ext cx="0" cy="0"/>
          <a:chOff x="0" y="0"/>
          <a:chExt cx="0" cy="0"/>
        </a:xfrm>
      </p:grpSpPr>
      <p:sp>
        <p:nvSpPr>
          <p:cNvPr id="533"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534"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3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12393696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723088885"/>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5_Two Content">
    <p:spTree>
      <p:nvGrpSpPr>
        <p:cNvPr id="1" name=""/>
        <p:cNvGrpSpPr/>
        <p:nvPr/>
      </p:nvGrpSpPr>
      <p:grpSpPr>
        <a:xfrm>
          <a:off x="0" y="0"/>
          <a:ext cx="0" cy="0"/>
          <a:chOff x="0" y="0"/>
          <a:chExt cx="0" cy="0"/>
        </a:xfrm>
      </p:grpSpPr>
      <p:sp>
        <p:nvSpPr>
          <p:cNvPr id="542" name="Title Text"/>
          <p:cNvSpPr>
            <a:spLocks noGrp="1"/>
          </p:cNvSpPr>
          <p:nvPr>
            <p:ph type="title"/>
          </p:nvPr>
        </p:nvSpPr>
        <p:spPr>
          <a:prstGeom prst="rect">
            <a:avLst/>
          </a:prstGeom>
        </p:spPr>
        <p:txBody>
          <a:bodyPr/>
          <a:lstStyle/>
          <a:p>
            <a:r>
              <a:t>Title Text</a:t>
            </a:r>
          </a:p>
        </p:txBody>
      </p:sp>
      <p:sp>
        <p:nvSpPr>
          <p:cNvPr id="543"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4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669797615"/>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5_Comparison">
    <p:spTree>
      <p:nvGrpSpPr>
        <p:cNvPr id="1" name=""/>
        <p:cNvGrpSpPr/>
        <p:nvPr/>
      </p:nvGrpSpPr>
      <p:grpSpPr>
        <a:xfrm>
          <a:off x="0" y="0"/>
          <a:ext cx="0" cy="0"/>
          <a:chOff x="0" y="0"/>
          <a:chExt cx="0" cy="0"/>
        </a:xfrm>
      </p:grpSpPr>
      <p:sp>
        <p:nvSpPr>
          <p:cNvPr id="551" name="Title Text"/>
          <p:cNvSpPr>
            <a:spLocks noGrp="1"/>
          </p:cNvSpPr>
          <p:nvPr>
            <p:ph type="title"/>
          </p:nvPr>
        </p:nvSpPr>
        <p:spPr>
          <a:prstGeom prst="rect">
            <a:avLst/>
          </a:prstGeom>
        </p:spPr>
        <p:txBody>
          <a:bodyPr/>
          <a:lstStyle/>
          <a:p>
            <a:r>
              <a:t>Title Text</a:t>
            </a:r>
          </a:p>
        </p:txBody>
      </p:sp>
      <p:sp>
        <p:nvSpPr>
          <p:cNvPr id="552"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53"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5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941100551"/>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561" name="Title Text"/>
          <p:cNvSpPr>
            <a:spLocks noGrp="1"/>
          </p:cNvSpPr>
          <p:nvPr>
            <p:ph type="title"/>
          </p:nvPr>
        </p:nvSpPr>
        <p:spPr>
          <a:prstGeom prst="rect">
            <a:avLst/>
          </a:prstGeom>
        </p:spPr>
        <p:txBody>
          <a:bodyPr/>
          <a:lstStyle/>
          <a:p>
            <a:r>
              <a:t>Title Text</a:t>
            </a:r>
          </a:p>
        </p:txBody>
      </p:sp>
      <p:sp>
        <p:nvSpPr>
          <p:cNvPr id="56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066758550"/>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x">
  <p:cSld name="5_Blank">
    <p:spTree>
      <p:nvGrpSpPr>
        <p:cNvPr id="1" name=""/>
        <p:cNvGrpSpPr/>
        <p:nvPr/>
      </p:nvGrpSpPr>
      <p:grpSpPr>
        <a:xfrm>
          <a:off x="0" y="0"/>
          <a:ext cx="0" cy="0"/>
          <a:chOff x="0" y="0"/>
          <a:chExt cx="0" cy="0"/>
        </a:xfrm>
      </p:grpSpPr>
      <p:sp>
        <p:nvSpPr>
          <p:cNvPr id="56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137963932"/>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x">
  <p:cSld name="5_Content with Caption">
    <p:spTree>
      <p:nvGrpSpPr>
        <p:cNvPr id="1" name=""/>
        <p:cNvGrpSpPr/>
        <p:nvPr/>
      </p:nvGrpSpPr>
      <p:grpSpPr>
        <a:xfrm>
          <a:off x="0" y="0"/>
          <a:ext cx="0" cy="0"/>
          <a:chOff x="0" y="0"/>
          <a:chExt cx="0" cy="0"/>
        </a:xfrm>
      </p:grpSpPr>
      <p:sp>
        <p:nvSpPr>
          <p:cNvPr id="576"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577"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8"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57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775519022"/>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x">
  <p:cSld name="5_Picture with Caption">
    <p:spTree>
      <p:nvGrpSpPr>
        <p:cNvPr id="1" name=""/>
        <p:cNvGrpSpPr/>
        <p:nvPr/>
      </p:nvGrpSpPr>
      <p:grpSpPr>
        <a:xfrm>
          <a:off x="0" y="0"/>
          <a:ext cx="0" cy="0"/>
          <a:chOff x="0" y="0"/>
          <a:chExt cx="0" cy="0"/>
        </a:xfrm>
      </p:grpSpPr>
      <p:sp>
        <p:nvSpPr>
          <p:cNvPr id="586"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587"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588"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58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761275665"/>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x">
  <p:cSld name="5_Title and Vertical Text">
    <p:spTree>
      <p:nvGrpSpPr>
        <p:cNvPr id="1" name=""/>
        <p:cNvGrpSpPr/>
        <p:nvPr/>
      </p:nvGrpSpPr>
      <p:grpSpPr>
        <a:xfrm>
          <a:off x="0" y="0"/>
          <a:ext cx="0" cy="0"/>
          <a:chOff x="0" y="0"/>
          <a:chExt cx="0" cy="0"/>
        </a:xfrm>
      </p:grpSpPr>
      <p:sp>
        <p:nvSpPr>
          <p:cNvPr id="596" name="Title Text"/>
          <p:cNvSpPr>
            <a:spLocks noGrp="1"/>
          </p:cNvSpPr>
          <p:nvPr>
            <p:ph type="title"/>
          </p:nvPr>
        </p:nvSpPr>
        <p:spPr>
          <a:prstGeom prst="rect">
            <a:avLst/>
          </a:prstGeom>
        </p:spPr>
        <p:txBody>
          <a:bodyPr/>
          <a:lstStyle/>
          <a:p>
            <a:r>
              <a:t>Title Text</a:t>
            </a:r>
          </a:p>
        </p:txBody>
      </p:sp>
      <p:sp>
        <p:nvSpPr>
          <p:cNvPr id="59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8"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805863987"/>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x">
  <p:cSld name="5_Vertical Title and Text">
    <p:spTree>
      <p:nvGrpSpPr>
        <p:cNvPr id="1" name=""/>
        <p:cNvGrpSpPr/>
        <p:nvPr/>
      </p:nvGrpSpPr>
      <p:grpSpPr>
        <a:xfrm>
          <a:off x="0" y="0"/>
          <a:ext cx="0" cy="0"/>
          <a:chOff x="0" y="0"/>
          <a:chExt cx="0" cy="0"/>
        </a:xfrm>
      </p:grpSpPr>
      <p:sp>
        <p:nvSpPr>
          <p:cNvPr id="605" name="Title Text"/>
          <p:cNvSpPr>
            <a:spLocks noGrp="1"/>
          </p:cNvSpPr>
          <p:nvPr>
            <p:ph type="title"/>
          </p:nvPr>
        </p:nvSpPr>
        <p:spPr>
          <a:xfrm>
            <a:off x="6629400" y="274638"/>
            <a:ext cx="2057400" cy="5851526"/>
          </a:xfrm>
          <a:prstGeom prst="rect">
            <a:avLst/>
          </a:prstGeom>
        </p:spPr>
        <p:txBody>
          <a:bodyPr/>
          <a:lstStyle/>
          <a:p>
            <a:r>
              <a:t>Title Text</a:t>
            </a:r>
          </a:p>
        </p:txBody>
      </p:sp>
      <p:sp>
        <p:nvSpPr>
          <p:cNvPr id="606"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0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69321635"/>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16741511"/>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42229553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240248757"/>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598017858"/>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a:spLocks noGrp="1"/>
          </p:cNvSpPr>
          <p:nvPr>
            <p:ph type="title"/>
          </p:nvPr>
        </p:nvSpPr>
        <p:spPr>
          <a:prstGeom prst="rect">
            <a:avLst/>
          </a:prstGeom>
        </p:spPr>
        <p:txBody>
          <a:bodyPr/>
          <a:lstStyle/>
          <a:p>
            <a:r>
              <a:t>Title Text</a:t>
            </a:r>
          </a:p>
        </p:txBody>
      </p:sp>
      <p:sp>
        <p:nvSpPr>
          <p:cNvPr id="39"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985889769"/>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a:spLocks noGrp="1"/>
          </p:cNvSpPr>
          <p:nvPr>
            <p:ph type="title"/>
          </p:nvPr>
        </p:nvSpPr>
        <p:spPr>
          <a:prstGeom prst="rect">
            <a:avLst/>
          </a:prstGeom>
        </p:spPr>
        <p:txBody>
          <a:bodyPr/>
          <a:lstStyle/>
          <a:p>
            <a:r>
              <a:t>Title Text</a:t>
            </a:r>
          </a:p>
        </p:txBody>
      </p:sp>
      <p:sp>
        <p:nvSpPr>
          <p:cNvPr id="48"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86152389"/>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44857237"/>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583220728"/>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84"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55006499"/>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a:spLocks noGrp="1"/>
          </p:cNvSpPr>
          <p:nvPr>
            <p:ph type="title"/>
          </p:nvPr>
        </p:nvSpPr>
        <p:spPr>
          <a:prstGeom prst="rect">
            <a:avLst/>
          </a:prstGeom>
        </p:spPr>
        <p:txBody>
          <a:bodyPr/>
          <a:lstStyle/>
          <a:p>
            <a:r>
              <a:t>Title Text</a:t>
            </a:r>
          </a:p>
        </p:txBody>
      </p:sp>
      <p:sp>
        <p:nvSpPr>
          <p:cNvPr id="9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862840488"/>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290657722"/>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10" name="Title Text"/>
          <p:cNvSpPr>
            <a:spLocks noGrp="1"/>
          </p:cNvSpPr>
          <p:nvPr>
            <p:ph type="title"/>
          </p:nvPr>
        </p:nvSpPr>
        <p:spPr>
          <a:xfrm>
            <a:off x="685800" y="2130425"/>
            <a:ext cx="7772400" cy="1470025"/>
          </a:xfrm>
          <a:prstGeom prst="rect">
            <a:avLst/>
          </a:prstGeom>
        </p:spPr>
        <p:txBody>
          <a:bodyPr/>
          <a:lstStyle/>
          <a:p>
            <a:r>
              <a:t>Title Text</a:t>
            </a:r>
          </a:p>
        </p:txBody>
      </p:sp>
      <p:sp>
        <p:nvSpPr>
          <p:cNvPr id="111"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833975532"/>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28"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129"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08543021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210805420"/>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37" name="Title Text"/>
          <p:cNvSpPr>
            <a:spLocks noGrp="1"/>
          </p:cNvSpPr>
          <p:nvPr>
            <p:ph type="title"/>
          </p:nvPr>
        </p:nvSpPr>
        <p:spPr>
          <a:prstGeom prst="rect">
            <a:avLst/>
          </a:prstGeom>
        </p:spPr>
        <p:txBody>
          <a:bodyPr/>
          <a:lstStyle/>
          <a:p>
            <a:r>
              <a:t>Title Text</a:t>
            </a:r>
          </a:p>
        </p:txBody>
      </p:sp>
      <p:sp>
        <p:nvSpPr>
          <p:cNvPr id="138"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58348089"/>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146" name="Title Text"/>
          <p:cNvSpPr>
            <a:spLocks noGrp="1"/>
          </p:cNvSpPr>
          <p:nvPr>
            <p:ph type="title"/>
          </p:nvPr>
        </p:nvSpPr>
        <p:spPr>
          <a:prstGeom prst="rect">
            <a:avLst/>
          </a:prstGeom>
        </p:spPr>
        <p:txBody>
          <a:bodyPr/>
          <a:lstStyle/>
          <a:p>
            <a:r>
              <a:t>Title Text</a:t>
            </a:r>
          </a:p>
        </p:txBody>
      </p:sp>
      <p:sp>
        <p:nvSpPr>
          <p:cNvPr id="147"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48"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14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016776840"/>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56" name="Title Text"/>
          <p:cNvSpPr>
            <a:spLocks noGrp="1"/>
          </p:cNvSpPr>
          <p:nvPr>
            <p:ph type="title"/>
          </p:nvPr>
        </p:nvSpPr>
        <p:spPr>
          <a:prstGeom prst="rect">
            <a:avLst/>
          </a:prstGeom>
        </p:spPr>
        <p:txBody>
          <a:bodyPr/>
          <a:lstStyle/>
          <a:p>
            <a:r>
              <a:t>Title Text</a:t>
            </a:r>
          </a:p>
        </p:txBody>
      </p:sp>
      <p:sp>
        <p:nvSpPr>
          <p:cNvPr id="15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38029246"/>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6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156112631"/>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71"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172"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3"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17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234720218"/>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181"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182"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183"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205103651"/>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1_Title and Vertical Text">
    <p:spTree>
      <p:nvGrpSpPr>
        <p:cNvPr id="1" name=""/>
        <p:cNvGrpSpPr/>
        <p:nvPr/>
      </p:nvGrpSpPr>
      <p:grpSpPr>
        <a:xfrm>
          <a:off x="0" y="0"/>
          <a:ext cx="0" cy="0"/>
          <a:chOff x="0" y="0"/>
          <a:chExt cx="0" cy="0"/>
        </a:xfrm>
      </p:grpSpPr>
      <p:sp>
        <p:nvSpPr>
          <p:cNvPr id="191" name="Title Text"/>
          <p:cNvSpPr>
            <a:spLocks noGrp="1"/>
          </p:cNvSpPr>
          <p:nvPr>
            <p:ph type="title"/>
          </p:nvPr>
        </p:nvSpPr>
        <p:spPr>
          <a:prstGeom prst="rect">
            <a:avLst/>
          </a:prstGeom>
        </p:spPr>
        <p:txBody>
          <a:bodyPr/>
          <a:lstStyle/>
          <a:p>
            <a:r>
              <a:t>Title Text</a:t>
            </a:r>
          </a:p>
        </p:txBody>
      </p:sp>
      <p:sp>
        <p:nvSpPr>
          <p:cNvPr id="192"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3"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84632346"/>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tx">
  <p:cSld name="1_Vertical Title and Text">
    <p:spTree>
      <p:nvGrpSpPr>
        <p:cNvPr id="1" name=""/>
        <p:cNvGrpSpPr/>
        <p:nvPr/>
      </p:nvGrpSpPr>
      <p:grpSpPr>
        <a:xfrm>
          <a:off x="0" y="0"/>
          <a:ext cx="0" cy="0"/>
          <a:chOff x="0" y="0"/>
          <a:chExt cx="0" cy="0"/>
        </a:xfrm>
      </p:grpSpPr>
      <p:sp>
        <p:nvSpPr>
          <p:cNvPr id="200" name="Title Text"/>
          <p:cNvSpPr>
            <a:spLocks noGrp="1"/>
          </p:cNvSpPr>
          <p:nvPr>
            <p:ph type="title"/>
          </p:nvPr>
        </p:nvSpPr>
        <p:spPr>
          <a:xfrm>
            <a:off x="6629400" y="274638"/>
            <a:ext cx="2057400" cy="5851526"/>
          </a:xfrm>
          <a:prstGeom prst="rect">
            <a:avLst/>
          </a:prstGeom>
        </p:spPr>
        <p:txBody>
          <a:bodyPr/>
          <a:lstStyle/>
          <a:p>
            <a:r>
              <a:t>Title Text</a:t>
            </a:r>
          </a:p>
        </p:txBody>
      </p:sp>
      <p:sp>
        <p:nvSpPr>
          <p:cNvPr id="201"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80713507"/>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209" name="Title Text"/>
          <p:cNvSpPr>
            <a:spLocks noGrp="1"/>
          </p:cNvSpPr>
          <p:nvPr>
            <p:ph type="title"/>
          </p:nvPr>
        </p:nvSpPr>
        <p:spPr>
          <a:xfrm>
            <a:off x="685800" y="2130425"/>
            <a:ext cx="7772400" cy="1470025"/>
          </a:xfrm>
          <a:prstGeom prst="rect">
            <a:avLst/>
          </a:prstGeom>
        </p:spPr>
        <p:txBody>
          <a:bodyPr/>
          <a:lstStyle/>
          <a:p>
            <a:r>
              <a:t>Title Text</a:t>
            </a:r>
          </a:p>
        </p:txBody>
      </p:sp>
      <p:sp>
        <p:nvSpPr>
          <p:cNvPr id="210"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726947715"/>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227" name="Title Text"/>
          <p:cNvSpPr>
            <a:spLocks noGrp="1"/>
          </p:cNvSpPr>
          <p:nvPr>
            <p:ph type="title"/>
          </p:nvPr>
        </p:nvSpPr>
        <p:spPr>
          <a:prstGeom prst="rect">
            <a:avLst/>
          </a:prstGeom>
        </p:spPr>
        <p:txBody>
          <a:bodyPr/>
          <a:lstStyle/>
          <a:p>
            <a:r>
              <a:t>Title Text</a:t>
            </a:r>
          </a:p>
        </p:txBody>
      </p:sp>
      <p:sp>
        <p:nvSpPr>
          <p:cNvPr id="22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00371315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a:spLocks noGrp="1"/>
          </p:cNvSpPr>
          <p:nvPr>
            <p:ph type="title"/>
          </p:nvPr>
        </p:nvSpPr>
        <p:spPr>
          <a:prstGeom prst="rect">
            <a:avLst/>
          </a:prstGeom>
        </p:spPr>
        <p:txBody>
          <a:bodyPr/>
          <a:lstStyle/>
          <a:p>
            <a:r>
              <a:t>Title Text</a:t>
            </a:r>
          </a:p>
        </p:txBody>
      </p:sp>
      <p:sp>
        <p:nvSpPr>
          <p:cNvPr id="39"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898865317"/>
      </p:ext>
    </p:extLst>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236"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237"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38"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984659573"/>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245" name="Title Text"/>
          <p:cNvSpPr>
            <a:spLocks noGrp="1"/>
          </p:cNvSpPr>
          <p:nvPr>
            <p:ph type="title"/>
          </p:nvPr>
        </p:nvSpPr>
        <p:spPr>
          <a:prstGeom prst="rect">
            <a:avLst/>
          </a:prstGeom>
        </p:spPr>
        <p:txBody>
          <a:bodyPr/>
          <a:lstStyle/>
          <a:p>
            <a:r>
              <a:t>Title Text</a:t>
            </a:r>
          </a:p>
        </p:txBody>
      </p:sp>
      <p:sp>
        <p:nvSpPr>
          <p:cNvPr id="246"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658290875"/>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254" name="Title Text"/>
          <p:cNvSpPr>
            <a:spLocks noGrp="1"/>
          </p:cNvSpPr>
          <p:nvPr>
            <p:ph type="title"/>
          </p:nvPr>
        </p:nvSpPr>
        <p:spPr>
          <a:prstGeom prst="rect">
            <a:avLst/>
          </a:prstGeom>
        </p:spPr>
        <p:txBody>
          <a:bodyPr/>
          <a:lstStyle/>
          <a:p>
            <a:r>
              <a:t>Title Text</a:t>
            </a:r>
          </a:p>
        </p:txBody>
      </p:sp>
      <p:sp>
        <p:nvSpPr>
          <p:cNvPr id="255"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56"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25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740083567"/>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264" name="Title Text"/>
          <p:cNvSpPr>
            <a:spLocks noGrp="1"/>
          </p:cNvSpPr>
          <p:nvPr>
            <p:ph type="title"/>
          </p:nvPr>
        </p:nvSpPr>
        <p:spPr>
          <a:prstGeom prst="rect">
            <a:avLst/>
          </a:prstGeom>
        </p:spPr>
        <p:txBody>
          <a:bodyPr/>
          <a:lstStyle/>
          <a:p>
            <a:r>
              <a:t>Title Text</a:t>
            </a:r>
          </a:p>
        </p:txBody>
      </p:sp>
      <p:sp>
        <p:nvSpPr>
          <p:cNvPr id="26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584173309"/>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27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073716045"/>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279"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280"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1"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28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378621839"/>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289"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290"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291"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9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524949107"/>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x">
  <p:cSld name="2_Title and Vertical Text">
    <p:spTree>
      <p:nvGrpSpPr>
        <p:cNvPr id="1" name=""/>
        <p:cNvGrpSpPr/>
        <p:nvPr/>
      </p:nvGrpSpPr>
      <p:grpSpPr>
        <a:xfrm>
          <a:off x="0" y="0"/>
          <a:ext cx="0" cy="0"/>
          <a:chOff x="0" y="0"/>
          <a:chExt cx="0" cy="0"/>
        </a:xfrm>
      </p:grpSpPr>
      <p:sp>
        <p:nvSpPr>
          <p:cNvPr id="299" name="Title Text"/>
          <p:cNvSpPr>
            <a:spLocks noGrp="1"/>
          </p:cNvSpPr>
          <p:nvPr>
            <p:ph type="title"/>
          </p:nvPr>
        </p:nvSpPr>
        <p:spPr>
          <a:prstGeom prst="rect">
            <a:avLst/>
          </a:prstGeom>
        </p:spPr>
        <p:txBody>
          <a:bodyPr/>
          <a:lstStyle/>
          <a:p>
            <a:r>
              <a:t>Title Text</a:t>
            </a:r>
          </a:p>
        </p:txBody>
      </p:sp>
      <p:sp>
        <p:nvSpPr>
          <p:cNvPr id="300"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643185037"/>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2_Vertical Title and Text">
    <p:spTree>
      <p:nvGrpSpPr>
        <p:cNvPr id="1" name=""/>
        <p:cNvGrpSpPr/>
        <p:nvPr/>
      </p:nvGrpSpPr>
      <p:grpSpPr>
        <a:xfrm>
          <a:off x="0" y="0"/>
          <a:ext cx="0" cy="0"/>
          <a:chOff x="0" y="0"/>
          <a:chExt cx="0" cy="0"/>
        </a:xfrm>
      </p:grpSpPr>
      <p:sp>
        <p:nvSpPr>
          <p:cNvPr id="308" name="Title Text"/>
          <p:cNvSpPr>
            <a:spLocks noGrp="1"/>
          </p:cNvSpPr>
          <p:nvPr>
            <p:ph type="title"/>
          </p:nvPr>
        </p:nvSpPr>
        <p:spPr>
          <a:xfrm>
            <a:off x="6629400" y="274638"/>
            <a:ext cx="2057400" cy="5851526"/>
          </a:xfrm>
          <a:prstGeom prst="rect">
            <a:avLst/>
          </a:prstGeom>
        </p:spPr>
        <p:txBody>
          <a:bodyPr/>
          <a:lstStyle/>
          <a:p>
            <a:r>
              <a:t>Title Text</a:t>
            </a:r>
          </a:p>
        </p:txBody>
      </p:sp>
      <p:sp>
        <p:nvSpPr>
          <p:cNvPr id="309"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839361399"/>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317" name="Title Text"/>
          <p:cNvSpPr>
            <a:spLocks noGrp="1"/>
          </p:cNvSpPr>
          <p:nvPr>
            <p:ph type="title"/>
          </p:nvPr>
        </p:nvSpPr>
        <p:spPr>
          <a:xfrm>
            <a:off x="685800" y="2130425"/>
            <a:ext cx="7772400" cy="1470025"/>
          </a:xfrm>
          <a:prstGeom prst="rect">
            <a:avLst/>
          </a:prstGeom>
        </p:spPr>
        <p:txBody>
          <a:bodyPr/>
          <a:lstStyle/>
          <a:p>
            <a:r>
              <a:t>Title Text</a:t>
            </a:r>
          </a:p>
        </p:txBody>
      </p:sp>
      <p:sp>
        <p:nvSpPr>
          <p:cNvPr id="318"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76781381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a:spLocks noGrp="1"/>
          </p:cNvSpPr>
          <p:nvPr>
            <p:ph type="title"/>
          </p:nvPr>
        </p:nvSpPr>
        <p:spPr>
          <a:prstGeom prst="rect">
            <a:avLst/>
          </a:prstGeom>
        </p:spPr>
        <p:txBody>
          <a:bodyPr/>
          <a:lstStyle/>
          <a:p>
            <a:r>
              <a:t>Title Text</a:t>
            </a:r>
          </a:p>
        </p:txBody>
      </p:sp>
      <p:sp>
        <p:nvSpPr>
          <p:cNvPr id="48"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093406385"/>
      </p:ext>
    </p:extLst>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335"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36"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741167943"/>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344" name="Title Text"/>
          <p:cNvSpPr>
            <a:spLocks noGrp="1"/>
          </p:cNvSpPr>
          <p:nvPr>
            <p:ph type="title"/>
          </p:nvPr>
        </p:nvSpPr>
        <p:spPr>
          <a:prstGeom prst="rect">
            <a:avLst/>
          </a:prstGeom>
        </p:spPr>
        <p:txBody>
          <a:bodyPr/>
          <a:lstStyle/>
          <a:p>
            <a:r>
              <a:t>Title Text</a:t>
            </a:r>
          </a:p>
        </p:txBody>
      </p:sp>
      <p:sp>
        <p:nvSpPr>
          <p:cNvPr id="345"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46"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075718330"/>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353" name="Title Text"/>
          <p:cNvSpPr>
            <a:spLocks noGrp="1"/>
          </p:cNvSpPr>
          <p:nvPr>
            <p:ph type="title"/>
          </p:nvPr>
        </p:nvSpPr>
        <p:spPr>
          <a:prstGeom prst="rect">
            <a:avLst/>
          </a:prstGeom>
        </p:spPr>
        <p:txBody>
          <a:bodyPr/>
          <a:lstStyle/>
          <a:p>
            <a:r>
              <a:t>Title Text</a:t>
            </a:r>
          </a:p>
        </p:txBody>
      </p:sp>
      <p:sp>
        <p:nvSpPr>
          <p:cNvPr id="354"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55"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356"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167506826"/>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363" name="Title Text"/>
          <p:cNvSpPr>
            <a:spLocks noGrp="1"/>
          </p:cNvSpPr>
          <p:nvPr>
            <p:ph type="title"/>
          </p:nvPr>
        </p:nvSpPr>
        <p:spPr>
          <a:prstGeom prst="rect">
            <a:avLst/>
          </a:prstGeom>
        </p:spPr>
        <p:txBody>
          <a:bodyPr/>
          <a:lstStyle/>
          <a:p>
            <a:r>
              <a:t>Title Text</a:t>
            </a:r>
          </a:p>
        </p:txBody>
      </p:sp>
      <p:sp>
        <p:nvSpPr>
          <p:cNvPr id="36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432529225"/>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37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287396752"/>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378"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379"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0"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38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841741423"/>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tx">
  <p:cSld name="3_Picture with Caption">
    <p:spTree>
      <p:nvGrpSpPr>
        <p:cNvPr id="1" name=""/>
        <p:cNvGrpSpPr/>
        <p:nvPr/>
      </p:nvGrpSpPr>
      <p:grpSpPr>
        <a:xfrm>
          <a:off x="0" y="0"/>
          <a:ext cx="0" cy="0"/>
          <a:chOff x="0" y="0"/>
          <a:chExt cx="0" cy="0"/>
        </a:xfrm>
      </p:grpSpPr>
      <p:sp>
        <p:nvSpPr>
          <p:cNvPr id="388"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389"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390"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9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674023485"/>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type="tx">
  <p:cSld name="3_Title and Vertical Text">
    <p:spTree>
      <p:nvGrpSpPr>
        <p:cNvPr id="1" name=""/>
        <p:cNvGrpSpPr/>
        <p:nvPr/>
      </p:nvGrpSpPr>
      <p:grpSpPr>
        <a:xfrm>
          <a:off x="0" y="0"/>
          <a:ext cx="0" cy="0"/>
          <a:chOff x="0" y="0"/>
          <a:chExt cx="0" cy="0"/>
        </a:xfrm>
      </p:grpSpPr>
      <p:sp>
        <p:nvSpPr>
          <p:cNvPr id="398" name="Title Text"/>
          <p:cNvSpPr>
            <a:spLocks noGrp="1"/>
          </p:cNvSpPr>
          <p:nvPr>
            <p:ph type="title"/>
          </p:nvPr>
        </p:nvSpPr>
        <p:spPr>
          <a:prstGeom prst="rect">
            <a:avLst/>
          </a:prstGeom>
        </p:spPr>
        <p:txBody>
          <a:bodyPr/>
          <a:lstStyle/>
          <a:p>
            <a:r>
              <a:t>Title Text</a:t>
            </a:r>
          </a:p>
        </p:txBody>
      </p:sp>
      <p:sp>
        <p:nvSpPr>
          <p:cNvPr id="399"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109139247"/>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tx">
  <p:cSld name="3_Vertical Title and Text">
    <p:spTree>
      <p:nvGrpSpPr>
        <p:cNvPr id="1" name=""/>
        <p:cNvGrpSpPr/>
        <p:nvPr/>
      </p:nvGrpSpPr>
      <p:grpSpPr>
        <a:xfrm>
          <a:off x="0" y="0"/>
          <a:ext cx="0" cy="0"/>
          <a:chOff x="0" y="0"/>
          <a:chExt cx="0" cy="0"/>
        </a:xfrm>
      </p:grpSpPr>
      <p:sp>
        <p:nvSpPr>
          <p:cNvPr id="407" name="Title Text"/>
          <p:cNvSpPr>
            <a:spLocks noGrp="1"/>
          </p:cNvSpPr>
          <p:nvPr>
            <p:ph type="title"/>
          </p:nvPr>
        </p:nvSpPr>
        <p:spPr>
          <a:xfrm>
            <a:off x="6629400" y="274638"/>
            <a:ext cx="2057400" cy="5851526"/>
          </a:xfrm>
          <a:prstGeom prst="rect">
            <a:avLst/>
          </a:prstGeom>
        </p:spPr>
        <p:txBody>
          <a:bodyPr/>
          <a:lstStyle/>
          <a:p>
            <a:r>
              <a:t>Title Text</a:t>
            </a:r>
          </a:p>
        </p:txBody>
      </p:sp>
      <p:sp>
        <p:nvSpPr>
          <p:cNvPr id="408"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283678571"/>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416" name="Title Text"/>
          <p:cNvSpPr>
            <a:spLocks noGrp="1"/>
          </p:cNvSpPr>
          <p:nvPr>
            <p:ph type="title"/>
          </p:nvPr>
        </p:nvSpPr>
        <p:spPr>
          <a:xfrm>
            <a:off x="685800" y="2130425"/>
            <a:ext cx="7772400" cy="1470025"/>
          </a:xfrm>
          <a:prstGeom prst="rect">
            <a:avLst/>
          </a:prstGeom>
        </p:spPr>
        <p:txBody>
          <a:bodyPr/>
          <a:lstStyle/>
          <a:p>
            <a:r>
              <a:t>Title Text</a:t>
            </a:r>
          </a:p>
        </p:txBody>
      </p:sp>
      <p:sp>
        <p:nvSpPr>
          <p:cNvPr id="417"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18"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0813410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126360745"/>
      </p:ext>
    </p:extLst>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434"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435"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36"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727812043"/>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443" name="Title Text"/>
          <p:cNvSpPr>
            <a:spLocks noGrp="1"/>
          </p:cNvSpPr>
          <p:nvPr>
            <p:ph type="title"/>
          </p:nvPr>
        </p:nvSpPr>
        <p:spPr>
          <a:prstGeom prst="rect">
            <a:avLst/>
          </a:prstGeom>
        </p:spPr>
        <p:txBody>
          <a:bodyPr/>
          <a:lstStyle/>
          <a:p>
            <a:r>
              <a:t>Title Text</a:t>
            </a:r>
          </a:p>
        </p:txBody>
      </p:sp>
      <p:sp>
        <p:nvSpPr>
          <p:cNvPr id="444"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199336363"/>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452" name="Title Text"/>
          <p:cNvSpPr>
            <a:spLocks noGrp="1"/>
          </p:cNvSpPr>
          <p:nvPr>
            <p:ph type="title"/>
          </p:nvPr>
        </p:nvSpPr>
        <p:spPr>
          <a:prstGeom prst="rect">
            <a:avLst/>
          </a:prstGeom>
        </p:spPr>
        <p:txBody>
          <a:bodyPr/>
          <a:lstStyle/>
          <a:p>
            <a:r>
              <a:t>Title Text</a:t>
            </a:r>
          </a:p>
        </p:txBody>
      </p:sp>
      <p:sp>
        <p:nvSpPr>
          <p:cNvPr id="453"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54"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45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99660970"/>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462" name="Title Text"/>
          <p:cNvSpPr>
            <a:spLocks noGrp="1"/>
          </p:cNvSpPr>
          <p:nvPr>
            <p:ph type="title"/>
          </p:nvPr>
        </p:nvSpPr>
        <p:spPr>
          <a:prstGeom prst="rect">
            <a:avLst/>
          </a:prstGeom>
        </p:spPr>
        <p:txBody>
          <a:bodyPr/>
          <a:lstStyle/>
          <a:p>
            <a:r>
              <a:t>Title Text</a:t>
            </a:r>
          </a:p>
        </p:txBody>
      </p:sp>
      <p:sp>
        <p:nvSpPr>
          <p:cNvPr id="463"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912575628"/>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sp>
        <p:nvSpPr>
          <p:cNvPr id="47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061261287"/>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477"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478"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9"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48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966927029"/>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487"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488"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489"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880985399"/>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type="tx">
  <p:cSld name="4_Title and Vertical Text">
    <p:spTree>
      <p:nvGrpSpPr>
        <p:cNvPr id="1" name=""/>
        <p:cNvGrpSpPr/>
        <p:nvPr/>
      </p:nvGrpSpPr>
      <p:grpSpPr>
        <a:xfrm>
          <a:off x="0" y="0"/>
          <a:ext cx="0" cy="0"/>
          <a:chOff x="0" y="0"/>
          <a:chExt cx="0" cy="0"/>
        </a:xfrm>
      </p:grpSpPr>
      <p:sp>
        <p:nvSpPr>
          <p:cNvPr id="497" name="Title Text"/>
          <p:cNvSpPr>
            <a:spLocks noGrp="1"/>
          </p:cNvSpPr>
          <p:nvPr>
            <p:ph type="title"/>
          </p:nvPr>
        </p:nvSpPr>
        <p:spPr>
          <a:prstGeom prst="rect">
            <a:avLst/>
          </a:prstGeom>
        </p:spPr>
        <p:txBody>
          <a:bodyPr/>
          <a:lstStyle/>
          <a:p>
            <a:r>
              <a:t>Title Text</a:t>
            </a:r>
          </a:p>
        </p:txBody>
      </p:sp>
      <p:sp>
        <p:nvSpPr>
          <p:cNvPr id="49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977998714"/>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type="tx">
  <p:cSld name="4_Vertical Title and Text">
    <p:spTree>
      <p:nvGrpSpPr>
        <p:cNvPr id="1" name=""/>
        <p:cNvGrpSpPr/>
        <p:nvPr/>
      </p:nvGrpSpPr>
      <p:grpSpPr>
        <a:xfrm>
          <a:off x="0" y="0"/>
          <a:ext cx="0" cy="0"/>
          <a:chOff x="0" y="0"/>
          <a:chExt cx="0" cy="0"/>
        </a:xfrm>
      </p:grpSpPr>
      <p:sp>
        <p:nvSpPr>
          <p:cNvPr id="506" name="Title Text"/>
          <p:cNvSpPr>
            <a:spLocks noGrp="1"/>
          </p:cNvSpPr>
          <p:nvPr>
            <p:ph type="title"/>
          </p:nvPr>
        </p:nvSpPr>
        <p:spPr>
          <a:xfrm>
            <a:off x="6629400" y="274638"/>
            <a:ext cx="2057400" cy="5851526"/>
          </a:xfrm>
          <a:prstGeom prst="rect">
            <a:avLst/>
          </a:prstGeom>
        </p:spPr>
        <p:txBody>
          <a:bodyPr/>
          <a:lstStyle/>
          <a:p>
            <a:r>
              <a:t>Title Text</a:t>
            </a:r>
          </a:p>
        </p:txBody>
      </p:sp>
      <p:sp>
        <p:nvSpPr>
          <p:cNvPr id="507"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8"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652110404"/>
      </p:ext>
    </p:extLst>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515" name="Title Text"/>
          <p:cNvSpPr>
            <a:spLocks noGrp="1"/>
          </p:cNvSpPr>
          <p:nvPr>
            <p:ph type="title"/>
          </p:nvPr>
        </p:nvSpPr>
        <p:spPr>
          <a:xfrm>
            <a:off x="685800" y="2130425"/>
            <a:ext cx="7772400" cy="1470025"/>
          </a:xfrm>
          <a:prstGeom prst="rect">
            <a:avLst/>
          </a:prstGeom>
        </p:spPr>
        <p:txBody>
          <a:bodyPr/>
          <a:lstStyle/>
          <a:p>
            <a:r>
              <a:t>Title Text</a:t>
            </a:r>
          </a:p>
        </p:txBody>
      </p:sp>
      <p:sp>
        <p:nvSpPr>
          <p:cNvPr id="516"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1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83862967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337424951"/>
      </p:ext>
    </p:extLst>
  </p:cSld>
  <p:clrMapOvr>
    <a:masterClrMapping/>
  </p:clrMapOvr>
  <p:transition spd="med"/>
</p:sldLayout>
</file>

<file path=ppt/slideLayouts/slideLayout190.xml><?xml version="1.0" encoding="utf-8"?>
<p:sldLayout xmlns:a="http://schemas.openxmlformats.org/drawingml/2006/main" xmlns:r="http://schemas.openxmlformats.org/officeDocument/2006/relationships" xmlns:p="http://schemas.openxmlformats.org/presentationml/2006/main" type="tx">
  <p:cSld name="5_Section Header">
    <p:spTree>
      <p:nvGrpSpPr>
        <p:cNvPr id="1" name=""/>
        <p:cNvGrpSpPr/>
        <p:nvPr/>
      </p:nvGrpSpPr>
      <p:grpSpPr>
        <a:xfrm>
          <a:off x="0" y="0"/>
          <a:ext cx="0" cy="0"/>
          <a:chOff x="0" y="0"/>
          <a:chExt cx="0" cy="0"/>
        </a:xfrm>
      </p:grpSpPr>
      <p:sp>
        <p:nvSpPr>
          <p:cNvPr id="533"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534"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3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43227834"/>
      </p:ext>
    </p:extLst>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type="tx">
  <p:cSld name="5_Two Content">
    <p:spTree>
      <p:nvGrpSpPr>
        <p:cNvPr id="1" name=""/>
        <p:cNvGrpSpPr/>
        <p:nvPr/>
      </p:nvGrpSpPr>
      <p:grpSpPr>
        <a:xfrm>
          <a:off x="0" y="0"/>
          <a:ext cx="0" cy="0"/>
          <a:chOff x="0" y="0"/>
          <a:chExt cx="0" cy="0"/>
        </a:xfrm>
      </p:grpSpPr>
      <p:sp>
        <p:nvSpPr>
          <p:cNvPr id="542" name="Title Text"/>
          <p:cNvSpPr>
            <a:spLocks noGrp="1"/>
          </p:cNvSpPr>
          <p:nvPr>
            <p:ph type="title"/>
          </p:nvPr>
        </p:nvSpPr>
        <p:spPr>
          <a:prstGeom prst="rect">
            <a:avLst/>
          </a:prstGeom>
        </p:spPr>
        <p:txBody>
          <a:bodyPr/>
          <a:lstStyle/>
          <a:p>
            <a:r>
              <a:t>Title Text</a:t>
            </a:r>
          </a:p>
        </p:txBody>
      </p:sp>
      <p:sp>
        <p:nvSpPr>
          <p:cNvPr id="543"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4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199776448"/>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5_Comparison">
    <p:spTree>
      <p:nvGrpSpPr>
        <p:cNvPr id="1" name=""/>
        <p:cNvGrpSpPr/>
        <p:nvPr/>
      </p:nvGrpSpPr>
      <p:grpSpPr>
        <a:xfrm>
          <a:off x="0" y="0"/>
          <a:ext cx="0" cy="0"/>
          <a:chOff x="0" y="0"/>
          <a:chExt cx="0" cy="0"/>
        </a:xfrm>
      </p:grpSpPr>
      <p:sp>
        <p:nvSpPr>
          <p:cNvPr id="551" name="Title Text"/>
          <p:cNvSpPr>
            <a:spLocks noGrp="1"/>
          </p:cNvSpPr>
          <p:nvPr>
            <p:ph type="title"/>
          </p:nvPr>
        </p:nvSpPr>
        <p:spPr>
          <a:prstGeom prst="rect">
            <a:avLst/>
          </a:prstGeom>
        </p:spPr>
        <p:txBody>
          <a:bodyPr/>
          <a:lstStyle/>
          <a:p>
            <a:r>
              <a:t>Title Text</a:t>
            </a:r>
          </a:p>
        </p:txBody>
      </p:sp>
      <p:sp>
        <p:nvSpPr>
          <p:cNvPr id="552"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53"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5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05609044"/>
      </p:ext>
    </p:extLst>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561" name="Title Text"/>
          <p:cNvSpPr>
            <a:spLocks noGrp="1"/>
          </p:cNvSpPr>
          <p:nvPr>
            <p:ph type="title"/>
          </p:nvPr>
        </p:nvSpPr>
        <p:spPr>
          <a:prstGeom prst="rect">
            <a:avLst/>
          </a:prstGeom>
        </p:spPr>
        <p:txBody>
          <a:bodyPr/>
          <a:lstStyle/>
          <a:p>
            <a:r>
              <a:t>Title Text</a:t>
            </a:r>
          </a:p>
        </p:txBody>
      </p:sp>
      <p:sp>
        <p:nvSpPr>
          <p:cNvPr id="56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62495018"/>
      </p:ext>
    </p:extLst>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type="tx">
  <p:cSld name="5_Blank">
    <p:spTree>
      <p:nvGrpSpPr>
        <p:cNvPr id="1" name=""/>
        <p:cNvGrpSpPr/>
        <p:nvPr/>
      </p:nvGrpSpPr>
      <p:grpSpPr>
        <a:xfrm>
          <a:off x="0" y="0"/>
          <a:ext cx="0" cy="0"/>
          <a:chOff x="0" y="0"/>
          <a:chExt cx="0" cy="0"/>
        </a:xfrm>
      </p:grpSpPr>
      <p:sp>
        <p:nvSpPr>
          <p:cNvPr id="56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66157400"/>
      </p:ext>
    </p:extLst>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type="tx">
  <p:cSld name="5_Content with Caption">
    <p:spTree>
      <p:nvGrpSpPr>
        <p:cNvPr id="1" name=""/>
        <p:cNvGrpSpPr/>
        <p:nvPr/>
      </p:nvGrpSpPr>
      <p:grpSpPr>
        <a:xfrm>
          <a:off x="0" y="0"/>
          <a:ext cx="0" cy="0"/>
          <a:chOff x="0" y="0"/>
          <a:chExt cx="0" cy="0"/>
        </a:xfrm>
      </p:grpSpPr>
      <p:sp>
        <p:nvSpPr>
          <p:cNvPr id="576"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577"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8"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57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565401065"/>
      </p:ext>
    </p:extLst>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type="tx">
  <p:cSld name="5_Picture with Caption">
    <p:spTree>
      <p:nvGrpSpPr>
        <p:cNvPr id="1" name=""/>
        <p:cNvGrpSpPr/>
        <p:nvPr/>
      </p:nvGrpSpPr>
      <p:grpSpPr>
        <a:xfrm>
          <a:off x="0" y="0"/>
          <a:ext cx="0" cy="0"/>
          <a:chOff x="0" y="0"/>
          <a:chExt cx="0" cy="0"/>
        </a:xfrm>
      </p:grpSpPr>
      <p:sp>
        <p:nvSpPr>
          <p:cNvPr id="586"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587"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588"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58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227776546"/>
      </p:ext>
    </p:extLst>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type="tx">
  <p:cSld name="5_Title and Vertical Text">
    <p:spTree>
      <p:nvGrpSpPr>
        <p:cNvPr id="1" name=""/>
        <p:cNvGrpSpPr/>
        <p:nvPr/>
      </p:nvGrpSpPr>
      <p:grpSpPr>
        <a:xfrm>
          <a:off x="0" y="0"/>
          <a:ext cx="0" cy="0"/>
          <a:chOff x="0" y="0"/>
          <a:chExt cx="0" cy="0"/>
        </a:xfrm>
      </p:grpSpPr>
      <p:sp>
        <p:nvSpPr>
          <p:cNvPr id="596" name="Title Text"/>
          <p:cNvSpPr>
            <a:spLocks noGrp="1"/>
          </p:cNvSpPr>
          <p:nvPr>
            <p:ph type="title"/>
          </p:nvPr>
        </p:nvSpPr>
        <p:spPr>
          <a:prstGeom prst="rect">
            <a:avLst/>
          </a:prstGeom>
        </p:spPr>
        <p:txBody>
          <a:bodyPr/>
          <a:lstStyle/>
          <a:p>
            <a:r>
              <a:t>Title Text</a:t>
            </a:r>
          </a:p>
        </p:txBody>
      </p:sp>
      <p:sp>
        <p:nvSpPr>
          <p:cNvPr id="59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8"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028949732"/>
      </p:ext>
    </p:extLst>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type="tx">
  <p:cSld name="5_Vertical Title and Text">
    <p:spTree>
      <p:nvGrpSpPr>
        <p:cNvPr id="1" name=""/>
        <p:cNvGrpSpPr/>
        <p:nvPr/>
      </p:nvGrpSpPr>
      <p:grpSpPr>
        <a:xfrm>
          <a:off x="0" y="0"/>
          <a:ext cx="0" cy="0"/>
          <a:chOff x="0" y="0"/>
          <a:chExt cx="0" cy="0"/>
        </a:xfrm>
      </p:grpSpPr>
      <p:sp>
        <p:nvSpPr>
          <p:cNvPr id="605" name="Title Text"/>
          <p:cNvSpPr>
            <a:spLocks noGrp="1"/>
          </p:cNvSpPr>
          <p:nvPr>
            <p:ph type="title"/>
          </p:nvPr>
        </p:nvSpPr>
        <p:spPr>
          <a:xfrm>
            <a:off x="6629400" y="274638"/>
            <a:ext cx="2057400" cy="5851526"/>
          </a:xfrm>
          <a:prstGeom prst="rect">
            <a:avLst/>
          </a:prstGeom>
        </p:spPr>
        <p:txBody>
          <a:bodyPr/>
          <a:lstStyle/>
          <a:p>
            <a:r>
              <a:t>Title Text</a:t>
            </a:r>
          </a:p>
        </p:txBody>
      </p:sp>
      <p:sp>
        <p:nvSpPr>
          <p:cNvPr id="606"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0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890680821"/>
      </p:ext>
    </p:extLst>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0211139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51C8F-0380-44AD-8C12-CDF9B47213A9}" type="datetime1">
              <a:rPr lang="en-US" smtClean="0">
                <a:solidFill>
                  <a:prstClr val="black">
                    <a:tint val="75000"/>
                  </a:prstClr>
                </a:solidFill>
              </a:rPr>
              <a:pPr/>
              <a:t>2/17/2021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80484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84"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960308400"/>
      </p:ext>
    </p:extLst>
  </p:cSld>
  <p:clrMapOvr>
    <a:masterClrMapping/>
  </p:clrMapOvr>
  <p:transition spd="med"/>
</p:sldLayout>
</file>

<file path=ppt/slideLayouts/slideLayout20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310261321"/>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628594606"/>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a:spLocks noGrp="1"/>
          </p:cNvSpPr>
          <p:nvPr>
            <p:ph type="title"/>
          </p:nvPr>
        </p:nvSpPr>
        <p:spPr>
          <a:prstGeom prst="rect">
            <a:avLst/>
          </a:prstGeom>
        </p:spPr>
        <p:txBody>
          <a:bodyPr/>
          <a:lstStyle/>
          <a:p>
            <a:r>
              <a:t>Title Text</a:t>
            </a:r>
          </a:p>
        </p:txBody>
      </p:sp>
      <p:sp>
        <p:nvSpPr>
          <p:cNvPr id="39"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596716870"/>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a:spLocks noGrp="1"/>
          </p:cNvSpPr>
          <p:nvPr>
            <p:ph type="title"/>
          </p:nvPr>
        </p:nvSpPr>
        <p:spPr>
          <a:prstGeom prst="rect">
            <a:avLst/>
          </a:prstGeom>
        </p:spPr>
        <p:txBody>
          <a:bodyPr/>
          <a:lstStyle/>
          <a:p>
            <a:r>
              <a:t>Title Text</a:t>
            </a:r>
          </a:p>
        </p:txBody>
      </p:sp>
      <p:sp>
        <p:nvSpPr>
          <p:cNvPr id="48"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197464267"/>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a:spLocks noGrp="1"/>
          </p:cNvSpPr>
          <p:nvPr>
            <p:ph type="title"/>
          </p:nvPr>
        </p:nvSpPr>
        <p:spPr>
          <a:prstGeom prst="rect">
            <a:avLst/>
          </a:prstGeom>
        </p:spPr>
        <p:txBody>
          <a:bodyPr/>
          <a:lstStyle/>
          <a:p>
            <a:r>
              <a:t>Title Text</a:t>
            </a:r>
          </a:p>
        </p:txBody>
      </p:sp>
      <p:sp>
        <p:nvSpPr>
          <p:cNvPr id="58"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671053395"/>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706488218"/>
      </p:ext>
    </p:extLst>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024953854"/>
      </p:ext>
    </p:extLst>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84"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727961783"/>
      </p:ext>
    </p:extLst>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a:spLocks noGrp="1"/>
          </p:cNvSpPr>
          <p:nvPr>
            <p:ph type="title"/>
          </p:nvPr>
        </p:nvSpPr>
        <p:spPr>
          <a:prstGeom prst="rect">
            <a:avLst/>
          </a:prstGeom>
        </p:spPr>
        <p:txBody>
          <a:bodyPr/>
          <a:lstStyle/>
          <a:p>
            <a:r>
              <a:t>Title Text</a:t>
            </a:r>
          </a:p>
        </p:txBody>
      </p:sp>
      <p:sp>
        <p:nvSpPr>
          <p:cNvPr id="9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103908737"/>
      </p:ext>
    </p:extLst>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60815855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a:spLocks noGrp="1"/>
          </p:cNvSpPr>
          <p:nvPr>
            <p:ph type="title"/>
          </p:nvPr>
        </p:nvSpPr>
        <p:spPr>
          <a:prstGeom prst="rect">
            <a:avLst/>
          </a:prstGeom>
        </p:spPr>
        <p:txBody>
          <a:bodyPr/>
          <a:lstStyle/>
          <a:p>
            <a:r>
              <a:t>Title Text</a:t>
            </a:r>
          </a:p>
        </p:txBody>
      </p:sp>
      <p:sp>
        <p:nvSpPr>
          <p:cNvPr id="9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841137705"/>
      </p:ext>
    </p:extLst>
  </p:cSld>
  <p:clrMapOvr>
    <a:masterClrMapping/>
  </p:clrMapOvr>
  <p:transition spd="med"/>
</p:sldLayout>
</file>

<file path=ppt/slideLayouts/slideLayout21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10" name="Title Text"/>
          <p:cNvSpPr>
            <a:spLocks noGrp="1"/>
          </p:cNvSpPr>
          <p:nvPr>
            <p:ph type="title"/>
          </p:nvPr>
        </p:nvSpPr>
        <p:spPr>
          <a:xfrm>
            <a:off x="685800" y="2130425"/>
            <a:ext cx="7772400" cy="1470025"/>
          </a:xfrm>
          <a:prstGeom prst="rect">
            <a:avLst/>
          </a:prstGeom>
        </p:spPr>
        <p:txBody>
          <a:bodyPr/>
          <a:lstStyle/>
          <a:p>
            <a:r>
              <a:t>Title Text</a:t>
            </a:r>
          </a:p>
        </p:txBody>
      </p:sp>
      <p:sp>
        <p:nvSpPr>
          <p:cNvPr id="111"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544825881"/>
      </p:ext>
    </p:extLst>
  </p:cSld>
  <p:clrMapOvr>
    <a:masterClrMapping/>
  </p:clrMapOvr>
  <p:transition spd="med"/>
</p:sldLayout>
</file>

<file path=ppt/slideLayouts/slideLayout211.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28"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129"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671507433"/>
      </p:ext>
    </p:extLst>
  </p:cSld>
  <p:clrMapOvr>
    <a:masterClrMapping/>
  </p:clrMapOvr>
  <p:transition spd="med"/>
</p:sldLayout>
</file>

<file path=ppt/slideLayouts/slideLayout21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37" name="Title Text"/>
          <p:cNvSpPr>
            <a:spLocks noGrp="1"/>
          </p:cNvSpPr>
          <p:nvPr>
            <p:ph type="title"/>
          </p:nvPr>
        </p:nvSpPr>
        <p:spPr>
          <a:prstGeom prst="rect">
            <a:avLst/>
          </a:prstGeom>
        </p:spPr>
        <p:txBody>
          <a:bodyPr/>
          <a:lstStyle/>
          <a:p>
            <a:r>
              <a:t>Title Text</a:t>
            </a:r>
          </a:p>
        </p:txBody>
      </p:sp>
      <p:sp>
        <p:nvSpPr>
          <p:cNvPr id="138"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68503783"/>
      </p:ext>
    </p:extLst>
  </p:cSld>
  <p:clrMapOvr>
    <a:masterClrMapping/>
  </p:clrMapOvr>
  <p:transition spd="med"/>
</p:sldLayout>
</file>

<file path=ppt/slideLayouts/slideLayout213.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146" name="Title Text"/>
          <p:cNvSpPr>
            <a:spLocks noGrp="1"/>
          </p:cNvSpPr>
          <p:nvPr>
            <p:ph type="title"/>
          </p:nvPr>
        </p:nvSpPr>
        <p:spPr>
          <a:prstGeom prst="rect">
            <a:avLst/>
          </a:prstGeom>
        </p:spPr>
        <p:txBody>
          <a:bodyPr/>
          <a:lstStyle/>
          <a:p>
            <a:r>
              <a:t>Title Text</a:t>
            </a:r>
          </a:p>
        </p:txBody>
      </p:sp>
      <p:sp>
        <p:nvSpPr>
          <p:cNvPr id="147"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48"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14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614641262"/>
      </p:ext>
    </p:extLst>
  </p:cSld>
  <p:clrMapOvr>
    <a:masterClrMapping/>
  </p:clrMapOvr>
  <p:transition spd="med"/>
</p:sldLayout>
</file>

<file path=ppt/slideLayouts/slideLayout214.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156" name="Title Text"/>
          <p:cNvSpPr>
            <a:spLocks noGrp="1"/>
          </p:cNvSpPr>
          <p:nvPr>
            <p:ph type="title"/>
          </p:nvPr>
        </p:nvSpPr>
        <p:spPr>
          <a:prstGeom prst="rect">
            <a:avLst/>
          </a:prstGeom>
        </p:spPr>
        <p:txBody>
          <a:bodyPr/>
          <a:lstStyle/>
          <a:p>
            <a:r>
              <a:t>Title Text</a:t>
            </a:r>
          </a:p>
        </p:txBody>
      </p:sp>
      <p:sp>
        <p:nvSpPr>
          <p:cNvPr id="15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540132356"/>
      </p:ext>
    </p:extLst>
  </p:cSld>
  <p:clrMapOvr>
    <a:masterClrMapping/>
  </p:clrMapOvr>
  <p:transition spd="med"/>
</p:sldLayout>
</file>

<file path=ppt/slideLayouts/slideLayout215.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6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878433074"/>
      </p:ext>
    </p:extLst>
  </p:cSld>
  <p:clrMapOvr>
    <a:masterClrMapping/>
  </p:clrMapOvr>
  <p:transition spd="med"/>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71"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172"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3"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17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377747526"/>
      </p:ext>
    </p:extLst>
  </p:cSld>
  <p:clrMapOvr>
    <a:masterClrMapping/>
  </p:clrMapOvr>
  <p:transition spd="med"/>
</p:sldLayout>
</file>

<file path=ppt/slideLayouts/slideLayout217.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181"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182"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183"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501638250"/>
      </p:ext>
    </p:extLst>
  </p:cSld>
  <p:clrMapOvr>
    <a:masterClrMapping/>
  </p:clrMapOvr>
  <p:transition spd="med"/>
</p:sldLayout>
</file>

<file path=ppt/slideLayouts/slideLayout218.xml><?xml version="1.0" encoding="utf-8"?>
<p:sldLayout xmlns:a="http://schemas.openxmlformats.org/drawingml/2006/main" xmlns:r="http://schemas.openxmlformats.org/officeDocument/2006/relationships" xmlns:p="http://schemas.openxmlformats.org/presentationml/2006/main" type="tx">
  <p:cSld name="1_Title and Vertical Text">
    <p:spTree>
      <p:nvGrpSpPr>
        <p:cNvPr id="1" name=""/>
        <p:cNvGrpSpPr/>
        <p:nvPr/>
      </p:nvGrpSpPr>
      <p:grpSpPr>
        <a:xfrm>
          <a:off x="0" y="0"/>
          <a:ext cx="0" cy="0"/>
          <a:chOff x="0" y="0"/>
          <a:chExt cx="0" cy="0"/>
        </a:xfrm>
      </p:grpSpPr>
      <p:sp>
        <p:nvSpPr>
          <p:cNvPr id="191" name="Title Text"/>
          <p:cNvSpPr>
            <a:spLocks noGrp="1"/>
          </p:cNvSpPr>
          <p:nvPr>
            <p:ph type="title"/>
          </p:nvPr>
        </p:nvSpPr>
        <p:spPr>
          <a:prstGeom prst="rect">
            <a:avLst/>
          </a:prstGeom>
        </p:spPr>
        <p:txBody>
          <a:bodyPr/>
          <a:lstStyle/>
          <a:p>
            <a:r>
              <a:t>Title Text</a:t>
            </a:r>
          </a:p>
        </p:txBody>
      </p:sp>
      <p:sp>
        <p:nvSpPr>
          <p:cNvPr id="192"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3"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16732422"/>
      </p:ext>
    </p:extLst>
  </p:cSld>
  <p:clrMapOvr>
    <a:masterClrMapping/>
  </p:clrMapOvr>
  <p:transition spd="med"/>
</p:sldLayout>
</file>

<file path=ppt/slideLayouts/slideLayout219.xml><?xml version="1.0" encoding="utf-8"?>
<p:sldLayout xmlns:a="http://schemas.openxmlformats.org/drawingml/2006/main" xmlns:r="http://schemas.openxmlformats.org/officeDocument/2006/relationships" xmlns:p="http://schemas.openxmlformats.org/presentationml/2006/main" type="tx">
  <p:cSld name="1_Vertical Title and Text">
    <p:spTree>
      <p:nvGrpSpPr>
        <p:cNvPr id="1" name=""/>
        <p:cNvGrpSpPr/>
        <p:nvPr/>
      </p:nvGrpSpPr>
      <p:grpSpPr>
        <a:xfrm>
          <a:off x="0" y="0"/>
          <a:ext cx="0" cy="0"/>
          <a:chOff x="0" y="0"/>
          <a:chExt cx="0" cy="0"/>
        </a:xfrm>
      </p:grpSpPr>
      <p:sp>
        <p:nvSpPr>
          <p:cNvPr id="200" name="Title Text"/>
          <p:cNvSpPr>
            <a:spLocks noGrp="1"/>
          </p:cNvSpPr>
          <p:nvPr>
            <p:ph type="title"/>
          </p:nvPr>
        </p:nvSpPr>
        <p:spPr>
          <a:xfrm>
            <a:off x="6629400" y="274638"/>
            <a:ext cx="2057400" cy="5851526"/>
          </a:xfrm>
          <a:prstGeom prst="rect">
            <a:avLst/>
          </a:prstGeom>
        </p:spPr>
        <p:txBody>
          <a:bodyPr/>
          <a:lstStyle/>
          <a:p>
            <a:r>
              <a:t>Title Text</a:t>
            </a:r>
          </a:p>
        </p:txBody>
      </p:sp>
      <p:sp>
        <p:nvSpPr>
          <p:cNvPr id="201"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58096039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564428435"/>
      </p:ext>
    </p:extLst>
  </p:cSld>
  <p:clrMapOvr>
    <a:masterClrMapping/>
  </p:clrMapOvr>
  <p:transition spd="med"/>
</p:sldLayout>
</file>

<file path=ppt/slideLayouts/slideLayout220.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209" name="Title Text"/>
          <p:cNvSpPr>
            <a:spLocks noGrp="1"/>
          </p:cNvSpPr>
          <p:nvPr>
            <p:ph type="title"/>
          </p:nvPr>
        </p:nvSpPr>
        <p:spPr>
          <a:xfrm>
            <a:off x="685800" y="2130425"/>
            <a:ext cx="7772400" cy="1470025"/>
          </a:xfrm>
          <a:prstGeom prst="rect">
            <a:avLst/>
          </a:prstGeom>
        </p:spPr>
        <p:txBody>
          <a:bodyPr/>
          <a:lstStyle/>
          <a:p>
            <a:r>
              <a:t>Title Text</a:t>
            </a:r>
          </a:p>
        </p:txBody>
      </p:sp>
      <p:sp>
        <p:nvSpPr>
          <p:cNvPr id="210"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636968167"/>
      </p:ext>
    </p:extLst>
  </p:cSld>
  <p:clrMapOvr>
    <a:masterClrMapping/>
  </p:clrMapOvr>
  <p:transition spd="med"/>
</p:sldLayout>
</file>

<file path=ppt/slideLayouts/slideLayout221.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227" name="Title Text"/>
          <p:cNvSpPr>
            <a:spLocks noGrp="1"/>
          </p:cNvSpPr>
          <p:nvPr>
            <p:ph type="title"/>
          </p:nvPr>
        </p:nvSpPr>
        <p:spPr>
          <a:prstGeom prst="rect">
            <a:avLst/>
          </a:prstGeom>
        </p:spPr>
        <p:txBody>
          <a:bodyPr/>
          <a:lstStyle/>
          <a:p>
            <a:r>
              <a:t>Title Text</a:t>
            </a:r>
          </a:p>
        </p:txBody>
      </p:sp>
      <p:sp>
        <p:nvSpPr>
          <p:cNvPr id="22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946993789"/>
      </p:ext>
    </p:extLst>
  </p:cSld>
  <p:clrMapOvr>
    <a:masterClrMapping/>
  </p:clrMapOvr>
  <p:transition spd="med"/>
</p:sldLayout>
</file>

<file path=ppt/slideLayouts/slideLayout222.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236"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237"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38"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784445884"/>
      </p:ext>
    </p:extLst>
  </p:cSld>
  <p:clrMapOvr>
    <a:masterClrMapping/>
  </p:clrMapOvr>
  <p:transition spd="med"/>
</p:sldLayout>
</file>

<file path=ppt/slideLayouts/slideLayout223.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245" name="Title Text"/>
          <p:cNvSpPr>
            <a:spLocks noGrp="1"/>
          </p:cNvSpPr>
          <p:nvPr>
            <p:ph type="title"/>
          </p:nvPr>
        </p:nvSpPr>
        <p:spPr>
          <a:prstGeom prst="rect">
            <a:avLst/>
          </a:prstGeom>
        </p:spPr>
        <p:txBody>
          <a:bodyPr/>
          <a:lstStyle/>
          <a:p>
            <a:r>
              <a:t>Title Text</a:t>
            </a:r>
          </a:p>
        </p:txBody>
      </p:sp>
      <p:sp>
        <p:nvSpPr>
          <p:cNvPr id="246"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838954785"/>
      </p:ext>
    </p:extLst>
  </p:cSld>
  <p:clrMapOvr>
    <a:masterClrMapping/>
  </p:clrMapOvr>
  <p:transition spd="med"/>
</p:sldLayout>
</file>

<file path=ppt/slideLayouts/slideLayout224.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254" name="Title Text"/>
          <p:cNvSpPr>
            <a:spLocks noGrp="1"/>
          </p:cNvSpPr>
          <p:nvPr>
            <p:ph type="title"/>
          </p:nvPr>
        </p:nvSpPr>
        <p:spPr>
          <a:prstGeom prst="rect">
            <a:avLst/>
          </a:prstGeom>
        </p:spPr>
        <p:txBody>
          <a:bodyPr/>
          <a:lstStyle/>
          <a:p>
            <a:r>
              <a:t>Title Text</a:t>
            </a:r>
          </a:p>
        </p:txBody>
      </p:sp>
      <p:sp>
        <p:nvSpPr>
          <p:cNvPr id="255"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56"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25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159777995"/>
      </p:ext>
    </p:extLst>
  </p:cSld>
  <p:clrMapOvr>
    <a:masterClrMapping/>
  </p:clrMapOvr>
  <p:transition spd="med"/>
</p:sldLayout>
</file>

<file path=ppt/slideLayouts/slideLayout225.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264" name="Title Text"/>
          <p:cNvSpPr>
            <a:spLocks noGrp="1"/>
          </p:cNvSpPr>
          <p:nvPr>
            <p:ph type="title"/>
          </p:nvPr>
        </p:nvSpPr>
        <p:spPr>
          <a:prstGeom prst="rect">
            <a:avLst/>
          </a:prstGeom>
        </p:spPr>
        <p:txBody>
          <a:bodyPr/>
          <a:lstStyle/>
          <a:p>
            <a:r>
              <a:t>Title Text</a:t>
            </a:r>
          </a:p>
        </p:txBody>
      </p:sp>
      <p:sp>
        <p:nvSpPr>
          <p:cNvPr id="26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223003542"/>
      </p:ext>
    </p:extLst>
  </p:cSld>
  <p:clrMapOvr>
    <a:masterClrMapping/>
  </p:clrMapOvr>
  <p:transition spd="med"/>
</p:sldLayout>
</file>

<file path=ppt/slideLayouts/slideLayout226.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27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636468133"/>
      </p:ext>
    </p:extLst>
  </p:cSld>
  <p:clrMapOvr>
    <a:masterClrMapping/>
  </p:clrMapOvr>
  <p:transition spd="med"/>
</p:sldLayout>
</file>

<file path=ppt/slideLayouts/slideLayout227.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279"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280"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1"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28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084012900"/>
      </p:ext>
    </p:extLst>
  </p:cSld>
  <p:clrMapOvr>
    <a:masterClrMapping/>
  </p:clrMapOvr>
  <p:transition spd="med"/>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289"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290"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291"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9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92201986"/>
      </p:ext>
    </p:extLst>
  </p:cSld>
  <p:clrMapOvr>
    <a:masterClrMapping/>
  </p:clrMapOvr>
  <p:transition spd="med"/>
</p:sldLayout>
</file>

<file path=ppt/slideLayouts/slideLayout229.xml><?xml version="1.0" encoding="utf-8"?>
<p:sldLayout xmlns:a="http://schemas.openxmlformats.org/drawingml/2006/main" xmlns:r="http://schemas.openxmlformats.org/officeDocument/2006/relationships" xmlns:p="http://schemas.openxmlformats.org/presentationml/2006/main" type="tx">
  <p:cSld name="2_Title and Vertical Text">
    <p:spTree>
      <p:nvGrpSpPr>
        <p:cNvPr id="1" name=""/>
        <p:cNvGrpSpPr/>
        <p:nvPr/>
      </p:nvGrpSpPr>
      <p:grpSpPr>
        <a:xfrm>
          <a:off x="0" y="0"/>
          <a:ext cx="0" cy="0"/>
          <a:chOff x="0" y="0"/>
          <a:chExt cx="0" cy="0"/>
        </a:xfrm>
      </p:grpSpPr>
      <p:sp>
        <p:nvSpPr>
          <p:cNvPr id="299" name="Title Text"/>
          <p:cNvSpPr>
            <a:spLocks noGrp="1"/>
          </p:cNvSpPr>
          <p:nvPr>
            <p:ph type="title"/>
          </p:nvPr>
        </p:nvSpPr>
        <p:spPr>
          <a:prstGeom prst="rect">
            <a:avLst/>
          </a:prstGeom>
        </p:spPr>
        <p:txBody>
          <a:bodyPr/>
          <a:lstStyle/>
          <a:p>
            <a:r>
              <a:t>Title Text</a:t>
            </a:r>
          </a:p>
        </p:txBody>
      </p:sp>
      <p:sp>
        <p:nvSpPr>
          <p:cNvPr id="300"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03874269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10" name="Title Text"/>
          <p:cNvSpPr>
            <a:spLocks noGrp="1"/>
          </p:cNvSpPr>
          <p:nvPr>
            <p:ph type="title"/>
          </p:nvPr>
        </p:nvSpPr>
        <p:spPr>
          <a:xfrm>
            <a:off x="685800" y="2130425"/>
            <a:ext cx="7772400" cy="1470025"/>
          </a:xfrm>
          <a:prstGeom prst="rect">
            <a:avLst/>
          </a:prstGeom>
        </p:spPr>
        <p:txBody>
          <a:bodyPr/>
          <a:lstStyle/>
          <a:p>
            <a:r>
              <a:t>Title Text</a:t>
            </a:r>
          </a:p>
        </p:txBody>
      </p:sp>
      <p:sp>
        <p:nvSpPr>
          <p:cNvPr id="111"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729784569"/>
      </p:ext>
    </p:extLst>
  </p:cSld>
  <p:clrMapOvr>
    <a:masterClrMapping/>
  </p:clrMapOvr>
  <p:transition spd="med"/>
</p:sldLayout>
</file>

<file path=ppt/slideLayouts/slideLayout230.xml><?xml version="1.0" encoding="utf-8"?>
<p:sldLayout xmlns:a="http://schemas.openxmlformats.org/drawingml/2006/main" xmlns:r="http://schemas.openxmlformats.org/officeDocument/2006/relationships" xmlns:p="http://schemas.openxmlformats.org/presentationml/2006/main" type="tx">
  <p:cSld name="2_Vertical Title and Text">
    <p:spTree>
      <p:nvGrpSpPr>
        <p:cNvPr id="1" name=""/>
        <p:cNvGrpSpPr/>
        <p:nvPr/>
      </p:nvGrpSpPr>
      <p:grpSpPr>
        <a:xfrm>
          <a:off x="0" y="0"/>
          <a:ext cx="0" cy="0"/>
          <a:chOff x="0" y="0"/>
          <a:chExt cx="0" cy="0"/>
        </a:xfrm>
      </p:grpSpPr>
      <p:sp>
        <p:nvSpPr>
          <p:cNvPr id="308" name="Title Text"/>
          <p:cNvSpPr>
            <a:spLocks noGrp="1"/>
          </p:cNvSpPr>
          <p:nvPr>
            <p:ph type="title"/>
          </p:nvPr>
        </p:nvSpPr>
        <p:spPr>
          <a:xfrm>
            <a:off x="6629400" y="274638"/>
            <a:ext cx="2057400" cy="5851526"/>
          </a:xfrm>
          <a:prstGeom prst="rect">
            <a:avLst/>
          </a:prstGeom>
        </p:spPr>
        <p:txBody>
          <a:bodyPr/>
          <a:lstStyle/>
          <a:p>
            <a:r>
              <a:t>Title Text</a:t>
            </a:r>
          </a:p>
        </p:txBody>
      </p:sp>
      <p:sp>
        <p:nvSpPr>
          <p:cNvPr id="309"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248603769"/>
      </p:ext>
    </p:extLst>
  </p:cSld>
  <p:clrMapOvr>
    <a:masterClrMapping/>
  </p:clrMapOvr>
  <p:transition spd="med"/>
</p:sldLayout>
</file>

<file path=ppt/slideLayouts/slideLayout231.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317" name="Title Text"/>
          <p:cNvSpPr>
            <a:spLocks noGrp="1"/>
          </p:cNvSpPr>
          <p:nvPr>
            <p:ph type="title"/>
          </p:nvPr>
        </p:nvSpPr>
        <p:spPr>
          <a:xfrm>
            <a:off x="685800" y="2130425"/>
            <a:ext cx="7772400" cy="1470025"/>
          </a:xfrm>
          <a:prstGeom prst="rect">
            <a:avLst/>
          </a:prstGeom>
        </p:spPr>
        <p:txBody>
          <a:bodyPr/>
          <a:lstStyle/>
          <a:p>
            <a:r>
              <a:t>Title Text</a:t>
            </a:r>
          </a:p>
        </p:txBody>
      </p:sp>
      <p:sp>
        <p:nvSpPr>
          <p:cNvPr id="318"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744734677"/>
      </p:ext>
    </p:extLst>
  </p:cSld>
  <p:clrMapOvr>
    <a:masterClrMapping/>
  </p:clrMapOvr>
  <p:transition spd="med"/>
</p:sldLayout>
</file>

<file path=ppt/slideLayouts/slideLayout232.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326" name="Title Text"/>
          <p:cNvSpPr>
            <a:spLocks noGrp="1"/>
          </p:cNvSpPr>
          <p:nvPr>
            <p:ph type="title"/>
          </p:nvPr>
        </p:nvSpPr>
        <p:spPr>
          <a:prstGeom prst="rect">
            <a:avLst/>
          </a:prstGeom>
        </p:spPr>
        <p:txBody>
          <a:bodyPr/>
          <a:lstStyle/>
          <a:p>
            <a:r>
              <a:t>Title Text</a:t>
            </a:r>
          </a:p>
        </p:txBody>
      </p:sp>
      <p:sp>
        <p:nvSpPr>
          <p:cNvPr id="32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8"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556271122"/>
      </p:ext>
    </p:extLst>
  </p:cSld>
  <p:clrMapOvr>
    <a:masterClrMapping/>
  </p:clrMapOvr>
  <p:transition spd="med"/>
</p:sldLayout>
</file>

<file path=ppt/slideLayouts/slideLayout233.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335"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36"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211545869"/>
      </p:ext>
    </p:extLst>
  </p:cSld>
  <p:clrMapOvr>
    <a:masterClrMapping/>
  </p:clrMapOvr>
  <p:transition spd="med"/>
</p:sldLayout>
</file>

<file path=ppt/slideLayouts/slideLayout234.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344" name="Title Text"/>
          <p:cNvSpPr>
            <a:spLocks noGrp="1"/>
          </p:cNvSpPr>
          <p:nvPr>
            <p:ph type="title"/>
          </p:nvPr>
        </p:nvSpPr>
        <p:spPr>
          <a:prstGeom prst="rect">
            <a:avLst/>
          </a:prstGeom>
        </p:spPr>
        <p:txBody>
          <a:bodyPr/>
          <a:lstStyle/>
          <a:p>
            <a:r>
              <a:t>Title Text</a:t>
            </a:r>
          </a:p>
        </p:txBody>
      </p:sp>
      <p:sp>
        <p:nvSpPr>
          <p:cNvPr id="345"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46"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74459732"/>
      </p:ext>
    </p:extLst>
  </p:cSld>
  <p:clrMapOvr>
    <a:masterClrMapping/>
  </p:clrMapOvr>
  <p:transition spd="med"/>
</p:sldLayout>
</file>

<file path=ppt/slideLayouts/slideLayout235.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353" name="Title Text"/>
          <p:cNvSpPr>
            <a:spLocks noGrp="1"/>
          </p:cNvSpPr>
          <p:nvPr>
            <p:ph type="title"/>
          </p:nvPr>
        </p:nvSpPr>
        <p:spPr>
          <a:prstGeom prst="rect">
            <a:avLst/>
          </a:prstGeom>
        </p:spPr>
        <p:txBody>
          <a:bodyPr/>
          <a:lstStyle/>
          <a:p>
            <a:r>
              <a:t>Title Text</a:t>
            </a:r>
          </a:p>
        </p:txBody>
      </p:sp>
      <p:sp>
        <p:nvSpPr>
          <p:cNvPr id="354"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55"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356"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841525184"/>
      </p:ext>
    </p:extLst>
  </p:cSld>
  <p:clrMapOvr>
    <a:masterClrMapping/>
  </p:clrMapOvr>
  <p:transition spd="med"/>
</p:sldLayout>
</file>

<file path=ppt/slideLayouts/slideLayout236.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363" name="Title Text"/>
          <p:cNvSpPr>
            <a:spLocks noGrp="1"/>
          </p:cNvSpPr>
          <p:nvPr>
            <p:ph type="title"/>
          </p:nvPr>
        </p:nvSpPr>
        <p:spPr>
          <a:prstGeom prst="rect">
            <a:avLst/>
          </a:prstGeom>
        </p:spPr>
        <p:txBody>
          <a:bodyPr/>
          <a:lstStyle/>
          <a:p>
            <a:r>
              <a:t>Title Text</a:t>
            </a:r>
          </a:p>
        </p:txBody>
      </p:sp>
      <p:sp>
        <p:nvSpPr>
          <p:cNvPr id="36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400403756"/>
      </p:ext>
    </p:extLst>
  </p:cSld>
  <p:clrMapOvr>
    <a:masterClrMapping/>
  </p:clrMapOvr>
  <p:transition spd="med"/>
</p:sldLayout>
</file>

<file path=ppt/slideLayouts/slideLayout237.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37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180171257"/>
      </p:ext>
    </p:extLst>
  </p:cSld>
  <p:clrMapOvr>
    <a:masterClrMapping/>
  </p:clrMapOvr>
  <p:transition spd="med"/>
</p:sldLayout>
</file>

<file path=ppt/slideLayouts/slideLayout238.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378"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379"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0"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38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070659279"/>
      </p:ext>
    </p:extLst>
  </p:cSld>
  <p:clrMapOvr>
    <a:masterClrMapping/>
  </p:clrMapOvr>
  <p:transition spd="med"/>
</p:sldLayout>
</file>

<file path=ppt/slideLayouts/slideLayout239.xml><?xml version="1.0" encoding="utf-8"?>
<p:sldLayout xmlns:a="http://schemas.openxmlformats.org/drawingml/2006/main" xmlns:r="http://schemas.openxmlformats.org/officeDocument/2006/relationships" xmlns:p="http://schemas.openxmlformats.org/presentationml/2006/main" type="tx">
  <p:cSld name="3_Picture with Caption">
    <p:spTree>
      <p:nvGrpSpPr>
        <p:cNvPr id="1" name=""/>
        <p:cNvGrpSpPr/>
        <p:nvPr/>
      </p:nvGrpSpPr>
      <p:grpSpPr>
        <a:xfrm>
          <a:off x="0" y="0"/>
          <a:ext cx="0" cy="0"/>
          <a:chOff x="0" y="0"/>
          <a:chExt cx="0" cy="0"/>
        </a:xfrm>
      </p:grpSpPr>
      <p:sp>
        <p:nvSpPr>
          <p:cNvPr id="388"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389"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390"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9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02779949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28"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129"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644689352"/>
      </p:ext>
    </p:extLst>
  </p:cSld>
  <p:clrMapOvr>
    <a:masterClrMapping/>
  </p:clrMapOvr>
  <p:transition spd="med"/>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3_Title and Vertical Text">
    <p:spTree>
      <p:nvGrpSpPr>
        <p:cNvPr id="1" name=""/>
        <p:cNvGrpSpPr/>
        <p:nvPr/>
      </p:nvGrpSpPr>
      <p:grpSpPr>
        <a:xfrm>
          <a:off x="0" y="0"/>
          <a:ext cx="0" cy="0"/>
          <a:chOff x="0" y="0"/>
          <a:chExt cx="0" cy="0"/>
        </a:xfrm>
      </p:grpSpPr>
      <p:sp>
        <p:nvSpPr>
          <p:cNvPr id="398" name="Title Text"/>
          <p:cNvSpPr>
            <a:spLocks noGrp="1"/>
          </p:cNvSpPr>
          <p:nvPr>
            <p:ph type="title"/>
          </p:nvPr>
        </p:nvSpPr>
        <p:spPr>
          <a:prstGeom prst="rect">
            <a:avLst/>
          </a:prstGeom>
        </p:spPr>
        <p:txBody>
          <a:bodyPr/>
          <a:lstStyle/>
          <a:p>
            <a:r>
              <a:t>Title Text</a:t>
            </a:r>
          </a:p>
        </p:txBody>
      </p:sp>
      <p:sp>
        <p:nvSpPr>
          <p:cNvPr id="399"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493617713"/>
      </p:ext>
    </p:extLst>
  </p:cSld>
  <p:clrMapOvr>
    <a:masterClrMapping/>
  </p:clrMapOvr>
  <p:transition spd="med"/>
</p:sldLayout>
</file>

<file path=ppt/slideLayouts/slideLayout241.xml><?xml version="1.0" encoding="utf-8"?>
<p:sldLayout xmlns:a="http://schemas.openxmlformats.org/drawingml/2006/main" xmlns:r="http://schemas.openxmlformats.org/officeDocument/2006/relationships" xmlns:p="http://schemas.openxmlformats.org/presentationml/2006/main" type="tx">
  <p:cSld name="3_Vertical Title and Text">
    <p:spTree>
      <p:nvGrpSpPr>
        <p:cNvPr id="1" name=""/>
        <p:cNvGrpSpPr/>
        <p:nvPr/>
      </p:nvGrpSpPr>
      <p:grpSpPr>
        <a:xfrm>
          <a:off x="0" y="0"/>
          <a:ext cx="0" cy="0"/>
          <a:chOff x="0" y="0"/>
          <a:chExt cx="0" cy="0"/>
        </a:xfrm>
      </p:grpSpPr>
      <p:sp>
        <p:nvSpPr>
          <p:cNvPr id="407" name="Title Text"/>
          <p:cNvSpPr>
            <a:spLocks noGrp="1"/>
          </p:cNvSpPr>
          <p:nvPr>
            <p:ph type="title"/>
          </p:nvPr>
        </p:nvSpPr>
        <p:spPr>
          <a:xfrm>
            <a:off x="6629400" y="274638"/>
            <a:ext cx="2057400" cy="5851526"/>
          </a:xfrm>
          <a:prstGeom prst="rect">
            <a:avLst/>
          </a:prstGeom>
        </p:spPr>
        <p:txBody>
          <a:bodyPr/>
          <a:lstStyle/>
          <a:p>
            <a:r>
              <a:t>Title Text</a:t>
            </a:r>
          </a:p>
        </p:txBody>
      </p:sp>
      <p:sp>
        <p:nvSpPr>
          <p:cNvPr id="408"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667250149"/>
      </p:ext>
    </p:extLst>
  </p:cSld>
  <p:clrMapOvr>
    <a:masterClrMapping/>
  </p:clrMapOvr>
  <p:transition spd="med"/>
</p:sldLayout>
</file>

<file path=ppt/slideLayouts/slideLayout242.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416" name="Title Text"/>
          <p:cNvSpPr>
            <a:spLocks noGrp="1"/>
          </p:cNvSpPr>
          <p:nvPr>
            <p:ph type="title"/>
          </p:nvPr>
        </p:nvSpPr>
        <p:spPr>
          <a:xfrm>
            <a:off x="685800" y="2130425"/>
            <a:ext cx="7772400" cy="1470025"/>
          </a:xfrm>
          <a:prstGeom prst="rect">
            <a:avLst/>
          </a:prstGeom>
        </p:spPr>
        <p:txBody>
          <a:bodyPr/>
          <a:lstStyle/>
          <a:p>
            <a:r>
              <a:t>Title Text</a:t>
            </a:r>
          </a:p>
        </p:txBody>
      </p:sp>
      <p:sp>
        <p:nvSpPr>
          <p:cNvPr id="417"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18"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428845"/>
      </p:ext>
    </p:extLst>
  </p:cSld>
  <p:clrMapOvr>
    <a:masterClrMapping/>
  </p:clrMapOvr>
  <p:transition spd="med"/>
</p:sldLayout>
</file>

<file path=ppt/slideLayouts/slideLayout243.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425" name="Title Text"/>
          <p:cNvSpPr>
            <a:spLocks noGrp="1"/>
          </p:cNvSpPr>
          <p:nvPr>
            <p:ph type="title"/>
          </p:nvPr>
        </p:nvSpPr>
        <p:spPr>
          <a:prstGeom prst="rect">
            <a:avLst/>
          </a:prstGeom>
        </p:spPr>
        <p:txBody>
          <a:bodyPr/>
          <a:lstStyle/>
          <a:p>
            <a:r>
              <a:t>Title Text</a:t>
            </a:r>
          </a:p>
        </p:txBody>
      </p:sp>
      <p:sp>
        <p:nvSpPr>
          <p:cNvPr id="426"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163291719"/>
      </p:ext>
    </p:extLst>
  </p:cSld>
  <p:clrMapOvr>
    <a:masterClrMapping/>
  </p:clrMapOvr>
  <p:transition spd="med"/>
</p:sldLayout>
</file>

<file path=ppt/slideLayouts/slideLayout244.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434"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435"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36"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51511094"/>
      </p:ext>
    </p:extLst>
  </p:cSld>
  <p:clrMapOvr>
    <a:masterClrMapping/>
  </p:clrMapOvr>
  <p:transition spd="med"/>
</p:sldLayout>
</file>

<file path=ppt/slideLayouts/slideLayout245.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443" name="Title Text"/>
          <p:cNvSpPr>
            <a:spLocks noGrp="1"/>
          </p:cNvSpPr>
          <p:nvPr>
            <p:ph type="title"/>
          </p:nvPr>
        </p:nvSpPr>
        <p:spPr>
          <a:prstGeom prst="rect">
            <a:avLst/>
          </a:prstGeom>
        </p:spPr>
        <p:txBody>
          <a:bodyPr/>
          <a:lstStyle/>
          <a:p>
            <a:r>
              <a:t>Title Text</a:t>
            </a:r>
          </a:p>
        </p:txBody>
      </p:sp>
      <p:sp>
        <p:nvSpPr>
          <p:cNvPr id="444"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068697732"/>
      </p:ext>
    </p:extLst>
  </p:cSld>
  <p:clrMapOvr>
    <a:masterClrMapping/>
  </p:clrMapOvr>
  <p:transition spd="med"/>
</p:sldLayout>
</file>

<file path=ppt/slideLayouts/slideLayout246.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452" name="Title Text"/>
          <p:cNvSpPr>
            <a:spLocks noGrp="1"/>
          </p:cNvSpPr>
          <p:nvPr>
            <p:ph type="title"/>
          </p:nvPr>
        </p:nvSpPr>
        <p:spPr>
          <a:prstGeom prst="rect">
            <a:avLst/>
          </a:prstGeom>
        </p:spPr>
        <p:txBody>
          <a:bodyPr/>
          <a:lstStyle/>
          <a:p>
            <a:r>
              <a:t>Title Text</a:t>
            </a:r>
          </a:p>
        </p:txBody>
      </p:sp>
      <p:sp>
        <p:nvSpPr>
          <p:cNvPr id="453"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54"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45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510300017"/>
      </p:ext>
    </p:extLst>
  </p:cSld>
  <p:clrMapOvr>
    <a:masterClrMapping/>
  </p:clrMapOvr>
  <p:transition spd="med"/>
</p:sldLayout>
</file>

<file path=ppt/slideLayouts/slideLayout247.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462" name="Title Text"/>
          <p:cNvSpPr>
            <a:spLocks noGrp="1"/>
          </p:cNvSpPr>
          <p:nvPr>
            <p:ph type="title"/>
          </p:nvPr>
        </p:nvSpPr>
        <p:spPr>
          <a:prstGeom prst="rect">
            <a:avLst/>
          </a:prstGeom>
        </p:spPr>
        <p:txBody>
          <a:bodyPr/>
          <a:lstStyle/>
          <a:p>
            <a:r>
              <a:t>Title Text</a:t>
            </a:r>
          </a:p>
        </p:txBody>
      </p:sp>
      <p:sp>
        <p:nvSpPr>
          <p:cNvPr id="463"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351288834"/>
      </p:ext>
    </p:extLst>
  </p:cSld>
  <p:clrMapOvr>
    <a:masterClrMapping/>
  </p:clrMapOvr>
  <p:transition spd="med"/>
</p:sldLayout>
</file>

<file path=ppt/slideLayouts/slideLayout248.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sp>
        <p:nvSpPr>
          <p:cNvPr id="47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883696990"/>
      </p:ext>
    </p:extLst>
  </p:cSld>
  <p:clrMapOvr>
    <a:masterClrMapping/>
  </p:clrMapOvr>
  <p:transition spd="med"/>
</p:sldLayout>
</file>

<file path=ppt/slideLayouts/slideLayout249.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477"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478"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9"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48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6549008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37" name="Title Text"/>
          <p:cNvSpPr>
            <a:spLocks noGrp="1"/>
          </p:cNvSpPr>
          <p:nvPr>
            <p:ph type="title"/>
          </p:nvPr>
        </p:nvSpPr>
        <p:spPr>
          <a:prstGeom prst="rect">
            <a:avLst/>
          </a:prstGeom>
        </p:spPr>
        <p:txBody>
          <a:bodyPr/>
          <a:lstStyle/>
          <a:p>
            <a:r>
              <a:t>Title Text</a:t>
            </a:r>
          </a:p>
        </p:txBody>
      </p:sp>
      <p:sp>
        <p:nvSpPr>
          <p:cNvPr id="138"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970428427"/>
      </p:ext>
    </p:extLst>
  </p:cSld>
  <p:clrMapOvr>
    <a:masterClrMapping/>
  </p:clrMapOvr>
  <p:transition spd="med"/>
</p:sldLayout>
</file>

<file path=ppt/slideLayouts/slideLayout250.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487"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488"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489"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80054364"/>
      </p:ext>
    </p:extLst>
  </p:cSld>
  <p:clrMapOvr>
    <a:masterClrMapping/>
  </p:clrMapOvr>
  <p:transition spd="med"/>
</p:sldLayout>
</file>

<file path=ppt/slideLayouts/slideLayout251.xml><?xml version="1.0" encoding="utf-8"?>
<p:sldLayout xmlns:a="http://schemas.openxmlformats.org/drawingml/2006/main" xmlns:r="http://schemas.openxmlformats.org/officeDocument/2006/relationships" xmlns:p="http://schemas.openxmlformats.org/presentationml/2006/main" type="tx">
  <p:cSld name="4_Title and Vertical Text">
    <p:spTree>
      <p:nvGrpSpPr>
        <p:cNvPr id="1" name=""/>
        <p:cNvGrpSpPr/>
        <p:nvPr/>
      </p:nvGrpSpPr>
      <p:grpSpPr>
        <a:xfrm>
          <a:off x="0" y="0"/>
          <a:ext cx="0" cy="0"/>
          <a:chOff x="0" y="0"/>
          <a:chExt cx="0" cy="0"/>
        </a:xfrm>
      </p:grpSpPr>
      <p:sp>
        <p:nvSpPr>
          <p:cNvPr id="497" name="Title Text"/>
          <p:cNvSpPr>
            <a:spLocks noGrp="1"/>
          </p:cNvSpPr>
          <p:nvPr>
            <p:ph type="title"/>
          </p:nvPr>
        </p:nvSpPr>
        <p:spPr>
          <a:prstGeom prst="rect">
            <a:avLst/>
          </a:prstGeom>
        </p:spPr>
        <p:txBody>
          <a:bodyPr/>
          <a:lstStyle/>
          <a:p>
            <a:r>
              <a:t>Title Text</a:t>
            </a:r>
          </a:p>
        </p:txBody>
      </p:sp>
      <p:sp>
        <p:nvSpPr>
          <p:cNvPr id="49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289461570"/>
      </p:ext>
    </p:extLst>
  </p:cSld>
  <p:clrMapOvr>
    <a:masterClrMapping/>
  </p:clrMapOvr>
  <p:transition spd="med"/>
</p:sldLayout>
</file>

<file path=ppt/slideLayouts/slideLayout252.xml><?xml version="1.0" encoding="utf-8"?>
<p:sldLayout xmlns:a="http://schemas.openxmlformats.org/drawingml/2006/main" xmlns:r="http://schemas.openxmlformats.org/officeDocument/2006/relationships" xmlns:p="http://schemas.openxmlformats.org/presentationml/2006/main" type="tx">
  <p:cSld name="4_Vertical Title and Text">
    <p:spTree>
      <p:nvGrpSpPr>
        <p:cNvPr id="1" name=""/>
        <p:cNvGrpSpPr/>
        <p:nvPr/>
      </p:nvGrpSpPr>
      <p:grpSpPr>
        <a:xfrm>
          <a:off x="0" y="0"/>
          <a:ext cx="0" cy="0"/>
          <a:chOff x="0" y="0"/>
          <a:chExt cx="0" cy="0"/>
        </a:xfrm>
      </p:grpSpPr>
      <p:sp>
        <p:nvSpPr>
          <p:cNvPr id="506" name="Title Text"/>
          <p:cNvSpPr>
            <a:spLocks noGrp="1"/>
          </p:cNvSpPr>
          <p:nvPr>
            <p:ph type="title"/>
          </p:nvPr>
        </p:nvSpPr>
        <p:spPr>
          <a:xfrm>
            <a:off x="6629400" y="274638"/>
            <a:ext cx="2057400" cy="5851526"/>
          </a:xfrm>
          <a:prstGeom prst="rect">
            <a:avLst/>
          </a:prstGeom>
        </p:spPr>
        <p:txBody>
          <a:bodyPr/>
          <a:lstStyle/>
          <a:p>
            <a:r>
              <a:t>Title Text</a:t>
            </a:r>
          </a:p>
        </p:txBody>
      </p:sp>
      <p:sp>
        <p:nvSpPr>
          <p:cNvPr id="507"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8"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273283292"/>
      </p:ext>
    </p:extLst>
  </p:cSld>
  <p:clrMapOvr>
    <a:masterClrMapping/>
  </p:clrMapOvr>
  <p:transition spd="med"/>
</p:sldLayout>
</file>

<file path=ppt/slideLayouts/slideLayout253.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515" name="Title Text"/>
          <p:cNvSpPr>
            <a:spLocks noGrp="1"/>
          </p:cNvSpPr>
          <p:nvPr>
            <p:ph type="title"/>
          </p:nvPr>
        </p:nvSpPr>
        <p:spPr>
          <a:xfrm>
            <a:off x="685800" y="2130425"/>
            <a:ext cx="7772400" cy="1470025"/>
          </a:xfrm>
          <a:prstGeom prst="rect">
            <a:avLst/>
          </a:prstGeom>
        </p:spPr>
        <p:txBody>
          <a:bodyPr/>
          <a:lstStyle/>
          <a:p>
            <a:r>
              <a:t>Title Text</a:t>
            </a:r>
          </a:p>
        </p:txBody>
      </p:sp>
      <p:sp>
        <p:nvSpPr>
          <p:cNvPr id="516"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1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981917198"/>
      </p:ext>
    </p:extLst>
  </p:cSld>
  <p:clrMapOvr>
    <a:masterClrMapping/>
  </p:clrMapOvr>
  <p:transition spd="med"/>
</p:sldLayout>
</file>

<file path=ppt/slideLayouts/slideLayout254.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524" name="Title Text"/>
          <p:cNvSpPr>
            <a:spLocks noGrp="1"/>
          </p:cNvSpPr>
          <p:nvPr>
            <p:ph type="title"/>
          </p:nvPr>
        </p:nvSpPr>
        <p:spPr>
          <a:prstGeom prst="rect">
            <a:avLst/>
          </a:prstGeom>
        </p:spPr>
        <p:txBody>
          <a:bodyPr/>
          <a:lstStyle/>
          <a:p>
            <a:r>
              <a:t>Title Text</a:t>
            </a:r>
          </a:p>
        </p:txBody>
      </p:sp>
      <p:sp>
        <p:nvSpPr>
          <p:cNvPr id="525"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6"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546913357"/>
      </p:ext>
    </p:extLst>
  </p:cSld>
  <p:clrMapOvr>
    <a:masterClrMapping/>
  </p:clrMapOvr>
  <p:transition spd="med"/>
</p:sldLayout>
</file>

<file path=ppt/slideLayouts/slideLayout255.xml><?xml version="1.0" encoding="utf-8"?>
<p:sldLayout xmlns:a="http://schemas.openxmlformats.org/drawingml/2006/main" xmlns:r="http://schemas.openxmlformats.org/officeDocument/2006/relationships" xmlns:p="http://schemas.openxmlformats.org/presentationml/2006/main" type="tx">
  <p:cSld name="5_Section Header">
    <p:spTree>
      <p:nvGrpSpPr>
        <p:cNvPr id="1" name=""/>
        <p:cNvGrpSpPr/>
        <p:nvPr/>
      </p:nvGrpSpPr>
      <p:grpSpPr>
        <a:xfrm>
          <a:off x="0" y="0"/>
          <a:ext cx="0" cy="0"/>
          <a:chOff x="0" y="0"/>
          <a:chExt cx="0" cy="0"/>
        </a:xfrm>
      </p:grpSpPr>
      <p:sp>
        <p:nvSpPr>
          <p:cNvPr id="533"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534"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3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729870444"/>
      </p:ext>
    </p:extLst>
  </p:cSld>
  <p:clrMapOvr>
    <a:masterClrMapping/>
  </p:clrMapOvr>
  <p:transition spd="med"/>
</p:sldLayout>
</file>

<file path=ppt/slideLayouts/slideLayout256.xml><?xml version="1.0" encoding="utf-8"?>
<p:sldLayout xmlns:a="http://schemas.openxmlformats.org/drawingml/2006/main" xmlns:r="http://schemas.openxmlformats.org/officeDocument/2006/relationships" xmlns:p="http://schemas.openxmlformats.org/presentationml/2006/main" type="tx">
  <p:cSld name="5_Two Content">
    <p:spTree>
      <p:nvGrpSpPr>
        <p:cNvPr id="1" name=""/>
        <p:cNvGrpSpPr/>
        <p:nvPr/>
      </p:nvGrpSpPr>
      <p:grpSpPr>
        <a:xfrm>
          <a:off x="0" y="0"/>
          <a:ext cx="0" cy="0"/>
          <a:chOff x="0" y="0"/>
          <a:chExt cx="0" cy="0"/>
        </a:xfrm>
      </p:grpSpPr>
      <p:sp>
        <p:nvSpPr>
          <p:cNvPr id="542" name="Title Text"/>
          <p:cNvSpPr>
            <a:spLocks noGrp="1"/>
          </p:cNvSpPr>
          <p:nvPr>
            <p:ph type="title"/>
          </p:nvPr>
        </p:nvSpPr>
        <p:spPr>
          <a:prstGeom prst="rect">
            <a:avLst/>
          </a:prstGeom>
        </p:spPr>
        <p:txBody>
          <a:bodyPr/>
          <a:lstStyle/>
          <a:p>
            <a:r>
              <a:t>Title Text</a:t>
            </a:r>
          </a:p>
        </p:txBody>
      </p:sp>
      <p:sp>
        <p:nvSpPr>
          <p:cNvPr id="543"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4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878376288"/>
      </p:ext>
    </p:extLst>
  </p:cSld>
  <p:clrMapOvr>
    <a:masterClrMapping/>
  </p:clrMapOvr>
  <p:transition spd="med"/>
</p:sldLayout>
</file>

<file path=ppt/slideLayouts/slideLayout257.xml><?xml version="1.0" encoding="utf-8"?>
<p:sldLayout xmlns:a="http://schemas.openxmlformats.org/drawingml/2006/main" xmlns:r="http://schemas.openxmlformats.org/officeDocument/2006/relationships" xmlns:p="http://schemas.openxmlformats.org/presentationml/2006/main" type="tx">
  <p:cSld name="5_Comparison">
    <p:spTree>
      <p:nvGrpSpPr>
        <p:cNvPr id="1" name=""/>
        <p:cNvGrpSpPr/>
        <p:nvPr/>
      </p:nvGrpSpPr>
      <p:grpSpPr>
        <a:xfrm>
          <a:off x="0" y="0"/>
          <a:ext cx="0" cy="0"/>
          <a:chOff x="0" y="0"/>
          <a:chExt cx="0" cy="0"/>
        </a:xfrm>
      </p:grpSpPr>
      <p:sp>
        <p:nvSpPr>
          <p:cNvPr id="551" name="Title Text"/>
          <p:cNvSpPr>
            <a:spLocks noGrp="1"/>
          </p:cNvSpPr>
          <p:nvPr>
            <p:ph type="title"/>
          </p:nvPr>
        </p:nvSpPr>
        <p:spPr>
          <a:prstGeom prst="rect">
            <a:avLst/>
          </a:prstGeom>
        </p:spPr>
        <p:txBody>
          <a:bodyPr/>
          <a:lstStyle/>
          <a:p>
            <a:r>
              <a:t>Title Text</a:t>
            </a:r>
          </a:p>
        </p:txBody>
      </p:sp>
      <p:sp>
        <p:nvSpPr>
          <p:cNvPr id="552"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53"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5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076103189"/>
      </p:ext>
    </p:extLst>
  </p:cSld>
  <p:clrMapOvr>
    <a:masterClrMapping/>
  </p:clrMapOvr>
  <p:transition spd="med"/>
</p:sldLayout>
</file>

<file path=ppt/slideLayouts/slideLayout258.xml><?xml version="1.0" encoding="utf-8"?>
<p:sldLayout xmlns:a="http://schemas.openxmlformats.org/drawingml/2006/main" xmlns:r="http://schemas.openxmlformats.org/officeDocument/2006/relationships" xmlns:p="http://schemas.openxmlformats.org/presentationml/2006/main" type="tx">
  <p:cSld name="5_Title Only">
    <p:spTree>
      <p:nvGrpSpPr>
        <p:cNvPr id="1" name=""/>
        <p:cNvGrpSpPr/>
        <p:nvPr/>
      </p:nvGrpSpPr>
      <p:grpSpPr>
        <a:xfrm>
          <a:off x="0" y="0"/>
          <a:ext cx="0" cy="0"/>
          <a:chOff x="0" y="0"/>
          <a:chExt cx="0" cy="0"/>
        </a:xfrm>
      </p:grpSpPr>
      <p:sp>
        <p:nvSpPr>
          <p:cNvPr id="561" name="Title Text"/>
          <p:cNvSpPr>
            <a:spLocks noGrp="1"/>
          </p:cNvSpPr>
          <p:nvPr>
            <p:ph type="title"/>
          </p:nvPr>
        </p:nvSpPr>
        <p:spPr>
          <a:prstGeom prst="rect">
            <a:avLst/>
          </a:prstGeom>
        </p:spPr>
        <p:txBody>
          <a:bodyPr/>
          <a:lstStyle/>
          <a:p>
            <a:r>
              <a:t>Title Text</a:t>
            </a:r>
          </a:p>
        </p:txBody>
      </p:sp>
      <p:sp>
        <p:nvSpPr>
          <p:cNvPr id="56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064825935"/>
      </p:ext>
    </p:extLst>
  </p:cSld>
  <p:clrMapOvr>
    <a:masterClrMapping/>
  </p:clrMapOvr>
  <p:transition spd="med"/>
</p:sldLayout>
</file>

<file path=ppt/slideLayouts/slideLayout259.xml><?xml version="1.0" encoding="utf-8"?>
<p:sldLayout xmlns:a="http://schemas.openxmlformats.org/drawingml/2006/main" xmlns:r="http://schemas.openxmlformats.org/officeDocument/2006/relationships" xmlns:p="http://schemas.openxmlformats.org/presentationml/2006/main" type="tx">
  <p:cSld name="5_Blank">
    <p:spTree>
      <p:nvGrpSpPr>
        <p:cNvPr id="1" name=""/>
        <p:cNvGrpSpPr/>
        <p:nvPr/>
      </p:nvGrpSpPr>
      <p:grpSpPr>
        <a:xfrm>
          <a:off x="0" y="0"/>
          <a:ext cx="0" cy="0"/>
          <a:chOff x="0" y="0"/>
          <a:chExt cx="0" cy="0"/>
        </a:xfrm>
      </p:grpSpPr>
      <p:sp>
        <p:nvSpPr>
          <p:cNvPr id="56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3231423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146" name="Title Text"/>
          <p:cNvSpPr>
            <a:spLocks noGrp="1"/>
          </p:cNvSpPr>
          <p:nvPr>
            <p:ph type="title"/>
          </p:nvPr>
        </p:nvSpPr>
        <p:spPr>
          <a:prstGeom prst="rect">
            <a:avLst/>
          </a:prstGeom>
        </p:spPr>
        <p:txBody>
          <a:bodyPr/>
          <a:lstStyle/>
          <a:p>
            <a:r>
              <a:t>Title Text</a:t>
            </a:r>
          </a:p>
        </p:txBody>
      </p:sp>
      <p:sp>
        <p:nvSpPr>
          <p:cNvPr id="147"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48"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14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4200789806"/>
      </p:ext>
    </p:extLst>
  </p:cSld>
  <p:clrMapOvr>
    <a:masterClrMapping/>
  </p:clrMapOvr>
  <p:transition spd="med"/>
</p:sldLayout>
</file>

<file path=ppt/slideLayouts/slideLayout260.xml><?xml version="1.0" encoding="utf-8"?>
<p:sldLayout xmlns:a="http://schemas.openxmlformats.org/drawingml/2006/main" xmlns:r="http://schemas.openxmlformats.org/officeDocument/2006/relationships" xmlns:p="http://schemas.openxmlformats.org/presentationml/2006/main" type="tx">
  <p:cSld name="5_Content with Caption">
    <p:spTree>
      <p:nvGrpSpPr>
        <p:cNvPr id="1" name=""/>
        <p:cNvGrpSpPr/>
        <p:nvPr/>
      </p:nvGrpSpPr>
      <p:grpSpPr>
        <a:xfrm>
          <a:off x="0" y="0"/>
          <a:ext cx="0" cy="0"/>
          <a:chOff x="0" y="0"/>
          <a:chExt cx="0" cy="0"/>
        </a:xfrm>
      </p:grpSpPr>
      <p:sp>
        <p:nvSpPr>
          <p:cNvPr id="576"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577"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8"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57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618207089"/>
      </p:ext>
    </p:extLst>
  </p:cSld>
  <p:clrMapOvr>
    <a:masterClrMapping/>
  </p:clrMapOvr>
  <p:transition spd="med"/>
</p:sldLayout>
</file>

<file path=ppt/slideLayouts/slideLayout261.xml><?xml version="1.0" encoding="utf-8"?>
<p:sldLayout xmlns:a="http://schemas.openxmlformats.org/drawingml/2006/main" xmlns:r="http://schemas.openxmlformats.org/officeDocument/2006/relationships" xmlns:p="http://schemas.openxmlformats.org/presentationml/2006/main" type="tx">
  <p:cSld name="5_Picture with Caption">
    <p:spTree>
      <p:nvGrpSpPr>
        <p:cNvPr id="1" name=""/>
        <p:cNvGrpSpPr/>
        <p:nvPr/>
      </p:nvGrpSpPr>
      <p:grpSpPr>
        <a:xfrm>
          <a:off x="0" y="0"/>
          <a:ext cx="0" cy="0"/>
          <a:chOff x="0" y="0"/>
          <a:chExt cx="0" cy="0"/>
        </a:xfrm>
      </p:grpSpPr>
      <p:sp>
        <p:nvSpPr>
          <p:cNvPr id="586"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587"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588"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58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357039202"/>
      </p:ext>
    </p:extLst>
  </p:cSld>
  <p:clrMapOvr>
    <a:masterClrMapping/>
  </p:clrMapOvr>
  <p:transition spd="med"/>
</p:sldLayout>
</file>

<file path=ppt/slideLayouts/slideLayout262.xml><?xml version="1.0" encoding="utf-8"?>
<p:sldLayout xmlns:a="http://schemas.openxmlformats.org/drawingml/2006/main" xmlns:r="http://schemas.openxmlformats.org/officeDocument/2006/relationships" xmlns:p="http://schemas.openxmlformats.org/presentationml/2006/main" type="tx">
  <p:cSld name="5_Title and Vertical Text">
    <p:spTree>
      <p:nvGrpSpPr>
        <p:cNvPr id="1" name=""/>
        <p:cNvGrpSpPr/>
        <p:nvPr/>
      </p:nvGrpSpPr>
      <p:grpSpPr>
        <a:xfrm>
          <a:off x="0" y="0"/>
          <a:ext cx="0" cy="0"/>
          <a:chOff x="0" y="0"/>
          <a:chExt cx="0" cy="0"/>
        </a:xfrm>
      </p:grpSpPr>
      <p:sp>
        <p:nvSpPr>
          <p:cNvPr id="596" name="Title Text"/>
          <p:cNvSpPr>
            <a:spLocks noGrp="1"/>
          </p:cNvSpPr>
          <p:nvPr>
            <p:ph type="title"/>
          </p:nvPr>
        </p:nvSpPr>
        <p:spPr>
          <a:prstGeom prst="rect">
            <a:avLst/>
          </a:prstGeom>
        </p:spPr>
        <p:txBody>
          <a:bodyPr/>
          <a:lstStyle/>
          <a:p>
            <a:r>
              <a:t>Title Text</a:t>
            </a:r>
          </a:p>
        </p:txBody>
      </p:sp>
      <p:sp>
        <p:nvSpPr>
          <p:cNvPr id="59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8"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312923908"/>
      </p:ext>
    </p:extLst>
  </p:cSld>
  <p:clrMapOvr>
    <a:masterClrMapping/>
  </p:clrMapOvr>
  <p:transition spd="med"/>
</p:sldLayout>
</file>

<file path=ppt/slideLayouts/slideLayout263.xml><?xml version="1.0" encoding="utf-8"?>
<p:sldLayout xmlns:a="http://schemas.openxmlformats.org/drawingml/2006/main" xmlns:r="http://schemas.openxmlformats.org/officeDocument/2006/relationships" xmlns:p="http://schemas.openxmlformats.org/presentationml/2006/main" type="tx">
  <p:cSld name="5_Vertical Title and Text">
    <p:spTree>
      <p:nvGrpSpPr>
        <p:cNvPr id="1" name=""/>
        <p:cNvGrpSpPr/>
        <p:nvPr/>
      </p:nvGrpSpPr>
      <p:grpSpPr>
        <a:xfrm>
          <a:off x="0" y="0"/>
          <a:ext cx="0" cy="0"/>
          <a:chOff x="0" y="0"/>
          <a:chExt cx="0" cy="0"/>
        </a:xfrm>
      </p:grpSpPr>
      <p:sp>
        <p:nvSpPr>
          <p:cNvPr id="605" name="Title Text"/>
          <p:cNvSpPr>
            <a:spLocks noGrp="1"/>
          </p:cNvSpPr>
          <p:nvPr>
            <p:ph type="title"/>
          </p:nvPr>
        </p:nvSpPr>
        <p:spPr>
          <a:xfrm>
            <a:off x="6629400" y="274638"/>
            <a:ext cx="2057400" cy="5851526"/>
          </a:xfrm>
          <a:prstGeom prst="rect">
            <a:avLst/>
          </a:prstGeom>
        </p:spPr>
        <p:txBody>
          <a:bodyPr/>
          <a:lstStyle/>
          <a:p>
            <a:r>
              <a:t>Title Text</a:t>
            </a:r>
          </a:p>
        </p:txBody>
      </p:sp>
      <p:sp>
        <p:nvSpPr>
          <p:cNvPr id="606"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0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6802196"/>
      </p:ext>
    </p:extLst>
  </p:cSld>
  <p:clrMapOvr>
    <a:masterClrMapping/>
  </p:clrMapOvr>
  <p:transition spd="med"/>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54BF2E-15EC-44DC-AE17-B3C2D9CB7A0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5FD636D-2539-4FD7-A1FE-9EBFC75C6C7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A7F05CBA-D641-42C4-BD3A-9AFD13571238}"/>
              </a:ext>
            </a:extLst>
          </p:cNvPr>
          <p:cNvSpPr>
            <a:spLocks noGrp="1"/>
          </p:cNvSpPr>
          <p:nvPr>
            <p:ph type="dt" sz="half" idx="10"/>
          </p:nvPr>
        </p:nvSpPr>
        <p:spPr/>
        <p:txBody>
          <a:bodyPr/>
          <a:lstStyle/>
          <a:p>
            <a:fld id="{4D6296F1-8EE9-4D8A-843F-118BE60B471E}" type="datetimeFigureOut">
              <a:rPr lang="en-GB" smtClean="0">
                <a:solidFill>
                  <a:prstClr val="black">
                    <a:tint val="75000"/>
                  </a:prstClr>
                </a:solidFill>
              </a:rPr>
              <a:pPr/>
              <a:t>17/02/2021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98C05797-0BF5-4781-B55F-F94CC263E98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6FBE800B-E0B7-43FB-B46A-C7AB8B88D3C4}"/>
              </a:ext>
            </a:extLst>
          </p:cNvPr>
          <p:cNvSpPr>
            <a:spLocks noGrp="1"/>
          </p:cNvSpPr>
          <p:nvPr>
            <p:ph type="sldNum" sz="quarter" idx="12"/>
          </p:nvPr>
        </p:nvSpPr>
        <p:spPr/>
        <p:txBody>
          <a:bodyPr/>
          <a:lstStyle/>
          <a:p>
            <a:fld id="{05C0840A-ECFF-4410-B04C-0E9D93826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00297872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3C433-84F8-4D79-AA8D-7D2AF0F2F3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C97110A-57CE-429C-88EE-F3F4C2BC0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A6F948C-8747-41CF-A855-8EDE9ACC330F}"/>
              </a:ext>
            </a:extLst>
          </p:cNvPr>
          <p:cNvSpPr>
            <a:spLocks noGrp="1"/>
          </p:cNvSpPr>
          <p:nvPr>
            <p:ph type="dt" sz="half" idx="10"/>
          </p:nvPr>
        </p:nvSpPr>
        <p:spPr/>
        <p:txBody>
          <a:bodyPr/>
          <a:lstStyle/>
          <a:p>
            <a:fld id="{4D6296F1-8EE9-4D8A-843F-118BE60B471E}" type="datetimeFigureOut">
              <a:rPr lang="en-GB" smtClean="0">
                <a:solidFill>
                  <a:prstClr val="black">
                    <a:tint val="75000"/>
                  </a:prstClr>
                </a:solidFill>
              </a:rPr>
              <a:pPr/>
              <a:t>17/02/2021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45CA3133-897E-429D-803C-10FF0CF19CE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6ED40EA2-5349-4E7F-B804-26277446F8CC}"/>
              </a:ext>
            </a:extLst>
          </p:cNvPr>
          <p:cNvSpPr>
            <a:spLocks noGrp="1"/>
          </p:cNvSpPr>
          <p:nvPr>
            <p:ph type="sldNum" sz="quarter" idx="12"/>
          </p:nvPr>
        </p:nvSpPr>
        <p:spPr/>
        <p:txBody>
          <a:bodyPr/>
          <a:lstStyle/>
          <a:p>
            <a:fld id="{05C0840A-ECFF-4410-B04C-0E9D93826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7287973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6CCB5-2A53-4D9C-99FB-71478F61733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6E70F04-FF42-4A6B-AAB2-80168DF01CD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57ECEB0-D6DC-416B-879A-1EA27BA46ABC}"/>
              </a:ext>
            </a:extLst>
          </p:cNvPr>
          <p:cNvSpPr>
            <a:spLocks noGrp="1"/>
          </p:cNvSpPr>
          <p:nvPr>
            <p:ph type="dt" sz="half" idx="10"/>
          </p:nvPr>
        </p:nvSpPr>
        <p:spPr/>
        <p:txBody>
          <a:bodyPr/>
          <a:lstStyle/>
          <a:p>
            <a:fld id="{4D6296F1-8EE9-4D8A-843F-118BE60B471E}" type="datetimeFigureOut">
              <a:rPr lang="en-GB" smtClean="0">
                <a:solidFill>
                  <a:prstClr val="black">
                    <a:tint val="75000"/>
                  </a:prstClr>
                </a:solidFill>
              </a:rPr>
              <a:pPr/>
              <a:t>17/02/2021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8740370B-CAE1-495D-B4D9-D257110BEB0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4F4566C1-A1D8-421F-8868-1F3AC908D9EC}"/>
              </a:ext>
            </a:extLst>
          </p:cNvPr>
          <p:cNvSpPr>
            <a:spLocks noGrp="1"/>
          </p:cNvSpPr>
          <p:nvPr>
            <p:ph type="sldNum" sz="quarter" idx="12"/>
          </p:nvPr>
        </p:nvSpPr>
        <p:spPr/>
        <p:txBody>
          <a:bodyPr/>
          <a:lstStyle/>
          <a:p>
            <a:fld id="{05C0840A-ECFF-4410-B04C-0E9D93826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19376608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E46363-A249-4B64-BB8C-787677872D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84CFF51-8822-4335-A9CE-021A06CB7B5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CBD3D494-135B-4F66-B083-31811AC51D0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3D338C8A-0B23-481D-ADEE-87EA76263A9B}"/>
              </a:ext>
            </a:extLst>
          </p:cNvPr>
          <p:cNvSpPr>
            <a:spLocks noGrp="1"/>
          </p:cNvSpPr>
          <p:nvPr>
            <p:ph type="dt" sz="half" idx="10"/>
          </p:nvPr>
        </p:nvSpPr>
        <p:spPr/>
        <p:txBody>
          <a:bodyPr/>
          <a:lstStyle/>
          <a:p>
            <a:fld id="{4D6296F1-8EE9-4D8A-843F-118BE60B471E}" type="datetimeFigureOut">
              <a:rPr lang="en-GB" smtClean="0">
                <a:solidFill>
                  <a:prstClr val="black">
                    <a:tint val="75000"/>
                  </a:prstClr>
                </a:solidFill>
              </a:rPr>
              <a:pPr/>
              <a:t>17/02/2021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949D919E-B7CB-4F90-99E9-803CE1472D1D}"/>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5F359448-D828-41CA-8D0B-E81C705244D6}"/>
              </a:ext>
            </a:extLst>
          </p:cNvPr>
          <p:cNvSpPr>
            <a:spLocks noGrp="1"/>
          </p:cNvSpPr>
          <p:nvPr>
            <p:ph type="sldNum" sz="quarter" idx="12"/>
          </p:nvPr>
        </p:nvSpPr>
        <p:spPr/>
        <p:txBody>
          <a:bodyPr/>
          <a:lstStyle/>
          <a:p>
            <a:fld id="{05C0840A-ECFF-4410-B04C-0E9D93826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08208169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FD11BE-389C-49D2-82CF-CDED9B8D166B}"/>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7AF5D0A-F8B9-4D58-9D56-2F204D89D87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79F1758-C1F2-4AD4-A8FD-8AA928299C9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9A01375F-E766-46C2-B6A0-0FDE025BA9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4EB1631-BD82-4F5E-A01E-09E05DBD4A0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E14F670-A88B-48A0-835A-C38B29B458FB}"/>
              </a:ext>
            </a:extLst>
          </p:cNvPr>
          <p:cNvSpPr>
            <a:spLocks noGrp="1"/>
          </p:cNvSpPr>
          <p:nvPr>
            <p:ph type="dt" sz="half" idx="10"/>
          </p:nvPr>
        </p:nvSpPr>
        <p:spPr/>
        <p:txBody>
          <a:bodyPr/>
          <a:lstStyle/>
          <a:p>
            <a:fld id="{4D6296F1-8EE9-4D8A-843F-118BE60B471E}" type="datetimeFigureOut">
              <a:rPr lang="en-GB" smtClean="0">
                <a:solidFill>
                  <a:prstClr val="black">
                    <a:tint val="75000"/>
                  </a:prstClr>
                </a:solidFill>
              </a:rPr>
              <a:pPr/>
              <a:t>17/02/2021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xmlns="" id="{75627777-84C3-4A35-A195-3CCD797F6127}"/>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xmlns="" id="{C0742E9F-F30A-41FD-B4DA-730B8FDFB978}"/>
              </a:ext>
            </a:extLst>
          </p:cNvPr>
          <p:cNvSpPr>
            <a:spLocks noGrp="1"/>
          </p:cNvSpPr>
          <p:nvPr>
            <p:ph type="sldNum" sz="quarter" idx="12"/>
          </p:nvPr>
        </p:nvSpPr>
        <p:spPr/>
        <p:txBody>
          <a:bodyPr/>
          <a:lstStyle/>
          <a:p>
            <a:fld id="{05C0840A-ECFF-4410-B04C-0E9D93826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90374612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8F042B-6CE4-41C4-B809-D14A5557E7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99E44909-B78E-4328-A85B-DB8D2ABAB212}"/>
              </a:ext>
            </a:extLst>
          </p:cNvPr>
          <p:cNvSpPr>
            <a:spLocks noGrp="1"/>
          </p:cNvSpPr>
          <p:nvPr>
            <p:ph type="dt" sz="half" idx="10"/>
          </p:nvPr>
        </p:nvSpPr>
        <p:spPr/>
        <p:txBody>
          <a:bodyPr/>
          <a:lstStyle/>
          <a:p>
            <a:fld id="{4D6296F1-8EE9-4D8A-843F-118BE60B471E}" type="datetimeFigureOut">
              <a:rPr lang="en-GB" smtClean="0">
                <a:solidFill>
                  <a:prstClr val="black">
                    <a:tint val="75000"/>
                  </a:prstClr>
                </a:solidFill>
              </a:rPr>
              <a:pPr/>
              <a:t>17/02/2021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xmlns="" id="{F588A46E-E38B-4D20-9D57-A3B3751EFE76}"/>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xmlns="" id="{89E312D4-EF6B-42B6-8837-124B3090D0C1}"/>
              </a:ext>
            </a:extLst>
          </p:cNvPr>
          <p:cNvSpPr>
            <a:spLocks noGrp="1"/>
          </p:cNvSpPr>
          <p:nvPr>
            <p:ph type="sldNum" sz="quarter" idx="12"/>
          </p:nvPr>
        </p:nvSpPr>
        <p:spPr/>
        <p:txBody>
          <a:bodyPr/>
          <a:lstStyle/>
          <a:p>
            <a:fld id="{05C0840A-ECFF-4410-B04C-0E9D93826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391086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56" name="Title Text"/>
          <p:cNvSpPr>
            <a:spLocks noGrp="1"/>
          </p:cNvSpPr>
          <p:nvPr>
            <p:ph type="title"/>
          </p:nvPr>
        </p:nvSpPr>
        <p:spPr>
          <a:prstGeom prst="rect">
            <a:avLst/>
          </a:prstGeom>
        </p:spPr>
        <p:txBody>
          <a:bodyPr/>
          <a:lstStyle/>
          <a:p>
            <a:r>
              <a:t>Title Text</a:t>
            </a:r>
          </a:p>
        </p:txBody>
      </p:sp>
      <p:sp>
        <p:nvSpPr>
          <p:cNvPr id="157"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4261124085"/>
      </p:ext>
    </p:extLst>
  </p:cSld>
  <p:clrMapOvr>
    <a:masterClrMapping/>
  </p:clrMapOvr>
  <p:transition spd="med"/>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9C934D1-C73C-4B77-8498-F128F4FD1E70}"/>
              </a:ext>
            </a:extLst>
          </p:cNvPr>
          <p:cNvSpPr>
            <a:spLocks noGrp="1"/>
          </p:cNvSpPr>
          <p:nvPr>
            <p:ph type="dt" sz="half" idx="10"/>
          </p:nvPr>
        </p:nvSpPr>
        <p:spPr/>
        <p:txBody>
          <a:bodyPr/>
          <a:lstStyle/>
          <a:p>
            <a:fld id="{4D6296F1-8EE9-4D8A-843F-118BE60B471E}" type="datetimeFigureOut">
              <a:rPr lang="en-GB" smtClean="0">
                <a:solidFill>
                  <a:prstClr val="black">
                    <a:tint val="75000"/>
                  </a:prstClr>
                </a:solidFill>
              </a:rPr>
              <a:pPr/>
              <a:t>17/02/2021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xmlns="" id="{D6ABDCBD-6EFA-4F9C-8F67-647D7BCCB8C5}"/>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xmlns="" id="{1783900C-5597-4664-A445-DDB1608D4DA0}"/>
              </a:ext>
            </a:extLst>
          </p:cNvPr>
          <p:cNvSpPr>
            <a:spLocks noGrp="1"/>
          </p:cNvSpPr>
          <p:nvPr>
            <p:ph type="sldNum" sz="quarter" idx="12"/>
          </p:nvPr>
        </p:nvSpPr>
        <p:spPr/>
        <p:txBody>
          <a:bodyPr/>
          <a:lstStyle/>
          <a:p>
            <a:fld id="{05C0840A-ECFF-4410-B04C-0E9D93826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84649562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690AE6-FBF0-44AE-97E8-A761BC766F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3913814-2A69-4AF7-8CE2-986AB264D8C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ADCE112-5F09-4107-9223-C6D835C376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8390B958-228E-4F7A-9EC3-4C80AABD15D5}"/>
              </a:ext>
            </a:extLst>
          </p:cNvPr>
          <p:cNvSpPr>
            <a:spLocks noGrp="1"/>
          </p:cNvSpPr>
          <p:nvPr>
            <p:ph type="dt" sz="half" idx="10"/>
          </p:nvPr>
        </p:nvSpPr>
        <p:spPr/>
        <p:txBody>
          <a:bodyPr/>
          <a:lstStyle/>
          <a:p>
            <a:fld id="{4D6296F1-8EE9-4D8A-843F-118BE60B471E}" type="datetimeFigureOut">
              <a:rPr lang="en-GB" smtClean="0">
                <a:solidFill>
                  <a:prstClr val="black">
                    <a:tint val="75000"/>
                  </a:prstClr>
                </a:solidFill>
              </a:rPr>
              <a:pPr/>
              <a:t>17/02/2021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873F68DC-63D7-45BD-A9B4-5AE22DFA834F}"/>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E8415F4B-F671-421B-B2EE-F9A015DB66EE}"/>
              </a:ext>
            </a:extLst>
          </p:cNvPr>
          <p:cNvSpPr>
            <a:spLocks noGrp="1"/>
          </p:cNvSpPr>
          <p:nvPr>
            <p:ph type="sldNum" sz="quarter" idx="12"/>
          </p:nvPr>
        </p:nvSpPr>
        <p:spPr/>
        <p:txBody>
          <a:bodyPr/>
          <a:lstStyle/>
          <a:p>
            <a:fld id="{05C0840A-ECFF-4410-B04C-0E9D93826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1823032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D9728-4414-4CB3-94CE-06E38772457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9CF2421E-F8C4-4F59-A3F7-292CF1CF99D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xmlns="" id="{FE7C2F45-15F2-4EDF-B2AF-BEF80BA89A4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E1A2C6D3-AED0-4184-8755-187D3BF8B05B}"/>
              </a:ext>
            </a:extLst>
          </p:cNvPr>
          <p:cNvSpPr>
            <a:spLocks noGrp="1"/>
          </p:cNvSpPr>
          <p:nvPr>
            <p:ph type="dt" sz="half" idx="10"/>
          </p:nvPr>
        </p:nvSpPr>
        <p:spPr/>
        <p:txBody>
          <a:bodyPr/>
          <a:lstStyle/>
          <a:p>
            <a:fld id="{4D6296F1-8EE9-4D8A-843F-118BE60B471E}" type="datetimeFigureOut">
              <a:rPr lang="en-GB" smtClean="0">
                <a:solidFill>
                  <a:prstClr val="black">
                    <a:tint val="75000"/>
                  </a:prstClr>
                </a:solidFill>
              </a:rPr>
              <a:pPr/>
              <a:t>17/02/2021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3FA8E529-4560-455E-9796-783F34BF9E72}"/>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07FAFE0B-7ECF-4278-9F74-D2B57D8324FD}"/>
              </a:ext>
            </a:extLst>
          </p:cNvPr>
          <p:cNvSpPr>
            <a:spLocks noGrp="1"/>
          </p:cNvSpPr>
          <p:nvPr>
            <p:ph type="sldNum" sz="quarter" idx="12"/>
          </p:nvPr>
        </p:nvSpPr>
        <p:spPr/>
        <p:txBody>
          <a:bodyPr/>
          <a:lstStyle/>
          <a:p>
            <a:fld id="{05C0840A-ECFF-4410-B04C-0E9D93826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21330136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9A538F-73A3-4A8C-9E64-B758FCBDAA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5EB8DA4-BF11-4C0C-957A-1040D7619D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C42E73B-AEE7-4F11-8433-9BCE8C77BE77}"/>
              </a:ext>
            </a:extLst>
          </p:cNvPr>
          <p:cNvSpPr>
            <a:spLocks noGrp="1"/>
          </p:cNvSpPr>
          <p:nvPr>
            <p:ph type="dt" sz="half" idx="10"/>
          </p:nvPr>
        </p:nvSpPr>
        <p:spPr/>
        <p:txBody>
          <a:bodyPr/>
          <a:lstStyle/>
          <a:p>
            <a:fld id="{4D6296F1-8EE9-4D8A-843F-118BE60B471E}" type="datetimeFigureOut">
              <a:rPr lang="en-GB" smtClean="0">
                <a:solidFill>
                  <a:prstClr val="black">
                    <a:tint val="75000"/>
                  </a:prstClr>
                </a:solidFill>
              </a:rPr>
              <a:pPr/>
              <a:t>17/02/2021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497350B1-B775-4EDF-BDA9-9A412CE2161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5B5FC785-B2A2-4373-8318-41DC6B597A2D}"/>
              </a:ext>
            </a:extLst>
          </p:cNvPr>
          <p:cNvSpPr>
            <a:spLocks noGrp="1"/>
          </p:cNvSpPr>
          <p:nvPr>
            <p:ph type="sldNum" sz="quarter" idx="12"/>
          </p:nvPr>
        </p:nvSpPr>
        <p:spPr/>
        <p:txBody>
          <a:bodyPr/>
          <a:lstStyle/>
          <a:p>
            <a:fld id="{05C0840A-ECFF-4410-B04C-0E9D93826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05283197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0F1D822-55ED-4575-A211-1A8B5D012A2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C30CBB9-64E5-4F83-B62A-00C068D53AD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CAD8588-B49A-421C-81BC-5B347FFAC97B}"/>
              </a:ext>
            </a:extLst>
          </p:cNvPr>
          <p:cNvSpPr>
            <a:spLocks noGrp="1"/>
          </p:cNvSpPr>
          <p:nvPr>
            <p:ph type="dt" sz="half" idx="10"/>
          </p:nvPr>
        </p:nvSpPr>
        <p:spPr/>
        <p:txBody>
          <a:bodyPr/>
          <a:lstStyle/>
          <a:p>
            <a:fld id="{4D6296F1-8EE9-4D8A-843F-118BE60B471E}" type="datetimeFigureOut">
              <a:rPr lang="en-GB" smtClean="0">
                <a:solidFill>
                  <a:prstClr val="black">
                    <a:tint val="75000"/>
                  </a:prstClr>
                </a:solidFill>
              </a:rPr>
              <a:pPr/>
              <a:t>17/02/2021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0446AED0-4C20-454F-92CA-3C7DBC3C13E7}"/>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FAEE564F-35F2-48E3-B656-B1509BC5F913}"/>
              </a:ext>
            </a:extLst>
          </p:cNvPr>
          <p:cNvSpPr>
            <a:spLocks noGrp="1"/>
          </p:cNvSpPr>
          <p:nvPr>
            <p:ph type="sldNum" sz="quarter" idx="12"/>
          </p:nvPr>
        </p:nvSpPr>
        <p:spPr/>
        <p:txBody>
          <a:bodyPr/>
          <a:lstStyle/>
          <a:p>
            <a:fld id="{05C0840A-ECFF-4410-B04C-0E9D93826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02875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64"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52601031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71"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172"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3"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174"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82471223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869D82-A020-4E99-ACF4-73D51CBA89E2}" type="datetime1">
              <a:rPr lang="en-US" smtClean="0">
                <a:solidFill>
                  <a:prstClr val="black">
                    <a:tint val="75000"/>
                  </a:prstClr>
                </a:solidFill>
              </a:rPr>
              <a:pPr/>
              <a:t>2/17/2021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36494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181"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182"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183"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67050159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_Title and Vertical Text">
    <p:spTree>
      <p:nvGrpSpPr>
        <p:cNvPr id="1" name=""/>
        <p:cNvGrpSpPr/>
        <p:nvPr/>
      </p:nvGrpSpPr>
      <p:grpSpPr>
        <a:xfrm>
          <a:off x="0" y="0"/>
          <a:ext cx="0" cy="0"/>
          <a:chOff x="0" y="0"/>
          <a:chExt cx="0" cy="0"/>
        </a:xfrm>
      </p:grpSpPr>
      <p:sp>
        <p:nvSpPr>
          <p:cNvPr id="191" name="Title Text"/>
          <p:cNvSpPr>
            <a:spLocks noGrp="1"/>
          </p:cNvSpPr>
          <p:nvPr>
            <p:ph type="title"/>
          </p:nvPr>
        </p:nvSpPr>
        <p:spPr>
          <a:prstGeom prst="rect">
            <a:avLst/>
          </a:prstGeom>
        </p:spPr>
        <p:txBody>
          <a:bodyPr/>
          <a:lstStyle/>
          <a:p>
            <a:r>
              <a:t>Title Text</a:t>
            </a:r>
          </a:p>
        </p:txBody>
      </p:sp>
      <p:sp>
        <p:nvSpPr>
          <p:cNvPr id="192"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3"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3757983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1_Vertical Title and Text">
    <p:spTree>
      <p:nvGrpSpPr>
        <p:cNvPr id="1" name=""/>
        <p:cNvGrpSpPr/>
        <p:nvPr/>
      </p:nvGrpSpPr>
      <p:grpSpPr>
        <a:xfrm>
          <a:off x="0" y="0"/>
          <a:ext cx="0" cy="0"/>
          <a:chOff x="0" y="0"/>
          <a:chExt cx="0" cy="0"/>
        </a:xfrm>
      </p:grpSpPr>
      <p:sp>
        <p:nvSpPr>
          <p:cNvPr id="200" name="Title Text"/>
          <p:cNvSpPr>
            <a:spLocks noGrp="1"/>
          </p:cNvSpPr>
          <p:nvPr>
            <p:ph type="title"/>
          </p:nvPr>
        </p:nvSpPr>
        <p:spPr>
          <a:xfrm>
            <a:off x="6629400" y="274638"/>
            <a:ext cx="2057400" cy="5851526"/>
          </a:xfrm>
          <a:prstGeom prst="rect">
            <a:avLst/>
          </a:prstGeom>
        </p:spPr>
        <p:txBody>
          <a:bodyPr/>
          <a:lstStyle/>
          <a:p>
            <a:r>
              <a:t>Title Text</a:t>
            </a:r>
          </a:p>
        </p:txBody>
      </p:sp>
      <p:sp>
        <p:nvSpPr>
          <p:cNvPr id="201"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2"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98676840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209" name="Title Text"/>
          <p:cNvSpPr>
            <a:spLocks noGrp="1"/>
          </p:cNvSpPr>
          <p:nvPr>
            <p:ph type="title"/>
          </p:nvPr>
        </p:nvSpPr>
        <p:spPr>
          <a:xfrm>
            <a:off x="685800" y="2130425"/>
            <a:ext cx="7772400" cy="1470025"/>
          </a:xfrm>
          <a:prstGeom prst="rect">
            <a:avLst/>
          </a:prstGeom>
        </p:spPr>
        <p:txBody>
          <a:bodyPr/>
          <a:lstStyle/>
          <a:p>
            <a:r>
              <a:t>Title Text</a:t>
            </a:r>
          </a:p>
        </p:txBody>
      </p:sp>
      <p:sp>
        <p:nvSpPr>
          <p:cNvPr id="210"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87192167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227" name="Title Text"/>
          <p:cNvSpPr>
            <a:spLocks noGrp="1"/>
          </p:cNvSpPr>
          <p:nvPr>
            <p:ph type="title"/>
          </p:nvPr>
        </p:nvSpPr>
        <p:spPr>
          <a:prstGeom prst="rect">
            <a:avLst/>
          </a:prstGeom>
        </p:spPr>
        <p:txBody>
          <a:bodyPr/>
          <a:lstStyle/>
          <a:p>
            <a:r>
              <a:t>Title Text</a:t>
            </a:r>
          </a:p>
        </p:txBody>
      </p:sp>
      <p:sp>
        <p:nvSpPr>
          <p:cNvPr id="22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340220897"/>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236"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237"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38"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74264511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245" name="Title Text"/>
          <p:cNvSpPr>
            <a:spLocks noGrp="1"/>
          </p:cNvSpPr>
          <p:nvPr>
            <p:ph type="title"/>
          </p:nvPr>
        </p:nvSpPr>
        <p:spPr>
          <a:prstGeom prst="rect">
            <a:avLst/>
          </a:prstGeom>
        </p:spPr>
        <p:txBody>
          <a:bodyPr/>
          <a:lstStyle/>
          <a:p>
            <a:r>
              <a:t>Title Text</a:t>
            </a:r>
          </a:p>
        </p:txBody>
      </p:sp>
      <p:sp>
        <p:nvSpPr>
          <p:cNvPr id="246"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335196959"/>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254" name="Title Text"/>
          <p:cNvSpPr>
            <a:spLocks noGrp="1"/>
          </p:cNvSpPr>
          <p:nvPr>
            <p:ph type="title"/>
          </p:nvPr>
        </p:nvSpPr>
        <p:spPr>
          <a:prstGeom prst="rect">
            <a:avLst/>
          </a:prstGeom>
        </p:spPr>
        <p:txBody>
          <a:bodyPr/>
          <a:lstStyle/>
          <a:p>
            <a:r>
              <a:t>Title Text</a:t>
            </a:r>
          </a:p>
        </p:txBody>
      </p:sp>
      <p:sp>
        <p:nvSpPr>
          <p:cNvPr id="255"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56"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257"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90011806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264" name="Title Text"/>
          <p:cNvSpPr>
            <a:spLocks noGrp="1"/>
          </p:cNvSpPr>
          <p:nvPr>
            <p:ph type="title"/>
          </p:nvPr>
        </p:nvSpPr>
        <p:spPr>
          <a:prstGeom prst="rect">
            <a:avLst/>
          </a:prstGeom>
        </p:spPr>
        <p:txBody>
          <a:bodyPr/>
          <a:lstStyle/>
          <a:p>
            <a:r>
              <a:t>Title Text</a:t>
            </a:r>
          </a:p>
        </p:txBody>
      </p:sp>
      <p:sp>
        <p:nvSpPr>
          <p:cNvPr id="26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39539295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272"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75972488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DFD691-6397-4800-B141-72E9B1B4AFBF}" type="datetime1">
              <a:rPr lang="en-US" smtClean="0">
                <a:solidFill>
                  <a:prstClr val="black">
                    <a:tint val="75000"/>
                  </a:prstClr>
                </a:solidFill>
              </a:rPr>
              <a:pPr/>
              <a:t>2/17/2021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38919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279"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280"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1"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282"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43196845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289"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290"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291"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92"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566104555"/>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2_Title and Vertical Text">
    <p:spTree>
      <p:nvGrpSpPr>
        <p:cNvPr id="1" name=""/>
        <p:cNvGrpSpPr/>
        <p:nvPr/>
      </p:nvGrpSpPr>
      <p:grpSpPr>
        <a:xfrm>
          <a:off x="0" y="0"/>
          <a:ext cx="0" cy="0"/>
          <a:chOff x="0" y="0"/>
          <a:chExt cx="0" cy="0"/>
        </a:xfrm>
      </p:grpSpPr>
      <p:sp>
        <p:nvSpPr>
          <p:cNvPr id="299" name="Title Text"/>
          <p:cNvSpPr>
            <a:spLocks noGrp="1"/>
          </p:cNvSpPr>
          <p:nvPr>
            <p:ph type="title"/>
          </p:nvPr>
        </p:nvSpPr>
        <p:spPr>
          <a:prstGeom prst="rect">
            <a:avLst/>
          </a:prstGeom>
        </p:spPr>
        <p:txBody>
          <a:bodyPr/>
          <a:lstStyle/>
          <a:p>
            <a:r>
              <a:t>Title Text</a:t>
            </a:r>
          </a:p>
        </p:txBody>
      </p:sp>
      <p:sp>
        <p:nvSpPr>
          <p:cNvPr id="300"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1"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70628907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2_Vertical Title and Text">
    <p:spTree>
      <p:nvGrpSpPr>
        <p:cNvPr id="1" name=""/>
        <p:cNvGrpSpPr/>
        <p:nvPr/>
      </p:nvGrpSpPr>
      <p:grpSpPr>
        <a:xfrm>
          <a:off x="0" y="0"/>
          <a:ext cx="0" cy="0"/>
          <a:chOff x="0" y="0"/>
          <a:chExt cx="0" cy="0"/>
        </a:xfrm>
      </p:grpSpPr>
      <p:sp>
        <p:nvSpPr>
          <p:cNvPr id="308" name="Title Text"/>
          <p:cNvSpPr>
            <a:spLocks noGrp="1"/>
          </p:cNvSpPr>
          <p:nvPr>
            <p:ph type="title"/>
          </p:nvPr>
        </p:nvSpPr>
        <p:spPr>
          <a:xfrm>
            <a:off x="6629400" y="274638"/>
            <a:ext cx="2057400" cy="5851526"/>
          </a:xfrm>
          <a:prstGeom prst="rect">
            <a:avLst/>
          </a:prstGeom>
        </p:spPr>
        <p:txBody>
          <a:bodyPr/>
          <a:lstStyle/>
          <a:p>
            <a:r>
              <a:t>Title Text</a:t>
            </a:r>
          </a:p>
        </p:txBody>
      </p:sp>
      <p:sp>
        <p:nvSpPr>
          <p:cNvPr id="309"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0"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47141090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317" name="Title Text"/>
          <p:cNvSpPr>
            <a:spLocks noGrp="1"/>
          </p:cNvSpPr>
          <p:nvPr>
            <p:ph type="title"/>
          </p:nvPr>
        </p:nvSpPr>
        <p:spPr>
          <a:xfrm>
            <a:off x="685800" y="2130425"/>
            <a:ext cx="7772400" cy="1470025"/>
          </a:xfrm>
          <a:prstGeom prst="rect">
            <a:avLst/>
          </a:prstGeom>
        </p:spPr>
        <p:txBody>
          <a:bodyPr/>
          <a:lstStyle/>
          <a:p>
            <a:r>
              <a:t>Title Text</a:t>
            </a:r>
          </a:p>
        </p:txBody>
      </p:sp>
      <p:sp>
        <p:nvSpPr>
          <p:cNvPr id="318"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676381644"/>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326" name="Title Text"/>
          <p:cNvSpPr>
            <a:spLocks noGrp="1"/>
          </p:cNvSpPr>
          <p:nvPr>
            <p:ph type="title"/>
          </p:nvPr>
        </p:nvSpPr>
        <p:spPr>
          <a:prstGeom prst="rect">
            <a:avLst/>
          </a:prstGeom>
        </p:spPr>
        <p:txBody>
          <a:bodyPr/>
          <a:lstStyle/>
          <a:p>
            <a:r>
              <a:t>Title Text</a:t>
            </a:r>
          </a:p>
        </p:txBody>
      </p:sp>
      <p:sp>
        <p:nvSpPr>
          <p:cNvPr id="32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8"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673261769"/>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335"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36"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7"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872390104"/>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344" name="Title Text"/>
          <p:cNvSpPr>
            <a:spLocks noGrp="1"/>
          </p:cNvSpPr>
          <p:nvPr>
            <p:ph type="title"/>
          </p:nvPr>
        </p:nvSpPr>
        <p:spPr>
          <a:prstGeom prst="rect">
            <a:avLst/>
          </a:prstGeom>
        </p:spPr>
        <p:txBody>
          <a:bodyPr/>
          <a:lstStyle/>
          <a:p>
            <a:r>
              <a:t>Title Text</a:t>
            </a:r>
          </a:p>
        </p:txBody>
      </p:sp>
      <p:sp>
        <p:nvSpPr>
          <p:cNvPr id="345"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46"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956786188"/>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353" name="Title Text"/>
          <p:cNvSpPr>
            <a:spLocks noGrp="1"/>
          </p:cNvSpPr>
          <p:nvPr>
            <p:ph type="title"/>
          </p:nvPr>
        </p:nvSpPr>
        <p:spPr>
          <a:prstGeom prst="rect">
            <a:avLst/>
          </a:prstGeom>
        </p:spPr>
        <p:txBody>
          <a:bodyPr/>
          <a:lstStyle/>
          <a:p>
            <a:r>
              <a:t>Title Text</a:t>
            </a:r>
          </a:p>
        </p:txBody>
      </p:sp>
      <p:sp>
        <p:nvSpPr>
          <p:cNvPr id="354"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55"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356"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878768499"/>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363" name="Title Text"/>
          <p:cNvSpPr>
            <a:spLocks noGrp="1"/>
          </p:cNvSpPr>
          <p:nvPr>
            <p:ph type="title"/>
          </p:nvPr>
        </p:nvSpPr>
        <p:spPr>
          <a:prstGeom prst="rect">
            <a:avLst/>
          </a:prstGeom>
        </p:spPr>
        <p:txBody>
          <a:bodyPr/>
          <a:lstStyle/>
          <a:p>
            <a:r>
              <a:t>Title Text</a:t>
            </a:r>
          </a:p>
        </p:txBody>
      </p:sp>
      <p:sp>
        <p:nvSpPr>
          <p:cNvPr id="364"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11906271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F60425-3DE1-47B4-8211-26A78531F4AD}" type="datetime1">
              <a:rPr lang="en-US" smtClean="0">
                <a:solidFill>
                  <a:prstClr val="black">
                    <a:tint val="75000"/>
                  </a:prstClr>
                </a:solidFill>
              </a:rPr>
              <a:pPr/>
              <a:t>2/17/2021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230788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371"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48658186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378"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379"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0"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381"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67241839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3_Picture with Caption">
    <p:spTree>
      <p:nvGrpSpPr>
        <p:cNvPr id="1" name=""/>
        <p:cNvGrpSpPr/>
        <p:nvPr/>
      </p:nvGrpSpPr>
      <p:grpSpPr>
        <a:xfrm>
          <a:off x="0" y="0"/>
          <a:ext cx="0" cy="0"/>
          <a:chOff x="0" y="0"/>
          <a:chExt cx="0" cy="0"/>
        </a:xfrm>
      </p:grpSpPr>
      <p:sp>
        <p:nvSpPr>
          <p:cNvPr id="388"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389"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390"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91"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80003303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3_Title and Vertical Text">
    <p:spTree>
      <p:nvGrpSpPr>
        <p:cNvPr id="1" name=""/>
        <p:cNvGrpSpPr/>
        <p:nvPr/>
      </p:nvGrpSpPr>
      <p:grpSpPr>
        <a:xfrm>
          <a:off x="0" y="0"/>
          <a:ext cx="0" cy="0"/>
          <a:chOff x="0" y="0"/>
          <a:chExt cx="0" cy="0"/>
        </a:xfrm>
      </p:grpSpPr>
      <p:sp>
        <p:nvSpPr>
          <p:cNvPr id="398" name="Title Text"/>
          <p:cNvSpPr>
            <a:spLocks noGrp="1"/>
          </p:cNvSpPr>
          <p:nvPr>
            <p:ph type="title"/>
          </p:nvPr>
        </p:nvSpPr>
        <p:spPr>
          <a:prstGeom prst="rect">
            <a:avLst/>
          </a:prstGeom>
        </p:spPr>
        <p:txBody>
          <a:bodyPr/>
          <a:lstStyle/>
          <a:p>
            <a:r>
              <a:t>Title Text</a:t>
            </a:r>
          </a:p>
        </p:txBody>
      </p:sp>
      <p:sp>
        <p:nvSpPr>
          <p:cNvPr id="399"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0"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61726688"/>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3_Vertical Title and Text">
    <p:spTree>
      <p:nvGrpSpPr>
        <p:cNvPr id="1" name=""/>
        <p:cNvGrpSpPr/>
        <p:nvPr/>
      </p:nvGrpSpPr>
      <p:grpSpPr>
        <a:xfrm>
          <a:off x="0" y="0"/>
          <a:ext cx="0" cy="0"/>
          <a:chOff x="0" y="0"/>
          <a:chExt cx="0" cy="0"/>
        </a:xfrm>
      </p:grpSpPr>
      <p:sp>
        <p:nvSpPr>
          <p:cNvPr id="407" name="Title Text"/>
          <p:cNvSpPr>
            <a:spLocks noGrp="1"/>
          </p:cNvSpPr>
          <p:nvPr>
            <p:ph type="title"/>
          </p:nvPr>
        </p:nvSpPr>
        <p:spPr>
          <a:xfrm>
            <a:off x="6629400" y="274638"/>
            <a:ext cx="2057400" cy="5851526"/>
          </a:xfrm>
          <a:prstGeom prst="rect">
            <a:avLst/>
          </a:prstGeom>
        </p:spPr>
        <p:txBody>
          <a:bodyPr/>
          <a:lstStyle/>
          <a:p>
            <a:r>
              <a:t>Title Text</a:t>
            </a:r>
          </a:p>
        </p:txBody>
      </p:sp>
      <p:sp>
        <p:nvSpPr>
          <p:cNvPr id="408"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15731155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416" name="Title Text"/>
          <p:cNvSpPr>
            <a:spLocks noGrp="1"/>
          </p:cNvSpPr>
          <p:nvPr>
            <p:ph type="title"/>
          </p:nvPr>
        </p:nvSpPr>
        <p:spPr>
          <a:xfrm>
            <a:off x="685800" y="2130425"/>
            <a:ext cx="7772400" cy="1470025"/>
          </a:xfrm>
          <a:prstGeom prst="rect">
            <a:avLst/>
          </a:prstGeom>
        </p:spPr>
        <p:txBody>
          <a:bodyPr/>
          <a:lstStyle/>
          <a:p>
            <a:r>
              <a:t>Title Text</a:t>
            </a:r>
          </a:p>
        </p:txBody>
      </p:sp>
      <p:sp>
        <p:nvSpPr>
          <p:cNvPr id="417"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18"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77707689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425" name="Title Text"/>
          <p:cNvSpPr>
            <a:spLocks noGrp="1"/>
          </p:cNvSpPr>
          <p:nvPr>
            <p:ph type="title"/>
          </p:nvPr>
        </p:nvSpPr>
        <p:spPr>
          <a:prstGeom prst="rect">
            <a:avLst/>
          </a:prstGeom>
        </p:spPr>
        <p:txBody>
          <a:bodyPr/>
          <a:lstStyle/>
          <a:p>
            <a:r>
              <a:t>Title Text</a:t>
            </a:r>
          </a:p>
        </p:txBody>
      </p:sp>
      <p:sp>
        <p:nvSpPr>
          <p:cNvPr id="426"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7"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4219720213"/>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434"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435"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36"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18569837"/>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443" name="Title Text"/>
          <p:cNvSpPr>
            <a:spLocks noGrp="1"/>
          </p:cNvSpPr>
          <p:nvPr>
            <p:ph type="title"/>
          </p:nvPr>
        </p:nvSpPr>
        <p:spPr>
          <a:prstGeom prst="rect">
            <a:avLst/>
          </a:prstGeom>
        </p:spPr>
        <p:txBody>
          <a:bodyPr/>
          <a:lstStyle/>
          <a:p>
            <a:r>
              <a:t>Title Text</a:t>
            </a:r>
          </a:p>
        </p:txBody>
      </p:sp>
      <p:sp>
        <p:nvSpPr>
          <p:cNvPr id="444"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426832443"/>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452" name="Title Text"/>
          <p:cNvSpPr>
            <a:spLocks noGrp="1"/>
          </p:cNvSpPr>
          <p:nvPr>
            <p:ph type="title"/>
          </p:nvPr>
        </p:nvSpPr>
        <p:spPr>
          <a:prstGeom prst="rect">
            <a:avLst/>
          </a:prstGeom>
        </p:spPr>
        <p:txBody>
          <a:bodyPr/>
          <a:lstStyle/>
          <a:p>
            <a:r>
              <a:t>Title Text</a:t>
            </a:r>
          </a:p>
        </p:txBody>
      </p:sp>
      <p:sp>
        <p:nvSpPr>
          <p:cNvPr id="453"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54"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45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53965174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FF3181-F64A-4A92-8508-68D8D6A1F098}" type="datetime1">
              <a:rPr lang="en-US" smtClean="0">
                <a:solidFill>
                  <a:prstClr val="black">
                    <a:tint val="75000"/>
                  </a:prstClr>
                </a:solidFill>
              </a:rPr>
              <a:pPr/>
              <a:t>2/17/2021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750831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462" name="Title Text"/>
          <p:cNvSpPr>
            <a:spLocks noGrp="1"/>
          </p:cNvSpPr>
          <p:nvPr>
            <p:ph type="title"/>
          </p:nvPr>
        </p:nvSpPr>
        <p:spPr>
          <a:prstGeom prst="rect">
            <a:avLst/>
          </a:prstGeom>
        </p:spPr>
        <p:txBody>
          <a:bodyPr/>
          <a:lstStyle/>
          <a:p>
            <a:r>
              <a:t>Title Text</a:t>
            </a:r>
          </a:p>
        </p:txBody>
      </p:sp>
      <p:sp>
        <p:nvSpPr>
          <p:cNvPr id="463"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167341573"/>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sp>
        <p:nvSpPr>
          <p:cNvPr id="470"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367453392"/>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477"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478"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9"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480"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72361591"/>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487"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488"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489"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098620692"/>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4_Title and Vertical Text">
    <p:spTree>
      <p:nvGrpSpPr>
        <p:cNvPr id="1" name=""/>
        <p:cNvGrpSpPr/>
        <p:nvPr/>
      </p:nvGrpSpPr>
      <p:grpSpPr>
        <a:xfrm>
          <a:off x="0" y="0"/>
          <a:ext cx="0" cy="0"/>
          <a:chOff x="0" y="0"/>
          <a:chExt cx="0" cy="0"/>
        </a:xfrm>
      </p:grpSpPr>
      <p:sp>
        <p:nvSpPr>
          <p:cNvPr id="497" name="Title Text"/>
          <p:cNvSpPr>
            <a:spLocks noGrp="1"/>
          </p:cNvSpPr>
          <p:nvPr>
            <p:ph type="title"/>
          </p:nvPr>
        </p:nvSpPr>
        <p:spPr>
          <a:prstGeom prst="rect">
            <a:avLst/>
          </a:prstGeom>
        </p:spPr>
        <p:txBody>
          <a:bodyPr/>
          <a:lstStyle/>
          <a:p>
            <a:r>
              <a:t>Title Text</a:t>
            </a:r>
          </a:p>
        </p:txBody>
      </p:sp>
      <p:sp>
        <p:nvSpPr>
          <p:cNvPr id="49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31231465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4_Vertical Title and Text">
    <p:spTree>
      <p:nvGrpSpPr>
        <p:cNvPr id="1" name=""/>
        <p:cNvGrpSpPr/>
        <p:nvPr/>
      </p:nvGrpSpPr>
      <p:grpSpPr>
        <a:xfrm>
          <a:off x="0" y="0"/>
          <a:ext cx="0" cy="0"/>
          <a:chOff x="0" y="0"/>
          <a:chExt cx="0" cy="0"/>
        </a:xfrm>
      </p:grpSpPr>
      <p:sp>
        <p:nvSpPr>
          <p:cNvPr id="506" name="Title Text"/>
          <p:cNvSpPr>
            <a:spLocks noGrp="1"/>
          </p:cNvSpPr>
          <p:nvPr>
            <p:ph type="title"/>
          </p:nvPr>
        </p:nvSpPr>
        <p:spPr>
          <a:xfrm>
            <a:off x="6629400" y="274638"/>
            <a:ext cx="2057400" cy="5851526"/>
          </a:xfrm>
          <a:prstGeom prst="rect">
            <a:avLst/>
          </a:prstGeom>
        </p:spPr>
        <p:txBody>
          <a:bodyPr/>
          <a:lstStyle/>
          <a:p>
            <a:r>
              <a:t>Title Text</a:t>
            </a:r>
          </a:p>
        </p:txBody>
      </p:sp>
      <p:sp>
        <p:nvSpPr>
          <p:cNvPr id="507"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8"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146133284"/>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515" name="Title Text"/>
          <p:cNvSpPr>
            <a:spLocks noGrp="1"/>
          </p:cNvSpPr>
          <p:nvPr>
            <p:ph type="title"/>
          </p:nvPr>
        </p:nvSpPr>
        <p:spPr>
          <a:xfrm>
            <a:off x="685800" y="2130425"/>
            <a:ext cx="7772400" cy="1470025"/>
          </a:xfrm>
          <a:prstGeom prst="rect">
            <a:avLst/>
          </a:prstGeom>
        </p:spPr>
        <p:txBody>
          <a:bodyPr/>
          <a:lstStyle/>
          <a:p>
            <a:r>
              <a:t>Title Text</a:t>
            </a:r>
          </a:p>
        </p:txBody>
      </p:sp>
      <p:sp>
        <p:nvSpPr>
          <p:cNvPr id="516"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17"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16502828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524" name="Title Text"/>
          <p:cNvSpPr>
            <a:spLocks noGrp="1"/>
          </p:cNvSpPr>
          <p:nvPr>
            <p:ph type="title"/>
          </p:nvPr>
        </p:nvSpPr>
        <p:spPr>
          <a:prstGeom prst="rect">
            <a:avLst/>
          </a:prstGeom>
        </p:spPr>
        <p:txBody>
          <a:bodyPr/>
          <a:lstStyle/>
          <a:p>
            <a:r>
              <a:t>Title Text</a:t>
            </a:r>
          </a:p>
        </p:txBody>
      </p:sp>
      <p:sp>
        <p:nvSpPr>
          <p:cNvPr id="525"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6"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893339656"/>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5_Section Header">
    <p:spTree>
      <p:nvGrpSpPr>
        <p:cNvPr id="1" name=""/>
        <p:cNvGrpSpPr/>
        <p:nvPr/>
      </p:nvGrpSpPr>
      <p:grpSpPr>
        <a:xfrm>
          <a:off x="0" y="0"/>
          <a:ext cx="0" cy="0"/>
          <a:chOff x="0" y="0"/>
          <a:chExt cx="0" cy="0"/>
        </a:xfrm>
      </p:grpSpPr>
      <p:sp>
        <p:nvSpPr>
          <p:cNvPr id="533"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534"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3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722108034"/>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5_Two Content">
    <p:spTree>
      <p:nvGrpSpPr>
        <p:cNvPr id="1" name=""/>
        <p:cNvGrpSpPr/>
        <p:nvPr/>
      </p:nvGrpSpPr>
      <p:grpSpPr>
        <a:xfrm>
          <a:off x="0" y="0"/>
          <a:ext cx="0" cy="0"/>
          <a:chOff x="0" y="0"/>
          <a:chExt cx="0" cy="0"/>
        </a:xfrm>
      </p:grpSpPr>
      <p:sp>
        <p:nvSpPr>
          <p:cNvPr id="542" name="Title Text"/>
          <p:cNvSpPr>
            <a:spLocks noGrp="1"/>
          </p:cNvSpPr>
          <p:nvPr>
            <p:ph type="title"/>
          </p:nvPr>
        </p:nvSpPr>
        <p:spPr>
          <a:prstGeom prst="rect">
            <a:avLst/>
          </a:prstGeom>
        </p:spPr>
        <p:txBody>
          <a:bodyPr/>
          <a:lstStyle/>
          <a:p>
            <a:r>
              <a:t>Title Text</a:t>
            </a:r>
          </a:p>
        </p:txBody>
      </p:sp>
      <p:sp>
        <p:nvSpPr>
          <p:cNvPr id="543"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44"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60507782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BF520-F0F0-48DB-801D-629C6BBCCAF6}" type="datetime1">
              <a:rPr lang="en-US" smtClean="0">
                <a:solidFill>
                  <a:prstClr val="black">
                    <a:tint val="75000"/>
                  </a:prstClr>
                </a:solidFill>
              </a:rPr>
              <a:pPr/>
              <a:t>2/17/2021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102014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5_Comparison">
    <p:spTree>
      <p:nvGrpSpPr>
        <p:cNvPr id="1" name=""/>
        <p:cNvGrpSpPr/>
        <p:nvPr/>
      </p:nvGrpSpPr>
      <p:grpSpPr>
        <a:xfrm>
          <a:off x="0" y="0"/>
          <a:ext cx="0" cy="0"/>
          <a:chOff x="0" y="0"/>
          <a:chExt cx="0" cy="0"/>
        </a:xfrm>
      </p:grpSpPr>
      <p:sp>
        <p:nvSpPr>
          <p:cNvPr id="551" name="Title Text"/>
          <p:cNvSpPr>
            <a:spLocks noGrp="1"/>
          </p:cNvSpPr>
          <p:nvPr>
            <p:ph type="title"/>
          </p:nvPr>
        </p:nvSpPr>
        <p:spPr>
          <a:prstGeom prst="rect">
            <a:avLst/>
          </a:prstGeom>
        </p:spPr>
        <p:txBody>
          <a:bodyPr/>
          <a:lstStyle/>
          <a:p>
            <a:r>
              <a:t>Title Text</a:t>
            </a:r>
          </a:p>
        </p:txBody>
      </p:sp>
      <p:sp>
        <p:nvSpPr>
          <p:cNvPr id="552"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53"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54"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67911607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561" name="Title Text"/>
          <p:cNvSpPr>
            <a:spLocks noGrp="1"/>
          </p:cNvSpPr>
          <p:nvPr>
            <p:ph type="title"/>
          </p:nvPr>
        </p:nvSpPr>
        <p:spPr>
          <a:prstGeom prst="rect">
            <a:avLst/>
          </a:prstGeom>
        </p:spPr>
        <p:txBody>
          <a:bodyPr/>
          <a:lstStyle/>
          <a:p>
            <a:r>
              <a:t>Title Text</a:t>
            </a:r>
          </a:p>
        </p:txBody>
      </p:sp>
      <p:sp>
        <p:nvSpPr>
          <p:cNvPr id="562"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813906906"/>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5_Blank">
    <p:spTree>
      <p:nvGrpSpPr>
        <p:cNvPr id="1" name=""/>
        <p:cNvGrpSpPr/>
        <p:nvPr/>
      </p:nvGrpSpPr>
      <p:grpSpPr>
        <a:xfrm>
          <a:off x="0" y="0"/>
          <a:ext cx="0" cy="0"/>
          <a:chOff x="0" y="0"/>
          <a:chExt cx="0" cy="0"/>
        </a:xfrm>
      </p:grpSpPr>
      <p:sp>
        <p:nvSpPr>
          <p:cNvPr id="56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559359614"/>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5_Content with Caption">
    <p:spTree>
      <p:nvGrpSpPr>
        <p:cNvPr id="1" name=""/>
        <p:cNvGrpSpPr/>
        <p:nvPr/>
      </p:nvGrpSpPr>
      <p:grpSpPr>
        <a:xfrm>
          <a:off x="0" y="0"/>
          <a:ext cx="0" cy="0"/>
          <a:chOff x="0" y="0"/>
          <a:chExt cx="0" cy="0"/>
        </a:xfrm>
      </p:grpSpPr>
      <p:sp>
        <p:nvSpPr>
          <p:cNvPr id="576"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577"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8"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57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675055309"/>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5_Picture with Caption">
    <p:spTree>
      <p:nvGrpSpPr>
        <p:cNvPr id="1" name=""/>
        <p:cNvGrpSpPr/>
        <p:nvPr/>
      </p:nvGrpSpPr>
      <p:grpSpPr>
        <a:xfrm>
          <a:off x="0" y="0"/>
          <a:ext cx="0" cy="0"/>
          <a:chOff x="0" y="0"/>
          <a:chExt cx="0" cy="0"/>
        </a:xfrm>
      </p:grpSpPr>
      <p:sp>
        <p:nvSpPr>
          <p:cNvPr id="586"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587"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588"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58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268671102"/>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5_Title and Vertical Text">
    <p:spTree>
      <p:nvGrpSpPr>
        <p:cNvPr id="1" name=""/>
        <p:cNvGrpSpPr/>
        <p:nvPr/>
      </p:nvGrpSpPr>
      <p:grpSpPr>
        <a:xfrm>
          <a:off x="0" y="0"/>
          <a:ext cx="0" cy="0"/>
          <a:chOff x="0" y="0"/>
          <a:chExt cx="0" cy="0"/>
        </a:xfrm>
      </p:grpSpPr>
      <p:sp>
        <p:nvSpPr>
          <p:cNvPr id="596" name="Title Text"/>
          <p:cNvSpPr>
            <a:spLocks noGrp="1"/>
          </p:cNvSpPr>
          <p:nvPr>
            <p:ph type="title"/>
          </p:nvPr>
        </p:nvSpPr>
        <p:spPr>
          <a:prstGeom prst="rect">
            <a:avLst/>
          </a:prstGeom>
        </p:spPr>
        <p:txBody>
          <a:bodyPr/>
          <a:lstStyle/>
          <a:p>
            <a:r>
              <a:t>Title Text</a:t>
            </a:r>
          </a:p>
        </p:txBody>
      </p:sp>
      <p:sp>
        <p:nvSpPr>
          <p:cNvPr id="59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8"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230463427"/>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5_Vertical Title and Text">
    <p:spTree>
      <p:nvGrpSpPr>
        <p:cNvPr id="1" name=""/>
        <p:cNvGrpSpPr/>
        <p:nvPr/>
      </p:nvGrpSpPr>
      <p:grpSpPr>
        <a:xfrm>
          <a:off x="0" y="0"/>
          <a:ext cx="0" cy="0"/>
          <a:chOff x="0" y="0"/>
          <a:chExt cx="0" cy="0"/>
        </a:xfrm>
      </p:grpSpPr>
      <p:sp>
        <p:nvSpPr>
          <p:cNvPr id="605" name="Title Text"/>
          <p:cNvSpPr>
            <a:spLocks noGrp="1"/>
          </p:cNvSpPr>
          <p:nvPr>
            <p:ph type="title"/>
          </p:nvPr>
        </p:nvSpPr>
        <p:spPr>
          <a:xfrm>
            <a:off x="6629400" y="274638"/>
            <a:ext cx="2057400" cy="5851526"/>
          </a:xfrm>
          <a:prstGeom prst="rect">
            <a:avLst/>
          </a:prstGeom>
        </p:spPr>
        <p:txBody>
          <a:bodyPr/>
          <a:lstStyle/>
          <a:p>
            <a:r>
              <a:t>Title Text</a:t>
            </a:r>
          </a:p>
        </p:txBody>
      </p:sp>
      <p:sp>
        <p:nvSpPr>
          <p:cNvPr id="606"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07"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500630624"/>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092626542"/>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504395732"/>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96371654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F520A2-2EE4-461A-A012-1A5CE658CC86}" type="datetime1">
              <a:rPr lang="en-US" smtClean="0">
                <a:solidFill>
                  <a:prstClr val="black">
                    <a:tint val="75000"/>
                  </a:prstClr>
                </a:solidFill>
              </a:rPr>
              <a:pPr/>
              <a:t>2/17/2021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683329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a:spLocks noGrp="1"/>
          </p:cNvSpPr>
          <p:nvPr>
            <p:ph type="title"/>
          </p:nvPr>
        </p:nvSpPr>
        <p:spPr>
          <a:prstGeom prst="rect">
            <a:avLst/>
          </a:prstGeom>
        </p:spPr>
        <p:txBody>
          <a:bodyPr/>
          <a:lstStyle/>
          <a:p>
            <a:r>
              <a:t>Title Text</a:t>
            </a:r>
          </a:p>
        </p:txBody>
      </p:sp>
      <p:sp>
        <p:nvSpPr>
          <p:cNvPr id="39"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853676200"/>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a:spLocks noGrp="1"/>
          </p:cNvSpPr>
          <p:nvPr>
            <p:ph type="title"/>
          </p:nvPr>
        </p:nvSpPr>
        <p:spPr>
          <a:prstGeom prst="rect">
            <a:avLst/>
          </a:prstGeom>
        </p:spPr>
        <p:txBody>
          <a:bodyPr/>
          <a:lstStyle/>
          <a:p>
            <a:r>
              <a:t>Title Text</a:t>
            </a:r>
          </a:p>
        </p:txBody>
      </p:sp>
      <p:sp>
        <p:nvSpPr>
          <p:cNvPr id="48"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805519008"/>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321741109"/>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489713967"/>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84"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535963955"/>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a:spLocks noGrp="1"/>
          </p:cNvSpPr>
          <p:nvPr>
            <p:ph type="title"/>
          </p:nvPr>
        </p:nvSpPr>
        <p:spPr>
          <a:prstGeom prst="rect">
            <a:avLst/>
          </a:prstGeom>
        </p:spPr>
        <p:txBody>
          <a:bodyPr/>
          <a:lstStyle/>
          <a:p>
            <a:r>
              <a:t>Title Text</a:t>
            </a:r>
          </a:p>
        </p:txBody>
      </p:sp>
      <p:sp>
        <p:nvSpPr>
          <p:cNvPr id="9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509659362"/>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185998636"/>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10" name="Title Text"/>
          <p:cNvSpPr>
            <a:spLocks noGrp="1"/>
          </p:cNvSpPr>
          <p:nvPr>
            <p:ph type="title"/>
          </p:nvPr>
        </p:nvSpPr>
        <p:spPr>
          <a:xfrm>
            <a:off x="685800" y="2130425"/>
            <a:ext cx="7772400" cy="1470025"/>
          </a:xfrm>
          <a:prstGeom prst="rect">
            <a:avLst/>
          </a:prstGeom>
        </p:spPr>
        <p:txBody>
          <a:bodyPr/>
          <a:lstStyle/>
          <a:p>
            <a:r>
              <a:t>Title Text</a:t>
            </a:r>
          </a:p>
        </p:txBody>
      </p:sp>
      <p:sp>
        <p:nvSpPr>
          <p:cNvPr id="111"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929071963"/>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28"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129"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623269776"/>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37" name="Title Text"/>
          <p:cNvSpPr>
            <a:spLocks noGrp="1"/>
          </p:cNvSpPr>
          <p:nvPr>
            <p:ph type="title"/>
          </p:nvPr>
        </p:nvSpPr>
        <p:spPr>
          <a:prstGeom prst="rect">
            <a:avLst/>
          </a:prstGeom>
        </p:spPr>
        <p:txBody>
          <a:bodyPr/>
          <a:lstStyle/>
          <a:p>
            <a:r>
              <a:t>Title Text</a:t>
            </a:r>
          </a:p>
        </p:txBody>
      </p:sp>
      <p:sp>
        <p:nvSpPr>
          <p:cNvPr id="138"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427119255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1B6DB4-ED46-4CA5-8AA7-A4B7E10A1CA3}" type="datetime1">
              <a:rPr lang="en-US" smtClean="0">
                <a:solidFill>
                  <a:prstClr val="black">
                    <a:tint val="75000"/>
                  </a:prstClr>
                </a:solidFill>
              </a:rPr>
              <a:pPr/>
              <a:t>2/17/2021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556858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146" name="Title Text"/>
          <p:cNvSpPr>
            <a:spLocks noGrp="1"/>
          </p:cNvSpPr>
          <p:nvPr>
            <p:ph type="title"/>
          </p:nvPr>
        </p:nvSpPr>
        <p:spPr>
          <a:prstGeom prst="rect">
            <a:avLst/>
          </a:prstGeom>
        </p:spPr>
        <p:txBody>
          <a:bodyPr/>
          <a:lstStyle/>
          <a:p>
            <a:r>
              <a:t>Title Text</a:t>
            </a:r>
          </a:p>
        </p:txBody>
      </p:sp>
      <p:sp>
        <p:nvSpPr>
          <p:cNvPr id="147"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48"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14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15388029"/>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56" name="Title Text"/>
          <p:cNvSpPr>
            <a:spLocks noGrp="1"/>
          </p:cNvSpPr>
          <p:nvPr>
            <p:ph type="title"/>
          </p:nvPr>
        </p:nvSpPr>
        <p:spPr>
          <a:prstGeom prst="rect">
            <a:avLst/>
          </a:prstGeom>
        </p:spPr>
        <p:txBody>
          <a:bodyPr/>
          <a:lstStyle/>
          <a:p>
            <a:r>
              <a:t>Title Text</a:t>
            </a:r>
          </a:p>
        </p:txBody>
      </p:sp>
      <p:sp>
        <p:nvSpPr>
          <p:cNvPr id="157"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708852166"/>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6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36927067"/>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71"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172"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3"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17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916254208"/>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181"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182"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183"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386339325"/>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1_Title and Vertical Text">
    <p:spTree>
      <p:nvGrpSpPr>
        <p:cNvPr id="1" name=""/>
        <p:cNvGrpSpPr/>
        <p:nvPr/>
      </p:nvGrpSpPr>
      <p:grpSpPr>
        <a:xfrm>
          <a:off x="0" y="0"/>
          <a:ext cx="0" cy="0"/>
          <a:chOff x="0" y="0"/>
          <a:chExt cx="0" cy="0"/>
        </a:xfrm>
      </p:grpSpPr>
      <p:sp>
        <p:nvSpPr>
          <p:cNvPr id="191" name="Title Text"/>
          <p:cNvSpPr>
            <a:spLocks noGrp="1"/>
          </p:cNvSpPr>
          <p:nvPr>
            <p:ph type="title"/>
          </p:nvPr>
        </p:nvSpPr>
        <p:spPr>
          <a:prstGeom prst="rect">
            <a:avLst/>
          </a:prstGeom>
        </p:spPr>
        <p:txBody>
          <a:bodyPr/>
          <a:lstStyle/>
          <a:p>
            <a:r>
              <a:t>Title Text</a:t>
            </a:r>
          </a:p>
        </p:txBody>
      </p:sp>
      <p:sp>
        <p:nvSpPr>
          <p:cNvPr id="192"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3"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902787031"/>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1_Vertical Title and Text">
    <p:spTree>
      <p:nvGrpSpPr>
        <p:cNvPr id="1" name=""/>
        <p:cNvGrpSpPr/>
        <p:nvPr/>
      </p:nvGrpSpPr>
      <p:grpSpPr>
        <a:xfrm>
          <a:off x="0" y="0"/>
          <a:ext cx="0" cy="0"/>
          <a:chOff x="0" y="0"/>
          <a:chExt cx="0" cy="0"/>
        </a:xfrm>
      </p:grpSpPr>
      <p:sp>
        <p:nvSpPr>
          <p:cNvPr id="200" name="Title Text"/>
          <p:cNvSpPr>
            <a:spLocks noGrp="1"/>
          </p:cNvSpPr>
          <p:nvPr>
            <p:ph type="title"/>
          </p:nvPr>
        </p:nvSpPr>
        <p:spPr>
          <a:xfrm>
            <a:off x="6629400" y="274638"/>
            <a:ext cx="2057400" cy="5851526"/>
          </a:xfrm>
          <a:prstGeom prst="rect">
            <a:avLst/>
          </a:prstGeom>
        </p:spPr>
        <p:txBody>
          <a:bodyPr/>
          <a:lstStyle/>
          <a:p>
            <a:r>
              <a:t>Title Text</a:t>
            </a:r>
          </a:p>
        </p:txBody>
      </p:sp>
      <p:sp>
        <p:nvSpPr>
          <p:cNvPr id="201"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678118524"/>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209" name="Title Text"/>
          <p:cNvSpPr>
            <a:spLocks noGrp="1"/>
          </p:cNvSpPr>
          <p:nvPr>
            <p:ph type="title"/>
          </p:nvPr>
        </p:nvSpPr>
        <p:spPr>
          <a:xfrm>
            <a:off x="685800" y="2130425"/>
            <a:ext cx="7772400" cy="1470025"/>
          </a:xfrm>
          <a:prstGeom prst="rect">
            <a:avLst/>
          </a:prstGeom>
        </p:spPr>
        <p:txBody>
          <a:bodyPr/>
          <a:lstStyle/>
          <a:p>
            <a:r>
              <a:t>Title Text</a:t>
            </a:r>
          </a:p>
        </p:txBody>
      </p:sp>
      <p:sp>
        <p:nvSpPr>
          <p:cNvPr id="210"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2852465493"/>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227" name="Title Text"/>
          <p:cNvSpPr>
            <a:spLocks noGrp="1"/>
          </p:cNvSpPr>
          <p:nvPr>
            <p:ph type="title"/>
          </p:nvPr>
        </p:nvSpPr>
        <p:spPr>
          <a:prstGeom prst="rect">
            <a:avLst/>
          </a:prstGeom>
        </p:spPr>
        <p:txBody>
          <a:bodyPr/>
          <a:lstStyle/>
          <a:p>
            <a:r>
              <a:t>Title Text</a:t>
            </a:r>
          </a:p>
        </p:txBody>
      </p:sp>
      <p:sp>
        <p:nvSpPr>
          <p:cNvPr id="22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9"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1890385804"/>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236"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237"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38"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29177995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63" Type="http://schemas.openxmlformats.org/officeDocument/2006/relationships/slideLayout" Target="../slideLayouts/slideLayout7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61" Type="http://schemas.openxmlformats.org/officeDocument/2006/relationships/slideLayout" Target="../slideLayouts/slideLayout73.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slideLayout" Target="../slideLayouts/slideLayout76.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slideLayout" Target="../slideLayouts/slideLayout115.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42" Type="http://schemas.openxmlformats.org/officeDocument/2006/relationships/slideLayout" Target="../slideLayouts/slideLayout118.xml"/><Relationship Id="rId47" Type="http://schemas.openxmlformats.org/officeDocument/2006/relationships/slideLayout" Target="../slideLayouts/slideLayout123.xml"/><Relationship Id="rId50" Type="http://schemas.openxmlformats.org/officeDocument/2006/relationships/slideLayout" Target="../slideLayouts/slideLayout126.xml"/><Relationship Id="rId55" Type="http://schemas.openxmlformats.org/officeDocument/2006/relationships/slideLayout" Target="../slideLayouts/slideLayout131.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41" Type="http://schemas.openxmlformats.org/officeDocument/2006/relationships/slideLayout" Target="../slideLayouts/slideLayout117.xml"/><Relationship Id="rId54" Type="http://schemas.openxmlformats.org/officeDocument/2006/relationships/slideLayout" Target="../slideLayouts/slideLayout130.xml"/><Relationship Id="rId62" Type="http://schemas.openxmlformats.org/officeDocument/2006/relationships/theme" Target="../theme/theme3.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40" Type="http://schemas.openxmlformats.org/officeDocument/2006/relationships/slideLayout" Target="../slideLayouts/slideLayout116.xml"/><Relationship Id="rId45" Type="http://schemas.openxmlformats.org/officeDocument/2006/relationships/slideLayout" Target="../slideLayouts/slideLayout121.xml"/><Relationship Id="rId53" Type="http://schemas.openxmlformats.org/officeDocument/2006/relationships/slideLayout" Target="../slideLayouts/slideLayout129.xml"/><Relationship Id="rId58" Type="http://schemas.openxmlformats.org/officeDocument/2006/relationships/slideLayout" Target="../slideLayouts/slideLayout134.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49" Type="http://schemas.openxmlformats.org/officeDocument/2006/relationships/slideLayout" Target="../slideLayouts/slideLayout125.xml"/><Relationship Id="rId57" Type="http://schemas.openxmlformats.org/officeDocument/2006/relationships/slideLayout" Target="../slideLayouts/slideLayout133.xml"/><Relationship Id="rId61" Type="http://schemas.openxmlformats.org/officeDocument/2006/relationships/slideLayout" Target="../slideLayouts/slideLayout137.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4" Type="http://schemas.openxmlformats.org/officeDocument/2006/relationships/slideLayout" Target="../slideLayouts/slideLayout120.xml"/><Relationship Id="rId52" Type="http://schemas.openxmlformats.org/officeDocument/2006/relationships/slideLayout" Target="../slideLayouts/slideLayout128.xml"/><Relationship Id="rId60" Type="http://schemas.openxmlformats.org/officeDocument/2006/relationships/slideLayout" Target="../slideLayouts/slideLayout13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43" Type="http://schemas.openxmlformats.org/officeDocument/2006/relationships/slideLayout" Target="../slideLayouts/slideLayout119.xml"/><Relationship Id="rId48" Type="http://schemas.openxmlformats.org/officeDocument/2006/relationships/slideLayout" Target="../slideLayouts/slideLayout124.xml"/><Relationship Id="rId56" Type="http://schemas.openxmlformats.org/officeDocument/2006/relationships/slideLayout" Target="../slideLayouts/slideLayout132.xml"/><Relationship Id="rId8" Type="http://schemas.openxmlformats.org/officeDocument/2006/relationships/slideLayout" Target="../slideLayouts/slideLayout84.xml"/><Relationship Id="rId51" Type="http://schemas.openxmlformats.org/officeDocument/2006/relationships/slideLayout" Target="../slideLayouts/slideLayout127.xml"/><Relationship Id="rId3" Type="http://schemas.openxmlformats.org/officeDocument/2006/relationships/slideLayout" Target="../slideLayouts/slideLayout79.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slideLayout" Target="../slideLayouts/slideLayout114.xml"/><Relationship Id="rId46" Type="http://schemas.openxmlformats.org/officeDocument/2006/relationships/slideLayout" Target="../slideLayouts/slideLayout122.xml"/><Relationship Id="rId59" Type="http://schemas.openxmlformats.org/officeDocument/2006/relationships/slideLayout" Target="../slideLayouts/slideLayout13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slideLayout" Target="../slideLayouts/slideLayout163.xml"/><Relationship Id="rId39" Type="http://schemas.openxmlformats.org/officeDocument/2006/relationships/slideLayout" Target="../slideLayouts/slideLayout176.xml"/><Relationship Id="rId21" Type="http://schemas.openxmlformats.org/officeDocument/2006/relationships/slideLayout" Target="../slideLayouts/slideLayout158.xml"/><Relationship Id="rId34" Type="http://schemas.openxmlformats.org/officeDocument/2006/relationships/slideLayout" Target="../slideLayouts/slideLayout171.xml"/><Relationship Id="rId42" Type="http://schemas.openxmlformats.org/officeDocument/2006/relationships/slideLayout" Target="../slideLayouts/slideLayout179.xml"/><Relationship Id="rId47" Type="http://schemas.openxmlformats.org/officeDocument/2006/relationships/slideLayout" Target="../slideLayouts/slideLayout184.xml"/><Relationship Id="rId50" Type="http://schemas.openxmlformats.org/officeDocument/2006/relationships/slideLayout" Target="../slideLayouts/slideLayout187.xml"/><Relationship Id="rId55" Type="http://schemas.openxmlformats.org/officeDocument/2006/relationships/slideLayout" Target="../slideLayouts/slideLayout192.xml"/><Relationship Id="rId7" Type="http://schemas.openxmlformats.org/officeDocument/2006/relationships/slideLayout" Target="../slideLayouts/slideLayout14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29" Type="http://schemas.openxmlformats.org/officeDocument/2006/relationships/slideLayout" Target="../slideLayouts/slideLayout166.xml"/><Relationship Id="rId41" Type="http://schemas.openxmlformats.org/officeDocument/2006/relationships/slideLayout" Target="../slideLayouts/slideLayout178.xml"/><Relationship Id="rId54" Type="http://schemas.openxmlformats.org/officeDocument/2006/relationships/slideLayout" Target="../slideLayouts/slideLayout191.xml"/><Relationship Id="rId62" Type="http://schemas.openxmlformats.org/officeDocument/2006/relationships/theme" Target="../theme/theme4.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slideLayout" Target="../slideLayouts/slideLayout161.xml"/><Relationship Id="rId32" Type="http://schemas.openxmlformats.org/officeDocument/2006/relationships/slideLayout" Target="../slideLayouts/slideLayout169.xml"/><Relationship Id="rId37" Type="http://schemas.openxmlformats.org/officeDocument/2006/relationships/slideLayout" Target="../slideLayouts/slideLayout174.xml"/><Relationship Id="rId40" Type="http://schemas.openxmlformats.org/officeDocument/2006/relationships/slideLayout" Target="../slideLayouts/slideLayout177.xml"/><Relationship Id="rId45" Type="http://schemas.openxmlformats.org/officeDocument/2006/relationships/slideLayout" Target="../slideLayouts/slideLayout182.xml"/><Relationship Id="rId53" Type="http://schemas.openxmlformats.org/officeDocument/2006/relationships/slideLayout" Target="../slideLayouts/slideLayout190.xml"/><Relationship Id="rId58" Type="http://schemas.openxmlformats.org/officeDocument/2006/relationships/slideLayout" Target="../slideLayouts/slideLayout195.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slideLayout" Target="../slideLayouts/slideLayout160.xml"/><Relationship Id="rId28" Type="http://schemas.openxmlformats.org/officeDocument/2006/relationships/slideLayout" Target="../slideLayouts/slideLayout165.xml"/><Relationship Id="rId36" Type="http://schemas.openxmlformats.org/officeDocument/2006/relationships/slideLayout" Target="../slideLayouts/slideLayout173.xml"/><Relationship Id="rId49" Type="http://schemas.openxmlformats.org/officeDocument/2006/relationships/slideLayout" Target="../slideLayouts/slideLayout186.xml"/><Relationship Id="rId57" Type="http://schemas.openxmlformats.org/officeDocument/2006/relationships/slideLayout" Target="../slideLayouts/slideLayout194.xml"/><Relationship Id="rId61" Type="http://schemas.openxmlformats.org/officeDocument/2006/relationships/slideLayout" Target="../slideLayouts/slideLayout198.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31" Type="http://schemas.openxmlformats.org/officeDocument/2006/relationships/slideLayout" Target="../slideLayouts/slideLayout168.xml"/><Relationship Id="rId44" Type="http://schemas.openxmlformats.org/officeDocument/2006/relationships/slideLayout" Target="../slideLayouts/slideLayout181.xml"/><Relationship Id="rId52" Type="http://schemas.openxmlformats.org/officeDocument/2006/relationships/slideLayout" Target="../slideLayouts/slideLayout189.xml"/><Relationship Id="rId60" Type="http://schemas.openxmlformats.org/officeDocument/2006/relationships/slideLayout" Target="../slideLayouts/slideLayout19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slideLayout" Target="../slideLayouts/slideLayout159.xml"/><Relationship Id="rId27" Type="http://schemas.openxmlformats.org/officeDocument/2006/relationships/slideLayout" Target="../slideLayouts/slideLayout164.xml"/><Relationship Id="rId30" Type="http://schemas.openxmlformats.org/officeDocument/2006/relationships/slideLayout" Target="../slideLayouts/slideLayout167.xml"/><Relationship Id="rId35" Type="http://schemas.openxmlformats.org/officeDocument/2006/relationships/slideLayout" Target="../slideLayouts/slideLayout172.xml"/><Relationship Id="rId43" Type="http://schemas.openxmlformats.org/officeDocument/2006/relationships/slideLayout" Target="../slideLayouts/slideLayout180.xml"/><Relationship Id="rId48" Type="http://schemas.openxmlformats.org/officeDocument/2006/relationships/slideLayout" Target="../slideLayouts/slideLayout185.xml"/><Relationship Id="rId56" Type="http://schemas.openxmlformats.org/officeDocument/2006/relationships/slideLayout" Target="../slideLayouts/slideLayout193.xml"/><Relationship Id="rId8" Type="http://schemas.openxmlformats.org/officeDocument/2006/relationships/slideLayout" Target="../slideLayouts/slideLayout145.xml"/><Relationship Id="rId51" Type="http://schemas.openxmlformats.org/officeDocument/2006/relationships/slideLayout" Target="../slideLayouts/slideLayout188.xml"/><Relationship Id="rId3" Type="http://schemas.openxmlformats.org/officeDocument/2006/relationships/slideLayout" Target="../slideLayouts/slideLayout140.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slideLayout" Target="../slideLayouts/slideLayout162.xml"/><Relationship Id="rId33" Type="http://schemas.openxmlformats.org/officeDocument/2006/relationships/slideLayout" Target="../slideLayouts/slideLayout170.xml"/><Relationship Id="rId38" Type="http://schemas.openxmlformats.org/officeDocument/2006/relationships/slideLayout" Target="../slideLayouts/slideLayout175.xml"/><Relationship Id="rId46" Type="http://schemas.openxmlformats.org/officeDocument/2006/relationships/slideLayout" Target="../slideLayouts/slideLayout183.xml"/><Relationship Id="rId59" Type="http://schemas.openxmlformats.org/officeDocument/2006/relationships/slideLayout" Target="../slideLayouts/slideLayout19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26" Type="http://schemas.openxmlformats.org/officeDocument/2006/relationships/slideLayout" Target="../slideLayouts/slideLayout224.xml"/><Relationship Id="rId39" Type="http://schemas.openxmlformats.org/officeDocument/2006/relationships/slideLayout" Target="../slideLayouts/slideLayout237.xml"/><Relationship Id="rId21" Type="http://schemas.openxmlformats.org/officeDocument/2006/relationships/slideLayout" Target="../slideLayouts/slideLayout219.xml"/><Relationship Id="rId34" Type="http://schemas.openxmlformats.org/officeDocument/2006/relationships/slideLayout" Target="../slideLayouts/slideLayout232.xml"/><Relationship Id="rId42" Type="http://schemas.openxmlformats.org/officeDocument/2006/relationships/slideLayout" Target="../slideLayouts/slideLayout240.xml"/><Relationship Id="rId47" Type="http://schemas.openxmlformats.org/officeDocument/2006/relationships/slideLayout" Target="../slideLayouts/slideLayout245.xml"/><Relationship Id="rId50" Type="http://schemas.openxmlformats.org/officeDocument/2006/relationships/slideLayout" Target="../slideLayouts/slideLayout248.xml"/><Relationship Id="rId55" Type="http://schemas.openxmlformats.org/officeDocument/2006/relationships/slideLayout" Target="../slideLayouts/slideLayout253.xml"/><Relationship Id="rId63" Type="http://schemas.openxmlformats.org/officeDocument/2006/relationships/slideLayout" Target="../slideLayouts/slideLayout261.xml"/><Relationship Id="rId7" Type="http://schemas.openxmlformats.org/officeDocument/2006/relationships/slideLayout" Target="../slideLayouts/slideLayout205.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0" Type="http://schemas.openxmlformats.org/officeDocument/2006/relationships/slideLayout" Target="../slideLayouts/slideLayout218.xml"/><Relationship Id="rId29" Type="http://schemas.openxmlformats.org/officeDocument/2006/relationships/slideLayout" Target="../slideLayouts/slideLayout227.xml"/><Relationship Id="rId41" Type="http://schemas.openxmlformats.org/officeDocument/2006/relationships/slideLayout" Target="../slideLayouts/slideLayout239.xml"/><Relationship Id="rId54" Type="http://schemas.openxmlformats.org/officeDocument/2006/relationships/slideLayout" Target="../slideLayouts/slideLayout252.xml"/><Relationship Id="rId62" Type="http://schemas.openxmlformats.org/officeDocument/2006/relationships/slideLayout" Target="../slideLayouts/slideLayout26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24" Type="http://schemas.openxmlformats.org/officeDocument/2006/relationships/slideLayout" Target="../slideLayouts/slideLayout222.xml"/><Relationship Id="rId32" Type="http://schemas.openxmlformats.org/officeDocument/2006/relationships/slideLayout" Target="../slideLayouts/slideLayout230.xml"/><Relationship Id="rId37" Type="http://schemas.openxmlformats.org/officeDocument/2006/relationships/slideLayout" Target="../slideLayouts/slideLayout235.xml"/><Relationship Id="rId40" Type="http://schemas.openxmlformats.org/officeDocument/2006/relationships/slideLayout" Target="../slideLayouts/slideLayout238.xml"/><Relationship Id="rId45" Type="http://schemas.openxmlformats.org/officeDocument/2006/relationships/slideLayout" Target="../slideLayouts/slideLayout243.xml"/><Relationship Id="rId53" Type="http://schemas.openxmlformats.org/officeDocument/2006/relationships/slideLayout" Target="../slideLayouts/slideLayout251.xml"/><Relationship Id="rId58" Type="http://schemas.openxmlformats.org/officeDocument/2006/relationships/slideLayout" Target="../slideLayouts/slideLayout256.xml"/><Relationship Id="rId66" Type="http://schemas.openxmlformats.org/officeDocument/2006/relationships/theme" Target="../theme/theme5.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23" Type="http://schemas.openxmlformats.org/officeDocument/2006/relationships/slideLayout" Target="../slideLayouts/slideLayout221.xml"/><Relationship Id="rId28" Type="http://schemas.openxmlformats.org/officeDocument/2006/relationships/slideLayout" Target="../slideLayouts/slideLayout226.xml"/><Relationship Id="rId36" Type="http://schemas.openxmlformats.org/officeDocument/2006/relationships/slideLayout" Target="../slideLayouts/slideLayout234.xml"/><Relationship Id="rId49" Type="http://schemas.openxmlformats.org/officeDocument/2006/relationships/slideLayout" Target="../slideLayouts/slideLayout247.xml"/><Relationship Id="rId57" Type="http://schemas.openxmlformats.org/officeDocument/2006/relationships/slideLayout" Target="../slideLayouts/slideLayout255.xml"/><Relationship Id="rId61" Type="http://schemas.openxmlformats.org/officeDocument/2006/relationships/slideLayout" Target="../slideLayouts/slideLayout259.xml"/><Relationship Id="rId10" Type="http://schemas.openxmlformats.org/officeDocument/2006/relationships/slideLayout" Target="../slideLayouts/slideLayout208.xml"/><Relationship Id="rId19" Type="http://schemas.openxmlformats.org/officeDocument/2006/relationships/slideLayout" Target="../slideLayouts/slideLayout217.xml"/><Relationship Id="rId31" Type="http://schemas.openxmlformats.org/officeDocument/2006/relationships/slideLayout" Target="../slideLayouts/slideLayout229.xml"/><Relationship Id="rId44" Type="http://schemas.openxmlformats.org/officeDocument/2006/relationships/slideLayout" Target="../slideLayouts/slideLayout242.xml"/><Relationship Id="rId52" Type="http://schemas.openxmlformats.org/officeDocument/2006/relationships/slideLayout" Target="../slideLayouts/slideLayout250.xml"/><Relationship Id="rId60" Type="http://schemas.openxmlformats.org/officeDocument/2006/relationships/slideLayout" Target="../slideLayouts/slideLayout258.xml"/><Relationship Id="rId65" Type="http://schemas.openxmlformats.org/officeDocument/2006/relationships/slideLayout" Target="../slideLayouts/slideLayout263.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 Id="rId22" Type="http://schemas.openxmlformats.org/officeDocument/2006/relationships/slideLayout" Target="../slideLayouts/slideLayout220.xml"/><Relationship Id="rId27" Type="http://schemas.openxmlformats.org/officeDocument/2006/relationships/slideLayout" Target="../slideLayouts/slideLayout225.xml"/><Relationship Id="rId30" Type="http://schemas.openxmlformats.org/officeDocument/2006/relationships/slideLayout" Target="../slideLayouts/slideLayout228.xml"/><Relationship Id="rId35" Type="http://schemas.openxmlformats.org/officeDocument/2006/relationships/slideLayout" Target="../slideLayouts/slideLayout233.xml"/><Relationship Id="rId43" Type="http://schemas.openxmlformats.org/officeDocument/2006/relationships/slideLayout" Target="../slideLayouts/slideLayout241.xml"/><Relationship Id="rId48" Type="http://schemas.openxmlformats.org/officeDocument/2006/relationships/slideLayout" Target="../slideLayouts/slideLayout246.xml"/><Relationship Id="rId56" Type="http://schemas.openxmlformats.org/officeDocument/2006/relationships/slideLayout" Target="../slideLayouts/slideLayout254.xml"/><Relationship Id="rId64" Type="http://schemas.openxmlformats.org/officeDocument/2006/relationships/slideLayout" Target="../slideLayouts/slideLayout262.xml"/><Relationship Id="rId8" Type="http://schemas.openxmlformats.org/officeDocument/2006/relationships/slideLayout" Target="../slideLayouts/slideLayout206.xml"/><Relationship Id="rId51" Type="http://schemas.openxmlformats.org/officeDocument/2006/relationships/slideLayout" Target="../slideLayouts/slideLayout249.xml"/><Relationship Id="rId3" Type="http://schemas.openxmlformats.org/officeDocument/2006/relationships/slideLayout" Target="../slideLayouts/slideLayout201.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5" Type="http://schemas.openxmlformats.org/officeDocument/2006/relationships/slideLayout" Target="../slideLayouts/slideLayout223.xml"/><Relationship Id="rId33" Type="http://schemas.openxmlformats.org/officeDocument/2006/relationships/slideLayout" Target="../slideLayouts/slideLayout231.xml"/><Relationship Id="rId38" Type="http://schemas.openxmlformats.org/officeDocument/2006/relationships/slideLayout" Target="../slideLayouts/slideLayout236.xml"/><Relationship Id="rId46" Type="http://schemas.openxmlformats.org/officeDocument/2006/relationships/slideLayout" Target="../slideLayouts/slideLayout244.xml"/><Relationship Id="rId59" Type="http://schemas.openxmlformats.org/officeDocument/2006/relationships/slideLayout" Target="../slideLayouts/slideLayout2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1.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theme" Target="../theme/theme6.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0CBBA-5348-4C8F-94B7-F0B50C7796B1}" type="datetime1">
              <a:rPr lang="en-US" smtClean="0">
                <a:solidFill>
                  <a:prstClr val="black">
                    <a:tint val="75000"/>
                  </a:prstClr>
                </a:solidFill>
              </a:rPr>
              <a:pPr/>
              <a:t>2/17/2021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xmlns="" val="3954158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93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hangingPunct="0"/>
            <a:fld id="{86CB4B4D-7CA3-9044-876B-883B54F8677D}" type="slidenum">
              <a:rPr kern="0">
                <a:sym typeface="Calibri"/>
              </a:rPr>
              <a:pPr hangingPunct="0"/>
              <a:t>‹#›</a:t>
            </a:fld>
            <a:endParaRPr kern="0" dirty="0">
              <a:sym typeface="Calibri"/>
            </a:endParaRPr>
          </a:p>
        </p:txBody>
      </p:sp>
    </p:spTree>
    <p:extLst>
      <p:ext uri="{BB962C8B-B14F-4D97-AF65-F5344CB8AC3E}">
        <p14:creationId xmlns:p14="http://schemas.microsoft.com/office/powerpoint/2010/main" xmlns="" val="767209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34066105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68" r:id="rId31"/>
    <p:sldLayoutId id="2147483769" r:id="rId32"/>
    <p:sldLayoutId id="2147483770" r:id="rId33"/>
    <p:sldLayoutId id="2147483771" r:id="rId34"/>
    <p:sldLayoutId id="2147483772" r:id="rId35"/>
    <p:sldLayoutId id="2147483773" r:id="rId36"/>
    <p:sldLayoutId id="2147483774" r:id="rId37"/>
    <p:sldLayoutId id="2147483775" r:id="rId38"/>
    <p:sldLayoutId id="2147483776" r:id="rId39"/>
    <p:sldLayoutId id="2147483777" r:id="rId40"/>
    <p:sldLayoutId id="2147483778" r:id="rId41"/>
    <p:sldLayoutId id="2147483779" r:id="rId42"/>
    <p:sldLayoutId id="2147483780" r:id="rId43"/>
    <p:sldLayoutId id="2147483781" r:id="rId44"/>
    <p:sldLayoutId id="2147483782" r:id="rId45"/>
    <p:sldLayoutId id="2147483783" r:id="rId46"/>
    <p:sldLayoutId id="2147483784" r:id="rId47"/>
    <p:sldLayoutId id="2147483785" r:id="rId48"/>
    <p:sldLayoutId id="2147483786" r:id="rId49"/>
    <p:sldLayoutId id="2147483787" r:id="rId50"/>
    <p:sldLayoutId id="2147483788" r:id="rId51"/>
    <p:sldLayoutId id="2147483789" r:id="rId52"/>
    <p:sldLayoutId id="2147483790" r:id="rId53"/>
    <p:sldLayoutId id="2147483791" r:id="rId54"/>
    <p:sldLayoutId id="2147483792" r:id="rId55"/>
    <p:sldLayoutId id="2147483793" r:id="rId56"/>
    <p:sldLayoutId id="2147483794" r:id="rId57"/>
    <p:sldLayoutId id="2147483795" r:id="rId58"/>
    <p:sldLayoutId id="2147483796" r:id="rId59"/>
    <p:sldLayoutId id="2147483797" r:id="rId60"/>
    <p:sldLayoutId id="2147483798" r:id="rId6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73665755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 id="2147483824" r:id="rId25"/>
    <p:sldLayoutId id="2147483825" r:id="rId26"/>
    <p:sldLayoutId id="2147483826" r:id="rId27"/>
    <p:sldLayoutId id="2147483827" r:id="rId28"/>
    <p:sldLayoutId id="2147483828" r:id="rId29"/>
    <p:sldLayoutId id="2147483829" r:id="rId30"/>
    <p:sldLayoutId id="2147483830" r:id="rId31"/>
    <p:sldLayoutId id="2147483831" r:id="rId32"/>
    <p:sldLayoutId id="2147483832" r:id="rId33"/>
    <p:sldLayoutId id="2147483833" r:id="rId34"/>
    <p:sldLayoutId id="2147483834" r:id="rId35"/>
    <p:sldLayoutId id="2147483835" r:id="rId36"/>
    <p:sldLayoutId id="2147483836" r:id="rId37"/>
    <p:sldLayoutId id="2147483837" r:id="rId38"/>
    <p:sldLayoutId id="2147483838" r:id="rId39"/>
    <p:sldLayoutId id="2147483839" r:id="rId40"/>
    <p:sldLayoutId id="2147483840" r:id="rId41"/>
    <p:sldLayoutId id="2147483841" r:id="rId42"/>
    <p:sldLayoutId id="2147483842" r:id="rId43"/>
    <p:sldLayoutId id="2147483843" r:id="rId44"/>
    <p:sldLayoutId id="2147483844" r:id="rId45"/>
    <p:sldLayoutId id="2147483845" r:id="rId46"/>
    <p:sldLayoutId id="2147483846" r:id="rId47"/>
    <p:sldLayoutId id="2147483847" r:id="rId48"/>
    <p:sldLayoutId id="2147483848" r:id="rId49"/>
    <p:sldLayoutId id="2147483849" r:id="rId50"/>
    <p:sldLayoutId id="2147483850" r:id="rId51"/>
    <p:sldLayoutId id="2147483851" r:id="rId52"/>
    <p:sldLayoutId id="2147483852" r:id="rId53"/>
    <p:sldLayoutId id="2147483853" r:id="rId54"/>
    <p:sldLayoutId id="2147483854" r:id="rId55"/>
    <p:sldLayoutId id="2147483855" r:id="rId56"/>
    <p:sldLayoutId id="2147483856" r:id="rId57"/>
    <p:sldLayoutId id="2147483857" r:id="rId58"/>
    <p:sldLayoutId id="2147483858" r:id="rId59"/>
    <p:sldLayoutId id="2147483859" r:id="rId60"/>
    <p:sldLayoutId id="2147483860" r:id="rId6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xmlns="" val="350587933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 id="2147483887" r:id="rId26"/>
    <p:sldLayoutId id="2147483888" r:id="rId27"/>
    <p:sldLayoutId id="2147483889" r:id="rId28"/>
    <p:sldLayoutId id="2147483890" r:id="rId29"/>
    <p:sldLayoutId id="2147483891" r:id="rId30"/>
    <p:sldLayoutId id="2147483892" r:id="rId31"/>
    <p:sldLayoutId id="2147483893" r:id="rId32"/>
    <p:sldLayoutId id="2147483894" r:id="rId33"/>
    <p:sldLayoutId id="2147483895" r:id="rId34"/>
    <p:sldLayoutId id="2147483896" r:id="rId35"/>
    <p:sldLayoutId id="2147483897" r:id="rId36"/>
    <p:sldLayoutId id="2147483898" r:id="rId37"/>
    <p:sldLayoutId id="2147483899" r:id="rId38"/>
    <p:sldLayoutId id="2147483900" r:id="rId39"/>
    <p:sldLayoutId id="2147483901" r:id="rId40"/>
    <p:sldLayoutId id="2147483902" r:id="rId41"/>
    <p:sldLayoutId id="2147483903" r:id="rId42"/>
    <p:sldLayoutId id="2147483904" r:id="rId43"/>
    <p:sldLayoutId id="2147483905" r:id="rId44"/>
    <p:sldLayoutId id="2147483906" r:id="rId45"/>
    <p:sldLayoutId id="2147483907" r:id="rId46"/>
    <p:sldLayoutId id="2147483908" r:id="rId47"/>
    <p:sldLayoutId id="2147483909" r:id="rId48"/>
    <p:sldLayoutId id="2147483910" r:id="rId49"/>
    <p:sldLayoutId id="2147483911" r:id="rId50"/>
    <p:sldLayoutId id="2147483912" r:id="rId51"/>
    <p:sldLayoutId id="2147483913" r:id="rId52"/>
    <p:sldLayoutId id="2147483914" r:id="rId53"/>
    <p:sldLayoutId id="2147483915" r:id="rId54"/>
    <p:sldLayoutId id="2147483916" r:id="rId55"/>
    <p:sldLayoutId id="2147483917" r:id="rId56"/>
    <p:sldLayoutId id="2147483918" r:id="rId57"/>
    <p:sldLayoutId id="2147483919" r:id="rId58"/>
    <p:sldLayoutId id="2147483920" r:id="rId59"/>
    <p:sldLayoutId id="2147483921" r:id="rId60"/>
    <p:sldLayoutId id="2147483922" r:id="rId61"/>
    <p:sldLayoutId id="2147483923" r:id="rId62"/>
    <p:sldLayoutId id="2147483924" r:id="rId63"/>
    <p:sldLayoutId id="2147483925" r:id="rId64"/>
    <p:sldLayoutId id="2147483926" r:id="rId65"/>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F6B4559-2307-437B-B271-B37C7DEA3AD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B1465B2-4102-41F3-B67B-621DD22BAD0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551B506-6E32-4081-BC4F-0585D18346B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6296F1-8EE9-4D8A-843F-118BE60B471E}" type="datetimeFigureOut">
              <a:rPr lang="en-GB" smtClean="0">
                <a:solidFill>
                  <a:prstClr val="black">
                    <a:tint val="75000"/>
                  </a:prstClr>
                </a:solidFill>
              </a:rPr>
              <a:pPr/>
              <a:t>17/02/2021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D8D48A06-F218-4CAB-A9F3-C112E03BE90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ACD5AB71-F000-4615-B6FF-3E6A8629A66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C0840A-ECFF-4410-B04C-0E9D93826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028381451"/>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6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0.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9.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Rectangle 4"/>
          <p:cNvSpPr/>
          <p:nvPr/>
        </p:nvSpPr>
        <p:spPr>
          <a:xfrm>
            <a:off x="0" y="0"/>
            <a:ext cx="9144000" cy="6012947"/>
          </a:xfrm>
          <a:prstGeom prst="rect">
            <a:avLst/>
          </a:prstGeom>
          <a:solidFill>
            <a:srgbClr val="C3D69B"/>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77933C"/>
                </a:solidFill>
              </a:defRPr>
            </a:pPr>
            <a:endParaRPr dirty="0"/>
          </a:p>
        </p:txBody>
      </p:sp>
      <p:sp>
        <p:nvSpPr>
          <p:cNvPr id="617" name="Title 1"/>
          <p:cNvSpPr>
            <a:spLocks noGrp="1"/>
          </p:cNvSpPr>
          <p:nvPr>
            <p:ph type="ctrTitle"/>
          </p:nvPr>
        </p:nvSpPr>
        <p:spPr>
          <a:xfrm>
            <a:off x="806568" y="255475"/>
            <a:ext cx="7772401" cy="994125"/>
          </a:xfrm>
          <a:prstGeom prst="rect">
            <a:avLst/>
          </a:prstGeom>
        </p:spPr>
        <p:txBody>
          <a:bodyPr/>
          <a:lstStyle>
            <a:lvl1pPr>
              <a:defRPr sz="2800" b="1" cap="all">
                <a:latin typeface="Arial"/>
                <a:ea typeface="Arial"/>
                <a:cs typeface="Arial"/>
                <a:sym typeface="Arial"/>
              </a:defRPr>
            </a:lvl1pPr>
          </a:lstStyle>
          <a:p>
            <a:r>
              <a:rPr dirty="0"/>
              <a:t>Department of Small Business Development</a:t>
            </a:r>
          </a:p>
        </p:txBody>
      </p:sp>
      <p:sp>
        <p:nvSpPr>
          <p:cNvPr id="618" name="Subtitle 2"/>
          <p:cNvSpPr>
            <a:spLocks noGrp="1"/>
          </p:cNvSpPr>
          <p:nvPr>
            <p:ph type="subTitle" idx="1"/>
          </p:nvPr>
        </p:nvSpPr>
        <p:spPr>
          <a:xfrm>
            <a:off x="0" y="1640945"/>
            <a:ext cx="9144000" cy="4115589"/>
          </a:xfrm>
          <a:prstGeom prst="rect">
            <a:avLst/>
          </a:prstGeom>
        </p:spPr>
        <p:txBody>
          <a:bodyPr>
            <a:normAutofit/>
          </a:bodyPr>
          <a:lstStyle/>
          <a:p>
            <a:pPr>
              <a:lnSpc>
                <a:spcPct val="80000"/>
              </a:lnSpc>
              <a:spcBef>
                <a:spcPts val="600"/>
              </a:spcBef>
              <a:defRPr sz="2700" b="1" cap="small">
                <a:solidFill>
                  <a:srgbClr val="FFFFFF"/>
                </a:solidFill>
                <a:latin typeface="Arial"/>
                <a:ea typeface="Arial"/>
                <a:cs typeface="Arial"/>
                <a:sym typeface="Arial"/>
              </a:defRPr>
            </a:pPr>
            <a:endParaRPr dirty="0"/>
          </a:p>
          <a:p>
            <a:pPr>
              <a:lnSpc>
                <a:spcPct val="80000"/>
              </a:lnSpc>
              <a:spcBef>
                <a:spcPts val="600"/>
              </a:spcBef>
              <a:defRPr sz="2700" b="1" cap="small">
                <a:solidFill>
                  <a:srgbClr val="000000"/>
                </a:solidFill>
                <a:latin typeface="Arial"/>
                <a:ea typeface="Arial"/>
                <a:cs typeface="Arial"/>
                <a:sym typeface="Arial"/>
              </a:defRPr>
            </a:pPr>
            <a:r>
              <a:rPr lang="en-US" dirty="0"/>
              <a:t>Presentation of the 2019/20 Annual Report </a:t>
            </a:r>
          </a:p>
          <a:p>
            <a:pPr>
              <a:lnSpc>
                <a:spcPct val="80000"/>
              </a:lnSpc>
              <a:spcBef>
                <a:spcPts val="600"/>
              </a:spcBef>
              <a:defRPr sz="2700" b="1" cap="small">
                <a:solidFill>
                  <a:srgbClr val="000000"/>
                </a:solidFill>
                <a:latin typeface="Arial"/>
                <a:ea typeface="Arial"/>
                <a:cs typeface="Arial"/>
                <a:sym typeface="Arial"/>
              </a:defRPr>
            </a:pPr>
            <a:r>
              <a:rPr lang="en-US" dirty="0"/>
              <a:t>To </a:t>
            </a:r>
            <a:r>
              <a:rPr lang="en-US" sz="2700" b="1" cap="small" dirty="0">
                <a:sym typeface="Arial"/>
              </a:rPr>
              <a:t>the Select Committee on Trade and Industry, Economic Development, Tourism, Employment and </a:t>
            </a:r>
            <a:r>
              <a:rPr lang="en-US" sz="2700" b="1" cap="small" dirty="0" err="1">
                <a:sym typeface="Arial"/>
              </a:rPr>
              <a:t>Labour</a:t>
            </a:r>
            <a:endParaRPr lang="en-US" sz="2700" b="1" cap="small" dirty="0">
              <a:sym typeface="Arial"/>
            </a:endParaRPr>
          </a:p>
          <a:p>
            <a:pPr>
              <a:lnSpc>
                <a:spcPct val="80000"/>
              </a:lnSpc>
              <a:spcBef>
                <a:spcPts val="600"/>
              </a:spcBef>
              <a:defRPr sz="2700" b="1" cap="small">
                <a:solidFill>
                  <a:srgbClr val="000000"/>
                </a:solidFill>
                <a:latin typeface="Arial"/>
                <a:ea typeface="Arial"/>
                <a:cs typeface="Arial"/>
                <a:sym typeface="Arial"/>
              </a:defRPr>
            </a:pPr>
            <a:r>
              <a:rPr lang="en-US" sz="2700" b="1" cap="small" dirty="0">
                <a:sym typeface="Arial"/>
              </a:rPr>
              <a:t> </a:t>
            </a:r>
            <a:endParaRPr lang="en-US" dirty="0"/>
          </a:p>
          <a:p>
            <a:pPr>
              <a:lnSpc>
                <a:spcPct val="80000"/>
              </a:lnSpc>
              <a:spcBef>
                <a:spcPts val="600"/>
              </a:spcBef>
              <a:defRPr sz="2700" b="1" cap="small">
                <a:solidFill>
                  <a:srgbClr val="000000"/>
                </a:solidFill>
                <a:latin typeface="Arial"/>
                <a:ea typeface="Arial"/>
                <a:cs typeface="Arial"/>
                <a:sym typeface="Arial"/>
              </a:defRPr>
            </a:pPr>
            <a:endParaRPr dirty="0"/>
          </a:p>
          <a:p>
            <a:pPr>
              <a:lnSpc>
                <a:spcPct val="80000"/>
              </a:lnSpc>
              <a:spcBef>
                <a:spcPts val="600"/>
              </a:spcBef>
              <a:defRPr sz="2700" b="1" cap="small">
                <a:solidFill>
                  <a:srgbClr val="000000"/>
                </a:solidFill>
                <a:latin typeface="Arial"/>
                <a:ea typeface="Arial"/>
                <a:cs typeface="Arial"/>
                <a:sym typeface="Arial"/>
              </a:defRPr>
            </a:pPr>
            <a:r>
              <a:rPr lang="en-US" dirty="0">
                <a:solidFill>
                  <a:schemeClr val="tx1"/>
                </a:solidFill>
              </a:rPr>
              <a:t>16 February 2021</a:t>
            </a:r>
            <a:endParaRPr dirty="0">
              <a:solidFill>
                <a:schemeClr val="tx1"/>
              </a:solidFill>
            </a:endParaRPr>
          </a:p>
        </p:txBody>
      </p:sp>
      <p:sp>
        <p:nvSpPr>
          <p:cNvPr id="620" name="Slide Number Placeholder 3"/>
          <p:cNvSpPr>
            <a:spLocks noGrp="1"/>
          </p:cNvSpPr>
          <p:nvPr>
            <p:ph type="sldNum" sz="quarter" idx="4294967295"/>
          </p:nvPr>
        </p:nvSpPr>
        <p:spPr>
          <a:xfrm>
            <a:off x="8377848" y="6507929"/>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latin typeface="Arial" panose="020B0604020202020204" pitchFamily="34" charset="0"/>
                <a:cs typeface="Arial" panose="020B0604020202020204" pitchFamily="34" charset="0"/>
              </a:rPr>
              <a:pPr/>
              <a:t>1</a:t>
            </a:fld>
            <a:endParaRPr sz="1400" b="1" dirty="0">
              <a:latin typeface="Arial" panose="020B0604020202020204" pitchFamily="34" charset="0"/>
              <a:cs typeface="Arial" panose="020B0604020202020204" pitchFamily="34" charset="0"/>
            </a:endParaRPr>
          </a:p>
        </p:txBody>
      </p:sp>
      <p:pic>
        <p:nvPicPr>
          <p:cNvPr id="9" name="Picture 8"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1466834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Slide Number Placeholder 2"/>
          <p:cNvSpPr>
            <a:spLocks noGrp="1"/>
          </p:cNvSpPr>
          <p:nvPr>
            <p:ph type="sldNum" sz="quarter" idx="4294967295"/>
          </p:nvPr>
        </p:nvSpPr>
        <p:spPr>
          <a:xfrm>
            <a:off x="8421806" y="6362701"/>
            <a:ext cx="493594" cy="2667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10</a:t>
            </a:fld>
            <a:endParaRPr sz="1400" b="1" dirty="0">
              <a:latin typeface="Arial" panose="020B0604020202020204" pitchFamily="34" charset="0"/>
              <a:cs typeface="Arial" panose="020B0604020202020204" pitchFamily="34" charset="0"/>
            </a:endParaRPr>
          </a:p>
        </p:txBody>
      </p:sp>
      <p:sp>
        <p:nvSpPr>
          <p:cNvPr id="644" name="Title 1"/>
          <p:cNvSpPr>
            <a:spLocks noGrp="1"/>
          </p:cNvSpPr>
          <p:nvPr>
            <p:ph type="title"/>
          </p:nvPr>
        </p:nvSpPr>
        <p:spPr>
          <a:xfrm>
            <a:off x="0" y="1"/>
            <a:ext cx="9133115" cy="8382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GB" b="1" dirty="0"/>
              <a:t>Strategic </a:t>
            </a:r>
            <a:r>
              <a:rPr lang="en-US" sz="3600" b="1" cap="small" dirty="0">
                <a:latin typeface="Arial" panose="020B0604020202020204" pitchFamily="34" charset="0"/>
                <a:cs typeface="Arial" panose="020B0604020202020204" pitchFamily="34" charset="0"/>
                <a:sym typeface="Arial"/>
              </a:rPr>
              <a:t>Overview</a:t>
            </a:r>
            <a:endParaRPr lang="en-ZA" b="1" dirty="0"/>
          </a:p>
        </p:txBody>
      </p:sp>
      <p:graphicFrame>
        <p:nvGraphicFramePr>
          <p:cNvPr id="9" name="Table 8"/>
          <p:cNvGraphicFramePr>
            <a:graphicFrameLocks noGrp="1"/>
          </p:cNvGraphicFramePr>
          <p:nvPr>
            <p:extLst>
              <p:ext uri="{D42A27DB-BD31-4B8C-83A1-F6EECF244321}">
                <p14:modId xmlns:p14="http://schemas.microsoft.com/office/powerpoint/2010/main" xmlns="" val="1978130228"/>
              </p:ext>
            </p:extLst>
          </p:nvPr>
        </p:nvGraphicFramePr>
        <p:xfrm>
          <a:off x="88080" y="944327"/>
          <a:ext cx="8956954" cy="5312247"/>
        </p:xfrm>
        <a:graphic>
          <a:graphicData uri="http://schemas.openxmlformats.org/drawingml/2006/table">
            <a:tbl>
              <a:tblPr firstRow="1" bandRow="1">
                <a:tableStyleId>{F5AB1C69-6EDB-4FF4-983F-18BD219EF322}</a:tableStyleId>
              </a:tblPr>
              <a:tblGrid>
                <a:gridCol w="3241954">
                  <a:extLst>
                    <a:ext uri="{9D8B030D-6E8A-4147-A177-3AD203B41FA5}">
                      <a16:colId xmlns:a16="http://schemas.microsoft.com/office/drawing/2014/main" xmlns="" val="3160746369"/>
                    </a:ext>
                  </a:extLst>
                </a:gridCol>
                <a:gridCol w="5715000">
                  <a:extLst>
                    <a:ext uri="{9D8B030D-6E8A-4147-A177-3AD203B41FA5}">
                      <a16:colId xmlns:a16="http://schemas.microsoft.com/office/drawing/2014/main" xmlns="" val="1557369137"/>
                    </a:ext>
                  </a:extLst>
                </a:gridCol>
              </a:tblGrid>
              <a:tr h="294009">
                <a:tc>
                  <a:txBody>
                    <a:bodyPr/>
                    <a:lstStyle/>
                    <a:p>
                      <a:pPr algn="just">
                        <a:spcAft>
                          <a:spcPts val="0"/>
                        </a:spcAft>
                      </a:pPr>
                      <a:r>
                        <a:rPr lang="en-GB" sz="1400" b="1" cap="small" dirty="0">
                          <a:effectLst/>
                          <a:latin typeface="Arial" panose="020B0604020202020204" pitchFamily="34" charset="0"/>
                          <a:ea typeface="Times New Roman" panose="02020603050405020304" pitchFamily="18" charset="0"/>
                          <a:cs typeface="Arial" panose="020B0604020202020204" pitchFamily="34" charset="0"/>
                        </a:rPr>
                        <a:t>STRATEGIC</a:t>
                      </a:r>
                      <a:r>
                        <a:rPr lang="en-GB" sz="1400" b="1" cap="small" baseline="0" dirty="0">
                          <a:effectLst/>
                          <a:latin typeface="Arial" panose="020B0604020202020204" pitchFamily="34" charset="0"/>
                          <a:ea typeface="Times New Roman" panose="02020603050405020304" pitchFamily="18" charset="0"/>
                          <a:cs typeface="Arial" panose="020B0604020202020204" pitchFamily="34" charset="0"/>
                        </a:rPr>
                        <a:t> GOALS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tc>
                <a:tc>
                  <a:txBody>
                    <a:bodyPr/>
                    <a:lstStyle/>
                    <a:p>
                      <a:pPr algn="ctr">
                        <a:spcAft>
                          <a:spcPts val="0"/>
                        </a:spcAft>
                      </a:pPr>
                      <a:r>
                        <a:rPr lang="en-GB" sz="1400" b="1" cap="small" dirty="0">
                          <a:effectLst/>
                          <a:latin typeface="Arial" panose="020B0604020202020204" pitchFamily="34" charset="0"/>
                          <a:ea typeface="Times New Roman" panose="02020603050405020304" pitchFamily="18" charset="0"/>
                          <a:cs typeface="Arial" panose="020B0604020202020204" pitchFamily="34" charset="0"/>
                        </a:rPr>
                        <a:t> STRATEGIC</a:t>
                      </a:r>
                      <a:r>
                        <a:rPr lang="en-GB" sz="1400" b="1" cap="small" baseline="0" dirty="0">
                          <a:effectLst/>
                          <a:latin typeface="Arial" panose="020B0604020202020204" pitchFamily="34" charset="0"/>
                          <a:ea typeface="Times New Roman" panose="02020603050405020304" pitchFamily="18" charset="0"/>
                          <a:cs typeface="Arial" panose="020B0604020202020204" pitchFamily="34" charset="0"/>
                        </a:rPr>
                        <a:t> OBJECTIVES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340828494"/>
                  </a:ext>
                </a:extLst>
              </a:tr>
              <a:tr h="1160428">
                <a:tc>
                  <a:txBody>
                    <a:bodyPr/>
                    <a:lstStyle/>
                    <a:p>
                      <a:pPr marL="0" marR="91440" lvl="0" indent="0">
                        <a:lnSpc>
                          <a:spcPct val="110000"/>
                        </a:lnSpc>
                        <a:spcBef>
                          <a:spcPts val="600"/>
                        </a:spcBef>
                        <a:spcAft>
                          <a:spcPts val="600"/>
                        </a:spcAft>
                        <a:buFont typeface="+mj-lt"/>
                        <a:buNone/>
                      </a:pPr>
                      <a:r>
                        <a:rPr lang="en-ZA" sz="1200" b="1" dirty="0">
                          <a:effectLst/>
                          <a:latin typeface="Arial" panose="020B0604020202020204" pitchFamily="34" charset="0"/>
                          <a:ea typeface="Calibri" panose="020F0502020204030204" pitchFamily="34" charset="0"/>
                          <a:cs typeface="Arial" panose="020B0604020202020204" pitchFamily="34" charset="0"/>
                        </a:rPr>
                        <a:t>1. Policy and planning coherence in the sector, that promotes an enabling ecosystem for </a:t>
                      </a:r>
                      <a:r>
                        <a:rPr lang="en-ZA" sz="1200" b="1" kern="1200" dirty="0">
                          <a:effectLst/>
                          <a:latin typeface="Arial" panose="020B0604020202020204" pitchFamily="34" charset="0"/>
                          <a:ea typeface="Calibri" panose="020F0502020204030204" pitchFamily="34" charset="0"/>
                          <a:cs typeface="Arial" panose="020B0604020202020204" pitchFamily="34" charset="0"/>
                        </a:rPr>
                        <a:t>SMMEs and Co-operatives.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85000"/>
                      </a:schemeClr>
                    </a:solidFill>
                  </a:tcPr>
                </a:tc>
                <a:tc>
                  <a:txBody>
                    <a:bodyPr/>
                    <a:lstStyle/>
                    <a:p>
                      <a:pPr>
                        <a:lnSpc>
                          <a:spcPct val="110000"/>
                        </a:lnSpc>
                        <a:spcAft>
                          <a:spcPts val="100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1.1: Reduced regulatory burdens and a conducive legislative and policy environment for SMMEs and Co-operatives.</a:t>
                      </a:r>
                    </a:p>
                    <a:p>
                      <a:pPr>
                        <a:lnSpc>
                          <a:spcPct val="110000"/>
                        </a:lnSpc>
                        <a:spcAft>
                          <a:spcPts val="100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1.2.</a:t>
                      </a: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Provide credible information on the status of the Co-operatives, Village and Township economies.</a:t>
                      </a:r>
                    </a:p>
                  </a:txBody>
                  <a:tcPr marL="68580" marR="68580" marT="0" marB="0">
                    <a:solidFill>
                      <a:schemeClr val="bg1">
                        <a:lumMod val="95000"/>
                      </a:schemeClr>
                    </a:solidFill>
                  </a:tcPr>
                </a:tc>
                <a:extLst>
                  <a:ext uri="{0D108BD9-81ED-4DB2-BD59-A6C34878D82A}">
                    <a16:rowId xmlns:a16="http://schemas.microsoft.com/office/drawing/2014/main" xmlns="" val="143363969"/>
                  </a:ext>
                </a:extLst>
              </a:tr>
              <a:tr h="1058431">
                <a:tc>
                  <a:txBody>
                    <a:bodyPr/>
                    <a:lstStyle/>
                    <a:p>
                      <a:pPr marL="0" marR="91440" lvl="0" indent="0">
                        <a:lnSpc>
                          <a:spcPct val="110000"/>
                        </a:lnSpc>
                        <a:spcBef>
                          <a:spcPts val="600"/>
                        </a:spcBef>
                        <a:spcAft>
                          <a:spcPts val="600"/>
                        </a:spcAft>
                        <a:buFont typeface="+mj-lt"/>
                        <a:buNone/>
                      </a:pPr>
                      <a:r>
                        <a:rPr lang="en-ZA" sz="1200" b="1" dirty="0">
                          <a:effectLst/>
                          <a:latin typeface="Arial" panose="020B0604020202020204" pitchFamily="34" charset="0"/>
                          <a:ea typeface="Calibri" panose="020F0502020204030204" pitchFamily="34" charset="0"/>
                          <a:cs typeface="Arial" panose="020B0604020202020204" pitchFamily="34" charset="0"/>
                        </a:rPr>
                        <a:t>2. Equitable access to responsive and targeted products and services that enables the growth and development of SMMEs and Co-operatives.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85000"/>
                      </a:schemeClr>
                    </a:solidFill>
                  </a:tcPr>
                </a:tc>
                <a:tc>
                  <a:txBody>
                    <a:bodyPr/>
                    <a:lstStyle/>
                    <a:p>
                      <a:pPr algn="l"/>
                      <a:r>
                        <a:rPr lang="en-US" sz="1200" b="0" i="0" u="none" strike="noStrike" baseline="0" dirty="0">
                          <a:solidFill>
                            <a:srgbClr val="231F20"/>
                          </a:solidFill>
                          <a:latin typeface="Arial" panose="020B0604020202020204" pitchFamily="34" charset="0"/>
                          <a:cs typeface="Arial" panose="020B0604020202020204" pitchFamily="34" charset="0"/>
                        </a:rPr>
                        <a:t>2.1 Scaled-up and coordinated support for SMMEs, Co-operatives, Village</a:t>
                      </a:r>
                    </a:p>
                    <a:p>
                      <a:pPr algn="l"/>
                      <a:r>
                        <a:rPr lang="en-US" sz="1200" b="0" i="0" u="none" strike="noStrike" baseline="0" dirty="0">
                          <a:solidFill>
                            <a:srgbClr val="231F20"/>
                          </a:solidFill>
                          <a:latin typeface="Arial" panose="020B0604020202020204" pitchFamily="34" charset="0"/>
                          <a:cs typeface="Arial" panose="020B0604020202020204" pitchFamily="34" charset="0"/>
                        </a:rPr>
                        <a:t>and Township economies.</a:t>
                      </a:r>
                    </a:p>
                    <a:p>
                      <a:pPr algn="l"/>
                      <a:endParaRPr lang="en-US" sz="1200" b="0" i="0" u="none" strike="noStrike" baseline="0" dirty="0">
                        <a:solidFill>
                          <a:srgbClr val="231F20"/>
                        </a:solidFill>
                        <a:latin typeface="Arial" panose="020B0604020202020204" pitchFamily="34" charset="0"/>
                        <a:cs typeface="Arial" panose="020B0604020202020204" pitchFamily="34" charset="0"/>
                      </a:endParaRPr>
                    </a:p>
                    <a:p>
                      <a:pPr algn="l"/>
                      <a:r>
                        <a:rPr lang="en-US" sz="1200" b="0" i="0" u="none" strike="noStrike" baseline="0" dirty="0">
                          <a:solidFill>
                            <a:srgbClr val="231F20"/>
                          </a:solidFill>
                          <a:latin typeface="Arial" panose="020B0604020202020204" pitchFamily="34" charset="0"/>
                          <a:cs typeface="Arial" panose="020B0604020202020204" pitchFamily="34" charset="0"/>
                        </a:rPr>
                        <a:t>2.2. Expand access to financial SMMEs through partnerships and</a:t>
                      </a:r>
                    </a:p>
                    <a:p>
                      <a:pPr algn="l"/>
                      <a:r>
                        <a:rPr lang="en-US" sz="1200" b="0" i="0" u="none" strike="noStrike" baseline="0" dirty="0">
                          <a:solidFill>
                            <a:srgbClr val="231F20"/>
                          </a:solidFill>
                          <a:latin typeface="Arial" panose="020B0604020202020204" pitchFamily="34" charset="0"/>
                          <a:cs typeface="Arial" panose="020B0604020202020204" pitchFamily="34" charset="0"/>
                        </a:rPr>
                        <a:t>innovative service offerings.</a:t>
                      </a:r>
                    </a:p>
                    <a:p>
                      <a:pPr algn="l"/>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xmlns="" val="2129975236"/>
                  </a:ext>
                </a:extLst>
              </a:tr>
              <a:tr h="882026">
                <a:tc>
                  <a:txBody>
                    <a:bodyPr/>
                    <a:lstStyle/>
                    <a:p>
                      <a:pPr algn="l"/>
                      <a:r>
                        <a:rPr lang="en-US" sz="1200" b="1" i="0" u="none" strike="noStrike" baseline="0" dirty="0">
                          <a:solidFill>
                            <a:srgbClr val="231F20"/>
                          </a:solidFill>
                          <a:latin typeface="Arial" panose="020B0604020202020204" pitchFamily="34" charset="0"/>
                          <a:cs typeface="Arial" panose="020B0604020202020204" pitchFamily="34" charset="0"/>
                        </a:rPr>
                        <a:t>3. Sound governance and the optimal </a:t>
                      </a:r>
                      <a:r>
                        <a:rPr lang="en-US" sz="1200" b="1" i="0" u="none" strike="noStrike" baseline="0" dirty="0" err="1">
                          <a:solidFill>
                            <a:srgbClr val="231F20"/>
                          </a:solidFill>
                          <a:latin typeface="Arial" panose="020B0604020202020204" pitchFamily="34" charset="0"/>
                          <a:cs typeface="Arial" panose="020B0604020202020204" pitchFamily="34" charset="0"/>
                        </a:rPr>
                        <a:t>utilisation</a:t>
                      </a:r>
                      <a:r>
                        <a:rPr lang="en-US" sz="1200" b="1" i="0" u="none" strike="noStrike" baseline="0" dirty="0">
                          <a:solidFill>
                            <a:srgbClr val="231F20"/>
                          </a:solidFill>
                          <a:latin typeface="Arial" panose="020B0604020202020204" pitchFamily="34" charset="0"/>
                          <a:cs typeface="Arial" panose="020B0604020202020204" pitchFamily="34" charset="0"/>
                        </a:rPr>
                        <a:t> of available resources.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85000"/>
                      </a:schemeClr>
                    </a:solidFill>
                  </a:tcPr>
                </a:tc>
                <a:tc>
                  <a:txBody>
                    <a:bodyPr/>
                    <a:lstStyle/>
                    <a:p>
                      <a:pPr algn="l"/>
                      <a:r>
                        <a:rPr lang="en-US" sz="1200" b="0" i="0" u="none" strike="noStrike" baseline="0" dirty="0">
                          <a:solidFill>
                            <a:srgbClr val="231F20"/>
                          </a:solidFill>
                          <a:latin typeface="Arial" panose="020B0604020202020204" pitchFamily="34" charset="0"/>
                          <a:cs typeface="Arial" panose="020B0604020202020204" pitchFamily="34" charset="0"/>
                        </a:rPr>
                        <a:t>3.1. Compliance and good governance ensured.</a:t>
                      </a:r>
                    </a:p>
                    <a:p>
                      <a:pPr algn="l"/>
                      <a:endParaRPr lang="en-US" sz="1200" b="0" i="0" u="none" strike="noStrike" baseline="0" dirty="0">
                        <a:solidFill>
                          <a:srgbClr val="231F20"/>
                        </a:solidFill>
                        <a:latin typeface="Arial" panose="020B0604020202020204" pitchFamily="34" charset="0"/>
                        <a:cs typeface="Arial" panose="020B0604020202020204" pitchFamily="34" charset="0"/>
                      </a:endParaRPr>
                    </a:p>
                    <a:p>
                      <a:pPr algn="l"/>
                      <a:r>
                        <a:rPr lang="en-US" sz="1200" b="0" i="0" u="none" strike="noStrike" baseline="0" dirty="0">
                          <a:solidFill>
                            <a:srgbClr val="231F20"/>
                          </a:solidFill>
                          <a:latin typeface="Arial" panose="020B0604020202020204" pitchFamily="34" charset="0"/>
                          <a:cs typeface="Arial" panose="020B0604020202020204" pitchFamily="34" charset="0"/>
                        </a:rPr>
                        <a:t>3.2. Efficient, integrated and streamlined business processes and</a:t>
                      </a:r>
                    </a:p>
                    <a:p>
                      <a:pPr algn="l"/>
                      <a:r>
                        <a:rPr lang="en-US" sz="1200" b="0" i="0" u="none" strike="noStrike" baseline="0" dirty="0">
                          <a:solidFill>
                            <a:srgbClr val="231F20"/>
                          </a:solidFill>
                          <a:latin typeface="Arial" panose="020B0604020202020204" pitchFamily="34" charset="0"/>
                          <a:cs typeface="Arial" panose="020B0604020202020204" pitchFamily="34" charset="0"/>
                        </a:rPr>
                        <a:t>systems.</a:t>
                      </a:r>
                    </a:p>
                    <a:p>
                      <a:pPr algn="l"/>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xmlns="" val="10003"/>
                  </a:ext>
                </a:extLst>
              </a:tr>
              <a:tr h="705621">
                <a:tc>
                  <a:txBody>
                    <a:bodyPr/>
                    <a:lstStyle/>
                    <a:p>
                      <a:pPr algn="l"/>
                      <a:r>
                        <a:rPr lang="en-US" sz="1200" b="1" i="0" u="none" strike="noStrike" baseline="0" dirty="0">
                          <a:solidFill>
                            <a:srgbClr val="231F20"/>
                          </a:solidFill>
                          <a:latin typeface="Arial" panose="020B0604020202020204" pitchFamily="34" charset="0"/>
                          <a:cs typeface="Arial" panose="020B0604020202020204" pitchFamily="34" charset="0"/>
                        </a:rPr>
                        <a:t>4. An enhanced contribution to socio-economic development outcomes by the sector.</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85000"/>
                      </a:schemeClr>
                    </a:solidFill>
                  </a:tcPr>
                </a:tc>
                <a:tc>
                  <a:txBody>
                    <a:bodyPr/>
                    <a:lstStyle/>
                    <a:p>
                      <a:pPr algn="l"/>
                      <a:r>
                        <a:rPr lang="en-US" sz="1200" b="0" i="0" u="none" strike="noStrike" baseline="0" dirty="0">
                          <a:solidFill>
                            <a:srgbClr val="231F20"/>
                          </a:solidFill>
                          <a:latin typeface="Arial" panose="020B0604020202020204" pitchFamily="34" charset="0"/>
                          <a:cs typeface="Arial" panose="020B0604020202020204" pitchFamily="34" charset="0"/>
                        </a:rPr>
                        <a:t>4.1. Informed and empowered communities and a responsive</a:t>
                      </a:r>
                    </a:p>
                    <a:p>
                      <a:pPr algn="l"/>
                      <a:r>
                        <a:rPr lang="en-US" sz="1200" b="0" i="0" u="none" strike="noStrike" baseline="0" dirty="0">
                          <a:solidFill>
                            <a:srgbClr val="231F20"/>
                          </a:solidFill>
                          <a:latin typeface="Arial" panose="020B0604020202020204" pitchFamily="34" charset="0"/>
                          <a:cs typeface="Arial" panose="020B0604020202020204" pitchFamily="34" charset="0"/>
                        </a:rPr>
                        <a:t>department.</a:t>
                      </a:r>
                    </a:p>
                    <a:p>
                      <a:pPr algn="l"/>
                      <a:endParaRPr lang="en-US" sz="1200" b="0" i="0" u="none" strike="noStrike" baseline="0"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a:p>
                      <a:pPr algn="l"/>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xmlns="" val="10004"/>
                  </a:ext>
                </a:extLst>
              </a:tr>
              <a:tr h="1103819">
                <a:tc>
                  <a:txBody>
                    <a:bodyPr/>
                    <a:lstStyle/>
                    <a:p>
                      <a:pPr marL="0" marR="91440" lvl="0" indent="0">
                        <a:lnSpc>
                          <a:spcPct val="110000"/>
                        </a:lnSpc>
                        <a:spcBef>
                          <a:spcPts val="600"/>
                        </a:spcBef>
                        <a:spcAft>
                          <a:spcPts val="600"/>
                        </a:spcAft>
                        <a:buFont typeface="+mj-lt"/>
                        <a:buNone/>
                      </a:pPr>
                      <a:r>
                        <a:rPr lang="en-US" sz="1200" b="1" i="0" u="none" strike="noStrike" baseline="0" dirty="0">
                          <a:solidFill>
                            <a:srgbClr val="231F20"/>
                          </a:solidFill>
                          <a:latin typeface="Arial" panose="020B0604020202020204" pitchFamily="34" charset="0"/>
                          <a:cs typeface="Arial" panose="020B0604020202020204" pitchFamily="34" charset="0"/>
                        </a:rPr>
                        <a:t>5. A professional and capacitated SBD Sector.</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85000"/>
                      </a:schemeClr>
                    </a:solidFill>
                  </a:tcPr>
                </a:tc>
                <a:tc>
                  <a:txBody>
                    <a:bodyPr/>
                    <a:lstStyle/>
                    <a:p>
                      <a:pPr algn="l"/>
                      <a:r>
                        <a:rPr lang="en-US" sz="1200" b="0" i="0" u="none" strike="noStrike" baseline="0" dirty="0">
                          <a:solidFill>
                            <a:srgbClr val="231F20"/>
                          </a:solidFill>
                          <a:latin typeface="Arial" panose="020B0604020202020204" pitchFamily="34" charset="0"/>
                          <a:cs typeface="Arial" panose="020B0604020202020204" pitchFamily="34" charset="0"/>
                        </a:rPr>
                        <a:t>5.1. Coordinated development of the skills pool across the sector.</a:t>
                      </a:r>
                    </a:p>
                    <a:p>
                      <a:pPr algn="l"/>
                      <a:endParaRPr lang="en-US" sz="1200" b="0" i="0" u="none" strike="noStrike" baseline="0" dirty="0">
                        <a:solidFill>
                          <a:srgbClr val="231F20"/>
                        </a:solidFill>
                        <a:latin typeface="Arial" panose="020B0604020202020204" pitchFamily="34" charset="0"/>
                        <a:cs typeface="Arial" panose="020B0604020202020204" pitchFamily="34" charset="0"/>
                      </a:endParaRPr>
                    </a:p>
                    <a:p>
                      <a:pPr algn="l"/>
                      <a:r>
                        <a:rPr lang="en-US" sz="1200" b="0" i="0" u="none" strike="noStrike" baseline="0" dirty="0">
                          <a:solidFill>
                            <a:srgbClr val="231F20"/>
                          </a:solidFill>
                          <a:latin typeface="Arial" panose="020B0604020202020204" pitchFamily="34" charset="0"/>
                          <a:cs typeface="Arial" panose="020B0604020202020204" pitchFamily="34" charset="0"/>
                        </a:rPr>
                        <a:t>5.2. Strengthened human resource capability and a high performing</a:t>
                      </a:r>
                    </a:p>
                    <a:p>
                      <a:pPr algn="l"/>
                      <a:r>
                        <a:rPr lang="en-US" sz="1200" b="0" i="0" u="none" strike="noStrike" baseline="0" dirty="0" err="1">
                          <a:solidFill>
                            <a:srgbClr val="231F20"/>
                          </a:solidFill>
                          <a:latin typeface="Arial" panose="020B0604020202020204" pitchFamily="34" charset="0"/>
                          <a:cs typeface="Arial" panose="020B0604020202020204" pitchFamily="34" charset="0"/>
                        </a:rPr>
                        <a:t>organisation</a:t>
                      </a:r>
                      <a:r>
                        <a:rPr lang="en-US" sz="1200" b="0" i="0" u="none" strike="noStrike" baseline="0" dirty="0">
                          <a:solidFill>
                            <a:srgbClr val="231F20"/>
                          </a:solidFill>
                          <a:latin typeface="Arial" panose="020B0604020202020204" pitchFamily="34" charset="0"/>
                          <a:cs typeface="Arial" panose="020B0604020202020204" pitchFamily="34" charset="0"/>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xmlns="" val="10005"/>
                  </a:ext>
                </a:extLst>
              </a:tr>
            </a:tbl>
          </a:graphicData>
        </a:graphic>
      </p:graphicFrame>
      <p:pic>
        <p:nvPicPr>
          <p:cNvPr id="5" name="Picture 4"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48400"/>
            <a:ext cx="1752600" cy="587829"/>
          </a:xfrm>
          <a:prstGeom prst="rect">
            <a:avLst/>
          </a:prstGeom>
          <a:noFill/>
          <a:ln>
            <a:noFill/>
          </a:ln>
        </p:spPr>
      </p:pic>
    </p:spTree>
    <p:extLst>
      <p:ext uri="{BB962C8B-B14F-4D97-AF65-F5344CB8AC3E}">
        <p14:creationId xmlns:p14="http://schemas.microsoft.com/office/powerpoint/2010/main" xmlns="" val="767992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201" y="0"/>
            <a:ext cx="9133115" cy="838200"/>
          </a:xfrm>
          <a:prstGeom prst="rect">
            <a:avLst/>
          </a:prstGeom>
          <a:solidFill>
            <a:srgbClr val="C3D69B"/>
          </a:solidFill>
          <a:effectLst>
            <a:outerShdw blurRad="50800" dist="50800" dir="5400000" rotWithShape="0">
              <a:srgbClr val="F79646"/>
            </a:outerShdw>
          </a:effectLst>
        </p:spPr>
        <p:txBody>
          <a:bodyPr vert="horz" lIns="91440" tIns="45720" rIns="91440" bIns="45720" rtlCol="0" anchor="ctr">
            <a:normAutofit/>
          </a:bodyPr>
          <a:lstStyle>
            <a:lvl1pPr algn="r" defTabSz="914400" rtl="0" eaLnBrk="1" latinLnBrk="0" hangingPunct="1">
              <a:spcBef>
                <a:spcPct val="0"/>
              </a:spcBef>
              <a:buNone/>
              <a:defRPr sz="3600" kern="1200" cap="small">
                <a:solidFill>
                  <a:schemeClr val="tx1"/>
                </a:solidFill>
                <a:latin typeface="Arial"/>
                <a:ea typeface="Arial"/>
                <a:cs typeface="Arial"/>
                <a:sym typeface="Arial"/>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small" spc="0" normalizeH="0" baseline="0" noProof="0" dirty="0">
                <a:ln>
                  <a:noFill/>
                </a:ln>
                <a:solidFill>
                  <a:sysClr val="windowText" lastClr="000000"/>
                </a:solidFill>
                <a:effectLst/>
                <a:uLnTx/>
                <a:uFillTx/>
                <a:latin typeface="Arial"/>
                <a:cs typeface="Arial"/>
                <a:sym typeface="Arial"/>
              </a:rPr>
              <a:t>3. Organisational Structure</a:t>
            </a:r>
            <a:endParaRPr kumimoji="0" lang="en-ZA" sz="3600" b="1" i="0" u="none" strike="noStrike" kern="1200" cap="small" spc="0" normalizeH="0" baseline="0" noProof="0" dirty="0">
              <a:ln>
                <a:noFill/>
              </a:ln>
              <a:solidFill>
                <a:sysClr val="windowText" lastClr="000000"/>
              </a:solidFill>
              <a:effectLst/>
              <a:uLnTx/>
              <a:uFillTx/>
              <a:latin typeface="Arial"/>
              <a:cs typeface="Arial"/>
              <a:sym typeface="Arial"/>
            </a:endParaRPr>
          </a:p>
        </p:txBody>
      </p:sp>
      <p:sp>
        <p:nvSpPr>
          <p:cNvPr id="2" name="Slide Number Placeholder 1"/>
          <p:cNvSpPr>
            <a:spLocks noGrp="1"/>
          </p:cNvSpPr>
          <p:nvPr>
            <p:ph type="sldNum" sz="quarter" idx="12"/>
          </p:nvPr>
        </p:nvSpPr>
        <p:spPr/>
        <p:txBody>
          <a:bodyPr/>
          <a:lstStyle/>
          <a:p>
            <a:fld id="{05C0840A-ECFF-4410-B04C-0E9D93826155}" type="slidenum">
              <a:rPr lang="en-GB" sz="1400" b="1" smtClean="0">
                <a:solidFill>
                  <a:prstClr val="black">
                    <a:tint val="75000"/>
                  </a:prstClr>
                </a:solidFill>
              </a:rPr>
              <a:pPr/>
              <a:t>11</a:t>
            </a:fld>
            <a:endParaRPr lang="en-GB" sz="1400" b="1" dirty="0">
              <a:solidFill>
                <a:prstClr val="black">
                  <a:tint val="75000"/>
                </a:prstClr>
              </a:solidFill>
            </a:endParaRPr>
          </a:p>
        </p:txBody>
      </p:sp>
      <p:pic>
        <p:nvPicPr>
          <p:cNvPr id="6" name="Picture 5"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pic>
        <p:nvPicPr>
          <p:cNvPr id="7" name="Picture 6"/>
          <p:cNvPicPr>
            <a:picLocks noChangeAspect="1"/>
          </p:cNvPicPr>
          <p:nvPr/>
        </p:nvPicPr>
        <p:blipFill>
          <a:blip r:embed="rId4" cstate="print"/>
          <a:stretch>
            <a:fillRect/>
          </a:stretch>
        </p:blipFill>
        <p:spPr>
          <a:xfrm>
            <a:off x="0" y="1149149"/>
            <a:ext cx="8925318" cy="4877223"/>
          </a:xfrm>
          <a:prstGeom prst="rect">
            <a:avLst/>
          </a:prstGeom>
        </p:spPr>
      </p:pic>
    </p:spTree>
    <p:extLst>
      <p:ext uri="{BB962C8B-B14F-4D97-AF65-F5344CB8AC3E}">
        <p14:creationId xmlns:p14="http://schemas.microsoft.com/office/powerpoint/2010/main" xmlns="" val="264327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lide Number Placeholder 2"/>
          <p:cNvSpPr>
            <a:spLocks noGrp="1"/>
          </p:cNvSpPr>
          <p:nvPr>
            <p:ph type="sldNum" sz="quarter" idx="4294967295"/>
          </p:nvPr>
        </p:nvSpPr>
        <p:spPr>
          <a:xfrm>
            <a:off x="8305801" y="6404292"/>
            <a:ext cx="381000"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12</a:t>
            </a:fld>
            <a:endParaRPr sz="1400" b="1" dirty="0">
              <a:latin typeface="Arial" panose="020B0604020202020204" pitchFamily="34" charset="0"/>
              <a:cs typeface="Arial" panose="020B0604020202020204" pitchFamily="34" charset="0"/>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lang="en-GB" b="1" cap="small" dirty="0"/>
              <a:t>Organisational Structure</a:t>
            </a:r>
            <a:endParaRPr lang="en-ZA" b="1" cap="small" dirty="0"/>
          </a:p>
        </p:txBody>
      </p:sp>
      <p:sp>
        <p:nvSpPr>
          <p:cNvPr id="3" name="Rectangle 2"/>
          <p:cNvSpPr/>
          <p:nvPr/>
        </p:nvSpPr>
        <p:spPr>
          <a:xfrm>
            <a:off x="0" y="671691"/>
            <a:ext cx="8991601" cy="338554"/>
          </a:xfrm>
          <a:prstGeom prst="rect">
            <a:avLst/>
          </a:prstGeom>
        </p:spPr>
        <p:txBody>
          <a:bodyPr wrap="square">
            <a:spAutoFit/>
          </a:bodyPr>
          <a:lstStyle/>
          <a:p>
            <a:pPr algn="just"/>
            <a:endParaRPr lang="en-GB" sz="1600" dirty="0">
              <a:solidFill>
                <a:prstClr val="black"/>
              </a:solidFill>
              <a:latin typeface="Arial"/>
              <a:ea typeface="Calibri"/>
            </a:endParaRPr>
          </a:p>
        </p:txBody>
      </p:sp>
      <p:sp>
        <p:nvSpPr>
          <p:cNvPr id="2" name="Rectangle 1"/>
          <p:cNvSpPr/>
          <p:nvPr/>
        </p:nvSpPr>
        <p:spPr>
          <a:xfrm>
            <a:off x="0" y="707875"/>
            <a:ext cx="9144000" cy="5893921"/>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q"/>
            </a:pPr>
            <a:r>
              <a:rPr lang="en-US" sz="1700" dirty="0">
                <a:uFill>
                  <a:solidFill>
                    <a:srgbClr val="000000"/>
                  </a:solidFill>
                </a:uFill>
                <a:latin typeface="Arial" panose="020B0604020202020204" pitchFamily="34" charset="0"/>
                <a:ea typeface="Calibri" panose="020F0502020204030204" pitchFamily="34" charset="0"/>
                <a:cs typeface="Arial" panose="020B0604020202020204" pitchFamily="34" charset="0"/>
              </a:rPr>
              <a:t>A proposed structure was submitted to the Minister of Public Service and Administration during the latter part of 2018 for consultation. ​</a:t>
            </a:r>
          </a:p>
          <a:p>
            <a:pPr marL="285750" indent="-285750" algn="just">
              <a:lnSpc>
                <a:spcPct val="150000"/>
              </a:lnSpc>
              <a:spcAft>
                <a:spcPts val="0"/>
              </a:spcAft>
              <a:buFont typeface="Wingdings" panose="05000000000000000000" pitchFamily="2" charset="2"/>
              <a:buChar char="q"/>
            </a:pPr>
            <a:endParaRPr lang="en-US" sz="1700" dirty="0">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0"/>
              </a:spcAft>
              <a:buFont typeface="Wingdings" panose="05000000000000000000" pitchFamily="2" charset="2"/>
              <a:buChar char="q"/>
            </a:pPr>
            <a:r>
              <a:rPr lang="en-US" sz="1700" dirty="0">
                <a:uFill>
                  <a:solidFill>
                    <a:srgbClr val="000000"/>
                  </a:solidFill>
                </a:uFill>
                <a:latin typeface="Arial" panose="020B0604020202020204" pitchFamily="34" charset="0"/>
                <a:ea typeface="Calibri" panose="020F0502020204030204" pitchFamily="34" charset="0"/>
                <a:cs typeface="Arial" panose="020B0604020202020204" pitchFamily="34" charset="0"/>
              </a:rPr>
              <a:t>All submissions in this regard were withdrawn with the entry of the sixth Administration. ​ </a:t>
            </a:r>
          </a:p>
          <a:p>
            <a:pPr marL="285750" indent="-285750" algn="just">
              <a:lnSpc>
                <a:spcPct val="150000"/>
              </a:lnSpc>
              <a:spcAft>
                <a:spcPts val="0"/>
              </a:spcAft>
              <a:buFont typeface="Wingdings" panose="05000000000000000000" pitchFamily="2" charset="2"/>
              <a:buChar char="q"/>
            </a:pPr>
            <a:endParaRPr lang="en-US" sz="1700" dirty="0">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0"/>
              </a:spcAft>
              <a:buFont typeface="Wingdings" panose="05000000000000000000" pitchFamily="2" charset="2"/>
              <a:buChar char="q"/>
            </a:pPr>
            <a:r>
              <a:rPr lang="en-US" sz="1700" dirty="0">
                <a:uFill>
                  <a:solidFill>
                    <a:srgbClr val="000000"/>
                  </a:solidFill>
                </a:uFill>
                <a:latin typeface="Arial" panose="020B0604020202020204" pitchFamily="34" charset="0"/>
                <a:ea typeface="Calibri" panose="020F0502020204030204" pitchFamily="34" charset="0"/>
                <a:cs typeface="Arial" panose="020B0604020202020204" pitchFamily="34" charset="0"/>
              </a:rPr>
              <a:t>The sixth Administration was clear in its intention that focus will be on implementation with the resolve to address challenges of poverty, inequality, and unemployment. ​</a:t>
            </a:r>
          </a:p>
          <a:p>
            <a:pPr marL="285750" indent="-285750" algn="just">
              <a:lnSpc>
                <a:spcPct val="150000"/>
              </a:lnSpc>
              <a:spcAft>
                <a:spcPts val="0"/>
              </a:spcAft>
              <a:buFont typeface="Wingdings" panose="05000000000000000000" pitchFamily="2" charset="2"/>
              <a:buChar char="q"/>
            </a:pPr>
            <a:endParaRPr lang="en-US" sz="1700" dirty="0">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0"/>
              </a:spcAft>
              <a:buFont typeface="Wingdings" panose="05000000000000000000" pitchFamily="2" charset="2"/>
              <a:buChar char="q"/>
            </a:pPr>
            <a:r>
              <a:rPr lang="en-US" sz="1700" dirty="0">
                <a:uFill>
                  <a:solidFill>
                    <a:srgbClr val="000000"/>
                  </a:solidFill>
                </a:uFill>
                <a:latin typeface="Arial" panose="020B0604020202020204" pitchFamily="34" charset="0"/>
                <a:ea typeface="Calibri" panose="020F0502020204030204" pitchFamily="34" charset="0"/>
                <a:cs typeface="Arial" panose="020B0604020202020204" pitchFamily="34" charset="0"/>
              </a:rPr>
              <a:t>The department embarked on a review of the structure to ensure alignment between the new strategy and delivery. ​</a:t>
            </a:r>
          </a:p>
          <a:p>
            <a:pPr marL="285750" indent="-285750" algn="just">
              <a:lnSpc>
                <a:spcPct val="150000"/>
              </a:lnSpc>
              <a:spcAft>
                <a:spcPts val="0"/>
              </a:spcAft>
              <a:buFont typeface="Wingdings" panose="05000000000000000000" pitchFamily="2" charset="2"/>
              <a:buChar char="q"/>
            </a:pPr>
            <a:endParaRPr lang="en-US" sz="1700" dirty="0">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0"/>
              </a:spcAft>
              <a:buFont typeface="Wingdings" panose="05000000000000000000" pitchFamily="2" charset="2"/>
              <a:buChar char="q"/>
            </a:pPr>
            <a:r>
              <a:rPr lang="en-US" sz="1700" dirty="0">
                <a:uFill>
                  <a:solidFill>
                    <a:srgbClr val="000000"/>
                  </a:solidFill>
                </a:uFill>
                <a:latin typeface="Arial" panose="020B0604020202020204" pitchFamily="34" charset="0"/>
                <a:ea typeface="Calibri" panose="020F0502020204030204" pitchFamily="34" charset="0"/>
                <a:cs typeface="Arial" panose="020B0604020202020204" pitchFamily="34" charset="0"/>
              </a:rPr>
              <a:t>The department acknowledged that to keep up to date with the fast-changing business landscape, the structure must be agile and eliminate duplication of functions within the Portfolio.</a:t>
            </a:r>
            <a:endParaRPr lang="en-ZA" sz="1700" dirty="0">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ts val="2400"/>
              </a:lnSpc>
              <a:spcAft>
                <a:spcPts val="0"/>
              </a:spcAft>
              <a:buFont typeface="Wingdings" panose="05000000000000000000" pitchFamily="2" charset="2"/>
              <a:buChar char="q"/>
            </a:pPr>
            <a:endParaRPr lang="en-ZA" sz="1700"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p:txBody>
      </p:sp>
      <p:pic>
        <p:nvPicPr>
          <p:cNvPr id="6" name="Picture 5"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350304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lide Number Placeholder 2"/>
          <p:cNvSpPr>
            <a:spLocks noGrp="1"/>
          </p:cNvSpPr>
          <p:nvPr>
            <p:ph type="sldNum" sz="quarter" idx="4294967295"/>
          </p:nvPr>
        </p:nvSpPr>
        <p:spPr>
          <a:xfrm>
            <a:off x="8001001" y="6362700"/>
            <a:ext cx="555962" cy="41909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13</a:t>
            </a:fld>
            <a:endParaRPr sz="1400" b="1" dirty="0">
              <a:latin typeface="Arial" panose="020B0604020202020204" pitchFamily="34" charset="0"/>
              <a:cs typeface="Arial" panose="020B0604020202020204" pitchFamily="34" charset="0"/>
            </a:endParaRPr>
          </a:p>
        </p:txBody>
      </p:sp>
      <p:sp>
        <p:nvSpPr>
          <p:cNvPr id="648" name="Title 1"/>
          <p:cNvSpPr/>
          <p:nvPr/>
        </p:nvSpPr>
        <p:spPr>
          <a:xfrm>
            <a:off x="152400" y="2438400"/>
            <a:ext cx="8991600" cy="1143000"/>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 xmlns:ma14="http://schemas.microsoft.com/office/mac/drawingml/2011/main" val="1"/>
            </a:ext>
          </a:extLst>
        </p:spPr>
        <p:txBody>
          <a:bodyPr lIns="45719" rIns="45719" anchor="ctr">
            <a:normAutofit/>
          </a:bodyPr>
          <a:lstStyle>
            <a:lvl1pPr>
              <a:defRPr sz="4400" cap="small">
                <a:latin typeface="Arial"/>
                <a:ea typeface="Arial"/>
                <a:cs typeface="Arial"/>
                <a:sym typeface="Arial"/>
              </a:defRPr>
            </a:lvl1pPr>
          </a:lstStyle>
          <a:p>
            <a:pPr algn="r"/>
            <a:r>
              <a:rPr lang="en-GB" b="1" dirty="0"/>
              <a:t>4. Performance Summary</a:t>
            </a:r>
          </a:p>
        </p:txBody>
      </p:sp>
      <p:pic>
        <p:nvPicPr>
          <p:cNvPr id="4" name="Picture 3"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38183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lide Number Placeholder 2"/>
          <p:cNvSpPr>
            <a:spLocks noGrp="1"/>
          </p:cNvSpPr>
          <p:nvPr>
            <p:ph type="sldNum" sz="quarter" idx="4294967295"/>
          </p:nvPr>
        </p:nvSpPr>
        <p:spPr>
          <a:xfrm>
            <a:off x="8229600" y="6362701"/>
            <a:ext cx="380999" cy="26669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latin typeface="Arial" panose="020B0604020202020204" pitchFamily="34" charset="0"/>
                <a:cs typeface="Arial" panose="020B0604020202020204" pitchFamily="34" charset="0"/>
              </a:rPr>
              <a:pPr/>
              <a:t>14</a:t>
            </a:fld>
            <a:endParaRPr sz="1400" b="1" dirty="0">
              <a:latin typeface="Arial" panose="020B0604020202020204" pitchFamily="34" charset="0"/>
              <a:cs typeface="Arial" panose="020B0604020202020204" pitchFamily="34" charset="0"/>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lang="en-ZA" b="1" cap="small" dirty="0"/>
              <a:t>(a) Overall Performance</a:t>
            </a:r>
          </a:p>
        </p:txBody>
      </p:sp>
      <p:sp>
        <p:nvSpPr>
          <p:cNvPr id="3" name="Rectangle 2"/>
          <p:cNvSpPr/>
          <p:nvPr/>
        </p:nvSpPr>
        <p:spPr>
          <a:xfrm>
            <a:off x="179511" y="671691"/>
            <a:ext cx="8812090" cy="4401205"/>
          </a:xfrm>
          <a:prstGeom prst="rect">
            <a:avLst/>
          </a:prstGeom>
        </p:spPr>
        <p:txBody>
          <a:bodyPr wrap="square">
            <a:spAutoFit/>
          </a:bodyPr>
          <a:lstStyle/>
          <a:p>
            <a:pPr algn="just">
              <a:spcAft>
                <a:spcPts val="0"/>
              </a:spcAft>
            </a:pPr>
            <a:r>
              <a:rPr lang="en-GB" sz="2000"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The Department set out to achieve 27 annual performance indicators and targets over the reporting period. The standards against which performance was measured were as follows: </a:t>
            </a:r>
          </a:p>
          <a:p>
            <a:pPr lvl="1" algn="just"/>
            <a:endParaRPr lang="en-GB" sz="2000"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n-GB" sz="2000"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n-GB" sz="2000"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n-GB" sz="2000"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GB" sz="20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NOTE:</a:t>
            </a:r>
          </a:p>
          <a:p>
            <a:pPr marL="342900" indent="-342900" algn="just">
              <a:lnSpc>
                <a:spcPct val="150000"/>
              </a:lnSpc>
              <a:buFont typeface="Arial" panose="020B0604020202020204" pitchFamily="34" charset="0"/>
              <a:buChar char="•"/>
            </a:pPr>
            <a:r>
              <a:rPr lang="en-GB" sz="2000" dirty="0">
                <a:uFill>
                  <a:solidFill>
                    <a:srgbClr val="000000"/>
                  </a:solidFill>
                </a:uFill>
                <a:latin typeface="Arial" panose="020B0604020202020204" pitchFamily="34" charset="0"/>
                <a:ea typeface="Calibri" panose="020F0502020204030204" pitchFamily="34" charset="0"/>
                <a:cs typeface="Arial" panose="020B0604020202020204" pitchFamily="34" charset="0"/>
              </a:rPr>
              <a:t>18 or 67% of the targets were achieved</a:t>
            </a:r>
          </a:p>
          <a:p>
            <a:pPr marL="342900" indent="-342900" algn="just">
              <a:lnSpc>
                <a:spcPct val="150000"/>
              </a:lnSpc>
              <a:buFont typeface="Arial" panose="020B0604020202020204" pitchFamily="34" charset="0"/>
              <a:buChar char="•"/>
            </a:pPr>
            <a:r>
              <a:rPr lang="en-GB" sz="2000" dirty="0">
                <a:uFill>
                  <a:solidFill>
                    <a:srgbClr val="000000"/>
                  </a:solidFill>
                </a:uFill>
                <a:latin typeface="Arial" panose="020B0604020202020204" pitchFamily="34" charset="0"/>
                <a:ea typeface="Calibri" panose="020F0502020204030204" pitchFamily="34" charset="0"/>
                <a:cs typeface="Arial" panose="020B0604020202020204" pitchFamily="34" charset="0"/>
              </a:rPr>
              <a:t>9 or 33% were not achieved</a:t>
            </a:r>
          </a:p>
          <a:p>
            <a:pPr algn="just">
              <a:spcAft>
                <a:spcPts val="0"/>
              </a:spcAft>
            </a:pPr>
            <a:endParaRPr lang="en-ZA" sz="2000"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119262025"/>
              </p:ext>
            </p:extLst>
          </p:nvPr>
        </p:nvGraphicFramePr>
        <p:xfrm>
          <a:off x="226931" y="1752600"/>
          <a:ext cx="8743061" cy="1280160"/>
        </p:xfrm>
        <a:graphic>
          <a:graphicData uri="http://schemas.openxmlformats.org/drawingml/2006/table">
            <a:tbl>
              <a:tblPr firstRow="1" firstCol="1" bandRow="1"/>
              <a:tblGrid>
                <a:gridCol w="4086507">
                  <a:extLst>
                    <a:ext uri="{9D8B030D-6E8A-4147-A177-3AD203B41FA5}">
                      <a16:colId xmlns:a16="http://schemas.microsoft.com/office/drawing/2014/main" xmlns="" val="20000"/>
                    </a:ext>
                  </a:extLst>
                </a:gridCol>
                <a:gridCol w="4656554">
                  <a:extLst>
                    <a:ext uri="{9D8B030D-6E8A-4147-A177-3AD203B41FA5}">
                      <a16:colId xmlns:a16="http://schemas.microsoft.com/office/drawing/2014/main" xmlns="" val="20001"/>
                    </a:ext>
                  </a:extLst>
                </a:gridCol>
              </a:tblGrid>
              <a:tr h="426720">
                <a:tc>
                  <a:txBody>
                    <a:bodyPr/>
                    <a:lstStyle/>
                    <a:p>
                      <a:pPr algn="ctr">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Classification</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600" b="1" cap="small" baseline="0" dirty="0">
                          <a:effectLst/>
                          <a:latin typeface="Arial" panose="020B0604020202020204" pitchFamily="34" charset="0"/>
                          <a:ea typeface="Times New Roman" panose="02020603050405020304" pitchFamily="18" charset="0"/>
                          <a:cs typeface="Arial" panose="020B0604020202020204" pitchFamily="34" charset="0"/>
                        </a:rPr>
                        <a:t>Definition</a:t>
                      </a:r>
                      <a:endParaRPr lang="en-ZA" sz="16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0"/>
                  </a:ext>
                </a:extLst>
              </a:tr>
              <a:tr h="426720">
                <a:tc>
                  <a:txBody>
                    <a:bodyPr/>
                    <a:lstStyle/>
                    <a:p>
                      <a:pPr algn="just">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Not Achieved</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US" sz="1400" dirty="0">
                          <a:effectLst/>
                          <a:latin typeface="Calibri" panose="020F0502020204030204" pitchFamily="34" charset="0"/>
                          <a:ea typeface="Times New Roman" panose="02020603050405020304" pitchFamily="18" charset="0"/>
                          <a:cs typeface="Vrinda"/>
                        </a:rPr>
                        <a:t>Target Not Achieved (below 100%)</a:t>
                      </a:r>
                      <a:endParaRPr lang="en-ZA" sz="1400" dirty="0">
                        <a:effectLst/>
                        <a:latin typeface="Calibri" panose="020F0502020204030204" pitchFamily="34" charset="0"/>
                        <a:ea typeface="Calibri" panose="020F0502020204030204" pitchFamily="34"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426720">
                <a:tc>
                  <a:txBody>
                    <a:bodyPr/>
                    <a:lstStyle/>
                    <a:p>
                      <a:pPr algn="just">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Achieved </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en-US" sz="1400" dirty="0">
                          <a:effectLst/>
                          <a:latin typeface="Calibri" panose="020F0502020204030204" pitchFamily="34" charset="0"/>
                          <a:ea typeface="Times New Roman" panose="02020603050405020304" pitchFamily="18" charset="0"/>
                          <a:cs typeface="Vrinda"/>
                        </a:rPr>
                        <a:t>Target Achieved (100%)</a:t>
                      </a:r>
                      <a:endParaRPr lang="en-ZA" sz="1400" dirty="0">
                        <a:effectLst/>
                        <a:latin typeface="Calibri" panose="020F0502020204030204" pitchFamily="34" charset="0"/>
                        <a:ea typeface="Calibri" panose="020F0502020204030204" pitchFamily="34"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3"/>
                  </a:ext>
                </a:extLst>
              </a:tr>
            </a:tbl>
          </a:graphicData>
        </a:graphic>
      </p:graphicFrame>
      <p:pic>
        <p:nvPicPr>
          <p:cNvPr id="6" name="Picture 5"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2991748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1" name="image2.jpeg" descr="image2.jpeg"/>
          <p:cNvPicPr>
            <a:picLocks noChangeAspect="1"/>
          </p:cNvPicPr>
          <p:nvPr/>
        </p:nvPicPr>
        <p:blipFill>
          <a:blip r:embed="rId2" cstate="print"/>
          <a:srcRect t="24291" b="22405"/>
          <a:stretch>
            <a:fillRect/>
          </a:stretch>
        </p:blipFill>
        <p:spPr>
          <a:xfrm>
            <a:off x="179511" y="6100267"/>
            <a:ext cx="1420689" cy="570326"/>
          </a:xfrm>
          <a:prstGeom prst="rect">
            <a:avLst/>
          </a:prstGeom>
          <a:ln w="12700">
            <a:miter lim="400000"/>
          </a:ln>
        </p:spPr>
      </p:pic>
      <p:sp>
        <p:nvSpPr>
          <p:cNvPr id="662" name="Shape 449"/>
          <p:cNvSpPr>
            <a:spLocks noGrp="1"/>
          </p:cNvSpPr>
          <p:nvPr>
            <p:ph type="sldNum" sz="quarter" idx="4294967295"/>
          </p:nvPr>
        </p:nvSpPr>
        <p:spPr>
          <a:xfrm>
            <a:off x="8383873" y="6382685"/>
            <a:ext cx="262250" cy="276999"/>
          </a:xfrm>
          <a:prstGeom prst="rect">
            <a:avLst/>
          </a:prstGeom>
          <a:extLst>
            <a:ext uri="{C572A759-6A51-4108-AA02-DFA0A04FC94B}">
              <ma14:wrappingTextBoxFlag xmlns:ma14="http://schemas.microsoft.com/office/mac/drawingml/2011/main"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1" i="0" u="none" strike="noStrike" kern="0" cap="none" spc="0" normalizeH="0" baseline="0" noProof="0">
                <a:ln>
                  <a:noFill/>
                </a:ln>
                <a:solidFill>
                  <a:prstClr val="black">
                    <a:tint val="75000"/>
                  </a:prstClr>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sz="1200" b="1" i="0" u="none" strike="noStrike" kern="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sym typeface="Calibri"/>
            </a:endParaRPr>
          </a:p>
        </p:txBody>
      </p:sp>
      <p:grpSp>
        <p:nvGrpSpPr>
          <p:cNvPr id="665" name="Group 452"/>
          <p:cNvGrpSpPr/>
          <p:nvPr/>
        </p:nvGrpSpPr>
        <p:grpSpPr>
          <a:xfrm>
            <a:off x="0" y="-16089"/>
            <a:ext cx="9144000" cy="739750"/>
            <a:chOff x="-152400" y="-16086"/>
            <a:chExt cx="9144000" cy="739749"/>
          </a:xfrm>
        </p:grpSpPr>
        <p:sp>
          <p:nvSpPr>
            <p:cNvPr id="663" name="Shape 450"/>
            <p:cNvSpPr/>
            <p:nvPr/>
          </p:nvSpPr>
          <p:spPr>
            <a:xfrm>
              <a:off x="0" y="0"/>
              <a:ext cx="8991600" cy="707575"/>
            </a:xfrm>
            <a:prstGeom prst="rect">
              <a:avLst/>
            </a:prstGeom>
            <a:solidFill>
              <a:srgbClr val="C3D69B"/>
            </a:solidFill>
            <a:ln w="12700" cap="flat">
              <a:noFill/>
              <a:miter lim="400000"/>
            </a:ln>
            <a:effectLst>
              <a:outerShdw blurRad="50800" dist="50800" dir="5400000" rotWithShape="0">
                <a:schemeClr val="accent6"/>
              </a:outerShdw>
            </a:effectLst>
          </p:spPr>
          <p:txBody>
            <a:bodyPr wrap="square" lIns="45719" tIns="45719" rIns="45719" bIns="45719" numCol="1" anchor="ctr">
              <a:noAutofit/>
            </a:bodyPr>
            <a:lstStyle/>
            <a:p>
              <a:pPr marL="0" marR="0" lvl="0" indent="0" algn="r" defTabSz="914400" rtl="0" eaLnBrk="1" fontAlgn="auto" latinLnBrk="0" hangingPunct="0">
                <a:lnSpc>
                  <a:spcPct val="150000"/>
                </a:lnSpc>
                <a:spcBef>
                  <a:spcPts val="0"/>
                </a:spcBef>
                <a:spcAft>
                  <a:spcPts val="0"/>
                </a:spcAft>
                <a:buClrTx/>
                <a:buSzTx/>
                <a:buFontTx/>
                <a:buNone/>
                <a:tabLst/>
                <a:defRPr sz="3200" cap="small">
                  <a:latin typeface="Arial"/>
                  <a:ea typeface="Arial"/>
                  <a:cs typeface="Arial"/>
                  <a:sym typeface="Arial"/>
                </a:defRPr>
              </a:pPr>
              <a:r>
                <a:rPr kumimoji="0" lang="en-ZA" sz="3600" b="1" i="0" u="none" strike="noStrike" kern="0" cap="small" spc="0" normalizeH="0" baseline="0" noProof="0" dirty="0">
                  <a:ln>
                    <a:noFill/>
                  </a:ln>
                  <a:solidFill>
                    <a:prstClr val="black"/>
                  </a:solidFill>
                  <a:effectLst/>
                  <a:uLnTx/>
                  <a:uFillTx/>
                  <a:latin typeface="Arial"/>
                  <a:ea typeface="Arial"/>
                  <a:cs typeface="Arial"/>
                  <a:sym typeface="Arial"/>
                </a:rPr>
                <a:t>(a) Overall Performance</a:t>
              </a:r>
              <a:endParaRPr kumimoji="0" sz="3600" b="1" i="0" u="none" strike="noStrike" kern="0" cap="small" spc="0" normalizeH="0" baseline="0" noProof="0" dirty="0">
                <a:ln>
                  <a:noFill/>
                </a:ln>
                <a:solidFill>
                  <a:prstClr val="black"/>
                </a:solidFill>
                <a:effectLst/>
                <a:uLnTx/>
                <a:uFillTx/>
                <a:latin typeface="Arial"/>
                <a:ea typeface="Arial"/>
                <a:cs typeface="Arial"/>
                <a:sym typeface="Arial"/>
              </a:endParaRPr>
            </a:p>
          </p:txBody>
        </p:sp>
        <p:sp>
          <p:nvSpPr>
            <p:cNvPr id="664" name="Shape 451"/>
            <p:cNvSpPr/>
            <p:nvPr/>
          </p:nvSpPr>
          <p:spPr>
            <a:xfrm>
              <a:off x="-152400" y="-16086"/>
              <a:ext cx="9144000" cy="7397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marL="0" marR="0" lvl="0" indent="0" algn="r" defTabSz="914400" rtl="0" eaLnBrk="1" fontAlgn="auto" latinLnBrk="0" hangingPunct="0">
                <a:lnSpc>
                  <a:spcPct val="150000"/>
                </a:lnSpc>
                <a:spcBef>
                  <a:spcPts val="0"/>
                </a:spcBef>
                <a:spcAft>
                  <a:spcPts val="0"/>
                </a:spcAft>
                <a:buClrTx/>
                <a:buSzTx/>
                <a:buFontTx/>
                <a:buNone/>
                <a:tabLst/>
                <a:defRPr sz="3200" cap="small">
                  <a:latin typeface="Arial"/>
                  <a:ea typeface="Arial"/>
                  <a:cs typeface="Arial"/>
                  <a:sym typeface="Arial"/>
                </a:defRPr>
              </a:pPr>
              <a:endParaRPr kumimoji="0" lang="en-GB" sz="3200" b="0" i="0" u="none" strike="noStrike" kern="0" cap="small" spc="0" normalizeH="0" baseline="0" noProof="0" dirty="0">
                <a:ln>
                  <a:noFill/>
                </a:ln>
                <a:solidFill>
                  <a:prstClr val="black"/>
                </a:solidFill>
                <a:effectLst/>
                <a:uLnTx/>
                <a:uFillTx/>
                <a:latin typeface="Arial"/>
                <a:ea typeface="Arial"/>
                <a:cs typeface="Arial"/>
                <a:sym typeface="Arial"/>
              </a:endParaRPr>
            </a:p>
          </p:txBody>
        </p:sp>
      </p:grpSp>
      <p:graphicFrame>
        <p:nvGraphicFramePr>
          <p:cNvPr id="3" name="Table 2"/>
          <p:cNvGraphicFramePr>
            <a:graphicFrameLocks noGrp="1"/>
          </p:cNvGraphicFramePr>
          <p:nvPr>
            <p:extLst>
              <p:ext uri="{D42A27DB-BD31-4B8C-83A1-F6EECF244321}">
                <p14:modId xmlns:p14="http://schemas.microsoft.com/office/powerpoint/2010/main" xmlns="" val="2968218432"/>
              </p:ext>
            </p:extLst>
          </p:nvPr>
        </p:nvGraphicFramePr>
        <p:xfrm>
          <a:off x="103792" y="898578"/>
          <a:ext cx="8887808" cy="4901281"/>
        </p:xfrm>
        <a:graphic>
          <a:graphicData uri="http://schemas.openxmlformats.org/drawingml/2006/table">
            <a:tbl>
              <a:tblPr firstRow="1" firstCol="1"/>
              <a:tblGrid>
                <a:gridCol w="2046559">
                  <a:extLst>
                    <a:ext uri="{9D8B030D-6E8A-4147-A177-3AD203B41FA5}">
                      <a16:colId xmlns:a16="http://schemas.microsoft.com/office/drawing/2014/main" xmlns="" val="20000"/>
                    </a:ext>
                  </a:extLst>
                </a:gridCol>
                <a:gridCol w="1448925">
                  <a:extLst>
                    <a:ext uri="{9D8B030D-6E8A-4147-A177-3AD203B41FA5}">
                      <a16:colId xmlns:a16="http://schemas.microsoft.com/office/drawing/2014/main" xmlns="" val="20001"/>
                    </a:ext>
                  </a:extLst>
                </a:gridCol>
                <a:gridCol w="1410568">
                  <a:extLst>
                    <a:ext uri="{9D8B030D-6E8A-4147-A177-3AD203B41FA5}">
                      <a16:colId xmlns:a16="http://schemas.microsoft.com/office/drawing/2014/main" xmlns="" val="20003"/>
                    </a:ext>
                  </a:extLst>
                </a:gridCol>
                <a:gridCol w="1101476">
                  <a:extLst>
                    <a:ext uri="{9D8B030D-6E8A-4147-A177-3AD203B41FA5}">
                      <a16:colId xmlns:a16="http://schemas.microsoft.com/office/drawing/2014/main" xmlns="" val="20005"/>
                    </a:ext>
                  </a:extLst>
                </a:gridCol>
                <a:gridCol w="1353404">
                  <a:extLst>
                    <a:ext uri="{9D8B030D-6E8A-4147-A177-3AD203B41FA5}">
                      <a16:colId xmlns:a16="http://schemas.microsoft.com/office/drawing/2014/main" xmlns="" val="20006"/>
                    </a:ext>
                  </a:extLst>
                </a:gridCol>
                <a:gridCol w="1526876">
                  <a:extLst>
                    <a:ext uri="{9D8B030D-6E8A-4147-A177-3AD203B41FA5}">
                      <a16:colId xmlns:a16="http://schemas.microsoft.com/office/drawing/2014/main" xmlns="" val="20007"/>
                    </a:ext>
                  </a:extLst>
                </a:gridCol>
              </a:tblGrid>
              <a:tr h="694050">
                <a:tc>
                  <a:txBody>
                    <a:bodyPr/>
                    <a:lstStyle/>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Branch</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No. of Annual Targets</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Achieved </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Not Achieved</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Adjusted Budget</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(R‘000)</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Expenditure for </a:t>
                      </a:r>
                      <a:r>
                        <a:rPr lang="en-ZA" sz="1200" b="1">
                          <a:effectLst/>
                          <a:latin typeface="Arial Black" panose="020B0A04020102020204" pitchFamily="34" charset="0"/>
                          <a:ea typeface="Calibri" panose="020F0502020204030204" pitchFamily="34" charset="0"/>
                          <a:cs typeface="Arial" panose="020B0604020202020204" pitchFamily="34" charset="0"/>
                        </a:rPr>
                        <a:t>the year</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(R‘000)</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93533">
                <a:tc>
                  <a:txBody>
                    <a:bodyPr/>
                    <a:lstStyle/>
                    <a:p>
                      <a:pPr algn="l">
                        <a:lnSpc>
                          <a:spcPct val="115000"/>
                        </a:lnSpc>
                        <a:spcAft>
                          <a:spcPts val="0"/>
                        </a:spcAft>
                      </a:pPr>
                      <a:r>
                        <a:rPr lang="en-ZA" sz="1200" b="1" kern="1200" cap="small">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1. Administration </a:t>
                      </a:r>
                      <a:endParaRPr lang="en-GB" sz="1200">
                        <a:effectLst/>
                        <a:latin typeface="Arial Black" panose="020B0A0402010202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b="1" kern="1200" cap="small">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   </a:t>
                      </a:r>
                      <a:endParaRPr lang="en-GB" sz="1200">
                        <a:effectLst/>
                        <a:latin typeface="Arial Black" panose="020B0A0402010202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dirty="0">
                          <a:solidFill>
                            <a:srgbClr val="000000"/>
                          </a:solidFill>
                          <a:effectLst/>
                          <a:latin typeface="Arial Black" panose="020B0A04020102020204" pitchFamily="34" charset="0"/>
                          <a:ea typeface="Calibri" panose="020F0502020204030204" pitchFamily="34" charset="0"/>
                        </a:rPr>
                        <a:t> </a:t>
                      </a:r>
                      <a:endParaRPr lang="en-GB" sz="1200" dirty="0">
                        <a:effectLst/>
                        <a:latin typeface="Arial Black" panose="020B0A04020102020204" pitchFamily="34" charset="0"/>
                        <a:ea typeface="Times New Roman" panose="02020603050405020304" pitchFamily="18" charset="0"/>
                      </a:endParaRPr>
                    </a:p>
                    <a:p>
                      <a:pPr algn="ctr">
                        <a:lnSpc>
                          <a:spcPct val="150000"/>
                        </a:lnSpc>
                        <a:spcAft>
                          <a:spcPts val="0"/>
                        </a:spcAft>
                      </a:pPr>
                      <a:r>
                        <a:rPr lang="en-GB" sz="1200" dirty="0">
                          <a:solidFill>
                            <a:srgbClr val="000000"/>
                          </a:solidFill>
                          <a:effectLst/>
                          <a:latin typeface="Arial Black" panose="020B0A04020102020204" pitchFamily="34" charset="0"/>
                          <a:ea typeface="Times New Roman" panose="02020603050405020304" pitchFamily="18" charset="0"/>
                        </a:rPr>
                        <a:t>8</a:t>
                      </a:r>
                      <a:endParaRPr lang="en-GB" sz="1200" dirty="0">
                        <a:effectLst/>
                        <a:latin typeface="Arial Black" panose="020B0A04020102020204" pitchFamily="34" charset="0"/>
                        <a:ea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dirty="0">
                          <a:solidFill>
                            <a:srgbClr val="000000"/>
                          </a:solidFill>
                          <a:effectLst/>
                          <a:latin typeface="Arial Black" panose="020B0A04020102020204" pitchFamily="34" charset="0"/>
                          <a:ea typeface="Calibri" panose="020F0502020204030204" pitchFamily="34" charset="0"/>
                        </a:rPr>
                        <a:t> </a:t>
                      </a:r>
                      <a:endParaRPr lang="en-GB" sz="1200" dirty="0">
                        <a:effectLst/>
                        <a:latin typeface="Arial Black" panose="020B0A04020102020204" pitchFamily="34" charset="0"/>
                        <a:ea typeface="Times New Roman" panose="02020603050405020304" pitchFamily="18" charset="0"/>
                      </a:endParaRPr>
                    </a:p>
                    <a:p>
                      <a:pPr algn="ctr">
                        <a:lnSpc>
                          <a:spcPct val="150000"/>
                        </a:lnSpc>
                        <a:spcAft>
                          <a:spcPts val="0"/>
                        </a:spcAft>
                      </a:pPr>
                      <a:r>
                        <a:rPr lang="en-ZA" sz="1200" dirty="0">
                          <a:solidFill>
                            <a:srgbClr val="000000"/>
                          </a:solidFill>
                          <a:effectLst/>
                          <a:latin typeface="Arial Black" panose="020B0A04020102020204" pitchFamily="34" charset="0"/>
                          <a:ea typeface="Times New Roman" panose="02020603050405020304" pitchFamily="18" charset="0"/>
                        </a:rPr>
                        <a:t>6</a:t>
                      </a:r>
                      <a:endParaRPr lang="en-GB" sz="1200" dirty="0">
                        <a:effectLst/>
                        <a:latin typeface="Arial Black" panose="020B0A04020102020204" pitchFamily="34" charset="0"/>
                        <a:ea typeface="Times New Roman" panose="02020603050405020304" pitchFamily="18" charset="0"/>
                      </a:endParaRPr>
                    </a:p>
                    <a:p>
                      <a:pPr algn="ctr">
                        <a:lnSpc>
                          <a:spcPct val="150000"/>
                        </a:lnSpc>
                        <a:spcAft>
                          <a:spcPts val="0"/>
                        </a:spcAft>
                      </a:pPr>
                      <a:r>
                        <a:rPr lang="en-GB" sz="1200" dirty="0">
                          <a:solidFill>
                            <a:srgbClr val="000000"/>
                          </a:solidFill>
                          <a:effectLst/>
                          <a:latin typeface="Arial Black" panose="020B0A04020102020204" pitchFamily="34" charset="0"/>
                          <a:ea typeface="Calibri" panose="020F0502020204030204" pitchFamily="34" charset="0"/>
                        </a:rPr>
                        <a:t>(75%)</a:t>
                      </a:r>
                      <a:endParaRPr lang="en-GB" sz="1200" dirty="0">
                        <a:effectLst/>
                        <a:latin typeface="Arial Black" panose="020B0A04020102020204" pitchFamily="34" charset="0"/>
                        <a:ea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n-GB" sz="1200" dirty="0">
                          <a:solidFill>
                            <a:srgbClr val="000000"/>
                          </a:solidFill>
                          <a:effectLst/>
                          <a:latin typeface="Arial Black" panose="020B0A04020102020204" pitchFamily="34" charset="0"/>
                          <a:ea typeface="Calibri" panose="020F0502020204030204" pitchFamily="34" charset="0"/>
                        </a:rPr>
                        <a:t> </a:t>
                      </a:r>
                      <a:endParaRPr lang="en-GB" sz="1200" dirty="0">
                        <a:effectLst/>
                        <a:latin typeface="Arial Black" panose="020B0A04020102020204" pitchFamily="34" charset="0"/>
                        <a:ea typeface="Times New Roman" panose="02020603050405020304" pitchFamily="18" charset="0"/>
                      </a:endParaRP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2</a:t>
                      </a:r>
                    </a:p>
                    <a:p>
                      <a:pPr algn="ctr">
                        <a:lnSpc>
                          <a:spcPct val="150000"/>
                        </a:lnSpc>
                        <a:spcAft>
                          <a:spcPts val="0"/>
                        </a:spcAft>
                      </a:pPr>
                      <a:r>
                        <a:rPr lang="en-GB" sz="1200" dirty="0">
                          <a:solidFill>
                            <a:srgbClr val="000000"/>
                          </a:solidFill>
                          <a:effectLst/>
                          <a:latin typeface="Arial Black" panose="020B0A04020102020204" pitchFamily="34" charset="0"/>
                          <a:ea typeface="Calibri" panose="020F0502020204030204" pitchFamily="34" charset="0"/>
                        </a:rPr>
                        <a:t>(25%)</a:t>
                      </a:r>
                      <a:endParaRPr lang="en-GB" sz="1200" dirty="0">
                        <a:effectLst/>
                        <a:latin typeface="Arial Black" panose="020B0A04020102020204" pitchFamily="34" charset="0"/>
                        <a:ea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50000"/>
                        </a:lnSpc>
                        <a:spcAft>
                          <a:spcPts val="0"/>
                        </a:spcAft>
                      </a:pPr>
                      <a:r>
                        <a:rPr lang="en-US" sz="1200" b="1" dirty="0">
                          <a:effectLst/>
                          <a:latin typeface="Arial Black" panose="020B0A04020102020204" pitchFamily="34" charset="0"/>
                          <a:ea typeface="Calibri" panose="020F0502020204030204" pitchFamily="34" charset="0"/>
                        </a:rPr>
                        <a:t>119 475 </a:t>
                      </a:r>
                      <a:endParaRPr lang="en-GB" sz="1200" b="1" dirty="0">
                        <a:effectLst/>
                        <a:latin typeface="Arial Black" panose="020B0A040201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b="1" dirty="0">
                          <a:effectLst/>
                          <a:latin typeface="Arial Black" panose="020B0A04020102020204" pitchFamily="34" charset="0"/>
                          <a:ea typeface="Calibri" panose="020F0502020204030204" pitchFamily="34" charset="0"/>
                        </a:rPr>
                        <a:t>116 659 </a:t>
                      </a:r>
                    </a:p>
                    <a:p>
                      <a:pPr>
                        <a:lnSpc>
                          <a:spcPct val="150000"/>
                        </a:lnSpc>
                        <a:spcAft>
                          <a:spcPts val="0"/>
                        </a:spcAft>
                      </a:pPr>
                      <a:r>
                        <a:rPr lang="en-US" sz="1200" b="1" dirty="0">
                          <a:effectLst/>
                          <a:latin typeface="Arial Black" panose="020B0A04020102020204" pitchFamily="34" charset="0"/>
                          <a:ea typeface="Calibri" panose="020F0502020204030204" pitchFamily="34" charset="0"/>
                        </a:rPr>
                        <a:t>(97.6%) </a:t>
                      </a:r>
                      <a:endParaRPr lang="en-GB" sz="1200" b="1" dirty="0">
                        <a:effectLst/>
                        <a:latin typeface="Arial Black" panose="020B0A040201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93533">
                <a:tc>
                  <a:txBody>
                    <a:bodyPr/>
                    <a:lstStyle/>
                    <a:p>
                      <a:pPr algn="l">
                        <a:lnSpc>
                          <a:spcPct val="115000"/>
                        </a:lnSpc>
                        <a:spcAft>
                          <a:spcPts val="0"/>
                        </a:spcAft>
                      </a:pPr>
                      <a:r>
                        <a:rPr lang="en-ZA" sz="1200" b="1" kern="1200" cap="small">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2. Sector Policy and Research</a:t>
                      </a:r>
                      <a:endParaRPr lang="en-GB" sz="1200">
                        <a:effectLst/>
                        <a:latin typeface="Arial Black" panose="020B0A0402010202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solidFill>
                            <a:srgbClr val="000000"/>
                          </a:solidFill>
                          <a:effectLst/>
                          <a:latin typeface="Arial Black" panose="020B0A04020102020204" pitchFamily="34" charset="0"/>
                          <a:ea typeface="Calibri" panose="020F0502020204030204" pitchFamily="34" charset="0"/>
                        </a:rPr>
                        <a:t> </a:t>
                      </a:r>
                      <a:endParaRPr lang="en-GB" sz="1200" dirty="0">
                        <a:effectLst/>
                        <a:latin typeface="Arial Black" panose="020B0A04020102020204" pitchFamily="34" charset="0"/>
                        <a:ea typeface="Times New Roman" panose="02020603050405020304" pitchFamily="18" charset="0"/>
                      </a:endParaRPr>
                    </a:p>
                    <a:p>
                      <a:pPr algn="ctr">
                        <a:lnSpc>
                          <a:spcPct val="150000"/>
                        </a:lnSpc>
                        <a:spcAft>
                          <a:spcPts val="0"/>
                        </a:spcAft>
                      </a:pPr>
                      <a:r>
                        <a:rPr lang="en-ZA" sz="1200" dirty="0">
                          <a:solidFill>
                            <a:srgbClr val="000000"/>
                          </a:solidFill>
                          <a:effectLst/>
                          <a:latin typeface="Arial Black" panose="020B0A04020102020204" pitchFamily="34" charset="0"/>
                          <a:ea typeface="Times New Roman" panose="02020603050405020304" pitchFamily="18" charset="0"/>
                        </a:rPr>
                        <a:t>5</a:t>
                      </a:r>
                      <a:endParaRPr lang="en-GB" sz="1200" dirty="0">
                        <a:effectLst/>
                        <a:latin typeface="Arial Black" panose="020B0A04020102020204" pitchFamily="34" charset="0"/>
                        <a:ea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200" dirty="0">
                          <a:solidFill>
                            <a:srgbClr val="000000"/>
                          </a:solidFill>
                          <a:effectLst/>
                          <a:latin typeface="Arial Black" panose="020B0A04020102020204" pitchFamily="34" charset="0"/>
                          <a:ea typeface="Calibri" panose="020F0502020204030204" pitchFamily="34" charset="0"/>
                        </a:rPr>
                        <a:t> </a:t>
                      </a:r>
                      <a:endParaRPr lang="en-GB" sz="1200" dirty="0">
                        <a:effectLst/>
                        <a:latin typeface="Arial Black" panose="020B0A04020102020204" pitchFamily="34" charset="0"/>
                        <a:ea typeface="Times New Roman" panose="02020603050405020304" pitchFamily="18" charset="0"/>
                      </a:endParaRPr>
                    </a:p>
                    <a:p>
                      <a:pPr algn="ctr">
                        <a:lnSpc>
                          <a:spcPct val="150000"/>
                        </a:lnSpc>
                        <a:spcAft>
                          <a:spcPts val="0"/>
                        </a:spcAft>
                      </a:pPr>
                      <a:r>
                        <a:rPr lang="en-ZA" sz="1200" dirty="0">
                          <a:solidFill>
                            <a:srgbClr val="000000"/>
                          </a:solidFill>
                          <a:effectLst/>
                          <a:latin typeface="Arial Black" panose="020B0A04020102020204" pitchFamily="34" charset="0"/>
                          <a:ea typeface="Times New Roman" panose="02020603050405020304" pitchFamily="18" charset="0"/>
                        </a:rPr>
                        <a:t>5</a:t>
                      </a:r>
                      <a:endParaRPr lang="en-GB" sz="1200" dirty="0">
                        <a:effectLst/>
                        <a:latin typeface="Arial Black" panose="020B0A04020102020204" pitchFamily="34" charset="0"/>
                        <a:ea typeface="Times New Roman" panose="02020603050405020304" pitchFamily="18" charset="0"/>
                      </a:endParaRPr>
                    </a:p>
                    <a:p>
                      <a:pPr algn="ctr">
                        <a:lnSpc>
                          <a:spcPct val="150000"/>
                        </a:lnSpc>
                        <a:spcAft>
                          <a:spcPts val="0"/>
                        </a:spcAft>
                      </a:pPr>
                      <a:r>
                        <a:rPr lang="en-GB" sz="1200" dirty="0">
                          <a:solidFill>
                            <a:srgbClr val="000000"/>
                          </a:solidFill>
                          <a:effectLst/>
                          <a:latin typeface="Arial Black" panose="020B0A04020102020204" pitchFamily="34" charset="0"/>
                          <a:ea typeface="Calibri" panose="020F0502020204030204" pitchFamily="34" charset="0"/>
                        </a:rPr>
                        <a:t>(100%)</a:t>
                      </a:r>
                      <a:endParaRPr lang="en-GB" sz="1200" dirty="0">
                        <a:effectLst/>
                        <a:latin typeface="Arial Black" panose="020B0A04020102020204" pitchFamily="34" charset="0"/>
                        <a:ea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n-ZA" sz="1200" dirty="0">
                          <a:solidFill>
                            <a:srgbClr val="000000"/>
                          </a:solidFill>
                          <a:effectLst/>
                          <a:latin typeface="Arial Black" panose="020B0A04020102020204" pitchFamily="34" charset="0"/>
                          <a:ea typeface="Calibri" panose="020F0502020204030204" pitchFamily="34" charset="0"/>
                        </a:rPr>
                        <a:t> </a:t>
                      </a:r>
                      <a:endParaRPr lang="en-GB" sz="1200" dirty="0">
                        <a:effectLst/>
                        <a:latin typeface="Arial Black" panose="020B0A04020102020204" pitchFamily="34" charset="0"/>
                        <a:ea typeface="Times New Roman" panose="02020603050405020304" pitchFamily="18" charset="0"/>
                      </a:endParaRPr>
                    </a:p>
                    <a:p>
                      <a:pPr algn="ctr">
                        <a:lnSpc>
                          <a:spcPct val="150000"/>
                        </a:lnSpc>
                        <a:spcAft>
                          <a:spcPts val="0"/>
                        </a:spcAft>
                      </a:pPr>
                      <a:r>
                        <a:rPr lang="en-US" sz="1200" dirty="0">
                          <a:solidFill>
                            <a:srgbClr val="000000"/>
                          </a:solidFill>
                          <a:effectLst/>
                          <a:latin typeface="Arial Black" panose="020B0A04020102020204" pitchFamily="34" charset="0"/>
                          <a:ea typeface="Times New Roman" panose="02020603050405020304" pitchFamily="18" charset="0"/>
                        </a:rPr>
                        <a:t>0</a:t>
                      </a:r>
                      <a:endParaRPr lang="en-GB" sz="1200" dirty="0">
                        <a:effectLst/>
                        <a:latin typeface="Arial Black" panose="020B0A04020102020204" pitchFamily="34" charset="0"/>
                        <a:ea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50000"/>
                        </a:lnSpc>
                        <a:spcAft>
                          <a:spcPts val="0"/>
                        </a:spcAft>
                      </a:pPr>
                      <a:r>
                        <a:rPr lang="en-US" sz="1200" b="1" dirty="0">
                          <a:effectLst/>
                          <a:latin typeface="Arial Black" panose="020B0A04020102020204" pitchFamily="34" charset="0"/>
                          <a:ea typeface="Calibri" panose="020F0502020204030204" pitchFamily="34" charset="0"/>
                        </a:rPr>
                        <a:t> 25 621 </a:t>
                      </a:r>
                      <a:endParaRPr lang="en-GB" sz="1200" b="1" dirty="0">
                        <a:effectLst/>
                        <a:latin typeface="Arial Black" panose="020B0A040201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b="1" dirty="0">
                          <a:effectLst/>
                          <a:latin typeface="Arial Black" panose="020B0A04020102020204" pitchFamily="34" charset="0"/>
                          <a:ea typeface="Calibri" panose="020F0502020204030204" pitchFamily="34" charset="0"/>
                        </a:rPr>
                        <a:t>18 630 </a:t>
                      </a:r>
                    </a:p>
                    <a:p>
                      <a:pPr>
                        <a:lnSpc>
                          <a:spcPct val="150000"/>
                        </a:lnSpc>
                        <a:spcAft>
                          <a:spcPts val="0"/>
                        </a:spcAft>
                      </a:pPr>
                      <a:r>
                        <a:rPr lang="en-US" sz="1200" b="1" dirty="0">
                          <a:effectLst/>
                          <a:latin typeface="Arial Black" panose="020B0A04020102020204" pitchFamily="34" charset="0"/>
                          <a:ea typeface="Calibri" panose="020F0502020204030204" pitchFamily="34" charset="0"/>
                        </a:rPr>
                        <a:t>(72.7%) </a:t>
                      </a:r>
                      <a:endParaRPr lang="en-GB" sz="1200" b="1" dirty="0">
                        <a:effectLst/>
                        <a:latin typeface="Arial Black" panose="020B0A040201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47458">
                <a:tc>
                  <a:txBody>
                    <a:bodyPr/>
                    <a:lstStyle/>
                    <a:p>
                      <a:pPr algn="l">
                        <a:lnSpc>
                          <a:spcPct val="115000"/>
                        </a:lnSpc>
                        <a:spcAft>
                          <a:spcPts val="0"/>
                        </a:spcAft>
                      </a:pPr>
                      <a:r>
                        <a:rPr lang="en-ZA" sz="1200" b="1" kern="1200" cap="small">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3. Integrated Co-operatives Development</a:t>
                      </a:r>
                      <a:endParaRPr lang="en-GB" sz="1200">
                        <a:effectLst/>
                        <a:latin typeface="Arial Black" panose="020B0A0402010202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dirty="0">
                          <a:solidFill>
                            <a:srgbClr val="000000"/>
                          </a:solidFill>
                          <a:effectLst/>
                          <a:latin typeface="Arial Black" panose="020B0A04020102020204" pitchFamily="34" charset="0"/>
                          <a:ea typeface="Calibri" panose="020F0502020204030204" pitchFamily="34" charset="0"/>
                        </a:rPr>
                        <a:t> </a:t>
                      </a:r>
                      <a:endParaRPr lang="en-GB" sz="1200" dirty="0">
                        <a:effectLst/>
                        <a:latin typeface="Arial Black" panose="020B0A04020102020204" pitchFamily="34" charset="0"/>
                        <a:ea typeface="Times New Roman" panose="02020603050405020304" pitchFamily="18" charset="0"/>
                      </a:endParaRPr>
                    </a:p>
                    <a:p>
                      <a:pPr algn="ctr">
                        <a:lnSpc>
                          <a:spcPct val="115000"/>
                        </a:lnSpc>
                        <a:spcAft>
                          <a:spcPts val="0"/>
                        </a:spcAft>
                      </a:pPr>
                      <a:r>
                        <a:rPr lang="en-ZA" sz="1200" dirty="0">
                          <a:solidFill>
                            <a:srgbClr val="000000"/>
                          </a:solidFill>
                          <a:effectLst/>
                          <a:latin typeface="Arial Black" panose="020B0A04020102020204" pitchFamily="34" charset="0"/>
                          <a:ea typeface="Times New Roman" panose="02020603050405020304" pitchFamily="18" charset="0"/>
                        </a:rPr>
                        <a:t>5</a:t>
                      </a:r>
                      <a:endParaRPr lang="en-GB" sz="1200" dirty="0">
                        <a:effectLst/>
                        <a:latin typeface="Arial Black" panose="020B0A04020102020204" pitchFamily="34" charset="0"/>
                        <a:ea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solidFill>
                            <a:srgbClr val="000000"/>
                          </a:solidFill>
                          <a:effectLst/>
                          <a:latin typeface="Arial Black" panose="020B0A04020102020204" pitchFamily="34" charset="0"/>
                          <a:ea typeface="Calibri" panose="020F0502020204030204" pitchFamily="34" charset="0"/>
                        </a:rPr>
                        <a:t> </a:t>
                      </a:r>
                      <a:endParaRPr lang="en-GB" sz="1200" dirty="0">
                        <a:effectLst/>
                        <a:latin typeface="Arial Black" panose="020B0A04020102020204" pitchFamily="34" charset="0"/>
                        <a:ea typeface="Times New Roman" panose="02020603050405020304" pitchFamily="18" charset="0"/>
                      </a:endParaRPr>
                    </a:p>
                    <a:p>
                      <a:pPr algn="ctr">
                        <a:lnSpc>
                          <a:spcPct val="115000"/>
                        </a:lnSpc>
                        <a:spcAft>
                          <a:spcPts val="0"/>
                        </a:spcAft>
                      </a:pPr>
                      <a:r>
                        <a:rPr lang="en-ZA" sz="1200" dirty="0">
                          <a:solidFill>
                            <a:srgbClr val="000000"/>
                          </a:solidFill>
                          <a:effectLst/>
                          <a:latin typeface="Arial Black" panose="020B0A04020102020204" pitchFamily="34" charset="0"/>
                          <a:ea typeface="Times New Roman" panose="02020603050405020304" pitchFamily="18" charset="0"/>
                        </a:rPr>
                        <a:t>3</a:t>
                      </a:r>
                      <a:endParaRPr lang="en-GB" sz="1200" dirty="0">
                        <a:effectLst/>
                        <a:latin typeface="Arial Black" panose="020B0A04020102020204" pitchFamily="34" charset="0"/>
                        <a:ea typeface="Times New Roman" panose="02020603050405020304" pitchFamily="18" charset="0"/>
                      </a:endParaRPr>
                    </a:p>
                    <a:p>
                      <a:pPr algn="ctr">
                        <a:lnSpc>
                          <a:spcPct val="115000"/>
                        </a:lnSpc>
                        <a:spcAft>
                          <a:spcPts val="0"/>
                        </a:spcAft>
                      </a:pPr>
                      <a:r>
                        <a:rPr lang="en-GB" sz="1200" dirty="0">
                          <a:solidFill>
                            <a:srgbClr val="000000"/>
                          </a:solidFill>
                          <a:effectLst/>
                          <a:latin typeface="Arial Black" panose="020B0A04020102020204" pitchFamily="34" charset="0"/>
                          <a:ea typeface="Calibri" panose="020F0502020204030204" pitchFamily="34" charset="0"/>
                        </a:rPr>
                        <a:t>(60%)</a:t>
                      </a:r>
                      <a:endParaRPr lang="en-GB" sz="1200" dirty="0">
                        <a:effectLst/>
                        <a:latin typeface="Arial Black" panose="020B0A04020102020204" pitchFamily="34" charset="0"/>
                        <a:ea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ZA" sz="1200" dirty="0">
                          <a:solidFill>
                            <a:srgbClr val="000000"/>
                          </a:solidFill>
                          <a:effectLst/>
                          <a:latin typeface="Arial Black" panose="020B0A04020102020204" pitchFamily="34" charset="0"/>
                          <a:ea typeface="Calibri" panose="020F0502020204030204" pitchFamily="34" charset="0"/>
                        </a:rPr>
                        <a:t> </a:t>
                      </a:r>
                      <a:endParaRPr lang="en-GB" sz="1200" dirty="0">
                        <a:effectLst/>
                        <a:latin typeface="Arial Black" panose="020B0A04020102020204" pitchFamily="34" charset="0"/>
                        <a:ea typeface="Times New Roman" panose="02020603050405020304" pitchFamily="18" charset="0"/>
                      </a:endParaRPr>
                    </a:p>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2</a:t>
                      </a:r>
                    </a:p>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(40%)</a:t>
                      </a:r>
                    </a:p>
                    <a:p>
                      <a:pPr algn="ctr">
                        <a:lnSpc>
                          <a:spcPct val="115000"/>
                        </a:lnSpc>
                        <a:spcAft>
                          <a:spcPts val="0"/>
                        </a:spcAft>
                      </a:pPr>
                      <a:endParaRPr lang="en-GB" sz="1200" dirty="0">
                        <a:effectLst/>
                        <a:latin typeface="Arial Black" panose="020B0A04020102020204" pitchFamily="34" charset="0"/>
                        <a:ea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50000"/>
                        </a:lnSpc>
                        <a:spcAft>
                          <a:spcPts val="0"/>
                        </a:spcAft>
                      </a:pPr>
                      <a:r>
                        <a:rPr lang="en-US" sz="1200" b="1" dirty="0">
                          <a:effectLst/>
                          <a:latin typeface="Arial Black" panose="020B0A04020102020204" pitchFamily="34" charset="0"/>
                          <a:ea typeface="Calibri" panose="020F0502020204030204" pitchFamily="34" charset="0"/>
                        </a:rPr>
                        <a:t>127 028 </a:t>
                      </a:r>
                      <a:endParaRPr lang="en-GB" sz="1200" b="1" dirty="0">
                        <a:effectLst/>
                        <a:latin typeface="Arial Black" panose="020B0A040201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b="1" dirty="0">
                          <a:effectLst/>
                          <a:latin typeface="Arial Black" panose="020B0A04020102020204" pitchFamily="34" charset="0"/>
                          <a:ea typeface="Calibri" panose="020F0502020204030204" pitchFamily="34" charset="0"/>
                        </a:rPr>
                        <a:t>119 597 </a:t>
                      </a:r>
                    </a:p>
                    <a:p>
                      <a:pPr>
                        <a:lnSpc>
                          <a:spcPct val="150000"/>
                        </a:lnSpc>
                        <a:spcAft>
                          <a:spcPts val="0"/>
                        </a:spcAft>
                      </a:pPr>
                      <a:r>
                        <a:rPr lang="en-US" sz="1200" b="1" dirty="0">
                          <a:effectLst/>
                          <a:latin typeface="Arial Black" panose="020B0A04020102020204" pitchFamily="34" charset="0"/>
                          <a:ea typeface="Calibri" panose="020F0502020204030204" pitchFamily="34" charset="0"/>
                        </a:rPr>
                        <a:t>(94.2%)</a:t>
                      </a:r>
                      <a:endParaRPr lang="en-GB" sz="1200" b="1" dirty="0">
                        <a:effectLst/>
                        <a:latin typeface="Arial Black" panose="020B0A040201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90064">
                <a:tc>
                  <a:txBody>
                    <a:bodyPr/>
                    <a:lstStyle/>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4. Enterprise Development and Entrepreneurship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dirty="0">
                          <a:solidFill>
                            <a:srgbClr val="000000"/>
                          </a:solidFill>
                          <a:effectLst/>
                          <a:latin typeface="Arial Black" panose="020B0A04020102020204" pitchFamily="34" charset="0"/>
                          <a:ea typeface="Calibri" panose="020F0502020204030204" pitchFamily="34" charset="0"/>
                        </a:rPr>
                        <a:t> </a:t>
                      </a:r>
                      <a:endParaRPr lang="en-GB" sz="1200" dirty="0">
                        <a:effectLst/>
                        <a:latin typeface="Arial Black" panose="020B0A04020102020204" pitchFamily="34" charset="0"/>
                        <a:ea typeface="Times New Roman" panose="02020603050405020304" pitchFamily="18" charset="0"/>
                      </a:endParaRPr>
                    </a:p>
                    <a:p>
                      <a:pPr algn="ctr">
                        <a:lnSpc>
                          <a:spcPct val="115000"/>
                        </a:lnSpc>
                        <a:spcAft>
                          <a:spcPts val="0"/>
                        </a:spcAft>
                      </a:pPr>
                      <a:r>
                        <a:rPr lang="en-ZA" sz="1200" dirty="0">
                          <a:solidFill>
                            <a:srgbClr val="000000"/>
                          </a:solidFill>
                          <a:effectLst/>
                          <a:latin typeface="Arial Black" panose="020B0A04020102020204" pitchFamily="34" charset="0"/>
                          <a:ea typeface="Calibri" panose="020F0502020204030204" pitchFamily="34" charset="0"/>
                        </a:rPr>
                        <a:t> </a:t>
                      </a:r>
                      <a:endParaRPr lang="en-GB" sz="1200" dirty="0">
                        <a:effectLst/>
                        <a:latin typeface="Arial Black" panose="020B0A04020102020204" pitchFamily="34" charset="0"/>
                        <a:ea typeface="Times New Roman" panose="02020603050405020304" pitchFamily="18" charset="0"/>
                      </a:endParaRPr>
                    </a:p>
                    <a:p>
                      <a:pPr algn="ctr">
                        <a:lnSpc>
                          <a:spcPct val="115000"/>
                        </a:lnSpc>
                        <a:spcAft>
                          <a:spcPts val="0"/>
                        </a:spcAft>
                      </a:pPr>
                      <a:r>
                        <a:rPr lang="en-ZA" sz="1200" dirty="0">
                          <a:solidFill>
                            <a:srgbClr val="000000"/>
                          </a:solidFill>
                          <a:effectLst/>
                          <a:latin typeface="Arial Black" panose="020B0A04020102020204" pitchFamily="34" charset="0"/>
                          <a:ea typeface="Times New Roman" panose="02020603050405020304" pitchFamily="18" charset="0"/>
                        </a:rPr>
                        <a:t>9</a:t>
                      </a:r>
                      <a:endParaRPr lang="en-GB" sz="1200" dirty="0">
                        <a:effectLst/>
                        <a:latin typeface="Arial Black" panose="020B0A04020102020204" pitchFamily="34" charset="0"/>
                        <a:ea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dirty="0">
                          <a:solidFill>
                            <a:srgbClr val="000000"/>
                          </a:solidFill>
                          <a:effectLst/>
                          <a:latin typeface="Arial Black" panose="020B0A04020102020204" pitchFamily="34" charset="0"/>
                          <a:ea typeface="Calibri" panose="020F0502020204030204" pitchFamily="34" charset="0"/>
                        </a:rPr>
                        <a:t> </a:t>
                      </a:r>
                      <a:endParaRPr lang="en-GB" sz="1200" dirty="0">
                        <a:effectLst/>
                        <a:latin typeface="Arial Black" panose="020B0A04020102020204" pitchFamily="34" charset="0"/>
                        <a:ea typeface="Times New Roman" panose="02020603050405020304" pitchFamily="18" charset="0"/>
                      </a:endParaRPr>
                    </a:p>
                    <a:p>
                      <a:pPr algn="ctr">
                        <a:lnSpc>
                          <a:spcPct val="115000"/>
                        </a:lnSpc>
                        <a:spcAft>
                          <a:spcPts val="0"/>
                        </a:spcAft>
                      </a:pPr>
                      <a:r>
                        <a:rPr lang="en-ZA" sz="1200" dirty="0">
                          <a:solidFill>
                            <a:srgbClr val="000000"/>
                          </a:solidFill>
                          <a:effectLst/>
                          <a:latin typeface="Arial Black" panose="020B0A04020102020204" pitchFamily="34" charset="0"/>
                          <a:ea typeface="Calibri" panose="020F0502020204030204" pitchFamily="34" charset="0"/>
                        </a:rPr>
                        <a:t> </a:t>
                      </a:r>
                      <a:r>
                        <a:rPr lang="en-ZA" sz="1200" dirty="0">
                          <a:solidFill>
                            <a:srgbClr val="000000"/>
                          </a:solidFill>
                          <a:effectLst/>
                          <a:latin typeface="Arial Black" panose="020B0A04020102020204" pitchFamily="34" charset="0"/>
                          <a:ea typeface="Times New Roman" panose="02020603050405020304" pitchFamily="18" charset="0"/>
                        </a:rPr>
                        <a:t>4</a:t>
                      </a:r>
                      <a:endParaRPr lang="en-GB" sz="1200" dirty="0">
                        <a:effectLst/>
                        <a:latin typeface="Arial Black" panose="020B0A04020102020204" pitchFamily="34" charset="0"/>
                        <a:ea typeface="Times New Roman" panose="02020603050405020304" pitchFamily="18" charset="0"/>
                      </a:endParaRPr>
                    </a:p>
                    <a:p>
                      <a:pPr algn="ctr">
                        <a:lnSpc>
                          <a:spcPct val="115000"/>
                        </a:lnSpc>
                        <a:spcAft>
                          <a:spcPts val="0"/>
                        </a:spcAft>
                      </a:pPr>
                      <a:r>
                        <a:rPr lang="en-ZA" sz="1200" dirty="0">
                          <a:solidFill>
                            <a:srgbClr val="000000"/>
                          </a:solidFill>
                          <a:effectLst/>
                          <a:latin typeface="Arial Black" panose="020B0A04020102020204" pitchFamily="34" charset="0"/>
                          <a:ea typeface="Calibri" panose="020F0502020204030204" pitchFamily="34" charset="0"/>
                        </a:rPr>
                        <a:t>(44%)</a:t>
                      </a:r>
                      <a:endParaRPr lang="en-GB" sz="1200" dirty="0">
                        <a:effectLst/>
                        <a:latin typeface="Arial Black" panose="020B0A04020102020204" pitchFamily="34" charset="0"/>
                        <a:ea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ZA" sz="1200" dirty="0">
                          <a:solidFill>
                            <a:srgbClr val="000000"/>
                          </a:solidFill>
                          <a:effectLst/>
                          <a:latin typeface="Arial Black" panose="020B0A04020102020204" pitchFamily="34" charset="0"/>
                          <a:ea typeface="Calibri" panose="020F0502020204030204" pitchFamily="34" charset="0"/>
                        </a:rPr>
                        <a:t> </a:t>
                      </a:r>
                      <a:endParaRPr lang="en-GB" sz="1200" dirty="0">
                        <a:effectLst/>
                        <a:latin typeface="Arial Black" panose="020B0A04020102020204" pitchFamily="34" charset="0"/>
                        <a:ea typeface="Times New Roman" panose="02020603050405020304" pitchFamily="18" charset="0"/>
                      </a:endParaRPr>
                    </a:p>
                    <a:p>
                      <a:pPr algn="ctr">
                        <a:lnSpc>
                          <a:spcPct val="115000"/>
                        </a:lnSpc>
                        <a:spcAft>
                          <a:spcPts val="0"/>
                        </a:spcAft>
                      </a:pPr>
                      <a:r>
                        <a:rPr lang="en-ZA" sz="1200" dirty="0">
                          <a:solidFill>
                            <a:srgbClr val="000000"/>
                          </a:solidFill>
                          <a:effectLst/>
                          <a:latin typeface="Arial Black" panose="020B0A04020102020204" pitchFamily="34" charset="0"/>
                          <a:ea typeface="Calibri" panose="020F0502020204030204" pitchFamily="34" charset="0"/>
                        </a:rPr>
                        <a:t> 5</a:t>
                      </a:r>
                      <a:endParaRPr lang="en-GB" sz="1200" dirty="0">
                        <a:effectLst/>
                        <a:latin typeface="Arial Black" panose="020B0A04020102020204" pitchFamily="34" charset="0"/>
                        <a:ea typeface="Times New Roman" panose="02020603050405020304" pitchFamily="18" charset="0"/>
                      </a:endParaRPr>
                    </a:p>
                    <a:p>
                      <a:pPr algn="ctr">
                        <a:lnSpc>
                          <a:spcPct val="115000"/>
                        </a:lnSpc>
                        <a:spcAft>
                          <a:spcPts val="0"/>
                        </a:spcAft>
                      </a:pPr>
                      <a:r>
                        <a:rPr lang="en-ZA" sz="1200" dirty="0">
                          <a:solidFill>
                            <a:srgbClr val="000000"/>
                          </a:solidFill>
                          <a:effectLst/>
                          <a:latin typeface="Arial Black" panose="020B0A04020102020204" pitchFamily="34" charset="0"/>
                          <a:ea typeface="Calibri" panose="020F0502020204030204" pitchFamily="34" charset="0"/>
                        </a:rPr>
                        <a:t>(56%)</a:t>
                      </a:r>
                      <a:endParaRPr lang="en-GB" sz="1200" dirty="0">
                        <a:effectLst/>
                        <a:latin typeface="Arial Black" panose="020B0A04020102020204" pitchFamily="34" charset="0"/>
                        <a:ea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50000"/>
                        </a:lnSpc>
                        <a:spcAft>
                          <a:spcPts val="0"/>
                        </a:spcAft>
                      </a:pPr>
                      <a:r>
                        <a:rPr lang="en-US" sz="1200" b="1" dirty="0">
                          <a:effectLst/>
                          <a:latin typeface="Arial Black" panose="020B0A04020102020204" pitchFamily="34" charset="0"/>
                          <a:ea typeface="Calibri" panose="020F0502020204030204" pitchFamily="34" charset="0"/>
                        </a:rPr>
                        <a:t> 1 996 428  </a:t>
                      </a:r>
                      <a:endParaRPr lang="en-GB" sz="1200" b="1" dirty="0">
                        <a:effectLst/>
                        <a:latin typeface="Arial Black" panose="020B0A040201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b="1" dirty="0">
                          <a:effectLst/>
                          <a:latin typeface="Arial Black" panose="020B0A04020102020204" pitchFamily="34" charset="0"/>
                          <a:ea typeface="Calibri" panose="020F0502020204030204" pitchFamily="34" charset="0"/>
                        </a:rPr>
                        <a:t>1 973 894 </a:t>
                      </a:r>
                      <a:r>
                        <a:rPr lang="en-US" sz="1200" b="1" dirty="0">
                          <a:effectLst/>
                          <a:latin typeface="Arial Black" panose="020B0A04020102020204" pitchFamily="34" charset="0"/>
                          <a:ea typeface="Calibri" panose="020F0502020204030204" pitchFamily="34" charset="0"/>
                        </a:rPr>
                        <a:t>(98.9%)</a:t>
                      </a:r>
                      <a:endParaRPr lang="en-GB" sz="1200" b="1" dirty="0">
                        <a:effectLst/>
                        <a:latin typeface="Arial Black" panose="020B0A040201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913372">
                <a:tc>
                  <a:txBody>
                    <a:bodyPr/>
                    <a:lstStyle/>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Total</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b="1" dirty="0">
                          <a:solidFill>
                            <a:srgbClr val="000000"/>
                          </a:solidFill>
                          <a:effectLst/>
                          <a:latin typeface="Arial Black" panose="020B0A04020102020204" pitchFamily="34" charset="0"/>
                          <a:ea typeface="Calibri" panose="020F0502020204030204" pitchFamily="34" charset="0"/>
                        </a:rPr>
                        <a:t> </a:t>
                      </a:r>
                      <a:endParaRPr lang="en-GB" sz="1200" dirty="0">
                        <a:effectLst/>
                        <a:latin typeface="Arial Black" panose="020B0A04020102020204" pitchFamily="34" charset="0"/>
                        <a:ea typeface="Times New Roman" panose="02020603050405020304" pitchFamily="18" charset="0"/>
                      </a:endParaRPr>
                    </a:p>
                    <a:p>
                      <a:pPr algn="ctr">
                        <a:lnSpc>
                          <a:spcPct val="150000"/>
                        </a:lnSpc>
                        <a:spcAft>
                          <a:spcPts val="0"/>
                        </a:spcAft>
                      </a:pPr>
                      <a:r>
                        <a:rPr lang="en-ZA" sz="1200" b="1" dirty="0">
                          <a:solidFill>
                            <a:srgbClr val="000000"/>
                          </a:solidFill>
                          <a:effectLst/>
                          <a:latin typeface="Arial Black" panose="020B0A04020102020204" pitchFamily="34" charset="0"/>
                          <a:ea typeface="Times New Roman" panose="02020603050405020304" pitchFamily="18" charset="0"/>
                        </a:rPr>
                        <a:t>27</a:t>
                      </a:r>
                      <a:endParaRPr lang="en-GB" sz="1200" dirty="0">
                        <a:effectLst/>
                        <a:latin typeface="Arial Black" panose="020B0A04020102020204" pitchFamily="34" charset="0"/>
                        <a:ea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b="1" dirty="0">
                          <a:solidFill>
                            <a:srgbClr val="000000"/>
                          </a:solidFill>
                          <a:effectLst/>
                          <a:latin typeface="Arial Black" panose="020B0A04020102020204" pitchFamily="34" charset="0"/>
                          <a:ea typeface="Calibri" panose="020F0502020204030204" pitchFamily="34" charset="0"/>
                        </a:rPr>
                        <a:t> </a:t>
                      </a:r>
                      <a:endParaRPr lang="en-GB" sz="1200" dirty="0">
                        <a:effectLst/>
                        <a:latin typeface="Arial Black" panose="020B0A04020102020204" pitchFamily="34" charset="0"/>
                        <a:ea typeface="Times New Roman" panose="02020603050405020304" pitchFamily="18" charset="0"/>
                      </a:endParaRPr>
                    </a:p>
                    <a:p>
                      <a:pPr algn="ctr">
                        <a:lnSpc>
                          <a:spcPct val="150000"/>
                        </a:lnSpc>
                        <a:spcAft>
                          <a:spcPts val="0"/>
                        </a:spcAft>
                      </a:pPr>
                      <a:r>
                        <a:rPr lang="en-ZA" sz="1200" b="1" dirty="0">
                          <a:solidFill>
                            <a:srgbClr val="000000"/>
                          </a:solidFill>
                          <a:effectLst/>
                          <a:latin typeface="Arial Black" panose="020B0A04020102020204" pitchFamily="34" charset="0"/>
                          <a:ea typeface="Times New Roman" panose="02020603050405020304" pitchFamily="18" charset="0"/>
                        </a:rPr>
                        <a:t>18</a:t>
                      </a:r>
                      <a:endParaRPr lang="en-GB" sz="1200" dirty="0">
                        <a:effectLst/>
                        <a:latin typeface="Arial Black" panose="020B0A04020102020204" pitchFamily="34" charset="0"/>
                        <a:ea typeface="Times New Roman" panose="02020603050405020304" pitchFamily="18" charset="0"/>
                      </a:endParaRPr>
                    </a:p>
                    <a:p>
                      <a:pPr algn="ctr">
                        <a:lnSpc>
                          <a:spcPct val="150000"/>
                        </a:lnSpc>
                        <a:spcAft>
                          <a:spcPts val="0"/>
                        </a:spcAft>
                      </a:pPr>
                      <a:r>
                        <a:rPr lang="en-ZA" sz="1200" b="1" dirty="0">
                          <a:solidFill>
                            <a:srgbClr val="000000"/>
                          </a:solidFill>
                          <a:effectLst/>
                          <a:latin typeface="Arial Black" panose="020B0A04020102020204" pitchFamily="34" charset="0"/>
                          <a:ea typeface="Calibri" panose="020F0502020204030204" pitchFamily="34" charset="0"/>
                        </a:rPr>
                        <a:t>(67%)</a:t>
                      </a:r>
                      <a:endParaRPr lang="en-GB" sz="1200" dirty="0">
                        <a:effectLst/>
                        <a:latin typeface="Arial Black" panose="020B0A04020102020204" pitchFamily="34" charset="0"/>
                        <a:ea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n-ZA" sz="1200" b="1" dirty="0">
                          <a:solidFill>
                            <a:srgbClr val="000000"/>
                          </a:solidFill>
                          <a:effectLst/>
                          <a:latin typeface="Arial Black" panose="020B0A04020102020204" pitchFamily="34" charset="0"/>
                          <a:ea typeface="Calibri" panose="020F0502020204030204" pitchFamily="34" charset="0"/>
                        </a:rPr>
                        <a:t> </a:t>
                      </a:r>
                      <a:endParaRPr lang="en-GB" sz="1200" dirty="0">
                        <a:effectLst/>
                        <a:latin typeface="Arial Black" panose="020B0A04020102020204" pitchFamily="34" charset="0"/>
                        <a:ea typeface="Times New Roman" panose="02020603050405020304" pitchFamily="18" charset="0"/>
                      </a:endParaRP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9</a:t>
                      </a:r>
                    </a:p>
                    <a:p>
                      <a:pPr algn="ctr">
                        <a:lnSpc>
                          <a:spcPct val="150000"/>
                        </a:lnSpc>
                        <a:spcAft>
                          <a:spcPts val="0"/>
                        </a:spcAft>
                      </a:pPr>
                      <a:r>
                        <a:rPr lang="en-ZA" sz="1200" b="1" dirty="0">
                          <a:solidFill>
                            <a:srgbClr val="000000"/>
                          </a:solidFill>
                          <a:effectLst/>
                          <a:latin typeface="Arial Black" panose="020B0A04020102020204" pitchFamily="34" charset="0"/>
                          <a:ea typeface="Calibri" panose="020F0502020204030204" pitchFamily="34" charset="0"/>
                        </a:rPr>
                        <a:t>(33%)</a:t>
                      </a:r>
                      <a:endParaRPr lang="en-GB" sz="1200" dirty="0">
                        <a:effectLst/>
                        <a:latin typeface="Arial Black" panose="020B0A04020102020204" pitchFamily="34" charset="0"/>
                        <a:ea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50000"/>
                        </a:lnSpc>
                        <a:spcAft>
                          <a:spcPts val="0"/>
                        </a:spcAft>
                      </a:pPr>
                      <a:r>
                        <a:rPr lang="en-US" sz="1200" b="1" dirty="0">
                          <a:effectLst/>
                          <a:latin typeface="Arial Black" panose="020B0A04020102020204" pitchFamily="34" charset="0"/>
                          <a:ea typeface="Calibri" panose="020F0502020204030204" pitchFamily="34" charset="0"/>
                        </a:rPr>
                        <a:t>2 268</a:t>
                      </a:r>
                      <a:r>
                        <a:rPr lang="en-US" sz="1200" b="1" baseline="0" dirty="0">
                          <a:effectLst/>
                          <a:latin typeface="Arial Black" panose="020B0A04020102020204" pitchFamily="34" charset="0"/>
                          <a:ea typeface="Calibri" panose="020F0502020204030204" pitchFamily="34" charset="0"/>
                        </a:rPr>
                        <a:t> 552</a:t>
                      </a:r>
                      <a:r>
                        <a:rPr lang="en-US" sz="1200" b="1" dirty="0">
                          <a:effectLst/>
                          <a:latin typeface="Arial Black" panose="020B0A04020102020204" pitchFamily="34" charset="0"/>
                          <a:ea typeface="Calibri" panose="020F0502020204030204" pitchFamily="34" charset="0"/>
                        </a:rPr>
                        <a:t> </a:t>
                      </a:r>
                      <a:endParaRPr lang="en-GB" sz="1200" b="1" dirty="0">
                        <a:effectLst/>
                        <a:latin typeface="Arial Black" panose="020B0A040201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b="1" dirty="0">
                          <a:effectLst/>
                          <a:latin typeface="Arial Black" panose="020B0A04020102020204" pitchFamily="34" charset="0"/>
                          <a:ea typeface="Calibri" panose="020F0502020204030204" pitchFamily="34" charset="0"/>
                        </a:rPr>
                        <a:t>2 228 779</a:t>
                      </a:r>
                    </a:p>
                    <a:p>
                      <a:pPr>
                        <a:lnSpc>
                          <a:spcPct val="150000"/>
                        </a:lnSpc>
                        <a:spcAft>
                          <a:spcPts val="0"/>
                        </a:spcAft>
                      </a:pPr>
                      <a:r>
                        <a:rPr lang="en-US" sz="1200" b="1" dirty="0">
                          <a:effectLst/>
                          <a:latin typeface="Arial Black" panose="020B0A04020102020204" pitchFamily="34" charset="0"/>
                          <a:ea typeface="Calibri" panose="020F0502020204030204" pitchFamily="34" charset="0"/>
                        </a:rPr>
                        <a:t>(98.3%)</a:t>
                      </a:r>
                      <a:endParaRPr lang="en-GB" sz="1200" b="1" dirty="0">
                        <a:effectLst/>
                        <a:latin typeface="Arial Black" panose="020B0A040201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63758312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lide Number Placeholder 2"/>
          <p:cNvSpPr>
            <a:spLocks noGrp="1"/>
          </p:cNvSpPr>
          <p:nvPr>
            <p:ph type="sldNum" sz="quarter" idx="4294967295"/>
          </p:nvPr>
        </p:nvSpPr>
        <p:spPr>
          <a:xfrm>
            <a:off x="8386549" y="6362701"/>
            <a:ext cx="528851" cy="19049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latin typeface="Arial" panose="020B0604020202020204" pitchFamily="34" charset="0"/>
                <a:cs typeface="Arial" panose="020B0604020202020204" pitchFamily="34" charset="0"/>
              </a:rPr>
              <a:pPr/>
              <a:t>16</a:t>
            </a:fld>
            <a:endParaRPr sz="1400" b="1" dirty="0">
              <a:latin typeface="Arial" panose="020B0604020202020204" pitchFamily="34" charset="0"/>
              <a:cs typeface="Arial" panose="020B0604020202020204" pitchFamily="34" charset="0"/>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lang="en-ZA" b="1" cap="small" dirty="0"/>
              <a:t>(a) Overall Performance</a:t>
            </a:r>
          </a:p>
        </p:txBody>
      </p:sp>
      <p:graphicFrame>
        <p:nvGraphicFramePr>
          <p:cNvPr id="12" name="Chart 11"/>
          <p:cNvGraphicFramePr/>
          <p:nvPr>
            <p:extLst>
              <p:ext uri="{D42A27DB-BD31-4B8C-83A1-F6EECF244321}">
                <p14:modId xmlns:p14="http://schemas.microsoft.com/office/powerpoint/2010/main" xmlns="" val="468206204"/>
              </p:ext>
            </p:extLst>
          </p:nvPr>
        </p:nvGraphicFramePr>
        <p:xfrm>
          <a:off x="76201" y="762001"/>
          <a:ext cx="8991600" cy="545782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609146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lide Number Placeholder 2"/>
          <p:cNvSpPr>
            <a:spLocks noGrp="1"/>
          </p:cNvSpPr>
          <p:nvPr>
            <p:ph type="sldNum" sz="quarter" idx="4294967295"/>
          </p:nvPr>
        </p:nvSpPr>
        <p:spPr>
          <a:xfrm>
            <a:off x="8305801" y="6404292"/>
            <a:ext cx="381000" cy="269241"/>
          </a:xfrm>
          <a:prstGeom prst="rect">
            <a:avLst/>
          </a:prstGeom>
          <a:extLst>
            <a:ext uri="{C572A759-6A51-4108-AA02-DFA0A04FC94B}">
              <ma14:wrappingTextBoxFlag xmlns="" xmlns:ma14="http://schemas.microsoft.com/office/mac/drawingml/2011/main" val="1"/>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4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sz="14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lang="en-GB" sz="3400" b="1" cap="small" dirty="0"/>
              <a:t>(B) 2019/20 Key highlights: Administration</a:t>
            </a:r>
            <a:endParaRPr lang="en-ZA" sz="3400" b="1" cap="small" dirty="0"/>
          </a:p>
        </p:txBody>
      </p:sp>
      <p:sp>
        <p:nvSpPr>
          <p:cNvPr id="3" name="Rectangle 2"/>
          <p:cNvSpPr/>
          <p:nvPr/>
        </p:nvSpPr>
        <p:spPr>
          <a:xfrm>
            <a:off x="0" y="671691"/>
            <a:ext cx="8991601"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a:ea typeface="Calibri"/>
              <a:cs typeface="+mn-cs"/>
            </a:endParaRPr>
          </a:p>
        </p:txBody>
      </p:sp>
      <p:sp>
        <p:nvSpPr>
          <p:cNvPr id="2" name="Rectangle 1"/>
          <p:cNvSpPr/>
          <p:nvPr/>
        </p:nvSpPr>
        <p:spPr>
          <a:xfrm>
            <a:off x="0" y="707875"/>
            <a:ext cx="9144000" cy="5604996"/>
          </a:xfrm>
          <a:prstGeom prst="rect">
            <a:avLst/>
          </a:prstGeom>
        </p:spPr>
        <p:txBody>
          <a:bodyPr wrap="square">
            <a:spAutoFit/>
          </a:bodyPr>
          <a:lstStyle/>
          <a:p>
            <a:pPr lvl="0" algn="just">
              <a:lnSpc>
                <a:spcPts val="2400"/>
              </a:lnSpc>
            </a:pPr>
            <a:r>
              <a:rPr lang="en-GB" sz="1700" b="1"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Key Highlighted against planned targets for 2019/20 financial Year:</a:t>
            </a:r>
          </a:p>
          <a:p>
            <a:pPr lvl="0" algn="just">
              <a:lnSpc>
                <a:spcPts val="2400"/>
              </a:lnSpc>
            </a:pPr>
            <a:endParaRPr lang="en-GB" sz="1700" dirty="0">
              <a:solidFill>
                <a:srgbClr val="FF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ts val="2400"/>
              </a:lnSpc>
              <a:buFont typeface="Wingdings" panose="05000000000000000000" pitchFamily="2" charset="2"/>
              <a:buChar char="q"/>
            </a:pPr>
            <a:r>
              <a:rPr lang="en-GB" sz="1700" dirty="0">
                <a:uFill>
                  <a:solidFill>
                    <a:srgbClr val="000000"/>
                  </a:solidFill>
                </a:uFill>
                <a:latin typeface="Arial" panose="020B0604020202020204" pitchFamily="34" charset="0"/>
                <a:ea typeface="Arial" panose="020B0604020202020204" pitchFamily="34" charset="0"/>
                <a:cs typeface="Arial" panose="020B0604020202020204" pitchFamily="34" charset="0"/>
              </a:rPr>
              <a:t>The Department had a 1.8% expenditure variance on annual budget – expenditure of R2.229 billion of R2.269 billion with a R39.8 million variance.</a:t>
            </a:r>
          </a:p>
          <a:p>
            <a:pPr marL="342900" lvl="0" indent="-342900" algn="just">
              <a:lnSpc>
                <a:spcPts val="2400"/>
              </a:lnSpc>
              <a:buFont typeface="Wingdings" panose="05000000000000000000" pitchFamily="2" charset="2"/>
              <a:buChar char="q"/>
            </a:pPr>
            <a:endParaRPr lang="en-GB" sz="1700" dirty="0">
              <a:solidFill>
                <a:srgbClr val="FF0000"/>
              </a:solidFill>
              <a:uFill>
                <a:solidFill>
                  <a:srgbClr val="000000"/>
                </a:solidFill>
              </a:uFill>
              <a:latin typeface="Arial" panose="020B0604020202020204" pitchFamily="34" charset="0"/>
              <a:cs typeface="Arial" panose="020B0604020202020204" pitchFamily="34" charset="0"/>
            </a:endParaRPr>
          </a:p>
          <a:p>
            <a:pPr marL="342900" lvl="0" indent="-342900" algn="just">
              <a:lnSpc>
                <a:spcPts val="2400"/>
              </a:lnSpc>
              <a:buFont typeface="Wingdings" panose="05000000000000000000" pitchFamily="2" charset="2"/>
              <a:buChar char="q"/>
            </a:pPr>
            <a:r>
              <a:rPr lang="en-ZA" sz="1700" dirty="0">
                <a:uFill>
                  <a:solidFill>
                    <a:srgbClr val="000000"/>
                  </a:solidFill>
                </a:uFill>
                <a:latin typeface="Arial" panose="020B0604020202020204" pitchFamily="34" charset="0"/>
                <a:ea typeface="Arial" panose="020B0604020202020204" pitchFamily="34" charset="0"/>
                <a:cs typeface="Arial" panose="020B0604020202020204" pitchFamily="34" charset="0"/>
              </a:rPr>
              <a:t>The Department managed to </a:t>
            </a:r>
            <a:r>
              <a:rPr lang="en-GB" sz="1700" dirty="0">
                <a:uFill>
                  <a:solidFill>
                    <a:srgbClr val="000000"/>
                  </a:solidFill>
                </a:uFill>
                <a:latin typeface="Arial" panose="020B0604020202020204" pitchFamily="34" charset="0"/>
                <a:ea typeface="Arial" panose="020B0604020202020204" pitchFamily="34" charset="0"/>
                <a:cs typeface="Arial" panose="020B0604020202020204" pitchFamily="34" charset="0"/>
              </a:rPr>
              <a:t>process 100% payments to eligible creditors 11 467 invoices to eligible creditors amounting to R65 347 730.48 paid on average of 13 days.</a:t>
            </a:r>
          </a:p>
          <a:p>
            <a:pPr lvl="0" algn="just">
              <a:lnSpc>
                <a:spcPts val="2400"/>
              </a:lnSpc>
            </a:pPr>
            <a:endParaRPr lang="en-GB" sz="170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ts val="2400"/>
              </a:lnSpc>
              <a:buFont typeface="Wingdings" panose="05000000000000000000" pitchFamily="2" charset="2"/>
              <a:buChar char="q"/>
            </a:pPr>
            <a:r>
              <a:rPr lang="en-US" sz="1700" dirty="0">
                <a:uFill>
                  <a:solidFill>
                    <a:srgbClr val="000000"/>
                  </a:solidFill>
                </a:uFill>
                <a:latin typeface="Arial" panose="020B0604020202020204" pitchFamily="34" charset="0"/>
                <a:ea typeface="Arial" panose="020B0604020202020204" pitchFamily="34" charset="0"/>
                <a:cs typeface="Arial" panose="020B0604020202020204" pitchFamily="34" charset="0"/>
              </a:rPr>
              <a:t>47 versus 30 planned facilitated interactions that delivered meaningful engagements with communities and the public – this was due to a number of events that is associated with the launch of the district based implementation model by the President.</a:t>
            </a:r>
            <a:endParaRPr lang="en-GB" sz="170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ts val="2400"/>
              </a:lnSpc>
              <a:spcBef>
                <a:spcPts val="0"/>
              </a:spcBef>
              <a:spcAft>
                <a:spcPts val="0"/>
              </a:spcAft>
              <a:buClrTx/>
              <a:buSzTx/>
              <a:buFont typeface="Wingdings" panose="05000000000000000000" pitchFamily="2" charset="2"/>
              <a:buChar char="q"/>
              <a:tabLst/>
              <a:defRPr/>
            </a:pPr>
            <a:endParaRPr kumimoji="0" lang="en-GB" sz="1700" b="0" i="0" u="none" strike="noStrike" kern="1200" cap="none" spc="0" normalizeH="0" baseline="0" noProof="0" dirty="0">
              <a:ln>
                <a:noFill/>
              </a:ln>
              <a:solidFill>
                <a:srgbClr val="000000"/>
              </a:solidFill>
              <a:effectLst/>
              <a:uLnTx/>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ts val="2400"/>
              </a:lnSpc>
              <a:spcBef>
                <a:spcPts val="0"/>
              </a:spcBef>
              <a:spcAft>
                <a:spcPts val="0"/>
              </a:spcAft>
              <a:buClrTx/>
              <a:buSzTx/>
              <a:buFont typeface="Wingdings" panose="05000000000000000000" pitchFamily="2" charset="2"/>
              <a:buChar char="q"/>
              <a:tabLst/>
              <a:defRPr/>
            </a:pPr>
            <a:r>
              <a:rPr kumimoji="0" lang="en-GB" sz="1700" b="0" i="0" u="none" strike="noStrike" kern="1200" cap="none" spc="0" normalizeH="0" baseline="0" noProof="0" dirty="0">
                <a:ln>
                  <a:noFill/>
                </a:ln>
                <a:solidFill>
                  <a:srgbClr val="000000"/>
                </a:solidFill>
                <a:effectLst/>
                <a:uLnTx/>
                <a:uFill>
                  <a:solidFill>
                    <a:srgbClr val="000000"/>
                  </a:solidFill>
                </a:uFill>
                <a:latin typeface="Arial" panose="020B0604020202020204" pitchFamily="34" charset="0"/>
                <a:ea typeface="Calibri" panose="020F0502020204030204" pitchFamily="34" charset="0"/>
                <a:cs typeface="Arial" panose="020B0604020202020204" pitchFamily="34" charset="0"/>
              </a:rPr>
              <a:t>Achieving a representation of </a:t>
            </a:r>
            <a:r>
              <a:rPr kumimoji="0" lang="en-GB" sz="1700" b="1" i="0" u="none" strike="noStrike" kern="1200" cap="none" spc="0" normalizeH="0" baseline="0" noProof="0" dirty="0">
                <a:ln>
                  <a:noFill/>
                </a:ln>
                <a:effectLst/>
                <a:uLnTx/>
                <a:uFill>
                  <a:solidFill>
                    <a:srgbClr val="000000"/>
                  </a:solidFill>
                </a:uFill>
                <a:latin typeface="Arial" panose="020B0604020202020204" pitchFamily="34" charset="0"/>
                <a:ea typeface="Calibri" panose="020F0502020204030204" pitchFamily="34" charset="0"/>
                <a:cs typeface="Arial" panose="020B0604020202020204" pitchFamily="34" charset="0"/>
              </a:rPr>
              <a:t>55.9% in respect of</a:t>
            </a:r>
            <a:r>
              <a:rPr kumimoji="0" lang="en-GB" sz="1700" b="1" i="0" u="none" strike="noStrike" kern="1200" cap="none" spc="0" normalizeH="0" baseline="0" noProof="0" dirty="0">
                <a:ln>
                  <a:noFill/>
                </a:ln>
                <a:solidFill>
                  <a:srgbClr val="000000"/>
                </a:solidFill>
                <a:effectLst/>
                <a:uLnTx/>
                <a:uFill>
                  <a:solidFill>
                    <a:srgbClr val="000000"/>
                  </a:solidFill>
                </a:uFill>
                <a:latin typeface="Arial" panose="020B0604020202020204" pitchFamily="34" charset="0"/>
                <a:ea typeface="Calibri" panose="020F0502020204030204" pitchFamily="34" charset="0"/>
                <a:cs typeface="Arial" panose="020B0604020202020204" pitchFamily="34" charset="0"/>
              </a:rPr>
              <a:t> women in its Senior Management Services (SMS)</a:t>
            </a:r>
            <a:r>
              <a:rPr kumimoji="0" lang="en-GB" sz="1700" b="0" i="0" u="none" strike="noStrike" kern="1200" cap="none" spc="0" normalizeH="0" baseline="0" noProof="0" dirty="0">
                <a:ln>
                  <a:noFill/>
                </a:ln>
                <a:solidFill>
                  <a:srgbClr val="000000"/>
                </a:solidFill>
                <a:effectLst/>
                <a:uLnTx/>
                <a:uFill>
                  <a:solidFill>
                    <a:srgbClr val="000000"/>
                  </a:solidFill>
                </a:uFill>
                <a:latin typeface="Arial" panose="020B0604020202020204" pitchFamily="34" charset="0"/>
                <a:ea typeface="Calibri" panose="020F0502020204030204" pitchFamily="34" charset="0"/>
                <a:cs typeface="Arial" panose="020B0604020202020204" pitchFamily="34" charset="0"/>
              </a:rPr>
              <a:t>, above the public service standard of 50%. </a:t>
            </a:r>
          </a:p>
          <a:p>
            <a:pPr marL="285750" marR="0" lvl="0" indent="-285750" algn="just" defTabSz="914400" rtl="0" eaLnBrk="1" fontAlgn="auto" latinLnBrk="0" hangingPunct="1">
              <a:lnSpc>
                <a:spcPts val="2400"/>
              </a:lnSpc>
              <a:spcBef>
                <a:spcPts val="0"/>
              </a:spcBef>
              <a:spcAft>
                <a:spcPts val="0"/>
              </a:spcAft>
              <a:buClrTx/>
              <a:buSzTx/>
              <a:buFont typeface="Wingdings" panose="05000000000000000000" pitchFamily="2" charset="2"/>
              <a:buChar char="q"/>
              <a:tabLst/>
              <a:defRPr/>
            </a:pPr>
            <a:endParaRPr kumimoji="0" lang="en-GB" sz="1700" b="0" i="0" u="none" strike="noStrike" kern="1200" cap="none" spc="0" normalizeH="0" baseline="0" noProof="0" dirty="0">
              <a:ln>
                <a:noFill/>
              </a:ln>
              <a:solidFill>
                <a:srgbClr val="000000"/>
              </a:solidFill>
              <a:effectLst/>
              <a:uLnTx/>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ts val="2400"/>
              </a:lnSpc>
              <a:spcBef>
                <a:spcPts val="0"/>
              </a:spcBef>
              <a:spcAft>
                <a:spcPts val="0"/>
              </a:spcAft>
              <a:buClrTx/>
              <a:buSzTx/>
              <a:buFont typeface="Wingdings" panose="05000000000000000000" pitchFamily="2" charset="2"/>
              <a:buChar char="q"/>
              <a:tabLst/>
              <a:defRPr/>
            </a:pPr>
            <a:r>
              <a:rPr kumimoji="0" lang="en-GB" sz="1700" b="0" i="0" u="none" strike="noStrike" kern="1200" cap="none" spc="0" normalizeH="0" baseline="0" noProof="0" dirty="0">
                <a:ln>
                  <a:noFill/>
                </a:ln>
                <a:solidFill>
                  <a:srgbClr val="000000"/>
                </a:solidFill>
                <a:effectLst/>
                <a:uLnTx/>
                <a:uFill>
                  <a:solidFill>
                    <a:srgbClr val="000000"/>
                  </a:solidFill>
                </a:uFill>
                <a:latin typeface="Arial" panose="020B0604020202020204" pitchFamily="34" charset="0"/>
                <a:ea typeface="Calibri" panose="020F0502020204030204" pitchFamily="34" charset="0"/>
                <a:cs typeface="Arial" panose="020B0604020202020204" pitchFamily="34" charset="0"/>
              </a:rPr>
              <a:t>The Department has </a:t>
            </a:r>
            <a:r>
              <a:rPr lang="en-GB" sz="1700" b="1" dirty="0">
                <a:uFill>
                  <a:solidFill>
                    <a:srgbClr val="000000"/>
                  </a:solidFill>
                </a:uFill>
                <a:latin typeface="Arial" panose="020B0604020202020204" pitchFamily="34" charset="0"/>
                <a:ea typeface="Calibri" panose="020F0502020204030204" pitchFamily="34" charset="0"/>
                <a:cs typeface="Arial" panose="020B0604020202020204" pitchFamily="34" charset="0"/>
              </a:rPr>
              <a:t>2.4</a:t>
            </a:r>
            <a:r>
              <a:rPr kumimoji="0" lang="en-GB" sz="1700" b="1" i="0" u="none" strike="noStrike" kern="1200" cap="none" spc="0" normalizeH="0" baseline="0" noProof="0" dirty="0">
                <a:ln>
                  <a:noFill/>
                </a:ln>
                <a:effectLst/>
                <a:uLnTx/>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GB" sz="17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persons</a:t>
            </a:r>
            <a:r>
              <a:rPr kumimoji="0" lang="en-GB" sz="1700" b="1" i="0" u="none" strike="noStrike" kern="1200" cap="none" spc="0" normalizeH="0" baseline="0" noProof="0" dirty="0">
                <a:ln>
                  <a:noFill/>
                </a:ln>
                <a:solidFill>
                  <a:srgbClr val="000000"/>
                </a:solidFill>
                <a:effectLst/>
                <a:uLnTx/>
                <a:uFill>
                  <a:solidFill>
                    <a:srgbClr val="000000"/>
                  </a:solidFill>
                </a:uFill>
                <a:latin typeface="Arial" panose="020B0604020202020204" pitchFamily="34" charset="0"/>
                <a:ea typeface="Calibri" panose="020F0502020204030204" pitchFamily="34" charset="0"/>
                <a:cs typeface="Arial" panose="020B0604020202020204" pitchFamily="34" charset="0"/>
              </a:rPr>
              <a:t> with disabilities </a:t>
            </a:r>
            <a:r>
              <a:rPr kumimoji="0" lang="en-GB" sz="1700" b="0" i="0" u="none" strike="noStrike" kern="1200" cap="none" spc="0" normalizeH="0" baseline="0" noProof="0" dirty="0">
                <a:ln>
                  <a:noFill/>
                </a:ln>
                <a:solidFill>
                  <a:srgbClr val="000000"/>
                </a:solidFill>
                <a:effectLst/>
                <a:uLnTx/>
                <a:uFill>
                  <a:solidFill>
                    <a:srgbClr val="000000"/>
                  </a:solidFill>
                </a:uFill>
                <a:latin typeface="Arial" panose="020B0604020202020204" pitchFamily="34" charset="0"/>
                <a:ea typeface="Calibri" panose="020F0502020204030204" pitchFamily="34" charset="0"/>
                <a:cs typeface="Arial" panose="020B0604020202020204" pitchFamily="34" charset="0"/>
              </a:rPr>
              <a:t>as at 31 March 2020.</a:t>
            </a:r>
          </a:p>
          <a:p>
            <a:pPr marR="0" lvl="0" algn="just" defTabSz="914400" rtl="0" eaLnBrk="1" fontAlgn="auto" latinLnBrk="0" hangingPunct="1">
              <a:lnSpc>
                <a:spcPts val="2400"/>
              </a:lnSpc>
              <a:spcBef>
                <a:spcPts val="0"/>
              </a:spcBef>
              <a:spcAft>
                <a:spcPts val="0"/>
              </a:spcAft>
              <a:buClrTx/>
              <a:buSzTx/>
              <a:tabLst/>
              <a:defRPr/>
            </a:pPr>
            <a:endParaRPr kumimoji="0" lang="en-GB" sz="1700" b="0" i="0" u="none" strike="noStrike" kern="1200" cap="none" spc="0" normalizeH="0" baseline="0" noProof="0" dirty="0">
              <a:ln>
                <a:noFill/>
              </a:ln>
              <a:solidFill>
                <a:srgbClr val="000000"/>
              </a:solidFill>
              <a:effectLst/>
              <a:uLnTx/>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ts val="2400"/>
              </a:lnSpc>
              <a:spcBef>
                <a:spcPts val="0"/>
              </a:spcBef>
              <a:spcAft>
                <a:spcPts val="0"/>
              </a:spcAft>
              <a:buClrTx/>
              <a:buSzTx/>
              <a:buFont typeface="Wingdings" panose="05000000000000000000" pitchFamily="2" charset="2"/>
              <a:buChar char="q"/>
              <a:tabLst/>
              <a:defRPr/>
            </a:pPr>
            <a:endParaRPr lang="en-GB" sz="1700" dirty="0">
              <a:solidFill>
                <a:srgbClr val="000000"/>
              </a:solidFill>
              <a:uFill>
                <a:solidFill>
                  <a:srgbClr val="000000"/>
                </a:solidFill>
              </a:uFill>
              <a:latin typeface="Arial" panose="020B0604020202020204" pitchFamily="34" charset="0"/>
              <a:cs typeface="Arial" panose="020B0604020202020204" pitchFamily="34" charset="0"/>
            </a:endParaRPr>
          </a:p>
        </p:txBody>
      </p:sp>
      <p:pic>
        <p:nvPicPr>
          <p:cNvPr id="6" name="Picture 5"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1728485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lide Number Placeholder 2"/>
          <p:cNvSpPr>
            <a:spLocks noGrp="1"/>
          </p:cNvSpPr>
          <p:nvPr>
            <p:ph type="sldNum" sz="quarter" idx="4294967295"/>
          </p:nvPr>
        </p:nvSpPr>
        <p:spPr>
          <a:xfrm>
            <a:off x="8305801" y="6404292"/>
            <a:ext cx="381000"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latin typeface="Arial" panose="020B0604020202020204" pitchFamily="34" charset="0"/>
                <a:cs typeface="Arial" panose="020B0604020202020204" pitchFamily="34" charset="0"/>
              </a:rPr>
              <a:pPr/>
              <a:t>18</a:t>
            </a:fld>
            <a:endParaRPr sz="1400" b="1" dirty="0">
              <a:latin typeface="Arial" panose="020B0604020202020204" pitchFamily="34" charset="0"/>
              <a:cs typeface="Arial" panose="020B0604020202020204" pitchFamily="34" charset="0"/>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lang="en-GB" sz="2600" b="1" cap="small" dirty="0"/>
              <a:t>(B) 2019/20 Key highlights: Sector Policy and Research</a:t>
            </a:r>
            <a:endParaRPr lang="en-ZA" sz="2600" b="1" cap="small" dirty="0"/>
          </a:p>
        </p:txBody>
      </p:sp>
      <p:sp>
        <p:nvSpPr>
          <p:cNvPr id="2" name="Rectangle 1"/>
          <p:cNvSpPr/>
          <p:nvPr/>
        </p:nvSpPr>
        <p:spPr>
          <a:xfrm>
            <a:off x="38100" y="762000"/>
            <a:ext cx="9067800" cy="4770537"/>
          </a:xfrm>
          <a:prstGeom prst="rect">
            <a:avLst/>
          </a:prstGeom>
        </p:spPr>
        <p:txBody>
          <a:bodyPr wrap="square">
            <a:spAutoFit/>
          </a:bodyPr>
          <a:lstStyle/>
          <a:p>
            <a:pPr marL="342900" indent="-342900" algn="just">
              <a:buFont typeface="Wingdings" panose="05000000000000000000" pitchFamily="2" charset="2"/>
              <a:buChar char="q"/>
            </a:pPr>
            <a:r>
              <a:rPr lang="en-GB" sz="1600" dirty="0">
                <a:solidFill>
                  <a:srgbClr val="231F20"/>
                </a:solidFill>
                <a:latin typeface="Arial" panose="020B0604020202020204" pitchFamily="34" charset="0"/>
                <a:cs typeface="Arial" panose="020B0604020202020204" pitchFamily="34" charset="0"/>
              </a:rPr>
              <a:t>The work on reducing regulatory burdens and a conducive legislative and policy environment for SMMEs and Co-operatives entailed continuing to assist municipalities to roll out the Red Tape Reduction Programme (RTRP) in 33 municipalities. </a:t>
            </a:r>
          </a:p>
          <a:p>
            <a:pPr algn="just"/>
            <a:endParaRPr lang="en-ZA" sz="1600" dirty="0">
              <a:solidFill>
                <a:srgbClr val="231F2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Proposed amendments of the National Small Business Act were </a:t>
            </a:r>
            <a:r>
              <a:rPr lang="en-US" sz="16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finalised</a:t>
            </a: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paving a critical path to the establishment of the Ombud Service. This further allowed the Executive Authority to prepare the Draft Bill for tabling at Cabinet. </a:t>
            </a:r>
          </a:p>
          <a:p>
            <a:pPr algn="just"/>
            <a:endPar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p>
            <a:pPr marL="342900" indent="-342900" algn="just">
              <a:buFont typeface="Wingdings" panose="05000000000000000000" pitchFamily="2" charset="2"/>
              <a:buChar char="q"/>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The measurement framework on the National SMMEs Index was developed in February 2020. The SMME Index seeks to address the current challenge regarding lack of credible, timely,  reliable and consistent information within the small business eco-system.</a:t>
            </a:r>
          </a:p>
          <a:p>
            <a:pPr algn="just"/>
            <a:endParaRPr lang="en-GB"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p>
            <a:pPr marL="342900" indent="-342900" algn="just">
              <a:buFont typeface="Wingdings" panose="05000000000000000000" pitchFamily="2" charset="2"/>
              <a:buChar char="q"/>
            </a:pPr>
            <a:r>
              <a:rPr lang="en-GB" sz="1600" dirty="0">
                <a:solidFill>
                  <a:srgbClr val="231F20"/>
                </a:solidFill>
                <a:latin typeface="Arial" panose="020B0604020202020204" pitchFamily="34" charset="0"/>
                <a:cs typeface="Arial" panose="020B0604020202020204" pitchFamily="34" charset="0"/>
              </a:rPr>
              <a:t>T</a:t>
            </a:r>
            <a:r>
              <a:rPr lang="en-US" sz="1600" dirty="0">
                <a:solidFill>
                  <a:srgbClr val="231F20"/>
                </a:solidFill>
                <a:latin typeface="Arial" panose="020B0604020202020204" pitchFamily="34" charset="0"/>
                <a:cs typeface="Arial" panose="020B0604020202020204" pitchFamily="34" charset="0"/>
              </a:rPr>
              <a:t>he Co-operatives registration process was reviewed – the purpose of the review was to ascertain areas of development for Co-operatives and identify areas that may be negatively affecting Co-operatives. </a:t>
            </a:r>
          </a:p>
          <a:p>
            <a:pPr marL="800100" lvl="1" indent="-342900" algn="just">
              <a:buFont typeface="Courier New" panose="02070309020205020404" pitchFamily="49" charset="0"/>
              <a:buChar char="o"/>
            </a:pPr>
            <a:r>
              <a:rPr lang="en-US" sz="1600" dirty="0">
                <a:solidFill>
                  <a:srgbClr val="231F20"/>
                </a:solidFill>
                <a:latin typeface="Arial" panose="020B0604020202020204" pitchFamily="34" charset="0"/>
                <a:cs typeface="Arial" panose="020B0604020202020204" pitchFamily="34" charset="0"/>
              </a:rPr>
              <a:t>The review was also conducted with the aim of coming up with proposals for improvements which can be effected in order to ensure that Co-operatives are seamlessly and purposefully formed and registered in order to improve the sustainability of Co-operatives,</a:t>
            </a:r>
            <a:endParaRPr lang="en-GB" sz="1600" dirty="0">
              <a:solidFill>
                <a:srgbClr val="231F20"/>
              </a:solidFill>
              <a:latin typeface="Arial" panose="020B0604020202020204" pitchFamily="34" charset="0"/>
              <a:cs typeface="Arial" panose="020B0604020202020204" pitchFamily="34" charset="0"/>
            </a:endParaRPr>
          </a:p>
        </p:txBody>
      </p:sp>
      <p:pic>
        <p:nvPicPr>
          <p:cNvPr id="6" name="Picture 5"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38100" y="6210462"/>
            <a:ext cx="1409700" cy="625929"/>
          </a:xfrm>
          <a:prstGeom prst="rect">
            <a:avLst/>
          </a:prstGeom>
          <a:noFill/>
          <a:ln>
            <a:noFill/>
          </a:ln>
        </p:spPr>
      </p:pic>
    </p:spTree>
    <p:extLst>
      <p:ext uri="{BB962C8B-B14F-4D97-AF65-F5344CB8AC3E}">
        <p14:creationId xmlns:p14="http://schemas.microsoft.com/office/powerpoint/2010/main" xmlns="" val="138374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lide Number Placeholder 2"/>
          <p:cNvSpPr>
            <a:spLocks noGrp="1"/>
          </p:cNvSpPr>
          <p:nvPr>
            <p:ph type="sldNum" sz="quarter" idx="4294967295"/>
          </p:nvPr>
        </p:nvSpPr>
        <p:spPr>
          <a:xfrm>
            <a:off x="8305801" y="6404292"/>
            <a:ext cx="381000"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latin typeface="Arial" panose="020B0604020202020204" pitchFamily="34" charset="0"/>
                <a:cs typeface="Arial" panose="020B0604020202020204" pitchFamily="34" charset="0"/>
              </a:rPr>
              <a:pPr/>
              <a:t>19</a:t>
            </a:fld>
            <a:endParaRPr sz="1400" b="1" dirty="0">
              <a:latin typeface="Arial" panose="020B0604020202020204" pitchFamily="34" charset="0"/>
              <a:cs typeface="Arial" panose="020B0604020202020204" pitchFamily="34" charset="0"/>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lang="en-GB" sz="2200" b="1" cap="small" dirty="0"/>
              <a:t>(B) 2019/20 Key highlights: Integrated Co-operatives Development</a:t>
            </a:r>
            <a:endParaRPr lang="en-ZA" sz="2200" b="1" cap="small" dirty="0"/>
          </a:p>
        </p:txBody>
      </p:sp>
      <p:sp>
        <p:nvSpPr>
          <p:cNvPr id="2" name="Rectangle 1"/>
          <p:cNvSpPr/>
          <p:nvPr/>
        </p:nvSpPr>
        <p:spPr>
          <a:xfrm>
            <a:off x="38100" y="762000"/>
            <a:ext cx="9067800" cy="3863109"/>
          </a:xfrm>
          <a:prstGeom prst="rect">
            <a:avLst/>
          </a:prstGeom>
        </p:spPr>
        <p:txBody>
          <a:bodyPr wrap="square">
            <a:spAutoFit/>
          </a:bodyPr>
          <a:lstStyle/>
          <a:p>
            <a:pPr marL="342900" indent="-342900" algn="just">
              <a:buFont typeface="Wingdings" panose="05000000000000000000" pitchFamily="2" charset="2"/>
              <a:buChar char="q"/>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Four (4) Product markets roll out plans for SMMEs and Cooperatives approved by ADDG in the four provinces: </a:t>
            </a:r>
          </a:p>
          <a:p>
            <a:pPr marL="742950" lvl="1" indent="-285750" algn="just">
              <a:buFont typeface="Courier New" panose="02070309020205020404" pitchFamily="49" charset="0"/>
              <a:buChar char="o"/>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North West (Home industries and fashion)</a:t>
            </a:r>
          </a:p>
          <a:p>
            <a:pPr marL="742950" lvl="1" indent="-285750" algn="just">
              <a:buFont typeface="Courier New" panose="02070309020205020404" pitchFamily="49" charset="0"/>
              <a:buChar char="o"/>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Mpumalanga (Steel) </a:t>
            </a:r>
          </a:p>
          <a:p>
            <a:pPr marL="742950" lvl="1" indent="-285750" algn="just">
              <a:buFont typeface="Courier New" panose="02070309020205020404" pitchFamily="49" charset="0"/>
              <a:buChar char="o"/>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Limpopo (Agricultural) </a:t>
            </a:r>
          </a:p>
          <a:p>
            <a:pPr marL="742950" lvl="1" indent="-285750" algn="just">
              <a:buFont typeface="Courier New" panose="02070309020205020404" pitchFamily="49" charset="0"/>
              <a:buChar char="o"/>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Eastern Cape (Clothing).</a:t>
            </a:r>
          </a:p>
          <a:p>
            <a:pPr algn="just"/>
            <a:endPar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p>
            <a:pPr marL="342900" indent="-342900" algn="just">
              <a:buFont typeface="Wingdings" panose="05000000000000000000" pitchFamily="2" charset="2"/>
              <a:buChar char="q"/>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Twenty (20) SMMEs and Co-operatives were supported  whose product quality has been tested and improved.</a:t>
            </a:r>
          </a:p>
          <a:p>
            <a:pPr algn="just"/>
            <a:endPar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p>
            <a:pPr marL="342900" indent="-342900" algn="just">
              <a:buFont typeface="Wingdings" panose="05000000000000000000" pitchFamily="2" charset="2"/>
              <a:buChar char="q"/>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The Department was involved in strategic engagements with key players within the public, private sector, as well as the International players. These engagements included, amongst others, partnerships with Proudly SA, as well as the South African Electro- Technical Export Council (SAEEC). </a:t>
            </a:r>
          </a:p>
          <a:p>
            <a:pPr marL="342900" indent="-342900" algn="just">
              <a:lnSpc>
                <a:spcPct val="150000"/>
              </a:lnSpc>
              <a:buFont typeface="Wingdings" panose="05000000000000000000" pitchFamily="2" charset="2"/>
              <a:buChar char="q"/>
            </a:pPr>
            <a:endParaRPr lang="en-GB"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p:txBody>
      </p:sp>
      <p:pic>
        <p:nvPicPr>
          <p:cNvPr id="6" name="Picture 5"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330191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Slide Number Placeholder 2"/>
          <p:cNvSpPr>
            <a:spLocks noGrp="1"/>
          </p:cNvSpPr>
          <p:nvPr>
            <p:ph type="sldNum" sz="quarter" idx="4294967295"/>
          </p:nvPr>
        </p:nvSpPr>
        <p:spPr>
          <a:xfrm>
            <a:off x="8153400" y="6324600"/>
            <a:ext cx="534354" cy="346383"/>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latin typeface="Arial" panose="020B0604020202020204" pitchFamily="34" charset="0"/>
                <a:cs typeface="Arial" panose="020B0604020202020204" pitchFamily="34" charset="0"/>
              </a:rPr>
              <a:pPr/>
              <a:t>2</a:t>
            </a:fld>
            <a:endParaRPr b="1" dirty="0">
              <a:latin typeface="Arial" panose="020B0604020202020204" pitchFamily="34" charset="0"/>
              <a:cs typeface="Arial" panose="020B0604020202020204" pitchFamily="34" charset="0"/>
            </a:endParaRPr>
          </a:p>
        </p:txBody>
      </p:sp>
      <p:sp>
        <p:nvSpPr>
          <p:cNvPr id="637" name="Content Placeholder 2"/>
          <p:cNvSpPr>
            <a:spLocks noGrp="1"/>
          </p:cNvSpPr>
          <p:nvPr>
            <p:ph type="body" idx="1"/>
          </p:nvPr>
        </p:nvSpPr>
        <p:spPr>
          <a:xfrm>
            <a:off x="141514" y="1319447"/>
            <a:ext cx="8895909" cy="5005153"/>
          </a:xfrm>
          <a:prstGeom prst="rect">
            <a:avLst/>
          </a:prstGeom>
          <a:solidFill>
            <a:srgbClr val="FFFFFF"/>
          </a:solidFill>
        </p:spPr>
        <p:txBody>
          <a:bodyPr>
            <a:normAutofit fontScale="85000" lnSpcReduction="20000"/>
          </a:bodyPr>
          <a:lstStyle/>
          <a:p>
            <a:pPr marL="514350" indent="-514350">
              <a:buFontTx/>
              <a:buAutoNum type="arabicPeriod"/>
              <a:defRPr cap="small"/>
            </a:pPr>
            <a:r>
              <a:rPr lang="en-GB" dirty="0">
                <a:latin typeface="Arial" panose="020B0604020202020204" pitchFamily="34" charset="0"/>
                <a:cs typeface="Arial" panose="020B0604020202020204" pitchFamily="34" charset="0"/>
              </a:rPr>
              <a:t>Purpose and </a:t>
            </a:r>
            <a:r>
              <a:rPr dirty="0">
                <a:latin typeface="Arial" panose="020B0604020202020204" pitchFamily="34" charset="0"/>
                <a:cs typeface="Arial" panose="020B0604020202020204" pitchFamily="34" charset="0"/>
              </a:rPr>
              <a:t>Background</a:t>
            </a:r>
            <a:endParaRPr lang="en-GB" dirty="0">
              <a:latin typeface="Arial" panose="020B0604020202020204" pitchFamily="34" charset="0"/>
              <a:cs typeface="Arial" panose="020B0604020202020204" pitchFamily="34" charset="0"/>
            </a:endParaRPr>
          </a:p>
          <a:p>
            <a:pPr marL="514350" indent="-514350">
              <a:buFontTx/>
              <a:buAutoNum type="arabicPeriod"/>
              <a:defRPr cap="small"/>
            </a:pPr>
            <a:r>
              <a:rPr lang="en-GB" dirty="0">
                <a:latin typeface="Arial" panose="020B0604020202020204" pitchFamily="34" charset="0"/>
                <a:cs typeface="Arial" panose="020B0604020202020204" pitchFamily="34" charset="0"/>
              </a:rPr>
              <a:t>Strategic Overview</a:t>
            </a:r>
          </a:p>
          <a:p>
            <a:pPr marL="514350" indent="-514350">
              <a:buFontTx/>
              <a:buAutoNum type="arabicPeriod"/>
              <a:defRPr cap="small"/>
            </a:pPr>
            <a:r>
              <a:rPr lang="en-GB" dirty="0">
                <a:latin typeface="Arial" panose="020B0604020202020204" pitchFamily="34" charset="0"/>
                <a:cs typeface="Arial" panose="020B0604020202020204" pitchFamily="34" charset="0"/>
              </a:rPr>
              <a:t>Organisational Structure</a:t>
            </a:r>
            <a:endParaRPr dirty="0">
              <a:latin typeface="Arial" panose="020B0604020202020204" pitchFamily="34" charset="0"/>
              <a:cs typeface="Arial" panose="020B0604020202020204" pitchFamily="34" charset="0"/>
            </a:endParaRPr>
          </a:p>
          <a:p>
            <a:pPr marL="514350" indent="-514350">
              <a:buFontTx/>
              <a:buAutoNum type="arabicPeriod"/>
              <a:defRPr cap="small"/>
            </a:pPr>
            <a:r>
              <a:rPr lang="en-ZA" dirty="0">
                <a:latin typeface="Arial" panose="020B0604020202020204" pitchFamily="34" charset="0"/>
                <a:cs typeface="Arial" panose="020B0604020202020204" pitchFamily="34" charset="0"/>
              </a:rPr>
              <a:t>Performance Summary </a:t>
            </a:r>
            <a:endParaRPr lang="en-GB" dirty="0">
              <a:latin typeface="Arial" panose="020B0604020202020204" pitchFamily="34" charset="0"/>
              <a:cs typeface="Arial" panose="020B0604020202020204" pitchFamily="34" charset="0"/>
            </a:endParaRPr>
          </a:p>
          <a:p>
            <a:pPr marL="955221" lvl="1" indent="-514350">
              <a:buAutoNum type="alphaLcParenBoth"/>
              <a:defRPr cap="small"/>
            </a:pPr>
            <a:r>
              <a:rPr lang="en-GB" dirty="0">
                <a:latin typeface="Arial" panose="020B0604020202020204" pitchFamily="34" charset="0"/>
                <a:cs typeface="Arial" panose="020B0604020202020204" pitchFamily="34" charset="0"/>
              </a:rPr>
              <a:t>Overall Performance</a:t>
            </a:r>
          </a:p>
          <a:p>
            <a:pPr marL="955221" lvl="1" indent="-514350">
              <a:buAutoNum type="alphaLcParenBoth"/>
              <a:defRPr cap="small"/>
            </a:pPr>
            <a:r>
              <a:rPr lang="en-GB" dirty="0">
                <a:latin typeface="Arial" panose="020B0604020202020204" pitchFamily="34" charset="0"/>
                <a:cs typeface="Arial" panose="020B0604020202020204" pitchFamily="34" charset="0"/>
              </a:rPr>
              <a:t>Highlights</a:t>
            </a:r>
          </a:p>
          <a:p>
            <a:pPr marL="955221" lvl="1" indent="-514350">
              <a:buAutoNum type="alphaLcParenBoth"/>
              <a:defRPr cap="small"/>
            </a:pPr>
            <a:r>
              <a:rPr lang="en-GB" dirty="0">
                <a:latin typeface="Arial" panose="020B0604020202020204" pitchFamily="34" charset="0"/>
                <a:cs typeface="Arial" panose="020B0604020202020204" pitchFamily="34" charset="0"/>
              </a:rPr>
              <a:t>Areas of Under-achievements</a:t>
            </a:r>
          </a:p>
          <a:p>
            <a:pPr marL="514350" indent="-514350">
              <a:buFontTx/>
              <a:buAutoNum type="arabicPeriod"/>
              <a:defRPr cap="small"/>
            </a:pPr>
            <a:r>
              <a:rPr lang="en-GB" dirty="0">
                <a:latin typeface="Arial" panose="020B0604020202020204" pitchFamily="34" charset="0"/>
                <a:cs typeface="Arial" panose="020B0604020202020204" pitchFamily="34" charset="0"/>
              </a:rPr>
              <a:t>Governance </a:t>
            </a:r>
          </a:p>
          <a:p>
            <a:pPr marL="514350" indent="-514350">
              <a:buFontTx/>
              <a:buAutoNum type="arabicPeriod"/>
              <a:defRPr cap="small"/>
            </a:pPr>
            <a:r>
              <a:rPr lang="en-GB" dirty="0">
                <a:latin typeface="Arial" panose="020B0604020202020204" pitchFamily="34" charset="0"/>
                <a:cs typeface="Arial" panose="020B0604020202020204" pitchFamily="34" charset="0"/>
              </a:rPr>
              <a:t>Human Resource Management</a:t>
            </a:r>
          </a:p>
          <a:p>
            <a:pPr marL="514350" indent="-514350">
              <a:buFontTx/>
              <a:buAutoNum type="arabicPeriod"/>
              <a:defRPr cap="small"/>
            </a:pPr>
            <a:r>
              <a:rPr lang="en-GB" sz="3000" dirty="0">
                <a:latin typeface="Arial" panose="020B0604020202020204" pitchFamily="34" charset="0"/>
                <a:cs typeface="Arial" panose="020B0604020202020204" pitchFamily="34" charset="0"/>
              </a:rPr>
              <a:t>2019/20 Annual Financial Performance Report</a:t>
            </a:r>
          </a:p>
          <a:p>
            <a:pPr marL="514350" indent="-514350">
              <a:buFontTx/>
              <a:buAutoNum type="arabicPeriod"/>
              <a:defRPr cap="small"/>
            </a:pPr>
            <a:r>
              <a:rPr lang="en-GB" dirty="0">
                <a:latin typeface="Arial" panose="020B0604020202020204" pitchFamily="34" charset="0"/>
                <a:cs typeface="Arial" panose="020B0604020202020204" pitchFamily="34" charset="0"/>
              </a:rPr>
              <a:t>Annexure A: Performance Report by Programme</a:t>
            </a:r>
          </a:p>
          <a:p>
            <a:pPr marL="514350" indent="-514350">
              <a:buFontTx/>
              <a:buAutoNum type="arabicPeriod"/>
              <a:defRPr cap="small"/>
            </a:pPr>
            <a:r>
              <a:rPr lang="en-GB" dirty="0">
                <a:latin typeface="Arial" panose="020B0604020202020204" pitchFamily="34" charset="0"/>
                <a:cs typeface="Arial" panose="020B0604020202020204" pitchFamily="34" charset="0"/>
              </a:rPr>
              <a:t>Recommendation</a:t>
            </a:r>
            <a:endParaRPr dirty="0">
              <a:latin typeface="Arial" panose="020B0604020202020204" pitchFamily="34" charset="0"/>
              <a:cs typeface="Arial" panose="020B0604020202020204" pitchFamily="34" charset="0"/>
            </a:endParaRPr>
          </a:p>
        </p:txBody>
      </p:sp>
      <p:sp>
        <p:nvSpPr>
          <p:cNvPr id="638" name="Title 1"/>
          <p:cNvSpPr>
            <a:spLocks noGrp="1"/>
          </p:cNvSpPr>
          <p:nvPr>
            <p:ph type="title"/>
          </p:nvPr>
        </p:nvSpPr>
        <p:spPr>
          <a:xfrm>
            <a:off x="0" y="0"/>
            <a:ext cx="9133115" cy="11430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b="1" dirty="0"/>
              <a:t>Presentation Outline</a:t>
            </a: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3534585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lide Number Placeholder 2"/>
          <p:cNvSpPr>
            <a:spLocks noGrp="1"/>
          </p:cNvSpPr>
          <p:nvPr>
            <p:ph type="sldNum" sz="quarter" idx="4294967295"/>
          </p:nvPr>
        </p:nvSpPr>
        <p:spPr>
          <a:xfrm>
            <a:off x="8305801" y="6404292"/>
            <a:ext cx="381000"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latin typeface="Arial" panose="020B0604020202020204" pitchFamily="34" charset="0"/>
                <a:cs typeface="Arial" panose="020B0604020202020204" pitchFamily="34" charset="0"/>
              </a:rPr>
              <a:pPr/>
              <a:t>20</a:t>
            </a:fld>
            <a:endParaRPr sz="1400" b="1" dirty="0">
              <a:latin typeface="Arial" panose="020B0604020202020204" pitchFamily="34" charset="0"/>
              <a:cs typeface="Arial" panose="020B0604020202020204" pitchFamily="34" charset="0"/>
            </a:endParaRPr>
          </a:p>
        </p:txBody>
      </p:sp>
      <p:sp>
        <p:nvSpPr>
          <p:cNvPr id="652" name="Title 1"/>
          <p:cNvSpPr>
            <a:spLocks noGrp="1"/>
          </p:cNvSpPr>
          <p:nvPr>
            <p:ph type="title"/>
          </p:nvPr>
        </p:nvSpPr>
        <p:spPr>
          <a:xfrm>
            <a:off x="0" y="0"/>
            <a:ext cx="9144000" cy="685800"/>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lang="en-GB" sz="2200" b="1" cap="small" dirty="0"/>
              <a:t>(B) 2019/20 Key highlights: Entrepreneurship Development and Enterprise Development</a:t>
            </a:r>
            <a:endParaRPr lang="en-ZA" sz="2200" b="1" cap="small" dirty="0"/>
          </a:p>
        </p:txBody>
      </p:sp>
      <p:sp>
        <p:nvSpPr>
          <p:cNvPr id="2" name="Rectangle 1"/>
          <p:cNvSpPr/>
          <p:nvPr/>
        </p:nvSpPr>
        <p:spPr>
          <a:xfrm>
            <a:off x="0" y="944304"/>
            <a:ext cx="9067800" cy="4888518"/>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en-GB"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A total of 3 524 informal businesses against the annual target of 1 000 were supported through the Informal Micro Enterprise Development Programme (IMEDP). </a:t>
            </a:r>
          </a:p>
          <a:p>
            <a:pPr marL="342900" indent="-342900" algn="just">
              <a:lnSpc>
                <a:spcPct val="150000"/>
              </a:lnSpc>
              <a:buFont typeface="Wingdings" panose="05000000000000000000" pitchFamily="2" charset="2"/>
              <a:buChar char="q"/>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2 535 Crafters were also supported through the Craft </a:t>
            </a:r>
            <a:r>
              <a:rPr lang="en-US" sz="16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Customised</a:t>
            </a: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Sector </a:t>
            </a:r>
            <a:r>
              <a:rPr lang="en-US" sz="16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Programme</a:t>
            </a: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p>
          <a:p>
            <a:pPr marL="342900" indent="-342900" algn="just">
              <a:lnSpc>
                <a:spcPct val="150000"/>
              </a:lnSpc>
              <a:buFont typeface="Wingdings" panose="05000000000000000000" pitchFamily="2" charset="2"/>
              <a:buChar char="q"/>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Through the Enterprise and Incubation </a:t>
            </a:r>
            <a:r>
              <a:rPr lang="en-US" sz="16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Programme</a:t>
            </a: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six (6) digital hubs were established in rural and township areas with the focus on developing and intensifying support, and sustaining existing SMMEs and Co-operatives:</a:t>
            </a:r>
          </a:p>
          <a:p>
            <a:pPr marL="1257300" lvl="2" indent="-342900" algn="just">
              <a:lnSpc>
                <a:spcPct val="150000"/>
              </a:lnSpc>
              <a:buFont typeface="Courier New" panose="02070309020205020404" pitchFamily="49" charset="0"/>
              <a:buChar char="o"/>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SBTI </a:t>
            </a:r>
            <a:r>
              <a:rPr lang="en-US" sz="16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Botshabelo</a:t>
            </a: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Digital Hub, </a:t>
            </a:r>
          </a:p>
          <a:p>
            <a:pPr marL="1257300" lvl="2" indent="-342900" algn="just">
              <a:lnSpc>
                <a:spcPct val="150000"/>
              </a:lnSpc>
              <a:buFont typeface="Courier New" panose="02070309020205020404" pitchFamily="49" charset="0"/>
              <a:buChar char="o"/>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Limpopo Digital Hub, </a:t>
            </a:r>
          </a:p>
          <a:p>
            <a:pPr marL="1257300" lvl="2" indent="-342900" algn="just">
              <a:lnSpc>
                <a:spcPct val="150000"/>
              </a:lnSpc>
              <a:buFont typeface="Courier New" panose="02070309020205020404" pitchFamily="49" charset="0"/>
              <a:buChar char="o"/>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4</a:t>
            </a:r>
            <a:r>
              <a:rPr lang="en-US" sz="1600" baseline="300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th</a:t>
            </a: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Industrial Revolution,</a:t>
            </a:r>
          </a:p>
          <a:p>
            <a:pPr marL="1257300" lvl="2" indent="-342900" algn="just">
              <a:lnSpc>
                <a:spcPct val="150000"/>
              </a:lnSpc>
              <a:buFont typeface="Courier New" panose="02070309020205020404" pitchFamily="49" charset="0"/>
              <a:buChar char="o"/>
            </a:pPr>
            <a:r>
              <a:rPr lang="en-US" sz="16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KwaMashu</a:t>
            </a: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Digital Hub, </a:t>
            </a:r>
          </a:p>
          <a:p>
            <a:pPr marL="1257300" lvl="2" indent="-342900" algn="just">
              <a:lnSpc>
                <a:spcPct val="150000"/>
              </a:lnSpc>
              <a:buFont typeface="Courier New" panose="02070309020205020404" pitchFamily="49" charset="0"/>
              <a:buChar char="o"/>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Alexandra Digital Hub and </a:t>
            </a:r>
          </a:p>
          <a:p>
            <a:pPr marL="1257300" lvl="2" indent="-342900" algn="just">
              <a:lnSpc>
                <a:spcPct val="150000"/>
              </a:lnSpc>
              <a:buFont typeface="Courier New" panose="02070309020205020404" pitchFamily="49" charset="0"/>
              <a:buChar char="o"/>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Mafikeng Digital Hub.</a:t>
            </a:r>
          </a:p>
          <a:p>
            <a:pPr marL="342900" indent="-342900" algn="just">
              <a:lnSpc>
                <a:spcPct val="150000"/>
              </a:lnSpc>
              <a:buFont typeface="Wingdings" panose="05000000000000000000" pitchFamily="2" charset="2"/>
              <a:buChar char="q"/>
            </a:pPr>
            <a:endParaRPr lang="en-GB"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p:txBody>
      </p:sp>
      <p:pic>
        <p:nvPicPr>
          <p:cNvPr id="6" name="Picture 5"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091327"/>
            <a:ext cx="1752600" cy="625929"/>
          </a:xfrm>
          <a:prstGeom prst="rect">
            <a:avLst/>
          </a:prstGeom>
          <a:noFill/>
          <a:ln>
            <a:noFill/>
          </a:ln>
        </p:spPr>
      </p:pic>
    </p:spTree>
    <p:extLst>
      <p:ext uri="{BB962C8B-B14F-4D97-AF65-F5344CB8AC3E}">
        <p14:creationId xmlns:p14="http://schemas.microsoft.com/office/powerpoint/2010/main" xmlns="" val="3855646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lide Number Placeholder 2"/>
          <p:cNvSpPr>
            <a:spLocks noGrp="1"/>
          </p:cNvSpPr>
          <p:nvPr>
            <p:ph type="sldNum" sz="quarter" idx="4294967295"/>
          </p:nvPr>
        </p:nvSpPr>
        <p:spPr>
          <a:xfrm>
            <a:off x="8305801" y="6404292"/>
            <a:ext cx="381000"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latin typeface="Arial" panose="020B0604020202020204" pitchFamily="34" charset="0"/>
                <a:cs typeface="Arial" panose="020B0604020202020204" pitchFamily="34" charset="0"/>
              </a:rPr>
              <a:pPr/>
              <a:t>21</a:t>
            </a:fld>
            <a:endParaRPr sz="1400" b="1" dirty="0">
              <a:latin typeface="Arial" panose="020B0604020202020204" pitchFamily="34" charset="0"/>
              <a:cs typeface="Arial" panose="020B0604020202020204" pitchFamily="34" charset="0"/>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lang="en-ZA" b="1" cap="small" dirty="0"/>
              <a:t>(c) Key Areas of Under-Performance</a:t>
            </a:r>
          </a:p>
        </p:txBody>
      </p:sp>
      <p:sp>
        <p:nvSpPr>
          <p:cNvPr id="3" name="Rectangle 2"/>
          <p:cNvSpPr/>
          <p:nvPr/>
        </p:nvSpPr>
        <p:spPr>
          <a:xfrm>
            <a:off x="0" y="671691"/>
            <a:ext cx="8991601" cy="338554"/>
          </a:xfrm>
          <a:prstGeom prst="rect">
            <a:avLst/>
          </a:prstGeom>
        </p:spPr>
        <p:txBody>
          <a:bodyPr wrap="square">
            <a:spAutoFit/>
          </a:bodyPr>
          <a:lstStyle/>
          <a:p>
            <a:pPr algn="just"/>
            <a:endParaRPr lang="en-GB" sz="1600" dirty="0">
              <a:solidFill>
                <a:prstClr val="black"/>
              </a:solidFill>
              <a:latin typeface="Arial"/>
              <a:ea typeface="Calibri"/>
            </a:endParaRPr>
          </a:p>
        </p:txBody>
      </p:sp>
      <p:sp>
        <p:nvSpPr>
          <p:cNvPr id="2" name="Rectangle 1"/>
          <p:cNvSpPr/>
          <p:nvPr/>
        </p:nvSpPr>
        <p:spPr>
          <a:xfrm>
            <a:off x="179511" y="589761"/>
            <a:ext cx="8812090" cy="1169551"/>
          </a:xfrm>
          <a:prstGeom prst="rect">
            <a:avLst/>
          </a:prstGeom>
        </p:spPr>
        <p:txBody>
          <a:bodyPr wrap="square">
            <a:spAutoFit/>
          </a:bodyPr>
          <a:lstStyle/>
          <a:p>
            <a:pPr marL="0" lvl="2" algn="just"/>
            <a:endParaRPr lang="en-GB" sz="1400" dirty="0">
              <a:latin typeface="Arial" panose="020B0604020202020204" pitchFamily="34" charset="0"/>
              <a:ea typeface="Arial Unicode MS" panose="020B0604020202020204" pitchFamily="34" charset="-128"/>
            </a:endParaRPr>
          </a:p>
          <a:p>
            <a:pPr marL="0" lvl="2" algn="just"/>
            <a:endParaRPr lang="en-GB" sz="1400" dirty="0">
              <a:latin typeface="Arial" panose="020B0604020202020204" pitchFamily="34" charset="0"/>
              <a:ea typeface="Arial Unicode MS" panose="020B0604020202020204" pitchFamily="34" charset="-128"/>
            </a:endParaRPr>
          </a:p>
          <a:p>
            <a:pPr marL="0" lvl="2" algn="just"/>
            <a:endParaRPr lang="en-GB" sz="1400" dirty="0">
              <a:latin typeface="Arial" panose="020B0604020202020204" pitchFamily="34" charset="0"/>
              <a:ea typeface="Arial Unicode MS" panose="020B0604020202020204" pitchFamily="34" charset="-128"/>
            </a:endParaRPr>
          </a:p>
          <a:p>
            <a:pPr marL="0" lvl="2" algn="just"/>
            <a:endParaRPr lang="en-GB" sz="1400" dirty="0">
              <a:latin typeface="Arial" panose="020B0604020202020204" pitchFamily="34" charset="0"/>
              <a:ea typeface="Arial Unicode MS" panose="020B0604020202020204" pitchFamily="34" charset="-128"/>
            </a:endParaRPr>
          </a:p>
          <a:p>
            <a:pPr marL="0" lvl="2" algn="just"/>
            <a:endParaRPr lang="en-GB" sz="1400" dirty="0">
              <a:latin typeface="Arial" panose="020B0604020202020204" pitchFamily="34" charset="0"/>
              <a:ea typeface="Arial Unicode MS" panose="020B0604020202020204" pitchFamily="34" charset="-128"/>
            </a:endParaRPr>
          </a:p>
        </p:txBody>
      </p:sp>
      <p:sp>
        <p:nvSpPr>
          <p:cNvPr id="4" name="Rectangle 3"/>
          <p:cNvSpPr/>
          <p:nvPr/>
        </p:nvSpPr>
        <p:spPr>
          <a:xfrm>
            <a:off x="27112" y="688400"/>
            <a:ext cx="9116888" cy="5909310"/>
          </a:xfrm>
          <a:prstGeom prst="rect">
            <a:avLst/>
          </a:prstGeom>
        </p:spPr>
        <p:txBody>
          <a:bodyPr wrap="square">
            <a:spAutoFit/>
          </a:bodyPr>
          <a:lstStyle/>
          <a:p>
            <a:pPr marL="342900" indent="-342900" algn="just">
              <a:lnSpc>
                <a:spcPct val="150000"/>
              </a:lnSpc>
              <a:buFontTx/>
              <a:buAutoNum type="arabicPeriod"/>
            </a:pPr>
            <a:r>
              <a:rPr lang="en-GB" dirty="0">
                <a:latin typeface="Arial" panose="020B0604020202020204" pitchFamily="34" charset="0"/>
                <a:ea typeface="Calibri" panose="020F0502020204030204" pitchFamily="34" charset="0"/>
                <a:cs typeface="Arial" panose="020B0604020202020204" pitchFamily="34" charset="0"/>
              </a:rPr>
              <a:t>The </a:t>
            </a:r>
            <a:r>
              <a:rPr lang="en-US" dirty="0">
                <a:latin typeface="Arial" panose="020B0604020202020204" pitchFamily="34" charset="0"/>
                <a:ea typeface="Calibri" panose="020F0502020204030204" pitchFamily="34" charset="0"/>
                <a:cs typeface="Arial" panose="020B0604020202020204" pitchFamily="34" charset="0"/>
              </a:rPr>
              <a:t>unqualified audit outcome with material findings on performance information and compliance with legislation.</a:t>
            </a:r>
            <a:endParaRPr lang="en-GB"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FontTx/>
              <a:buAutoNum type="arabicPeriod"/>
            </a:pPr>
            <a:r>
              <a:rPr lang="en-GB" dirty="0">
                <a:latin typeface="Arial" panose="020B0604020202020204" pitchFamily="34" charset="0"/>
                <a:cs typeface="Arial" panose="020B0604020202020204" pitchFamily="34" charset="0"/>
              </a:rPr>
              <a:t>The Department was not able to achieve the target of below 10% in respect of vacancy rate and ended the financial year with a vacancy rate of 12.4% - this was due to </a:t>
            </a:r>
            <a:r>
              <a:rPr lang="en-US" dirty="0">
                <a:latin typeface="Arial" panose="020B0604020202020204" pitchFamily="34" charset="0"/>
                <a:cs typeface="Arial" panose="020B0604020202020204" pitchFamily="34" charset="0"/>
              </a:rPr>
              <a:t>Moratorium on filling vacancies pending </a:t>
            </a:r>
            <a:r>
              <a:rPr lang="en-US" dirty="0" err="1">
                <a:latin typeface="Arial" panose="020B0604020202020204" pitchFamily="34" charset="0"/>
                <a:cs typeface="Arial" panose="020B0604020202020204" pitchFamily="34" charset="0"/>
              </a:rPr>
              <a:t>finalisation</a:t>
            </a:r>
            <a:r>
              <a:rPr lang="en-US" dirty="0">
                <a:latin typeface="Arial" panose="020B0604020202020204" pitchFamily="34" charset="0"/>
                <a:cs typeface="Arial" panose="020B0604020202020204" pitchFamily="34" charset="0"/>
              </a:rPr>
              <a:t> of National Macro </a:t>
            </a:r>
            <a:r>
              <a:rPr lang="en-US" dirty="0" err="1">
                <a:latin typeface="Arial" panose="020B0604020202020204" pitchFamily="34" charset="0"/>
                <a:cs typeface="Arial" panose="020B0604020202020204" pitchFamily="34" charset="0"/>
              </a:rPr>
              <a:t>Organisation</a:t>
            </a:r>
            <a:r>
              <a:rPr lang="en-US" dirty="0">
                <a:latin typeface="Arial" panose="020B0604020202020204" pitchFamily="34" charset="0"/>
                <a:cs typeface="Arial" panose="020B0604020202020204" pitchFamily="34" charset="0"/>
              </a:rPr>
              <a:t> of Government (NMOG) process.</a:t>
            </a:r>
          </a:p>
          <a:p>
            <a:pPr marL="342900" indent="-342900" algn="just">
              <a:lnSpc>
                <a:spcPct val="150000"/>
              </a:lnSpc>
              <a:buFontTx/>
              <a:buAutoNum type="arabicPeriod"/>
            </a:pPr>
            <a:r>
              <a:rPr lang="en-US" dirty="0">
                <a:latin typeface="Arial" panose="020B0604020202020204" pitchFamily="34" charset="0"/>
                <a:ea typeface="Arial Unicode MS" panose="020B0604020202020204" pitchFamily="34" charset="-128"/>
                <a:cs typeface="Arial" panose="020B0604020202020204" pitchFamily="34" charset="0"/>
              </a:rPr>
              <a:t>Co-operatives supported to the value of the R85.7 million (budget: R87.9 million). This was due to due to NYDA underperformance and claims that did not meet the CIS compliance requirements.</a:t>
            </a:r>
          </a:p>
          <a:p>
            <a:pPr marL="342900" indent="-342900" algn="just">
              <a:lnSpc>
                <a:spcPct val="150000"/>
              </a:lnSpc>
              <a:buFontTx/>
              <a:buAutoNum type="arabicPeriod"/>
            </a:pPr>
            <a:r>
              <a:rPr lang="en-US" dirty="0">
                <a:latin typeface="Arial" panose="020B0604020202020204" pitchFamily="34" charset="0"/>
                <a:ea typeface="Arial Unicode MS" panose="020B0604020202020204" pitchFamily="34" charset="-128"/>
                <a:cs typeface="Arial" panose="020B0604020202020204" pitchFamily="34" charset="0"/>
              </a:rPr>
              <a:t>SMMEs and Co-operatives supported through Blended Finance to the value of R80 million (budget: R100 million) was transferred to </a:t>
            </a:r>
            <a:r>
              <a:rPr lang="en-US" b="1" dirty="0" err="1">
                <a:latin typeface="Arial" panose="020B0604020202020204" pitchFamily="34" charset="0"/>
                <a:ea typeface="Arial Unicode MS" panose="020B0604020202020204" pitchFamily="34" charset="-128"/>
                <a:cs typeface="Arial" panose="020B0604020202020204" pitchFamily="34" charset="0"/>
              </a:rPr>
              <a:t>sefa</a:t>
            </a:r>
            <a:r>
              <a:rPr lang="en-US" dirty="0">
                <a:latin typeface="Arial" panose="020B0604020202020204" pitchFamily="34" charset="0"/>
                <a:ea typeface="Arial Unicode MS" panose="020B0604020202020204" pitchFamily="34" charset="-128"/>
                <a:cs typeface="Arial" panose="020B0604020202020204" pitchFamily="34" charset="0"/>
              </a:rPr>
              <a:t> for implementation. R20 million was transferred to Covid-19 interventions.</a:t>
            </a:r>
          </a:p>
          <a:p>
            <a:pPr algn="just">
              <a:lnSpc>
                <a:spcPct val="150000"/>
              </a:lnSpc>
            </a:pPr>
            <a:endParaRPr lang="en-US" dirty="0">
              <a:latin typeface="Arial" panose="020B0604020202020204" pitchFamily="34" charset="0"/>
              <a:ea typeface="Arial Unicode MS" panose="020B0604020202020204" pitchFamily="34" charset="-128"/>
              <a:cs typeface="Arial" panose="020B0604020202020204" pitchFamily="34" charset="0"/>
            </a:endParaRPr>
          </a:p>
          <a:p>
            <a:pPr marL="342900" indent="-342900" algn="just">
              <a:lnSpc>
                <a:spcPct val="150000"/>
              </a:lnSpc>
              <a:buFontTx/>
              <a:buAutoNum type="arabicPeriod"/>
            </a:pPr>
            <a:endParaRPr lang="en-GB" dirty="0">
              <a:latin typeface="Arial" panose="020B0604020202020204" pitchFamily="34" charset="0"/>
              <a:ea typeface="Arial Unicode MS" panose="020B0604020202020204" pitchFamily="34" charset="-128"/>
              <a:cs typeface="Arial" panose="020B0604020202020204" pitchFamily="34" charset="0"/>
            </a:endParaRPr>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27112" y="6091327"/>
            <a:ext cx="1752600" cy="625929"/>
          </a:xfrm>
          <a:prstGeom prst="rect">
            <a:avLst/>
          </a:prstGeom>
          <a:noFill/>
          <a:ln>
            <a:noFill/>
          </a:ln>
        </p:spPr>
      </p:pic>
    </p:spTree>
    <p:extLst>
      <p:ext uri="{BB962C8B-B14F-4D97-AF65-F5344CB8AC3E}">
        <p14:creationId xmlns:p14="http://schemas.microsoft.com/office/powerpoint/2010/main" xmlns="" val="3266286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lide Number Placeholder 2"/>
          <p:cNvSpPr>
            <a:spLocks noGrp="1"/>
          </p:cNvSpPr>
          <p:nvPr>
            <p:ph type="sldNum" sz="quarter" idx="4294967295"/>
          </p:nvPr>
        </p:nvSpPr>
        <p:spPr>
          <a:xfrm>
            <a:off x="8305801" y="6404292"/>
            <a:ext cx="381000"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latin typeface="Arial" panose="020B0604020202020204" pitchFamily="34" charset="0"/>
                <a:cs typeface="Arial" panose="020B0604020202020204" pitchFamily="34" charset="0"/>
              </a:rPr>
              <a:pPr/>
              <a:t>22</a:t>
            </a:fld>
            <a:endParaRPr sz="1400" b="1" dirty="0">
              <a:latin typeface="Arial" panose="020B0604020202020204" pitchFamily="34" charset="0"/>
              <a:cs typeface="Arial" panose="020B0604020202020204" pitchFamily="34" charset="0"/>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lang="en-ZA" b="1" cap="small" dirty="0"/>
              <a:t>(c) Key Areas of Under-Performance</a:t>
            </a:r>
          </a:p>
        </p:txBody>
      </p:sp>
      <p:sp>
        <p:nvSpPr>
          <p:cNvPr id="3" name="Rectangle 2"/>
          <p:cNvSpPr/>
          <p:nvPr/>
        </p:nvSpPr>
        <p:spPr>
          <a:xfrm>
            <a:off x="0" y="671691"/>
            <a:ext cx="8991601" cy="338554"/>
          </a:xfrm>
          <a:prstGeom prst="rect">
            <a:avLst/>
          </a:prstGeom>
        </p:spPr>
        <p:txBody>
          <a:bodyPr wrap="square">
            <a:spAutoFit/>
          </a:bodyPr>
          <a:lstStyle/>
          <a:p>
            <a:pPr algn="just"/>
            <a:endParaRPr lang="en-GB" sz="1600" dirty="0">
              <a:solidFill>
                <a:prstClr val="black"/>
              </a:solidFill>
              <a:latin typeface="Arial"/>
              <a:ea typeface="Calibri"/>
            </a:endParaRPr>
          </a:p>
        </p:txBody>
      </p:sp>
      <p:sp>
        <p:nvSpPr>
          <p:cNvPr id="2" name="Rectangle 1"/>
          <p:cNvSpPr/>
          <p:nvPr/>
        </p:nvSpPr>
        <p:spPr>
          <a:xfrm>
            <a:off x="179511" y="589761"/>
            <a:ext cx="8812090" cy="1169551"/>
          </a:xfrm>
          <a:prstGeom prst="rect">
            <a:avLst/>
          </a:prstGeom>
        </p:spPr>
        <p:txBody>
          <a:bodyPr wrap="square">
            <a:spAutoFit/>
          </a:bodyPr>
          <a:lstStyle/>
          <a:p>
            <a:pPr marL="0" lvl="2" algn="just"/>
            <a:endParaRPr lang="en-GB" sz="1400" dirty="0">
              <a:latin typeface="Arial" panose="020B0604020202020204" pitchFamily="34" charset="0"/>
              <a:ea typeface="Arial Unicode MS" panose="020B0604020202020204" pitchFamily="34" charset="-128"/>
            </a:endParaRPr>
          </a:p>
          <a:p>
            <a:pPr marL="0" lvl="2" algn="just"/>
            <a:endParaRPr lang="en-GB" sz="1400" dirty="0">
              <a:latin typeface="Arial" panose="020B0604020202020204" pitchFamily="34" charset="0"/>
              <a:ea typeface="Arial Unicode MS" panose="020B0604020202020204" pitchFamily="34" charset="-128"/>
            </a:endParaRPr>
          </a:p>
          <a:p>
            <a:pPr marL="0" lvl="2" algn="just"/>
            <a:endParaRPr lang="en-GB" sz="1400" dirty="0">
              <a:latin typeface="Arial" panose="020B0604020202020204" pitchFamily="34" charset="0"/>
              <a:ea typeface="Arial Unicode MS" panose="020B0604020202020204" pitchFamily="34" charset="-128"/>
            </a:endParaRPr>
          </a:p>
          <a:p>
            <a:pPr marL="0" lvl="2" algn="just"/>
            <a:endParaRPr lang="en-GB" sz="1400" dirty="0">
              <a:latin typeface="Arial" panose="020B0604020202020204" pitchFamily="34" charset="0"/>
              <a:ea typeface="Arial Unicode MS" panose="020B0604020202020204" pitchFamily="34" charset="-128"/>
            </a:endParaRPr>
          </a:p>
          <a:p>
            <a:pPr marL="0" lvl="2" algn="just"/>
            <a:endParaRPr lang="en-GB" sz="1400" dirty="0">
              <a:latin typeface="Arial" panose="020B0604020202020204" pitchFamily="34" charset="0"/>
              <a:ea typeface="Arial Unicode MS" panose="020B0604020202020204" pitchFamily="34" charset="-128"/>
            </a:endParaRPr>
          </a:p>
        </p:txBody>
      </p:sp>
      <p:sp>
        <p:nvSpPr>
          <p:cNvPr id="4" name="Rectangle 3"/>
          <p:cNvSpPr/>
          <p:nvPr/>
        </p:nvSpPr>
        <p:spPr>
          <a:xfrm>
            <a:off x="27112" y="688400"/>
            <a:ext cx="9116888" cy="4247317"/>
          </a:xfrm>
          <a:prstGeom prst="rect">
            <a:avLst/>
          </a:prstGeom>
        </p:spPr>
        <p:txBody>
          <a:bodyPr wrap="square">
            <a:spAutoFit/>
          </a:bodyPr>
          <a:lstStyle/>
          <a:p>
            <a:pPr algn="just">
              <a:lnSpc>
                <a:spcPct val="150000"/>
              </a:lnSpc>
            </a:pPr>
            <a:r>
              <a:rPr lang="en-GB" dirty="0">
                <a:latin typeface="Arial" panose="020B0604020202020204" pitchFamily="34" charset="0"/>
                <a:ea typeface="Calibri" panose="020F0502020204030204" pitchFamily="34" charset="0"/>
                <a:cs typeface="Arial" panose="020B0604020202020204" pitchFamily="34" charset="0"/>
              </a:rPr>
              <a:t>5. The </a:t>
            </a:r>
            <a:r>
              <a:rPr lang="en-US" dirty="0">
                <a:latin typeface="Arial" panose="020B0604020202020204" pitchFamily="34" charset="0"/>
                <a:ea typeface="Calibri" panose="020F0502020204030204" pitchFamily="34" charset="0"/>
                <a:cs typeface="Arial" panose="020B0604020202020204" pitchFamily="34" charset="0"/>
              </a:rPr>
              <a:t>SMMEs supported through the BBSDP to the value of R111 million (budget:  </a:t>
            </a:r>
          </a:p>
          <a:p>
            <a:pPr algn="just">
              <a:lnSpc>
                <a:spcPct val="150000"/>
              </a:lnSpc>
            </a:pPr>
            <a:r>
              <a:rPr lang="en-US" dirty="0">
                <a:latin typeface="Arial" panose="020B0604020202020204" pitchFamily="34" charset="0"/>
                <a:ea typeface="Calibri" panose="020F0502020204030204" pitchFamily="34" charset="0"/>
                <a:cs typeface="Arial" panose="020B0604020202020204" pitchFamily="34" charset="0"/>
              </a:rPr>
              <a:t>    R206 million). R100 million was transferred from BBSDP to Blended Finance through    </a:t>
            </a:r>
          </a:p>
          <a:p>
            <a:pPr algn="just">
              <a:lnSpc>
                <a:spcPct val="150000"/>
              </a:lnSpc>
            </a:pP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virement</a:t>
            </a:r>
            <a:r>
              <a:rPr lang="en-US" dirty="0">
                <a:latin typeface="Arial" panose="020B0604020202020204" pitchFamily="34" charset="0"/>
                <a:ea typeface="Calibri" panose="020F0502020204030204" pitchFamily="34" charset="0"/>
                <a:cs typeface="Arial" panose="020B0604020202020204" pitchFamily="34" charset="0"/>
              </a:rPr>
              <a:t> processes.</a:t>
            </a:r>
          </a:p>
          <a:p>
            <a:pPr algn="just">
              <a:lnSpc>
                <a:spcPct val="150000"/>
              </a:lnSpc>
            </a:pPr>
            <a:r>
              <a:rPr lang="en-US" dirty="0">
                <a:latin typeface="Arial" panose="020B0604020202020204" pitchFamily="34" charset="0"/>
                <a:ea typeface="Calibri" panose="020F0502020204030204" pitchFamily="34" charset="0"/>
                <a:cs typeface="Arial" panose="020B0604020202020204" pitchFamily="34" charset="0"/>
              </a:rPr>
              <a:t>6. No Informal Business Infrastructure partnerships agreements were secured (six </a:t>
            </a:r>
          </a:p>
          <a:p>
            <a:pPr algn="just">
              <a:lnSpc>
                <a:spcPct val="150000"/>
              </a:lnSpc>
            </a:pPr>
            <a:r>
              <a:rPr lang="en-US" dirty="0">
                <a:latin typeface="Arial" panose="020B0604020202020204" pitchFamily="34" charset="0"/>
                <a:ea typeface="Calibri" panose="020F0502020204030204" pitchFamily="34" charset="0"/>
                <a:cs typeface="Arial" panose="020B0604020202020204" pitchFamily="34" charset="0"/>
              </a:rPr>
              <a:t>    planned). Funds were repurposed for products and markets development.</a:t>
            </a:r>
          </a:p>
          <a:p>
            <a:pPr algn="just">
              <a:lnSpc>
                <a:spcPct val="150000"/>
              </a:lnSpc>
            </a:pPr>
            <a:r>
              <a:rPr lang="en-US" dirty="0">
                <a:latin typeface="Arial" panose="020B0604020202020204" pitchFamily="34" charset="0"/>
                <a:ea typeface="Calibri" panose="020F0502020204030204" pitchFamily="34" charset="0"/>
                <a:cs typeface="Arial" panose="020B0604020202020204" pitchFamily="34" charset="0"/>
              </a:rPr>
              <a:t>7. Due to disruptions in work arrangements emanating from the Covid-19 pandemic, the </a:t>
            </a:r>
          </a:p>
          <a:p>
            <a:pPr algn="just">
              <a:lnSpc>
                <a:spcPct val="150000"/>
              </a:lnSpc>
            </a:pPr>
            <a:r>
              <a:rPr lang="en-US" dirty="0">
                <a:latin typeface="Arial" panose="020B0604020202020204" pitchFamily="34" charset="0"/>
                <a:ea typeface="Calibri" panose="020F0502020204030204" pitchFamily="34" charset="0"/>
                <a:cs typeface="Arial" panose="020B0604020202020204" pitchFamily="34" charset="0"/>
              </a:rPr>
              <a:t>    approval of the Small Enterprise Development Masterplan Framework and </a:t>
            </a:r>
          </a:p>
          <a:p>
            <a:pPr algn="just">
              <a:lnSpc>
                <a:spcPct val="150000"/>
              </a:lnSpc>
            </a:pPr>
            <a:r>
              <a:rPr lang="en-US" dirty="0">
                <a:latin typeface="Arial" panose="020B0604020202020204" pitchFamily="34" charset="0"/>
                <a:ea typeface="Calibri" panose="020F0502020204030204" pitchFamily="34" charset="0"/>
                <a:cs typeface="Arial" panose="020B0604020202020204" pitchFamily="34" charset="0"/>
              </a:rPr>
              <a:t>    the Funding model guideline were deferred.</a:t>
            </a:r>
            <a:endParaRPr lang="en-GB"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en-US" dirty="0">
              <a:latin typeface="Arial" panose="020B0604020202020204" pitchFamily="34" charset="0"/>
              <a:ea typeface="Arial Unicode MS" panose="020B0604020202020204" pitchFamily="34" charset="-128"/>
              <a:cs typeface="Arial" panose="020B0604020202020204" pitchFamily="34" charset="0"/>
            </a:endParaRPr>
          </a:p>
          <a:p>
            <a:pPr marL="342900" indent="-342900" algn="just">
              <a:lnSpc>
                <a:spcPct val="150000"/>
              </a:lnSpc>
              <a:buFontTx/>
              <a:buAutoNum type="arabicPeriod"/>
            </a:pPr>
            <a:endParaRPr lang="en-GB" dirty="0">
              <a:latin typeface="Arial" panose="020B0604020202020204" pitchFamily="34" charset="0"/>
              <a:ea typeface="Arial Unicode MS" panose="020B0604020202020204" pitchFamily="34" charset="-128"/>
              <a:cs typeface="Arial" panose="020B0604020202020204" pitchFamily="34" charset="0"/>
            </a:endParaRPr>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27112" y="6091327"/>
            <a:ext cx="1752600" cy="625929"/>
          </a:xfrm>
          <a:prstGeom prst="rect">
            <a:avLst/>
          </a:prstGeom>
          <a:noFill/>
          <a:ln>
            <a:noFill/>
          </a:ln>
        </p:spPr>
      </p:pic>
    </p:spTree>
    <p:extLst>
      <p:ext uri="{BB962C8B-B14F-4D97-AF65-F5344CB8AC3E}">
        <p14:creationId xmlns:p14="http://schemas.microsoft.com/office/powerpoint/2010/main" xmlns="" val="673367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lide Number Placeholder 2"/>
          <p:cNvSpPr>
            <a:spLocks noGrp="1"/>
          </p:cNvSpPr>
          <p:nvPr>
            <p:ph type="sldNum" sz="quarter" idx="4294967295"/>
          </p:nvPr>
        </p:nvSpPr>
        <p:spPr>
          <a:xfrm>
            <a:off x="8305801" y="6404292"/>
            <a:ext cx="381000" cy="269241"/>
          </a:xfrm>
          <a:prstGeom prst="rect">
            <a:avLst/>
          </a:prstGeom>
          <a:extLst>
            <a:ext uri="{C572A759-6A51-4108-AA02-DFA0A04FC94B}">
              <ma14:wrappingTextBoxFlag xmlns="" xmlns:ma14="http://schemas.microsoft.com/office/mac/drawingml/2011/main" val="1"/>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4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sz="14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lang="en-ZA" b="1" cap="small" dirty="0">
                <a:solidFill>
                  <a:prstClr val="black"/>
                </a:solidFill>
                <a:latin typeface="Arial" panose="020B0604020202020204" pitchFamily="34" charset="0"/>
                <a:cs typeface="Arial" panose="020B0604020202020204" pitchFamily="34" charset="0"/>
              </a:rPr>
              <a:t>Corrective Action</a:t>
            </a:r>
            <a:endParaRPr lang="en-ZA" b="1" cap="small" dirty="0">
              <a:latin typeface="Arial" panose="020B0604020202020204" pitchFamily="34" charset="0"/>
              <a:cs typeface="Arial" panose="020B0604020202020204" pitchFamily="34" charset="0"/>
            </a:endParaRPr>
          </a:p>
        </p:txBody>
      </p:sp>
      <p:sp>
        <p:nvSpPr>
          <p:cNvPr id="3" name="Rectangle 2"/>
          <p:cNvSpPr/>
          <p:nvPr/>
        </p:nvSpPr>
        <p:spPr>
          <a:xfrm>
            <a:off x="0" y="671691"/>
            <a:ext cx="8991601"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a:ea typeface="Calibri"/>
              <a:cs typeface="+mn-cs"/>
            </a:endParaRPr>
          </a:p>
        </p:txBody>
      </p:sp>
      <p:sp>
        <p:nvSpPr>
          <p:cNvPr id="2" name="Rectangle 1"/>
          <p:cNvSpPr/>
          <p:nvPr/>
        </p:nvSpPr>
        <p:spPr>
          <a:xfrm>
            <a:off x="179511" y="589761"/>
            <a:ext cx="8812090" cy="1169551"/>
          </a:xfrm>
          <a:prstGeom prst="rect">
            <a:avLst/>
          </a:prstGeom>
        </p:spPr>
        <p:txBody>
          <a:bodyPr wrap="square">
            <a:spAutoFit/>
          </a:bodyPr>
          <a:lstStyle/>
          <a:p>
            <a:pPr marL="0" marR="0" lvl="2"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8"/>
              <a:cs typeface="+mn-cs"/>
            </a:endParaRPr>
          </a:p>
          <a:p>
            <a:pPr marL="0" marR="0" lvl="2"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8"/>
              <a:cs typeface="+mn-cs"/>
            </a:endParaRPr>
          </a:p>
          <a:p>
            <a:pPr marL="0" marR="0" lvl="2"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8"/>
              <a:cs typeface="+mn-cs"/>
            </a:endParaRPr>
          </a:p>
          <a:p>
            <a:pPr marL="0" marR="0" lvl="2"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8"/>
              <a:cs typeface="+mn-cs"/>
            </a:endParaRPr>
          </a:p>
          <a:p>
            <a:pPr marL="0" marR="0" lvl="2"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8"/>
              <a:cs typeface="+mn-cs"/>
            </a:endParaRPr>
          </a:p>
        </p:txBody>
      </p:sp>
      <p:sp>
        <p:nvSpPr>
          <p:cNvPr id="4" name="Rectangle 3"/>
          <p:cNvSpPr/>
          <p:nvPr/>
        </p:nvSpPr>
        <p:spPr>
          <a:xfrm>
            <a:off x="304800" y="800953"/>
            <a:ext cx="8686801" cy="17543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8"/>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Times New Roman" panose="02020603050405020304" pitchFamily="18" charset="0"/>
              <a:ea typeface="Arial Unicode MS" panose="020B0604020202020204" pitchFamily="34" charset="-128"/>
              <a:cs typeface="+mn-cs"/>
            </a:endParaRPr>
          </a:p>
        </p:txBody>
      </p:sp>
      <p:sp>
        <p:nvSpPr>
          <p:cNvPr id="5" name="Rectangle 4"/>
          <p:cNvSpPr/>
          <p:nvPr/>
        </p:nvSpPr>
        <p:spPr>
          <a:xfrm>
            <a:off x="76200" y="800953"/>
            <a:ext cx="8915401" cy="5217326"/>
          </a:xfrm>
          <a:prstGeom prst="rect">
            <a:avLst/>
          </a:prstGeom>
        </p:spPr>
        <p:txBody>
          <a:bodyPr wrap="square" lIns="0">
            <a:spAutoFit/>
          </a:bodyPr>
          <a:lstStyle/>
          <a:p>
            <a:pPr marL="342900" lvl="1" indent="-342900" algn="just">
              <a:lnSpc>
                <a:spcPct val="150000"/>
              </a:lnSpc>
              <a:buFont typeface="Wingdings" panose="05000000000000000000" pitchFamily="2" charset="2"/>
              <a:buChar char="q"/>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The Department is in the process of developing the Strategic Planning, Monitoring and Reporting Framework and Standard Operating Procedure (SOP) that will address the material findings on performance information and compliance with legislation.</a:t>
            </a:r>
          </a:p>
          <a:p>
            <a:pPr marL="342900" lvl="1" indent="-342900" algn="just">
              <a:lnSpc>
                <a:spcPct val="150000"/>
              </a:lnSpc>
              <a:buFont typeface="Wingdings" panose="05000000000000000000" pitchFamily="2" charset="2"/>
              <a:buChar char="q"/>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Vacant funded posts will be filled upon approval of the reviewed structure.</a:t>
            </a:r>
          </a:p>
          <a:p>
            <a:pPr marL="342900" lvl="1" indent="-342900" algn="just">
              <a:lnSpc>
                <a:spcPct val="150000"/>
              </a:lnSpc>
              <a:buFont typeface="Wingdings" panose="05000000000000000000" pitchFamily="2" charset="2"/>
              <a:buChar char="q"/>
            </a:pPr>
            <a:r>
              <a:rPr lang="en-US" sz="1600" b="0" i="0" u="none" strike="noStrike" baseline="0" dirty="0">
                <a:solidFill>
                  <a:srgbClr val="231F20"/>
                </a:solidFill>
                <a:latin typeface="Arial" panose="020B0604020202020204" pitchFamily="34" charset="0"/>
                <a:cs typeface="Arial" panose="020B0604020202020204" pitchFamily="34" charset="0"/>
              </a:rPr>
              <a:t>Going forward, the Blended Finance </a:t>
            </a:r>
            <a:r>
              <a:rPr lang="en-US" sz="1600" b="0" i="0" u="none" strike="noStrike" baseline="0" dirty="0" err="1">
                <a:solidFill>
                  <a:srgbClr val="231F20"/>
                </a:solidFill>
                <a:latin typeface="Arial" panose="020B0604020202020204" pitchFamily="34" charset="0"/>
                <a:cs typeface="Arial" panose="020B0604020202020204" pitchFamily="34" charset="0"/>
              </a:rPr>
              <a:t>programme</a:t>
            </a:r>
            <a:r>
              <a:rPr lang="en-US" sz="1600" b="0" i="0" u="none" strike="noStrike" baseline="0" dirty="0">
                <a:solidFill>
                  <a:srgbClr val="231F20"/>
                </a:solidFill>
                <a:latin typeface="Arial" panose="020B0604020202020204" pitchFamily="34" charset="0"/>
                <a:cs typeface="Arial" panose="020B0604020202020204" pitchFamily="34" charset="0"/>
              </a:rPr>
              <a:t> will be implemented by </a:t>
            </a:r>
            <a:r>
              <a:rPr lang="en-US" sz="1600" b="1" i="0" u="none" strike="noStrike" baseline="0" dirty="0" err="1">
                <a:solidFill>
                  <a:srgbClr val="231F20"/>
                </a:solidFill>
                <a:latin typeface="Arial" panose="020B0604020202020204" pitchFamily="34" charset="0"/>
                <a:cs typeface="Arial" panose="020B0604020202020204" pitchFamily="34" charset="0"/>
              </a:rPr>
              <a:t>sefa</a:t>
            </a:r>
            <a:r>
              <a:rPr lang="en-US" sz="1600" b="0" i="0" u="none" strike="noStrike" baseline="0" dirty="0">
                <a:solidFill>
                  <a:srgbClr val="231F20"/>
                </a:solidFill>
                <a:latin typeface="Arial" panose="020B0604020202020204" pitchFamily="34" charset="0"/>
                <a:cs typeface="Arial" panose="020B0604020202020204" pitchFamily="34" charset="0"/>
              </a:rPr>
              <a:t>.</a:t>
            </a:r>
          </a:p>
          <a:p>
            <a:pPr marL="342900" lvl="1" indent="-342900" algn="just">
              <a:lnSpc>
                <a:spcPct val="150000"/>
              </a:lnSpc>
              <a:buFont typeface="Wingdings" panose="05000000000000000000" pitchFamily="2" charset="2"/>
              <a:buChar char="q"/>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The Department has developed and introduced new business delivery model and as such the BBSDP is being phased </a:t>
            </a:r>
            <a:r>
              <a:rPr lang="en-ZA"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out.</a:t>
            </a:r>
          </a:p>
          <a:p>
            <a:pPr marL="342900" lvl="1" indent="-342900" algn="just">
              <a:lnSpc>
                <a:spcPct val="150000"/>
              </a:lnSpc>
              <a:buFont typeface="Wingdings" panose="05000000000000000000" pitchFamily="2" charset="2"/>
              <a:buChar char="q"/>
            </a:pP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During the 2020/21 financial year, the Department will </a:t>
            </a:r>
            <a:r>
              <a:rPr lang="en-US" sz="1600" dirty="0" err="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prioritise</a:t>
            </a: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and focus on </a:t>
            </a:r>
            <a:r>
              <a:rPr lang="en-ZA"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Products Markets.</a:t>
            </a:r>
          </a:p>
          <a:p>
            <a:pPr marL="342900" lvl="1" indent="-342900" algn="just">
              <a:lnSpc>
                <a:spcPct val="150000"/>
              </a:lnSpc>
              <a:buFont typeface="Wingdings" panose="05000000000000000000" pitchFamily="2" charset="2"/>
              <a:buChar char="q"/>
            </a:pPr>
            <a:r>
              <a:rPr lang="en-ZA"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Small Enterprise Development </a:t>
            </a:r>
            <a:r>
              <a:rPr lang="en-US"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Masterplan Framework is planned to be presented to EXCO during the 2020/21 </a:t>
            </a:r>
            <a:r>
              <a:rPr lang="en-ZA" sz="160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financial year.</a:t>
            </a:r>
          </a:p>
          <a:p>
            <a:pPr marL="742950" lvl="1" indent="-285750">
              <a:lnSpc>
                <a:spcPct val="150000"/>
              </a:lnSpc>
              <a:buFont typeface="Wingdings" panose="05000000000000000000" pitchFamily="2" charset="2"/>
              <a:buChar char="q"/>
            </a:pPr>
            <a:endParaRPr lang="en-ZA" sz="1600" dirty="0">
              <a:solidFill>
                <a:prstClr val="black"/>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Wingdings" panose="05000000000000000000" pitchFamily="2" charset="2"/>
              <a:buChar char="q"/>
            </a:pPr>
            <a:endParaRPr lang="en-ZA" sz="1600" dirty="0">
              <a:solidFill>
                <a:prstClr val="black"/>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endParaRPr kumimoji="0" lang="en-ZA" sz="1600" b="0" i="0" u="none" strike="noStrike" kern="1200" cap="none" spc="0" normalizeH="0" baseline="0" noProof="0" dirty="0">
              <a:ln>
                <a:noFill/>
              </a:ln>
              <a:solidFill>
                <a:srgbClr val="000000"/>
              </a:solidFill>
              <a:effectLst/>
              <a:uLnTx/>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p:txBody>
      </p:sp>
      <p:pic>
        <p:nvPicPr>
          <p:cNvPr id="8" name="Picture 7"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1009112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305800" y="6356350"/>
            <a:ext cx="381000" cy="365125"/>
          </a:xfrm>
        </p:spPr>
        <p:txBody>
          <a:bodyPr/>
          <a:lstStyle/>
          <a:p>
            <a:fld id="{4AB88CD7-4EF4-4CF2-A5CD-635B91DBAFF0}" type="slidenum">
              <a:rPr lang="en-US" sz="1400" b="1" smtClean="0">
                <a:solidFill>
                  <a:prstClr val="black">
                    <a:tint val="75000"/>
                  </a:prstClr>
                </a:solidFill>
                <a:latin typeface="Arial" panose="020B0604020202020204" pitchFamily="34" charset="0"/>
                <a:cs typeface="Arial" panose="020B0604020202020204" pitchFamily="34" charset="0"/>
              </a:rPr>
              <a:pPr/>
              <a:t>24</a:t>
            </a:fld>
            <a:endParaRPr lang="en-US" sz="1400" b="1" dirty="0">
              <a:solidFill>
                <a:prstClr val="black">
                  <a:tint val="75000"/>
                </a:prstClr>
              </a:solidFill>
              <a:latin typeface="Arial" panose="020B0604020202020204" pitchFamily="34" charset="0"/>
              <a:cs typeface="Arial" panose="020B0604020202020204" pitchFamily="34" charset="0"/>
            </a:endParaRPr>
          </a:p>
        </p:txBody>
      </p:sp>
      <p:sp>
        <p:nvSpPr>
          <p:cNvPr id="6" name="Title 1"/>
          <p:cNvSpPr txBox="1">
            <a:spLocks/>
          </p:cNvSpPr>
          <p:nvPr/>
        </p:nvSpPr>
        <p:spPr>
          <a:xfrm>
            <a:off x="152400" y="2438400"/>
            <a:ext cx="8991600" cy="11430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cap="small" dirty="0">
                <a:solidFill>
                  <a:prstClr val="black"/>
                </a:solidFill>
                <a:latin typeface="Arial" pitchFamily="34" charset="0"/>
                <a:cs typeface="Arial" pitchFamily="34" charset="0"/>
              </a:rPr>
              <a:t>5. Governance</a:t>
            </a:r>
          </a:p>
        </p:txBody>
      </p:sp>
      <p:pic>
        <p:nvPicPr>
          <p:cNvPr id="4" name="Picture 3"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1772580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11" y="771525"/>
            <a:ext cx="9133114" cy="5553075"/>
          </a:xfrm>
        </p:spPr>
        <p:txBody>
          <a:bodyPr>
            <a:noAutofit/>
          </a:bodyPr>
          <a:lstStyle/>
          <a:p>
            <a:pPr marL="0" indent="0" algn="just">
              <a:spcAft>
                <a:spcPts val="1000"/>
              </a:spcAft>
              <a:buNone/>
            </a:pPr>
            <a:r>
              <a:rPr lang="en-GB" sz="1600" b="1" dirty="0">
                <a:latin typeface="Arial" panose="020B0604020202020204" pitchFamily="34" charset="0"/>
                <a:ea typeface="Times" panose="02020603050405020304" pitchFamily="18" charset="0"/>
                <a:cs typeface="Arial" panose="020B0604020202020204" pitchFamily="34" charset="0"/>
              </a:rPr>
              <a:t>RISK MANAGEMENT</a:t>
            </a:r>
          </a:p>
          <a:p>
            <a:pPr algn="just">
              <a:spcAft>
                <a:spcPts val="1000"/>
              </a:spcAft>
              <a:buFont typeface="Wingdings" panose="05000000000000000000" pitchFamily="2" charset="2"/>
              <a:buChar char="q"/>
            </a:pPr>
            <a:r>
              <a:rPr lang="en-GB" sz="1500" dirty="0">
                <a:latin typeface="Arial" panose="020B0604020202020204" pitchFamily="34" charset="0"/>
                <a:ea typeface="Times" panose="02020603050405020304" pitchFamily="18" charset="0"/>
                <a:cs typeface="Arial" panose="020B0604020202020204" pitchFamily="34" charset="0"/>
              </a:rPr>
              <a:t>The Department has a Risk and Ethics Management Unit that conducts regular risk assessments to identify new and emerging risks.</a:t>
            </a:r>
          </a:p>
          <a:p>
            <a:pPr algn="just">
              <a:spcAft>
                <a:spcPts val="1000"/>
              </a:spcAft>
              <a:buFont typeface="Wingdings" panose="05000000000000000000" pitchFamily="2" charset="2"/>
              <a:buChar char="q"/>
            </a:pPr>
            <a:r>
              <a:rPr lang="en-GB" sz="1500" dirty="0">
                <a:latin typeface="Arial" panose="020B0604020202020204" pitchFamily="34" charset="0"/>
                <a:ea typeface="Times" panose="02020603050405020304" pitchFamily="18" charset="0"/>
                <a:cs typeface="Arial" panose="020B0604020202020204" pitchFamily="34" charset="0"/>
              </a:rPr>
              <a:t>There is a Risk and Ethics Management Committee that meets quarterly and at times, special meetings are convened as and when a need arises. </a:t>
            </a:r>
          </a:p>
          <a:p>
            <a:pPr lvl="1" algn="just">
              <a:spcAft>
                <a:spcPts val="1000"/>
              </a:spcAft>
              <a:buFont typeface="Courier New" panose="02070309020205020404" pitchFamily="49" charset="0"/>
              <a:buChar char="o"/>
            </a:pPr>
            <a:r>
              <a:rPr lang="en-GB" sz="1400" dirty="0">
                <a:latin typeface="Arial" panose="020B0604020202020204" pitchFamily="34" charset="0"/>
                <a:ea typeface="Times" panose="02020603050405020304" pitchFamily="18" charset="0"/>
                <a:cs typeface="Arial" panose="020B0604020202020204" pitchFamily="34" charset="0"/>
              </a:rPr>
              <a:t>The 2020/21 Risk and Ethics Management Implementation Plan was reviewed and approved.</a:t>
            </a:r>
          </a:p>
          <a:p>
            <a:pPr marL="0" indent="0" algn="just">
              <a:spcAft>
                <a:spcPts val="1000"/>
              </a:spcAft>
              <a:buNone/>
            </a:pPr>
            <a:r>
              <a:rPr lang="en-ZA" sz="1600" b="1" dirty="0">
                <a:latin typeface="Arial" panose="020B0604020202020204" pitchFamily="34" charset="0"/>
                <a:ea typeface="Times" panose="02020603050405020304" pitchFamily="18" charset="0"/>
                <a:cs typeface="Arial" panose="020B0604020202020204" pitchFamily="34" charset="0"/>
              </a:rPr>
              <a:t>FRAUD AND CORRUPTION</a:t>
            </a:r>
          </a:p>
          <a:p>
            <a:pPr algn="just">
              <a:spcAft>
                <a:spcPts val="1000"/>
              </a:spcAft>
              <a:buFont typeface="Wingdings" panose="05000000000000000000" pitchFamily="2" charset="2"/>
              <a:buChar char="q"/>
            </a:pPr>
            <a:r>
              <a:rPr lang="en-GB" sz="1500" dirty="0">
                <a:latin typeface="Arial" panose="020B0604020202020204" pitchFamily="34" charset="0"/>
                <a:ea typeface="Times" panose="02020603050405020304" pitchFamily="18" charset="0"/>
                <a:cs typeface="Arial" panose="020B0604020202020204" pitchFamily="34" charset="0"/>
              </a:rPr>
              <a:t>The Department has an approved Fraud Prevention, Anti-Corruption and Whistle Blowing Policy and Implementation Plan.</a:t>
            </a:r>
          </a:p>
          <a:p>
            <a:pPr algn="just">
              <a:spcAft>
                <a:spcPts val="1000"/>
              </a:spcAft>
              <a:buFont typeface="Wingdings" panose="05000000000000000000" pitchFamily="2" charset="2"/>
              <a:buChar char="q"/>
            </a:pPr>
            <a:r>
              <a:rPr lang="en-GB" sz="1500" dirty="0">
                <a:latin typeface="Arial" panose="020B0604020202020204" pitchFamily="34" charset="0"/>
                <a:ea typeface="Times" panose="02020603050405020304" pitchFamily="18" charset="0"/>
                <a:cs typeface="Arial" panose="020B0604020202020204" pitchFamily="34" charset="0"/>
              </a:rPr>
              <a:t>The </a:t>
            </a:r>
            <a:r>
              <a:rPr lang="en-US" sz="1500" dirty="0">
                <a:solidFill>
                  <a:srgbClr val="231F20"/>
                </a:solidFill>
                <a:latin typeface="Arial" panose="020B0604020202020204" pitchFamily="34" charset="0"/>
                <a:cs typeface="Arial" panose="020B0604020202020204" pitchFamily="34" charset="0"/>
              </a:rPr>
              <a:t>Department has established a facility to report fraudulent activities through the National Anti- Corruption Hotline (0800 701 701). </a:t>
            </a:r>
          </a:p>
          <a:p>
            <a:pPr marL="0" indent="0" algn="just">
              <a:spcAft>
                <a:spcPts val="1000"/>
              </a:spcAft>
              <a:buNone/>
            </a:pPr>
            <a:r>
              <a:rPr lang="en-GB" sz="1600" b="1" dirty="0">
                <a:latin typeface="Arial" panose="020B0604020202020204" pitchFamily="34" charset="0"/>
                <a:ea typeface="Times" panose="02020603050405020304" pitchFamily="18" charset="0"/>
                <a:cs typeface="Arial" panose="020B0604020202020204" pitchFamily="34" charset="0"/>
              </a:rPr>
              <a:t>MINIMISING CONFLICT OF INTEREST</a:t>
            </a:r>
          </a:p>
          <a:p>
            <a:pPr lvl="0" algn="just">
              <a:spcAft>
                <a:spcPts val="1000"/>
              </a:spcAft>
              <a:buFont typeface="Wingdings" panose="05000000000000000000" pitchFamily="2" charset="2"/>
              <a:buChar char="q"/>
            </a:pPr>
            <a:r>
              <a:rPr lang="en-US" sz="1500" dirty="0">
                <a:latin typeface="Arial" panose="020B0604020202020204" pitchFamily="34" charset="0"/>
                <a:ea typeface="Times" panose="02020603050405020304" pitchFamily="18" charset="0"/>
                <a:cs typeface="Arial" panose="020B0604020202020204" pitchFamily="34" charset="0"/>
              </a:rPr>
              <a:t>All members of the SMS are expected to disclose their business interests on an annual basis via the </a:t>
            </a:r>
            <a:r>
              <a:rPr lang="en-US" sz="1500" dirty="0" err="1">
                <a:latin typeface="Arial" panose="020B0604020202020204" pitchFamily="34" charset="0"/>
                <a:ea typeface="Times" panose="02020603050405020304" pitchFamily="18" charset="0"/>
                <a:cs typeface="Arial" panose="020B0604020202020204" pitchFamily="34" charset="0"/>
              </a:rPr>
              <a:t>eDisclosure</a:t>
            </a:r>
            <a:r>
              <a:rPr lang="en-US" sz="1500" dirty="0">
                <a:latin typeface="Arial" panose="020B0604020202020204" pitchFamily="34" charset="0"/>
                <a:ea typeface="Times" panose="02020603050405020304" pitchFamily="18" charset="0"/>
                <a:cs typeface="Arial" panose="020B0604020202020204" pitchFamily="34" charset="0"/>
              </a:rPr>
              <a:t> system, in terms of the Public Service Regulations, as amended.</a:t>
            </a:r>
          </a:p>
          <a:p>
            <a:pPr lvl="0" algn="just">
              <a:spcAft>
                <a:spcPts val="1000"/>
              </a:spcAft>
              <a:buFont typeface="Wingdings" panose="05000000000000000000" pitchFamily="2" charset="2"/>
              <a:buChar char="q"/>
            </a:pPr>
            <a:r>
              <a:rPr lang="en-US" sz="1500" dirty="0">
                <a:latin typeface="Arial" panose="020B0604020202020204" pitchFamily="34" charset="0"/>
                <a:ea typeface="Times" panose="02020603050405020304" pitchFamily="18" charset="0"/>
                <a:cs typeface="Arial" panose="020B0604020202020204" pitchFamily="34" charset="0"/>
              </a:rPr>
              <a:t>The Department verifies ownership of companies on the Central Supplier Database (CSD) and the Company and Intellectual Property Commission (CIPC) and lastly, determines State employment against the Department of Public Service and Administration (DPSA).</a:t>
            </a:r>
          </a:p>
          <a:p>
            <a:pPr marL="0" indent="0" algn="just">
              <a:spcAft>
                <a:spcPts val="1000"/>
              </a:spcAft>
              <a:buNone/>
            </a:pPr>
            <a:endParaRPr lang="en-GB" sz="1600" dirty="0">
              <a:latin typeface="Arial" panose="020B0604020202020204" pitchFamily="34" charset="0"/>
              <a:ea typeface="Times" panose="02020603050405020304" pitchFamily="18" charset="0"/>
              <a:cs typeface="Arial" panose="020B0604020202020204" pitchFamily="34" charset="0"/>
            </a:endParaRPr>
          </a:p>
        </p:txBody>
      </p:sp>
      <p:sp>
        <p:nvSpPr>
          <p:cNvPr id="4" name="Title 1"/>
          <p:cNvSpPr>
            <a:spLocks noGrp="1"/>
          </p:cNvSpPr>
          <p:nvPr>
            <p:ph type="title"/>
          </p:nvPr>
        </p:nvSpPr>
        <p:spPr>
          <a:xfrm>
            <a:off x="0" y="0"/>
            <a:ext cx="9133114" cy="7620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3600" b="1" cap="small" dirty="0">
                <a:latin typeface="Arial" panose="020B0604020202020204" pitchFamily="34" charset="0"/>
                <a:cs typeface="Arial" panose="020B0604020202020204" pitchFamily="34" charset="0"/>
              </a:rPr>
              <a:t>Governance</a:t>
            </a:r>
          </a:p>
        </p:txBody>
      </p:sp>
      <p:sp>
        <p:nvSpPr>
          <p:cNvPr id="6" name="Slide Number Placeholder 5"/>
          <p:cNvSpPr>
            <a:spLocks noGrp="1"/>
          </p:cNvSpPr>
          <p:nvPr>
            <p:ph type="sldNum" sz="quarter" idx="12"/>
          </p:nvPr>
        </p:nvSpPr>
        <p:spPr>
          <a:xfrm>
            <a:off x="8153400" y="6467147"/>
            <a:ext cx="609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25</a:t>
            </a:fld>
            <a:endParaRPr lang="en-US" sz="1400" b="1" dirty="0">
              <a:solidFill>
                <a:prstClr val="black">
                  <a:tint val="75000"/>
                </a:prstClr>
              </a:solidFill>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467147"/>
            <a:ext cx="1752600" cy="369082"/>
          </a:xfrm>
          <a:prstGeom prst="rect">
            <a:avLst/>
          </a:prstGeom>
          <a:noFill/>
          <a:ln>
            <a:noFill/>
          </a:ln>
        </p:spPr>
      </p:pic>
    </p:spTree>
    <p:extLst>
      <p:ext uri="{BB962C8B-B14F-4D97-AF65-F5344CB8AC3E}">
        <p14:creationId xmlns:p14="http://schemas.microsoft.com/office/powerpoint/2010/main" xmlns="" val="619879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036"/>
            <a:ext cx="9133114" cy="5553075"/>
          </a:xfrm>
        </p:spPr>
        <p:txBody>
          <a:bodyPr>
            <a:noAutofit/>
          </a:bodyPr>
          <a:lstStyle/>
          <a:p>
            <a:pPr marL="0" indent="0" algn="just">
              <a:spcAft>
                <a:spcPts val="1000"/>
              </a:spcAft>
              <a:buNone/>
            </a:pPr>
            <a:r>
              <a:rPr lang="en-GB" sz="1600" b="1" dirty="0">
                <a:latin typeface="Arial" panose="020B0604020202020204" pitchFamily="34" charset="0"/>
                <a:ea typeface="Times" panose="02020603050405020304" pitchFamily="18" charset="0"/>
                <a:cs typeface="Arial" panose="020B0604020202020204" pitchFamily="34" charset="0"/>
              </a:rPr>
              <a:t>CODE OF CONDUCT</a:t>
            </a:r>
          </a:p>
          <a:p>
            <a:pPr algn="just">
              <a:spcAft>
                <a:spcPts val="1000"/>
              </a:spcAft>
              <a:buFont typeface="Wingdings" panose="05000000000000000000" pitchFamily="2" charset="2"/>
              <a:buChar char="q"/>
            </a:pPr>
            <a:r>
              <a:rPr lang="en-US" sz="1500" dirty="0">
                <a:latin typeface="Arial" panose="020B0604020202020204" pitchFamily="34" charset="0"/>
                <a:ea typeface="Times" panose="02020603050405020304" pitchFamily="18" charset="0"/>
                <a:cs typeface="Arial" panose="020B0604020202020204" pitchFamily="34" charset="0"/>
              </a:rPr>
              <a:t>The Code of Conduct was implemented through training, and every official received a copy to ensure compliance. New employees were provided with training on the new regulations.</a:t>
            </a:r>
          </a:p>
          <a:p>
            <a:pPr marL="0" indent="0" algn="just">
              <a:spcAft>
                <a:spcPts val="1000"/>
              </a:spcAft>
              <a:buNone/>
            </a:pPr>
            <a:r>
              <a:rPr lang="en-US" sz="1500" b="1" dirty="0">
                <a:latin typeface="Arial" panose="020B0604020202020204" pitchFamily="34" charset="0"/>
                <a:ea typeface="Times" panose="02020603050405020304" pitchFamily="18" charset="0"/>
                <a:cs typeface="Arial" panose="020B0604020202020204" pitchFamily="34" charset="0"/>
              </a:rPr>
              <a:t>HEALTH, SAFETY AND ENVIRONMNTAL ISSUES</a:t>
            </a:r>
            <a:endParaRPr lang="en-GB" sz="1500" b="1" dirty="0">
              <a:latin typeface="Arial" panose="020B0604020202020204" pitchFamily="34" charset="0"/>
              <a:ea typeface="Times" panose="02020603050405020304" pitchFamily="18" charset="0"/>
              <a:cs typeface="Arial" panose="020B0604020202020204" pitchFamily="34" charset="0"/>
            </a:endParaRPr>
          </a:p>
          <a:p>
            <a:pPr algn="just">
              <a:spcAft>
                <a:spcPts val="1000"/>
              </a:spcAft>
              <a:buFont typeface="Wingdings" panose="05000000000000000000" pitchFamily="2" charset="2"/>
              <a:buChar char="q"/>
            </a:pPr>
            <a:r>
              <a:rPr lang="en-GB" sz="1500" dirty="0">
                <a:latin typeface="Arial" panose="020B0604020202020204" pitchFamily="34" charset="0"/>
                <a:ea typeface="Times" panose="02020603050405020304" pitchFamily="18" charset="0"/>
                <a:cs typeface="Arial" panose="020B0604020202020204" pitchFamily="34" charset="0"/>
              </a:rPr>
              <a:t>There is a </a:t>
            </a:r>
            <a:r>
              <a:rPr lang="en-US" sz="1500" dirty="0">
                <a:latin typeface="Arial" panose="020B0604020202020204" pitchFamily="34" charset="0"/>
                <a:ea typeface="Times" panose="02020603050405020304" pitchFamily="18" charset="0"/>
                <a:cs typeface="Arial" panose="020B0604020202020204" pitchFamily="34" charset="0"/>
              </a:rPr>
              <a:t>Health and Safety Committee that meets on a quarterly basis wherein the health and safety concerns of the employees as well as Occupational and Health Safety (OHS) hazards were identified, discussed and where possible, resolved.</a:t>
            </a:r>
            <a:r>
              <a:rPr lang="en-GB" sz="1500" dirty="0">
                <a:latin typeface="Arial" panose="020B0604020202020204" pitchFamily="34" charset="0"/>
                <a:ea typeface="Times" panose="02020603050405020304" pitchFamily="18" charset="0"/>
                <a:cs typeface="Arial" panose="020B0604020202020204" pitchFamily="34" charset="0"/>
              </a:rPr>
              <a:t> </a:t>
            </a:r>
          </a:p>
          <a:p>
            <a:pPr marL="0" indent="0" algn="just">
              <a:spcAft>
                <a:spcPts val="1000"/>
              </a:spcAft>
              <a:buNone/>
            </a:pPr>
            <a:r>
              <a:rPr lang="en-ZA" sz="1600" b="1" dirty="0">
                <a:latin typeface="Arial" panose="020B0604020202020204" pitchFamily="34" charset="0"/>
                <a:ea typeface="Times" panose="02020603050405020304" pitchFamily="18" charset="0"/>
                <a:cs typeface="Arial" panose="020B0604020202020204" pitchFamily="34" charset="0"/>
              </a:rPr>
              <a:t>PORTFOLIO COMMITTEES</a:t>
            </a:r>
          </a:p>
          <a:p>
            <a:pPr algn="just">
              <a:spcAft>
                <a:spcPts val="1000"/>
              </a:spcAft>
              <a:buFont typeface="Wingdings" panose="05000000000000000000" pitchFamily="2" charset="2"/>
              <a:buChar char="q"/>
            </a:pPr>
            <a:r>
              <a:rPr lang="en-US" sz="1500" dirty="0">
                <a:latin typeface="Arial" panose="020B0604020202020204" pitchFamily="34" charset="0"/>
                <a:ea typeface="Times" panose="02020603050405020304" pitchFamily="18" charset="0"/>
                <a:cs typeface="Arial" panose="020B0604020202020204" pitchFamily="34" charset="0"/>
              </a:rPr>
              <a:t>In its engagement with the Portfolio and the Select Committees, the SBD Portfolio presented progress on strategic as well as matters of public interest. Amongst others the SBD portfolio presented the following key issues:</a:t>
            </a:r>
          </a:p>
          <a:p>
            <a:pPr lvl="1" algn="just">
              <a:spcAft>
                <a:spcPts val="1000"/>
              </a:spcAft>
              <a:buFont typeface="Courier New" panose="02070309020205020404" pitchFamily="49" charset="0"/>
              <a:buChar char="o"/>
            </a:pPr>
            <a:r>
              <a:rPr lang="en-US" sz="1500" dirty="0">
                <a:latin typeface="Arial" panose="020B0604020202020204" pitchFamily="34" charset="0"/>
                <a:ea typeface="Times" panose="02020603050405020304" pitchFamily="18" charset="0"/>
                <a:cs typeface="Arial" panose="020B0604020202020204" pitchFamily="34" charset="0"/>
              </a:rPr>
              <a:t>Quarterly Performance Reports by the DSBD, Seda and </a:t>
            </a:r>
            <a:r>
              <a:rPr lang="en-US" sz="1500" b="1" dirty="0" err="1">
                <a:latin typeface="Arial" panose="020B0604020202020204" pitchFamily="34" charset="0"/>
                <a:ea typeface="Times" panose="02020603050405020304" pitchFamily="18" charset="0"/>
                <a:cs typeface="Arial" panose="020B0604020202020204" pitchFamily="34" charset="0"/>
              </a:rPr>
              <a:t>sefa</a:t>
            </a:r>
            <a:r>
              <a:rPr lang="en-US" sz="1500" dirty="0">
                <a:latin typeface="Arial" panose="020B0604020202020204" pitchFamily="34" charset="0"/>
                <a:ea typeface="Times" panose="02020603050405020304" pitchFamily="18" charset="0"/>
                <a:cs typeface="Arial" panose="020B0604020202020204" pitchFamily="34" charset="0"/>
              </a:rPr>
              <a:t>;  2019/20 Annual Performance Plan; 2018/19 Annual Report; Progress report on the amendment of the Small Enterprise Act; Consideration of the Budget Vote; and Progress on implementation of projects supported by the SBD Portfolio.</a:t>
            </a:r>
          </a:p>
          <a:p>
            <a:pPr algn="just">
              <a:spcAft>
                <a:spcPts val="1000"/>
              </a:spcAft>
              <a:buFont typeface="Wingdings" panose="05000000000000000000" pitchFamily="2" charset="2"/>
              <a:buChar char="q"/>
            </a:pPr>
            <a:r>
              <a:rPr lang="en-US" sz="1500" dirty="0">
                <a:latin typeface="Arial" panose="020B0604020202020204" pitchFamily="34" charset="0"/>
                <a:ea typeface="Times" panose="02020603050405020304" pitchFamily="18" charset="0"/>
                <a:cs typeface="Arial" panose="020B0604020202020204" pitchFamily="34" charset="0"/>
              </a:rPr>
              <a:t>The Department took note of the Committees’ findings, observations and recommendations and developed control mechanisms to monitor progress on implementation of recommendations or resolutions by the Committees.</a:t>
            </a:r>
            <a:r>
              <a:rPr lang="en-GB" sz="1500" dirty="0">
                <a:latin typeface="Arial" panose="020B0604020202020204" pitchFamily="34" charset="0"/>
                <a:ea typeface="Times" panose="02020603050405020304" pitchFamily="18" charset="0"/>
                <a:cs typeface="Arial" panose="020B0604020202020204" pitchFamily="34" charset="0"/>
              </a:rPr>
              <a:t> </a:t>
            </a:r>
            <a:endParaRPr lang="en-GB" sz="1600" dirty="0">
              <a:latin typeface="Arial" panose="020B0604020202020204" pitchFamily="34" charset="0"/>
              <a:ea typeface="Times" panose="02020603050405020304" pitchFamily="18" charset="0"/>
              <a:cs typeface="Arial" panose="020B0604020202020204" pitchFamily="34" charset="0"/>
            </a:endParaRPr>
          </a:p>
        </p:txBody>
      </p:sp>
      <p:sp>
        <p:nvSpPr>
          <p:cNvPr id="4" name="Title 1"/>
          <p:cNvSpPr>
            <a:spLocks noGrp="1"/>
          </p:cNvSpPr>
          <p:nvPr>
            <p:ph type="title"/>
          </p:nvPr>
        </p:nvSpPr>
        <p:spPr>
          <a:xfrm>
            <a:off x="0" y="0"/>
            <a:ext cx="9133114" cy="7620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3600" b="1" cap="small" dirty="0">
                <a:latin typeface="Arial" panose="020B0604020202020204" pitchFamily="34" charset="0"/>
                <a:cs typeface="Arial" panose="020B0604020202020204" pitchFamily="34" charset="0"/>
              </a:rPr>
              <a:t>Governance</a:t>
            </a:r>
          </a:p>
        </p:txBody>
      </p:sp>
      <p:sp>
        <p:nvSpPr>
          <p:cNvPr id="6" name="Slide Number Placeholder 5"/>
          <p:cNvSpPr>
            <a:spLocks noGrp="1"/>
          </p:cNvSpPr>
          <p:nvPr>
            <p:ph type="sldNum" sz="quarter" idx="12"/>
          </p:nvPr>
        </p:nvSpPr>
        <p:spPr>
          <a:xfrm>
            <a:off x="8153400" y="6467147"/>
            <a:ext cx="609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26</a:t>
            </a:fld>
            <a:endParaRPr lang="en-US" sz="1400" b="1" dirty="0">
              <a:solidFill>
                <a:prstClr val="black">
                  <a:tint val="75000"/>
                </a:prstClr>
              </a:solidFill>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1750674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6" y="847724"/>
            <a:ext cx="9133114" cy="5553075"/>
          </a:xfrm>
        </p:spPr>
        <p:txBody>
          <a:bodyPr>
            <a:noAutofit/>
          </a:bodyPr>
          <a:lstStyle/>
          <a:p>
            <a:pPr marL="0" indent="0" algn="just">
              <a:spcAft>
                <a:spcPts val="1000"/>
              </a:spcAft>
              <a:buNone/>
            </a:pPr>
            <a:r>
              <a:rPr lang="en-GB" sz="1600" b="1" dirty="0">
                <a:latin typeface="Arial" panose="020B0604020202020204" pitchFamily="34" charset="0"/>
                <a:ea typeface="Times" panose="02020603050405020304" pitchFamily="18" charset="0"/>
                <a:cs typeface="Arial" panose="020B0604020202020204" pitchFamily="34" charset="0"/>
              </a:rPr>
              <a:t>INTERNAL CONTROL UNIT</a:t>
            </a:r>
          </a:p>
          <a:p>
            <a:pPr algn="just">
              <a:spcAft>
                <a:spcPts val="1000"/>
              </a:spcAft>
              <a:buFont typeface="Wingdings" panose="05000000000000000000" pitchFamily="2" charset="2"/>
              <a:buChar char="q"/>
            </a:pPr>
            <a:r>
              <a:rPr lang="en-US" sz="1500" dirty="0">
                <a:latin typeface="Arial" panose="020B0604020202020204" pitchFamily="34" charset="0"/>
                <a:ea typeface="Times" panose="02020603050405020304" pitchFamily="18" charset="0"/>
                <a:cs typeface="Arial" panose="020B0604020202020204" pitchFamily="34" charset="0"/>
              </a:rPr>
              <a:t>The Department does not have an Internal Control unit as it is unfunded. The responsibility for internal controls lies primarily with management. Monitoring of controls forms an integral part of the risk management system, and the adequacy of internal controls is also reviewed through internal and external audits. </a:t>
            </a:r>
          </a:p>
          <a:p>
            <a:pPr marL="0" indent="0" algn="just">
              <a:spcAft>
                <a:spcPts val="1000"/>
              </a:spcAft>
              <a:buNone/>
            </a:pPr>
            <a:r>
              <a:rPr lang="en-US" sz="1600" b="1" dirty="0">
                <a:latin typeface="Arial" panose="020B0604020202020204" pitchFamily="34" charset="0"/>
                <a:ea typeface="Times" panose="02020603050405020304" pitchFamily="18" charset="0"/>
                <a:cs typeface="Arial" panose="020B0604020202020204" pitchFamily="34" charset="0"/>
              </a:rPr>
              <a:t>INTERNAL AUDIT AND AUDIT COMMITTEES</a:t>
            </a:r>
            <a:endParaRPr lang="en-GB" sz="1600" b="1" dirty="0">
              <a:latin typeface="Arial" panose="020B0604020202020204" pitchFamily="34" charset="0"/>
              <a:ea typeface="Times" panose="02020603050405020304" pitchFamily="18" charset="0"/>
              <a:cs typeface="Arial" panose="020B0604020202020204" pitchFamily="34" charset="0"/>
            </a:endParaRPr>
          </a:p>
          <a:p>
            <a:pPr algn="just">
              <a:spcAft>
                <a:spcPts val="1000"/>
              </a:spcAft>
              <a:buFont typeface="Wingdings" panose="05000000000000000000" pitchFamily="2" charset="2"/>
              <a:buChar char="q"/>
            </a:pPr>
            <a:r>
              <a:rPr lang="en-US" sz="1500" dirty="0">
                <a:latin typeface="Arial" panose="020B0604020202020204" pitchFamily="34" charset="0"/>
                <a:ea typeface="Times" panose="02020603050405020304" pitchFamily="18" charset="0"/>
                <a:cs typeface="Arial" panose="020B0604020202020204" pitchFamily="34" charset="0"/>
              </a:rPr>
              <a:t>The Internal Audit Unit is in place and reports functionally to the Audit and Risk Committee (ARC) and administratively to the ADG. A risk-based audit plan was approved by the ARC for execution in the 2019/20 financial year and reports were issued on a quarterly basis.</a:t>
            </a:r>
            <a:r>
              <a:rPr lang="en-GB" sz="1500" dirty="0">
                <a:latin typeface="Arial" panose="020B0604020202020204" pitchFamily="34" charset="0"/>
                <a:ea typeface="Times" panose="02020603050405020304" pitchFamily="18" charset="0"/>
                <a:cs typeface="Arial" panose="020B0604020202020204" pitchFamily="34" charset="0"/>
              </a:rPr>
              <a:t> </a:t>
            </a:r>
          </a:p>
          <a:p>
            <a:pPr algn="just">
              <a:spcAft>
                <a:spcPts val="1000"/>
              </a:spcAft>
              <a:buFont typeface="Wingdings" panose="05000000000000000000" pitchFamily="2" charset="2"/>
              <a:buChar char="q"/>
            </a:pPr>
            <a:r>
              <a:rPr lang="en-US" sz="1500" dirty="0">
                <a:latin typeface="Arial" panose="020B0604020202020204" pitchFamily="34" charset="0"/>
                <a:ea typeface="Times" panose="02020603050405020304" pitchFamily="18" charset="0"/>
                <a:cs typeface="Arial" panose="020B0604020202020204" pitchFamily="34" charset="0"/>
              </a:rPr>
              <a:t>The Unit recorded a slight improvement in capacity with the appointment of the Assistant Internal Auditor and two audit interns. Project Management capacity remains inadequate compared to the scope and the number of </a:t>
            </a:r>
            <a:r>
              <a:rPr lang="en-US" sz="1500" dirty="0" err="1">
                <a:latin typeface="Arial" panose="020B0604020202020204" pitchFamily="34" charset="0"/>
                <a:ea typeface="Times" panose="02020603050405020304" pitchFamily="18" charset="0"/>
                <a:cs typeface="Arial" panose="020B0604020202020204" pitchFamily="34" charset="0"/>
              </a:rPr>
              <a:t>programmes</a:t>
            </a:r>
            <a:r>
              <a:rPr lang="en-US" sz="1500" dirty="0">
                <a:latin typeface="Arial" panose="020B0604020202020204" pitchFamily="34" charset="0"/>
                <a:ea typeface="Times" panose="02020603050405020304" pitchFamily="18" charset="0"/>
                <a:cs typeface="Arial" panose="020B0604020202020204" pitchFamily="34" charset="0"/>
              </a:rPr>
              <a:t> to be covered each year.</a:t>
            </a:r>
            <a:endParaRPr lang="en-GB" sz="1500" dirty="0">
              <a:latin typeface="Arial" panose="020B0604020202020204" pitchFamily="34" charset="0"/>
              <a:ea typeface="Times" panose="02020603050405020304" pitchFamily="18" charset="0"/>
              <a:cs typeface="Arial" panose="020B0604020202020204" pitchFamily="34" charset="0"/>
            </a:endParaRPr>
          </a:p>
          <a:p>
            <a:pPr marL="0" indent="0" algn="just">
              <a:spcAft>
                <a:spcPts val="1000"/>
              </a:spcAft>
              <a:buNone/>
            </a:pPr>
            <a:r>
              <a:rPr lang="en-ZA" sz="1600" b="1" dirty="0">
                <a:latin typeface="Arial" panose="020B0604020202020204" pitchFamily="34" charset="0"/>
                <a:ea typeface="Times" panose="02020603050405020304" pitchFamily="18" charset="0"/>
                <a:cs typeface="Arial" panose="020B0604020202020204" pitchFamily="34" charset="0"/>
              </a:rPr>
              <a:t>AUDIT AND RISK COMMITTEE REPORT</a:t>
            </a:r>
          </a:p>
          <a:p>
            <a:pPr algn="just">
              <a:spcAft>
                <a:spcPts val="1000"/>
              </a:spcAft>
              <a:buFont typeface="Wingdings" panose="05000000000000000000" pitchFamily="2" charset="2"/>
              <a:buChar char="q"/>
            </a:pPr>
            <a:r>
              <a:rPr lang="en-GB" sz="1500" dirty="0">
                <a:latin typeface="Arial" panose="020B0604020202020204" pitchFamily="34" charset="0"/>
                <a:ea typeface="Times" panose="02020603050405020304" pitchFamily="18" charset="0"/>
                <a:cs typeface="Arial" panose="020B0604020202020204" pitchFamily="34" charset="0"/>
              </a:rPr>
              <a:t>The </a:t>
            </a:r>
            <a:r>
              <a:rPr lang="en-US" sz="1500" dirty="0">
                <a:latin typeface="Arial" panose="020B0604020202020204" pitchFamily="34" charset="0"/>
                <a:ea typeface="Times" panose="02020603050405020304" pitchFamily="18" charset="0"/>
                <a:cs typeface="Arial" panose="020B0604020202020204" pitchFamily="34" charset="0"/>
              </a:rPr>
              <a:t>The ARC was in place and provided oversight over internal control, risk management and governance matters in the Department. The Committee operated in terms of an approved ARC Charter and in accordance with the requirements of the PFMA and Treasury Regulations and was operational from April 2019 until the end of their term in December 2019. The Committee held 6 meetings during their term of office and no meetings were held after December 2019.</a:t>
            </a:r>
            <a:endParaRPr lang="en-GB" sz="1600" dirty="0">
              <a:latin typeface="Arial" panose="020B0604020202020204" pitchFamily="34" charset="0"/>
              <a:ea typeface="Times" panose="02020603050405020304" pitchFamily="18" charset="0"/>
              <a:cs typeface="Arial" panose="020B0604020202020204" pitchFamily="34" charset="0"/>
            </a:endParaRPr>
          </a:p>
        </p:txBody>
      </p:sp>
      <p:sp>
        <p:nvSpPr>
          <p:cNvPr id="4" name="Title 1"/>
          <p:cNvSpPr>
            <a:spLocks noGrp="1"/>
          </p:cNvSpPr>
          <p:nvPr>
            <p:ph type="title"/>
          </p:nvPr>
        </p:nvSpPr>
        <p:spPr>
          <a:xfrm>
            <a:off x="0" y="0"/>
            <a:ext cx="9133114" cy="7620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3600" b="1" cap="small" dirty="0">
                <a:latin typeface="Arial" panose="020B0604020202020204" pitchFamily="34" charset="0"/>
                <a:cs typeface="Arial" panose="020B0604020202020204" pitchFamily="34" charset="0"/>
              </a:rPr>
              <a:t>Governance</a:t>
            </a:r>
          </a:p>
        </p:txBody>
      </p:sp>
      <p:sp>
        <p:nvSpPr>
          <p:cNvPr id="6" name="Slide Number Placeholder 5"/>
          <p:cNvSpPr>
            <a:spLocks noGrp="1"/>
          </p:cNvSpPr>
          <p:nvPr>
            <p:ph type="sldNum" sz="quarter" idx="12"/>
          </p:nvPr>
        </p:nvSpPr>
        <p:spPr>
          <a:xfrm>
            <a:off x="8153400" y="6467147"/>
            <a:ext cx="609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27</a:t>
            </a:fld>
            <a:endParaRPr lang="en-US" sz="1400" b="1" dirty="0">
              <a:solidFill>
                <a:prstClr val="black">
                  <a:tint val="75000"/>
                </a:prstClr>
              </a:solidFill>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324600"/>
            <a:ext cx="1752600" cy="511629"/>
          </a:xfrm>
          <a:prstGeom prst="rect">
            <a:avLst/>
          </a:prstGeom>
          <a:noFill/>
          <a:ln>
            <a:noFill/>
          </a:ln>
        </p:spPr>
      </p:pic>
    </p:spTree>
    <p:extLst>
      <p:ext uri="{BB962C8B-B14F-4D97-AF65-F5344CB8AC3E}">
        <p14:creationId xmlns:p14="http://schemas.microsoft.com/office/powerpoint/2010/main" xmlns="" val="2269869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6" y="847724"/>
            <a:ext cx="9133114" cy="5553075"/>
          </a:xfrm>
        </p:spPr>
        <p:txBody>
          <a:bodyPr>
            <a:noAutofit/>
          </a:bodyPr>
          <a:lstStyle/>
          <a:p>
            <a:pPr marL="0" indent="0" algn="just">
              <a:spcAft>
                <a:spcPts val="1000"/>
              </a:spcAft>
              <a:buNone/>
            </a:pPr>
            <a:r>
              <a:rPr lang="en-GB" sz="1800" b="1" dirty="0">
                <a:latin typeface="Arial" panose="020B0604020202020204" pitchFamily="34" charset="0"/>
                <a:ea typeface="Times" panose="02020603050405020304" pitchFamily="18" charset="0"/>
                <a:cs typeface="Arial" panose="020B0604020202020204" pitchFamily="34" charset="0"/>
              </a:rPr>
              <a:t>B-BBEE COMPLIANCE PERFORMANCE INFORMATION </a:t>
            </a:r>
          </a:p>
          <a:p>
            <a:pPr lvl="0" algn="just">
              <a:spcAft>
                <a:spcPts val="1000"/>
              </a:spcAft>
              <a:buFont typeface="Wingdings" panose="05000000000000000000" pitchFamily="2" charset="2"/>
              <a:buChar char="q"/>
            </a:pPr>
            <a:r>
              <a:rPr lang="en-US" sz="1600" dirty="0">
                <a:latin typeface="Arial" panose="020B0604020202020204" pitchFamily="34" charset="0"/>
                <a:ea typeface="Times" panose="02020603050405020304" pitchFamily="18" charset="0"/>
                <a:cs typeface="Arial" panose="020B0604020202020204" pitchFamily="34" charset="0"/>
              </a:rPr>
              <a:t>The </a:t>
            </a:r>
            <a:r>
              <a:rPr lang="en-ZA" sz="1600" dirty="0">
                <a:latin typeface="Arial" panose="020B0604020202020204" pitchFamily="34" charset="0"/>
                <a:cs typeface="Arial" panose="020B0604020202020204" pitchFamily="34" charset="0"/>
              </a:rPr>
              <a:t>BBBEE Verification was finalised and the Department was issued with its certificate in 2020/21 financial year, which was the finalisation of the process that started in 2019/20 financial year. The department is currently working on a submission to the BBBEE Commission, which is done on a yearly basis, within 30 days following the tabling of the Annual Report. </a:t>
            </a:r>
          </a:p>
        </p:txBody>
      </p:sp>
      <p:sp>
        <p:nvSpPr>
          <p:cNvPr id="4" name="Title 1"/>
          <p:cNvSpPr>
            <a:spLocks noGrp="1"/>
          </p:cNvSpPr>
          <p:nvPr>
            <p:ph type="title"/>
          </p:nvPr>
        </p:nvSpPr>
        <p:spPr>
          <a:xfrm>
            <a:off x="0" y="0"/>
            <a:ext cx="9133114" cy="7620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3600" b="1" cap="small" dirty="0">
                <a:latin typeface="Arial" panose="020B0604020202020204" pitchFamily="34" charset="0"/>
                <a:cs typeface="Arial" panose="020B0604020202020204" pitchFamily="34" charset="0"/>
              </a:rPr>
              <a:t>Governance</a:t>
            </a:r>
          </a:p>
        </p:txBody>
      </p:sp>
      <p:sp>
        <p:nvSpPr>
          <p:cNvPr id="6" name="Slide Number Placeholder 5"/>
          <p:cNvSpPr>
            <a:spLocks noGrp="1"/>
          </p:cNvSpPr>
          <p:nvPr>
            <p:ph type="sldNum" sz="quarter" idx="12"/>
          </p:nvPr>
        </p:nvSpPr>
        <p:spPr>
          <a:xfrm>
            <a:off x="8153400" y="6467147"/>
            <a:ext cx="609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28</a:t>
            </a:fld>
            <a:endParaRPr lang="en-US" sz="1400" b="1" dirty="0">
              <a:solidFill>
                <a:prstClr val="black">
                  <a:tint val="75000"/>
                </a:prstClr>
              </a:solidFill>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1608170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18013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88CD7-4EF4-4CF2-A5CD-635B91DBAFF0}" type="slidenum">
              <a:rPr kumimoji="0" lang="en-US" sz="14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4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Title 1"/>
          <p:cNvSpPr txBox="1">
            <a:spLocks/>
          </p:cNvSpPr>
          <p:nvPr/>
        </p:nvSpPr>
        <p:spPr>
          <a:xfrm>
            <a:off x="152400" y="2438400"/>
            <a:ext cx="8991600" cy="11430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b="1" cap="small" dirty="0">
                <a:solidFill>
                  <a:prstClr val="black"/>
                </a:solidFill>
                <a:latin typeface="Arial"/>
                <a:ea typeface="Arial"/>
                <a:cs typeface="Arial"/>
                <a:sym typeface="Arial"/>
              </a:rPr>
              <a:t>6</a:t>
            </a:r>
            <a:r>
              <a:rPr kumimoji="0" lang="en-US" sz="4400" b="1" i="0" u="none" strike="noStrike" kern="1200" cap="small" spc="0" normalizeH="0" baseline="0" noProof="0" dirty="0">
                <a:ln>
                  <a:noFill/>
                </a:ln>
                <a:solidFill>
                  <a:prstClr val="black"/>
                </a:solidFill>
                <a:effectLst/>
                <a:uLnTx/>
                <a:uFillTx/>
                <a:latin typeface="Arial"/>
                <a:ea typeface="Arial"/>
                <a:cs typeface="Arial"/>
                <a:sym typeface="Arial"/>
              </a:rPr>
              <a:t>. Human Resource Management</a:t>
            </a:r>
          </a:p>
        </p:txBody>
      </p:sp>
      <p:pic>
        <p:nvPicPr>
          <p:cNvPr id="4" name="Picture 3"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3492125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lide Number Placeholder 2"/>
          <p:cNvSpPr>
            <a:spLocks noGrp="1"/>
          </p:cNvSpPr>
          <p:nvPr>
            <p:ph type="sldNum" sz="quarter" idx="4294967295"/>
          </p:nvPr>
        </p:nvSpPr>
        <p:spPr>
          <a:xfrm>
            <a:off x="8305800" y="6362700"/>
            <a:ext cx="555962" cy="30362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3</a:t>
            </a:fld>
            <a:endParaRPr sz="1400" b="1" dirty="0">
              <a:latin typeface="Arial" panose="020B0604020202020204" pitchFamily="34" charset="0"/>
              <a:cs typeface="Arial" panose="020B0604020202020204" pitchFamily="34" charset="0"/>
            </a:endParaRPr>
          </a:p>
        </p:txBody>
      </p:sp>
      <p:sp>
        <p:nvSpPr>
          <p:cNvPr id="648" name="Title 1"/>
          <p:cNvSpPr/>
          <p:nvPr/>
        </p:nvSpPr>
        <p:spPr>
          <a:xfrm>
            <a:off x="152400" y="2438400"/>
            <a:ext cx="8991600" cy="1143000"/>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 xmlns:ma14="http://schemas.microsoft.com/office/mac/drawingml/2011/main" val="1"/>
            </a:ext>
          </a:extLst>
        </p:spPr>
        <p:txBody>
          <a:bodyPr lIns="45719" rIns="45719" anchor="ctr">
            <a:normAutofit/>
          </a:bodyPr>
          <a:lstStyle>
            <a:lvl1pPr>
              <a:defRPr sz="4400" cap="small">
                <a:latin typeface="Arial"/>
                <a:ea typeface="Arial"/>
                <a:cs typeface="Arial"/>
                <a:sym typeface="Arial"/>
              </a:defRPr>
            </a:lvl1pPr>
          </a:lstStyle>
          <a:p>
            <a:pPr algn="r"/>
            <a:r>
              <a:rPr lang="en-GB" b="1" dirty="0"/>
              <a:t>1. Purpose &amp; Background</a:t>
            </a:r>
          </a:p>
        </p:txBody>
      </p:sp>
      <p:pic>
        <p:nvPicPr>
          <p:cNvPr id="4" name="Picture 3"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1792241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9133114" cy="685800"/>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ZA" sz="3000" b="1" cap="small" dirty="0">
                <a:latin typeface="Arial" panose="020B0604020202020204" pitchFamily="34" charset="0"/>
                <a:cs typeface="Arial" panose="020B0604020202020204" pitchFamily="34" charset="0"/>
              </a:rPr>
              <a:t> Employment &amp; vacancies per band &amp; programme</a:t>
            </a:r>
            <a:endParaRPr lang="en-US" sz="3000" b="1" cap="small"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8305800" y="6356350"/>
            <a:ext cx="381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92D72-FD1F-4644-BBBA-22A65A700C67}" type="slidenum">
              <a:rPr kumimoji="0" lang="en-US" sz="14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404112748"/>
              </p:ext>
            </p:extLst>
          </p:nvPr>
        </p:nvGraphicFramePr>
        <p:xfrm>
          <a:off x="65313" y="762000"/>
          <a:ext cx="9067801" cy="2667000"/>
        </p:xfrm>
        <a:graphic>
          <a:graphicData uri="http://schemas.openxmlformats.org/drawingml/2006/table">
            <a:tbl>
              <a:tblPr firstRow="1" bandRow="1" bandCol="1"/>
              <a:tblGrid>
                <a:gridCol w="2590800">
                  <a:extLst>
                    <a:ext uri="{9D8B030D-6E8A-4147-A177-3AD203B41FA5}">
                      <a16:colId xmlns:a16="http://schemas.microsoft.com/office/drawing/2014/main" xmlns="" val="20000"/>
                    </a:ext>
                  </a:extLst>
                </a:gridCol>
                <a:gridCol w="1836421">
                  <a:extLst>
                    <a:ext uri="{9D8B030D-6E8A-4147-A177-3AD203B41FA5}">
                      <a16:colId xmlns:a16="http://schemas.microsoft.com/office/drawing/2014/main" xmlns="" val="20001"/>
                    </a:ext>
                  </a:extLst>
                </a:gridCol>
                <a:gridCol w="1546860">
                  <a:extLst>
                    <a:ext uri="{9D8B030D-6E8A-4147-A177-3AD203B41FA5}">
                      <a16:colId xmlns:a16="http://schemas.microsoft.com/office/drawing/2014/main" xmlns="" val="20002"/>
                    </a:ext>
                  </a:extLst>
                </a:gridCol>
                <a:gridCol w="1546860">
                  <a:extLst>
                    <a:ext uri="{9D8B030D-6E8A-4147-A177-3AD203B41FA5}">
                      <a16:colId xmlns:a16="http://schemas.microsoft.com/office/drawing/2014/main" xmlns="" val="20003"/>
                    </a:ext>
                  </a:extLst>
                </a:gridCol>
                <a:gridCol w="1546860">
                  <a:extLst>
                    <a:ext uri="{9D8B030D-6E8A-4147-A177-3AD203B41FA5}">
                      <a16:colId xmlns:a16="http://schemas.microsoft.com/office/drawing/2014/main" xmlns="" val="20004"/>
                    </a:ext>
                  </a:extLst>
                </a:gridCol>
              </a:tblGrid>
              <a:tr h="838200">
                <a:tc>
                  <a:txBody>
                    <a:bodyPr/>
                    <a:lstStyle/>
                    <a:p>
                      <a:pPr marL="228600" algn="ctr">
                        <a:lnSpc>
                          <a:spcPct val="115000"/>
                        </a:lnSpc>
                        <a:spcAft>
                          <a:spcPts val="0"/>
                        </a:spcAft>
                      </a:pPr>
                      <a:r>
                        <a:rPr lang="en-GB" sz="1200" b="1" spc="-25" dirty="0">
                          <a:effectLst/>
                          <a:latin typeface="Arial" panose="020B0604020202020204" pitchFamily="34" charset="0"/>
                          <a:ea typeface="Times New Roman" panose="02020603050405020304" pitchFamily="18" charset="0"/>
                          <a:cs typeface="Arial" panose="020B0604020202020204" pitchFamily="34" charset="0"/>
                        </a:rPr>
                        <a:t>Salary band </a:t>
                      </a:r>
                      <a:endParaRPr lang="en-ZA" sz="1200" b="1"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lvl="0" indent="20955" algn="l">
                        <a:lnSpc>
                          <a:spcPct val="115000"/>
                        </a:lnSpc>
                        <a:spcAft>
                          <a:spcPts val="0"/>
                        </a:spcAft>
                      </a:pPr>
                      <a:r>
                        <a:rPr lang="en-GB" sz="1200" b="1" spc="-25" dirty="0">
                          <a:effectLst/>
                          <a:latin typeface="Arial" panose="020B0604020202020204" pitchFamily="34" charset="0"/>
                          <a:ea typeface="Times New Roman" panose="02020603050405020304" pitchFamily="18" charset="0"/>
                          <a:cs typeface="Arial" panose="020B0604020202020204" pitchFamily="34" charset="0"/>
                        </a:rPr>
                        <a:t>Number of</a:t>
                      </a:r>
                      <a:r>
                        <a:rPr lang="en-GB" sz="1200" b="1" spc="-25" baseline="0" dirty="0">
                          <a:effectLst/>
                          <a:latin typeface="Arial" panose="020B0604020202020204" pitchFamily="34" charset="0"/>
                          <a:ea typeface="Times New Roman" panose="02020603050405020304" pitchFamily="18" charset="0"/>
                          <a:cs typeface="Arial" panose="020B0604020202020204" pitchFamily="34" charset="0"/>
                        </a:rPr>
                        <a:t> posts on approved establishment</a:t>
                      </a:r>
                      <a:endParaRPr lang="en-ZA" sz="1200" b="1"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228600" indent="20955" algn="l">
                        <a:lnSpc>
                          <a:spcPct val="115000"/>
                        </a:lnSpc>
                        <a:spcAft>
                          <a:spcPts val="0"/>
                        </a:spcAft>
                      </a:pPr>
                      <a:r>
                        <a:rPr lang="en-GB" sz="1200" b="1" spc="-25" dirty="0">
                          <a:effectLst/>
                          <a:latin typeface="Arial" panose="020B0604020202020204" pitchFamily="34" charset="0"/>
                          <a:ea typeface="Times New Roman" panose="02020603050405020304" pitchFamily="18" charset="0"/>
                          <a:cs typeface="Arial" panose="020B0604020202020204" pitchFamily="34" charset="0"/>
                        </a:rPr>
                        <a:t>Number of posts filled</a:t>
                      </a:r>
                      <a:endParaRPr lang="en-ZA" sz="1200" b="1"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228600" indent="20955" algn="l">
                        <a:lnSpc>
                          <a:spcPct val="115000"/>
                        </a:lnSpc>
                        <a:spcAft>
                          <a:spcPts val="0"/>
                        </a:spcAft>
                      </a:pPr>
                      <a:r>
                        <a:rPr lang="en-GB" sz="1200" b="1" spc="-25" dirty="0">
                          <a:effectLst/>
                          <a:latin typeface="Arial" panose="020B0604020202020204" pitchFamily="34" charset="0"/>
                          <a:ea typeface="Times New Roman" panose="02020603050405020304" pitchFamily="18" charset="0"/>
                          <a:cs typeface="Arial" panose="020B0604020202020204" pitchFamily="34" charset="0"/>
                        </a:rPr>
                        <a:t>Vacancy Rate</a:t>
                      </a:r>
                    </a:p>
                    <a:p>
                      <a:pPr marL="228600" indent="20955" algn="ctr">
                        <a:lnSpc>
                          <a:spcPct val="115000"/>
                        </a:lnSpc>
                        <a:spcAft>
                          <a:spcPts val="0"/>
                        </a:spcAft>
                      </a:pPr>
                      <a:r>
                        <a:rPr lang="en-GB" sz="1200" b="1" spc="-25" dirty="0">
                          <a:effectLst/>
                          <a:latin typeface="Arial" panose="020B0604020202020204" pitchFamily="34" charset="0"/>
                          <a:ea typeface="Times New Roman" panose="02020603050405020304" pitchFamily="18" charset="0"/>
                          <a:cs typeface="Arial" panose="020B0604020202020204" pitchFamily="34" charset="0"/>
                        </a:rPr>
                        <a:t>(%)</a:t>
                      </a:r>
                      <a:endParaRPr lang="en-ZA" sz="1200" b="1"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228600" indent="20955" algn="l">
                        <a:lnSpc>
                          <a:spcPct val="115000"/>
                        </a:lnSpc>
                        <a:spcAft>
                          <a:spcPts val="0"/>
                        </a:spcAft>
                      </a:pPr>
                      <a:r>
                        <a:rPr lang="en-GB" sz="1200" b="1" spc="-25" dirty="0">
                          <a:effectLst/>
                          <a:latin typeface="Arial" panose="020B0604020202020204" pitchFamily="34" charset="0"/>
                          <a:ea typeface="Times New Roman" panose="02020603050405020304" pitchFamily="18" charset="0"/>
                          <a:cs typeface="Arial" panose="020B0604020202020204" pitchFamily="34" charset="0"/>
                        </a:rPr>
                        <a:t>Number of employees additional to the establishment</a:t>
                      </a:r>
                      <a:endParaRPr lang="en-ZA" sz="1200" b="1"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10000"/>
                  </a:ext>
                </a:extLst>
              </a:tr>
              <a:tr h="381000">
                <a:tc>
                  <a:txBody>
                    <a:bodyPr/>
                    <a:lstStyle/>
                    <a:p>
                      <a:pPr marL="0" lvl="0" indent="0">
                        <a:lnSpc>
                          <a:spcPct val="115000"/>
                        </a:lnSpc>
                        <a:spcAft>
                          <a:spcPts val="0"/>
                        </a:spcAft>
                        <a:buFont typeface="+mj-lt"/>
                        <a:buNone/>
                      </a:pPr>
                      <a:r>
                        <a:rPr lang="en-GB" sz="1200" b="0" dirty="0">
                          <a:effectLst/>
                          <a:latin typeface="Arial" panose="020B0604020202020204" pitchFamily="34" charset="0"/>
                          <a:ea typeface="Arial Unicode MS" panose="020B0604020202020204" pitchFamily="34" charset="-128"/>
                          <a:cs typeface="Arial" panose="020B0604020202020204" pitchFamily="34" charset="0"/>
                        </a:rPr>
                        <a:t>Skilled (3 –</a:t>
                      </a:r>
                      <a:r>
                        <a:rPr lang="en-GB" sz="1200" b="0" baseline="0" dirty="0">
                          <a:effectLst/>
                          <a:latin typeface="Arial" panose="020B0604020202020204" pitchFamily="34" charset="0"/>
                          <a:ea typeface="Arial Unicode MS" panose="020B0604020202020204" pitchFamily="34" charset="-128"/>
                          <a:cs typeface="Arial" panose="020B0604020202020204" pitchFamily="34" charset="0"/>
                        </a:rPr>
                        <a:t> 5)</a:t>
                      </a:r>
                      <a:endParaRPr lang="en-ZA" sz="1200" b="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dirty="0">
                          <a:solidFill>
                            <a:schemeClr val="tx1"/>
                          </a:solidFill>
                          <a:effectLst/>
                          <a:latin typeface="Arial" panose="020B0604020202020204" pitchFamily="34" charset="0"/>
                        </a:rPr>
                        <a:t>19​</a:t>
                      </a:r>
                      <a:endParaRPr lang="en-ZA" sz="1200" b="0" i="0" dirty="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16​</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15.8%​</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1​</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81000">
                <a:tc>
                  <a:txBody>
                    <a:bodyPr/>
                    <a:lstStyle/>
                    <a:p>
                      <a:pPr marL="0" lvl="0" indent="0">
                        <a:lnSpc>
                          <a:spcPct val="115000"/>
                        </a:lnSpc>
                        <a:spcAft>
                          <a:spcPts val="0"/>
                        </a:spcAft>
                        <a:buFont typeface="+mj-lt"/>
                        <a:buNone/>
                      </a:pPr>
                      <a:r>
                        <a:rPr lang="en-GB" sz="1200" b="0" dirty="0">
                          <a:effectLst/>
                          <a:latin typeface="Arial" panose="020B0604020202020204" pitchFamily="34" charset="0"/>
                          <a:ea typeface="Arial Unicode MS" panose="020B0604020202020204" pitchFamily="34" charset="-128"/>
                          <a:cs typeface="Arial" panose="020B0604020202020204" pitchFamily="34" charset="0"/>
                        </a:rPr>
                        <a:t>Highly skilled production (6 – 8)</a:t>
                      </a:r>
                      <a:endParaRPr lang="en-ZA" sz="1200" b="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dirty="0">
                          <a:solidFill>
                            <a:schemeClr val="tx1"/>
                          </a:solidFill>
                          <a:effectLst/>
                          <a:latin typeface="Arial" panose="020B0604020202020204" pitchFamily="34" charset="0"/>
                        </a:rPr>
                        <a:t>76​</a:t>
                      </a:r>
                      <a:endParaRPr lang="en-ZA" sz="1200" b="0" i="0" dirty="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67​</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11.8%​</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21​</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4800">
                <a:tc>
                  <a:txBody>
                    <a:bodyPr/>
                    <a:lstStyle/>
                    <a:p>
                      <a:pPr marL="0" lvl="0" indent="0">
                        <a:lnSpc>
                          <a:spcPct val="115000"/>
                        </a:lnSpc>
                        <a:spcAft>
                          <a:spcPts val="0"/>
                        </a:spcAft>
                        <a:buFont typeface="+mj-lt"/>
                        <a:buNone/>
                      </a:pPr>
                      <a:r>
                        <a:rPr lang="en-GB" sz="1200" b="0" dirty="0">
                          <a:effectLst/>
                          <a:latin typeface="Arial" panose="020B0604020202020204" pitchFamily="34" charset="0"/>
                          <a:ea typeface="Arial Unicode MS" panose="020B0604020202020204" pitchFamily="34" charset="-128"/>
                          <a:cs typeface="Arial" panose="020B0604020202020204" pitchFamily="34" charset="0"/>
                        </a:rPr>
                        <a:t>Highly skilled supervision (9 – 12)</a:t>
                      </a:r>
                      <a:endParaRPr lang="en-ZA" sz="1200" b="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dirty="0">
                          <a:solidFill>
                            <a:schemeClr val="tx1"/>
                          </a:solidFill>
                          <a:effectLst/>
                          <a:latin typeface="Arial" panose="020B0604020202020204" pitchFamily="34" charset="0"/>
                        </a:rPr>
                        <a:t>73​</a:t>
                      </a:r>
                      <a:endParaRPr lang="en-ZA" sz="1200" b="0" i="0" dirty="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66​</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9.6%​</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2​</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1000">
                <a:tc>
                  <a:txBody>
                    <a:bodyPr/>
                    <a:lstStyle/>
                    <a:p>
                      <a:pPr marL="0" lvl="0" indent="0">
                        <a:lnSpc>
                          <a:spcPct val="115000"/>
                        </a:lnSpc>
                        <a:spcAft>
                          <a:spcPts val="0"/>
                        </a:spcAft>
                        <a:buFont typeface="+mj-lt"/>
                        <a:buNone/>
                      </a:pPr>
                      <a:r>
                        <a:rPr lang="en-GB" sz="1200" b="0" dirty="0">
                          <a:effectLst/>
                          <a:latin typeface="Arial" panose="020B0604020202020204" pitchFamily="34" charset="0"/>
                          <a:ea typeface="Arial Unicode MS" panose="020B0604020202020204" pitchFamily="34" charset="-128"/>
                          <a:cs typeface="Arial" panose="020B0604020202020204" pitchFamily="34" charset="0"/>
                        </a:rPr>
                        <a:t>Senior</a:t>
                      </a:r>
                      <a:r>
                        <a:rPr lang="en-GB" sz="1200" b="0" baseline="0" dirty="0">
                          <a:effectLst/>
                          <a:latin typeface="Arial" panose="020B0604020202020204" pitchFamily="34" charset="0"/>
                          <a:ea typeface="Arial Unicode MS" panose="020B0604020202020204" pitchFamily="34" charset="-128"/>
                          <a:cs typeface="Arial" panose="020B0604020202020204" pitchFamily="34" charset="0"/>
                        </a:rPr>
                        <a:t> management (13 – 16)</a:t>
                      </a:r>
                      <a:endParaRPr lang="en-ZA" sz="1200" b="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dirty="0">
                          <a:solidFill>
                            <a:schemeClr val="tx1"/>
                          </a:solidFill>
                          <a:effectLst/>
                          <a:latin typeface="Arial" panose="020B0604020202020204" pitchFamily="34" charset="0"/>
                        </a:rPr>
                        <a:t>41​</a:t>
                      </a:r>
                      <a:endParaRPr lang="en-ZA" sz="1200" b="0" i="0" dirty="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34​</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17.1%​</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0​</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81000">
                <a:tc>
                  <a:txBody>
                    <a:bodyPr/>
                    <a:lstStyle/>
                    <a:p>
                      <a:pPr marL="0" lvl="0" indent="0">
                        <a:lnSpc>
                          <a:spcPct val="115000"/>
                        </a:lnSpc>
                        <a:spcAft>
                          <a:spcPts val="0"/>
                        </a:spcAft>
                        <a:buFont typeface="+mj-lt"/>
                        <a:buNone/>
                      </a:pPr>
                      <a:r>
                        <a:rPr lang="en-GB" sz="1200" b="1" dirty="0">
                          <a:effectLst/>
                          <a:latin typeface="Arial" panose="020B0604020202020204" pitchFamily="34" charset="0"/>
                          <a:ea typeface="Arial Unicode MS" panose="020B0604020202020204" pitchFamily="34" charset="-128"/>
                          <a:cs typeface="Arial" panose="020B0604020202020204" pitchFamily="34" charset="0"/>
                        </a:rPr>
                        <a:t>TOTAL</a:t>
                      </a:r>
                      <a:endParaRPr lang="en-ZA" sz="1200" b="1"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1" i="0" dirty="0">
                          <a:solidFill>
                            <a:schemeClr val="tx1"/>
                          </a:solidFill>
                          <a:effectLst/>
                          <a:latin typeface="Arial" panose="020B0604020202020204" pitchFamily="34" charset="0"/>
                        </a:rPr>
                        <a:t>209</a:t>
                      </a:r>
                      <a:r>
                        <a:rPr lang="en-ZA" sz="1200" b="0" i="0" dirty="0">
                          <a:solidFill>
                            <a:schemeClr val="tx1"/>
                          </a:solidFill>
                          <a:effectLst/>
                          <a:latin typeface="Arial" panose="020B0604020202020204" pitchFamily="34" charset="0"/>
                        </a:rPr>
                        <a:t>​</a:t>
                      </a:r>
                      <a:endParaRPr lang="en-ZA" sz="1200" b="0" i="0" dirty="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1" i="0" dirty="0">
                          <a:solidFill>
                            <a:schemeClr val="tx1"/>
                          </a:solidFill>
                          <a:effectLst/>
                          <a:latin typeface="Arial" panose="020B0604020202020204" pitchFamily="34" charset="0"/>
                        </a:rPr>
                        <a:t>183</a:t>
                      </a:r>
                      <a:r>
                        <a:rPr lang="en-ZA" sz="1200" b="0" i="0" dirty="0">
                          <a:solidFill>
                            <a:schemeClr val="tx1"/>
                          </a:solidFill>
                          <a:effectLst/>
                          <a:latin typeface="Arial" panose="020B0604020202020204" pitchFamily="34" charset="0"/>
                        </a:rPr>
                        <a:t>​</a:t>
                      </a:r>
                      <a:endParaRPr lang="en-ZA" sz="1200" b="0" i="0" dirty="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1" i="0" dirty="0">
                          <a:solidFill>
                            <a:schemeClr val="tx1"/>
                          </a:solidFill>
                          <a:effectLst/>
                          <a:latin typeface="Arial" panose="020B0604020202020204" pitchFamily="34" charset="0"/>
                        </a:rPr>
                        <a:t>12.4%</a:t>
                      </a:r>
                      <a:r>
                        <a:rPr lang="en-ZA" sz="1200" b="0" i="0" dirty="0">
                          <a:solidFill>
                            <a:schemeClr val="tx1"/>
                          </a:solidFill>
                          <a:effectLst/>
                          <a:latin typeface="Arial" panose="020B0604020202020204" pitchFamily="34" charset="0"/>
                        </a:rPr>
                        <a:t>​</a:t>
                      </a:r>
                      <a:endParaRPr lang="en-ZA" sz="1200" b="0" i="0" dirty="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1" i="0" dirty="0">
                          <a:solidFill>
                            <a:schemeClr val="tx1"/>
                          </a:solidFill>
                          <a:effectLst/>
                          <a:latin typeface="Arial" panose="020B0604020202020204" pitchFamily="34" charset="0"/>
                        </a:rPr>
                        <a:t>24</a:t>
                      </a:r>
                      <a:r>
                        <a:rPr lang="en-ZA" sz="1200" b="0" i="0" dirty="0">
                          <a:solidFill>
                            <a:schemeClr val="tx1"/>
                          </a:solidFill>
                          <a:effectLst/>
                          <a:latin typeface="Arial" panose="020B0604020202020204" pitchFamily="34" charset="0"/>
                        </a:rPr>
                        <a:t>​</a:t>
                      </a:r>
                      <a:endParaRPr lang="en-ZA" sz="1200" b="0" i="0" dirty="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xmlns="" val="3248870140"/>
              </p:ext>
            </p:extLst>
          </p:nvPr>
        </p:nvGraphicFramePr>
        <p:xfrm>
          <a:off x="52343" y="3542419"/>
          <a:ext cx="9067801" cy="2786762"/>
        </p:xfrm>
        <a:graphic>
          <a:graphicData uri="http://schemas.openxmlformats.org/drawingml/2006/table">
            <a:tbl>
              <a:tblPr firstRow="1" bandRow="1" bandCol="1"/>
              <a:tblGrid>
                <a:gridCol w="2590800">
                  <a:extLst>
                    <a:ext uri="{9D8B030D-6E8A-4147-A177-3AD203B41FA5}">
                      <a16:colId xmlns:a16="http://schemas.microsoft.com/office/drawing/2014/main" xmlns="" val="20000"/>
                    </a:ext>
                  </a:extLst>
                </a:gridCol>
                <a:gridCol w="1836421">
                  <a:extLst>
                    <a:ext uri="{9D8B030D-6E8A-4147-A177-3AD203B41FA5}">
                      <a16:colId xmlns:a16="http://schemas.microsoft.com/office/drawing/2014/main" xmlns="" val="20001"/>
                    </a:ext>
                  </a:extLst>
                </a:gridCol>
                <a:gridCol w="1546860">
                  <a:extLst>
                    <a:ext uri="{9D8B030D-6E8A-4147-A177-3AD203B41FA5}">
                      <a16:colId xmlns:a16="http://schemas.microsoft.com/office/drawing/2014/main" xmlns="" val="20002"/>
                    </a:ext>
                  </a:extLst>
                </a:gridCol>
                <a:gridCol w="1546860">
                  <a:extLst>
                    <a:ext uri="{9D8B030D-6E8A-4147-A177-3AD203B41FA5}">
                      <a16:colId xmlns:a16="http://schemas.microsoft.com/office/drawing/2014/main" xmlns="" val="20003"/>
                    </a:ext>
                  </a:extLst>
                </a:gridCol>
                <a:gridCol w="1546860">
                  <a:extLst>
                    <a:ext uri="{9D8B030D-6E8A-4147-A177-3AD203B41FA5}">
                      <a16:colId xmlns:a16="http://schemas.microsoft.com/office/drawing/2014/main" xmlns="" val="20004"/>
                    </a:ext>
                  </a:extLst>
                </a:gridCol>
              </a:tblGrid>
              <a:tr h="838200">
                <a:tc>
                  <a:txBody>
                    <a:bodyPr/>
                    <a:lstStyle/>
                    <a:p>
                      <a:pPr marL="228600" algn="ctr">
                        <a:lnSpc>
                          <a:spcPct val="115000"/>
                        </a:lnSpc>
                        <a:spcAft>
                          <a:spcPts val="0"/>
                        </a:spcAft>
                      </a:pPr>
                      <a:r>
                        <a:rPr lang="en-GB" sz="1200" b="1" spc="-25" dirty="0">
                          <a:effectLst/>
                          <a:latin typeface="Arial" panose="020B0604020202020204" pitchFamily="34" charset="0"/>
                          <a:ea typeface="Times New Roman" panose="02020603050405020304" pitchFamily="18" charset="0"/>
                          <a:cs typeface="Arial" panose="020B0604020202020204" pitchFamily="34" charset="0"/>
                        </a:rPr>
                        <a:t>Programme</a:t>
                      </a:r>
                      <a:endParaRPr lang="en-ZA" sz="1200" b="1"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lvl="0" indent="20955" algn="l">
                        <a:lnSpc>
                          <a:spcPct val="115000"/>
                        </a:lnSpc>
                        <a:spcAft>
                          <a:spcPts val="0"/>
                        </a:spcAft>
                      </a:pPr>
                      <a:r>
                        <a:rPr lang="en-GB" sz="1200" b="1" spc="-25" dirty="0">
                          <a:effectLst/>
                          <a:latin typeface="Arial" panose="020B0604020202020204" pitchFamily="34" charset="0"/>
                          <a:ea typeface="Times New Roman" panose="02020603050405020304" pitchFamily="18" charset="0"/>
                          <a:cs typeface="Arial" panose="020B0604020202020204" pitchFamily="34" charset="0"/>
                        </a:rPr>
                        <a:t>Number of</a:t>
                      </a:r>
                      <a:r>
                        <a:rPr lang="en-GB" sz="1200" b="1" spc="-25" baseline="0" dirty="0">
                          <a:effectLst/>
                          <a:latin typeface="Arial" panose="020B0604020202020204" pitchFamily="34" charset="0"/>
                          <a:ea typeface="Times New Roman" panose="02020603050405020304" pitchFamily="18" charset="0"/>
                          <a:cs typeface="Arial" panose="020B0604020202020204" pitchFamily="34" charset="0"/>
                        </a:rPr>
                        <a:t> posts on approved establishment</a:t>
                      </a:r>
                      <a:endParaRPr lang="en-ZA" sz="1200" b="1"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228600" indent="20955" algn="l">
                        <a:lnSpc>
                          <a:spcPct val="115000"/>
                        </a:lnSpc>
                        <a:spcAft>
                          <a:spcPts val="0"/>
                        </a:spcAft>
                      </a:pPr>
                      <a:r>
                        <a:rPr lang="en-GB" sz="1200" b="1" spc="-25" dirty="0">
                          <a:effectLst/>
                          <a:latin typeface="Arial" panose="020B0604020202020204" pitchFamily="34" charset="0"/>
                          <a:ea typeface="Times New Roman" panose="02020603050405020304" pitchFamily="18" charset="0"/>
                          <a:cs typeface="Arial" panose="020B0604020202020204" pitchFamily="34" charset="0"/>
                        </a:rPr>
                        <a:t>Number of posts filled</a:t>
                      </a:r>
                      <a:endParaRPr lang="en-ZA" sz="1200" b="1"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228600" indent="20955" algn="l">
                        <a:lnSpc>
                          <a:spcPct val="115000"/>
                        </a:lnSpc>
                        <a:spcAft>
                          <a:spcPts val="0"/>
                        </a:spcAft>
                      </a:pPr>
                      <a:r>
                        <a:rPr lang="en-GB" sz="1200" b="1" spc="-25" dirty="0">
                          <a:effectLst/>
                          <a:latin typeface="Arial" panose="020B0604020202020204" pitchFamily="34" charset="0"/>
                          <a:ea typeface="Times New Roman" panose="02020603050405020304" pitchFamily="18" charset="0"/>
                          <a:cs typeface="Arial" panose="020B0604020202020204" pitchFamily="34" charset="0"/>
                        </a:rPr>
                        <a:t>Vacancy Rate</a:t>
                      </a:r>
                    </a:p>
                    <a:p>
                      <a:pPr marL="228600" indent="20955" algn="ctr">
                        <a:lnSpc>
                          <a:spcPct val="115000"/>
                        </a:lnSpc>
                        <a:spcAft>
                          <a:spcPts val="0"/>
                        </a:spcAft>
                      </a:pPr>
                      <a:r>
                        <a:rPr lang="en-GB" sz="1200" b="1" spc="-25" dirty="0">
                          <a:effectLst/>
                          <a:latin typeface="Arial" panose="020B0604020202020204" pitchFamily="34" charset="0"/>
                          <a:ea typeface="Times New Roman" panose="02020603050405020304" pitchFamily="18" charset="0"/>
                          <a:cs typeface="Arial" panose="020B0604020202020204" pitchFamily="34" charset="0"/>
                        </a:rPr>
                        <a:t>(%)</a:t>
                      </a:r>
                      <a:endParaRPr lang="en-ZA" sz="1200" b="1"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228600" indent="20955" algn="l">
                        <a:lnSpc>
                          <a:spcPct val="115000"/>
                        </a:lnSpc>
                        <a:spcAft>
                          <a:spcPts val="0"/>
                        </a:spcAft>
                      </a:pPr>
                      <a:r>
                        <a:rPr lang="en-GB" sz="1200" b="1" spc="-25" dirty="0">
                          <a:effectLst/>
                          <a:latin typeface="Arial" panose="020B0604020202020204" pitchFamily="34" charset="0"/>
                          <a:ea typeface="Times New Roman" panose="02020603050405020304" pitchFamily="18" charset="0"/>
                          <a:cs typeface="Arial" panose="020B0604020202020204" pitchFamily="34" charset="0"/>
                        </a:rPr>
                        <a:t>Number of employees additional to the establishment</a:t>
                      </a:r>
                      <a:endParaRPr lang="en-ZA" sz="1200" b="1" spc="-25"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10000"/>
                  </a:ext>
                </a:extLst>
              </a:tr>
              <a:tr h="381000">
                <a:tc>
                  <a:txBody>
                    <a:bodyPr/>
                    <a:lstStyle/>
                    <a:p>
                      <a:pPr marL="0" lvl="0" indent="0">
                        <a:lnSpc>
                          <a:spcPct val="115000"/>
                        </a:lnSpc>
                        <a:spcAft>
                          <a:spcPts val="0"/>
                        </a:spcAft>
                        <a:buFont typeface="+mj-lt"/>
                        <a:buNone/>
                      </a:pPr>
                      <a:r>
                        <a:rPr lang="en-GB" sz="12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Administration</a:t>
                      </a:r>
                      <a:endParaRPr lang="en-ZA" sz="12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dirty="0">
                          <a:solidFill>
                            <a:schemeClr val="tx1"/>
                          </a:solidFill>
                          <a:effectLst/>
                          <a:latin typeface="Arial" panose="020B0604020202020204" pitchFamily="34" charset="0"/>
                        </a:rPr>
                        <a:t>102​</a:t>
                      </a:r>
                      <a:endParaRPr lang="en-ZA" sz="1200" b="0" i="0" dirty="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87​</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14.7%​</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14​</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81000">
                <a:tc>
                  <a:txBody>
                    <a:bodyPr/>
                    <a:lstStyle/>
                    <a:p>
                      <a:pPr marL="0" lvl="0" indent="0">
                        <a:lnSpc>
                          <a:spcPct val="115000"/>
                        </a:lnSpc>
                        <a:spcAft>
                          <a:spcPts val="0"/>
                        </a:spcAft>
                        <a:buFont typeface="+mj-lt"/>
                        <a:buNone/>
                      </a:pPr>
                      <a:r>
                        <a:rPr lang="en-GB" sz="12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Sector Policy &amp; Research</a:t>
                      </a:r>
                      <a:endParaRPr lang="en-ZA" sz="12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dirty="0">
                          <a:solidFill>
                            <a:schemeClr val="tx1"/>
                          </a:solidFill>
                          <a:effectLst/>
                          <a:latin typeface="Arial" panose="020B0604020202020204" pitchFamily="34" charset="0"/>
                        </a:rPr>
                        <a:t>17​</a:t>
                      </a:r>
                      <a:endParaRPr lang="en-ZA" sz="1200" b="0" i="0" dirty="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15​</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11.8%​</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3​</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4800">
                <a:tc>
                  <a:txBody>
                    <a:bodyPr/>
                    <a:lstStyle/>
                    <a:p>
                      <a:pPr marL="0" lvl="0" indent="0">
                        <a:lnSpc>
                          <a:spcPct val="115000"/>
                        </a:lnSpc>
                        <a:spcAft>
                          <a:spcPts val="0"/>
                        </a:spcAft>
                        <a:buFont typeface="+mj-lt"/>
                        <a:buNone/>
                      </a:pPr>
                      <a:r>
                        <a:rPr lang="en-GB" sz="12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Integrated Cooperatives Development</a:t>
                      </a:r>
                      <a:endParaRPr lang="en-ZA" sz="12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dirty="0">
                          <a:solidFill>
                            <a:schemeClr val="tx1"/>
                          </a:solidFill>
                          <a:effectLst/>
                          <a:latin typeface="Arial" panose="020B0604020202020204" pitchFamily="34" charset="0"/>
                        </a:rPr>
                        <a:t>44​</a:t>
                      </a:r>
                      <a:endParaRPr lang="en-ZA" sz="1200" b="0" i="0" dirty="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39​</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11.4%​</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5​</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1000">
                <a:tc>
                  <a:txBody>
                    <a:bodyPr/>
                    <a:lstStyle/>
                    <a:p>
                      <a:pPr marL="0" lvl="0" indent="0">
                        <a:lnSpc>
                          <a:spcPct val="115000"/>
                        </a:lnSpc>
                        <a:spcAft>
                          <a:spcPts val="0"/>
                        </a:spcAft>
                        <a:buFont typeface="+mj-lt"/>
                        <a:buNone/>
                      </a:pPr>
                      <a:r>
                        <a:rPr lang="en-ZA" sz="12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Enterprise Development</a:t>
                      </a:r>
                      <a:r>
                        <a:rPr lang="en-ZA" sz="1200" b="0" baseline="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 &amp; Entrepreneurship</a:t>
                      </a:r>
                      <a:endParaRPr lang="en-ZA" sz="12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dirty="0">
                          <a:solidFill>
                            <a:schemeClr val="tx1"/>
                          </a:solidFill>
                          <a:effectLst/>
                          <a:latin typeface="Arial" panose="020B0604020202020204" pitchFamily="34" charset="0"/>
                        </a:rPr>
                        <a:t>46​</a:t>
                      </a:r>
                      <a:endParaRPr lang="en-ZA" sz="1200" b="0" i="0" dirty="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dirty="0">
                          <a:solidFill>
                            <a:schemeClr val="tx1"/>
                          </a:solidFill>
                          <a:effectLst/>
                          <a:latin typeface="Arial" panose="020B0604020202020204" pitchFamily="34" charset="0"/>
                        </a:rPr>
                        <a:t>42​</a:t>
                      </a:r>
                      <a:endParaRPr lang="en-ZA" sz="1200" b="0" i="0" dirty="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dirty="0">
                          <a:solidFill>
                            <a:schemeClr val="tx1"/>
                          </a:solidFill>
                          <a:effectLst/>
                          <a:latin typeface="Arial" panose="020B0604020202020204" pitchFamily="34" charset="0"/>
                        </a:rPr>
                        <a:t>8.7%​</a:t>
                      </a:r>
                      <a:endParaRPr lang="en-ZA" sz="1200" b="0" i="0" dirty="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2​</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9767609"/>
                  </a:ext>
                </a:extLst>
              </a:tr>
              <a:tr h="381000">
                <a:tc>
                  <a:txBody>
                    <a:bodyPr/>
                    <a:lstStyle/>
                    <a:p>
                      <a:pPr marL="0" lvl="0" indent="0">
                        <a:lnSpc>
                          <a:spcPct val="115000"/>
                        </a:lnSpc>
                        <a:spcAft>
                          <a:spcPts val="0"/>
                        </a:spcAft>
                        <a:buFont typeface="+mj-lt"/>
                        <a:buNone/>
                      </a:pPr>
                      <a:r>
                        <a:rPr lang="en-GB" sz="1200" b="1"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TOTAL</a:t>
                      </a:r>
                      <a:endParaRPr lang="en-ZA" sz="1200" b="1"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1" i="0">
                          <a:solidFill>
                            <a:schemeClr val="tx1"/>
                          </a:solidFill>
                          <a:effectLst/>
                          <a:latin typeface="Arial" panose="020B0604020202020204" pitchFamily="34" charset="0"/>
                        </a:rPr>
                        <a:t>209</a:t>
                      </a:r>
                      <a:r>
                        <a:rPr lang="en-ZA" sz="1200" b="0" i="0">
                          <a:solidFill>
                            <a:schemeClr val="tx1"/>
                          </a:solidFill>
                          <a:effectLst/>
                          <a:latin typeface="Arial" panose="020B0604020202020204" pitchFamily="34" charset="0"/>
                        </a:rPr>
                        <a:t>​</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1" i="0">
                          <a:solidFill>
                            <a:schemeClr val="tx1"/>
                          </a:solidFill>
                          <a:effectLst/>
                          <a:latin typeface="Arial" panose="020B0604020202020204" pitchFamily="34" charset="0"/>
                        </a:rPr>
                        <a:t>183</a:t>
                      </a:r>
                      <a:r>
                        <a:rPr lang="en-ZA" sz="1200" b="0" i="0">
                          <a:solidFill>
                            <a:schemeClr val="tx1"/>
                          </a:solidFill>
                          <a:effectLst/>
                          <a:latin typeface="Arial" panose="020B0604020202020204" pitchFamily="34" charset="0"/>
                        </a:rPr>
                        <a:t>​</a:t>
                      </a:r>
                      <a:endParaRPr lang="en-ZA" sz="1200" b="0" i="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1" i="0" dirty="0">
                          <a:solidFill>
                            <a:schemeClr val="tx1"/>
                          </a:solidFill>
                          <a:effectLst/>
                          <a:latin typeface="Arial" panose="020B0604020202020204" pitchFamily="34" charset="0"/>
                        </a:rPr>
                        <a:t>12.4%</a:t>
                      </a:r>
                      <a:r>
                        <a:rPr lang="en-ZA" sz="1200" b="0" i="0" dirty="0">
                          <a:solidFill>
                            <a:schemeClr val="tx1"/>
                          </a:solidFill>
                          <a:effectLst/>
                          <a:latin typeface="Arial" panose="020B0604020202020204" pitchFamily="34" charset="0"/>
                        </a:rPr>
                        <a:t>​</a:t>
                      </a:r>
                      <a:endParaRPr lang="en-ZA" sz="1200" b="0" i="0" dirty="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1" i="0" dirty="0">
                          <a:solidFill>
                            <a:schemeClr val="tx1"/>
                          </a:solidFill>
                          <a:effectLst/>
                          <a:latin typeface="Arial" panose="020B0604020202020204" pitchFamily="34" charset="0"/>
                        </a:rPr>
                        <a:t>24</a:t>
                      </a:r>
                      <a:r>
                        <a:rPr lang="en-ZA" sz="1200" b="0" i="0" dirty="0">
                          <a:solidFill>
                            <a:schemeClr val="tx1"/>
                          </a:solidFill>
                          <a:effectLst/>
                          <a:latin typeface="Arial" panose="020B0604020202020204" pitchFamily="34" charset="0"/>
                        </a:rPr>
                        <a:t>​</a:t>
                      </a:r>
                      <a:endParaRPr lang="en-ZA" sz="1200" b="0" i="0" dirty="0">
                        <a:solidFill>
                          <a:schemeClr val="tx1"/>
                        </a:solidFill>
                        <a:effectLst/>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537072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9133114" cy="685800"/>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ZA" sz="3200" b="1" cap="small" dirty="0">
                <a:latin typeface="Arial" panose="020B0604020202020204" pitchFamily="34" charset="0"/>
                <a:cs typeface="Arial" panose="020B0604020202020204" pitchFamily="34" charset="0"/>
              </a:rPr>
              <a:t> Personnel </a:t>
            </a:r>
            <a:r>
              <a:rPr lang="en-US" sz="3200" b="1" cap="small" dirty="0">
                <a:solidFill>
                  <a:prstClr val="black"/>
                </a:solidFill>
                <a:latin typeface="Arial" pitchFamily="34" charset="0"/>
                <a:cs typeface="Arial" pitchFamily="34" charset="0"/>
              </a:rPr>
              <a:t>Expenditure per Programme</a:t>
            </a:r>
            <a:endParaRPr lang="en-US" sz="3200" b="1" cap="small"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8305800" y="6356350"/>
            <a:ext cx="381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92D72-FD1F-4644-BBBA-22A65A700C67}" type="slidenum">
              <a:rPr kumimoji="0" lang="en-US" sz="14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407570556"/>
              </p:ext>
            </p:extLst>
          </p:nvPr>
        </p:nvGraphicFramePr>
        <p:xfrm>
          <a:off x="24319" y="794051"/>
          <a:ext cx="9035302" cy="5324650"/>
        </p:xfrm>
        <a:graphic>
          <a:graphicData uri="http://schemas.openxmlformats.org/drawingml/2006/table">
            <a:tbl>
              <a:tblPr firstRow="1" bandRow="1" bandCol="1"/>
              <a:tblGrid>
                <a:gridCol w="2024902">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426498">
                  <a:extLst>
                    <a:ext uri="{9D8B030D-6E8A-4147-A177-3AD203B41FA5}">
                      <a16:colId xmlns:a16="http://schemas.microsoft.com/office/drawing/2014/main" xmlns="" val="20004"/>
                    </a:ext>
                  </a:extLst>
                </a:gridCol>
                <a:gridCol w="1316702">
                  <a:extLst>
                    <a:ext uri="{9D8B030D-6E8A-4147-A177-3AD203B41FA5}">
                      <a16:colId xmlns:a16="http://schemas.microsoft.com/office/drawing/2014/main" xmlns="" val="20005"/>
                    </a:ext>
                  </a:extLst>
                </a:gridCol>
              </a:tblGrid>
              <a:tr h="1188562">
                <a:tc>
                  <a:txBody>
                    <a:bodyPr/>
                    <a:lstStyle/>
                    <a:p>
                      <a:pPr marL="228600" algn="ctr">
                        <a:lnSpc>
                          <a:spcPct val="115000"/>
                        </a:lnSpc>
                        <a:spcAft>
                          <a:spcPts val="0"/>
                        </a:spcAft>
                      </a:pPr>
                      <a:r>
                        <a:rPr lang="en-GB" sz="1300" b="1" spc="-25" dirty="0">
                          <a:effectLst/>
                          <a:latin typeface="Arial" panose="020B0604020202020204" pitchFamily="34" charset="0"/>
                          <a:ea typeface="Times New Roman" panose="02020603050405020304" pitchFamily="18" charset="0"/>
                          <a:cs typeface="Arial" panose="020B0604020202020204" pitchFamily="34" charset="0"/>
                        </a:rPr>
                        <a:t> Programme</a:t>
                      </a:r>
                      <a:endParaRPr lang="en-ZA" sz="1300" b="1" spc="-25" dirty="0">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lnSpc>
                          <a:spcPct val="115000"/>
                        </a:lnSpc>
                        <a:spcAft>
                          <a:spcPts val="0"/>
                        </a:spcAft>
                      </a:pPr>
                      <a:r>
                        <a:rPr lang="en-GB" sz="1300" b="1" spc="-25" dirty="0">
                          <a:effectLst/>
                          <a:latin typeface="Arial" panose="020B0604020202020204" pitchFamily="34" charset="0"/>
                          <a:ea typeface="Times New Roman" panose="02020603050405020304" pitchFamily="18" charset="0"/>
                          <a:cs typeface="Arial" panose="020B0604020202020204" pitchFamily="34" charset="0"/>
                        </a:rPr>
                        <a:t>Total expenditure</a:t>
                      </a:r>
                    </a:p>
                    <a:p>
                      <a:pPr marL="228600" indent="20955" algn="ctr">
                        <a:lnSpc>
                          <a:spcPct val="115000"/>
                        </a:lnSpc>
                        <a:spcAft>
                          <a:spcPts val="0"/>
                        </a:spcAft>
                      </a:pPr>
                      <a:r>
                        <a:rPr lang="en-GB" sz="1300" b="1" spc="-25" dirty="0">
                          <a:effectLst/>
                          <a:latin typeface="Arial" panose="020B0604020202020204" pitchFamily="34" charset="0"/>
                          <a:ea typeface="Times New Roman" panose="02020603050405020304" pitchFamily="18" charset="0"/>
                          <a:cs typeface="Arial" panose="020B0604020202020204" pitchFamily="34" charset="0"/>
                        </a:rPr>
                        <a:t>(R’000)</a:t>
                      </a:r>
                      <a:endParaRPr lang="en-ZA" sz="1300" b="1" spc="-25" dirty="0">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indent="0" algn="ctr">
                        <a:lnSpc>
                          <a:spcPct val="115000"/>
                        </a:lnSpc>
                        <a:spcAft>
                          <a:spcPts val="0"/>
                        </a:spcAft>
                      </a:pPr>
                      <a:r>
                        <a:rPr lang="en-GB" sz="1300" b="1" spc="-25" dirty="0">
                          <a:effectLst/>
                          <a:latin typeface="Arial" panose="020B0604020202020204" pitchFamily="34" charset="0"/>
                          <a:ea typeface="Times New Roman" panose="02020603050405020304" pitchFamily="18" charset="0"/>
                          <a:cs typeface="Arial" panose="020B0604020202020204" pitchFamily="34" charset="0"/>
                        </a:rPr>
                        <a:t>Personnel</a:t>
                      </a:r>
                      <a:r>
                        <a:rPr lang="en-GB" sz="1300" b="1" spc="-25" baseline="0" dirty="0">
                          <a:effectLst/>
                          <a:latin typeface="Arial" panose="020B0604020202020204" pitchFamily="34" charset="0"/>
                          <a:ea typeface="Times New Roman" panose="02020603050405020304" pitchFamily="18" charset="0"/>
                          <a:cs typeface="Arial" panose="020B0604020202020204" pitchFamily="34" charset="0"/>
                        </a:rPr>
                        <a:t> expenditure</a:t>
                      </a:r>
                    </a:p>
                    <a:p>
                      <a:pPr marL="0" indent="0" algn="ctr">
                        <a:lnSpc>
                          <a:spcPct val="115000"/>
                        </a:lnSpc>
                        <a:spcAft>
                          <a:spcPts val="0"/>
                        </a:spcAft>
                      </a:pPr>
                      <a:r>
                        <a:rPr lang="en-GB" sz="1300" b="1" spc="-25" baseline="0" dirty="0">
                          <a:effectLst/>
                          <a:latin typeface="Arial" panose="020B0604020202020204" pitchFamily="34" charset="0"/>
                          <a:ea typeface="Times New Roman" panose="02020603050405020304" pitchFamily="18" charset="0"/>
                          <a:cs typeface="Arial" panose="020B0604020202020204" pitchFamily="34" charset="0"/>
                        </a:rPr>
                        <a:t>(R’000)</a:t>
                      </a:r>
                      <a:endParaRPr lang="en-ZA" sz="1300" b="1" spc="-25" dirty="0">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indent="0" algn="ctr">
                        <a:lnSpc>
                          <a:spcPct val="115000"/>
                        </a:lnSpc>
                        <a:spcAft>
                          <a:spcPts val="0"/>
                        </a:spcAft>
                      </a:pPr>
                      <a:r>
                        <a:rPr lang="en-GB" sz="1300" b="1" spc="-25" dirty="0">
                          <a:effectLst/>
                          <a:latin typeface="Arial" panose="020B0604020202020204" pitchFamily="34" charset="0"/>
                          <a:ea typeface="Times New Roman" panose="02020603050405020304" pitchFamily="18" charset="0"/>
                          <a:cs typeface="Arial" panose="020B0604020202020204" pitchFamily="34" charset="0"/>
                        </a:rPr>
                        <a:t>Training expenditure</a:t>
                      </a:r>
                    </a:p>
                    <a:p>
                      <a:pPr marL="0" indent="0" algn="ctr">
                        <a:lnSpc>
                          <a:spcPct val="115000"/>
                        </a:lnSpc>
                        <a:spcAft>
                          <a:spcPts val="0"/>
                        </a:spcAft>
                      </a:pPr>
                      <a:r>
                        <a:rPr lang="en-GB" sz="1300" b="1" spc="-25" dirty="0">
                          <a:effectLst/>
                          <a:latin typeface="Arial" panose="020B0604020202020204" pitchFamily="34" charset="0"/>
                          <a:ea typeface="Times New Roman" panose="02020603050405020304" pitchFamily="18" charset="0"/>
                          <a:cs typeface="Arial" panose="020B0604020202020204" pitchFamily="34" charset="0"/>
                        </a:rPr>
                        <a:t>(R’000)</a:t>
                      </a:r>
                      <a:endParaRPr lang="en-ZA" sz="1300" b="1" spc="-25" dirty="0">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indent="0" algn="ctr">
                        <a:lnSpc>
                          <a:spcPct val="115000"/>
                        </a:lnSpc>
                        <a:spcAft>
                          <a:spcPts val="0"/>
                        </a:spcAft>
                      </a:pPr>
                      <a:r>
                        <a:rPr lang="en-GB" sz="1300" b="1" spc="-25" dirty="0">
                          <a:effectLst/>
                          <a:latin typeface="Arial" panose="020B0604020202020204" pitchFamily="34" charset="0"/>
                          <a:ea typeface="Times New Roman" panose="02020603050405020304" pitchFamily="18" charset="0"/>
                          <a:cs typeface="Arial" panose="020B0604020202020204" pitchFamily="34" charset="0"/>
                        </a:rPr>
                        <a:t>Personnel expenditure as a % of total expenditure</a:t>
                      </a:r>
                      <a:endParaRPr lang="en-ZA" sz="1300" b="1" spc="-25" dirty="0">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indent="0" algn="ctr">
                        <a:lnSpc>
                          <a:spcPct val="115000"/>
                        </a:lnSpc>
                        <a:spcAft>
                          <a:spcPts val="0"/>
                        </a:spcAft>
                      </a:pPr>
                      <a:r>
                        <a:rPr lang="en-GB" sz="1300" b="1" spc="-25" dirty="0">
                          <a:effectLst/>
                          <a:latin typeface="Arial" panose="020B0604020202020204" pitchFamily="34" charset="0"/>
                          <a:ea typeface="Times New Roman" panose="02020603050405020304" pitchFamily="18" charset="0"/>
                          <a:cs typeface="Arial" panose="020B0604020202020204" pitchFamily="34" charset="0"/>
                        </a:rPr>
                        <a:t>Average personnel cost per employee</a:t>
                      </a:r>
                    </a:p>
                    <a:p>
                      <a:pPr marL="0" indent="0" algn="ctr">
                        <a:lnSpc>
                          <a:spcPct val="115000"/>
                        </a:lnSpc>
                        <a:spcAft>
                          <a:spcPts val="0"/>
                        </a:spcAft>
                      </a:pPr>
                      <a:r>
                        <a:rPr lang="en-GB" sz="1300" b="1" spc="-25" dirty="0">
                          <a:effectLst/>
                          <a:latin typeface="Arial" panose="020B0604020202020204" pitchFamily="34" charset="0"/>
                          <a:ea typeface="Times New Roman" panose="02020603050405020304" pitchFamily="18" charset="0"/>
                          <a:cs typeface="Arial" panose="020B0604020202020204" pitchFamily="34" charset="0"/>
                        </a:rPr>
                        <a:t>(R’000)</a:t>
                      </a:r>
                      <a:endParaRPr lang="en-ZA" sz="1300" b="1" spc="-25" dirty="0">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10000"/>
                  </a:ext>
                </a:extLst>
              </a:tr>
              <a:tr h="671199">
                <a:tc>
                  <a:txBody>
                    <a:bodyPr/>
                    <a:lstStyle/>
                    <a:p>
                      <a:pPr marL="0" lvl="0" indent="0">
                        <a:lnSpc>
                          <a:spcPct val="115000"/>
                        </a:lnSpc>
                        <a:spcAft>
                          <a:spcPts val="0"/>
                        </a:spcAft>
                        <a:buFont typeface="+mj-lt"/>
                        <a:buNone/>
                      </a:pPr>
                      <a:r>
                        <a:rPr lang="en-GB" sz="12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1. Administration</a:t>
                      </a:r>
                      <a:endParaRPr lang="en-ZA" sz="12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0" i="0">
                          <a:solidFill>
                            <a:schemeClr val="tx1"/>
                          </a:solidFill>
                          <a:effectLst/>
                          <a:latin typeface="Arial" panose="020B0604020202020204" pitchFamily="34" charset="0"/>
                        </a:rPr>
                        <a:t>116 659​</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0" i="0">
                          <a:solidFill>
                            <a:schemeClr val="tx1"/>
                          </a:solidFill>
                          <a:effectLst/>
                          <a:latin typeface="Arial" panose="020B0604020202020204" pitchFamily="34" charset="0"/>
                        </a:rPr>
                        <a:t>64 450​</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0" i="0">
                          <a:solidFill>
                            <a:schemeClr val="tx1"/>
                          </a:solidFill>
                          <a:effectLst/>
                          <a:latin typeface="Arial" panose="020B0604020202020204" pitchFamily="34" charset="0"/>
                        </a:rPr>
                        <a:t>799​</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55.2%​</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0" i="0">
                          <a:solidFill>
                            <a:schemeClr val="tx1"/>
                          </a:solidFill>
                          <a:effectLst/>
                          <a:latin typeface="Arial" panose="020B0604020202020204" pitchFamily="34" charset="0"/>
                        </a:rPr>
                        <a:t>614​</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91474">
                <a:tc>
                  <a:txBody>
                    <a:bodyPr/>
                    <a:lstStyle/>
                    <a:p>
                      <a:pPr marL="0" lvl="0" indent="0">
                        <a:lnSpc>
                          <a:spcPct val="115000"/>
                        </a:lnSpc>
                        <a:spcAft>
                          <a:spcPts val="0"/>
                        </a:spcAft>
                        <a:buFont typeface="+mj-lt"/>
                        <a:buNone/>
                      </a:pPr>
                      <a:r>
                        <a:rPr lang="en-GB" sz="12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2. Sector Policy &amp; Research</a:t>
                      </a:r>
                      <a:endParaRPr lang="en-ZA" sz="12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0" i="0">
                          <a:solidFill>
                            <a:schemeClr val="tx1"/>
                          </a:solidFill>
                          <a:effectLst/>
                          <a:latin typeface="Arial" panose="020B0604020202020204" pitchFamily="34" charset="0"/>
                        </a:rPr>
                        <a:t>18 630​</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0" i="0">
                          <a:solidFill>
                            <a:schemeClr val="tx1"/>
                          </a:solidFill>
                          <a:effectLst/>
                          <a:latin typeface="Arial" panose="020B0604020202020204" pitchFamily="34" charset="0"/>
                        </a:rPr>
                        <a:t>13 392​</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0" i="0">
                          <a:solidFill>
                            <a:schemeClr val="tx1"/>
                          </a:solidFill>
                          <a:effectLst/>
                          <a:latin typeface="Arial" panose="020B0604020202020204" pitchFamily="34" charset="0"/>
                        </a:rPr>
                        <a:t>000​</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71.9%​</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0" i="0">
                          <a:solidFill>
                            <a:schemeClr val="tx1"/>
                          </a:solidFill>
                          <a:effectLst/>
                          <a:latin typeface="Arial" panose="020B0604020202020204" pitchFamily="34" charset="0"/>
                        </a:rPr>
                        <a:t>744​</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85301">
                <a:tc>
                  <a:txBody>
                    <a:bodyPr/>
                    <a:lstStyle/>
                    <a:p>
                      <a:pPr marL="0" lvl="0" indent="0">
                        <a:lnSpc>
                          <a:spcPct val="115000"/>
                        </a:lnSpc>
                        <a:spcAft>
                          <a:spcPts val="0"/>
                        </a:spcAft>
                        <a:buFont typeface="+mj-lt"/>
                        <a:buNone/>
                      </a:pPr>
                      <a:r>
                        <a:rPr lang="en-GB" sz="12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3. Integrated Cooperatives Development</a:t>
                      </a:r>
                      <a:endParaRPr lang="en-ZA" sz="12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0" i="0">
                          <a:solidFill>
                            <a:schemeClr val="tx1"/>
                          </a:solidFill>
                          <a:effectLst/>
                          <a:latin typeface="Arial" panose="020B0604020202020204" pitchFamily="34" charset="0"/>
                        </a:rPr>
                        <a:t>119 597​</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0" i="0">
                          <a:solidFill>
                            <a:schemeClr val="tx1"/>
                          </a:solidFill>
                          <a:effectLst/>
                          <a:latin typeface="Arial" panose="020B0604020202020204" pitchFamily="34" charset="0"/>
                        </a:rPr>
                        <a:t>29 170​</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0" i="0">
                          <a:solidFill>
                            <a:schemeClr val="tx1"/>
                          </a:solidFill>
                          <a:effectLst/>
                          <a:latin typeface="Arial" panose="020B0604020202020204" pitchFamily="34" charset="0"/>
                        </a:rPr>
                        <a:t>000​</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24.4%​</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0" i="0">
                          <a:solidFill>
                            <a:schemeClr val="tx1"/>
                          </a:solidFill>
                          <a:effectLst/>
                          <a:latin typeface="Arial" panose="020B0604020202020204" pitchFamily="34" charset="0"/>
                        </a:rPr>
                        <a:t>648​</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21813">
                <a:tc>
                  <a:txBody>
                    <a:bodyPr/>
                    <a:lstStyle/>
                    <a:p>
                      <a:pPr marL="0" lvl="0" indent="0">
                        <a:lnSpc>
                          <a:spcPct val="115000"/>
                        </a:lnSpc>
                        <a:spcAft>
                          <a:spcPts val="0"/>
                        </a:spcAft>
                        <a:buFont typeface="+mj-lt"/>
                        <a:buNone/>
                      </a:pPr>
                      <a:r>
                        <a:rPr lang="en-ZA" sz="12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4.</a:t>
                      </a:r>
                      <a:r>
                        <a:rPr lang="en-ZA" sz="1200" b="0" baseline="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 Enterprise Development &amp; Entrepreneurship</a:t>
                      </a:r>
                      <a:endParaRPr lang="en-ZA" sz="12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0" i="0">
                          <a:solidFill>
                            <a:schemeClr val="tx1"/>
                          </a:solidFill>
                          <a:effectLst/>
                          <a:latin typeface="Arial" panose="020B0604020202020204" pitchFamily="34" charset="0"/>
                        </a:rPr>
                        <a:t>1 973 894​</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0" i="0">
                          <a:solidFill>
                            <a:schemeClr val="tx1"/>
                          </a:solidFill>
                          <a:effectLst/>
                          <a:latin typeface="Arial" panose="020B0604020202020204" pitchFamily="34" charset="0"/>
                        </a:rPr>
                        <a:t>30 061​</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0" i="0">
                          <a:solidFill>
                            <a:schemeClr val="tx1"/>
                          </a:solidFill>
                          <a:effectLst/>
                          <a:latin typeface="Arial" panose="020B0604020202020204" pitchFamily="34" charset="0"/>
                        </a:rPr>
                        <a:t>000​</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0" i="0">
                          <a:solidFill>
                            <a:schemeClr val="tx1"/>
                          </a:solidFill>
                          <a:effectLst/>
                          <a:latin typeface="Arial" panose="020B0604020202020204" pitchFamily="34" charset="0"/>
                        </a:rPr>
                        <a:t>1.5%​</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0" i="0">
                          <a:solidFill>
                            <a:schemeClr val="tx1"/>
                          </a:solidFill>
                          <a:effectLst/>
                          <a:latin typeface="Arial" panose="020B0604020202020204" pitchFamily="34" charset="0"/>
                        </a:rPr>
                        <a:t>683​</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07072648"/>
                  </a:ext>
                </a:extLst>
              </a:tr>
              <a:tr h="843600">
                <a:tc>
                  <a:txBody>
                    <a:bodyPr/>
                    <a:lstStyle/>
                    <a:p>
                      <a:pPr marL="228600">
                        <a:lnSpc>
                          <a:spcPct val="115000"/>
                        </a:lnSpc>
                        <a:spcAft>
                          <a:spcPts val="0"/>
                        </a:spcAft>
                      </a:pPr>
                      <a:endParaRPr lang="en-ZA" sz="1200" b="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28600">
                        <a:lnSpc>
                          <a:spcPct val="115000"/>
                        </a:lnSpc>
                        <a:spcAft>
                          <a:spcPts val="0"/>
                        </a:spcAft>
                      </a:pPr>
                      <a:r>
                        <a:rPr lang="en-GB" sz="1200" b="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sz="1200" b="1" i="0" kern="1200" dirty="0">
                          <a:solidFill>
                            <a:schemeClr val="tx1"/>
                          </a:solidFill>
                          <a:effectLst/>
                          <a:latin typeface="Arial" panose="020B0604020202020204" pitchFamily="34" charset="0"/>
                          <a:ea typeface="+mn-ea"/>
                          <a:cs typeface="+mn-cs"/>
                        </a:rPr>
                        <a:t>TOTAL</a:t>
                      </a:r>
                      <a:endParaRPr lang="en-ZA" sz="1200" b="1" i="0" kern="1200" dirty="0">
                        <a:solidFill>
                          <a:schemeClr val="tx1"/>
                        </a:solidFill>
                        <a:effectLst/>
                        <a:latin typeface="Arial" panose="020B060402020202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1" i="0" dirty="0">
                          <a:solidFill>
                            <a:schemeClr val="tx1"/>
                          </a:solidFill>
                          <a:effectLst/>
                          <a:latin typeface="Arial" panose="020B0604020202020204" pitchFamily="34" charset="0"/>
                        </a:rPr>
                        <a:t>2 219 822</a:t>
                      </a:r>
                      <a:r>
                        <a:rPr lang="en-ZA" sz="1200" b="0" i="0" dirty="0">
                          <a:solidFill>
                            <a:schemeClr val="tx1"/>
                          </a:solidFill>
                          <a:effectLst/>
                          <a:latin typeface="Arial" panose="020B0604020202020204" pitchFamily="34" charset="0"/>
                        </a:rPr>
                        <a:t>​</a:t>
                      </a:r>
                      <a:endParaRPr lang="en-ZA" sz="1200" b="0" i="0" dirty="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1" i="0" dirty="0">
                          <a:solidFill>
                            <a:schemeClr val="tx1"/>
                          </a:solidFill>
                          <a:effectLst/>
                          <a:latin typeface="Arial" panose="020B0604020202020204" pitchFamily="34" charset="0"/>
                        </a:rPr>
                        <a:t>137 073</a:t>
                      </a:r>
                      <a:r>
                        <a:rPr lang="en-ZA" sz="1200" b="0" i="0" dirty="0">
                          <a:solidFill>
                            <a:schemeClr val="tx1"/>
                          </a:solidFill>
                          <a:effectLst/>
                          <a:latin typeface="Arial" panose="020B0604020202020204" pitchFamily="34" charset="0"/>
                        </a:rPr>
                        <a:t>​</a:t>
                      </a:r>
                      <a:endParaRPr lang="en-ZA" sz="1200" b="0" i="0" dirty="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1" i="0">
                          <a:solidFill>
                            <a:schemeClr val="tx1"/>
                          </a:solidFill>
                          <a:effectLst/>
                          <a:latin typeface="Arial" panose="020B0604020202020204" pitchFamily="34" charset="0"/>
                        </a:rPr>
                        <a:t>799</a:t>
                      </a:r>
                      <a:r>
                        <a:rPr lang="en-ZA" sz="1200" b="0" i="0">
                          <a:solidFill>
                            <a:schemeClr val="tx1"/>
                          </a:solidFill>
                          <a:effectLst/>
                          <a:latin typeface="Arial" panose="020B0604020202020204" pitchFamily="34" charset="0"/>
                        </a:rPr>
                        <a:t>​</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ZA" sz="1200" b="1" i="0">
                          <a:solidFill>
                            <a:schemeClr val="tx1"/>
                          </a:solidFill>
                          <a:effectLst/>
                          <a:latin typeface="Arial" panose="020B0604020202020204" pitchFamily="34" charset="0"/>
                        </a:rPr>
                        <a:t>6.2%</a:t>
                      </a:r>
                      <a:r>
                        <a:rPr lang="en-ZA" sz="1200" b="0" i="0">
                          <a:solidFill>
                            <a:schemeClr val="tx1"/>
                          </a:solidFill>
                          <a:effectLst/>
                          <a:latin typeface="Arial" panose="020B0604020202020204" pitchFamily="34" charset="0"/>
                        </a:rPr>
                        <a:t>​</a:t>
                      </a:r>
                      <a:endParaRPr lang="en-ZA" sz="1200" b="0" i="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ase"/>
                      <a:r>
                        <a:rPr lang="en-ZA" sz="1200" b="1" i="0" dirty="0">
                          <a:solidFill>
                            <a:schemeClr val="tx1"/>
                          </a:solidFill>
                          <a:effectLst/>
                          <a:latin typeface="Arial" panose="020B0604020202020204" pitchFamily="34" charset="0"/>
                        </a:rPr>
                        <a:t>647</a:t>
                      </a:r>
                      <a:r>
                        <a:rPr lang="en-ZA" sz="1200" b="0" i="0" dirty="0">
                          <a:solidFill>
                            <a:schemeClr val="tx1"/>
                          </a:solidFill>
                          <a:effectLst/>
                          <a:latin typeface="Arial" panose="020B0604020202020204" pitchFamily="34" charset="0"/>
                        </a:rPr>
                        <a:t>​</a:t>
                      </a:r>
                      <a:endParaRPr lang="en-ZA" sz="1200" b="0" i="0" dirty="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3454621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t="20007" b="22369"/>
          <a:stretch>
            <a:fillRect/>
          </a:stretch>
        </p:blipFill>
        <p:spPr bwMode="auto">
          <a:xfrm>
            <a:off x="76200" y="5959475"/>
            <a:ext cx="1981200" cy="82232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76200" y="1636163"/>
            <a:ext cx="3929743" cy="1323439"/>
          </a:xfrm>
          <a:prstGeom prst="rect">
            <a:avLst/>
          </a:prstGeom>
          <a:noFill/>
        </p:spPr>
        <p:txBody>
          <a:bodyPr wrap="square" rtlCol="0">
            <a:spAutoFit/>
          </a:bodyPr>
          <a:lstStyle/>
          <a:p>
            <a:pPr marL="285750" lvl="0" indent="-285750" algn="just">
              <a:buFont typeface="Arial" pitchFamily="34" charset="0"/>
              <a:buChar char="•"/>
              <a:defRPr/>
            </a:pPr>
            <a:r>
              <a:rPr lang="en-ZA" sz="1600" dirty="0">
                <a:latin typeface="Arial" panose="020B0604020202020204" pitchFamily="34" charset="0"/>
              </a:rPr>
              <a:t>The Department’s vacancy rate steadily increased and ended the reporting period with 26 vacancies which translates into a vacancy rate of 12.4%. </a:t>
            </a:r>
            <a:endParaRPr kumimoji="0" lang="en-ZA" sz="1700" b="0" i="0" u="none" strike="noStrike" kern="1200" cap="none" spc="0" normalizeH="0" baseline="0" noProof="0" dirty="0">
              <a:ln>
                <a:noFill/>
              </a:ln>
              <a:effectLst/>
              <a:uLnTx/>
              <a:uFillTx/>
              <a:latin typeface="Arial" pitchFamily="34" charset="0"/>
              <a:cs typeface="Arial" pitchFamily="34" charset="0"/>
            </a:endParaRPr>
          </a:p>
        </p:txBody>
      </p:sp>
      <p:sp>
        <p:nvSpPr>
          <p:cNvPr id="11" name="TextBox 10"/>
          <p:cNvSpPr txBox="1"/>
          <p:nvPr/>
        </p:nvSpPr>
        <p:spPr>
          <a:xfrm>
            <a:off x="4741433" y="4368348"/>
            <a:ext cx="4177553" cy="1200329"/>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ZA" sz="1800" b="0" i="0" u="none" strike="noStrike" kern="1200" cap="none" spc="0" normalizeH="0" baseline="0" noProof="0" dirty="0">
                <a:ln>
                  <a:noFill/>
                </a:ln>
                <a:effectLst/>
                <a:uLnTx/>
                <a:uFillTx/>
                <a:latin typeface="Arial" pitchFamily="34" charset="0"/>
                <a:ea typeface="+mn-ea"/>
                <a:cs typeface="Arial" pitchFamily="34" charset="0"/>
              </a:rPr>
              <a:t>The Department did well in </a:t>
            </a:r>
            <a:r>
              <a:rPr kumimoji="0" lang="en-ZA" sz="1600" b="0" i="0" u="none" strike="noStrike" kern="1200" cap="none" spc="0" normalizeH="0" baseline="0" noProof="0" dirty="0">
                <a:ln>
                  <a:noFill/>
                </a:ln>
                <a:effectLst/>
                <a:uLnTx/>
                <a:uFillTx/>
                <a:latin typeface="Arial" pitchFamily="34" charset="0"/>
                <a:ea typeface="+mn-ea"/>
                <a:cs typeface="Arial" pitchFamily="34" charset="0"/>
              </a:rPr>
              <a:t>exceeding</a:t>
            </a:r>
            <a:r>
              <a:rPr kumimoji="0" lang="en-ZA" sz="1800" b="0" i="0" u="none" strike="noStrike" kern="1200" cap="none" spc="0" normalizeH="0" baseline="0" noProof="0" dirty="0">
                <a:ln>
                  <a:noFill/>
                </a:ln>
                <a:effectLst/>
                <a:uLnTx/>
                <a:uFillTx/>
                <a:latin typeface="Arial" pitchFamily="34" charset="0"/>
                <a:ea typeface="+mn-ea"/>
                <a:cs typeface="Arial" pitchFamily="34" charset="0"/>
              </a:rPr>
              <a:t> the Cabinet Target of 50% women in senior management positions, ending the year with 55.9%. </a:t>
            </a:r>
          </a:p>
        </p:txBody>
      </p:sp>
      <p:sp>
        <p:nvSpPr>
          <p:cNvPr id="13" name="Slide Number Placeholder 1"/>
          <p:cNvSpPr>
            <a:spLocks noGrp="1"/>
          </p:cNvSpPr>
          <p:nvPr>
            <p:ph type="sldNum" sz="quarter" idx="12"/>
          </p:nvPr>
        </p:nvSpPr>
        <p:spPr>
          <a:xfrm>
            <a:off x="6553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tint val="75000"/>
                  </a:prstClr>
                </a:solidFill>
                <a:effectLst/>
                <a:uLnTx/>
                <a:uFillTx/>
                <a:latin typeface="Calibri"/>
                <a:ea typeface="+mn-ea"/>
                <a:cs typeface="+mn-cs"/>
              </a:rPr>
              <a:t>32</a:t>
            </a:r>
          </a:p>
        </p:txBody>
      </p:sp>
      <p:sp>
        <p:nvSpPr>
          <p:cNvPr id="14" name="Title 1"/>
          <p:cNvSpPr txBox="1">
            <a:spLocks/>
          </p:cNvSpPr>
          <p:nvPr/>
        </p:nvSpPr>
        <p:spPr>
          <a:xfrm>
            <a:off x="0" y="802"/>
            <a:ext cx="9144000" cy="913598"/>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Vacancy Rate and Women in SMS Targets</a:t>
            </a:r>
          </a:p>
        </p:txBody>
      </p:sp>
      <p:graphicFrame>
        <p:nvGraphicFramePr>
          <p:cNvPr id="9" name="Chart 8"/>
          <p:cNvGraphicFramePr>
            <a:graphicFrameLocks/>
          </p:cNvGraphicFramePr>
          <p:nvPr>
            <p:extLst>
              <p:ext uri="{D42A27DB-BD31-4B8C-83A1-F6EECF244321}">
                <p14:modId xmlns:p14="http://schemas.microsoft.com/office/powerpoint/2010/main" xmlns="" val="3019915982"/>
              </p:ext>
            </p:extLst>
          </p:nvPr>
        </p:nvGraphicFramePr>
        <p:xfrm>
          <a:off x="4419599" y="957973"/>
          <a:ext cx="4710953" cy="2746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xmlns="" val="738971076"/>
              </p:ext>
            </p:extLst>
          </p:nvPr>
        </p:nvGraphicFramePr>
        <p:xfrm>
          <a:off x="76200" y="3704276"/>
          <a:ext cx="4665233" cy="30824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062988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t="20007" b="22369"/>
          <a:stretch>
            <a:fillRect/>
          </a:stretch>
        </p:blipFill>
        <p:spPr bwMode="auto">
          <a:xfrm>
            <a:off x="76200" y="5959475"/>
            <a:ext cx="1981200" cy="82232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85725" y="1234091"/>
            <a:ext cx="8080655" cy="646331"/>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Department did well in exceeding the Cabinet Target of 2% employment of people with disabilities, maintaining representation of </a:t>
            </a:r>
            <a:r>
              <a:rPr lang="en-ZA" dirty="0">
                <a:solidFill>
                  <a:prstClr val="black"/>
                </a:solidFill>
                <a:latin typeface="Arial" pitchFamily="34" charset="0"/>
                <a:cs typeface="Arial" pitchFamily="34" charset="0"/>
              </a:rPr>
              <a:t>2.4</a:t>
            </a:r>
            <a:r>
              <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3" name="Slide Number"/>
          <p:cNvSpPr>
            <a:spLocks noGrp="1"/>
          </p:cNvSpPr>
          <p:nvPr>
            <p:ph type="sldNum" sz="quarter" idx="4294967295"/>
          </p:nvPr>
        </p:nvSpPr>
        <p:spPr>
          <a:xfrm>
            <a:off x="8176540" y="6172200"/>
            <a:ext cx="502665" cy="497841"/>
          </a:xfrm>
          <a:prstGeom prst="rect">
            <a:avLst/>
          </a:prstGeom>
          <a:extLst>
            <a:ext uri="{C572A759-6A51-4108-AA02-DFA0A04FC94B}">
              <ma14:wrappingTextBoxFlag xmlns="" xmlns:ma14="http://schemas.microsoft.com/office/mac/drawingml/2011/main" val="1"/>
            </a:ext>
          </a:extLst>
        </p:spPr>
        <p:txBody>
          <a:bodyPr/>
          <a:lstStyle>
            <a:lvl1pPr>
              <a:defRPr b="1"/>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tint val="75000"/>
                  </a:prstClr>
                </a:solidFill>
                <a:effectLst/>
                <a:uLnTx/>
                <a:uFillTx/>
                <a:latin typeface="Calibri"/>
                <a:ea typeface="+mn-ea"/>
                <a:cs typeface="+mn-cs"/>
              </a:rPr>
              <a:t>33</a:t>
            </a:r>
            <a:endParaRPr kumimoji="0" sz="14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Title 1"/>
          <p:cNvSpPr txBox="1">
            <a:spLocks/>
          </p:cNvSpPr>
          <p:nvPr/>
        </p:nvSpPr>
        <p:spPr>
          <a:xfrm>
            <a:off x="0" y="1"/>
            <a:ext cx="9144000" cy="8382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600" b="1" cap="small" dirty="0">
                <a:solidFill>
                  <a:prstClr val="black"/>
                </a:solidFill>
                <a:latin typeface="Arial" panose="020B0604020202020204" pitchFamily="34" charset="0"/>
                <a:cs typeface="Arial" panose="020B0604020202020204" pitchFamily="34" charset="0"/>
              </a:rPr>
              <a:t>Persons</a:t>
            </a:r>
            <a:r>
              <a:rPr kumimoji="0" lang="en-US" sz="3600" b="1" i="0" u="none" strike="noStrike" kern="1200" cap="sm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with Disabilities Target</a:t>
            </a:r>
          </a:p>
        </p:txBody>
      </p:sp>
      <p:graphicFrame>
        <p:nvGraphicFramePr>
          <p:cNvPr id="10" name="Chart 9"/>
          <p:cNvGraphicFramePr>
            <a:graphicFrameLocks/>
          </p:cNvGraphicFramePr>
          <p:nvPr>
            <p:extLst>
              <p:ext uri="{D42A27DB-BD31-4B8C-83A1-F6EECF244321}">
                <p14:modId xmlns:p14="http://schemas.microsoft.com/office/powerpoint/2010/main" xmlns="" val="1831999483"/>
              </p:ext>
            </p:extLst>
          </p:nvPr>
        </p:nvGraphicFramePr>
        <p:xfrm>
          <a:off x="914400" y="2362200"/>
          <a:ext cx="7238999" cy="35782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697053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305800" y="6356350"/>
            <a:ext cx="381000" cy="365125"/>
          </a:xfrm>
        </p:spPr>
        <p:txBody>
          <a:bodyPr/>
          <a:lstStyle/>
          <a:p>
            <a:fld id="{4AB88CD7-4EF4-4CF2-A5CD-635B91DBAFF0}" type="slidenum">
              <a:rPr lang="en-US" sz="1400" b="1" smtClean="0">
                <a:solidFill>
                  <a:prstClr val="black">
                    <a:tint val="75000"/>
                  </a:prstClr>
                </a:solidFill>
                <a:latin typeface="Arial" panose="020B0604020202020204" pitchFamily="34" charset="0"/>
                <a:cs typeface="Arial" panose="020B0604020202020204" pitchFamily="34" charset="0"/>
              </a:rPr>
              <a:pPr/>
              <a:t>34</a:t>
            </a:fld>
            <a:endParaRPr lang="en-US" sz="1400" b="1" dirty="0">
              <a:solidFill>
                <a:prstClr val="black">
                  <a:tint val="75000"/>
                </a:prstClr>
              </a:solidFill>
              <a:latin typeface="Arial" panose="020B0604020202020204" pitchFamily="34" charset="0"/>
              <a:cs typeface="Arial" panose="020B0604020202020204" pitchFamily="34" charset="0"/>
            </a:endParaRPr>
          </a:p>
        </p:txBody>
      </p:sp>
      <p:sp>
        <p:nvSpPr>
          <p:cNvPr id="6" name="Title 1"/>
          <p:cNvSpPr txBox="1">
            <a:spLocks/>
          </p:cNvSpPr>
          <p:nvPr/>
        </p:nvSpPr>
        <p:spPr>
          <a:xfrm>
            <a:off x="0" y="2438400"/>
            <a:ext cx="9144000" cy="11430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cap="small" dirty="0">
              <a:solidFill>
                <a:prstClr val="black"/>
              </a:solidFill>
              <a:latin typeface="Arial" pitchFamily="34" charset="0"/>
              <a:cs typeface="Arial" pitchFamily="34" charset="0"/>
            </a:endParaRPr>
          </a:p>
          <a:p>
            <a:r>
              <a:rPr lang="en-US" b="1" cap="small" dirty="0">
                <a:solidFill>
                  <a:prstClr val="black"/>
                </a:solidFill>
                <a:latin typeface="Arial" pitchFamily="34" charset="0"/>
                <a:cs typeface="Arial" pitchFamily="34" charset="0"/>
              </a:rPr>
              <a:t>7. </a:t>
            </a:r>
            <a:r>
              <a:rPr lang="en-GB" b="1" cap="small" dirty="0">
                <a:solidFill>
                  <a:prstClr val="black"/>
                </a:solidFill>
                <a:latin typeface="Arial" pitchFamily="34" charset="0"/>
                <a:cs typeface="Arial" pitchFamily="34" charset="0"/>
              </a:rPr>
              <a:t>2019/20 Annual Financial Performance Report</a:t>
            </a:r>
          </a:p>
          <a:p>
            <a:endParaRPr lang="en-US" b="1" cap="small" dirty="0">
              <a:solidFill>
                <a:prstClr val="black"/>
              </a:solidFill>
              <a:latin typeface="Arial" pitchFamily="34" charset="0"/>
              <a:cs typeface="Arial" pitchFamily="34" charset="0"/>
            </a:endParaRPr>
          </a:p>
        </p:txBody>
      </p:sp>
      <p:pic>
        <p:nvPicPr>
          <p:cNvPr id="4" name="Picture 3"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3319287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Picture 4"/>
          <p:cNvPicPr>
            <a:picLocks noChangeAspect="1"/>
          </p:cNvPicPr>
          <p:nvPr/>
        </p:nvPicPr>
        <p:blipFill>
          <a:blip r:embed="rId3" cstate="print">
            <a:extLst>
              <a:ext uri="{28A0092B-C50C-407E-A947-70E740481C1C}">
                <a14:useLocalDpi xmlns:a14="http://schemas.microsoft.com/office/drawing/2010/main" xmlns="" val="0"/>
              </a:ext>
            </a:extLst>
          </a:blip>
          <a:srcRect t="24292" b="22404"/>
          <a:stretch>
            <a:fillRect/>
          </a:stretch>
        </p:blipFill>
        <p:spPr bwMode="auto">
          <a:xfrm>
            <a:off x="228600" y="6232525"/>
            <a:ext cx="17526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53251" name="Slide Number Placeholder 1"/>
          <p:cNvSpPr>
            <a:spLocks noGrp="1"/>
          </p:cNvSpPr>
          <p:nvPr>
            <p:ph type="sldNum" sz="quarter" idx="10"/>
          </p:nvPr>
        </p:nvSpPr>
        <p:spPr>
          <a:xfrm>
            <a:off x="8062722" y="6356350"/>
            <a:ext cx="990600" cy="501650"/>
          </a:xfrm>
          <a:noFill/>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fld id="{2210AF8A-D698-40CC-B5FE-940DCEAE9080}" type="slidenum">
              <a:rPr lang="en-US" altLang="en-US" sz="1400" b="1" smtClean="0">
                <a:solidFill>
                  <a:srgbClr val="888888"/>
                </a:solidFill>
              </a:rPr>
              <a:pPr/>
              <a:t>35</a:t>
            </a:fld>
            <a:endParaRPr lang="en-US" altLang="en-US" sz="1400" b="1" dirty="0">
              <a:solidFill>
                <a:srgbClr val="888888"/>
              </a:solidFill>
            </a:endParaRPr>
          </a:p>
        </p:txBody>
      </p:sp>
      <p:sp>
        <p:nvSpPr>
          <p:cNvPr id="790" name="Title 1"/>
          <p:cNvSpPr>
            <a:spLocks noGrp="1"/>
          </p:cNvSpPr>
          <p:nvPr>
            <p:ph type="title"/>
          </p:nvPr>
        </p:nvSpPr>
        <p:spPr>
          <a:xfrm>
            <a:off x="0" y="0"/>
            <a:ext cx="9144000" cy="849086"/>
          </a:xfrm>
          <a:solidFill>
            <a:srgbClr val="C3D69B"/>
          </a:solidFill>
          <a:ln w="12700">
            <a:miter lim="400000"/>
          </a:ln>
          <a:effectLst>
            <a:outerShdw blurRad="50800" dist="50800" dir="5400000" rotWithShape="0">
              <a:schemeClr val="accent6"/>
            </a:outerShdw>
          </a:effectLst>
          <a:scene3d>
            <a:camera prst="orthographicFront"/>
            <a:lightRig rig="threePt" dir="t"/>
          </a:scene3d>
          <a:sp3d>
            <a:bevelT/>
          </a:sp3d>
          <a:extLst>
            <a:ext uri="{C572A759-6A51-4108-AA02-DFA0A04FC94B}"/>
          </a:extLst>
        </p:spPr>
        <p:txBody>
          <a:bodyPr>
            <a:normAutofit/>
          </a:bodyPr>
          <a:lstStyle>
            <a:lvl1pPr algn="r">
              <a:defRPr sz="3600" cap="small">
                <a:latin typeface="Arial"/>
                <a:ea typeface="Arial"/>
                <a:cs typeface="Arial"/>
                <a:sym typeface="Arial"/>
              </a:defRPr>
            </a:lvl1pPr>
          </a:lstStyle>
          <a:p>
            <a:pPr algn="ctr" eaLnBrk="1" fontAlgn="auto" hangingPunct="1">
              <a:spcBef>
                <a:spcPts val="0"/>
              </a:spcBef>
              <a:spcAft>
                <a:spcPts val="0"/>
              </a:spcAft>
              <a:defRPr/>
            </a:pPr>
            <a:r>
              <a:rPr lang="en-GB" sz="3000" b="1" dirty="0"/>
              <a:t>2019/20 Expenditure vs final appropriation </a:t>
            </a:r>
            <a:endParaRPr sz="3000" b="1" dirty="0"/>
          </a:p>
        </p:txBody>
      </p:sp>
      <p:sp>
        <p:nvSpPr>
          <p:cNvPr id="3" name="TextBox 2"/>
          <p:cNvSpPr txBox="1"/>
          <p:nvPr/>
        </p:nvSpPr>
        <p:spPr>
          <a:xfrm>
            <a:off x="128778" y="1565584"/>
            <a:ext cx="892454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lnSpc>
                <a:spcPct val="150000"/>
              </a:lnSpc>
              <a:spcBef>
                <a:spcPts val="0"/>
              </a:spcBef>
              <a:spcAft>
                <a:spcPts val="0"/>
              </a:spcAft>
              <a:defRPr/>
            </a:pPr>
            <a:endParaRPr lang="en-US" sz="2800" kern="0" dirty="0">
              <a:latin typeface="Arial" panose="020B0604020202020204" pitchFamily="34" charset="0"/>
              <a:cs typeface="Arial" panose="020B0604020202020204" pitchFamily="34" charset="0"/>
              <a:sym typeface="Calibri"/>
            </a:endParaRPr>
          </a:p>
        </p:txBody>
      </p:sp>
      <p:graphicFrame>
        <p:nvGraphicFramePr>
          <p:cNvPr id="2" name="Chart 5"/>
          <p:cNvGraphicFramePr>
            <a:graphicFrameLocks/>
          </p:cNvGraphicFramePr>
          <p:nvPr>
            <p:extLst>
              <p:ext uri="{D42A27DB-BD31-4B8C-83A1-F6EECF244321}">
                <p14:modId xmlns:p14="http://schemas.microsoft.com/office/powerpoint/2010/main" xmlns="" val="3810864000"/>
              </p:ext>
            </p:extLst>
          </p:nvPr>
        </p:nvGraphicFramePr>
        <p:xfrm>
          <a:off x="0" y="871538"/>
          <a:ext cx="9144000" cy="539908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Picture 4"/>
          <p:cNvPicPr>
            <a:picLocks noChangeAspect="1"/>
          </p:cNvPicPr>
          <p:nvPr/>
        </p:nvPicPr>
        <p:blipFill>
          <a:blip r:embed="rId3" cstate="print">
            <a:extLst>
              <a:ext uri="{28A0092B-C50C-407E-A947-70E740481C1C}">
                <a14:useLocalDpi xmlns:a14="http://schemas.microsoft.com/office/drawing/2010/main" xmlns="" val="0"/>
              </a:ext>
            </a:extLst>
          </a:blip>
          <a:srcRect t="24292" b="22404"/>
          <a:stretch>
            <a:fillRect/>
          </a:stretch>
        </p:blipFill>
        <p:spPr bwMode="auto">
          <a:xfrm>
            <a:off x="457200" y="6229577"/>
            <a:ext cx="17526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57347" name="Slide Number Placeholder 1"/>
          <p:cNvSpPr>
            <a:spLocks noGrp="1"/>
          </p:cNvSpPr>
          <p:nvPr>
            <p:ph type="sldNum" sz="quarter" idx="10"/>
          </p:nvPr>
        </p:nvSpPr>
        <p:spPr>
          <a:xfrm>
            <a:off x="8001000" y="6415087"/>
            <a:ext cx="685800" cy="333375"/>
          </a:xfrm>
          <a:noFill/>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fld id="{F0E4938F-9026-43CF-98BA-E723E4B02F83}" type="slidenum">
              <a:rPr lang="en-US" altLang="en-US" sz="1400" b="1" smtClean="0">
                <a:solidFill>
                  <a:srgbClr val="888888"/>
                </a:solidFill>
              </a:rPr>
              <a:pPr/>
              <a:t>36</a:t>
            </a:fld>
            <a:endParaRPr lang="en-US" altLang="en-US" sz="1400" b="1" dirty="0">
              <a:solidFill>
                <a:srgbClr val="888888"/>
              </a:solidFill>
            </a:endParaRPr>
          </a:p>
        </p:txBody>
      </p:sp>
      <p:sp>
        <p:nvSpPr>
          <p:cNvPr id="790" name="Title 1"/>
          <p:cNvSpPr>
            <a:spLocks noGrp="1"/>
          </p:cNvSpPr>
          <p:nvPr>
            <p:ph type="title"/>
          </p:nvPr>
        </p:nvSpPr>
        <p:spPr>
          <a:xfrm>
            <a:off x="0" y="0"/>
            <a:ext cx="9144000" cy="849086"/>
          </a:xfrm>
          <a:solidFill>
            <a:srgbClr val="C3D69B"/>
          </a:solidFill>
          <a:ln w="12700">
            <a:miter lim="400000"/>
          </a:ln>
          <a:effectLst>
            <a:outerShdw blurRad="50800" dist="50800" dir="5400000" rotWithShape="0">
              <a:schemeClr val="accent6"/>
            </a:outerShdw>
          </a:effectLst>
          <a:scene3d>
            <a:camera prst="orthographicFront"/>
            <a:lightRig rig="threePt" dir="t"/>
          </a:scene3d>
          <a:sp3d>
            <a:bevelT/>
          </a:sp3d>
          <a:extLst>
            <a:ext uri="{C572A759-6A51-4108-AA02-DFA0A04FC94B}"/>
          </a:extLst>
        </p:spPr>
        <p:txBody>
          <a:bodyPr>
            <a:normAutofit/>
          </a:bodyPr>
          <a:lstStyle>
            <a:lvl1pPr algn="r">
              <a:defRPr sz="3600" cap="small">
                <a:latin typeface="Arial"/>
                <a:ea typeface="Arial"/>
                <a:cs typeface="Arial"/>
                <a:sym typeface="Arial"/>
              </a:defRPr>
            </a:lvl1pPr>
          </a:lstStyle>
          <a:p>
            <a:pPr algn="ctr" eaLnBrk="1" fontAlgn="auto" hangingPunct="1">
              <a:spcBef>
                <a:spcPts val="0"/>
              </a:spcBef>
              <a:spcAft>
                <a:spcPts val="0"/>
              </a:spcAft>
              <a:defRPr/>
            </a:pPr>
            <a:r>
              <a:rPr lang="en-GB" sz="3000" b="1" dirty="0"/>
              <a:t>2019/20 Performance Per Programme</a:t>
            </a:r>
            <a:endParaRPr sz="3000" b="1" dirty="0"/>
          </a:p>
        </p:txBody>
      </p:sp>
      <p:graphicFrame>
        <p:nvGraphicFramePr>
          <p:cNvPr id="3" name="Chart 5"/>
          <p:cNvGraphicFramePr>
            <a:graphicFrameLocks/>
          </p:cNvGraphicFramePr>
          <p:nvPr/>
        </p:nvGraphicFramePr>
        <p:xfrm>
          <a:off x="0" y="1392238"/>
          <a:ext cx="9144000" cy="491966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3901029" y="1484125"/>
            <a:ext cx="749808" cy="369330"/>
          </a:xfrm>
          <a:prstGeom prst="rect">
            <a:avLst/>
          </a:prstGeom>
          <a:solidFill>
            <a:schemeClr val="accent3">
              <a:lumMod val="40000"/>
              <a:lumOff val="60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GB" b="1" kern="0" dirty="0">
                <a:latin typeface="Arial" panose="020B0604020202020204" pitchFamily="34" charset="0"/>
                <a:cs typeface="Arial" panose="020B0604020202020204" pitchFamily="34" charset="0"/>
                <a:sym typeface="Calibri"/>
              </a:rPr>
              <a:t>R’000</a:t>
            </a:r>
            <a:endParaRPr lang="en-ZA" b="1" kern="0" dirty="0">
              <a:latin typeface="Arial" panose="020B0604020202020204" pitchFamily="34" charset="0"/>
              <a:cs typeface="Arial" panose="020B0604020202020204" pitchFamily="34" charset="0"/>
              <a:sym typeface="Calibri"/>
            </a:endParaRPr>
          </a:p>
        </p:txBody>
      </p:sp>
      <p:sp>
        <p:nvSpPr>
          <p:cNvPr id="7" name="TextBox 6"/>
          <p:cNvSpPr txBox="1"/>
          <p:nvPr/>
        </p:nvSpPr>
        <p:spPr>
          <a:xfrm>
            <a:off x="0" y="1022681"/>
            <a:ext cx="9143999" cy="369330"/>
          </a:xfrm>
          <a:prstGeom prst="rect">
            <a:avLst/>
          </a:prstGeom>
          <a:solidFill>
            <a:schemeClr val="accent3">
              <a:lumMod val="60000"/>
              <a:lumOff val="40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GB" b="1" kern="0" dirty="0">
                <a:latin typeface="Arial" panose="020B0604020202020204" pitchFamily="34" charset="0"/>
                <a:cs typeface="Arial" panose="020B0604020202020204" pitchFamily="34" charset="0"/>
                <a:sym typeface="Calibri"/>
              </a:rPr>
              <a:t>Projections             Expenditure              Variance  </a:t>
            </a:r>
            <a:endParaRPr lang="en-ZA" b="1" kern="0" dirty="0">
              <a:latin typeface="Arial" panose="020B0604020202020204" pitchFamily="34" charset="0"/>
              <a:cs typeface="Arial" panose="020B0604020202020204" pitchFamily="34" charset="0"/>
              <a:sym typeface="Calibri"/>
            </a:endParaRPr>
          </a:p>
        </p:txBody>
      </p:sp>
      <p:sp>
        <p:nvSpPr>
          <p:cNvPr id="4" name="Rectangle 3"/>
          <p:cNvSpPr/>
          <p:nvPr/>
        </p:nvSpPr>
        <p:spPr>
          <a:xfrm>
            <a:off x="1460945" y="1121326"/>
            <a:ext cx="219075" cy="219075"/>
          </a:xfrm>
          <a:prstGeom prst="rect">
            <a:avLst/>
          </a:prstGeom>
          <a:solidFill>
            <a:srgbClr val="00B050"/>
          </a:solidFill>
          <a:ln w="25400" cap="flat">
            <a:solidFill>
              <a:schemeClr val="accent1"/>
            </a:solidFill>
            <a:prstDash val="solid"/>
            <a:round/>
          </a:ln>
          <a:effectLst>
            <a:outerShdw blurRad="38100" dist="23000" dir="5400000" rotWithShape="0">
              <a:srgbClr val="000000">
                <a:alpha val="35000"/>
              </a:srgbClr>
            </a:outerShdw>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eaLnBrk="1" fontAlgn="auto">
              <a:spcBef>
                <a:spcPts val="0"/>
              </a:spcBef>
              <a:spcAft>
                <a:spcPts val="0"/>
              </a:spcAft>
              <a:defRPr/>
            </a:pPr>
            <a:endParaRPr lang="en-US" kern="0" dirty="0">
              <a:latin typeface="Calibri"/>
              <a:cs typeface="Calibri"/>
              <a:sym typeface="Calibri"/>
            </a:endParaRPr>
          </a:p>
        </p:txBody>
      </p:sp>
      <p:sp>
        <p:nvSpPr>
          <p:cNvPr id="10" name="Rectangle 9"/>
          <p:cNvSpPr/>
          <p:nvPr/>
        </p:nvSpPr>
        <p:spPr>
          <a:xfrm>
            <a:off x="3586078" y="1104900"/>
            <a:ext cx="219075" cy="219075"/>
          </a:xfrm>
          <a:prstGeom prst="rect">
            <a:avLst/>
          </a:prstGeom>
          <a:solidFill>
            <a:srgbClr val="FFC000"/>
          </a:solidFill>
          <a:ln w="25400" cap="flat">
            <a:solidFill>
              <a:schemeClr val="accent1"/>
            </a:solidFill>
            <a:prstDash val="solid"/>
            <a:round/>
          </a:ln>
          <a:effectLst>
            <a:outerShdw blurRad="38100" dist="23000" dir="5400000" rotWithShape="0">
              <a:srgbClr val="000000">
                <a:alpha val="35000"/>
              </a:srgbClr>
            </a:outerShdw>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eaLnBrk="1" fontAlgn="auto">
              <a:spcBef>
                <a:spcPts val="0"/>
              </a:spcBef>
              <a:spcAft>
                <a:spcPts val="0"/>
              </a:spcAft>
              <a:defRPr/>
            </a:pPr>
            <a:endParaRPr lang="en-US" kern="0" dirty="0">
              <a:latin typeface="Calibri"/>
              <a:cs typeface="Calibri"/>
              <a:sym typeface="Calibri"/>
            </a:endParaRPr>
          </a:p>
        </p:txBody>
      </p:sp>
      <p:sp>
        <p:nvSpPr>
          <p:cNvPr id="12" name="Rectangle 11"/>
          <p:cNvSpPr/>
          <p:nvPr/>
        </p:nvSpPr>
        <p:spPr>
          <a:xfrm>
            <a:off x="5930286" y="1083839"/>
            <a:ext cx="219075" cy="219075"/>
          </a:xfrm>
          <a:prstGeom prst="rect">
            <a:avLst/>
          </a:prstGeom>
          <a:solidFill>
            <a:srgbClr val="FF0000"/>
          </a:solidFill>
          <a:ln w="25400" cap="flat">
            <a:solidFill>
              <a:schemeClr val="accent1"/>
            </a:solidFill>
            <a:prstDash val="solid"/>
            <a:round/>
          </a:ln>
          <a:effectLst>
            <a:outerShdw blurRad="38100" dist="23000" dir="5400000" rotWithShape="0">
              <a:srgbClr val="000000">
                <a:alpha val="35000"/>
              </a:srgbClr>
            </a:outerShdw>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eaLnBrk="1" fontAlgn="auto">
              <a:spcBef>
                <a:spcPts val="0"/>
              </a:spcBef>
              <a:spcAft>
                <a:spcPts val="0"/>
              </a:spcAft>
              <a:defRPr/>
            </a:pPr>
            <a:endParaRPr lang="en-US" kern="0" dirty="0">
              <a:latin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Picture 4"/>
          <p:cNvPicPr>
            <a:picLocks noChangeAspect="1"/>
          </p:cNvPicPr>
          <p:nvPr/>
        </p:nvPicPr>
        <p:blipFill>
          <a:blip r:embed="rId3" cstate="print">
            <a:extLst>
              <a:ext uri="{28A0092B-C50C-407E-A947-70E740481C1C}">
                <a14:useLocalDpi xmlns:a14="http://schemas.microsoft.com/office/drawing/2010/main" xmlns="" val="0"/>
              </a:ext>
            </a:extLst>
          </a:blip>
          <a:srcRect t="24292" b="22404"/>
          <a:stretch>
            <a:fillRect/>
          </a:stretch>
        </p:blipFill>
        <p:spPr bwMode="auto">
          <a:xfrm>
            <a:off x="304800" y="6174014"/>
            <a:ext cx="17526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790" name="Title 1"/>
          <p:cNvSpPr>
            <a:spLocks noGrp="1"/>
          </p:cNvSpPr>
          <p:nvPr>
            <p:ph type="title"/>
          </p:nvPr>
        </p:nvSpPr>
        <p:spPr>
          <a:xfrm>
            <a:off x="0" y="0"/>
            <a:ext cx="9144000" cy="849086"/>
          </a:xfrm>
          <a:solidFill>
            <a:srgbClr val="C3D69B"/>
          </a:solidFill>
          <a:ln w="12700">
            <a:miter lim="400000"/>
          </a:ln>
          <a:effectLst>
            <a:outerShdw blurRad="50800" dist="50800" dir="5400000" rotWithShape="0">
              <a:schemeClr val="accent6"/>
            </a:outerShdw>
          </a:effectLst>
          <a:scene3d>
            <a:camera prst="orthographicFront"/>
            <a:lightRig rig="threePt" dir="t"/>
          </a:scene3d>
          <a:sp3d>
            <a:bevelT/>
          </a:sp3d>
          <a:extLst>
            <a:ext uri="{C572A759-6A51-4108-AA02-DFA0A04FC94B}"/>
          </a:extLst>
        </p:spPr>
        <p:txBody>
          <a:bodyPr>
            <a:normAutofit fontScale="90000"/>
          </a:bodyPr>
          <a:lstStyle>
            <a:lvl1pPr algn="r">
              <a:defRPr sz="3600" cap="small">
                <a:latin typeface="Arial"/>
                <a:ea typeface="Arial"/>
                <a:cs typeface="Arial"/>
                <a:sym typeface="Arial"/>
              </a:defRPr>
            </a:lvl1pPr>
          </a:lstStyle>
          <a:p>
            <a:pPr algn="ctr" eaLnBrk="1" fontAlgn="auto" hangingPunct="1">
              <a:spcBef>
                <a:spcPts val="0"/>
              </a:spcBef>
              <a:spcAft>
                <a:spcPts val="0"/>
              </a:spcAft>
              <a:defRPr/>
            </a:pPr>
            <a:r>
              <a:rPr lang="en-GB" sz="3000" b="1" dirty="0"/>
              <a:t>2019/20 Performance Per economic classification</a:t>
            </a:r>
            <a:endParaRPr sz="3000" b="1" dirty="0"/>
          </a:p>
        </p:txBody>
      </p:sp>
      <p:sp>
        <p:nvSpPr>
          <p:cNvPr id="59398" name="Slide Number Placeholder 1"/>
          <p:cNvSpPr>
            <a:spLocks noGrp="1"/>
          </p:cNvSpPr>
          <p:nvPr>
            <p:ph type="sldNum" sz="quarter" idx="10"/>
          </p:nvPr>
        </p:nvSpPr>
        <p:spPr>
          <a:xfrm>
            <a:off x="7924800" y="6342289"/>
            <a:ext cx="762000" cy="428625"/>
          </a:xfrm>
          <a:noFill/>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fld id="{F0B8C91A-6FAE-49BC-8EE5-8215801C517A}" type="slidenum">
              <a:rPr lang="en-US" altLang="en-US" sz="1400" b="1" smtClean="0">
                <a:solidFill>
                  <a:srgbClr val="888888"/>
                </a:solidFill>
              </a:rPr>
              <a:pPr/>
              <a:t>37</a:t>
            </a:fld>
            <a:endParaRPr lang="en-US" altLang="en-US" sz="1400" b="1" dirty="0">
              <a:solidFill>
                <a:srgbClr val="888888"/>
              </a:solidFill>
            </a:endParaRPr>
          </a:p>
        </p:txBody>
      </p:sp>
      <p:graphicFrame>
        <p:nvGraphicFramePr>
          <p:cNvPr id="2" name="Chart 5"/>
          <p:cNvGraphicFramePr>
            <a:graphicFrameLocks/>
          </p:cNvGraphicFramePr>
          <p:nvPr>
            <p:extLst>
              <p:ext uri="{D42A27DB-BD31-4B8C-83A1-F6EECF244321}">
                <p14:modId xmlns:p14="http://schemas.microsoft.com/office/powerpoint/2010/main" xmlns="" val="1529216211"/>
              </p:ext>
            </p:extLst>
          </p:nvPr>
        </p:nvGraphicFramePr>
        <p:xfrm>
          <a:off x="72977" y="1387475"/>
          <a:ext cx="8980488" cy="485457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48590" y="949679"/>
            <a:ext cx="8904875" cy="369330"/>
          </a:xfrm>
          <a:prstGeom prst="rect">
            <a:avLst/>
          </a:prstGeom>
          <a:solidFill>
            <a:schemeClr val="accent3">
              <a:lumMod val="60000"/>
              <a:lumOff val="40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spcFirstLastPara="1" wrap="square" lIns="45719" tIns="45719" rIns="45719" bIns="45719" spcCol="38100">
            <a:spAutoFit/>
          </a:bodyPr>
          <a:lstStyle/>
          <a:p>
            <a:pPr algn="ctr" eaLnBrk="1" fontAlgn="auto">
              <a:spcBef>
                <a:spcPts val="0"/>
              </a:spcBef>
              <a:spcAft>
                <a:spcPts val="0"/>
              </a:spcAft>
              <a:defRPr/>
            </a:pPr>
            <a:r>
              <a:rPr lang="en-GB" b="1" kern="0" dirty="0">
                <a:solidFill>
                  <a:schemeClr val="tx1"/>
                </a:solidFill>
                <a:latin typeface="Arial" panose="020B0604020202020204" pitchFamily="34" charset="0"/>
                <a:cs typeface="Arial" panose="020B0604020202020204" pitchFamily="34" charset="0"/>
                <a:sym typeface="Calibri"/>
              </a:rPr>
              <a:t>Projections             </a:t>
            </a:r>
            <a:r>
              <a:rPr lang="en-GB" b="1" kern="0" dirty="0">
                <a:ln>
                  <a:solidFill>
                    <a:srgbClr val="4F81BD">
                      <a:lumMod val="75000"/>
                    </a:srgbClr>
                  </a:solidFill>
                </a:ln>
                <a:solidFill>
                  <a:schemeClr val="tx1"/>
                </a:solidFill>
                <a:latin typeface="Arial" panose="020B0604020202020204" pitchFamily="34" charset="0"/>
                <a:cs typeface="Arial" panose="020B0604020202020204" pitchFamily="34" charset="0"/>
                <a:sym typeface="Calibri"/>
              </a:rPr>
              <a:t>Expenditure</a:t>
            </a:r>
            <a:r>
              <a:rPr lang="en-GB" b="1" kern="0" dirty="0">
                <a:solidFill>
                  <a:schemeClr val="tx1"/>
                </a:solidFill>
                <a:latin typeface="Arial" panose="020B0604020202020204" pitchFamily="34" charset="0"/>
                <a:cs typeface="Arial" panose="020B0604020202020204" pitchFamily="34" charset="0"/>
                <a:sym typeface="Calibri"/>
              </a:rPr>
              <a:t>              Variance  </a:t>
            </a:r>
            <a:endParaRPr lang="en-ZA" b="1" kern="0" dirty="0">
              <a:solidFill>
                <a:schemeClr val="tx1"/>
              </a:solidFill>
              <a:latin typeface="Arial" panose="020B0604020202020204" pitchFamily="34" charset="0"/>
              <a:cs typeface="Arial" panose="020B0604020202020204" pitchFamily="34" charset="0"/>
              <a:sym typeface="Calibri"/>
            </a:endParaRPr>
          </a:p>
        </p:txBody>
      </p:sp>
      <p:sp>
        <p:nvSpPr>
          <p:cNvPr id="13" name="TextBox 12"/>
          <p:cNvSpPr txBox="1"/>
          <p:nvPr/>
        </p:nvSpPr>
        <p:spPr>
          <a:xfrm>
            <a:off x="3901029" y="1484125"/>
            <a:ext cx="749808" cy="369330"/>
          </a:xfrm>
          <a:prstGeom prst="rect">
            <a:avLst/>
          </a:prstGeom>
          <a:solidFill>
            <a:schemeClr val="accent3">
              <a:lumMod val="40000"/>
              <a:lumOff val="60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GB" b="1" kern="0" dirty="0">
                <a:latin typeface="Arial" panose="020B0604020202020204" pitchFamily="34" charset="0"/>
                <a:cs typeface="Arial" panose="020B0604020202020204" pitchFamily="34" charset="0"/>
                <a:sym typeface="Calibri"/>
              </a:rPr>
              <a:t>R’000</a:t>
            </a:r>
            <a:endParaRPr lang="en-ZA" b="1" kern="0" dirty="0">
              <a:latin typeface="Arial" panose="020B0604020202020204" pitchFamily="34" charset="0"/>
              <a:cs typeface="Arial" panose="020B0604020202020204" pitchFamily="34" charset="0"/>
              <a:sym typeface="Calibri"/>
            </a:endParaRPr>
          </a:p>
        </p:txBody>
      </p:sp>
      <p:sp>
        <p:nvSpPr>
          <p:cNvPr id="8" name="Rectangle 7"/>
          <p:cNvSpPr/>
          <p:nvPr/>
        </p:nvSpPr>
        <p:spPr>
          <a:xfrm>
            <a:off x="1460945" y="1121326"/>
            <a:ext cx="219075" cy="219075"/>
          </a:xfrm>
          <a:prstGeom prst="rect">
            <a:avLst/>
          </a:prstGeom>
          <a:solidFill>
            <a:srgbClr val="00B050"/>
          </a:solidFill>
          <a:ln w="25400" cap="flat">
            <a:solidFill>
              <a:schemeClr val="accent1"/>
            </a:solidFill>
            <a:prstDash val="solid"/>
            <a:round/>
          </a:ln>
          <a:effectLst>
            <a:outerShdw blurRad="38100" dist="23000" dir="5400000" rotWithShape="0">
              <a:srgbClr val="000000">
                <a:alpha val="35000"/>
              </a:srgbClr>
            </a:outerShdw>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eaLnBrk="1" fontAlgn="auto">
              <a:spcBef>
                <a:spcPts val="0"/>
              </a:spcBef>
              <a:spcAft>
                <a:spcPts val="0"/>
              </a:spcAft>
              <a:defRPr/>
            </a:pPr>
            <a:endParaRPr lang="en-US" kern="0" dirty="0">
              <a:latin typeface="Calibri"/>
              <a:cs typeface="Calibri"/>
              <a:sym typeface="Calibri"/>
            </a:endParaRPr>
          </a:p>
        </p:txBody>
      </p:sp>
      <p:sp>
        <p:nvSpPr>
          <p:cNvPr id="9" name="Rectangle 8"/>
          <p:cNvSpPr/>
          <p:nvPr/>
        </p:nvSpPr>
        <p:spPr>
          <a:xfrm>
            <a:off x="3586078" y="1104900"/>
            <a:ext cx="219075" cy="219075"/>
          </a:xfrm>
          <a:prstGeom prst="rect">
            <a:avLst/>
          </a:prstGeom>
          <a:solidFill>
            <a:srgbClr val="FFC000"/>
          </a:solidFill>
          <a:ln w="25400" cap="flat">
            <a:solidFill>
              <a:schemeClr val="accent1"/>
            </a:solidFill>
            <a:prstDash val="solid"/>
            <a:round/>
          </a:ln>
          <a:effectLst>
            <a:outerShdw blurRad="38100" dist="23000" dir="5400000" rotWithShape="0">
              <a:srgbClr val="000000">
                <a:alpha val="35000"/>
              </a:srgbClr>
            </a:outerShdw>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eaLnBrk="1" fontAlgn="auto">
              <a:spcBef>
                <a:spcPts val="0"/>
              </a:spcBef>
              <a:spcAft>
                <a:spcPts val="0"/>
              </a:spcAft>
              <a:defRPr/>
            </a:pPr>
            <a:endParaRPr lang="en-US" kern="0" dirty="0">
              <a:latin typeface="Calibri"/>
              <a:cs typeface="Calibri"/>
              <a:sym typeface="Calibri"/>
            </a:endParaRPr>
          </a:p>
        </p:txBody>
      </p:sp>
      <p:sp>
        <p:nvSpPr>
          <p:cNvPr id="10" name="Rectangle 9"/>
          <p:cNvSpPr/>
          <p:nvPr/>
        </p:nvSpPr>
        <p:spPr>
          <a:xfrm>
            <a:off x="5492136" y="1121326"/>
            <a:ext cx="219075" cy="219075"/>
          </a:xfrm>
          <a:prstGeom prst="rect">
            <a:avLst/>
          </a:prstGeom>
          <a:solidFill>
            <a:srgbClr val="FF0000"/>
          </a:solidFill>
          <a:ln w="25400" cap="flat">
            <a:solidFill>
              <a:schemeClr val="accent1"/>
            </a:solidFill>
            <a:prstDash val="solid"/>
            <a:round/>
          </a:ln>
          <a:effectLst>
            <a:outerShdw blurRad="38100" dist="23000" dir="5400000" rotWithShape="0">
              <a:srgbClr val="000000">
                <a:alpha val="35000"/>
              </a:srgbClr>
            </a:outerShdw>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eaLnBrk="1" fontAlgn="auto">
              <a:spcBef>
                <a:spcPts val="0"/>
              </a:spcBef>
              <a:spcAft>
                <a:spcPts val="0"/>
              </a:spcAft>
              <a:defRPr/>
            </a:pPr>
            <a:endParaRPr lang="en-US" kern="0" dirty="0">
              <a:latin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Picture 4"/>
          <p:cNvPicPr>
            <a:picLocks noChangeAspect="1"/>
          </p:cNvPicPr>
          <p:nvPr/>
        </p:nvPicPr>
        <p:blipFill>
          <a:blip r:embed="rId3" cstate="print">
            <a:extLst>
              <a:ext uri="{28A0092B-C50C-407E-A947-70E740481C1C}">
                <a14:useLocalDpi xmlns:a14="http://schemas.microsoft.com/office/drawing/2010/main" xmlns="" val="0"/>
              </a:ext>
            </a:extLst>
          </a:blip>
          <a:srcRect t="24292" b="22404"/>
          <a:stretch>
            <a:fillRect/>
          </a:stretch>
        </p:blipFill>
        <p:spPr bwMode="auto">
          <a:xfrm>
            <a:off x="152400" y="6210300"/>
            <a:ext cx="17526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790" name="Title 1"/>
          <p:cNvSpPr>
            <a:spLocks noGrp="1"/>
          </p:cNvSpPr>
          <p:nvPr>
            <p:ph type="title"/>
          </p:nvPr>
        </p:nvSpPr>
        <p:spPr>
          <a:xfrm>
            <a:off x="0" y="0"/>
            <a:ext cx="9144000" cy="849086"/>
          </a:xfrm>
          <a:solidFill>
            <a:srgbClr val="C3D69B"/>
          </a:solidFill>
          <a:ln w="12700">
            <a:miter lim="400000"/>
          </a:ln>
          <a:effectLst>
            <a:outerShdw blurRad="50800" dist="50800" dir="5400000" rotWithShape="0">
              <a:schemeClr val="accent6"/>
            </a:outerShdw>
          </a:effectLst>
          <a:scene3d>
            <a:camera prst="orthographicFront"/>
            <a:lightRig rig="threePt" dir="t"/>
          </a:scene3d>
          <a:sp3d>
            <a:bevelT/>
          </a:sp3d>
          <a:extLst>
            <a:ext uri="{C572A759-6A51-4108-AA02-DFA0A04FC94B}"/>
          </a:extLst>
        </p:spPr>
        <p:txBody>
          <a:bodyPr>
            <a:normAutofit/>
          </a:bodyPr>
          <a:lstStyle>
            <a:lvl1pPr algn="r">
              <a:defRPr sz="3600" cap="small">
                <a:latin typeface="Arial"/>
                <a:ea typeface="Arial"/>
                <a:cs typeface="Arial"/>
                <a:sym typeface="Arial"/>
              </a:defRPr>
            </a:lvl1pPr>
          </a:lstStyle>
          <a:p>
            <a:pPr algn="ctr" eaLnBrk="1" fontAlgn="auto" hangingPunct="1">
              <a:spcBef>
                <a:spcPts val="0"/>
              </a:spcBef>
              <a:spcAft>
                <a:spcPts val="0"/>
              </a:spcAft>
              <a:defRPr/>
            </a:pPr>
            <a:r>
              <a:rPr lang="en-GB" sz="3000" b="1" dirty="0"/>
              <a:t>Year on year comparison</a:t>
            </a:r>
            <a:endParaRPr sz="3000" b="1" dirty="0"/>
          </a:p>
        </p:txBody>
      </p:sp>
      <p:sp>
        <p:nvSpPr>
          <p:cNvPr id="61446" name="Slide Number Placeholder 1"/>
          <p:cNvSpPr>
            <a:spLocks noGrp="1"/>
          </p:cNvSpPr>
          <p:nvPr>
            <p:ph type="sldNum" sz="quarter" idx="10"/>
          </p:nvPr>
        </p:nvSpPr>
        <p:spPr>
          <a:xfrm>
            <a:off x="8001000" y="6332537"/>
            <a:ext cx="457200" cy="425450"/>
          </a:xfrm>
          <a:noFill/>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fld id="{1D629993-C1C6-43B2-99BB-AEA89860B429}" type="slidenum">
              <a:rPr lang="en-US" altLang="en-US" sz="1400" b="1" smtClean="0">
                <a:solidFill>
                  <a:srgbClr val="888888"/>
                </a:solidFill>
              </a:rPr>
              <a:pPr/>
              <a:t>38</a:t>
            </a:fld>
            <a:endParaRPr lang="en-US" altLang="en-US" sz="1400" b="1">
              <a:solidFill>
                <a:srgbClr val="888888"/>
              </a:solidFill>
            </a:endParaRPr>
          </a:p>
        </p:txBody>
      </p:sp>
      <p:graphicFrame>
        <p:nvGraphicFramePr>
          <p:cNvPr id="6" name="Chart 5"/>
          <p:cNvGraphicFramePr>
            <a:graphicFrameLocks/>
          </p:cNvGraphicFramePr>
          <p:nvPr/>
        </p:nvGraphicFramePr>
        <p:xfrm>
          <a:off x="1" y="998621"/>
          <a:ext cx="9144000" cy="52116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550259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1"/>
          <p:cNvSpPr>
            <a:spLocks noGrp="1"/>
          </p:cNvSpPr>
          <p:nvPr>
            <p:ph type="sldNum" sz="quarter" idx="10"/>
          </p:nvPr>
        </p:nvSpPr>
        <p:spPr>
          <a:xfrm>
            <a:off x="8077200" y="6314646"/>
            <a:ext cx="533400" cy="425450"/>
          </a:xfrm>
          <a:noFill/>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fld id="{30BDF118-3ABE-4045-B0AA-1E6C8668657C}" type="slidenum">
              <a:rPr lang="en-US" altLang="en-US" sz="1400" b="1" smtClean="0">
                <a:solidFill>
                  <a:srgbClr val="888888"/>
                </a:solidFill>
              </a:rPr>
              <a:pPr/>
              <a:t>39</a:t>
            </a:fld>
            <a:endParaRPr lang="en-US" altLang="en-US" sz="1400" b="1" dirty="0">
              <a:solidFill>
                <a:srgbClr val="888888"/>
              </a:solidFill>
            </a:endParaRPr>
          </a:p>
        </p:txBody>
      </p:sp>
      <p:sp>
        <p:nvSpPr>
          <p:cNvPr id="790" name="Title 1"/>
          <p:cNvSpPr>
            <a:spLocks noGrp="1"/>
          </p:cNvSpPr>
          <p:nvPr>
            <p:ph type="title"/>
          </p:nvPr>
        </p:nvSpPr>
        <p:spPr>
          <a:xfrm>
            <a:off x="0" y="0"/>
            <a:ext cx="9144000" cy="849086"/>
          </a:xfrm>
          <a:solidFill>
            <a:srgbClr val="C3D69B"/>
          </a:solidFill>
          <a:ln w="12700">
            <a:miter lim="400000"/>
          </a:ln>
          <a:effectLst>
            <a:outerShdw blurRad="50800" dist="50800" dir="5400000" rotWithShape="0">
              <a:schemeClr val="accent6"/>
            </a:outerShdw>
          </a:effectLst>
          <a:scene3d>
            <a:camera prst="orthographicFront"/>
            <a:lightRig rig="threePt" dir="t"/>
          </a:scene3d>
          <a:sp3d>
            <a:bevelT/>
          </a:sp3d>
          <a:extLst>
            <a:ext uri="{C572A759-6A51-4108-AA02-DFA0A04FC94B}"/>
          </a:extLst>
        </p:spPr>
        <p:txBody>
          <a:bodyPr>
            <a:normAutofit/>
          </a:bodyPr>
          <a:lstStyle>
            <a:lvl1pPr algn="r">
              <a:defRPr sz="3600" cap="small">
                <a:latin typeface="Arial"/>
                <a:ea typeface="Arial"/>
                <a:cs typeface="Arial"/>
                <a:sym typeface="Arial"/>
              </a:defRPr>
            </a:lvl1pPr>
          </a:lstStyle>
          <a:p>
            <a:pPr algn="ctr" eaLnBrk="1" fontAlgn="auto" hangingPunct="1">
              <a:spcBef>
                <a:spcPts val="0"/>
              </a:spcBef>
              <a:spcAft>
                <a:spcPts val="0"/>
              </a:spcAft>
              <a:defRPr/>
            </a:pPr>
            <a:r>
              <a:rPr lang="en-ZA" sz="3000" b="1" dirty="0"/>
              <a:t>Overall Reasons for variance</a:t>
            </a:r>
            <a:endParaRPr sz="3000" b="1" dirty="0"/>
          </a:p>
        </p:txBody>
      </p:sp>
      <p:sp>
        <p:nvSpPr>
          <p:cNvPr id="3" name="TextBox 2"/>
          <p:cNvSpPr txBox="1"/>
          <p:nvPr/>
        </p:nvSpPr>
        <p:spPr>
          <a:xfrm>
            <a:off x="109728" y="849086"/>
            <a:ext cx="8924544" cy="6324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marL="285750" indent="-285750" algn="just" eaLnBrk="1" fontAlgn="auto">
              <a:lnSpc>
                <a:spcPct val="150000"/>
              </a:lnSpc>
              <a:spcBef>
                <a:spcPts val="0"/>
              </a:spcBef>
              <a:spcAft>
                <a:spcPts val="0"/>
              </a:spcAft>
              <a:buFont typeface="Wingdings" panose="05000000000000000000" pitchFamily="2" charset="2"/>
              <a:buChar char="Ø"/>
              <a:defRPr/>
            </a:pPr>
            <a:r>
              <a:rPr lang="en-US" b="1" kern="0" dirty="0">
                <a:latin typeface="Arial" panose="020B0604020202020204" pitchFamily="34" charset="0"/>
                <a:cs typeface="Arial" panose="020B0604020202020204" pitchFamily="34" charset="0"/>
                <a:sym typeface="Calibri"/>
              </a:rPr>
              <a:t>Transfers and subsidies </a:t>
            </a:r>
            <a:r>
              <a:rPr lang="en-US" kern="0" dirty="0">
                <a:latin typeface="Arial" panose="020B0604020202020204" pitchFamily="34" charset="0"/>
                <a:cs typeface="Arial" panose="020B0604020202020204" pitchFamily="34" charset="0"/>
                <a:sym typeface="Calibri"/>
              </a:rPr>
              <a:t>– Expenditure is R2.026 billion(99%) of the Adjusted budget of R2.046 billion, which constituted an under spending of R20 million (1%).</a:t>
            </a:r>
          </a:p>
          <a:p>
            <a:pPr marL="514350" indent="-285750" algn="just" eaLnBrk="1" fontAlgn="auto">
              <a:lnSpc>
                <a:spcPct val="150000"/>
              </a:lnSpc>
              <a:spcBef>
                <a:spcPts val="0"/>
              </a:spcBef>
              <a:spcAft>
                <a:spcPts val="0"/>
              </a:spcAft>
              <a:buFont typeface="Arial" panose="020B0604020202020204" pitchFamily="34" charset="0"/>
              <a:buChar char="•"/>
              <a:defRPr/>
            </a:pPr>
            <a:r>
              <a:rPr lang="en-US" b="1" kern="0" dirty="0">
                <a:solidFill>
                  <a:schemeClr val="tx1"/>
                </a:solidFill>
                <a:latin typeface="Arial" panose="020B0604020202020204" pitchFamily="34" charset="0"/>
                <a:cs typeface="Arial" panose="020B0604020202020204" pitchFamily="34" charset="0"/>
                <a:sym typeface="Calibri"/>
              </a:rPr>
              <a:t>CIS </a:t>
            </a:r>
            <a:r>
              <a:rPr lang="en-US" kern="0" dirty="0">
                <a:solidFill>
                  <a:schemeClr val="tx1"/>
                </a:solidFill>
                <a:latin typeface="Arial" panose="020B0604020202020204" pitchFamily="34" charset="0"/>
                <a:cs typeface="Arial" panose="020B0604020202020204" pitchFamily="34" charset="0"/>
                <a:sym typeface="Calibri"/>
              </a:rPr>
              <a:t>under performed by R2.3 million (2.6%) due to the non-submission of supporting documents worth R1.8 million by the NYDA and technical issues with banking details</a:t>
            </a:r>
          </a:p>
          <a:p>
            <a:pPr marL="514350" indent="-285750" algn="just" eaLnBrk="1" fontAlgn="auto">
              <a:lnSpc>
                <a:spcPct val="150000"/>
              </a:lnSpc>
              <a:spcBef>
                <a:spcPts val="0"/>
              </a:spcBef>
              <a:spcAft>
                <a:spcPts val="0"/>
              </a:spcAft>
              <a:buFont typeface="Arial" panose="020B0604020202020204" pitchFamily="34" charset="0"/>
              <a:buChar char="•"/>
              <a:defRPr/>
            </a:pPr>
            <a:r>
              <a:rPr lang="en-US" b="1" kern="0" dirty="0">
                <a:solidFill>
                  <a:schemeClr val="tx1"/>
                </a:solidFill>
                <a:latin typeface="Arial" panose="020B0604020202020204" pitchFamily="34" charset="0"/>
                <a:cs typeface="Arial" panose="020B0604020202020204" pitchFamily="34" charset="0"/>
                <a:sym typeface="Calibri"/>
              </a:rPr>
              <a:t>BBSDP </a:t>
            </a:r>
            <a:r>
              <a:rPr lang="en-US" kern="0" dirty="0">
                <a:solidFill>
                  <a:schemeClr val="tx1"/>
                </a:solidFill>
                <a:latin typeface="Arial" panose="020B0604020202020204" pitchFamily="34" charset="0"/>
                <a:cs typeface="Arial" panose="020B0604020202020204" pitchFamily="34" charset="0"/>
                <a:sym typeface="Calibri"/>
              </a:rPr>
              <a:t>under performed by R14.6 million (11.5%) due to non-compliant claims and partial submission of supporting documents by the NYDA</a:t>
            </a:r>
          </a:p>
          <a:p>
            <a:pPr marL="514350" indent="-285750" algn="just" eaLnBrk="1" fontAlgn="auto">
              <a:lnSpc>
                <a:spcPct val="150000"/>
              </a:lnSpc>
              <a:spcBef>
                <a:spcPts val="0"/>
              </a:spcBef>
              <a:spcAft>
                <a:spcPts val="0"/>
              </a:spcAft>
              <a:buFont typeface="Arial" panose="020B0604020202020204" pitchFamily="34" charset="0"/>
              <a:buChar char="•"/>
              <a:defRPr/>
            </a:pPr>
            <a:r>
              <a:rPr lang="en-US" b="1" kern="0" dirty="0">
                <a:solidFill>
                  <a:schemeClr val="tx1"/>
                </a:solidFill>
                <a:latin typeface="Arial" panose="020B0604020202020204" pitchFamily="34" charset="0"/>
                <a:cs typeface="Arial" panose="020B0604020202020204" pitchFamily="34" charset="0"/>
                <a:sym typeface="Calibri"/>
              </a:rPr>
              <a:t>NIBUS</a:t>
            </a:r>
            <a:r>
              <a:rPr lang="en-US" kern="0" dirty="0">
                <a:solidFill>
                  <a:schemeClr val="tx1"/>
                </a:solidFill>
                <a:latin typeface="Arial" panose="020B0604020202020204" pitchFamily="34" charset="0"/>
                <a:cs typeface="Arial" panose="020B0604020202020204" pitchFamily="34" charset="0"/>
                <a:sym typeface="Calibri"/>
              </a:rPr>
              <a:t> under performed by R3.2 (5.3%) million due to technical issues with banking details</a:t>
            </a:r>
          </a:p>
          <a:p>
            <a:pPr marL="228600" algn="just" eaLnBrk="1" fontAlgn="auto">
              <a:lnSpc>
                <a:spcPct val="150000"/>
              </a:lnSpc>
              <a:spcBef>
                <a:spcPts val="0"/>
              </a:spcBef>
              <a:spcAft>
                <a:spcPts val="0"/>
              </a:spcAft>
              <a:defRPr/>
            </a:pPr>
            <a:endParaRPr lang="en-US" kern="0" dirty="0">
              <a:solidFill>
                <a:schemeClr val="tx1"/>
              </a:solidFill>
              <a:latin typeface="Arial" panose="020B0604020202020204" pitchFamily="34" charset="0"/>
              <a:cs typeface="Arial" panose="020B0604020202020204" pitchFamily="34" charset="0"/>
              <a:sym typeface="Calibri"/>
            </a:endParaRPr>
          </a:p>
          <a:p>
            <a:pPr marL="285750" lvl="2" indent="-285750" algn="just" eaLnBrk="1" fontAlgn="auto">
              <a:lnSpc>
                <a:spcPct val="150000"/>
              </a:lnSpc>
              <a:spcBef>
                <a:spcPts val="0"/>
              </a:spcBef>
              <a:spcAft>
                <a:spcPts val="0"/>
              </a:spcAft>
              <a:buFont typeface="Wingdings" panose="05000000000000000000" pitchFamily="2" charset="2"/>
              <a:buChar char="Ø"/>
              <a:defRPr/>
            </a:pPr>
            <a:r>
              <a:rPr lang="en-US" b="1" kern="0" dirty="0">
                <a:latin typeface="Arial" panose="020B0604020202020204" pitchFamily="34" charset="0"/>
                <a:cs typeface="Arial" panose="020B0604020202020204" pitchFamily="34" charset="0"/>
                <a:sym typeface="Calibri"/>
              </a:rPr>
              <a:t>Compensation of Employees </a:t>
            </a:r>
            <a:r>
              <a:rPr lang="en-US" kern="0" dirty="0">
                <a:latin typeface="Arial" panose="020B0604020202020204" pitchFamily="34" charset="0"/>
                <a:cs typeface="Arial" panose="020B0604020202020204" pitchFamily="34" charset="0"/>
                <a:sym typeface="Calibri"/>
              </a:rPr>
              <a:t>– The Department managed to spend R137.1 million (90.5%) against the Adjusted allocation of R151.5 million resulting in an under expenditure of R14.4 million (9.5%) mainly due to the 12% vacancy rate.</a:t>
            </a:r>
          </a:p>
          <a:p>
            <a:pPr marL="0" lvl="2" algn="just" eaLnBrk="1" fontAlgn="auto">
              <a:lnSpc>
                <a:spcPct val="150000"/>
              </a:lnSpc>
              <a:spcBef>
                <a:spcPts val="0"/>
              </a:spcBef>
              <a:spcAft>
                <a:spcPts val="0"/>
              </a:spcAft>
              <a:defRPr/>
            </a:pPr>
            <a:endParaRPr lang="en-US" kern="0" dirty="0">
              <a:latin typeface="Arial" panose="020B0604020202020204" pitchFamily="34" charset="0"/>
              <a:cs typeface="Arial" panose="020B0604020202020204" pitchFamily="34" charset="0"/>
              <a:sym typeface="Calibri"/>
            </a:endParaRPr>
          </a:p>
          <a:p>
            <a:pPr marL="284163" indent="-284163" defTabSz="271463" eaLnBrk="1" fontAlgn="auto">
              <a:lnSpc>
                <a:spcPct val="150000"/>
              </a:lnSpc>
              <a:spcBef>
                <a:spcPts val="0"/>
              </a:spcBef>
              <a:spcAft>
                <a:spcPts val="0"/>
              </a:spcAft>
              <a:buFont typeface="+mj-lt"/>
              <a:buAutoNum type="alphaLcParenR"/>
              <a:tabLst>
                <a:tab pos="363538" algn="l"/>
              </a:tabLst>
              <a:defRPr/>
            </a:pPr>
            <a:endParaRPr lang="en-ZA" kern="0" dirty="0">
              <a:latin typeface="Arial" panose="020B0604020202020204" pitchFamily="34" charset="0"/>
              <a:cs typeface="Arial" panose="020B0604020202020204" pitchFamily="34" charset="0"/>
              <a:sym typeface="Calibri"/>
            </a:endParaRPr>
          </a:p>
        </p:txBody>
      </p:sp>
      <p:pic>
        <p:nvPicPr>
          <p:cNvPr id="2" name="Picture 4" descr="Picture 4">
            <a:extLst>
              <a:ext uri="{FF2B5EF4-FFF2-40B4-BE49-F238E27FC236}">
                <a16:creationId xmlns:a16="http://schemas.microsoft.com/office/drawing/2014/main" xmlns="" id="{EBDFAC0B-5ADD-4D17-B8D6-A9F30D11AA40}"/>
              </a:ext>
            </a:extLst>
          </p:cNvPr>
          <p:cNvPicPr>
            <a:picLocks noChangeAspect="1"/>
          </p:cNvPicPr>
          <p:nvPr/>
        </p:nvPicPr>
        <p:blipFill>
          <a:blip r:embed="rId3" cstate="print">
            <a:extLst>
              <a:ext uri="{28A0092B-C50C-407E-A947-70E740481C1C}">
                <a14:useLocalDpi xmlns:a14="http://schemas.microsoft.com/office/drawing/2010/main" xmlns="" val="0"/>
              </a:ext>
            </a:extLst>
          </a:blip>
          <a:srcRect t="24292" b="22404"/>
          <a:stretch>
            <a:fillRect/>
          </a:stretch>
        </p:blipFill>
        <p:spPr bwMode="auto">
          <a:xfrm>
            <a:off x="219456" y="6262032"/>
            <a:ext cx="1752600" cy="585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xmlns="" val="3846545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Slide Number Placeholder 2"/>
          <p:cNvSpPr>
            <a:spLocks noGrp="1"/>
          </p:cNvSpPr>
          <p:nvPr>
            <p:ph type="sldNum" sz="quarter" idx="4294967295"/>
          </p:nvPr>
        </p:nvSpPr>
        <p:spPr>
          <a:xfrm>
            <a:off x="8153400" y="6324600"/>
            <a:ext cx="534354" cy="346383"/>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solidFill>
                  <a:prstClr val="black">
                    <a:tint val="75000"/>
                  </a:prstClr>
                </a:solidFill>
                <a:latin typeface="Arial" panose="020B0604020202020204" pitchFamily="34" charset="0"/>
                <a:cs typeface="Arial" panose="020B0604020202020204" pitchFamily="34" charset="0"/>
              </a:rPr>
              <a:pPr/>
              <a:t>4</a:t>
            </a:fld>
            <a:endParaRPr b="1" dirty="0">
              <a:solidFill>
                <a:prstClr val="black">
                  <a:tint val="75000"/>
                </a:prstClr>
              </a:solidFill>
              <a:latin typeface="Arial" panose="020B0604020202020204" pitchFamily="34" charset="0"/>
              <a:cs typeface="Arial" panose="020B0604020202020204" pitchFamily="34" charset="0"/>
            </a:endParaRPr>
          </a:p>
        </p:txBody>
      </p:sp>
      <p:sp>
        <p:nvSpPr>
          <p:cNvPr id="637" name="Content Placeholder 2"/>
          <p:cNvSpPr>
            <a:spLocks noGrp="1"/>
          </p:cNvSpPr>
          <p:nvPr>
            <p:ph type="body" idx="1"/>
          </p:nvPr>
        </p:nvSpPr>
        <p:spPr>
          <a:xfrm>
            <a:off x="118602" y="2155431"/>
            <a:ext cx="8895909" cy="3176353"/>
          </a:xfrm>
          <a:prstGeom prst="rect">
            <a:avLst/>
          </a:prstGeom>
          <a:solidFill>
            <a:srgbClr val="FFFFFF"/>
          </a:solidFill>
        </p:spPr>
        <p:txBody>
          <a:bodyPr>
            <a:normAutofit/>
          </a:bodyPr>
          <a:lstStyle/>
          <a:p>
            <a:pPr marL="0" indent="0" algn="ctr">
              <a:buNone/>
              <a:defRPr cap="small"/>
            </a:pPr>
            <a:r>
              <a:rPr lang="en-GB" dirty="0">
                <a:latin typeface="Arial" panose="020B0604020202020204" pitchFamily="34" charset="0"/>
                <a:cs typeface="Arial" panose="020B0604020202020204" pitchFamily="34" charset="0"/>
              </a:rPr>
              <a:t>The purpose of this presentation is to brief the</a:t>
            </a:r>
            <a:r>
              <a:rPr lang="en-GB" dirty="0">
                <a:solidFill>
                  <a:srgbClr val="FF000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Select Committee on Trade and Industry, Economic Development, Tourism, Employment and Labour on the 2019/20 Annual Report of the Department of Small Business Development (DSBD)</a:t>
            </a:r>
            <a:endParaRPr dirty="0">
              <a:latin typeface="Arial" panose="020B0604020202020204" pitchFamily="34" charset="0"/>
              <a:cs typeface="Arial" panose="020B0604020202020204" pitchFamily="34" charset="0"/>
            </a:endParaRPr>
          </a:p>
        </p:txBody>
      </p:sp>
      <p:sp>
        <p:nvSpPr>
          <p:cNvPr id="638" name="Title 1"/>
          <p:cNvSpPr>
            <a:spLocks noGrp="1"/>
          </p:cNvSpPr>
          <p:nvPr>
            <p:ph type="title"/>
          </p:nvPr>
        </p:nvSpPr>
        <p:spPr>
          <a:xfrm>
            <a:off x="0" y="0"/>
            <a:ext cx="9133115" cy="11430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b="1" dirty="0"/>
              <a:t>Purpose</a:t>
            </a: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730323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1"/>
          <p:cNvSpPr>
            <a:spLocks noGrp="1"/>
          </p:cNvSpPr>
          <p:nvPr>
            <p:ph type="sldNum" sz="quarter" idx="10"/>
          </p:nvPr>
        </p:nvSpPr>
        <p:spPr>
          <a:xfrm>
            <a:off x="8077200" y="6272212"/>
            <a:ext cx="685800" cy="349250"/>
          </a:xfrm>
          <a:noFill/>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fld id="{30BDF118-3ABE-4045-B0AA-1E6C8668657C}" type="slidenum">
              <a:rPr lang="en-US" altLang="en-US" sz="1400" b="1" smtClean="0">
                <a:solidFill>
                  <a:srgbClr val="888888"/>
                </a:solidFill>
              </a:rPr>
              <a:pPr/>
              <a:t>40</a:t>
            </a:fld>
            <a:endParaRPr lang="en-US" altLang="en-US" sz="1400" b="1">
              <a:solidFill>
                <a:srgbClr val="888888"/>
              </a:solidFill>
            </a:endParaRPr>
          </a:p>
        </p:txBody>
      </p:sp>
      <p:sp>
        <p:nvSpPr>
          <p:cNvPr id="790" name="Title 1"/>
          <p:cNvSpPr>
            <a:spLocks noGrp="1"/>
          </p:cNvSpPr>
          <p:nvPr>
            <p:ph type="title"/>
          </p:nvPr>
        </p:nvSpPr>
        <p:spPr>
          <a:xfrm>
            <a:off x="0" y="0"/>
            <a:ext cx="9144000" cy="849086"/>
          </a:xfrm>
          <a:solidFill>
            <a:srgbClr val="C3D69B"/>
          </a:solidFill>
          <a:ln w="12700">
            <a:miter lim="400000"/>
          </a:ln>
          <a:effectLst>
            <a:outerShdw blurRad="50800" dist="50800" dir="5400000" rotWithShape="0">
              <a:schemeClr val="accent6"/>
            </a:outerShdw>
          </a:effectLst>
          <a:scene3d>
            <a:camera prst="orthographicFront"/>
            <a:lightRig rig="threePt" dir="t"/>
          </a:scene3d>
          <a:sp3d>
            <a:bevelT/>
          </a:sp3d>
          <a:extLst>
            <a:ext uri="{C572A759-6A51-4108-AA02-DFA0A04FC94B}"/>
          </a:extLst>
        </p:spPr>
        <p:txBody>
          <a:bodyPr>
            <a:normAutofit/>
          </a:bodyPr>
          <a:lstStyle>
            <a:lvl1pPr algn="r">
              <a:defRPr sz="3600" cap="small">
                <a:latin typeface="Arial"/>
                <a:ea typeface="Arial"/>
                <a:cs typeface="Arial"/>
                <a:sym typeface="Arial"/>
              </a:defRPr>
            </a:lvl1pPr>
          </a:lstStyle>
          <a:p>
            <a:pPr algn="ctr" eaLnBrk="1" fontAlgn="auto" hangingPunct="1">
              <a:spcBef>
                <a:spcPts val="0"/>
              </a:spcBef>
              <a:spcAft>
                <a:spcPts val="0"/>
              </a:spcAft>
              <a:defRPr/>
            </a:pPr>
            <a:r>
              <a:rPr lang="en-ZA" sz="3000" b="1" dirty="0"/>
              <a:t>Overall Reasons for variance </a:t>
            </a:r>
            <a:r>
              <a:rPr lang="en-ZA" sz="3000" b="1" dirty="0" err="1"/>
              <a:t>cont</a:t>
            </a:r>
            <a:r>
              <a:rPr lang="en-ZA" sz="3000" b="1" dirty="0"/>
              <a:t>…..</a:t>
            </a:r>
            <a:endParaRPr sz="3000" b="1" dirty="0"/>
          </a:p>
        </p:txBody>
      </p:sp>
      <p:sp>
        <p:nvSpPr>
          <p:cNvPr id="3" name="TextBox 2"/>
          <p:cNvSpPr txBox="1"/>
          <p:nvPr/>
        </p:nvSpPr>
        <p:spPr>
          <a:xfrm>
            <a:off x="109728" y="849086"/>
            <a:ext cx="8924544" cy="4247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marL="285750" lvl="2" indent="-285750" algn="just" eaLnBrk="1" fontAlgn="auto">
              <a:lnSpc>
                <a:spcPct val="150000"/>
              </a:lnSpc>
              <a:spcBef>
                <a:spcPts val="0"/>
              </a:spcBef>
              <a:spcAft>
                <a:spcPts val="0"/>
              </a:spcAft>
              <a:buFont typeface="Wingdings" panose="05000000000000000000" pitchFamily="2" charset="2"/>
              <a:buChar char="Ø"/>
              <a:defRPr/>
            </a:pPr>
            <a:r>
              <a:rPr lang="en-US" b="1" kern="0" dirty="0">
                <a:latin typeface="Arial" panose="020B0604020202020204" pitchFamily="34" charset="0"/>
                <a:cs typeface="Arial" panose="020B0604020202020204" pitchFamily="34" charset="0"/>
                <a:sym typeface="Calibri"/>
              </a:rPr>
              <a:t>Goods and services </a:t>
            </a:r>
            <a:r>
              <a:rPr lang="en-US" kern="0" dirty="0">
                <a:latin typeface="Arial" panose="020B0604020202020204" pitchFamily="34" charset="0"/>
                <a:cs typeface="Arial" panose="020B0604020202020204" pitchFamily="34" charset="0"/>
                <a:sym typeface="Calibri"/>
              </a:rPr>
              <a:t>– Expenditure is R61.8 million (92.7%) against the Adjusted allocation of R66.6 million which constitutes an under spending of R4.9 million (7.3%). </a:t>
            </a:r>
          </a:p>
          <a:p>
            <a:pPr marL="628650" lvl="3" indent="-285750" algn="just" eaLnBrk="1" fontAlgn="auto">
              <a:lnSpc>
                <a:spcPct val="150000"/>
              </a:lnSpc>
              <a:spcBef>
                <a:spcPts val="0"/>
              </a:spcBef>
              <a:spcAft>
                <a:spcPts val="0"/>
              </a:spcAft>
              <a:buFont typeface="Arial" panose="020B0604020202020204" pitchFamily="34" charset="0"/>
              <a:buChar char="•"/>
              <a:defRPr/>
            </a:pPr>
            <a:r>
              <a:rPr lang="en-US" kern="0" dirty="0">
                <a:latin typeface="Arial" panose="020B0604020202020204" pitchFamily="34" charset="0"/>
                <a:cs typeface="Arial" panose="020B0604020202020204" pitchFamily="34" charset="0"/>
                <a:sym typeface="Calibri"/>
              </a:rPr>
              <a:t>The areas of under expenditure occurred largely on travel and subsistence (R2 million) due to reduced travel requests from branches than projected; catering (R707 thousand) and travel agency fees (R270 thousand). </a:t>
            </a:r>
          </a:p>
          <a:p>
            <a:pPr marL="0" lvl="2" algn="just" eaLnBrk="1" fontAlgn="auto">
              <a:lnSpc>
                <a:spcPct val="150000"/>
              </a:lnSpc>
              <a:spcBef>
                <a:spcPts val="0"/>
              </a:spcBef>
              <a:spcAft>
                <a:spcPts val="0"/>
              </a:spcAft>
              <a:defRPr/>
            </a:pPr>
            <a:endParaRPr lang="en-US" kern="0" dirty="0">
              <a:latin typeface="Arial" panose="020B0604020202020204" pitchFamily="34" charset="0"/>
              <a:cs typeface="Arial" panose="020B0604020202020204" pitchFamily="34" charset="0"/>
              <a:sym typeface="Calibri"/>
            </a:endParaRPr>
          </a:p>
          <a:p>
            <a:pPr marL="285750" lvl="2" indent="-285750" algn="just" eaLnBrk="1" fontAlgn="auto">
              <a:lnSpc>
                <a:spcPct val="150000"/>
              </a:lnSpc>
              <a:spcBef>
                <a:spcPts val="0"/>
              </a:spcBef>
              <a:spcAft>
                <a:spcPts val="0"/>
              </a:spcAft>
              <a:buFont typeface="Wingdings" panose="05000000000000000000" pitchFamily="2" charset="2"/>
              <a:buChar char="Ø"/>
              <a:defRPr/>
            </a:pPr>
            <a:r>
              <a:rPr lang="en-US" b="1" kern="0" dirty="0">
                <a:latin typeface="Arial" panose="020B0604020202020204" pitchFamily="34" charset="0"/>
                <a:cs typeface="Arial" panose="020B0604020202020204" pitchFamily="34" charset="0"/>
                <a:sym typeface="Calibri"/>
              </a:rPr>
              <a:t>Capital asset </a:t>
            </a:r>
            <a:r>
              <a:rPr lang="en-US" kern="0" dirty="0">
                <a:latin typeface="Arial" panose="020B0604020202020204" pitchFamily="34" charset="0"/>
                <a:cs typeface="Arial" panose="020B0604020202020204" pitchFamily="34" charset="0"/>
                <a:sym typeface="Calibri"/>
              </a:rPr>
              <a:t>– Expenditure is R4.2 million (90.6%) against the allocation of R4.7 million which constitutes an under spending of R440 thousand (9.4%).</a:t>
            </a:r>
          </a:p>
          <a:p>
            <a:pPr marL="284163" indent="-284163" defTabSz="271463" eaLnBrk="1" fontAlgn="auto">
              <a:lnSpc>
                <a:spcPct val="150000"/>
              </a:lnSpc>
              <a:spcBef>
                <a:spcPts val="0"/>
              </a:spcBef>
              <a:spcAft>
                <a:spcPts val="0"/>
              </a:spcAft>
              <a:buFont typeface="+mj-lt"/>
              <a:buAutoNum type="alphaLcParenR"/>
              <a:tabLst>
                <a:tab pos="363538" algn="l"/>
              </a:tabLst>
              <a:defRPr/>
            </a:pPr>
            <a:endParaRPr lang="en-ZA" kern="0" dirty="0">
              <a:latin typeface="Arial" panose="020B0604020202020204" pitchFamily="34" charset="0"/>
              <a:cs typeface="Arial" panose="020B0604020202020204" pitchFamily="34" charset="0"/>
              <a:sym typeface="Calibri"/>
            </a:endParaRPr>
          </a:p>
        </p:txBody>
      </p:sp>
      <p:pic>
        <p:nvPicPr>
          <p:cNvPr id="2" name="Picture 4" descr="Picture 4">
            <a:extLst>
              <a:ext uri="{FF2B5EF4-FFF2-40B4-BE49-F238E27FC236}">
                <a16:creationId xmlns:a16="http://schemas.microsoft.com/office/drawing/2014/main" xmlns="" id="{EBDFAC0B-5ADD-4D17-B8D6-A9F30D11AA40}"/>
              </a:ext>
            </a:extLst>
          </p:cNvPr>
          <p:cNvPicPr>
            <a:picLocks noChangeAspect="1"/>
          </p:cNvPicPr>
          <p:nvPr/>
        </p:nvPicPr>
        <p:blipFill>
          <a:blip r:embed="rId3" cstate="print">
            <a:extLst>
              <a:ext uri="{28A0092B-C50C-407E-A947-70E740481C1C}">
                <a14:useLocalDpi xmlns:a14="http://schemas.microsoft.com/office/drawing/2010/main" xmlns="" val="0"/>
              </a:ext>
            </a:extLst>
          </a:blip>
          <a:srcRect t="24292" b="22404"/>
          <a:stretch>
            <a:fillRect/>
          </a:stretch>
        </p:blipFill>
        <p:spPr bwMode="auto">
          <a:xfrm>
            <a:off x="304800" y="6134099"/>
            <a:ext cx="17526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xmlns="" val="2170702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31FEC94A-4401-46A9-9C72-2BF01A0312C0}"/>
              </a:ext>
            </a:extLst>
          </p:cNvPr>
          <p:cNvGraphicFramePr>
            <a:graphicFrameLocks noGrp="1"/>
          </p:cNvGraphicFramePr>
          <p:nvPr>
            <p:extLst>
              <p:ext uri="{D42A27DB-BD31-4B8C-83A1-F6EECF244321}">
                <p14:modId xmlns:p14="http://schemas.microsoft.com/office/powerpoint/2010/main" xmlns="" val="1052165831"/>
              </p:ext>
            </p:extLst>
          </p:nvPr>
        </p:nvGraphicFramePr>
        <p:xfrm>
          <a:off x="51435" y="1268962"/>
          <a:ext cx="9041129" cy="5360436"/>
        </p:xfrm>
        <a:graphic>
          <a:graphicData uri="http://schemas.openxmlformats.org/drawingml/2006/table">
            <a:tbl>
              <a:tblPr firstRow="1" firstCol="1" lastRow="1">
                <a:tableStyleId>{EB344D84-9AFB-497E-A393-DC336BA19D2E}</a:tableStyleId>
              </a:tblPr>
              <a:tblGrid>
                <a:gridCol w="2395693">
                  <a:extLst>
                    <a:ext uri="{9D8B030D-6E8A-4147-A177-3AD203B41FA5}">
                      <a16:colId xmlns:a16="http://schemas.microsoft.com/office/drawing/2014/main" xmlns="" val="105396090"/>
                    </a:ext>
                  </a:extLst>
                </a:gridCol>
                <a:gridCol w="1142185">
                  <a:extLst>
                    <a:ext uri="{9D8B030D-6E8A-4147-A177-3AD203B41FA5}">
                      <a16:colId xmlns:a16="http://schemas.microsoft.com/office/drawing/2014/main" xmlns="" val="3062535444"/>
                    </a:ext>
                  </a:extLst>
                </a:gridCol>
                <a:gridCol w="1306619">
                  <a:extLst>
                    <a:ext uri="{9D8B030D-6E8A-4147-A177-3AD203B41FA5}">
                      <a16:colId xmlns:a16="http://schemas.microsoft.com/office/drawing/2014/main" xmlns="" val="647891273"/>
                    </a:ext>
                  </a:extLst>
                </a:gridCol>
                <a:gridCol w="4196632">
                  <a:extLst>
                    <a:ext uri="{9D8B030D-6E8A-4147-A177-3AD203B41FA5}">
                      <a16:colId xmlns:a16="http://schemas.microsoft.com/office/drawing/2014/main" xmlns="" val="798902057"/>
                    </a:ext>
                  </a:extLst>
                </a:gridCol>
              </a:tblGrid>
              <a:tr h="500487">
                <a:tc>
                  <a:txBody>
                    <a:bodyPr/>
                    <a:lstStyle/>
                    <a:p>
                      <a:pPr algn="ctr" fontAlgn="ctr"/>
                      <a:r>
                        <a:rPr lang="en-ZA" sz="1400" u="none" strike="noStrike" dirty="0">
                          <a:solidFill>
                            <a:schemeClr val="bg1"/>
                          </a:solidFill>
                          <a:effectLst/>
                          <a:latin typeface="Arial" panose="020B0604020202020204" pitchFamily="34" charset="0"/>
                          <a:cs typeface="Arial" panose="020B0604020202020204" pitchFamily="34" charset="0"/>
                        </a:rPr>
                        <a:t>Area</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2019/20 Total findings</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Repeat findings</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Findings</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62439273"/>
                  </a:ext>
                </a:extLst>
              </a:tr>
              <a:tr h="716642">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Incentives</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11</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7</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a:solidFill>
                            <a:schemeClr val="tx1"/>
                          </a:solidFill>
                          <a:effectLst/>
                          <a:latin typeface="Arial" panose="020B0604020202020204" pitchFamily="34" charset="0"/>
                          <a:cs typeface="Arial" panose="020B0604020202020204" pitchFamily="34" charset="0"/>
                        </a:rPr>
                        <a:t>Non-adherence to guidelines on BBSDP &amp; CIS &amp; IMEDP (6)</a:t>
                      </a:r>
                      <a:br>
                        <a:rPr lang="en-US" sz="1200" u="none" strike="noStrike" dirty="0">
                          <a:solidFill>
                            <a:schemeClr val="tx1"/>
                          </a:solidFill>
                          <a:effectLst/>
                          <a:latin typeface="Arial" panose="020B0604020202020204" pitchFamily="34" charset="0"/>
                          <a:cs typeface="Arial" panose="020B0604020202020204" pitchFamily="34" charset="0"/>
                        </a:rPr>
                      </a:br>
                      <a:r>
                        <a:rPr lang="en-US" sz="1200" u="none" strike="noStrike" dirty="0">
                          <a:solidFill>
                            <a:schemeClr val="tx1"/>
                          </a:solidFill>
                          <a:effectLst/>
                          <a:latin typeface="Arial" panose="020B0604020202020204" pitchFamily="34" charset="0"/>
                          <a:cs typeface="Arial" panose="020B0604020202020204" pitchFamily="34" charset="0"/>
                        </a:rPr>
                        <a:t>Incorrect classification of private and public beneficiaries (3)</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45703270"/>
                  </a:ext>
                </a:extLst>
              </a:tr>
              <a:tr h="830316">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Predetermined objectives  </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7</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4</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200" u="none" strike="noStrike" dirty="0">
                          <a:solidFill>
                            <a:schemeClr val="tx1"/>
                          </a:solidFill>
                          <a:effectLst/>
                          <a:latin typeface="Arial" panose="020B0604020202020204" pitchFamily="34" charset="0"/>
                          <a:cs typeface="Arial" panose="020B0604020202020204" pitchFamily="34" charset="0"/>
                        </a:rPr>
                        <a:t>Inconsistences, reported indicators and targets not consistent, reported achievements not valid and accurate and complete</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63784311"/>
                  </a:ext>
                </a:extLst>
              </a:tr>
              <a:tr h="657334">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Procurement and contract management </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6</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 </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a:solidFill>
                            <a:schemeClr val="tx1"/>
                          </a:solidFill>
                          <a:effectLst/>
                          <a:latin typeface="Arial" panose="020B0604020202020204" pitchFamily="34" charset="0"/>
                          <a:cs typeface="Arial" panose="020B0604020202020204" pitchFamily="34" charset="0"/>
                        </a:rPr>
                        <a:t>Reasons for deviation not justifiable, contract value exceeded, non reporting of emergency procurement, Incomplete SBD forms</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58756393"/>
                  </a:ext>
                </a:extLst>
              </a:tr>
              <a:tr h="500487">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Human Resource Management </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4</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1</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200" u="none" strike="noStrike" dirty="0">
                          <a:solidFill>
                            <a:schemeClr val="tx1"/>
                          </a:solidFill>
                          <a:effectLst/>
                          <a:latin typeface="Arial" panose="020B0604020202020204" pitchFamily="34" charset="0"/>
                          <a:cs typeface="Arial" panose="020B0604020202020204" pitchFamily="34" charset="0"/>
                        </a:rPr>
                        <a:t>Increase in vacancy rate</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83364285"/>
                  </a:ext>
                </a:extLst>
              </a:tr>
              <a:tr h="509064">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Governance</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a:solidFill>
                            <a:schemeClr val="tx1"/>
                          </a:solidFill>
                          <a:effectLst/>
                          <a:latin typeface="Arial" panose="020B0604020202020204" pitchFamily="34" charset="0"/>
                          <a:cs typeface="Arial" panose="020B0604020202020204" pitchFamily="34" charset="0"/>
                        </a:rPr>
                        <a:t>No audit committee in place</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68257612"/>
                  </a:ext>
                </a:extLst>
              </a:tr>
              <a:tr h="420101">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Contingent Liabilities</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2</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 </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a:solidFill>
                            <a:schemeClr val="tx1"/>
                          </a:solidFill>
                          <a:effectLst/>
                          <a:latin typeface="Arial" panose="020B0604020202020204" pitchFamily="34" charset="0"/>
                          <a:cs typeface="Arial" panose="020B0604020202020204" pitchFamily="34" charset="0"/>
                        </a:rPr>
                        <a:t>Incorrect disclosure of amounts in annexures</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20604167"/>
                  </a:ext>
                </a:extLst>
              </a:tr>
              <a:tr h="429681">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Policies</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1</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 </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a:solidFill>
                            <a:schemeClr val="tx1"/>
                          </a:solidFill>
                          <a:effectLst/>
                          <a:latin typeface="Arial" panose="020B0604020202020204" pitchFamily="34" charset="0"/>
                          <a:cs typeface="Arial" panose="020B0604020202020204" pitchFamily="34" charset="0"/>
                        </a:rPr>
                        <a:t>Performance information management policy not reviewed on time</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53565844"/>
                  </a:ext>
                </a:extLst>
              </a:tr>
              <a:tr h="543659">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Provisions</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1</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 </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a:solidFill>
                            <a:schemeClr val="tx1"/>
                          </a:solidFill>
                          <a:effectLst/>
                          <a:latin typeface="Arial" panose="020B0604020202020204" pitchFamily="34" charset="0"/>
                          <a:cs typeface="Arial" panose="020B0604020202020204" pitchFamily="34" charset="0"/>
                        </a:rPr>
                        <a:t>Inclusion of amounts already in TB in disclosure note</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20091675"/>
                  </a:ext>
                </a:extLst>
              </a:tr>
              <a:tr h="252665">
                <a:tc>
                  <a:txBody>
                    <a:bodyPr/>
                    <a:lstStyle/>
                    <a:p>
                      <a:pPr algn="l" fontAlgn="ctr"/>
                      <a:r>
                        <a:rPr lang="en-ZA" sz="1400" u="none" strike="noStrike" dirty="0">
                          <a:solidFill>
                            <a:schemeClr val="bg1"/>
                          </a:solidFill>
                          <a:effectLst/>
                          <a:latin typeface="Arial" panose="020B0604020202020204" pitchFamily="34" charset="0"/>
                          <a:cs typeface="Arial" panose="020B0604020202020204" pitchFamily="34" charset="0"/>
                        </a:rPr>
                        <a:t>Total</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ZA" sz="1400" b="1" u="none" strike="noStrike" dirty="0">
                          <a:solidFill>
                            <a:schemeClr val="bg1"/>
                          </a:solidFill>
                          <a:effectLst/>
                          <a:latin typeface="Arial" panose="020B0604020202020204" pitchFamily="34" charset="0"/>
                          <a:cs typeface="Arial" panose="020B0604020202020204" pitchFamily="34" charset="0"/>
                        </a:rPr>
                        <a:t>33</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ZA" sz="1400" b="1" i="0" u="none" strike="noStrike" dirty="0">
                          <a:solidFill>
                            <a:schemeClr val="bg1"/>
                          </a:solidFill>
                          <a:effectLst/>
                          <a:latin typeface="Arial" panose="020B0604020202020204" pitchFamily="34" charset="0"/>
                          <a:cs typeface="Arial" panose="020B0604020202020204" pitchFamily="34" charset="0"/>
                        </a:rPr>
                        <a:t>10</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endParaRPr lang="en-ZA" sz="1200" b="0"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xmlns="" val="692519842"/>
                  </a:ext>
                </a:extLst>
              </a:tr>
            </a:tbl>
          </a:graphicData>
        </a:graphic>
      </p:graphicFrame>
      <p:sp>
        <p:nvSpPr>
          <p:cNvPr id="4" name="Title 1">
            <a:extLst>
              <a:ext uri="{FF2B5EF4-FFF2-40B4-BE49-F238E27FC236}">
                <a16:creationId xmlns:a16="http://schemas.microsoft.com/office/drawing/2014/main" xmlns="" id="{88AF28DF-51C2-4E33-A67D-CB6376BB2820}"/>
              </a:ext>
            </a:extLst>
          </p:cNvPr>
          <p:cNvSpPr>
            <a:spLocks noGrp="1"/>
          </p:cNvSpPr>
          <p:nvPr>
            <p:ph type="title"/>
          </p:nvPr>
        </p:nvSpPr>
        <p:spPr>
          <a:xfrm>
            <a:off x="0" y="36095"/>
            <a:ext cx="9144000" cy="1143000"/>
          </a:xfrm>
          <a:solidFill>
            <a:srgbClr val="C3D69B"/>
          </a:solidFill>
          <a:ln w="12700">
            <a:noFill/>
            <a:miter lim="400000"/>
          </a:ln>
          <a:effectLst>
            <a:outerShdw blurRad="50800" dist="50800" dir="5400000" rotWithShape="0">
              <a:schemeClr val="accent6"/>
            </a:outerShdw>
          </a:effectLst>
          <a:scene3d>
            <a:camera prst="orthographicFront"/>
            <a:lightRig rig="threePt" dir="t"/>
          </a:scene3d>
          <a:sp3d>
            <a:bevelT/>
          </a:sp3d>
          <a:extLst>
            <a:ext uri="{91240B29-F687-4F45-9708-019B960494DF}">
              <a14:hiddenLine xmlns:a14="http://schemas.microsoft.com/office/drawing/2010/main" xmlns=""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normAutofit/>
          </a:bodyPr>
          <a:lstStyle/>
          <a:p>
            <a:pPr algn="l" eaLnBrk="1" fontAlgn="auto" hangingPunct="1">
              <a:spcBef>
                <a:spcPts val="0"/>
              </a:spcBef>
              <a:spcAft>
                <a:spcPts val="0"/>
              </a:spcAft>
            </a:pPr>
            <a:r>
              <a:rPr lang="en-ZA" sz="3000" b="1" cap="small" dirty="0">
                <a:latin typeface="Arial"/>
                <a:ea typeface="Arial"/>
                <a:cs typeface="Arial"/>
              </a:rPr>
              <a:t>Audit Findings</a:t>
            </a:r>
          </a:p>
        </p:txBody>
      </p:sp>
    </p:spTree>
    <p:extLst>
      <p:ext uri="{BB962C8B-B14F-4D97-AF65-F5344CB8AC3E}">
        <p14:creationId xmlns:p14="http://schemas.microsoft.com/office/powerpoint/2010/main" xmlns="" val="75274332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31FEC94A-4401-46A9-9C72-2BF01A0312C0}"/>
              </a:ext>
            </a:extLst>
          </p:cNvPr>
          <p:cNvGraphicFramePr>
            <a:graphicFrameLocks noGrp="1"/>
          </p:cNvGraphicFramePr>
          <p:nvPr>
            <p:extLst>
              <p:ext uri="{D42A27DB-BD31-4B8C-83A1-F6EECF244321}">
                <p14:modId xmlns:p14="http://schemas.microsoft.com/office/powerpoint/2010/main" xmlns="" val="832129968"/>
              </p:ext>
            </p:extLst>
          </p:nvPr>
        </p:nvGraphicFramePr>
        <p:xfrm>
          <a:off x="51435" y="1268963"/>
          <a:ext cx="9041129" cy="4802974"/>
        </p:xfrm>
        <a:graphic>
          <a:graphicData uri="http://schemas.openxmlformats.org/drawingml/2006/table">
            <a:tbl>
              <a:tblPr firstRow="1" firstCol="1" lastRow="1">
                <a:tableStyleId>{EB344D84-9AFB-497E-A393-DC336BA19D2E}</a:tableStyleId>
              </a:tblPr>
              <a:tblGrid>
                <a:gridCol w="2093187">
                  <a:extLst>
                    <a:ext uri="{9D8B030D-6E8A-4147-A177-3AD203B41FA5}">
                      <a16:colId xmlns:a16="http://schemas.microsoft.com/office/drawing/2014/main" xmlns="" val="105396090"/>
                    </a:ext>
                  </a:extLst>
                </a:gridCol>
                <a:gridCol w="997960">
                  <a:extLst>
                    <a:ext uri="{9D8B030D-6E8A-4147-A177-3AD203B41FA5}">
                      <a16:colId xmlns:a16="http://schemas.microsoft.com/office/drawing/2014/main" xmlns="" val="3062535444"/>
                    </a:ext>
                  </a:extLst>
                </a:gridCol>
                <a:gridCol w="1141631">
                  <a:extLst>
                    <a:ext uri="{9D8B030D-6E8A-4147-A177-3AD203B41FA5}">
                      <a16:colId xmlns:a16="http://schemas.microsoft.com/office/drawing/2014/main" xmlns="" val="647891273"/>
                    </a:ext>
                  </a:extLst>
                </a:gridCol>
                <a:gridCol w="1141631">
                  <a:extLst>
                    <a:ext uri="{9D8B030D-6E8A-4147-A177-3AD203B41FA5}">
                      <a16:colId xmlns:a16="http://schemas.microsoft.com/office/drawing/2014/main" xmlns="" val="259773049"/>
                    </a:ext>
                  </a:extLst>
                </a:gridCol>
                <a:gridCol w="3666720">
                  <a:extLst>
                    <a:ext uri="{9D8B030D-6E8A-4147-A177-3AD203B41FA5}">
                      <a16:colId xmlns:a16="http://schemas.microsoft.com/office/drawing/2014/main" xmlns="" val="798902057"/>
                    </a:ext>
                  </a:extLst>
                </a:gridCol>
              </a:tblGrid>
              <a:tr h="596577">
                <a:tc>
                  <a:txBody>
                    <a:bodyPr/>
                    <a:lstStyle/>
                    <a:p>
                      <a:pPr algn="ctr" fontAlgn="ctr"/>
                      <a:r>
                        <a:rPr lang="en-ZA" sz="1400" u="none" strike="noStrike" dirty="0">
                          <a:solidFill>
                            <a:schemeClr val="bg1"/>
                          </a:solidFill>
                          <a:effectLst/>
                          <a:latin typeface="Arial" panose="020B0604020202020204" pitchFamily="34" charset="0"/>
                          <a:cs typeface="Arial" panose="020B0604020202020204" pitchFamily="34" charset="0"/>
                        </a:rPr>
                        <a:t>Area</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2019/20 Total findings</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Addressed</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ctr"/>
                      <a:r>
                        <a:rPr lang="en-ZA" sz="1400" b="1" i="0" u="none" strike="noStrike" dirty="0">
                          <a:solidFill>
                            <a:schemeClr val="tx1"/>
                          </a:solidFill>
                          <a:effectLst/>
                          <a:latin typeface="Arial" panose="020B0604020202020204" pitchFamily="34" charset="0"/>
                          <a:cs typeface="Arial" panose="020B0604020202020204" pitchFamily="34" charset="0"/>
                        </a:rPr>
                        <a:t>In Progress</a:t>
                      </a: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Reasons for variance</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62439273"/>
                  </a:ext>
                </a:extLst>
              </a:tr>
              <a:tr h="681251">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Incentives</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11</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7</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4</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a:solidFill>
                            <a:schemeClr val="tx1"/>
                          </a:solidFill>
                          <a:effectLst/>
                          <a:latin typeface="Arial" panose="020B0604020202020204" pitchFamily="34" charset="0"/>
                          <a:cs typeface="Arial" panose="020B0604020202020204" pitchFamily="34" charset="0"/>
                        </a:rPr>
                        <a:t>IMEDP and BBSDP </a:t>
                      </a:r>
                      <a:r>
                        <a:rPr lang="en-US" sz="1200" u="none" strike="noStrike" dirty="0" err="1">
                          <a:solidFill>
                            <a:schemeClr val="tx1"/>
                          </a:solidFill>
                          <a:effectLst/>
                          <a:latin typeface="Arial" panose="020B0604020202020204" pitchFamily="34" charset="0"/>
                          <a:cs typeface="Arial" panose="020B0604020202020204" pitchFamily="34" charset="0"/>
                        </a:rPr>
                        <a:t>programmes</a:t>
                      </a:r>
                      <a:r>
                        <a:rPr lang="en-US" sz="1200" u="none" strike="noStrike" dirty="0">
                          <a:solidFill>
                            <a:schemeClr val="tx1"/>
                          </a:solidFill>
                          <a:effectLst/>
                          <a:latin typeface="Arial" panose="020B0604020202020204" pitchFamily="34" charset="0"/>
                          <a:cs typeface="Arial" panose="020B0604020202020204" pitchFamily="34" charset="0"/>
                        </a:rPr>
                        <a:t> have been discontinued. An action plan to address outstanding BBSDP valid applications has been developed and it is being implemented</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45703270"/>
                  </a:ext>
                </a:extLst>
              </a:tr>
              <a:tr h="681251">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Predetermined objectives  </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7</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5</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2</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200" b="0" i="0" u="none" strike="noStrike" dirty="0">
                          <a:solidFill>
                            <a:schemeClr val="tx1"/>
                          </a:solidFill>
                          <a:effectLst/>
                          <a:latin typeface="Arial" panose="020B0604020202020204" pitchFamily="34" charset="0"/>
                          <a:cs typeface="Arial" panose="020B0604020202020204" pitchFamily="34" charset="0"/>
                        </a:rPr>
                        <a:t>Recruitment for a Deputy Director M&amp;E is underway. The incumbent will be responsible for evaluation and verification of evidence supporting the achievements reported in the Annual Performance Report</a:t>
                      </a:r>
                    </a:p>
                  </a:txBody>
                  <a:tcPr marL="4171" marR="4171" marT="4171"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63784311"/>
                  </a:ext>
                </a:extLst>
              </a:tr>
              <a:tr h="523569">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Procurement and contract management </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6</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5</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u="none" strike="noStrike" dirty="0">
                          <a:solidFill>
                            <a:schemeClr val="tx1"/>
                          </a:solidFill>
                          <a:effectLst/>
                          <a:latin typeface="Arial" panose="020B0604020202020204" pitchFamily="34" charset="0"/>
                          <a:cs typeface="Arial" panose="020B0604020202020204" pitchFamily="34" charset="0"/>
                        </a:rPr>
                        <a:t>The matter of payment exceeding contract value has been forwarded to IA for determination</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58756393"/>
                  </a:ext>
                </a:extLst>
              </a:tr>
              <a:tr h="399006">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Human Resource Management </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4</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3</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200" u="none" strike="noStrike" dirty="0">
                          <a:solidFill>
                            <a:schemeClr val="tx1"/>
                          </a:solidFill>
                          <a:effectLst/>
                          <a:latin typeface="Arial" panose="020B0604020202020204" pitchFamily="34" charset="0"/>
                          <a:cs typeface="Arial" panose="020B0604020202020204" pitchFamily="34" charset="0"/>
                        </a:rPr>
                        <a:t>Vacancy rate as at end of December was 12.9%</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83364285"/>
                  </a:ext>
                </a:extLst>
              </a:tr>
              <a:tr h="405471">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Governance</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b="0" i="0" u="none" strike="noStrike" dirty="0">
                          <a:solidFill>
                            <a:schemeClr val="tx1"/>
                          </a:solidFill>
                          <a:effectLst/>
                          <a:latin typeface="Arial" panose="020B0604020202020204" pitchFamily="34" charset="0"/>
                          <a:cs typeface="Arial" panose="020B0604020202020204" pitchFamily="34" charset="0"/>
                        </a:rPr>
                        <a:t>One ARC member approved. HR is currently undertaking the process of headhunting. </a:t>
                      </a:r>
                    </a:p>
                  </a:txBody>
                  <a:tcPr marL="4171" marR="4171" marT="4171"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68257612"/>
                  </a:ext>
                </a:extLst>
              </a:tr>
              <a:tr h="334611">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Contingent Liabilities</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2</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2</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20604167"/>
                  </a:ext>
                </a:extLst>
              </a:tr>
              <a:tr h="342242">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Policies</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1</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53565844"/>
                  </a:ext>
                </a:extLst>
              </a:tr>
              <a:tr h="433026">
                <a:tc>
                  <a:txBody>
                    <a:bodyPr/>
                    <a:lstStyle/>
                    <a:p>
                      <a:pPr algn="l" fontAlgn="ctr"/>
                      <a:r>
                        <a:rPr lang="en-ZA" sz="1400" u="none" strike="noStrike" dirty="0">
                          <a:solidFill>
                            <a:schemeClr val="tx1"/>
                          </a:solidFill>
                          <a:effectLst/>
                          <a:latin typeface="Arial" panose="020B0604020202020204" pitchFamily="34" charset="0"/>
                          <a:cs typeface="Arial" panose="020B0604020202020204" pitchFamily="34" charset="0"/>
                        </a:rPr>
                        <a:t>Provisions</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1</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20091675"/>
                  </a:ext>
                </a:extLst>
              </a:tr>
              <a:tr h="201434">
                <a:tc>
                  <a:txBody>
                    <a:bodyPr/>
                    <a:lstStyle/>
                    <a:p>
                      <a:pPr algn="l" fontAlgn="ctr"/>
                      <a:r>
                        <a:rPr lang="en-ZA" sz="1400" u="none" strike="noStrike" dirty="0">
                          <a:solidFill>
                            <a:schemeClr val="bg1"/>
                          </a:solidFill>
                          <a:effectLst/>
                          <a:latin typeface="Arial" panose="020B0604020202020204" pitchFamily="34" charset="0"/>
                          <a:cs typeface="Arial" panose="020B0604020202020204" pitchFamily="34" charset="0"/>
                        </a:rPr>
                        <a:t>Total</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ZA" sz="1400" b="1" u="none" strike="noStrike" dirty="0">
                          <a:solidFill>
                            <a:schemeClr val="bg1"/>
                          </a:solidFill>
                          <a:effectLst/>
                          <a:latin typeface="Arial" panose="020B0604020202020204" pitchFamily="34" charset="0"/>
                          <a:cs typeface="Arial" panose="020B0604020202020204" pitchFamily="34" charset="0"/>
                        </a:rPr>
                        <a:t>33</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ZA" sz="1400" b="1" i="0" u="none" strike="noStrike" dirty="0">
                          <a:solidFill>
                            <a:schemeClr val="bg1"/>
                          </a:solidFill>
                          <a:effectLst/>
                          <a:latin typeface="Arial" panose="020B0604020202020204" pitchFamily="34" charset="0"/>
                          <a:cs typeface="Arial" panose="020B0604020202020204" pitchFamily="34" charset="0"/>
                        </a:rPr>
                        <a:t>24</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ZA" sz="1400" b="1" i="0" u="none" strike="noStrike" dirty="0">
                          <a:solidFill>
                            <a:schemeClr val="bg1"/>
                          </a:solidFill>
                          <a:effectLst/>
                          <a:latin typeface="Arial" panose="020B0604020202020204" pitchFamily="34" charset="0"/>
                          <a:cs typeface="Arial" panose="020B0604020202020204" pitchFamily="34" charset="0"/>
                        </a:rPr>
                        <a:t>9</a:t>
                      </a: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endParaRPr lang="en-ZA" sz="1200" b="0"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xmlns="" val="692519842"/>
                  </a:ext>
                </a:extLst>
              </a:tr>
            </a:tbl>
          </a:graphicData>
        </a:graphic>
      </p:graphicFrame>
      <p:sp>
        <p:nvSpPr>
          <p:cNvPr id="4" name="Title 1">
            <a:extLst>
              <a:ext uri="{FF2B5EF4-FFF2-40B4-BE49-F238E27FC236}">
                <a16:creationId xmlns:a16="http://schemas.microsoft.com/office/drawing/2014/main" xmlns="" id="{88AF28DF-51C2-4E33-A67D-CB6376BB2820}"/>
              </a:ext>
            </a:extLst>
          </p:cNvPr>
          <p:cNvSpPr>
            <a:spLocks noGrp="1"/>
          </p:cNvSpPr>
          <p:nvPr>
            <p:ph type="title"/>
          </p:nvPr>
        </p:nvSpPr>
        <p:spPr>
          <a:xfrm>
            <a:off x="0" y="36095"/>
            <a:ext cx="9144000" cy="1143000"/>
          </a:xfrm>
          <a:solidFill>
            <a:srgbClr val="C3D69B"/>
          </a:solidFill>
          <a:ln w="12700">
            <a:noFill/>
            <a:miter lim="400000"/>
          </a:ln>
          <a:effectLst>
            <a:outerShdw blurRad="50800" dist="50800" dir="5400000" rotWithShape="0">
              <a:schemeClr val="accent6"/>
            </a:outerShdw>
          </a:effectLst>
          <a:scene3d>
            <a:camera prst="orthographicFront"/>
            <a:lightRig rig="threePt" dir="t"/>
          </a:scene3d>
          <a:sp3d>
            <a:bevelT/>
          </a:sp3d>
          <a:extLst>
            <a:ext uri="{91240B29-F687-4F45-9708-019B960494DF}">
              <a14:hiddenLine xmlns:a14="http://schemas.microsoft.com/office/drawing/2010/main" xmlns=""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normAutofit/>
          </a:bodyPr>
          <a:lstStyle/>
          <a:p>
            <a:pPr algn="l" eaLnBrk="1" fontAlgn="auto" hangingPunct="1">
              <a:spcBef>
                <a:spcPts val="0"/>
              </a:spcBef>
              <a:spcAft>
                <a:spcPts val="0"/>
              </a:spcAft>
            </a:pPr>
            <a:r>
              <a:rPr lang="en-ZA" sz="3000" b="1" cap="small" dirty="0">
                <a:latin typeface="Arial"/>
                <a:ea typeface="Arial"/>
                <a:cs typeface="Arial"/>
              </a:rPr>
              <a:t>Audit Findings PROGRESS AS AT 31/12/2020</a:t>
            </a:r>
          </a:p>
        </p:txBody>
      </p:sp>
      <p:sp>
        <p:nvSpPr>
          <p:cNvPr id="5" name="TextBox 4">
            <a:extLst>
              <a:ext uri="{FF2B5EF4-FFF2-40B4-BE49-F238E27FC236}">
                <a16:creationId xmlns:a16="http://schemas.microsoft.com/office/drawing/2014/main" xmlns="" id="{68C2D61E-CC16-4AA5-A6A6-F41748D7ED5D}"/>
              </a:ext>
            </a:extLst>
          </p:cNvPr>
          <p:cNvSpPr txBox="1"/>
          <p:nvPr/>
        </p:nvSpPr>
        <p:spPr>
          <a:xfrm>
            <a:off x="102871" y="6248399"/>
            <a:ext cx="9041129" cy="338552"/>
          </a:xfrm>
          <a:prstGeom prst="rect">
            <a:avLst/>
          </a:prstGeom>
          <a:solidFill>
            <a:schemeClr val="accent3">
              <a:lumMod val="40000"/>
              <a:lumOff val="60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ZA" sz="1600" b="0" i="0" u="none" strike="noStrike" cap="none" spc="0" normalizeH="0" baseline="0" dirty="0">
                <a:ln>
                  <a:noFill/>
                </a:ln>
                <a:effectLst/>
                <a:uFillTx/>
                <a:latin typeface="Arial" panose="020B0604020202020204" pitchFamily="34" charset="0"/>
                <a:cs typeface="Arial" panose="020B0604020202020204" pitchFamily="34" charset="0"/>
                <a:sym typeface="Calibri"/>
              </a:rPr>
              <a:t>72.7% of the reported findings has been resolved whilst the remaining </a:t>
            </a:r>
            <a:r>
              <a:rPr kumimoji="0" lang="en-ZA" sz="1600" b="0" i="0"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Calibri"/>
              </a:rPr>
              <a:t>27.3% </a:t>
            </a:r>
            <a:r>
              <a:rPr kumimoji="0" lang="en-ZA" sz="1600" b="0" i="0" u="none" strike="noStrike" cap="none" spc="0" normalizeH="0" baseline="0" dirty="0">
                <a:ln>
                  <a:noFill/>
                </a:ln>
                <a:effectLst/>
                <a:uFillTx/>
                <a:latin typeface="Arial" panose="020B0604020202020204" pitchFamily="34" charset="0"/>
                <a:cs typeface="Arial" panose="020B0604020202020204" pitchFamily="34" charset="0"/>
                <a:sym typeface="Calibri"/>
              </a:rPr>
              <a:t>is in progress </a:t>
            </a:r>
          </a:p>
        </p:txBody>
      </p:sp>
    </p:spTree>
    <p:extLst>
      <p:ext uri="{BB962C8B-B14F-4D97-AF65-F5344CB8AC3E}">
        <p14:creationId xmlns:p14="http://schemas.microsoft.com/office/powerpoint/2010/main" xmlns="" val="396017965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Picture 4"/>
          <p:cNvPicPr>
            <a:picLocks noChangeAspect="1"/>
          </p:cNvPicPr>
          <p:nvPr/>
        </p:nvPicPr>
        <p:blipFill>
          <a:blip r:embed="rId3" cstate="print">
            <a:extLst>
              <a:ext uri="{28A0092B-C50C-407E-A947-70E740481C1C}">
                <a14:useLocalDpi xmlns:a14="http://schemas.microsoft.com/office/drawing/2010/main" xmlns="" val="0"/>
              </a:ext>
            </a:extLst>
          </a:blip>
          <a:srcRect t="24292" b="22404"/>
          <a:stretch>
            <a:fillRect/>
          </a:stretch>
        </p:blipFill>
        <p:spPr bwMode="auto">
          <a:xfrm>
            <a:off x="228600" y="6232525"/>
            <a:ext cx="17526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53251" name="Slide Number Placeholder 1"/>
          <p:cNvSpPr>
            <a:spLocks noGrp="1"/>
          </p:cNvSpPr>
          <p:nvPr>
            <p:ph type="sldNum" sz="quarter" idx="10"/>
          </p:nvPr>
        </p:nvSpPr>
        <p:spPr>
          <a:xfrm>
            <a:off x="8062722" y="6356350"/>
            <a:ext cx="990600" cy="501650"/>
          </a:xfrm>
          <a:noFill/>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fld id="{2210AF8A-D698-40CC-B5FE-940DCEAE9080}" type="slidenum">
              <a:rPr lang="en-US" altLang="en-US" sz="1400" b="1" smtClean="0">
                <a:solidFill>
                  <a:srgbClr val="888888"/>
                </a:solidFill>
              </a:rPr>
              <a:pPr/>
              <a:t>43</a:t>
            </a:fld>
            <a:endParaRPr lang="en-US" altLang="en-US" sz="1400" b="1" dirty="0">
              <a:solidFill>
                <a:srgbClr val="888888"/>
              </a:solidFill>
            </a:endParaRPr>
          </a:p>
        </p:txBody>
      </p:sp>
      <p:sp>
        <p:nvSpPr>
          <p:cNvPr id="790" name="Title 1"/>
          <p:cNvSpPr>
            <a:spLocks noGrp="1"/>
          </p:cNvSpPr>
          <p:nvPr>
            <p:ph type="title"/>
          </p:nvPr>
        </p:nvSpPr>
        <p:spPr>
          <a:xfrm>
            <a:off x="0" y="0"/>
            <a:ext cx="9144000" cy="849086"/>
          </a:xfrm>
          <a:solidFill>
            <a:srgbClr val="C3D69B"/>
          </a:solidFill>
          <a:ln w="12700">
            <a:miter lim="400000"/>
          </a:ln>
          <a:effectLst>
            <a:outerShdw blurRad="50800" dist="50800" dir="5400000" rotWithShape="0">
              <a:schemeClr val="accent6"/>
            </a:outerShdw>
          </a:effectLst>
          <a:scene3d>
            <a:camera prst="orthographicFront"/>
            <a:lightRig rig="threePt" dir="t"/>
          </a:scene3d>
          <a:sp3d>
            <a:bevelT/>
          </a:sp3d>
          <a:extLst>
            <a:ext uri="{C572A759-6A51-4108-AA02-DFA0A04FC94B}"/>
          </a:extLst>
        </p:spPr>
        <p:txBody>
          <a:bodyPr>
            <a:normAutofit fontScale="90000"/>
          </a:bodyPr>
          <a:lstStyle>
            <a:lvl1pPr algn="r">
              <a:defRPr sz="3600" cap="small">
                <a:latin typeface="Arial"/>
                <a:ea typeface="Arial"/>
                <a:cs typeface="Arial"/>
                <a:sym typeface="Arial"/>
              </a:defRPr>
            </a:lvl1pPr>
          </a:lstStyle>
          <a:p>
            <a:pPr algn="ctr" eaLnBrk="1" fontAlgn="auto" hangingPunct="1">
              <a:spcBef>
                <a:spcPts val="0"/>
              </a:spcBef>
              <a:spcAft>
                <a:spcPts val="0"/>
              </a:spcAft>
              <a:defRPr/>
            </a:pPr>
            <a:r>
              <a:rPr lang="en-US" sz="3000" b="1" dirty="0" err="1"/>
              <a:t>unauthorised</a:t>
            </a:r>
            <a:r>
              <a:rPr lang="en-US" sz="3000" b="1" dirty="0"/>
              <a:t>, fruitless and wasteful expenditure</a:t>
            </a:r>
            <a:endParaRPr sz="3000" b="1" dirty="0"/>
          </a:p>
        </p:txBody>
      </p:sp>
      <p:sp>
        <p:nvSpPr>
          <p:cNvPr id="3" name="TextBox 2"/>
          <p:cNvSpPr txBox="1"/>
          <p:nvPr/>
        </p:nvSpPr>
        <p:spPr>
          <a:xfrm>
            <a:off x="128778" y="1565584"/>
            <a:ext cx="892454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lnSpc>
                <a:spcPct val="150000"/>
              </a:lnSpc>
              <a:spcBef>
                <a:spcPts val="0"/>
              </a:spcBef>
              <a:spcAft>
                <a:spcPts val="0"/>
              </a:spcAft>
              <a:defRPr/>
            </a:pPr>
            <a:endParaRPr lang="en-US" sz="2800" kern="0" dirty="0">
              <a:latin typeface="Arial" panose="020B0604020202020204" pitchFamily="34" charset="0"/>
              <a:cs typeface="Arial" panose="020B0604020202020204" pitchFamily="34" charset="0"/>
              <a:sym typeface="Calibri"/>
            </a:endParaRPr>
          </a:p>
        </p:txBody>
      </p:sp>
      <p:sp>
        <p:nvSpPr>
          <p:cNvPr id="8" name="TextBox 7">
            <a:extLst>
              <a:ext uri="{FF2B5EF4-FFF2-40B4-BE49-F238E27FC236}">
                <a16:creationId xmlns:a16="http://schemas.microsoft.com/office/drawing/2014/main" xmlns="" id="{23625092-4D8B-4890-AE45-F37303083321}"/>
              </a:ext>
            </a:extLst>
          </p:cNvPr>
          <p:cNvSpPr txBox="1"/>
          <p:nvPr/>
        </p:nvSpPr>
        <p:spPr>
          <a:xfrm>
            <a:off x="213360" y="849086"/>
            <a:ext cx="8801862" cy="3834833"/>
          </a:xfrm>
          <a:prstGeom prst="rect">
            <a:avLst/>
          </a:prstGeom>
          <a:noFill/>
        </p:spPr>
        <p:txBody>
          <a:bodyPr wrap="square">
            <a:spAutoFit/>
          </a:bodyPr>
          <a:lstStyle/>
          <a:p>
            <a:r>
              <a:rPr lang="en-US" b="1" dirty="0" err="1"/>
              <a:t>Unauthorised</a:t>
            </a:r>
            <a:r>
              <a:rPr lang="en-US" b="1" dirty="0"/>
              <a:t> expenditure: </a:t>
            </a:r>
            <a:r>
              <a:rPr lang="en-US" dirty="0"/>
              <a:t>The DSBD did not incur any </a:t>
            </a:r>
            <a:r>
              <a:rPr lang="en-US" dirty="0" err="1"/>
              <a:t>unauthorised</a:t>
            </a:r>
            <a:r>
              <a:rPr lang="en-US" dirty="0"/>
              <a:t> expenditure.</a:t>
            </a:r>
          </a:p>
          <a:p>
            <a:endParaRPr lang="en-US" dirty="0"/>
          </a:p>
          <a:p>
            <a:r>
              <a:rPr lang="en-US" b="1" dirty="0"/>
              <a:t>Fruitless and Wasteful expenditure (R14 thousand): </a:t>
            </a:r>
          </a:p>
          <a:p>
            <a:r>
              <a:rPr lang="en-US" dirty="0"/>
              <a:t>The Department started the financial year with R6 thousand and this amount was recovered from affected officials. The remaining balance is R14 thousand due to a Telkom line that was not closed in time when the former DG retired. The matter is under investigation.</a:t>
            </a:r>
          </a:p>
          <a:p>
            <a:endParaRPr lang="en-US" dirty="0"/>
          </a:p>
          <a:p>
            <a:r>
              <a:rPr lang="en-US" b="1" dirty="0"/>
              <a:t>Irregular expenditure: (R217 thousand)</a:t>
            </a:r>
          </a:p>
          <a:p>
            <a:r>
              <a:rPr lang="en-US" dirty="0"/>
              <a:t>The Department started off the 2019/20 financial year with a balance of R947 thousand and a further R496 thousand was incurred during the financial year. Following internal investigations, a request to condone R1.226 million was approved by National Treasury. The remaining balance is R217 consisting of:</a:t>
            </a:r>
          </a:p>
          <a:p>
            <a:endParaRPr lang="en-US" dirty="0"/>
          </a:p>
        </p:txBody>
      </p:sp>
      <p:graphicFrame>
        <p:nvGraphicFramePr>
          <p:cNvPr id="5" name="Table 5">
            <a:extLst>
              <a:ext uri="{FF2B5EF4-FFF2-40B4-BE49-F238E27FC236}">
                <a16:creationId xmlns:a16="http://schemas.microsoft.com/office/drawing/2014/main" xmlns="" id="{32EBB215-7057-4059-AFC3-B953CA488CF3}"/>
              </a:ext>
            </a:extLst>
          </p:cNvPr>
          <p:cNvGraphicFramePr>
            <a:graphicFrameLocks noGrp="1"/>
          </p:cNvGraphicFramePr>
          <p:nvPr>
            <p:extLst>
              <p:ext uri="{D42A27DB-BD31-4B8C-83A1-F6EECF244321}">
                <p14:modId xmlns:p14="http://schemas.microsoft.com/office/powerpoint/2010/main" xmlns="" val="2479233744"/>
              </p:ext>
            </p:extLst>
          </p:nvPr>
        </p:nvGraphicFramePr>
        <p:xfrm>
          <a:off x="238760" y="4192596"/>
          <a:ext cx="8600440" cy="2199640"/>
        </p:xfrm>
        <a:graphic>
          <a:graphicData uri="http://schemas.openxmlformats.org/drawingml/2006/table">
            <a:tbl>
              <a:tblPr firstRow="1" bandRow="1">
                <a:tableStyleId>{F5AB1C69-6EDB-4FF4-983F-18BD219EF322}</a:tableStyleId>
              </a:tblPr>
              <a:tblGrid>
                <a:gridCol w="752539">
                  <a:extLst>
                    <a:ext uri="{9D8B030D-6E8A-4147-A177-3AD203B41FA5}">
                      <a16:colId xmlns:a16="http://schemas.microsoft.com/office/drawing/2014/main" xmlns="" val="1806987562"/>
                    </a:ext>
                  </a:extLst>
                </a:gridCol>
                <a:gridCol w="3313124">
                  <a:extLst>
                    <a:ext uri="{9D8B030D-6E8A-4147-A177-3AD203B41FA5}">
                      <a16:colId xmlns:a16="http://schemas.microsoft.com/office/drawing/2014/main" xmlns="" val="889093302"/>
                    </a:ext>
                  </a:extLst>
                </a:gridCol>
                <a:gridCol w="1094601">
                  <a:extLst>
                    <a:ext uri="{9D8B030D-6E8A-4147-A177-3AD203B41FA5}">
                      <a16:colId xmlns:a16="http://schemas.microsoft.com/office/drawing/2014/main" xmlns="" val="1575377303"/>
                    </a:ext>
                  </a:extLst>
                </a:gridCol>
                <a:gridCol w="3440176">
                  <a:extLst>
                    <a:ext uri="{9D8B030D-6E8A-4147-A177-3AD203B41FA5}">
                      <a16:colId xmlns:a16="http://schemas.microsoft.com/office/drawing/2014/main" xmlns="" val="614241134"/>
                    </a:ext>
                  </a:extLst>
                </a:gridCol>
              </a:tblGrid>
              <a:tr h="370840">
                <a:tc>
                  <a:txBody>
                    <a:bodyPr/>
                    <a:lstStyle/>
                    <a:p>
                      <a:r>
                        <a:rPr lang="en-US" dirty="0"/>
                        <a:t>No</a:t>
                      </a:r>
                    </a:p>
                  </a:txBody>
                  <a:tcPr/>
                </a:tc>
                <a:tc>
                  <a:txBody>
                    <a:bodyPr/>
                    <a:lstStyle/>
                    <a:p>
                      <a:r>
                        <a:rPr lang="en-US" dirty="0"/>
                        <a:t>Description</a:t>
                      </a:r>
                    </a:p>
                  </a:txBody>
                  <a:tcPr/>
                </a:tc>
                <a:tc>
                  <a:txBody>
                    <a:bodyPr/>
                    <a:lstStyle/>
                    <a:p>
                      <a:r>
                        <a:rPr lang="en-US" dirty="0"/>
                        <a:t>Amount </a:t>
                      </a:r>
                    </a:p>
                  </a:txBody>
                  <a:tcPr/>
                </a:tc>
                <a:tc>
                  <a:txBody>
                    <a:bodyPr/>
                    <a:lstStyle/>
                    <a:p>
                      <a:r>
                        <a:rPr lang="en-US" dirty="0"/>
                        <a:t>Status</a:t>
                      </a:r>
                    </a:p>
                  </a:txBody>
                  <a:tcPr/>
                </a:tc>
                <a:extLst>
                  <a:ext uri="{0D108BD9-81ED-4DB2-BD59-A6C34878D82A}">
                    <a16:rowId xmlns:a16="http://schemas.microsoft.com/office/drawing/2014/main" xmlns="" val="3901387531"/>
                  </a:ext>
                </a:extLst>
              </a:tr>
              <a:tr h="388946">
                <a:tc>
                  <a:txBody>
                    <a:bodyPr/>
                    <a:lstStyle/>
                    <a:p>
                      <a:r>
                        <a:rPr lang="en-US" dirty="0"/>
                        <a:t>1</a:t>
                      </a:r>
                    </a:p>
                  </a:txBody>
                  <a:tcPr/>
                </a:tc>
                <a:tc>
                  <a:txBody>
                    <a:bodyPr/>
                    <a:lstStyle/>
                    <a:p>
                      <a:r>
                        <a:rPr lang="en-US" dirty="0"/>
                        <a:t>Sourcing of legal services for 3 cases through the state attorney without following the 3 quotation process 	</a:t>
                      </a:r>
                    </a:p>
                  </a:txBody>
                  <a:tcPr/>
                </a:tc>
                <a:tc>
                  <a:txBody>
                    <a:bodyPr/>
                    <a:lstStyle/>
                    <a:p>
                      <a:r>
                        <a:rPr lang="en-US" dirty="0"/>
                        <a:t> 106,062 </a:t>
                      </a:r>
                    </a:p>
                  </a:txBody>
                  <a:tcPr/>
                </a:tc>
                <a:tc>
                  <a:txBody>
                    <a:bodyPr/>
                    <a:lstStyle/>
                    <a:p>
                      <a:r>
                        <a:rPr lang="en-US" dirty="0"/>
                        <a:t>Matter not condoned by National Treasury and escalated to ADG for guidance </a:t>
                      </a:r>
                    </a:p>
                  </a:txBody>
                  <a:tcPr/>
                </a:tc>
                <a:extLst>
                  <a:ext uri="{0D108BD9-81ED-4DB2-BD59-A6C34878D82A}">
                    <a16:rowId xmlns:a16="http://schemas.microsoft.com/office/drawing/2014/main" xmlns="" val="2348479235"/>
                  </a:ext>
                </a:extLst>
              </a:tr>
              <a:tr h="370840">
                <a:tc>
                  <a:txBody>
                    <a:bodyPr/>
                    <a:lstStyle/>
                    <a:p>
                      <a:r>
                        <a:rPr lang="en-US" dirty="0"/>
                        <a:t>2</a:t>
                      </a:r>
                    </a:p>
                  </a:txBody>
                  <a:tcPr/>
                </a:tc>
                <a:tc>
                  <a:txBody>
                    <a:bodyPr/>
                    <a:lstStyle/>
                    <a:p>
                      <a:r>
                        <a:rPr lang="en-US" dirty="0"/>
                        <a:t>Contract amount overpayment 	</a:t>
                      </a:r>
                    </a:p>
                  </a:txBody>
                  <a:tcPr/>
                </a:tc>
                <a:tc>
                  <a:txBody>
                    <a:bodyPr/>
                    <a:lstStyle/>
                    <a:p>
                      <a:r>
                        <a:rPr lang="en-US" dirty="0"/>
                        <a:t>110,575 </a:t>
                      </a:r>
                    </a:p>
                  </a:txBody>
                  <a:tcPr/>
                </a:tc>
                <a:tc>
                  <a:txBody>
                    <a:bodyPr/>
                    <a:lstStyle/>
                    <a:p>
                      <a:r>
                        <a:rPr lang="en-US" dirty="0"/>
                        <a:t>Matter submitted to Internal Audit for determination</a:t>
                      </a:r>
                    </a:p>
                  </a:txBody>
                  <a:tcPr/>
                </a:tc>
                <a:extLst>
                  <a:ext uri="{0D108BD9-81ED-4DB2-BD59-A6C34878D82A}">
                    <a16:rowId xmlns:a16="http://schemas.microsoft.com/office/drawing/2014/main" xmlns="" val="694250163"/>
                  </a:ext>
                </a:extLst>
              </a:tr>
            </a:tbl>
          </a:graphicData>
        </a:graphic>
      </p:graphicFrame>
    </p:spTree>
    <p:extLst>
      <p:ext uri="{BB962C8B-B14F-4D97-AF65-F5344CB8AC3E}">
        <p14:creationId xmlns:p14="http://schemas.microsoft.com/office/powerpoint/2010/main" xmlns="" val="114640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lide Number Placeholder 2"/>
          <p:cNvSpPr>
            <a:spLocks noGrp="1"/>
          </p:cNvSpPr>
          <p:nvPr>
            <p:ph type="sldNum" sz="quarter" idx="12"/>
          </p:nvPr>
        </p:nvSpPr>
        <p:spPr>
          <a:xfrm>
            <a:off x="8077200" y="6400801"/>
            <a:ext cx="609601" cy="26552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solidFill>
                  <a:prstClr val="black">
                    <a:tint val="75000"/>
                  </a:prstClr>
                </a:solidFill>
                <a:latin typeface="Arial" panose="020B0604020202020204" pitchFamily="34" charset="0"/>
                <a:cs typeface="Arial" panose="020B0604020202020204" pitchFamily="34" charset="0"/>
              </a:rPr>
              <a:pPr/>
              <a:t>44</a:t>
            </a:fld>
            <a:endParaRPr sz="1400" b="1" dirty="0">
              <a:solidFill>
                <a:prstClr val="black">
                  <a:tint val="75000"/>
                </a:prstClr>
              </a:solidFill>
              <a:latin typeface="Arial" panose="020B0604020202020204" pitchFamily="34" charset="0"/>
              <a:cs typeface="Arial" panose="020B0604020202020204" pitchFamily="34" charset="0"/>
            </a:endParaRPr>
          </a:p>
        </p:txBody>
      </p:sp>
      <p:sp>
        <p:nvSpPr>
          <p:cNvPr id="5" name="Title 1"/>
          <p:cNvSpPr txBox="1">
            <a:spLocks/>
          </p:cNvSpPr>
          <p:nvPr/>
        </p:nvSpPr>
        <p:spPr>
          <a:xfrm>
            <a:off x="0" y="1981200"/>
            <a:ext cx="9144000" cy="22098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600" b="1" cap="small" dirty="0">
                <a:solidFill>
                  <a:prstClr val="black"/>
                </a:solidFill>
                <a:latin typeface="Arial"/>
                <a:cs typeface="Arial"/>
                <a:sym typeface="Arial"/>
              </a:rPr>
              <a:t>8. Annexure A: Performance Report By Programme</a:t>
            </a:r>
            <a:endParaRPr lang="en-US" cap="small" dirty="0">
              <a:solidFill>
                <a:prstClr val="black"/>
              </a:solidFill>
              <a:latin typeface="Arial" pitchFamily="34" charset="0"/>
              <a:cs typeface="Arial" pitchFamily="34" charset="0"/>
            </a:endParaRPr>
          </a:p>
        </p:txBody>
      </p:sp>
      <p:pic>
        <p:nvPicPr>
          <p:cNvPr id="4" name="Picture 3"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4083410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7" y="967563"/>
            <a:ext cx="9133114" cy="5681330"/>
          </a:xfrm>
        </p:spPr>
        <p:txBody>
          <a:bodyPr>
            <a:noAutofit/>
          </a:bodyPr>
          <a:lstStyle/>
          <a:p>
            <a:pPr marL="114300" indent="0" algn="just">
              <a:buNone/>
            </a:pPr>
            <a:r>
              <a:rPr lang="en-GB" sz="14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1. Purpose</a:t>
            </a:r>
            <a:endParaRPr lang="en-ZA" sz="1400"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0" indent="0" algn="just">
              <a:spcAft>
                <a:spcPts val="1200"/>
              </a:spcAft>
              <a:buNone/>
            </a:pPr>
            <a:r>
              <a:rPr lang="en-GB" sz="1400" dirty="0">
                <a:latin typeface="Arial" panose="020B0604020202020204" pitchFamily="34" charset="0"/>
                <a:ea typeface="Calibri" panose="020F0502020204030204" pitchFamily="34" charset="0"/>
                <a:cs typeface="Arial" panose="020B0604020202020204" pitchFamily="34" charset="0"/>
              </a:rPr>
              <a:t>The programme is responsible for the provision of strategic leadership, management and support services to the Minister, Director-General, the Department and its entities; to ensure the successful implementation of the Department’s mandate through sustainable and integrated resource solutions and services that are customer-driven. </a:t>
            </a:r>
            <a:endParaRPr lang="en-ZA" sz="1400" dirty="0">
              <a:latin typeface="Arial" panose="020B0604020202020204" pitchFamily="34" charset="0"/>
              <a:ea typeface="Calibri" panose="020F0502020204030204" pitchFamily="34" charset="0"/>
              <a:cs typeface="Arial" panose="020B0604020202020204" pitchFamily="34" charset="0"/>
            </a:endParaRPr>
          </a:p>
          <a:p>
            <a:pPr marL="0" indent="0" algn="just">
              <a:spcAft>
                <a:spcPts val="0"/>
              </a:spcAft>
              <a:buNone/>
            </a:pPr>
            <a:r>
              <a:rPr lang="en-GB" sz="1400" dirty="0">
                <a:latin typeface="Arial" panose="020B0604020202020204" pitchFamily="34" charset="0"/>
                <a:ea typeface="Arial Unicode MS" panose="020B0604020202020204" pitchFamily="34" charset="-128"/>
                <a:cs typeface="Arial" panose="020B0604020202020204" pitchFamily="34" charset="0"/>
              </a:rPr>
              <a:t> </a:t>
            </a:r>
            <a:r>
              <a:rPr lang="en-GB" sz="14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2. Sub-programmes</a:t>
            </a:r>
          </a:p>
          <a:p>
            <a:pPr marL="0" indent="0">
              <a:spcAft>
                <a:spcPts val="1200"/>
              </a:spcAft>
              <a:buNone/>
            </a:pPr>
            <a:r>
              <a:rPr lang="en-GB" sz="1400" dirty="0">
                <a:latin typeface="Arial" panose="020B0604020202020204" pitchFamily="34" charset="0"/>
                <a:ea typeface="Calibri" panose="020F0502020204030204" pitchFamily="34" charset="0"/>
                <a:cs typeface="Arial" panose="020B0604020202020204" pitchFamily="34" charset="0"/>
              </a:rPr>
              <a:t>The Administration Programme covers the work of the following sub-programmes: </a:t>
            </a:r>
            <a:endParaRPr lang="en-ZA" sz="1400" dirty="0">
              <a:latin typeface="Arial" panose="020B0604020202020204" pitchFamily="34" charset="0"/>
              <a:ea typeface="Calibri" panose="020F0502020204030204" pitchFamily="34" charset="0"/>
              <a:cs typeface="Arial" panose="020B0604020202020204" pitchFamily="34" charset="0"/>
            </a:endParaRPr>
          </a:p>
          <a:p>
            <a:pPr marL="400050" lvl="0" indent="-400050">
              <a:lnSpc>
                <a:spcPct val="115000"/>
              </a:lnSpc>
              <a:buFont typeface="+mj-lt"/>
              <a:buAutoNum type="romanLcPeriod"/>
            </a:pPr>
            <a:r>
              <a:rPr lang="en-US" sz="1400" dirty="0">
                <a:latin typeface="Arial" panose="020B0604020202020204" pitchFamily="34" charset="0"/>
                <a:ea typeface="Calibri" panose="020F0502020204030204" pitchFamily="34" charset="0"/>
                <a:cs typeface="Arial" panose="020B0604020202020204" pitchFamily="34" charset="0"/>
              </a:rPr>
              <a:t>Ministry;</a:t>
            </a:r>
            <a:endParaRPr lang="en-ZA" sz="1400" dirty="0">
              <a:latin typeface="Arial" panose="020B0604020202020204" pitchFamily="34" charset="0"/>
              <a:ea typeface="Calibri" panose="020F0502020204030204" pitchFamily="34" charset="0"/>
              <a:cs typeface="Arial" panose="020B0604020202020204" pitchFamily="34" charset="0"/>
            </a:endParaRPr>
          </a:p>
          <a:p>
            <a:pPr marL="400050" lvl="0" indent="-400050">
              <a:lnSpc>
                <a:spcPct val="115000"/>
              </a:lnSpc>
              <a:buFont typeface="+mj-lt"/>
              <a:buAutoNum type="romanLcPeriod"/>
            </a:pPr>
            <a:r>
              <a:rPr lang="en-US" sz="1400" dirty="0">
                <a:latin typeface="Arial" panose="020B0604020202020204" pitchFamily="34" charset="0"/>
                <a:ea typeface="Calibri" panose="020F0502020204030204" pitchFamily="34" charset="0"/>
                <a:cs typeface="Arial" panose="020B0604020202020204" pitchFamily="34" charset="0"/>
              </a:rPr>
              <a:t>Departmental Management (Office of the DG); </a:t>
            </a:r>
            <a:endParaRPr lang="en-ZA" sz="1400" dirty="0">
              <a:latin typeface="Arial" panose="020B0604020202020204" pitchFamily="34" charset="0"/>
              <a:ea typeface="Calibri" panose="020F0502020204030204" pitchFamily="34" charset="0"/>
              <a:cs typeface="Arial" panose="020B0604020202020204" pitchFamily="34" charset="0"/>
            </a:endParaRPr>
          </a:p>
          <a:p>
            <a:pPr marL="400050" lvl="0" indent="-400050">
              <a:lnSpc>
                <a:spcPct val="115000"/>
              </a:lnSpc>
              <a:buFont typeface="+mj-lt"/>
              <a:buAutoNum type="romanLcPeriod"/>
            </a:pPr>
            <a:r>
              <a:rPr lang="en-US" sz="1400" dirty="0">
                <a:latin typeface="Arial" panose="020B0604020202020204" pitchFamily="34" charset="0"/>
                <a:ea typeface="Calibri" panose="020F0502020204030204" pitchFamily="34" charset="0"/>
                <a:cs typeface="Arial" panose="020B0604020202020204" pitchFamily="34" charset="0"/>
              </a:rPr>
              <a:t>Corporate Services; </a:t>
            </a:r>
            <a:endParaRPr lang="en-ZA" sz="1400" dirty="0">
              <a:latin typeface="Arial" panose="020B0604020202020204" pitchFamily="34" charset="0"/>
              <a:ea typeface="Calibri" panose="020F0502020204030204" pitchFamily="34" charset="0"/>
              <a:cs typeface="Arial" panose="020B0604020202020204" pitchFamily="34" charset="0"/>
            </a:endParaRPr>
          </a:p>
          <a:p>
            <a:pPr marL="400050" lvl="0" indent="-400050">
              <a:lnSpc>
                <a:spcPct val="115000"/>
              </a:lnSpc>
              <a:buFont typeface="+mj-lt"/>
              <a:buAutoNum type="romanLcPeriod"/>
            </a:pPr>
            <a:r>
              <a:rPr lang="en-US" sz="1400" dirty="0">
                <a:latin typeface="Arial" panose="020B0604020202020204" pitchFamily="34" charset="0"/>
                <a:ea typeface="Calibri" panose="020F0502020204030204" pitchFamily="34" charset="0"/>
                <a:cs typeface="Arial" panose="020B0604020202020204" pitchFamily="34" charset="0"/>
              </a:rPr>
              <a:t>Financial Management; and </a:t>
            </a:r>
            <a:endParaRPr lang="en-ZA" sz="1400" dirty="0">
              <a:latin typeface="Arial" panose="020B0604020202020204" pitchFamily="34" charset="0"/>
              <a:ea typeface="Calibri" panose="020F0502020204030204" pitchFamily="34" charset="0"/>
              <a:cs typeface="Arial" panose="020B0604020202020204" pitchFamily="34" charset="0"/>
            </a:endParaRPr>
          </a:p>
          <a:p>
            <a:pPr marL="400050" lvl="0" indent="-400050">
              <a:lnSpc>
                <a:spcPct val="115000"/>
              </a:lnSpc>
              <a:buFont typeface="+mj-lt"/>
              <a:buAutoNum type="romanLcPeriod"/>
            </a:pPr>
            <a:r>
              <a:rPr lang="en-US" sz="1400" dirty="0">
                <a:latin typeface="Arial" panose="020B0604020202020204" pitchFamily="34" charset="0"/>
                <a:ea typeface="Calibri" panose="020F0502020204030204" pitchFamily="34" charset="0"/>
                <a:cs typeface="Arial" panose="020B0604020202020204" pitchFamily="34" charset="0"/>
              </a:rPr>
              <a:t>Communications and Marketing.</a:t>
            </a:r>
          </a:p>
          <a:p>
            <a:pPr marL="0" lvl="0" indent="0">
              <a:lnSpc>
                <a:spcPct val="115000"/>
              </a:lnSpc>
              <a:buNone/>
            </a:pPr>
            <a:endParaRPr lang="en-ZA" sz="1400" dirty="0">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ZA" sz="14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3. </a:t>
            </a:r>
            <a:r>
              <a:rPr lang="en-GB" sz="14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Strategic objectives</a:t>
            </a:r>
          </a:p>
          <a:p>
            <a:pPr lvl="0">
              <a:lnSpc>
                <a:spcPct val="115000"/>
              </a:lnSpc>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Strategic Objective 3.1: Compliance and good governance ensured.</a:t>
            </a:r>
            <a:endParaRPr lang="en-ZA" sz="1400" dirty="0">
              <a:latin typeface="Arial" panose="020B0604020202020204" pitchFamily="34" charset="0"/>
              <a:ea typeface="Calibri" panose="020F0502020204030204" pitchFamily="34" charset="0"/>
              <a:cs typeface="Arial" panose="020B0604020202020204" pitchFamily="34" charset="0"/>
            </a:endParaRPr>
          </a:p>
          <a:p>
            <a:pPr lvl="0">
              <a:lnSpc>
                <a:spcPct val="115000"/>
              </a:lnSpc>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Strategic Objective 3.3: Efficient, integrated and streamlined business processes and systems.</a:t>
            </a:r>
            <a:endParaRPr lang="en-ZA" sz="1400" dirty="0">
              <a:latin typeface="Arial" panose="020B0604020202020204" pitchFamily="34" charset="0"/>
              <a:ea typeface="Calibri" panose="020F0502020204030204" pitchFamily="34" charset="0"/>
              <a:cs typeface="Arial" panose="020B0604020202020204" pitchFamily="34" charset="0"/>
            </a:endParaRPr>
          </a:p>
          <a:p>
            <a:pPr lvl="0">
              <a:lnSpc>
                <a:spcPct val="115000"/>
              </a:lnSpc>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Strategic Objective 4.4: Informed and empowered communities and a responsive department.</a:t>
            </a:r>
            <a:endParaRPr lang="en-ZA" sz="1400" dirty="0">
              <a:latin typeface="Arial" panose="020B0604020202020204" pitchFamily="34" charset="0"/>
              <a:ea typeface="Calibri" panose="020F0502020204030204" pitchFamily="34" charset="0"/>
              <a:cs typeface="Arial" panose="020B0604020202020204" pitchFamily="34" charset="0"/>
            </a:endParaRPr>
          </a:p>
          <a:p>
            <a:pPr lvl="0">
              <a:lnSpc>
                <a:spcPct val="115000"/>
              </a:lnSpc>
              <a:spcAft>
                <a:spcPts val="1200"/>
              </a:spcAft>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Strategic Objective 5.2: Strengthened human resource capability and a high performing </a:t>
            </a:r>
            <a:r>
              <a:rPr lang="en-US" sz="1400" dirty="0" err="1">
                <a:latin typeface="Arial" panose="020B0604020202020204" pitchFamily="34" charset="0"/>
                <a:ea typeface="Calibri" panose="020F0502020204030204" pitchFamily="34" charset="0"/>
                <a:cs typeface="Times New Roman" panose="02020603050405020304" pitchFamily="18" charset="0"/>
              </a:rPr>
              <a:t>organisation</a:t>
            </a:r>
            <a:r>
              <a:rPr lang="en-US" sz="1400" dirty="0">
                <a:latin typeface="Arial" panose="020B0604020202020204" pitchFamily="34" charset="0"/>
                <a:ea typeface="Calibri" panose="020F0502020204030204" pitchFamily="34" charset="0"/>
                <a:cs typeface="Times New Roman" panose="02020603050405020304" pitchFamily="18" charset="0"/>
              </a:rPr>
              <a:t>.</a:t>
            </a:r>
            <a:endParaRPr lang="en-Z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a:spLocks noGrp="1"/>
          </p:cNvSpPr>
          <p:nvPr>
            <p:ph type="title"/>
          </p:nvPr>
        </p:nvSpPr>
        <p:spPr>
          <a:xfrm>
            <a:off x="0" y="0"/>
            <a:ext cx="9133114" cy="9144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3600" b="1" cap="small" dirty="0" err="1">
                <a:latin typeface="Arial" panose="020B0604020202020204" pitchFamily="34" charset="0"/>
                <a:cs typeface="Arial" panose="020B0604020202020204" pitchFamily="34" charset="0"/>
              </a:rPr>
              <a:t>Programme</a:t>
            </a:r>
            <a:r>
              <a:rPr lang="en-US" sz="3600" b="1" cap="small" dirty="0">
                <a:latin typeface="Arial" panose="020B0604020202020204" pitchFamily="34" charset="0"/>
                <a:cs typeface="Arial" panose="020B0604020202020204" pitchFamily="34" charset="0"/>
              </a:rPr>
              <a:t> One: Administration</a:t>
            </a:r>
          </a:p>
        </p:txBody>
      </p:sp>
      <p:sp>
        <p:nvSpPr>
          <p:cNvPr id="6" name="Slide Number Placeholder 5"/>
          <p:cNvSpPr>
            <a:spLocks noGrp="1"/>
          </p:cNvSpPr>
          <p:nvPr>
            <p:ph type="sldNum" sz="quarter" idx="12"/>
          </p:nvPr>
        </p:nvSpPr>
        <p:spPr>
          <a:xfrm>
            <a:off x="8077200" y="6269264"/>
            <a:ext cx="609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45</a:t>
            </a:fld>
            <a:endParaRPr lang="en-US" sz="1400" b="1" dirty="0">
              <a:solidFill>
                <a:prstClr val="black">
                  <a:tint val="75000"/>
                </a:prstClr>
              </a:solidFill>
              <a:latin typeface="Arial" panose="020B0604020202020204" pitchFamily="34" charset="0"/>
              <a:cs typeface="Arial" panose="020B0604020202020204" pitchFamily="34" charset="0"/>
            </a:endParaRPr>
          </a:p>
        </p:txBody>
      </p:sp>
      <p:pic>
        <p:nvPicPr>
          <p:cNvPr id="8" name="Picture 7"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5316" y="6232071"/>
            <a:ext cx="1752600" cy="625929"/>
          </a:xfrm>
          <a:prstGeom prst="rect">
            <a:avLst/>
          </a:prstGeom>
          <a:noFill/>
          <a:ln>
            <a:noFill/>
          </a:ln>
        </p:spPr>
      </p:pic>
    </p:spTree>
    <p:extLst>
      <p:ext uri="{BB962C8B-B14F-4D97-AF65-F5344CB8AC3E}">
        <p14:creationId xmlns:p14="http://schemas.microsoft.com/office/powerpoint/2010/main" xmlns="" val="523582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33114" cy="8382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3400" b="1" cap="small" dirty="0">
                <a:latin typeface="Arial" panose="020B0604020202020204" pitchFamily="34" charset="0"/>
                <a:cs typeface="Arial" panose="020B0604020202020204" pitchFamily="34" charset="0"/>
              </a:rPr>
              <a:t>Overall Performance of the Programme </a:t>
            </a:r>
          </a:p>
        </p:txBody>
      </p:sp>
      <p:sp>
        <p:nvSpPr>
          <p:cNvPr id="6" name="Slide Number Placeholder 5"/>
          <p:cNvSpPr>
            <a:spLocks noGrp="1"/>
          </p:cNvSpPr>
          <p:nvPr>
            <p:ph type="sldNum" sz="quarter" idx="12"/>
          </p:nvPr>
        </p:nvSpPr>
        <p:spPr>
          <a:xfrm>
            <a:off x="8001000" y="6442075"/>
            <a:ext cx="609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46</a:t>
            </a:fld>
            <a:endParaRPr lang="en-US" sz="1400" b="1" dirty="0">
              <a:solidFill>
                <a:prstClr val="black">
                  <a:tint val="75000"/>
                </a:prstClr>
              </a:solidFill>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graphicFrame>
        <p:nvGraphicFramePr>
          <p:cNvPr id="7" name="Content Placeholder 6"/>
          <p:cNvGraphicFramePr>
            <a:graphicFrameLocks noGrp="1"/>
          </p:cNvGraphicFramePr>
          <p:nvPr>
            <p:ph idx="1"/>
            <p:extLst>
              <p:ext uri="{D42A27DB-BD31-4B8C-83A1-F6EECF244321}">
                <p14:modId xmlns:p14="http://schemas.microsoft.com/office/powerpoint/2010/main" xmlns="" val="174328360"/>
              </p:ext>
            </p:extLst>
          </p:nvPr>
        </p:nvGraphicFramePr>
        <p:xfrm>
          <a:off x="0" y="944880"/>
          <a:ext cx="9143999" cy="5227320"/>
        </p:xfrm>
        <a:graphic>
          <a:graphicData uri="http://schemas.openxmlformats.org/drawingml/2006/table">
            <a:tbl>
              <a:tblPr firstRow="1" firstCol="1" bandRow="1"/>
              <a:tblGrid>
                <a:gridCol w="1230781">
                  <a:extLst>
                    <a:ext uri="{9D8B030D-6E8A-4147-A177-3AD203B41FA5}">
                      <a16:colId xmlns:a16="http://schemas.microsoft.com/office/drawing/2014/main" xmlns="" val="3033495781"/>
                    </a:ext>
                  </a:extLst>
                </a:gridCol>
                <a:gridCol w="1893419">
                  <a:extLst>
                    <a:ext uri="{9D8B030D-6E8A-4147-A177-3AD203B41FA5}">
                      <a16:colId xmlns:a16="http://schemas.microsoft.com/office/drawing/2014/main" xmlns="" val="1126693388"/>
                    </a:ext>
                  </a:extLst>
                </a:gridCol>
                <a:gridCol w="1371600">
                  <a:extLst>
                    <a:ext uri="{9D8B030D-6E8A-4147-A177-3AD203B41FA5}">
                      <a16:colId xmlns:a16="http://schemas.microsoft.com/office/drawing/2014/main" xmlns="" val="20002"/>
                    </a:ext>
                  </a:extLst>
                </a:gridCol>
                <a:gridCol w="1879321">
                  <a:extLst>
                    <a:ext uri="{9D8B030D-6E8A-4147-A177-3AD203B41FA5}">
                      <a16:colId xmlns:a16="http://schemas.microsoft.com/office/drawing/2014/main" xmlns="" val="20003"/>
                    </a:ext>
                  </a:extLst>
                </a:gridCol>
                <a:gridCol w="1563077">
                  <a:extLst>
                    <a:ext uri="{9D8B030D-6E8A-4147-A177-3AD203B41FA5}">
                      <a16:colId xmlns:a16="http://schemas.microsoft.com/office/drawing/2014/main" xmlns="" val="20004"/>
                    </a:ext>
                  </a:extLst>
                </a:gridCol>
                <a:gridCol w="1205801">
                  <a:extLst>
                    <a:ext uri="{9D8B030D-6E8A-4147-A177-3AD203B41FA5}">
                      <a16:colId xmlns:a16="http://schemas.microsoft.com/office/drawing/2014/main" xmlns="" val="20005"/>
                    </a:ext>
                  </a:extLst>
                </a:gridCol>
              </a:tblGrid>
              <a:tr h="347454">
                <a:tc gridSpan="6">
                  <a:txBody>
                    <a:bodyPr/>
                    <a:lstStyle/>
                    <a:p>
                      <a:pPr>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Programme One: Administration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021877045"/>
                  </a:ext>
                </a:extLst>
              </a:tr>
              <a:tr h="453201">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Strategic Objective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 </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2018/19</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Planned Target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Comment on deviations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3379507115"/>
                  </a:ext>
                </a:extLst>
              </a:tr>
              <a:tr h="151067">
                <a:tc gridSpan="6">
                  <a:txBody>
                    <a:bodyPr/>
                    <a:lstStyle/>
                    <a:p>
                      <a:pPr>
                        <a:spcBef>
                          <a:spcPts val="1200"/>
                        </a:spcBef>
                        <a:spcAft>
                          <a:spcPts val="1200"/>
                        </a:spcAft>
                      </a:pPr>
                      <a:r>
                        <a:rPr lang="en-ZA" sz="1000" b="1" dirty="0">
                          <a:effectLst/>
                          <a:latin typeface="Arial" panose="020B0604020202020204" pitchFamily="34" charset="0"/>
                          <a:ea typeface="Calibri" panose="020F0502020204030204" pitchFamily="34" charset="0"/>
                          <a:cs typeface="Arial" panose="020B0604020202020204" pitchFamily="34" charset="0"/>
                        </a:rPr>
                        <a:t>3. Sound governance and the optimal utilisation of available resources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531314904"/>
                  </a:ext>
                </a:extLst>
              </a:tr>
              <a:tr h="755335">
                <a:tc rowSpan="3">
                  <a:txBody>
                    <a:bodyPr/>
                    <a:lstStyle/>
                    <a:p>
                      <a:pPr>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3.1: Compliance and good governance ensured.</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00" b="0" i="0" u="none" strike="noStrike" baseline="0" dirty="0">
                          <a:solidFill>
                            <a:srgbClr val="231F20"/>
                          </a:solidFill>
                          <a:latin typeface="Arial" panose="020B0604020202020204" pitchFamily="34" charset="0"/>
                          <a:cs typeface="Arial" panose="020B0604020202020204" pitchFamily="34" charset="0"/>
                        </a:rPr>
                        <a:t>Unqualified audit outcome for both financial and nonfinancial performance data for 2017/18 achieved.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Unqualified audit outcome for both financial and non-financial  performance data for 2018/19.</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Target Not Achieved:</a:t>
                      </a:r>
                    </a:p>
                    <a:p>
                      <a:pPr algn="l">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Unqualified audit outcome with material findings on performance information and compliance with legislation.</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en-US" sz="1000" b="0" i="0" u="none" strike="noStrike" baseline="0" dirty="0">
                          <a:solidFill>
                            <a:srgbClr val="231F20"/>
                          </a:solidFill>
                          <a:latin typeface="Arial" panose="020B0604020202020204" pitchFamily="34" charset="0"/>
                          <a:cs typeface="Arial" panose="020B0604020202020204" pitchFamily="34" charset="0"/>
                        </a:rPr>
                        <a:t>As per the Audit Report of the AGSA.</a:t>
                      </a:r>
                      <a:endParaRPr lang="en-US" sz="1000" dirty="0">
                        <a:latin typeface="Arial" panose="020B060402020202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0" i="0" u="none" strike="noStrike" baseline="0" dirty="0">
                          <a:solidFill>
                            <a:srgbClr val="231F20"/>
                          </a:solidFill>
                          <a:latin typeface="Arial" panose="020B0604020202020204" pitchFamily="34" charset="0"/>
                          <a:cs typeface="Arial" panose="020B0604020202020204" pitchFamily="34" charset="0"/>
                        </a:rPr>
                        <a:t>As per the Audit Report of the AGSA.</a:t>
                      </a:r>
                      <a:endParaRPr lang="en-US" sz="1000" dirty="0">
                        <a:latin typeface="Arial" panose="020B060402020202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3010282"/>
                  </a:ext>
                </a:extLst>
              </a:tr>
              <a:tr h="906402">
                <a:tc vMerge="1">
                  <a:txBody>
                    <a:bodyPr/>
                    <a:lstStyle/>
                    <a:p>
                      <a:endParaRPr lang="en-ZA"/>
                    </a:p>
                  </a:txBody>
                  <a:tcPr/>
                </a:tc>
                <a:tc>
                  <a:txBody>
                    <a:bodyPr/>
                    <a:lstStyle/>
                    <a:p>
                      <a:pPr algn="l"/>
                      <a:r>
                        <a:rPr lang="en-US" sz="100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00" b="0" i="0" u="none" strike="noStrike" baseline="0" dirty="0">
                          <a:solidFill>
                            <a:srgbClr val="231F20"/>
                          </a:solidFill>
                          <a:latin typeface="Arial" panose="020B0604020202020204" pitchFamily="34" charset="0"/>
                          <a:cs typeface="Arial" panose="020B0604020202020204" pitchFamily="34" charset="0"/>
                        </a:rPr>
                        <a:t>4.6% - The Department spent R1.420 billion of R1.488 billion with a variance of R69 million.</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&lt;5% variance on</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annual budget.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Target Achieved:</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1.8% variance on annual budget. The Department spent R2.229 billion of R2.2269 billion with a variance of R39.8 million.</a:t>
                      </a:r>
                    </a:p>
                    <a:p>
                      <a:pPr>
                        <a:spcAft>
                          <a:spcPts val="0"/>
                        </a:spcAft>
                      </a:pP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N/A</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N/A</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934157"/>
                  </a:ext>
                </a:extLst>
              </a:tr>
              <a:tr h="1359603">
                <a:tc vMerge="1">
                  <a:txBody>
                    <a:bodyPr/>
                    <a:lstStyle/>
                    <a:p>
                      <a:endParaRPr lang="en-ZA"/>
                    </a:p>
                  </a:txBody>
                  <a:tcPr/>
                </a:tc>
                <a:tc>
                  <a:txBody>
                    <a:bodyPr/>
                    <a:lstStyle/>
                    <a:p>
                      <a:pPr algn="l"/>
                      <a:r>
                        <a:rPr lang="en-US" sz="100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00" b="0" i="0" u="none" strike="noStrike" baseline="0" dirty="0">
                          <a:solidFill>
                            <a:srgbClr val="231F20"/>
                          </a:solidFill>
                          <a:latin typeface="Arial" panose="020B0604020202020204" pitchFamily="34" charset="0"/>
                          <a:cs typeface="Arial" panose="020B0604020202020204" pitchFamily="34" charset="0"/>
                        </a:rPr>
                        <a:t>100% payments to eligible creditors were processed within 30 days.</a:t>
                      </a:r>
                    </a:p>
                    <a:p>
                      <a:pPr algn="l"/>
                      <a:r>
                        <a:rPr lang="en-US" sz="1000" b="0" i="0" u="none" strike="noStrike" baseline="0" dirty="0">
                          <a:solidFill>
                            <a:srgbClr val="231F20"/>
                          </a:solidFill>
                          <a:latin typeface="Arial" panose="020B0604020202020204" pitchFamily="34" charset="0"/>
                          <a:cs typeface="Arial" panose="020B0604020202020204" pitchFamily="34" charset="0"/>
                        </a:rPr>
                        <a:t>Received and processed 12 401 invoices valued at </a:t>
                      </a:r>
                    </a:p>
                    <a:p>
                      <a:pPr algn="l"/>
                      <a:r>
                        <a:rPr lang="en-US" sz="1000" b="0" i="0" u="none" strike="noStrike" baseline="0" dirty="0">
                          <a:solidFill>
                            <a:srgbClr val="231F20"/>
                          </a:solidFill>
                          <a:latin typeface="Arial" panose="020B0604020202020204" pitchFamily="34" charset="0"/>
                          <a:cs typeface="Arial" panose="020B0604020202020204" pitchFamily="34" charset="0"/>
                        </a:rPr>
                        <a:t>R75 390 787.71 on average 10 days.</a:t>
                      </a:r>
                    </a:p>
                    <a:p>
                      <a:pPr algn="l"/>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100% payments to</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eligible creditors</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processed within 30</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days.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Target Achieved:</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100% payments to eligible creditors processed within 30 days. (11 467 invoices worth R65 347 730.48 paid on 13 average days).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N/A</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N/A</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000332"/>
                  </a:ext>
                </a:extLst>
              </a:tr>
              <a:tr h="12085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b="1" dirty="0">
                          <a:effectLst/>
                          <a:latin typeface="Arial" panose="020B0604020202020204" pitchFamily="34" charset="0"/>
                          <a:ea typeface="Calibri" panose="020F0502020204030204" pitchFamily="34" charset="0"/>
                          <a:cs typeface="Arial" panose="020B0604020202020204" pitchFamily="34" charset="0"/>
                        </a:rPr>
                        <a:t>3.2: Efficient, integrated and streamlined business processes and systems.</a:t>
                      </a:r>
                    </a:p>
                    <a:p>
                      <a:pPr>
                        <a:spcAft>
                          <a:spcPts val="0"/>
                        </a:spcAft>
                      </a:pP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1" i="0" u="none" strike="noStrike" baseline="0" dirty="0">
                          <a:solidFill>
                            <a:srgbClr val="231F20"/>
                          </a:solidFill>
                          <a:latin typeface="Arial" panose="020B0604020202020204" pitchFamily="34" charset="0"/>
                          <a:cs typeface="Arial" panose="020B0604020202020204" pitchFamily="34" charset="0"/>
                        </a:rPr>
                        <a:t>Target Not Achieved:</a:t>
                      </a:r>
                    </a:p>
                    <a:p>
                      <a:pPr algn="l"/>
                      <a:r>
                        <a:rPr lang="en-US" sz="1000" b="0" i="0" u="none" strike="noStrike" baseline="0" dirty="0">
                          <a:solidFill>
                            <a:srgbClr val="231F20"/>
                          </a:solidFill>
                          <a:latin typeface="Arial" panose="020B0604020202020204" pitchFamily="34" charset="0"/>
                          <a:cs typeface="Arial" panose="020B0604020202020204" pitchFamily="34" charset="0"/>
                        </a:rPr>
                        <a:t>2 ICT system projects defined in the DSBD ICT Plan not implemented.</a:t>
                      </a: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Phase 1 - </a:t>
                      </a:r>
                      <a:r>
                        <a:rPr lang="en-US" sz="1000" dirty="0" err="1">
                          <a:effectLst/>
                          <a:latin typeface="Arial" panose="020B0604020202020204" pitchFamily="34" charset="0"/>
                          <a:ea typeface="Calibri" panose="020F0502020204030204" pitchFamily="34" charset="0"/>
                          <a:cs typeface="Arial" panose="020B0604020202020204" pitchFamily="34" charset="0"/>
                        </a:rPr>
                        <a:t>Centralised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Integrated SMME/</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Co-operatives/</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Entrepreneur/</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Informal Business</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Database &amp; Portal</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Designed and</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Implemented.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Target Achieved:</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Phase 1 – </a:t>
                      </a:r>
                      <a:r>
                        <a:rPr lang="en-US" sz="1000" dirty="0" err="1">
                          <a:effectLst/>
                          <a:latin typeface="Arial" panose="020B0604020202020204" pitchFamily="34" charset="0"/>
                          <a:ea typeface="Calibri" panose="020F0502020204030204" pitchFamily="34" charset="0"/>
                          <a:cs typeface="Arial" panose="020B0604020202020204" pitchFamily="34" charset="0"/>
                        </a:rPr>
                        <a:t>Centralised</a:t>
                      </a:r>
                      <a:r>
                        <a:rPr lang="en-US" sz="1000" dirty="0">
                          <a:effectLst/>
                          <a:latin typeface="Arial" panose="020B0604020202020204" pitchFamily="34" charset="0"/>
                          <a:ea typeface="Calibri" panose="020F0502020204030204" pitchFamily="34" charset="0"/>
                          <a:cs typeface="Arial" panose="020B0604020202020204" pitchFamily="34" charset="0"/>
                        </a:rPr>
                        <a:t> Integrated.</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SMME /Cooperatives/ Entrepreneur/</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Informal Business Database &amp; Portal Designed and Implemented.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N/A</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N/A</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024115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33114" cy="6858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3400" b="1" cap="small" dirty="0">
                <a:latin typeface="Arial" panose="020B0604020202020204" pitchFamily="34" charset="0"/>
                <a:cs typeface="Arial" panose="020B0604020202020204" pitchFamily="34" charset="0"/>
              </a:rPr>
              <a:t>Overall Performance of the Programme </a:t>
            </a:r>
          </a:p>
        </p:txBody>
      </p:sp>
      <p:sp>
        <p:nvSpPr>
          <p:cNvPr id="6" name="Slide Number Placeholder 5"/>
          <p:cNvSpPr>
            <a:spLocks noGrp="1"/>
          </p:cNvSpPr>
          <p:nvPr>
            <p:ph type="sldNum" sz="quarter" idx="12"/>
          </p:nvPr>
        </p:nvSpPr>
        <p:spPr>
          <a:xfrm>
            <a:off x="8001000" y="6442075"/>
            <a:ext cx="609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47</a:t>
            </a:fld>
            <a:endParaRPr lang="en-US" sz="1400" b="1" dirty="0">
              <a:solidFill>
                <a:prstClr val="black">
                  <a:tint val="75000"/>
                </a:prstClr>
              </a:solidFill>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graphicFrame>
        <p:nvGraphicFramePr>
          <p:cNvPr id="7" name="Content Placeholder 6"/>
          <p:cNvGraphicFramePr>
            <a:graphicFrameLocks noGrp="1"/>
          </p:cNvGraphicFramePr>
          <p:nvPr>
            <p:ph idx="1"/>
            <p:extLst>
              <p:ext uri="{D42A27DB-BD31-4B8C-83A1-F6EECF244321}">
                <p14:modId xmlns:p14="http://schemas.microsoft.com/office/powerpoint/2010/main" xmlns="" val="3475108546"/>
              </p:ext>
            </p:extLst>
          </p:nvPr>
        </p:nvGraphicFramePr>
        <p:xfrm>
          <a:off x="1" y="761999"/>
          <a:ext cx="9133114" cy="4831081"/>
        </p:xfrm>
        <a:graphic>
          <a:graphicData uri="http://schemas.openxmlformats.org/drawingml/2006/table">
            <a:tbl>
              <a:tblPr firstRow="1" firstCol="1" bandRow="1"/>
              <a:tblGrid>
                <a:gridCol w="1229316">
                  <a:extLst>
                    <a:ext uri="{9D8B030D-6E8A-4147-A177-3AD203B41FA5}">
                      <a16:colId xmlns:a16="http://schemas.microsoft.com/office/drawing/2014/main" xmlns="" val="3033495781"/>
                    </a:ext>
                  </a:extLst>
                </a:gridCol>
                <a:gridCol w="1703540">
                  <a:extLst>
                    <a:ext uri="{9D8B030D-6E8A-4147-A177-3AD203B41FA5}">
                      <a16:colId xmlns:a16="http://schemas.microsoft.com/office/drawing/2014/main" xmlns="" val="1126693388"/>
                    </a:ext>
                  </a:extLst>
                </a:gridCol>
                <a:gridCol w="1327034">
                  <a:extLst>
                    <a:ext uri="{9D8B030D-6E8A-4147-A177-3AD203B41FA5}">
                      <a16:colId xmlns:a16="http://schemas.microsoft.com/office/drawing/2014/main" xmlns="" val="1751117907"/>
                    </a:ext>
                  </a:extLst>
                </a:gridCol>
                <a:gridCol w="1717338">
                  <a:extLst>
                    <a:ext uri="{9D8B030D-6E8A-4147-A177-3AD203B41FA5}">
                      <a16:colId xmlns:a16="http://schemas.microsoft.com/office/drawing/2014/main" xmlns="" val="1915213147"/>
                    </a:ext>
                  </a:extLst>
                </a:gridCol>
                <a:gridCol w="1690932">
                  <a:extLst>
                    <a:ext uri="{9D8B030D-6E8A-4147-A177-3AD203B41FA5}">
                      <a16:colId xmlns:a16="http://schemas.microsoft.com/office/drawing/2014/main" xmlns="" val="960346566"/>
                    </a:ext>
                  </a:extLst>
                </a:gridCol>
                <a:gridCol w="1464954">
                  <a:extLst>
                    <a:ext uri="{9D8B030D-6E8A-4147-A177-3AD203B41FA5}">
                      <a16:colId xmlns:a16="http://schemas.microsoft.com/office/drawing/2014/main" xmlns="" val="1924236548"/>
                    </a:ext>
                  </a:extLst>
                </a:gridCol>
              </a:tblGrid>
              <a:tr h="351933">
                <a:tc gridSpan="6">
                  <a:txBody>
                    <a:bodyPr/>
                    <a:lstStyle/>
                    <a:p>
                      <a:pPr>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Programme One: Administration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21877045"/>
                  </a:ext>
                </a:extLst>
              </a:tr>
              <a:tr h="479909">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Strategic Objective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 </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2018/19</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Planned Target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Comment on deviations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3379507115"/>
                  </a:ext>
                </a:extLst>
              </a:tr>
              <a:tr h="159970">
                <a:tc gridSpan="6">
                  <a:txBody>
                    <a:bodyPr/>
                    <a:lstStyle/>
                    <a:p>
                      <a:pPr>
                        <a:spcBef>
                          <a:spcPts val="1200"/>
                        </a:spcBef>
                        <a:spcAft>
                          <a:spcPts val="1200"/>
                        </a:spcAft>
                      </a:pPr>
                      <a:r>
                        <a:rPr lang="en-ZA" sz="1000" b="1" dirty="0">
                          <a:effectLst/>
                          <a:latin typeface="Arial" panose="020B0604020202020204" pitchFamily="34" charset="0"/>
                          <a:ea typeface="Calibri" panose="020F0502020204030204" pitchFamily="34" charset="0"/>
                          <a:cs typeface="Arial" panose="020B0604020202020204" pitchFamily="34" charset="0"/>
                        </a:rPr>
                        <a:t>4.  An enhanced contribution to socio-economic development outcomes by the sector</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550315383"/>
                  </a:ext>
                </a:extLst>
              </a:tr>
              <a:tr h="1279756">
                <a:tc>
                  <a:txBody>
                    <a:bodyPr/>
                    <a:lstStyle/>
                    <a:p>
                      <a:pPr>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4.3: Informed and empowered communities and a responsive department.</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39 facilitated interactions that delivered meaningful engagements with communities and the public were held. </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30 awareness</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campaigns with</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communities</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and stakeholders</a:t>
                      </a:r>
                    </a:p>
                    <a:p>
                      <a:pPr>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conducted.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00" b="0" i="0" u="none" strike="noStrike" baseline="0" dirty="0">
                          <a:solidFill>
                            <a:srgbClr val="231F20"/>
                          </a:solidFill>
                          <a:latin typeface="Arial" panose="020B0604020202020204" pitchFamily="34" charset="0"/>
                          <a:cs typeface="Arial" panose="020B0604020202020204" pitchFamily="34" charset="0"/>
                        </a:rPr>
                        <a:t>47 Facilitated interactions that deliver meaningful engagements with communities and the public.</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r>
                        <a:rPr lang="en-US" sz="1000" b="0" i="0" u="none" strike="noStrike" baseline="0" dirty="0">
                          <a:solidFill>
                            <a:srgbClr val="231F20"/>
                          </a:solidFill>
                          <a:latin typeface="Arial" panose="020B0604020202020204" pitchFamily="34" charset="0"/>
                          <a:cs typeface="Arial" panose="020B0604020202020204" pitchFamily="34" charset="0"/>
                        </a:rPr>
                        <a:t>17 more Facilitated</a:t>
                      </a:r>
                    </a:p>
                    <a:p>
                      <a:pPr algn="l"/>
                      <a:r>
                        <a:rPr lang="en-US" sz="1000" b="0" i="0" u="none" strike="noStrike" baseline="0" dirty="0">
                          <a:solidFill>
                            <a:srgbClr val="231F20"/>
                          </a:solidFill>
                          <a:latin typeface="Arial" panose="020B0604020202020204" pitchFamily="34" charset="0"/>
                          <a:cs typeface="Arial" panose="020B0604020202020204" pitchFamily="34" charset="0"/>
                        </a:rPr>
                        <a:t>interactions that deliver meaningful engagements with communities and the public.</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0" i="0" u="none" strike="noStrike" baseline="0" dirty="0">
                          <a:solidFill>
                            <a:srgbClr val="231F20"/>
                          </a:solidFill>
                          <a:latin typeface="Arial" panose="020B0604020202020204" pitchFamily="34" charset="0"/>
                          <a:cs typeface="Arial" panose="020B0604020202020204" pitchFamily="34" charset="0"/>
                        </a:rPr>
                        <a:t>The over achievement is due to a number of events that is associated with the launch of the district based implementation</a:t>
                      </a:r>
                    </a:p>
                    <a:p>
                      <a:pPr algn="l"/>
                      <a:r>
                        <a:rPr lang="en-US" sz="1000" b="0" i="0" u="none" strike="noStrike" baseline="0" dirty="0">
                          <a:solidFill>
                            <a:srgbClr val="231F20"/>
                          </a:solidFill>
                          <a:latin typeface="Arial" panose="020B0604020202020204" pitchFamily="34" charset="0"/>
                          <a:cs typeface="Arial" panose="020B0604020202020204" pitchFamily="34" charset="0"/>
                        </a:rPr>
                        <a:t>model by the President.</a:t>
                      </a:r>
                    </a:p>
                    <a:p>
                      <a:pPr algn="l"/>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0629079"/>
                  </a:ext>
                </a:extLst>
              </a:tr>
              <a:tr h="159970">
                <a:tc gridSpan="6">
                  <a:txBody>
                    <a:bodyPr/>
                    <a:lstStyle/>
                    <a:p>
                      <a:pPr>
                        <a:spcBef>
                          <a:spcPts val="1200"/>
                        </a:spcBef>
                        <a:spcAft>
                          <a:spcPts val="1200"/>
                        </a:spcAft>
                      </a:pPr>
                      <a:r>
                        <a:rPr lang="en-ZA" sz="1000" b="1" dirty="0">
                          <a:effectLst/>
                          <a:latin typeface="Arial" panose="020B0604020202020204" pitchFamily="34" charset="0"/>
                          <a:ea typeface="Calibri" panose="020F0502020204030204" pitchFamily="34" charset="0"/>
                          <a:cs typeface="Arial" panose="020B0604020202020204" pitchFamily="34" charset="0"/>
                        </a:rPr>
                        <a:t>5. A professional and capacitated SBD Sector</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631859106"/>
                  </a:ext>
                </a:extLst>
              </a:tr>
              <a:tr h="639878">
                <a:tc rowSpan="3">
                  <a:txBody>
                    <a:bodyPr/>
                    <a:lstStyle/>
                    <a:p>
                      <a:pPr>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5.2: Strengthened human resource capability and a high performing </a:t>
                      </a:r>
                      <a:r>
                        <a:rPr lang="en-US" sz="1000" b="1" dirty="0" err="1">
                          <a:effectLst/>
                          <a:latin typeface="Arial" panose="020B0604020202020204" pitchFamily="34" charset="0"/>
                          <a:ea typeface="Calibri" panose="020F0502020204030204" pitchFamily="34" charset="0"/>
                          <a:cs typeface="Arial" panose="020B0604020202020204" pitchFamily="34" charset="0"/>
                        </a:rPr>
                        <a:t>organisation</a:t>
                      </a:r>
                      <a:r>
                        <a:rPr lang="en-US" sz="1000" b="1" dirty="0">
                          <a:effectLst/>
                          <a:latin typeface="Arial" panose="020B0604020202020204" pitchFamily="34" charset="0"/>
                          <a:ea typeface="Calibri" panose="020F0502020204030204" pitchFamily="34" charset="0"/>
                          <a:cs typeface="Arial" panose="020B0604020202020204" pitchFamily="34" charset="0"/>
                        </a:rPr>
                        <a:t>.</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nn-NO" sz="1000" dirty="0">
                          <a:effectLst/>
                          <a:latin typeface="Arial" panose="020B0604020202020204" pitchFamily="34" charset="0"/>
                          <a:ea typeface="Calibri" panose="020F0502020204030204" pitchFamily="34" charset="0"/>
                          <a:cs typeface="Arial" panose="020B0604020202020204" pitchFamily="34" charset="0"/>
                        </a:rPr>
                        <a:t>53.8% of female SMS representation.</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50% of female SMS</a:t>
                      </a:r>
                      <a:r>
                        <a:rPr lang="en-GB" sz="1000" baseline="0" dirty="0">
                          <a:effectLst/>
                          <a:latin typeface="Arial" panose="020B0604020202020204" pitchFamily="34" charset="0"/>
                          <a:ea typeface="Calibri" panose="020F0502020204030204" pitchFamily="34" charset="0"/>
                          <a:cs typeface="Arial" panose="020B0604020202020204" pitchFamily="34" charset="0"/>
                        </a:rPr>
                        <a:t> representation</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00" b="0" i="0" u="none" strike="noStrike" baseline="0" dirty="0">
                          <a:solidFill>
                            <a:srgbClr val="231F20"/>
                          </a:solidFill>
                          <a:latin typeface="Arial" panose="020B0604020202020204" pitchFamily="34" charset="0"/>
                          <a:cs typeface="Arial" panose="020B0604020202020204" pitchFamily="34" charset="0"/>
                        </a:rPr>
                        <a:t>55.9% (19/34) female SMS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r>
                        <a:rPr lang="en-US" sz="1000" b="0" i="0" u="none" strike="noStrike" baseline="0" dirty="0">
                          <a:solidFill>
                            <a:srgbClr val="231F20"/>
                          </a:solidFill>
                          <a:latin typeface="Arial" panose="020B0604020202020204" pitchFamily="34" charset="0"/>
                          <a:cs typeface="Arial" panose="020B0604020202020204" pitchFamily="34" charset="0"/>
                        </a:rPr>
                        <a:t>5.9% above the set</a:t>
                      </a:r>
                    </a:p>
                    <a:p>
                      <a:pPr algn="l"/>
                      <a:r>
                        <a:rPr lang="en-US" sz="1000" b="0" i="0" u="none" strike="noStrike" baseline="0" dirty="0">
                          <a:solidFill>
                            <a:srgbClr val="231F20"/>
                          </a:solidFill>
                          <a:latin typeface="Arial" panose="020B0604020202020204" pitchFamily="34" charset="0"/>
                          <a:cs typeface="Arial" panose="020B0604020202020204" pitchFamily="34" charset="0"/>
                        </a:rPr>
                        <a:t>target of 50%.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0" i="0" u="none" strike="noStrike" baseline="0" dirty="0">
                          <a:solidFill>
                            <a:srgbClr val="231F20"/>
                          </a:solidFill>
                          <a:latin typeface="Arial" panose="020B0604020202020204" pitchFamily="34" charset="0"/>
                          <a:cs typeface="Arial" panose="020B0604020202020204" pitchFamily="34" charset="0"/>
                        </a:rPr>
                        <a:t>Establishment changes e.g. appointments and terminations within SMS.</a:t>
                      </a:r>
                    </a:p>
                    <a:p>
                      <a:pPr algn="l"/>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10367486"/>
                  </a:ext>
                </a:extLst>
              </a:tr>
              <a:tr h="639878">
                <a:tc vMerge="1">
                  <a:txBody>
                    <a:bodyPr/>
                    <a:lstStyle/>
                    <a:p>
                      <a:endParaRPr lang="en-ZA"/>
                    </a:p>
                  </a:txBody>
                  <a:tcPr/>
                </a:tc>
                <a:tc>
                  <a:txBody>
                    <a:bodyPr/>
                    <a:lstStyle/>
                    <a:p>
                      <a:pPr>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3.1% people with disabilities employed.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0" i="0" u="none" strike="noStrike" baseline="0" dirty="0">
                          <a:solidFill>
                            <a:srgbClr val="231F20"/>
                          </a:solidFill>
                          <a:latin typeface="Arial" panose="020B0604020202020204" pitchFamily="34" charset="0"/>
                          <a:cs typeface="Arial" panose="020B0604020202020204" pitchFamily="34" charset="0"/>
                        </a:rPr>
                        <a:t>≥ 2% of PWD</a:t>
                      </a:r>
                    </a:p>
                    <a:p>
                      <a:pPr algn="l"/>
                      <a:r>
                        <a:rPr lang="en-US" sz="1000" b="0" i="0" u="none" strike="noStrike" baseline="0" dirty="0">
                          <a:solidFill>
                            <a:srgbClr val="231F20"/>
                          </a:solidFill>
                          <a:latin typeface="Arial" panose="020B0604020202020204" pitchFamily="34" charset="0"/>
                          <a:cs typeface="Arial" panose="020B0604020202020204" pitchFamily="34" charset="0"/>
                        </a:rPr>
                        <a:t>employed.</a:t>
                      </a: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00" b="0" i="0" u="none" strike="noStrike" baseline="0" dirty="0">
                          <a:solidFill>
                            <a:srgbClr val="231F20"/>
                          </a:solidFill>
                          <a:latin typeface="Arial" panose="020B0604020202020204" pitchFamily="34" charset="0"/>
                          <a:cs typeface="Arial" panose="020B0604020202020204" pitchFamily="34" charset="0"/>
                        </a:rPr>
                        <a:t>2.4% (5/208) people</a:t>
                      </a:r>
                    </a:p>
                    <a:p>
                      <a:pPr algn="l"/>
                      <a:r>
                        <a:rPr lang="en-US" sz="1000" b="0" i="0" u="none" strike="noStrike" baseline="0" dirty="0">
                          <a:solidFill>
                            <a:srgbClr val="231F20"/>
                          </a:solidFill>
                          <a:latin typeface="Arial" panose="020B0604020202020204" pitchFamily="34" charset="0"/>
                          <a:cs typeface="Arial" panose="020B0604020202020204" pitchFamily="34" charset="0"/>
                        </a:rPr>
                        <a:t>with disabilities</a:t>
                      </a:r>
                    </a:p>
                    <a:p>
                      <a:pPr algn="l"/>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r>
                        <a:rPr lang="en-US" sz="1000" b="0" i="0" u="none" strike="noStrike" baseline="0" dirty="0">
                          <a:solidFill>
                            <a:srgbClr val="231F20"/>
                          </a:solidFill>
                          <a:latin typeface="Arial" panose="020B0604020202020204" pitchFamily="34" charset="0"/>
                          <a:cs typeface="Arial" panose="020B0604020202020204" pitchFamily="34" charset="0"/>
                        </a:rPr>
                        <a:t>0.4% above the set</a:t>
                      </a:r>
                    </a:p>
                    <a:p>
                      <a:pPr algn="l"/>
                      <a:r>
                        <a:rPr lang="en-US" sz="1000" b="0" i="0" u="none" strike="noStrike" baseline="0" dirty="0">
                          <a:solidFill>
                            <a:srgbClr val="231F20"/>
                          </a:solidFill>
                          <a:latin typeface="Arial" panose="020B0604020202020204" pitchFamily="34" charset="0"/>
                          <a:cs typeface="Arial" panose="020B0604020202020204" pitchFamily="34" charset="0"/>
                        </a:rPr>
                        <a:t>target of 2%.</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0" i="0" u="none" strike="noStrike" baseline="0" dirty="0">
                          <a:solidFill>
                            <a:srgbClr val="231F20"/>
                          </a:solidFill>
                          <a:latin typeface="Arial" panose="020B0604020202020204" pitchFamily="34" charset="0"/>
                          <a:cs typeface="Arial" panose="020B0604020202020204" pitchFamily="34" charset="0"/>
                        </a:rPr>
                        <a:t>Headcount increased due to appointment of interns and contracts.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0179822"/>
                  </a:ext>
                </a:extLst>
              </a:tr>
              <a:tr h="1119787">
                <a:tc vMerge="1">
                  <a:txBody>
                    <a:bodyPr/>
                    <a:lstStyle/>
                    <a:p>
                      <a:endParaRPr lang="en-ZA"/>
                    </a:p>
                  </a:txBody>
                  <a:tcPr/>
                </a:tc>
                <a:tc>
                  <a:txBody>
                    <a:bodyPr/>
                    <a:lstStyle/>
                    <a:p>
                      <a:pPr>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Target Achieved:</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7.7%</a:t>
                      </a:r>
                      <a:r>
                        <a:rPr lang="en-ZA" sz="1000" dirty="0">
                          <a:effectLst/>
                          <a:latin typeface="Arial" panose="020B0604020202020204" pitchFamily="34" charset="0"/>
                          <a:ea typeface="Calibri" panose="020F0502020204030204" pitchFamily="34" charset="0"/>
                          <a:cs typeface="Arial" panose="020B0604020202020204" pitchFamily="34" charset="0"/>
                        </a:rPr>
                        <a:t> vacancy rate in funded posts</a:t>
                      </a: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&lt;10% Vacancy Rate in funded posts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1" i="0" u="none" strike="noStrike" baseline="0" dirty="0">
                          <a:solidFill>
                            <a:srgbClr val="231F20"/>
                          </a:solidFill>
                          <a:latin typeface="Arial" panose="020B0604020202020204" pitchFamily="34" charset="0"/>
                          <a:cs typeface="Arial" panose="020B0604020202020204" pitchFamily="34" charset="0"/>
                        </a:rPr>
                        <a:t>Target Not Achieved:</a:t>
                      </a:r>
                    </a:p>
                    <a:p>
                      <a:pPr algn="l"/>
                      <a:r>
                        <a:rPr lang="en-US" sz="1000" b="0" i="0" u="none" strike="noStrike" baseline="0" dirty="0">
                          <a:solidFill>
                            <a:srgbClr val="231F20"/>
                          </a:solidFill>
                          <a:latin typeface="Arial" panose="020B0604020202020204" pitchFamily="34" charset="0"/>
                          <a:cs typeface="Arial" panose="020B0604020202020204" pitchFamily="34" charset="0"/>
                        </a:rPr>
                        <a:t>12.4% (26/209).</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en-US" sz="1000" b="0" i="0" u="none" strike="noStrike" baseline="0" dirty="0">
                          <a:solidFill>
                            <a:srgbClr val="231F20"/>
                          </a:solidFill>
                          <a:latin typeface="Arial" panose="020B0604020202020204" pitchFamily="34" charset="0"/>
                          <a:cs typeface="Arial" panose="020B0604020202020204" pitchFamily="34" charset="0"/>
                        </a:rPr>
                        <a:t>2.4% above the set</a:t>
                      </a:r>
                    </a:p>
                    <a:p>
                      <a:pPr algn="l"/>
                      <a:r>
                        <a:rPr lang="en-US" sz="1000" b="0" i="0" u="none" strike="noStrike" baseline="0" dirty="0">
                          <a:solidFill>
                            <a:srgbClr val="231F20"/>
                          </a:solidFill>
                          <a:latin typeface="Arial" panose="020B0604020202020204" pitchFamily="34" charset="0"/>
                          <a:cs typeface="Arial" panose="020B0604020202020204" pitchFamily="34" charset="0"/>
                        </a:rPr>
                        <a:t>target.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0" i="0" u="none" strike="noStrike" baseline="0" dirty="0">
                          <a:solidFill>
                            <a:srgbClr val="231F20"/>
                          </a:solidFill>
                          <a:latin typeface="Arial" panose="020B0604020202020204" pitchFamily="34" charset="0"/>
                          <a:cs typeface="Arial" panose="020B0604020202020204" pitchFamily="34" charset="0"/>
                        </a:rPr>
                        <a:t>Moratorium on filling vacancies pending finalization of National Macro </a:t>
                      </a:r>
                      <a:r>
                        <a:rPr lang="en-US" sz="1000" b="0" i="0" u="none" strike="noStrike" baseline="0" dirty="0" err="1">
                          <a:solidFill>
                            <a:srgbClr val="231F20"/>
                          </a:solidFill>
                          <a:latin typeface="Arial" panose="020B0604020202020204" pitchFamily="34" charset="0"/>
                          <a:cs typeface="Arial" panose="020B0604020202020204" pitchFamily="34" charset="0"/>
                        </a:rPr>
                        <a:t>Organisation</a:t>
                      </a:r>
                      <a:r>
                        <a:rPr lang="en-US" sz="1000" b="0" i="0" u="none" strike="noStrike" baseline="0" dirty="0">
                          <a:solidFill>
                            <a:srgbClr val="231F20"/>
                          </a:solidFill>
                          <a:latin typeface="Arial" panose="020B0604020202020204" pitchFamily="34" charset="0"/>
                          <a:cs typeface="Arial" panose="020B0604020202020204" pitchFamily="34" charset="0"/>
                        </a:rPr>
                        <a:t> of</a:t>
                      </a:r>
                    </a:p>
                    <a:p>
                      <a:pPr algn="l"/>
                      <a:r>
                        <a:rPr lang="en-US" sz="1000" b="0" i="0" u="none" strike="noStrike" baseline="0" dirty="0">
                          <a:solidFill>
                            <a:srgbClr val="231F20"/>
                          </a:solidFill>
                          <a:latin typeface="Arial" panose="020B0604020202020204" pitchFamily="34" charset="0"/>
                          <a:cs typeface="Arial" panose="020B0604020202020204" pitchFamily="34" charset="0"/>
                        </a:rPr>
                        <a:t>Government (NMOG) process.</a:t>
                      </a:r>
                    </a:p>
                    <a:p>
                      <a:pPr algn="l"/>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2167" marR="1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6005409"/>
                  </a:ext>
                </a:extLst>
              </a:tr>
            </a:tbl>
          </a:graphicData>
        </a:graphic>
      </p:graphicFrame>
    </p:spTree>
    <p:extLst>
      <p:ext uri="{BB962C8B-B14F-4D97-AF65-F5344CB8AC3E}">
        <p14:creationId xmlns:p14="http://schemas.microsoft.com/office/powerpoint/2010/main" xmlns="" val="2272838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6" y="951025"/>
            <a:ext cx="9133114" cy="5276850"/>
          </a:xfrm>
        </p:spPr>
        <p:txBody>
          <a:bodyPr>
            <a:noAutofit/>
          </a:bodyPr>
          <a:lstStyle/>
          <a:p>
            <a:pPr marL="114300" indent="0">
              <a:lnSpc>
                <a:spcPct val="150000"/>
              </a:lnSpc>
              <a:buNone/>
            </a:pPr>
            <a:r>
              <a:rPr lang="en-GB" sz="12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1. Purpose </a:t>
            </a:r>
            <a:endParaRPr lang="en-ZA" sz="12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Aft>
                <a:spcPts val="1200"/>
              </a:spcAft>
              <a:buNone/>
            </a:pPr>
            <a:r>
              <a:rPr lang="en-GB" sz="1200" dirty="0">
                <a:latin typeface="Arial" panose="020B0604020202020204" pitchFamily="34" charset="0"/>
                <a:ea typeface="Calibri" panose="020F0502020204030204" pitchFamily="34" charset="0"/>
                <a:cs typeface="Arial" panose="020B0604020202020204" pitchFamily="34" charset="0"/>
              </a:rPr>
              <a:t>The programme is responsible to create an enabling environment for the development and growth of sustainable small businesses and cooperatives through commissioning research; the development and review of policy and legislation; the coordination and promotion of sound intergovernmental relationships; promoting the sector interests in the regional and global arena; and effective monitoring and evaluation of programmes to ensure the desired impact is achieved in contributing toward the creation of employment and economic growth.</a:t>
            </a:r>
          </a:p>
          <a:p>
            <a:pPr marL="0" indent="0" algn="just">
              <a:lnSpc>
                <a:spcPct val="115000"/>
              </a:lnSpc>
              <a:spcAft>
                <a:spcPts val="1200"/>
              </a:spcAft>
              <a:buNone/>
            </a:pPr>
            <a:r>
              <a:rPr lang="en-GB" sz="1200" b="1" dirty="0">
                <a:latin typeface="Arial" panose="020B0604020202020204" pitchFamily="34" charset="0"/>
                <a:ea typeface="Calibri" panose="020F0502020204030204" pitchFamily="34" charset="0"/>
                <a:cs typeface="Arial" panose="020B0604020202020204" pitchFamily="34" charset="0"/>
              </a:rPr>
              <a:t>2. List of sub-programmes</a:t>
            </a:r>
            <a:endParaRPr lang="en-ZA" sz="1200" dirty="0">
              <a:latin typeface="Arial" panose="020B0604020202020204" pitchFamily="34" charset="0"/>
              <a:ea typeface="Calibri" panose="020F0502020204030204" pitchFamily="34" charset="0"/>
              <a:cs typeface="Arial" panose="020B0604020202020204" pitchFamily="34" charset="0"/>
            </a:endParaRPr>
          </a:p>
          <a:p>
            <a:pPr marL="0" indent="0" algn="just">
              <a:spcAft>
                <a:spcPts val="1050"/>
              </a:spcAft>
              <a:buNone/>
            </a:pPr>
            <a:r>
              <a:rPr lang="en-GB" sz="1200" dirty="0">
                <a:latin typeface="Arial" panose="020B0604020202020204" pitchFamily="34" charset="0"/>
                <a:ea typeface="Calibri" panose="020F0502020204030204" pitchFamily="34" charset="0"/>
                <a:cs typeface="Arial" panose="020B0604020202020204" pitchFamily="34" charset="0"/>
              </a:rPr>
              <a:t>The Sector Policy and Research Programme covers the work of the following sub-programmes:</a:t>
            </a:r>
            <a:endParaRPr lang="en-ZA" sz="1200" dirty="0">
              <a:latin typeface="Arial" panose="020B0604020202020204" pitchFamily="34" charset="0"/>
              <a:ea typeface="Calibri" panose="020F0502020204030204" pitchFamily="34" charset="0"/>
              <a:cs typeface="Arial" panose="020B0604020202020204" pitchFamily="34" charset="0"/>
            </a:endParaRPr>
          </a:p>
          <a:p>
            <a:pPr lvl="0" algn="just">
              <a:buFont typeface="+mj-lt"/>
              <a:buAutoNum type="romanLcPeriod"/>
            </a:pPr>
            <a:r>
              <a:rPr lang="en-ZA" sz="1200" dirty="0">
                <a:latin typeface="Arial" panose="020B0604020202020204" pitchFamily="34" charset="0"/>
                <a:ea typeface="Calibri" panose="020F0502020204030204" pitchFamily="34" charset="0"/>
                <a:cs typeface="Arial" panose="020B0604020202020204" pitchFamily="34" charset="0"/>
              </a:rPr>
              <a:t>Research;</a:t>
            </a:r>
          </a:p>
          <a:p>
            <a:pPr lvl="0" algn="just">
              <a:buFont typeface="+mj-lt"/>
              <a:buAutoNum type="romanLcPeriod"/>
            </a:pPr>
            <a:r>
              <a:rPr lang="en-ZA" sz="1200" dirty="0">
                <a:latin typeface="Arial" panose="020B0604020202020204" pitchFamily="34" charset="0"/>
                <a:ea typeface="Calibri" panose="020F0502020204030204" pitchFamily="34" charset="0"/>
                <a:cs typeface="Arial" panose="020B0604020202020204" pitchFamily="34" charset="0"/>
              </a:rPr>
              <a:t>Policy and Legislation;</a:t>
            </a:r>
          </a:p>
          <a:p>
            <a:pPr lvl="0" algn="just">
              <a:buFont typeface="+mj-lt"/>
              <a:buAutoNum type="romanLcPeriod"/>
            </a:pPr>
            <a:r>
              <a:rPr lang="en-ZA" sz="1200" dirty="0">
                <a:latin typeface="Arial" panose="020B0604020202020204" pitchFamily="34" charset="0"/>
                <a:ea typeface="Calibri" panose="020F0502020204030204" pitchFamily="34" charset="0"/>
                <a:cs typeface="Arial" panose="020B0604020202020204" pitchFamily="34" charset="0"/>
              </a:rPr>
              <a:t>International Relations; and</a:t>
            </a:r>
          </a:p>
          <a:p>
            <a:pPr lvl="0" algn="just">
              <a:buFont typeface="+mj-lt"/>
              <a:buAutoNum type="romanLcPeriod"/>
            </a:pPr>
            <a:r>
              <a:rPr lang="en-ZA" sz="1200" dirty="0">
                <a:latin typeface="Arial" panose="020B0604020202020204" pitchFamily="34" charset="0"/>
                <a:ea typeface="Calibri" panose="020F0502020204030204" pitchFamily="34" charset="0"/>
                <a:cs typeface="Arial" panose="020B0604020202020204" pitchFamily="34" charset="0"/>
              </a:rPr>
              <a:t>Monitoring and Evaluation.</a:t>
            </a:r>
          </a:p>
          <a:p>
            <a:pPr marL="0" lvl="0" indent="0" algn="just">
              <a:buNone/>
            </a:pPr>
            <a:endParaRPr lang="en-ZA" sz="1200" dirty="0">
              <a:latin typeface="Arial" panose="020B0604020202020204" pitchFamily="34" charset="0"/>
              <a:ea typeface="Calibri" panose="020F0502020204030204" pitchFamily="34" charset="0"/>
              <a:cs typeface="Arial" panose="020B0604020202020204" pitchFamily="34" charset="0"/>
            </a:endParaRPr>
          </a:p>
          <a:p>
            <a:pPr marL="0" lvl="0" indent="0">
              <a:lnSpc>
                <a:spcPct val="150000"/>
              </a:lnSpc>
              <a:buNone/>
            </a:pPr>
            <a:r>
              <a:rPr lang="en-GB" sz="12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3. Strategic Objectives </a:t>
            </a:r>
            <a:endParaRPr lang="en-ZA" sz="12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0" indent="0">
              <a:spcAft>
                <a:spcPts val="0"/>
              </a:spcAft>
              <a:buNone/>
            </a:pPr>
            <a:r>
              <a:rPr lang="en-GB" sz="1200"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The strategic objectives of Programme Two are as follows:</a:t>
            </a:r>
          </a:p>
          <a:p>
            <a:pPr>
              <a:buFont typeface="Symbol" panose="05050102010706020507" pitchFamily="18" charset="2"/>
              <a:buChar char=""/>
            </a:pPr>
            <a:r>
              <a:rPr lang="en-ZA" sz="1200" dirty="0">
                <a:latin typeface="Arial" panose="020B0604020202020204" pitchFamily="34" charset="0"/>
                <a:cs typeface="Arial" panose="020B0604020202020204" pitchFamily="34" charset="0"/>
              </a:rPr>
              <a:t>Strategic Objective 1.1: Reduced regulatory burdens and a conducive legislative and policy environment for SMMEs and Co-operatives.</a:t>
            </a:r>
          </a:p>
          <a:p>
            <a:pPr>
              <a:buFont typeface="Symbol" panose="05050102010706020507" pitchFamily="18" charset="2"/>
              <a:buChar char=""/>
            </a:pPr>
            <a:r>
              <a:rPr lang="en-ZA" sz="1200" dirty="0">
                <a:latin typeface="Arial" panose="020B0604020202020204" pitchFamily="34" charset="0"/>
                <a:cs typeface="Arial" panose="020B0604020202020204" pitchFamily="34" charset="0"/>
              </a:rPr>
              <a:t>Strategic Objective 1.2: provide credible information on the status of the Co-operatives, Village and Township economies. </a:t>
            </a:r>
          </a:p>
          <a:p>
            <a:pPr>
              <a:buFont typeface="Symbol" panose="05050102010706020507" pitchFamily="18" charset="2"/>
              <a:buChar char=""/>
            </a:pPr>
            <a:r>
              <a:rPr lang="en-ZA" sz="1200" dirty="0">
                <a:latin typeface="Arial" panose="020B0604020202020204" pitchFamily="34" charset="0"/>
                <a:cs typeface="Arial" panose="020B0604020202020204" pitchFamily="34" charset="0"/>
              </a:rPr>
              <a:t>Strategic Objective 2.1: </a:t>
            </a:r>
            <a:r>
              <a:rPr lang="en-US" sz="1200" dirty="0">
                <a:latin typeface="Arial" panose="020B0604020202020204" pitchFamily="34" charset="0"/>
                <a:cs typeface="Arial" panose="020B0604020202020204" pitchFamily="34" charset="0"/>
              </a:rPr>
              <a:t>Scaled-up and coordinated support for SMMEs, Co-operatives, Village and Township economies.</a:t>
            </a:r>
            <a:r>
              <a:rPr lang="en-ZA" sz="1200" dirty="0">
                <a:latin typeface="Arial" panose="020B0604020202020204" pitchFamily="34" charset="0"/>
                <a:cs typeface="Arial" panose="020B0604020202020204" pitchFamily="34" charset="0"/>
              </a:rPr>
              <a:t> </a:t>
            </a:r>
          </a:p>
          <a:p>
            <a:pPr marL="0" lvl="0" indent="0" algn="just">
              <a:spcAft>
                <a:spcPts val="1050"/>
              </a:spcAft>
              <a:buNone/>
            </a:pPr>
            <a:endParaRPr lang="en-ZA" sz="1200" dirty="0">
              <a:latin typeface="Arial" panose="020B0604020202020204" pitchFamily="34" charset="0"/>
              <a:ea typeface="Calibri" panose="020F0502020204030204" pitchFamily="34" charset="0"/>
              <a:cs typeface="Arial" panose="020B0604020202020204" pitchFamily="34" charset="0"/>
            </a:endParaRPr>
          </a:p>
        </p:txBody>
      </p:sp>
      <p:sp>
        <p:nvSpPr>
          <p:cNvPr id="4" name="Title 1"/>
          <p:cNvSpPr>
            <a:spLocks noGrp="1"/>
          </p:cNvSpPr>
          <p:nvPr>
            <p:ph type="title"/>
          </p:nvPr>
        </p:nvSpPr>
        <p:spPr>
          <a:xfrm>
            <a:off x="0" y="0"/>
            <a:ext cx="9133114" cy="8382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3000" b="1" cap="small" dirty="0" err="1">
                <a:latin typeface="Arial" panose="020B0604020202020204" pitchFamily="34" charset="0"/>
                <a:cs typeface="Arial" panose="020B0604020202020204" pitchFamily="34" charset="0"/>
              </a:rPr>
              <a:t>Programme</a:t>
            </a:r>
            <a:r>
              <a:rPr lang="en-US" sz="3000" b="1" cap="small" dirty="0">
                <a:latin typeface="Arial" panose="020B0604020202020204" pitchFamily="34" charset="0"/>
                <a:cs typeface="Arial" panose="020B0604020202020204" pitchFamily="34" charset="0"/>
              </a:rPr>
              <a:t> Two: Sector Policy and Research</a:t>
            </a:r>
          </a:p>
        </p:txBody>
      </p:sp>
      <p:sp>
        <p:nvSpPr>
          <p:cNvPr id="6" name="Slide Number Placeholder 5"/>
          <p:cNvSpPr>
            <a:spLocks noGrp="1"/>
          </p:cNvSpPr>
          <p:nvPr>
            <p:ph type="sldNum" sz="quarter" idx="12"/>
          </p:nvPr>
        </p:nvSpPr>
        <p:spPr>
          <a:xfrm>
            <a:off x="8305800" y="6340701"/>
            <a:ext cx="609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48</a:t>
            </a:fld>
            <a:endParaRPr lang="en-US" sz="1400" b="1" dirty="0">
              <a:solidFill>
                <a:prstClr val="black">
                  <a:tint val="75000"/>
                </a:prstClr>
              </a:solidFill>
              <a:latin typeface="Arial" panose="020B0604020202020204" pitchFamily="34" charset="0"/>
              <a:cs typeface="Arial" panose="020B0604020202020204" pitchFamily="34" charset="0"/>
            </a:endParaRPr>
          </a:p>
        </p:txBody>
      </p:sp>
      <p:pic>
        <p:nvPicPr>
          <p:cNvPr id="8" name="Picture 7"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0886" y="6340701"/>
            <a:ext cx="1752600" cy="568779"/>
          </a:xfrm>
          <a:prstGeom prst="rect">
            <a:avLst/>
          </a:prstGeom>
          <a:noFill/>
          <a:ln>
            <a:noFill/>
          </a:ln>
        </p:spPr>
      </p:pic>
    </p:spTree>
    <p:extLst>
      <p:ext uri="{BB962C8B-B14F-4D97-AF65-F5344CB8AC3E}">
        <p14:creationId xmlns:p14="http://schemas.microsoft.com/office/powerpoint/2010/main" xmlns="" val="474903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33114" cy="7620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3200" b="1" cap="small" dirty="0">
                <a:latin typeface="Arial" panose="020B0604020202020204" pitchFamily="34" charset="0"/>
                <a:cs typeface="Arial" panose="020B0604020202020204" pitchFamily="34" charset="0"/>
              </a:rPr>
              <a:t>Overall Performance of the Programme </a:t>
            </a:r>
          </a:p>
        </p:txBody>
      </p:sp>
      <p:sp>
        <p:nvSpPr>
          <p:cNvPr id="6" name="Slide Number Placeholder 5"/>
          <p:cNvSpPr>
            <a:spLocks noGrp="1"/>
          </p:cNvSpPr>
          <p:nvPr>
            <p:ph type="sldNum" sz="quarter" idx="12"/>
          </p:nvPr>
        </p:nvSpPr>
        <p:spPr>
          <a:xfrm>
            <a:off x="8153400" y="6467147"/>
            <a:ext cx="609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49</a:t>
            </a:fld>
            <a:endParaRPr lang="en-US" sz="1400" b="1" dirty="0">
              <a:solidFill>
                <a:prstClr val="black">
                  <a:tint val="75000"/>
                </a:prstClr>
              </a:solidFill>
              <a:latin typeface="Arial" panose="020B0604020202020204" pitchFamily="34" charset="0"/>
              <a:cs typeface="Arial" panose="020B0604020202020204" pitchFamily="34" charset="0"/>
            </a:endParaRPr>
          </a:p>
        </p:txBody>
      </p:sp>
      <p:pic>
        <p:nvPicPr>
          <p:cNvPr id="7" name="Picture 6"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32072"/>
            <a:ext cx="1752600" cy="625929"/>
          </a:xfrm>
          <a:prstGeom prst="rect">
            <a:avLst/>
          </a:prstGeom>
          <a:noFill/>
          <a:ln>
            <a:noFill/>
          </a:ln>
        </p:spPr>
      </p:pic>
      <p:graphicFrame>
        <p:nvGraphicFramePr>
          <p:cNvPr id="3" name="Content Placeholder 2"/>
          <p:cNvGraphicFramePr>
            <a:graphicFrameLocks noGrp="1"/>
          </p:cNvGraphicFramePr>
          <p:nvPr>
            <p:ph idx="1"/>
            <p:extLst>
              <p:ext uri="{D42A27DB-BD31-4B8C-83A1-F6EECF244321}">
                <p14:modId xmlns:p14="http://schemas.microsoft.com/office/powerpoint/2010/main" xmlns="" val="1256920541"/>
              </p:ext>
            </p:extLst>
          </p:nvPr>
        </p:nvGraphicFramePr>
        <p:xfrm>
          <a:off x="0" y="838201"/>
          <a:ext cx="9133113" cy="5426265"/>
        </p:xfrm>
        <a:graphic>
          <a:graphicData uri="http://schemas.openxmlformats.org/drawingml/2006/table">
            <a:tbl>
              <a:tblPr firstRow="1" firstCol="1" bandRow="1"/>
              <a:tblGrid>
                <a:gridCol w="1194613">
                  <a:extLst>
                    <a:ext uri="{9D8B030D-6E8A-4147-A177-3AD203B41FA5}">
                      <a16:colId xmlns:a16="http://schemas.microsoft.com/office/drawing/2014/main" xmlns="" val="3344218635"/>
                    </a:ext>
                  </a:extLst>
                </a:gridCol>
                <a:gridCol w="1396187">
                  <a:extLst>
                    <a:ext uri="{9D8B030D-6E8A-4147-A177-3AD203B41FA5}">
                      <a16:colId xmlns:a16="http://schemas.microsoft.com/office/drawing/2014/main" xmlns="" val="1093626206"/>
                    </a:ext>
                  </a:extLst>
                </a:gridCol>
                <a:gridCol w="76200">
                  <a:extLst>
                    <a:ext uri="{9D8B030D-6E8A-4147-A177-3AD203B41FA5}">
                      <a16:colId xmlns:a16="http://schemas.microsoft.com/office/drawing/2014/main" xmlns="" val="278873709"/>
                    </a:ext>
                  </a:extLst>
                </a:gridCol>
                <a:gridCol w="1278381">
                  <a:extLst>
                    <a:ext uri="{9D8B030D-6E8A-4147-A177-3AD203B41FA5}">
                      <a16:colId xmlns:a16="http://schemas.microsoft.com/office/drawing/2014/main" xmlns="" val="20003"/>
                    </a:ext>
                  </a:extLst>
                </a:gridCol>
                <a:gridCol w="1889610">
                  <a:extLst>
                    <a:ext uri="{9D8B030D-6E8A-4147-A177-3AD203B41FA5}">
                      <a16:colId xmlns:a16="http://schemas.microsoft.com/office/drawing/2014/main" xmlns="" val="1636431179"/>
                    </a:ext>
                  </a:extLst>
                </a:gridCol>
                <a:gridCol w="1653409">
                  <a:extLst>
                    <a:ext uri="{9D8B030D-6E8A-4147-A177-3AD203B41FA5}">
                      <a16:colId xmlns:a16="http://schemas.microsoft.com/office/drawing/2014/main" xmlns="" val="3754986812"/>
                    </a:ext>
                  </a:extLst>
                </a:gridCol>
                <a:gridCol w="1644713">
                  <a:extLst>
                    <a:ext uri="{9D8B030D-6E8A-4147-A177-3AD203B41FA5}">
                      <a16:colId xmlns:a16="http://schemas.microsoft.com/office/drawing/2014/main" xmlns="" val="3081292086"/>
                    </a:ext>
                  </a:extLst>
                </a:gridCol>
              </a:tblGrid>
              <a:tr h="370969">
                <a:tc gridSpan="7">
                  <a:txBody>
                    <a:bodyPr/>
                    <a:lstStyle/>
                    <a:p>
                      <a:pPr>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Programme Two: Sector Policy and Research</a:t>
                      </a:r>
                    </a:p>
                    <a:p>
                      <a:pPr>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402325774"/>
                  </a:ext>
                </a:extLst>
              </a:tr>
              <a:tr h="618282">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Strategic Objective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2018/19</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gridSpan="2">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Planned Target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US"/>
                    </a:p>
                  </a:txBody>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 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Comment on deviations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2598442655"/>
                  </a:ext>
                </a:extLst>
              </a:tr>
              <a:tr h="247313">
                <a:tc gridSpan="7">
                  <a:txBody>
                    <a:bodyPr/>
                    <a:lstStyle/>
                    <a:p>
                      <a:pPr>
                        <a:spcBef>
                          <a:spcPts val="1200"/>
                        </a:spcBef>
                        <a:spcAft>
                          <a:spcPts val="1200"/>
                        </a:spcAft>
                      </a:pPr>
                      <a:r>
                        <a:rPr lang="en-ZA" sz="1100" b="1" dirty="0">
                          <a:effectLst/>
                          <a:latin typeface="Arial" panose="020B0604020202020204" pitchFamily="34" charset="0"/>
                          <a:ea typeface="Calibri" panose="020F0502020204030204" pitchFamily="34" charset="0"/>
                          <a:cs typeface="Arial" panose="020B0604020202020204" pitchFamily="34" charset="0"/>
                        </a:rPr>
                        <a:t>1: Policy and planning coherence in the sector, that promotes an enabling ecosystem for SMMEs and cooperatives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00923608"/>
                  </a:ext>
                </a:extLst>
              </a:tr>
              <a:tr h="4189701">
                <a:tc>
                  <a:txBody>
                    <a:bodyPr/>
                    <a:lstStyle/>
                    <a:p>
                      <a:pPr>
                        <a:spcAft>
                          <a:spcPts val="0"/>
                        </a:spcAft>
                      </a:pPr>
                      <a:r>
                        <a:rPr lang="en-ZA" sz="1050" b="1" dirty="0">
                          <a:effectLst/>
                          <a:latin typeface="Arial" panose="020B0604020202020204" pitchFamily="34" charset="0"/>
                          <a:ea typeface="Calibri" panose="020F0502020204030204" pitchFamily="34" charset="0"/>
                          <a:cs typeface="Arial" panose="020B0604020202020204" pitchFamily="34" charset="0"/>
                        </a:rPr>
                        <a:t>1.1: Reduced regulatory burdens and a conducive legislative and policy environment for SMMEs and co-operatives.</a:t>
                      </a: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Target Achieved:</a:t>
                      </a:r>
                      <a:endPar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30 Municipalities were assisted to roll out the RTRP, namely: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342900" marR="0" lvl="0" indent="-342900" algn="l" defTabSz="914400" rtl="0" eaLnBrk="1" fontAlgn="auto" latinLnBrk="0" hangingPunct="1">
                        <a:lnSpc>
                          <a:spcPct val="110000"/>
                        </a:lnSpc>
                        <a:spcBef>
                          <a:spcPts val="0"/>
                        </a:spcBef>
                        <a:spcAft>
                          <a:spcPts val="0"/>
                        </a:spcAft>
                        <a:buClrTx/>
                        <a:buSzTx/>
                        <a:buFont typeface="Symbol" panose="05050102010706020507" pitchFamily="18" charset="2"/>
                        <a:buChar char=""/>
                        <a:tabLst>
                          <a:tab pos="457200" algn="l"/>
                        </a:tabLst>
                        <a:defRPr/>
                      </a:pPr>
                      <a:r>
                        <a:rPr kumimoji="0" lang="en-ZA" sz="105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Lesedi</a:t>
                      </a: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Local Municipality </a:t>
                      </a:r>
                    </a:p>
                    <a:p>
                      <a:pPr marL="342900" marR="0" lvl="0" indent="-342900" algn="l" defTabSz="914400" rtl="0" eaLnBrk="1" fontAlgn="auto" latinLnBrk="0" hangingPunct="1">
                        <a:lnSpc>
                          <a:spcPct val="110000"/>
                        </a:lnSpc>
                        <a:spcBef>
                          <a:spcPts val="0"/>
                        </a:spcBef>
                        <a:spcAft>
                          <a:spcPts val="0"/>
                        </a:spcAft>
                        <a:buClrTx/>
                        <a:buSzTx/>
                        <a:buFont typeface="Symbol" panose="05050102010706020507" pitchFamily="18" charset="2"/>
                        <a:buChar char=""/>
                        <a:tabLst>
                          <a:tab pos="457200" algn="l"/>
                        </a:tabLst>
                        <a:defRPr/>
                      </a:pPr>
                      <a:r>
                        <a:rPr kumimoji="0" lang="en-ZA" sz="105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Merafong</a:t>
                      </a: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Local Municipality </a:t>
                      </a:r>
                    </a:p>
                    <a:p>
                      <a:pPr marL="342900" marR="0" lvl="0" indent="-342900" algn="l" defTabSz="914400" rtl="0" eaLnBrk="1" fontAlgn="auto" latinLnBrk="0" hangingPunct="1">
                        <a:lnSpc>
                          <a:spcPct val="110000"/>
                        </a:lnSpc>
                        <a:spcBef>
                          <a:spcPts val="0"/>
                        </a:spcBef>
                        <a:spcAft>
                          <a:spcPts val="0"/>
                        </a:spcAft>
                        <a:buClrTx/>
                        <a:buSzTx/>
                        <a:buFont typeface="Symbol" panose="05050102010706020507" pitchFamily="18" charset="2"/>
                        <a:buChar char=""/>
                        <a:tabLst>
                          <a:tab pos="457200" algn="l"/>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Sedibeng District</a:t>
                      </a:r>
                    </a:p>
                    <a:p>
                      <a:pPr marL="342900" marR="0" lvl="0" indent="-342900" algn="l" defTabSz="914400" rtl="0" eaLnBrk="1" fontAlgn="auto" latinLnBrk="0" hangingPunct="1">
                        <a:lnSpc>
                          <a:spcPct val="110000"/>
                        </a:lnSpc>
                        <a:spcBef>
                          <a:spcPts val="0"/>
                        </a:spcBef>
                        <a:spcAft>
                          <a:spcPts val="0"/>
                        </a:spcAft>
                        <a:buClrTx/>
                        <a:buSzTx/>
                        <a:buFont typeface="Symbol" panose="05050102010706020507" pitchFamily="18" charset="2"/>
                        <a:buChar char=""/>
                        <a:tabLst>
                          <a:tab pos="457200" algn="l"/>
                        </a:tabLst>
                        <a:defRPr/>
                      </a:pPr>
                      <a:r>
                        <a:rPr kumimoji="0" lang="en-ZA" sz="105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Midvaal</a:t>
                      </a: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Municipality</a:t>
                      </a:r>
                    </a:p>
                    <a:p>
                      <a:pPr marL="342900" marR="0" lvl="0" indent="-342900" algn="l" defTabSz="914400" rtl="0" eaLnBrk="1" fontAlgn="auto" latinLnBrk="0" hangingPunct="1">
                        <a:lnSpc>
                          <a:spcPct val="110000"/>
                        </a:lnSpc>
                        <a:spcBef>
                          <a:spcPts val="0"/>
                        </a:spcBef>
                        <a:spcAft>
                          <a:spcPts val="0"/>
                        </a:spcAft>
                        <a:buClrTx/>
                        <a:buSzTx/>
                        <a:buFont typeface="Symbol" panose="05050102010706020507" pitchFamily="18" charset="2"/>
                        <a:buChar char=""/>
                        <a:tabLst>
                          <a:tab pos="457200" algn="l"/>
                        </a:tabLst>
                        <a:defRPr/>
                      </a:pPr>
                      <a:r>
                        <a:rPr kumimoji="0" lang="en-ZA" sz="105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Emfuleni</a:t>
                      </a: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Municipality</a:t>
                      </a:r>
                    </a:p>
                    <a:p>
                      <a:pPr marL="342900" marR="0" lvl="0" indent="-342900" algn="l" defTabSz="914400" rtl="0" eaLnBrk="1" fontAlgn="auto" latinLnBrk="0" hangingPunct="1">
                        <a:lnSpc>
                          <a:spcPct val="110000"/>
                        </a:lnSpc>
                        <a:spcBef>
                          <a:spcPts val="0"/>
                        </a:spcBef>
                        <a:spcAft>
                          <a:spcPts val="0"/>
                        </a:spcAft>
                        <a:buClrTx/>
                        <a:buSzTx/>
                        <a:buFont typeface="Symbol" panose="05050102010706020507" pitchFamily="18" charset="2"/>
                        <a:buChar char=""/>
                        <a:tabLst/>
                        <a:defRPr/>
                      </a:pPr>
                      <a:r>
                        <a:rPr kumimoji="0" lang="en-ZA" sz="105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Nketoana</a:t>
                      </a: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Local Municipality </a:t>
                      </a:r>
                    </a:p>
                    <a:p>
                      <a:pPr marL="342900" marR="0" lvl="0" indent="-342900" algn="l" defTabSz="914400" rtl="0" eaLnBrk="1" fontAlgn="auto" latinLnBrk="0" hangingPunct="1">
                        <a:lnSpc>
                          <a:spcPct val="110000"/>
                        </a:lnSpc>
                        <a:spcBef>
                          <a:spcPts val="0"/>
                        </a:spcBef>
                        <a:spcAft>
                          <a:spcPts val="0"/>
                        </a:spcAft>
                        <a:buClrTx/>
                        <a:buSzTx/>
                        <a:buFont typeface="Symbol" panose="05050102010706020507" pitchFamily="18" charset="2"/>
                        <a:buChar char=""/>
                        <a:tabLst>
                          <a:tab pos="457200" algn="l"/>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District Municipalities and 18 Local Municipalities in the Free State</a:t>
                      </a:r>
                    </a:p>
                    <a:p>
                      <a:pPr marL="342900" marR="0" lvl="0" indent="-342900" algn="l" defTabSz="914400" rtl="0" eaLnBrk="1" fontAlgn="auto" latinLnBrk="0" hangingPunct="1">
                        <a:lnSpc>
                          <a:spcPct val="110000"/>
                        </a:lnSpc>
                        <a:spcBef>
                          <a:spcPts val="0"/>
                        </a:spcBef>
                        <a:spcAft>
                          <a:spcPts val="1000"/>
                        </a:spcAft>
                        <a:buClrTx/>
                        <a:buSzTx/>
                        <a:buFont typeface="Symbol" panose="05050102010706020507" pitchFamily="18" charset="2"/>
                        <a:buChar char=""/>
                        <a:tabLst>
                          <a:tab pos="457200" algn="l"/>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Moses </a:t>
                      </a:r>
                      <a:r>
                        <a:rPr kumimoji="0" lang="en-ZA" sz="105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Kotane</a:t>
                      </a: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Municipality in North West </a:t>
                      </a: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Red-Tape Reduction</a:t>
                      </a:r>
                    </a:p>
                    <a:p>
                      <a:pPr algn="l"/>
                      <a:r>
                        <a:rPr lang="en-US" sz="1050" b="0" i="0" u="none" strike="noStrike" baseline="0" dirty="0">
                          <a:solidFill>
                            <a:srgbClr val="231F20"/>
                          </a:solidFill>
                          <a:latin typeface="Arial" panose="020B0604020202020204" pitchFamily="34" charset="0"/>
                          <a:cs typeface="Arial" panose="020B0604020202020204" pitchFamily="34" charset="0"/>
                        </a:rPr>
                        <a:t>Awareness</a:t>
                      </a:r>
                    </a:p>
                    <a:p>
                      <a:pPr algn="l"/>
                      <a:r>
                        <a:rPr lang="en-US" sz="1050" b="0" i="0" u="none" strike="noStrike" baseline="0" dirty="0" err="1">
                          <a:solidFill>
                            <a:srgbClr val="231F20"/>
                          </a:solidFill>
                          <a:latin typeface="Arial" panose="020B0604020202020204" pitchFamily="34" charset="0"/>
                          <a:cs typeface="Arial" panose="020B0604020202020204" pitchFamily="34" charset="0"/>
                        </a:rPr>
                        <a:t>Programme</a:t>
                      </a:r>
                      <a:r>
                        <a:rPr lang="en-US" sz="1050" b="0" i="0" u="none" strike="noStrike" baseline="0" dirty="0">
                          <a:solidFill>
                            <a:srgbClr val="231F20"/>
                          </a:solidFill>
                          <a:latin typeface="Arial" panose="020B0604020202020204" pitchFamily="34" charset="0"/>
                          <a:cs typeface="Arial" panose="020B0604020202020204" pitchFamily="34" charset="0"/>
                        </a:rPr>
                        <a:t> rolled out in 16 municipalities.</a:t>
                      </a:r>
                      <a:r>
                        <a:rPr lang="en-GB" sz="1050" dirty="0">
                          <a:effectLst/>
                          <a:latin typeface="Arial" panose="020B0604020202020204" pitchFamily="34" charset="0"/>
                          <a:ea typeface="Calibri" panose="020F0502020204030204" pitchFamily="34" charset="0"/>
                          <a:cs typeface="Arial" panose="020B0604020202020204" pitchFamily="34" charset="0"/>
                        </a:rPr>
                        <a:t>.</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achieved:</a:t>
                      </a:r>
                    </a:p>
                    <a:p>
                      <a:pPr algn="l"/>
                      <a:endParaRPr lang="en-US" sz="1050" b="1" i="0" u="none" strike="noStrike" baseline="0" dirty="0">
                        <a:solidFill>
                          <a:srgbClr val="231F20"/>
                        </a:solidFill>
                        <a:latin typeface="Arial" panose="020B0604020202020204" pitchFamily="34" charset="0"/>
                        <a:cs typeface="Arial" panose="020B0604020202020204" pitchFamily="34" charset="0"/>
                      </a:endParaRPr>
                    </a:p>
                    <a:p>
                      <a:pPr algn="l"/>
                      <a:r>
                        <a:rPr lang="en-US" sz="1050" b="0" i="0" u="none" strike="noStrike" baseline="0" dirty="0">
                          <a:solidFill>
                            <a:srgbClr val="231F20"/>
                          </a:solidFill>
                          <a:latin typeface="Arial" panose="020B0604020202020204" pitchFamily="34" charset="0"/>
                          <a:cs typeface="Arial" panose="020B0604020202020204" pitchFamily="34" charset="0"/>
                        </a:rPr>
                        <a:t>Red-Tape Reduction Awareness </a:t>
                      </a:r>
                      <a:r>
                        <a:rPr lang="en-US" sz="1050" b="0" i="0" u="none" strike="noStrike" baseline="0" dirty="0" err="1">
                          <a:solidFill>
                            <a:srgbClr val="231F20"/>
                          </a:solidFill>
                          <a:latin typeface="Arial" panose="020B0604020202020204" pitchFamily="34" charset="0"/>
                          <a:cs typeface="Arial" panose="020B0604020202020204" pitchFamily="34" charset="0"/>
                        </a:rPr>
                        <a:t>Programme</a:t>
                      </a:r>
                      <a:r>
                        <a:rPr lang="en-US" sz="1050" b="0" i="0" u="none" strike="noStrike" baseline="0" dirty="0">
                          <a:solidFill>
                            <a:srgbClr val="231F20"/>
                          </a:solidFill>
                          <a:latin typeface="Arial" panose="020B0604020202020204" pitchFamily="34" charset="0"/>
                          <a:cs typeface="Arial" panose="020B0604020202020204" pitchFamily="34" charset="0"/>
                        </a:rPr>
                        <a:t> rolled out in 33 municipalities.</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The target was exceeded by additional 17 Municipalities.</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The Department has adopted a systemic approach to Awareness</a:t>
                      </a:r>
                    </a:p>
                    <a:p>
                      <a:pPr algn="l"/>
                      <a:r>
                        <a:rPr lang="en-US" sz="1050" b="0" i="0" u="none" strike="noStrike" baseline="0" dirty="0">
                          <a:solidFill>
                            <a:srgbClr val="231F20"/>
                          </a:solidFill>
                          <a:latin typeface="Arial" panose="020B0604020202020204" pitchFamily="34" charset="0"/>
                          <a:cs typeface="Arial" panose="020B0604020202020204" pitchFamily="34" charset="0"/>
                        </a:rPr>
                        <a:t>Workshops that enable multiple municipality events, arranged in partnership with</a:t>
                      </a:r>
                    </a:p>
                    <a:p>
                      <a:pPr algn="l"/>
                      <a:r>
                        <a:rPr lang="en-US" sz="1050" b="0" i="0" u="none" strike="noStrike" baseline="0" dirty="0">
                          <a:solidFill>
                            <a:srgbClr val="231F20"/>
                          </a:solidFill>
                          <a:latin typeface="Arial" panose="020B0604020202020204" pitchFamily="34" charset="0"/>
                          <a:cs typeface="Arial" panose="020B0604020202020204" pitchFamily="34" charset="0"/>
                        </a:rPr>
                        <a:t>Provincial Economic</a:t>
                      </a:r>
                    </a:p>
                    <a:p>
                      <a:pPr algn="l"/>
                      <a:r>
                        <a:rPr lang="en-US" sz="1050" b="0" i="0" u="none" strike="noStrike" baseline="0" dirty="0">
                          <a:solidFill>
                            <a:srgbClr val="231F20"/>
                          </a:solidFill>
                          <a:latin typeface="Arial" panose="020B0604020202020204" pitchFamily="34" charset="0"/>
                          <a:cs typeface="Arial" panose="020B0604020202020204" pitchFamily="34" charset="0"/>
                        </a:rPr>
                        <a:t>Development, COGTA,</a:t>
                      </a:r>
                    </a:p>
                    <a:p>
                      <a:pPr algn="l"/>
                      <a:r>
                        <a:rPr lang="en-US" sz="1050" b="0" i="0" u="none" strike="noStrike" baseline="0" dirty="0">
                          <a:solidFill>
                            <a:srgbClr val="231F20"/>
                          </a:solidFill>
                          <a:latin typeface="Arial" panose="020B0604020202020204" pitchFamily="34" charset="0"/>
                          <a:cs typeface="Arial" panose="020B0604020202020204" pitchFamily="34" charset="0"/>
                        </a:rPr>
                        <a:t>SALGA, Treasury and the Office of the Premier.</a:t>
                      </a:r>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9245956"/>
                  </a:ext>
                </a:extLst>
              </a:tr>
            </a:tbl>
          </a:graphicData>
        </a:graphic>
      </p:graphicFrame>
      <p:sp>
        <p:nvSpPr>
          <p:cNvPr id="5" name="Rectangle 1"/>
          <p:cNvSpPr>
            <a:spLocks noChangeArrowheads="1"/>
          </p:cNvSpPr>
          <p:nvPr/>
        </p:nvSpPr>
        <p:spPr bwMode="auto">
          <a:xfrm>
            <a:off x="-28194000" y="650625"/>
            <a:ext cx="7340506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81321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Slide Number Placeholder 2"/>
          <p:cNvSpPr>
            <a:spLocks noGrp="1"/>
          </p:cNvSpPr>
          <p:nvPr>
            <p:ph type="sldNum" sz="quarter" idx="4294967295"/>
          </p:nvPr>
        </p:nvSpPr>
        <p:spPr>
          <a:xfrm>
            <a:off x="8153400" y="6324600"/>
            <a:ext cx="534354" cy="346383"/>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solidFill>
                  <a:prstClr val="black">
                    <a:tint val="75000"/>
                  </a:prstClr>
                </a:solidFill>
                <a:latin typeface="Arial" panose="020B0604020202020204" pitchFamily="34" charset="0"/>
                <a:cs typeface="Arial" panose="020B0604020202020204" pitchFamily="34" charset="0"/>
              </a:rPr>
              <a:pPr/>
              <a:t>5</a:t>
            </a:fld>
            <a:endParaRPr b="1" dirty="0">
              <a:solidFill>
                <a:prstClr val="black">
                  <a:tint val="75000"/>
                </a:prstClr>
              </a:solidFill>
              <a:latin typeface="Arial" panose="020B0604020202020204" pitchFamily="34" charset="0"/>
              <a:cs typeface="Arial" panose="020B0604020202020204" pitchFamily="34" charset="0"/>
            </a:endParaRPr>
          </a:p>
        </p:txBody>
      </p:sp>
      <p:sp>
        <p:nvSpPr>
          <p:cNvPr id="637" name="Content Placeholder 2"/>
          <p:cNvSpPr>
            <a:spLocks noGrp="1"/>
          </p:cNvSpPr>
          <p:nvPr>
            <p:ph type="body" idx="1"/>
          </p:nvPr>
        </p:nvSpPr>
        <p:spPr>
          <a:xfrm>
            <a:off x="76200" y="1295400"/>
            <a:ext cx="9056915" cy="4914900"/>
          </a:xfrm>
          <a:prstGeom prst="rect">
            <a:avLst/>
          </a:prstGeom>
          <a:solidFill>
            <a:srgbClr val="FFFFFF"/>
          </a:solidFill>
        </p:spPr>
        <p:txBody>
          <a:bodyPr>
            <a:normAutofit fontScale="70000" lnSpcReduction="20000"/>
          </a:bodyPr>
          <a:lstStyle/>
          <a:p>
            <a:pPr marL="342900" lvl="1" indent="-342900">
              <a:buFont typeface="Wingdings" panose="05000000000000000000" pitchFamily="2" charset="2"/>
              <a:buChar char="q"/>
              <a:defRPr cap="small"/>
            </a:pPr>
            <a:r>
              <a:rPr lang="en-GB" sz="2400" cap="small" dirty="0">
                <a:solidFill>
                  <a:prstClr val="black"/>
                </a:solidFill>
                <a:latin typeface="Arial" panose="020B0604020202020204" pitchFamily="34" charset="0"/>
                <a:cs typeface="Arial" panose="020B0604020202020204" pitchFamily="34" charset="0"/>
              </a:rPr>
              <a:t>Annual reports play a crucial role in the processes of the oversight function of Parliament</a:t>
            </a:r>
          </a:p>
          <a:p>
            <a:pPr marL="742950" lvl="2" indent="-342900">
              <a:buFont typeface="Wingdings" panose="05000000000000000000" pitchFamily="2" charset="2"/>
              <a:buChar char="q"/>
              <a:defRPr cap="small"/>
            </a:pPr>
            <a:r>
              <a:rPr lang="en-GB" sz="2000" cap="small" dirty="0">
                <a:solidFill>
                  <a:prstClr val="black"/>
                </a:solidFill>
                <a:latin typeface="Arial" panose="020B0604020202020204" pitchFamily="34" charset="0"/>
                <a:cs typeface="Arial" panose="020B0604020202020204" pitchFamily="34" charset="0"/>
              </a:rPr>
              <a:t>Report on the activities of the Department during the financial year</a:t>
            </a:r>
          </a:p>
          <a:p>
            <a:pPr marL="742950" lvl="2" indent="-342900">
              <a:buFont typeface="Wingdings" panose="05000000000000000000" pitchFamily="2" charset="2"/>
              <a:buChar char="q"/>
              <a:defRPr cap="small"/>
            </a:pPr>
            <a:r>
              <a:rPr lang="en-GB" sz="2000" cap="small" dirty="0">
                <a:solidFill>
                  <a:prstClr val="black"/>
                </a:solidFill>
                <a:latin typeface="Arial" panose="020B0604020202020204" pitchFamily="34" charset="0"/>
                <a:cs typeface="Arial" panose="020B0604020202020204" pitchFamily="34" charset="0"/>
              </a:rPr>
              <a:t>Includes actual achievements and challenges for the reporting period in relation to the planned targets and budgets</a:t>
            </a:r>
          </a:p>
          <a:p>
            <a:pPr marL="342900" lvl="1" indent="-342900">
              <a:buFont typeface="Wingdings" panose="05000000000000000000" pitchFamily="2" charset="2"/>
              <a:buChar char="q"/>
              <a:defRPr cap="small"/>
            </a:pPr>
            <a:endParaRPr lang="en-GB" sz="1600" cap="small" dirty="0">
              <a:solidFill>
                <a:prstClr val="black"/>
              </a:solidFill>
              <a:latin typeface="Arial" panose="020B0604020202020204" pitchFamily="34" charset="0"/>
              <a:cs typeface="Arial" panose="020B0604020202020204" pitchFamily="34" charset="0"/>
            </a:endParaRPr>
          </a:p>
          <a:p>
            <a:pPr>
              <a:buFont typeface="Wingdings" panose="05000000000000000000" pitchFamily="2" charset="2"/>
              <a:buChar char="q"/>
              <a:defRPr cap="small"/>
            </a:pPr>
            <a:r>
              <a:rPr lang="en-GB" sz="2400" dirty="0">
                <a:latin typeface="Arial" panose="020B0604020202020204" pitchFamily="34" charset="0"/>
                <a:cs typeface="Arial" panose="020B0604020202020204" pitchFamily="34" charset="0"/>
              </a:rPr>
              <a:t>The Department tabled the 2019/20 Annual Report in Parliament on 09 November 2020 in terms of Section 65 (1) of PFMA; and as per the letter that was provided by the </a:t>
            </a:r>
            <a:r>
              <a:rPr lang="en-GB" sz="2400" dirty="0" err="1">
                <a:latin typeface="Arial" panose="020B0604020202020204" pitchFamily="34" charset="0"/>
                <a:cs typeface="Arial" panose="020B0604020202020204" pitchFamily="34" charset="0"/>
              </a:rPr>
              <a:t>logb</a:t>
            </a:r>
            <a:r>
              <a:rPr lang="en-GB" sz="2400" dirty="0">
                <a:latin typeface="Arial" panose="020B0604020202020204" pitchFamily="34" charset="0"/>
                <a:cs typeface="Arial" panose="020B0604020202020204" pitchFamily="34" charset="0"/>
              </a:rPr>
              <a:t> that gave departments until 16 November 2020 to table.</a:t>
            </a:r>
          </a:p>
          <a:p>
            <a:pPr lvl="1">
              <a:buFont typeface="Wingdings" panose="05000000000000000000" pitchFamily="2" charset="2"/>
              <a:buChar char="q"/>
              <a:defRPr cap="small"/>
            </a:pPr>
            <a:r>
              <a:rPr lang="en-GB" sz="2000" dirty="0">
                <a:latin typeface="Arial" panose="020B0604020202020204" pitchFamily="34" charset="0"/>
                <a:cs typeface="Arial" panose="020B0604020202020204" pitchFamily="34" charset="0"/>
              </a:rPr>
              <a:t>Entities reporting to the Department (seda and sefa) also tabled their 2019/20 Annual Reports on 09 November 2020</a:t>
            </a:r>
          </a:p>
          <a:p>
            <a:pPr marL="0" indent="0">
              <a:buNone/>
              <a:defRPr cap="small"/>
            </a:pPr>
            <a:endParaRPr lang="en-GB" sz="2400" dirty="0">
              <a:latin typeface="Arial" panose="020B0604020202020204" pitchFamily="34" charset="0"/>
              <a:cs typeface="Arial" panose="020B0604020202020204" pitchFamily="34" charset="0"/>
            </a:endParaRPr>
          </a:p>
          <a:p>
            <a:pPr marL="0" indent="0">
              <a:buNone/>
              <a:defRPr cap="small"/>
            </a:pPr>
            <a:r>
              <a:rPr lang="en-GB" sz="2400" dirty="0">
                <a:latin typeface="Arial" panose="020B0604020202020204" pitchFamily="34" charset="0"/>
                <a:cs typeface="Arial" panose="020B0604020202020204" pitchFamily="34" charset="0"/>
              </a:rPr>
              <a:t>In terms of Section 40 (1) (d) of the PFMA</a:t>
            </a:r>
          </a:p>
          <a:p>
            <a:pPr marL="0" indent="0">
              <a:buNone/>
              <a:defRPr cap="small"/>
            </a:pP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q"/>
              <a:defRPr cap="small"/>
            </a:pPr>
            <a:r>
              <a:rPr lang="en-GB" sz="2400" dirty="0">
                <a:latin typeface="Arial" panose="020B0604020202020204" pitchFamily="34" charset="0"/>
                <a:cs typeface="Arial" panose="020B0604020202020204" pitchFamily="34" charset="0"/>
              </a:rPr>
              <a:t>The Accounting Officer submitted the draft annual report with financial and non-financial performance information to the AGSA on 31 July 2020 for auditing purposes</a:t>
            </a:r>
          </a:p>
          <a:p>
            <a:pPr>
              <a:buFont typeface="Wingdings" panose="05000000000000000000" pitchFamily="2" charset="2"/>
              <a:buChar char="q"/>
              <a:defRPr cap="small"/>
            </a:pPr>
            <a:r>
              <a:rPr lang="en-GB" sz="2400" dirty="0">
                <a:latin typeface="Arial" panose="020B0604020202020204" pitchFamily="34" charset="0"/>
                <a:cs typeface="Arial" panose="020B0604020202020204" pitchFamily="34" charset="0"/>
              </a:rPr>
              <a:t>the audited financial and non-financial performance information submitted to national treasury and the executive authority on 30 September 2020 </a:t>
            </a:r>
          </a:p>
          <a:p>
            <a:pPr>
              <a:defRPr cap="small"/>
            </a:pPr>
            <a:endParaRPr lang="en-GB" sz="2400" dirty="0">
              <a:latin typeface="Arial" panose="020B0604020202020204" pitchFamily="34" charset="0"/>
              <a:cs typeface="Arial" panose="020B0604020202020204" pitchFamily="34" charset="0"/>
            </a:endParaRPr>
          </a:p>
          <a:p>
            <a:pPr marL="457200" lvl="1" indent="0">
              <a:buNone/>
              <a:defRPr cap="small"/>
            </a:pPr>
            <a:endParaRPr lang="en-GB" sz="2000" dirty="0">
              <a:latin typeface="Arial" panose="020B0604020202020204" pitchFamily="34" charset="0"/>
              <a:cs typeface="Arial" panose="020B0604020202020204" pitchFamily="34" charset="0"/>
            </a:endParaRPr>
          </a:p>
        </p:txBody>
      </p:sp>
      <p:sp>
        <p:nvSpPr>
          <p:cNvPr id="638" name="Title 1"/>
          <p:cNvSpPr>
            <a:spLocks noGrp="1"/>
          </p:cNvSpPr>
          <p:nvPr>
            <p:ph type="title"/>
          </p:nvPr>
        </p:nvSpPr>
        <p:spPr>
          <a:xfrm>
            <a:off x="0" y="0"/>
            <a:ext cx="9133115" cy="11430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GB" b="1" dirty="0"/>
              <a:t>Background</a:t>
            </a:r>
            <a:endParaRPr lang="en-ZA" b="1" dirty="0"/>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3646220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33114" cy="650625"/>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3200" b="1" cap="small" dirty="0">
                <a:latin typeface="Arial" panose="020B0604020202020204" pitchFamily="34" charset="0"/>
                <a:cs typeface="Arial" panose="020B0604020202020204" pitchFamily="34" charset="0"/>
              </a:rPr>
              <a:t>Overall Performance of the Programme </a:t>
            </a:r>
          </a:p>
        </p:txBody>
      </p:sp>
      <p:sp>
        <p:nvSpPr>
          <p:cNvPr id="6" name="Slide Number Placeholder 5"/>
          <p:cNvSpPr>
            <a:spLocks noGrp="1"/>
          </p:cNvSpPr>
          <p:nvPr>
            <p:ph type="sldNum" sz="quarter" idx="12"/>
          </p:nvPr>
        </p:nvSpPr>
        <p:spPr>
          <a:xfrm>
            <a:off x="8153400" y="6467147"/>
            <a:ext cx="609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50</a:t>
            </a:fld>
            <a:endParaRPr lang="en-US" sz="1400" b="1" dirty="0">
              <a:solidFill>
                <a:prstClr val="black">
                  <a:tint val="75000"/>
                </a:prstClr>
              </a:solidFill>
              <a:latin typeface="Arial" panose="020B0604020202020204" pitchFamily="34" charset="0"/>
              <a:cs typeface="Arial" panose="020B0604020202020204" pitchFamily="34" charset="0"/>
            </a:endParaRPr>
          </a:p>
        </p:txBody>
      </p:sp>
      <p:pic>
        <p:nvPicPr>
          <p:cNvPr id="7" name="Picture 6"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32072"/>
            <a:ext cx="1752600" cy="625929"/>
          </a:xfrm>
          <a:prstGeom prst="rect">
            <a:avLst/>
          </a:prstGeom>
          <a:noFill/>
          <a:ln>
            <a:noFill/>
          </a:ln>
        </p:spPr>
      </p:pic>
      <p:graphicFrame>
        <p:nvGraphicFramePr>
          <p:cNvPr id="3" name="Content Placeholder 2"/>
          <p:cNvGraphicFramePr>
            <a:graphicFrameLocks noGrp="1"/>
          </p:cNvGraphicFramePr>
          <p:nvPr>
            <p:ph idx="1"/>
            <p:extLst>
              <p:ext uri="{D42A27DB-BD31-4B8C-83A1-F6EECF244321}">
                <p14:modId xmlns:p14="http://schemas.microsoft.com/office/powerpoint/2010/main" xmlns="" val="231039623"/>
              </p:ext>
            </p:extLst>
          </p:nvPr>
        </p:nvGraphicFramePr>
        <p:xfrm>
          <a:off x="-1" y="762000"/>
          <a:ext cx="9028464" cy="5465181"/>
        </p:xfrm>
        <a:graphic>
          <a:graphicData uri="http://schemas.openxmlformats.org/drawingml/2006/table">
            <a:tbl>
              <a:tblPr firstRow="1" firstCol="1" bandRow="1"/>
              <a:tblGrid>
                <a:gridCol w="1180925">
                  <a:extLst>
                    <a:ext uri="{9D8B030D-6E8A-4147-A177-3AD203B41FA5}">
                      <a16:colId xmlns:a16="http://schemas.microsoft.com/office/drawing/2014/main" xmlns="" val="3344218635"/>
                    </a:ext>
                  </a:extLst>
                </a:gridCol>
                <a:gridCol w="1411474">
                  <a:extLst>
                    <a:ext uri="{9D8B030D-6E8A-4147-A177-3AD203B41FA5}">
                      <a16:colId xmlns:a16="http://schemas.microsoft.com/office/drawing/2014/main" xmlns="" val="1093626206"/>
                    </a:ext>
                  </a:extLst>
                </a:gridCol>
                <a:gridCol w="1541270">
                  <a:extLst>
                    <a:ext uri="{9D8B030D-6E8A-4147-A177-3AD203B41FA5}">
                      <a16:colId xmlns:a16="http://schemas.microsoft.com/office/drawing/2014/main" xmlns="" val="3773215283"/>
                    </a:ext>
                  </a:extLst>
                </a:gridCol>
                <a:gridCol w="1867958">
                  <a:extLst>
                    <a:ext uri="{9D8B030D-6E8A-4147-A177-3AD203B41FA5}">
                      <a16:colId xmlns:a16="http://schemas.microsoft.com/office/drawing/2014/main" xmlns="" val="3657506285"/>
                    </a:ext>
                  </a:extLst>
                </a:gridCol>
                <a:gridCol w="1524763">
                  <a:extLst>
                    <a:ext uri="{9D8B030D-6E8A-4147-A177-3AD203B41FA5}">
                      <a16:colId xmlns:a16="http://schemas.microsoft.com/office/drawing/2014/main" xmlns="" val="2776421903"/>
                    </a:ext>
                  </a:extLst>
                </a:gridCol>
                <a:gridCol w="1502074">
                  <a:extLst>
                    <a:ext uri="{9D8B030D-6E8A-4147-A177-3AD203B41FA5}">
                      <a16:colId xmlns:a16="http://schemas.microsoft.com/office/drawing/2014/main" xmlns="" val="1867568065"/>
                    </a:ext>
                  </a:extLst>
                </a:gridCol>
              </a:tblGrid>
              <a:tr h="380506">
                <a:tc gridSpan="6">
                  <a:txBody>
                    <a:bodyPr/>
                    <a:lstStyle/>
                    <a:p>
                      <a:pPr>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Programme Two: Sector Policy and Research</a:t>
                      </a:r>
                    </a:p>
                    <a:p>
                      <a:pPr>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402325774"/>
                  </a:ext>
                </a:extLst>
              </a:tr>
              <a:tr h="494293">
                <a:tc>
                  <a:txBody>
                    <a:bodyPr/>
                    <a:lstStyle/>
                    <a:p>
                      <a:pPr algn="ctr">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Strategic Objective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2018/19</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Planned Target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 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Comment on deviations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2598442655"/>
                  </a:ext>
                </a:extLst>
              </a:tr>
              <a:tr h="265320">
                <a:tc gridSpan="6">
                  <a:txBody>
                    <a:bodyPr/>
                    <a:lstStyle/>
                    <a:p>
                      <a:pPr>
                        <a:spcBef>
                          <a:spcPts val="1200"/>
                        </a:spcBef>
                        <a:spcAft>
                          <a:spcPts val="1200"/>
                        </a:spcAft>
                      </a:pPr>
                      <a:r>
                        <a:rPr lang="en-ZA" sz="1100" b="1" dirty="0">
                          <a:effectLst/>
                          <a:latin typeface="Arial" panose="020B0604020202020204" pitchFamily="34" charset="0"/>
                          <a:ea typeface="Calibri" panose="020F0502020204030204" pitchFamily="34" charset="0"/>
                          <a:cs typeface="Arial" panose="020B0604020202020204" pitchFamily="34" charset="0"/>
                        </a:rPr>
                        <a:t>1: Policy and planning coherence in the sector, that promotes an enabling ecosystem for SMMEs and cooperatives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00923608"/>
                  </a:ext>
                </a:extLst>
              </a:tr>
              <a:tr h="2941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1.1: Reduced regulatory burdens and a conducive legislative and policy environment for SMMEs and co-operatives.</a:t>
                      </a: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Target not Achieved:</a:t>
                      </a:r>
                      <a:endPar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Amendment of the   National Small Business Bill through legislative process not completed.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Schedule 1 of the National Small Enterprises Act was gazetted on 15 March 2019.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position paper on Alternate Dispute Resolution has been finalised.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Submitted Cabinet</a:t>
                      </a:r>
                    </a:p>
                    <a:p>
                      <a:pPr algn="l"/>
                      <a:r>
                        <a:rPr lang="en-US" sz="1050" b="0" i="0" u="none" strike="noStrike" baseline="0" dirty="0">
                          <a:solidFill>
                            <a:srgbClr val="231F20"/>
                          </a:solidFill>
                          <a:latin typeface="Arial" panose="020B0604020202020204" pitchFamily="34" charset="0"/>
                          <a:cs typeface="Arial" panose="020B0604020202020204" pitchFamily="34" charset="0"/>
                        </a:rPr>
                        <a:t>memorandum to the Minister on the consolidated proposed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amendment of the National Small Enterprise bill</a:t>
                      </a:r>
                    </a:p>
                    <a:p>
                      <a:pPr algn="l"/>
                      <a:r>
                        <a:rPr lang="en-US" sz="1050" b="0" i="0" u="none" strike="noStrike" baseline="0" dirty="0">
                          <a:solidFill>
                            <a:srgbClr val="231F20"/>
                          </a:solidFill>
                          <a:latin typeface="Arial" panose="020B0604020202020204" pitchFamily="34" charset="0"/>
                          <a:cs typeface="Arial" panose="020B0604020202020204" pitchFamily="34" charset="0"/>
                        </a:rPr>
                        <a:t>(content) document.</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The Department Submitted Cabinet memorandum to the Minister on the consolidated proposed amendment of the National Small Enterprise bill (content) document.</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en-ZA" sz="1050" dirty="0">
                          <a:effectLst/>
                          <a:latin typeface="Arial" panose="020B0604020202020204" pitchFamily="34" charset="0"/>
                          <a:ea typeface="Calibri" panose="020F0502020204030204" pitchFamily="34" charset="0"/>
                          <a:cs typeface="Arial" panose="020B0604020202020204" pitchFamily="34" charset="0"/>
                        </a:rPr>
                        <a:t>N/A</a:t>
                      </a: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Arial" panose="020B0604020202020204" pitchFamily="34" charset="0"/>
                          <a:ea typeface="Calibri" panose="020F0502020204030204" pitchFamily="34" charset="0"/>
                          <a:cs typeface="Arial" panose="020B0604020202020204" pitchFamily="34" charset="0"/>
                        </a:rPr>
                        <a:t>N/A</a:t>
                      </a: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54068463"/>
                  </a:ext>
                </a:extLst>
              </a:tr>
              <a:tr h="1384020">
                <a:tc>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1.2. Provide credible</a:t>
                      </a:r>
                    </a:p>
                    <a:p>
                      <a:pPr algn="l"/>
                      <a:r>
                        <a:rPr lang="en-US" sz="1050" b="1" i="0" u="none" strike="noStrike" baseline="0" dirty="0">
                          <a:solidFill>
                            <a:srgbClr val="231F20"/>
                          </a:solidFill>
                          <a:latin typeface="Arial" panose="020B0604020202020204" pitchFamily="34" charset="0"/>
                          <a:cs typeface="Arial" panose="020B0604020202020204" pitchFamily="34" charset="0"/>
                        </a:rPr>
                        <a:t>information on the status of the Cooperatives,</a:t>
                      </a:r>
                    </a:p>
                    <a:p>
                      <a:pPr algn="l"/>
                      <a:r>
                        <a:rPr lang="en-US" sz="1050" b="1" i="0" u="none" strike="noStrike" baseline="0" dirty="0">
                          <a:solidFill>
                            <a:srgbClr val="231F20"/>
                          </a:solidFill>
                          <a:latin typeface="Arial" panose="020B0604020202020204" pitchFamily="34" charset="0"/>
                          <a:cs typeface="Arial" panose="020B0604020202020204" pitchFamily="34" charset="0"/>
                        </a:rPr>
                        <a:t>Village and Township</a:t>
                      </a:r>
                    </a:p>
                    <a:p>
                      <a:pPr algn="l"/>
                      <a:r>
                        <a:rPr lang="en-US" sz="1050" b="1" i="0" u="none" strike="noStrike" baseline="0" dirty="0">
                          <a:solidFill>
                            <a:srgbClr val="231F20"/>
                          </a:solidFill>
                          <a:latin typeface="Arial" panose="020B0604020202020204" pitchFamily="34" charset="0"/>
                          <a:cs typeface="Arial" panose="020B0604020202020204" pitchFamily="34" charset="0"/>
                        </a:rPr>
                        <a:t>economies.</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Arial" panose="020B0604020202020204" pitchFamily="34" charset="0"/>
                          <a:ea typeface="Calibri" panose="020F0502020204030204" pitchFamily="34" charset="0"/>
                          <a:cs typeface="Arial" panose="020B0604020202020204" pitchFamily="34" charset="0"/>
                        </a:rPr>
                        <a:t>N/A</a:t>
                      </a: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Measurement Framework for the SMMEs index dimensions and</a:t>
                      </a:r>
                    </a:p>
                    <a:p>
                      <a:pPr algn="l"/>
                      <a:r>
                        <a:rPr lang="en-US" sz="1050" b="0" i="0" u="none" strike="noStrike" baseline="0" dirty="0">
                          <a:solidFill>
                            <a:srgbClr val="231F20"/>
                          </a:solidFill>
                          <a:latin typeface="Arial" panose="020B0604020202020204" pitchFamily="34" charset="0"/>
                          <a:cs typeface="Arial" panose="020B0604020202020204" pitchFamily="34" charset="0"/>
                        </a:rPr>
                        <a:t>indicators approved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by EXCO.</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Measurement Framework for</a:t>
                      </a:r>
                    </a:p>
                    <a:p>
                      <a:pPr algn="l"/>
                      <a:r>
                        <a:rPr lang="en-US" sz="1050" b="0" i="0" u="none" strike="noStrike" baseline="0" dirty="0">
                          <a:solidFill>
                            <a:srgbClr val="231F20"/>
                          </a:solidFill>
                          <a:latin typeface="Arial" panose="020B0604020202020204" pitchFamily="34" charset="0"/>
                          <a:cs typeface="Arial" panose="020B0604020202020204" pitchFamily="34" charset="0"/>
                        </a:rPr>
                        <a:t>the SMMEs index dimensions and indicators approved by EXCO.</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en-ZA" sz="1050" dirty="0">
                          <a:effectLst/>
                          <a:latin typeface="Arial" panose="020B0604020202020204" pitchFamily="34" charset="0"/>
                          <a:ea typeface="Calibri" panose="020F0502020204030204" pitchFamily="34" charset="0"/>
                          <a:cs typeface="Arial" panose="020B0604020202020204" pitchFamily="34" charset="0"/>
                        </a:rPr>
                        <a:t>N/A</a:t>
                      </a: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Arial" panose="020B0604020202020204" pitchFamily="34" charset="0"/>
                          <a:ea typeface="Calibri" panose="020F0502020204030204" pitchFamily="34" charset="0"/>
                          <a:cs typeface="Arial" panose="020B0604020202020204" pitchFamily="34" charset="0"/>
                        </a:rPr>
                        <a:t>N/A</a:t>
                      </a: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3681836"/>
                  </a:ext>
                </a:extLst>
              </a:tr>
            </a:tbl>
          </a:graphicData>
        </a:graphic>
      </p:graphicFrame>
      <p:sp>
        <p:nvSpPr>
          <p:cNvPr id="5" name="Rectangle 1"/>
          <p:cNvSpPr>
            <a:spLocks noChangeArrowheads="1"/>
          </p:cNvSpPr>
          <p:nvPr/>
        </p:nvSpPr>
        <p:spPr bwMode="auto">
          <a:xfrm>
            <a:off x="-28194000" y="650625"/>
            <a:ext cx="7340506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598106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33114" cy="7620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3200" b="1" cap="small" dirty="0">
                <a:latin typeface="Arial" panose="020B0604020202020204" pitchFamily="34" charset="0"/>
                <a:cs typeface="Arial" panose="020B0604020202020204" pitchFamily="34" charset="0"/>
              </a:rPr>
              <a:t>Overall Performance of the Programme </a:t>
            </a:r>
          </a:p>
        </p:txBody>
      </p:sp>
      <p:sp>
        <p:nvSpPr>
          <p:cNvPr id="6" name="Slide Number Placeholder 5"/>
          <p:cNvSpPr>
            <a:spLocks noGrp="1"/>
          </p:cNvSpPr>
          <p:nvPr>
            <p:ph type="sldNum" sz="quarter" idx="12"/>
          </p:nvPr>
        </p:nvSpPr>
        <p:spPr>
          <a:xfrm>
            <a:off x="8153400" y="6467147"/>
            <a:ext cx="609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51</a:t>
            </a:fld>
            <a:endParaRPr lang="en-US" sz="1400" b="1" dirty="0">
              <a:solidFill>
                <a:prstClr val="black">
                  <a:tint val="75000"/>
                </a:prstClr>
              </a:solidFill>
              <a:latin typeface="Arial" panose="020B0604020202020204" pitchFamily="34" charset="0"/>
              <a:cs typeface="Arial" panose="020B0604020202020204" pitchFamily="34" charset="0"/>
            </a:endParaRPr>
          </a:p>
        </p:txBody>
      </p:sp>
      <p:pic>
        <p:nvPicPr>
          <p:cNvPr id="7" name="Picture 6"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32072"/>
            <a:ext cx="1752600" cy="625929"/>
          </a:xfrm>
          <a:prstGeom prst="rect">
            <a:avLst/>
          </a:prstGeom>
          <a:noFill/>
          <a:ln>
            <a:noFill/>
          </a:ln>
        </p:spPr>
      </p:pic>
      <p:graphicFrame>
        <p:nvGraphicFramePr>
          <p:cNvPr id="3" name="Content Placeholder 2"/>
          <p:cNvGraphicFramePr>
            <a:graphicFrameLocks noGrp="1"/>
          </p:cNvGraphicFramePr>
          <p:nvPr>
            <p:ph idx="1"/>
            <p:extLst>
              <p:ext uri="{D42A27DB-BD31-4B8C-83A1-F6EECF244321}">
                <p14:modId xmlns:p14="http://schemas.microsoft.com/office/powerpoint/2010/main" xmlns="" val="1129708589"/>
              </p:ext>
            </p:extLst>
          </p:nvPr>
        </p:nvGraphicFramePr>
        <p:xfrm>
          <a:off x="28575" y="762000"/>
          <a:ext cx="9039224" cy="4876800"/>
        </p:xfrm>
        <a:graphic>
          <a:graphicData uri="http://schemas.openxmlformats.org/drawingml/2006/table">
            <a:tbl>
              <a:tblPr firstRow="1" firstCol="1" bandRow="1"/>
              <a:tblGrid>
                <a:gridCol w="1182333">
                  <a:extLst>
                    <a:ext uri="{9D8B030D-6E8A-4147-A177-3AD203B41FA5}">
                      <a16:colId xmlns:a16="http://schemas.microsoft.com/office/drawing/2014/main" xmlns="" val="3344218635"/>
                    </a:ext>
                  </a:extLst>
                </a:gridCol>
                <a:gridCol w="1413156">
                  <a:extLst>
                    <a:ext uri="{9D8B030D-6E8A-4147-A177-3AD203B41FA5}">
                      <a16:colId xmlns:a16="http://schemas.microsoft.com/office/drawing/2014/main" xmlns="" val="1093626206"/>
                    </a:ext>
                  </a:extLst>
                </a:gridCol>
                <a:gridCol w="1543107">
                  <a:extLst>
                    <a:ext uri="{9D8B030D-6E8A-4147-A177-3AD203B41FA5}">
                      <a16:colId xmlns:a16="http://schemas.microsoft.com/office/drawing/2014/main" xmlns="" val="3773215283"/>
                    </a:ext>
                  </a:extLst>
                </a:gridCol>
                <a:gridCol w="1775869">
                  <a:extLst>
                    <a:ext uri="{9D8B030D-6E8A-4147-A177-3AD203B41FA5}">
                      <a16:colId xmlns:a16="http://schemas.microsoft.com/office/drawing/2014/main" xmlns="" val="3657506285"/>
                    </a:ext>
                  </a:extLst>
                </a:gridCol>
                <a:gridCol w="1620895">
                  <a:extLst>
                    <a:ext uri="{9D8B030D-6E8A-4147-A177-3AD203B41FA5}">
                      <a16:colId xmlns:a16="http://schemas.microsoft.com/office/drawing/2014/main" xmlns="" val="20004"/>
                    </a:ext>
                  </a:extLst>
                </a:gridCol>
                <a:gridCol w="1503864">
                  <a:extLst>
                    <a:ext uri="{9D8B030D-6E8A-4147-A177-3AD203B41FA5}">
                      <a16:colId xmlns:a16="http://schemas.microsoft.com/office/drawing/2014/main" xmlns="" val="1867568065"/>
                    </a:ext>
                  </a:extLst>
                </a:gridCol>
              </a:tblGrid>
              <a:tr h="418605">
                <a:tc gridSpan="6">
                  <a:txBody>
                    <a:bodyPr/>
                    <a:lstStyle/>
                    <a:p>
                      <a:pPr>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Programme Two: Sector Policy and Research</a:t>
                      </a:r>
                    </a:p>
                    <a:p>
                      <a:pPr>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402325774"/>
                  </a:ext>
                </a:extLst>
              </a:tr>
              <a:tr h="523256">
                <a:tc>
                  <a:txBody>
                    <a:bodyPr/>
                    <a:lstStyle/>
                    <a:p>
                      <a:pPr algn="ctr">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Strategic Objective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2018/19</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Planned Target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 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Comment on deviations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2598442655"/>
                  </a:ext>
                </a:extLst>
              </a:tr>
              <a:tr h="280867">
                <a:tc gridSpan="6">
                  <a:txBody>
                    <a:bodyPr/>
                    <a:lstStyle/>
                    <a:p>
                      <a:pPr>
                        <a:spcBef>
                          <a:spcPts val="1200"/>
                        </a:spcBef>
                        <a:spcAft>
                          <a:spcPts val="1200"/>
                        </a:spcAft>
                      </a:pPr>
                      <a:r>
                        <a:rPr lang="en-ZA" sz="1100" b="1" dirty="0">
                          <a:effectLst/>
                          <a:latin typeface="Arial" panose="020B0604020202020204" pitchFamily="34" charset="0"/>
                          <a:ea typeface="Calibri" panose="020F0502020204030204" pitchFamily="34" charset="0"/>
                          <a:cs typeface="Arial" panose="020B0604020202020204" pitchFamily="34" charset="0"/>
                        </a:rPr>
                        <a:t>1: Policy and planning coherence in the sector, that promotes an enabling ecosystem for SMMEs and cooperatives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400923608"/>
                  </a:ext>
                </a:extLst>
              </a:tr>
              <a:tr h="1648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rPr>
                        <a:t>1.2. Provide credible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rPr>
                        <a:t>information on the status of the Cooperatives,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rPr>
                        <a:t>Village and Township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rPr>
                        <a:t>economies.</a:t>
                      </a:r>
                      <a:endPar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a:t>
                      </a: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Report on the</a:t>
                      </a:r>
                    </a:p>
                    <a:p>
                      <a:pPr algn="l"/>
                      <a:r>
                        <a:rPr lang="en-US" sz="1050" b="0" i="0" u="none" strike="noStrike" baseline="0" dirty="0">
                          <a:solidFill>
                            <a:srgbClr val="231F20"/>
                          </a:solidFill>
                          <a:latin typeface="Arial" panose="020B0604020202020204" pitchFamily="34" charset="0"/>
                          <a:cs typeface="Arial" panose="020B0604020202020204" pitchFamily="34" charset="0"/>
                        </a:rPr>
                        <a:t>reviewed Cooperatives</a:t>
                      </a:r>
                    </a:p>
                    <a:p>
                      <a:pPr algn="l"/>
                      <a:r>
                        <a:rPr lang="en-US" sz="1050" b="0" i="0" u="none" strike="noStrike" baseline="0" dirty="0">
                          <a:solidFill>
                            <a:srgbClr val="231F20"/>
                          </a:solidFill>
                          <a:latin typeface="Arial" panose="020B0604020202020204" pitchFamily="34" charset="0"/>
                          <a:cs typeface="Arial" panose="020B0604020202020204" pitchFamily="34" charset="0"/>
                        </a:rPr>
                        <a:t>registration process</a:t>
                      </a:r>
                    </a:p>
                    <a:p>
                      <a:pPr algn="l"/>
                      <a:r>
                        <a:rPr lang="en-US" sz="1050" b="0" i="0" u="none" strike="noStrike" baseline="0" dirty="0">
                          <a:solidFill>
                            <a:srgbClr val="231F20"/>
                          </a:solidFill>
                          <a:latin typeface="Arial" panose="020B0604020202020204" pitchFamily="34" charset="0"/>
                          <a:cs typeface="Arial" panose="020B0604020202020204" pitchFamily="34" charset="0"/>
                        </a:rPr>
                        <a:t>with the intention of</a:t>
                      </a:r>
                    </a:p>
                    <a:p>
                      <a:pPr algn="l"/>
                      <a:r>
                        <a:rPr lang="en-US" sz="1050" b="0" i="0" u="none" strike="noStrike" baseline="0" dirty="0">
                          <a:solidFill>
                            <a:srgbClr val="231F20"/>
                          </a:solidFill>
                          <a:latin typeface="Arial" panose="020B0604020202020204" pitchFamily="34" charset="0"/>
                          <a:cs typeface="Arial" panose="020B0604020202020204" pitchFamily="34" charset="0"/>
                        </a:rPr>
                        <a:t>identifying areas for</a:t>
                      </a:r>
                    </a:p>
                    <a:p>
                      <a:pPr algn="l"/>
                      <a:r>
                        <a:rPr lang="en-US" sz="1050" b="0" i="0" u="none" strike="noStrike" baseline="0" dirty="0">
                          <a:solidFill>
                            <a:srgbClr val="231F20"/>
                          </a:solidFill>
                          <a:latin typeface="Arial" panose="020B0604020202020204" pitchFamily="34" charset="0"/>
                          <a:cs typeface="Arial" panose="020B0604020202020204" pitchFamily="34" charset="0"/>
                        </a:rPr>
                        <a:t>improvement that is</a:t>
                      </a:r>
                    </a:p>
                    <a:p>
                      <a:pPr algn="l"/>
                      <a:r>
                        <a:rPr lang="en-US" sz="1050" b="0" i="0" u="none" strike="noStrike" baseline="0" dirty="0">
                          <a:solidFill>
                            <a:srgbClr val="231F20"/>
                          </a:solidFill>
                          <a:latin typeface="Arial" panose="020B0604020202020204" pitchFamily="34" charset="0"/>
                          <a:cs typeface="Arial" panose="020B0604020202020204" pitchFamily="34" charset="0"/>
                        </a:rPr>
                        <a:t>approved by the ADG.</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Report on the reviewed Cooperatives registration process with the intention of</a:t>
                      </a:r>
                    </a:p>
                    <a:p>
                      <a:pPr algn="l"/>
                      <a:r>
                        <a:rPr lang="en-US" sz="1050" b="0" i="0" u="none" strike="noStrike" baseline="0" dirty="0">
                          <a:solidFill>
                            <a:srgbClr val="231F20"/>
                          </a:solidFill>
                          <a:latin typeface="Arial" panose="020B0604020202020204" pitchFamily="34" charset="0"/>
                          <a:cs typeface="Arial" panose="020B0604020202020204" pitchFamily="34" charset="0"/>
                        </a:rPr>
                        <a:t>identifying areas for improvement that is approved by the ADG.</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r>
                        <a:rPr lang="en-US" sz="1050" dirty="0">
                          <a:latin typeface="Arial" panose="020B0604020202020204" pitchFamily="34" charset="0"/>
                          <a:cs typeface="Arial" panose="020B0604020202020204" pitchFamily="34" charset="0"/>
                        </a:rPr>
                        <a:t>N/A</a:t>
                      </a: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Arial" panose="020B0604020202020204" pitchFamily="34" charset="0"/>
                          <a:ea typeface="Calibri" panose="020F0502020204030204" pitchFamily="34" charset="0"/>
                          <a:cs typeface="Arial" panose="020B0604020202020204" pitchFamily="34" charset="0"/>
                        </a:rPr>
                        <a:t>N/A</a:t>
                      </a: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40698">
                <a:tc gridSpan="6">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Equitable access to responsive and targeted products and services that enable the growth and development of SMMEs and Co-operatives.</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en-US" sz="1050" dirty="0">
                        <a:latin typeface="Arial" panose="020B060402020202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465117">
                <a:tc>
                  <a:txBody>
                    <a:bodyPr/>
                    <a:lstStyle/>
                    <a:p>
                      <a:pPr algn="l"/>
                      <a:r>
                        <a:rPr lang="en-US" sz="1050" b="1" i="0" u="none" strike="noStrike" baseline="0" dirty="0">
                          <a:solidFill>
                            <a:srgbClr val="231F20"/>
                          </a:solidFill>
                          <a:latin typeface="TitilliumWeb-Bold"/>
                        </a:rPr>
                        <a:t>2.1. Scaled-up and coordinated support for SMMEs, Cooperatives,</a:t>
                      </a:r>
                    </a:p>
                    <a:p>
                      <a:pPr algn="l"/>
                      <a:r>
                        <a:rPr lang="en-US" sz="1050" b="1" i="0" u="none" strike="noStrike" baseline="0" dirty="0">
                          <a:solidFill>
                            <a:srgbClr val="231F20"/>
                          </a:solidFill>
                          <a:latin typeface="TitilliumWeb-Bold"/>
                        </a:rPr>
                        <a:t>Village</a:t>
                      </a:r>
                    </a:p>
                    <a:p>
                      <a:pPr algn="l"/>
                      <a:r>
                        <a:rPr lang="en-US" sz="1050" b="1" i="0" u="none" strike="noStrike" baseline="0" dirty="0">
                          <a:solidFill>
                            <a:srgbClr val="231F20"/>
                          </a:solidFill>
                          <a:latin typeface="TitilliumWeb-Bold"/>
                        </a:rPr>
                        <a:t>and Township</a:t>
                      </a:r>
                    </a:p>
                    <a:p>
                      <a:pPr algn="l"/>
                      <a:r>
                        <a:rPr lang="en-US" sz="1050" b="1" i="0" u="none" strike="noStrike" baseline="0" dirty="0">
                          <a:solidFill>
                            <a:srgbClr val="231F20"/>
                          </a:solidFill>
                          <a:latin typeface="TitilliumWeb-Bold"/>
                        </a:rPr>
                        <a:t>economies.</a:t>
                      </a:r>
                      <a:endParaRPr kumimoji="0" lang="en-ZA" sz="10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a:t>
                      </a: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TitilliumWeb-ExtraLight"/>
                        </a:rPr>
                        <a:t>Annual report on</a:t>
                      </a:r>
                    </a:p>
                    <a:p>
                      <a:pPr algn="l"/>
                      <a:r>
                        <a:rPr lang="en-US" sz="1050" b="0" i="0" u="none" strike="noStrike" baseline="0" dirty="0">
                          <a:solidFill>
                            <a:srgbClr val="231F20"/>
                          </a:solidFill>
                          <a:latin typeface="TitilliumWeb-ExtraLight"/>
                        </a:rPr>
                        <a:t>the implementation</a:t>
                      </a:r>
                    </a:p>
                    <a:p>
                      <a:pPr algn="l"/>
                      <a:r>
                        <a:rPr lang="en-US" sz="1050" b="0" i="0" u="none" strike="noStrike" baseline="0" dirty="0">
                          <a:solidFill>
                            <a:srgbClr val="231F20"/>
                          </a:solidFill>
                          <a:latin typeface="TitilliumWeb-ExtraLight"/>
                        </a:rPr>
                        <a:t>of the Business</a:t>
                      </a:r>
                    </a:p>
                    <a:p>
                      <a:pPr algn="l"/>
                      <a:r>
                        <a:rPr lang="en-US" sz="1050" b="0" i="0" u="none" strike="noStrike" baseline="0" dirty="0">
                          <a:solidFill>
                            <a:srgbClr val="231F20"/>
                          </a:solidFill>
                          <a:latin typeface="TitilliumWeb-ExtraLight"/>
                        </a:rPr>
                        <a:t>Turnaround and</a:t>
                      </a:r>
                    </a:p>
                    <a:p>
                      <a:pPr algn="l"/>
                      <a:r>
                        <a:rPr lang="en-US" sz="1050" b="0" i="0" u="none" strike="noStrike" baseline="0" dirty="0">
                          <a:solidFill>
                            <a:srgbClr val="231F20"/>
                          </a:solidFill>
                          <a:latin typeface="TitilliumWeb-ExtraLight"/>
                        </a:rPr>
                        <a:t>Retention Plan.</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1" i="0" u="none" strike="noStrike" baseline="0" dirty="0">
                          <a:solidFill>
                            <a:srgbClr val="231F20"/>
                          </a:solidFill>
                          <a:latin typeface="TitilliumWeb-Bold"/>
                        </a:rPr>
                        <a:t>Target Achieved:</a:t>
                      </a:r>
                    </a:p>
                    <a:p>
                      <a:pPr algn="l"/>
                      <a:r>
                        <a:rPr lang="en-US" sz="1050" b="0" i="0" u="none" strike="noStrike" baseline="0" dirty="0">
                          <a:solidFill>
                            <a:srgbClr val="231F20"/>
                          </a:solidFill>
                          <a:latin typeface="TitilliumWeb-ExtraLight"/>
                        </a:rPr>
                        <a:t>Annual report on the implementation of the Business Turnaround and</a:t>
                      </a:r>
                    </a:p>
                    <a:p>
                      <a:pPr algn="l"/>
                      <a:r>
                        <a:rPr lang="en-US" sz="1050" b="0" i="0" u="none" strike="noStrike" baseline="0" dirty="0">
                          <a:solidFill>
                            <a:srgbClr val="231F20"/>
                          </a:solidFill>
                          <a:latin typeface="TitilliumWeb-ExtraLight"/>
                        </a:rPr>
                        <a:t>Retention Plan.</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en-ZA" sz="1050" dirty="0">
                          <a:effectLst/>
                          <a:latin typeface="Arial" panose="020B0604020202020204" pitchFamily="34" charset="0"/>
                          <a:ea typeface="Calibri" panose="020F0502020204030204" pitchFamily="34" charset="0"/>
                          <a:cs typeface="Arial" panose="020B0604020202020204" pitchFamily="34" charset="0"/>
                        </a:rPr>
                        <a:t>N/A</a:t>
                      </a: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Arial" panose="020B0604020202020204" pitchFamily="34" charset="0"/>
                          <a:ea typeface="Calibri" panose="020F0502020204030204" pitchFamily="34" charset="0"/>
                          <a:cs typeface="Arial" panose="020B0604020202020204" pitchFamily="34" charset="0"/>
                        </a:rPr>
                        <a:t>N/A</a:t>
                      </a:r>
                    </a:p>
                  </a:txBody>
                  <a:tcPr marL="9176" marR="9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54068463"/>
                  </a:ext>
                </a:extLst>
              </a:tr>
            </a:tbl>
          </a:graphicData>
        </a:graphic>
      </p:graphicFrame>
      <p:sp>
        <p:nvSpPr>
          <p:cNvPr id="5" name="Rectangle 1"/>
          <p:cNvSpPr>
            <a:spLocks noChangeArrowheads="1"/>
          </p:cNvSpPr>
          <p:nvPr/>
        </p:nvSpPr>
        <p:spPr bwMode="auto">
          <a:xfrm>
            <a:off x="-28194000" y="650625"/>
            <a:ext cx="7340506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830491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14" y="838200"/>
            <a:ext cx="9133114" cy="5276850"/>
          </a:xfrm>
        </p:spPr>
        <p:txBody>
          <a:bodyPr>
            <a:noAutofit/>
          </a:bodyPr>
          <a:lstStyle/>
          <a:p>
            <a:pPr marL="114300" indent="0" algn="just">
              <a:lnSpc>
                <a:spcPct val="150000"/>
              </a:lnSpc>
              <a:spcAft>
                <a:spcPts val="0"/>
              </a:spcAft>
              <a:buNone/>
            </a:pPr>
            <a:r>
              <a:rPr lang="en-US" sz="14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1. Purpose </a:t>
            </a:r>
            <a:endParaRPr lang="en-ZA" sz="1400"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Aft>
                <a:spcPts val="1050"/>
              </a:spcAft>
              <a:buNone/>
            </a:pPr>
            <a:r>
              <a:rPr lang="en-ZA" sz="1300" dirty="0">
                <a:latin typeface="Arial" panose="020B0604020202020204" pitchFamily="34" charset="0"/>
                <a:ea typeface="Calibri" panose="020F0502020204030204" pitchFamily="34" charset="0"/>
                <a:cs typeface="Arial" panose="020B0604020202020204" pitchFamily="34" charset="0"/>
              </a:rPr>
              <a:t>The programme is responsible to create an enabling environment that facilitates the establishment, growth and development of Cooperatives through the development and review of legislation and policy, the design, piloting and monitoring of the impact of support services and instruments; the championing of functional partnerships and cooperation agreements; and the advocacy and thought leadership in advancing economic growth, job creation and social cohesion.</a:t>
            </a:r>
          </a:p>
          <a:p>
            <a:pPr marL="114300" indent="0" algn="just">
              <a:lnSpc>
                <a:spcPct val="150000"/>
              </a:lnSpc>
              <a:spcAft>
                <a:spcPts val="0"/>
              </a:spcAft>
              <a:buNone/>
            </a:pPr>
            <a:r>
              <a:rPr lang="en-US" sz="14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2. Sub-</a:t>
            </a:r>
            <a:r>
              <a:rPr lang="en-US" sz="1400" b="1" dirty="0" err="1">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programmes</a:t>
            </a:r>
            <a:endParaRPr lang="en-US" sz="14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0" indent="0" algn="just">
              <a:spcAft>
                <a:spcPts val="1050"/>
              </a:spcAft>
              <a:buNone/>
            </a:pPr>
            <a:r>
              <a:rPr lang="en-ZA" sz="1300" dirty="0">
                <a:latin typeface="Arial" panose="020B0604020202020204" pitchFamily="34" charset="0"/>
                <a:ea typeface="Calibri" panose="020F0502020204030204" pitchFamily="34" charset="0"/>
                <a:cs typeface="Arial" panose="020B0604020202020204" pitchFamily="34" charset="0"/>
              </a:rPr>
              <a:t>The Integrated Cooperatives Development Programme covers the work of the following sub-programmes:</a:t>
            </a:r>
          </a:p>
          <a:p>
            <a:pPr marL="400050" lvl="0" indent="-400050" algn="just">
              <a:lnSpc>
                <a:spcPct val="110000"/>
              </a:lnSpc>
              <a:buFont typeface="+mj-lt"/>
              <a:buAutoNum type="romanLcPeriod"/>
            </a:pPr>
            <a:r>
              <a:rPr lang="en-ZA" sz="1300" dirty="0">
                <a:latin typeface="Arial" panose="020B0604020202020204" pitchFamily="34" charset="0"/>
                <a:ea typeface="Calibri" panose="020F0502020204030204" pitchFamily="34" charset="0"/>
                <a:cs typeface="Arial" panose="020B0604020202020204" pitchFamily="34" charset="0"/>
              </a:rPr>
              <a:t>Cooperatives Development;</a:t>
            </a:r>
          </a:p>
          <a:p>
            <a:pPr marL="400050" lvl="0" indent="-400050" algn="just">
              <a:lnSpc>
                <a:spcPct val="110000"/>
              </a:lnSpc>
              <a:buFont typeface="+mj-lt"/>
              <a:buAutoNum type="romanLcPeriod"/>
            </a:pPr>
            <a:r>
              <a:rPr lang="en-ZA" sz="1300" dirty="0">
                <a:latin typeface="Arial" panose="020B0604020202020204" pitchFamily="34" charset="0"/>
                <a:ea typeface="Calibri" panose="020F0502020204030204" pitchFamily="34" charset="0"/>
                <a:cs typeface="Arial" panose="020B0604020202020204" pitchFamily="34" charset="0"/>
              </a:rPr>
              <a:t>Cooperatives Programme Design and Support; and</a:t>
            </a:r>
          </a:p>
          <a:p>
            <a:pPr marL="400050" lvl="0" indent="-400050" algn="just">
              <a:lnSpc>
                <a:spcPct val="110000"/>
              </a:lnSpc>
              <a:buFont typeface="+mj-lt"/>
              <a:buAutoNum type="romanLcPeriod"/>
            </a:pPr>
            <a:r>
              <a:rPr lang="en-ZA" sz="1300" dirty="0">
                <a:latin typeface="Arial" panose="020B0604020202020204" pitchFamily="34" charset="0"/>
                <a:ea typeface="Calibri" panose="020F0502020204030204" pitchFamily="34" charset="0"/>
                <a:cs typeface="Arial" panose="020B0604020202020204" pitchFamily="34" charset="0"/>
              </a:rPr>
              <a:t>Supplier Development and Market Access Support. </a:t>
            </a:r>
          </a:p>
          <a:p>
            <a:pPr marL="0" lvl="0" indent="0" algn="just">
              <a:lnSpc>
                <a:spcPct val="110000"/>
              </a:lnSpc>
              <a:buNone/>
            </a:pPr>
            <a:endParaRPr lang="en-ZA" sz="1300" dirty="0">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10000"/>
              </a:lnSpc>
              <a:spcAft>
                <a:spcPts val="1050"/>
              </a:spcAft>
              <a:buNone/>
            </a:pPr>
            <a:r>
              <a:rPr lang="en-ZA" sz="1400" b="1" dirty="0">
                <a:solidFill>
                  <a:prstClr val="black"/>
                </a:solidFill>
                <a:latin typeface="Arial" panose="020B0604020202020204" pitchFamily="34" charset="0"/>
                <a:ea typeface="Calibri" panose="020F0502020204030204" pitchFamily="34" charset="0"/>
                <a:cs typeface="Arial" panose="020B0604020202020204" pitchFamily="34" charset="0"/>
              </a:rPr>
              <a:t>3. Strategic Objectives</a:t>
            </a:r>
          </a:p>
          <a:p>
            <a:pPr marL="0" lvl="0" indent="0" algn="just">
              <a:lnSpc>
                <a:spcPct val="110000"/>
              </a:lnSpc>
              <a:spcAft>
                <a:spcPts val="1050"/>
              </a:spcAft>
              <a:buNone/>
            </a:pPr>
            <a:r>
              <a:rPr lang="en-ZA" sz="1300" dirty="0">
                <a:solidFill>
                  <a:prstClr val="black"/>
                </a:solidFill>
                <a:latin typeface="Arial" panose="020B0604020202020204" pitchFamily="34" charset="0"/>
                <a:ea typeface="Calibri" panose="020F0502020204030204" pitchFamily="34" charset="0"/>
                <a:cs typeface="Arial" panose="020B0604020202020204" pitchFamily="34" charset="0"/>
              </a:rPr>
              <a:t>The strategic objectives of Programme Three are as follows:</a:t>
            </a:r>
          </a:p>
          <a:p>
            <a:pPr marL="0" lvl="0" indent="0" algn="just">
              <a:lnSpc>
                <a:spcPct val="110000"/>
              </a:lnSpc>
              <a:buNone/>
            </a:pPr>
            <a:r>
              <a:rPr lang="en-US" sz="1300" dirty="0">
                <a:latin typeface="Arial" panose="020B0604020202020204" pitchFamily="34" charset="0"/>
                <a:ea typeface="Calibri" panose="020F0502020204030204" pitchFamily="34" charset="0"/>
                <a:cs typeface="Arial" panose="020B0604020202020204" pitchFamily="34" charset="0"/>
              </a:rPr>
              <a:t>• Strategic Objective 2.1 Scaled-up and coordinated support for SMMEs, Co-operatives, Village and Township economies.</a:t>
            </a:r>
          </a:p>
          <a:p>
            <a:pPr marL="0" lvl="0" indent="0" algn="just">
              <a:lnSpc>
                <a:spcPct val="110000"/>
              </a:lnSpc>
              <a:buNone/>
            </a:pPr>
            <a:r>
              <a:rPr lang="en-US" sz="1300" dirty="0">
                <a:latin typeface="Arial" panose="020B0604020202020204" pitchFamily="34" charset="0"/>
                <a:ea typeface="Calibri" panose="020F0502020204030204" pitchFamily="34" charset="0"/>
                <a:cs typeface="Arial" panose="020B0604020202020204" pitchFamily="34" charset="0"/>
              </a:rPr>
              <a:t>• Strategic Objective 2.2. Expand access to financial SMMEs through partnerships and innovative service offerings.</a:t>
            </a:r>
            <a:endParaRPr lang="en-ZA" sz="1300" dirty="0">
              <a:latin typeface="Arial" panose="020B0604020202020204" pitchFamily="34" charset="0"/>
              <a:ea typeface="Calibri" panose="020F0502020204030204" pitchFamily="34" charset="0"/>
              <a:cs typeface="Arial" panose="020B0604020202020204" pitchFamily="34" charset="0"/>
            </a:endParaRPr>
          </a:p>
        </p:txBody>
      </p:sp>
      <p:sp>
        <p:nvSpPr>
          <p:cNvPr id="4" name="Title 1"/>
          <p:cNvSpPr>
            <a:spLocks noGrp="1"/>
          </p:cNvSpPr>
          <p:nvPr>
            <p:ph type="title"/>
          </p:nvPr>
        </p:nvSpPr>
        <p:spPr>
          <a:xfrm>
            <a:off x="0" y="0"/>
            <a:ext cx="9133114" cy="8382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2400" b="1" cap="small" dirty="0" err="1">
                <a:latin typeface="Arial" panose="020B0604020202020204" pitchFamily="34" charset="0"/>
                <a:cs typeface="Arial" panose="020B0604020202020204" pitchFamily="34" charset="0"/>
              </a:rPr>
              <a:t>Programme</a:t>
            </a:r>
            <a:r>
              <a:rPr lang="en-US" sz="2400" b="1" cap="small" dirty="0">
                <a:latin typeface="Arial" panose="020B0604020202020204" pitchFamily="34" charset="0"/>
                <a:cs typeface="Arial" panose="020B0604020202020204" pitchFamily="34" charset="0"/>
              </a:rPr>
              <a:t> Three: Integrated Co-Operatives Development</a:t>
            </a:r>
          </a:p>
        </p:txBody>
      </p:sp>
      <p:sp>
        <p:nvSpPr>
          <p:cNvPr id="6" name="Slide Number Placeholder 5"/>
          <p:cNvSpPr>
            <a:spLocks noGrp="1"/>
          </p:cNvSpPr>
          <p:nvPr>
            <p:ph type="sldNum" sz="quarter" idx="12"/>
          </p:nvPr>
        </p:nvSpPr>
        <p:spPr>
          <a:xfrm>
            <a:off x="8001000" y="6207125"/>
            <a:ext cx="609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52</a:t>
            </a:fld>
            <a:endParaRPr lang="en-US" sz="1400" b="1" dirty="0">
              <a:solidFill>
                <a:prstClr val="black">
                  <a:tint val="75000"/>
                </a:prstClr>
              </a:solidFill>
              <a:latin typeface="Arial" panose="020B0604020202020204" pitchFamily="34" charset="0"/>
              <a:cs typeface="Arial" panose="020B0604020202020204" pitchFamily="34" charset="0"/>
            </a:endParaRPr>
          </a:p>
        </p:txBody>
      </p:sp>
      <p:pic>
        <p:nvPicPr>
          <p:cNvPr id="8" name="Picture 7"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38560164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33114" cy="7620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3200" b="1" cap="small" dirty="0">
                <a:latin typeface="Arial" panose="020B0604020202020204" pitchFamily="34" charset="0"/>
                <a:cs typeface="Arial" panose="020B0604020202020204" pitchFamily="34" charset="0"/>
              </a:rPr>
              <a:t>Overall Performance of the Programme </a:t>
            </a: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77002" y="6496050"/>
            <a:ext cx="1241659" cy="340179"/>
          </a:xfrm>
          <a:prstGeom prst="rect">
            <a:avLst/>
          </a:prstGeom>
          <a:noFill/>
          <a:ln>
            <a:noFill/>
          </a:ln>
        </p:spPr>
      </p:pic>
      <p:sp>
        <p:nvSpPr>
          <p:cNvPr id="6" name="Slide Number Placeholder 5"/>
          <p:cNvSpPr>
            <a:spLocks noGrp="1"/>
          </p:cNvSpPr>
          <p:nvPr>
            <p:ph type="sldNum" sz="quarter" idx="12"/>
          </p:nvPr>
        </p:nvSpPr>
        <p:spPr>
          <a:xfrm>
            <a:off x="8001000" y="6313487"/>
            <a:ext cx="609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53</a:t>
            </a:fld>
            <a:endParaRPr lang="en-US" sz="1400" b="1" dirty="0">
              <a:solidFill>
                <a:prstClr val="black">
                  <a:tint val="75000"/>
                </a:prstClr>
              </a:solidFill>
              <a:latin typeface="Arial" panose="020B0604020202020204" pitchFamily="34" charset="0"/>
              <a:cs typeface="Arial" panose="020B0604020202020204" pitchFamily="34" charset="0"/>
            </a:endParaRPr>
          </a:p>
        </p:txBody>
      </p:sp>
      <p:pic>
        <p:nvPicPr>
          <p:cNvPr id="7" name="Picture 6"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graphicFrame>
        <p:nvGraphicFramePr>
          <p:cNvPr id="12" name="Table 11"/>
          <p:cNvGraphicFramePr>
            <a:graphicFrameLocks noGrp="1"/>
          </p:cNvGraphicFramePr>
          <p:nvPr>
            <p:extLst>
              <p:ext uri="{D42A27DB-BD31-4B8C-83A1-F6EECF244321}">
                <p14:modId xmlns:p14="http://schemas.microsoft.com/office/powerpoint/2010/main" xmlns="" val="3870363125"/>
              </p:ext>
            </p:extLst>
          </p:nvPr>
        </p:nvGraphicFramePr>
        <p:xfrm>
          <a:off x="0" y="838199"/>
          <a:ext cx="9133113" cy="5486401"/>
        </p:xfrm>
        <a:graphic>
          <a:graphicData uri="http://schemas.openxmlformats.org/drawingml/2006/table">
            <a:tbl>
              <a:tblPr firstRow="1" firstCol="1" bandRow="1"/>
              <a:tblGrid>
                <a:gridCol w="990600">
                  <a:extLst>
                    <a:ext uri="{9D8B030D-6E8A-4147-A177-3AD203B41FA5}">
                      <a16:colId xmlns:a16="http://schemas.microsoft.com/office/drawing/2014/main" xmlns="" val="1147373644"/>
                    </a:ext>
                  </a:extLst>
                </a:gridCol>
                <a:gridCol w="1153696">
                  <a:extLst>
                    <a:ext uri="{9D8B030D-6E8A-4147-A177-3AD203B41FA5}">
                      <a16:colId xmlns:a16="http://schemas.microsoft.com/office/drawing/2014/main" xmlns="" val="20001"/>
                    </a:ext>
                  </a:extLst>
                </a:gridCol>
                <a:gridCol w="1429531">
                  <a:extLst>
                    <a:ext uri="{9D8B030D-6E8A-4147-A177-3AD203B41FA5}">
                      <a16:colId xmlns:a16="http://schemas.microsoft.com/office/drawing/2014/main" xmlns="" val="437021791"/>
                    </a:ext>
                  </a:extLst>
                </a:gridCol>
                <a:gridCol w="2522173">
                  <a:extLst>
                    <a:ext uri="{9D8B030D-6E8A-4147-A177-3AD203B41FA5}">
                      <a16:colId xmlns:a16="http://schemas.microsoft.com/office/drawing/2014/main" xmlns="" val="1354037288"/>
                    </a:ext>
                  </a:extLst>
                </a:gridCol>
                <a:gridCol w="1676400">
                  <a:extLst>
                    <a:ext uri="{9D8B030D-6E8A-4147-A177-3AD203B41FA5}">
                      <a16:colId xmlns:a16="http://schemas.microsoft.com/office/drawing/2014/main" xmlns="" val="20004"/>
                    </a:ext>
                  </a:extLst>
                </a:gridCol>
                <a:gridCol w="1360713">
                  <a:extLst>
                    <a:ext uri="{9D8B030D-6E8A-4147-A177-3AD203B41FA5}">
                      <a16:colId xmlns:a16="http://schemas.microsoft.com/office/drawing/2014/main" xmlns="" val="20005"/>
                    </a:ext>
                  </a:extLst>
                </a:gridCol>
              </a:tblGrid>
              <a:tr h="228601">
                <a:tc gridSpan="6">
                  <a:txBody>
                    <a:bodyPr/>
                    <a:lstStyle/>
                    <a:p>
                      <a:pPr>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Programme Three: Integrated Cooperatives Development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13943086"/>
                  </a:ext>
                </a:extLst>
              </a:tr>
              <a:tr h="536331">
                <a:tc>
                  <a:txBody>
                    <a:bodyPr/>
                    <a:lstStyle/>
                    <a:p>
                      <a:pPr algn="ctr">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Strategic Objective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2018/19</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Planned Target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Comment on deviations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2186952721"/>
                  </a:ext>
                </a:extLst>
              </a:tr>
              <a:tr h="378069">
                <a:tc gridSpan="6">
                  <a:txBody>
                    <a:bodyPr/>
                    <a:lstStyle/>
                    <a:p>
                      <a:pPr>
                        <a:spcBef>
                          <a:spcPts val="1200"/>
                        </a:spcBef>
                        <a:spcAft>
                          <a:spcPts val="1200"/>
                        </a:spcAft>
                      </a:pPr>
                      <a:r>
                        <a:rPr lang="en-ZA" sz="1000" b="1" dirty="0">
                          <a:effectLst/>
                          <a:latin typeface="Arial" panose="020B0604020202020204" pitchFamily="34" charset="0"/>
                          <a:ea typeface="Calibri" panose="020F0502020204030204" pitchFamily="34" charset="0"/>
                          <a:cs typeface="Arial" panose="020B0604020202020204" pitchFamily="34" charset="0"/>
                        </a:rPr>
                        <a:t>2</a:t>
                      </a:r>
                      <a:r>
                        <a:rPr lang="en-ZA" sz="1100" b="1" dirty="0">
                          <a:effectLst/>
                          <a:latin typeface="Arial" panose="020B0604020202020204" pitchFamily="34" charset="0"/>
                          <a:ea typeface="Calibri" panose="020F0502020204030204" pitchFamily="34" charset="0"/>
                          <a:cs typeface="Arial" panose="020B0604020202020204" pitchFamily="34" charset="0"/>
                        </a:rPr>
                        <a:t>:  Equitable access to responsive and targeted products and services that enable the growth and development of SMMEs and Cooperatives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797101883"/>
                  </a:ext>
                </a:extLst>
              </a:tr>
              <a:tr h="1951892">
                <a:tc rowSpan="3">
                  <a:txBody>
                    <a:bodyPr/>
                    <a:lstStyle/>
                    <a:p>
                      <a:pPr algn="l"/>
                      <a:r>
                        <a:rPr lang="en-US" sz="1000" b="1" i="0" u="none" strike="noStrike" baseline="0" dirty="0">
                          <a:solidFill>
                            <a:srgbClr val="231F20"/>
                          </a:solidFill>
                          <a:latin typeface="Arial" panose="020B0604020202020204" pitchFamily="34" charset="0"/>
                          <a:cs typeface="Arial" panose="020B0604020202020204" pitchFamily="34" charset="0"/>
                        </a:rPr>
                        <a:t>2.1. Scaled-up and</a:t>
                      </a:r>
                    </a:p>
                    <a:p>
                      <a:pPr algn="l"/>
                      <a:r>
                        <a:rPr lang="en-US" sz="1000" b="1" i="0" u="none" strike="noStrike" baseline="0" dirty="0">
                          <a:solidFill>
                            <a:srgbClr val="231F20"/>
                          </a:solidFill>
                          <a:latin typeface="Arial" panose="020B0604020202020204" pitchFamily="34" charset="0"/>
                          <a:cs typeface="Arial" panose="020B0604020202020204" pitchFamily="34" charset="0"/>
                        </a:rPr>
                        <a:t>coordinated support</a:t>
                      </a:r>
                    </a:p>
                    <a:p>
                      <a:pPr algn="l"/>
                      <a:r>
                        <a:rPr lang="en-US" sz="1000" b="1" i="0" u="none" strike="noStrike" baseline="0" dirty="0">
                          <a:solidFill>
                            <a:srgbClr val="231F20"/>
                          </a:solidFill>
                          <a:latin typeface="Arial" panose="020B0604020202020204" pitchFamily="34" charset="0"/>
                          <a:cs typeface="Arial" panose="020B0604020202020204" pitchFamily="34" charset="0"/>
                        </a:rPr>
                        <a:t>for SMMEs, Cooperatives,</a:t>
                      </a:r>
                    </a:p>
                    <a:p>
                      <a:pPr algn="l"/>
                      <a:r>
                        <a:rPr lang="en-US" sz="1000" b="1" i="0" u="none" strike="noStrike" baseline="0" dirty="0">
                          <a:solidFill>
                            <a:srgbClr val="231F20"/>
                          </a:solidFill>
                          <a:latin typeface="Arial" panose="020B0604020202020204" pitchFamily="34" charset="0"/>
                          <a:cs typeface="Arial" panose="020B0604020202020204" pitchFamily="34" charset="0"/>
                        </a:rPr>
                        <a:t>Village</a:t>
                      </a:r>
                    </a:p>
                    <a:p>
                      <a:pPr algn="l"/>
                      <a:r>
                        <a:rPr lang="en-US" sz="1000" b="1" i="0" u="none" strike="noStrike" baseline="0" dirty="0">
                          <a:solidFill>
                            <a:srgbClr val="231F20"/>
                          </a:solidFill>
                          <a:latin typeface="Arial" panose="020B0604020202020204" pitchFamily="34" charset="0"/>
                          <a:cs typeface="Arial" panose="020B0604020202020204" pitchFamily="34" charset="0"/>
                        </a:rPr>
                        <a:t>and Township</a:t>
                      </a:r>
                    </a:p>
                    <a:p>
                      <a:pPr algn="l"/>
                      <a:r>
                        <a:rPr lang="en-US" sz="1000" b="1" i="0" u="none" strike="noStrike" baseline="0" dirty="0">
                          <a:solidFill>
                            <a:srgbClr val="231F20"/>
                          </a:solidFill>
                          <a:latin typeface="Arial" panose="020B0604020202020204" pitchFamily="34" charset="0"/>
                          <a:cs typeface="Arial" panose="020B0604020202020204" pitchFamily="34" charset="0"/>
                        </a:rPr>
                        <a:t>economies.</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 </a:t>
                      </a: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N/A</a:t>
                      </a: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0" i="0" u="none" strike="noStrike" baseline="0" dirty="0">
                          <a:solidFill>
                            <a:srgbClr val="231F20"/>
                          </a:solidFill>
                          <a:latin typeface="Arial" panose="020B0604020202020204" pitchFamily="34" charset="0"/>
                          <a:cs typeface="Arial" panose="020B0604020202020204" pitchFamily="34" charset="0"/>
                        </a:rPr>
                        <a:t>Four (4) Product</a:t>
                      </a:r>
                    </a:p>
                    <a:p>
                      <a:pPr algn="l"/>
                      <a:r>
                        <a:rPr lang="en-US" sz="1000" b="0" i="0" u="none" strike="noStrike" baseline="0" dirty="0">
                          <a:solidFill>
                            <a:srgbClr val="231F20"/>
                          </a:solidFill>
                          <a:latin typeface="Arial" panose="020B0604020202020204" pitchFamily="34" charset="0"/>
                          <a:cs typeface="Arial" panose="020B0604020202020204" pitchFamily="34" charset="0"/>
                        </a:rPr>
                        <a:t>markets roll out plans</a:t>
                      </a:r>
                    </a:p>
                    <a:p>
                      <a:pPr algn="l"/>
                      <a:r>
                        <a:rPr lang="en-US" sz="1000" b="0" i="0" u="none" strike="noStrike" baseline="0" dirty="0">
                          <a:solidFill>
                            <a:srgbClr val="231F20"/>
                          </a:solidFill>
                          <a:latin typeface="Arial" panose="020B0604020202020204" pitchFamily="34" charset="0"/>
                          <a:cs typeface="Arial" panose="020B0604020202020204" pitchFamily="34" charset="0"/>
                        </a:rPr>
                        <a:t>for SMMEs and Cooperatives</a:t>
                      </a:r>
                    </a:p>
                    <a:p>
                      <a:pPr algn="l"/>
                      <a:r>
                        <a:rPr lang="en-US" sz="1000" b="0" i="0" u="none" strike="noStrike" baseline="0" dirty="0">
                          <a:solidFill>
                            <a:srgbClr val="231F20"/>
                          </a:solidFill>
                          <a:latin typeface="Arial" panose="020B0604020202020204" pitchFamily="34" charset="0"/>
                          <a:cs typeface="Arial" panose="020B0604020202020204" pitchFamily="34" charset="0"/>
                        </a:rPr>
                        <a:t>approved</a:t>
                      </a:r>
                    </a:p>
                    <a:p>
                      <a:pPr algn="l"/>
                      <a:r>
                        <a:rPr lang="en-US" sz="1000" b="0" i="0" u="none" strike="noStrike" baseline="0" dirty="0">
                          <a:solidFill>
                            <a:srgbClr val="231F20"/>
                          </a:solidFill>
                          <a:latin typeface="Arial" panose="020B0604020202020204" pitchFamily="34" charset="0"/>
                          <a:cs typeface="Arial" panose="020B0604020202020204" pitchFamily="34" charset="0"/>
                        </a:rPr>
                        <a:t>by ADDG.</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00" b="0" i="0" u="none" strike="noStrike" baseline="0" dirty="0">
                          <a:solidFill>
                            <a:srgbClr val="231F20"/>
                          </a:solidFill>
                          <a:latin typeface="Arial" panose="020B0604020202020204" pitchFamily="34" charset="0"/>
                          <a:cs typeface="Arial" panose="020B0604020202020204" pitchFamily="34" charset="0"/>
                        </a:rPr>
                        <a:t>Four (4) Product markets roll out plans for SMMEs and Cooperatives approved by ADDG in the four provinces:</a:t>
                      </a:r>
                    </a:p>
                    <a:p>
                      <a:pPr algn="l"/>
                      <a:endParaRPr lang="en-US" sz="1000" b="0" i="0" u="none" strike="noStrike" baseline="0" dirty="0">
                        <a:solidFill>
                          <a:srgbClr val="231F20"/>
                        </a:solidFill>
                        <a:latin typeface="Arial" panose="020B0604020202020204" pitchFamily="34" charset="0"/>
                        <a:cs typeface="Arial" panose="020B0604020202020204" pitchFamily="34" charset="0"/>
                      </a:endParaRPr>
                    </a:p>
                    <a:p>
                      <a:pPr algn="l"/>
                      <a:r>
                        <a:rPr lang="en-US" sz="1000" b="0" i="0" u="none" strike="noStrike" baseline="0" dirty="0">
                          <a:solidFill>
                            <a:srgbClr val="231F20"/>
                          </a:solidFill>
                          <a:latin typeface="Arial" panose="020B0604020202020204" pitchFamily="34" charset="0"/>
                          <a:cs typeface="Arial" panose="020B0604020202020204" pitchFamily="34" charset="0"/>
                        </a:rPr>
                        <a:t>• North West (Home industries and fashion)</a:t>
                      </a:r>
                    </a:p>
                    <a:p>
                      <a:pPr algn="l"/>
                      <a:endParaRPr lang="en-US" sz="1000" b="0" i="0" u="none" strike="noStrike" baseline="0" dirty="0">
                        <a:solidFill>
                          <a:srgbClr val="231F20"/>
                        </a:solidFill>
                        <a:latin typeface="Arial" panose="020B0604020202020204" pitchFamily="34" charset="0"/>
                        <a:cs typeface="Arial" panose="020B0604020202020204" pitchFamily="34" charset="0"/>
                      </a:endParaRPr>
                    </a:p>
                    <a:p>
                      <a:pPr algn="l"/>
                      <a:r>
                        <a:rPr lang="en-US" sz="1000" b="0" i="0" u="none" strike="noStrike" baseline="0" dirty="0">
                          <a:solidFill>
                            <a:srgbClr val="231F20"/>
                          </a:solidFill>
                          <a:latin typeface="Arial" panose="020B0604020202020204" pitchFamily="34" charset="0"/>
                          <a:cs typeface="Arial" panose="020B0604020202020204" pitchFamily="34" charset="0"/>
                        </a:rPr>
                        <a:t>• Mpumalanga (Steel)</a:t>
                      </a:r>
                    </a:p>
                    <a:p>
                      <a:pPr algn="l"/>
                      <a:endParaRPr lang="en-US" sz="1000" b="0" i="0" u="none" strike="noStrike" baseline="0" dirty="0">
                        <a:solidFill>
                          <a:srgbClr val="231F20"/>
                        </a:solidFill>
                        <a:latin typeface="Arial" panose="020B0604020202020204" pitchFamily="34" charset="0"/>
                        <a:cs typeface="Arial" panose="020B0604020202020204" pitchFamily="34" charset="0"/>
                      </a:endParaRPr>
                    </a:p>
                    <a:p>
                      <a:pPr algn="l"/>
                      <a:r>
                        <a:rPr lang="en-US" sz="1000" b="0" i="0" u="none" strike="noStrike" baseline="0" dirty="0">
                          <a:solidFill>
                            <a:srgbClr val="231F20"/>
                          </a:solidFill>
                          <a:latin typeface="Arial" panose="020B0604020202020204" pitchFamily="34" charset="0"/>
                          <a:cs typeface="Arial" panose="020B0604020202020204" pitchFamily="34" charset="0"/>
                        </a:rPr>
                        <a:t>• Limpopo (Agricultural)</a:t>
                      </a:r>
                    </a:p>
                    <a:p>
                      <a:pPr algn="l"/>
                      <a:endParaRPr lang="en-US" sz="1000" b="0" i="0" u="none" strike="noStrike" baseline="0" dirty="0">
                        <a:solidFill>
                          <a:srgbClr val="231F20"/>
                        </a:solidFill>
                        <a:latin typeface="Arial" panose="020B0604020202020204" pitchFamily="34" charset="0"/>
                        <a:cs typeface="Arial" panose="020B0604020202020204" pitchFamily="34" charset="0"/>
                      </a:endParaRPr>
                    </a:p>
                    <a:p>
                      <a:pPr algn="l"/>
                      <a:r>
                        <a:rPr lang="en-US" sz="1000" b="0" i="0" u="none" strike="noStrike" baseline="0" dirty="0">
                          <a:solidFill>
                            <a:srgbClr val="231F20"/>
                          </a:solidFill>
                          <a:latin typeface="Arial" panose="020B0604020202020204" pitchFamily="34" charset="0"/>
                          <a:cs typeface="Arial" panose="020B0604020202020204" pitchFamily="34" charset="0"/>
                        </a:rPr>
                        <a:t>• Eastern Cape (Clothing).</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N/A</a:t>
                      </a: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N/A</a:t>
                      </a: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50975759"/>
                  </a:ext>
                </a:extLst>
              </a:tr>
              <a:tr h="867508">
                <a:tc vMerge="1">
                  <a:txBody>
                    <a:bodyPr/>
                    <a:lstStyle/>
                    <a:p>
                      <a:pPr>
                        <a:spcAft>
                          <a:spcPts val="0"/>
                        </a:spcAft>
                      </a:pP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latin typeface="Arial" panose="020B0604020202020204" pitchFamily="34" charset="0"/>
                          <a:cs typeface="Arial" panose="020B0604020202020204" pitchFamily="34" charset="0"/>
                        </a:rPr>
                        <a:t>N/A</a:t>
                      </a: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0" i="0" u="none" strike="noStrike" baseline="0" dirty="0">
                          <a:solidFill>
                            <a:srgbClr val="231F20"/>
                          </a:solidFill>
                          <a:latin typeface="Arial" panose="020B0604020202020204" pitchFamily="34" charset="0"/>
                          <a:cs typeface="Arial" panose="020B0604020202020204" pitchFamily="34" charset="0"/>
                        </a:rPr>
                        <a:t>Outcome Report of</a:t>
                      </a:r>
                    </a:p>
                    <a:p>
                      <a:pPr algn="l"/>
                      <a:r>
                        <a:rPr lang="en-US" sz="1000" b="0" i="0" u="none" strike="noStrike" baseline="0" dirty="0">
                          <a:solidFill>
                            <a:srgbClr val="231F20"/>
                          </a:solidFill>
                          <a:latin typeface="Arial" panose="020B0604020202020204" pitchFamily="34" charset="0"/>
                          <a:cs typeface="Arial" panose="020B0604020202020204" pitchFamily="34" charset="0"/>
                        </a:rPr>
                        <a:t>20 SMMEs whose</a:t>
                      </a:r>
                    </a:p>
                    <a:p>
                      <a:pPr algn="l"/>
                      <a:r>
                        <a:rPr lang="en-US" sz="1000" b="0" i="0" u="none" strike="noStrike" baseline="0" dirty="0">
                          <a:solidFill>
                            <a:srgbClr val="231F20"/>
                          </a:solidFill>
                          <a:latin typeface="Arial" panose="020B0604020202020204" pitchFamily="34" charset="0"/>
                          <a:cs typeface="Arial" panose="020B0604020202020204" pitchFamily="34" charset="0"/>
                        </a:rPr>
                        <a:t>product quality has</a:t>
                      </a:r>
                    </a:p>
                    <a:p>
                      <a:pPr algn="l"/>
                      <a:r>
                        <a:rPr lang="en-US" sz="1000" b="0" i="0" u="none" strike="noStrike" baseline="0" dirty="0">
                          <a:solidFill>
                            <a:srgbClr val="231F20"/>
                          </a:solidFill>
                          <a:latin typeface="Arial" panose="020B0604020202020204" pitchFamily="34" charset="0"/>
                          <a:cs typeface="Arial" panose="020B0604020202020204" pitchFamily="34" charset="0"/>
                        </a:rPr>
                        <a:t>been tested and</a:t>
                      </a:r>
                    </a:p>
                    <a:p>
                      <a:pPr algn="l"/>
                      <a:r>
                        <a:rPr lang="en-US" sz="1000" b="0" i="0" u="none" strike="noStrike" baseline="0" dirty="0">
                          <a:solidFill>
                            <a:srgbClr val="231F20"/>
                          </a:solidFill>
                          <a:latin typeface="Arial" panose="020B0604020202020204" pitchFamily="34" charset="0"/>
                          <a:cs typeface="Arial" panose="020B0604020202020204" pitchFamily="34" charset="0"/>
                        </a:rPr>
                        <a:t>improved.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00" b="0" i="0" u="none" strike="noStrike" baseline="0" dirty="0">
                          <a:solidFill>
                            <a:srgbClr val="231F20"/>
                          </a:solidFill>
                          <a:latin typeface="Arial" panose="020B0604020202020204" pitchFamily="34" charset="0"/>
                          <a:cs typeface="Arial" panose="020B0604020202020204" pitchFamily="34" charset="0"/>
                        </a:rPr>
                        <a:t>Outcome Report of 20 SMMEs whose</a:t>
                      </a:r>
                    </a:p>
                    <a:p>
                      <a:pPr algn="l"/>
                      <a:r>
                        <a:rPr lang="en-US" sz="1000" b="0" i="0" u="none" strike="noStrike" baseline="0" dirty="0">
                          <a:solidFill>
                            <a:srgbClr val="231F20"/>
                          </a:solidFill>
                          <a:latin typeface="Arial" panose="020B0604020202020204" pitchFamily="34" charset="0"/>
                          <a:cs typeface="Arial" panose="020B0604020202020204" pitchFamily="34" charset="0"/>
                        </a:rPr>
                        <a:t>product quality has been tested and</a:t>
                      </a:r>
                    </a:p>
                    <a:p>
                      <a:pPr algn="l"/>
                      <a:r>
                        <a:rPr lang="en-US" sz="1000" b="0" i="0" u="none" strike="noStrike" baseline="0" dirty="0">
                          <a:solidFill>
                            <a:srgbClr val="231F20"/>
                          </a:solidFill>
                          <a:latin typeface="Arial" panose="020B0604020202020204" pitchFamily="34" charset="0"/>
                          <a:cs typeface="Arial" panose="020B0604020202020204" pitchFamily="34" charset="0"/>
                        </a:rPr>
                        <a:t>improved.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N/A</a:t>
                      </a: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N/A</a:t>
                      </a: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2108234"/>
                  </a:ext>
                </a:extLst>
              </a:tr>
              <a:tr h="1430215">
                <a:tc vMerge="1">
                  <a:txBody>
                    <a:bodyPr/>
                    <a:lstStyle/>
                    <a:p>
                      <a:pPr>
                        <a:spcAft>
                          <a:spcPts val="0"/>
                        </a:spcAft>
                      </a:pP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latin typeface="Arial" panose="020B0604020202020204" pitchFamily="34" charset="0"/>
                          <a:cs typeface="Arial" panose="020B0604020202020204" pitchFamily="34" charset="0"/>
                        </a:rPr>
                        <a:t>N/A</a:t>
                      </a: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0" i="0" u="none" strike="noStrike" baseline="0" dirty="0">
                          <a:solidFill>
                            <a:srgbClr val="231F20"/>
                          </a:solidFill>
                          <a:latin typeface="Arial" panose="020B0604020202020204" pitchFamily="34" charset="0"/>
                          <a:cs typeface="Arial" panose="020B0604020202020204" pitchFamily="34" charset="0"/>
                        </a:rPr>
                        <a:t>Blueprint Guideline</a:t>
                      </a:r>
                    </a:p>
                    <a:p>
                      <a:pPr algn="l"/>
                      <a:r>
                        <a:rPr lang="en-US" sz="1000" b="0" i="0" u="none" strike="noStrike" baseline="0" dirty="0">
                          <a:solidFill>
                            <a:srgbClr val="231F20"/>
                          </a:solidFill>
                          <a:latin typeface="Arial" panose="020B0604020202020204" pitchFamily="34" charset="0"/>
                          <a:cs typeface="Arial" panose="020B0604020202020204" pitchFamily="34" charset="0"/>
                        </a:rPr>
                        <a:t>document for the</a:t>
                      </a:r>
                    </a:p>
                    <a:p>
                      <a:pPr algn="l"/>
                      <a:r>
                        <a:rPr lang="en-US" sz="1000" b="0" i="0" u="none" strike="noStrike" baseline="0" dirty="0">
                          <a:solidFill>
                            <a:srgbClr val="231F20"/>
                          </a:solidFill>
                          <a:latin typeface="Arial" panose="020B0604020202020204" pitchFamily="34" charset="0"/>
                          <a:cs typeface="Arial" panose="020B0604020202020204" pitchFamily="34" charset="0"/>
                        </a:rPr>
                        <a:t>Procurement:</a:t>
                      </a:r>
                    </a:p>
                    <a:p>
                      <a:pPr algn="l"/>
                      <a:r>
                        <a:rPr lang="en-US" sz="1000" b="0" i="0" u="none" strike="noStrike" baseline="0" dirty="0">
                          <a:solidFill>
                            <a:srgbClr val="231F20"/>
                          </a:solidFill>
                          <a:latin typeface="Arial" panose="020B0604020202020204" pitchFamily="34" charset="0"/>
                          <a:cs typeface="Arial" panose="020B0604020202020204" pitchFamily="34" charset="0"/>
                        </a:rPr>
                        <a:t>Contracting and</a:t>
                      </a:r>
                    </a:p>
                    <a:p>
                      <a:pPr algn="l"/>
                      <a:r>
                        <a:rPr lang="en-US" sz="1000" b="0" i="0" u="none" strike="noStrike" baseline="0" dirty="0">
                          <a:solidFill>
                            <a:srgbClr val="231F20"/>
                          </a:solidFill>
                          <a:latin typeface="Arial" panose="020B0604020202020204" pitchFamily="34" charset="0"/>
                          <a:cs typeface="Arial" panose="020B0604020202020204" pitchFamily="34" charset="0"/>
                        </a:rPr>
                        <a:t>Sub-contracting</a:t>
                      </a:r>
                    </a:p>
                    <a:p>
                      <a:pPr algn="l"/>
                      <a:r>
                        <a:rPr lang="en-US" sz="1000" b="0" i="0" u="none" strike="noStrike" baseline="0" dirty="0">
                          <a:solidFill>
                            <a:srgbClr val="231F20"/>
                          </a:solidFill>
                          <a:latin typeface="Arial" panose="020B0604020202020204" pitchFamily="34" charset="0"/>
                          <a:cs typeface="Arial" panose="020B0604020202020204" pitchFamily="34" charset="0"/>
                        </a:rPr>
                        <a:t>requirements for SMME and Cooperatives.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1" i="0" u="none" strike="noStrike" baseline="0" dirty="0">
                          <a:solidFill>
                            <a:srgbClr val="231F20"/>
                          </a:solidFill>
                          <a:latin typeface="Arial" panose="020B0604020202020204" pitchFamily="34" charset="0"/>
                          <a:cs typeface="Arial" panose="020B0604020202020204" pitchFamily="34" charset="0"/>
                        </a:rPr>
                        <a:t>Target not Achieved:</a:t>
                      </a:r>
                    </a:p>
                    <a:p>
                      <a:pPr algn="l"/>
                      <a:r>
                        <a:rPr lang="en-US" sz="1000" b="0" i="0" u="none" strike="noStrike" baseline="0" dirty="0">
                          <a:solidFill>
                            <a:srgbClr val="231F20"/>
                          </a:solidFill>
                          <a:latin typeface="Arial" panose="020B0604020202020204" pitchFamily="34" charset="0"/>
                          <a:cs typeface="Arial" panose="020B0604020202020204" pitchFamily="34" charset="0"/>
                        </a:rPr>
                        <a:t>Blueprint Guidelines document on SMMEs</a:t>
                      </a:r>
                    </a:p>
                    <a:p>
                      <a:pPr algn="l"/>
                      <a:r>
                        <a:rPr lang="en-US" sz="1000" b="0" i="0" u="none" strike="noStrike" baseline="0" dirty="0">
                          <a:solidFill>
                            <a:srgbClr val="231F20"/>
                          </a:solidFill>
                          <a:latin typeface="Arial" panose="020B0604020202020204" pitchFamily="34" charset="0"/>
                          <a:cs typeface="Arial" panose="020B0604020202020204" pitchFamily="34" charset="0"/>
                        </a:rPr>
                        <a:t>and Co-operatives Contracting were not</a:t>
                      </a:r>
                    </a:p>
                    <a:p>
                      <a:pPr algn="l"/>
                      <a:r>
                        <a:rPr lang="en-US" sz="1000" b="0" i="0" u="none" strike="noStrike" baseline="0" dirty="0">
                          <a:solidFill>
                            <a:srgbClr val="231F20"/>
                          </a:solidFill>
                          <a:latin typeface="Arial" panose="020B0604020202020204" pitchFamily="34" charset="0"/>
                          <a:cs typeface="Arial" panose="020B0604020202020204" pitchFamily="34" charset="0"/>
                        </a:rPr>
                        <a:t>approved.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en-US" sz="1000" b="0" i="0" u="none" strike="noStrike" baseline="0" dirty="0">
                          <a:solidFill>
                            <a:srgbClr val="231F20"/>
                          </a:solidFill>
                          <a:latin typeface="Arial" panose="020B0604020202020204" pitchFamily="34" charset="0"/>
                          <a:cs typeface="Arial" panose="020B0604020202020204" pitchFamily="34" charset="0"/>
                        </a:rPr>
                        <a:t>Blueprint Guideline document for the Procurement:</a:t>
                      </a:r>
                    </a:p>
                    <a:p>
                      <a:pPr algn="l"/>
                      <a:r>
                        <a:rPr lang="en-US" sz="1000" b="0" i="0" u="none" strike="noStrike" baseline="0" dirty="0">
                          <a:solidFill>
                            <a:srgbClr val="231F20"/>
                          </a:solidFill>
                          <a:latin typeface="Arial" panose="020B0604020202020204" pitchFamily="34" charset="0"/>
                          <a:cs typeface="Arial" panose="020B0604020202020204" pitchFamily="34" charset="0"/>
                        </a:rPr>
                        <a:t>Contracting and Sub-contracting requirements for</a:t>
                      </a:r>
                    </a:p>
                    <a:p>
                      <a:pPr algn="l"/>
                      <a:r>
                        <a:rPr lang="en-US" sz="1000" b="0" i="0" u="none" strike="noStrike" baseline="0" dirty="0">
                          <a:solidFill>
                            <a:srgbClr val="231F20"/>
                          </a:solidFill>
                          <a:latin typeface="Arial" panose="020B0604020202020204" pitchFamily="34" charset="0"/>
                          <a:cs typeface="Arial" panose="020B0604020202020204" pitchFamily="34" charset="0"/>
                        </a:rPr>
                        <a:t>SMME and Cooperatives</a:t>
                      </a:r>
                    </a:p>
                    <a:p>
                      <a:pPr algn="l"/>
                      <a:r>
                        <a:rPr lang="en-US" sz="1000" b="0" i="0" u="none" strike="noStrike" baseline="0" dirty="0">
                          <a:solidFill>
                            <a:srgbClr val="231F20"/>
                          </a:solidFill>
                          <a:latin typeface="Arial" panose="020B0604020202020204" pitchFamily="34" charset="0"/>
                          <a:cs typeface="Arial" panose="020B0604020202020204" pitchFamily="34" charset="0"/>
                        </a:rPr>
                        <a:t>Approved in April 2020.</a:t>
                      </a:r>
                      <a:endParaRPr lang="en-US" sz="1000" dirty="0">
                        <a:latin typeface="Arial" panose="020B060402020202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b="0" i="0" u="none" strike="noStrike" baseline="0" dirty="0">
                          <a:solidFill>
                            <a:srgbClr val="231F20"/>
                          </a:solidFill>
                          <a:latin typeface="Arial" panose="020B0604020202020204" pitchFamily="34" charset="0"/>
                          <a:cs typeface="Arial" panose="020B0604020202020204" pitchFamily="34" charset="0"/>
                        </a:rPr>
                        <a:t>The Blueprint on SMMEs and</a:t>
                      </a:r>
                    </a:p>
                    <a:p>
                      <a:pPr algn="l"/>
                      <a:r>
                        <a:rPr lang="en-US" sz="1000" b="0" i="0" u="none" strike="noStrike" baseline="0" dirty="0">
                          <a:solidFill>
                            <a:srgbClr val="231F20"/>
                          </a:solidFill>
                          <a:latin typeface="Arial" panose="020B0604020202020204" pitchFamily="34" charset="0"/>
                          <a:cs typeface="Arial" panose="020B0604020202020204" pitchFamily="34" charset="0"/>
                        </a:rPr>
                        <a:t>Co-operatives</a:t>
                      </a:r>
                    </a:p>
                    <a:p>
                      <a:pPr algn="l"/>
                      <a:r>
                        <a:rPr lang="en-US" sz="1000" b="0" i="0" u="none" strike="noStrike" baseline="0" dirty="0">
                          <a:solidFill>
                            <a:srgbClr val="231F20"/>
                          </a:solidFill>
                          <a:latin typeface="Arial" panose="020B0604020202020204" pitchFamily="34" charset="0"/>
                          <a:cs typeface="Arial" panose="020B0604020202020204" pitchFamily="34" charset="0"/>
                        </a:rPr>
                        <a:t>Contracting needed</a:t>
                      </a:r>
                    </a:p>
                    <a:p>
                      <a:pPr algn="l"/>
                      <a:r>
                        <a:rPr lang="en-US" sz="1000" b="0" i="0" u="none" strike="noStrike" baseline="0" dirty="0">
                          <a:solidFill>
                            <a:srgbClr val="231F20"/>
                          </a:solidFill>
                          <a:latin typeface="Arial" panose="020B0604020202020204" pitchFamily="34" charset="0"/>
                          <a:cs typeface="Arial" panose="020B0604020202020204" pitchFamily="34" charset="0"/>
                        </a:rPr>
                        <a:t>to be presented to</a:t>
                      </a:r>
                    </a:p>
                    <a:p>
                      <a:pPr algn="l"/>
                      <a:r>
                        <a:rPr lang="en-US" sz="1000" b="0" i="0" u="none" strike="noStrike" baseline="0" dirty="0">
                          <a:solidFill>
                            <a:srgbClr val="231F20"/>
                          </a:solidFill>
                          <a:latin typeface="Arial" panose="020B0604020202020204" pitchFamily="34" charset="0"/>
                          <a:cs typeface="Arial" panose="020B0604020202020204" pitchFamily="34" charset="0"/>
                        </a:rPr>
                        <a:t>EXCO for approval.</a:t>
                      </a:r>
                    </a:p>
                    <a:p>
                      <a:pPr algn="l"/>
                      <a:r>
                        <a:rPr lang="en-US" sz="1000" b="0" i="0" u="none" strike="noStrike" baseline="0" dirty="0">
                          <a:solidFill>
                            <a:srgbClr val="231F20"/>
                          </a:solidFill>
                          <a:latin typeface="Arial" panose="020B0604020202020204" pitchFamily="34" charset="0"/>
                          <a:cs typeface="Arial" panose="020B0604020202020204" pitchFamily="34" charset="0"/>
                        </a:rPr>
                        <a:t>The targeted EXCO</a:t>
                      </a:r>
                    </a:p>
                    <a:p>
                      <a:pPr algn="l"/>
                      <a:r>
                        <a:rPr lang="en-US" sz="1000" b="0" i="0" u="none" strike="noStrike" baseline="0" dirty="0">
                          <a:solidFill>
                            <a:srgbClr val="231F20"/>
                          </a:solidFill>
                          <a:latin typeface="Arial" panose="020B0604020202020204" pitchFamily="34" charset="0"/>
                          <a:cs typeface="Arial" panose="020B0604020202020204" pitchFamily="34" charset="0"/>
                        </a:rPr>
                        <a:t>meeting was cancelled due to COVID-19 pandemic measures.</a:t>
                      </a:r>
                      <a:endParaRPr lang="en-US" sz="1000" dirty="0">
                        <a:latin typeface="Arial" panose="020B060402020202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13" name="Rectangle 4"/>
          <p:cNvSpPr>
            <a:spLocks noChangeArrowheads="1"/>
          </p:cNvSpPr>
          <p:nvPr/>
        </p:nvSpPr>
        <p:spPr bwMode="auto">
          <a:xfrm>
            <a:off x="4321175" y="-18970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4188847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33114" cy="9144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3200" b="1" cap="small" dirty="0">
                <a:latin typeface="Arial" panose="020B0604020202020204" pitchFamily="34" charset="0"/>
                <a:cs typeface="Arial" panose="020B0604020202020204" pitchFamily="34" charset="0"/>
              </a:rPr>
              <a:t>Overall Performance of the Programme </a:t>
            </a: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77002" y="6496050"/>
            <a:ext cx="1241659" cy="340179"/>
          </a:xfrm>
          <a:prstGeom prst="rect">
            <a:avLst/>
          </a:prstGeom>
          <a:noFill/>
          <a:ln>
            <a:noFill/>
          </a:ln>
        </p:spPr>
      </p:pic>
      <p:sp>
        <p:nvSpPr>
          <p:cNvPr id="6" name="Slide Number Placeholder 5"/>
          <p:cNvSpPr>
            <a:spLocks noGrp="1"/>
          </p:cNvSpPr>
          <p:nvPr>
            <p:ph type="sldNum" sz="quarter" idx="12"/>
          </p:nvPr>
        </p:nvSpPr>
        <p:spPr>
          <a:xfrm>
            <a:off x="8001000" y="6313487"/>
            <a:ext cx="609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54</a:t>
            </a:fld>
            <a:endParaRPr lang="en-US" sz="1400" b="1" dirty="0">
              <a:solidFill>
                <a:prstClr val="black">
                  <a:tint val="75000"/>
                </a:prstClr>
              </a:solidFill>
              <a:latin typeface="Arial" panose="020B0604020202020204" pitchFamily="34" charset="0"/>
              <a:cs typeface="Arial" panose="020B0604020202020204" pitchFamily="34" charset="0"/>
            </a:endParaRPr>
          </a:p>
        </p:txBody>
      </p:sp>
      <p:pic>
        <p:nvPicPr>
          <p:cNvPr id="7" name="Picture 6"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graphicFrame>
        <p:nvGraphicFramePr>
          <p:cNvPr id="12" name="Table 11"/>
          <p:cNvGraphicFramePr>
            <a:graphicFrameLocks noGrp="1"/>
          </p:cNvGraphicFramePr>
          <p:nvPr>
            <p:extLst>
              <p:ext uri="{D42A27DB-BD31-4B8C-83A1-F6EECF244321}">
                <p14:modId xmlns:p14="http://schemas.microsoft.com/office/powerpoint/2010/main" xmlns="" val="3609887969"/>
              </p:ext>
            </p:extLst>
          </p:nvPr>
        </p:nvGraphicFramePr>
        <p:xfrm>
          <a:off x="0" y="990600"/>
          <a:ext cx="9133113" cy="4518660"/>
        </p:xfrm>
        <a:graphic>
          <a:graphicData uri="http://schemas.openxmlformats.org/drawingml/2006/table">
            <a:tbl>
              <a:tblPr firstRow="1" firstCol="1" bandRow="1"/>
              <a:tblGrid>
                <a:gridCol w="873602">
                  <a:extLst>
                    <a:ext uri="{9D8B030D-6E8A-4147-A177-3AD203B41FA5}">
                      <a16:colId xmlns:a16="http://schemas.microsoft.com/office/drawing/2014/main" xmlns="" val="1147373644"/>
                    </a:ext>
                  </a:extLst>
                </a:gridCol>
                <a:gridCol w="1270694">
                  <a:extLst>
                    <a:ext uri="{9D8B030D-6E8A-4147-A177-3AD203B41FA5}">
                      <a16:colId xmlns:a16="http://schemas.microsoft.com/office/drawing/2014/main" xmlns="" val="3157923801"/>
                    </a:ext>
                  </a:extLst>
                </a:gridCol>
                <a:gridCol w="1429531">
                  <a:extLst>
                    <a:ext uri="{9D8B030D-6E8A-4147-A177-3AD203B41FA5}">
                      <a16:colId xmlns:a16="http://schemas.microsoft.com/office/drawing/2014/main" xmlns="" val="437021791"/>
                    </a:ext>
                  </a:extLst>
                </a:gridCol>
                <a:gridCol w="1906041">
                  <a:extLst>
                    <a:ext uri="{9D8B030D-6E8A-4147-A177-3AD203B41FA5}">
                      <a16:colId xmlns:a16="http://schemas.microsoft.com/office/drawing/2014/main" xmlns="" val="1354037288"/>
                    </a:ext>
                  </a:extLst>
                </a:gridCol>
                <a:gridCol w="1826623">
                  <a:extLst>
                    <a:ext uri="{9D8B030D-6E8A-4147-A177-3AD203B41FA5}">
                      <a16:colId xmlns:a16="http://schemas.microsoft.com/office/drawing/2014/main" xmlns="" val="306930545"/>
                    </a:ext>
                  </a:extLst>
                </a:gridCol>
                <a:gridCol w="1826622">
                  <a:extLst>
                    <a:ext uri="{9D8B030D-6E8A-4147-A177-3AD203B41FA5}">
                      <a16:colId xmlns:a16="http://schemas.microsoft.com/office/drawing/2014/main" xmlns="" val="2465811744"/>
                    </a:ext>
                  </a:extLst>
                </a:gridCol>
              </a:tblGrid>
              <a:tr h="159448">
                <a:tc gridSpan="6">
                  <a:txBody>
                    <a:bodyPr/>
                    <a:lstStyle/>
                    <a:p>
                      <a:pPr>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Programme Three: Integrated Cooperatives Development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13943086"/>
                  </a:ext>
                </a:extLst>
              </a:tr>
              <a:tr h="478344">
                <a:tc>
                  <a:txBody>
                    <a:bodyPr/>
                    <a:lstStyle/>
                    <a:p>
                      <a:pPr algn="ctr">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Strategic Objective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2018/19</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Planned Target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Comment on deviations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2186952721"/>
                  </a:ext>
                </a:extLst>
              </a:tr>
              <a:tr h="405576">
                <a:tc gridSpan="6">
                  <a:txBody>
                    <a:bodyPr/>
                    <a:lstStyle/>
                    <a:p>
                      <a:pPr>
                        <a:spcBef>
                          <a:spcPts val="1200"/>
                        </a:spcBef>
                        <a:spcAft>
                          <a:spcPts val="1200"/>
                        </a:spcAft>
                      </a:pPr>
                      <a:r>
                        <a:rPr lang="en-ZA" sz="1100" b="1" dirty="0">
                          <a:effectLst/>
                          <a:latin typeface="Arial" panose="020B0604020202020204" pitchFamily="34" charset="0"/>
                          <a:ea typeface="Calibri" panose="020F0502020204030204" pitchFamily="34" charset="0"/>
                          <a:cs typeface="Arial" panose="020B0604020202020204" pitchFamily="34" charset="0"/>
                        </a:rPr>
                        <a:t>2:  Equitable access to responsive and targeted products and services that enable the growth and development of SMMEs and Cooperatives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97101883"/>
                  </a:ext>
                </a:extLst>
              </a:tr>
              <a:tr h="414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rPr>
                        <a:t>2.1. Scaled-up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rPr>
                        <a:t>coordinated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rPr>
                        <a:t>for SMMEs, Cooperatives,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rPr>
                        <a:t>Village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rPr>
                        <a:t>and Township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rPr>
                        <a:t>economies.</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a:spcAft>
                          <a:spcPts val="0"/>
                        </a:spcAft>
                      </a:pP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Arial" panose="020B0604020202020204" pitchFamily="34" charset="0"/>
                          <a:ea typeface="Calibri" panose="020F0502020204030204" pitchFamily="34" charset="0"/>
                          <a:cs typeface="Arial" panose="020B0604020202020204" pitchFamily="34" charset="0"/>
                        </a:rPr>
                        <a:t>N/A</a:t>
                      </a: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2 Partnership</a:t>
                      </a:r>
                    </a:p>
                    <a:p>
                      <a:pPr algn="l"/>
                      <a:r>
                        <a:rPr lang="en-US" sz="1050" b="0" i="0" u="none" strike="noStrike" baseline="0" dirty="0">
                          <a:solidFill>
                            <a:srgbClr val="231F20"/>
                          </a:solidFill>
                          <a:latin typeface="Arial" panose="020B0604020202020204" pitchFamily="34" charset="0"/>
                          <a:cs typeface="Arial" panose="020B0604020202020204" pitchFamily="34" charset="0"/>
                        </a:rPr>
                        <a:t>Agreements with</a:t>
                      </a:r>
                    </a:p>
                    <a:p>
                      <a:pPr algn="l"/>
                      <a:r>
                        <a:rPr lang="en-US" sz="1050" b="0" i="0" u="none" strike="noStrike" baseline="0" dirty="0">
                          <a:solidFill>
                            <a:srgbClr val="231F20"/>
                          </a:solidFill>
                          <a:latin typeface="Arial" panose="020B0604020202020204" pitchFamily="34" charset="0"/>
                          <a:cs typeface="Arial" panose="020B0604020202020204" pitchFamily="34" charset="0"/>
                        </a:rPr>
                        <a:t>industry bodies</a:t>
                      </a:r>
                    </a:p>
                    <a:p>
                      <a:pPr algn="l"/>
                      <a:r>
                        <a:rPr lang="en-US" sz="1050" b="0" i="0" u="none" strike="noStrike" baseline="0" dirty="0">
                          <a:solidFill>
                            <a:srgbClr val="231F20"/>
                          </a:solidFill>
                          <a:latin typeface="Arial" panose="020B0604020202020204" pitchFamily="34" charset="0"/>
                          <a:cs typeface="Arial" panose="020B0604020202020204" pitchFamily="34" charset="0"/>
                        </a:rPr>
                        <a:t>secured and approved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by ADG.</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3 Partnership Agreements with</a:t>
                      </a:r>
                    </a:p>
                    <a:p>
                      <a:pPr algn="l"/>
                      <a:r>
                        <a:rPr lang="en-US" sz="1050" b="0" i="0" u="none" strike="noStrike" baseline="0" dirty="0">
                          <a:solidFill>
                            <a:srgbClr val="231F20"/>
                          </a:solidFill>
                          <a:latin typeface="Arial" panose="020B0604020202020204" pitchFamily="34" charset="0"/>
                          <a:cs typeface="Arial" panose="020B0604020202020204" pitchFamily="34" charset="0"/>
                        </a:rPr>
                        <a:t>industry bodies secured and approved by ADG including:</a:t>
                      </a:r>
                    </a:p>
                    <a:p>
                      <a:pPr algn="l"/>
                      <a:r>
                        <a:rPr lang="en-US" sz="1050" b="0" i="0" u="none" strike="noStrike" baseline="0" dirty="0">
                          <a:solidFill>
                            <a:srgbClr val="231F20"/>
                          </a:solidFill>
                          <a:latin typeface="Arial" panose="020B0604020202020204" pitchFamily="34" charset="0"/>
                          <a:cs typeface="Arial" panose="020B0604020202020204" pitchFamily="34" charset="0"/>
                        </a:rPr>
                        <a:t>• South African Electro-Technical</a:t>
                      </a:r>
                    </a:p>
                    <a:p>
                      <a:pPr algn="l"/>
                      <a:r>
                        <a:rPr lang="en-US" sz="1050" b="0" i="0" u="none" strike="noStrike" baseline="0" dirty="0">
                          <a:solidFill>
                            <a:srgbClr val="231F20"/>
                          </a:solidFill>
                          <a:latin typeface="Arial" panose="020B0604020202020204" pitchFamily="34" charset="0"/>
                          <a:cs typeface="Arial" panose="020B0604020202020204" pitchFamily="34" charset="0"/>
                        </a:rPr>
                        <a:t>Export Council,</a:t>
                      </a:r>
                    </a:p>
                    <a:p>
                      <a:pPr algn="l"/>
                      <a:endParaRPr lang="en-US" sz="1050" b="0" i="0" u="none" strike="noStrike" baseline="0" dirty="0">
                        <a:solidFill>
                          <a:srgbClr val="231F20"/>
                        </a:solidFill>
                        <a:latin typeface="Arial" panose="020B0604020202020204" pitchFamily="34" charset="0"/>
                        <a:cs typeface="Arial" panose="020B0604020202020204" pitchFamily="34" charset="0"/>
                      </a:endParaRPr>
                    </a:p>
                    <a:p>
                      <a:pPr algn="l"/>
                      <a:r>
                        <a:rPr lang="en-US" sz="1050" b="0" i="0" u="none" strike="noStrike" baseline="0" dirty="0">
                          <a:solidFill>
                            <a:srgbClr val="231F20"/>
                          </a:solidFill>
                          <a:latin typeface="Arial" panose="020B0604020202020204" pitchFamily="34" charset="0"/>
                          <a:cs typeface="Arial" panose="020B0604020202020204" pitchFamily="34" charset="0"/>
                        </a:rPr>
                        <a:t>• SA-German Chamber of</a:t>
                      </a:r>
                    </a:p>
                    <a:p>
                      <a:pPr algn="l"/>
                      <a:r>
                        <a:rPr lang="en-US" sz="1050" b="0" i="0" u="none" strike="noStrike" baseline="0" dirty="0">
                          <a:solidFill>
                            <a:srgbClr val="231F20"/>
                          </a:solidFill>
                          <a:latin typeface="Arial" panose="020B0604020202020204" pitchFamily="34" charset="0"/>
                          <a:cs typeface="Arial" panose="020B0604020202020204" pitchFamily="34" charset="0"/>
                        </a:rPr>
                        <a:t>Commerce and</a:t>
                      </a:r>
                    </a:p>
                    <a:p>
                      <a:pPr algn="l"/>
                      <a:endParaRPr lang="en-US" sz="1050" b="0" i="0" u="none" strike="noStrike" baseline="0" dirty="0">
                        <a:solidFill>
                          <a:srgbClr val="231F20"/>
                        </a:solidFill>
                        <a:latin typeface="Arial" panose="020B0604020202020204" pitchFamily="34" charset="0"/>
                        <a:cs typeface="Arial" panose="020B0604020202020204" pitchFamily="34" charset="0"/>
                      </a:endParaRPr>
                    </a:p>
                    <a:p>
                      <a:pPr algn="l"/>
                      <a:r>
                        <a:rPr lang="en-US" sz="1050" b="0" i="0" u="none" strike="noStrike" baseline="0" dirty="0">
                          <a:solidFill>
                            <a:srgbClr val="231F20"/>
                          </a:solidFill>
                          <a:latin typeface="Arial" panose="020B0604020202020204" pitchFamily="34" charset="0"/>
                          <a:cs typeface="Arial" panose="020B0604020202020204" pitchFamily="34" charset="0"/>
                        </a:rPr>
                        <a:t>• Proudly South</a:t>
                      </a:r>
                    </a:p>
                    <a:p>
                      <a:pPr algn="l"/>
                      <a:r>
                        <a:rPr lang="en-US" sz="1050" b="0" i="0" u="none" strike="noStrike" baseline="0" dirty="0">
                          <a:solidFill>
                            <a:srgbClr val="231F20"/>
                          </a:solidFill>
                          <a:latin typeface="Arial" panose="020B0604020202020204" pitchFamily="34" charset="0"/>
                          <a:cs typeface="Arial" panose="020B0604020202020204" pitchFamily="34" charset="0"/>
                        </a:rPr>
                        <a:t>African.</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1 Partnership Agreement with</a:t>
                      </a:r>
                    </a:p>
                    <a:p>
                      <a:pPr algn="l"/>
                      <a:r>
                        <a:rPr lang="en-US" sz="1050" b="0" i="0" u="none" strike="noStrike" baseline="0" dirty="0">
                          <a:solidFill>
                            <a:srgbClr val="231F20"/>
                          </a:solidFill>
                          <a:latin typeface="Arial" panose="020B0604020202020204" pitchFamily="34" charset="0"/>
                          <a:cs typeface="Arial" panose="020B0604020202020204" pitchFamily="34" charset="0"/>
                        </a:rPr>
                        <a:t>industry bodies secured.</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Proudly South African was a follow-up from 2018/19 financial</a:t>
                      </a:r>
                    </a:p>
                    <a:p>
                      <a:pPr algn="l"/>
                      <a:r>
                        <a:rPr lang="en-US" sz="1050" b="0" i="0" u="none" strike="noStrike" baseline="0" dirty="0">
                          <a:solidFill>
                            <a:srgbClr val="231F20"/>
                          </a:solidFill>
                          <a:latin typeface="Arial" panose="020B0604020202020204" pitchFamily="34" charset="0"/>
                          <a:cs typeface="Arial" panose="020B0604020202020204" pitchFamily="34" charset="0"/>
                        </a:rPr>
                        <a:t>year.</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7858900"/>
                  </a:ext>
                </a:extLst>
              </a:tr>
              <a:tr h="414806">
                <a:tc>
                  <a:txBody>
                    <a:bodyPr/>
                    <a:lstStyle/>
                    <a:p>
                      <a:pPr algn="l"/>
                      <a:r>
                        <a:rPr lang="en-US" sz="1000" b="1" i="0" u="none" strike="noStrike" baseline="0" dirty="0">
                          <a:solidFill>
                            <a:srgbClr val="231F20"/>
                          </a:solidFill>
                          <a:latin typeface="TitilliumWeb-Bold"/>
                        </a:rPr>
                        <a:t>2.2. Expand</a:t>
                      </a:r>
                    </a:p>
                    <a:p>
                      <a:pPr algn="l"/>
                      <a:r>
                        <a:rPr lang="en-US" sz="1000" b="1" i="0" u="none" strike="noStrike" baseline="0" dirty="0">
                          <a:solidFill>
                            <a:srgbClr val="231F20"/>
                          </a:solidFill>
                          <a:latin typeface="TitilliumWeb-Bold"/>
                        </a:rPr>
                        <a:t>access to financial</a:t>
                      </a:r>
                    </a:p>
                    <a:p>
                      <a:pPr algn="l"/>
                      <a:r>
                        <a:rPr lang="en-US" sz="1000" b="1" i="0" u="none" strike="noStrike" baseline="0" dirty="0">
                          <a:solidFill>
                            <a:srgbClr val="231F20"/>
                          </a:solidFill>
                          <a:latin typeface="TitilliumWeb-Bold"/>
                        </a:rPr>
                        <a:t>SMMEs through</a:t>
                      </a:r>
                    </a:p>
                    <a:p>
                      <a:pPr algn="l"/>
                      <a:r>
                        <a:rPr lang="en-US" sz="1000" b="1" i="0" u="none" strike="noStrike" baseline="0" dirty="0">
                          <a:solidFill>
                            <a:srgbClr val="231F20"/>
                          </a:solidFill>
                          <a:latin typeface="TitilliumWeb-Bold"/>
                        </a:rPr>
                        <a:t>partnerships and</a:t>
                      </a:r>
                    </a:p>
                    <a:p>
                      <a:pPr algn="l"/>
                      <a:r>
                        <a:rPr lang="en-US" sz="1000" b="1" i="0" u="none" strike="noStrike" baseline="0" dirty="0">
                          <a:solidFill>
                            <a:srgbClr val="231F20"/>
                          </a:solidFill>
                          <a:latin typeface="TitilliumWeb-Bold"/>
                        </a:rPr>
                        <a:t>innovative service</a:t>
                      </a:r>
                    </a:p>
                    <a:p>
                      <a:pPr algn="l"/>
                      <a:r>
                        <a:rPr lang="en-US" sz="1000" b="1" i="0" u="none" strike="noStrike" baseline="0" dirty="0">
                          <a:solidFill>
                            <a:srgbClr val="231F20"/>
                          </a:solidFill>
                          <a:latin typeface="TitilliumWeb-Bold"/>
                        </a:rPr>
                        <a:t>offerings.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Not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121 Co-operatives</a:t>
                      </a:r>
                    </a:p>
                    <a:p>
                      <a:pPr algn="l"/>
                      <a:r>
                        <a:rPr lang="en-US" sz="1050" b="0" i="0" u="none" strike="noStrike" baseline="0" dirty="0">
                          <a:solidFill>
                            <a:srgbClr val="231F20"/>
                          </a:solidFill>
                          <a:latin typeface="Arial" panose="020B0604020202020204" pitchFamily="34" charset="0"/>
                          <a:cs typeface="Arial" panose="020B0604020202020204" pitchFamily="34" charset="0"/>
                        </a:rPr>
                        <a:t>were supported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financially through</a:t>
                      </a:r>
                    </a:p>
                    <a:p>
                      <a:pPr algn="l"/>
                      <a:r>
                        <a:rPr lang="en-US" sz="1050" b="0" i="0" u="none" strike="noStrike" baseline="0" dirty="0">
                          <a:solidFill>
                            <a:srgbClr val="231F20"/>
                          </a:solidFill>
                          <a:latin typeface="Arial" panose="020B0604020202020204" pitchFamily="34" charset="0"/>
                          <a:cs typeface="Arial" panose="020B0604020202020204" pitchFamily="34" charset="0"/>
                        </a:rPr>
                        <a:t>the CIS.</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Co-operatives supported to the value of the R87.9</a:t>
                      </a:r>
                    </a:p>
                    <a:p>
                      <a:pPr algn="l"/>
                      <a:r>
                        <a:rPr lang="en-US" sz="1050" b="0" i="0" u="none" strike="noStrike" baseline="0" dirty="0">
                          <a:solidFill>
                            <a:srgbClr val="231F20"/>
                          </a:solidFill>
                          <a:latin typeface="Arial" panose="020B0604020202020204" pitchFamily="34" charset="0"/>
                          <a:cs typeface="Arial" panose="020B0604020202020204" pitchFamily="34" charset="0"/>
                        </a:rPr>
                        <a:t>million.</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Not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Co-operatives supported to the</a:t>
                      </a:r>
                    </a:p>
                    <a:p>
                      <a:pPr algn="l"/>
                      <a:r>
                        <a:rPr lang="en-US" sz="1050" b="0" i="0" u="none" strike="noStrike" baseline="0" dirty="0">
                          <a:solidFill>
                            <a:srgbClr val="231F20"/>
                          </a:solidFill>
                          <a:latin typeface="Arial" panose="020B0604020202020204" pitchFamily="34" charset="0"/>
                          <a:cs typeface="Arial" panose="020B0604020202020204" pitchFamily="34" charset="0"/>
                        </a:rPr>
                        <a:t>value of the R85.7 million.</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Under achievement by R2.2 million due to NYDA</a:t>
                      </a:r>
                    </a:p>
                    <a:p>
                      <a:pPr algn="l"/>
                      <a:r>
                        <a:rPr lang="en-US" sz="1050" b="0" i="0" u="none" strike="noStrike" baseline="0" dirty="0">
                          <a:solidFill>
                            <a:srgbClr val="231F20"/>
                          </a:solidFill>
                          <a:latin typeface="Arial" panose="020B0604020202020204" pitchFamily="34" charset="0"/>
                          <a:cs typeface="Arial" panose="020B0604020202020204" pitchFamily="34" charset="0"/>
                        </a:rPr>
                        <a:t>Underperformance and claims that did not meet compliance</a:t>
                      </a:r>
                    </a:p>
                    <a:p>
                      <a:pPr algn="l"/>
                      <a:r>
                        <a:rPr lang="en-US" sz="1050" b="0" i="0" u="none" strike="noStrike" baseline="0" dirty="0">
                          <a:solidFill>
                            <a:srgbClr val="231F20"/>
                          </a:solidFill>
                          <a:latin typeface="Arial" panose="020B0604020202020204" pitchFamily="34" charset="0"/>
                          <a:cs typeface="Arial" panose="020B0604020202020204" pitchFamily="34" charset="0"/>
                        </a:rPr>
                        <a:t>requirements.</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Lack of compliance with the CIS</a:t>
                      </a:r>
                    </a:p>
                    <a:p>
                      <a:pPr algn="l"/>
                      <a:r>
                        <a:rPr lang="en-US" sz="1050" b="0" i="0" u="none" strike="noStrike" baseline="0" dirty="0">
                          <a:solidFill>
                            <a:srgbClr val="231F20"/>
                          </a:solidFill>
                          <a:latin typeface="Arial" panose="020B0604020202020204" pitchFamily="34" charset="0"/>
                          <a:cs typeface="Arial" panose="020B0604020202020204" pitchFamily="34" charset="0"/>
                        </a:rPr>
                        <a:t>guidelines impacted negatively on the delivering of the annual target.</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5388" marR="5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3" name="Rectangle 4"/>
          <p:cNvSpPr>
            <a:spLocks noChangeArrowheads="1"/>
          </p:cNvSpPr>
          <p:nvPr/>
        </p:nvSpPr>
        <p:spPr bwMode="auto">
          <a:xfrm>
            <a:off x="4321175" y="-18970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935303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6" y="939800"/>
            <a:ext cx="9133114" cy="5276850"/>
          </a:xfrm>
        </p:spPr>
        <p:txBody>
          <a:bodyPr>
            <a:noAutofit/>
          </a:bodyPr>
          <a:lstStyle/>
          <a:p>
            <a:pPr marL="114300" indent="0" algn="just">
              <a:lnSpc>
                <a:spcPct val="150000"/>
              </a:lnSpc>
              <a:spcAft>
                <a:spcPts val="0"/>
              </a:spcAft>
              <a:buNone/>
            </a:pPr>
            <a:r>
              <a:rPr lang="en-US" sz="14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1. Purpose </a:t>
            </a:r>
            <a:endParaRPr lang="en-ZA" sz="1400"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Aft>
                <a:spcPts val="1050"/>
              </a:spcAft>
              <a:buNone/>
            </a:pPr>
            <a:r>
              <a:rPr lang="en-ZA" sz="1400" dirty="0">
                <a:latin typeface="Arial" panose="020B0604020202020204" pitchFamily="34" charset="0"/>
                <a:ea typeface="Calibri" panose="020F0502020204030204" pitchFamily="34" charset="0"/>
                <a:cs typeface="Arial" panose="020B0604020202020204" pitchFamily="34" charset="0"/>
              </a:rPr>
              <a:t>The programme is responsible to create an enabling environment for the development and growth of sustainable small businesses through the development and review of legislation and policy; the design, piloting and monitoring of the impact of support services and instruments; the promotion of local economic development and entrepreneurship; championing functional partnerships; and advocacy and thought leadership in advancing economic growth and job creation.</a:t>
            </a:r>
          </a:p>
          <a:p>
            <a:pPr marL="114300" indent="0" algn="just">
              <a:lnSpc>
                <a:spcPct val="150000"/>
              </a:lnSpc>
              <a:spcAft>
                <a:spcPts val="0"/>
              </a:spcAft>
              <a:buNone/>
            </a:pPr>
            <a:r>
              <a:rPr lang="en-US" sz="14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2. Sub-</a:t>
            </a:r>
            <a:r>
              <a:rPr lang="en-US" sz="1400" b="1" dirty="0" err="1">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programmes</a:t>
            </a:r>
            <a:endParaRPr lang="en-US" sz="14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0" indent="0" algn="just">
              <a:spcAft>
                <a:spcPts val="1050"/>
              </a:spcAft>
              <a:buNone/>
            </a:pPr>
            <a:r>
              <a:rPr lang="en-ZA" sz="1400" dirty="0">
                <a:latin typeface="Arial" panose="020B0604020202020204" pitchFamily="34" charset="0"/>
                <a:ea typeface="Calibri" panose="020F0502020204030204" pitchFamily="34" charset="0"/>
                <a:cs typeface="Arial" panose="020B0604020202020204" pitchFamily="34" charset="0"/>
              </a:rPr>
              <a:t>The Enterprise Development and Entrepreneurship Programme covers the work of the following sub-programmes:</a:t>
            </a:r>
          </a:p>
          <a:p>
            <a:pPr marL="400050" lvl="0" indent="-400050" algn="just">
              <a:lnSpc>
                <a:spcPct val="115000"/>
              </a:lnSpc>
              <a:buFont typeface="+mj-lt"/>
              <a:buAutoNum type="romanLcPeriod"/>
            </a:pPr>
            <a:r>
              <a:rPr lang="en-ZA" sz="1400" dirty="0">
                <a:latin typeface="Arial" panose="020B0604020202020204" pitchFamily="34" charset="0"/>
                <a:ea typeface="Calibri" panose="020F0502020204030204" pitchFamily="34" charset="0"/>
                <a:cs typeface="Arial" panose="020B0604020202020204" pitchFamily="34" charset="0"/>
              </a:rPr>
              <a:t>Enterprise and Suppler Development</a:t>
            </a:r>
          </a:p>
          <a:p>
            <a:pPr marL="400050" lvl="0" indent="-400050" algn="just">
              <a:lnSpc>
                <a:spcPct val="115000"/>
              </a:lnSpc>
              <a:buFont typeface="+mj-lt"/>
              <a:buAutoNum type="romanLcPeriod"/>
            </a:pPr>
            <a:r>
              <a:rPr lang="en-ZA" sz="1400" dirty="0">
                <a:latin typeface="Arial" panose="020B0604020202020204" pitchFamily="34" charset="0"/>
                <a:ea typeface="Calibri" panose="020F0502020204030204" pitchFamily="34" charset="0"/>
                <a:cs typeface="Arial" panose="020B0604020202020204" pitchFamily="34" charset="0"/>
              </a:rPr>
              <a:t>SMME Programme Design and Support </a:t>
            </a:r>
          </a:p>
          <a:p>
            <a:pPr marL="400050" lvl="0" indent="-400050" algn="just">
              <a:lnSpc>
                <a:spcPct val="115000"/>
              </a:lnSpc>
              <a:spcAft>
                <a:spcPts val="1200"/>
              </a:spcAft>
              <a:buFont typeface="+mj-lt"/>
              <a:buAutoNum type="romanLcPeriod"/>
            </a:pPr>
            <a:r>
              <a:rPr lang="en-ZA" sz="1400" dirty="0">
                <a:latin typeface="Arial" panose="020B0604020202020204" pitchFamily="34" charset="0"/>
                <a:ea typeface="Calibri" panose="020F0502020204030204" pitchFamily="34" charset="0"/>
                <a:cs typeface="Arial" panose="020B0604020202020204" pitchFamily="34" charset="0"/>
              </a:rPr>
              <a:t>Entrepreneurship </a:t>
            </a:r>
          </a:p>
          <a:p>
            <a:pPr marL="0" lvl="0" indent="0" algn="just">
              <a:lnSpc>
                <a:spcPct val="110000"/>
              </a:lnSpc>
              <a:spcAft>
                <a:spcPts val="1050"/>
              </a:spcAft>
              <a:buNone/>
            </a:pPr>
            <a:r>
              <a:rPr lang="en-ZA" sz="1400" b="1" dirty="0">
                <a:solidFill>
                  <a:prstClr val="black"/>
                </a:solidFill>
                <a:latin typeface="Arial" panose="020B0604020202020204" pitchFamily="34" charset="0"/>
                <a:ea typeface="Calibri" panose="020F0502020204030204" pitchFamily="34" charset="0"/>
                <a:cs typeface="Arial" panose="020B0604020202020204" pitchFamily="34" charset="0"/>
              </a:rPr>
              <a:t>3. Strategic Objectives</a:t>
            </a:r>
          </a:p>
          <a:p>
            <a:pPr lvl="0" algn="just">
              <a:lnSpc>
                <a:spcPct val="115000"/>
              </a:lnSpc>
              <a:buFont typeface="Symbol" panose="05050102010706020507" pitchFamily="18" charset="2"/>
              <a:buChar char=""/>
            </a:pPr>
            <a:r>
              <a:rPr lang="en-ZA" sz="1400" dirty="0">
                <a:solidFill>
                  <a:prstClr val="black"/>
                </a:solidFill>
                <a:latin typeface="Arial" panose="020B0604020202020204" pitchFamily="34" charset="0"/>
                <a:ea typeface="Calibri" panose="020F0502020204030204" pitchFamily="34" charset="0"/>
                <a:cs typeface="Arial" panose="020B0604020202020204" pitchFamily="34" charset="0"/>
              </a:rPr>
              <a:t>Strategic Objective </a:t>
            </a:r>
            <a:r>
              <a:rPr lang="en-US" sz="1400" dirty="0">
                <a:solidFill>
                  <a:srgbClr val="231F20"/>
                </a:solidFill>
                <a:latin typeface="Arial" panose="020B0604020202020204" pitchFamily="34" charset="0"/>
                <a:cs typeface="Arial" panose="020B0604020202020204" pitchFamily="34" charset="0"/>
              </a:rPr>
              <a:t>2.1 Expand access to financial SMMEs through partnerships and innovative service offerings.</a:t>
            </a:r>
          </a:p>
          <a:p>
            <a:pPr lvl="0" algn="just">
              <a:lnSpc>
                <a:spcPct val="115000"/>
              </a:lnSpc>
              <a:buFont typeface="Symbol" panose="05050102010706020507" pitchFamily="18" charset="2"/>
              <a:buChar char=""/>
            </a:pPr>
            <a:r>
              <a:rPr lang="en-ZA" sz="1400" dirty="0">
                <a:solidFill>
                  <a:prstClr val="black"/>
                </a:solidFill>
                <a:latin typeface="Arial" panose="020B0604020202020204" pitchFamily="34" charset="0"/>
                <a:ea typeface="Calibri" panose="020F0502020204030204" pitchFamily="34" charset="0"/>
                <a:cs typeface="Arial" panose="020B0604020202020204" pitchFamily="34" charset="0"/>
              </a:rPr>
              <a:t>Strategic Objective </a:t>
            </a:r>
            <a:r>
              <a:rPr lang="en-US" sz="1400" dirty="0">
                <a:solidFill>
                  <a:srgbClr val="231F20"/>
                </a:solidFill>
                <a:latin typeface="Arial" panose="020B0604020202020204" pitchFamily="34" charset="0"/>
                <a:cs typeface="Arial" panose="020B0604020202020204" pitchFamily="34" charset="0"/>
              </a:rPr>
              <a:t>2.2. Scaled-up and coordinated support for SMMEs, Co-operatives, Village and Township economies.</a:t>
            </a:r>
            <a:endParaRPr lang="en-ZA" sz="1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10000"/>
              </a:lnSpc>
              <a:spcAft>
                <a:spcPts val="1050"/>
              </a:spcAft>
              <a:buNone/>
            </a:pPr>
            <a:endParaRPr lang="en-ZA" sz="1000" dirty="0">
              <a:latin typeface="Arial" panose="020B0604020202020204" pitchFamily="34" charset="0"/>
              <a:ea typeface="Calibri" panose="020F0502020204030204" pitchFamily="34" charset="0"/>
              <a:cs typeface="Arial" panose="020B0604020202020204" pitchFamily="34" charset="0"/>
            </a:endParaRPr>
          </a:p>
        </p:txBody>
      </p:sp>
      <p:sp>
        <p:nvSpPr>
          <p:cNvPr id="4" name="Title 1"/>
          <p:cNvSpPr>
            <a:spLocks noGrp="1"/>
          </p:cNvSpPr>
          <p:nvPr>
            <p:ph type="title"/>
          </p:nvPr>
        </p:nvSpPr>
        <p:spPr>
          <a:xfrm>
            <a:off x="0" y="0"/>
            <a:ext cx="9133114" cy="879021"/>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2800" b="1" cap="small" dirty="0" err="1">
                <a:latin typeface="Arial" panose="020B0604020202020204" pitchFamily="34" charset="0"/>
                <a:cs typeface="Arial" panose="020B0604020202020204" pitchFamily="34" charset="0"/>
              </a:rPr>
              <a:t>Programme</a:t>
            </a:r>
            <a:r>
              <a:rPr lang="en-US" sz="2800" b="1" cap="small" dirty="0">
                <a:latin typeface="Arial" panose="020B0604020202020204" pitchFamily="34" charset="0"/>
                <a:cs typeface="Arial" panose="020B0604020202020204" pitchFamily="34" charset="0"/>
              </a:rPr>
              <a:t> Four: Enterprise Development and Entrepreneurship</a:t>
            </a:r>
          </a:p>
        </p:txBody>
      </p:sp>
      <p:sp>
        <p:nvSpPr>
          <p:cNvPr id="6" name="Slide Number Placeholder 5"/>
          <p:cNvSpPr>
            <a:spLocks noGrp="1"/>
          </p:cNvSpPr>
          <p:nvPr>
            <p:ph type="sldNum" sz="quarter" idx="12"/>
          </p:nvPr>
        </p:nvSpPr>
        <p:spPr>
          <a:xfrm>
            <a:off x="8001000" y="6207125"/>
            <a:ext cx="609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55</a:t>
            </a:fld>
            <a:endParaRPr lang="en-US" sz="1400" b="1" dirty="0">
              <a:solidFill>
                <a:prstClr val="black">
                  <a:tint val="75000"/>
                </a:prstClr>
              </a:solidFill>
              <a:latin typeface="Arial" panose="020B0604020202020204" pitchFamily="34" charset="0"/>
              <a:cs typeface="Arial" panose="020B0604020202020204" pitchFamily="34" charset="0"/>
            </a:endParaRPr>
          </a:p>
        </p:txBody>
      </p:sp>
      <p:pic>
        <p:nvPicPr>
          <p:cNvPr id="8" name="Picture 7"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31105366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33114" cy="8382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3400" b="1" cap="small" dirty="0">
                <a:latin typeface="Arial" panose="020B0604020202020204" pitchFamily="34" charset="0"/>
                <a:cs typeface="Arial" panose="020B0604020202020204" pitchFamily="34" charset="0"/>
              </a:rPr>
              <a:t>Overall Performance of the Programme </a:t>
            </a: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77002" y="6496050"/>
            <a:ext cx="1241659" cy="340179"/>
          </a:xfrm>
          <a:prstGeom prst="rect">
            <a:avLst/>
          </a:prstGeom>
          <a:noFill/>
          <a:ln>
            <a:noFill/>
          </a:ln>
        </p:spPr>
      </p:pic>
      <p:sp>
        <p:nvSpPr>
          <p:cNvPr id="6" name="Slide Number Placeholder 5"/>
          <p:cNvSpPr>
            <a:spLocks noGrp="1"/>
          </p:cNvSpPr>
          <p:nvPr>
            <p:ph type="sldNum" sz="quarter" idx="12"/>
          </p:nvPr>
        </p:nvSpPr>
        <p:spPr>
          <a:xfrm>
            <a:off x="8001000" y="6313487"/>
            <a:ext cx="609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92D72-FD1F-4644-BBBA-22A65A700C67}" type="slidenum">
              <a:rPr kumimoji="0" lang="en-US" sz="14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4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Picture 6"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13" name="Rectangle 4"/>
          <p:cNvSpPr>
            <a:spLocks noChangeArrowheads="1"/>
          </p:cNvSpPr>
          <p:nvPr/>
        </p:nvSpPr>
        <p:spPr bwMode="auto">
          <a:xfrm>
            <a:off x="4321175" y="-18970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xmlns="" val="655858868"/>
              </p:ext>
            </p:extLst>
          </p:nvPr>
        </p:nvGraphicFramePr>
        <p:xfrm>
          <a:off x="0" y="914403"/>
          <a:ext cx="9067799" cy="5702193"/>
        </p:xfrm>
        <a:graphic>
          <a:graphicData uri="http://schemas.openxmlformats.org/drawingml/2006/table">
            <a:tbl>
              <a:tblPr firstRow="1" firstCol="1" bandRow="1"/>
              <a:tblGrid>
                <a:gridCol w="1193323">
                  <a:extLst>
                    <a:ext uri="{9D8B030D-6E8A-4147-A177-3AD203B41FA5}">
                      <a16:colId xmlns:a16="http://schemas.microsoft.com/office/drawing/2014/main" xmlns="" val="2335209709"/>
                    </a:ext>
                  </a:extLst>
                </a:gridCol>
                <a:gridCol w="1245077">
                  <a:extLst>
                    <a:ext uri="{9D8B030D-6E8A-4147-A177-3AD203B41FA5}">
                      <a16:colId xmlns:a16="http://schemas.microsoft.com/office/drawing/2014/main" xmlns="" val="1537635817"/>
                    </a:ext>
                  </a:extLst>
                </a:gridCol>
                <a:gridCol w="1143000">
                  <a:extLst>
                    <a:ext uri="{9D8B030D-6E8A-4147-A177-3AD203B41FA5}">
                      <a16:colId xmlns:a16="http://schemas.microsoft.com/office/drawing/2014/main" xmlns="" val="20002"/>
                    </a:ext>
                  </a:extLst>
                </a:gridCol>
                <a:gridCol w="76200">
                  <a:extLst>
                    <a:ext uri="{9D8B030D-6E8A-4147-A177-3AD203B41FA5}">
                      <a16:colId xmlns:a16="http://schemas.microsoft.com/office/drawing/2014/main" xmlns="" val="20003"/>
                    </a:ext>
                  </a:extLst>
                </a:gridCol>
                <a:gridCol w="1905000">
                  <a:extLst>
                    <a:ext uri="{9D8B030D-6E8A-4147-A177-3AD203B41FA5}">
                      <a16:colId xmlns:a16="http://schemas.microsoft.com/office/drawing/2014/main" xmlns="" val="20004"/>
                    </a:ext>
                  </a:extLst>
                </a:gridCol>
                <a:gridCol w="1676400">
                  <a:extLst>
                    <a:ext uri="{9D8B030D-6E8A-4147-A177-3AD203B41FA5}">
                      <a16:colId xmlns:a16="http://schemas.microsoft.com/office/drawing/2014/main" xmlns="" val="20005"/>
                    </a:ext>
                  </a:extLst>
                </a:gridCol>
                <a:gridCol w="1828799">
                  <a:extLst>
                    <a:ext uri="{9D8B030D-6E8A-4147-A177-3AD203B41FA5}">
                      <a16:colId xmlns:a16="http://schemas.microsoft.com/office/drawing/2014/main" xmlns="" val="20006"/>
                    </a:ext>
                  </a:extLst>
                </a:gridCol>
              </a:tblGrid>
              <a:tr h="223632">
                <a:tc gridSpan="7">
                  <a:txBody>
                    <a:bodyPr/>
                    <a:lstStyle/>
                    <a:p>
                      <a:pPr>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Programme Four: Enterprise Development and Entrepreneurship</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62340365"/>
                  </a:ext>
                </a:extLst>
              </a:tr>
              <a:tr h="422856">
                <a:tc>
                  <a:txBody>
                    <a:bodyPr/>
                    <a:lstStyle/>
                    <a:p>
                      <a:pPr algn="ctr">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Strategic Objective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2018/19</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gridSpan="2">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Planned Target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US"/>
                    </a:p>
                  </a:txBody>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Comment on deviations</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2648464639"/>
                  </a:ext>
                </a:extLst>
              </a:tr>
              <a:tr h="310094">
                <a:tc gridSpan="7">
                  <a:txBody>
                    <a:bodyPr/>
                    <a:lstStyle/>
                    <a:p>
                      <a:pPr>
                        <a:spcBef>
                          <a:spcPts val="1200"/>
                        </a:spcBef>
                        <a:spcAft>
                          <a:spcPts val="1200"/>
                        </a:spcAft>
                      </a:pPr>
                      <a:r>
                        <a:rPr lang="en-US" sz="1100" b="1" dirty="0">
                          <a:effectLst/>
                          <a:latin typeface="Arial" panose="020B0604020202020204" pitchFamily="34" charset="0"/>
                          <a:ea typeface="Calibri" panose="020F0502020204030204" pitchFamily="34" charset="0"/>
                          <a:cs typeface="Arial" panose="020B0604020202020204" pitchFamily="34" charset="0"/>
                        </a:rPr>
                        <a:t>2: Equitable access to responsive and targeted products and services that enable the growth and development of SMMEs and Co-operatives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134839174"/>
                  </a:ext>
                </a:extLst>
              </a:tr>
              <a:tr h="1035997">
                <a:tc rowSpan="4">
                  <a:txBody>
                    <a:bodyPr/>
                    <a:lstStyle/>
                    <a:p>
                      <a:pPr algn="l"/>
                      <a:r>
                        <a:rPr lang="en-US" sz="1000" b="1" i="0" u="none" strike="noStrike" baseline="0" dirty="0">
                          <a:solidFill>
                            <a:srgbClr val="231F20"/>
                          </a:solidFill>
                          <a:latin typeface="Arial" panose="020B0604020202020204" pitchFamily="34" charset="0"/>
                          <a:cs typeface="Arial" panose="020B0604020202020204" pitchFamily="34" charset="0"/>
                        </a:rPr>
                        <a:t>2.1. Expand</a:t>
                      </a:r>
                    </a:p>
                    <a:p>
                      <a:pPr algn="l"/>
                      <a:r>
                        <a:rPr lang="en-US" sz="1000" b="1" i="0" u="none" strike="noStrike" baseline="0" dirty="0">
                          <a:solidFill>
                            <a:srgbClr val="231F20"/>
                          </a:solidFill>
                          <a:latin typeface="Arial" panose="020B0604020202020204" pitchFamily="34" charset="0"/>
                          <a:cs typeface="Arial" panose="020B0604020202020204" pitchFamily="34" charset="0"/>
                        </a:rPr>
                        <a:t>access to financial</a:t>
                      </a:r>
                    </a:p>
                    <a:p>
                      <a:pPr algn="l"/>
                      <a:r>
                        <a:rPr lang="en-US" sz="1000" b="1" i="0" u="none" strike="noStrike" baseline="0" dirty="0">
                          <a:solidFill>
                            <a:srgbClr val="231F20"/>
                          </a:solidFill>
                          <a:latin typeface="Arial" panose="020B0604020202020204" pitchFamily="34" charset="0"/>
                          <a:cs typeface="Arial" panose="020B0604020202020204" pitchFamily="34" charset="0"/>
                        </a:rPr>
                        <a:t>SMMEs through</a:t>
                      </a:r>
                    </a:p>
                    <a:p>
                      <a:pPr algn="l"/>
                      <a:r>
                        <a:rPr lang="en-US" sz="1000" b="1" i="0" u="none" strike="noStrike" baseline="0" dirty="0">
                          <a:solidFill>
                            <a:srgbClr val="231F20"/>
                          </a:solidFill>
                          <a:latin typeface="Arial" panose="020B0604020202020204" pitchFamily="34" charset="0"/>
                          <a:cs typeface="Arial" panose="020B0604020202020204" pitchFamily="34" charset="0"/>
                        </a:rPr>
                        <a:t>partnerships and</a:t>
                      </a:r>
                    </a:p>
                    <a:p>
                      <a:pPr algn="l"/>
                      <a:r>
                        <a:rPr lang="en-US" sz="1000" b="1" i="0" u="none" strike="noStrike" baseline="0" dirty="0">
                          <a:solidFill>
                            <a:srgbClr val="231F20"/>
                          </a:solidFill>
                          <a:latin typeface="Arial" panose="020B0604020202020204" pitchFamily="34" charset="0"/>
                          <a:cs typeface="Arial" panose="020B0604020202020204" pitchFamily="34" charset="0"/>
                        </a:rPr>
                        <a:t>innovative service</a:t>
                      </a:r>
                    </a:p>
                    <a:p>
                      <a:pPr algn="l"/>
                      <a:r>
                        <a:rPr lang="en-US" sz="1000" b="1" i="0" u="none" strike="noStrike" baseline="0" dirty="0">
                          <a:solidFill>
                            <a:srgbClr val="231F20"/>
                          </a:solidFill>
                          <a:latin typeface="Arial" panose="020B0604020202020204" pitchFamily="34" charset="0"/>
                          <a:cs typeface="Arial" panose="020B0604020202020204" pitchFamily="34" charset="0"/>
                        </a:rPr>
                        <a:t>offerings.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Arial" panose="020B0604020202020204" pitchFamily="34" charset="0"/>
                          <a:ea typeface="Calibri" panose="020F0502020204030204" pitchFamily="34" charset="0"/>
                          <a:cs typeface="Arial" panose="020B0604020202020204" pitchFamily="34" charset="0"/>
                        </a:rPr>
                        <a:t>N/A</a:t>
                      </a: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SMMEs and Cooperatives</a:t>
                      </a:r>
                    </a:p>
                    <a:p>
                      <a:pPr algn="l"/>
                      <a:r>
                        <a:rPr lang="en-US" sz="1050" b="0" i="0" u="none" strike="noStrike" baseline="0" dirty="0">
                          <a:solidFill>
                            <a:srgbClr val="231F20"/>
                          </a:solidFill>
                          <a:latin typeface="Arial" panose="020B0604020202020204" pitchFamily="34" charset="0"/>
                          <a:cs typeface="Arial" panose="020B0604020202020204" pitchFamily="34" charset="0"/>
                        </a:rPr>
                        <a:t>supported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through blended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finance to the value</a:t>
                      </a:r>
                    </a:p>
                    <a:p>
                      <a:pPr algn="l"/>
                      <a:r>
                        <a:rPr lang="en-US" sz="1050" b="0" i="0" u="none" strike="noStrike" baseline="0" dirty="0">
                          <a:solidFill>
                            <a:srgbClr val="231F20"/>
                          </a:solidFill>
                          <a:latin typeface="Arial" panose="020B0604020202020204" pitchFamily="34" charset="0"/>
                          <a:cs typeface="Arial" panose="020B0604020202020204" pitchFamily="34" charset="0"/>
                        </a:rPr>
                        <a:t>of R100 Million.</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Not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SMMEs and Co-operatives</a:t>
                      </a:r>
                    </a:p>
                    <a:p>
                      <a:pPr algn="l"/>
                      <a:r>
                        <a:rPr lang="en-US" sz="1050" b="0" i="0" u="none" strike="noStrike" baseline="0" dirty="0">
                          <a:solidFill>
                            <a:srgbClr val="231F20"/>
                          </a:solidFill>
                          <a:latin typeface="Arial" panose="020B0604020202020204" pitchFamily="34" charset="0"/>
                          <a:cs typeface="Arial" panose="020B0604020202020204" pitchFamily="34" charset="0"/>
                        </a:rPr>
                        <a:t>supported through Blended Finance to the value of R80</a:t>
                      </a:r>
                    </a:p>
                    <a:p>
                      <a:pPr algn="l"/>
                      <a:r>
                        <a:rPr lang="en-US" sz="1050" b="0" i="0" u="none" strike="noStrike" baseline="0" dirty="0">
                          <a:solidFill>
                            <a:srgbClr val="231F20"/>
                          </a:solidFill>
                          <a:latin typeface="Arial" panose="020B0604020202020204" pitchFamily="34" charset="0"/>
                          <a:cs typeface="Arial" panose="020B0604020202020204" pitchFamily="34" charset="0"/>
                        </a:rPr>
                        <a:t>million, which was transferred to</a:t>
                      </a:r>
                      <a:r>
                        <a:rPr lang="en-US" sz="1050" b="1" i="0" u="none" strike="noStrike" baseline="0" dirty="0">
                          <a:solidFill>
                            <a:srgbClr val="231F20"/>
                          </a:solidFill>
                          <a:latin typeface="Arial" panose="020B0604020202020204" pitchFamily="34" charset="0"/>
                          <a:cs typeface="Arial" panose="020B0604020202020204" pitchFamily="34" charset="0"/>
                        </a:rPr>
                        <a:t> </a:t>
                      </a:r>
                      <a:r>
                        <a:rPr lang="en-US" sz="1050" b="1" i="0" u="none" strike="noStrike" baseline="0" dirty="0" err="1">
                          <a:solidFill>
                            <a:srgbClr val="231F20"/>
                          </a:solidFill>
                          <a:latin typeface="Arial" panose="020B0604020202020204" pitchFamily="34" charset="0"/>
                          <a:cs typeface="Arial" panose="020B0604020202020204" pitchFamily="34" charset="0"/>
                        </a:rPr>
                        <a:t>sefa</a:t>
                      </a:r>
                      <a:r>
                        <a:rPr lang="en-US" sz="1050" b="1" i="0" u="none" strike="noStrike" baseline="0" dirty="0">
                          <a:solidFill>
                            <a:srgbClr val="231F20"/>
                          </a:solidFill>
                          <a:latin typeface="Arial" panose="020B0604020202020204" pitchFamily="34" charset="0"/>
                          <a:cs typeface="Arial" panose="020B0604020202020204" pitchFamily="34" charset="0"/>
                        </a:rPr>
                        <a:t> </a:t>
                      </a:r>
                      <a:r>
                        <a:rPr lang="en-US" sz="1050" b="0" i="0" u="none" strike="noStrike" baseline="0" dirty="0">
                          <a:solidFill>
                            <a:srgbClr val="231F20"/>
                          </a:solidFill>
                          <a:latin typeface="Arial" panose="020B0604020202020204" pitchFamily="34" charset="0"/>
                          <a:cs typeface="Arial" panose="020B0604020202020204" pitchFamily="34" charset="0"/>
                        </a:rPr>
                        <a:t>for implementation.</a:t>
                      </a:r>
                    </a:p>
                    <a:p>
                      <a:pPr algn="l"/>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R20 million was transferred from Blended Finance</a:t>
                      </a:r>
                    </a:p>
                    <a:p>
                      <a:pPr algn="l"/>
                      <a:r>
                        <a:rPr lang="en-US" sz="1050" b="0" i="0" u="none" strike="noStrike" baseline="0" dirty="0" err="1">
                          <a:solidFill>
                            <a:srgbClr val="231F20"/>
                          </a:solidFill>
                          <a:latin typeface="Arial" panose="020B0604020202020204" pitchFamily="34" charset="0"/>
                          <a:cs typeface="Arial" panose="020B0604020202020204" pitchFamily="34" charset="0"/>
                        </a:rPr>
                        <a:t>Programme</a:t>
                      </a:r>
                      <a:r>
                        <a:rPr lang="en-US" sz="1050" b="0" i="0" u="none" strike="noStrike" baseline="0" dirty="0">
                          <a:solidFill>
                            <a:srgbClr val="231F20"/>
                          </a:solidFill>
                          <a:latin typeface="Arial" panose="020B0604020202020204" pitchFamily="34" charset="0"/>
                          <a:cs typeface="Arial" panose="020B0604020202020204" pitchFamily="34" charset="0"/>
                        </a:rPr>
                        <a:t> to COVID-19</a:t>
                      </a:r>
                    </a:p>
                    <a:p>
                      <a:pPr algn="l"/>
                      <a:r>
                        <a:rPr lang="en-US" sz="1050" b="0" i="0" u="none" strike="noStrike" baseline="0" dirty="0">
                          <a:solidFill>
                            <a:srgbClr val="231F20"/>
                          </a:solidFill>
                          <a:latin typeface="Arial" panose="020B0604020202020204" pitchFamily="34" charset="0"/>
                          <a:cs typeface="Arial" panose="020B0604020202020204" pitchFamily="34" charset="0"/>
                        </a:rPr>
                        <a:t>interventions.</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Arial" panose="020B0604020202020204" pitchFamily="34" charset="0"/>
                          <a:ea typeface="Calibri" panose="020F0502020204030204" pitchFamily="34" charset="0"/>
                          <a:cs typeface="Arial" panose="020B0604020202020204" pitchFamily="34" charset="0"/>
                        </a:rPr>
                        <a:t>N/A</a:t>
                      </a: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04045141"/>
                  </a:ext>
                </a:extLst>
              </a:tr>
              <a:tr h="887998">
                <a:tc vMerge="1">
                  <a:txBody>
                    <a:bodyPr/>
                    <a:lstStyle/>
                    <a:p>
                      <a:pPr>
                        <a:spcAft>
                          <a:spcPts val="0"/>
                        </a:spcAft>
                      </a:pP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Not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505 black SMMEs</a:t>
                      </a:r>
                    </a:p>
                    <a:p>
                      <a:pPr algn="l"/>
                      <a:r>
                        <a:rPr lang="en-US" sz="1050" b="0" i="0" u="none" strike="noStrike" baseline="0" dirty="0">
                          <a:solidFill>
                            <a:srgbClr val="231F20"/>
                          </a:solidFill>
                          <a:latin typeface="Arial" panose="020B0604020202020204" pitchFamily="34" charset="0"/>
                          <a:cs typeface="Arial" panose="020B0604020202020204" pitchFamily="34" charset="0"/>
                        </a:rPr>
                        <a:t>were supported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through the BBSDP.</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SMMEs supported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through the BBSDP</a:t>
                      </a:r>
                    </a:p>
                    <a:p>
                      <a:pPr algn="l"/>
                      <a:r>
                        <a:rPr lang="en-US" sz="1050" b="0" i="0" u="none" strike="noStrike" baseline="0" dirty="0">
                          <a:solidFill>
                            <a:srgbClr val="231F20"/>
                          </a:solidFill>
                          <a:latin typeface="Arial" panose="020B0604020202020204" pitchFamily="34" charset="0"/>
                          <a:cs typeface="Arial" panose="020B0604020202020204" pitchFamily="34" charset="0"/>
                        </a:rPr>
                        <a:t>to the value of</a:t>
                      </a:r>
                    </a:p>
                    <a:p>
                      <a:pPr algn="l"/>
                      <a:r>
                        <a:rPr lang="en-US" sz="1050" b="0" i="0" u="none" strike="noStrike" baseline="0" dirty="0">
                          <a:solidFill>
                            <a:srgbClr val="231F20"/>
                          </a:solidFill>
                          <a:latin typeface="Arial" panose="020B0604020202020204" pitchFamily="34" charset="0"/>
                          <a:cs typeface="Arial" panose="020B0604020202020204" pitchFamily="34" charset="0"/>
                        </a:rPr>
                        <a:t>R206.1 million.</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Not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SMMEs supported through the BBSDP to the value of R111</a:t>
                      </a:r>
                    </a:p>
                    <a:p>
                      <a:pPr algn="l"/>
                      <a:r>
                        <a:rPr lang="en-US" sz="1050" b="0" i="0" u="none" strike="noStrike" baseline="0" dirty="0">
                          <a:solidFill>
                            <a:srgbClr val="231F20"/>
                          </a:solidFill>
                          <a:latin typeface="Arial" panose="020B0604020202020204" pitchFamily="34" charset="0"/>
                          <a:cs typeface="Arial" panose="020B0604020202020204" pitchFamily="34" charset="0"/>
                        </a:rPr>
                        <a:t>million.</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R100 million was transferred from BBSDP to Blended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Finance through </a:t>
                      </a:r>
                      <a:r>
                        <a:rPr lang="en-US" sz="1050" b="0" i="0" u="none" strike="noStrike" baseline="0" dirty="0" err="1">
                          <a:solidFill>
                            <a:srgbClr val="231F20"/>
                          </a:solidFill>
                          <a:latin typeface="Arial" panose="020B0604020202020204" pitchFamily="34" charset="0"/>
                          <a:cs typeface="Arial" panose="020B0604020202020204" pitchFamily="34" charset="0"/>
                        </a:rPr>
                        <a:t>virement</a:t>
                      </a:r>
                      <a:r>
                        <a:rPr lang="en-US" sz="1050" b="0" i="0" u="none" strike="noStrike" baseline="0" dirty="0">
                          <a:solidFill>
                            <a:srgbClr val="231F20"/>
                          </a:solidFill>
                          <a:latin typeface="Arial" panose="020B0604020202020204" pitchFamily="34" charset="0"/>
                          <a:cs typeface="Arial" panose="020B0604020202020204" pitchFamily="34" charset="0"/>
                        </a:rPr>
                        <a:t> process.</a:t>
                      </a:r>
                    </a:p>
                    <a:p>
                      <a:pPr algn="l"/>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N/A</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64398133"/>
                  </a:ext>
                </a:extLst>
              </a:tr>
              <a:tr h="1331997">
                <a:tc vMerge="1">
                  <a:txBody>
                    <a:bodyPr/>
                    <a:lstStyle/>
                    <a:p>
                      <a:pPr>
                        <a:spcAft>
                          <a:spcPts val="0"/>
                        </a:spcAft>
                      </a:pP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1 922 Informal businesses were supported through</a:t>
                      </a:r>
                    </a:p>
                    <a:p>
                      <a:pPr algn="l"/>
                      <a:r>
                        <a:rPr lang="en-US" sz="1050" b="0" i="0" u="none" strike="noStrike" baseline="0" dirty="0">
                          <a:solidFill>
                            <a:srgbClr val="231F20"/>
                          </a:solidFill>
                          <a:latin typeface="Arial" panose="020B0604020202020204" pitchFamily="34" charset="0"/>
                          <a:cs typeface="Arial" panose="020B0604020202020204" pitchFamily="34" charset="0"/>
                        </a:rPr>
                        <a:t>the IMEDP.</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1000 informal</a:t>
                      </a:r>
                    </a:p>
                    <a:p>
                      <a:pPr algn="l"/>
                      <a:r>
                        <a:rPr lang="en-US" sz="1050" b="0" i="0" u="none" strike="noStrike" baseline="0" dirty="0">
                          <a:solidFill>
                            <a:srgbClr val="231F20"/>
                          </a:solidFill>
                          <a:latin typeface="Arial" panose="020B0604020202020204" pitchFamily="34" charset="0"/>
                          <a:cs typeface="Arial" panose="020B0604020202020204" pitchFamily="34" charset="0"/>
                        </a:rPr>
                        <a:t>business supported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through the IMEDP.</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3 524 Informal Business supported through the IMEDP.</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An additional 2 524 informal business was supported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over and above the planned target.</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The </a:t>
                      </a:r>
                      <a:r>
                        <a:rPr lang="en-US" sz="1050" b="0" i="0" u="none" strike="noStrike" baseline="0" dirty="0" err="1">
                          <a:solidFill>
                            <a:srgbClr val="231F20"/>
                          </a:solidFill>
                          <a:latin typeface="Arial" panose="020B0604020202020204" pitchFamily="34" charset="0"/>
                          <a:cs typeface="Arial" panose="020B0604020202020204" pitchFamily="34" charset="0"/>
                        </a:rPr>
                        <a:t>Programme</a:t>
                      </a:r>
                      <a:r>
                        <a:rPr lang="en-US" sz="1050" b="0" i="0" u="none" strike="noStrike" baseline="0" dirty="0">
                          <a:solidFill>
                            <a:srgbClr val="231F20"/>
                          </a:solidFill>
                          <a:latin typeface="Arial" panose="020B0604020202020204" pitchFamily="34" charset="0"/>
                          <a:cs typeface="Arial" panose="020B0604020202020204" pitchFamily="34" charset="0"/>
                        </a:rPr>
                        <a:t> budget that was previously allocated for Products and</a:t>
                      </a:r>
                    </a:p>
                    <a:p>
                      <a:pPr algn="l"/>
                      <a:r>
                        <a:rPr lang="en-US" sz="1050" b="0" i="0" u="none" strike="noStrike" baseline="0" dirty="0">
                          <a:solidFill>
                            <a:srgbClr val="231F20"/>
                          </a:solidFill>
                          <a:latin typeface="Arial" panose="020B0604020202020204" pitchFamily="34" charset="0"/>
                          <a:cs typeface="Arial" panose="020B0604020202020204" pitchFamily="34" charset="0"/>
                        </a:rPr>
                        <a:t>Markets </a:t>
                      </a:r>
                      <a:r>
                        <a:rPr lang="en-US" sz="1050" b="0" i="0" u="none" strike="noStrike" baseline="0" dirty="0" err="1">
                          <a:solidFill>
                            <a:srgbClr val="231F20"/>
                          </a:solidFill>
                          <a:latin typeface="Arial" panose="020B0604020202020204" pitchFamily="34" charset="0"/>
                          <a:cs typeface="Arial" panose="020B0604020202020204" pitchFamily="34" charset="0"/>
                        </a:rPr>
                        <a:t>Programme</a:t>
                      </a:r>
                      <a:r>
                        <a:rPr lang="en-US" sz="1050" b="0" i="0" u="none" strike="noStrike" baseline="0" dirty="0">
                          <a:solidFill>
                            <a:srgbClr val="231F20"/>
                          </a:solidFill>
                          <a:latin typeface="Arial" panose="020B0604020202020204" pitchFamily="34" charset="0"/>
                          <a:cs typeface="Arial" panose="020B0604020202020204" pitchFamily="34" charset="0"/>
                        </a:rPr>
                        <a:t> was reprioritized to support informal traders from the</a:t>
                      </a:r>
                    </a:p>
                    <a:p>
                      <a:pPr algn="l"/>
                      <a:r>
                        <a:rPr lang="en-US" sz="1050" b="0" i="0" u="none" strike="noStrike" baseline="0" dirty="0">
                          <a:solidFill>
                            <a:srgbClr val="231F20"/>
                          </a:solidFill>
                          <a:latin typeface="Arial" panose="020B0604020202020204" pitchFamily="34" charset="0"/>
                          <a:cs typeface="Arial" panose="020B0604020202020204" pitchFamily="34" charset="0"/>
                        </a:rPr>
                        <a:t>existing pipeline.</a:t>
                      </a:r>
                    </a:p>
                    <a:p>
                      <a:pPr algn="l"/>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273824">
                <a:tc vMerge="1">
                  <a:txBody>
                    <a:bodyPr/>
                    <a:lstStyle/>
                    <a:p>
                      <a:pPr algn="l"/>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50" dirty="0">
                          <a:effectLst/>
                          <a:latin typeface="Arial" panose="020B0604020202020204" pitchFamily="34" charset="0"/>
                          <a:ea typeface="Calibri" panose="020F0502020204030204" pitchFamily="34" charset="0"/>
                          <a:cs typeface="Arial" panose="020B0604020202020204" pitchFamily="34" charset="0"/>
                        </a:rPr>
                        <a:t>N/A</a:t>
                      </a: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700 Crafters</a:t>
                      </a:r>
                    </a:p>
                    <a:p>
                      <a:pPr algn="l"/>
                      <a:r>
                        <a:rPr lang="en-US" sz="1050" b="0" i="0" u="none" strike="noStrike" baseline="0" dirty="0">
                          <a:solidFill>
                            <a:srgbClr val="231F20"/>
                          </a:solidFill>
                          <a:latin typeface="Arial" panose="020B0604020202020204" pitchFamily="34" charset="0"/>
                          <a:cs typeface="Arial" panose="020B0604020202020204" pitchFamily="34" charset="0"/>
                        </a:rPr>
                        <a:t>supported through</a:t>
                      </a:r>
                    </a:p>
                    <a:p>
                      <a:pPr algn="l"/>
                      <a:r>
                        <a:rPr lang="en-US" sz="1050" b="0" i="0" u="none" strike="noStrike" baseline="0" dirty="0">
                          <a:solidFill>
                            <a:srgbClr val="231F20"/>
                          </a:solidFill>
                          <a:latin typeface="Arial" panose="020B0604020202020204" pitchFamily="34" charset="0"/>
                          <a:cs typeface="Arial" panose="020B0604020202020204" pitchFamily="34" charset="0"/>
                        </a:rPr>
                        <a:t>the Craft </a:t>
                      </a:r>
                      <a:r>
                        <a:rPr lang="en-US" sz="1050" b="0" i="0" u="none" strike="noStrike" baseline="0" dirty="0" err="1">
                          <a:solidFill>
                            <a:srgbClr val="231F20"/>
                          </a:solidFill>
                          <a:latin typeface="Arial" panose="020B0604020202020204" pitchFamily="34" charset="0"/>
                          <a:cs typeface="Arial" panose="020B0604020202020204" pitchFamily="34" charset="0"/>
                        </a:rPr>
                        <a:t>Customised</a:t>
                      </a:r>
                      <a:endParaRPr lang="en-US" sz="1050" b="0" i="0" u="none" strike="noStrike" baseline="0" dirty="0">
                        <a:solidFill>
                          <a:srgbClr val="231F20"/>
                        </a:solidFill>
                        <a:latin typeface="Arial" panose="020B0604020202020204" pitchFamily="34" charset="0"/>
                        <a:cs typeface="Arial" panose="020B0604020202020204" pitchFamily="34" charset="0"/>
                      </a:endParaRPr>
                    </a:p>
                    <a:p>
                      <a:pPr algn="l"/>
                      <a:r>
                        <a:rPr lang="en-US" sz="1050" b="0" i="0" u="none" strike="noStrike" baseline="0" dirty="0">
                          <a:solidFill>
                            <a:srgbClr val="231F20"/>
                          </a:solidFill>
                          <a:latin typeface="Arial" panose="020B0604020202020204" pitchFamily="34" charset="0"/>
                          <a:cs typeface="Arial" panose="020B0604020202020204" pitchFamily="34" charset="0"/>
                        </a:rPr>
                        <a:t>Sector </a:t>
                      </a:r>
                      <a:r>
                        <a:rPr lang="en-US" sz="1050" b="0" i="0" u="none" strike="noStrike" baseline="0" dirty="0" err="1">
                          <a:solidFill>
                            <a:srgbClr val="231F20"/>
                          </a:solidFill>
                          <a:latin typeface="Arial" panose="020B0604020202020204" pitchFamily="34" charset="0"/>
                          <a:cs typeface="Arial" panose="020B0604020202020204" pitchFamily="34" charset="0"/>
                        </a:rPr>
                        <a:t>Programme</a:t>
                      </a:r>
                      <a:r>
                        <a:rPr lang="en-US" sz="1050" b="0" i="0" u="none" strike="noStrike" baseline="0" dirty="0">
                          <a:solidFill>
                            <a:srgbClr val="231F20"/>
                          </a:solidFill>
                          <a:latin typeface="Arial" panose="020B0604020202020204" pitchFamily="34" charset="0"/>
                          <a:cs typeface="Arial" panose="020B0604020202020204" pitchFamily="34" charset="0"/>
                        </a:rPr>
                        <a:t>.</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2 535 Crafters supported through the Craft </a:t>
                      </a:r>
                      <a:r>
                        <a:rPr lang="en-US" sz="1050" b="0" i="0" u="none" strike="noStrike" baseline="0" dirty="0" err="1">
                          <a:solidFill>
                            <a:srgbClr val="231F20"/>
                          </a:solidFill>
                          <a:latin typeface="Arial" panose="020B0604020202020204" pitchFamily="34" charset="0"/>
                          <a:cs typeface="Arial" panose="020B0604020202020204" pitchFamily="34" charset="0"/>
                        </a:rPr>
                        <a:t>Customised</a:t>
                      </a:r>
                      <a:endParaRPr lang="en-US" sz="1050" b="0" i="0" u="none" strike="noStrike" baseline="0" dirty="0">
                        <a:solidFill>
                          <a:srgbClr val="231F20"/>
                        </a:solidFill>
                        <a:latin typeface="Arial" panose="020B0604020202020204" pitchFamily="34" charset="0"/>
                        <a:cs typeface="Arial" panose="020B0604020202020204" pitchFamily="34" charset="0"/>
                      </a:endParaRPr>
                    </a:p>
                    <a:p>
                      <a:pPr algn="l"/>
                      <a:r>
                        <a:rPr lang="en-US" sz="1050" b="0" i="0" u="none" strike="noStrike" baseline="0" dirty="0">
                          <a:solidFill>
                            <a:srgbClr val="231F20"/>
                          </a:solidFill>
                          <a:latin typeface="Arial" panose="020B0604020202020204" pitchFamily="34" charset="0"/>
                          <a:cs typeface="Arial" panose="020B0604020202020204" pitchFamily="34" charset="0"/>
                        </a:rPr>
                        <a:t>Sector </a:t>
                      </a:r>
                      <a:r>
                        <a:rPr lang="en-US" sz="1050" b="0" i="0" u="none" strike="noStrike" baseline="0" dirty="0" err="1">
                          <a:solidFill>
                            <a:srgbClr val="231F20"/>
                          </a:solidFill>
                          <a:latin typeface="Arial" panose="020B0604020202020204" pitchFamily="34" charset="0"/>
                          <a:cs typeface="Arial" panose="020B0604020202020204" pitchFamily="34" charset="0"/>
                        </a:rPr>
                        <a:t>Programme</a:t>
                      </a:r>
                      <a:r>
                        <a:rPr lang="en-US" sz="1050" b="0" i="0" u="none" strike="noStrike" baseline="0" dirty="0">
                          <a:solidFill>
                            <a:srgbClr val="231F20"/>
                          </a:solidFill>
                          <a:latin typeface="Arial" panose="020B0604020202020204" pitchFamily="34" charset="0"/>
                          <a:cs typeface="Arial" panose="020B0604020202020204" pitchFamily="34" charset="0"/>
                        </a:rPr>
                        <a:t>.</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The planned annual target was exceeded by 1 835 Crafters supported through</a:t>
                      </a:r>
                    </a:p>
                    <a:p>
                      <a:pPr algn="l"/>
                      <a:r>
                        <a:rPr lang="en-US" sz="1050" b="0" i="0" u="none" strike="noStrike" baseline="0" dirty="0">
                          <a:solidFill>
                            <a:srgbClr val="231F20"/>
                          </a:solidFill>
                          <a:latin typeface="Arial" panose="020B0604020202020204" pitchFamily="34" charset="0"/>
                          <a:cs typeface="Arial" panose="020B0604020202020204" pitchFamily="34" charset="0"/>
                        </a:rPr>
                        <a:t>the Craft </a:t>
                      </a:r>
                      <a:r>
                        <a:rPr lang="en-US" sz="1050" b="0" i="0" u="none" strike="noStrike" baseline="0" dirty="0" err="1">
                          <a:solidFill>
                            <a:srgbClr val="231F20"/>
                          </a:solidFill>
                          <a:latin typeface="Arial" panose="020B0604020202020204" pitchFamily="34" charset="0"/>
                          <a:cs typeface="Arial" panose="020B0604020202020204" pitchFamily="34" charset="0"/>
                        </a:rPr>
                        <a:t>Customised</a:t>
                      </a:r>
                      <a:endParaRPr lang="en-US" sz="1050" b="0" i="0" u="none" strike="noStrike" baseline="0" dirty="0">
                        <a:solidFill>
                          <a:srgbClr val="231F20"/>
                        </a:solidFill>
                        <a:latin typeface="Arial" panose="020B0604020202020204" pitchFamily="34" charset="0"/>
                        <a:cs typeface="Arial" panose="020B0604020202020204" pitchFamily="34" charset="0"/>
                      </a:endParaRPr>
                    </a:p>
                    <a:p>
                      <a:pPr algn="l"/>
                      <a:r>
                        <a:rPr lang="en-US" sz="1050" b="0" i="0" u="none" strike="noStrike" baseline="0" dirty="0">
                          <a:solidFill>
                            <a:srgbClr val="231F20"/>
                          </a:solidFill>
                          <a:latin typeface="Arial" panose="020B0604020202020204" pitchFamily="34" charset="0"/>
                          <a:cs typeface="Arial" panose="020B0604020202020204" pitchFamily="34" charset="0"/>
                        </a:rPr>
                        <a:t>Sector </a:t>
                      </a:r>
                      <a:r>
                        <a:rPr lang="en-US" sz="1050" b="0" i="0" u="none" strike="noStrike" baseline="0" dirty="0" err="1">
                          <a:solidFill>
                            <a:srgbClr val="231F20"/>
                          </a:solidFill>
                          <a:latin typeface="Arial" panose="020B0604020202020204" pitchFamily="34" charset="0"/>
                          <a:cs typeface="Arial" panose="020B0604020202020204" pitchFamily="34" charset="0"/>
                        </a:rPr>
                        <a:t>Programme</a:t>
                      </a:r>
                      <a:r>
                        <a:rPr lang="en-US" sz="1050" b="0" i="0" u="none" strike="noStrike" baseline="0" dirty="0">
                          <a:solidFill>
                            <a:srgbClr val="231F20"/>
                          </a:solidFill>
                          <a:latin typeface="Arial" panose="020B0604020202020204" pitchFamily="34" charset="0"/>
                          <a:cs typeface="Arial" panose="020B0604020202020204" pitchFamily="34" charset="0"/>
                        </a:rPr>
                        <a:t>.</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More Crafters were supported as part of the </a:t>
                      </a:r>
                      <a:r>
                        <a:rPr lang="en-US" sz="1050" b="0" i="0" u="none" strike="noStrike" baseline="0" dirty="0" err="1">
                          <a:solidFill>
                            <a:srgbClr val="231F20"/>
                          </a:solidFill>
                          <a:latin typeface="Arial" panose="020B0604020202020204" pitchFamily="34" charset="0"/>
                          <a:cs typeface="Arial" panose="020B0604020202020204" pitchFamily="34" charset="0"/>
                        </a:rPr>
                        <a:t>Marula</a:t>
                      </a:r>
                      <a:r>
                        <a:rPr lang="en-US" sz="1050" b="0" i="0" u="none" strike="noStrike" baseline="0" dirty="0">
                          <a:solidFill>
                            <a:srgbClr val="231F20"/>
                          </a:solidFill>
                          <a:latin typeface="Arial" panose="020B0604020202020204" pitchFamily="34" charset="0"/>
                          <a:cs typeface="Arial" panose="020B0604020202020204" pitchFamily="34" charset="0"/>
                        </a:rPr>
                        <a:t> Festival that took place in Limpopo during the year under review.</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913646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33114" cy="8382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3400" b="1" cap="small" dirty="0">
                <a:latin typeface="Arial" panose="020B0604020202020204" pitchFamily="34" charset="0"/>
                <a:cs typeface="Arial" panose="020B0604020202020204" pitchFamily="34" charset="0"/>
              </a:rPr>
              <a:t>Overall Performance of the Programme </a:t>
            </a: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77002" y="6496050"/>
            <a:ext cx="1241659" cy="340179"/>
          </a:xfrm>
          <a:prstGeom prst="rect">
            <a:avLst/>
          </a:prstGeom>
          <a:noFill/>
          <a:ln>
            <a:noFill/>
          </a:ln>
        </p:spPr>
      </p:pic>
      <p:sp>
        <p:nvSpPr>
          <p:cNvPr id="6" name="Slide Number Placeholder 5"/>
          <p:cNvSpPr>
            <a:spLocks noGrp="1"/>
          </p:cNvSpPr>
          <p:nvPr>
            <p:ph type="sldNum" sz="quarter" idx="12"/>
          </p:nvPr>
        </p:nvSpPr>
        <p:spPr>
          <a:xfrm>
            <a:off x="8001000" y="6313487"/>
            <a:ext cx="609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92D72-FD1F-4644-BBBA-22A65A700C67}" type="slidenum">
              <a:rPr kumimoji="0" lang="en-US" sz="14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4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Picture 6"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13" name="Rectangle 4"/>
          <p:cNvSpPr>
            <a:spLocks noChangeArrowheads="1"/>
          </p:cNvSpPr>
          <p:nvPr/>
        </p:nvSpPr>
        <p:spPr bwMode="auto">
          <a:xfrm>
            <a:off x="4321175" y="-18970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xmlns="" val="1955264599"/>
              </p:ext>
            </p:extLst>
          </p:nvPr>
        </p:nvGraphicFramePr>
        <p:xfrm>
          <a:off x="0" y="914403"/>
          <a:ext cx="9067799" cy="5173977"/>
        </p:xfrm>
        <a:graphic>
          <a:graphicData uri="http://schemas.openxmlformats.org/drawingml/2006/table">
            <a:tbl>
              <a:tblPr firstRow="1" firstCol="1" bandRow="1"/>
              <a:tblGrid>
                <a:gridCol w="1193323">
                  <a:extLst>
                    <a:ext uri="{9D8B030D-6E8A-4147-A177-3AD203B41FA5}">
                      <a16:colId xmlns:a16="http://schemas.microsoft.com/office/drawing/2014/main" xmlns="" val="2335209709"/>
                    </a:ext>
                  </a:extLst>
                </a:gridCol>
                <a:gridCol w="1245077">
                  <a:extLst>
                    <a:ext uri="{9D8B030D-6E8A-4147-A177-3AD203B41FA5}">
                      <a16:colId xmlns:a16="http://schemas.microsoft.com/office/drawing/2014/main" xmlns="" val="1537635817"/>
                    </a:ext>
                  </a:extLst>
                </a:gridCol>
                <a:gridCol w="1143000">
                  <a:extLst>
                    <a:ext uri="{9D8B030D-6E8A-4147-A177-3AD203B41FA5}">
                      <a16:colId xmlns:a16="http://schemas.microsoft.com/office/drawing/2014/main" xmlns="" val="20002"/>
                    </a:ext>
                  </a:extLst>
                </a:gridCol>
                <a:gridCol w="76200">
                  <a:extLst>
                    <a:ext uri="{9D8B030D-6E8A-4147-A177-3AD203B41FA5}">
                      <a16:colId xmlns:a16="http://schemas.microsoft.com/office/drawing/2014/main" xmlns="" val="20003"/>
                    </a:ext>
                  </a:extLst>
                </a:gridCol>
                <a:gridCol w="1905000">
                  <a:extLst>
                    <a:ext uri="{9D8B030D-6E8A-4147-A177-3AD203B41FA5}">
                      <a16:colId xmlns:a16="http://schemas.microsoft.com/office/drawing/2014/main" xmlns="" val="20004"/>
                    </a:ext>
                  </a:extLst>
                </a:gridCol>
                <a:gridCol w="1676400">
                  <a:extLst>
                    <a:ext uri="{9D8B030D-6E8A-4147-A177-3AD203B41FA5}">
                      <a16:colId xmlns:a16="http://schemas.microsoft.com/office/drawing/2014/main" xmlns="" val="20005"/>
                    </a:ext>
                  </a:extLst>
                </a:gridCol>
                <a:gridCol w="1828799">
                  <a:extLst>
                    <a:ext uri="{9D8B030D-6E8A-4147-A177-3AD203B41FA5}">
                      <a16:colId xmlns:a16="http://schemas.microsoft.com/office/drawing/2014/main" xmlns="" val="20006"/>
                    </a:ext>
                  </a:extLst>
                </a:gridCol>
              </a:tblGrid>
              <a:tr h="223632">
                <a:tc gridSpan="7">
                  <a:txBody>
                    <a:bodyPr/>
                    <a:lstStyle/>
                    <a:p>
                      <a:pPr>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Programme Four: Enterprise Development and Entrepreneurship</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62340365"/>
                  </a:ext>
                </a:extLst>
              </a:tr>
              <a:tr h="422856">
                <a:tc>
                  <a:txBody>
                    <a:bodyPr/>
                    <a:lstStyle/>
                    <a:p>
                      <a:pPr algn="ctr">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Strategic Objective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2018/19</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gridSpan="2">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Planned Target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US"/>
                    </a:p>
                  </a:txBody>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Comment on deviations</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2648464639"/>
                  </a:ext>
                </a:extLst>
              </a:tr>
              <a:tr h="310094">
                <a:tc gridSpan="7">
                  <a:txBody>
                    <a:bodyPr/>
                    <a:lstStyle/>
                    <a:p>
                      <a:pPr>
                        <a:spcBef>
                          <a:spcPts val="1200"/>
                        </a:spcBef>
                        <a:spcAft>
                          <a:spcPts val="1200"/>
                        </a:spcAft>
                      </a:pPr>
                      <a:r>
                        <a:rPr lang="en-US" sz="1100" b="1" dirty="0">
                          <a:effectLst/>
                          <a:latin typeface="Arial" panose="020B0604020202020204" pitchFamily="34" charset="0"/>
                          <a:ea typeface="Calibri" panose="020F0502020204030204" pitchFamily="34" charset="0"/>
                          <a:cs typeface="Arial" panose="020B0604020202020204" pitchFamily="34" charset="0"/>
                        </a:rPr>
                        <a:t>2: Equitable access to responsive and targeted products and services that enable the growth and development of SMMEs and Co-operatives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134839174"/>
                  </a:ext>
                </a:extLst>
              </a:tr>
              <a:tr h="1117485">
                <a:tc>
                  <a:txBody>
                    <a:bodyPr/>
                    <a:lstStyle/>
                    <a:p>
                      <a:pPr algn="l"/>
                      <a:r>
                        <a:rPr lang="en-US" sz="1000" b="1" i="0" u="none" strike="noStrike" baseline="0" dirty="0">
                          <a:solidFill>
                            <a:srgbClr val="231F20"/>
                          </a:solidFill>
                          <a:latin typeface="Arial" panose="020B0604020202020204" pitchFamily="34" charset="0"/>
                          <a:cs typeface="Arial" panose="020B0604020202020204" pitchFamily="34" charset="0"/>
                        </a:rPr>
                        <a:t>2.1. Expand</a:t>
                      </a:r>
                    </a:p>
                    <a:p>
                      <a:pPr algn="l"/>
                      <a:r>
                        <a:rPr lang="en-US" sz="1000" b="1" i="0" u="none" strike="noStrike" baseline="0" dirty="0">
                          <a:solidFill>
                            <a:srgbClr val="231F20"/>
                          </a:solidFill>
                          <a:latin typeface="Arial" panose="020B0604020202020204" pitchFamily="34" charset="0"/>
                          <a:cs typeface="Arial" panose="020B0604020202020204" pitchFamily="34" charset="0"/>
                        </a:rPr>
                        <a:t>access to financial</a:t>
                      </a:r>
                    </a:p>
                    <a:p>
                      <a:pPr algn="l"/>
                      <a:r>
                        <a:rPr lang="en-US" sz="1000" b="1" i="0" u="none" strike="noStrike" baseline="0" dirty="0">
                          <a:solidFill>
                            <a:srgbClr val="231F20"/>
                          </a:solidFill>
                          <a:latin typeface="Arial" panose="020B0604020202020204" pitchFamily="34" charset="0"/>
                          <a:cs typeface="Arial" panose="020B0604020202020204" pitchFamily="34" charset="0"/>
                        </a:rPr>
                        <a:t>SMMEs through</a:t>
                      </a:r>
                    </a:p>
                    <a:p>
                      <a:pPr algn="l"/>
                      <a:r>
                        <a:rPr lang="en-US" sz="1000" b="1" i="0" u="none" strike="noStrike" baseline="0" dirty="0">
                          <a:solidFill>
                            <a:srgbClr val="231F20"/>
                          </a:solidFill>
                          <a:latin typeface="Arial" panose="020B0604020202020204" pitchFamily="34" charset="0"/>
                          <a:cs typeface="Arial" panose="020B0604020202020204" pitchFamily="34" charset="0"/>
                        </a:rPr>
                        <a:t>partnerships and</a:t>
                      </a:r>
                    </a:p>
                    <a:p>
                      <a:pPr algn="l"/>
                      <a:r>
                        <a:rPr lang="en-US" sz="1000" b="1" i="0" u="none" strike="noStrike" baseline="0" dirty="0">
                          <a:solidFill>
                            <a:srgbClr val="231F20"/>
                          </a:solidFill>
                          <a:latin typeface="Arial" panose="020B0604020202020204" pitchFamily="34" charset="0"/>
                          <a:cs typeface="Arial" panose="020B0604020202020204" pitchFamily="34" charset="0"/>
                        </a:rPr>
                        <a:t>innovative service</a:t>
                      </a:r>
                    </a:p>
                    <a:p>
                      <a:pPr algn="l"/>
                      <a:r>
                        <a:rPr lang="en-US" sz="1000" b="1" i="0" u="none" strike="noStrike" baseline="0" dirty="0">
                          <a:solidFill>
                            <a:srgbClr val="231F20"/>
                          </a:solidFill>
                          <a:latin typeface="Arial" panose="020B0604020202020204" pitchFamily="34" charset="0"/>
                          <a:cs typeface="Arial" panose="020B0604020202020204" pitchFamily="34" charset="0"/>
                        </a:rPr>
                        <a:t>offerings.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7 Informal Business</a:t>
                      </a:r>
                    </a:p>
                    <a:p>
                      <a:pPr algn="l"/>
                      <a:r>
                        <a:rPr lang="en-US" sz="1050" b="0" i="0" u="none" strike="noStrike" baseline="0" dirty="0">
                          <a:solidFill>
                            <a:srgbClr val="231F20"/>
                          </a:solidFill>
                          <a:latin typeface="Arial" panose="020B0604020202020204" pitchFamily="34" charset="0"/>
                          <a:cs typeface="Arial" panose="020B0604020202020204" pitchFamily="34" charset="0"/>
                        </a:rPr>
                        <a:t>Infrastructure</a:t>
                      </a:r>
                    </a:p>
                    <a:p>
                      <a:pPr algn="l"/>
                      <a:r>
                        <a:rPr lang="en-US" sz="1050" b="0" i="0" u="none" strike="noStrike" baseline="0" dirty="0">
                          <a:solidFill>
                            <a:srgbClr val="231F20"/>
                          </a:solidFill>
                          <a:latin typeface="Arial" panose="020B0604020202020204" pitchFamily="34" charset="0"/>
                          <a:cs typeface="Arial" panose="020B0604020202020204" pitchFamily="34" charset="0"/>
                        </a:rPr>
                        <a:t>Partnership</a:t>
                      </a:r>
                    </a:p>
                    <a:p>
                      <a:pPr algn="l"/>
                      <a:r>
                        <a:rPr lang="en-US" sz="1050" b="0" i="0" u="none" strike="noStrike" baseline="0" dirty="0">
                          <a:solidFill>
                            <a:srgbClr val="231F20"/>
                          </a:solidFill>
                          <a:latin typeface="Arial" panose="020B0604020202020204" pitchFamily="34" charset="0"/>
                          <a:cs typeface="Arial" panose="020B0604020202020204" pitchFamily="34" charset="0"/>
                        </a:rPr>
                        <a:t>agreements secured.</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Six (6) Informal</a:t>
                      </a:r>
                    </a:p>
                    <a:p>
                      <a:pPr algn="l"/>
                      <a:r>
                        <a:rPr lang="en-US" sz="1050" b="0" i="0" u="none" strike="noStrike" baseline="0" dirty="0">
                          <a:solidFill>
                            <a:srgbClr val="231F20"/>
                          </a:solidFill>
                          <a:latin typeface="Arial" panose="020B0604020202020204" pitchFamily="34" charset="0"/>
                          <a:cs typeface="Arial" panose="020B0604020202020204" pitchFamily="34" charset="0"/>
                        </a:rPr>
                        <a:t>Business</a:t>
                      </a:r>
                    </a:p>
                    <a:p>
                      <a:pPr algn="l"/>
                      <a:r>
                        <a:rPr lang="en-US" sz="1050" b="0" i="0" u="none" strike="noStrike" baseline="0" dirty="0">
                          <a:solidFill>
                            <a:srgbClr val="231F20"/>
                          </a:solidFill>
                          <a:latin typeface="Arial" panose="020B0604020202020204" pitchFamily="34" charset="0"/>
                          <a:cs typeface="Arial" panose="020B0604020202020204" pitchFamily="34" charset="0"/>
                        </a:rPr>
                        <a:t>Infrastructures</a:t>
                      </a:r>
                    </a:p>
                    <a:p>
                      <a:pPr algn="l"/>
                      <a:r>
                        <a:rPr lang="en-US" sz="1050" b="0" i="0" u="none" strike="noStrike" baseline="0" dirty="0">
                          <a:solidFill>
                            <a:srgbClr val="231F20"/>
                          </a:solidFill>
                          <a:latin typeface="Arial" panose="020B0604020202020204" pitchFamily="34" charset="0"/>
                          <a:cs typeface="Arial" panose="020B0604020202020204" pitchFamily="34" charset="0"/>
                        </a:rPr>
                        <a:t>partnership</a:t>
                      </a:r>
                    </a:p>
                    <a:p>
                      <a:pPr algn="l"/>
                      <a:r>
                        <a:rPr lang="en-US" sz="1050" b="0" i="0" u="none" strike="noStrike" baseline="0" dirty="0">
                          <a:solidFill>
                            <a:srgbClr val="231F20"/>
                          </a:solidFill>
                          <a:latin typeface="Arial" panose="020B0604020202020204" pitchFamily="34" charset="0"/>
                          <a:cs typeface="Arial" panose="020B0604020202020204" pitchFamily="34" charset="0"/>
                        </a:rPr>
                        <a:t>agreements secured.</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Not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There were no Informal Business</a:t>
                      </a:r>
                    </a:p>
                    <a:p>
                      <a:pPr algn="l"/>
                      <a:r>
                        <a:rPr lang="en-US" sz="1050" b="0" i="0" u="none" strike="noStrike" baseline="0" dirty="0">
                          <a:solidFill>
                            <a:srgbClr val="231F20"/>
                          </a:solidFill>
                          <a:latin typeface="Arial" panose="020B0604020202020204" pitchFamily="34" charset="0"/>
                          <a:cs typeface="Arial" panose="020B0604020202020204" pitchFamily="34" charset="0"/>
                        </a:rPr>
                        <a:t>Infrastructure partnerships</a:t>
                      </a:r>
                    </a:p>
                    <a:p>
                      <a:pPr algn="l"/>
                      <a:r>
                        <a:rPr lang="en-US" sz="1050" b="0" i="0" u="none" strike="noStrike" baseline="0" dirty="0">
                          <a:solidFill>
                            <a:srgbClr val="231F20"/>
                          </a:solidFill>
                          <a:latin typeface="Arial" panose="020B0604020202020204" pitchFamily="34" charset="0"/>
                          <a:cs typeface="Arial" panose="020B0604020202020204" pitchFamily="34" charset="0"/>
                        </a:rPr>
                        <a:t>agreements secured.</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There were zero Informal Business Infrastructure</a:t>
                      </a:r>
                    </a:p>
                    <a:p>
                      <a:pPr algn="l"/>
                      <a:r>
                        <a:rPr lang="en-US" sz="1050" b="0" i="0" u="none" strike="noStrike" baseline="0" dirty="0">
                          <a:solidFill>
                            <a:srgbClr val="231F20"/>
                          </a:solidFill>
                          <a:latin typeface="Arial" panose="020B0604020202020204" pitchFamily="34" charset="0"/>
                          <a:cs typeface="Arial" panose="020B0604020202020204" pitchFamily="34" charset="0"/>
                        </a:rPr>
                        <a:t>Partnerships agreements secured due to funds being</a:t>
                      </a:r>
                    </a:p>
                    <a:p>
                      <a:pPr algn="l"/>
                      <a:r>
                        <a:rPr lang="en-US" sz="1050" b="0" i="0" u="none" strike="noStrike" baseline="0" dirty="0">
                          <a:solidFill>
                            <a:srgbClr val="231F20"/>
                          </a:solidFill>
                          <a:latin typeface="Arial" panose="020B0604020202020204" pitchFamily="34" charset="0"/>
                          <a:cs typeface="Arial" panose="020B0604020202020204" pitchFamily="34" charset="0"/>
                        </a:rPr>
                        <a:t>repurposed for products and markets development.</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Funds were repurposed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For products and markets</a:t>
                      </a:r>
                    </a:p>
                    <a:p>
                      <a:pPr algn="l"/>
                      <a:r>
                        <a:rPr lang="en-US" sz="1050" b="0" i="0" u="none" strike="noStrike" baseline="0" dirty="0">
                          <a:solidFill>
                            <a:srgbClr val="231F20"/>
                          </a:solidFill>
                          <a:latin typeface="Arial" panose="020B0604020202020204" pitchFamily="34" charset="0"/>
                          <a:cs typeface="Arial" panose="020B0604020202020204" pitchFamily="34" charset="0"/>
                        </a:rPr>
                        <a:t>development for the financial year under review.</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04045141"/>
                  </a:ext>
                </a:extLst>
              </a:tr>
              <a:tr h="1273824">
                <a:tc rowSpan="2">
                  <a:txBody>
                    <a:bodyPr/>
                    <a:lstStyle/>
                    <a:p>
                      <a:pPr algn="l"/>
                      <a:r>
                        <a:rPr lang="en-US" sz="1000" b="1" i="0" u="none" strike="noStrike" baseline="0" dirty="0">
                          <a:solidFill>
                            <a:srgbClr val="231F20"/>
                          </a:solidFill>
                          <a:latin typeface="Arial" panose="020B0604020202020204" pitchFamily="34" charset="0"/>
                          <a:cs typeface="Arial" panose="020B0604020202020204" pitchFamily="34" charset="0"/>
                        </a:rPr>
                        <a:t>2.2. Scaled-up and</a:t>
                      </a:r>
                    </a:p>
                    <a:p>
                      <a:pPr algn="l"/>
                      <a:r>
                        <a:rPr lang="en-US" sz="1000" b="1" i="0" u="none" strike="noStrike" baseline="0" dirty="0">
                          <a:solidFill>
                            <a:srgbClr val="231F20"/>
                          </a:solidFill>
                          <a:latin typeface="Arial" panose="020B0604020202020204" pitchFamily="34" charset="0"/>
                          <a:cs typeface="Arial" panose="020B0604020202020204" pitchFamily="34" charset="0"/>
                        </a:rPr>
                        <a:t>coordinated support</a:t>
                      </a:r>
                    </a:p>
                    <a:p>
                      <a:pPr algn="l"/>
                      <a:r>
                        <a:rPr lang="en-US" sz="1000" b="1" i="0" u="none" strike="noStrike" baseline="0" dirty="0">
                          <a:solidFill>
                            <a:srgbClr val="231F20"/>
                          </a:solidFill>
                          <a:latin typeface="Arial" panose="020B0604020202020204" pitchFamily="34" charset="0"/>
                          <a:cs typeface="Arial" panose="020B0604020202020204" pitchFamily="34" charset="0"/>
                        </a:rPr>
                        <a:t>for SMMEs, Cooperatives,</a:t>
                      </a:r>
                    </a:p>
                    <a:p>
                      <a:pPr algn="l"/>
                      <a:r>
                        <a:rPr lang="en-US" sz="1000" b="1" i="0" u="none" strike="noStrike" baseline="0" dirty="0">
                          <a:solidFill>
                            <a:srgbClr val="231F20"/>
                          </a:solidFill>
                          <a:latin typeface="Arial" panose="020B0604020202020204" pitchFamily="34" charset="0"/>
                          <a:cs typeface="Arial" panose="020B0604020202020204" pitchFamily="34" charset="0"/>
                        </a:rPr>
                        <a:t>Village</a:t>
                      </a:r>
                    </a:p>
                    <a:p>
                      <a:pPr algn="l"/>
                      <a:r>
                        <a:rPr lang="en-US" sz="1000" b="1" i="0" u="none" strike="noStrike" baseline="0" dirty="0">
                          <a:solidFill>
                            <a:srgbClr val="231F20"/>
                          </a:solidFill>
                          <a:latin typeface="Arial" panose="020B0604020202020204" pitchFamily="34" charset="0"/>
                          <a:cs typeface="Arial" panose="020B0604020202020204" pitchFamily="34" charset="0"/>
                        </a:rPr>
                        <a:t>and Township</a:t>
                      </a:r>
                    </a:p>
                    <a:p>
                      <a:pPr algn="l"/>
                      <a:r>
                        <a:rPr lang="en-US" sz="1000" b="1" i="0" u="none" strike="noStrike" baseline="0" dirty="0">
                          <a:solidFill>
                            <a:srgbClr val="231F20"/>
                          </a:solidFill>
                          <a:latin typeface="Arial" panose="020B0604020202020204" pitchFamily="34" charset="0"/>
                          <a:cs typeface="Arial" panose="020B0604020202020204" pitchFamily="34" charset="0"/>
                        </a:rPr>
                        <a:t>economies.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50" dirty="0">
                          <a:effectLst/>
                          <a:latin typeface="Arial" panose="020B0604020202020204" pitchFamily="34" charset="0"/>
                          <a:ea typeface="Calibri" panose="020F0502020204030204" pitchFamily="34" charset="0"/>
                          <a:cs typeface="Arial" panose="020B0604020202020204" pitchFamily="34" charset="0"/>
                        </a:rPr>
                        <a:t>N/A</a:t>
                      </a: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Small Enterprise</a:t>
                      </a:r>
                    </a:p>
                    <a:p>
                      <a:pPr algn="l"/>
                      <a:r>
                        <a:rPr lang="en-US" sz="1050" b="0" i="0" u="none" strike="noStrike" baseline="0" dirty="0">
                          <a:solidFill>
                            <a:srgbClr val="231F20"/>
                          </a:solidFill>
                          <a:latin typeface="Arial" panose="020B0604020202020204" pitchFamily="34" charset="0"/>
                          <a:cs typeface="Arial" panose="020B0604020202020204" pitchFamily="34" charset="0"/>
                        </a:rPr>
                        <a:t>Development</a:t>
                      </a:r>
                    </a:p>
                    <a:p>
                      <a:pPr algn="l"/>
                      <a:r>
                        <a:rPr lang="en-US" sz="1050" b="0" i="0" u="none" strike="noStrike" baseline="0" dirty="0" err="1">
                          <a:solidFill>
                            <a:srgbClr val="231F20"/>
                          </a:solidFill>
                          <a:latin typeface="Arial" panose="020B0604020202020204" pitchFamily="34" charset="0"/>
                          <a:cs typeface="Arial" panose="020B0604020202020204" pitchFamily="34" charset="0"/>
                        </a:rPr>
                        <a:t>Masterplan</a:t>
                      </a:r>
                      <a:endParaRPr lang="en-US" sz="1050" b="0" i="0" u="none" strike="noStrike" baseline="0" dirty="0">
                        <a:solidFill>
                          <a:srgbClr val="231F20"/>
                        </a:solidFill>
                        <a:latin typeface="Arial" panose="020B0604020202020204" pitchFamily="34" charset="0"/>
                        <a:cs typeface="Arial" panose="020B0604020202020204" pitchFamily="34" charset="0"/>
                      </a:endParaRPr>
                    </a:p>
                    <a:p>
                      <a:pPr algn="l"/>
                      <a:r>
                        <a:rPr lang="en-US" sz="1050" b="0" i="0" u="none" strike="noStrike" baseline="0" dirty="0">
                          <a:solidFill>
                            <a:srgbClr val="231F20"/>
                          </a:solidFill>
                          <a:latin typeface="Arial" panose="020B0604020202020204" pitchFamily="34" charset="0"/>
                          <a:cs typeface="Arial" panose="020B0604020202020204" pitchFamily="34" charset="0"/>
                        </a:rPr>
                        <a:t>Framework</a:t>
                      </a:r>
                    </a:p>
                    <a:p>
                      <a:pPr algn="l"/>
                      <a:r>
                        <a:rPr lang="en-US" sz="1050" b="0" i="0" u="none" strike="noStrike" baseline="0" dirty="0">
                          <a:solidFill>
                            <a:srgbClr val="231F20"/>
                          </a:solidFill>
                          <a:latin typeface="Arial" panose="020B0604020202020204" pitchFamily="34" charset="0"/>
                          <a:cs typeface="Arial" panose="020B0604020202020204" pitchFamily="34" charset="0"/>
                        </a:rPr>
                        <a:t>document developed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and approved by</a:t>
                      </a:r>
                    </a:p>
                    <a:p>
                      <a:pPr algn="l"/>
                      <a:r>
                        <a:rPr lang="en-US" sz="1050" b="0" i="0" u="none" strike="noStrike" baseline="0" dirty="0">
                          <a:solidFill>
                            <a:srgbClr val="231F20"/>
                          </a:solidFill>
                          <a:latin typeface="Arial" panose="020B0604020202020204" pitchFamily="34" charset="0"/>
                          <a:cs typeface="Arial" panose="020B0604020202020204" pitchFamily="34" charset="0"/>
                        </a:rPr>
                        <a:t>EXCO.</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Not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Small Enterprise Development</a:t>
                      </a:r>
                    </a:p>
                    <a:p>
                      <a:pPr algn="l"/>
                      <a:r>
                        <a:rPr lang="en-US" sz="1050" b="0" i="0" u="none" strike="noStrike" baseline="0" dirty="0" err="1">
                          <a:solidFill>
                            <a:srgbClr val="231F20"/>
                          </a:solidFill>
                          <a:latin typeface="Arial" panose="020B0604020202020204" pitchFamily="34" charset="0"/>
                          <a:cs typeface="Arial" panose="020B0604020202020204" pitchFamily="34" charset="0"/>
                        </a:rPr>
                        <a:t>Masterplan</a:t>
                      </a:r>
                      <a:r>
                        <a:rPr lang="en-US" sz="1050" b="0" i="0" u="none" strike="noStrike" baseline="0" dirty="0">
                          <a:solidFill>
                            <a:srgbClr val="231F20"/>
                          </a:solidFill>
                          <a:latin typeface="Arial" panose="020B0604020202020204" pitchFamily="34" charset="0"/>
                          <a:cs typeface="Arial" panose="020B0604020202020204" pitchFamily="34" charset="0"/>
                        </a:rPr>
                        <a:t> Framework</a:t>
                      </a:r>
                    </a:p>
                    <a:p>
                      <a:pPr algn="l"/>
                      <a:r>
                        <a:rPr lang="en-US" sz="1050" b="0" i="0" u="none" strike="noStrike" baseline="0" dirty="0">
                          <a:solidFill>
                            <a:srgbClr val="231F20"/>
                          </a:solidFill>
                          <a:latin typeface="Arial" panose="020B0604020202020204" pitchFamily="34" charset="0"/>
                          <a:cs typeface="Arial" panose="020B0604020202020204" pitchFamily="34" charset="0"/>
                        </a:rPr>
                        <a:t>document developed and not approved by EXCO.</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Small Enterprise Development </a:t>
                      </a:r>
                      <a:r>
                        <a:rPr lang="en-US" sz="1050" b="0" i="0" u="none" strike="noStrike" baseline="0" dirty="0" err="1">
                          <a:solidFill>
                            <a:srgbClr val="231F20"/>
                          </a:solidFill>
                          <a:latin typeface="Arial" panose="020B0604020202020204" pitchFamily="34" charset="0"/>
                          <a:cs typeface="Arial" panose="020B0604020202020204" pitchFamily="34" charset="0"/>
                        </a:rPr>
                        <a:t>Masterplan</a:t>
                      </a:r>
                      <a:endParaRPr lang="en-US" sz="1050" b="0" i="0" u="none" strike="noStrike" baseline="0" dirty="0">
                        <a:solidFill>
                          <a:srgbClr val="231F20"/>
                        </a:solidFill>
                        <a:latin typeface="Arial" panose="020B0604020202020204" pitchFamily="34" charset="0"/>
                        <a:cs typeface="Arial" panose="020B0604020202020204" pitchFamily="34" charset="0"/>
                      </a:endParaRPr>
                    </a:p>
                    <a:p>
                      <a:pPr algn="l"/>
                      <a:r>
                        <a:rPr lang="en-US" sz="1050" b="0" i="0" u="none" strike="noStrike" baseline="0" dirty="0">
                          <a:solidFill>
                            <a:srgbClr val="231F20"/>
                          </a:solidFill>
                          <a:latin typeface="Arial" panose="020B0604020202020204" pitchFamily="34" charset="0"/>
                          <a:cs typeface="Arial" panose="020B0604020202020204" pitchFamily="34" charset="0"/>
                        </a:rPr>
                        <a:t>Framework document</a:t>
                      </a:r>
                    </a:p>
                    <a:p>
                      <a:pPr algn="l"/>
                      <a:r>
                        <a:rPr lang="en-US" sz="1050" b="0" i="0" u="none" strike="noStrike" baseline="0" dirty="0">
                          <a:solidFill>
                            <a:srgbClr val="231F20"/>
                          </a:solidFill>
                          <a:latin typeface="Arial" panose="020B0604020202020204" pitchFamily="34" charset="0"/>
                          <a:cs typeface="Arial" panose="020B0604020202020204" pitchFamily="34" charset="0"/>
                        </a:rPr>
                        <a:t>developed and could not be approved due to postponement of EXCO meeting.</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Small Enterprise Development</a:t>
                      </a:r>
                    </a:p>
                    <a:p>
                      <a:pPr algn="l"/>
                      <a:r>
                        <a:rPr lang="en-US" sz="1050" b="0" i="0" u="none" strike="noStrike" baseline="0" dirty="0" err="1">
                          <a:solidFill>
                            <a:srgbClr val="231F20"/>
                          </a:solidFill>
                          <a:latin typeface="Arial" panose="020B0604020202020204" pitchFamily="34" charset="0"/>
                          <a:cs typeface="Arial" panose="020B0604020202020204" pitchFamily="34" charset="0"/>
                        </a:rPr>
                        <a:t>Masterplan</a:t>
                      </a:r>
                      <a:r>
                        <a:rPr lang="en-US" sz="1050" b="0" i="0" u="none" strike="noStrike" baseline="0" dirty="0">
                          <a:solidFill>
                            <a:srgbClr val="231F20"/>
                          </a:solidFill>
                          <a:latin typeface="Arial" panose="020B0604020202020204" pitchFamily="34" charset="0"/>
                          <a:cs typeface="Arial" panose="020B0604020202020204" pitchFamily="34" charset="0"/>
                        </a:rPr>
                        <a:t> Framework</a:t>
                      </a:r>
                    </a:p>
                    <a:p>
                      <a:pPr algn="l"/>
                      <a:r>
                        <a:rPr lang="en-US" sz="1050" b="0" i="0" u="none" strike="noStrike" baseline="0" dirty="0">
                          <a:solidFill>
                            <a:srgbClr val="231F20"/>
                          </a:solidFill>
                          <a:latin typeface="Arial" panose="020B0604020202020204" pitchFamily="34" charset="0"/>
                          <a:cs typeface="Arial" panose="020B0604020202020204" pitchFamily="34" charset="0"/>
                        </a:rPr>
                        <a:t>document developed were scheduled to be presented to EXCO for final approval.</a:t>
                      </a:r>
                    </a:p>
                    <a:p>
                      <a:pPr algn="l"/>
                      <a:r>
                        <a:rPr lang="en-US" sz="1050" b="0" i="0" u="none" strike="noStrike" baseline="0" dirty="0">
                          <a:solidFill>
                            <a:srgbClr val="231F20"/>
                          </a:solidFill>
                          <a:latin typeface="Arial" panose="020B0604020202020204" pitchFamily="34" charset="0"/>
                          <a:cs typeface="Arial" panose="020B0604020202020204" pitchFamily="34" charset="0"/>
                        </a:rPr>
                        <a:t>The targeted EXCO meeting was deferred due to COVID-19 Pandemic.</a:t>
                      </a:r>
                    </a:p>
                    <a:p>
                      <a:pPr algn="l"/>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273824">
                <a:tc vMerge="1">
                  <a:txBody>
                    <a:bodyPr/>
                    <a:lstStyle/>
                    <a:p>
                      <a:pPr algn="l"/>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13 SMMEs</a:t>
                      </a:r>
                    </a:p>
                    <a:p>
                      <a:pPr algn="l"/>
                      <a:r>
                        <a:rPr lang="en-US" sz="1050" b="0" i="0" u="none" strike="noStrike" baseline="0" dirty="0">
                          <a:solidFill>
                            <a:srgbClr val="231F20"/>
                          </a:solidFill>
                          <a:latin typeface="Arial" panose="020B0604020202020204" pitchFamily="34" charset="0"/>
                          <a:cs typeface="Arial" panose="020B0604020202020204" pitchFamily="34" charset="0"/>
                        </a:rPr>
                        <a:t>Incubators were</a:t>
                      </a:r>
                    </a:p>
                    <a:p>
                      <a:pPr algn="l"/>
                      <a:r>
                        <a:rPr lang="en-US" sz="1050" b="0" i="0" u="none" strike="noStrike" baseline="0" dirty="0">
                          <a:solidFill>
                            <a:srgbClr val="231F20"/>
                          </a:solidFill>
                          <a:latin typeface="Arial" panose="020B0604020202020204" pitchFamily="34" charset="0"/>
                          <a:cs typeface="Arial" panose="020B0604020202020204" pitchFamily="34" charset="0"/>
                        </a:rPr>
                        <a:t>supported through</a:t>
                      </a:r>
                    </a:p>
                    <a:p>
                      <a:pPr algn="l"/>
                      <a:r>
                        <a:rPr lang="en-US" sz="1050" b="0" i="0" u="none" strike="noStrike" baseline="0" dirty="0">
                          <a:solidFill>
                            <a:srgbClr val="231F20"/>
                          </a:solidFill>
                          <a:latin typeface="Arial" panose="020B0604020202020204" pitchFamily="34" charset="0"/>
                          <a:cs typeface="Arial" panose="020B0604020202020204" pitchFamily="34" charset="0"/>
                        </a:rPr>
                        <a:t>the EIP.</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An approved Report on four (4) digital hubs in townships</a:t>
                      </a:r>
                    </a:p>
                    <a:p>
                      <a:pPr algn="l"/>
                      <a:r>
                        <a:rPr lang="en-US" sz="1050" b="0" i="0" u="none" strike="noStrike" baseline="0" dirty="0">
                          <a:solidFill>
                            <a:srgbClr val="231F20"/>
                          </a:solidFill>
                          <a:latin typeface="Arial" panose="020B0604020202020204" pitchFamily="34" charset="0"/>
                          <a:cs typeface="Arial" panose="020B0604020202020204" pitchFamily="34" charset="0"/>
                        </a:rPr>
                        <a:t>and rural areas</a:t>
                      </a:r>
                    </a:p>
                    <a:p>
                      <a:pPr algn="l"/>
                      <a:r>
                        <a:rPr lang="en-US" sz="1050" b="0" i="0" u="none" strike="noStrike" baseline="0" dirty="0">
                          <a:solidFill>
                            <a:srgbClr val="231F20"/>
                          </a:solidFill>
                          <a:latin typeface="Arial" panose="020B0604020202020204" pitchFamily="34" charset="0"/>
                          <a:cs typeface="Arial" panose="020B0604020202020204" pitchFamily="34" charset="0"/>
                        </a:rPr>
                        <a:t>established.</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An approved Report on Six (6) digital hubs in townships and rural areas established.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SBTI </a:t>
                      </a:r>
                      <a:r>
                        <a:rPr lang="en-US" sz="1050" b="0" i="0" u="none" strike="noStrike" baseline="0" dirty="0" err="1">
                          <a:solidFill>
                            <a:srgbClr val="231F20"/>
                          </a:solidFill>
                          <a:latin typeface="Arial" panose="020B0604020202020204" pitchFamily="34" charset="0"/>
                          <a:cs typeface="Arial" panose="020B0604020202020204" pitchFamily="34" charset="0"/>
                        </a:rPr>
                        <a:t>Botshabelo</a:t>
                      </a:r>
                      <a:r>
                        <a:rPr lang="en-US" sz="1050" b="0" i="0" u="none" strike="noStrike" baseline="0" dirty="0">
                          <a:solidFill>
                            <a:srgbClr val="231F20"/>
                          </a:solidFill>
                          <a:latin typeface="Arial" panose="020B0604020202020204" pitchFamily="34" charset="0"/>
                          <a:cs typeface="Arial" panose="020B0604020202020204" pitchFamily="34" charset="0"/>
                        </a:rPr>
                        <a:t> Digital Hub, Limpopo Digital Hub, 4</a:t>
                      </a:r>
                      <a:r>
                        <a:rPr lang="en-US" sz="1050" b="0" i="0" u="none" strike="noStrike" baseline="30000" dirty="0">
                          <a:solidFill>
                            <a:srgbClr val="231F20"/>
                          </a:solidFill>
                          <a:latin typeface="Arial" panose="020B0604020202020204" pitchFamily="34" charset="0"/>
                          <a:cs typeface="Arial" panose="020B0604020202020204" pitchFamily="34" charset="0"/>
                        </a:rPr>
                        <a:t>th</a:t>
                      </a:r>
                      <a:r>
                        <a:rPr lang="en-US" sz="1050" b="0" i="0" u="none" strike="noStrike" baseline="0" dirty="0">
                          <a:solidFill>
                            <a:srgbClr val="231F20"/>
                          </a:solidFill>
                          <a:latin typeface="Arial" panose="020B0604020202020204" pitchFamily="34" charset="0"/>
                          <a:cs typeface="Arial" panose="020B0604020202020204" pitchFamily="34" charset="0"/>
                        </a:rPr>
                        <a:t> Industrial Revolution, </a:t>
                      </a:r>
                      <a:r>
                        <a:rPr lang="en-US" sz="1050" b="0" i="0" u="none" strike="noStrike" baseline="0" dirty="0" err="1">
                          <a:solidFill>
                            <a:srgbClr val="231F20"/>
                          </a:solidFill>
                          <a:latin typeface="Arial" panose="020B0604020202020204" pitchFamily="34" charset="0"/>
                          <a:cs typeface="Arial" panose="020B0604020202020204" pitchFamily="34" charset="0"/>
                        </a:rPr>
                        <a:t>KwaMashu</a:t>
                      </a:r>
                      <a:r>
                        <a:rPr lang="en-US" sz="1050" b="0" i="0" u="none" strike="noStrike" baseline="0" dirty="0">
                          <a:solidFill>
                            <a:srgbClr val="231F20"/>
                          </a:solidFill>
                          <a:latin typeface="Arial" panose="020B0604020202020204" pitchFamily="34" charset="0"/>
                          <a:cs typeface="Arial" panose="020B0604020202020204" pitchFamily="34" charset="0"/>
                        </a:rPr>
                        <a:t> Digital Hub, Alexandra Digital</a:t>
                      </a:r>
                    </a:p>
                    <a:p>
                      <a:pPr algn="l"/>
                      <a:r>
                        <a:rPr lang="en-US" sz="1050" b="0" i="0" u="none" strike="noStrike" baseline="0" dirty="0">
                          <a:solidFill>
                            <a:srgbClr val="231F20"/>
                          </a:solidFill>
                          <a:latin typeface="Arial" panose="020B0604020202020204" pitchFamily="34" charset="0"/>
                          <a:cs typeface="Arial" panose="020B0604020202020204" pitchFamily="34" charset="0"/>
                        </a:rPr>
                        <a:t>Hub and Mafikeng Digital Hub.</a:t>
                      </a:r>
                    </a:p>
                    <a:p>
                      <a:pPr algn="l"/>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The planned target was exceeded by establishment of two (2) additional Digital</a:t>
                      </a:r>
                    </a:p>
                    <a:p>
                      <a:pPr algn="l"/>
                      <a:r>
                        <a:rPr lang="en-US" sz="1050" b="0" i="0" u="none" strike="noStrike" baseline="0" dirty="0">
                          <a:solidFill>
                            <a:srgbClr val="231F20"/>
                          </a:solidFill>
                          <a:latin typeface="Arial" panose="020B0604020202020204" pitchFamily="34" charset="0"/>
                          <a:cs typeface="Arial" panose="020B0604020202020204" pitchFamily="34" charset="0"/>
                        </a:rPr>
                        <a:t>Hubs in townships and rural areas.</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Additional funding secured through EDSE and other</a:t>
                      </a:r>
                    </a:p>
                    <a:p>
                      <a:pPr algn="l"/>
                      <a:r>
                        <a:rPr lang="en-US" sz="1050" b="0" i="0" u="none" strike="noStrike" baseline="0" dirty="0">
                          <a:solidFill>
                            <a:srgbClr val="231F20"/>
                          </a:solidFill>
                          <a:latin typeface="Arial" panose="020B0604020202020204" pitchFamily="34" charset="0"/>
                          <a:cs typeface="Arial" panose="020B0604020202020204" pitchFamily="34" charset="0"/>
                        </a:rPr>
                        <a:t>partners such as eThekwini</a:t>
                      </a:r>
                    </a:p>
                    <a:p>
                      <a:pPr algn="l"/>
                      <a:r>
                        <a:rPr lang="en-US" sz="1050" b="0" i="0" u="none" strike="noStrike" baseline="0" dirty="0">
                          <a:solidFill>
                            <a:srgbClr val="231F20"/>
                          </a:solidFill>
                          <a:latin typeface="Arial" panose="020B0604020202020204" pitchFamily="34" charset="0"/>
                          <a:cs typeface="Arial" panose="020B0604020202020204" pitchFamily="34" charset="0"/>
                        </a:rPr>
                        <a:t>Municipality (Smart </a:t>
                      </a:r>
                      <a:r>
                        <a:rPr lang="en-US" sz="1050" b="0" i="0" u="none" strike="noStrike" baseline="0" dirty="0" err="1">
                          <a:solidFill>
                            <a:srgbClr val="231F20"/>
                          </a:solidFill>
                          <a:latin typeface="Arial" panose="020B0604020202020204" pitchFamily="34" charset="0"/>
                          <a:cs typeface="Arial" panose="020B0604020202020204" pitchFamily="34" charset="0"/>
                        </a:rPr>
                        <a:t>Xchange</a:t>
                      </a:r>
                      <a:r>
                        <a:rPr lang="en-US" sz="1050" b="0" i="0" u="none" strike="noStrike" baseline="0" dirty="0">
                          <a:solidFill>
                            <a:srgbClr val="231F20"/>
                          </a:solidFill>
                          <a:latin typeface="Arial" panose="020B0604020202020204" pitchFamily="34" charset="0"/>
                          <a:cs typeface="Arial" panose="020B0604020202020204" pitchFamily="34" charset="0"/>
                        </a:rPr>
                        <a:t>) assisted the Department to</a:t>
                      </a:r>
                    </a:p>
                    <a:p>
                      <a:pPr algn="l"/>
                      <a:r>
                        <a:rPr lang="en-US" sz="1050" b="0" i="0" u="none" strike="noStrike" baseline="0" dirty="0">
                          <a:solidFill>
                            <a:srgbClr val="231F20"/>
                          </a:solidFill>
                          <a:latin typeface="Arial" panose="020B0604020202020204" pitchFamily="34" charset="0"/>
                          <a:cs typeface="Arial" panose="020B0604020202020204" pitchFamily="34" charset="0"/>
                        </a:rPr>
                        <a:t>finance more Digital Hubs than planned.</a:t>
                      </a:r>
                    </a:p>
                    <a:p>
                      <a:pPr algn="l"/>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963981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33114" cy="8382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3400" b="1" cap="small" dirty="0">
                <a:latin typeface="Arial" panose="020B0604020202020204" pitchFamily="34" charset="0"/>
                <a:cs typeface="Arial" panose="020B0604020202020204" pitchFamily="34" charset="0"/>
              </a:rPr>
              <a:t>Overall Performance of the Programme </a:t>
            </a: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77002" y="6496050"/>
            <a:ext cx="1241659" cy="340179"/>
          </a:xfrm>
          <a:prstGeom prst="rect">
            <a:avLst/>
          </a:prstGeom>
          <a:noFill/>
          <a:ln>
            <a:noFill/>
          </a:ln>
        </p:spPr>
      </p:pic>
      <p:sp>
        <p:nvSpPr>
          <p:cNvPr id="6" name="Slide Number Placeholder 5"/>
          <p:cNvSpPr>
            <a:spLocks noGrp="1"/>
          </p:cNvSpPr>
          <p:nvPr>
            <p:ph type="sldNum" sz="quarter" idx="12"/>
          </p:nvPr>
        </p:nvSpPr>
        <p:spPr>
          <a:xfrm>
            <a:off x="8001000" y="6313487"/>
            <a:ext cx="609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92D72-FD1F-4644-BBBA-22A65A700C67}" type="slidenum">
              <a:rPr kumimoji="0" lang="en-US" sz="14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4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Picture 6"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13" name="Rectangle 4"/>
          <p:cNvSpPr>
            <a:spLocks noChangeArrowheads="1"/>
          </p:cNvSpPr>
          <p:nvPr/>
        </p:nvSpPr>
        <p:spPr bwMode="auto">
          <a:xfrm>
            <a:off x="4321175" y="-18970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xmlns="" val="3866210514"/>
              </p:ext>
            </p:extLst>
          </p:nvPr>
        </p:nvGraphicFramePr>
        <p:xfrm>
          <a:off x="0" y="914403"/>
          <a:ext cx="9067799" cy="3563760"/>
        </p:xfrm>
        <a:graphic>
          <a:graphicData uri="http://schemas.openxmlformats.org/drawingml/2006/table">
            <a:tbl>
              <a:tblPr firstRow="1" firstCol="1" bandRow="1"/>
              <a:tblGrid>
                <a:gridCol w="1193323">
                  <a:extLst>
                    <a:ext uri="{9D8B030D-6E8A-4147-A177-3AD203B41FA5}">
                      <a16:colId xmlns:a16="http://schemas.microsoft.com/office/drawing/2014/main" xmlns="" val="2335209709"/>
                    </a:ext>
                  </a:extLst>
                </a:gridCol>
                <a:gridCol w="1245077">
                  <a:extLst>
                    <a:ext uri="{9D8B030D-6E8A-4147-A177-3AD203B41FA5}">
                      <a16:colId xmlns:a16="http://schemas.microsoft.com/office/drawing/2014/main" xmlns="" val="1537635817"/>
                    </a:ext>
                  </a:extLst>
                </a:gridCol>
                <a:gridCol w="12954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676400">
                  <a:extLst>
                    <a:ext uri="{9D8B030D-6E8A-4147-A177-3AD203B41FA5}">
                      <a16:colId xmlns:a16="http://schemas.microsoft.com/office/drawing/2014/main" xmlns="" val="20004"/>
                    </a:ext>
                  </a:extLst>
                </a:gridCol>
                <a:gridCol w="1828799">
                  <a:extLst>
                    <a:ext uri="{9D8B030D-6E8A-4147-A177-3AD203B41FA5}">
                      <a16:colId xmlns:a16="http://schemas.microsoft.com/office/drawing/2014/main" xmlns="" val="20005"/>
                    </a:ext>
                  </a:extLst>
                </a:gridCol>
              </a:tblGrid>
              <a:tr h="223632">
                <a:tc gridSpan="6">
                  <a:txBody>
                    <a:bodyPr/>
                    <a:lstStyle/>
                    <a:p>
                      <a:pPr>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Programme Four: Enterprise Development and Entrepreneurship</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62340365"/>
                  </a:ext>
                </a:extLst>
              </a:tr>
              <a:tr h="422856">
                <a:tc>
                  <a:txBody>
                    <a:bodyPr/>
                    <a:lstStyle/>
                    <a:p>
                      <a:pPr algn="ctr">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Strategic Objective</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2018/19</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Planned Target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Actual Achievement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Deviation from planned target to Actual Achievement for 2019/20</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Comment on deviations</a:t>
                      </a:r>
                      <a:endParaRPr lang="en-ZA" sz="100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2648464639"/>
                  </a:ext>
                </a:extLst>
              </a:tr>
              <a:tr h="310094">
                <a:tc gridSpan="6">
                  <a:txBody>
                    <a:bodyPr/>
                    <a:lstStyle/>
                    <a:p>
                      <a:pPr>
                        <a:spcBef>
                          <a:spcPts val="1200"/>
                        </a:spcBef>
                        <a:spcAft>
                          <a:spcPts val="1200"/>
                        </a:spcAft>
                      </a:pPr>
                      <a:r>
                        <a:rPr lang="en-US" sz="1100" b="1" dirty="0">
                          <a:effectLst/>
                          <a:latin typeface="Arial" panose="020B0604020202020204" pitchFamily="34" charset="0"/>
                          <a:ea typeface="Calibri" panose="020F0502020204030204" pitchFamily="34" charset="0"/>
                          <a:cs typeface="Arial" panose="020B0604020202020204" pitchFamily="34" charset="0"/>
                        </a:rPr>
                        <a:t>2: Equitable access to responsive and targeted products and services that enable the growth and development of SMMEs and Co-operatives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134839174"/>
                  </a:ext>
                </a:extLst>
              </a:tr>
              <a:tr h="1273824">
                <a:tc rowSpan="2">
                  <a:txBody>
                    <a:bodyPr/>
                    <a:lstStyle/>
                    <a:p>
                      <a:pPr algn="l"/>
                      <a:r>
                        <a:rPr lang="en-US" sz="1000" b="1" i="0" u="none" strike="noStrike" baseline="0" dirty="0">
                          <a:solidFill>
                            <a:srgbClr val="231F20"/>
                          </a:solidFill>
                          <a:latin typeface="Arial" panose="020B0604020202020204" pitchFamily="34" charset="0"/>
                          <a:cs typeface="Arial" panose="020B0604020202020204" pitchFamily="34" charset="0"/>
                        </a:rPr>
                        <a:t>2.2. Scaled-up and</a:t>
                      </a:r>
                    </a:p>
                    <a:p>
                      <a:pPr algn="l"/>
                      <a:r>
                        <a:rPr lang="en-US" sz="1000" b="1" i="0" u="none" strike="noStrike" baseline="0" dirty="0">
                          <a:solidFill>
                            <a:srgbClr val="231F20"/>
                          </a:solidFill>
                          <a:latin typeface="Arial" panose="020B0604020202020204" pitchFamily="34" charset="0"/>
                          <a:cs typeface="Arial" panose="020B0604020202020204" pitchFamily="34" charset="0"/>
                        </a:rPr>
                        <a:t>coordinated support</a:t>
                      </a:r>
                    </a:p>
                    <a:p>
                      <a:pPr algn="l"/>
                      <a:r>
                        <a:rPr lang="en-US" sz="1000" b="1" i="0" u="none" strike="noStrike" baseline="0" dirty="0">
                          <a:solidFill>
                            <a:srgbClr val="231F20"/>
                          </a:solidFill>
                          <a:latin typeface="Arial" panose="020B0604020202020204" pitchFamily="34" charset="0"/>
                          <a:cs typeface="Arial" panose="020B0604020202020204" pitchFamily="34" charset="0"/>
                        </a:rPr>
                        <a:t>for SMMEs, Cooperatives,</a:t>
                      </a:r>
                    </a:p>
                    <a:p>
                      <a:pPr algn="l"/>
                      <a:r>
                        <a:rPr lang="en-US" sz="1000" b="1" i="0" u="none" strike="noStrike" baseline="0" dirty="0">
                          <a:solidFill>
                            <a:srgbClr val="231F20"/>
                          </a:solidFill>
                          <a:latin typeface="Arial" panose="020B0604020202020204" pitchFamily="34" charset="0"/>
                          <a:cs typeface="Arial" panose="020B0604020202020204" pitchFamily="34" charset="0"/>
                        </a:rPr>
                        <a:t>Village</a:t>
                      </a:r>
                    </a:p>
                    <a:p>
                      <a:pPr algn="l"/>
                      <a:r>
                        <a:rPr lang="en-US" sz="1000" b="1" i="0" u="none" strike="noStrike" baseline="0" dirty="0">
                          <a:solidFill>
                            <a:srgbClr val="231F20"/>
                          </a:solidFill>
                          <a:latin typeface="Arial" panose="020B0604020202020204" pitchFamily="34" charset="0"/>
                          <a:cs typeface="Arial" panose="020B0604020202020204" pitchFamily="34" charset="0"/>
                        </a:rPr>
                        <a:t>and Township</a:t>
                      </a:r>
                    </a:p>
                    <a:p>
                      <a:pPr algn="l"/>
                      <a:r>
                        <a:rPr lang="en-US" sz="1000" b="1" i="0" u="none" strike="noStrike" baseline="0" dirty="0">
                          <a:solidFill>
                            <a:srgbClr val="231F20"/>
                          </a:solidFill>
                          <a:latin typeface="Arial" panose="020B0604020202020204" pitchFamily="34" charset="0"/>
                          <a:cs typeface="Arial" panose="020B0604020202020204" pitchFamily="34" charset="0"/>
                        </a:rPr>
                        <a:t>economies.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50" b="0" dirty="0">
                          <a:effectLst/>
                          <a:latin typeface="Arial" panose="020B0604020202020204" pitchFamily="34" charset="0"/>
                          <a:ea typeface="Calibri" panose="020F0502020204030204" pitchFamily="34" charset="0"/>
                          <a:cs typeface="Arial" panose="020B0604020202020204" pitchFamily="34" charset="0"/>
                        </a:rPr>
                        <a:t>N/A</a:t>
                      </a: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Guideline document</a:t>
                      </a:r>
                    </a:p>
                    <a:p>
                      <a:pPr algn="l"/>
                      <a:r>
                        <a:rPr lang="en-US" sz="1050" b="0" i="0" u="none" strike="noStrike" baseline="0" dirty="0">
                          <a:solidFill>
                            <a:srgbClr val="231F20"/>
                          </a:solidFill>
                          <a:latin typeface="Arial" panose="020B0604020202020204" pitchFamily="34" charset="0"/>
                          <a:cs typeface="Arial" panose="020B0604020202020204" pitchFamily="34" charset="0"/>
                        </a:rPr>
                        <a:t>on defined support</a:t>
                      </a:r>
                    </a:p>
                    <a:p>
                      <a:pPr algn="l"/>
                      <a:r>
                        <a:rPr lang="en-US" sz="1050" b="0" i="0" u="none" strike="noStrike" baseline="0" dirty="0" err="1">
                          <a:solidFill>
                            <a:srgbClr val="231F20"/>
                          </a:solidFill>
                          <a:latin typeface="Arial" panose="020B0604020202020204" pitchFamily="34" charset="0"/>
                          <a:cs typeface="Arial" panose="020B0604020202020204" pitchFamily="34" charset="0"/>
                        </a:rPr>
                        <a:t>programmes</a:t>
                      </a:r>
                      <a:r>
                        <a:rPr lang="en-US" sz="1050" b="0" i="0" u="none" strike="noStrike" baseline="0" dirty="0">
                          <a:solidFill>
                            <a:srgbClr val="231F20"/>
                          </a:solidFill>
                          <a:latin typeface="Arial" panose="020B0604020202020204" pitchFamily="34" charset="0"/>
                          <a:cs typeface="Arial" panose="020B0604020202020204" pitchFamily="34" charset="0"/>
                        </a:rPr>
                        <a:t> for</a:t>
                      </a:r>
                    </a:p>
                    <a:p>
                      <a:pPr algn="l"/>
                      <a:r>
                        <a:rPr lang="en-US" sz="1050" b="0" i="0" u="none" strike="noStrike" baseline="0" dirty="0">
                          <a:solidFill>
                            <a:srgbClr val="231F20"/>
                          </a:solidFill>
                          <a:latin typeface="Arial" panose="020B0604020202020204" pitchFamily="34" charset="0"/>
                          <a:cs typeface="Arial" panose="020B0604020202020204" pitchFamily="34" charset="0"/>
                        </a:rPr>
                        <a:t>informal sector</a:t>
                      </a:r>
                    </a:p>
                    <a:p>
                      <a:pPr algn="l"/>
                      <a:r>
                        <a:rPr lang="en-US" sz="1050" b="0" i="0" u="none" strike="noStrike" baseline="0" dirty="0">
                          <a:solidFill>
                            <a:srgbClr val="231F20"/>
                          </a:solidFill>
                          <a:latin typeface="Arial" panose="020B0604020202020204" pitchFamily="34" charset="0"/>
                          <a:cs typeface="Arial" panose="020B0604020202020204" pitchFamily="34" charset="0"/>
                        </a:rPr>
                        <a:t>Developed and</a:t>
                      </a:r>
                    </a:p>
                    <a:p>
                      <a:pPr algn="l"/>
                      <a:r>
                        <a:rPr lang="en-US" sz="1050" b="0" i="0" u="none" strike="noStrike" baseline="0" dirty="0">
                          <a:solidFill>
                            <a:srgbClr val="231F20"/>
                          </a:solidFill>
                          <a:latin typeface="Arial" panose="020B0604020202020204" pitchFamily="34" charset="0"/>
                          <a:cs typeface="Arial" panose="020B0604020202020204" pitchFamily="34" charset="0"/>
                        </a:rPr>
                        <a:t>approved.</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1" i="0" u="none" strike="noStrike" baseline="0" dirty="0">
                          <a:solidFill>
                            <a:srgbClr val="231F20"/>
                          </a:solidFill>
                          <a:latin typeface="Arial" panose="020B0604020202020204" pitchFamily="34" charset="0"/>
                          <a:cs typeface="Arial" panose="020B0604020202020204" pitchFamily="34" charset="0"/>
                        </a:rPr>
                        <a:t>Target Achieved</a:t>
                      </a:r>
                    </a:p>
                    <a:p>
                      <a:pPr algn="l"/>
                      <a:r>
                        <a:rPr lang="en-US" sz="1050" b="0" i="0" u="none" strike="noStrike" baseline="0" dirty="0">
                          <a:solidFill>
                            <a:srgbClr val="231F20"/>
                          </a:solidFill>
                          <a:latin typeface="Arial" panose="020B0604020202020204" pitchFamily="34" charset="0"/>
                          <a:cs typeface="Arial" panose="020B0604020202020204" pitchFamily="34" charset="0"/>
                        </a:rPr>
                        <a:t>Guideline document on defined support </a:t>
                      </a:r>
                      <a:r>
                        <a:rPr lang="en-US" sz="1050" b="0" i="0" u="none" strike="noStrike" baseline="0" dirty="0" err="1">
                          <a:solidFill>
                            <a:srgbClr val="231F20"/>
                          </a:solidFill>
                          <a:latin typeface="Arial" panose="020B0604020202020204" pitchFamily="34" charset="0"/>
                          <a:cs typeface="Arial" panose="020B0604020202020204" pitchFamily="34" charset="0"/>
                        </a:rPr>
                        <a:t>programmes</a:t>
                      </a:r>
                      <a:r>
                        <a:rPr lang="en-US" sz="1050" b="0" i="0" u="none" strike="noStrike" baseline="0" dirty="0">
                          <a:solidFill>
                            <a:srgbClr val="231F20"/>
                          </a:solidFill>
                          <a:latin typeface="Arial" panose="020B0604020202020204" pitchFamily="34" charset="0"/>
                          <a:cs typeface="Arial" panose="020B0604020202020204" pitchFamily="34" charset="0"/>
                        </a:rPr>
                        <a:t> for informal sector Developed and approved.</a:t>
                      </a:r>
                      <a:endParaRPr lang="en-US" sz="1050" dirty="0">
                        <a:latin typeface="Arial" panose="020B060402020202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r>
                        <a:rPr lang="en-ZA" sz="1050" dirty="0">
                          <a:effectLst/>
                          <a:latin typeface="Arial" panose="020B0604020202020204" pitchFamily="34" charset="0"/>
                          <a:ea typeface="Calibri" panose="020F0502020204030204" pitchFamily="34" charset="0"/>
                          <a:cs typeface="Arial" panose="020B0604020202020204" pitchFamily="34" charset="0"/>
                        </a:rPr>
                        <a:t>N/A</a:t>
                      </a: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50" dirty="0">
                          <a:effectLst/>
                          <a:latin typeface="Arial" panose="020B0604020202020204" pitchFamily="34" charset="0"/>
                          <a:ea typeface="Calibri" panose="020F0502020204030204" pitchFamily="34" charset="0"/>
                          <a:cs typeface="Arial" panose="020B0604020202020204" pitchFamily="34" charset="0"/>
                        </a:rPr>
                        <a:t>N/A</a:t>
                      </a: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273824">
                <a:tc vMerge="1">
                  <a:txBody>
                    <a:bodyPr/>
                    <a:lstStyle/>
                    <a:p>
                      <a:pPr algn="l"/>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N/A</a:t>
                      </a:r>
                      <a:endParaRPr lang="en-ZA" sz="1050" b="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Arial" panose="020B0604020202020204" pitchFamily="34" charset="0"/>
                          <a:cs typeface="Arial" panose="020B0604020202020204" pitchFamily="34" charset="0"/>
                        </a:rPr>
                        <a:t>Funding model</a:t>
                      </a:r>
                    </a:p>
                    <a:p>
                      <a:pPr algn="l"/>
                      <a:r>
                        <a:rPr lang="en-US" sz="1050" b="0" i="0" u="none" strike="noStrike" baseline="0" dirty="0">
                          <a:solidFill>
                            <a:srgbClr val="231F20"/>
                          </a:solidFill>
                          <a:latin typeface="Arial" panose="020B0604020202020204" pitchFamily="34" charset="0"/>
                          <a:cs typeface="Arial" panose="020B0604020202020204" pitchFamily="34" charset="0"/>
                        </a:rPr>
                        <a:t>guideline document</a:t>
                      </a:r>
                    </a:p>
                    <a:p>
                      <a:pPr algn="l"/>
                      <a:r>
                        <a:rPr lang="en-US" sz="1050" b="0" i="0" u="none" strike="noStrike" baseline="0" dirty="0">
                          <a:solidFill>
                            <a:srgbClr val="231F20"/>
                          </a:solidFill>
                          <a:latin typeface="Arial" panose="020B0604020202020204" pitchFamily="34" charset="0"/>
                          <a:cs typeface="Arial" panose="020B0604020202020204" pitchFamily="34" charset="0"/>
                        </a:rPr>
                        <a:t>developed and</a:t>
                      </a:r>
                    </a:p>
                    <a:p>
                      <a:pPr algn="l"/>
                      <a:r>
                        <a:rPr lang="en-US" sz="1050" b="0" i="0" u="none" strike="noStrike" baseline="0" dirty="0">
                          <a:solidFill>
                            <a:srgbClr val="231F20"/>
                          </a:solidFill>
                          <a:latin typeface="Arial" panose="020B0604020202020204" pitchFamily="34" charset="0"/>
                          <a:cs typeface="Arial" panose="020B0604020202020204" pitchFamily="34" charset="0"/>
                        </a:rPr>
                        <a:t>approved by EXCO.</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1" i="0" u="none" strike="noStrike" baseline="0" dirty="0">
                          <a:solidFill>
                            <a:srgbClr val="231F20"/>
                          </a:solidFill>
                          <a:latin typeface="TitilliumWeb-Bold"/>
                        </a:rPr>
                        <a:t>Target Not Achieved</a:t>
                      </a:r>
                    </a:p>
                    <a:p>
                      <a:pPr algn="l"/>
                      <a:r>
                        <a:rPr lang="en-US" sz="1050" b="0" i="0" u="none" strike="noStrike" baseline="0" dirty="0">
                          <a:solidFill>
                            <a:srgbClr val="231F20"/>
                          </a:solidFill>
                          <a:latin typeface="TitilliumWeb-ExtraLight"/>
                        </a:rPr>
                        <a:t>Funding model guideline document developed and not</a:t>
                      </a:r>
                    </a:p>
                    <a:p>
                      <a:pPr algn="l"/>
                      <a:r>
                        <a:rPr lang="en-US" sz="1050" b="0" i="0" u="none" strike="noStrike" baseline="0" dirty="0">
                          <a:solidFill>
                            <a:srgbClr val="231F20"/>
                          </a:solidFill>
                          <a:latin typeface="TitilliumWeb-ExtraLight"/>
                        </a:rPr>
                        <a:t>approved by EXCO.</a:t>
                      </a:r>
                      <a:endParaRPr lang="en-US" sz="1050" dirty="0">
                        <a:latin typeface="Arial" panose="020B060402020202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en-US" sz="1050" b="0" i="0" u="none" strike="noStrike" baseline="0" dirty="0">
                          <a:solidFill>
                            <a:srgbClr val="231F20"/>
                          </a:solidFill>
                          <a:latin typeface="TitilliumWeb-ExtraLight"/>
                        </a:rPr>
                        <a:t>Funding model guideline document but could not be</a:t>
                      </a:r>
                    </a:p>
                    <a:p>
                      <a:pPr algn="l"/>
                      <a:r>
                        <a:rPr lang="en-US" sz="1050" b="0" i="0" u="none" strike="noStrike" baseline="0" dirty="0">
                          <a:solidFill>
                            <a:srgbClr val="231F20"/>
                          </a:solidFill>
                          <a:latin typeface="TitilliumWeb-ExtraLight"/>
                        </a:rPr>
                        <a:t>approved due to</a:t>
                      </a:r>
                    </a:p>
                    <a:p>
                      <a:pPr algn="l"/>
                      <a:r>
                        <a:rPr lang="en-US" sz="1050" b="0" i="0" u="none" strike="noStrike" baseline="0" dirty="0">
                          <a:solidFill>
                            <a:srgbClr val="231F20"/>
                          </a:solidFill>
                          <a:latin typeface="TitilliumWeb-ExtraLight"/>
                        </a:rPr>
                        <a:t>postponement of EXCO meeting.</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50" b="0" i="0" u="none" strike="noStrike" baseline="0" dirty="0">
                          <a:solidFill>
                            <a:srgbClr val="231F20"/>
                          </a:solidFill>
                          <a:latin typeface="TitilliumWeb-ExtraLight"/>
                        </a:rPr>
                        <a:t>The funding guidelines were</a:t>
                      </a:r>
                    </a:p>
                    <a:p>
                      <a:pPr algn="l"/>
                      <a:r>
                        <a:rPr lang="en-US" sz="1050" b="0" i="0" u="none" strike="noStrike" baseline="0" dirty="0">
                          <a:solidFill>
                            <a:srgbClr val="231F20"/>
                          </a:solidFill>
                          <a:latin typeface="TitilliumWeb-ExtraLight"/>
                        </a:rPr>
                        <a:t>scheduled to be presented to EXCO for final approval.</a:t>
                      </a:r>
                    </a:p>
                    <a:p>
                      <a:pPr algn="l"/>
                      <a:r>
                        <a:rPr lang="en-US" sz="1050" b="0" i="0" u="none" strike="noStrike" baseline="0" dirty="0">
                          <a:solidFill>
                            <a:srgbClr val="231F20"/>
                          </a:solidFill>
                          <a:latin typeface="TitilliumWeb-ExtraLight"/>
                        </a:rPr>
                        <a:t>The targeted EXCO meeting was deferred due to </a:t>
                      </a:r>
                    </a:p>
                    <a:p>
                      <a:pPr algn="l"/>
                      <a:r>
                        <a:rPr lang="en-US" sz="1050" b="0" i="0" u="none" strike="noStrike" baseline="0" dirty="0">
                          <a:solidFill>
                            <a:srgbClr val="231F20"/>
                          </a:solidFill>
                          <a:latin typeface="TitilliumWeb-ExtraLight"/>
                        </a:rPr>
                        <a:t>COVID-19</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8053" marR="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889449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33114" cy="926919"/>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US" sz="3600" b="1" cap="small" dirty="0">
                <a:latin typeface="Arial" panose="020B0604020202020204" pitchFamily="34" charset="0"/>
                <a:cs typeface="Arial" panose="020B0604020202020204" pitchFamily="34" charset="0"/>
              </a:rPr>
              <a:t>9. Recommendation</a:t>
            </a:r>
          </a:p>
        </p:txBody>
      </p:sp>
      <p:sp>
        <p:nvSpPr>
          <p:cNvPr id="6" name="Slide Number Placeholder 5"/>
          <p:cNvSpPr>
            <a:spLocks noGrp="1"/>
          </p:cNvSpPr>
          <p:nvPr>
            <p:ph type="sldNum" sz="quarter" idx="12"/>
          </p:nvPr>
        </p:nvSpPr>
        <p:spPr>
          <a:xfrm>
            <a:off x="8077200" y="6280150"/>
            <a:ext cx="609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59</a:t>
            </a:fld>
            <a:endParaRPr lang="en-US" sz="1400" b="1" dirty="0">
              <a:solidFill>
                <a:prstClr val="black">
                  <a:tint val="75000"/>
                </a:prstClr>
              </a:solidFill>
              <a:latin typeface="Arial" panose="020B0604020202020204" pitchFamily="34" charset="0"/>
              <a:cs typeface="Arial" panose="020B0604020202020204" pitchFamily="34" charset="0"/>
            </a:endParaRPr>
          </a:p>
        </p:txBody>
      </p:sp>
      <p:sp>
        <p:nvSpPr>
          <p:cNvPr id="11" name="Rectangle 10"/>
          <p:cNvSpPr/>
          <p:nvPr/>
        </p:nvSpPr>
        <p:spPr>
          <a:xfrm>
            <a:off x="0" y="1231064"/>
            <a:ext cx="8904514" cy="1938992"/>
          </a:xfrm>
          <a:prstGeom prst="rect">
            <a:avLst/>
          </a:prstGeom>
        </p:spPr>
        <p:txBody>
          <a:bodyPr wrap="square">
            <a:spAutoFit/>
          </a:bodyPr>
          <a:lstStyle/>
          <a:p>
            <a:pPr algn="just">
              <a:lnSpc>
                <a:spcPct val="150000"/>
              </a:lnSpc>
              <a:spcAft>
                <a:spcPts val="1000"/>
              </a:spcAft>
            </a:pPr>
            <a:r>
              <a:rPr lang="en-ZA" sz="2000" dirty="0">
                <a:latin typeface="Arial" panose="020B0604020202020204" pitchFamily="34" charset="0"/>
                <a:ea typeface="Times" panose="02020603050405020304" pitchFamily="18" charset="0"/>
                <a:cs typeface="Arial" panose="020B0604020202020204" pitchFamily="34" charset="0"/>
              </a:rPr>
              <a:t>It is recommended that the </a:t>
            </a:r>
            <a:r>
              <a:rPr lang="en-GB" sz="2000" dirty="0">
                <a:latin typeface="Arial" panose="020B0604020202020204" pitchFamily="34" charset="0"/>
                <a:ea typeface="Times" panose="02020603050405020304" pitchFamily="18" charset="0"/>
                <a:cs typeface="Arial" panose="020B0604020202020204" pitchFamily="34" charset="0"/>
              </a:rPr>
              <a:t>Select Committee on Trade and Industry, Economic Development, Tourism, Employment and Labour </a:t>
            </a:r>
            <a:r>
              <a:rPr lang="en-ZA" sz="2000" dirty="0">
                <a:latin typeface="Arial" panose="020B0604020202020204" pitchFamily="34" charset="0"/>
                <a:ea typeface="Times" panose="02020603050405020304" pitchFamily="18" charset="0"/>
                <a:cs typeface="Arial" panose="020B0604020202020204" pitchFamily="34" charset="0"/>
              </a:rPr>
              <a:t>notes and adopts the 2019/20 Annual Report of the Department of Small Business Development. </a:t>
            </a:r>
            <a:endParaRPr lang="en-GB" sz="2000" dirty="0">
              <a:latin typeface="Arial" panose="020B0604020202020204" pitchFamily="34" charset="0"/>
              <a:ea typeface="Times" panose="02020603050405020304" pitchFamily="18" charset="0"/>
              <a:cs typeface="Arial" panose="020B0604020202020204" pitchFamily="34" charset="0"/>
            </a:endParaRPr>
          </a:p>
        </p:txBody>
      </p:sp>
      <p:pic>
        <p:nvPicPr>
          <p:cNvPr id="8" name="Picture 7"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4139960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lide Number Placeholder 2"/>
          <p:cNvSpPr>
            <a:spLocks noGrp="1"/>
          </p:cNvSpPr>
          <p:nvPr>
            <p:ph type="sldNum" sz="quarter" idx="4294967295"/>
          </p:nvPr>
        </p:nvSpPr>
        <p:spPr>
          <a:xfrm>
            <a:off x="8305800" y="6362700"/>
            <a:ext cx="555962" cy="303624"/>
          </a:xfrm>
          <a:prstGeom prst="rect">
            <a:avLst/>
          </a:prstGeom>
          <a:extLst>
            <a:ext uri="{C572A759-6A51-4108-AA02-DFA0A04FC94B}">
              <ma14:wrappingTextBoxFlag xmlns="" xmlns:ma14="http://schemas.microsoft.com/office/mac/drawingml/2011/main" val="1"/>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4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4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48" name="Title 1"/>
          <p:cNvSpPr/>
          <p:nvPr/>
        </p:nvSpPr>
        <p:spPr>
          <a:xfrm>
            <a:off x="152400" y="2438400"/>
            <a:ext cx="8991600" cy="1143000"/>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 xmlns:ma14="http://schemas.microsoft.com/office/mac/drawingml/2011/main" val="1"/>
            </a:ext>
          </a:extLst>
        </p:spPr>
        <p:txBody>
          <a:bodyPr lIns="45719" rIns="45719" anchor="ctr">
            <a:normAutofit/>
          </a:bodyPr>
          <a:lstStyle>
            <a:lvl1pPr>
              <a:defRPr sz="4400" cap="small">
                <a:latin typeface="Arial"/>
                <a:ea typeface="Arial"/>
                <a:cs typeface="Arial"/>
                <a:sym typeface="Aria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rPr>
              <a:t>2</a:t>
            </a:r>
            <a:r>
              <a:rPr kumimoji="0" lang="en-GB" sz="4400" b="1" i="0" u="none" strike="noStrike" kern="1200" cap="small" spc="0" normalizeH="0" baseline="0" noProof="0" dirty="0">
                <a:ln>
                  <a:noFill/>
                </a:ln>
                <a:solidFill>
                  <a:prstClr val="black"/>
                </a:solidFill>
                <a:effectLst/>
                <a:uLnTx/>
                <a:uFillTx/>
                <a:latin typeface="Arial"/>
                <a:cs typeface="Arial"/>
                <a:sym typeface="Arial"/>
              </a:rPr>
              <a:t>. Strategic Overview</a:t>
            </a:r>
          </a:p>
        </p:txBody>
      </p:sp>
      <p:pic>
        <p:nvPicPr>
          <p:cNvPr id="4" name="Picture 3"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19808072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Shape 492"/>
          <p:cNvSpPr>
            <a:spLocks noGrp="1"/>
          </p:cNvSpPr>
          <p:nvPr>
            <p:ph type="sldNum" sz="quarter" idx="4294967295"/>
          </p:nvPr>
        </p:nvSpPr>
        <p:spPr>
          <a:xfrm>
            <a:off x="8153400" y="6400800"/>
            <a:ext cx="609601" cy="26912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60</a:t>
            </a:fld>
            <a:endParaRPr dirty="0"/>
          </a:p>
        </p:txBody>
      </p:sp>
      <p:sp>
        <p:nvSpPr>
          <p:cNvPr id="820" name="Shape 493"/>
          <p:cNvSpPr>
            <a:spLocks noGrp="1"/>
          </p:cNvSpPr>
          <p:nvPr>
            <p:ph type="title"/>
          </p:nvPr>
        </p:nvSpPr>
        <p:spPr>
          <a:xfrm>
            <a:off x="76200" y="2057400"/>
            <a:ext cx="8915400" cy="2046516"/>
          </a:xfrm>
          <a:prstGeom prst="rect">
            <a:avLst/>
          </a:prstGeom>
          <a:solidFill>
            <a:srgbClr val="C3D69B"/>
          </a:solidFill>
          <a:effectLst>
            <a:outerShdw blurRad="50800" dist="50800" dir="5400000" rotWithShape="0">
              <a:schemeClr val="accent6"/>
            </a:outerShdw>
          </a:effectLst>
        </p:spPr>
        <p:txBody>
          <a:bodyPr/>
          <a:lstStyle>
            <a:lvl1pPr>
              <a:defRPr sz="3600" cap="small">
                <a:latin typeface="Arial"/>
                <a:ea typeface="Arial"/>
                <a:cs typeface="Arial"/>
                <a:sym typeface="Arial"/>
              </a:defRPr>
            </a:lvl1pPr>
          </a:lstStyle>
          <a:p>
            <a:r>
              <a:rPr b="1" dirty="0"/>
              <a:t>THANK YOU</a:t>
            </a:r>
          </a:p>
        </p:txBody>
      </p:sp>
      <p:pic>
        <p:nvPicPr>
          <p:cNvPr id="6" name="Picture 5"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1827212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5"/>
            <a:ext cx="17526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itle 1"/>
          <p:cNvSpPr>
            <a:spLocks noGrp="1"/>
          </p:cNvSpPr>
          <p:nvPr>
            <p:ph type="title"/>
          </p:nvPr>
        </p:nvSpPr>
        <p:spPr>
          <a:xfrm>
            <a:off x="0" y="-2"/>
            <a:ext cx="9132888" cy="704856"/>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lvl="0" algn="r" eaLnBrk="1" hangingPunct="1">
              <a:defRPr/>
            </a:pPr>
            <a:r>
              <a:rPr lang="en-US" sz="3600" b="1" cap="small" dirty="0">
                <a:latin typeface="Arial" panose="020B0604020202020204" pitchFamily="34" charset="0"/>
                <a:cs typeface="Arial" panose="020B0604020202020204" pitchFamily="34" charset="0"/>
                <a:sym typeface="Arial"/>
              </a:rPr>
              <a:t>Strategic Overview</a:t>
            </a:r>
          </a:p>
        </p:txBody>
      </p:sp>
      <p:graphicFrame>
        <p:nvGraphicFramePr>
          <p:cNvPr id="2" name="Table 1"/>
          <p:cNvGraphicFramePr>
            <a:graphicFrameLocks noGrp="1"/>
          </p:cNvGraphicFramePr>
          <p:nvPr>
            <p:extLst>
              <p:ext uri="{D42A27DB-BD31-4B8C-83A1-F6EECF244321}">
                <p14:modId xmlns:p14="http://schemas.microsoft.com/office/powerpoint/2010/main" xmlns="" val="4080835886"/>
              </p:ext>
            </p:extLst>
          </p:nvPr>
        </p:nvGraphicFramePr>
        <p:xfrm>
          <a:off x="0" y="853534"/>
          <a:ext cx="9132888" cy="5065457"/>
        </p:xfrm>
        <a:graphic>
          <a:graphicData uri="http://schemas.openxmlformats.org/drawingml/2006/table">
            <a:tbl>
              <a:tblPr firstRow="1" firstCol="1" bandRow="1"/>
              <a:tblGrid>
                <a:gridCol w="9132888">
                  <a:extLst>
                    <a:ext uri="{9D8B030D-6E8A-4147-A177-3AD203B41FA5}">
                      <a16:colId xmlns:a16="http://schemas.microsoft.com/office/drawing/2014/main" xmlns="" val="20000"/>
                    </a:ext>
                  </a:extLst>
                </a:gridCol>
              </a:tblGrid>
              <a:tr h="515135">
                <a:tc>
                  <a:txBody>
                    <a:bodyPr/>
                    <a:lstStyle/>
                    <a:p>
                      <a:pPr algn="ctr">
                        <a:lnSpc>
                          <a:spcPct val="110000"/>
                        </a:lnSpc>
                        <a:spcBef>
                          <a:spcPts val="500"/>
                        </a:spcBef>
                        <a:spcAft>
                          <a:spcPts val="500"/>
                        </a:spcAft>
                      </a:pPr>
                      <a:r>
                        <a:rPr lang="en-ZA" sz="1800" b="1" dirty="0">
                          <a:effectLst/>
                          <a:latin typeface="Arial" panose="020B0604020202020204" pitchFamily="34" charset="0"/>
                          <a:ea typeface="Calibri" panose="020F0502020204030204" pitchFamily="34" charset="0"/>
                          <a:cs typeface="Arial" panose="020B0604020202020204" pitchFamily="34" charset="0"/>
                        </a:rPr>
                        <a:t>LEGISLATIVE and REGULATORY</a:t>
                      </a:r>
                      <a:r>
                        <a:rPr lang="en-ZA" sz="1800" b="1" baseline="0" dirty="0">
                          <a:effectLst/>
                          <a:latin typeface="Arial" panose="020B0604020202020204" pitchFamily="34" charset="0"/>
                          <a:ea typeface="Calibri" panose="020F0502020204030204" pitchFamily="34" charset="0"/>
                          <a:cs typeface="Arial" panose="020B0604020202020204" pitchFamily="34" charset="0"/>
                        </a:rPr>
                        <a:t> REQUIREMENTS</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4550322">
                <a:tc>
                  <a:txBody>
                    <a:bodyPr/>
                    <a:lstStyle/>
                    <a:p>
                      <a:pPr marL="342900" marR="0" lvl="0" indent="-342900" algn="just" defTabSz="914400" rtl="0" eaLnBrk="1" fontAlgn="auto" latinLnBrk="0" hangingPunct="1">
                        <a:lnSpc>
                          <a:spcPct val="110000"/>
                        </a:lnSpc>
                        <a:spcBef>
                          <a:spcPts val="700"/>
                        </a:spcBef>
                        <a:spcAft>
                          <a:spcPts val="1050"/>
                        </a:spcAft>
                        <a:buClrTx/>
                        <a:buSzPct val="100000"/>
                        <a:buFont typeface="Symbol" panose="05050102010706020507" pitchFamily="18" charset="2"/>
                        <a:buAutoNum type="arabicPeriod"/>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Constitution of the Republic of South Africa, 1996 (Act No 108 of 1996): Chapter 5, Section 92 on Accountability and Responsibilities of the Ministers and Deputy Ministers.</a:t>
                      </a:r>
                    </a:p>
                    <a:p>
                      <a:pPr marL="342900" marR="0" lvl="0" indent="-342900" algn="just" defTabSz="914400" rtl="0" eaLnBrk="1" fontAlgn="auto" latinLnBrk="0" hangingPunct="1">
                        <a:lnSpc>
                          <a:spcPct val="110000"/>
                        </a:lnSpc>
                        <a:spcBef>
                          <a:spcPts val="700"/>
                        </a:spcBef>
                        <a:spcAft>
                          <a:spcPts val="1050"/>
                        </a:spcAft>
                        <a:buClrTx/>
                        <a:buSzPct val="100000"/>
                        <a:buFont typeface="Symbol" panose="05050102010706020507" pitchFamily="18" charset="2"/>
                        <a:buAutoNum type="arabicPeriod"/>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Constitution of the Republic of South Africa, 1996 (Act No 108 of 1996): Chapter 10, Section 195 on Basic values and principles governing public administration.</a:t>
                      </a:r>
                    </a:p>
                    <a:p>
                      <a:pPr marL="342900" marR="0" lvl="0" indent="-342900" algn="just" defTabSz="914400" rtl="0" eaLnBrk="1" fontAlgn="auto" latinLnBrk="0" hangingPunct="1">
                        <a:lnSpc>
                          <a:spcPct val="110000"/>
                        </a:lnSpc>
                        <a:spcBef>
                          <a:spcPts val="700"/>
                        </a:spcBef>
                        <a:spcAft>
                          <a:spcPts val="1050"/>
                        </a:spcAft>
                        <a:buClrTx/>
                        <a:buSzPct val="100000"/>
                        <a:buFont typeface="Symbol" panose="05050102010706020507" pitchFamily="18" charset="2"/>
                        <a:buAutoNum type="arabicPeriod"/>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Public Finance Management Act (1999) – Chapter 4 on National Budgets.</a:t>
                      </a:r>
                    </a:p>
                    <a:p>
                      <a:pPr marL="342900" marR="0" lvl="0" indent="-342900" algn="just" defTabSz="914400" rtl="0" eaLnBrk="1" fontAlgn="auto" latinLnBrk="0" hangingPunct="1">
                        <a:lnSpc>
                          <a:spcPct val="110000"/>
                        </a:lnSpc>
                        <a:spcBef>
                          <a:spcPts val="700"/>
                        </a:spcBef>
                        <a:spcAft>
                          <a:spcPts val="1050"/>
                        </a:spcAft>
                        <a:buClrTx/>
                        <a:buSzPct val="100000"/>
                        <a:buFont typeface="Symbol" panose="05050102010706020507" pitchFamily="18" charset="2"/>
                        <a:buAutoNum type="arabicPeriod"/>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Treasury Regulations – Chapter 5, 6 and 30 (read in conjunction with Sections 38 (1) (a) (</a:t>
                      </a:r>
                      <a:r>
                        <a:rPr kumimoji="0" lang="en-GB" sz="18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i</a:t>
                      </a: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 and 76 (4) (e) of the PFMA) in relation to Strategic Planning and Budgeting.</a:t>
                      </a:r>
                    </a:p>
                    <a:p>
                      <a:pPr marL="342900" marR="0" lvl="0" indent="-342900" algn="just" defTabSz="914400" rtl="0" eaLnBrk="1" fontAlgn="auto" latinLnBrk="0" hangingPunct="1">
                        <a:lnSpc>
                          <a:spcPct val="110000"/>
                        </a:lnSpc>
                        <a:spcBef>
                          <a:spcPts val="700"/>
                        </a:spcBef>
                        <a:spcAft>
                          <a:spcPts val="1050"/>
                        </a:spcAft>
                        <a:buClrTx/>
                        <a:buSzPct val="100000"/>
                        <a:buFont typeface="Symbol" panose="05050102010706020507" pitchFamily="18" charset="2"/>
                        <a:buAutoNum type="arabicPeriod"/>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Chapter 1, Part 3B of the Public Service Regulations, 2001 in relation to strategic planning, organisational structure and promotion of efficient, economic and effective human resource planning.</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ZA" sz="1350" b="0" i="0" u="none" strike="noStrike" kern="0" cap="none" spc="0" normalizeH="0" baseline="0" noProof="0" dirty="0">
              <a:ln>
                <a:noFill/>
              </a:ln>
              <a:solidFill>
                <a:prstClr val="white"/>
              </a:solidFill>
              <a:effectLst/>
              <a:uLnTx/>
              <a:uFillTx/>
              <a:latin typeface="Calibri"/>
              <a:cs typeface="Calibri"/>
              <a:sym typeface="Calibri"/>
            </a:endParaRPr>
          </a:p>
        </p:txBody>
      </p:sp>
      <p:sp>
        <p:nvSpPr>
          <p:cNvPr id="77827" name="Slide Number Placeholder 1"/>
          <p:cNvSpPr>
            <a:spLocks noGrp="1"/>
          </p:cNvSpPr>
          <p:nvPr>
            <p:ph type="sldNum" sz="quarter" idx="4294967295"/>
          </p:nvPr>
        </p:nvSpPr>
        <p:spPr bwMode="auto">
          <a:xfrm>
            <a:off x="8800757" y="6401535"/>
            <a:ext cx="300722" cy="3385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0">
              <a:lnSpc>
                <a:spcPct val="100000"/>
              </a:lnSpc>
              <a:spcBef>
                <a:spcPct val="0"/>
              </a:spcBef>
              <a:spcAft>
                <a:spcPts val="0"/>
              </a:spcAft>
              <a:buClrTx/>
              <a:buSzTx/>
              <a:buFontTx/>
              <a:buNone/>
              <a:tabLst/>
              <a:defRPr/>
            </a:pPr>
            <a:fld id="{A81644A7-0C56-4FE1-AA8B-1A8D531D2A01}" type="slidenum">
              <a:rPr kumimoji="0" lang="en-US" altLang="en-US" sz="1600" b="1" i="0" u="none" strike="noStrike" kern="0" cap="none" spc="0" normalizeH="0" baseline="0" noProof="0" smtClean="0">
                <a:ln>
                  <a:noFill/>
                </a:ln>
                <a:solidFill>
                  <a:srgbClr val="FFFFFF"/>
                </a:solidFill>
                <a:effectLst/>
                <a:uLnTx/>
                <a:uFillTx/>
                <a:latin typeface="Calibri" panose="020F0502020204030204" pitchFamily="34" charset="0"/>
                <a:cs typeface="Calibri"/>
                <a:sym typeface="Calibri"/>
              </a:rPr>
              <a:pPr marL="0" marR="0" lvl="0" indent="0" algn="r" defTabSz="914400" rtl="0" eaLnBrk="1" fontAlgn="auto" latinLnBrk="0" hangingPunct="0">
                <a:lnSpc>
                  <a:spcPct val="100000"/>
                </a:lnSpc>
                <a:spcBef>
                  <a:spcPct val="0"/>
                </a:spcBef>
                <a:spcAft>
                  <a:spcPts val="0"/>
                </a:spcAft>
                <a:buClrTx/>
                <a:buSzTx/>
                <a:buFontTx/>
                <a:buNone/>
                <a:tabLst/>
                <a:defRPr/>
              </a:pPr>
              <a:t>7</a:t>
            </a:fld>
            <a:endParaRPr kumimoji="0" lang="en-US" altLang="en-US" sz="1600" b="1" i="0" u="none" strike="noStrike" kern="0" cap="none" spc="0" normalizeH="0" baseline="0" noProof="0" dirty="0">
              <a:ln>
                <a:noFill/>
              </a:ln>
              <a:solidFill>
                <a:srgbClr val="FFFFFF"/>
              </a:solidFill>
              <a:effectLst/>
              <a:uLnTx/>
              <a:uFillTx/>
              <a:latin typeface="Calibri" panose="020F0502020204030204" pitchFamily="34" charset="0"/>
              <a:cs typeface="Calibri"/>
              <a:sym typeface="Calibri"/>
            </a:endParaRPr>
          </a:p>
        </p:txBody>
      </p:sp>
    </p:spTree>
    <p:extLst>
      <p:ext uri="{BB962C8B-B14F-4D97-AF65-F5344CB8AC3E}">
        <p14:creationId xmlns:p14="http://schemas.microsoft.com/office/powerpoint/2010/main" xmlns="" val="252835250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5"/>
            <a:ext cx="17526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itle 1"/>
          <p:cNvSpPr>
            <a:spLocks noGrp="1"/>
          </p:cNvSpPr>
          <p:nvPr>
            <p:ph type="title"/>
          </p:nvPr>
        </p:nvSpPr>
        <p:spPr>
          <a:xfrm>
            <a:off x="0" y="21988"/>
            <a:ext cx="9132888" cy="786086"/>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lvl="0" algn="r" eaLnBrk="1" hangingPunct="1">
              <a:defRPr/>
            </a:pPr>
            <a:r>
              <a:rPr lang="en-US" sz="3600" b="1" cap="small" dirty="0">
                <a:latin typeface="Arial" panose="020B0604020202020204" pitchFamily="34" charset="0"/>
                <a:cs typeface="Arial" panose="020B0604020202020204" pitchFamily="34" charset="0"/>
                <a:sym typeface="Arial"/>
              </a:rPr>
              <a:t>Strategic Overview</a:t>
            </a:r>
          </a:p>
        </p:txBody>
      </p:sp>
      <p:graphicFrame>
        <p:nvGraphicFramePr>
          <p:cNvPr id="2" name="Table 1"/>
          <p:cNvGraphicFramePr>
            <a:graphicFrameLocks noGrp="1"/>
          </p:cNvGraphicFramePr>
          <p:nvPr>
            <p:extLst>
              <p:ext uri="{D42A27DB-BD31-4B8C-83A1-F6EECF244321}">
                <p14:modId xmlns:p14="http://schemas.microsoft.com/office/powerpoint/2010/main" xmlns="" val="3298372389"/>
              </p:ext>
            </p:extLst>
          </p:nvPr>
        </p:nvGraphicFramePr>
        <p:xfrm>
          <a:off x="11112" y="941618"/>
          <a:ext cx="9132888" cy="1445615"/>
        </p:xfrm>
        <a:graphic>
          <a:graphicData uri="http://schemas.openxmlformats.org/drawingml/2006/table">
            <a:tbl>
              <a:tblPr firstRow="1" firstCol="1" bandRow="1"/>
              <a:tblGrid>
                <a:gridCol w="9132888">
                  <a:extLst>
                    <a:ext uri="{9D8B030D-6E8A-4147-A177-3AD203B41FA5}">
                      <a16:colId xmlns:a16="http://schemas.microsoft.com/office/drawing/2014/main" xmlns="" val="20000"/>
                    </a:ext>
                  </a:extLst>
                </a:gridCol>
              </a:tblGrid>
              <a:tr h="291078">
                <a:tc>
                  <a:txBody>
                    <a:bodyPr/>
                    <a:lstStyle/>
                    <a:p>
                      <a:pPr algn="ctr">
                        <a:lnSpc>
                          <a:spcPct val="110000"/>
                        </a:lnSpc>
                        <a:spcBef>
                          <a:spcPts val="500"/>
                        </a:spcBef>
                        <a:spcAft>
                          <a:spcPts val="500"/>
                        </a:spcAft>
                      </a:pPr>
                      <a:r>
                        <a:rPr lang="en-ZA" sz="1800" b="1" dirty="0">
                          <a:effectLst/>
                          <a:latin typeface="Arial" panose="020B0604020202020204" pitchFamily="34" charset="0"/>
                          <a:ea typeface="Calibri" panose="020F0502020204030204" pitchFamily="34" charset="0"/>
                          <a:cs typeface="Arial" panose="020B0604020202020204" pitchFamily="34" charset="0"/>
                        </a:rPr>
                        <a:t>AIM</a:t>
                      </a:r>
                      <a:r>
                        <a:rPr lang="en-ZA" sz="1800" b="1" baseline="0" dirty="0">
                          <a:effectLst/>
                          <a:latin typeface="Arial" panose="020B0604020202020204" pitchFamily="34" charset="0"/>
                          <a:ea typeface="Calibri" panose="020F0502020204030204" pitchFamily="34" charset="0"/>
                          <a:cs typeface="Arial" panose="020B0604020202020204" pitchFamily="34" charset="0"/>
                        </a:rPr>
                        <a:t> AND PURPOSE</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154537">
                <a:tc>
                  <a:txBody>
                    <a:bodyPr/>
                    <a:lstStyle/>
                    <a:p>
                      <a:pPr marL="381635" marR="416560" algn="ctr">
                        <a:lnSpc>
                          <a:spcPct val="110000"/>
                        </a:lnSpc>
                        <a:spcBef>
                          <a:spcPts val="500"/>
                        </a:spcBef>
                        <a:spcAft>
                          <a:spcPts val="500"/>
                        </a:spcAft>
                      </a:pPr>
                      <a:r>
                        <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support the radical transformation of the economy through the promotion and development of sustainable and competitive entrepreneurs, small businesses and co-operatives, that contribute to job creation and economic growth.</a:t>
                      </a:r>
                      <a:endParaRPr lang="en-ZA"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2117688379"/>
              </p:ext>
            </p:extLst>
          </p:nvPr>
        </p:nvGraphicFramePr>
        <p:xfrm>
          <a:off x="0" y="2238371"/>
          <a:ext cx="9132887" cy="1602370"/>
        </p:xfrm>
        <a:graphic>
          <a:graphicData uri="http://schemas.openxmlformats.org/drawingml/2006/table">
            <a:tbl>
              <a:tblPr firstRow="1" firstCol="1" bandRow="1"/>
              <a:tblGrid>
                <a:gridCol w="9132887">
                  <a:extLst>
                    <a:ext uri="{9D8B030D-6E8A-4147-A177-3AD203B41FA5}">
                      <a16:colId xmlns:a16="http://schemas.microsoft.com/office/drawing/2014/main" xmlns="" val="20000"/>
                    </a:ext>
                  </a:extLst>
                </a:gridCol>
              </a:tblGrid>
              <a:tr h="320474">
                <a:tc>
                  <a:txBody>
                    <a:bodyPr/>
                    <a:lstStyle/>
                    <a:p>
                      <a:pPr algn="ctr">
                        <a:lnSpc>
                          <a:spcPct val="110000"/>
                        </a:lnSpc>
                        <a:spcBef>
                          <a:spcPts val="500"/>
                        </a:spcBef>
                        <a:spcAft>
                          <a:spcPts val="500"/>
                        </a:spcAft>
                      </a:pPr>
                      <a:r>
                        <a:rPr lang="en-ZA" sz="1800" b="1" dirty="0">
                          <a:effectLst/>
                          <a:latin typeface="Arial" panose="020B0604020202020204" pitchFamily="34" charset="0"/>
                          <a:ea typeface="Calibri" panose="020F0502020204030204" pitchFamily="34" charset="0"/>
                          <a:cs typeface="Arial" panose="020B0604020202020204" pitchFamily="34" charset="0"/>
                        </a:rPr>
                        <a:t>MANDATE</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281896">
                <a:tc>
                  <a:txBody>
                    <a:bodyPr/>
                    <a:lstStyle/>
                    <a:p>
                      <a:pPr marL="457200" marR="596900" algn="ctr">
                        <a:lnSpc>
                          <a:spcPct val="110000"/>
                        </a:lnSpc>
                        <a:spcBef>
                          <a:spcPts val="500"/>
                        </a:spcBef>
                        <a:spcAft>
                          <a:spcPts val="500"/>
                        </a:spcAft>
                      </a:pPr>
                      <a:r>
                        <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lead and coordinate an integrated approach to the promotion and development of entrepreneurship, small businesses and co-operatives, and ensure an enabling legislative and policy environment to support their growth and sustainability.</a:t>
                      </a:r>
                      <a:endParaRPr lang="en-ZA"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602719247"/>
              </p:ext>
            </p:extLst>
          </p:nvPr>
        </p:nvGraphicFramePr>
        <p:xfrm>
          <a:off x="0" y="3830467"/>
          <a:ext cx="9132888" cy="1033053"/>
        </p:xfrm>
        <a:graphic>
          <a:graphicData uri="http://schemas.openxmlformats.org/drawingml/2006/table">
            <a:tbl>
              <a:tblPr firstRow="1" firstCol="1" bandRow="1"/>
              <a:tblGrid>
                <a:gridCol w="9132888">
                  <a:extLst>
                    <a:ext uri="{9D8B030D-6E8A-4147-A177-3AD203B41FA5}">
                      <a16:colId xmlns:a16="http://schemas.microsoft.com/office/drawing/2014/main" xmlns="" val="20000"/>
                    </a:ext>
                  </a:extLst>
                </a:gridCol>
              </a:tblGrid>
              <a:tr h="262471">
                <a:tc>
                  <a:txBody>
                    <a:bodyPr/>
                    <a:lstStyle/>
                    <a:p>
                      <a:pPr algn="ctr">
                        <a:lnSpc>
                          <a:spcPct val="110000"/>
                        </a:lnSpc>
                        <a:spcBef>
                          <a:spcPts val="500"/>
                        </a:spcBef>
                        <a:spcAft>
                          <a:spcPts val="500"/>
                        </a:spcAft>
                      </a:pPr>
                      <a:r>
                        <a:rPr lang="en-ZA" sz="1800" b="1" dirty="0">
                          <a:effectLst/>
                          <a:latin typeface="Arial" panose="020B0604020202020204" pitchFamily="34" charset="0"/>
                          <a:ea typeface="Calibri" panose="020F0502020204030204" pitchFamily="34" charset="0"/>
                          <a:cs typeface="Arial" panose="020B0604020202020204" pitchFamily="34" charset="0"/>
                        </a:rPr>
                        <a:t>VISION</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754669">
                <a:tc>
                  <a:txBody>
                    <a:bodyPr/>
                    <a:lstStyle/>
                    <a:p>
                      <a:pPr marL="457200" marR="596900" algn="ctr">
                        <a:lnSpc>
                          <a:spcPct val="110000"/>
                        </a:lnSpc>
                        <a:spcBef>
                          <a:spcPts val="500"/>
                        </a:spcBef>
                        <a:spcAft>
                          <a:spcPts val="500"/>
                        </a:spcAft>
                      </a:pPr>
                      <a:r>
                        <a:rPr lang="en-ZA" sz="1800" dirty="0">
                          <a:effectLst/>
                          <a:latin typeface="Arial" panose="020B0604020202020204" pitchFamily="34" charset="0"/>
                          <a:ea typeface="Calibri" panose="020F0502020204030204" pitchFamily="34" charset="0"/>
                          <a:cs typeface="Arial" panose="020B0604020202020204" pitchFamily="34" charset="0"/>
                        </a:rPr>
                        <a:t>A radically transformed economy through integrated and effective enterprise development and entrepreneurship promotion.</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466960936"/>
              </p:ext>
            </p:extLst>
          </p:nvPr>
        </p:nvGraphicFramePr>
        <p:xfrm>
          <a:off x="0" y="4825793"/>
          <a:ext cx="9132888" cy="1277044"/>
        </p:xfrm>
        <a:graphic>
          <a:graphicData uri="http://schemas.openxmlformats.org/drawingml/2006/table">
            <a:tbl>
              <a:tblPr firstRow="1" firstCol="1" bandRow="1"/>
              <a:tblGrid>
                <a:gridCol w="9132888">
                  <a:extLst>
                    <a:ext uri="{9D8B030D-6E8A-4147-A177-3AD203B41FA5}">
                      <a16:colId xmlns:a16="http://schemas.microsoft.com/office/drawing/2014/main" xmlns="" val="20000"/>
                    </a:ext>
                  </a:extLst>
                </a:gridCol>
              </a:tblGrid>
              <a:tr h="283703">
                <a:tc>
                  <a:txBody>
                    <a:bodyPr/>
                    <a:lstStyle/>
                    <a:p>
                      <a:pPr algn="ctr">
                        <a:lnSpc>
                          <a:spcPct val="110000"/>
                        </a:lnSpc>
                        <a:spcBef>
                          <a:spcPts val="500"/>
                        </a:spcBef>
                        <a:spcAft>
                          <a:spcPts val="500"/>
                        </a:spcAft>
                      </a:pPr>
                      <a:r>
                        <a:rPr lang="en-ZA" sz="1800" b="1" dirty="0">
                          <a:effectLst/>
                          <a:latin typeface="Arial" panose="020B0604020202020204" pitchFamily="34" charset="0"/>
                          <a:ea typeface="Calibri" panose="020F0502020204030204" pitchFamily="34" charset="0"/>
                          <a:cs typeface="Arial" panose="020B0604020202020204" pitchFamily="34" charset="0"/>
                        </a:rPr>
                        <a:t>MISSION</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993341">
                <a:tc>
                  <a:txBody>
                    <a:bodyPr/>
                    <a:lstStyle/>
                    <a:p>
                      <a:pPr marL="457200" marR="687070" algn="ctr">
                        <a:lnSpc>
                          <a:spcPct val="110000"/>
                        </a:lnSpc>
                        <a:spcBef>
                          <a:spcPts val="500"/>
                        </a:spcBef>
                        <a:spcAft>
                          <a:spcPts val="500"/>
                        </a:spcAft>
                      </a:pPr>
                      <a:r>
                        <a:rPr lang="en-ZA" sz="1800" dirty="0">
                          <a:effectLst/>
                          <a:latin typeface="Arial" panose="020B0604020202020204" pitchFamily="34" charset="0"/>
                          <a:ea typeface="Calibri" panose="020F0502020204030204" pitchFamily="34" charset="0"/>
                          <a:cs typeface="Arial" panose="020B0604020202020204" pitchFamily="34" charset="0"/>
                        </a:rPr>
                        <a:t>The coordination, integration and mobilisation of efforts and resources towards the creation of an enabling environment for the growth and sustainability of small businesses and co-operatives.</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9" name="Right Triangle 8">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ZA" sz="1350" b="0" i="0" u="none" strike="noStrike" kern="0" cap="none" spc="0" normalizeH="0" baseline="0" noProof="0" dirty="0">
              <a:ln>
                <a:noFill/>
              </a:ln>
              <a:solidFill>
                <a:prstClr val="white"/>
              </a:solidFill>
              <a:effectLst/>
              <a:uLnTx/>
              <a:uFillTx/>
              <a:latin typeface="Calibri"/>
              <a:cs typeface="Calibri"/>
              <a:sym typeface="Calibri"/>
            </a:endParaRPr>
          </a:p>
        </p:txBody>
      </p:sp>
      <p:sp>
        <p:nvSpPr>
          <p:cNvPr id="77827" name="Slide Number Placeholder 1"/>
          <p:cNvSpPr>
            <a:spLocks noGrp="1"/>
          </p:cNvSpPr>
          <p:nvPr>
            <p:ph type="sldNum" sz="quarter" idx="4294967295"/>
          </p:nvPr>
        </p:nvSpPr>
        <p:spPr bwMode="auto">
          <a:xfrm>
            <a:off x="8779487" y="6433434"/>
            <a:ext cx="300722" cy="3385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0">
              <a:lnSpc>
                <a:spcPct val="100000"/>
              </a:lnSpc>
              <a:spcBef>
                <a:spcPct val="0"/>
              </a:spcBef>
              <a:spcAft>
                <a:spcPts val="0"/>
              </a:spcAft>
              <a:buClrTx/>
              <a:buSzTx/>
              <a:buFontTx/>
              <a:buNone/>
              <a:tabLst/>
              <a:defRPr/>
            </a:pPr>
            <a:fld id="{A81644A7-0C56-4FE1-AA8B-1A8D531D2A01}" type="slidenum">
              <a:rPr kumimoji="0" lang="en-US" altLang="en-US" sz="1600" b="1" i="0" u="none" strike="noStrike" kern="0" cap="none" spc="0" normalizeH="0" baseline="0" noProof="0" smtClean="0">
                <a:ln>
                  <a:noFill/>
                </a:ln>
                <a:solidFill>
                  <a:srgbClr val="FFFFFF"/>
                </a:solidFill>
                <a:effectLst/>
                <a:uLnTx/>
                <a:uFillTx/>
                <a:latin typeface="Calibri" panose="020F0502020204030204" pitchFamily="34" charset="0"/>
                <a:cs typeface="Calibri"/>
                <a:sym typeface="Calibri"/>
              </a:rPr>
              <a:pPr marL="0" marR="0" lvl="0" indent="0" algn="r" defTabSz="914400" rtl="0" eaLnBrk="1" fontAlgn="auto" latinLnBrk="0" hangingPunct="0">
                <a:lnSpc>
                  <a:spcPct val="100000"/>
                </a:lnSpc>
                <a:spcBef>
                  <a:spcPct val="0"/>
                </a:spcBef>
                <a:spcAft>
                  <a:spcPts val="0"/>
                </a:spcAft>
                <a:buClrTx/>
                <a:buSzTx/>
                <a:buFontTx/>
                <a:buNone/>
                <a:tabLst/>
                <a:defRPr/>
              </a:pPr>
              <a:t>8</a:t>
            </a:fld>
            <a:endParaRPr kumimoji="0" lang="en-US" altLang="en-US" sz="1600" b="1" i="0" u="none" strike="noStrike" kern="0" cap="none" spc="0" normalizeH="0" baseline="0" noProof="0" dirty="0">
              <a:ln>
                <a:noFill/>
              </a:ln>
              <a:solidFill>
                <a:srgbClr val="FFFFFF"/>
              </a:solidFill>
              <a:effectLst/>
              <a:uLnTx/>
              <a:uFillTx/>
              <a:latin typeface="Calibri" panose="020F0502020204030204" pitchFamily="34" charset="0"/>
              <a:cs typeface="Calibri"/>
              <a:sym typeface="Calibri"/>
            </a:endParaRPr>
          </a:p>
        </p:txBody>
      </p:sp>
    </p:spTree>
    <p:extLst>
      <p:ext uri="{BB962C8B-B14F-4D97-AF65-F5344CB8AC3E}">
        <p14:creationId xmlns:p14="http://schemas.microsoft.com/office/powerpoint/2010/main" xmlns="" val="276094148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itle 1"/>
          <p:cNvSpPr>
            <a:spLocks noGrp="1"/>
          </p:cNvSpPr>
          <p:nvPr>
            <p:ph type="title"/>
          </p:nvPr>
        </p:nvSpPr>
        <p:spPr>
          <a:xfrm>
            <a:off x="-7284" y="11170"/>
            <a:ext cx="9132888" cy="743747"/>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algn="r">
              <a:defRPr/>
            </a:pPr>
            <a:r>
              <a:rPr lang="en-ZA" sz="3600" b="1" cap="small" dirty="0">
                <a:latin typeface="Arial" panose="020B0604020202020204" pitchFamily="34" charset="0"/>
                <a:cs typeface="Arial" panose="020B0604020202020204" pitchFamily="34" charset="0"/>
              </a:rPr>
              <a:t>Strategic </a:t>
            </a:r>
            <a:r>
              <a:rPr lang="en-US" sz="3600" b="1" cap="small" dirty="0">
                <a:latin typeface="Arial" panose="020B0604020202020204" pitchFamily="34" charset="0"/>
                <a:cs typeface="Arial" panose="020B0604020202020204" pitchFamily="34" charset="0"/>
                <a:sym typeface="Arial"/>
              </a:rPr>
              <a:t>Overview</a:t>
            </a:r>
            <a:r>
              <a:rPr lang="en-ZA" sz="3600" b="1" cap="small" dirty="0">
                <a:latin typeface="Arial" panose="020B0604020202020204" pitchFamily="34" charset="0"/>
                <a:cs typeface="Arial" panose="020B0604020202020204" pitchFamily="34" charset="0"/>
              </a:rPr>
              <a:t> </a:t>
            </a:r>
            <a:r>
              <a:rPr lang="en-US" sz="3600" b="1" cap="small" dirty="0">
                <a:solidFill>
                  <a:prstClr val="black"/>
                </a:solidFill>
                <a:latin typeface="Arial" panose="020B0604020202020204" pitchFamily="34" charset="0"/>
                <a:cs typeface="Arial" panose="020B0604020202020204" pitchFamily="34" charset="0"/>
              </a:rPr>
              <a:t> </a:t>
            </a:r>
            <a:endParaRPr lang="en-US" sz="3600" b="1" cap="small" dirty="0">
              <a:solidFill>
                <a:srgbClr val="FF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635066893"/>
              </p:ext>
            </p:extLst>
          </p:nvPr>
        </p:nvGraphicFramePr>
        <p:xfrm>
          <a:off x="74429" y="956922"/>
          <a:ext cx="8987378" cy="393523"/>
        </p:xfrm>
        <a:graphic>
          <a:graphicData uri="http://schemas.openxmlformats.org/drawingml/2006/table">
            <a:tbl>
              <a:tblPr firstRow="1" firstCol="1" bandRow="1"/>
              <a:tblGrid>
                <a:gridCol w="8987378">
                  <a:extLst>
                    <a:ext uri="{9D8B030D-6E8A-4147-A177-3AD203B41FA5}">
                      <a16:colId xmlns:a16="http://schemas.microsoft.com/office/drawing/2014/main" xmlns="" val="20000"/>
                    </a:ext>
                  </a:extLst>
                </a:gridCol>
              </a:tblGrid>
              <a:tr h="393523">
                <a:tc>
                  <a:txBody>
                    <a:bodyPr/>
                    <a:lstStyle/>
                    <a:p>
                      <a:pPr algn="ctr">
                        <a:lnSpc>
                          <a:spcPct val="110000"/>
                        </a:lnSpc>
                        <a:spcBef>
                          <a:spcPts val="500"/>
                        </a:spcBef>
                        <a:spcAft>
                          <a:spcPts val="500"/>
                        </a:spcAft>
                      </a:pPr>
                      <a:r>
                        <a:rPr lang="en-ZA" sz="1800" b="1" dirty="0">
                          <a:effectLst/>
                          <a:latin typeface="Arial" panose="020B0604020202020204" pitchFamily="34" charset="0"/>
                          <a:ea typeface="Calibri" panose="020F0502020204030204" pitchFamily="34" charset="0"/>
                          <a:cs typeface="Arial" panose="020B0604020202020204" pitchFamily="34" charset="0"/>
                        </a:rPr>
                        <a:t>VALUES</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41480" marR="41480" marT="0" marB="0" anchor="ctr">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cell3D prstMaterial="dkEdge">
                      <a:bevel/>
                      <a:lightRig rig="flood" dir="t"/>
                    </a:cell3D>
                    <a:solidFill>
                      <a:srgbClr val="92D050"/>
                    </a:solidFill>
                  </a:tcPr>
                </a:tc>
                <a:extLst>
                  <a:ext uri="{0D108BD9-81ED-4DB2-BD59-A6C34878D82A}">
                    <a16:rowId xmlns:a16="http://schemas.microsoft.com/office/drawing/2014/main" xmlns="" val="10000"/>
                  </a:ext>
                </a:extLst>
              </a:tr>
            </a:tbl>
          </a:graphicData>
        </a:graphic>
      </p:graphicFrame>
      <p:graphicFrame>
        <p:nvGraphicFramePr>
          <p:cNvPr id="4" name="Diagram 3"/>
          <p:cNvGraphicFramePr/>
          <p:nvPr>
            <p:extLst>
              <p:ext uri="{D42A27DB-BD31-4B8C-83A1-F6EECF244321}">
                <p14:modId xmlns:p14="http://schemas.microsoft.com/office/powerpoint/2010/main" xmlns="" val="461838048"/>
              </p:ext>
            </p:extLst>
          </p:nvPr>
        </p:nvGraphicFramePr>
        <p:xfrm>
          <a:off x="89901" y="1060057"/>
          <a:ext cx="8938517" cy="565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7827" name="Slide Number Placeholder 1"/>
          <p:cNvSpPr>
            <a:spLocks noGrp="1"/>
          </p:cNvSpPr>
          <p:nvPr>
            <p:ph type="sldNum" sz="quarter" idx="4294967295"/>
          </p:nvPr>
        </p:nvSpPr>
        <p:spPr bwMode="auto">
          <a:xfrm>
            <a:off x="8758233" y="6453967"/>
            <a:ext cx="332620" cy="36055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1644A7-0C56-4FE1-AA8B-1A8D531D2A01}" type="slidenum">
              <a:rPr lang="en-US" altLang="en-US" sz="1600" b="1" smtClean="0">
                <a:solidFill>
                  <a:schemeClr val="bg1"/>
                </a:solidFill>
              </a:rPr>
              <a:pPr>
                <a:spcBef>
                  <a:spcPct val="0"/>
                </a:spcBef>
                <a:buFontTx/>
                <a:buNone/>
              </a:pPr>
              <a:t>9</a:t>
            </a:fld>
            <a:endParaRPr lang="en-US" altLang="en-US" sz="1600" b="1" dirty="0">
              <a:solidFill>
                <a:schemeClr val="bg1"/>
              </a:solidFill>
            </a:endParaRPr>
          </a:p>
        </p:txBody>
      </p:sp>
    </p:spTree>
    <p:extLst>
      <p:ext uri="{BB962C8B-B14F-4D97-AF65-F5344CB8AC3E}">
        <p14:creationId xmlns:p14="http://schemas.microsoft.com/office/powerpoint/2010/main" xmlns="" val="3150528930"/>
      </p:ext>
    </p:extLst>
  </p:cSld>
  <p:clrMapOvr>
    <a:masterClrMapping/>
  </p:clrMapOvr>
  <p:transition spd="med"/>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38058</TotalTime>
  <Words>7226</Words>
  <Application>Microsoft Office PowerPoint</Application>
  <PresentationFormat>On-screen Show (4:3)</PresentationFormat>
  <Paragraphs>1257</Paragraphs>
  <Slides>60</Slides>
  <Notes>17</Notes>
  <HiddenSlides>0</HiddenSlides>
  <MMClips>0</MMClips>
  <ScaleCrop>false</ScaleCrop>
  <HeadingPairs>
    <vt:vector size="4" baseType="variant">
      <vt:variant>
        <vt:lpstr>Theme</vt:lpstr>
      </vt:variant>
      <vt:variant>
        <vt:i4>6</vt:i4>
      </vt:variant>
      <vt:variant>
        <vt:lpstr>Slide Titles</vt:lpstr>
      </vt:variant>
      <vt:variant>
        <vt:i4>60</vt:i4>
      </vt:variant>
    </vt:vector>
  </HeadingPairs>
  <TitlesOfParts>
    <vt:vector size="66" baseType="lpstr">
      <vt:lpstr>1_Office Theme</vt:lpstr>
      <vt:lpstr>Office Theme</vt:lpstr>
      <vt:lpstr>2_Office Theme</vt:lpstr>
      <vt:lpstr>3_Office Theme</vt:lpstr>
      <vt:lpstr>4_Office Theme</vt:lpstr>
      <vt:lpstr>5_Office Theme</vt:lpstr>
      <vt:lpstr>Department of Small Business Development</vt:lpstr>
      <vt:lpstr>Presentation Outline</vt:lpstr>
      <vt:lpstr>Slide 3</vt:lpstr>
      <vt:lpstr>Purpose</vt:lpstr>
      <vt:lpstr>Background</vt:lpstr>
      <vt:lpstr>Slide 6</vt:lpstr>
      <vt:lpstr>Strategic Overview</vt:lpstr>
      <vt:lpstr>Strategic Overview</vt:lpstr>
      <vt:lpstr>Strategic Overview  </vt:lpstr>
      <vt:lpstr>Strategic Overview</vt:lpstr>
      <vt:lpstr>Slide 11</vt:lpstr>
      <vt:lpstr>Organisational Structure</vt:lpstr>
      <vt:lpstr>Slide 13</vt:lpstr>
      <vt:lpstr>(a) Overall Performance</vt:lpstr>
      <vt:lpstr>Slide 15</vt:lpstr>
      <vt:lpstr>(a) Overall Performance</vt:lpstr>
      <vt:lpstr>(B) 2019/20 Key highlights: Administration</vt:lpstr>
      <vt:lpstr>(B) 2019/20 Key highlights: Sector Policy and Research</vt:lpstr>
      <vt:lpstr>(B) 2019/20 Key highlights: Integrated Co-operatives Development</vt:lpstr>
      <vt:lpstr>(B) 2019/20 Key highlights: Entrepreneurship Development and Enterprise Development</vt:lpstr>
      <vt:lpstr>(c) Key Areas of Under-Performance</vt:lpstr>
      <vt:lpstr>(c) Key Areas of Under-Performance</vt:lpstr>
      <vt:lpstr>Corrective Action</vt:lpstr>
      <vt:lpstr>Slide 24</vt:lpstr>
      <vt:lpstr>Governance</vt:lpstr>
      <vt:lpstr>Governance</vt:lpstr>
      <vt:lpstr>Governance</vt:lpstr>
      <vt:lpstr>Governance</vt:lpstr>
      <vt:lpstr>Slide 29</vt:lpstr>
      <vt:lpstr> Employment &amp; vacancies per band &amp; programme</vt:lpstr>
      <vt:lpstr> Personnel Expenditure per Programme</vt:lpstr>
      <vt:lpstr>Slide 32</vt:lpstr>
      <vt:lpstr>Slide 33</vt:lpstr>
      <vt:lpstr>Slide 34</vt:lpstr>
      <vt:lpstr>2019/20 Expenditure vs final appropriation </vt:lpstr>
      <vt:lpstr>2019/20 Performance Per Programme</vt:lpstr>
      <vt:lpstr>2019/20 Performance Per economic classification</vt:lpstr>
      <vt:lpstr>Year on year comparison</vt:lpstr>
      <vt:lpstr>Overall Reasons for variance</vt:lpstr>
      <vt:lpstr>Overall Reasons for variance cont…..</vt:lpstr>
      <vt:lpstr>Audit Findings</vt:lpstr>
      <vt:lpstr>Audit Findings PROGRESS AS AT 31/12/2020</vt:lpstr>
      <vt:lpstr>unauthorised, fruitless and wasteful expenditure</vt:lpstr>
      <vt:lpstr>Slide 44</vt:lpstr>
      <vt:lpstr>Programme One: Administration</vt:lpstr>
      <vt:lpstr>Overall Performance of the Programme </vt:lpstr>
      <vt:lpstr>Overall Performance of the Programme </vt:lpstr>
      <vt:lpstr>Programme Two: Sector Policy and Research</vt:lpstr>
      <vt:lpstr>Overall Performance of the Programme </vt:lpstr>
      <vt:lpstr>Overall Performance of the Programme </vt:lpstr>
      <vt:lpstr>Overall Performance of the Programme </vt:lpstr>
      <vt:lpstr>Programme Three: Integrated Co-Operatives Development</vt:lpstr>
      <vt:lpstr>Overall Performance of the Programme </vt:lpstr>
      <vt:lpstr>Overall Performance of the Programme </vt:lpstr>
      <vt:lpstr>Programme Four: Enterprise Development and Entrepreneurship</vt:lpstr>
      <vt:lpstr>Overall Performance of the Programme </vt:lpstr>
      <vt:lpstr>Overall Performance of the Programme </vt:lpstr>
      <vt:lpstr>Overall Performance of the Programme </vt:lpstr>
      <vt:lpstr>9. Recommendation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THlabioa</dc:creator>
  <cp:lastModifiedBy>USER</cp:lastModifiedBy>
  <cp:revision>921</cp:revision>
  <cp:lastPrinted>2020-11-10T08:55:26Z</cp:lastPrinted>
  <dcterms:created xsi:type="dcterms:W3CDTF">2016-05-26T07:44:23Z</dcterms:created>
  <dcterms:modified xsi:type="dcterms:W3CDTF">2021-02-17T14:18:30Z</dcterms:modified>
</cp:coreProperties>
</file>