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cstate="print"/>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4572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9144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13716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182880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5" descr="Picture 5"/>
          <p:cNvPicPr>
            <a:picLocks noChangeAspect="1"/>
          </p:cNvPicPr>
          <p:nvPr/>
        </p:nvPicPr>
        <p:blipFill>
          <a:blip r:embed="rId2" cstate="print">
            <a:extLst/>
          </a:blip>
          <a:stretch>
            <a:fillRect/>
          </a:stretch>
        </p:blipFill>
        <p:spPr>
          <a:xfrm>
            <a:off x="0" y="-2406"/>
            <a:ext cx="9144000" cy="6858001"/>
          </a:xfrm>
          <a:prstGeom prst="rect">
            <a:avLst/>
          </a:prstGeom>
          <a:ln w="12700">
            <a:miter lim="400000"/>
          </a:ln>
        </p:spPr>
      </p:pic>
      <p:sp>
        <p:nvSpPr>
          <p:cNvPr id="95" name="Title 16"/>
          <p:cNvSpPr txBox="1"/>
          <p:nvPr/>
        </p:nvSpPr>
        <p:spPr>
          <a:xfrm>
            <a:off x="1264919" y="238375"/>
            <a:ext cx="6614161" cy="1965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lgn="ctr">
              <a:lnSpc>
                <a:spcPct val="90000"/>
              </a:lnSpc>
              <a:defRPr sz="3200" b="1">
                <a:latin typeface="Arial"/>
                <a:ea typeface="Arial"/>
                <a:cs typeface="Arial"/>
                <a:sym typeface="Arial"/>
              </a:defRPr>
            </a:pPr>
            <a:r>
              <a:t>DEPARTMENT OF EMPLOYMENT AND LABOUR</a:t>
            </a:r>
          </a:p>
          <a:p>
            <a:pPr algn="ctr">
              <a:lnSpc>
                <a:spcPct val="90000"/>
              </a:lnSpc>
              <a:defRPr sz="2000" b="1">
                <a:effectLst>
                  <a:outerShdw blurRad="38100" dist="38100" dir="2700000" rotWithShape="0">
                    <a:srgbClr val="000000">
                      <a:alpha val="43137"/>
                    </a:srgbClr>
                  </a:outerShdw>
                </a:effectLst>
                <a:latin typeface="Arial"/>
                <a:ea typeface="Arial"/>
                <a:cs typeface="Arial"/>
                <a:sym typeface="Arial"/>
              </a:defRPr>
            </a:pPr>
            <a:endParaRPr/>
          </a:p>
          <a:p>
            <a:pPr algn="ctr">
              <a:lnSpc>
                <a:spcPct val="90000"/>
              </a:lnSpc>
              <a:defRPr sz="2800" b="1">
                <a:latin typeface="Arial"/>
                <a:ea typeface="Arial"/>
                <a:cs typeface="Arial"/>
                <a:sym typeface="Arial"/>
              </a:defRPr>
            </a:pPr>
            <a:r>
              <a:t>PORTFOLIO COMMITTEE</a:t>
            </a:r>
            <a:endParaRPr sz="3200"/>
          </a:p>
          <a:p>
            <a:pPr algn="ctr">
              <a:lnSpc>
                <a:spcPct val="90000"/>
              </a:lnSpc>
              <a:defRPr sz="2800" b="1">
                <a:latin typeface="Arial"/>
                <a:ea typeface="Arial"/>
                <a:cs typeface="Arial"/>
                <a:sym typeface="Arial"/>
              </a:defRPr>
            </a:pPr>
            <a:r>
              <a:t>WORKSHOP</a:t>
            </a:r>
          </a:p>
        </p:txBody>
      </p:sp>
      <p:sp>
        <p:nvSpPr>
          <p:cNvPr id="96" name="Subtitle 17"/>
          <p:cNvSpPr txBox="1"/>
          <p:nvPr/>
        </p:nvSpPr>
        <p:spPr>
          <a:xfrm>
            <a:off x="327072" y="2773819"/>
            <a:ext cx="1913209" cy="3133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spcBef>
                <a:spcPts val="300"/>
              </a:spcBef>
              <a:defRPr sz="1600" b="1">
                <a:latin typeface="Arial"/>
                <a:ea typeface="Arial"/>
                <a:cs typeface="Arial"/>
                <a:sym typeface="Arial"/>
              </a:defRPr>
            </a:lvl1pPr>
          </a:lstStyle>
          <a:p>
            <a:r>
              <a:t>FEB 2021</a:t>
            </a:r>
          </a:p>
        </p:txBody>
      </p:sp>
      <p:pic>
        <p:nvPicPr>
          <p:cNvPr id="97" name="Picture 5" descr="Picture 5"/>
          <p:cNvPicPr>
            <a:picLocks noChangeAspect="1"/>
          </p:cNvPicPr>
          <p:nvPr/>
        </p:nvPicPr>
        <p:blipFill>
          <a:blip r:embed="rId3" cstate="print">
            <a:extLst/>
          </a:blip>
          <a:stretch>
            <a:fillRect/>
          </a:stretch>
        </p:blipFill>
        <p:spPr>
          <a:xfrm>
            <a:off x="7624763" y="5913437"/>
            <a:ext cx="1250951" cy="846138"/>
          </a:xfrm>
          <a:prstGeom prst="rect">
            <a:avLst/>
          </a:prstGeom>
          <a:ln w="12700">
            <a:miter lim="400000"/>
          </a:ln>
        </p:spPr>
      </p:pic>
      <p:sp>
        <p:nvSpPr>
          <p:cNvPr id="98" name="Slide Number Placeholder 1"/>
          <p:cNvSpPr txBox="1">
            <a:spLocks noGrp="1"/>
          </p:cNvSpPr>
          <p:nvPr>
            <p:ph type="sldNum" sz="quarter" idx="2"/>
          </p:nvPr>
        </p:nvSpPr>
        <p:spPr>
          <a:xfrm>
            <a:off x="8505418" y="6414760"/>
            <a:ext cx="181382"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
          <p:cNvSpPr txBox="1">
            <a:spLocks noGrp="1"/>
          </p:cNvSpPr>
          <p:nvPr>
            <p:ph type="title"/>
          </p:nvPr>
        </p:nvSpPr>
        <p:spPr>
          <a:xfrm>
            <a:off x="457200" y="274638"/>
            <a:ext cx="8229600" cy="1095376"/>
          </a:xfrm>
          <a:prstGeom prst="rect">
            <a:avLst/>
          </a:prstGeom>
        </p:spPr>
        <p:txBody>
          <a:bodyPr/>
          <a:lstStyle>
            <a:lvl1pPr>
              <a:defRPr sz="2800" b="1"/>
            </a:lvl1pPr>
          </a:lstStyle>
          <a:p>
            <a:r>
              <a:t>PROCESS OF INVESTIGATION</a:t>
            </a:r>
          </a:p>
        </p:txBody>
      </p:sp>
      <p:sp>
        <p:nvSpPr>
          <p:cNvPr id="139" name="Content Placeholder 2"/>
          <p:cNvSpPr txBox="1">
            <a:spLocks noGrp="1"/>
          </p:cNvSpPr>
          <p:nvPr>
            <p:ph type="body" idx="1"/>
          </p:nvPr>
        </p:nvSpPr>
        <p:spPr>
          <a:xfrm>
            <a:off x="251519" y="1370012"/>
            <a:ext cx="8712970" cy="5351462"/>
          </a:xfrm>
          <a:prstGeom prst="rect">
            <a:avLst/>
          </a:prstGeom>
        </p:spPr>
        <p:txBody>
          <a:bodyPr/>
          <a:lstStyle/>
          <a:p>
            <a:pPr algn="just">
              <a:spcBef>
                <a:spcPts val="500"/>
              </a:spcBef>
              <a:buFont typeface="Courier New"/>
              <a:buChar char="o"/>
              <a:defRPr sz="2200" b="1"/>
            </a:pPr>
            <a:r>
              <a:t>Phase 1: Government notice with terms of reference</a:t>
            </a:r>
          </a:p>
          <a:p>
            <a:pPr marL="742950" lvl="1" indent="-285750" algn="just">
              <a:spcBef>
                <a:spcPts val="500"/>
              </a:spcBef>
              <a:buFont typeface="Courier New"/>
              <a:buChar char="o"/>
              <a:defRPr sz="2200"/>
            </a:pPr>
            <a:r>
              <a:t>s52 of the BCEA provides that a sectoral determination must be preceded by an investigation into existing conditions of employment in the identified sector or area.  </a:t>
            </a:r>
            <a:endParaRPr sz="2800"/>
          </a:p>
          <a:p>
            <a:pPr marL="742950" lvl="1" indent="-285750" algn="just">
              <a:spcBef>
                <a:spcPts val="500"/>
              </a:spcBef>
              <a:buFont typeface="Courier New"/>
              <a:buChar char="o"/>
              <a:defRPr sz="2200"/>
            </a:pPr>
            <a:r>
              <a:t>The Commission first publishes a notice in the Government Gazette containing the terms of reference of the investigation and calling for written representation by members of the public. </a:t>
            </a:r>
            <a:endParaRPr sz="2800"/>
          </a:p>
          <a:p>
            <a:pPr algn="just">
              <a:spcBef>
                <a:spcPts val="500"/>
              </a:spcBef>
              <a:buFont typeface="Courier New"/>
              <a:buChar char="o"/>
              <a:defRPr sz="2200" b="1"/>
            </a:pPr>
            <a:r>
              <a:t>Phase 2: Consultation with stakeholders</a:t>
            </a:r>
          </a:p>
          <a:p>
            <a:pPr marL="742950" lvl="1" indent="-285750" algn="just">
              <a:spcBef>
                <a:spcPts val="500"/>
              </a:spcBef>
              <a:buFont typeface="Courier New"/>
              <a:buChar char="o"/>
              <a:defRPr sz="2200"/>
            </a:pPr>
            <a:r>
              <a:t>Public hearings &amp; site visits are also scheduled around the country to allow stakeholders in the sector to further submit their inputs regarding the investigation. </a:t>
            </a:r>
            <a:endParaRPr sz="2800"/>
          </a:p>
          <a:p>
            <a:pPr marL="742950" lvl="1" indent="-285750" algn="just">
              <a:spcBef>
                <a:spcPts val="500"/>
              </a:spcBef>
              <a:buFont typeface="Courier New"/>
              <a:buChar char="o"/>
              <a:defRPr sz="2200"/>
            </a:pPr>
            <a:r>
              <a:t>Participation in the investigation helps to improve the understanding, acceptance and implementation of any sectoral determination that is eventually made.</a:t>
            </a:r>
          </a:p>
        </p:txBody>
      </p:sp>
      <p:sp>
        <p:nvSpPr>
          <p:cNvPr id="140"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prstGeom prst="rect">
            <a:avLst/>
          </a:prstGeom>
        </p:spPr>
        <p:txBody>
          <a:bodyPr/>
          <a:lstStyle>
            <a:lvl1pPr>
              <a:defRPr sz="2800" b="1"/>
            </a:lvl1pPr>
          </a:lstStyle>
          <a:p>
            <a:r>
              <a:t>PROCESS OF INVESTIGATION CONTINUED..</a:t>
            </a:r>
          </a:p>
        </p:txBody>
      </p:sp>
      <p:sp>
        <p:nvSpPr>
          <p:cNvPr id="143" name="Content Placeholder 2"/>
          <p:cNvSpPr txBox="1">
            <a:spLocks noGrp="1"/>
          </p:cNvSpPr>
          <p:nvPr>
            <p:ph type="body" idx="1"/>
          </p:nvPr>
        </p:nvSpPr>
        <p:spPr>
          <a:xfrm>
            <a:off x="287523" y="1333139"/>
            <a:ext cx="8568954" cy="5264213"/>
          </a:xfrm>
          <a:prstGeom prst="rect">
            <a:avLst/>
          </a:prstGeom>
        </p:spPr>
        <p:txBody>
          <a:bodyPr/>
          <a:lstStyle/>
          <a:p>
            <a:pPr>
              <a:spcBef>
                <a:spcPts val="500"/>
              </a:spcBef>
              <a:buFont typeface="Courier New"/>
              <a:buChar char="o"/>
              <a:defRPr sz="2400" b="1"/>
            </a:pPr>
            <a:r>
              <a:t>Phase 3: Preparation of the report</a:t>
            </a:r>
          </a:p>
          <a:p>
            <a:pPr marL="742950" lvl="1" indent="-285750">
              <a:spcBef>
                <a:spcPts val="500"/>
              </a:spcBef>
              <a:buFont typeface="Courier New"/>
              <a:buChar char="o"/>
              <a:defRPr sz="2300"/>
            </a:pPr>
            <a:r>
              <a:t>After the investigation, the Commission must prepare a report which covers the factual findings of the investigation, including the various views of the stakeholders in the sector.  </a:t>
            </a:r>
            <a:endParaRPr sz="2800"/>
          </a:p>
          <a:p>
            <a:pPr marL="742950" lvl="1" indent="-285750">
              <a:spcBef>
                <a:spcPts val="500"/>
              </a:spcBef>
              <a:buFont typeface="Courier New"/>
              <a:buChar char="o"/>
              <a:defRPr sz="2300"/>
            </a:pPr>
            <a:r>
              <a:t>The Commission is expected to consider the following factors into account when advising the minister on the publication of a sectoral determination.</a:t>
            </a:r>
            <a:endParaRPr b="1"/>
          </a:p>
          <a:p>
            <a:pPr marL="1143000" lvl="2" indent="-228600">
              <a:spcBef>
                <a:spcPts val="400"/>
              </a:spcBef>
              <a:buFont typeface="Courier New"/>
              <a:buChar char="o"/>
              <a:defRPr sz="2000"/>
            </a:pPr>
            <a:r>
              <a:t>The ability of employers to carry on their business successfully;</a:t>
            </a:r>
            <a:endParaRPr sz="2400"/>
          </a:p>
          <a:p>
            <a:pPr marL="1143000" lvl="2" indent="-228600">
              <a:spcBef>
                <a:spcPts val="400"/>
              </a:spcBef>
              <a:buFont typeface="Courier New"/>
              <a:buChar char="o"/>
              <a:defRPr sz="2000"/>
            </a:pPr>
            <a:r>
              <a:t>The operation of small, medium or micro-enterprises, and new enterprises;</a:t>
            </a:r>
            <a:endParaRPr sz="2400"/>
          </a:p>
          <a:p>
            <a:pPr marL="1143000" lvl="2" indent="-228600">
              <a:spcBef>
                <a:spcPts val="400"/>
              </a:spcBef>
              <a:buFont typeface="Courier New"/>
              <a:buChar char="o"/>
              <a:defRPr sz="2000"/>
            </a:pPr>
            <a:r>
              <a:t>Conditions of employment, Wage differentials and inequality;</a:t>
            </a:r>
          </a:p>
          <a:p>
            <a:pPr marL="1143000" lvl="2" indent="-228600">
              <a:spcBef>
                <a:spcPts val="400"/>
              </a:spcBef>
              <a:buFont typeface="Courier New"/>
              <a:buChar char="o"/>
              <a:defRPr sz="2000"/>
            </a:pPr>
            <a:r>
              <a:t>The likely impact of any proposed condition of employment on current employment or the creation of employment;</a:t>
            </a:r>
            <a:endParaRPr sz="2400"/>
          </a:p>
          <a:p>
            <a:pPr marL="1143000" lvl="2" indent="-228600">
              <a:spcBef>
                <a:spcPts val="400"/>
              </a:spcBef>
              <a:buFont typeface="Courier New"/>
              <a:buChar char="o"/>
              <a:defRPr sz="2000"/>
            </a:pPr>
            <a:r>
              <a:t>The cost of living &amp; the alleviation of poverty</a:t>
            </a:r>
            <a:r>
              <a:rPr sz="1600"/>
              <a:t>. </a:t>
            </a:r>
          </a:p>
        </p:txBody>
      </p:sp>
      <p:sp>
        <p:nvSpPr>
          <p:cNvPr id="144"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itle 1"/>
          <p:cNvSpPr txBox="1">
            <a:spLocks noGrp="1"/>
          </p:cNvSpPr>
          <p:nvPr>
            <p:ph type="title"/>
          </p:nvPr>
        </p:nvSpPr>
        <p:spPr>
          <a:xfrm>
            <a:off x="179512" y="274638"/>
            <a:ext cx="8507288" cy="994123"/>
          </a:xfrm>
          <a:prstGeom prst="rect">
            <a:avLst/>
          </a:prstGeom>
        </p:spPr>
        <p:txBody>
          <a:bodyPr/>
          <a:lstStyle>
            <a:lvl1pPr>
              <a:defRPr sz="2800" b="1"/>
            </a:lvl1pPr>
          </a:lstStyle>
          <a:p>
            <a:r>
              <a:t>NUMBER OF SECTORAL DETERMINATIONS</a:t>
            </a:r>
          </a:p>
        </p:txBody>
      </p:sp>
      <p:sp>
        <p:nvSpPr>
          <p:cNvPr id="147" name="Content Placeholder 2"/>
          <p:cNvSpPr txBox="1">
            <a:spLocks noGrp="1"/>
          </p:cNvSpPr>
          <p:nvPr>
            <p:ph type="body" idx="1"/>
          </p:nvPr>
        </p:nvSpPr>
        <p:spPr>
          <a:xfrm>
            <a:off x="179511" y="1268759"/>
            <a:ext cx="8856986" cy="5390655"/>
          </a:xfrm>
          <a:prstGeom prst="rect">
            <a:avLst/>
          </a:prstGeom>
        </p:spPr>
        <p:txBody>
          <a:bodyPr/>
          <a:lstStyle>
            <a:lvl1pPr marL="0" indent="0">
              <a:spcBef>
                <a:spcPts val="500"/>
              </a:spcBef>
              <a:buSzTx/>
              <a:buNone/>
              <a:defRPr sz="2400"/>
            </a:lvl1pPr>
          </a:lstStyle>
          <a:p>
            <a:r>
              <a:t>Currently, there are nine sectoral determinations and there are no new sectoral determinations that are anticipated to be established at this stage. </a:t>
            </a:r>
          </a:p>
        </p:txBody>
      </p:sp>
      <p:sp>
        <p:nvSpPr>
          <p:cNvPr id="148"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12</a:t>
            </a:fld>
            <a:endParaRPr/>
          </a:p>
        </p:txBody>
      </p:sp>
      <p:graphicFrame>
        <p:nvGraphicFramePr>
          <p:cNvPr id="149" name="Table 5"/>
          <p:cNvGraphicFramePr/>
          <p:nvPr/>
        </p:nvGraphicFramePr>
        <p:xfrm>
          <a:off x="179511" y="2362285"/>
          <a:ext cx="8748971" cy="4328160"/>
        </p:xfrm>
        <a:graphic>
          <a:graphicData uri="http://schemas.openxmlformats.org/drawingml/2006/table">
            <a:tbl>
              <a:tblPr firstRow="1" bandRow="1">
                <a:tableStyleId>{4C3C2611-4C71-4FC5-86AE-919BDF0F9419}</a:tableStyleId>
              </a:tblPr>
              <a:tblGrid>
                <a:gridCol w="3953509">
                  <a:extLst>
                    <a:ext uri="{9D8B030D-6E8A-4147-A177-3AD203B41FA5}">
                      <a16:colId xmlns:a16="http://schemas.microsoft.com/office/drawing/2014/main" xmlns="" val="20000"/>
                    </a:ext>
                  </a:extLst>
                </a:gridCol>
                <a:gridCol w="4795462">
                  <a:extLst>
                    <a:ext uri="{9D8B030D-6E8A-4147-A177-3AD203B41FA5}">
                      <a16:colId xmlns:a16="http://schemas.microsoft.com/office/drawing/2014/main" xmlns="" val="20001"/>
                    </a:ext>
                  </a:extLst>
                </a:gridCol>
              </a:tblGrid>
              <a:tr h="370840">
                <a:tc>
                  <a:txBody>
                    <a:bodyPr/>
                    <a:lstStyle/>
                    <a:p>
                      <a:pPr algn="l">
                        <a:defRPr sz="1800" b="0">
                          <a:solidFill>
                            <a:srgbClr val="000000"/>
                          </a:solidFill>
                        </a:defRPr>
                      </a:pPr>
                      <a:r>
                        <a:rPr sz="2400" b="1"/>
                        <a:t>Sectoral Determination No.</a:t>
                      </a:r>
                    </a:p>
                  </a:txBody>
                  <a:tcPr marL="45720" marR="45720" horzOverflow="overflow"/>
                </a:tc>
                <a:tc>
                  <a:txBody>
                    <a:bodyPr/>
                    <a:lstStyle/>
                    <a:p>
                      <a:pPr algn="l">
                        <a:defRPr sz="1800" b="0">
                          <a:solidFill>
                            <a:srgbClr val="000000"/>
                          </a:solidFill>
                        </a:defRPr>
                      </a:pPr>
                      <a:r>
                        <a:rPr sz="2400" b="1"/>
                        <a:t>Sectoral Determination Name</a:t>
                      </a:r>
                    </a:p>
                  </a:txBody>
                  <a:tcPr marL="45720" marR="45720" horzOverflow="overflow"/>
                </a:tc>
                <a:extLst>
                  <a:ext uri="{0D108BD9-81ED-4DB2-BD59-A6C34878D82A}">
                    <a16:rowId xmlns:a16="http://schemas.microsoft.com/office/drawing/2014/main" xmlns="" val="10000"/>
                  </a:ext>
                </a:extLst>
              </a:tr>
              <a:tr h="370840">
                <a:tc>
                  <a:txBody>
                    <a:bodyPr/>
                    <a:lstStyle/>
                    <a:p>
                      <a:pPr algn="l">
                        <a:defRPr sz="1800"/>
                      </a:pPr>
                      <a:r>
                        <a:rPr sz="2000"/>
                        <a:t>Sectoral Determination No. 1</a:t>
                      </a:r>
                    </a:p>
                  </a:txBody>
                  <a:tcPr marL="45720" marR="45720" horzOverflow="overflow"/>
                </a:tc>
                <a:tc>
                  <a:txBody>
                    <a:bodyPr/>
                    <a:lstStyle/>
                    <a:p>
                      <a:pPr algn="l">
                        <a:defRPr sz="1800"/>
                      </a:pPr>
                      <a:r>
                        <a:rPr sz="2000"/>
                        <a:t>Contract Cleaning Sector</a:t>
                      </a:r>
                    </a:p>
                  </a:txBody>
                  <a:tcPr marL="45720" marR="45720" horzOverflow="overflow"/>
                </a:tc>
                <a:extLst>
                  <a:ext uri="{0D108BD9-81ED-4DB2-BD59-A6C34878D82A}">
                    <a16:rowId xmlns:a16="http://schemas.microsoft.com/office/drawing/2014/main" xmlns="" val="10001"/>
                  </a:ext>
                </a:extLst>
              </a:tr>
              <a:tr h="370840">
                <a:tc>
                  <a:txBody>
                    <a:bodyPr/>
                    <a:lstStyle/>
                    <a:p>
                      <a:pPr algn="l">
                        <a:defRPr sz="1800"/>
                      </a:pPr>
                      <a:r>
                        <a:rPr sz="2000"/>
                        <a:t>Sectoral Determination No. 5</a:t>
                      </a:r>
                    </a:p>
                  </a:txBody>
                  <a:tcPr marL="45720" marR="45720" horzOverflow="overflow"/>
                </a:tc>
                <a:tc>
                  <a:txBody>
                    <a:bodyPr/>
                    <a:lstStyle/>
                    <a:p>
                      <a:pPr algn="l">
                        <a:defRPr sz="1800"/>
                      </a:pPr>
                      <a:r>
                        <a:rPr sz="2000"/>
                        <a:t>Learnership Sector</a:t>
                      </a:r>
                    </a:p>
                  </a:txBody>
                  <a:tcPr marL="45720" marR="45720" horzOverflow="overflow"/>
                </a:tc>
                <a:extLst>
                  <a:ext uri="{0D108BD9-81ED-4DB2-BD59-A6C34878D82A}">
                    <a16:rowId xmlns:a16="http://schemas.microsoft.com/office/drawing/2014/main" xmlns="" val="10002"/>
                  </a:ext>
                </a:extLst>
              </a:tr>
              <a:tr h="370840">
                <a:tc>
                  <a:txBody>
                    <a:bodyPr/>
                    <a:lstStyle/>
                    <a:p>
                      <a:pPr algn="l">
                        <a:defRPr sz="1800"/>
                      </a:pPr>
                      <a:r>
                        <a:rPr sz="2000"/>
                        <a:t>Sectoral Determination No. 7</a:t>
                      </a:r>
                    </a:p>
                  </a:txBody>
                  <a:tcPr marL="45720" marR="45720" horzOverflow="overflow"/>
                </a:tc>
                <a:tc>
                  <a:txBody>
                    <a:bodyPr/>
                    <a:lstStyle/>
                    <a:p>
                      <a:pPr algn="l">
                        <a:defRPr sz="1800"/>
                      </a:pPr>
                      <a:r>
                        <a:rPr sz="2000"/>
                        <a:t>Domestic Sector</a:t>
                      </a:r>
                    </a:p>
                  </a:txBody>
                  <a:tcPr marL="45720" marR="45720" horzOverflow="overflow"/>
                </a:tc>
                <a:extLst>
                  <a:ext uri="{0D108BD9-81ED-4DB2-BD59-A6C34878D82A}">
                    <a16:rowId xmlns:a16="http://schemas.microsoft.com/office/drawing/2014/main" xmlns="" val="10003"/>
                  </a:ext>
                </a:extLst>
              </a:tr>
              <a:tr h="370840">
                <a:tc>
                  <a:txBody>
                    <a:bodyPr/>
                    <a:lstStyle/>
                    <a:p>
                      <a:pPr algn="l">
                        <a:defRPr sz="1800"/>
                      </a:pPr>
                      <a:r>
                        <a:rPr sz="2000"/>
                        <a:t>Sectoral Determination No. 9</a:t>
                      </a:r>
                    </a:p>
                  </a:txBody>
                  <a:tcPr marL="45720" marR="45720" horzOverflow="overflow"/>
                </a:tc>
                <a:tc>
                  <a:txBody>
                    <a:bodyPr/>
                    <a:lstStyle/>
                    <a:p>
                      <a:pPr algn="l">
                        <a:defRPr sz="1800"/>
                      </a:pPr>
                      <a:r>
                        <a:rPr sz="2000"/>
                        <a:t>Wholesale and Retail Sector</a:t>
                      </a:r>
                    </a:p>
                  </a:txBody>
                  <a:tcPr marL="45720" marR="45720" horzOverflow="overflow"/>
                </a:tc>
                <a:extLst>
                  <a:ext uri="{0D108BD9-81ED-4DB2-BD59-A6C34878D82A}">
                    <a16:rowId xmlns:a16="http://schemas.microsoft.com/office/drawing/2014/main" xmlns="" val="10004"/>
                  </a:ext>
                </a:extLst>
              </a:tr>
              <a:tr h="370840">
                <a:tc>
                  <a:txBody>
                    <a:bodyPr/>
                    <a:lstStyle/>
                    <a:p>
                      <a:pPr algn="l">
                        <a:defRPr sz="1800"/>
                      </a:pPr>
                      <a:r>
                        <a:rPr sz="2000"/>
                        <a:t>Sectoral Determination No. 10</a:t>
                      </a:r>
                    </a:p>
                  </a:txBody>
                  <a:tcPr marL="45720" marR="45720" horzOverflow="overflow"/>
                </a:tc>
                <a:tc>
                  <a:txBody>
                    <a:bodyPr/>
                    <a:lstStyle/>
                    <a:p>
                      <a:pPr algn="l">
                        <a:defRPr sz="1800"/>
                      </a:pPr>
                      <a:r>
                        <a:rPr sz="2000"/>
                        <a:t>Children in the Performance of Advertising, Artistic and Cultural Activities</a:t>
                      </a:r>
                    </a:p>
                  </a:txBody>
                  <a:tcPr marL="45720" marR="45720" horzOverflow="overflow"/>
                </a:tc>
                <a:extLst>
                  <a:ext uri="{0D108BD9-81ED-4DB2-BD59-A6C34878D82A}">
                    <a16:rowId xmlns:a16="http://schemas.microsoft.com/office/drawing/2014/main" xmlns="" val="10005"/>
                  </a:ext>
                </a:extLst>
              </a:tr>
              <a:tr h="370840">
                <a:tc>
                  <a:txBody>
                    <a:bodyPr/>
                    <a:lstStyle/>
                    <a:p>
                      <a:pPr algn="l">
                        <a:defRPr sz="1800"/>
                      </a:pPr>
                      <a:r>
                        <a:rPr sz="2000"/>
                        <a:t>Sectoral Determination No. 11</a:t>
                      </a:r>
                    </a:p>
                  </a:txBody>
                  <a:tcPr marL="45720" marR="45720" horzOverflow="overflow"/>
                </a:tc>
                <a:tc>
                  <a:txBody>
                    <a:bodyPr/>
                    <a:lstStyle/>
                    <a:p>
                      <a:pPr algn="l">
                        <a:defRPr sz="1800"/>
                      </a:pPr>
                      <a:r>
                        <a:rPr sz="2000"/>
                        <a:t>Taxi Sector</a:t>
                      </a:r>
                    </a:p>
                  </a:txBody>
                  <a:tcPr marL="45720" marR="45720" horzOverflow="overflow"/>
                </a:tc>
                <a:extLst>
                  <a:ext uri="{0D108BD9-81ED-4DB2-BD59-A6C34878D82A}">
                    <a16:rowId xmlns:a16="http://schemas.microsoft.com/office/drawing/2014/main" xmlns="" val="10006"/>
                  </a:ext>
                </a:extLst>
              </a:tr>
              <a:tr h="370840">
                <a:tc>
                  <a:txBody>
                    <a:bodyPr/>
                    <a:lstStyle/>
                    <a:p>
                      <a:pPr algn="l">
                        <a:defRPr sz="1800"/>
                      </a:pPr>
                      <a:r>
                        <a:rPr sz="2000"/>
                        <a:t>Sectoral Determination No. 12</a:t>
                      </a:r>
                    </a:p>
                  </a:txBody>
                  <a:tcPr marL="45720" marR="45720" horzOverflow="overflow"/>
                </a:tc>
                <a:tc>
                  <a:txBody>
                    <a:bodyPr/>
                    <a:lstStyle/>
                    <a:p>
                      <a:pPr algn="l">
                        <a:defRPr sz="1800"/>
                      </a:pPr>
                      <a:r>
                        <a:rPr sz="2000"/>
                        <a:t>Forestry Sector</a:t>
                      </a:r>
                    </a:p>
                  </a:txBody>
                  <a:tcPr marL="45720" marR="45720" horzOverflow="overflow"/>
                </a:tc>
                <a:extLst>
                  <a:ext uri="{0D108BD9-81ED-4DB2-BD59-A6C34878D82A}">
                    <a16:rowId xmlns:a16="http://schemas.microsoft.com/office/drawing/2014/main" xmlns="" val="10007"/>
                  </a:ext>
                </a:extLst>
              </a:tr>
              <a:tr h="370840">
                <a:tc>
                  <a:txBody>
                    <a:bodyPr/>
                    <a:lstStyle/>
                    <a:p>
                      <a:pPr algn="l">
                        <a:defRPr sz="1800"/>
                      </a:pPr>
                      <a:r>
                        <a:rPr sz="2000"/>
                        <a:t>Sectoral Determination No. 13</a:t>
                      </a:r>
                    </a:p>
                  </a:txBody>
                  <a:tcPr marL="45720" marR="45720" horzOverflow="overflow"/>
                </a:tc>
                <a:tc>
                  <a:txBody>
                    <a:bodyPr/>
                    <a:lstStyle/>
                    <a:p>
                      <a:pPr algn="l">
                        <a:defRPr sz="1800"/>
                      </a:pPr>
                      <a:r>
                        <a:rPr sz="2000"/>
                        <a:t>Farm Sector</a:t>
                      </a:r>
                    </a:p>
                  </a:txBody>
                  <a:tcPr marL="45720" marR="45720" horzOverflow="overflow"/>
                </a:tc>
                <a:extLst>
                  <a:ext uri="{0D108BD9-81ED-4DB2-BD59-A6C34878D82A}">
                    <a16:rowId xmlns:a16="http://schemas.microsoft.com/office/drawing/2014/main" xmlns="" val="10008"/>
                  </a:ext>
                </a:extLst>
              </a:tr>
              <a:tr h="370840">
                <a:tc>
                  <a:txBody>
                    <a:bodyPr/>
                    <a:lstStyle/>
                    <a:p>
                      <a:pPr algn="l">
                        <a:defRPr sz="1800"/>
                      </a:pPr>
                      <a:r>
                        <a:rPr sz="2000"/>
                        <a:t>Sectoral Determination No. 14</a:t>
                      </a:r>
                    </a:p>
                  </a:txBody>
                  <a:tcPr marL="45720" marR="45720" horzOverflow="overflow"/>
                </a:tc>
                <a:tc>
                  <a:txBody>
                    <a:bodyPr/>
                    <a:lstStyle/>
                    <a:p>
                      <a:pPr algn="l">
                        <a:defRPr sz="1800"/>
                      </a:pPr>
                      <a:r>
                        <a:rPr sz="2000"/>
                        <a:t>Hospitality Sector</a:t>
                      </a:r>
                    </a:p>
                  </a:txBody>
                  <a:tcPr marL="45720" marR="45720" horzOverflow="overflow"/>
                </a:tc>
                <a:extLst>
                  <a:ext uri="{0D108BD9-81ED-4DB2-BD59-A6C34878D82A}">
                    <a16:rowId xmlns:a16="http://schemas.microsoft.com/office/drawing/2014/main" xmlns="" val="10009"/>
                  </a:ext>
                </a:extLst>
              </a:tr>
            </a:tbl>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itle 1"/>
          <p:cNvSpPr txBox="1">
            <a:spLocks noGrp="1"/>
          </p:cNvSpPr>
          <p:nvPr>
            <p:ph type="title"/>
          </p:nvPr>
        </p:nvSpPr>
        <p:spPr>
          <a:prstGeom prst="rect">
            <a:avLst/>
          </a:prstGeom>
        </p:spPr>
        <p:txBody>
          <a:bodyPr/>
          <a:lstStyle>
            <a:lvl1pPr>
              <a:defRPr sz="2800" b="1"/>
            </a:lvl1pPr>
          </a:lstStyle>
          <a:p>
            <a:r>
              <a:t>DEFINITIONS OF SECTORAL DETERMINATIONS</a:t>
            </a:r>
          </a:p>
        </p:txBody>
      </p:sp>
      <p:sp>
        <p:nvSpPr>
          <p:cNvPr id="152" name="Content Placeholder 2"/>
          <p:cNvSpPr txBox="1">
            <a:spLocks noGrp="1"/>
          </p:cNvSpPr>
          <p:nvPr>
            <p:ph type="body" idx="1"/>
          </p:nvPr>
        </p:nvSpPr>
        <p:spPr>
          <a:xfrm>
            <a:off x="323527" y="1417637"/>
            <a:ext cx="8712970" cy="5179716"/>
          </a:xfrm>
          <a:prstGeom prst="rect">
            <a:avLst/>
          </a:prstGeom>
        </p:spPr>
        <p:txBody>
          <a:bodyPr/>
          <a:lstStyle/>
          <a:p>
            <a:endParaRPr/>
          </a:p>
        </p:txBody>
      </p:sp>
      <p:sp>
        <p:nvSpPr>
          <p:cNvPr id="153"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13</a:t>
            </a:fld>
            <a:endParaRPr/>
          </a:p>
        </p:txBody>
      </p:sp>
      <p:graphicFrame>
        <p:nvGraphicFramePr>
          <p:cNvPr id="154" name="Table 5"/>
          <p:cNvGraphicFramePr/>
          <p:nvPr/>
        </p:nvGraphicFramePr>
        <p:xfrm>
          <a:off x="269521" y="1456689"/>
          <a:ext cx="8604956" cy="5120640"/>
        </p:xfrm>
        <a:graphic>
          <a:graphicData uri="http://schemas.openxmlformats.org/drawingml/2006/table">
            <a:tbl>
              <a:tblPr firstRow="1" bandRow="1">
                <a:tableStyleId>{4C3C2611-4C71-4FC5-86AE-919BDF0F9419}</a:tableStyleId>
              </a:tblPr>
              <a:tblGrid>
                <a:gridCol w="1638182">
                  <a:extLst>
                    <a:ext uri="{9D8B030D-6E8A-4147-A177-3AD203B41FA5}">
                      <a16:colId xmlns:a16="http://schemas.microsoft.com/office/drawing/2014/main" xmlns="" val="20000"/>
                    </a:ext>
                  </a:extLst>
                </a:gridCol>
                <a:gridCol w="6966774">
                  <a:extLst>
                    <a:ext uri="{9D8B030D-6E8A-4147-A177-3AD203B41FA5}">
                      <a16:colId xmlns:a16="http://schemas.microsoft.com/office/drawing/2014/main" xmlns="" val="20001"/>
                    </a:ext>
                  </a:extLst>
                </a:gridCol>
              </a:tblGrid>
              <a:tr h="370840">
                <a:tc>
                  <a:txBody>
                    <a:bodyPr/>
                    <a:lstStyle/>
                    <a:p>
                      <a:pPr algn="l">
                        <a:defRPr sz="1800" b="0">
                          <a:solidFill>
                            <a:srgbClr val="000000"/>
                          </a:solidFill>
                        </a:defRPr>
                      </a:pPr>
                      <a:r>
                        <a:rPr sz="2400" b="1"/>
                        <a:t>SD</a:t>
                      </a:r>
                    </a:p>
                  </a:txBody>
                  <a:tcPr marL="45720" marR="45720" horzOverflow="overflow"/>
                </a:tc>
                <a:tc>
                  <a:txBody>
                    <a:bodyPr/>
                    <a:lstStyle/>
                    <a:p>
                      <a:pPr algn="l">
                        <a:defRPr sz="1800" b="0">
                          <a:solidFill>
                            <a:srgbClr val="000000"/>
                          </a:solidFill>
                        </a:defRPr>
                      </a:pPr>
                      <a:r>
                        <a:rPr sz="2400" b="1"/>
                        <a:t>Definition of the sector</a:t>
                      </a:r>
                    </a:p>
                  </a:txBody>
                  <a:tcPr marL="45720" marR="45720" horzOverflow="overflow"/>
                </a:tc>
                <a:extLst>
                  <a:ext uri="{0D108BD9-81ED-4DB2-BD59-A6C34878D82A}">
                    <a16:rowId xmlns:a16="http://schemas.microsoft.com/office/drawing/2014/main" xmlns="" val="10000"/>
                  </a:ext>
                </a:extLst>
              </a:tr>
              <a:tr h="370840">
                <a:tc>
                  <a:txBody>
                    <a:bodyPr/>
                    <a:lstStyle/>
                    <a:p>
                      <a:pPr algn="just">
                        <a:defRPr sz="1800"/>
                      </a:pPr>
                      <a:r>
                        <a:rPr b="1"/>
                        <a:t>Contract Cleaning Sector</a:t>
                      </a:r>
                    </a:p>
                  </a:txBody>
                  <a:tcPr marL="45720" marR="45720" horzOverflow="overflow"/>
                </a:tc>
                <a:tc>
                  <a:txBody>
                    <a:bodyPr/>
                    <a:lstStyle/>
                    <a:p>
                      <a:pPr algn="just">
                        <a:defRPr sz="1800"/>
                      </a:pPr>
                      <a:r>
                        <a:t>“</a:t>
                      </a:r>
                      <a:r>
                        <a:rPr b="1"/>
                        <a:t>Contract Cleaning Sector</a:t>
                      </a:r>
                      <a:r>
                        <a:t>" means the sector in which employers and employees are associated on a fixed-term or fixed-project contract for the purpose of cleaning or washing by hand or machine, of furniture, windows, carpets, doors, floors, tools, machinery, under supervision at industrial and commercial premises, buildings, and flats that are let commercially or any airplanes, trucks, cars, buses, trains or any other vehicle requiring to be so cleaned.</a:t>
                      </a:r>
                    </a:p>
                  </a:txBody>
                  <a:tcPr marL="45720" marR="45720" horzOverflow="overflow"/>
                </a:tc>
                <a:extLst>
                  <a:ext uri="{0D108BD9-81ED-4DB2-BD59-A6C34878D82A}">
                    <a16:rowId xmlns:a16="http://schemas.microsoft.com/office/drawing/2014/main" xmlns="" val="10001"/>
                  </a:ext>
                </a:extLst>
              </a:tr>
              <a:tr h="370840">
                <a:tc>
                  <a:txBody>
                    <a:bodyPr/>
                    <a:lstStyle/>
                    <a:p>
                      <a:pPr algn="l">
                        <a:defRPr sz="1800"/>
                      </a:pPr>
                      <a:r>
                        <a:rPr b="1"/>
                        <a:t>Learnership Sector</a:t>
                      </a:r>
                    </a:p>
                  </a:txBody>
                  <a:tcPr marL="45720" marR="45720" horzOverflow="overflow"/>
                </a:tc>
                <a:tc>
                  <a:txBody>
                    <a:bodyPr/>
                    <a:lstStyle/>
                    <a:p>
                      <a:pPr algn="just">
                        <a:defRPr sz="1800" b="1"/>
                      </a:pPr>
                      <a:r>
                        <a:t>“Learnership Sector”</a:t>
                      </a:r>
                      <a:r>
                        <a:rPr b="0"/>
                        <a:t> where workers have concluded learnership agreements contemplated in section 17 of the Skills Development Act, 1998.</a:t>
                      </a:r>
                    </a:p>
                  </a:txBody>
                  <a:tcPr marL="45720" marR="45720" horzOverflow="overflow"/>
                </a:tc>
                <a:extLst>
                  <a:ext uri="{0D108BD9-81ED-4DB2-BD59-A6C34878D82A}">
                    <a16:rowId xmlns:a16="http://schemas.microsoft.com/office/drawing/2014/main" xmlns="" val="10002"/>
                  </a:ext>
                </a:extLst>
              </a:tr>
              <a:tr h="370840">
                <a:tc>
                  <a:txBody>
                    <a:bodyPr/>
                    <a:lstStyle/>
                    <a:p>
                      <a:pPr algn="l">
                        <a:defRPr sz="1800"/>
                      </a:pPr>
                      <a:r>
                        <a:rPr b="1"/>
                        <a:t>Domestic Sector</a:t>
                      </a:r>
                    </a:p>
                  </a:txBody>
                  <a:tcPr marL="45720" marR="45720" horzOverflow="overflow"/>
                </a:tc>
                <a:tc>
                  <a:txBody>
                    <a:bodyPr/>
                    <a:lstStyle/>
                    <a:p>
                      <a:pPr algn="just">
                        <a:defRPr sz="1800" b="1"/>
                      </a:pPr>
                      <a:r>
                        <a:t>“domestic worker”</a:t>
                      </a:r>
                      <a:r>
                        <a:rPr b="0"/>
                        <a:t> means any domestic worker or independent contractor who performs domestic work in a private household and who receives, or is entitled to receive, pay and includes - a gardener; a person employed by a house hold as a driver of a motor vehicle; and a person who takes care of children, the aged, the sick, the frail or the disabled; domestic workers employed or supplied by employment services.</a:t>
                      </a:r>
                    </a:p>
                  </a:txBody>
                  <a:tcPr marL="45720" marR="45720" horzOverflow="overflow"/>
                </a:tc>
                <a:extLst>
                  <a:ext uri="{0D108BD9-81ED-4DB2-BD59-A6C34878D82A}">
                    <a16:rowId xmlns:a16="http://schemas.microsoft.com/office/drawing/2014/main" xmlns="" val="10003"/>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noGrp="1"/>
          </p:cNvSpPr>
          <p:nvPr>
            <p:ph type="title"/>
          </p:nvPr>
        </p:nvSpPr>
        <p:spPr>
          <a:prstGeom prst="rect">
            <a:avLst/>
          </a:prstGeom>
        </p:spPr>
        <p:txBody>
          <a:bodyPr/>
          <a:lstStyle>
            <a:lvl1pPr>
              <a:defRPr sz="2800" b="1"/>
            </a:lvl1pPr>
          </a:lstStyle>
          <a:p>
            <a:r>
              <a:t>DEFINITIONS OF SECTORAL DETERMINATIONS CONTINUED…</a:t>
            </a:r>
          </a:p>
        </p:txBody>
      </p:sp>
      <p:sp>
        <p:nvSpPr>
          <p:cNvPr id="157" name="Content Placeholder 2"/>
          <p:cNvSpPr txBox="1">
            <a:spLocks noGrp="1"/>
          </p:cNvSpPr>
          <p:nvPr>
            <p:ph type="body" idx="1"/>
          </p:nvPr>
        </p:nvSpPr>
        <p:spPr>
          <a:xfrm>
            <a:off x="323527" y="1417637"/>
            <a:ext cx="8712970" cy="5179716"/>
          </a:xfrm>
          <a:prstGeom prst="rect">
            <a:avLst/>
          </a:prstGeom>
        </p:spPr>
        <p:txBody>
          <a:bodyPr/>
          <a:lstStyle/>
          <a:p>
            <a:endParaRPr/>
          </a:p>
        </p:txBody>
      </p:sp>
      <p:sp>
        <p:nvSpPr>
          <p:cNvPr id="158"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14</a:t>
            </a:fld>
            <a:endParaRPr/>
          </a:p>
        </p:txBody>
      </p:sp>
      <p:graphicFrame>
        <p:nvGraphicFramePr>
          <p:cNvPr id="159" name="Table 5"/>
          <p:cNvGraphicFramePr/>
          <p:nvPr/>
        </p:nvGraphicFramePr>
        <p:xfrm>
          <a:off x="269521" y="1456689"/>
          <a:ext cx="8604956" cy="5120640"/>
        </p:xfrm>
        <a:graphic>
          <a:graphicData uri="http://schemas.openxmlformats.org/drawingml/2006/table">
            <a:tbl>
              <a:tblPr firstRow="1" bandRow="1">
                <a:tableStyleId>{4C3C2611-4C71-4FC5-86AE-919BDF0F9419}</a:tableStyleId>
              </a:tblPr>
              <a:tblGrid>
                <a:gridCol w="1638182">
                  <a:extLst>
                    <a:ext uri="{9D8B030D-6E8A-4147-A177-3AD203B41FA5}">
                      <a16:colId xmlns:a16="http://schemas.microsoft.com/office/drawing/2014/main" xmlns="" val="20000"/>
                    </a:ext>
                  </a:extLst>
                </a:gridCol>
                <a:gridCol w="6966774">
                  <a:extLst>
                    <a:ext uri="{9D8B030D-6E8A-4147-A177-3AD203B41FA5}">
                      <a16:colId xmlns:a16="http://schemas.microsoft.com/office/drawing/2014/main" xmlns="" val="20001"/>
                    </a:ext>
                  </a:extLst>
                </a:gridCol>
              </a:tblGrid>
              <a:tr h="370840">
                <a:tc>
                  <a:txBody>
                    <a:bodyPr/>
                    <a:lstStyle/>
                    <a:p>
                      <a:pPr algn="l">
                        <a:defRPr sz="1800" b="0">
                          <a:solidFill>
                            <a:srgbClr val="000000"/>
                          </a:solidFill>
                        </a:defRPr>
                      </a:pPr>
                      <a:r>
                        <a:rPr sz="2400" b="1"/>
                        <a:t>SD</a:t>
                      </a:r>
                    </a:p>
                  </a:txBody>
                  <a:tcPr marL="45720" marR="45720" horzOverflow="overflow"/>
                </a:tc>
                <a:tc>
                  <a:txBody>
                    <a:bodyPr/>
                    <a:lstStyle/>
                    <a:p>
                      <a:pPr algn="l">
                        <a:defRPr sz="1800" b="0">
                          <a:solidFill>
                            <a:srgbClr val="000000"/>
                          </a:solidFill>
                        </a:defRPr>
                      </a:pPr>
                      <a:r>
                        <a:rPr sz="2400" b="1"/>
                        <a:t>Definition of the sector</a:t>
                      </a:r>
                    </a:p>
                  </a:txBody>
                  <a:tcPr marL="45720" marR="45720" horzOverflow="overflow"/>
                </a:tc>
                <a:extLst>
                  <a:ext uri="{0D108BD9-81ED-4DB2-BD59-A6C34878D82A}">
                    <a16:rowId xmlns:a16="http://schemas.microsoft.com/office/drawing/2014/main" xmlns="" val="10000"/>
                  </a:ext>
                </a:extLst>
              </a:tr>
              <a:tr h="370840">
                <a:tc>
                  <a:txBody>
                    <a:bodyPr/>
                    <a:lstStyle/>
                    <a:p>
                      <a:pPr algn="just">
                        <a:defRPr sz="1800"/>
                      </a:pPr>
                      <a:r>
                        <a:rPr b="1"/>
                        <a:t>Wholesale &amp;
Retail Sector</a:t>
                      </a:r>
                    </a:p>
                  </a:txBody>
                  <a:tcPr marL="45720" marR="45720" horzOverflow="overflow"/>
                </a:tc>
                <a:tc>
                  <a:txBody>
                    <a:bodyPr/>
                    <a:lstStyle/>
                    <a:p>
                      <a:pPr algn="just">
                        <a:defRPr sz="1800" b="1"/>
                      </a:pPr>
                      <a:r>
                        <a:t>“wholesale and retail sector” </a:t>
                      </a:r>
                      <a:r>
                        <a:rPr b="0"/>
                        <a:t>means</a:t>
                      </a:r>
                      <a:r>
                        <a:t> </a:t>
                      </a:r>
                      <a:r>
                        <a:rPr b="0"/>
                        <a:t>the sector in which employers and employees are mainly or wholly associated for the purpose of procuring products from any supplier or manufacturer for the purpose of sale to any person, whether on a wholesale or retail basis and, in addition, includes –  any other activities engaged in by an employer in the wholesale and retail sector including, but not limited to, merchandising, warehousing or distribution operations that are incidental to, or supportive of, the employer’s enterprise.</a:t>
                      </a:r>
                    </a:p>
                  </a:txBody>
                  <a:tcPr marL="45720" marR="45720" horzOverflow="overflow"/>
                </a:tc>
                <a:extLst>
                  <a:ext uri="{0D108BD9-81ED-4DB2-BD59-A6C34878D82A}">
                    <a16:rowId xmlns:a16="http://schemas.microsoft.com/office/drawing/2014/main" xmlns="" val="10001"/>
                  </a:ext>
                </a:extLst>
              </a:tr>
              <a:tr h="370840">
                <a:tc>
                  <a:txBody>
                    <a:bodyPr/>
                    <a:lstStyle/>
                    <a:p>
                      <a:pPr algn="l">
                        <a:defRPr sz="1800"/>
                      </a:pPr>
                      <a:r>
                        <a:rPr b="1"/>
                        <a:t>CIPA</a:t>
                      </a:r>
                    </a:p>
                  </a:txBody>
                  <a:tcPr marL="45720" marR="45720" horzOverflow="overflow"/>
                </a:tc>
                <a:tc>
                  <a:txBody>
                    <a:bodyPr/>
                    <a:lstStyle/>
                    <a:p>
                      <a:pPr algn="just">
                        <a:defRPr sz="1800" b="1"/>
                      </a:pPr>
                      <a:r>
                        <a:t>“CIPA”</a:t>
                      </a:r>
                      <a:r>
                        <a:rPr b="0"/>
                        <a:t> applies to the employment of children under 15 years of age in advertising, artistic and cultural activities. </a:t>
                      </a:r>
                    </a:p>
                  </a:txBody>
                  <a:tcPr marL="45720" marR="45720" horzOverflow="overflow"/>
                </a:tc>
                <a:extLst>
                  <a:ext uri="{0D108BD9-81ED-4DB2-BD59-A6C34878D82A}">
                    <a16:rowId xmlns:a16="http://schemas.microsoft.com/office/drawing/2014/main" xmlns="" val="10002"/>
                  </a:ext>
                </a:extLst>
              </a:tr>
              <a:tr h="370840">
                <a:tc>
                  <a:txBody>
                    <a:bodyPr/>
                    <a:lstStyle/>
                    <a:p>
                      <a:pPr algn="l">
                        <a:defRPr sz="1800"/>
                      </a:pPr>
                      <a:r>
                        <a:rPr b="1"/>
                        <a:t>Taxi Sector</a:t>
                      </a:r>
                    </a:p>
                  </a:txBody>
                  <a:tcPr marL="45720" marR="45720" horzOverflow="overflow"/>
                </a:tc>
                <a:tc>
                  <a:txBody>
                    <a:bodyPr/>
                    <a:lstStyle/>
                    <a:p>
                      <a:pPr algn="l">
                        <a:defRPr sz="1800" b="1"/>
                      </a:pPr>
                      <a:r>
                        <a:t>“taxi  sector”</a:t>
                      </a:r>
                      <a:r>
                        <a:rPr b="0"/>
                        <a:t> means the sector in which employers and employees are associated for the purpose of conveying for reward on any public road any person by means of a self-propelled vehicle intended to carry not more than 35 persons, including the driver simultaneously, and includes all operations incidental thereto or consequent thereon but excludes the metered taxi industry.</a:t>
                      </a:r>
                    </a:p>
                  </a:txBody>
                  <a:tcPr marL="45720" marR="45720" horzOverflow="overflow"/>
                </a:tc>
                <a:extLst>
                  <a:ext uri="{0D108BD9-81ED-4DB2-BD59-A6C34878D82A}">
                    <a16:rowId xmlns:a16="http://schemas.microsoft.com/office/drawing/2014/main" xmlns="" val="10003"/>
                  </a:ext>
                </a:extLst>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prstGeom prst="rect">
            <a:avLst/>
          </a:prstGeom>
        </p:spPr>
        <p:txBody>
          <a:bodyPr/>
          <a:lstStyle>
            <a:lvl1pPr>
              <a:defRPr sz="2800" b="1"/>
            </a:lvl1pPr>
          </a:lstStyle>
          <a:p>
            <a:r>
              <a:t>DEFINITIONS OF SECTORAL DETERMINATIONS CONTINUED…</a:t>
            </a:r>
          </a:p>
        </p:txBody>
      </p:sp>
      <p:sp>
        <p:nvSpPr>
          <p:cNvPr id="162" name="Content Placeholder 2"/>
          <p:cNvSpPr txBox="1">
            <a:spLocks noGrp="1"/>
          </p:cNvSpPr>
          <p:nvPr>
            <p:ph type="body" idx="1"/>
          </p:nvPr>
        </p:nvSpPr>
        <p:spPr>
          <a:xfrm>
            <a:off x="323527" y="1417637"/>
            <a:ext cx="8712970" cy="5179716"/>
          </a:xfrm>
          <a:prstGeom prst="rect">
            <a:avLst/>
          </a:prstGeom>
        </p:spPr>
        <p:txBody>
          <a:bodyPr/>
          <a:lstStyle/>
          <a:p>
            <a:endParaRPr/>
          </a:p>
        </p:txBody>
      </p:sp>
      <p:sp>
        <p:nvSpPr>
          <p:cNvPr id="163"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15</a:t>
            </a:fld>
            <a:endParaRPr/>
          </a:p>
        </p:txBody>
      </p:sp>
      <p:graphicFrame>
        <p:nvGraphicFramePr>
          <p:cNvPr id="164" name="Table 5"/>
          <p:cNvGraphicFramePr/>
          <p:nvPr/>
        </p:nvGraphicFramePr>
        <p:xfrm>
          <a:off x="269521" y="1456689"/>
          <a:ext cx="8604956" cy="5120640"/>
        </p:xfrm>
        <a:graphic>
          <a:graphicData uri="http://schemas.openxmlformats.org/drawingml/2006/table">
            <a:tbl>
              <a:tblPr firstRow="1" bandRow="1">
                <a:tableStyleId>{4C3C2611-4C71-4FC5-86AE-919BDF0F9419}</a:tableStyleId>
              </a:tblPr>
              <a:tblGrid>
                <a:gridCol w="1638182">
                  <a:extLst>
                    <a:ext uri="{9D8B030D-6E8A-4147-A177-3AD203B41FA5}">
                      <a16:colId xmlns:a16="http://schemas.microsoft.com/office/drawing/2014/main" xmlns="" val="20000"/>
                    </a:ext>
                  </a:extLst>
                </a:gridCol>
                <a:gridCol w="6966774">
                  <a:extLst>
                    <a:ext uri="{9D8B030D-6E8A-4147-A177-3AD203B41FA5}">
                      <a16:colId xmlns:a16="http://schemas.microsoft.com/office/drawing/2014/main" xmlns="" val="20001"/>
                    </a:ext>
                  </a:extLst>
                </a:gridCol>
              </a:tblGrid>
              <a:tr h="370840">
                <a:tc>
                  <a:txBody>
                    <a:bodyPr/>
                    <a:lstStyle/>
                    <a:p>
                      <a:pPr algn="l">
                        <a:defRPr sz="1800" b="0">
                          <a:solidFill>
                            <a:srgbClr val="000000"/>
                          </a:solidFill>
                        </a:defRPr>
                      </a:pPr>
                      <a:r>
                        <a:rPr sz="2400" b="1"/>
                        <a:t>SD</a:t>
                      </a:r>
                    </a:p>
                  </a:txBody>
                  <a:tcPr marL="45720" marR="45720" horzOverflow="overflow"/>
                </a:tc>
                <a:tc>
                  <a:txBody>
                    <a:bodyPr/>
                    <a:lstStyle/>
                    <a:p>
                      <a:pPr algn="l">
                        <a:defRPr sz="1800" b="0">
                          <a:solidFill>
                            <a:srgbClr val="000000"/>
                          </a:solidFill>
                        </a:defRPr>
                      </a:pPr>
                      <a:r>
                        <a:rPr sz="2400" b="1"/>
                        <a:t>Definition of the sector</a:t>
                      </a:r>
                    </a:p>
                  </a:txBody>
                  <a:tcPr marL="45720" marR="45720" horzOverflow="overflow"/>
                </a:tc>
                <a:extLst>
                  <a:ext uri="{0D108BD9-81ED-4DB2-BD59-A6C34878D82A}">
                    <a16:rowId xmlns:a16="http://schemas.microsoft.com/office/drawing/2014/main" xmlns="" val="10000"/>
                  </a:ext>
                </a:extLst>
              </a:tr>
              <a:tr h="370840">
                <a:tc>
                  <a:txBody>
                    <a:bodyPr/>
                    <a:lstStyle/>
                    <a:p>
                      <a:pPr algn="just">
                        <a:defRPr sz="1800"/>
                      </a:pPr>
                      <a:r>
                        <a:rPr b="1"/>
                        <a:t>Forestry Sector</a:t>
                      </a:r>
                    </a:p>
                  </a:txBody>
                  <a:tcPr marL="45720" marR="45720" horzOverflow="overflow"/>
                </a:tc>
                <a:tc>
                  <a:txBody>
                    <a:bodyPr/>
                    <a:lstStyle/>
                    <a:p>
                      <a:pPr algn="just">
                        <a:defRPr sz="1800" b="1"/>
                      </a:pPr>
                      <a:r>
                        <a:t>“forestry sector” </a:t>
                      </a:r>
                      <a:r>
                        <a:rPr b="0"/>
                        <a:t>means</a:t>
                      </a:r>
                      <a:r>
                        <a:t> </a:t>
                      </a:r>
                      <a:r>
                        <a:rPr b="0"/>
                        <a:t>the forestry activities related to planting, growing, tending and harvesting of trees.</a:t>
                      </a:r>
                    </a:p>
                  </a:txBody>
                  <a:tcPr marL="45720" marR="45720" horzOverflow="overflow"/>
                </a:tc>
                <a:extLst>
                  <a:ext uri="{0D108BD9-81ED-4DB2-BD59-A6C34878D82A}">
                    <a16:rowId xmlns:a16="http://schemas.microsoft.com/office/drawing/2014/main" xmlns="" val="10001"/>
                  </a:ext>
                </a:extLst>
              </a:tr>
              <a:tr h="370840">
                <a:tc>
                  <a:txBody>
                    <a:bodyPr/>
                    <a:lstStyle/>
                    <a:p>
                      <a:pPr algn="l">
                        <a:defRPr sz="1800"/>
                      </a:pPr>
                      <a:r>
                        <a:rPr b="1"/>
                        <a:t>Farm Sector</a:t>
                      </a:r>
                    </a:p>
                  </a:txBody>
                  <a:tcPr marL="45720" marR="45720" horzOverflow="overflow"/>
                </a:tc>
                <a:tc>
                  <a:txBody>
                    <a:bodyPr/>
                    <a:lstStyle/>
                    <a:p>
                      <a:pPr algn="just">
                        <a:defRPr sz="1800" b="1"/>
                      </a:pPr>
                      <a:r>
                        <a:t>“farming activities” </a:t>
                      </a:r>
                      <a:r>
                        <a:rPr b="0"/>
                        <a:t>includes primary and secondary agriculture, mixed farming, horticulture, aqua farming and the farming of animal products or field crops excluding the Forestry Sector.</a:t>
                      </a:r>
                    </a:p>
                  </a:txBody>
                  <a:tcPr marL="45720" marR="45720" horzOverflow="overflow"/>
                </a:tc>
                <a:extLst>
                  <a:ext uri="{0D108BD9-81ED-4DB2-BD59-A6C34878D82A}">
                    <a16:rowId xmlns:a16="http://schemas.microsoft.com/office/drawing/2014/main" xmlns="" val="10002"/>
                  </a:ext>
                </a:extLst>
              </a:tr>
              <a:tr h="370840">
                <a:tc>
                  <a:txBody>
                    <a:bodyPr/>
                    <a:lstStyle/>
                    <a:p>
                      <a:pPr algn="l">
                        <a:defRPr sz="1800"/>
                      </a:pPr>
                      <a:r>
                        <a:rPr b="1"/>
                        <a:t>Hospitality Sector</a:t>
                      </a:r>
                    </a:p>
                  </a:txBody>
                  <a:tcPr marL="45720" marR="45720" horzOverflow="overflow"/>
                </a:tc>
                <a:tc>
                  <a:txBody>
                    <a:bodyPr/>
                    <a:lstStyle/>
                    <a:p>
                      <a:pPr algn="just">
                        <a:defRPr sz="1800" b="1"/>
                      </a:pPr>
                      <a:r>
                        <a:t>“hospitality  sector”</a:t>
                      </a:r>
                      <a:r>
                        <a:rPr b="0"/>
                        <a:t> means any commercial business or part of a commercial business in which employers and employees are associated for the purposes of carrying on or conducting one or more of the following activities for reward: providing accommodation in a hotel, motel, inn, resort, game lodge, hostel, guest house, guest farm or bed and breakfast establishment, including short stay accommodation, self-catering, timeshares, camps, caravan parks: restaurants, pubs, taverns, cafes, tearooms, coffee shops fast food outlets, snack bars, industrial or commercial caterers, function caterers, contract caterers that prepare, serve or provide prepared food or liquid refreshments, other than drinks in sealed bottles or cans whether indoor or outdoors or in the open air.</a:t>
                      </a:r>
                    </a:p>
                  </a:txBody>
                  <a:tcPr marL="45720" marR="45720" horzOverflow="overflow"/>
                </a:tc>
                <a:extLst>
                  <a:ext uri="{0D108BD9-81ED-4DB2-BD59-A6C34878D82A}">
                    <a16:rowId xmlns:a16="http://schemas.microsoft.com/office/drawing/2014/main" xmlns=""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itle 1"/>
          <p:cNvSpPr txBox="1">
            <a:spLocks noGrp="1"/>
          </p:cNvSpPr>
          <p:nvPr>
            <p:ph type="title"/>
          </p:nvPr>
        </p:nvSpPr>
        <p:spPr>
          <a:xfrm>
            <a:off x="457200" y="274638"/>
            <a:ext cx="8507288" cy="1095376"/>
          </a:xfrm>
          <a:prstGeom prst="rect">
            <a:avLst/>
          </a:prstGeom>
        </p:spPr>
        <p:txBody>
          <a:bodyPr/>
          <a:lstStyle>
            <a:lvl1pPr>
              <a:defRPr sz="3200" b="1"/>
            </a:lvl1pPr>
          </a:lstStyle>
          <a:p>
            <a:r>
              <a:t>ENFORCEMENT OF SECTORAL DETERMINATIONS</a:t>
            </a:r>
          </a:p>
        </p:txBody>
      </p:sp>
      <p:sp>
        <p:nvSpPr>
          <p:cNvPr id="167" name="Content Placeholder 2"/>
          <p:cNvSpPr txBox="1">
            <a:spLocks noGrp="1"/>
          </p:cNvSpPr>
          <p:nvPr>
            <p:ph type="body" idx="1"/>
          </p:nvPr>
        </p:nvSpPr>
        <p:spPr>
          <a:xfrm>
            <a:off x="251519" y="1370013"/>
            <a:ext cx="8712970" cy="4756151"/>
          </a:xfrm>
          <a:prstGeom prst="rect">
            <a:avLst/>
          </a:prstGeom>
        </p:spPr>
        <p:txBody>
          <a:bodyPr/>
          <a:lstStyle/>
          <a:p>
            <a:pPr marL="0" indent="0">
              <a:spcBef>
                <a:spcPts val="600"/>
              </a:spcBef>
              <a:buSzTx/>
              <a:buFontTx/>
              <a:buNone/>
              <a:defRPr sz="2800">
                <a:solidFill>
                  <a:srgbClr val="FF0000"/>
                </a:solidFill>
              </a:defRPr>
            </a:pPr>
            <a:endParaRPr/>
          </a:p>
          <a:p>
            <a:pPr marL="742950" lvl="1" indent="-285750">
              <a:spcBef>
                <a:spcPts val="500"/>
              </a:spcBef>
              <a:defRPr sz="2400" b="1"/>
            </a:pPr>
            <a:r>
              <a:t>How have SDs been adhered to?</a:t>
            </a:r>
            <a:endParaRPr sz="2800"/>
          </a:p>
          <a:p>
            <a:pPr marL="0" lvl="1" indent="457200">
              <a:spcBef>
                <a:spcPts val="400"/>
              </a:spcBef>
              <a:buSzTx/>
              <a:buNone/>
              <a:defRPr sz="2000"/>
            </a:pPr>
            <a:r>
              <a:t>SD’s form part of the </a:t>
            </a:r>
            <a:r>
              <a:rPr b="1" i="1"/>
              <a:t>Basic Conditions of Employment Act </a:t>
            </a:r>
            <a:r>
              <a:t>and they are sector specific. The adherence to is determined through BCEA inspections that are conducted in various workplaces. To a large extent, SD’s have been adhered to. For example, for the Financial Year 2019/20, 166 368 BCEA inspections were conducted. Of these, 162 031 were found to be compliant. This is 97.6%  compliance level. </a:t>
            </a:r>
          </a:p>
          <a:p>
            <a:pPr marL="742950" lvl="1" indent="-285750">
              <a:spcBef>
                <a:spcPts val="500"/>
              </a:spcBef>
              <a:defRPr sz="2400" b="1"/>
            </a:pPr>
            <a:r>
              <a:t>How have they been enforced?</a:t>
            </a:r>
            <a:endParaRPr sz="2800"/>
          </a:p>
          <a:p>
            <a:pPr marL="0" lvl="1" indent="457200">
              <a:spcBef>
                <a:spcPts val="400"/>
              </a:spcBef>
              <a:buSzTx/>
              <a:buNone/>
              <a:defRPr sz="2000"/>
            </a:pPr>
            <a:r>
              <a:t>The SD’s are enforced through the </a:t>
            </a:r>
            <a:r>
              <a:rPr b="1" i="1"/>
              <a:t>Basic Conditions of Employment Act</a:t>
            </a:r>
            <a:r>
              <a:t>. The SD’s basically regulate conditions of employment in specific sectors. The overarching act in this regard is the BCEA. Sector specific variations are then regulated through various SD’s. </a:t>
            </a:r>
          </a:p>
        </p:txBody>
      </p:sp>
      <p:sp>
        <p:nvSpPr>
          <p:cNvPr id="168" name="Slide Number Placehold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Picture 9" descr="Picture 9"/>
          <p:cNvPicPr>
            <a:picLocks noChangeAspect="1"/>
          </p:cNvPicPr>
          <p:nvPr/>
        </p:nvPicPr>
        <p:blipFill>
          <a:blip r:embed="rId2" cstate="print">
            <a:extLst/>
          </a:blip>
          <a:stretch>
            <a:fillRect/>
          </a:stretch>
        </p:blipFill>
        <p:spPr>
          <a:xfrm>
            <a:off x="0" y="0"/>
            <a:ext cx="9144000" cy="6858000"/>
          </a:xfrm>
          <a:prstGeom prst="rect">
            <a:avLst/>
          </a:prstGeom>
          <a:ln w="12700">
            <a:miter lim="400000"/>
          </a:ln>
        </p:spPr>
      </p:pic>
      <p:sp>
        <p:nvSpPr>
          <p:cNvPr id="171" name="Title 1"/>
          <p:cNvSpPr txBox="1"/>
          <p:nvPr/>
        </p:nvSpPr>
        <p:spPr>
          <a:xfrm>
            <a:off x="6554469" y="4231058"/>
            <a:ext cx="2161224" cy="473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2700" b="1">
                <a:solidFill>
                  <a:srgbClr val="FFAB16"/>
                </a:solidFill>
                <a:latin typeface="Arial"/>
                <a:ea typeface="Arial"/>
                <a:cs typeface="Arial"/>
                <a:sym typeface="Arial"/>
              </a:defRPr>
            </a:pPr>
            <a:r>
              <a:t>Thank </a:t>
            </a:r>
            <a:r>
              <a:rPr>
                <a:solidFill>
                  <a:srgbClr val="FFFFFF"/>
                </a:solidFill>
              </a:rPr>
              <a:t>You</a:t>
            </a:r>
            <a:r>
              <a:t>…</a:t>
            </a:r>
          </a:p>
        </p:txBody>
      </p:sp>
      <p:sp>
        <p:nvSpPr>
          <p:cNvPr id="172" name="Slide Number Placeholder 1"/>
          <p:cNvSpPr txBox="1">
            <a:spLocks noGrp="1"/>
          </p:cNvSpPr>
          <p:nvPr>
            <p:ph type="sldNum" sz="quarter" idx="2"/>
          </p:nvPr>
        </p:nvSpPr>
        <p:spPr>
          <a:xfrm>
            <a:off x="8885376" y="5841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solidFill>
                  <a:srgbClr val="FFFFFF"/>
                </a:solidFill>
              </a:defRPr>
            </a:lvl1pPr>
          </a:lstStyle>
          <a:p>
            <a:fld id="{86CB4B4D-7CA3-9044-876B-883B54F8677D}" type="slidenum">
              <a:rPr/>
              <a:pPr/>
              <a:t>17</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itle 1"/>
          <p:cNvSpPr txBox="1">
            <a:spLocks noGrp="1"/>
          </p:cNvSpPr>
          <p:nvPr>
            <p:ph type="title"/>
          </p:nvPr>
        </p:nvSpPr>
        <p:spPr>
          <a:xfrm>
            <a:off x="674687" y="274638"/>
            <a:ext cx="8229601" cy="1143001"/>
          </a:xfrm>
          <a:prstGeom prst="rect">
            <a:avLst/>
          </a:prstGeom>
        </p:spPr>
        <p:txBody>
          <a:bodyPr/>
          <a:lstStyle>
            <a:lvl1pPr>
              <a:defRPr sz="2000" b="1"/>
            </a:lvl1pPr>
          </a:lstStyle>
          <a:p>
            <a:r>
              <a:t>COLLECTIVE BARGAINING</a:t>
            </a:r>
          </a:p>
        </p:txBody>
      </p:sp>
      <p:sp>
        <p:nvSpPr>
          <p:cNvPr id="101" name="Content Placeholder 2"/>
          <p:cNvSpPr txBox="1">
            <a:spLocks noGrp="1"/>
          </p:cNvSpPr>
          <p:nvPr>
            <p:ph type="body" idx="1"/>
          </p:nvPr>
        </p:nvSpPr>
        <p:spPr>
          <a:xfrm>
            <a:off x="189570" y="1338146"/>
            <a:ext cx="8616293" cy="5172193"/>
          </a:xfrm>
          <a:prstGeom prst="rect">
            <a:avLst/>
          </a:prstGeom>
        </p:spPr>
        <p:txBody>
          <a:bodyPr/>
          <a:lstStyle/>
          <a:p>
            <a:pPr marL="315468" indent="-315468" algn="just" defTabSz="420623">
              <a:spcBef>
                <a:spcPts val="300"/>
              </a:spcBef>
              <a:defRPr sz="1656"/>
            </a:pPr>
            <a:r>
              <a:t>The Constitution of the Republic protects the right of every trade union, employers' organisation and employer to engage in collective bargaining.</a:t>
            </a:r>
          </a:p>
          <a:p>
            <a:pPr marL="315468" indent="-315468" algn="just" defTabSz="420623">
              <a:defRPr sz="1656"/>
            </a:pPr>
            <a:endParaRPr/>
          </a:p>
          <a:p>
            <a:pPr marL="315468" indent="-315468" algn="just" defTabSz="420623">
              <a:spcBef>
                <a:spcPts val="300"/>
              </a:spcBef>
              <a:defRPr sz="1656"/>
            </a:pPr>
            <a:r>
              <a:t>The country has ratified  ILO convention on the Right to Organise and Collective Bargain, Convention, 1949 (No,98). </a:t>
            </a:r>
          </a:p>
          <a:p>
            <a:pPr marL="315468" indent="-315468" algn="just" defTabSz="420623">
              <a:defRPr sz="1656"/>
            </a:pPr>
            <a:endParaRPr/>
          </a:p>
          <a:p>
            <a:pPr marL="315468" indent="-315468" defTabSz="420623">
              <a:spcBef>
                <a:spcPts val="0"/>
              </a:spcBef>
              <a:defRPr sz="1656"/>
            </a:pPr>
            <a:r>
              <a:t>The LRA gives effect to and regulates the fundamental rights conferred by the Constitution on collective bargaining; and obligations incurred as a member state of the ILO. The LRA promotes orderly collective bargaining and provides a framework within which employees and their trade unions, employers and employers’ organisations can  collectively bargain to determine wages, terms and conditions of employment and other matters of mutual interest; and  formulate industrial policy.</a:t>
            </a:r>
          </a:p>
          <a:p>
            <a:pPr marL="0" indent="0" algn="just" defTabSz="420623">
              <a:buSzTx/>
              <a:buNone/>
              <a:defRPr sz="1656"/>
            </a:pPr>
            <a:endParaRPr/>
          </a:p>
          <a:p>
            <a:pPr marL="315468" indent="-315468" algn="just" defTabSz="420623">
              <a:spcBef>
                <a:spcPts val="300"/>
              </a:spcBef>
              <a:defRPr sz="1656"/>
            </a:pPr>
            <a:r>
              <a:t>A collective agreement means a written agreement concerning terms and conditions of employment or any other matter of mutual interest concluded by one or more registered trade unions on the one hand and on the other hand: one or more employers or one or more registered employers’ organisation or one or more employers and one or more registered employers' organisation</a:t>
            </a:r>
          </a:p>
        </p:txBody>
      </p:sp>
      <p:sp>
        <p:nvSpPr>
          <p:cNvPr id="102" name="Slide Number Placeholder 2"/>
          <p:cNvSpPr txBox="1">
            <a:spLocks noGrp="1"/>
          </p:cNvSpPr>
          <p:nvPr>
            <p:ph type="sldNum" sz="quarter" idx="2"/>
          </p:nvPr>
        </p:nvSpPr>
        <p:spPr>
          <a:xfrm>
            <a:off x="8624481"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a:t>
            </a:fld>
            <a:endParaRPr/>
          </a:p>
        </p:txBody>
      </p:sp>
      <p:sp>
        <p:nvSpPr>
          <p:cNvPr id="103" name="Slide Number Placeholder 1"/>
          <p:cNvSpPr txBox="1"/>
          <p:nvPr/>
        </p:nvSpPr>
        <p:spPr>
          <a:xfrm>
            <a:off x="7056119" y="52514"/>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itle 1"/>
          <p:cNvSpPr txBox="1">
            <a:spLocks noGrp="1"/>
          </p:cNvSpPr>
          <p:nvPr>
            <p:ph type="title"/>
          </p:nvPr>
        </p:nvSpPr>
        <p:spPr>
          <a:xfrm>
            <a:off x="674687" y="274638"/>
            <a:ext cx="8229601" cy="1143001"/>
          </a:xfrm>
          <a:prstGeom prst="rect">
            <a:avLst/>
          </a:prstGeom>
        </p:spPr>
        <p:txBody>
          <a:bodyPr/>
          <a:lstStyle>
            <a:lvl1pPr>
              <a:defRPr sz="2000" b="1"/>
            </a:lvl1pPr>
          </a:lstStyle>
          <a:p>
            <a:r>
              <a:t>LEVELS OF BARGAINING</a:t>
            </a:r>
          </a:p>
        </p:txBody>
      </p:sp>
      <p:sp>
        <p:nvSpPr>
          <p:cNvPr id="106" name="Content Placeholder 2"/>
          <p:cNvSpPr txBox="1">
            <a:spLocks noGrp="1"/>
          </p:cNvSpPr>
          <p:nvPr>
            <p:ph type="body" idx="1"/>
          </p:nvPr>
        </p:nvSpPr>
        <p:spPr>
          <a:xfrm>
            <a:off x="182879" y="1272539"/>
            <a:ext cx="8721409" cy="5237799"/>
          </a:xfrm>
          <a:prstGeom prst="rect">
            <a:avLst/>
          </a:prstGeom>
        </p:spPr>
        <p:txBody>
          <a:bodyPr/>
          <a:lstStyle/>
          <a:p>
            <a:pPr marL="0" indent="0" algn="just">
              <a:buSzTx/>
              <a:buNone/>
              <a:defRPr sz="1600" b="1"/>
            </a:pPr>
            <a:endParaRPr/>
          </a:p>
          <a:p>
            <a:pPr algn="just">
              <a:spcBef>
                <a:spcPts val="400"/>
              </a:spcBef>
              <a:defRPr sz="1800" b="1"/>
            </a:pPr>
            <a:r>
              <a:t>Centralised bargaining: </a:t>
            </a:r>
            <a:r>
              <a:rPr b="0"/>
              <a:t>This happens when a trade union(s) and employers organisation o employers’ organisations establish centralised bargaining forums. Centralised bargaining forums allow unions to negotiate with all employers in the sector or industry. The most common centralised bargaining forum is the bargaining council system, chamber of mines  and automobile manufacturing industry. </a:t>
            </a:r>
          </a:p>
          <a:p>
            <a:pPr algn="just">
              <a:defRPr sz="1800"/>
            </a:pPr>
            <a:endParaRPr b="0"/>
          </a:p>
          <a:p>
            <a:pPr>
              <a:spcBef>
                <a:spcPts val="400"/>
              </a:spcBef>
              <a:defRPr sz="1800" b="1"/>
            </a:pPr>
            <a:r>
              <a:t>Company level: </a:t>
            </a:r>
            <a:r>
              <a:rPr b="0"/>
              <a:t>Negotiations can also happen at the company level. Shop stewards are elected and mandated from the different workplaces of a company. They would then form a negotiating team.</a:t>
            </a:r>
          </a:p>
          <a:p>
            <a:pPr>
              <a:defRPr sz="1800"/>
            </a:pPr>
            <a:endParaRPr b="0"/>
          </a:p>
          <a:p>
            <a:pPr>
              <a:spcBef>
                <a:spcPts val="400"/>
              </a:spcBef>
              <a:defRPr sz="1800" b="1"/>
            </a:pPr>
            <a:r>
              <a:t>Plant level</a:t>
            </a:r>
            <a:r>
              <a:rPr b="0"/>
              <a:t>: This is when negotiations happen at a single workplace. But, negotiations at plant level can also happen at another level. For example, centralised bargaining at the national level could establish a framework of minimum standards which workers might seek to improve at a plant level. </a:t>
            </a:r>
          </a:p>
        </p:txBody>
      </p:sp>
      <p:sp>
        <p:nvSpPr>
          <p:cNvPr id="107" name="Slide Number Placeholder 2"/>
          <p:cNvSpPr txBox="1">
            <a:spLocks noGrp="1"/>
          </p:cNvSpPr>
          <p:nvPr>
            <p:ph type="sldNum" sz="quarter" idx="2"/>
          </p:nvPr>
        </p:nvSpPr>
        <p:spPr>
          <a:xfrm>
            <a:off x="8624481"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a:t>
            </a:fld>
            <a:endParaRPr/>
          </a:p>
        </p:txBody>
      </p:sp>
      <p:sp>
        <p:nvSpPr>
          <p:cNvPr id="108" name="Slide Number Placeholder 1"/>
          <p:cNvSpPr txBox="1"/>
          <p:nvPr/>
        </p:nvSpPr>
        <p:spPr>
          <a:xfrm>
            <a:off x="7056119" y="52514"/>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3</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itle 1"/>
          <p:cNvSpPr txBox="1">
            <a:spLocks noGrp="1"/>
          </p:cNvSpPr>
          <p:nvPr>
            <p:ph type="title"/>
          </p:nvPr>
        </p:nvSpPr>
        <p:spPr>
          <a:xfrm>
            <a:off x="719137" y="266700"/>
            <a:ext cx="8229601" cy="1143000"/>
          </a:xfrm>
          <a:prstGeom prst="rect">
            <a:avLst/>
          </a:prstGeom>
        </p:spPr>
        <p:txBody>
          <a:bodyPr/>
          <a:lstStyle>
            <a:lvl1pPr>
              <a:defRPr sz="2800" b="1"/>
            </a:lvl1pPr>
          </a:lstStyle>
          <a:p>
            <a:r>
              <a:t>Centralised Bargaining Level </a:t>
            </a:r>
          </a:p>
        </p:txBody>
      </p:sp>
      <p:sp>
        <p:nvSpPr>
          <p:cNvPr id="111" name="Content Placeholder 2"/>
          <p:cNvSpPr txBox="1">
            <a:spLocks noGrp="1"/>
          </p:cNvSpPr>
          <p:nvPr>
            <p:ph type="body" idx="1"/>
          </p:nvPr>
        </p:nvSpPr>
        <p:spPr>
          <a:xfrm>
            <a:off x="184417" y="1315844"/>
            <a:ext cx="8764321" cy="5294506"/>
          </a:xfrm>
          <a:prstGeom prst="rect">
            <a:avLst/>
          </a:prstGeom>
        </p:spPr>
        <p:txBody>
          <a:bodyPr/>
          <a:lstStyle/>
          <a:p>
            <a:pPr algn="just">
              <a:spcBef>
                <a:spcPts val="0"/>
              </a:spcBef>
              <a:defRPr sz="1800"/>
            </a:pPr>
            <a:r>
              <a:t>The LRA promotes centralized collective bargaining through the establishment of bargaining councils. The system of bargaining councils is voluntary system and its formation could be by a trade union(s); and employers organization or employers’ organizations acting together.</a:t>
            </a:r>
          </a:p>
          <a:p>
            <a:pPr algn="just">
              <a:spcBef>
                <a:spcPts val="0"/>
              </a:spcBef>
              <a:defRPr sz="1800"/>
            </a:pPr>
            <a:endParaRPr/>
          </a:p>
          <a:p>
            <a:pPr algn="just">
              <a:spcBef>
                <a:spcPts val="0"/>
              </a:spcBef>
              <a:defRPr sz="1800"/>
            </a:pPr>
            <a:r>
              <a:t>The power of bargaining councils amongst others are: to conclude collective agreements; to enforce those collective agreements; to prevent and resolve labour disputes; to perform the dispute resolution functions; to establish and administer a fund to be used for resolving disputes; and to promote and establish training and education schemes.</a:t>
            </a:r>
          </a:p>
          <a:p>
            <a:pPr algn="just">
              <a:spcBef>
                <a:spcPts val="0"/>
              </a:spcBef>
              <a:defRPr sz="1800"/>
            </a:pPr>
            <a:endParaRPr/>
          </a:p>
          <a:p>
            <a:pPr algn="just">
              <a:spcBef>
                <a:spcPts val="0"/>
              </a:spcBef>
              <a:defRPr sz="1800"/>
            </a:pPr>
            <a:r>
              <a:t>Bargaining councils could request the Minister to extend concluded collective agreements to non-parties. Extension of collective agreements to non-parties improve vulnerable workers’ wage thus improving their standard of living; and fighting poverty and inequalities. It extends social security benefits to workers who normally would have been excluded if collective agreements would have not been extended to all workers in the sector.   </a:t>
            </a:r>
          </a:p>
          <a:p>
            <a:pPr algn="just">
              <a:spcBef>
                <a:spcPts val="0"/>
              </a:spcBef>
              <a:defRPr sz="1800"/>
            </a:pPr>
            <a:endParaRPr/>
          </a:p>
          <a:p>
            <a:pPr algn="just">
              <a:spcBef>
                <a:spcPts val="0"/>
              </a:spcBef>
              <a:defRPr sz="1800"/>
            </a:pPr>
            <a:r>
              <a:t>40 registered bargaining councils: 21 -national;, 14 provincial and 5 towns and city level.</a:t>
            </a:r>
          </a:p>
        </p:txBody>
      </p:sp>
      <p:sp>
        <p:nvSpPr>
          <p:cNvPr id="112" name="Slide Number Placeholder 2"/>
          <p:cNvSpPr txBox="1">
            <a:spLocks noGrp="1"/>
          </p:cNvSpPr>
          <p:nvPr>
            <p:ph type="sldNum" sz="quarter" idx="2"/>
          </p:nvPr>
        </p:nvSpPr>
        <p:spPr>
          <a:xfrm>
            <a:off x="8624481" y="6435397"/>
            <a:ext cx="181383"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a:t>
            </a:fld>
            <a:endParaRPr/>
          </a:p>
        </p:txBody>
      </p:sp>
      <p:sp>
        <p:nvSpPr>
          <p:cNvPr id="113" name="Slide Number Placeholder 1"/>
          <p:cNvSpPr txBox="1"/>
          <p:nvPr/>
        </p:nvSpPr>
        <p:spPr>
          <a:xfrm>
            <a:off x="7056119" y="52514"/>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4</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
          <p:cNvSpPr txBox="1">
            <a:spLocks noGrp="1"/>
          </p:cNvSpPr>
          <p:nvPr>
            <p:ph type="title"/>
          </p:nvPr>
        </p:nvSpPr>
        <p:spPr>
          <a:xfrm>
            <a:off x="489438" y="406399"/>
            <a:ext cx="8229601" cy="797171"/>
          </a:xfrm>
          <a:prstGeom prst="rect">
            <a:avLst/>
          </a:prstGeom>
        </p:spPr>
        <p:txBody>
          <a:bodyPr/>
          <a:lstStyle/>
          <a:p>
            <a:r>
              <a:t>Performing Bargaining Councils</a:t>
            </a:r>
          </a:p>
        </p:txBody>
      </p:sp>
      <p:sp>
        <p:nvSpPr>
          <p:cNvPr id="116" name="Content Placeholder 2"/>
          <p:cNvSpPr txBox="1">
            <a:spLocks noGrp="1"/>
          </p:cNvSpPr>
          <p:nvPr>
            <p:ph type="body" idx="1"/>
          </p:nvPr>
        </p:nvSpPr>
        <p:spPr>
          <a:xfrm>
            <a:off x="199785" y="1706136"/>
            <a:ext cx="8715613" cy="4819208"/>
          </a:xfrm>
          <a:prstGeom prst="rect">
            <a:avLst/>
          </a:prstGeom>
        </p:spPr>
        <p:txBody>
          <a:bodyPr/>
          <a:lstStyle/>
          <a:p>
            <a:pPr algn="just">
              <a:spcBef>
                <a:spcPts val="0"/>
              </a:spcBef>
              <a:defRPr sz="1800"/>
            </a:pPr>
            <a:r>
              <a:t>For the past five years the Department has extended more than 100 collective agreements to non-parties covering 2 229 269 employees.</a:t>
            </a:r>
          </a:p>
          <a:p>
            <a:pPr marL="0" indent="0">
              <a:spcBef>
                <a:spcPts val="0"/>
              </a:spcBef>
              <a:buSzTx/>
              <a:buNone/>
              <a:defRPr sz="1800"/>
            </a:pPr>
            <a:endParaRPr/>
          </a:p>
          <a:p>
            <a:pPr algn="just">
              <a:spcBef>
                <a:spcPts val="0"/>
              </a:spcBef>
              <a:defRPr sz="1800"/>
            </a:pPr>
            <a:r>
              <a:t>During Covid-19, some bargaining councils concluded collective agreements on occupational health and safety measures. Namely, Clothing Bargaining Council; Textile Bargaining Council; Electrical Bargaining Council; and South African Road Passenger Bargaining Council.</a:t>
            </a:r>
          </a:p>
          <a:p>
            <a:pPr marL="0" indent="0" algn="just">
              <a:spcBef>
                <a:spcPts val="0"/>
              </a:spcBef>
              <a:buSzTx/>
              <a:buNone/>
              <a:defRPr sz="1800"/>
            </a:pPr>
            <a:r>
              <a:t> </a:t>
            </a:r>
          </a:p>
          <a:p>
            <a:pPr>
              <a:spcBef>
                <a:spcPts val="0"/>
              </a:spcBef>
              <a:defRPr sz="1800"/>
            </a:pPr>
            <a:r>
              <a:t>Most of the bargaining councils are accredited to conduct dispute resolution, they  perform dispute resolution function akin to the CCMA which is critical for industrial peace.</a:t>
            </a:r>
          </a:p>
          <a:p>
            <a:pPr>
              <a:spcBef>
                <a:spcPts val="0"/>
              </a:spcBef>
              <a:defRPr sz="1800"/>
            </a:pPr>
            <a:endParaRPr/>
          </a:p>
          <a:p>
            <a:pPr>
              <a:spcBef>
                <a:spcPts val="0"/>
              </a:spcBef>
              <a:defRPr sz="1800"/>
            </a:pPr>
            <a:r>
              <a:t>They enforce  collective agreements by bargaining councils within their sectors, by doing so they improve the standard of living, conditions of service  and extend social security benefits to vulnerable workers.</a:t>
            </a:r>
          </a:p>
        </p:txBody>
      </p:sp>
      <p:sp>
        <p:nvSpPr>
          <p:cNvPr id="117" name="Slide Number Placeholder 3"/>
          <p:cNvSpPr txBox="1">
            <a:spLocks noGrp="1"/>
          </p:cNvSpPr>
          <p:nvPr>
            <p:ph type="sldNum" sz="quarter" idx="2"/>
          </p:nvPr>
        </p:nvSpPr>
        <p:spPr>
          <a:xfrm>
            <a:off x="8540442" y="6223713"/>
            <a:ext cx="181383"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a:t>
            </a:fld>
            <a:endParaRPr/>
          </a:p>
        </p:txBody>
      </p:sp>
      <p:sp>
        <p:nvSpPr>
          <p:cNvPr id="118" name="Slide Number Placeholder 5"/>
          <p:cNvSpPr txBox="1"/>
          <p:nvPr/>
        </p:nvSpPr>
        <p:spPr>
          <a:xfrm>
            <a:off x="7056119" y="68423"/>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itle 1"/>
          <p:cNvSpPr txBox="1">
            <a:spLocks noGrp="1"/>
          </p:cNvSpPr>
          <p:nvPr>
            <p:ph type="title"/>
          </p:nvPr>
        </p:nvSpPr>
        <p:spPr>
          <a:xfrm>
            <a:off x="489438" y="406399"/>
            <a:ext cx="8229601" cy="797171"/>
          </a:xfrm>
          <a:prstGeom prst="rect">
            <a:avLst/>
          </a:prstGeom>
        </p:spPr>
        <p:txBody>
          <a:bodyPr/>
          <a:lstStyle>
            <a:lvl1pPr>
              <a:defRPr sz="2800" b="1"/>
            </a:lvl1pPr>
          </a:lstStyle>
          <a:p>
            <a:r>
              <a:t>Challenges faced by collective bargaining</a:t>
            </a:r>
          </a:p>
        </p:txBody>
      </p:sp>
      <p:sp>
        <p:nvSpPr>
          <p:cNvPr id="121" name="Content Placeholder 2"/>
          <p:cNvSpPr txBox="1">
            <a:spLocks noGrp="1"/>
          </p:cNvSpPr>
          <p:nvPr>
            <p:ph type="body" idx="1"/>
          </p:nvPr>
        </p:nvSpPr>
        <p:spPr>
          <a:xfrm>
            <a:off x="293074" y="1378889"/>
            <a:ext cx="8622325" cy="5146456"/>
          </a:xfrm>
          <a:prstGeom prst="rect">
            <a:avLst/>
          </a:prstGeom>
        </p:spPr>
        <p:txBody>
          <a:bodyPr/>
          <a:lstStyle/>
          <a:p>
            <a:pPr marL="0" indent="0" algn="just">
              <a:spcBef>
                <a:spcPts val="0"/>
              </a:spcBef>
              <a:buSzTx/>
              <a:buNone/>
              <a:defRPr sz="1600"/>
            </a:pPr>
            <a:r>
              <a:t>The proliferation of labour organisations led to diverse positions in the bargaining unit making negotiations cumbersome and difficult to reach agreement amongst parties. Some parties’ intransigent is just a ploy to recruit members rather than engaging in a genuine collective bargaining thus weakening the system.</a:t>
            </a:r>
          </a:p>
          <a:p>
            <a:pPr marL="0" indent="0" algn="just">
              <a:spcBef>
                <a:spcPts val="0"/>
              </a:spcBef>
              <a:buSzTx/>
              <a:buNone/>
              <a:defRPr sz="1600"/>
            </a:pPr>
            <a:endParaRPr/>
          </a:p>
          <a:p>
            <a:pPr marL="0" indent="0" algn="just">
              <a:spcBef>
                <a:spcPts val="0"/>
              </a:spcBef>
              <a:buSzTx/>
              <a:buNone/>
              <a:defRPr sz="1600"/>
            </a:pPr>
            <a:r>
              <a:t>The system is infiltrated by parties that do not have the interest of collective bargaining at heart. Their intention is to see the demise of the system of collective bargaining. Rather than using the processes to strengthen collective bargaining, they used the processes to serve as an impediment to the system. </a:t>
            </a:r>
          </a:p>
          <a:p>
            <a:pPr marL="0" indent="0" algn="just">
              <a:spcBef>
                <a:spcPts val="0"/>
              </a:spcBef>
              <a:buSzTx/>
              <a:buNone/>
              <a:defRPr sz="1600"/>
            </a:pPr>
            <a:endParaRPr/>
          </a:p>
          <a:p>
            <a:pPr marL="0" indent="0" algn="just">
              <a:spcBef>
                <a:spcPts val="0"/>
              </a:spcBef>
              <a:buSzTx/>
              <a:buNone/>
              <a:defRPr sz="1600"/>
            </a:pPr>
            <a:r>
              <a:t>Some trade unions were found to be involved in corruption rather than pursuing employees agenda.  In the chemical sector, workers were left vulnerable by the demised of CEPPWAWU; and SAMWU in the local government sector. </a:t>
            </a:r>
          </a:p>
          <a:p>
            <a:pPr marL="0" indent="0" algn="just">
              <a:spcBef>
                <a:spcPts val="0"/>
              </a:spcBef>
              <a:buSzTx/>
              <a:buNone/>
              <a:defRPr sz="1600"/>
            </a:pPr>
            <a:endParaRPr/>
          </a:p>
          <a:p>
            <a:pPr marL="0" indent="0" algn="just">
              <a:spcBef>
                <a:spcPts val="0"/>
              </a:spcBef>
              <a:buSzTx/>
              <a:buNone/>
              <a:defRPr sz="1600"/>
            </a:pPr>
            <a:r>
              <a:t>The dwindling of membership of  trade unions. This might have been caused by factors like the 2008 economic crisis and Covid-19. However, before these crises the membership of the trade unions was already dwindling because the trade unions stopped recruitment and organising which is the basic tool for trade union growth.</a:t>
            </a:r>
          </a:p>
        </p:txBody>
      </p:sp>
      <p:sp>
        <p:nvSpPr>
          <p:cNvPr id="122" name="Slide Number Placeholder 3"/>
          <p:cNvSpPr txBox="1">
            <a:spLocks noGrp="1"/>
          </p:cNvSpPr>
          <p:nvPr>
            <p:ph type="sldNum" sz="quarter" idx="2"/>
          </p:nvPr>
        </p:nvSpPr>
        <p:spPr>
          <a:xfrm>
            <a:off x="8540442" y="6223713"/>
            <a:ext cx="181383"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6</a:t>
            </a:fld>
            <a:endParaRPr/>
          </a:p>
        </p:txBody>
      </p:sp>
      <p:sp>
        <p:nvSpPr>
          <p:cNvPr id="123" name="Slide Number Placeholder 5"/>
          <p:cNvSpPr txBox="1"/>
          <p:nvPr/>
        </p:nvSpPr>
        <p:spPr>
          <a:xfrm>
            <a:off x="7056119" y="68423"/>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6</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xfrm>
            <a:off x="489438" y="406399"/>
            <a:ext cx="8229601" cy="797171"/>
          </a:xfrm>
          <a:prstGeom prst="rect">
            <a:avLst/>
          </a:prstGeom>
        </p:spPr>
        <p:txBody>
          <a:bodyPr/>
          <a:lstStyle>
            <a:lvl1pPr>
              <a:defRPr sz="2800" b="1"/>
            </a:lvl1pPr>
          </a:lstStyle>
          <a:p>
            <a:r>
              <a:t>DEALING WITH CHALLENGES</a:t>
            </a:r>
          </a:p>
        </p:txBody>
      </p:sp>
      <p:sp>
        <p:nvSpPr>
          <p:cNvPr id="126" name="Content Placeholder 2"/>
          <p:cNvSpPr txBox="1">
            <a:spLocks noGrp="1"/>
          </p:cNvSpPr>
          <p:nvPr>
            <p:ph type="body" idx="1"/>
          </p:nvPr>
        </p:nvSpPr>
        <p:spPr>
          <a:xfrm>
            <a:off x="293074" y="1553670"/>
            <a:ext cx="8622325" cy="4971673"/>
          </a:xfrm>
          <a:prstGeom prst="rect">
            <a:avLst/>
          </a:prstGeom>
        </p:spPr>
        <p:txBody>
          <a:bodyPr/>
          <a:lstStyle/>
          <a:p>
            <a:pPr>
              <a:spcBef>
                <a:spcPts val="400"/>
              </a:spcBef>
              <a:defRPr sz="1800"/>
            </a:pPr>
            <a:r>
              <a:t>The Department has gone out of its way to ensure that collective bargaining does not die. The Labour Relations Act was amended to allow either one of the parties that is in majority to extend a collective agreement to non-parties. Before, the law would require both parties to be in majority. </a:t>
            </a:r>
          </a:p>
          <a:p>
            <a:pPr marL="0" indent="0">
              <a:buSzTx/>
              <a:buNone/>
              <a:defRPr sz="1800"/>
            </a:pPr>
            <a:endParaRPr/>
          </a:p>
          <a:p>
            <a:pPr marL="0" indent="0">
              <a:buSzTx/>
              <a:buNone/>
              <a:defRPr sz="1800"/>
            </a:pPr>
            <a:endParaRPr/>
          </a:p>
          <a:p>
            <a:pPr>
              <a:spcBef>
                <a:spcPts val="400"/>
              </a:spcBef>
              <a:defRPr sz="1800"/>
            </a:pPr>
            <a:r>
              <a:t>Furthermore, the law was amended to allowed the Registrar of Labour Organisations to approach the Labour Court to appoint an administrator with attempt to resolve the challenges of the bargaining council.</a:t>
            </a:r>
          </a:p>
          <a:p>
            <a:pPr>
              <a:defRPr sz="1800"/>
            </a:pPr>
            <a:endParaRPr/>
          </a:p>
          <a:p>
            <a:pPr>
              <a:spcBef>
                <a:spcPts val="400"/>
              </a:spcBef>
              <a:defRPr sz="1800"/>
            </a:pPr>
            <a:r>
              <a:t>To avoid the collapsing of bargaining councils, the law has now given the Minister the power to extend a period of operation of funding agreements. To collapse a council, a party could refuse the council to request an extension of a funding agreement that is responsible for the existence of the council.</a:t>
            </a:r>
          </a:p>
        </p:txBody>
      </p:sp>
      <p:sp>
        <p:nvSpPr>
          <p:cNvPr id="127" name="Slide Number Placeholder 3"/>
          <p:cNvSpPr txBox="1">
            <a:spLocks noGrp="1"/>
          </p:cNvSpPr>
          <p:nvPr>
            <p:ph type="sldNum" sz="quarter" idx="2"/>
          </p:nvPr>
        </p:nvSpPr>
        <p:spPr>
          <a:xfrm>
            <a:off x="8540442" y="6223713"/>
            <a:ext cx="181383"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7</a:t>
            </a:fld>
            <a:endParaRPr/>
          </a:p>
        </p:txBody>
      </p:sp>
      <p:sp>
        <p:nvSpPr>
          <p:cNvPr id="128" name="Slide Number Placeholder 5"/>
          <p:cNvSpPr txBox="1"/>
          <p:nvPr/>
        </p:nvSpPr>
        <p:spPr>
          <a:xfrm>
            <a:off x="7056119" y="68423"/>
            <a:ext cx="2042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t>7</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prstGeom prst="rect">
            <a:avLst/>
          </a:prstGeom>
        </p:spPr>
        <p:txBody>
          <a:bodyPr/>
          <a:lstStyle/>
          <a:p>
            <a:endParaRPr/>
          </a:p>
        </p:txBody>
      </p:sp>
      <p:sp>
        <p:nvSpPr>
          <p:cNvPr id="131" name="Content Placeholder 2"/>
          <p:cNvSpPr txBox="1">
            <a:spLocks noGrp="1"/>
          </p:cNvSpPr>
          <p:nvPr>
            <p:ph type="body" idx="1"/>
          </p:nvPr>
        </p:nvSpPr>
        <p:spPr>
          <a:xfrm>
            <a:off x="457200" y="1600200"/>
            <a:ext cx="8229600" cy="4525963"/>
          </a:xfrm>
          <a:prstGeom prst="rect">
            <a:avLst/>
          </a:prstGeom>
        </p:spPr>
        <p:txBody>
          <a:bodyPr/>
          <a:lstStyle/>
          <a:p>
            <a:pPr marL="0" indent="0" algn="ctr">
              <a:buSzTx/>
              <a:buNone/>
              <a:defRPr sz="6000" b="1"/>
            </a:pPr>
            <a:endParaRPr/>
          </a:p>
          <a:p>
            <a:pPr marL="0" indent="0" algn="ctr">
              <a:spcBef>
                <a:spcPts val="1400"/>
              </a:spcBef>
              <a:buSzTx/>
              <a:buNone/>
              <a:defRPr sz="6000" b="1"/>
            </a:pPr>
            <a:r>
              <a:t>SECTORAL DETERMINATIONS</a:t>
            </a:r>
          </a:p>
        </p:txBody>
      </p:sp>
      <p:sp>
        <p:nvSpPr>
          <p:cNvPr id="132" name="Slide Number Placeholder 3"/>
          <p:cNvSpPr txBox="1">
            <a:spLocks noGrp="1"/>
          </p:cNvSpPr>
          <p:nvPr>
            <p:ph type="sldNum" sz="quarter" idx="2"/>
          </p:nvPr>
        </p:nvSpPr>
        <p:spPr>
          <a:xfrm>
            <a:off x="8505418" y="6414760"/>
            <a:ext cx="181382"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txBox="1">
            <a:spLocks noGrp="1"/>
          </p:cNvSpPr>
          <p:nvPr>
            <p:ph type="title"/>
          </p:nvPr>
        </p:nvSpPr>
        <p:spPr>
          <a:prstGeom prst="rect">
            <a:avLst/>
          </a:prstGeom>
        </p:spPr>
        <p:txBody>
          <a:bodyPr/>
          <a:lstStyle>
            <a:lvl1pPr>
              <a:defRPr sz="2800" b="1"/>
            </a:lvl1pPr>
          </a:lstStyle>
          <a:p>
            <a:r>
              <a:t>SECTORAL DETERMINATIONS: INTRODUCTION &amp; BACKGROUND</a:t>
            </a:r>
          </a:p>
        </p:txBody>
      </p:sp>
      <p:sp>
        <p:nvSpPr>
          <p:cNvPr id="135" name="Content Placeholder 2"/>
          <p:cNvSpPr txBox="1">
            <a:spLocks noGrp="1"/>
          </p:cNvSpPr>
          <p:nvPr>
            <p:ph type="body" idx="1"/>
          </p:nvPr>
        </p:nvSpPr>
        <p:spPr>
          <a:xfrm>
            <a:off x="179511" y="1384870"/>
            <a:ext cx="8712970" cy="5336605"/>
          </a:xfrm>
          <a:prstGeom prst="rect">
            <a:avLst/>
          </a:prstGeom>
        </p:spPr>
        <p:txBody>
          <a:bodyPr/>
          <a:lstStyle/>
          <a:p>
            <a:pPr algn="just">
              <a:spcBef>
                <a:spcPts val="500"/>
              </a:spcBef>
              <a:buFont typeface="Courier New"/>
              <a:buChar char="o"/>
              <a:defRPr sz="2400"/>
            </a:pPr>
            <a:r>
              <a:t>Department of Employment and Labour’s  mandate is:  </a:t>
            </a:r>
            <a:r>
              <a:rPr b="1"/>
              <a:t>Protection of vulnerable workers</a:t>
            </a:r>
            <a:r>
              <a:t>. </a:t>
            </a:r>
            <a:r>
              <a:rPr b="1"/>
              <a:t>How?</a:t>
            </a:r>
          </a:p>
          <a:p>
            <a:pPr algn="just">
              <a:spcBef>
                <a:spcPts val="500"/>
              </a:spcBef>
              <a:buFont typeface="Courier New"/>
              <a:buChar char="o"/>
              <a:defRPr sz="2400"/>
            </a:pPr>
            <a:r>
              <a:t>The Basic Conditions of Employment Act (BCEA) of 1997 (amended 2002) provides for the promulgation of sectoral determinations which establish conditions of employment for employees in specific sectors of the economy.</a:t>
            </a:r>
            <a:endParaRPr b="1"/>
          </a:p>
          <a:p>
            <a:pPr algn="just">
              <a:spcBef>
                <a:spcPts val="500"/>
              </a:spcBef>
              <a:buFont typeface="Courier New"/>
              <a:buChar char="o"/>
              <a:defRPr sz="2400"/>
            </a:pPr>
            <a:r>
              <a:t>The BCEA (s51-58) and the National Minimum Wage Act (NMWA) of 2018 (s11) mandates the National Minimum Wage Commission to investigate the conditions of employment in sectors and to advise the Minister on the establishment of sectoral determinations in sectors which they are likely to be exploited, or where worker organizations and trade unions are absent. </a:t>
            </a:r>
          </a:p>
        </p:txBody>
      </p:sp>
      <p:sp>
        <p:nvSpPr>
          <p:cNvPr id="136" name="Slide Number Placeholder 4"/>
          <p:cNvSpPr txBox="1">
            <a:spLocks noGrp="1"/>
          </p:cNvSpPr>
          <p:nvPr>
            <p:ph type="sldNum" sz="quarter" idx="2"/>
          </p:nvPr>
        </p:nvSpPr>
        <p:spPr>
          <a:xfrm>
            <a:off x="8505418" y="6175220"/>
            <a:ext cx="181382"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9</a:t>
            </a:fld>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1883</Words>
  <Application>Microsoft Office PowerPoint</Application>
  <PresentationFormat>On-screen Show (4:3)</PresentationFormat>
  <Paragraphs>152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COLLECTIVE BARGAINING</vt:lpstr>
      <vt:lpstr>LEVELS OF BARGAINING</vt:lpstr>
      <vt:lpstr>Centralised Bargaining Level </vt:lpstr>
      <vt:lpstr>Performing Bargaining Councils</vt:lpstr>
      <vt:lpstr>Challenges faced by collective bargaining</vt:lpstr>
      <vt:lpstr>DEALING WITH CHALLENGES</vt:lpstr>
      <vt:lpstr>Slide 8</vt:lpstr>
      <vt:lpstr>SECTORAL DETERMINATIONS: INTRODUCTION &amp; BACKGROUND</vt:lpstr>
      <vt:lpstr>PROCESS OF INVESTIGATION</vt:lpstr>
      <vt:lpstr>PROCESS OF INVESTIGATION CONTINUED..</vt:lpstr>
      <vt:lpstr>NUMBER OF SECTORAL DETERMINATIONS</vt:lpstr>
      <vt:lpstr>DEFINITIONS OF SECTORAL DETERMINATIONS</vt:lpstr>
      <vt:lpstr>DEFINITIONS OF SECTORAL DETERMINATIONS CONTINUED…</vt:lpstr>
      <vt:lpstr>DEFINITIONS OF SECTORAL DETERMINATIONS CONTINUED…</vt:lpstr>
      <vt:lpstr>ENFORCEMENT OF SECTORAL DETERMINATIONS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Thando Wababa (MIN)</dc:creator>
  <cp:lastModifiedBy>USER</cp:lastModifiedBy>
  <cp:revision>1</cp:revision>
  <dcterms:modified xsi:type="dcterms:W3CDTF">2021-02-12T07:10:28Z</dcterms:modified>
</cp:coreProperties>
</file>