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56"/>
  </p:notesMasterIdLst>
  <p:handoutMasterIdLst>
    <p:handoutMasterId r:id="rId57"/>
  </p:handoutMasterIdLst>
  <p:sldIdLst>
    <p:sldId id="498" r:id="rId3"/>
    <p:sldId id="499" r:id="rId4"/>
    <p:sldId id="590" r:id="rId5"/>
    <p:sldId id="591" r:id="rId6"/>
    <p:sldId id="592" r:id="rId7"/>
    <p:sldId id="618" r:id="rId8"/>
    <p:sldId id="593" r:id="rId9"/>
    <p:sldId id="594" r:id="rId10"/>
    <p:sldId id="595" r:id="rId11"/>
    <p:sldId id="596" r:id="rId12"/>
    <p:sldId id="597" r:id="rId13"/>
    <p:sldId id="598" r:id="rId14"/>
    <p:sldId id="599" r:id="rId15"/>
    <p:sldId id="600" r:id="rId16"/>
    <p:sldId id="601" r:id="rId17"/>
    <p:sldId id="602" r:id="rId18"/>
    <p:sldId id="603" r:id="rId19"/>
    <p:sldId id="604" r:id="rId20"/>
    <p:sldId id="619" r:id="rId21"/>
    <p:sldId id="642" r:id="rId22"/>
    <p:sldId id="620" r:id="rId23"/>
    <p:sldId id="643" r:id="rId24"/>
    <p:sldId id="645" r:id="rId25"/>
    <p:sldId id="646" r:id="rId26"/>
    <p:sldId id="647" r:id="rId27"/>
    <p:sldId id="617" r:id="rId28"/>
    <p:sldId id="644" r:id="rId29"/>
    <p:sldId id="493" r:id="rId30"/>
    <p:sldId id="514" r:id="rId31"/>
    <p:sldId id="613" r:id="rId32"/>
    <p:sldId id="614" r:id="rId33"/>
    <p:sldId id="539" r:id="rId34"/>
    <p:sldId id="638" r:id="rId35"/>
    <p:sldId id="639" r:id="rId36"/>
    <p:sldId id="541" r:id="rId37"/>
    <p:sldId id="622" r:id="rId38"/>
    <p:sldId id="584" r:id="rId39"/>
    <p:sldId id="585" r:id="rId40"/>
    <p:sldId id="632" r:id="rId41"/>
    <p:sldId id="583" r:id="rId42"/>
    <p:sldId id="629" r:id="rId43"/>
    <p:sldId id="516" r:id="rId44"/>
    <p:sldId id="624" r:id="rId45"/>
    <p:sldId id="542" r:id="rId46"/>
    <p:sldId id="628" r:id="rId47"/>
    <p:sldId id="625" r:id="rId48"/>
    <p:sldId id="630" r:id="rId49"/>
    <p:sldId id="631" r:id="rId50"/>
    <p:sldId id="572" r:id="rId51"/>
    <p:sldId id="518" r:id="rId52"/>
    <p:sldId id="519" r:id="rId53"/>
    <p:sldId id="406" r:id="rId54"/>
    <p:sldId id="431" r:id="rId55"/>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eigh Timothy" initials="LT" lastIdx="10" clrIdx="0">
    <p:extLst>
      <p:ext uri="{19B8F6BF-5375-455C-9EA6-DF929625EA0E}">
        <p15:presenceInfo xmlns:p15="http://schemas.microsoft.com/office/powerpoint/2012/main" xmlns="" userId="S-1-5-21-299502267-152049171-1417001333-17636" providerId="AD"/>
      </p:ext>
    </p:extLst>
  </p:cmAuthor>
  <p:cmAuthor id="2" name="Patrick Hundermark" initials="PH" lastIdx="15" clrIdx="1">
    <p:extLst>
      <p:ext uri="{19B8F6BF-5375-455C-9EA6-DF929625EA0E}">
        <p15:presenceInfo xmlns:p15="http://schemas.microsoft.com/office/powerpoint/2012/main" xmlns="" userId="S-1-5-21-299502267-152049171-1417001333-1415" providerId="AD"/>
      </p:ext>
    </p:extLst>
  </p:cmAuthor>
  <p:cmAuthor id="3" name="Mantiti J. Kola" initials="MJK" lastIdx="27" clrIdx="2">
    <p:extLst>
      <p:ext uri="{19B8F6BF-5375-455C-9EA6-DF929625EA0E}">
        <p15:presenceInfo xmlns:p15="http://schemas.microsoft.com/office/powerpoint/2012/main" xmlns="" userId="S-1-5-21-299502267-152049171-1417001333-62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83224"/>
    <a:srgbClr val="0293D2"/>
    <a:srgbClr val="C8F0CA"/>
    <a:srgbClr val="1F497D"/>
    <a:srgbClr val="646263"/>
    <a:srgbClr val="325785"/>
    <a:srgbClr val="FFFFFF"/>
    <a:srgbClr val="76B24C"/>
    <a:srgbClr val="008A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3979" autoAdjust="0"/>
  </p:normalViewPr>
  <p:slideViewPr>
    <p:cSldViewPr snapToGrid="0" snapToObjects="1">
      <p:cViewPr varScale="1">
        <p:scale>
          <a:sx n="52" d="100"/>
          <a:sy n="52" d="100"/>
        </p:scale>
        <p:origin x="-90" y="-32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471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C1934-9F31-4088-9829-BF8737CBF7A1}" type="doc">
      <dgm:prSet loTypeId="urn:microsoft.com/office/officeart/2005/8/layout/venn3" loCatId="relationship" qsTypeId="urn:microsoft.com/office/officeart/2005/8/quickstyle/3d3" qsCatId="3D" csTypeId="urn:microsoft.com/office/officeart/2005/8/colors/accent0_1" csCatId="mainScheme" phldr="1"/>
      <dgm:spPr/>
      <dgm:t>
        <a:bodyPr/>
        <a:lstStyle/>
        <a:p>
          <a:endParaRPr lang="en-ZA"/>
        </a:p>
      </dgm:t>
    </dgm:pt>
    <dgm:pt modelId="{48D6D456-B0D9-4CF7-AA4B-A39509464276}">
      <dgm:prSet phldrT="[Text]" custT="1"/>
      <dgm:spPr/>
      <dgm:t>
        <a:bodyPr/>
        <a:lstStyle/>
        <a:p>
          <a:r>
            <a:rPr lang="en-ZA" sz="2800" b="1" dirty="0" smtClean="0"/>
            <a:t>CLIENT</a:t>
          </a:r>
          <a:endParaRPr lang="en-ZA" sz="2800" b="1" dirty="0"/>
        </a:p>
      </dgm:t>
    </dgm:pt>
    <dgm:pt modelId="{BFD6ED1A-F315-4C9C-826F-23758AB0A892}" type="parTrans" cxnId="{DA734789-69B5-48A1-92E3-6BB43F02ADAE}">
      <dgm:prSet/>
      <dgm:spPr/>
      <dgm:t>
        <a:bodyPr/>
        <a:lstStyle/>
        <a:p>
          <a:endParaRPr lang="en-ZA"/>
        </a:p>
      </dgm:t>
    </dgm:pt>
    <dgm:pt modelId="{0DCF9704-1030-489F-9E07-C02C456C546D}" type="sibTrans" cxnId="{DA734789-69B5-48A1-92E3-6BB43F02ADAE}">
      <dgm:prSet/>
      <dgm:spPr/>
      <dgm:t>
        <a:bodyPr/>
        <a:lstStyle/>
        <a:p>
          <a:endParaRPr lang="en-ZA"/>
        </a:p>
      </dgm:t>
    </dgm:pt>
    <dgm:pt modelId="{1F51FEF3-9312-4072-83E0-344FF215793A}">
      <dgm:prSet phldrT="[Text]" custT="1"/>
      <dgm:spPr/>
      <dgm:t>
        <a:bodyPr/>
        <a:lstStyle/>
        <a:p>
          <a:r>
            <a:rPr lang="en-ZA" sz="1800" b="1" baseline="0" dirty="0" smtClean="0"/>
            <a:t>Legal Practitioner</a:t>
          </a:r>
          <a:endParaRPr lang="en-ZA" sz="1800" b="1" baseline="0" dirty="0"/>
        </a:p>
      </dgm:t>
    </dgm:pt>
    <dgm:pt modelId="{4ABF9FDB-D73A-4B3D-9050-6843183B0EFB}" type="parTrans" cxnId="{B10BC6E4-67A8-4860-879D-2D310D4EC5CD}">
      <dgm:prSet/>
      <dgm:spPr/>
      <dgm:t>
        <a:bodyPr/>
        <a:lstStyle/>
        <a:p>
          <a:endParaRPr lang="en-ZA"/>
        </a:p>
      </dgm:t>
    </dgm:pt>
    <dgm:pt modelId="{993C3DC2-4570-4C1E-85D4-29A6FFE98D7D}" type="sibTrans" cxnId="{B10BC6E4-67A8-4860-879D-2D310D4EC5CD}">
      <dgm:prSet/>
      <dgm:spPr/>
      <dgm:t>
        <a:bodyPr/>
        <a:lstStyle/>
        <a:p>
          <a:endParaRPr lang="en-ZA"/>
        </a:p>
      </dgm:t>
    </dgm:pt>
    <dgm:pt modelId="{23994FAB-A534-47D8-BFC1-12FCFD382587}">
      <dgm:prSet custT="1"/>
      <dgm:spPr/>
      <dgm:t>
        <a:bodyPr/>
        <a:lstStyle/>
        <a:p>
          <a:r>
            <a:rPr lang="en-ZA" sz="1600" b="1" dirty="0" smtClean="0">
              <a:solidFill>
                <a:schemeClr val="tx1">
                  <a:lumMod val="50000"/>
                  <a:lumOff val="50000"/>
                </a:schemeClr>
              </a:solidFill>
            </a:rPr>
            <a:t>Legal Manager</a:t>
          </a:r>
          <a:endParaRPr lang="en-ZA" sz="1600" b="1" dirty="0">
            <a:solidFill>
              <a:schemeClr val="tx1">
                <a:lumMod val="50000"/>
                <a:lumOff val="50000"/>
              </a:schemeClr>
            </a:solidFill>
          </a:endParaRPr>
        </a:p>
      </dgm:t>
    </dgm:pt>
    <dgm:pt modelId="{EF885114-C612-40AD-BC8C-41BE4069470A}" type="parTrans" cxnId="{C22D7887-73FD-4EEE-ABF9-AFBC1075EAE1}">
      <dgm:prSet/>
      <dgm:spPr/>
      <dgm:t>
        <a:bodyPr/>
        <a:lstStyle/>
        <a:p>
          <a:endParaRPr lang="en-ZA"/>
        </a:p>
      </dgm:t>
    </dgm:pt>
    <dgm:pt modelId="{28A37982-DA0C-48D5-B2B0-6F14891CBE98}" type="sibTrans" cxnId="{C22D7887-73FD-4EEE-ABF9-AFBC1075EAE1}">
      <dgm:prSet/>
      <dgm:spPr/>
      <dgm:t>
        <a:bodyPr/>
        <a:lstStyle/>
        <a:p>
          <a:endParaRPr lang="en-ZA"/>
        </a:p>
      </dgm:t>
    </dgm:pt>
    <dgm:pt modelId="{9CC159E8-32C1-40B5-8D76-A28207EC8874}" type="pres">
      <dgm:prSet presAssocID="{51DC1934-9F31-4088-9829-BF8737CBF7A1}" presName="Name0" presStyleCnt="0">
        <dgm:presLayoutVars>
          <dgm:dir/>
          <dgm:resizeHandles val="exact"/>
        </dgm:presLayoutVars>
      </dgm:prSet>
      <dgm:spPr/>
      <dgm:t>
        <a:bodyPr/>
        <a:lstStyle/>
        <a:p>
          <a:endParaRPr lang="en-ZA"/>
        </a:p>
      </dgm:t>
    </dgm:pt>
    <dgm:pt modelId="{CA70E677-8577-427B-B2D9-2D354F773002}" type="pres">
      <dgm:prSet presAssocID="{48D6D456-B0D9-4CF7-AA4B-A39509464276}" presName="Name5" presStyleLbl="vennNode1" presStyleIdx="0" presStyleCnt="3" custScaleX="157454">
        <dgm:presLayoutVars>
          <dgm:bulletEnabled val="1"/>
        </dgm:presLayoutVars>
      </dgm:prSet>
      <dgm:spPr/>
      <dgm:t>
        <a:bodyPr/>
        <a:lstStyle/>
        <a:p>
          <a:endParaRPr lang="en-ZA"/>
        </a:p>
      </dgm:t>
    </dgm:pt>
    <dgm:pt modelId="{89D2A122-ABBD-4D19-A21B-D42B61E893B1}" type="pres">
      <dgm:prSet presAssocID="{0DCF9704-1030-489F-9E07-C02C456C546D}" presName="space" presStyleCnt="0"/>
      <dgm:spPr/>
    </dgm:pt>
    <dgm:pt modelId="{8A68EEFA-93CE-4C14-BA9F-580BD3223771}" type="pres">
      <dgm:prSet presAssocID="{1F51FEF3-9312-4072-83E0-344FF215793A}" presName="Name5" presStyleLbl="vennNode1" presStyleIdx="1" presStyleCnt="3" custScaleX="153743">
        <dgm:presLayoutVars>
          <dgm:bulletEnabled val="1"/>
        </dgm:presLayoutVars>
      </dgm:prSet>
      <dgm:spPr/>
      <dgm:t>
        <a:bodyPr/>
        <a:lstStyle/>
        <a:p>
          <a:endParaRPr lang="en-ZA"/>
        </a:p>
      </dgm:t>
    </dgm:pt>
    <dgm:pt modelId="{D55A910D-B6D1-4054-939D-CD4AADB8B6B5}" type="pres">
      <dgm:prSet presAssocID="{993C3DC2-4570-4C1E-85D4-29A6FFE98D7D}" presName="space" presStyleCnt="0"/>
      <dgm:spPr/>
    </dgm:pt>
    <dgm:pt modelId="{E442DF57-AF76-4479-A37F-5F79EC5F72F8}" type="pres">
      <dgm:prSet presAssocID="{23994FAB-A534-47D8-BFC1-12FCFD382587}" presName="Name5" presStyleLbl="vennNode1" presStyleIdx="2" presStyleCnt="3">
        <dgm:presLayoutVars>
          <dgm:bulletEnabled val="1"/>
        </dgm:presLayoutVars>
      </dgm:prSet>
      <dgm:spPr/>
      <dgm:t>
        <a:bodyPr/>
        <a:lstStyle/>
        <a:p>
          <a:endParaRPr lang="en-ZA"/>
        </a:p>
      </dgm:t>
    </dgm:pt>
  </dgm:ptLst>
  <dgm:cxnLst>
    <dgm:cxn modelId="{E7FE5801-B472-4B90-9F4B-D5C6FFCDE6BB}" type="presOf" srcId="{48D6D456-B0D9-4CF7-AA4B-A39509464276}" destId="{CA70E677-8577-427B-B2D9-2D354F773002}" srcOrd="0" destOrd="0" presId="urn:microsoft.com/office/officeart/2005/8/layout/venn3"/>
    <dgm:cxn modelId="{DA734789-69B5-48A1-92E3-6BB43F02ADAE}" srcId="{51DC1934-9F31-4088-9829-BF8737CBF7A1}" destId="{48D6D456-B0D9-4CF7-AA4B-A39509464276}" srcOrd="0" destOrd="0" parTransId="{BFD6ED1A-F315-4C9C-826F-23758AB0A892}" sibTransId="{0DCF9704-1030-489F-9E07-C02C456C546D}"/>
    <dgm:cxn modelId="{D4846580-0CE8-4E60-A79E-AA44C6D97445}" type="presOf" srcId="{23994FAB-A534-47D8-BFC1-12FCFD382587}" destId="{E442DF57-AF76-4479-A37F-5F79EC5F72F8}" srcOrd="0" destOrd="0" presId="urn:microsoft.com/office/officeart/2005/8/layout/venn3"/>
    <dgm:cxn modelId="{16F27EBF-D0FE-4189-8331-6DB2556E93DD}" type="presOf" srcId="{1F51FEF3-9312-4072-83E0-344FF215793A}" destId="{8A68EEFA-93CE-4C14-BA9F-580BD3223771}" srcOrd="0" destOrd="0" presId="urn:microsoft.com/office/officeart/2005/8/layout/venn3"/>
    <dgm:cxn modelId="{48DEB2A4-4FC1-4753-BFF0-67DCB9C5046B}" type="presOf" srcId="{51DC1934-9F31-4088-9829-BF8737CBF7A1}" destId="{9CC159E8-32C1-40B5-8D76-A28207EC8874}" srcOrd="0" destOrd="0" presId="urn:microsoft.com/office/officeart/2005/8/layout/venn3"/>
    <dgm:cxn modelId="{B10BC6E4-67A8-4860-879D-2D310D4EC5CD}" srcId="{51DC1934-9F31-4088-9829-BF8737CBF7A1}" destId="{1F51FEF3-9312-4072-83E0-344FF215793A}" srcOrd="1" destOrd="0" parTransId="{4ABF9FDB-D73A-4B3D-9050-6843183B0EFB}" sibTransId="{993C3DC2-4570-4C1E-85D4-29A6FFE98D7D}"/>
    <dgm:cxn modelId="{C22D7887-73FD-4EEE-ABF9-AFBC1075EAE1}" srcId="{51DC1934-9F31-4088-9829-BF8737CBF7A1}" destId="{23994FAB-A534-47D8-BFC1-12FCFD382587}" srcOrd="2" destOrd="0" parTransId="{EF885114-C612-40AD-BC8C-41BE4069470A}" sibTransId="{28A37982-DA0C-48D5-B2B0-6F14891CBE98}"/>
    <dgm:cxn modelId="{70A02F4D-EBFA-430D-BBD5-BBEB8FB1EB4D}" type="presParOf" srcId="{9CC159E8-32C1-40B5-8D76-A28207EC8874}" destId="{CA70E677-8577-427B-B2D9-2D354F773002}" srcOrd="0" destOrd="0" presId="urn:microsoft.com/office/officeart/2005/8/layout/venn3"/>
    <dgm:cxn modelId="{955158D1-F837-4613-8F2E-9E96F4B14E28}" type="presParOf" srcId="{9CC159E8-32C1-40B5-8D76-A28207EC8874}" destId="{89D2A122-ABBD-4D19-A21B-D42B61E893B1}" srcOrd="1" destOrd="0" presId="urn:microsoft.com/office/officeart/2005/8/layout/venn3"/>
    <dgm:cxn modelId="{BE07B4A8-9800-4491-8A03-4ABD2B1A134A}" type="presParOf" srcId="{9CC159E8-32C1-40B5-8D76-A28207EC8874}" destId="{8A68EEFA-93CE-4C14-BA9F-580BD3223771}" srcOrd="2" destOrd="0" presId="urn:microsoft.com/office/officeart/2005/8/layout/venn3"/>
    <dgm:cxn modelId="{AB3142E3-8BB2-46BC-830B-949724DD78A2}" type="presParOf" srcId="{9CC159E8-32C1-40B5-8D76-A28207EC8874}" destId="{D55A910D-B6D1-4054-939D-CD4AADB8B6B5}" srcOrd="3" destOrd="0" presId="urn:microsoft.com/office/officeart/2005/8/layout/venn3"/>
    <dgm:cxn modelId="{D9E76159-385D-40AA-A5EA-B6E740E8139D}" type="presParOf" srcId="{9CC159E8-32C1-40B5-8D76-A28207EC8874}" destId="{E442DF57-AF76-4479-A37F-5F79EC5F72F8}" srcOrd="4"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36E9E9-A067-46F2-BBDB-348229AC0704}"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ZA"/>
        </a:p>
      </dgm:t>
    </dgm:pt>
    <dgm:pt modelId="{A2E59AC0-EB2C-4EE8-9E69-139FE11A4EA6}">
      <dgm:prSet phldrT="[Text]" custT="1"/>
      <dgm:spPr/>
      <dgm:t>
        <a:bodyPr/>
        <a:lstStyle/>
        <a:p>
          <a:r>
            <a:rPr lang="en-ZA" sz="1600" b="1" dirty="0" smtClean="0">
              <a:solidFill>
                <a:srgbClr val="FF0000"/>
              </a:solidFill>
              <a:latin typeface="Arial Black" panose="020B0A04020102020204" pitchFamily="34" charset="0"/>
            </a:rPr>
            <a:t>Legal Matter</a:t>
          </a:r>
          <a:endParaRPr lang="en-ZA" sz="1600" b="1" dirty="0">
            <a:solidFill>
              <a:srgbClr val="FF0000"/>
            </a:solidFill>
            <a:latin typeface="Arial Black" panose="020B0A04020102020204" pitchFamily="34" charset="0"/>
          </a:endParaRPr>
        </a:p>
      </dgm:t>
    </dgm:pt>
    <dgm:pt modelId="{8A454EA3-CB39-44D6-8A7B-E3443B915278}" type="parTrans" cxnId="{17FDE27B-861A-4996-AED7-F2AC1BFFEF88}">
      <dgm:prSet/>
      <dgm:spPr/>
      <dgm:t>
        <a:bodyPr/>
        <a:lstStyle/>
        <a:p>
          <a:endParaRPr lang="en-ZA"/>
        </a:p>
      </dgm:t>
    </dgm:pt>
    <dgm:pt modelId="{BFAA8FDE-41C6-4037-895A-DB97E94DD2FC}" type="sibTrans" cxnId="{17FDE27B-861A-4996-AED7-F2AC1BFFEF88}">
      <dgm:prSet/>
      <dgm:spPr/>
      <dgm:t>
        <a:bodyPr/>
        <a:lstStyle/>
        <a:p>
          <a:endParaRPr lang="en-ZA"/>
        </a:p>
      </dgm:t>
    </dgm:pt>
    <dgm:pt modelId="{DB244290-D724-4742-B145-73AAEF7A9609}">
      <dgm:prSet phldrT="[Text]" custT="1"/>
      <dgm:spPr/>
      <dgm:t>
        <a:bodyPr/>
        <a:lstStyle/>
        <a:p>
          <a:endParaRPr lang="en-ZA" sz="1100" b="1" dirty="0" smtClean="0">
            <a:solidFill>
              <a:schemeClr val="accent1"/>
            </a:solidFill>
          </a:endParaRPr>
        </a:p>
        <a:p>
          <a:r>
            <a:rPr lang="en-ZA" sz="1100" b="1" dirty="0" smtClean="0">
              <a:solidFill>
                <a:schemeClr val="accent1"/>
              </a:solidFill>
            </a:rPr>
            <a:t>Legal Culture/ Professionalism</a:t>
          </a:r>
          <a:endParaRPr lang="en-ZA" sz="1100" b="1" dirty="0">
            <a:solidFill>
              <a:schemeClr val="accent1"/>
            </a:solidFill>
          </a:endParaRPr>
        </a:p>
      </dgm:t>
    </dgm:pt>
    <dgm:pt modelId="{9FB5C2FD-EC9B-40A5-978A-0BC83C435C20}" type="parTrans" cxnId="{FCD244DF-C00C-4489-A2A6-3C583EB6C170}">
      <dgm:prSet/>
      <dgm:spPr>
        <a:ln w="12700"/>
      </dgm:spPr>
      <dgm:t>
        <a:bodyPr/>
        <a:lstStyle/>
        <a:p>
          <a:endParaRPr lang="en-ZA"/>
        </a:p>
      </dgm:t>
    </dgm:pt>
    <dgm:pt modelId="{3662AF1A-9165-41FE-B122-79595152652A}" type="sibTrans" cxnId="{FCD244DF-C00C-4489-A2A6-3C583EB6C170}">
      <dgm:prSet/>
      <dgm:spPr/>
      <dgm:t>
        <a:bodyPr/>
        <a:lstStyle/>
        <a:p>
          <a:endParaRPr lang="en-ZA"/>
        </a:p>
      </dgm:t>
    </dgm:pt>
    <dgm:pt modelId="{7010B44A-2FCF-43E1-B65C-B046F3688288}">
      <dgm:prSet phldrT="[Text]" custT="1"/>
      <dgm:spPr/>
      <dgm:t>
        <a:bodyPr/>
        <a:lstStyle/>
        <a:p>
          <a:pPr>
            <a:lnSpc>
              <a:spcPts val="1400"/>
            </a:lnSpc>
            <a:spcAft>
              <a:spcPts val="0"/>
            </a:spcAft>
          </a:pPr>
          <a:endParaRPr lang="en-ZA" sz="1100" b="1" dirty="0" smtClean="0">
            <a:solidFill>
              <a:schemeClr val="accent1"/>
            </a:solidFill>
          </a:endParaRPr>
        </a:p>
        <a:p>
          <a:pPr>
            <a:lnSpc>
              <a:spcPts val="1400"/>
            </a:lnSpc>
            <a:spcAft>
              <a:spcPts val="0"/>
            </a:spcAft>
          </a:pPr>
          <a:endParaRPr lang="en-ZA" sz="1100" b="1" dirty="0" smtClean="0">
            <a:solidFill>
              <a:schemeClr val="accent1"/>
            </a:solidFill>
          </a:endParaRPr>
        </a:p>
        <a:p>
          <a:pPr>
            <a:lnSpc>
              <a:spcPts val="1100"/>
            </a:lnSpc>
            <a:spcAft>
              <a:spcPts val="0"/>
            </a:spcAft>
          </a:pPr>
          <a:r>
            <a:rPr lang="en-ZA" sz="1100" b="1" dirty="0" smtClean="0">
              <a:solidFill>
                <a:schemeClr val="accent1"/>
              </a:solidFill>
            </a:rPr>
            <a:t>Client Engagement/ Treatment/ Consultation</a:t>
          </a:r>
          <a:endParaRPr lang="en-ZA" sz="1100" b="1" dirty="0">
            <a:solidFill>
              <a:schemeClr val="accent1"/>
            </a:solidFill>
          </a:endParaRPr>
        </a:p>
      </dgm:t>
    </dgm:pt>
    <dgm:pt modelId="{2AE6EB51-0B2D-4881-BBCC-353E797DB40B}" type="parTrans" cxnId="{E09D1E5B-6677-4B4E-AF70-C5EBA0019D9D}">
      <dgm:prSet/>
      <dgm:spPr>
        <a:ln w="12700"/>
      </dgm:spPr>
      <dgm:t>
        <a:bodyPr/>
        <a:lstStyle/>
        <a:p>
          <a:endParaRPr lang="en-ZA"/>
        </a:p>
      </dgm:t>
    </dgm:pt>
    <dgm:pt modelId="{6CA904D5-46AB-42E7-B903-DB8370496374}" type="sibTrans" cxnId="{E09D1E5B-6677-4B4E-AF70-C5EBA0019D9D}">
      <dgm:prSet/>
      <dgm:spPr/>
      <dgm:t>
        <a:bodyPr/>
        <a:lstStyle/>
        <a:p>
          <a:endParaRPr lang="en-ZA"/>
        </a:p>
      </dgm:t>
    </dgm:pt>
    <dgm:pt modelId="{3D70B763-B275-4248-99AA-8047C02D46A4}">
      <dgm:prSet phldrT="[Text]" custT="1"/>
      <dgm:spPr/>
      <dgm:t>
        <a:bodyPr/>
        <a:lstStyle/>
        <a:p>
          <a:endParaRPr lang="en-ZA" sz="1100" b="1" baseline="0" dirty="0" smtClean="0">
            <a:solidFill>
              <a:schemeClr val="accent1"/>
            </a:solidFill>
          </a:endParaRPr>
        </a:p>
        <a:p>
          <a:r>
            <a:rPr lang="en-ZA" sz="1100" b="1" baseline="0" dirty="0" smtClean="0">
              <a:solidFill>
                <a:schemeClr val="accent1"/>
              </a:solidFill>
            </a:rPr>
            <a:t>Legal Admin</a:t>
          </a:r>
          <a:endParaRPr lang="en-ZA" sz="1100" b="1" baseline="0" dirty="0">
            <a:solidFill>
              <a:schemeClr val="accent1"/>
            </a:solidFill>
          </a:endParaRPr>
        </a:p>
      </dgm:t>
    </dgm:pt>
    <dgm:pt modelId="{857AA9CE-8DCD-47B9-8703-A74E3A3014D9}" type="parTrans" cxnId="{72E8EACF-9BC8-4B04-B13B-1FF3E6386533}">
      <dgm:prSet/>
      <dgm:spPr>
        <a:ln w="12700"/>
      </dgm:spPr>
      <dgm:t>
        <a:bodyPr/>
        <a:lstStyle/>
        <a:p>
          <a:endParaRPr lang="en-ZA"/>
        </a:p>
      </dgm:t>
    </dgm:pt>
    <dgm:pt modelId="{77219B33-9318-4E3C-8DF1-818ADC9944DD}" type="sibTrans" cxnId="{72E8EACF-9BC8-4B04-B13B-1FF3E6386533}">
      <dgm:prSet/>
      <dgm:spPr/>
      <dgm:t>
        <a:bodyPr/>
        <a:lstStyle/>
        <a:p>
          <a:endParaRPr lang="en-ZA"/>
        </a:p>
      </dgm:t>
    </dgm:pt>
    <dgm:pt modelId="{27132276-6F2A-496B-95FC-B748629F6CE0}">
      <dgm:prSet phldrT="[Text]" custT="1"/>
      <dgm:spPr/>
      <dgm:t>
        <a:bodyPr/>
        <a:lstStyle/>
        <a:p>
          <a:endParaRPr lang="en-ZA" sz="1100" b="1" dirty="0" smtClean="0">
            <a:solidFill>
              <a:schemeClr val="accent1"/>
            </a:solidFill>
          </a:endParaRPr>
        </a:p>
        <a:p>
          <a:r>
            <a:rPr lang="en-ZA" sz="1100" b="1" dirty="0" smtClean="0">
              <a:solidFill>
                <a:schemeClr val="accent1"/>
              </a:solidFill>
            </a:rPr>
            <a:t>Legal Research</a:t>
          </a:r>
          <a:endParaRPr lang="en-ZA" sz="1100" b="1" dirty="0">
            <a:solidFill>
              <a:schemeClr val="accent1"/>
            </a:solidFill>
          </a:endParaRPr>
        </a:p>
      </dgm:t>
    </dgm:pt>
    <dgm:pt modelId="{288DFEDD-C593-40AA-9BA1-5CC2CF7DC328}" type="parTrans" cxnId="{BA45CC83-FD7B-487D-9CF4-2E78D307254B}">
      <dgm:prSet/>
      <dgm:spPr>
        <a:ln w="12700"/>
      </dgm:spPr>
      <dgm:t>
        <a:bodyPr/>
        <a:lstStyle/>
        <a:p>
          <a:endParaRPr lang="en-ZA"/>
        </a:p>
      </dgm:t>
    </dgm:pt>
    <dgm:pt modelId="{73C1DA42-2A6E-4617-9C34-64A0AB289F95}" type="sibTrans" cxnId="{BA45CC83-FD7B-487D-9CF4-2E78D307254B}">
      <dgm:prSet/>
      <dgm:spPr/>
      <dgm:t>
        <a:bodyPr/>
        <a:lstStyle/>
        <a:p>
          <a:endParaRPr lang="en-ZA"/>
        </a:p>
      </dgm:t>
    </dgm:pt>
    <dgm:pt modelId="{5D674D64-BA81-4478-80C6-37962F50DF5A}">
      <dgm:prSet phldrT="[Text]" custT="1"/>
      <dgm:spPr/>
      <dgm:t>
        <a:bodyPr/>
        <a:lstStyle/>
        <a:p>
          <a:pPr>
            <a:lnSpc>
              <a:spcPts val="1400"/>
            </a:lnSpc>
            <a:spcAft>
              <a:spcPts val="0"/>
            </a:spcAft>
          </a:pPr>
          <a:endParaRPr lang="en-ZA" sz="1100" b="1" baseline="0" dirty="0" smtClean="0">
            <a:solidFill>
              <a:schemeClr val="accent1"/>
            </a:solidFill>
          </a:endParaRPr>
        </a:p>
        <a:p>
          <a:pPr>
            <a:lnSpc>
              <a:spcPts val="1400"/>
            </a:lnSpc>
            <a:spcAft>
              <a:spcPts val="0"/>
            </a:spcAft>
          </a:pPr>
          <a:endParaRPr lang="en-ZA" sz="1100" b="1" baseline="0" dirty="0" smtClean="0">
            <a:solidFill>
              <a:schemeClr val="accent1"/>
            </a:solidFill>
          </a:endParaRPr>
        </a:p>
        <a:p>
          <a:pPr>
            <a:lnSpc>
              <a:spcPts val="1200"/>
            </a:lnSpc>
            <a:spcAft>
              <a:spcPts val="0"/>
            </a:spcAft>
          </a:pPr>
          <a:r>
            <a:rPr lang="en-ZA" sz="1100" b="1" baseline="0" dirty="0" smtClean="0">
              <a:solidFill>
                <a:schemeClr val="accent1"/>
              </a:solidFill>
            </a:rPr>
            <a:t>Legal Content/ </a:t>
          </a:r>
        </a:p>
        <a:p>
          <a:pPr>
            <a:lnSpc>
              <a:spcPts val="1200"/>
            </a:lnSpc>
            <a:spcAft>
              <a:spcPts val="0"/>
            </a:spcAft>
          </a:pPr>
          <a:r>
            <a:rPr lang="en-ZA" sz="1100" b="1" baseline="0" dirty="0" smtClean="0">
              <a:solidFill>
                <a:schemeClr val="accent1"/>
              </a:solidFill>
            </a:rPr>
            <a:t>Case Law</a:t>
          </a:r>
          <a:endParaRPr lang="en-ZA" sz="1100" b="1" baseline="0" dirty="0">
            <a:solidFill>
              <a:schemeClr val="accent1"/>
            </a:solidFill>
          </a:endParaRPr>
        </a:p>
      </dgm:t>
    </dgm:pt>
    <dgm:pt modelId="{E6E8D7C6-44F2-4517-8DC4-C12861188E36}" type="parTrans" cxnId="{C6D34DB2-E673-44F5-B481-ACA655F8EF0D}">
      <dgm:prSet/>
      <dgm:spPr>
        <a:ln w="12700"/>
      </dgm:spPr>
      <dgm:t>
        <a:bodyPr/>
        <a:lstStyle/>
        <a:p>
          <a:endParaRPr lang="en-ZA"/>
        </a:p>
      </dgm:t>
    </dgm:pt>
    <dgm:pt modelId="{2A92AB55-6886-4DCF-9B73-38D6F8F27640}" type="sibTrans" cxnId="{C6D34DB2-E673-44F5-B481-ACA655F8EF0D}">
      <dgm:prSet/>
      <dgm:spPr/>
      <dgm:t>
        <a:bodyPr/>
        <a:lstStyle/>
        <a:p>
          <a:endParaRPr lang="en-ZA"/>
        </a:p>
      </dgm:t>
    </dgm:pt>
    <dgm:pt modelId="{45FB4698-C680-4FC6-AB31-CE72A9D9ABF1}">
      <dgm:prSet phldrT="[Text]" custT="1"/>
      <dgm:spPr/>
      <dgm:t>
        <a:bodyPr/>
        <a:lstStyle/>
        <a:p>
          <a:r>
            <a:rPr lang="en-ZA" sz="1100" b="1" dirty="0" smtClean="0">
              <a:solidFill>
                <a:schemeClr val="accent1"/>
              </a:solidFill>
            </a:rPr>
            <a:t>Litigation</a:t>
          </a:r>
          <a:endParaRPr lang="en-ZA" sz="1100" b="1" dirty="0">
            <a:solidFill>
              <a:schemeClr val="accent1"/>
            </a:solidFill>
          </a:endParaRPr>
        </a:p>
      </dgm:t>
    </dgm:pt>
    <dgm:pt modelId="{A5189454-8B4E-413D-9D61-D518E779E815}" type="parTrans" cxnId="{7D32C884-5EE7-4BE1-98D6-694DC769513F}">
      <dgm:prSet/>
      <dgm:spPr>
        <a:ln w="12700"/>
      </dgm:spPr>
      <dgm:t>
        <a:bodyPr/>
        <a:lstStyle/>
        <a:p>
          <a:endParaRPr lang="en-ZA"/>
        </a:p>
      </dgm:t>
    </dgm:pt>
    <dgm:pt modelId="{FDC32D99-E4E9-4943-897D-1376711054BA}" type="sibTrans" cxnId="{7D32C884-5EE7-4BE1-98D6-694DC769513F}">
      <dgm:prSet/>
      <dgm:spPr/>
      <dgm:t>
        <a:bodyPr/>
        <a:lstStyle/>
        <a:p>
          <a:endParaRPr lang="en-ZA"/>
        </a:p>
      </dgm:t>
    </dgm:pt>
    <dgm:pt modelId="{D1D4583F-EEAA-49CC-B79C-13A8CBC67093}">
      <dgm:prSet custT="1"/>
      <dgm:spPr/>
      <dgm:t>
        <a:bodyPr/>
        <a:lstStyle/>
        <a:p>
          <a:r>
            <a:rPr lang="en-ZA" sz="1100" b="1" dirty="0" smtClean="0">
              <a:solidFill>
                <a:schemeClr val="accent1"/>
              </a:solidFill>
            </a:rPr>
            <a:t>Legal Supervision</a:t>
          </a:r>
          <a:endParaRPr lang="en-ZA" sz="1100" b="1" dirty="0">
            <a:solidFill>
              <a:schemeClr val="accent1"/>
            </a:solidFill>
          </a:endParaRPr>
        </a:p>
      </dgm:t>
    </dgm:pt>
    <dgm:pt modelId="{82145E25-99C4-4BE5-81FC-69F7F84F280F}" type="parTrans" cxnId="{691E0102-F864-473A-A1F4-44A643933508}">
      <dgm:prSet/>
      <dgm:spPr/>
      <dgm:t>
        <a:bodyPr/>
        <a:lstStyle/>
        <a:p>
          <a:endParaRPr lang="en-ZA"/>
        </a:p>
      </dgm:t>
    </dgm:pt>
    <dgm:pt modelId="{5BA6E600-415C-4253-9213-8FF7C5B268A8}" type="sibTrans" cxnId="{691E0102-F864-473A-A1F4-44A643933508}">
      <dgm:prSet/>
      <dgm:spPr/>
      <dgm:t>
        <a:bodyPr/>
        <a:lstStyle/>
        <a:p>
          <a:endParaRPr lang="en-ZA"/>
        </a:p>
      </dgm:t>
    </dgm:pt>
    <dgm:pt modelId="{19B54A82-A95F-4E3F-A76B-40CCCA20C256}" type="pres">
      <dgm:prSet presAssocID="{8436E9E9-A067-46F2-BBDB-348229AC0704}" presName="Name0" presStyleCnt="0">
        <dgm:presLayoutVars>
          <dgm:orgChart val="1"/>
          <dgm:chPref val="1"/>
          <dgm:dir/>
          <dgm:animOne val="branch"/>
          <dgm:animLvl val="lvl"/>
          <dgm:resizeHandles/>
        </dgm:presLayoutVars>
      </dgm:prSet>
      <dgm:spPr/>
      <dgm:t>
        <a:bodyPr/>
        <a:lstStyle/>
        <a:p>
          <a:endParaRPr lang="en-ZA"/>
        </a:p>
      </dgm:t>
    </dgm:pt>
    <dgm:pt modelId="{ECCE320B-5694-48CB-9DBF-2E1748CC4498}" type="pres">
      <dgm:prSet presAssocID="{A2E59AC0-EB2C-4EE8-9E69-139FE11A4EA6}" presName="hierRoot1" presStyleCnt="0">
        <dgm:presLayoutVars>
          <dgm:hierBranch val="init"/>
        </dgm:presLayoutVars>
      </dgm:prSet>
      <dgm:spPr/>
      <dgm:t>
        <a:bodyPr/>
        <a:lstStyle/>
        <a:p>
          <a:endParaRPr lang="en-ZA"/>
        </a:p>
      </dgm:t>
    </dgm:pt>
    <dgm:pt modelId="{151AF988-414D-4229-BC47-18F5AAEDFD45}" type="pres">
      <dgm:prSet presAssocID="{A2E59AC0-EB2C-4EE8-9E69-139FE11A4EA6}" presName="rootComposite1" presStyleCnt="0"/>
      <dgm:spPr/>
      <dgm:t>
        <a:bodyPr/>
        <a:lstStyle/>
        <a:p>
          <a:endParaRPr lang="en-ZA"/>
        </a:p>
      </dgm:t>
    </dgm:pt>
    <dgm:pt modelId="{372F3C75-99D7-4021-8AA3-6752E130E487}" type="pres">
      <dgm:prSet presAssocID="{A2E59AC0-EB2C-4EE8-9E69-139FE11A4EA6}" presName="rootText1" presStyleLbl="alignAcc1" presStyleIdx="0" presStyleCnt="0" custScaleX="327603" custScaleY="94327" custLinFactNeighborX="6102" custLinFactNeighborY="-25614">
        <dgm:presLayoutVars>
          <dgm:chPref val="3"/>
        </dgm:presLayoutVars>
      </dgm:prSet>
      <dgm:spPr/>
      <dgm:t>
        <a:bodyPr/>
        <a:lstStyle/>
        <a:p>
          <a:endParaRPr lang="en-ZA"/>
        </a:p>
      </dgm:t>
    </dgm:pt>
    <dgm:pt modelId="{8535247B-705A-4361-82AD-B20CA461D00A}" type="pres">
      <dgm:prSet presAssocID="{A2E59AC0-EB2C-4EE8-9E69-139FE11A4EA6}" presName="topArc1" presStyleLbl="parChTrans1D1" presStyleIdx="0" presStyleCnt="16"/>
      <dgm:spPr>
        <a:ln w="0">
          <a:solidFill>
            <a:scrgbClr r="0" g="0" b="0">
              <a:alpha val="59000"/>
            </a:scrgbClr>
          </a:solidFill>
        </a:ln>
      </dgm:spPr>
      <dgm:t>
        <a:bodyPr/>
        <a:lstStyle/>
        <a:p>
          <a:endParaRPr lang="en-ZA"/>
        </a:p>
      </dgm:t>
    </dgm:pt>
    <dgm:pt modelId="{E8230873-A2EF-4B92-ACB1-EF9A3C912BC9}" type="pres">
      <dgm:prSet presAssocID="{A2E59AC0-EB2C-4EE8-9E69-139FE11A4EA6}" presName="bottomArc1" presStyleLbl="parChTrans1D1" presStyleIdx="1" presStyleCnt="16"/>
      <dgm:spPr>
        <a:ln w="0">
          <a:solidFill>
            <a:scrgbClr r="0" g="0" b="0">
              <a:alpha val="47000"/>
            </a:scrgbClr>
          </a:solidFill>
        </a:ln>
      </dgm:spPr>
      <dgm:t>
        <a:bodyPr/>
        <a:lstStyle/>
        <a:p>
          <a:endParaRPr lang="en-ZA"/>
        </a:p>
      </dgm:t>
    </dgm:pt>
    <dgm:pt modelId="{555F3370-8B3B-440B-9149-D2C646EC6829}" type="pres">
      <dgm:prSet presAssocID="{A2E59AC0-EB2C-4EE8-9E69-139FE11A4EA6}" presName="topConnNode1" presStyleLbl="node1" presStyleIdx="0" presStyleCnt="0"/>
      <dgm:spPr/>
      <dgm:t>
        <a:bodyPr/>
        <a:lstStyle/>
        <a:p>
          <a:endParaRPr lang="en-ZA"/>
        </a:p>
      </dgm:t>
    </dgm:pt>
    <dgm:pt modelId="{D9EDE2D3-0C57-4580-BAA1-154024BA4A41}" type="pres">
      <dgm:prSet presAssocID="{A2E59AC0-EB2C-4EE8-9E69-139FE11A4EA6}" presName="hierChild2" presStyleCnt="0"/>
      <dgm:spPr/>
      <dgm:t>
        <a:bodyPr/>
        <a:lstStyle/>
        <a:p>
          <a:endParaRPr lang="en-ZA"/>
        </a:p>
      </dgm:t>
    </dgm:pt>
    <dgm:pt modelId="{A994A2A5-85C1-487C-8416-B23BACA50741}" type="pres">
      <dgm:prSet presAssocID="{9FB5C2FD-EC9B-40A5-978A-0BC83C435C20}" presName="Name28" presStyleLbl="parChTrans1D2" presStyleIdx="0" presStyleCnt="7"/>
      <dgm:spPr/>
      <dgm:t>
        <a:bodyPr/>
        <a:lstStyle/>
        <a:p>
          <a:endParaRPr lang="en-ZA"/>
        </a:p>
      </dgm:t>
    </dgm:pt>
    <dgm:pt modelId="{2A863648-C0AF-4768-A646-D3F9F4388DC3}" type="pres">
      <dgm:prSet presAssocID="{DB244290-D724-4742-B145-73AAEF7A9609}" presName="hierRoot2" presStyleCnt="0">
        <dgm:presLayoutVars>
          <dgm:hierBranch val="init"/>
        </dgm:presLayoutVars>
      </dgm:prSet>
      <dgm:spPr/>
      <dgm:t>
        <a:bodyPr/>
        <a:lstStyle/>
        <a:p>
          <a:endParaRPr lang="en-ZA"/>
        </a:p>
      </dgm:t>
    </dgm:pt>
    <dgm:pt modelId="{5D93EFDE-4A58-4AA9-B39E-EEE744F873F1}" type="pres">
      <dgm:prSet presAssocID="{DB244290-D724-4742-B145-73AAEF7A9609}" presName="rootComposite2" presStyleCnt="0"/>
      <dgm:spPr/>
      <dgm:t>
        <a:bodyPr/>
        <a:lstStyle/>
        <a:p>
          <a:endParaRPr lang="en-ZA"/>
        </a:p>
      </dgm:t>
    </dgm:pt>
    <dgm:pt modelId="{66F711B4-7EFA-4079-90A7-5EEB30F88E8B}" type="pres">
      <dgm:prSet presAssocID="{DB244290-D724-4742-B145-73AAEF7A9609}" presName="rootText2" presStyleLbl="alignAcc1" presStyleIdx="0" presStyleCnt="0" custScaleX="212728" custScaleY="87571">
        <dgm:presLayoutVars>
          <dgm:chPref val="3"/>
        </dgm:presLayoutVars>
      </dgm:prSet>
      <dgm:spPr/>
      <dgm:t>
        <a:bodyPr/>
        <a:lstStyle/>
        <a:p>
          <a:endParaRPr lang="en-ZA"/>
        </a:p>
      </dgm:t>
    </dgm:pt>
    <dgm:pt modelId="{751FC1BC-8AF2-427B-944B-62AD9DA4A322}" type="pres">
      <dgm:prSet presAssocID="{DB244290-D724-4742-B145-73AAEF7A9609}" presName="topArc2" presStyleLbl="parChTrans1D1" presStyleIdx="2" presStyleCnt="16"/>
      <dgm:spPr>
        <a:ln w="6350"/>
      </dgm:spPr>
      <dgm:t>
        <a:bodyPr/>
        <a:lstStyle/>
        <a:p>
          <a:endParaRPr lang="en-ZA"/>
        </a:p>
      </dgm:t>
    </dgm:pt>
    <dgm:pt modelId="{E2502C11-A039-404F-B16F-6264882542ED}" type="pres">
      <dgm:prSet presAssocID="{DB244290-D724-4742-B145-73AAEF7A9609}" presName="bottomArc2" presStyleLbl="parChTrans1D1" presStyleIdx="3" presStyleCnt="16"/>
      <dgm:spPr>
        <a:ln w="6350">
          <a:solidFill>
            <a:scrgbClr r="0" g="0" b="0">
              <a:alpha val="0"/>
            </a:scrgbClr>
          </a:solidFill>
        </a:ln>
      </dgm:spPr>
      <dgm:t>
        <a:bodyPr/>
        <a:lstStyle/>
        <a:p>
          <a:endParaRPr lang="en-ZA"/>
        </a:p>
      </dgm:t>
    </dgm:pt>
    <dgm:pt modelId="{C4CEC2F9-F17D-4002-8DE5-BFAE9EA687A1}" type="pres">
      <dgm:prSet presAssocID="{DB244290-D724-4742-B145-73AAEF7A9609}" presName="topConnNode2" presStyleLbl="node2" presStyleIdx="0" presStyleCnt="0"/>
      <dgm:spPr/>
      <dgm:t>
        <a:bodyPr/>
        <a:lstStyle/>
        <a:p>
          <a:endParaRPr lang="en-ZA"/>
        </a:p>
      </dgm:t>
    </dgm:pt>
    <dgm:pt modelId="{6897F53A-1A10-43BD-8AD9-3C491F671E72}" type="pres">
      <dgm:prSet presAssocID="{DB244290-D724-4742-B145-73AAEF7A9609}" presName="hierChild4" presStyleCnt="0"/>
      <dgm:spPr/>
      <dgm:t>
        <a:bodyPr/>
        <a:lstStyle/>
        <a:p>
          <a:endParaRPr lang="en-ZA"/>
        </a:p>
      </dgm:t>
    </dgm:pt>
    <dgm:pt modelId="{680D0478-9F18-4D58-8E46-62E198B20502}" type="pres">
      <dgm:prSet presAssocID="{DB244290-D724-4742-B145-73AAEF7A9609}" presName="hierChild5" presStyleCnt="0"/>
      <dgm:spPr/>
      <dgm:t>
        <a:bodyPr/>
        <a:lstStyle/>
        <a:p>
          <a:endParaRPr lang="en-ZA"/>
        </a:p>
      </dgm:t>
    </dgm:pt>
    <dgm:pt modelId="{93C2632B-5C3D-45D3-8537-AE38A8BB1529}" type="pres">
      <dgm:prSet presAssocID="{2AE6EB51-0B2D-4881-BBCC-353E797DB40B}" presName="Name28" presStyleLbl="parChTrans1D2" presStyleIdx="1" presStyleCnt="7"/>
      <dgm:spPr/>
      <dgm:t>
        <a:bodyPr/>
        <a:lstStyle/>
        <a:p>
          <a:endParaRPr lang="en-ZA"/>
        </a:p>
      </dgm:t>
    </dgm:pt>
    <dgm:pt modelId="{7AD171CD-811D-4B40-B9E2-A18709CC6EC2}" type="pres">
      <dgm:prSet presAssocID="{7010B44A-2FCF-43E1-B65C-B046F3688288}" presName="hierRoot2" presStyleCnt="0">
        <dgm:presLayoutVars>
          <dgm:hierBranch val="init"/>
        </dgm:presLayoutVars>
      </dgm:prSet>
      <dgm:spPr/>
      <dgm:t>
        <a:bodyPr/>
        <a:lstStyle/>
        <a:p>
          <a:endParaRPr lang="en-ZA"/>
        </a:p>
      </dgm:t>
    </dgm:pt>
    <dgm:pt modelId="{17F07A24-4996-47FB-860F-41A88BD6F690}" type="pres">
      <dgm:prSet presAssocID="{7010B44A-2FCF-43E1-B65C-B046F3688288}" presName="rootComposite2" presStyleCnt="0"/>
      <dgm:spPr/>
      <dgm:t>
        <a:bodyPr/>
        <a:lstStyle/>
        <a:p>
          <a:endParaRPr lang="en-ZA"/>
        </a:p>
      </dgm:t>
    </dgm:pt>
    <dgm:pt modelId="{4D258F5C-1FA5-4270-A979-4DAB75D60134}" type="pres">
      <dgm:prSet presAssocID="{7010B44A-2FCF-43E1-B65C-B046F3688288}" presName="rootText2" presStyleLbl="alignAcc1" presStyleIdx="0" presStyleCnt="0" custScaleX="243952" custScaleY="133633">
        <dgm:presLayoutVars>
          <dgm:chPref val="3"/>
        </dgm:presLayoutVars>
      </dgm:prSet>
      <dgm:spPr/>
      <dgm:t>
        <a:bodyPr/>
        <a:lstStyle/>
        <a:p>
          <a:endParaRPr lang="en-ZA"/>
        </a:p>
      </dgm:t>
    </dgm:pt>
    <dgm:pt modelId="{3C93C35D-043F-4FC9-889F-59D46E7E37E8}" type="pres">
      <dgm:prSet presAssocID="{7010B44A-2FCF-43E1-B65C-B046F3688288}" presName="topArc2" presStyleLbl="parChTrans1D1" presStyleIdx="4" presStyleCnt="16"/>
      <dgm:spPr>
        <a:ln w="6350"/>
      </dgm:spPr>
      <dgm:t>
        <a:bodyPr/>
        <a:lstStyle/>
        <a:p>
          <a:endParaRPr lang="en-ZA"/>
        </a:p>
      </dgm:t>
    </dgm:pt>
    <dgm:pt modelId="{8F9386C6-EBEB-41AF-B53C-082A7D0AF08D}" type="pres">
      <dgm:prSet presAssocID="{7010B44A-2FCF-43E1-B65C-B046F3688288}" presName="bottomArc2" presStyleLbl="parChTrans1D1" presStyleIdx="5" presStyleCnt="16"/>
      <dgm:spPr>
        <a:ln w="6350">
          <a:solidFill>
            <a:scrgbClr r="0" g="0" b="0">
              <a:alpha val="0"/>
            </a:scrgbClr>
          </a:solidFill>
        </a:ln>
      </dgm:spPr>
      <dgm:t>
        <a:bodyPr/>
        <a:lstStyle/>
        <a:p>
          <a:endParaRPr lang="en-ZA"/>
        </a:p>
      </dgm:t>
    </dgm:pt>
    <dgm:pt modelId="{E7368184-9E9D-48CF-AE3B-0F3A1D542B57}" type="pres">
      <dgm:prSet presAssocID="{7010B44A-2FCF-43E1-B65C-B046F3688288}" presName="topConnNode2" presStyleLbl="node2" presStyleIdx="0" presStyleCnt="0"/>
      <dgm:spPr/>
      <dgm:t>
        <a:bodyPr/>
        <a:lstStyle/>
        <a:p>
          <a:endParaRPr lang="en-ZA"/>
        </a:p>
      </dgm:t>
    </dgm:pt>
    <dgm:pt modelId="{D84364E2-A396-4B02-B6E6-5C42188ED440}" type="pres">
      <dgm:prSet presAssocID="{7010B44A-2FCF-43E1-B65C-B046F3688288}" presName="hierChild4" presStyleCnt="0"/>
      <dgm:spPr/>
      <dgm:t>
        <a:bodyPr/>
        <a:lstStyle/>
        <a:p>
          <a:endParaRPr lang="en-ZA"/>
        </a:p>
      </dgm:t>
    </dgm:pt>
    <dgm:pt modelId="{ED1E178E-0FD9-43C5-8FE3-C66319F13C10}" type="pres">
      <dgm:prSet presAssocID="{7010B44A-2FCF-43E1-B65C-B046F3688288}" presName="hierChild5" presStyleCnt="0"/>
      <dgm:spPr/>
      <dgm:t>
        <a:bodyPr/>
        <a:lstStyle/>
        <a:p>
          <a:endParaRPr lang="en-ZA"/>
        </a:p>
      </dgm:t>
    </dgm:pt>
    <dgm:pt modelId="{268CD999-B1BF-42F9-A91C-687FE6121B25}" type="pres">
      <dgm:prSet presAssocID="{857AA9CE-8DCD-47B9-8703-A74E3A3014D9}" presName="Name28" presStyleLbl="parChTrans1D2" presStyleIdx="2" presStyleCnt="7"/>
      <dgm:spPr/>
      <dgm:t>
        <a:bodyPr/>
        <a:lstStyle/>
        <a:p>
          <a:endParaRPr lang="en-ZA"/>
        </a:p>
      </dgm:t>
    </dgm:pt>
    <dgm:pt modelId="{34B8CB9A-65D5-4187-90FF-BC056B52BD6F}" type="pres">
      <dgm:prSet presAssocID="{3D70B763-B275-4248-99AA-8047C02D46A4}" presName="hierRoot2" presStyleCnt="0">
        <dgm:presLayoutVars>
          <dgm:hierBranch val="init"/>
        </dgm:presLayoutVars>
      </dgm:prSet>
      <dgm:spPr/>
      <dgm:t>
        <a:bodyPr/>
        <a:lstStyle/>
        <a:p>
          <a:endParaRPr lang="en-ZA"/>
        </a:p>
      </dgm:t>
    </dgm:pt>
    <dgm:pt modelId="{E1E62523-8E70-4ED7-B30C-BC6726EACE4B}" type="pres">
      <dgm:prSet presAssocID="{3D70B763-B275-4248-99AA-8047C02D46A4}" presName="rootComposite2" presStyleCnt="0"/>
      <dgm:spPr/>
      <dgm:t>
        <a:bodyPr/>
        <a:lstStyle/>
        <a:p>
          <a:endParaRPr lang="en-ZA"/>
        </a:p>
      </dgm:t>
    </dgm:pt>
    <dgm:pt modelId="{2DB788FC-7DDF-435A-BE9F-8B7AC36A2404}" type="pres">
      <dgm:prSet presAssocID="{3D70B763-B275-4248-99AA-8047C02D46A4}" presName="rootText2" presStyleLbl="alignAcc1" presStyleIdx="0" presStyleCnt="0" custScaleX="120045">
        <dgm:presLayoutVars>
          <dgm:chPref val="3"/>
        </dgm:presLayoutVars>
      </dgm:prSet>
      <dgm:spPr/>
      <dgm:t>
        <a:bodyPr/>
        <a:lstStyle/>
        <a:p>
          <a:endParaRPr lang="en-ZA"/>
        </a:p>
      </dgm:t>
    </dgm:pt>
    <dgm:pt modelId="{8D9E25F6-8121-4E85-B75B-42D7C3031A91}" type="pres">
      <dgm:prSet presAssocID="{3D70B763-B275-4248-99AA-8047C02D46A4}" presName="topArc2" presStyleLbl="parChTrans1D1" presStyleIdx="6" presStyleCnt="16"/>
      <dgm:spPr>
        <a:ln w="6350"/>
      </dgm:spPr>
      <dgm:t>
        <a:bodyPr/>
        <a:lstStyle/>
        <a:p>
          <a:endParaRPr lang="en-ZA"/>
        </a:p>
      </dgm:t>
    </dgm:pt>
    <dgm:pt modelId="{CD685E42-F5CF-4208-AA3B-4894E1981012}" type="pres">
      <dgm:prSet presAssocID="{3D70B763-B275-4248-99AA-8047C02D46A4}" presName="bottomArc2" presStyleLbl="parChTrans1D1" presStyleIdx="7" presStyleCnt="16"/>
      <dgm:spPr>
        <a:ln w="6350">
          <a:solidFill>
            <a:scrgbClr r="0" g="0" b="0">
              <a:alpha val="0"/>
            </a:scrgbClr>
          </a:solidFill>
        </a:ln>
      </dgm:spPr>
      <dgm:t>
        <a:bodyPr/>
        <a:lstStyle/>
        <a:p>
          <a:endParaRPr lang="en-ZA"/>
        </a:p>
      </dgm:t>
    </dgm:pt>
    <dgm:pt modelId="{AB2A2F25-4530-4517-82BC-A74930B22978}" type="pres">
      <dgm:prSet presAssocID="{3D70B763-B275-4248-99AA-8047C02D46A4}" presName="topConnNode2" presStyleLbl="node2" presStyleIdx="0" presStyleCnt="0"/>
      <dgm:spPr/>
      <dgm:t>
        <a:bodyPr/>
        <a:lstStyle/>
        <a:p>
          <a:endParaRPr lang="en-ZA"/>
        </a:p>
      </dgm:t>
    </dgm:pt>
    <dgm:pt modelId="{3D8B6987-6556-418D-B04F-412A0C04D74A}" type="pres">
      <dgm:prSet presAssocID="{3D70B763-B275-4248-99AA-8047C02D46A4}" presName="hierChild4" presStyleCnt="0"/>
      <dgm:spPr/>
      <dgm:t>
        <a:bodyPr/>
        <a:lstStyle/>
        <a:p>
          <a:endParaRPr lang="en-ZA"/>
        </a:p>
      </dgm:t>
    </dgm:pt>
    <dgm:pt modelId="{11B3312F-F80F-487D-8701-3C63421CB72D}" type="pres">
      <dgm:prSet presAssocID="{3D70B763-B275-4248-99AA-8047C02D46A4}" presName="hierChild5" presStyleCnt="0"/>
      <dgm:spPr/>
      <dgm:t>
        <a:bodyPr/>
        <a:lstStyle/>
        <a:p>
          <a:endParaRPr lang="en-ZA"/>
        </a:p>
      </dgm:t>
    </dgm:pt>
    <dgm:pt modelId="{79ECFB0A-ADDF-42B9-8EBF-8E201FE905D5}" type="pres">
      <dgm:prSet presAssocID="{288DFEDD-C593-40AA-9BA1-5CC2CF7DC328}" presName="Name28" presStyleLbl="parChTrans1D2" presStyleIdx="3" presStyleCnt="7"/>
      <dgm:spPr/>
      <dgm:t>
        <a:bodyPr/>
        <a:lstStyle/>
        <a:p>
          <a:endParaRPr lang="en-ZA"/>
        </a:p>
      </dgm:t>
    </dgm:pt>
    <dgm:pt modelId="{6455D056-C1BA-4362-9776-159D82235768}" type="pres">
      <dgm:prSet presAssocID="{27132276-6F2A-496B-95FC-B748629F6CE0}" presName="hierRoot2" presStyleCnt="0">
        <dgm:presLayoutVars>
          <dgm:hierBranch val="init"/>
        </dgm:presLayoutVars>
      </dgm:prSet>
      <dgm:spPr/>
      <dgm:t>
        <a:bodyPr/>
        <a:lstStyle/>
        <a:p>
          <a:endParaRPr lang="en-ZA"/>
        </a:p>
      </dgm:t>
    </dgm:pt>
    <dgm:pt modelId="{AF60E807-C2A2-4883-A188-66565F6F07E4}" type="pres">
      <dgm:prSet presAssocID="{27132276-6F2A-496B-95FC-B748629F6CE0}" presName="rootComposite2" presStyleCnt="0"/>
      <dgm:spPr/>
      <dgm:t>
        <a:bodyPr/>
        <a:lstStyle/>
        <a:p>
          <a:endParaRPr lang="en-ZA"/>
        </a:p>
      </dgm:t>
    </dgm:pt>
    <dgm:pt modelId="{7C003191-892A-495D-B90A-4901C5CDD244}" type="pres">
      <dgm:prSet presAssocID="{27132276-6F2A-496B-95FC-B748629F6CE0}" presName="rootText2" presStyleLbl="alignAcc1" presStyleIdx="0" presStyleCnt="0" custScaleX="132111" custScaleY="97348">
        <dgm:presLayoutVars>
          <dgm:chPref val="3"/>
        </dgm:presLayoutVars>
      </dgm:prSet>
      <dgm:spPr/>
      <dgm:t>
        <a:bodyPr/>
        <a:lstStyle/>
        <a:p>
          <a:endParaRPr lang="en-ZA"/>
        </a:p>
      </dgm:t>
    </dgm:pt>
    <dgm:pt modelId="{32FC107B-BAF1-4E9B-9484-F24286244A9A}" type="pres">
      <dgm:prSet presAssocID="{27132276-6F2A-496B-95FC-B748629F6CE0}" presName="topArc2" presStyleLbl="parChTrans1D1" presStyleIdx="8" presStyleCnt="16"/>
      <dgm:spPr>
        <a:ln w="6350"/>
      </dgm:spPr>
      <dgm:t>
        <a:bodyPr/>
        <a:lstStyle/>
        <a:p>
          <a:endParaRPr lang="en-ZA"/>
        </a:p>
      </dgm:t>
    </dgm:pt>
    <dgm:pt modelId="{F0A787B5-BBE2-4F8E-8998-BA66174DB339}" type="pres">
      <dgm:prSet presAssocID="{27132276-6F2A-496B-95FC-B748629F6CE0}" presName="bottomArc2" presStyleLbl="parChTrans1D1" presStyleIdx="9" presStyleCnt="16"/>
      <dgm:spPr>
        <a:ln w="6350">
          <a:solidFill>
            <a:scrgbClr r="0" g="0" b="0">
              <a:alpha val="0"/>
            </a:scrgbClr>
          </a:solidFill>
        </a:ln>
      </dgm:spPr>
      <dgm:t>
        <a:bodyPr/>
        <a:lstStyle/>
        <a:p>
          <a:endParaRPr lang="en-ZA"/>
        </a:p>
      </dgm:t>
    </dgm:pt>
    <dgm:pt modelId="{43E18ABF-54CA-4E28-A631-619E0173CC1E}" type="pres">
      <dgm:prSet presAssocID="{27132276-6F2A-496B-95FC-B748629F6CE0}" presName="topConnNode2" presStyleLbl="node2" presStyleIdx="0" presStyleCnt="0"/>
      <dgm:spPr/>
      <dgm:t>
        <a:bodyPr/>
        <a:lstStyle/>
        <a:p>
          <a:endParaRPr lang="en-ZA"/>
        </a:p>
      </dgm:t>
    </dgm:pt>
    <dgm:pt modelId="{6BB04E91-65EE-4BA8-800A-35CEB7A61094}" type="pres">
      <dgm:prSet presAssocID="{27132276-6F2A-496B-95FC-B748629F6CE0}" presName="hierChild4" presStyleCnt="0"/>
      <dgm:spPr/>
      <dgm:t>
        <a:bodyPr/>
        <a:lstStyle/>
        <a:p>
          <a:endParaRPr lang="en-ZA"/>
        </a:p>
      </dgm:t>
    </dgm:pt>
    <dgm:pt modelId="{5FE3DA24-D916-4D88-9502-723A0E876EDF}" type="pres">
      <dgm:prSet presAssocID="{27132276-6F2A-496B-95FC-B748629F6CE0}" presName="hierChild5" presStyleCnt="0"/>
      <dgm:spPr/>
      <dgm:t>
        <a:bodyPr/>
        <a:lstStyle/>
        <a:p>
          <a:endParaRPr lang="en-ZA"/>
        </a:p>
      </dgm:t>
    </dgm:pt>
    <dgm:pt modelId="{BDB0C844-3F76-44FC-81DD-FF78CA35B514}" type="pres">
      <dgm:prSet presAssocID="{E6E8D7C6-44F2-4517-8DC4-C12861188E36}" presName="Name28" presStyleLbl="parChTrans1D2" presStyleIdx="4" presStyleCnt="7"/>
      <dgm:spPr/>
      <dgm:t>
        <a:bodyPr/>
        <a:lstStyle/>
        <a:p>
          <a:endParaRPr lang="en-ZA"/>
        </a:p>
      </dgm:t>
    </dgm:pt>
    <dgm:pt modelId="{D6CEC7B3-E36C-4F62-946D-50F2B45028DB}" type="pres">
      <dgm:prSet presAssocID="{5D674D64-BA81-4478-80C6-37962F50DF5A}" presName="hierRoot2" presStyleCnt="0">
        <dgm:presLayoutVars>
          <dgm:hierBranch val="init"/>
        </dgm:presLayoutVars>
      </dgm:prSet>
      <dgm:spPr/>
      <dgm:t>
        <a:bodyPr/>
        <a:lstStyle/>
        <a:p>
          <a:endParaRPr lang="en-ZA"/>
        </a:p>
      </dgm:t>
    </dgm:pt>
    <dgm:pt modelId="{F05598B9-CA16-4F88-9599-F609EE335C94}" type="pres">
      <dgm:prSet presAssocID="{5D674D64-BA81-4478-80C6-37962F50DF5A}" presName="rootComposite2" presStyleCnt="0"/>
      <dgm:spPr/>
      <dgm:t>
        <a:bodyPr/>
        <a:lstStyle/>
        <a:p>
          <a:endParaRPr lang="en-ZA"/>
        </a:p>
      </dgm:t>
    </dgm:pt>
    <dgm:pt modelId="{C6233AAE-9024-4D4E-A799-7D2A3E945292}" type="pres">
      <dgm:prSet presAssocID="{5D674D64-BA81-4478-80C6-37962F50DF5A}" presName="rootText2" presStyleLbl="alignAcc1" presStyleIdx="0" presStyleCnt="0" custScaleX="158832" custScaleY="108459">
        <dgm:presLayoutVars>
          <dgm:chPref val="3"/>
        </dgm:presLayoutVars>
      </dgm:prSet>
      <dgm:spPr/>
      <dgm:t>
        <a:bodyPr/>
        <a:lstStyle/>
        <a:p>
          <a:endParaRPr lang="en-ZA"/>
        </a:p>
      </dgm:t>
    </dgm:pt>
    <dgm:pt modelId="{44D98D7C-B22C-4524-AA3E-5780CA0C44AE}" type="pres">
      <dgm:prSet presAssocID="{5D674D64-BA81-4478-80C6-37962F50DF5A}" presName="topArc2" presStyleLbl="parChTrans1D1" presStyleIdx="10" presStyleCnt="16"/>
      <dgm:spPr>
        <a:ln w="6350"/>
      </dgm:spPr>
      <dgm:t>
        <a:bodyPr/>
        <a:lstStyle/>
        <a:p>
          <a:endParaRPr lang="en-ZA"/>
        </a:p>
      </dgm:t>
    </dgm:pt>
    <dgm:pt modelId="{570FF7A8-AF8D-43C1-B31A-6DB4B72212F5}" type="pres">
      <dgm:prSet presAssocID="{5D674D64-BA81-4478-80C6-37962F50DF5A}" presName="bottomArc2" presStyleLbl="parChTrans1D1" presStyleIdx="11" presStyleCnt="16"/>
      <dgm:spPr>
        <a:ln w="6350">
          <a:solidFill>
            <a:scrgbClr r="0" g="0" b="0">
              <a:alpha val="0"/>
            </a:scrgbClr>
          </a:solidFill>
        </a:ln>
      </dgm:spPr>
      <dgm:t>
        <a:bodyPr/>
        <a:lstStyle/>
        <a:p>
          <a:endParaRPr lang="en-ZA"/>
        </a:p>
      </dgm:t>
    </dgm:pt>
    <dgm:pt modelId="{FD55F5FF-BED8-4627-BE1E-79A6B2173220}" type="pres">
      <dgm:prSet presAssocID="{5D674D64-BA81-4478-80C6-37962F50DF5A}" presName="topConnNode2" presStyleLbl="node2" presStyleIdx="0" presStyleCnt="0"/>
      <dgm:spPr/>
      <dgm:t>
        <a:bodyPr/>
        <a:lstStyle/>
        <a:p>
          <a:endParaRPr lang="en-ZA"/>
        </a:p>
      </dgm:t>
    </dgm:pt>
    <dgm:pt modelId="{ABBDF588-C0FD-4161-A929-CB3C7204E097}" type="pres">
      <dgm:prSet presAssocID="{5D674D64-BA81-4478-80C6-37962F50DF5A}" presName="hierChild4" presStyleCnt="0"/>
      <dgm:spPr/>
      <dgm:t>
        <a:bodyPr/>
        <a:lstStyle/>
        <a:p>
          <a:endParaRPr lang="en-ZA"/>
        </a:p>
      </dgm:t>
    </dgm:pt>
    <dgm:pt modelId="{CE6BD2BE-BAF5-41C5-877D-4FC0E2930CA5}" type="pres">
      <dgm:prSet presAssocID="{5D674D64-BA81-4478-80C6-37962F50DF5A}" presName="hierChild5" presStyleCnt="0"/>
      <dgm:spPr/>
      <dgm:t>
        <a:bodyPr/>
        <a:lstStyle/>
        <a:p>
          <a:endParaRPr lang="en-ZA"/>
        </a:p>
      </dgm:t>
    </dgm:pt>
    <dgm:pt modelId="{C486AF31-86B7-47BF-B0B5-F5174A02CF98}" type="pres">
      <dgm:prSet presAssocID="{A5189454-8B4E-413D-9D61-D518E779E815}" presName="Name28" presStyleLbl="parChTrans1D2" presStyleIdx="5" presStyleCnt="7"/>
      <dgm:spPr/>
      <dgm:t>
        <a:bodyPr/>
        <a:lstStyle/>
        <a:p>
          <a:endParaRPr lang="en-ZA"/>
        </a:p>
      </dgm:t>
    </dgm:pt>
    <dgm:pt modelId="{3BE3881A-E1B0-4DDB-8F98-75A7FACF3AF1}" type="pres">
      <dgm:prSet presAssocID="{45FB4698-C680-4FC6-AB31-CE72A9D9ABF1}" presName="hierRoot2" presStyleCnt="0">
        <dgm:presLayoutVars>
          <dgm:hierBranch val="init"/>
        </dgm:presLayoutVars>
      </dgm:prSet>
      <dgm:spPr/>
      <dgm:t>
        <a:bodyPr/>
        <a:lstStyle/>
        <a:p>
          <a:endParaRPr lang="en-ZA"/>
        </a:p>
      </dgm:t>
    </dgm:pt>
    <dgm:pt modelId="{4C79B628-C6CB-4ACF-A489-96B2A933189A}" type="pres">
      <dgm:prSet presAssocID="{45FB4698-C680-4FC6-AB31-CE72A9D9ABF1}" presName="rootComposite2" presStyleCnt="0"/>
      <dgm:spPr/>
      <dgm:t>
        <a:bodyPr/>
        <a:lstStyle/>
        <a:p>
          <a:endParaRPr lang="en-ZA"/>
        </a:p>
      </dgm:t>
    </dgm:pt>
    <dgm:pt modelId="{A10AFE67-F92B-420E-9604-1ADC7EB90C5F}" type="pres">
      <dgm:prSet presAssocID="{45FB4698-C680-4FC6-AB31-CE72A9D9ABF1}" presName="rootText2" presStyleLbl="alignAcc1" presStyleIdx="0" presStyleCnt="0" custScaleX="129810" custScaleY="145175">
        <dgm:presLayoutVars>
          <dgm:chPref val="3"/>
        </dgm:presLayoutVars>
      </dgm:prSet>
      <dgm:spPr/>
      <dgm:t>
        <a:bodyPr/>
        <a:lstStyle/>
        <a:p>
          <a:endParaRPr lang="en-ZA"/>
        </a:p>
      </dgm:t>
    </dgm:pt>
    <dgm:pt modelId="{1407D7F2-F8CF-44AA-A7D4-589BBA913E4F}" type="pres">
      <dgm:prSet presAssocID="{45FB4698-C680-4FC6-AB31-CE72A9D9ABF1}" presName="topArc2" presStyleLbl="parChTrans1D1" presStyleIdx="12" presStyleCnt="16"/>
      <dgm:spPr>
        <a:ln w="6350"/>
      </dgm:spPr>
      <dgm:t>
        <a:bodyPr/>
        <a:lstStyle/>
        <a:p>
          <a:endParaRPr lang="en-ZA"/>
        </a:p>
      </dgm:t>
    </dgm:pt>
    <dgm:pt modelId="{AF5B49B5-0871-4548-AC4D-EE23545BD5A0}" type="pres">
      <dgm:prSet presAssocID="{45FB4698-C680-4FC6-AB31-CE72A9D9ABF1}" presName="bottomArc2" presStyleLbl="parChTrans1D1" presStyleIdx="13" presStyleCnt="16"/>
      <dgm:spPr>
        <a:ln w="0">
          <a:solidFill>
            <a:scrgbClr r="0" g="0" b="0">
              <a:alpha val="0"/>
            </a:scrgbClr>
          </a:solidFill>
        </a:ln>
      </dgm:spPr>
      <dgm:t>
        <a:bodyPr/>
        <a:lstStyle/>
        <a:p>
          <a:endParaRPr lang="en-ZA"/>
        </a:p>
      </dgm:t>
    </dgm:pt>
    <dgm:pt modelId="{E118B775-ECC3-4BA0-BA34-3DC535AC0255}" type="pres">
      <dgm:prSet presAssocID="{45FB4698-C680-4FC6-AB31-CE72A9D9ABF1}" presName="topConnNode2" presStyleLbl="node2" presStyleIdx="0" presStyleCnt="0"/>
      <dgm:spPr/>
      <dgm:t>
        <a:bodyPr/>
        <a:lstStyle/>
        <a:p>
          <a:endParaRPr lang="en-ZA"/>
        </a:p>
      </dgm:t>
    </dgm:pt>
    <dgm:pt modelId="{DD3005D7-F1A5-4750-9044-54D0BDAD5E48}" type="pres">
      <dgm:prSet presAssocID="{45FB4698-C680-4FC6-AB31-CE72A9D9ABF1}" presName="hierChild4" presStyleCnt="0"/>
      <dgm:spPr/>
      <dgm:t>
        <a:bodyPr/>
        <a:lstStyle/>
        <a:p>
          <a:endParaRPr lang="en-ZA"/>
        </a:p>
      </dgm:t>
    </dgm:pt>
    <dgm:pt modelId="{C540104C-06F4-4543-9776-6011A40EFF6E}" type="pres">
      <dgm:prSet presAssocID="{45FB4698-C680-4FC6-AB31-CE72A9D9ABF1}" presName="hierChild5" presStyleCnt="0"/>
      <dgm:spPr/>
      <dgm:t>
        <a:bodyPr/>
        <a:lstStyle/>
        <a:p>
          <a:endParaRPr lang="en-ZA"/>
        </a:p>
      </dgm:t>
    </dgm:pt>
    <dgm:pt modelId="{029ADDA8-8CE8-4E4C-BAC1-1BCA5E4730A4}" type="pres">
      <dgm:prSet presAssocID="{82145E25-99C4-4BE5-81FC-69F7F84F280F}" presName="Name28" presStyleLbl="parChTrans1D2" presStyleIdx="6" presStyleCnt="7"/>
      <dgm:spPr/>
      <dgm:t>
        <a:bodyPr/>
        <a:lstStyle/>
        <a:p>
          <a:endParaRPr lang="en-ZA"/>
        </a:p>
      </dgm:t>
    </dgm:pt>
    <dgm:pt modelId="{F4822E13-F939-46FC-9E65-89798F586065}" type="pres">
      <dgm:prSet presAssocID="{D1D4583F-EEAA-49CC-B79C-13A8CBC67093}" presName="hierRoot2" presStyleCnt="0">
        <dgm:presLayoutVars>
          <dgm:hierBranch val="init"/>
        </dgm:presLayoutVars>
      </dgm:prSet>
      <dgm:spPr/>
      <dgm:t>
        <a:bodyPr/>
        <a:lstStyle/>
        <a:p>
          <a:endParaRPr lang="en-ZA"/>
        </a:p>
      </dgm:t>
    </dgm:pt>
    <dgm:pt modelId="{DB91D87A-07E3-492E-9708-924895AB95DA}" type="pres">
      <dgm:prSet presAssocID="{D1D4583F-EEAA-49CC-B79C-13A8CBC67093}" presName="rootComposite2" presStyleCnt="0"/>
      <dgm:spPr/>
      <dgm:t>
        <a:bodyPr/>
        <a:lstStyle/>
        <a:p>
          <a:endParaRPr lang="en-ZA"/>
        </a:p>
      </dgm:t>
    </dgm:pt>
    <dgm:pt modelId="{B5A83A8F-AA06-44FF-AE14-68B742BBA61C}" type="pres">
      <dgm:prSet presAssocID="{D1D4583F-EEAA-49CC-B79C-13A8CBC67093}" presName="rootText2" presStyleLbl="alignAcc1" presStyleIdx="0" presStyleCnt="0" custScaleX="164817" custScaleY="137343">
        <dgm:presLayoutVars>
          <dgm:chPref val="3"/>
        </dgm:presLayoutVars>
      </dgm:prSet>
      <dgm:spPr/>
      <dgm:t>
        <a:bodyPr/>
        <a:lstStyle/>
        <a:p>
          <a:endParaRPr lang="en-ZA"/>
        </a:p>
      </dgm:t>
    </dgm:pt>
    <dgm:pt modelId="{38A5C0CA-F084-4C82-A696-2AD0124F786E}" type="pres">
      <dgm:prSet presAssocID="{D1D4583F-EEAA-49CC-B79C-13A8CBC67093}" presName="topArc2" presStyleLbl="parChTrans1D1" presStyleIdx="14" presStyleCnt="16"/>
      <dgm:spPr>
        <a:ln w="6350"/>
      </dgm:spPr>
      <dgm:t>
        <a:bodyPr/>
        <a:lstStyle/>
        <a:p>
          <a:endParaRPr lang="en-ZA"/>
        </a:p>
      </dgm:t>
    </dgm:pt>
    <dgm:pt modelId="{73557871-AADA-4E36-8CC0-48D383DD6C0F}" type="pres">
      <dgm:prSet presAssocID="{D1D4583F-EEAA-49CC-B79C-13A8CBC67093}" presName="bottomArc2" presStyleLbl="parChTrans1D1" presStyleIdx="15" presStyleCnt="16"/>
      <dgm:spPr>
        <a:ln w="0">
          <a:solidFill>
            <a:scrgbClr r="0" g="0" b="0">
              <a:alpha val="12000"/>
            </a:scrgbClr>
          </a:solidFill>
        </a:ln>
      </dgm:spPr>
      <dgm:t>
        <a:bodyPr/>
        <a:lstStyle/>
        <a:p>
          <a:endParaRPr lang="en-ZA"/>
        </a:p>
      </dgm:t>
    </dgm:pt>
    <dgm:pt modelId="{0B95F36D-697F-4D41-87A1-C025E8E83931}" type="pres">
      <dgm:prSet presAssocID="{D1D4583F-EEAA-49CC-B79C-13A8CBC67093}" presName="topConnNode2" presStyleLbl="node2" presStyleIdx="0" presStyleCnt="0"/>
      <dgm:spPr/>
      <dgm:t>
        <a:bodyPr/>
        <a:lstStyle/>
        <a:p>
          <a:endParaRPr lang="en-ZA"/>
        </a:p>
      </dgm:t>
    </dgm:pt>
    <dgm:pt modelId="{E8327ABB-F0B0-42B3-BB9A-12C4BE94F175}" type="pres">
      <dgm:prSet presAssocID="{D1D4583F-EEAA-49CC-B79C-13A8CBC67093}" presName="hierChild4" presStyleCnt="0"/>
      <dgm:spPr/>
      <dgm:t>
        <a:bodyPr/>
        <a:lstStyle/>
        <a:p>
          <a:endParaRPr lang="en-ZA"/>
        </a:p>
      </dgm:t>
    </dgm:pt>
    <dgm:pt modelId="{B3BF9ECE-DA28-449B-A72C-4D27A926BCB7}" type="pres">
      <dgm:prSet presAssocID="{D1D4583F-EEAA-49CC-B79C-13A8CBC67093}" presName="hierChild5" presStyleCnt="0"/>
      <dgm:spPr/>
      <dgm:t>
        <a:bodyPr/>
        <a:lstStyle/>
        <a:p>
          <a:endParaRPr lang="en-ZA"/>
        </a:p>
      </dgm:t>
    </dgm:pt>
    <dgm:pt modelId="{9EF1565A-5E9A-48A6-96B6-ED88FA8C7B2E}" type="pres">
      <dgm:prSet presAssocID="{A2E59AC0-EB2C-4EE8-9E69-139FE11A4EA6}" presName="hierChild3" presStyleCnt="0"/>
      <dgm:spPr/>
      <dgm:t>
        <a:bodyPr/>
        <a:lstStyle/>
        <a:p>
          <a:endParaRPr lang="en-ZA"/>
        </a:p>
      </dgm:t>
    </dgm:pt>
  </dgm:ptLst>
  <dgm:cxnLst>
    <dgm:cxn modelId="{3866F553-347E-449F-A173-D793B6526451}" type="presOf" srcId="{A2E59AC0-EB2C-4EE8-9E69-139FE11A4EA6}" destId="{555F3370-8B3B-440B-9149-D2C646EC6829}" srcOrd="1" destOrd="0" presId="urn:microsoft.com/office/officeart/2008/layout/HalfCircleOrganizationChart"/>
    <dgm:cxn modelId="{D1C8A3DB-2AC5-4D6F-9E8E-7FE1D94479C0}" type="presOf" srcId="{2AE6EB51-0B2D-4881-BBCC-353E797DB40B}" destId="{93C2632B-5C3D-45D3-8537-AE38A8BB1529}" srcOrd="0" destOrd="0" presId="urn:microsoft.com/office/officeart/2008/layout/HalfCircleOrganizationChart"/>
    <dgm:cxn modelId="{24A51ACB-00FE-4420-8A63-F6772A1407EA}" type="presOf" srcId="{5D674D64-BA81-4478-80C6-37962F50DF5A}" destId="{FD55F5FF-BED8-4627-BE1E-79A6B2173220}" srcOrd="1" destOrd="0" presId="urn:microsoft.com/office/officeart/2008/layout/HalfCircleOrganizationChart"/>
    <dgm:cxn modelId="{850DD572-678B-4985-9CC3-EB1FCF3393CD}" type="presOf" srcId="{9FB5C2FD-EC9B-40A5-978A-0BC83C435C20}" destId="{A994A2A5-85C1-487C-8416-B23BACA50741}" srcOrd="0" destOrd="0" presId="urn:microsoft.com/office/officeart/2008/layout/HalfCircleOrganizationChart"/>
    <dgm:cxn modelId="{2BC948D0-5AC2-45B4-952A-67CC2978442E}" type="presOf" srcId="{45FB4698-C680-4FC6-AB31-CE72A9D9ABF1}" destId="{A10AFE67-F92B-420E-9604-1ADC7EB90C5F}" srcOrd="0" destOrd="0" presId="urn:microsoft.com/office/officeart/2008/layout/HalfCircleOrganizationChart"/>
    <dgm:cxn modelId="{9AD6357C-6826-48B2-9B26-B7A7B950B2C3}" type="presOf" srcId="{3D70B763-B275-4248-99AA-8047C02D46A4}" destId="{AB2A2F25-4530-4517-82BC-A74930B22978}" srcOrd="1" destOrd="0" presId="urn:microsoft.com/office/officeart/2008/layout/HalfCircleOrganizationChart"/>
    <dgm:cxn modelId="{E2853135-D93E-4AB2-AC92-26C17F84CFF8}" type="presOf" srcId="{27132276-6F2A-496B-95FC-B748629F6CE0}" destId="{43E18ABF-54CA-4E28-A631-619E0173CC1E}" srcOrd="1" destOrd="0" presId="urn:microsoft.com/office/officeart/2008/layout/HalfCircleOrganizationChart"/>
    <dgm:cxn modelId="{D28E4B0C-3282-4CF1-A57F-9134D09520B8}" type="presOf" srcId="{82145E25-99C4-4BE5-81FC-69F7F84F280F}" destId="{029ADDA8-8CE8-4E4C-BAC1-1BCA5E4730A4}" srcOrd="0" destOrd="0" presId="urn:microsoft.com/office/officeart/2008/layout/HalfCircleOrganizationChart"/>
    <dgm:cxn modelId="{BA45CC83-FD7B-487D-9CF4-2E78D307254B}" srcId="{A2E59AC0-EB2C-4EE8-9E69-139FE11A4EA6}" destId="{27132276-6F2A-496B-95FC-B748629F6CE0}" srcOrd="3" destOrd="0" parTransId="{288DFEDD-C593-40AA-9BA1-5CC2CF7DC328}" sibTransId="{73C1DA42-2A6E-4617-9C34-64A0AB289F95}"/>
    <dgm:cxn modelId="{FCD244DF-C00C-4489-A2A6-3C583EB6C170}" srcId="{A2E59AC0-EB2C-4EE8-9E69-139FE11A4EA6}" destId="{DB244290-D724-4742-B145-73AAEF7A9609}" srcOrd="0" destOrd="0" parTransId="{9FB5C2FD-EC9B-40A5-978A-0BC83C435C20}" sibTransId="{3662AF1A-9165-41FE-B122-79595152652A}"/>
    <dgm:cxn modelId="{A6004677-B865-4A61-AEE5-AE04187E9C77}" type="presOf" srcId="{7010B44A-2FCF-43E1-B65C-B046F3688288}" destId="{E7368184-9E9D-48CF-AE3B-0F3A1D542B57}" srcOrd="1" destOrd="0" presId="urn:microsoft.com/office/officeart/2008/layout/HalfCircleOrganizationChart"/>
    <dgm:cxn modelId="{CCD20ABC-B0AA-4503-A06B-CC7D7C2B45A8}" type="presOf" srcId="{D1D4583F-EEAA-49CC-B79C-13A8CBC67093}" destId="{B5A83A8F-AA06-44FF-AE14-68B742BBA61C}" srcOrd="0" destOrd="0" presId="urn:microsoft.com/office/officeart/2008/layout/HalfCircleOrganizationChart"/>
    <dgm:cxn modelId="{18C276D0-C033-43A3-9B99-F96A57E27BDD}" type="presOf" srcId="{45FB4698-C680-4FC6-AB31-CE72A9D9ABF1}" destId="{E118B775-ECC3-4BA0-BA34-3DC535AC0255}" srcOrd="1" destOrd="0" presId="urn:microsoft.com/office/officeart/2008/layout/HalfCircleOrganizationChart"/>
    <dgm:cxn modelId="{7D32C884-5EE7-4BE1-98D6-694DC769513F}" srcId="{A2E59AC0-EB2C-4EE8-9E69-139FE11A4EA6}" destId="{45FB4698-C680-4FC6-AB31-CE72A9D9ABF1}" srcOrd="5" destOrd="0" parTransId="{A5189454-8B4E-413D-9D61-D518E779E815}" sibTransId="{FDC32D99-E4E9-4943-897D-1376711054BA}"/>
    <dgm:cxn modelId="{72E8EACF-9BC8-4B04-B13B-1FF3E6386533}" srcId="{A2E59AC0-EB2C-4EE8-9E69-139FE11A4EA6}" destId="{3D70B763-B275-4248-99AA-8047C02D46A4}" srcOrd="2" destOrd="0" parTransId="{857AA9CE-8DCD-47B9-8703-A74E3A3014D9}" sibTransId="{77219B33-9318-4E3C-8DF1-818ADC9944DD}"/>
    <dgm:cxn modelId="{691E0102-F864-473A-A1F4-44A643933508}" srcId="{A2E59AC0-EB2C-4EE8-9E69-139FE11A4EA6}" destId="{D1D4583F-EEAA-49CC-B79C-13A8CBC67093}" srcOrd="6" destOrd="0" parTransId="{82145E25-99C4-4BE5-81FC-69F7F84F280F}" sibTransId="{5BA6E600-415C-4253-9213-8FF7C5B268A8}"/>
    <dgm:cxn modelId="{1F9BC6AB-3955-427D-B459-4C7B7210398B}" type="presOf" srcId="{27132276-6F2A-496B-95FC-B748629F6CE0}" destId="{7C003191-892A-495D-B90A-4901C5CDD244}" srcOrd="0" destOrd="0" presId="urn:microsoft.com/office/officeart/2008/layout/HalfCircleOrganizationChart"/>
    <dgm:cxn modelId="{E09D1E5B-6677-4B4E-AF70-C5EBA0019D9D}" srcId="{A2E59AC0-EB2C-4EE8-9E69-139FE11A4EA6}" destId="{7010B44A-2FCF-43E1-B65C-B046F3688288}" srcOrd="1" destOrd="0" parTransId="{2AE6EB51-0B2D-4881-BBCC-353E797DB40B}" sibTransId="{6CA904D5-46AB-42E7-B903-DB8370496374}"/>
    <dgm:cxn modelId="{C2BF6D49-734F-42B8-9DC3-B1DBC386C459}" type="presOf" srcId="{DB244290-D724-4742-B145-73AAEF7A9609}" destId="{C4CEC2F9-F17D-4002-8DE5-BFAE9EA687A1}" srcOrd="1" destOrd="0" presId="urn:microsoft.com/office/officeart/2008/layout/HalfCircleOrganizationChart"/>
    <dgm:cxn modelId="{38D613E8-2C32-4477-8A9E-E9AEFF9E28E5}" type="presOf" srcId="{3D70B763-B275-4248-99AA-8047C02D46A4}" destId="{2DB788FC-7DDF-435A-BE9F-8B7AC36A2404}" srcOrd="0" destOrd="0" presId="urn:microsoft.com/office/officeart/2008/layout/HalfCircleOrganizationChart"/>
    <dgm:cxn modelId="{3C086C6C-FE02-4304-A628-81C69DD56ABF}" type="presOf" srcId="{E6E8D7C6-44F2-4517-8DC4-C12861188E36}" destId="{BDB0C844-3F76-44FC-81DD-FF78CA35B514}" srcOrd="0" destOrd="0" presId="urn:microsoft.com/office/officeart/2008/layout/HalfCircleOrganizationChart"/>
    <dgm:cxn modelId="{C1879282-D7AB-4AB5-89B7-457D9D5698DD}" type="presOf" srcId="{A2E59AC0-EB2C-4EE8-9E69-139FE11A4EA6}" destId="{372F3C75-99D7-4021-8AA3-6752E130E487}" srcOrd="0" destOrd="0" presId="urn:microsoft.com/office/officeart/2008/layout/HalfCircleOrganizationChart"/>
    <dgm:cxn modelId="{CD758325-55D5-45EA-8C29-BCC70E720104}" type="presOf" srcId="{A5189454-8B4E-413D-9D61-D518E779E815}" destId="{C486AF31-86B7-47BF-B0B5-F5174A02CF98}" srcOrd="0" destOrd="0" presId="urn:microsoft.com/office/officeart/2008/layout/HalfCircleOrganizationChart"/>
    <dgm:cxn modelId="{17FDE27B-861A-4996-AED7-F2AC1BFFEF88}" srcId="{8436E9E9-A067-46F2-BBDB-348229AC0704}" destId="{A2E59AC0-EB2C-4EE8-9E69-139FE11A4EA6}" srcOrd="0" destOrd="0" parTransId="{8A454EA3-CB39-44D6-8A7B-E3443B915278}" sibTransId="{BFAA8FDE-41C6-4037-895A-DB97E94DD2FC}"/>
    <dgm:cxn modelId="{3CE9F1A4-6B5E-467E-927C-A9388FAA136E}" type="presOf" srcId="{857AA9CE-8DCD-47B9-8703-A74E3A3014D9}" destId="{268CD999-B1BF-42F9-A91C-687FE6121B25}" srcOrd="0" destOrd="0" presId="urn:microsoft.com/office/officeart/2008/layout/HalfCircleOrganizationChart"/>
    <dgm:cxn modelId="{0DCFFCF5-A468-4882-B566-B71CC9D4FC4F}" type="presOf" srcId="{7010B44A-2FCF-43E1-B65C-B046F3688288}" destId="{4D258F5C-1FA5-4270-A979-4DAB75D60134}" srcOrd="0" destOrd="0" presId="urn:microsoft.com/office/officeart/2008/layout/HalfCircleOrganizationChart"/>
    <dgm:cxn modelId="{E0DDF9B5-56FA-422C-9A35-A9FE6A0FB137}" type="presOf" srcId="{8436E9E9-A067-46F2-BBDB-348229AC0704}" destId="{19B54A82-A95F-4E3F-A76B-40CCCA20C256}" srcOrd="0" destOrd="0" presId="urn:microsoft.com/office/officeart/2008/layout/HalfCircleOrganizationChart"/>
    <dgm:cxn modelId="{C6D34DB2-E673-44F5-B481-ACA655F8EF0D}" srcId="{A2E59AC0-EB2C-4EE8-9E69-139FE11A4EA6}" destId="{5D674D64-BA81-4478-80C6-37962F50DF5A}" srcOrd="4" destOrd="0" parTransId="{E6E8D7C6-44F2-4517-8DC4-C12861188E36}" sibTransId="{2A92AB55-6886-4DCF-9B73-38D6F8F27640}"/>
    <dgm:cxn modelId="{28E0B2F2-CC52-43E2-856D-67F375B5A9F6}" type="presOf" srcId="{D1D4583F-EEAA-49CC-B79C-13A8CBC67093}" destId="{0B95F36D-697F-4D41-87A1-C025E8E83931}" srcOrd="1" destOrd="0" presId="urn:microsoft.com/office/officeart/2008/layout/HalfCircleOrganizationChart"/>
    <dgm:cxn modelId="{A115FFD6-CACA-4B4F-A187-0D55EBD3B520}" type="presOf" srcId="{5D674D64-BA81-4478-80C6-37962F50DF5A}" destId="{C6233AAE-9024-4D4E-A799-7D2A3E945292}" srcOrd="0" destOrd="0" presId="urn:microsoft.com/office/officeart/2008/layout/HalfCircleOrganizationChart"/>
    <dgm:cxn modelId="{7BB46DD1-66B2-4844-BF18-1B7FB136D028}" type="presOf" srcId="{DB244290-D724-4742-B145-73AAEF7A9609}" destId="{66F711B4-7EFA-4079-90A7-5EEB30F88E8B}" srcOrd="0" destOrd="0" presId="urn:microsoft.com/office/officeart/2008/layout/HalfCircleOrganizationChart"/>
    <dgm:cxn modelId="{6F648144-3A6D-4071-96EE-DDF774C62E5C}" type="presOf" srcId="{288DFEDD-C593-40AA-9BA1-5CC2CF7DC328}" destId="{79ECFB0A-ADDF-42B9-8EBF-8E201FE905D5}" srcOrd="0" destOrd="0" presId="urn:microsoft.com/office/officeart/2008/layout/HalfCircleOrganizationChart"/>
    <dgm:cxn modelId="{6EB1A6D1-4DB9-4F56-B22A-5E6455FF6606}" type="presParOf" srcId="{19B54A82-A95F-4E3F-A76B-40CCCA20C256}" destId="{ECCE320B-5694-48CB-9DBF-2E1748CC4498}" srcOrd="0" destOrd="0" presId="urn:microsoft.com/office/officeart/2008/layout/HalfCircleOrganizationChart"/>
    <dgm:cxn modelId="{93F411B4-382B-46B2-80BC-8A69BDEC9DAA}" type="presParOf" srcId="{ECCE320B-5694-48CB-9DBF-2E1748CC4498}" destId="{151AF988-414D-4229-BC47-18F5AAEDFD45}" srcOrd="0" destOrd="0" presId="urn:microsoft.com/office/officeart/2008/layout/HalfCircleOrganizationChart"/>
    <dgm:cxn modelId="{208CD7DB-B01F-41C2-8515-6B4C2B2F3066}" type="presParOf" srcId="{151AF988-414D-4229-BC47-18F5AAEDFD45}" destId="{372F3C75-99D7-4021-8AA3-6752E130E487}" srcOrd="0" destOrd="0" presId="urn:microsoft.com/office/officeart/2008/layout/HalfCircleOrganizationChart"/>
    <dgm:cxn modelId="{3D179F97-B1E4-4FB9-B90E-0F79D4BD5AA1}" type="presParOf" srcId="{151AF988-414D-4229-BC47-18F5AAEDFD45}" destId="{8535247B-705A-4361-82AD-B20CA461D00A}" srcOrd="1" destOrd="0" presId="urn:microsoft.com/office/officeart/2008/layout/HalfCircleOrganizationChart"/>
    <dgm:cxn modelId="{73D49DD9-B85C-424D-89AC-F86FB3540A7C}" type="presParOf" srcId="{151AF988-414D-4229-BC47-18F5AAEDFD45}" destId="{E8230873-A2EF-4B92-ACB1-EF9A3C912BC9}" srcOrd="2" destOrd="0" presId="urn:microsoft.com/office/officeart/2008/layout/HalfCircleOrganizationChart"/>
    <dgm:cxn modelId="{F961B31A-86BD-49D5-9D32-1A6238F7A7A2}" type="presParOf" srcId="{151AF988-414D-4229-BC47-18F5AAEDFD45}" destId="{555F3370-8B3B-440B-9149-D2C646EC6829}" srcOrd="3" destOrd="0" presId="urn:microsoft.com/office/officeart/2008/layout/HalfCircleOrganizationChart"/>
    <dgm:cxn modelId="{2BDBDDAC-456E-4F72-9AC9-EFB279596939}" type="presParOf" srcId="{ECCE320B-5694-48CB-9DBF-2E1748CC4498}" destId="{D9EDE2D3-0C57-4580-BAA1-154024BA4A41}" srcOrd="1" destOrd="0" presId="urn:microsoft.com/office/officeart/2008/layout/HalfCircleOrganizationChart"/>
    <dgm:cxn modelId="{2CB9C590-C63E-4995-90EA-643AF58A89F8}" type="presParOf" srcId="{D9EDE2D3-0C57-4580-BAA1-154024BA4A41}" destId="{A994A2A5-85C1-487C-8416-B23BACA50741}" srcOrd="0" destOrd="0" presId="urn:microsoft.com/office/officeart/2008/layout/HalfCircleOrganizationChart"/>
    <dgm:cxn modelId="{32395EF1-E82E-4126-80CB-4477AEA09684}" type="presParOf" srcId="{D9EDE2D3-0C57-4580-BAA1-154024BA4A41}" destId="{2A863648-C0AF-4768-A646-D3F9F4388DC3}" srcOrd="1" destOrd="0" presId="urn:microsoft.com/office/officeart/2008/layout/HalfCircleOrganizationChart"/>
    <dgm:cxn modelId="{FD3BC2A1-C55E-4F1B-A75F-389EDC3DF752}" type="presParOf" srcId="{2A863648-C0AF-4768-A646-D3F9F4388DC3}" destId="{5D93EFDE-4A58-4AA9-B39E-EEE744F873F1}" srcOrd="0" destOrd="0" presId="urn:microsoft.com/office/officeart/2008/layout/HalfCircleOrganizationChart"/>
    <dgm:cxn modelId="{A5FEB88A-130F-4286-ABD0-9AD7EE80063A}" type="presParOf" srcId="{5D93EFDE-4A58-4AA9-B39E-EEE744F873F1}" destId="{66F711B4-7EFA-4079-90A7-5EEB30F88E8B}" srcOrd="0" destOrd="0" presId="urn:microsoft.com/office/officeart/2008/layout/HalfCircleOrganizationChart"/>
    <dgm:cxn modelId="{4FAE311B-0BCC-4289-A96B-B71F486E56F0}" type="presParOf" srcId="{5D93EFDE-4A58-4AA9-B39E-EEE744F873F1}" destId="{751FC1BC-8AF2-427B-944B-62AD9DA4A322}" srcOrd="1" destOrd="0" presId="urn:microsoft.com/office/officeart/2008/layout/HalfCircleOrganizationChart"/>
    <dgm:cxn modelId="{48DBFB3E-6CC3-428D-9082-EA31FEF64268}" type="presParOf" srcId="{5D93EFDE-4A58-4AA9-B39E-EEE744F873F1}" destId="{E2502C11-A039-404F-B16F-6264882542ED}" srcOrd="2" destOrd="0" presId="urn:microsoft.com/office/officeart/2008/layout/HalfCircleOrganizationChart"/>
    <dgm:cxn modelId="{F9812433-2C86-4FA6-BF21-FC6B42FEE851}" type="presParOf" srcId="{5D93EFDE-4A58-4AA9-B39E-EEE744F873F1}" destId="{C4CEC2F9-F17D-4002-8DE5-BFAE9EA687A1}" srcOrd="3" destOrd="0" presId="urn:microsoft.com/office/officeart/2008/layout/HalfCircleOrganizationChart"/>
    <dgm:cxn modelId="{ADE504E4-8872-4CFB-BD2D-E60D15231863}" type="presParOf" srcId="{2A863648-C0AF-4768-A646-D3F9F4388DC3}" destId="{6897F53A-1A10-43BD-8AD9-3C491F671E72}" srcOrd="1" destOrd="0" presId="urn:microsoft.com/office/officeart/2008/layout/HalfCircleOrganizationChart"/>
    <dgm:cxn modelId="{703D84EB-63DA-4B13-84F8-7E567D359AEC}" type="presParOf" srcId="{2A863648-C0AF-4768-A646-D3F9F4388DC3}" destId="{680D0478-9F18-4D58-8E46-62E198B20502}" srcOrd="2" destOrd="0" presId="urn:microsoft.com/office/officeart/2008/layout/HalfCircleOrganizationChart"/>
    <dgm:cxn modelId="{0D1F77E3-C876-4386-8E2D-6A45ADDD68D3}" type="presParOf" srcId="{D9EDE2D3-0C57-4580-BAA1-154024BA4A41}" destId="{93C2632B-5C3D-45D3-8537-AE38A8BB1529}" srcOrd="2" destOrd="0" presId="urn:microsoft.com/office/officeart/2008/layout/HalfCircleOrganizationChart"/>
    <dgm:cxn modelId="{080389D1-E4C6-487E-A89B-0BABC7A7B7C9}" type="presParOf" srcId="{D9EDE2D3-0C57-4580-BAA1-154024BA4A41}" destId="{7AD171CD-811D-4B40-B9E2-A18709CC6EC2}" srcOrd="3" destOrd="0" presId="urn:microsoft.com/office/officeart/2008/layout/HalfCircleOrganizationChart"/>
    <dgm:cxn modelId="{E2C2243E-A49D-4EAA-B4CA-A5889749D77D}" type="presParOf" srcId="{7AD171CD-811D-4B40-B9E2-A18709CC6EC2}" destId="{17F07A24-4996-47FB-860F-41A88BD6F690}" srcOrd="0" destOrd="0" presId="urn:microsoft.com/office/officeart/2008/layout/HalfCircleOrganizationChart"/>
    <dgm:cxn modelId="{81EB2A75-D1C9-4DD7-B913-4AECC71F4970}" type="presParOf" srcId="{17F07A24-4996-47FB-860F-41A88BD6F690}" destId="{4D258F5C-1FA5-4270-A979-4DAB75D60134}" srcOrd="0" destOrd="0" presId="urn:microsoft.com/office/officeart/2008/layout/HalfCircleOrganizationChart"/>
    <dgm:cxn modelId="{E7619CF1-2B5B-40F7-BDEB-09C390CA3FCC}" type="presParOf" srcId="{17F07A24-4996-47FB-860F-41A88BD6F690}" destId="{3C93C35D-043F-4FC9-889F-59D46E7E37E8}" srcOrd="1" destOrd="0" presId="urn:microsoft.com/office/officeart/2008/layout/HalfCircleOrganizationChart"/>
    <dgm:cxn modelId="{0DE4F5DE-19DD-417F-A0D3-DA8D3FE6F8E9}" type="presParOf" srcId="{17F07A24-4996-47FB-860F-41A88BD6F690}" destId="{8F9386C6-EBEB-41AF-B53C-082A7D0AF08D}" srcOrd="2" destOrd="0" presId="urn:microsoft.com/office/officeart/2008/layout/HalfCircleOrganizationChart"/>
    <dgm:cxn modelId="{249C4C97-016D-4159-BB1F-7E4E8EC9F4BD}" type="presParOf" srcId="{17F07A24-4996-47FB-860F-41A88BD6F690}" destId="{E7368184-9E9D-48CF-AE3B-0F3A1D542B57}" srcOrd="3" destOrd="0" presId="urn:microsoft.com/office/officeart/2008/layout/HalfCircleOrganizationChart"/>
    <dgm:cxn modelId="{1666C93B-E81B-4809-AC9D-279DC89B6189}" type="presParOf" srcId="{7AD171CD-811D-4B40-B9E2-A18709CC6EC2}" destId="{D84364E2-A396-4B02-B6E6-5C42188ED440}" srcOrd="1" destOrd="0" presId="urn:microsoft.com/office/officeart/2008/layout/HalfCircleOrganizationChart"/>
    <dgm:cxn modelId="{B8DB06E4-BE5A-4325-9F86-BFD40D4D3BEA}" type="presParOf" srcId="{7AD171CD-811D-4B40-B9E2-A18709CC6EC2}" destId="{ED1E178E-0FD9-43C5-8FE3-C66319F13C10}" srcOrd="2" destOrd="0" presId="urn:microsoft.com/office/officeart/2008/layout/HalfCircleOrganizationChart"/>
    <dgm:cxn modelId="{9EB1F917-5944-4B26-91C9-EBD5D49D2304}" type="presParOf" srcId="{D9EDE2D3-0C57-4580-BAA1-154024BA4A41}" destId="{268CD999-B1BF-42F9-A91C-687FE6121B25}" srcOrd="4" destOrd="0" presId="urn:microsoft.com/office/officeart/2008/layout/HalfCircleOrganizationChart"/>
    <dgm:cxn modelId="{4CCB1BC9-922F-460C-BC0C-F47C254BFE31}" type="presParOf" srcId="{D9EDE2D3-0C57-4580-BAA1-154024BA4A41}" destId="{34B8CB9A-65D5-4187-90FF-BC056B52BD6F}" srcOrd="5" destOrd="0" presId="urn:microsoft.com/office/officeart/2008/layout/HalfCircleOrganizationChart"/>
    <dgm:cxn modelId="{C0FC176B-AE23-49B6-B5D1-812F4C440704}" type="presParOf" srcId="{34B8CB9A-65D5-4187-90FF-BC056B52BD6F}" destId="{E1E62523-8E70-4ED7-B30C-BC6726EACE4B}" srcOrd="0" destOrd="0" presId="urn:microsoft.com/office/officeart/2008/layout/HalfCircleOrganizationChart"/>
    <dgm:cxn modelId="{17CDC42E-D9DB-44BC-84B6-E0D17C29843E}" type="presParOf" srcId="{E1E62523-8E70-4ED7-B30C-BC6726EACE4B}" destId="{2DB788FC-7DDF-435A-BE9F-8B7AC36A2404}" srcOrd="0" destOrd="0" presId="urn:microsoft.com/office/officeart/2008/layout/HalfCircleOrganizationChart"/>
    <dgm:cxn modelId="{B1D10C2A-6DD7-4D9D-82EC-8D004ED49D43}" type="presParOf" srcId="{E1E62523-8E70-4ED7-B30C-BC6726EACE4B}" destId="{8D9E25F6-8121-4E85-B75B-42D7C3031A91}" srcOrd="1" destOrd="0" presId="urn:microsoft.com/office/officeart/2008/layout/HalfCircleOrganizationChart"/>
    <dgm:cxn modelId="{45E9C728-FFCF-4C88-BE09-1FA1290C21D0}" type="presParOf" srcId="{E1E62523-8E70-4ED7-B30C-BC6726EACE4B}" destId="{CD685E42-F5CF-4208-AA3B-4894E1981012}" srcOrd="2" destOrd="0" presId="urn:microsoft.com/office/officeart/2008/layout/HalfCircleOrganizationChart"/>
    <dgm:cxn modelId="{9E10E7CB-6C94-4428-95D9-F7C577E3387E}" type="presParOf" srcId="{E1E62523-8E70-4ED7-B30C-BC6726EACE4B}" destId="{AB2A2F25-4530-4517-82BC-A74930B22978}" srcOrd="3" destOrd="0" presId="urn:microsoft.com/office/officeart/2008/layout/HalfCircleOrganizationChart"/>
    <dgm:cxn modelId="{5B5E2FEA-3B2E-4DBF-A32C-BACE34FBF47A}" type="presParOf" srcId="{34B8CB9A-65D5-4187-90FF-BC056B52BD6F}" destId="{3D8B6987-6556-418D-B04F-412A0C04D74A}" srcOrd="1" destOrd="0" presId="urn:microsoft.com/office/officeart/2008/layout/HalfCircleOrganizationChart"/>
    <dgm:cxn modelId="{899F5718-6990-45BA-B95C-6B7E9AF31B96}" type="presParOf" srcId="{34B8CB9A-65D5-4187-90FF-BC056B52BD6F}" destId="{11B3312F-F80F-487D-8701-3C63421CB72D}" srcOrd="2" destOrd="0" presId="urn:microsoft.com/office/officeart/2008/layout/HalfCircleOrganizationChart"/>
    <dgm:cxn modelId="{2E430ED8-E1D3-43BC-B1EF-B5E5951C165C}" type="presParOf" srcId="{D9EDE2D3-0C57-4580-BAA1-154024BA4A41}" destId="{79ECFB0A-ADDF-42B9-8EBF-8E201FE905D5}" srcOrd="6" destOrd="0" presId="urn:microsoft.com/office/officeart/2008/layout/HalfCircleOrganizationChart"/>
    <dgm:cxn modelId="{AFC571E5-71AB-4056-BF75-453A1E6257EA}" type="presParOf" srcId="{D9EDE2D3-0C57-4580-BAA1-154024BA4A41}" destId="{6455D056-C1BA-4362-9776-159D82235768}" srcOrd="7" destOrd="0" presId="urn:microsoft.com/office/officeart/2008/layout/HalfCircleOrganizationChart"/>
    <dgm:cxn modelId="{2BAE2795-B77B-4325-8BDE-99E7A5D6B1E9}" type="presParOf" srcId="{6455D056-C1BA-4362-9776-159D82235768}" destId="{AF60E807-C2A2-4883-A188-66565F6F07E4}" srcOrd="0" destOrd="0" presId="urn:microsoft.com/office/officeart/2008/layout/HalfCircleOrganizationChart"/>
    <dgm:cxn modelId="{0E41E548-275C-4C19-95C7-8EC9CC952712}" type="presParOf" srcId="{AF60E807-C2A2-4883-A188-66565F6F07E4}" destId="{7C003191-892A-495D-B90A-4901C5CDD244}" srcOrd="0" destOrd="0" presId="urn:microsoft.com/office/officeart/2008/layout/HalfCircleOrganizationChart"/>
    <dgm:cxn modelId="{48AE1A9F-79B0-4EE8-860C-59E1F72627E7}" type="presParOf" srcId="{AF60E807-C2A2-4883-A188-66565F6F07E4}" destId="{32FC107B-BAF1-4E9B-9484-F24286244A9A}" srcOrd="1" destOrd="0" presId="urn:microsoft.com/office/officeart/2008/layout/HalfCircleOrganizationChart"/>
    <dgm:cxn modelId="{C048AB01-D377-4F20-90AD-31805941D2FA}" type="presParOf" srcId="{AF60E807-C2A2-4883-A188-66565F6F07E4}" destId="{F0A787B5-BBE2-4F8E-8998-BA66174DB339}" srcOrd="2" destOrd="0" presId="urn:microsoft.com/office/officeart/2008/layout/HalfCircleOrganizationChart"/>
    <dgm:cxn modelId="{EB09C9CF-6EDE-4648-BE4B-FD70E4674848}" type="presParOf" srcId="{AF60E807-C2A2-4883-A188-66565F6F07E4}" destId="{43E18ABF-54CA-4E28-A631-619E0173CC1E}" srcOrd="3" destOrd="0" presId="urn:microsoft.com/office/officeart/2008/layout/HalfCircleOrganizationChart"/>
    <dgm:cxn modelId="{8BF0D4FC-47D4-4C1D-85E6-D6EC754A557A}" type="presParOf" srcId="{6455D056-C1BA-4362-9776-159D82235768}" destId="{6BB04E91-65EE-4BA8-800A-35CEB7A61094}" srcOrd="1" destOrd="0" presId="urn:microsoft.com/office/officeart/2008/layout/HalfCircleOrganizationChart"/>
    <dgm:cxn modelId="{DE8DC06F-64C7-4783-8D26-AA5A9D4D397E}" type="presParOf" srcId="{6455D056-C1BA-4362-9776-159D82235768}" destId="{5FE3DA24-D916-4D88-9502-723A0E876EDF}" srcOrd="2" destOrd="0" presId="urn:microsoft.com/office/officeart/2008/layout/HalfCircleOrganizationChart"/>
    <dgm:cxn modelId="{1267A3AD-8D96-4BEF-BBBB-D71D26D6EE84}" type="presParOf" srcId="{D9EDE2D3-0C57-4580-BAA1-154024BA4A41}" destId="{BDB0C844-3F76-44FC-81DD-FF78CA35B514}" srcOrd="8" destOrd="0" presId="urn:microsoft.com/office/officeart/2008/layout/HalfCircleOrganizationChart"/>
    <dgm:cxn modelId="{62A3A91E-F571-4B03-A8D3-288F7BB46CC0}" type="presParOf" srcId="{D9EDE2D3-0C57-4580-BAA1-154024BA4A41}" destId="{D6CEC7B3-E36C-4F62-946D-50F2B45028DB}" srcOrd="9" destOrd="0" presId="urn:microsoft.com/office/officeart/2008/layout/HalfCircleOrganizationChart"/>
    <dgm:cxn modelId="{A4296854-E7A0-46F4-9EF6-C09ECC4222B8}" type="presParOf" srcId="{D6CEC7B3-E36C-4F62-946D-50F2B45028DB}" destId="{F05598B9-CA16-4F88-9599-F609EE335C94}" srcOrd="0" destOrd="0" presId="urn:microsoft.com/office/officeart/2008/layout/HalfCircleOrganizationChart"/>
    <dgm:cxn modelId="{585125B9-3721-4A3A-835E-BA66BCDD474E}" type="presParOf" srcId="{F05598B9-CA16-4F88-9599-F609EE335C94}" destId="{C6233AAE-9024-4D4E-A799-7D2A3E945292}" srcOrd="0" destOrd="0" presId="urn:microsoft.com/office/officeart/2008/layout/HalfCircleOrganizationChart"/>
    <dgm:cxn modelId="{4B2FBA9A-4D2E-441A-BF86-F43139A3D9D5}" type="presParOf" srcId="{F05598B9-CA16-4F88-9599-F609EE335C94}" destId="{44D98D7C-B22C-4524-AA3E-5780CA0C44AE}" srcOrd="1" destOrd="0" presId="urn:microsoft.com/office/officeart/2008/layout/HalfCircleOrganizationChart"/>
    <dgm:cxn modelId="{D850F2E9-0A43-4A23-8BDE-E5E9EDD9AFF4}" type="presParOf" srcId="{F05598B9-CA16-4F88-9599-F609EE335C94}" destId="{570FF7A8-AF8D-43C1-B31A-6DB4B72212F5}" srcOrd="2" destOrd="0" presId="urn:microsoft.com/office/officeart/2008/layout/HalfCircleOrganizationChart"/>
    <dgm:cxn modelId="{25B4BF83-B532-4A3C-8AA9-621D9194CF0E}" type="presParOf" srcId="{F05598B9-CA16-4F88-9599-F609EE335C94}" destId="{FD55F5FF-BED8-4627-BE1E-79A6B2173220}" srcOrd="3" destOrd="0" presId="urn:microsoft.com/office/officeart/2008/layout/HalfCircleOrganizationChart"/>
    <dgm:cxn modelId="{427D9CFC-566B-4911-9BD0-1D396A910DBC}" type="presParOf" srcId="{D6CEC7B3-E36C-4F62-946D-50F2B45028DB}" destId="{ABBDF588-C0FD-4161-A929-CB3C7204E097}" srcOrd="1" destOrd="0" presId="urn:microsoft.com/office/officeart/2008/layout/HalfCircleOrganizationChart"/>
    <dgm:cxn modelId="{95D6E7DB-4A07-41D4-B074-A996FD57903A}" type="presParOf" srcId="{D6CEC7B3-E36C-4F62-946D-50F2B45028DB}" destId="{CE6BD2BE-BAF5-41C5-877D-4FC0E2930CA5}" srcOrd="2" destOrd="0" presId="urn:microsoft.com/office/officeart/2008/layout/HalfCircleOrganizationChart"/>
    <dgm:cxn modelId="{75B7A69B-E1B7-4D5D-8C3E-123852604654}" type="presParOf" srcId="{D9EDE2D3-0C57-4580-BAA1-154024BA4A41}" destId="{C486AF31-86B7-47BF-B0B5-F5174A02CF98}" srcOrd="10" destOrd="0" presId="urn:microsoft.com/office/officeart/2008/layout/HalfCircleOrganizationChart"/>
    <dgm:cxn modelId="{7FB26D0E-3043-4851-A7A6-CAEA2F147336}" type="presParOf" srcId="{D9EDE2D3-0C57-4580-BAA1-154024BA4A41}" destId="{3BE3881A-E1B0-4DDB-8F98-75A7FACF3AF1}" srcOrd="11" destOrd="0" presId="urn:microsoft.com/office/officeart/2008/layout/HalfCircleOrganizationChart"/>
    <dgm:cxn modelId="{5BD57C17-BB16-4A1E-93F7-8A2950646558}" type="presParOf" srcId="{3BE3881A-E1B0-4DDB-8F98-75A7FACF3AF1}" destId="{4C79B628-C6CB-4ACF-A489-96B2A933189A}" srcOrd="0" destOrd="0" presId="urn:microsoft.com/office/officeart/2008/layout/HalfCircleOrganizationChart"/>
    <dgm:cxn modelId="{836A0984-CFCB-494E-B64D-391242242155}" type="presParOf" srcId="{4C79B628-C6CB-4ACF-A489-96B2A933189A}" destId="{A10AFE67-F92B-420E-9604-1ADC7EB90C5F}" srcOrd="0" destOrd="0" presId="urn:microsoft.com/office/officeart/2008/layout/HalfCircleOrganizationChart"/>
    <dgm:cxn modelId="{982C5944-9C36-40C0-B018-2D8F19BC9346}" type="presParOf" srcId="{4C79B628-C6CB-4ACF-A489-96B2A933189A}" destId="{1407D7F2-F8CF-44AA-A7D4-589BBA913E4F}" srcOrd="1" destOrd="0" presId="urn:microsoft.com/office/officeart/2008/layout/HalfCircleOrganizationChart"/>
    <dgm:cxn modelId="{BAD26FBC-2443-4E80-BC49-B41DFBEBB268}" type="presParOf" srcId="{4C79B628-C6CB-4ACF-A489-96B2A933189A}" destId="{AF5B49B5-0871-4548-AC4D-EE23545BD5A0}" srcOrd="2" destOrd="0" presId="urn:microsoft.com/office/officeart/2008/layout/HalfCircleOrganizationChart"/>
    <dgm:cxn modelId="{CE4BCF26-0E60-4835-9FAD-0B056FC0CC4C}" type="presParOf" srcId="{4C79B628-C6CB-4ACF-A489-96B2A933189A}" destId="{E118B775-ECC3-4BA0-BA34-3DC535AC0255}" srcOrd="3" destOrd="0" presId="urn:microsoft.com/office/officeart/2008/layout/HalfCircleOrganizationChart"/>
    <dgm:cxn modelId="{EFD00ED5-9686-47DD-822E-82263F4D3DB4}" type="presParOf" srcId="{3BE3881A-E1B0-4DDB-8F98-75A7FACF3AF1}" destId="{DD3005D7-F1A5-4750-9044-54D0BDAD5E48}" srcOrd="1" destOrd="0" presId="urn:microsoft.com/office/officeart/2008/layout/HalfCircleOrganizationChart"/>
    <dgm:cxn modelId="{D7B332A7-4B4E-479C-B7A1-C584BFB2E94A}" type="presParOf" srcId="{3BE3881A-E1B0-4DDB-8F98-75A7FACF3AF1}" destId="{C540104C-06F4-4543-9776-6011A40EFF6E}" srcOrd="2" destOrd="0" presId="urn:microsoft.com/office/officeart/2008/layout/HalfCircleOrganizationChart"/>
    <dgm:cxn modelId="{0FEC29B1-B12B-4087-9162-467098A5045B}" type="presParOf" srcId="{D9EDE2D3-0C57-4580-BAA1-154024BA4A41}" destId="{029ADDA8-8CE8-4E4C-BAC1-1BCA5E4730A4}" srcOrd="12" destOrd="0" presId="urn:microsoft.com/office/officeart/2008/layout/HalfCircleOrganizationChart"/>
    <dgm:cxn modelId="{A74ECFEF-1E62-466E-AF90-585F96C9D7A2}" type="presParOf" srcId="{D9EDE2D3-0C57-4580-BAA1-154024BA4A41}" destId="{F4822E13-F939-46FC-9E65-89798F586065}" srcOrd="13" destOrd="0" presId="urn:microsoft.com/office/officeart/2008/layout/HalfCircleOrganizationChart"/>
    <dgm:cxn modelId="{885BD211-46A9-42AA-A9CC-1E2071BC232A}" type="presParOf" srcId="{F4822E13-F939-46FC-9E65-89798F586065}" destId="{DB91D87A-07E3-492E-9708-924895AB95DA}" srcOrd="0" destOrd="0" presId="urn:microsoft.com/office/officeart/2008/layout/HalfCircleOrganizationChart"/>
    <dgm:cxn modelId="{55331D78-C6B1-41A4-8151-62A90908B4C8}" type="presParOf" srcId="{DB91D87A-07E3-492E-9708-924895AB95DA}" destId="{B5A83A8F-AA06-44FF-AE14-68B742BBA61C}" srcOrd="0" destOrd="0" presId="urn:microsoft.com/office/officeart/2008/layout/HalfCircleOrganizationChart"/>
    <dgm:cxn modelId="{FE3585CD-96FE-4CF9-A83B-FA358876842E}" type="presParOf" srcId="{DB91D87A-07E3-492E-9708-924895AB95DA}" destId="{38A5C0CA-F084-4C82-A696-2AD0124F786E}" srcOrd="1" destOrd="0" presId="urn:microsoft.com/office/officeart/2008/layout/HalfCircleOrganizationChart"/>
    <dgm:cxn modelId="{50CD374B-1F35-4C89-8A5D-6BADCC9EEA35}" type="presParOf" srcId="{DB91D87A-07E3-492E-9708-924895AB95DA}" destId="{73557871-AADA-4E36-8CC0-48D383DD6C0F}" srcOrd="2" destOrd="0" presId="urn:microsoft.com/office/officeart/2008/layout/HalfCircleOrganizationChart"/>
    <dgm:cxn modelId="{FF1C1460-7F13-4DC5-9514-D54831BF960E}" type="presParOf" srcId="{DB91D87A-07E3-492E-9708-924895AB95DA}" destId="{0B95F36D-697F-4D41-87A1-C025E8E83931}" srcOrd="3" destOrd="0" presId="urn:microsoft.com/office/officeart/2008/layout/HalfCircleOrganizationChart"/>
    <dgm:cxn modelId="{C70EC2F7-9C9C-495A-8B8C-ABAE542327FF}" type="presParOf" srcId="{F4822E13-F939-46FC-9E65-89798F586065}" destId="{E8327ABB-F0B0-42B3-BB9A-12C4BE94F175}" srcOrd="1" destOrd="0" presId="urn:microsoft.com/office/officeart/2008/layout/HalfCircleOrganizationChart"/>
    <dgm:cxn modelId="{BE40EEC6-C6A7-49EF-B00B-1A09A494F4C2}" type="presParOf" srcId="{F4822E13-F939-46FC-9E65-89798F586065}" destId="{B3BF9ECE-DA28-449B-A72C-4D27A926BCB7}" srcOrd="2" destOrd="0" presId="urn:microsoft.com/office/officeart/2008/layout/HalfCircleOrganizationChart"/>
    <dgm:cxn modelId="{F1A93FA2-7A1C-4A35-9128-F22AD55C4B9F}" type="presParOf" srcId="{ECCE320B-5694-48CB-9DBF-2E1748CC4498}" destId="{9EF1565A-5E9A-48A6-96B6-ED88FA8C7B2E}" srcOrd="2" destOrd="0" presId="urn:microsoft.com/office/officeart/2008/layout/HalfCircleOrganizationChart"/>
  </dgm:cxnLst>
  <dgm:bg/>
  <dgm:whole>
    <a:ln>
      <a:solidFill>
        <a:schemeClr val="accent1"/>
      </a:solidFill>
    </a:ln>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870" tIns="45935" rIns="91870" bIns="45935"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99012"/>
          </a:xfrm>
          <a:prstGeom prst="rect">
            <a:avLst/>
          </a:prstGeom>
        </p:spPr>
        <p:txBody>
          <a:bodyPr vert="horz" lIns="91870" tIns="45935" rIns="91870" bIns="45935" rtlCol="0"/>
          <a:lstStyle>
            <a:lvl1pPr algn="r">
              <a:defRPr sz="1200"/>
            </a:lvl1pPr>
          </a:lstStyle>
          <a:p>
            <a:fld id="{DFCC35C3-17FA-4DDF-BEF7-319875D20CF2}" type="datetimeFigureOut">
              <a:rPr lang="en-US" smtClean="0"/>
              <a:pPr/>
              <a:t>2/12/2021</a:t>
            </a:fld>
            <a:endParaRPr lang="en-US"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1870" tIns="45935" rIns="91870" bIns="4593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9446679"/>
            <a:ext cx="2971800" cy="499011"/>
          </a:xfrm>
          <a:prstGeom prst="rect">
            <a:avLst/>
          </a:prstGeom>
        </p:spPr>
        <p:txBody>
          <a:bodyPr vert="horz" lIns="91870" tIns="45935" rIns="91870" bIns="45935" rtlCol="0" anchor="b"/>
          <a:lstStyle>
            <a:lvl1pPr algn="r">
              <a:defRPr sz="1200"/>
            </a:lvl1pPr>
          </a:lstStyle>
          <a:p>
            <a:fld id="{8711F533-4423-4224-A617-398F6D058BBF}" type="slidenum">
              <a:rPr lang="en-US" smtClean="0"/>
              <a:pPr/>
              <a:t>‹#›</a:t>
            </a:fld>
            <a:endParaRPr lang="en-US" dirty="0"/>
          </a:p>
        </p:txBody>
      </p:sp>
    </p:spTree>
    <p:extLst>
      <p:ext uri="{BB962C8B-B14F-4D97-AF65-F5344CB8AC3E}">
        <p14:creationId xmlns:p14="http://schemas.microsoft.com/office/powerpoint/2010/main" xmlns="" val="136638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870" tIns="45935" rIns="91870" bIns="45935" rtlCol="0"/>
          <a:lstStyle>
            <a:lvl1pPr algn="l">
              <a:defRPr sz="1200"/>
            </a:lvl1pPr>
          </a:lstStyle>
          <a:p>
            <a:endParaRPr lang="en-US" dirty="0"/>
          </a:p>
        </p:txBody>
      </p:sp>
      <p:sp>
        <p:nvSpPr>
          <p:cNvPr id="3" name="Date Placeholder 2"/>
          <p:cNvSpPr>
            <a:spLocks noGrp="1"/>
          </p:cNvSpPr>
          <p:nvPr>
            <p:ph type="dt" idx="1"/>
          </p:nvPr>
        </p:nvSpPr>
        <p:spPr>
          <a:xfrm>
            <a:off x="3884614" y="0"/>
            <a:ext cx="2971800" cy="499012"/>
          </a:xfrm>
          <a:prstGeom prst="rect">
            <a:avLst/>
          </a:prstGeom>
        </p:spPr>
        <p:txBody>
          <a:bodyPr vert="horz" lIns="91870" tIns="45935" rIns="91870" bIns="45935" rtlCol="0"/>
          <a:lstStyle>
            <a:lvl1pPr algn="r">
              <a:defRPr sz="1200"/>
            </a:lvl1pPr>
          </a:lstStyle>
          <a:p>
            <a:fld id="{88DB531D-87FE-4C33-AEE8-49C5581EE684}" type="datetimeFigureOut">
              <a:rPr lang="en-US" smtClean="0"/>
              <a:pPr/>
              <a:t>2/12/2021</a:t>
            </a:fld>
            <a:endParaRPr lang="en-US" dirty="0"/>
          </a:p>
        </p:txBody>
      </p:sp>
      <p:sp>
        <p:nvSpPr>
          <p:cNvPr id="4" name="Slide Image Placeholder 3"/>
          <p:cNvSpPr>
            <a:spLocks noGrp="1" noRot="1" noChangeAspect="1"/>
          </p:cNvSpPr>
          <p:nvPr>
            <p:ph type="sldImg" idx="2"/>
          </p:nvPr>
        </p:nvSpPr>
        <p:spPr>
          <a:xfrm>
            <a:off x="1192213" y="1244600"/>
            <a:ext cx="4473575" cy="3355975"/>
          </a:xfrm>
          <a:prstGeom prst="rect">
            <a:avLst/>
          </a:prstGeom>
          <a:noFill/>
          <a:ln w="12700">
            <a:solidFill>
              <a:prstClr val="black"/>
            </a:solidFill>
          </a:ln>
        </p:spPr>
        <p:txBody>
          <a:bodyPr vert="horz" lIns="91870" tIns="45935" rIns="91870" bIns="45935" rtlCol="0" anchor="ctr"/>
          <a:lstStyle/>
          <a:p>
            <a:endParaRPr lang="en-US" dirty="0"/>
          </a:p>
        </p:txBody>
      </p:sp>
      <p:sp>
        <p:nvSpPr>
          <p:cNvPr id="5" name="Notes Placeholder 4"/>
          <p:cNvSpPr>
            <a:spLocks noGrp="1"/>
          </p:cNvSpPr>
          <p:nvPr>
            <p:ph type="body" sz="quarter" idx="3"/>
          </p:nvPr>
        </p:nvSpPr>
        <p:spPr>
          <a:xfrm>
            <a:off x="685801" y="4786362"/>
            <a:ext cx="5486400" cy="3916115"/>
          </a:xfrm>
          <a:prstGeom prst="rect">
            <a:avLst/>
          </a:prstGeom>
        </p:spPr>
        <p:txBody>
          <a:bodyPr vert="horz" lIns="91870" tIns="45935" rIns="91870" bIns="4593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9"/>
            <a:ext cx="2971800" cy="499011"/>
          </a:xfrm>
          <a:prstGeom prst="rect">
            <a:avLst/>
          </a:prstGeom>
        </p:spPr>
        <p:txBody>
          <a:bodyPr vert="horz" lIns="91870" tIns="45935" rIns="91870" bIns="459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9446679"/>
            <a:ext cx="2971800" cy="499011"/>
          </a:xfrm>
          <a:prstGeom prst="rect">
            <a:avLst/>
          </a:prstGeom>
        </p:spPr>
        <p:txBody>
          <a:bodyPr vert="horz" lIns="91870" tIns="45935" rIns="91870" bIns="45935" rtlCol="0" anchor="b"/>
          <a:lstStyle>
            <a:lvl1pPr algn="r">
              <a:defRPr sz="1200"/>
            </a:lvl1pPr>
          </a:lstStyle>
          <a:p>
            <a:fld id="{3709BAC0-C260-440A-B25A-C745026B6CCC}" type="slidenum">
              <a:rPr lang="en-US" smtClean="0"/>
              <a:pPr/>
              <a:t>‹#›</a:t>
            </a:fld>
            <a:endParaRPr lang="en-US" dirty="0"/>
          </a:p>
        </p:txBody>
      </p:sp>
    </p:spTree>
    <p:extLst>
      <p:ext uri="{BB962C8B-B14F-4D97-AF65-F5344CB8AC3E}">
        <p14:creationId xmlns:p14="http://schemas.microsoft.com/office/powerpoint/2010/main" xmlns="" val="297415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9349" rtl="0" eaLnBrk="1" fontAlgn="auto" latinLnBrk="0" hangingPunct="1">
              <a:lnSpc>
                <a:spcPct val="100000"/>
              </a:lnSpc>
              <a:spcBef>
                <a:spcPts val="0"/>
              </a:spcBef>
              <a:spcAft>
                <a:spcPts val="0"/>
              </a:spcAft>
              <a:buClrTx/>
              <a:buSzTx/>
              <a:buFontTx/>
              <a:buNone/>
              <a:tabLst/>
              <a:defRPr/>
            </a:pPr>
            <a:fld id="{3709BAC0-C260-440A-B25A-C745026B6CC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49"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545925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34FE3-714D-4BBE-AF58-F56AE0B98DD2}" type="datetime1">
              <a:rPr lang="en-US" smtClean="0"/>
              <a:pPr/>
              <a:t>2/12/2021</a:t>
            </a:fld>
            <a:endParaRPr lang="en-US" dirty="0"/>
          </a:p>
        </p:txBody>
      </p:sp>
      <p:sp>
        <p:nvSpPr>
          <p:cNvPr id="5" name="Footer Placeholder 4"/>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12"/>
          </p:nvPr>
        </p:nvSpPr>
        <p:spPr>
          <a:xfrm>
            <a:off x="6734346" y="6356350"/>
            <a:ext cx="2133600" cy="365125"/>
          </a:xfrm>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48571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A3CFB-8958-4D98-96C6-10D011C49D60}" type="datetime1">
              <a:rPr lang="en-US" smtClean="0"/>
              <a:pPr/>
              <a:t>2/12/2021</a:t>
            </a:fld>
            <a:endParaRPr lang="en-US" dirty="0"/>
          </a:p>
        </p:txBody>
      </p:sp>
      <p:sp>
        <p:nvSpPr>
          <p:cNvPr id="5" name="Footer Placeholder 4"/>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404946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61960-B77D-4BD5-BB0C-24E29C14B470}" type="datetime1">
              <a:rPr lang="en-US" smtClean="0"/>
              <a:pPr/>
              <a:t>2/12/2021</a:t>
            </a:fld>
            <a:endParaRPr lang="en-US" dirty="0"/>
          </a:p>
        </p:txBody>
      </p:sp>
      <p:sp>
        <p:nvSpPr>
          <p:cNvPr id="5" name="Footer Placeholder 4"/>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233305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5768C0-D9C6-4A3D-A90D-2B0116EFC45C}" type="datetime1">
              <a:rPr lang="en-US" smtClean="0"/>
              <a:pPr/>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34346" y="6356350"/>
            <a:ext cx="2133600" cy="365125"/>
          </a:xfrm>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951149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193D6-B971-4E84-8D43-395B8B0AF5CE}" type="datetime1">
              <a:rPr lang="en-US" smtClean="0"/>
              <a:pPr/>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99842" y="6485740"/>
            <a:ext cx="2133600" cy="365125"/>
          </a:xfrm>
        </p:spPr>
        <p:txBody>
          <a:bodyPr/>
          <a:lstStyle>
            <a:lvl1pPr>
              <a:defRPr sz="1050">
                <a:latin typeface="Arial" panose="020B0604020202020204" pitchFamily="34" charset="0"/>
                <a:cs typeface="Arial" panose="020B0604020202020204" pitchFamily="34" charset="0"/>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137387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464887-966E-4C85-9FE2-7A9CF663463C}" type="datetime1">
              <a:rPr lang="en-US" smtClean="0"/>
              <a:pPr/>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74042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A617A-AF0D-431E-BD33-DC919DDEB010}" type="datetime1">
              <a:rPr lang="en-US" smtClean="0"/>
              <a:pPr/>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326049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7654B-B2DF-45FF-B588-F8F3039F379C}" type="datetime1">
              <a:rPr lang="en-US" smtClean="0"/>
              <a:pPr/>
              <a:t>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667047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76260-2AC9-4ACD-BE75-2B2943B5D9B1}" type="datetime1">
              <a:rPr lang="en-US" smtClean="0"/>
              <a:pPr/>
              <a:t>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281577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7B23C-356F-4BEA-A4CD-3EA5FF420E33}" type="datetime1">
              <a:rPr lang="en-US" smtClean="0"/>
              <a:pPr/>
              <a:t>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852660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34C45-8049-43CD-9C13-EEAAAE5C4356}" type="datetime1">
              <a:rPr lang="en-US" smtClean="0"/>
              <a:pPr/>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52386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1FB64-41C3-42DE-ABB4-573644B55A65}" type="datetime1">
              <a:rPr lang="en-US" smtClean="0"/>
              <a:pPr/>
              <a:t>2/12/2021</a:t>
            </a:fld>
            <a:endParaRPr lang="en-US" dirty="0"/>
          </a:p>
        </p:txBody>
      </p:sp>
      <p:sp>
        <p:nvSpPr>
          <p:cNvPr id="5" name="Footer Placeholder 4"/>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12"/>
          </p:nvPr>
        </p:nvSpPr>
        <p:spPr>
          <a:xfrm>
            <a:off x="6699842" y="6485740"/>
            <a:ext cx="2133600" cy="365125"/>
          </a:xfrm>
        </p:spPr>
        <p:txBody>
          <a:bodyPr/>
          <a:lstStyle>
            <a:lvl1pPr>
              <a:defRPr sz="1050">
                <a:latin typeface="Arial" panose="020B0604020202020204" pitchFamily="34" charset="0"/>
                <a:cs typeface="Arial" panose="020B0604020202020204" pitchFamily="34" charset="0"/>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419488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68069-7C46-45B6-B678-A6772B1A736C}" type="datetime1">
              <a:rPr lang="en-US" smtClean="0"/>
              <a:pPr/>
              <a:t>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896825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12978-F961-426E-83A2-B8DF415D2704}" type="datetime1">
              <a:rPr lang="en-US" smtClean="0"/>
              <a:pPr/>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32241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A08B3-11E6-4EFA-979F-C967E861C87D}" type="datetime1">
              <a:rPr lang="en-US" smtClean="0"/>
              <a:pPr/>
              <a:t>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97780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23512-FF94-4E3A-A653-0DDDA44D37BF}" type="datetime1">
              <a:rPr lang="en-US" smtClean="0"/>
              <a:pPr/>
              <a:t>2/12/2021</a:t>
            </a:fld>
            <a:endParaRPr lang="en-US" dirty="0"/>
          </a:p>
        </p:txBody>
      </p:sp>
      <p:sp>
        <p:nvSpPr>
          <p:cNvPr id="5" name="Footer Placeholder 4"/>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390113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70D418-1595-4483-B7B5-FEDC81EEC64A}" type="datetime1">
              <a:rPr lang="en-US" smtClean="0"/>
              <a:pPr/>
              <a:t>2/12/2021</a:t>
            </a:fld>
            <a:endParaRPr lang="en-US" dirty="0"/>
          </a:p>
        </p:txBody>
      </p:sp>
      <p:sp>
        <p:nvSpPr>
          <p:cNvPr id="6" name="Footer Placeholder 5"/>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548545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B579C6-87FA-4009-87A3-A485EA627C77}" type="datetime1">
              <a:rPr lang="en-US" smtClean="0"/>
              <a:pPr/>
              <a:t>2/12/2021</a:t>
            </a:fld>
            <a:endParaRPr lang="en-US" dirty="0"/>
          </a:p>
        </p:txBody>
      </p:sp>
      <p:sp>
        <p:nvSpPr>
          <p:cNvPr id="8" name="Footer Placeholder 7"/>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9" name="Slide Number Placeholder 8"/>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86481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FA5EA-E8F6-4BBA-9B7B-FCEC0805C2AC}" type="datetime1">
              <a:rPr lang="en-US" smtClean="0"/>
              <a:pPr/>
              <a:t>2/12/2021</a:t>
            </a:fld>
            <a:endParaRPr lang="en-US" dirty="0"/>
          </a:p>
        </p:txBody>
      </p:sp>
      <p:sp>
        <p:nvSpPr>
          <p:cNvPr id="4" name="Footer Placeholder 3"/>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5" name="Slide Number Placeholder 4"/>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58452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6323D-04C3-4AAC-9C56-FD0F7241258F}" type="datetime1">
              <a:rPr lang="en-US" smtClean="0"/>
              <a:pPr/>
              <a:t>2/12/2021</a:t>
            </a:fld>
            <a:endParaRPr lang="en-US" dirty="0"/>
          </a:p>
        </p:txBody>
      </p:sp>
      <p:sp>
        <p:nvSpPr>
          <p:cNvPr id="3" name="Footer Placeholder 2"/>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4" name="Slide Number Placeholder 3"/>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265403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25206-534D-410D-BF4B-F7FE9A3767E6}" type="datetime1">
              <a:rPr lang="en-US" smtClean="0"/>
              <a:pPr/>
              <a:t>2/12/2021</a:t>
            </a:fld>
            <a:endParaRPr lang="en-US" dirty="0"/>
          </a:p>
        </p:txBody>
      </p:sp>
      <p:sp>
        <p:nvSpPr>
          <p:cNvPr id="6" name="Footer Placeholder 5"/>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65031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0E89D-2B41-4CE5-A6E4-DE8051154A48}" type="datetime1">
              <a:rPr lang="en-US" smtClean="0"/>
              <a:pPr/>
              <a:t>2/12/2021</a:t>
            </a:fld>
            <a:endParaRPr lang="en-US" dirty="0"/>
          </a:p>
        </p:txBody>
      </p:sp>
      <p:sp>
        <p:nvSpPr>
          <p:cNvPr id="6" name="Footer Placeholder 5"/>
          <p:cNvSpPr>
            <a:spLocks noGrp="1"/>
          </p:cNvSpPr>
          <p:nvPr>
            <p:ph type="ftr" sz="quarter" idx="11"/>
          </p:nvPr>
        </p:nvSpPr>
        <p:spPr/>
        <p:txBody>
          <a:bodyPr/>
          <a:lstStyle/>
          <a:p>
            <a:r>
              <a:rPr lang="en-US" dirty="0" smtClean="0"/>
              <a:t>Legal Aid SA Presentation to PC on Justice and Constitutional Development: February 2021</a:t>
            </a:r>
            <a:endParaRPr lang="en-US" dirty="0"/>
          </a:p>
        </p:txBody>
      </p:sp>
      <p:sp>
        <p:nvSpPr>
          <p:cNvPr id="7" name="Slide Number Placeholder 6"/>
          <p:cNvSpPr>
            <a:spLocks noGrp="1"/>
          </p:cNvSpPr>
          <p:nvPr>
            <p:ph type="sldNum" sz="quarter" idx="12"/>
          </p:nvPr>
        </p:nvSpPr>
        <p:spPr/>
        <p:txBody>
          <a:body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99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A9A0C-EF79-4804-8543-A4C708CD3293}" type="datetime1">
              <a:rPr lang="en-US" smtClean="0"/>
              <a:pPr/>
              <a:t>2/12/2021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Legal Aid SA Presentation to PC on Justice and Constitutional Development: February 2021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15062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08AAF-FD4D-442E-B35D-CCCB773DFC26}" type="datetime1">
              <a:rPr lang="en-US" smtClean="0"/>
              <a:pPr/>
              <a:t>2/12/2021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BE9B7-FB75-284D-83FF-0AB6B020F1CD}" type="slidenum">
              <a:rPr lang="en-US" smtClean="0"/>
              <a:pPr/>
              <a:t>‹#›</a:t>
            </a:fld>
            <a:endParaRPr lang="en-US" dirty="0"/>
          </a:p>
        </p:txBody>
      </p:sp>
    </p:spTree>
    <p:extLst>
      <p:ext uri="{BB962C8B-B14F-4D97-AF65-F5344CB8AC3E}">
        <p14:creationId xmlns:p14="http://schemas.microsoft.com/office/powerpoint/2010/main" xmlns="" val="142925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nvSpPr>
        <p:spPr>
          <a:xfrm>
            <a:off x="891094" y="0"/>
            <a:ext cx="8252905" cy="2176669"/>
          </a:xfrm>
          <a:prstGeom prst="rect">
            <a:avLst/>
          </a:prstGeom>
        </p:spPr>
        <p:txBody>
          <a:bodyPr vert="horz" lIns="91440" tIns="45720" rIns="91440" bIns="45720" rtlCol="0" anchor="ctr">
            <a:noAutofit/>
          </a:bodyPr>
          <a:lstStyle>
            <a:lvl1pPr algn="ctr" defTabSz="457212" rtl="0" eaLnBrk="1" latinLnBrk="0" hangingPunct="1">
              <a:spcBef>
                <a:spcPct val="0"/>
              </a:spcBef>
              <a:buNone/>
              <a:defRPr sz="4000" kern="1200">
                <a:solidFill>
                  <a:srgbClr val="008AC4"/>
                </a:solidFill>
                <a:latin typeface="+mj-lt"/>
                <a:ea typeface="+mj-ea"/>
                <a:cs typeface="+mj-cs"/>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8AC4"/>
                </a:solidFill>
                <a:effectLst/>
                <a:uLnTx/>
                <a:uFillTx/>
                <a:latin typeface="Eras Demi ITC" panose="020B0805030504020804" pitchFamily="34" charset="0"/>
                <a:ea typeface="+mj-ea"/>
                <a:cs typeface="+mj-cs"/>
              </a:rPr>
              <a:t>Legal Aid SA </a:t>
            </a:r>
          </a:p>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8AC4"/>
                </a:solidFill>
                <a:effectLst/>
                <a:uLnTx/>
                <a:uFillTx/>
                <a:latin typeface="Eras Demi ITC" panose="020B0805030504020804" pitchFamily="34" charset="0"/>
                <a:ea typeface="+mj-ea"/>
                <a:cs typeface="+mj-cs"/>
              </a:rPr>
              <a:t>Presentation to Portfolio Committee on Justice and Correctional Services </a:t>
            </a:r>
          </a:p>
        </p:txBody>
      </p:sp>
      <p:sp>
        <p:nvSpPr>
          <p:cNvPr id="6" name="Subtitle 2"/>
          <p:cNvSpPr>
            <a:spLocks noGrp="1"/>
          </p:cNvSpPr>
          <p:nvPr/>
        </p:nvSpPr>
        <p:spPr>
          <a:xfrm>
            <a:off x="3737113" y="1888436"/>
            <a:ext cx="5178287" cy="1948068"/>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12"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srgbClr val="00B050"/>
              </a:solidFill>
              <a:effectLst/>
              <a:uLnTx/>
              <a:uFillTx/>
              <a:latin typeface="Eras Demi ITC" panose="020B0805030504020804" pitchFamily="34" charset="0"/>
              <a:ea typeface="+mn-ea"/>
              <a:cs typeface="+mn-cs"/>
            </a:endParaRPr>
          </a:p>
        </p:txBody>
      </p:sp>
      <p:sp>
        <p:nvSpPr>
          <p:cNvPr id="2" name="TextBox 1"/>
          <p:cNvSpPr txBox="1"/>
          <p:nvPr/>
        </p:nvSpPr>
        <p:spPr>
          <a:xfrm>
            <a:off x="5828146" y="3965079"/>
            <a:ext cx="216371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lumMod val="50000"/>
                    <a:lumOff val="50000"/>
                  </a:prstClr>
                </a:solidFill>
                <a:effectLst/>
                <a:uLnTx/>
                <a:uFillTx/>
                <a:latin typeface="Eras Demi ITC" panose="020B0805030504020804" pitchFamily="34" charset="0"/>
                <a:ea typeface="+mn-ea"/>
                <a:cs typeface="+mn-cs"/>
              </a:rPr>
              <a:t>12 February 2021</a:t>
            </a:r>
            <a:endParaRPr kumimoji="0" lang="en-US" sz="180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cs typeface="+mn-cs"/>
            </a:endParaRPr>
          </a:p>
        </p:txBody>
      </p:sp>
      <p:sp>
        <p:nvSpPr>
          <p:cNvPr id="3" name="TextBox 2"/>
          <p:cNvSpPr txBox="1"/>
          <p:nvPr/>
        </p:nvSpPr>
        <p:spPr>
          <a:xfrm>
            <a:off x="5108713" y="1987826"/>
            <a:ext cx="3806687" cy="830997"/>
          </a:xfrm>
          <a:prstGeom prst="rect">
            <a:avLst/>
          </a:prstGeom>
          <a:noFill/>
        </p:spPr>
        <p:txBody>
          <a:bodyPr wrap="square" rtlCol="0">
            <a:spAutoFit/>
          </a:bodyPr>
          <a:lstStyle/>
          <a:p>
            <a:pPr>
              <a:defRPr/>
            </a:pPr>
            <a:r>
              <a:rPr lang="en-ZA" sz="2400" b="1" dirty="0">
                <a:solidFill>
                  <a:srgbClr val="1F497D"/>
                </a:solidFill>
                <a:latin typeface="Eras Demi ITC" panose="020B0805030504020804" pitchFamily="34" charset="0"/>
              </a:rPr>
              <a:t>Client Complaints</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2400" b="1" dirty="0" smtClean="0">
                <a:solidFill>
                  <a:srgbClr val="1F497D"/>
                </a:solidFill>
                <a:latin typeface="Eras Demi ITC" panose="020B0805030504020804" pitchFamily="34" charset="0"/>
              </a:rPr>
              <a:t> &amp; Legal Quality</a:t>
            </a:r>
            <a:endParaRPr kumimoji="0" lang="en-ZA" sz="2400" b="1" i="0" u="none" strike="noStrike" kern="1200" cap="none" spc="0" normalizeH="0" baseline="0" noProof="0" dirty="0">
              <a:ln>
                <a:noFill/>
              </a:ln>
              <a:solidFill>
                <a:srgbClr val="1F497D"/>
              </a:solidFill>
              <a:effectLst/>
              <a:uLnTx/>
              <a:uFillTx/>
              <a:latin typeface="Eras Demi ITC" panose="020B0805030504020804" pitchFamily="34" charset="0"/>
              <a:ea typeface="+mn-ea"/>
              <a:cs typeface="+mn-cs"/>
            </a:endParaRPr>
          </a:p>
        </p:txBody>
      </p:sp>
    </p:spTree>
    <p:extLst>
      <p:ext uri="{BB962C8B-B14F-4D97-AF65-F5344CB8AC3E}">
        <p14:creationId xmlns:p14="http://schemas.microsoft.com/office/powerpoint/2010/main" xmlns="" val="770689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1.2. Current Complaints – Matter 2</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a:lnSpc>
                <a:spcPct val="110000"/>
              </a:lnSpc>
            </a:pPr>
            <a:r>
              <a:rPr lang="en-US" sz="2100" dirty="0" smtClean="0">
                <a:latin typeface="Arial"/>
                <a:cs typeface="Arial"/>
              </a:rPr>
              <a:t>The new practitioner spoke to the client on 15 December and 14 January 2021 explaining the way forward.</a:t>
            </a:r>
          </a:p>
          <a:p>
            <a:pPr>
              <a:lnSpc>
                <a:spcPct val="110000"/>
              </a:lnSpc>
            </a:pPr>
            <a:r>
              <a:rPr lang="en-US" sz="2100" dirty="0" smtClean="0">
                <a:latin typeface="Arial"/>
                <a:cs typeface="Arial"/>
              </a:rPr>
              <a:t>A trail date on the opposed roll was sought on 15 January 2021 but a pre-trial date was allocated by the court for 12 March 2021.</a:t>
            </a:r>
          </a:p>
          <a:p>
            <a:pPr>
              <a:lnSpc>
                <a:spcPct val="110000"/>
              </a:lnSpc>
            </a:pPr>
            <a:r>
              <a:rPr lang="en-US" sz="2100" dirty="0" smtClean="0">
                <a:latin typeface="Arial"/>
                <a:cs typeface="Arial"/>
              </a:rPr>
              <a:t>A consultation occurred on 29 January 2021 at the Kuils River Court with client where the concerns relating to proving the grounds for forfeiture were explained as well as the purpose of a pre-trial meeting.</a:t>
            </a:r>
          </a:p>
          <a:p>
            <a:pPr>
              <a:lnSpc>
                <a:spcPct val="110000"/>
              </a:lnSpc>
            </a:pPr>
            <a:r>
              <a:rPr lang="en-US" sz="2100" dirty="0" smtClean="0">
                <a:latin typeface="Arial"/>
                <a:cs typeface="Arial"/>
              </a:rPr>
              <a:t>Only after the Pre-Trial will the court allocate a trial date on the opposed roll if found to be trial ready.</a:t>
            </a:r>
          </a:p>
          <a:p>
            <a:pPr>
              <a:lnSpc>
                <a:spcPct val="110000"/>
              </a:lnSpc>
            </a:pPr>
            <a:r>
              <a:rPr lang="en-US" sz="2100" dirty="0" smtClean="0">
                <a:latin typeface="Arial"/>
                <a:cs typeface="Arial"/>
              </a:rPr>
              <a:t>A letter detailing the discussion has been prepared in Afrikaans for the client.</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085374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1.3. Current Complaints – Matter 3</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a:lnSpc>
                <a:spcPct val="110000"/>
              </a:lnSpc>
            </a:pPr>
            <a:r>
              <a:rPr lang="en-US" sz="2100" dirty="0" smtClean="0">
                <a:latin typeface="Arial"/>
                <a:cs typeface="Arial"/>
              </a:rPr>
              <a:t>The complainant is not currently a client of Legal Aid SA</a:t>
            </a:r>
          </a:p>
          <a:p>
            <a:pPr>
              <a:lnSpc>
                <a:spcPct val="110000"/>
              </a:lnSpc>
            </a:pPr>
            <a:r>
              <a:rPr lang="en-US" sz="2100" dirty="0" smtClean="0">
                <a:latin typeface="Arial"/>
                <a:cs typeface="Arial"/>
              </a:rPr>
              <a:t>Client lodged a complaint in March 2020 with the Acting Civil Principal Attorney who was on contract but then complainant appointed the practitioner to undertake her matter in his private capacity</a:t>
            </a:r>
          </a:p>
          <a:p>
            <a:pPr>
              <a:lnSpc>
                <a:spcPct val="110000"/>
              </a:lnSpc>
            </a:pPr>
            <a:r>
              <a:rPr lang="en-US" sz="2100" dirty="0" smtClean="0">
                <a:latin typeface="Arial"/>
                <a:cs typeface="Arial"/>
              </a:rPr>
              <a:t>The practitioner formally went on record on 22 June 2020.</a:t>
            </a:r>
          </a:p>
          <a:p>
            <a:pPr>
              <a:lnSpc>
                <a:spcPct val="110000"/>
              </a:lnSpc>
            </a:pPr>
            <a:r>
              <a:rPr lang="en-US" sz="2100" dirty="0" smtClean="0">
                <a:latin typeface="Arial"/>
                <a:cs typeface="Arial"/>
              </a:rPr>
              <a:t>The matter was closed on our system in September 2020 as “Mandate terminated”.</a:t>
            </a:r>
          </a:p>
          <a:p>
            <a:pPr>
              <a:lnSpc>
                <a:spcPct val="110000"/>
              </a:lnSpc>
            </a:pPr>
            <a:r>
              <a:rPr lang="en-US" sz="2100" dirty="0" smtClean="0">
                <a:latin typeface="Arial"/>
                <a:cs typeface="Arial"/>
              </a:rPr>
              <a:t>The client complained that our practitioner at the Potchefstroom Local Office did not represent her at the Maintenance Court and Domestic Violence Court. </a:t>
            </a:r>
          </a:p>
          <a:p>
            <a:pPr>
              <a:lnSpc>
                <a:spcPct val="110000"/>
              </a:lnSpc>
            </a:pPr>
            <a:r>
              <a:rPr lang="en-US" sz="2100" dirty="0" smtClean="0">
                <a:latin typeface="Arial"/>
                <a:cs typeface="Arial"/>
              </a:rPr>
              <a:t>The client on her own instituted both the Maintenance and Domestic Violence Court matters.</a:t>
            </a:r>
          </a:p>
          <a:p>
            <a:pPr>
              <a:lnSpc>
                <a:spcPct val="110000"/>
              </a:lnSpc>
            </a:pPr>
            <a:r>
              <a:rPr lang="en-US" sz="2100" dirty="0" smtClean="0">
                <a:latin typeface="Arial"/>
                <a:cs typeface="Arial"/>
              </a:rPr>
              <a:t>At the first consultation on 5 March 2018 the complainant advised that the matters were in court on 6 March 2018 and requested legal aid assistance.</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037494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1.3. Current Complaints – Matter 3</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a:lnSpc>
                <a:spcPct val="110000"/>
              </a:lnSpc>
            </a:pPr>
            <a:r>
              <a:rPr lang="en-US" sz="2100" dirty="0" smtClean="0">
                <a:latin typeface="Arial"/>
                <a:cs typeface="Arial"/>
              </a:rPr>
              <a:t>The civil manager went to court and found that the Respondent was not legally represented in either matter.</a:t>
            </a:r>
          </a:p>
          <a:p>
            <a:pPr>
              <a:lnSpc>
                <a:spcPct val="110000"/>
              </a:lnSpc>
            </a:pPr>
            <a:r>
              <a:rPr lang="en-US" sz="2100" dirty="0" smtClean="0">
                <a:latin typeface="Arial"/>
                <a:cs typeface="Arial"/>
              </a:rPr>
              <a:t>Regulation 13(2) determines that we cannot provide legal representation when the other party is not legally represented. Both the complainant and the court were verbally informed that we could not assist due to this exclusion in the policy.</a:t>
            </a:r>
          </a:p>
          <a:p>
            <a:pPr>
              <a:lnSpc>
                <a:spcPct val="110000"/>
              </a:lnSpc>
            </a:pPr>
            <a:r>
              <a:rPr lang="en-US" sz="2100" dirty="0" smtClean="0">
                <a:latin typeface="Arial"/>
                <a:cs typeface="Arial"/>
              </a:rPr>
              <a:t>The complainant states that we did not assist with ensuring that she obtained primary care of the children. This is not correct as it was requested in the Plea and Counter Claim served and filed on behalf of the client in the Divorce Matter.</a:t>
            </a:r>
          </a:p>
          <a:p>
            <a:pPr>
              <a:lnSpc>
                <a:spcPct val="110000"/>
              </a:lnSpc>
            </a:pPr>
            <a:r>
              <a:rPr lang="en-US" sz="2100" dirty="0" smtClean="0">
                <a:latin typeface="Arial"/>
                <a:cs typeface="Arial"/>
              </a:rPr>
              <a:t>The husband also sought primary care of the children and thus a family advocates report was sought, as per the legal requirements, to make a recommendation to the court as to primary care and contact.</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608030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1.3. Current Complaints – Matter 3</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fontScale="92500"/>
          </a:bodyPr>
          <a:lstStyle/>
          <a:p>
            <a:pPr>
              <a:lnSpc>
                <a:spcPct val="110000"/>
              </a:lnSpc>
            </a:pPr>
            <a:r>
              <a:rPr lang="en-US" sz="2100" dirty="0" smtClean="0">
                <a:latin typeface="Arial"/>
                <a:cs typeface="Arial"/>
              </a:rPr>
              <a:t>The Family Advocate conducted an inquiry and brought our a report in August 2019 recommending that primary care be given to the father.</a:t>
            </a:r>
          </a:p>
          <a:p>
            <a:pPr>
              <a:lnSpc>
                <a:spcPct val="110000"/>
              </a:lnSpc>
            </a:pPr>
            <a:r>
              <a:rPr lang="en-US" sz="2100" dirty="0" smtClean="0">
                <a:latin typeface="Arial"/>
                <a:cs typeface="Arial"/>
              </a:rPr>
              <a:t>Client alleges that there is a court order giving custody to the husband. We are unaware of such a Court order as the Family Advocates report is a recommendation to the court and does not bind the court.</a:t>
            </a:r>
          </a:p>
          <a:p>
            <a:pPr>
              <a:lnSpc>
                <a:spcPct val="110000"/>
              </a:lnSpc>
            </a:pPr>
            <a:r>
              <a:rPr lang="en-US" sz="2100" dirty="0" smtClean="0">
                <a:latin typeface="Arial"/>
                <a:cs typeface="Arial"/>
              </a:rPr>
              <a:t>Legal Representatives are not permitted into the meetings relating to the Family Advocates investigation.</a:t>
            </a:r>
          </a:p>
          <a:p>
            <a:pPr>
              <a:lnSpc>
                <a:spcPct val="110000"/>
              </a:lnSpc>
            </a:pPr>
            <a:r>
              <a:rPr lang="en-US" sz="2100" dirty="0" smtClean="0">
                <a:latin typeface="Arial"/>
                <a:cs typeface="Arial"/>
              </a:rPr>
              <a:t>It appears from the Family Advocates report that the complainant placed the children in the care of the father as she found employment in Johannesburg and could not care for them in JHB.</a:t>
            </a:r>
          </a:p>
          <a:p>
            <a:pPr>
              <a:lnSpc>
                <a:spcPct val="110000"/>
              </a:lnSpc>
            </a:pPr>
            <a:r>
              <a:rPr lang="en-US" sz="2100" dirty="0" smtClean="0">
                <a:latin typeface="Arial"/>
                <a:cs typeface="Arial"/>
              </a:rPr>
              <a:t>The client alleges there was a delay in transferring her file to JHB. The request was received on 3 April 2019 and the file was sent on 24 April 2019 and the JHB Office confirmed receipt on 27 May 2019.</a:t>
            </a:r>
          </a:p>
          <a:p>
            <a:pPr>
              <a:lnSpc>
                <a:spcPct val="110000"/>
              </a:lnSpc>
            </a:pPr>
            <a:r>
              <a:rPr lang="en-US" sz="2100" dirty="0" smtClean="0">
                <a:latin typeface="Arial"/>
                <a:cs typeface="Arial"/>
              </a:rPr>
              <a:t>The matter could not proceed until the family advocates report was available, and the PLO sent the report and proposed Dead of Settlement to both the client and the JLO via e-mail in September 2019.</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104441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1.3. Current Complaints – Matter 3</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a:lnSpc>
                <a:spcPct val="110000"/>
              </a:lnSpc>
            </a:pPr>
            <a:r>
              <a:rPr lang="en-US" sz="2100" dirty="0">
                <a:latin typeface="Arial"/>
                <a:cs typeface="Arial"/>
              </a:rPr>
              <a:t>There were delays between September 2019 and March 2020 by the practitioner at the JLO and the Civil PLP was remiss in not addressing the complaint</a:t>
            </a:r>
          </a:p>
          <a:p>
            <a:pPr>
              <a:lnSpc>
                <a:spcPct val="110000"/>
              </a:lnSpc>
            </a:pPr>
            <a:r>
              <a:rPr lang="en-US" sz="2100" dirty="0" smtClean="0">
                <a:latin typeface="Arial"/>
                <a:cs typeface="Arial"/>
              </a:rPr>
              <a:t>Disciplinary transgressions/Performance shortcomings were already under investigation in relation the both the practitioner and the civil manager from the JHBLO in unrelated matters and they are both are no longer in our employ.</a:t>
            </a:r>
          </a:p>
          <a:p>
            <a:pPr>
              <a:lnSpc>
                <a:spcPct val="110000"/>
              </a:lnSpc>
            </a:pPr>
            <a:r>
              <a:rPr lang="en-US" sz="2100" dirty="0" smtClean="0">
                <a:latin typeface="Arial"/>
                <a:cs typeface="Arial"/>
              </a:rPr>
              <a:t>We are not able to locate our file but the current private attorney has furnished copies of all documents that was in our file.</a:t>
            </a:r>
          </a:p>
          <a:p>
            <a:pPr>
              <a:lnSpc>
                <a:spcPct val="110000"/>
              </a:lnSpc>
            </a:pPr>
            <a:r>
              <a:rPr lang="en-US" sz="2100" dirty="0" smtClean="0">
                <a:latin typeface="Arial"/>
                <a:cs typeface="Arial"/>
              </a:rPr>
              <a:t>There is no record of a written termination of our mandate and request for our file in the matter.</a:t>
            </a:r>
          </a:p>
          <a:p>
            <a:pPr>
              <a:lnSpc>
                <a:spcPct val="110000"/>
              </a:lnSpc>
            </a:pPr>
            <a:r>
              <a:rPr lang="en-US" sz="2100" dirty="0" smtClean="0">
                <a:latin typeface="Arial"/>
                <a:cs typeface="Arial"/>
              </a:rPr>
              <a:t>A formal letter will be addressed to the client via her current attorney to determine if she wants to seek legal aid assistance again.</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379201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1.4. Current Complaints – Matter 4</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a:lnSpc>
                <a:spcPct val="110000"/>
              </a:lnSpc>
            </a:pPr>
            <a:r>
              <a:rPr lang="en-US" sz="2100" dirty="0" smtClean="0">
                <a:latin typeface="Arial"/>
                <a:cs typeface="Arial"/>
              </a:rPr>
              <a:t>This matter did not feature in the </a:t>
            </a:r>
            <a:r>
              <a:rPr lang="en-US" sz="2100" dirty="0" err="1" smtClean="0">
                <a:latin typeface="Arial"/>
                <a:cs typeface="Arial"/>
              </a:rPr>
              <a:t>programme</a:t>
            </a:r>
            <a:r>
              <a:rPr lang="en-US" sz="2100" dirty="0" smtClean="0">
                <a:latin typeface="Arial"/>
                <a:cs typeface="Arial"/>
              </a:rPr>
              <a:t> but we did receive a complaint via eNCA.</a:t>
            </a:r>
          </a:p>
          <a:p>
            <a:pPr>
              <a:lnSpc>
                <a:spcPct val="110000"/>
              </a:lnSpc>
            </a:pPr>
            <a:r>
              <a:rPr lang="en-US" sz="2100" dirty="0" smtClean="0">
                <a:latin typeface="Arial"/>
                <a:cs typeface="Arial"/>
              </a:rPr>
              <a:t>The complainant is not currently a client of Legal Aid SA as our mandate in the divorce was terminated in September 2017.</a:t>
            </a:r>
          </a:p>
          <a:p>
            <a:pPr>
              <a:lnSpc>
                <a:spcPct val="110000"/>
              </a:lnSpc>
            </a:pPr>
            <a:r>
              <a:rPr lang="en-US" sz="2100" dirty="0" smtClean="0">
                <a:latin typeface="Arial"/>
                <a:cs typeface="Arial"/>
              </a:rPr>
              <a:t>The complainant has since 2012 been assisted with a maintenance matter, eviction, increase in maintenance and a divorce.</a:t>
            </a:r>
          </a:p>
          <a:p>
            <a:pPr>
              <a:lnSpc>
                <a:spcPct val="110000"/>
              </a:lnSpc>
            </a:pPr>
            <a:r>
              <a:rPr lang="en-US" sz="2100" dirty="0" smtClean="0">
                <a:latin typeface="Arial"/>
                <a:cs typeface="Arial"/>
              </a:rPr>
              <a:t>The file from 2012 is not available as it is destroyed after 5 years as per our Document Management Policy but the maintenance order was granted.</a:t>
            </a:r>
          </a:p>
          <a:p>
            <a:pPr>
              <a:lnSpc>
                <a:spcPct val="110000"/>
              </a:lnSpc>
            </a:pPr>
            <a:r>
              <a:rPr lang="en-US" sz="2100" dirty="0" smtClean="0">
                <a:latin typeface="Arial"/>
                <a:cs typeface="Arial"/>
              </a:rPr>
              <a:t>Representation was sought in 2019 to increase the 2012 maintenance order. This increase application was dismissed on 19 March 2019 by the Court as the respondent provided proof that he had lost his employment. The original maintenance order remained in force.</a:t>
            </a:r>
          </a:p>
          <a:p>
            <a:pPr>
              <a:lnSpc>
                <a:spcPct val="110000"/>
              </a:lnSpc>
            </a:pPr>
            <a:r>
              <a:rPr lang="en-US" sz="2100" dirty="0" smtClean="0">
                <a:latin typeface="Arial"/>
                <a:cs typeface="Arial"/>
              </a:rPr>
              <a:t>Assistance in an eviction matter was granted in 2018 and same was settled by Alternative Dispute Resolution on 19 May 2018. </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122710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1.4. Current Complaints – Matter 4</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837608"/>
          </a:xfrm>
        </p:spPr>
        <p:txBody>
          <a:bodyPr>
            <a:normAutofit fontScale="92500"/>
          </a:bodyPr>
          <a:lstStyle/>
          <a:p>
            <a:pPr>
              <a:lnSpc>
                <a:spcPct val="110000"/>
              </a:lnSpc>
            </a:pPr>
            <a:r>
              <a:rPr lang="en-US" sz="2200" dirty="0" smtClean="0">
                <a:latin typeface="Arial"/>
                <a:cs typeface="Arial"/>
              </a:rPr>
              <a:t>The divorce matter commenced in 2012 and our Pretoria local office initially assisted.</a:t>
            </a:r>
          </a:p>
          <a:p>
            <a:pPr>
              <a:lnSpc>
                <a:spcPct val="110000"/>
              </a:lnSpc>
            </a:pPr>
            <a:r>
              <a:rPr lang="en-US" sz="2200" dirty="0" smtClean="0">
                <a:latin typeface="Arial"/>
                <a:cs typeface="Arial"/>
              </a:rPr>
              <a:t>Complainant moved to Rustenburg and then was assisted by a private law firm.</a:t>
            </a:r>
          </a:p>
          <a:p>
            <a:pPr>
              <a:lnSpc>
                <a:spcPct val="110000"/>
              </a:lnSpc>
            </a:pPr>
            <a:r>
              <a:rPr lang="en-US" sz="2200" dirty="0" smtClean="0">
                <a:latin typeface="Arial"/>
                <a:cs typeface="Arial"/>
              </a:rPr>
              <a:t>An application for legal aid was made at our Rustenburg LO on 4 July 2016 and client was called to arrange a consultation on 6 July 2016</a:t>
            </a:r>
          </a:p>
          <a:p>
            <a:pPr>
              <a:lnSpc>
                <a:spcPct val="110000"/>
              </a:lnSpc>
            </a:pPr>
            <a:r>
              <a:rPr lang="en-US" sz="2200" dirty="0" smtClean="0">
                <a:latin typeface="Arial"/>
                <a:cs typeface="Arial"/>
              </a:rPr>
              <a:t>Between 6 July 2016 until 1 Feb 2017 the client on various occasions could not attend the office for a consultation due to ill-health.</a:t>
            </a:r>
          </a:p>
          <a:p>
            <a:pPr>
              <a:lnSpc>
                <a:spcPct val="110000"/>
              </a:lnSpc>
            </a:pPr>
            <a:r>
              <a:rPr lang="en-US" sz="2200" dirty="0" smtClean="0">
                <a:latin typeface="Arial"/>
                <a:cs typeface="Arial"/>
              </a:rPr>
              <a:t>On 1 Feb 2017 the complainant attended the office with a woman who was going to pay for private legal representation. The file contents, after making a copy, was given to the complainant.</a:t>
            </a:r>
          </a:p>
          <a:p>
            <a:pPr>
              <a:lnSpc>
                <a:spcPct val="110000"/>
              </a:lnSpc>
            </a:pPr>
            <a:r>
              <a:rPr lang="en-US" sz="2200" dirty="0" smtClean="0">
                <a:latin typeface="Arial"/>
                <a:cs typeface="Arial"/>
              </a:rPr>
              <a:t>In August 2019 there was a complaint relating to the Maintenance matter where at the same time the status of the divorce was raised and the Head of Office did call the Plaintiffs attorney and the Plaintiff.</a:t>
            </a:r>
          </a:p>
          <a:p>
            <a:pPr>
              <a:lnSpc>
                <a:spcPct val="110000"/>
              </a:lnSpc>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459687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1.4. Current Complaints – Matter 4</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a:lnSpc>
                <a:spcPct val="110000"/>
              </a:lnSpc>
            </a:pPr>
            <a:r>
              <a:rPr lang="en-US" sz="2100" dirty="0" smtClean="0">
                <a:latin typeface="Arial"/>
                <a:cs typeface="Arial"/>
              </a:rPr>
              <a:t>This may have created an impression that the office would again deal with the matter.</a:t>
            </a:r>
          </a:p>
          <a:p>
            <a:pPr>
              <a:lnSpc>
                <a:spcPct val="110000"/>
              </a:lnSpc>
            </a:pPr>
            <a:r>
              <a:rPr lang="en-US" sz="2100" dirty="0" smtClean="0">
                <a:latin typeface="Arial"/>
                <a:cs typeface="Arial"/>
              </a:rPr>
              <a:t>A consultation has been arranged with the client to seek her instructions in the divorce and to ensure that the mandate of the private attorney is terminated and the file obtained.</a:t>
            </a:r>
          </a:p>
          <a:p>
            <a:pPr>
              <a:lnSpc>
                <a:spcPct val="110000"/>
              </a:lnSpc>
            </a:pPr>
            <a:r>
              <a:rPr lang="en-US" sz="2100" dirty="0" smtClean="0">
                <a:latin typeface="Arial"/>
                <a:cs typeface="Arial"/>
              </a:rPr>
              <a:t>There are 2 challenges in this matter that it will have to be addressed:</a:t>
            </a:r>
          </a:p>
          <a:p>
            <a:pPr lvl="1">
              <a:lnSpc>
                <a:spcPct val="110000"/>
              </a:lnSpc>
            </a:pPr>
            <a:r>
              <a:rPr lang="en-US" sz="1700" dirty="0" smtClean="0">
                <a:latin typeface="Arial"/>
                <a:cs typeface="Arial"/>
              </a:rPr>
              <a:t>Firstly to determine if the Court File has all the original pleadings but the Covid Directions currently restrict access to the Court Registrars Offices</a:t>
            </a:r>
          </a:p>
          <a:p>
            <a:pPr lvl="1">
              <a:lnSpc>
                <a:spcPct val="110000"/>
              </a:lnSpc>
            </a:pPr>
            <a:r>
              <a:rPr lang="en-US" sz="1700" dirty="0" smtClean="0">
                <a:latin typeface="Arial"/>
                <a:cs typeface="Arial"/>
              </a:rPr>
              <a:t>Secondly to determine the whereabouts of the Plaintiff for purposes of serving any notices on him as he was last said to be at a mine in South America.</a:t>
            </a:r>
          </a:p>
          <a:p>
            <a:pPr>
              <a:lnSpc>
                <a:spcPct val="110000"/>
              </a:lnSpc>
            </a:pPr>
            <a:r>
              <a:rPr lang="en-US" sz="2100" dirty="0" smtClean="0">
                <a:latin typeface="Arial"/>
                <a:cs typeface="Arial"/>
              </a:rPr>
              <a:t>If the original Pleadings are not in the Court File, then it would have to be reconstructed.</a:t>
            </a:r>
          </a:p>
          <a:p>
            <a:pPr>
              <a:lnSpc>
                <a:spcPct val="110000"/>
              </a:lnSpc>
            </a:pPr>
            <a:r>
              <a:rPr lang="en-US" sz="2100" dirty="0" smtClean="0">
                <a:latin typeface="Arial"/>
                <a:cs typeface="Arial"/>
              </a:rPr>
              <a:t>Where the Plaintiff is not in South Africa, then the Court will have to be requested to approved alternative methods for service of notices on the Plaintiff which will require additional time.</a:t>
            </a:r>
          </a:p>
          <a:p>
            <a:pPr marL="0" indent="0">
              <a:lnSpc>
                <a:spcPct val="110000"/>
              </a:lnSpc>
              <a:buNone/>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071785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2. Assessment</a:t>
            </a:r>
            <a:r>
              <a:rPr kumimoji="0" lang="en-US" sz="4200" b="0" i="0" u="none" strike="noStrike" kern="1200" cap="none" spc="0" normalizeH="0" noProof="0" dirty="0" smtClean="0">
                <a:ln>
                  <a:noFill/>
                </a:ln>
                <a:solidFill>
                  <a:prstClr val="black"/>
                </a:solidFill>
                <a:effectLst/>
                <a:uLnTx/>
                <a:uFillTx/>
                <a:latin typeface="Eras Demi ITC" panose="020B0805030504020804" pitchFamily="34" charset="0"/>
                <a:ea typeface="+mj-ea"/>
              </a:rPr>
              <a:t> of the Complaints </a:t>
            </a:r>
            <a:endPar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endParaRP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795743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2.1.	Summary of Identified</a:t>
            </a:r>
            <a:r>
              <a:rPr kumimoji="0" lang="en-ZA" sz="2800" b="1" i="0" u="none" strike="noStrike" kern="1200" cap="none" spc="0" normalizeH="0" noProof="0" dirty="0" smtClean="0">
                <a:ln>
                  <a:noFill/>
                </a:ln>
                <a:solidFill>
                  <a:srgbClr val="1F497D"/>
                </a:solidFill>
                <a:effectLst/>
                <a:uLnTx/>
                <a:uFillTx/>
                <a:latin typeface="Arial" panose="020B0604020202020204" pitchFamily="34" charset="0"/>
                <a:ea typeface="+mj-ea"/>
                <a:cs typeface="Arial" panose="020B0604020202020204" pitchFamily="34" charset="0"/>
              </a:rPr>
              <a:t> Issues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786581"/>
            <a:ext cx="8587409" cy="5919019"/>
          </a:xfrm>
        </p:spPr>
        <p:txBody>
          <a:bodyPr>
            <a:noAutofit/>
          </a:bodyPr>
          <a:lstStyle/>
          <a:p>
            <a:pPr marL="0" indent="0">
              <a:buNone/>
            </a:pPr>
            <a:r>
              <a:rPr lang="en-US" sz="2000" dirty="0">
                <a:latin typeface="Arial"/>
                <a:cs typeface="Arial"/>
              </a:rPr>
              <a:t>The complaints identified from the four matters </a:t>
            </a:r>
            <a:r>
              <a:rPr lang="en-US" sz="2000" dirty="0" smtClean="0">
                <a:latin typeface="Arial"/>
                <a:cs typeface="Arial"/>
              </a:rPr>
              <a:t>can </a:t>
            </a:r>
            <a:r>
              <a:rPr lang="en-US" sz="2000" dirty="0">
                <a:latin typeface="Arial"/>
                <a:cs typeface="Arial"/>
              </a:rPr>
              <a:t>be summarised as follows:</a:t>
            </a:r>
          </a:p>
          <a:p>
            <a:r>
              <a:rPr lang="en-US" sz="2000" dirty="0" smtClean="0">
                <a:latin typeface="Arial"/>
                <a:cs typeface="Arial"/>
              </a:rPr>
              <a:t>Lack </a:t>
            </a:r>
            <a:r>
              <a:rPr lang="en-US" sz="2000" dirty="0">
                <a:latin typeface="Arial"/>
                <a:cs typeface="Arial"/>
              </a:rPr>
              <a:t>of communication on </a:t>
            </a:r>
            <a:r>
              <a:rPr lang="en-US" sz="2000" dirty="0" smtClean="0">
                <a:latin typeface="Arial"/>
                <a:cs typeface="Arial"/>
              </a:rPr>
              <a:t>progress </a:t>
            </a:r>
            <a:r>
              <a:rPr lang="en-US" sz="2000" dirty="0">
                <a:latin typeface="Arial"/>
                <a:cs typeface="Arial"/>
              </a:rPr>
              <a:t>and that practitioners do not </a:t>
            </a:r>
            <a:r>
              <a:rPr lang="en-US" sz="2000" dirty="0" smtClean="0">
                <a:latin typeface="Arial"/>
                <a:cs typeface="Arial"/>
              </a:rPr>
              <a:t>revert when </a:t>
            </a:r>
            <a:r>
              <a:rPr lang="en-US" sz="2000" dirty="0">
                <a:latin typeface="Arial"/>
                <a:cs typeface="Arial"/>
              </a:rPr>
              <a:t>called;</a:t>
            </a:r>
          </a:p>
          <a:p>
            <a:r>
              <a:rPr lang="en-US" sz="2000" dirty="0">
                <a:latin typeface="Arial"/>
                <a:cs typeface="Arial"/>
              </a:rPr>
              <a:t>Telling clients that they have too much work and if client buy cold drink </a:t>
            </a:r>
            <a:r>
              <a:rPr lang="en-US" sz="2000" dirty="0" smtClean="0">
                <a:latin typeface="Arial"/>
                <a:cs typeface="Arial"/>
              </a:rPr>
              <a:t>it </a:t>
            </a:r>
            <a:r>
              <a:rPr lang="en-US" sz="2000" dirty="0">
                <a:latin typeface="Arial"/>
                <a:cs typeface="Arial"/>
              </a:rPr>
              <a:t>might speed up the case;</a:t>
            </a:r>
          </a:p>
          <a:p>
            <a:r>
              <a:rPr lang="en-US" sz="2000" dirty="0">
                <a:latin typeface="Arial"/>
                <a:cs typeface="Arial"/>
              </a:rPr>
              <a:t>Legal Practitioner refusing to follow the instructions of the client;</a:t>
            </a:r>
          </a:p>
          <a:p>
            <a:r>
              <a:rPr lang="en-US" sz="2000" dirty="0">
                <a:latin typeface="Arial"/>
                <a:cs typeface="Arial"/>
              </a:rPr>
              <a:t>Asking the client to pay for an expert’s report; </a:t>
            </a:r>
          </a:p>
          <a:p>
            <a:r>
              <a:rPr lang="en-US" sz="2000" dirty="0">
                <a:latin typeface="Arial"/>
                <a:cs typeface="Arial"/>
              </a:rPr>
              <a:t>Legal Practitioner took file home and now the contents of the file is lost; </a:t>
            </a:r>
          </a:p>
          <a:p>
            <a:r>
              <a:rPr lang="en-US" sz="2000" dirty="0">
                <a:latin typeface="Arial"/>
                <a:cs typeface="Arial"/>
              </a:rPr>
              <a:t>Not assisting with </a:t>
            </a:r>
            <a:r>
              <a:rPr lang="en-US" sz="2000" dirty="0" smtClean="0">
                <a:latin typeface="Arial"/>
                <a:cs typeface="Arial"/>
              </a:rPr>
              <a:t>maintenance/domestic violence </a:t>
            </a:r>
            <a:r>
              <a:rPr lang="en-US" sz="2000" dirty="0">
                <a:latin typeface="Arial"/>
                <a:cs typeface="Arial"/>
              </a:rPr>
              <a:t>matters and being told to go to court alone;</a:t>
            </a:r>
          </a:p>
          <a:p>
            <a:r>
              <a:rPr lang="en-US" sz="2000" dirty="0">
                <a:latin typeface="Arial"/>
                <a:cs typeface="Arial"/>
              </a:rPr>
              <a:t>Legal Practitioner did not assist with getting custody of </a:t>
            </a:r>
            <a:r>
              <a:rPr lang="en-US" sz="2000" dirty="0" smtClean="0">
                <a:latin typeface="Arial"/>
                <a:cs typeface="Arial"/>
              </a:rPr>
              <a:t>children; </a:t>
            </a:r>
            <a:endParaRPr lang="en-US" sz="2000" dirty="0">
              <a:latin typeface="Arial"/>
              <a:cs typeface="Arial"/>
            </a:endParaRPr>
          </a:p>
          <a:p>
            <a:r>
              <a:rPr lang="en-US" sz="2000" dirty="0">
                <a:latin typeface="Arial"/>
                <a:cs typeface="Arial"/>
              </a:rPr>
              <a:t>Legal Practitioner told client to get a job and instruct private attorneys;</a:t>
            </a:r>
          </a:p>
          <a:p>
            <a:r>
              <a:rPr lang="en-US" sz="2000" dirty="0">
                <a:latin typeface="Arial"/>
                <a:cs typeface="Arial"/>
              </a:rPr>
              <a:t>For a client that was transferred to another office it took months for a legal practitioner to be allocated to assist her further; </a:t>
            </a:r>
          </a:p>
          <a:p>
            <a:r>
              <a:rPr lang="en-US" sz="2000" dirty="0">
                <a:latin typeface="Arial"/>
                <a:cs typeface="Arial"/>
              </a:rPr>
              <a:t>That our legal practitioners told client to go to court on her own on several occasions</a:t>
            </a:r>
            <a:r>
              <a:rPr lang="en-US" sz="2000" dirty="0" smtClean="0">
                <a:latin typeface="Arial"/>
                <a:cs typeface="Arial"/>
              </a:rPr>
              <a:t>.</a:t>
            </a:r>
            <a:endParaRPr lang="en-US" sz="20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86036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944562"/>
          </a:xfrm>
        </p:spPr>
        <p:txBody>
          <a:bodyPr>
            <a:noAutofit/>
          </a:bodyPr>
          <a:lstStyle/>
          <a:p>
            <a:r>
              <a:rPr lang="en-ZA" sz="2400" b="1" dirty="0" smtClean="0">
                <a:solidFill>
                  <a:schemeClr val="accent1"/>
                </a:solidFill>
                <a:latin typeface="Arial" panose="020B0604020202020204" pitchFamily="34" charset="0"/>
                <a:cs typeface="Arial" panose="020B0604020202020204" pitchFamily="34" charset="0"/>
              </a:rPr>
              <a:t/>
            </a:r>
            <a:br>
              <a:rPr lang="en-ZA" sz="2400" b="1" dirty="0" smtClean="0">
                <a:solidFill>
                  <a:schemeClr val="accent1"/>
                </a:solidFill>
                <a:latin typeface="Arial" panose="020B0604020202020204" pitchFamily="34" charset="0"/>
                <a:cs typeface="Arial" panose="020B0604020202020204" pitchFamily="34" charset="0"/>
              </a:rPr>
            </a:br>
            <a:r>
              <a:rPr lang="en-ZA" sz="2400" b="1" dirty="0" smtClean="0">
                <a:solidFill>
                  <a:schemeClr val="accent1"/>
                </a:solidFill>
                <a:latin typeface="Arial" panose="020B0604020202020204" pitchFamily="34" charset="0"/>
                <a:cs typeface="Arial" panose="020B0604020202020204" pitchFamily="34" charset="0"/>
              </a:rPr>
              <a:t>PRESENTATION OUTLINE</a:t>
            </a:r>
            <a:endParaRPr lang="en-ZA" sz="2400" b="1" dirty="0">
              <a:solidFill>
                <a:schemeClr val="accent1"/>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p:txBody>
          <a:bodyPr>
            <a:noAutofit/>
          </a:bodyPr>
          <a:lstStyle/>
          <a:p>
            <a:pPr>
              <a:lnSpc>
                <a:spcPct val="150000"/>
              </a:lnSpc>
              <a:buAutoNum type="arabicPeriod"/>
            </a:pPr>
            <a:r>
              <a:rPr lang="en-US" sz="1800" b="1" dirty="0" smtClean="0">
                <a:latin typeface="Arial"/>
                <a:cs typeface="Arial"/>
              </a:rPr>
              <a:t>The </a:t>
            </a:r>
            <a:r>
              <a:rPr lang="en-US" sz="1800" b="1" dirty="0">
                <a:latin typeface="Arial"/>
                <a:cs typeface="Arial"/>
              </a:rPr>
              <a:t>4 </a:t>
            </a:r>
            <a:r>
              <a:rPr lang="en-US" sz="1800" b="1" dirty="0" smtClean="0">
                <a:latin typeface="Arial"/>
                <a:cs typeface="Arial"/>
              </a:rPr>
              <a:t>Media Client Complaints                              </a:t>
            </a:r>
          </a:p>
          <a:p>
            <a:pPr>
              <a:lnSpc>
                <a:spcPct val="150000"/>
              </a:lnSpc>
              <a:buAutoNum type="arabicPeriod"/>
            </a:pPr>
            <a:r>
              <a:rPr lang="en-US" sz="1800" b="1" dirty="0" smtClean="0">
                <a:latin typeface="Arial"/>
                <a:cs typeface="Arial"/>
              </a:rPr>
              <a:t>Assessment of the Complaints </a:t>
            </a:r>
          </a:p>
          <a:p>
            <a:pPr>
              <a:lnSpc>
                <a:spcPct val="150000"/>
              </a:lnSpc>
              <a:buAutoNum type="arabicPeriod"/>
            </a:pPr>
            <a:r>
              <a:rPr lang="en-US" sz="1800" b="1" dirty="0">
                <a:latin typeface="Arial"/>
                <a:cs typeface="Arial"/>
              </a:rPr>
              <a:t>Gaps identified in the Legal Quality </a:t>
            </a:r>
            <a:r>
              <a:rPr lang="en-US" sz="1800" b="1" dirty="0" smtClean="0">
                <a:latin typeface="Arial"/>
                <a:cs typeface="Arial"/>
              </a:rPr>
              <a:t>System</a:t>
            </a:r>
          </a:p>
          <a:p>
            <a:pPr>
              <a:lnSpc>
                <a:spcPct val="150000"/>
              </a:lnSpc>
              <a:buAutoNum type="arabicPeriod"/>
            </a:pPr>
            <a:r>
              <a:rPr lang="en-US" sz="1800" b="1" dirty="0" smtClean="0">
                <a:latin typeface="Arial"/>
                <a:cs typeface="Arial"/>
              </a:rPr>
              <a:t>Legal Aid SA Legal Delivery Environment </a:t>
            </a:r>
          </a:p>
          <a:p>
            <a:pPr marL="0" indent="0">
              <a:lnSpc>
                <a:spcPct val="150000"/>
              </a:lnSpc>
              <a:buNone/>
            </a:pPr>
            <a:r>
              <a:rPr lang="en-US" sz="1800" b="1" dirty="0" smtClean="0">
                <a:latin typeface="Arial"/>
                <a:cs typeface="Arial"/>
              </a:rPr>
              <a:t>	</a:t>
            </a:r>
            <a:r>
              <a:rPr lang="en-US" sz="1400" b="1" dirty="0">
                <a:latin typeface="Arial"/>
                <a:cs typeface="Arial"/>
              </a:rPr>
              <a:t>3.1</a:t>
            </a:r>
            <a:r>
              <a:rPr lang="en-US" sz="1800" b="1" dirty="0" smtClean="0">
                <a:latin typeface="Arial"/>
                <a:cs typeface="Arial"/>
              </a:rPr>
              <a:t> </a:t>
            </a:r>
            <a:r>
              <a:rPr lang="en-US" sz="1400" b="1" dirty="0" smtClean="0">
                <a:latin typeface="Arial"/>
                <a:cs typeface="Arial"/>
              </a:rPr>
              <a:t>Legal </a:t>
            </a:r>
            <a:r>
              <a:rPr lang="en-US" sz="1400" b="1" dirty="0">
                <a:latin typeface="Arial"/>
                <a:cs typeface="Arial"/>
              </a:rPr>
              <a:t>Quality </a:t>
            </a:r>
            <a:r>
              <a:rPr lang="en-US" sz="1400" b="1" dirty="0" smtClean="0">
                <a:latin typeface="Arial"/>
                <a:cs typeface="Arial"/>
              </a:rPr>
              <a:t>Framework</a:t>
            </a:r>
          </a:p>
          <a:p>
            <a:pPr marL="0" indent="0">
              <a:lnSpc>
                <a:spcPct val="150000"/>
              </a:lnSpc>
              <a:buNone/>
            </a:pPr>
            <a:r>
              <a:rPr lang="en-US" sz="1400" b="1" dirty="0" smtClean="0">
                <a:latin typeface="Arial"/>
                <a:cs typeface="Arial"/>
              </a:rPr>
              <a:t>	3.2 </a:t>
            </a:r>
            <a:r>
              <a:rPr lang="en-US" sz="1400" b="1" dirty="0">
                <a:latin typeface="Arial"/>
                <a:cs typeface="Arial"/>
              </a:rPr>
              <a:t>Practitioner Quality Assessments</a:t>
            </a:r>
          </a:p>
          <a:p>
            <a:pPr marL="0" indent="0">
              <a:lnSpc>
                <a:spcPct val="150000"/>
              </a:lnSpc>
              <a:buNone/>
            </a:pPr>
            <a:r>
              <a:rPr lang="en-US" sz="1400" b="1" dirty="0">
                <a:latin typeface="Arial"/>
                <a:cs typeface="Arial"/>
              </a:rPr>
              <a:t>	</a:t>
            </a:r>
            <a:r>
              <a:rPr lang="en-US" sz="1400" b="1" dirty="0" smtClean="0">
                <a:latin typeface="Arial"/>
                <a:cs typeface="Arial"/>
              </a:rPr>
              <a:t>3.3 </a:t>
            </a:r>
            <a:r>
              <a:rPr lang="en-US" sz="1400" b="1" dirty="0">
                <a:latin typeface="Arial"/>
                <a:cs typeface="Arial"/>
              </a:rPr>
              <a:t>Client Interface Management </a:t>
            </a:r>
            <a:endParaRPr lang="en-US" sz="1400" b="1" dirty="0" smtClean="0">
              <a:latin typeface="Arial"/>
              <a:cs typeface="Arial"/>
            </a:endParaRPr>
          </a:p>
          <a:p>
            <a:pPr marL="0" indent="0">
              <a:lnSpc>
                <a:spcPct val="150000"/>
              </a:lnSpc>
              <a:buNone/>
            </a:pPr>
            <a:r>
              <a:rPr lang="en-US" sz="1400" b="1" dirty="0">
                <a:latin typeface="Arial"/>
                <a:cs typeface="Arial"/>
              </a:rPr>
              <a:t>	</a:t>
            </a:r>
            <a:r>
              <a:rPr lang="en-US" sz="1400" b="1" dirty="0" smtClean="0">
                <a:latin typeface="Arial"/>
                <a:cs typeface="Arial"/>
              </a:rPr>
              <a:t>3.4 Professional Negligence </a:t>
            </a:r>
          </a:p>
          <a:p>
            <a:pPr marL="0" indent="0">
              <a:lnSpc>
                <a:spcPct val="150000"/>
              </a:lnSpc>
              <a:buNone/>
            </a:pPr>
            <a:r>
              <a:rPr lang="en-US" sz="1400" b="1" dirty="0">
                <a:latin typeface="Arial"/>
                <a:cs typeface="Arial"/>
              </a:rPr>
              <a:t>	</a:t>
            </a:r>
            <a:r>
              <a:rPr lang="en-US" sz="1400" b="1" dirty="0" smtClean="0">
                <a:latin typeface="Arial"/>
                <a:cs typeface="Arial"/>
              </a:rPr>
              <a:t>3.5 Practitioner Caseloads </a:t>
            </a:r>
          </a:p>
          <a:p>
            <a:pPr marL="0" indent="0">
              <a:lnSpc>
                <a:spcPct val="150000"/>
              </a:lnSpc>
              <a:buNone/>
            </a:pPr>
            <a:r>
              <a:rPr lang="en-US" sz="1400" b="1" dirty="0">
                <a:latin typeface="Arial"/>
                <a:cs typeface="Arial"/>
              </a:rPr>
              <a:t>	</a:t>
            </a:r>
            <a:r>
              <a:rPr lang="en-US" sz="1400" b="1" dirty="0" smtClean="0">
                <a:latin typeface="Arial"/>
                <a:cs typeface="Arial"/>
              </a:rPr>
              <a:t>3.6 Case Backlogs </a:t>
            </a:r>
          </a:p>
          <a:p>
            <a:pPr marL="0" indent="0">
              <a:lnSpc>
                <a:spcPct val="150000"/>
              </a:lnSpc>
              <a:buNone/>
            </a:pPr>
            <a:r>
              <a:rPr lang="en-US" sz="1800" b="1" dirty="0" smtClean="0">
                <a:latin typeface="Arial"/>
                <a:cs typeface="Arial"/>
              </a:rPr>
              <a:t>5</a:t>
            </a:r>
            <a:r>
              <a:rPr lang="en-US" sz="1800" b="1" dirty="0">
                <a:latin typeface="Arial"/>
                <a:cs typeface="Arial"/>
              </a:rPr>
              <a:t>. Conclusion and </a:t>
            </a:r>
            <a:r>
              <a:rPr lang="en-US" sz="1800" b="1" dirty="0" smtClean="0">
                <a:latin typeface="Arial"/>
                <a:cs typeface="Arial"/>
              </a:rPr>
              <a:t>Way Forward</a:t>
            </a:r>
          </a:p>
          <a:p>
            <a:pPr marL="0" indent="0">
              <a:lnSpc>
                <a:spcPct val="150000"/>
              </a:lnSpc>
              <a:buNone/>
            </a:pPr>
            <a:endParaRPr lang="en-US" sz="1800" b="1" dirty="0">
              <a:latin typeface="Arial"/>
              <a:cs typeface="Arial"/>
            </a:endParaRPr>
          </a:p>
          <a:p>
            <a:pPr marL="0" indent="0">
              <a:lnSpc>
                <a:spcPct val="150000"/>
              </a:lnSpc>
              <a:buNone/>
            </a:pPr>
            <a:endParaRPr lang="en-US" sz="1400" b="1" dirty="0">
              <a:latin typeface="Arial"/>
              <a:cs typeface="Arial"/>
            </a:endParaRPr>
          </a:p>
          <a:p>
            <a:pPr marL="0" indent="0">
              <a:lnSpc>
                <a:spcPct val="150000"/>
              </a:lnSpc>
              <a:buNone/>
            </a:pPr>
            <a:endParaRPr lang="en-US" sz="1800" b="1" dirty="0" smtClean="0">
              <a:latin typeface="Arial"/>
              <a:cs typeface="Arial"/>
            </a:endParaRPr>
          </a:p>
          <a:p>
            <a:pPr>
              <a:lnSpc>
                <a:spcPct val="150000"/>
              </a:lnSpc>
              <a:buAutoNum type="arabicPeriod"/>
            </a:pPr>
            <a:endParaRPr lang="en-US" sz="1800" b="1" dirty="0">
              <a:latin typeface="Arial"/>
              <a:cs typeface="Arial"/>
            </a:endParaRPr>
          </a:p>
          <a:p>
            <a:pPr>
              <a:lnSpc>
                <a:spcPct val="150000"/>
              </a:lnSpc>
              <a:buAutoNum type="arabicPeriod"/>
            </a:pPr>
            <a:endParaRPr lang="en-US" sz="1800" b="1" dirty="0">
              <a:latin typeface="Arial"/>
              <a:cs typeface="Arial"/>
            </a:endParaRPr>
          </a:p>
          <a:p>
            <a:pPr marL="0" indent="0">
              <a:lnSpc>
                <a:spcPct val="150000"/>
              </a:lnSpc>
              <a:buNone/>
            </a:pPr>
            <a:endParaRPr lang="en-US" sz="1800" b="1" dirty="0" smtClean="0">
              <a:latin typeface="Arial"/>
              <a:cs typeface="Arial"/>
            </a:endParaRPr>
          </a:p>
          <a:p>
            <a:pPr marL="0" indent="0">
              <a:lnSpc>
                <a:spcPct val="150000"/>
              </a:lnSpc>
              <a:buNone/>
            </a:pPr>
            <a:endParaRPr lang="en-US" sz="1800" b="1" dirty="0" smtClean="0">
              <a:latin typeface="Arial"/>
              <a:cs typeface="Arial"/>
            </a:endParaRPr>
          </a:p>
          <a:p>
            <a:pPr>
              <a:lnSpc>
                <a:spcPct val="150000"/>
              </a:lnSpc>
              <a:buAutoNum type="arabicPeriod"/>
            </a:pPr>
            <a:endParaRPr lang="en-US" sz="1800" b="1" dirty="0" smtClean="0">
              <a:latin typeface="Arial"/>
              <a:cs typeface="Arial"/>
            </a:endParaRPr>
          </a:p>
          <a:p>
            <a:pPr marL="0" indent="0">
              <a:lnSpc>
                <a:spcPct val="150000"/>
              </a:lnSpc>
              <a:buNone/>
            </a:pPr>
            <a:endParaRPr lang="en-US" sz="1800" b="1" dirty="0" smtClean="0">
              <a:latin typeface="Arial"/>
              <a:cs typeface="Arial"/>
            </a:endParaRPr>
          </a:p>
          <a:p>
            <a:pPr>
              <a:lnSpc>
                <a:spcPct val="150000"/>
              </a:lnSpc>
              <a:buAutoNum type="arabicPeriod"/>
            </a:pPr>
            <a:endParaRPr lang="en-US" sz="1800" b="1" dirty="0" smtClean="0">
              <a:latin typeface="Arial"/>
              <a:cs typeface="Arial"/>
            </a:endParaRPr>
          </a:p>
          <a:p>
            <a:pPr>
              <a:lnSpc>
                <a:spcPct val="150000"/>
              </a:lnSpc>
              <a:buAutoNum type="arabicPeriod"/>
            </a:pPr>
            <a:endParaRPr lang="en-US" sz="1700" dirty="0">
              <a:latin typeface="Arial"/>
              <a:cs typeface="Arial"/>
            </a:endParaRPr>
          </a:p>
          <a:p>
            <a:pPr marL="457200" indent="-457200">
              <a:lnSpc>
                <a:spcPct val="150000"/>
              </a:lnSpc>
              <a:buFont typeface="+mj-lt"/>
              <a:buAutoNum type="arabicPeriod"/>
            </a:pPr>
            <a:endParaRPr lang="en-US" sz="1700" dirty="0" smtClean="0">
              <a:latin typeface="Arial"/>
              <a:cs typeface="Arial"/>
            </a:endParaRPr>
          </a:p>
          <a:p>
            <a:pPr marL="457200" indent="-457200">
              <a:lnSpc>
                <a:spcPct val="150000"/>
              </a:lnSpc>
              <a:buFont typeface="+mj-lt"/>
              <a:buAutoNum type="arabicPeriod"/>
            </a:pPr>
            <a:endParaRPr lang="en-US" sz="17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Content Placeholder 8"/>
          <p:cNvSpPr>
            <a:spLocks noGrp="1"/>
          </p:cNvSpPr>
          <p:nvPr>
            <p:ph sz="half" idx="4294967295"/>
          </p:nvPr>
        </p:nvSpPr>
        <p:spPr>
          <a:xfrm>
            <a:off x="5105400" y="1538288"/>
            <a:ext cx="4038600" cy="4818062"/>
          </a:xfrm>
        </p:spPr>
        <p:txBody>
          <a:bodyPr>
            <a:normAutofit/>
          </a:bodyPr>
          <a:lstStyle/>
          <a:p>
            <a:pPr marL="0" indent="0">
              <a:buNone/>
            </a:pPr>
            <a:endParaRPr lang="en-ZA" sz="3100" b="1" dirty="0" smtClean="0">
              <a:solidFill>
                <a:schemeClr val="tx2"/>
              </a:solidFill>
              <a:latin typeface="Arial" panose="020B0604020202020204" pitchFamily="34" charset="0"/>
              <a:cs typeface="Arial" panose="020B0604020202020204" pitchFamily="34" charset="0"/>
            </a:endParaRPr>
          </a:p>
          <a:p>
            <a:pPr marL="0" indent="0">
              <a:buNone/>
            </a:pPr>
            <a:endParaRPr lang="en-ZA" sz="3100" b="1" dirty="0" smtClean="0">
              <a:solidFill>
                <a:schemeClr val="tx2"/>
              </a:solidFill>
              <a:latin typeface="Arial" panose="020B0604020202020204" pitchFamily="34" charset="0"/>
              <a:cs typeface="Arial" panose="020B0604020202020204" pitchFamily="34" charset="0"/>
            </a:endParaRPr>
          </a:p>
          <a:p>
            <a:pPr marL="0" indent="0">
              <a:buNone/>
            </a:pPr>
            <a:endParaRPr lang="en-ZA" sz="3100" b="1" dirty="0" smtClean="0">
              <a:solidFill>
                <a:schemeClr val="tx2"/>
              </a:solidFill>
              <a:latin typeface="Arial" panose="020B0604020202020204" pitchFamily="34" charset="0"/>
              <a:cs typeface="Arial" panose="020B0604020202020204" pitchFamily="34" charset="0"/>
            </a:endParaRPr>
          </a:p>
          <a:p>
            <a:pPr marL="457200" indent="-457200">
              <a:buFont typeface="+mj-lt"/>
              <a:buAutoNum type="arabicPeriod"/>
            </a:pPr>
            <a:endParaRPr lang="en-ZA" sz="3100" dirty="0" smtClean="0">
              <a:latin typeface="Arial" panose="020B0604020202020204" pitchFamily="34" charset="0"/>
              <a:cs typeface="Arial" panose="020B0604020202020204" pitchFamily="34" charset="0"/>
            </a:endParaRPr>
          </a:p>
        </p:txBody>
      </p:sp>
      <p:sp>
        <p:nvSpPr>
          <p:cNvPr id="6" name="Title 1"/>
          <p:cNvSpPr>
            <a:spLocks noGrp="1"/>
          </p:cNvSpPr>
          <p:nvPr/>
        </p:nvSpPr>
        <p:spPr>
          <a:xfrm>
            <a:off x="417443" y="17137"/>
            <a:ext cx="7038434" cy="909692"/>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endParaRPr kumimoji="0" lang="en-ZA" sz="2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7" name="Text Placeholder 2"/>
          <p:cNvSpPr>
            <a:spLocks noGrp="1"/>
          </p:cNvSpPr>
          <p:nvPr/>
        </p:nvSpPr>
        <p:spPr>
          <a:xfrm>
            <a:off x="381000" y="765731"/>
            <a:ext cx="7528560" cy="604281"/>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endParaRPr kumimoji="0" lang="en-US" sz="2400" b="1" i="0" u="none" strike="noStrike" kern="1200" cap="none" spc="0" normalizeH="0" baseline="0" noProof="0" dirty="0">
              <a:ln>
                <a:noFill/>
              </a:ln>
              <a:solidFill>
                <a:srgbClr val="0293D2"/>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032168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3. Gaps Identified in Legal Quality System </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96168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3.1.	Assessment of Complaints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786581"/>
            <a:ext cx="8587409" cy="5919019"/>
          </a:xfrm>
        </p:spPr>
        <p:txBody>
          <a:bodyPr>
            <a:noAutofit/>
          </a:bodyPr>
          <a:lstStyle/>
          <a:p>
            <a:r>
              <a:rPr lang="en-US" sz="2400" dirty="0">
                <a:latin typeface="Arial"/>
                <a:cs typeface="Arial"/>
              </a:rPr>
              <a:t>Whilst some of the allegations were unfounded, our own investigation into the complaints reveals that there were gaps in the delivery of the affected clients’ service </a:t>
            </a:r>
            <a:r>
              <a:rPr lang="en-US" sz="2400" dirty="0" smtClean="0">
                <a:latin typeface="Arial"/>
                <a:cs typeface="Arial"/>
              </a:rPr>
              <a:t>offerings, especially relating to delays. </a:t>
            </a:r>
          </a:p>
          <a:p>
            <a:pPr marL="0" indent="0">
              <a:buNone/>
            </a:pPr>
            <a:endParaRPr lang="en-US" sz="2400" dirty="0" smtClean="0">
              <a:latin typeface="Arial"/>
              <a:cs typeface="Arial"/>
            </a:endParaRPr>
          </a:p>
          <a:p>
            <a:r>
              <a:rPr lang="en-US" sz="2400" dirty="0" smtClean="0">
                <a:latin typeface="Arial"/>
                <a:cs typeface="Arial"/>
              </a:rPr>
              <a:t>The </a:t>
            </a:r>
            <a:r>
              <a:rPr lang="en-US" sz="2400" dirty="0">
                <a:latin typeface="Arial"/>
                <a:cs typeface="Arial"/>
              </a:rPr>
              <a:t>existing controls pertaining to delivery of quality legal services were bypassed or our systems were not </a:t>
            </a:r>
            <a:r>
              <a:rPr lang="en-US" sz="2400" dirty="0" smtClean="0">
                <a:latin typeface="Arial"/>
                <a:cs typeface="Arial"/>
              </a:rPr>
              <a:t>able </a:t>
            </a:r>
            <a:r>
              <a:rPr lang="en-US" sz="2400" dirty="0">
                <a:latin typeface="Arial"/>
                <a:cs typeface="Arial"/>
              </a:rPr>
              <a:t>to </a:t>
            </a:r>
            <a:r>
              <a:rPr lang="en-US" sz="2400" dirty="0" smtClean="0">
                <a:latin typeface="Arial"/>
                <a:cs typeface="Arial"/>
              </a:rPr>
              <a:t>identify unethical conduct </a:t>
            </a:r>
            <a:r>
              <a:rPr lang="en-US" sz="2400" dirty="0">
                <a:latin typeface="Arial"/>
                <a:cs typeface="Arial"/>
              </a:rPr>
              <a:t>practitioners. </a:t>
            </a:r>
            <a:endParaRPr lang="en-US" sz="2400" dirty="0" smtClean="0">
              <a:latin typeface="Arial"/>
              <a:cs typeface="Arial"/>
            </a:endParaRPr>
          </a:p>
          <a:p>
            <a:pPr marL="0" indent="0">
              <a:buNone/>
            </a:pPr>
            <a:endParaRPr lang="en-US" sz="2400" dirty="0" smtClean="0">
              <a:latin typeface="Arial"/>
              <a:cs typeface="Arial"/>
            </a:endParaRPr>
          </a:p>
          <a:p>
            <a:r>
              <a:rPr lang="en-US" sz="2400" dirty="0" smtClean="0">
                <a:latin typeface="Arial"/>
                <a:cs typeface="Arial"/>
              </a:rPr>
              <a:t>The gaps identified, mitigating </a:t>
            </a:r>
            <a:r>
              <a:rPr lang="en-US" sz="2400" dirty="0">
                <a:latin typeface="Arial"/>
                <a:cs typeface="Arial"/>
              </a:rPr>
              <a:t>measures </a:t>
            </a:r>
            <a:r>
              <a:rPr lang="en-US" sz="2400" dirty="0" smtClean="0">
                <a:latin typeface="Arial"/>
                <a:cs typeface="Arial"/>
              </a:rPr>
              <a:t>(current </a:t>
            </a:r>
            <a:r>
              <a:rPr lang="en-US" sz="2400" dirty="0">
                <a:latin typeface="Arial"/>
                <a:cs typeface="Arial"/>
              </a:rPr>
              <a:t>programmes, procedures and systems that are in place to ensure quality legal </a:t>
            </a:r>
            <a:r>
              <a:rPr lang="en-US" sz="2400" dirty="0" smtClean="0">
                <a:latin typeface="Arial"/>
                <a:cs typeface="Arial"/>
              </a:rPr>
              <a:t>services), measures taken against those bypassing the standard operating procedures and process  </a:t>
            </a:r>
            <a:r>
              <a:rPr lang="en-US" sz="2400" dirty="0">
                <a:latin typeface="Arial"/>
                <a:cs typeface="Arial"/>
              </a:rPr>
              <a:t>&amp; </a:t>
            </a:r>
            <a:r>
              <a:rPr lang="en-US" sz="2400" dirty="0" smtClean="0">
                <a:latin typeface="Arial"/>
                <a:cs typeface="Arial"/>
              </a:rPr>
              <a:t>system enhancements are discussed in detail below.</a:t>
            </a:r>
            <a:endParaRPr lang="en-US" sz="24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053637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3.2. Gaps identified</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marL="400050" lvl="1" indent="0">
              <a:lnSpc>
                <a:spcPct val="110000"/>
              </a:lnSpc>
              <a:buNone/>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Content Placeholder 2"/>
          <p:cNvSpPr txBox="1">
            <a:spLocks/>
          </p:cNvSpPr>
          <p:nvPr/>
        </p:nvSpPr>
        <p:spPr>
          <a:xfrm>
            <a:off x="457200" y="1229032"/>
            <a:ext cx="1998852" cy="5295510"/>
          </a:xfrm>
          <a:prstGeom prst="rect">
            <a:avLst/>
          </a:prstGeom>
          <a:ln>
            <a:solidFill>
              <a:schemeClr val="accent2"/>
            </a:solidFill>
          </a:ln>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320"/>
              </a:spcBef>
              <a:spcAft>
                <a:spcPts val="600"/>
              </a:spcAft>
              <a:buClrTx/>
              <a:buSzTx/>
              <a:buFont typeface="Arial"/>
              <a:buNone/>
              <a:tabLst/>
              <a:defRPr/>
            </a:pP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Legal interventions monitoring &amp; support do not translate into the attributes required for individual LP.</a:t>
            </a:r>
          </a:p>
          <a:p>
            <a:pPr marL="0" marR="0" lvl="0" indent="0" algn="l" defTabSz="457200" rtl="0" eaLnBrk="1" fontAlgn="auto" latinLnBrk="0" hangingPunct="1">
              <a:lnSpc>
                <a:spcPct val="100000"/>
              </a:lnSpc>
              <a:spcBef>
                <a:spcPts val="320"/>
              </a:spcBef>
              <a:spcAft>
                <a:spcPts val="600"/>
              </a:spcAft>
              <a:buClrTx/>
              <a:buSzTx/>
              <a:buFont typeface="Arial"/>
              <a:buNone/>
              <a:tabLst/>
              <a:defRPr/>
            </a:pPr>
            <a:endPar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600"/>
              </a:spcBef>
              <a:spcAft>
                <a:spcPts val="0"/>
              </a:spcAft>
              <a:buClrTx/>
              <a:buSzTx/>
              <a:buFont typeface="Arial"/>
              <a:buNone/>
              <a:tabLst/>
              <a:defRPr/>
            </a:pP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Monitoring &amp; support of LP do not translate into attributes required for positive client treatment.</a:t>
            </a:r>
          </a:p>
        </p:txBody>
      </p:sp>
      <p:sp>
        <p:nvSpPr>
          <p:cNvPr id="7" name="Content Placeholder 2"/>
          <p:cNvSpPr txBox="1">
            <a:spLocks/>
          </p:cNvSpPr>
          <p:nvPr/>
        </p:nvSpPr>
        <p:spPr>
          <a:xfrm>
            <a:off x="2704485" y="1229032"/>
            <a:ext cx="1794881" cy="5295510"/>
          </a:xfrm>
          <a:prstGeom prst="rect">
            <a:avLst/>
          </a:prstGeom>
          <a:ln>
            <a:solidFill>
              <a:schemeClr val="accent2"/>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Attributes of LP do not lead to required legal actions.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Legal </a:t>
            </a:r>
            <a:r>
              <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actions taken by </a:t>
            </a: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LP </a:t>
            </a:r>
            <a:r>
              <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do not translate into Legal Outputs and Legal Outcomes </a:t>
            </a: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required</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Turnover in legal practitioners and loss of capacity due to budget cuts over several years contributing to delays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0" name="Content Placeholder 2"/>
          <p:cNvSpPr txBox="1">
            <a:spLocks/>
          </p:cNvSpPr>
          <p:nvPr/>
        </p:nvSpPr>
        <p:spPr>
          <a:xfrm>
            <a:off x="4779718" y="1229032"/>
            <a:ext cx="1859681" cy="5295510"/>
          </a:xfrm>
          <a:prstGeom prst="rect">
            <a:avLst/>
          </a:prstGeom>
          <a:ln>
            <a:solidFill>
              <a:schemeClr val="accent2"/>
            </a:solid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Legal Managers  </a:t>
            </a:r>
            <a:r>
              <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not </a:t>
            </a:r>
            <a:r>
              <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effectively managing quality  and monitoring implementation of instructions issued to practitioners. </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LQAU Audit methodology only reviews closed files and not old pending matters</a:t>
            </a:r>
            <a:endPar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ts val="2400"/>
              </a:lnSpc>
              <a:spcBef>
                <a:spcPts val="0"/>
              </a:spcBef>
              <a:spcAft>
                <a:spcPts val="0"/>
              </a:spcAft>
              <a:buClrTx/>
              <a:buSzTx/>
              <a:buFont typeface="Arial"/>
              <a:buNone/>
              <a:tabLst/>
              <a:defRPr/>
            </a:pPr>
            <a:endParaRPr kumimoji="0" lang="en-ZA" sz="18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1" name="Content Placeholder 9"/>
          <p:cNvSpPr txBox="1">
            <a:spLocks/>
          </p:cNvSpPr>
          <p:nvPr/>
        </p:nvSpPr>
        <p:spPr>
          <a:xfrm>
            <a:off x="6887833" y="1229032"/>
            <a:ext cx="1876425" cy="5295511"/>
          </a:xfrm>
          <a:prstGeom prst="rect">
            <a:avLst/>
          </a:prstGeom>
          <a:ln>
            <a:solidFill>
              <a:schemeClr val="accent2"/>
            </a:solidFill>
          </a:ln>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Client understanding not aligning to legal/factual position</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Client </a:t>
            </a:r>
            <a:r>
              <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Experience does not align to Client Perception </a:t>
            </a: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rPr>
              <a:t>Public, Media and Stakeholder </a:t>
            </a:r>
            <a:r>
              <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Perception</a:t>
            </a:r>
          </a:p>
          <a:p>
            <a:pPr marL="0" marR="0" lvl="0" indent="0" algn="l" defTabSz="457200" rtl="0" eaLnBrk="1" fontAlgn="auto" latinLnBrk="0" hangingPunct="1">
              <a:lnSpc>
                <a:spcPct val="100000"/>
              </a:lnSpc>
              <a:spcBef>
                <a:spcPts val="0"/>
              </a:spcBef>
              <a:spcAft>
                <a:spcPts val="0"/>
              </a:spcAft>
              <a:buClrTx/>
              <a:buSzTx/>
              <a:buFont typeface="Arial"/>
              <a:buNone/>
              <a:tabLst/>
              <a:defRPr/>
            </a:pPr>
            <a:endPar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ZA" sz="16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Client, other party, systemic and role player conduct not taken into account when experience is relayed</a:t>
            </a:r>
            <a:endParaRPr kumimoji="0" lang="en-ZA"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ts val="2400"/>
              </a:lnSpc>
              <a:spcBef>
                <a:spcPts val="0"/>
              </a:spcBef>
              <a:spcAft>
                <a:spcPts val="0"/>
              </a:spcAft>
              <a:buClrTx/>
              <a:buSzTx/>
              <a:buFont typeface="Arial"/>
              <a:buNone/>
              <a:tabLst/>
              <a:defRPr/>
            </a:pPr>
            <a:endParaRPr kumimoji="0" lang="en-US" sz="1600" b="0"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2" name="Text Placeholder 5"/>
          <p:cNvSpPr txBox="1">
            <a:spLocks/>
          </p:cNvSpPr>
          <p:nvPr/>
        </p:nvSpPr>
        <p:spPr>
          <a:xfrm>
            <a:off x="381000" y="717755"/>
            <a:ext cx="1884248" cy="96951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Gap 1:</a:t>
            </a:r>
            <a:endParaRPr kumimoji="0" lang="en-US" sz="2800" b="1"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5" name="Text Placeholder 5"/>
          <p:cNvSpPr txBox="1">
            <a:spLocks/>
          </p:cNvSpPr>
          <p:nvPr/>
        </p:nvSpPr>
        <p:spPr>
          <a:xfrm>
            <a:off x="2675761" y="717755"/>
            <a:ext cx="1884248" cy="95049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Gap 2:</a:t>
            </a:r>
            <a:endParaRPr kumimoji="0" lang="en-US" sz="2800" b="1"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6" name="Text Placeholder 5"/>
          <p:cNvSpPr txBox="1">
            <a:spLocks/>
          </p:cNvSpPr>
          <p:nvPr/>
        </p:nvSpPr>
        <p:spPr>
          <a:xfrm>
            <a:off x="4636209" y="717755"/>
            <a:ext cx="1884248" cy="97297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Gap 3:</a:t>
            </a:r>
            <a:endParaRPr kumimoji="0" lang="en-US" sz="2800" b="1"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
        <p:nvSpPr>
          <p:cNvPr id="17" name="Text Placeholder 5"/>
          <p:cNvSpPr txBox="1">
            <a:spLocks/>
          </p:cNvSpPr>
          <p:nvPr/>
        </p:nvSpPr>
        <p:spPr>
          <a:xfrm>
            <a:off x="6840409" y="717755"/>
            <a:ext cx="1884248" cy="102075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8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Gap 4:</a:t>
            </a:r>
            <a:endParaRPr kumimoji="0" lang="en-US" sz="2800" b="1" i="0" u="none" strike="noStrike" kern="1200" cap="none" spc="0" normalizeH="0" baseline="0" noProof="0" dirty="0">
              <a:ln>
                <a:noFill/>
              </a:ln>
              <a:solidFill>
                <a:srgbClr val="C0504D"/>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493337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3.3. Complaint Response 1</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55183341"/>
              </p:ext>
            </p:extLst>
          </p:nvPr>
        </p:nvGraphicFramePr>
        <p:xfrm>
          <a:off x="698089" y="993058"/>
          <a:ext cx="7954297" cy="5527784"/>
        </p:xfrm>
        <a:graphic>
          <a:graphicData uri="http://schemas.openxmlformats.org/drawingml/2006/table">
            <a:tbl>
              <a:tblPr>
                <a:tableStyleId>{5C22544A-7EE6-4342-B048-85BDC9FD1C3A}</a:tableStyleId>
              </a:tblPr>
              <a:tblGrid>
                <a:gridCol w="2142066">
                  <a:extLst>
                    <a:ext uri="{9D8B030D-6E8A-4147-A177-3AD203B41FA5}">
                      <a16:colId xmlns:a16="http://schemas.microsoft.com/office/drawing/2014/main" xmlns="" val="1364528011"/>
                    </a:ext>
                  </a:extLst>
                </a:gridCol>
                <a:gridCol w="1923767">
                  <a:extLst>
                    <a:ext uri="{9D8B030D-6E8A-4147-A177-3AD203B41FA5}">
                      <a16:colId xmlns:a16="http://schemas.microsoft.com/office/drawing/2014/main" xmlns="" val="3888202491"/>
                    </a:ext>
                  </a:extLst>
                </a:gridCol>
                <a:gridCol w="1951054">
                  <a:extLst>
                    <a:ext uri="{9D8B030D-6E8A-4147-A177-3AD203B41FA5}">
                      <a16:colId xmlns:a16="http://schemas.microsoft.com/office/drawing/2014/main" xmlns="" val="1353977414"/>
                    </a:ext>
                  </a:extLst>
                </a:gridCol>
                <a:gridCol w="1937410">
                  <a:extLst>
                    <a:ext uri="{9D8B030D-6E8A-4147-A177-3AD203B41FA5}">
                      <a16:colId xmlns:a16="http://schemas.microsoft.com/office/drawing/2014/main" xmlns="" val="2133138545"/>
                    </a:ext>
                  </a:extLst>
                </a:gridCol>
              </a:tblGrid>
              <a:tr h="216817">
                <a:tc gridSpan="4">
                  <a:txBody>
                    <a:bodyPr/>
                    <a:lstStyle/>
                    <a:p>
                      <a:pPr algn="ctr" fontAlgn="b"/>
                      <a:r>
                        <a:rPr lang="en-US" sz="1100" u="none" strike="noStrike" dirty="0">
                          <a:effectLst/>
                        </a:rPr>
                        <a:t>Gap Analysis and System Review</a:t>
                      </a:r>
                      <a:endParaRPr lang="en-US" sz="1100" b="0" i="0" u="none" strike="noStrike" dirty="0">
                        <a:solidFill>
                          <a:srgbClr val="000000"/>
                        </a:solidFill>
                        <a:effectLst/>
                        <a:latin typeface="Arial" panose="020B0604020202020204" pitchFamily="34" charset="0"/>
                      </a:endParaRPr>
                    </a:p>
                  </a:txBody>
                  <a:tcPr marL="6350" marR="6350" marT="6350" marB="0" anchor="b"/>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70970988"/>
                  </a:ext>
                </a:extLst>
              </a:tr>
              <a:tr h="216817">
                <a:tc>
                  <a:txBody>
                    <a:bodyPr/>
                    <a:lstStyle/>
                    <a:p>
                      <a:pPr algn="l" fontAlgn="b"/>
                      <a:r>
                        <a:rPr lang="en-ZA" sz="1100" u="none" strike="noStrike" dirty="0">
                          <a:effectLst/>
                        </a:rPr>
                        <a:t>Identified Gaps</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Mitigating </a:t>
                      </a:r>
                      <a:r>
                        <a:rPr lang="en-ZA" sz="1100" u="none" strike="noStrike" dirty="0" smtClean="0">
                          <a:effectLst/>
                        </a:rPr>
                        <a:t>Measures </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Action Taken</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System Revisions/Updates</a:t>
                      </a:r>
                      <a:endParaRPr lang="en-ZA" sz="1100" b="1"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xmlns="" val="63860312"/>
                  </a:ext>
                </a:extLst>
              </a:tr>
              <a:tr h="809447">
                <a:tc>
                  <a:txBody>
                    <a:bodyPr/>
                    <a:lstStyle/>
                    <a:p>
                      <a:pPr algn="l" fontAlgn="t"/>
                      <a:r>
                        <a:rPr lang="en-ZA" sz="1100" u="none" strike="noStrike" dirty="0">
                          <a:effectLst/>
                        </a:rPr>
                        <a:t>Lack of Communication</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fr-FR" sz="1100" u="none" strike="noStrike" dirty="0">
                          <a:effectLst/>
                        </a:rPr>
                        <a:t>1. Client Services Charter</a:t>
                      </a:r>
                      <a:br>
                        <a:rPr lang="fr-FR" sz="1100" u="none" strike="noStrike" dirty="0">
                          <a:effectLst/>
                        </a:rPr>
                      </a:br>
                      <a:r>
                        <a:rPr lang="fr-FR" sz="1100" u="none" strike="noStrike" dirty="0">
                          <a:effectLst/>
                        </a:rPr>
                        <a:t>2. Civil File </a:t>
                      </a:r>
                      <a:r>
                        <a:rPr lang="fr-FR" sz="1100" u="none" strike="noStrike" dirty="0" smtClean="0">
                          <a:effectLst/>
                        </a:rPr>
                        <a:t>Standard Operating</a:t>
                      </a:r>
                      <a:r>
                        <a:rPr lang="fr-FR" sz="1100" u="none" strike="noStrike" baseline="0" dirty="0" smtClean="0">
                          <a:effectLst/>
                        </a:rPr>
                        <a:t> Procedure (SOP) </a:t>
                      </a:r>
                      <a:r>
                        <a:rPr lang="fr-FR" sz="1100" u="none" strike="noStrike" dirty="0">
                          <a:effectLst/>
                        </a:rPr>
                        <a:t/>
                      </a:r>
                      <a:br>
                        <a:rPr lang="fr-FR" sz="1100" u="none" strike="noStrike" dirty="0">
                          <a:effectLst/>
                        </a:rPr>
                      </a:br>
                      <a:r>
                        <a:rPr lang="fr-FR" sz="1100" u="none" strike="noStrike" dirty="0">
                          <a:effectLst/>
                        </a:rPr>
                        <a:t>3. Civil File Supervisions SOP</a:t>
                      </a:r>
                      <a:endParaRPr lang="fr-FR"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2 Practitioners and 1 Manager subjected to disciplinary process</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ZA" sz="1100" u="none" strike="noStrike" dirty="0">
                          <a:effectLst/>
                        </a:rPr>
                        <a:t>1. Client Services Training</a:t>
                      </a:r>
                      <a:br>
                        <a:rPr lang="en-ZA" sz="1100" u="none" strike="noStrike" dirty="0">
                          <a:effectLst/>
                        </a:rPr>
                      </a:br>
                      <a:r>
                        <a:rPr lang="en-ZA" sz="1100" u="none" strike="noStrike" dirty="0">
                          <a:effectLst/>
                        </a:rPr>
                        <a:t>2. Civil </a:t>
                      </a:r>
                      <a:r>
                        <a:rPr lang="en-ZA" sz="1100" u="none" strike="noStrike" dirty="0" smtClean="0">
                          <a:effectLst/>
                        </a:rPr>
                        <a:t>Short Message System  </a:t>
                      </a:r>
                      <a:r>
                        <a:rPr lang="en-ZA" sz="1100" u="none" strike="noStrike" dirty="0">
                          <a:effectLst/>
                        </a:rPr>
                        <a:t>Module</a:t>
                      </a:r>
                      <a:br>
                        <a:rPr lang="en-ZA" sz="1100" u="none" strike="noStrike" dirty="0">
                          <a:effectLst/>
                        </a:rPr>
                      </a:br>
                      <a:r>
                        <a:rPr lang="en-ZA" sz="1100" u="none" strike="noStrike" dirty="0">
                          <a:effectLst/>
                        </a:rPr>
                        <a:t>3. </a:t>
                      </a:r>
                      <a:r>
                        <a:rPr lang="en-ZA" sz="1100" u="none" strike="noStrike" dirty="0" smtClean="0">
                          <a:effectLst/>
                        </a:rPr>
                        <a:t>SOP  </a:t>
                      </a:r>
                      <a:r>
                        <a:rPr lang="en-ZA" sz="1100" u="none" strike="noStrike" dirty="0">
                          <a:effectLst/>
                        </a:rPr>
                        <a:t>Training</a:t>
                      </a:r>
                      <a:br>
                        <a:rPr lang="en-ZA" sz="1100" u="none" strike="noStrike" dirty="0">
                          <a:effectLst/>
                        </a:rPr>
                      </a:br>
                      <a:endParaRPr lang="en-ZA"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274568716"/>
                  </a:ext>
                </a:extLst>
              </a:tr>
              <a:tr h="2428343">
                <a:tc>
                  <a:txBody>
                    <a:bodyPr/>
                    <a:lstStyle/>
                    <a:p>
                      <a:pPr algn="l" fontAlgn="t"/>
                      <a:r>
                        <a:rPr lang="en-ZA" sz="1100" u="none" strike="noStrike" dirty="0">
                          <a:effectLst/>
                        </a:rPr>
                        <a:t>Alleged work overload</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Regulation 9(1)(c)</a:t>
                      </a:r>
                      <a:br>
                        <a:rPr lang="en-US" sz="1100" u="none" strike="noStrike" dirty="0">
                          <a:effectLst/>
                        </a:rPr>
                      </a:br>
                      <a:r>
                        <a:rPr lang="en-US" sz="1100" u="none" strike="noStrike" dirty="0">
                          <a:effectLst/>
                        </a:rPr>
                        <a:t>2. Pending File list per practitioner</a:t>
                      </a:r>
                      <a:br>
                        <a:rPr lang="en-US" sz="1100" u="none" strike="noStrike" dirty="0">
                          <a:effectLst/>
                        </a:rPr>
                      </a:br>
                      <a:r>
                        <a:rPr lang="en-US" sz="1100" u="none" strike="noStrike" dirty="0">
                          <a:effectLst/>
                        </a:rPr>
                        <a:t>3. No work on file in 60 days</a:t>
                      </a:r>
                      <a:br>
                        <a:rPr lang="en-US" sz="1100" u="none" strike="noStrike" dirty="0">
                          <a:effectLst/>
                        </a:rPr>
                      </a:br>
                      <a:r>
                        <a:rPr lang="en-US" sz="1100" u="none" strike="noStrike" dirty="0">
                          <a:effectLst/>
                        </a:rPr>
                        <a:t>4. Matters exceeding turnaround times</a:t>
                      </a:r>
                      <a:br>
                        <a:rPr lang="en-US" sz="1100" u="none" strike="noStrike" dirty="0">
                          <a:effectLst/>
                        </a:rPr>
                      </a:br>
                      <a:r>
                        <a:rPr lang="en-US" sz="1100" u="none" strike="noStrike" dirty="0">
                          <a:effectLst/>
                        </a:rPr>
                        <a:t>5. Code of Ethics</a:t>
                      </a:r>
                      <a:br>
                        <a:rPr lang="en-US" sz="1100" u="none" strike="noStrike" dirty="0">
                          <a:effectLst/>
                        </a:rPr>
                      </a:b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2 Practitioner and 1 Manager investigated in terms of disciplinary process</a:t>
                      </a:r>
                      <a:br>
                        <a:rPr lang="en-US" sz="1100" u="none" strike="noStrike" dirty="0">
                          <a:effectLst/>
                        </a:rPr>
                      </a:br>
                      <a:r>
                        <a:rPr lang="en-US" sz="1100" u="none" strike="noStrike" dirty="0">
                          <a:effectLst/>
                        </a:rPr>
                        <a:t>2. Refusal of Legal Aid where insufficient capacity or implement waiting period</a:t>
                      </a:r>
                      <a:br>
                        <a:rPr lang="en-US" sz="1100" u="none" strike="noStrike" dirty="0">
                          <a:effectLst/>
                        </a:rPr>
                      </a:br>
                      <a:r>
                        <a:rPr lang="en-US" sz="1100" u="none" strike="noStrike" dirty="0">
                          <a:effectLst/>
                        </a:rPr>
                        <a:t>3. Audits of </a:t>
                      </a:r>
                      <a:r>
                        <a:rPr lang="en-US" sz="1100" u="none" strike="noStrike" dirty="0" smtClean="0">
                          <a:effectLst/>
                        </a:rPr>
                        <a:t>Matter Activity Reports' </a:t>
                      </a:r>
                      <a:r>
                        <a:rPr lang="en-US" sz="1100" u="none" strike="noStrike" dirty="0">
                          <a:effectLst/>
                        </a:rPr>
                        <a:t>against files by Provincial Office</a:t>
                      </a:r>
                      <a:br>
                        <a:rPr lang="en-US" sz="1100" u="none" strike="noStrike" dirty="0">
                          <a:effectLst/>
                        </a:rPr>
                      </a:br>
                      <a:r>
                        <a:rPr lang="en-US" sz="1100" u="none" strike="noStrike" dirty="0">
                          <a:effectLst/>
                        </a:rPr>
                        <a:t>4. Management of Practitioner workload at local level</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Monitoring of </a:t>
                      </a:r>
                      <a:r>
                        <a:rPr lang="en-US" sz="1100" u="none" strike="noStrike" dirty="0" smtClean="0">
                          <a:effectLst/>
                        </a:rPr>
                        <a:t>vacancies </a:t>
                      </a:r>
                      <a:r>
                        <a:rPr lang="en-US" sz="1100" u="none" strike="noStrike" dirty="0">
                          <a:effectLst/>
                        </a:rPr>
                        <a:t>and the impact on workload</a:t>
                      </a:r>
                      <a:br>
                        <a:rPr lang="en-US" sz="1100" u="none" strike="noStrike" dirty="0">
                          <a:effectLst/>
                        </a:rPr>
                      </a:br>
                      <a:r>
                        <a:rPr lang="en-US" sz="1100" u="none" strike="noStrike" dirty="0">
                          <a:effectLst/>
                        </a:rPr>
                        <a:t>2. Monitoring of </a:t>
                      </a:r>
                      <a:r>
                        <a:rPr lang="en-US" sz="1100" u="none" strike="noStrike" dirty="0" smtClean="0">
                          <a:effectLst/>
                        </a:rPr>
                        <a:t>impact </a:t>
                      </a:r>
                      <a:r>
                        <a:rPr lang="en-US" sz="1100" u="none" strike="noStrike" dirty="0">
                          <a:effectLst/>
                        </a:rPr>
                        <a:t>of budget cuts on capacity at each office.</a:t>
                      </a:r>
                      <a:endParaRPr lang="en-US"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2773693204"/>
                  </a:ext>
                </a:extLst>
              </a:tr>
              <a:tr h="1821257">
                <a:tc>
                  <a:txBody>
                    <a:bodyPr/>
                    <a:lstStyle/>
                    <a:p>
                      <a:pPr algn="l" fontAlgn="t"/>
                      <a:r>
                        <a:rPr lang="en-ZA" sz="1100" u="none" strike="noStrike" dirty="0">
                          <a:effectLst/>
                        </a:rPr>
                        <a:t>Refusing to follow instructions</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ZA" sz="1100" u="none" strike="noStrike" dirty="0">
                          <a:effectLst/>
                        </a:rPr>
                        <a:t>1. Complaints SOP</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In both instances the instruction were found to have ben followed. A Consent Paper was prepared and in the second instance the Pleadings filed for the client indicate that the instructions were followed</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Client information sheets to manage expectations to be provided to clients</a:t>
                      </a:r>
                      <a:endParaRPr lang="en-US"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3157268693"/>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956089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3.4. Complaint Response 2</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Content Placeholder 5"/>
          <p:cNvGraphicFramePr>
            <a:graphicFrameLocks noGrp="1"/>
          </p:cNvGraphicFramePr>
          <p:nvPr>
            <p:ph idx="1"/>
            <p:extLst/>
          </p:nvPr>
        </p:nvGraphicFramePr>
        <p:xfrm>
          <a:off x="481781" y="953728"/>
          <a:ext cx="8351660" cy="5733689"/>
        </p:xfrm>
        <a:graphic>
          <a:graphicData uri="http://schemas.openxmlformats.org/drawingml/2006/table">
            <a:tbl>
              <a:tblPr>
                <a:tableStyleId>{5C22544A-7EE6-4342-B048-85BDC9FD1C3A}</a:tableStyleId>
              </a:tblPr>
              <a:tblGrid>
                <a:gridCol w="2249075">
                  <a:extLst>
                    <a:ext uri="{9D8B030D-6E8A-4147-A177-3AD203B41FA5}">
                      <a16:colId xmlns:a16="http://schemas.microsoft.com/office/drawing/2014/main" xmlns="" val="3970708249"/>
                    </a:ext>
                  </a:extLst>
                </a:gridCol>
                <a:gridCol w="2019870">
                  <a:extLst>
                    <a:ext uri="{9D8B030D-6E8A-4147-A177-3AD203B41FA5}">
                      <a16:colId xmlns:a16="http://schemas.microsoft.com/office/drawing/2014/main" xmlns="" val="859664446"/>
                    </a:ext>
                  </a:extLst>
                </a:gridCol>
                <a:gridCol w="2048520">
                  <a:extLst>
                    <a:ext uri="{9D8B030D-6E8A-4147-A177-3AD203B41FA5}">
                      <a16:colId xmlns:a16="http://schemas.microsoft.com/office/drawing/2014/main" xmlns="" val="1997143353"/>
                    </a:ext>
                  </a:extLst>
                </a:gridCol>
                <a:gridCol w="2034195">
                  <a:extLst>
                    <a:ext uri="{9D8B030D-6E8A-4147-A177-3AD203B41FA5}">
                      <a16:colId xmlns:a16="http://schemas.microsoft.com/office/drawing/2014/main" xmlns="" val="696689336"/>
                    </a:ext>
                  </a:extLst>
                </a:gridCol>
              </a:tblGrid>
              <a:tr h="249722">
                <a:tc gridSpan="4">
                  <a:txBody>
                    <a:bodyPr/>
                    <a:lstStyle/>
                    <a:p>
                      <a:pPr algn="ctr" fontAlgn="b"/>
                      <a:r>
                        <a:rPr lang="en-US" sz="1100" u="none" strike="noStrike" dirty="0">
                          <a:effectLst/>
                        </a:rPr>
                        <a:t>Gap Analysis and System Review</a:t>
                      </a:r>
                      <a:endParaRPr lang="en-US" sz="1100" b="0" i="0" u="none" strike="noStrike" dirty="0">
                        <a:solidFill>
                          <a:srgbClr val="000000"/>
                        </a:solidFill>
                        <a:effectLst/>
                        <a:latin typeface="Arial" panose="020B0604020202020204" pitchFamily="34" charset="0"/>
                      </a:endParaRPr>
                    </a:p>
                  </a:txBody>
                  <a:tcPr marL="6350" marR="6350" marT="6350" marB="0" anchor="b"/>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154418922"/>
                  </a:ext>
                </a:extLst>
              </a:tr>
              <a:tr h="249722">
                <a:tc>
                  <a:txBody>
                    <a:bodyPr/>
                    <a:lstStyle/>
                    <a:p>
                      <a:pPr algn="l" fontAlgn="b"/>
                      <a:r>
                        <a:rPr lang="en-ZA" sz="1100" u="none" strike="noStrike" dirty="0">
                          <a:effectLst/>
                        </a:rPr>
                        <a:t>Identified Gaps</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Mitigating Measure</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Action Taken</a:t>
                      </a:r>
                      <a:endParaRPr lang="en-ZA" sz="1100" b="1"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b"/>
                      <a:r>
                        <a:rPr lang="en-ZA" sz="1100" u="none" strike="noStrike" dirty="0">
                          <a:effectLst/>
                        </a:rPr>
                        <a:t>System Revisions/Updates</a:t>
                      </a:r>
                      <a:endParaRPr lang="en-ZA" sz="1100" b="1"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xmlns="" val="4260340303"/>
                  </a:ext>
                </a:extLst>
              </a:tr>
              <a:tr h="1631517">
                <a:tc>
                  <a:txBody>
                    <a:bodyPr/>
                    <a:lstStyle/>
                    <a:p>
                      <a:pPr algn="l" fontAlgn="t"/>
                      <a:r>
                        <a:rPr lang="en-US" sz="1100" u="none" strike="noStrike" dirty="0">
                          <a:effectLst/>
                        </a:rPr>
                        <a:t>Request of payment or to pay for Experts</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Ethics Hotline</a:t>
                      </a:r>
                      <a:br>
                        <a:rPr lang="en-US" sz="1100" u="none" strike="noStrike" dirty="0">
                          <a:effectLst/>
                        </a:rPr>
                      </a:br>
                      <a:r>
                        <a:rPr lang="en-US" sz="1100" u="none" strike="noStrike" dirty="0">
                          <a:effectLst/>
                        </a:rPr>
                        <a:t>2. Complaints SOP</a:t>
                      </a:r>
                      <a:br>
                        <a:rPr lang="en-US" sz="1100" u="none" strike="noStrike" dirty="0">
                          <a:effectLst/>
                        </a:rPr>
                      </a:br>
                      <a:r>
                        <a:rPr lang="en-US" sz="1100" u="none" strike="noStrike" dirty="0">
                          <a:effectLst/>
                        </a:rPr>
                        <a:t>3. Disciplinary Code and Procedure</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The payment of monies not raised in complaint. Only raised by </a:t>
                      </a:r>
                      <a:r>
                        <a:rPr lang="en-US" sz="1100" u="none" strike="noStrike" dirty="0" smtClean="0">
                          <a:effectLst/>
                        </a:rPr>
                        <a:t>Journalist. </a:t>
                      </a:r>
                      <a:r>
                        <a:rPr lang="en-US" sz="1100" u="none" strike="noStrike" dirty="0">
                          <a:effectLst/>
                        </a:rPr>
                        <a:t>Employee already left employ</a:t>
                      </a:r>
                      <a:br>
                        <a:rPr lang="en-US" sz="1100" u="none" strike="noStrike" dirty="0">
                          <a:effectLst/>
                        </a:rPr>
                      </a:br>
                      <a:r>
                        <a:rPr lang="en-US" sz="1100" u="none" strike="noStrike" dirty="0">
                          <a:effectLst/>
                        </a:rPr>
                        <a:t>2. Client to be re-inbursed on proof of amount paid</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Client </a:t>
                      </a:r>
                      <a:r>
                        <a:rPr lang="en-US" sz="1100" u="none" strike="noStrike" dirty="0" smtClean="0">
                          <a:effectLst/>
                        </a:rPr>
                        <a:t>information </a:t>
                      </a:r>
                      <a:r>
                        <a:rPr lang="en-US" sz="1100" u="none" strike="noStrike" dirty="0">
                          <a:effectLst/>
                        </a:rPr>
                        <a:t>at all offices to also cover requests to pay for own experts.</a:t>
                      </a:r>
                      <a:br>
                        <a:rPr lang="en-US" sz="1100" u="none" strike="noStrike" dirty="0">
                          <a:effectLst/>
                        </a:rPr>
                      </a:br>
                      <a:r>
                        <a:rPr lang="en-US" sz="1100" u="none" strike="noStrike" dirty="0">
                          <a:effectLst/>
                        </a:rPr>
                        <a:t>2. Audit all office to ensure client information properly displayed.</a:t>
                      </a:r>
                      <a:endParaRPr lang="en-US"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420475478"/>
                  </a:ext>
                </a:extLst>
              </a:tr>
              <a:tr h="564444">
                <a:tc>
                  <a:txBody>
                    <a:bodyPr/>
                    <a:lstStyle/>
                    <a:p>
                      <a:pPr algn="l" fontAlgn="t"/>
                      <a:r>
                        <a:rPr lang="en-US" sz="1100" u="none" strike="noStrike" dirty="0">
                          <a:effectLst/>
                        </a:rPr>
                        <a:t>Loss of Files or File contents</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b"/>
                      <a:r>
                        <a:rPr lang="en-ZA" sz="1100" u="none" strike="noStrike" dirty="0">
                          <a:effectLst/>
                        </a:rPr>
                        <a:t>1. File Verification</a:t>
                      </a:r>
                      <a:br>
                        <a:rPr lang="en-ZA" sz="1100" u="none" strike="noStrike" dirty="0">
                          <a:effectLst/>
                        </a:rPr>
                      </a:br>
                      <a:r>
                        <a:rPr lang="en-ZA" sz="1100" u="none" strike="noStrike" dirty="0">
                          <a:effectLst/>
                        </a:rPr>
                        <a:t>2. File Supervision SOP</a:t>
                      </a:r>
                      <a:endParaRPr lang="en-ZA" sz="1100" b="0" i="0" u="none" strike="noStrike" dirty="0">
                        <a:solidFill>
                          <a:srgbClr val="000000"/>
                        </a:solidFill>
                        <a:effectLst/>
                        <a:latin typeface="Arial" panose="020B0604020202020204" pitchFamily="34" charset="0"/>
                      </a:endParaRPr>
                    </a:p>
                  </a:txBody>
                  <a:tcPr marL="6350" marR="6350" marT="6350" marB="0" anchor="b"/>
                </a:tc>
                <a:tc>
                  <a:txBody>
                    <a:bodyPr/>
                    <a:lstStyle/>
                    <a:p>
                      <a:pPr algn="l" fontAlgn="t"/>
                      <a:r>
                        <a:rPr lang="en-US" sz="1100" u="none" strike="noStrike" dirty="0">
                          <a:effectLst/>
                        </a:rPr>
                        <a:t>1. Reconstruction of file being undertaken.</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b"/>
                      <a:r>
                        <a:rPr lang="en-US" sz="1100" u="none" strike="noStrike" dirty="0">
                          <a:effectLst/>
                        </a:rPr>
                        <a:t>1. File verification of civil matters to be done quarterly</a:t>
                      </a:r>
                      <a:endParaRPr lang="en-US" sz="1100" b="0" i="0" u="none" strike="noStrike" dirty="0">
                        <a:solidFill>
                          <a:srgbClr val="000000"/>
                        </a:solidFill>
                        <a:effectLst/>
                        <a:latin typeface="Arial" panose="020B0604020202020204" pitchFamily="34" charset="0"/>
                      </a:endParaRPr>
                    </a:p>
                  </a:txBody>
                  <a:tcPr marL="6350" marR="6350" marT="6350" marB="0" anchor="b"/>
                </a:tc>
                <a:extLst>
                  <a:ext uri="{0D108BD9-81ED-4DB2-BD59-A6C34878D82A}">
                    <a16:rowId xmlns:a16="http://schemas.microsoft.com/office/drawing/2014/main" xmlns="" val="329869899"/>
                  </a:ext>
                </a:extLst>
              </a:tr>
              <a:tr h="1864591">
                <a:tc>
                  <a:txBody>
                    <a:bodyPr/>
                    <a:lstStyle/>
                    <a:p>
                      <a:pPr algn="l" fontAlgn="t"/>
                      <a:r>
                        <a:rPr lang="en-ZA" sz="1100" u="none" strike="noStrike" dirty="0">
                          <a:effectLst/>
                        </a:rPr>
                        <a:t>Non Assistance in Maintenance and Domestic Violence matters</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Regulation 13 - Limitation of Assistance</a:t>
                      </a:r>
                      <a:br>
                        <a:rPr lang="en-US" sz="1100" u="none" strike="noStrike" dirty="0">
                          <a:effectLst/>
                        </a:rPr>
                      </a:br>
                      <a:r>
                        <a:rPr lang="en-US" sz="1100" u="none" strike="noStrike" dirty="0">
                          <a:effectLst/>
                        </a:rPr>
                        <a:t>2. Regulation 34 _ Appeal Against Refusal</a:t>
                      </a:r>
                      <a:br>
                        <a:rPr lang="en-US" sz="1100" u="none" strike="noStrike" dirty="0">
                          <a:effectLst/>
                        </a:rPr>
                      </a:br>
                      <a:r>
                        <a:rPr lang="en-US" sz="1100" u="none" strike="noStrike" dirty="0">
                          <a:effectLst/>
                        </a:rPr>
                        <a:t>3. Complaints SOP</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Complaint investigated and found that excluded by policy in one instance and in other instance it was an attendance at the Family Advocate and not Court where practitioner cannot attend.</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Information </a:t>
                      </a:r>
                      <a:r>
                        <a:rPr lang="en-US" sz="1100" u="none" strike="noStrike" dirty="0" smtClean="0">
                          <a:effectLst/>
                        </a:rPr>
                        <a:t>brochures </a:t>
                      </a:r>
                      <a:r>
                        <a:rPr lang="en-US" sz="1100" u="none" strike="noStrike" dirty="0">
                          <a:effectLst/>
                        </a:rPr>
                        <a:t>for client advising were assistance cannot be provided.</a:t>
                      </a:r>
                      <a:endParaRPr lang="en-US"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960759646"/>
                  </a:ext>
                </a:extLst>
              </a:tr>
              <a:tr h="1173693">
                <a:tc>
                  <a:txBody>
                    <a:bodyPr/>
                    <a:lstStyle/>
                    <a:p>
                      <a:pPr algn="l" fontAlgn="t"/>
                      <a:r>
                        <a:rPr lang="en-US" sz="1100" u="none" strike="noStrike" dirty="0">
                          <a:effectLst/>
                        </a:rPr>
                        <a:t>Not Obtaining Custody of Children</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ZA" sz="1100" u="none" strike="noStrike" dirty="0">
                          <a:effectLst/>
                        </a:rPr>
                        <a:t>1. Complaints SOP</a:t>
                      </a:r>
                      <a:endParaRPr lang="en-ZA"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The pleadings in the matter reviewed and found that custody was sought in the pleadings as per clients instructions.</a:t>
                      </a:r>
                      <a:endParaRPr lang="en-US" sz="1100" b="0" i="0" u="none" strike="noStrike" dirty="0">
                        <a:solidFill>
                          <a:srgbClr val="000000"/>
                        </a:solidFill>
                        <a:effectLst/>
                        <a:latin typeface="Arial" panose="020B0604020202020204" pitchFamily="34" charset="0"/>
                      </a:endParaRPr>
                    </a:p>
                  </a:txBody>
                  <a:tcPr marL="6350" marR="6350" marT="6350" marB="0"/>
                </a:tc>
                <a:tc>
                  <a:txBody>
                    <a:bodyPr/>
                    <a:lstStyle/>
                    <a:p>
                      <a:pPr algn="l" fontAlgn="t"/>
                      <a:r>
                        <a:rPr lang="en-US" sz="1100" u="none" strike="noStrike" dirty="0">
                          <a:effectLst/>
                        </a:rPr>
                        <a:t>1. Provide client with pleadings to show that their instructions have been effected.</a:t>
                      </a:r>
                      <a:endParaRPr lang="en-US" sz="11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xmlns="" val="3915387496"/>
                  </a:ext>
                </a:extLst>
              </a:tr>
            </a:tbl>
          </a:graphicData>
        </a:graphic>
      </p:graphicFrame>
    </p:spTree>
    <p:extLst>
      <p:ext uri="{BB962C8B-B14F-4D97-AF65-F5344CB8AC3E}">
        <p14:creationId xmlns:p14="http://schemas.microsoft.com/office/powerpoint/2010/main" xmlns="" val="2063805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3.5. Complaint Response 3</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570271" y="904568"/>
          <a:ext cx="8091948" cy="5712541"/>
        </p:xfrm>
        <a:graphic>
          <a:graphicData uri="http://schemas.openxmlformats.org/drawingml/2006/table">
            <a:tbl>
              <a:tblPr>
                <a:tableStyleId>{5C22544A-7EE6-4342-B048-85BDC9FD1C3A}</a:tableStyleId>
              </a:tblPr>
              <a:tblGrid>
                <a:gridCol w="2179136">
                  <a:extLst>
                    <a:ext uri="{9D8B030D-6E8A-4147-A177-3AD203B41FA5}">
                      <a16:colId xmlns:a16="http://schemas.microsoft.com/office/drawing/2014/main" xmlns="" val="594806933"/>
                    </a:ext>
                  </a:extLst>
                </a:gridCol>
                <a:gridCol w="1957057">
                  <a:extLst>
                    <a:ext uri="{9D8B030D-6E8A-4147-A177-3AD203B41FA5}">
                      <a16:colId xmlns:a16="http://schemas.microsoft.com/office/drawing/2014/main" xmlns="" val="4075494001"/>
                    </a:ext>
                  </a:extLst>
                </a:gridCol>
                <a:gridCol w="1984817">
                  <a:extLst>
                    <a:ext uri="{9D8B030D-6E8A-4147-A177-3AD203B41FA5}">
                      <a16:colId xmlns:a16="http://schemas.microsoft.com/office/drawing/2014/main" xmlns="" val="3003268596"/>
                    </a:ext>
                  </a:extLst>
                </a:gridCol>
                <a:gridCol w="1970938">
                  <a:extLst>
                    <a:ext uri="{9D8B030D-6E8A-4147-A177-3AD203B41FA5}">
                      <a16:colId xmlns:a16="http://schemas.microsoft.com/office/drawing/2014/main" xmlns="" val="3668789682"/>
                    </a:ext>
                  </a:extLst>
                </a:gridCol>
              </a:tblGrid>
              <a:tr h="190206">
                <a:tc gridSpan="4">
                  <a:txBody>
                    <a:bodyPr/>
                    <a:lstStyle/>
                    <a:p>
                      <a:pPr algn="ctr" fontAlgn="b"/>
                      <a:r>
                        <a:rPr lang="en-US" sz="900" u="none" strike="noStrike" dirty="0">
                          <a:effectLst/>
                        </a:rPr>
                        <a:t>Gap Analysis and System Review</a:t>
                      </a:r>
                      <a:endParaRPr lang="en-US" sz="900" b="0" i="0" u="none" strike="noStrike" dirty="0">
                        <a:solidFill>
                          <a:srgbClr val="000000"/>
                        </a:solidFill>
                        <a:effectLst/>
                        <a:latin typeface="Arial" panose="020B0604020202020204" pitchFamily="34" charset="0"/>
                      </a:endParaRPr>
                    </a:p>
                  </a:txBody>
                  <a:tcPr marL="5023" marR="5023" marT="5023" marB="0" anchor="b"/>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54231158"/>
                  </a:ext>
                </a:extLst>
              </a:tr>
              <a:tr h="190206">
                <a:tc>
                  <a:txBody>
                    <a:bodyPr/>
                    <a:lstStyle/>
                    <a:p>
                      <a:pPr algn="l" fontAlgn="b"/>
                      <a:r>
                        <a:rPr lang="en-ZA" sz="900" u="none" strike="noStrike" dirty="0">
                          <a:effectLst/>
                        </a:rPr>
                        <a:t>Identified Gaps</a:t>
                      </a:r>
                      <a:endParaRPr lang="en-ZA" sz="900" b="1" i="0" u="none" strike="noStrike" dirty="0">
                        <a:solidFill>
                          <a:srgbClr val="000000"/>
                        </a:solidFill>
                        <a:effectLst/>
                        <a:latin typeface="Arial" panose="020B0604020202020204" pitchFamily="34" charset="0"/>
                      </a:endParaRPr>
                    </a:p>
                  </a:txBody>
                  <a:tcPr marL="5023" marR="5023" marT="5023" marB="0" anchor="b"/>
                </a:tc>
                <a:tc>
                  <a:txBody>
                    <a:bodyPr/>
                    <a:lstStyle/>
                    <a:p>
                      <a:pPr algn="l" fontAlgn="b"/>
                      <a:r>
                        <a:rPr lang="en-ZA" sz="900" u="none" strike="noStrike" dirty="0">
                          <a:effectLst/>
                        </a:rPr>
                        <a:t>Mitigating Measure</a:t>
                      </a:r>
                      <a:endParaRPr lang="en-ZA" sz="900" b="1" i="0" u="none" strike="noStrike" dirty="0">
                        <a:solidFill>
                          <a:srgbClr val="000000"/>
                        </a:solidFill>
                        <a:effectLst/>
                        <a:latin typeface="Arial" panose="020B0604020202020204" pitchFamily="34" charset="0"/>
                      </a:endParaRPr>
                    </a:p>
                  </a:txBody>
                  <a:tcPr marL="5023" marR="5023" marT="5023" marB="0" anchor="b"/>
                </a:tc>
                <a:tc>
                  <a:txBody>
                    <a:bodyPr/>
                    <a:lstStyle/>
                    <a:p>
                      <a:pPr algn="l" fontAlgn="b"/>
                      <a:r>
                        <a:rPr lang="en-ZA" sz="900" u="none" strike="noStrike" dirty="0">
                          <a:effectLst/>
                        </a:rPr>
                        <a:t>Action Taken</a:t>
                      </a:r>
                      <a:endParaRPr lang="en-ZA" sz="900" b="1" i="0" u="none" strike="noStrike" dirty="0">
                        <a:solidFill>
                          <a:srgbClr val="000000"/>
                        </a:solidFill>
                        <a:effectLst/>
                        <a:latin typeface="Arial" panose="020B0604020202020204" pitchFamily="34" charset="0"/>
                      </a:endParaRPr>
                    </a:p>
                  </a:txBody>
                  <a:tcPr marL="5023" marR="5023" marT="5023" marB="0" anchor="b"/>
                </a:tc>
                <a:tc>
                  <a:txBody>
                    <a:bodyPr/>
                    <a:lstStyle/>
                    <a:p>
                      <a:pPr algn="l" fontAlgn="b"/>
                      <a:r>
                        <a:rPr lang="en-ZA" sz="900" u="none" strike="noStrike" dirty="0">
                          <a:effectLst/>
                        </a:rPr>
                        <a:t>System Revisions/Updates</a:t>
                      </a:r>
                      <a:endParaRPr lang="en-ZA" sz="900" b="1" i="0" u="none" strike="noStrike" dirty="0">
                        <a:solidFill>
                          <a:srgbClr val="000000"/>
                        </a:solidFill>
                        <a:effectLst/>
                        <a:latin typeface="Arial" panose="020B0604020202020204" pitchFamily="34" charset="0"/>
                      </a:endParaRPr>
                    </a:p>
                  </a:txBody>
                  <a:tcPr marL="5023" marR="5023" marT="5023" marB="0" anchor="b"/>
                </a:tc>
                <a:extLst>
                  <a:ext uri="{0D108BD9-81ED-4DB2-BD59-A6C34878D82A}">
                    <a16:rowId xmlns:a16="http://schemas.microsoft.com/office/drawing/2014/main" xmlns="" val="3870153699"/>
                  </a:ext>
                </a:extLst>
              </a:tr>
              <a:tr h="355053">
                <a:tc>
                  <a:txBody>
                    <a:bodyPr/>
                    <a:lstStyle/>
                    <a:p>
                      <a:pPr algn="l" fontAlgn="t"/>
                      <a:r>
                        <a:rPr lang="en-US" sz="900" u="none" strike="noStrike" dirty="0">
                          <a:effectLst/>
                        </a:rPr>
                        <a:t>Get employment and appoint private practitioners</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ZA" sz="900" u="none" strike="noStrike" dirty="0">
                          <a:effectLst/>
                        </a:rPr>
                        <a:t>1. Complaints SOP</a:t>
                      </a:r>
                      <a:endParaRPr lang="en-ZA"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This </a:t>
                      </a:r>
                      <a:r>
                        <a:rPr lang="en-US" sz="900" u="none" strike="noStrike" dirty="0" smtClean="0">
                          <a:effectLst/>
                        </a:rPr>
                        <a:t>allegation </a:t>
                      </a:r>
                      <a:r>
                        <a:rPr lang="en-US" sz="900" u="none" strike="noStrike" dirty="0">
                          <a:effectLst/>
                        </a:rPr>
                        <a:t>is disputed by the practitioner.</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ZA" sz="900" u="none" strike="noStrike" dirty="0">
                          <a:effectLst/>
                        </a:rPr>
                        <a:t>1. Client Services Training.</a:t>
                      </a:r>
                      <a:endParaRPr lang="en-ZA" sz="900" b="0" i="0" u="none" strike="noStrike" dirty="0">
                        <a:solidFill>
                          <a:srgbClr val="000000"/>
                        </a:solidFill>
                        <a:effectLst/>
                        <a:latin typeface="Arial" panose="020B0604020202020204" pitchFamily="34" charset="0"/>
                      </a:endParaRPr>
                    </a:p>
                  </a:txBody>
                  <a:tcPr marL="5023" marR="5023" marT="5023" marB="0"/>
                </a:tc>
                <a:extLst>
                  <a:ext uri="{0D108BD9-81ED-4DB2-BD59-A6C34878D82A}">
                    <a16:rowId xmlns:a16="http://schemas.microsoft.com/office/drawing/2014/main" xmlns="" val="4173443391"/>
                  </a:ext>
                </a:extLst>
              </a:tr>
              <a:tr h="1420211">
                <a:tc>
                  <a:txBody>
                    <a:bodyPr/>
                    <a:lstStyle/>
                    <a:p>
                      <a:pPr algn="l" fontAlgn="t"/>
                      <a:r>
                        <a:rPr lang="en-US" sz="900" u="none" strike="noStrike" dirty="0">
                          <a:effectLst/>
                        </a:rPr>
                        <a:t>Delays with appointment of practitioner or in matter progress</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ZA" sz="900" u="none" strike="noStrike" dirty="0">
                          <a:effectLst/>
                        </a:rPr>
                        <a:t>1. Complaints SOP</a:t>
                      </a:r>
                      <a:endParaRPr lang="en-ZA"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The Manager was subjected to an inquiry before the complaint and left our employ.</a:t>
                      </a:r>
                      <a:br>
                        <a:rPr lang="en-US" sz="900" u="none" strike="noStrike" dirty="0">
                          <a:effectLst/>
                        </a:rPr>
                      </a:br>
                      <a:r>
                        <a:rPr lang="en-US" sz="900" u="none" strike="noStrike" dirty="0">
                          <a:effectLst/>
                        </a:rPr>
                        <a:t>2. 2 Practitioners were also investigated before the complaint and also left our employ</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Where systemic delays are being experienced this should be communicated to clients.</a:t>
                      </a:r>
                      <a:br>
                        <a:rPr lang="en-US" sz="900" u="none" strike="noStrike" dirty="0">
                          <a:effectLst/>
                        </a:rPr>
                      </a:br>
                      <a:r>
                        <a:rPr lang="en-US" sz="900" u="none" strike="noStrike" dirty="0">
                          <a:effectLst/>
                        </a:rPr>
                        <a:t>2. Delays caused by capacity constraints should be communicated to clients.</a:t>
                      </a:r>
                      <a:endParaRPr lang="en-US" sz="900" b="0" i="0" u="none" strike="noStrike" dirty="0">
                        <a:solidFill>
                          <a:srgbClr val="000000"/>
                        </a:solidFill>
                        <a:effectLst/>
                        <a:latin typeface="Arial" panose="020B0604020202020204" pitchFamily="34" charset="0"/>
                      </a:endParaRPr>
                    </a:p>
                  </a:txBody>
                  <a:tcPr marL="5023" marR="5023" marT="5023" marB="0"/>
                </a:tc>
                <a:extLst>
                  <a:ext uri="{0D108BD9-81ED-4DB2-BD59-A6C34878D82A}">
                    <a16:rowId xmlns:a16="http://schemas.microsoft.com/office/drawing/2014/main" xmlns="" val="4214458519"/>
                  </a:ext>
                </a:extLst>
              </a:tr>
              <a:tr h="1242684">
                <a:tc>
                  <a:txBody>
                    <a:bodyPr/>
                    <a:lstStyle/>
                    <a:p>
                      <a:pPr algn="l" fontAlgn="t"/>
                      <a:r>
                        <a:rPr lang="en-US" sz="900" u="none" strike="noStrike" dirty="0">
                          <a:effectLst/>
                        </a:rPr>
                        <a:t>Client advise to attend Court on her own</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Regulation 13 - Limitation of Assistance</a:t>
                      </a:r>
                      <a:br>
                        <a:rPr lang="en-US" sz="900" u="none" strike="noStrike" dirty="0">
                          <a:effectLst/>
                        </a:rPr>
                      </a:br>
                      <a:r>
                        <a:rPr lang="en-US" sz="900" u="none" strike="noStrike" dirty="0">
                          <a:effectLst/>
                        </a:rPr>
                        <a:t>2. Regulation 34 _ Appeal Against Refusal</a:t>
                      </a:r>
                      <a:br>
                        <a:rPr lang="en-US" sz="900" u="none" strike="noStrike" dirty="0">
                          <a:effectLst/>
                        </a:rPr>
                      </a:br>
                      <a:r>
                        <a:rPr lang="en-US" sz="900" u="none" strike="noStrike" dirty="0">
                          <a:effectLst/>
                        </a:rPr>
                        <a:t>3. Complaints SOP</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Client did not attend Court but the Family Advocates Office for the Care and Access Investigation where practitioners are not permitted in the meetings.</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The clients right of appeal where assistance refused should be displayed at all LO's.</a:t>
                      </a:r>
                      <a:br>
                        <a:rPr lang="en-US" sz="900" u="none" strike="noStrike" dirty="0">
                          <a:effectLst/>
                        </a:rPr>
                      </a:br>
                      <a:r>
                        <a:rPr lang="en-US" sz="900" u="none" strike="noStrike" dirty="0">
                          <a:effectLst/>
                        </a:rPr>
                        <a:t>2. Leaflets to be developed to manage client expectations.</a:t>
                      </a:r>
                      <a:endParaRPr lang="en-US" sz="900" b="0" i="0" u="none" strike="noStrike" dirty="0">
                        <a:solidFill>
                          <a:srgbClr val="000000"/>
                        </a:solidFill>
                        <a:effectLst/>
                        <a:latin typeface="Arial" panose="020B0604020202020204" pitchFamily="34" charset="0"/>
                      </a:endParaRPr>
                    </a:p>
                  </a:txBody>
                  <a:tcPr marL="5023" marR="5023" marT="5023" marB="0"/>
                </a:tc>
                <a:extLst>
                  <a:ext uri="{0D108BD9-81ED-4DB2-BD59-A6C34878D82A}">
                    <a16:rowId xmlns:a16="http://schemas.microsoft.com/office/drawing/2014/main" xmlns="" val="457635281"/>
                  </a:ext>
                </a:extLst>
              </a:tr>
              <a:tr h="2314181">
                <a:tc>
                  <a:txBody>
                    <a:bodyPr/>
                    <a:lstStyle/>
                    <a:p>
                      <a:pPr algn="l" fontAlgn="t"/>
                      <a:r>
                        <a:rPr lang="en-ZA" sz="900" u="none" strike="noStrike" dirty="0">
                          <a:effectLst/>
                        </a:rPr>
                        <a:t>Delays or Systemic Delays</a:t>
                      </a:r>
                      <a:endParaRPr lang="en-ZA"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Client Relationship Management</a:t>
                      </a:r>
                      <a:br>
                        <a:rPr lang="en-US" sz="900" u="none" strike="noStrike" dirty="0">
                          <a:effectLst/>
                        </a:rPr>
                      </a:br>
                      <a:r>
                        <a:rPr lang="en-US" sz="900" u="none" strike="noStrike" dirty="0">
                          <a:effectLst/>
                        </a:rPr>
                        <a:t>2. Stakeholder Relationship SOP</a:t>
                      </a:r>
                      <a:br>
                        <a:rPr lang="en-US" sz="900" u="none" strike="noStrike" dirty="0">
                          <a:effectLst/>
                        </a:rPr>
                      </a:br>
                      <a:r>
                        <a:rPr lang="en-US" sz="900" u="none" strike="noStrike" dirty="0">
                          <a:effectLst/>
                        </a:rPr>
                        <a:t>3. NEEC &amp; PEEC Meetings</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The delays caused by missing court records, change of legal practitioners, tracing of opposite party, non response to calls/sms by clients and </a:t>
                      </a:r>
                      <a:r>
                        <a:rPr lang="en-US" sz="900" u="none" strike="noStrike" dirty="0" smtClean="0">
                          <a:effectLst/>
                        </a:rPr>
                        <a:t>lengthy </a:t>
                      </a:r>
                      <a:r>
                        <a:rPr lang="en-US" sz="900" u="none" strike="noStrike" dirty="0">
                          <a:effectLst/>
                        </a:rPr>
                        <a:t>wait for court dates cannot be ascribed to practitioners.</a:t>
                      </a:r>
                      <a:br>
                        <a:rPr lang="en-US" sz="900" u="none" strike="noStrike" dirty="0">
                          <a:effectLst/>
                        </a:rPr>
                      </a:br>
                      <a:r>
                        <a:rPr lang="en-US" sz="900" u="none" strike="noStrike" dirty="0">
                          <a:effectLst/>
                        </a:rPr>
                        <a:t>2. Where delays caused by practitioners action taken to ensure urgent attention given to matters.</a:t>
                      </a:r>
                      <a:endParaRPr lang="en-US" sz="900" b="0" i="0" u="none" strike="noStrike" dirty="0">
                        <a:solidFill>
                          <a:srgbClr val="000000"/>
                        </a:solidFill>
                        <a:effectLst/>
                        <a:latin typeface="Arial" panose="020B0604020202020204" pitchFamily="34" charset="0"/>
                      </a:endParaRPr>
                    </a:p>
                  </a:txBody>
                  <a:tcPr marL="5023" marR="5023" marT="5023" marB="0"/>
                </a:tc>
                <a:tc>
                  <a:txBody>
                    <a:bodyPr/>
                    <a:lstStyle/>
                    <a:p>
                      <a:pPr algn="l" fontAlgn="t"/>
                      <a:r>
                        <a:rPr lang="en-US" sz="900" u="none" strike="noStrike" dirty="0">
                          <a:effectLst/>
                        </a:rPr>
                        <a:t>1. Stakeholder engagements to ensure that backlogs are reduced as soon as possible.</a:t>
                      </a:r>
                      <a:endParaRPr lang="en-US" sz="900" b="0" i="0" u="none" strike="noStrike" dirty="0">
                        <a:solidFill>
                          <a:srgbClr val="000000"/>
                        </a:solidFill>
                        <a:effectLst/>
                        <a:latin typeface="Arial" panose="020B0604020202020204" pitchFamily="34" charset="0"/>
                      </a:endParaRPr>
                    </a:p>
                  </a:txBody>
                  <a:tcPr marL="5023" marR="5023" marT="5023" marB="0"/>
                </a:tc>
                <a:extLst>
                  <a:ext uri="{0D108BD9-81ED-4DB2-BD59-A6C34878D82A}">
                    <a16:rowId xmlns:a16="http://schemas.microsoft.com/office/drawing/2014/main" xmlns="" val="3789145641"/>
                  </a:ext>
                </a:extLst>
              </a:tr>
            </a:tbl>
          </a:graphicData>
        </a:graphic>
      </p:graphicFrame>
    </p:spTree>
    <p:extLst>
      <p:ext uri="{BB962C8B-B14F-4D97-AF65-F5344CB8AC3E}">
        <p14:creationId xmlns:p14="http://schemas.microsoft.com/office/powerpoint/2010/main" xmlns="" val="1421241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4. Legal Aid SA Legal Service Delivery Environment </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418150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4.	 Legal</a:t>
            </a:r>
            <a:r>
              <a:rPr kumimoji="0" lang="en-ZA" sz="2800" b="1" i="0" u="none" strike="noStrike" kern="1200" cap="none" spc="0" normalizeH="0" noProof="0" dirty="0" smtClean="0">
                <a:ln>
                  <a:noFill/>
                </a:ln>
                <a:solidFill>
                  <a:srgbClr val="1F497D"/>
                </a:solidFill>
                <a:effectLst/>
                <a:uLnTx/>
                <a:uFillTx/>
                <a:latin typeface="Arial" panose="020B0604020202020204" pitchFamily="34" charset="0"/>
                <a:ea typeface="+mj-ea"/>
                <a:cs typeface="Arial" panose="020B0604020202020204" pitchFamily="34" charset="0"/>
              </a:rPr>
              <a:t> Service Delivery Environment   </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786581"/>
            <a:ext cx="8587409" cy="5919019"/>
          </a:xfrm>
        </p:spPr>
        <p:txBody>
          <a:bodyPr>
            <a:noAutofit/>
          </a:bodyPr>
          <a:lstStyle/>
          <a:p>
            <a:endParaRPr lang="en-US" sz="2400" dirty="0" smtClean="0">
              <a:latin typeface="Arial"/>
              <a:cs typeface="Arial"/>
            </a:endParaRPr>
          </a:p>
          <a:p>
            <a:r>
              <a:rPr lang="en-US" sz="2400" dirty="0" smtClean="0">
                <a:latin typeface="Arial"/>
                <a:cs typeface="Arial"/>
              </a:rPr>
              <a:t>The  </a:t>
            </a:r>
            <a:r>
              <a:rPr lang="en-US" sz="2400" dirty="0">
                <a:latin typeface="Arial"/>
                <a:cs typeface="Arial"/>
              </a:rPr>
              <a:t>current programmes, procedures and systems that are in place to ensure quality legal services are discussed briefly </a:t>
            </a:r>
            <a:r>
              <a:rPr lang="en-US" sz="2400" dirty="0" smtClean="0">
                <a:latin typeface="Arial"/>
                <a:cs typeface="Arial"/>
              </a:rPr>
              <a:t>below </a:t>
            </a:r>
            <a:r>
              <a:rPr lang="en-US" sz="2400" dirty="0">
                <a:latin typeface="Arial"/>
                <a:cs typeface="Arial"/>
              </a:rPr>
              <a:t>to highlight the </a:t>
            </a:r>
            <a:r>
              <a:rPr lang="en-US" sz="2400" dirty="0" smtClean="0">
                <a:latin typeface="Arial"/>
                <a:cs typeface="Arial"/>
              </a:rPr>
              <a:t>legal </a:t>
            </a:r>
            <a:r>
              <a:rPr lang="en-US" sz="2400" dirty="0">
                <a:latin typeface="Arial"/>
                <a:cs typeface="Arial"/>
              </a:rPr>
              <a:t>service delivery control </a:t>
            </a:r>
            <a:r>
              <a:rPr lang="en-US" sz="2400" dirty="0" smtClean="0">
                <a:latin typeface="Arial"/>
                <a:cs typeface="Arial"/>
              </a:rPr>
              <a:t>environment</a:t>
            </a:r>
            <a:r>
              <a:rPr lang="en-US" sz="2400" dirty="0">
                <a:latin typeface="Arial"/>
                <a:cs typeface="Arial"/>
              </a:rPr>
              <a:t>.</a:t>
            </a:r>
            <a:endParaRPr lang="en-US" sz="2400" dirty="0" smtClean="0">
              <a:latin typeface="Arial"/>
              <a:cs typeface="Arial"/>
            </a:endParaRPr>
          </a:p>
          <a:p>
            <a:pPr marL="0" indent="0">
              <a:buNone/>
            </a:pPr>
            <a:endParaRPr lang="en-US" sz="2400" dirty="0">
              <a:latin typeface="Arial"/>
              <a:cs typeface="Arial"/>
            </a:endParaRPr>
          </a:p>
          <a:p>
            <a:pPr lvl="1"/>
            <a:r>
              <a:rPr lang="en-US" sz="2000" dirty="0" smtClean="0">
                <a:latin typeface="Arial"/>
                <a:cs typeface="Arial"/>
              </a:rPr>
              <a:t>The </a:t>
            </a:r>
            <a:r>
              <a:rPr lang="en-US" sz="2000" dirty="0">
                <a:latin typeface="Arial"/>
                <a:cs typeface="Arial"/>
              </a:rPr>
              <a:t>Legal Quality Framework, </a:t>
            </a:r>
            <a:endParaRPr lang="en-US" sz="2000" dirty="0" smtClean="0">
              <a:latin typeface="Arial"/>
              <a:cs typeface="Arial"/>
            </a:endParaRPr>
          </a:p>
          <a:p>
            <a:pPr lvl="1"/>
            <a:r>
              <a:rPr lang="en-US" sz="2000" dirty="0" smtClean="0">
                <a:latin typeface="Arial"/>
                <a:cs typeface="Arial"/>
              </a:rPr>
              <a:t>Client </a:t>
            </a:r>
            <a:r>
              <a:rPr lang="en-US" sz="2000" dirty="0">
                <a:latin typeface="Arial"/>
                <a:cs typeface="Arial"/>
              </a:rPr>
              <a:t>Complaints, </a:t>
            </a:r>
            <a:endParaRPr lang="en-US" sz="2000" dirty="0" smtClean="0">
              <a:latin typeface="Arial"/>
              <a:cs typeface="Arial"/>
            </a:endParaRPr>
          </a:p>
          <a:p>
            <a:pPr lvl="1"/>
            <a:r>
              <a:rPr lang="en-US" sz="2000" dirty="0" smtClean="0">
                <a:latin typeface="Arial"/>
                <a:cs typeface="Arial"/>
              </a:rPr>
              <a:t>Professional </a:t>
            </a:r>
            <a:r>
              <a:rPr lang="en-US" sz="2000" dirty="0">
                <a:latin typeface="Arial"/>
                <a:cs typeface="Arial"/>
              </a:rPr>
              <a:t>Negligence, </a:t>
            </a:r>
            <a:endParaRPr lang="en-US" sz="2000" dirty="0" smtClean="0">
              <a:latin typeface="Arial"/>
              <a:cs typeface="Arial"/>
            </a:endParaRPr>
          </a:p>
          <a:p>
            <a:pPr lvl="1"/>
            <a:r>
              <a:rPr lang="en-US" sz="2000" dirty="0" smtClean="0">
                <a:latin typeface="Arial"/>
                <a:cs typeface="Arial"/>
              </a:rPr>
              <a:t>Practitioner </a:t>
            </a:r>
            <a:r>
              <a:rPr lang="en-US" sz="2000" dirty="0">
                <a:latin typeface="Arial"/>
                <a:cs typeface="Arial"/>
              </a:rPr>
              <a:t>Caseloads, </a:t>
            </a:r>
            <a:endParaRPr lang="en-US" sz="2000" dirty="0" smtClean="0">
              <a:latin typeface="Arial"/>
              <a:cs typeface="Arial"/>
            </a:endParaRPr>
          </a:p>
          <a:p>
            <a:pPr lvl="1"/>
            <a:r>
              <a:rPr lang="en-US" sz="2000" dirty="0" smtClean="0">
                <a:latin typeface="Arial"/>
                <a:cs typeface="Arial"/>
              </a:rPr>
              <a:t>Practitioner </a:t>
            </a:r>
            <a:r>
              <a:rPr lang="en-US" sz="2000" dirty="0">
                <a:latin typeface="Arial"/>
                <a:cs typeface="Arial"/>
              </a:rPr>
              <a:t>Quality </a:t>
            </a:r>
            <a:r>
              <a:rPr lang="en-US" sz="2000" dirty="0" smtClean="0">
                <a:latin typeface="Arial"/>
                <a:cs typeface="Arial"/>
              </a:rPr>
              <a:t>Assessments and  </a:t>
            </a:r>
          </a:p>
          <a:p>
            <a:pPr lvl="1"/>
            <a:r>
              <a:rPr lang="en-US" sz="2000" dirty="0" smtClean="0">
                <a:latin typeface="Arial"/>
                <a:cs typeface="Arial"/>
              </a:rPr>
              <a:t>Case Backlogs</a:t>
            </a:r>
            <a:endParaRPr lang="en-US" sz="20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866160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4. 1 Legal Quality Framework</a:t>
            </a:r>
          </a:p>
        </p:txBody>
      </p:sp>
      <p:sp>
        <p:nvSpPr>
          <p:cNvPr id="2" name="Slide Number Placeholder 1"/>
          <p:cNvSpPr>
            <a:spLocks noGrp="1"/>
          </p:cNvSpPr>
          <p:nvPr>
            <p:ph type="sldNum" sz="quarter" idx="12"/>
          </p:nvPr>
        </p:nvSpPr>
        <p:spPr/>
        <p:txBody>
          <a:bodyPr/>
          <a:lstStyle/>
          <a:p>
            <a:fld id="{D7CBE9B7-FB75-284D-83FF-0AB6B020F1CD}" type="slidenum">
              <a:rPr lang="en-US" smtClean="0"/>
              <a:pPr/>
              <a:t>28</a:t>
            </a:fld>
            <a:endParaRPr lang="en-US" dirty="0"/>
          </a:p>
        </p:txBody>
      </p:sp>
    </p:spTree>
    <p:extLst>
      <p:ext uri="{BB962C8B-B14F-4D97-AF65-F5344CB8AC3E}">
        <p14:creationId xmlns:p14="http://schemas.microsoft.com/office/powerpoint/2010/main" xmlns="" val="428588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3663799" y="3261803"/>
            <a:ext cx="795590" cy="751890"/>
            <a:chOff x="2403093" y="3004208"/>
            <a:chExt cx="1332593" cy="1252875"/>
          </a:xfrm>
          <a:scene3d>
            <a:camera prst="orthographicFront">
              <a:rot lat="0" lon="0" rev="0"/>
            </a:camera>
            <a:lightRig rig="contrasting" dir="t">
              <a:rot lat="0" lon="0" rev="1200000"/>
            </a:lightRig>
          </a:scene3d>
        </p:grpSpPr>
        <p:sp>
          <p:nvSpPr>
            <p:cNvPr id="37" name="Oval 36"/>
            <p:cNvSpPr/>
            <p:nvPr/>
          </p:nvSpPr>
          <p:spPr>
            <a:xfrm>
              <a:off x="2477047" y="3004208"/>
              <a:ext cx="1258639" cy="1252875"/>
            </a:xfrm>
            <a:prstGeom prst="ellipse">
              <a:avLst/>
            </a:prstGeom>
            <a:ln w="9525">
              <a:solidFill>
                <a:schemeClr val="dk1">
                  <a:alpha val="49000"/>
                </a:schemeClr>
              </a:solidFill>
            </a:ln>
          </p:spPr>
          <p:style>
            <a:lnRef idx="2">
              <a:schemeClr val="dk1"/>
            </a:lnRef>
            <a:fillRef idx="1">
              <a:schemeClr val="lt1"/>
            </a:fillRef>
            <a:effectRef idx="0">
              <a:schemeClr val="dk1"/>
            </a:effectRef>
            <a:fontRef idx="minor">
              <a:schemeClr val="dk1"/>
            </a:fontRef>
          </p:style>
        </p:sp>
        <p:sp>
          <p:nvSpPr>
            <p:cNvPr id="39" name="Oval 4"/>
            <p:cNvSpPr/>
            <p:nvPr/>
          </p:nvSpPr>
          <p:spPr>
            <a:xfrm>
              <a:off x="2403093" y="3187688"/>
              <a:ext cx="1332591" cy="885917"/>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14110" tIns="16510" rIns="114110" bIns="16510" numCol="1" spcCol="1270" anchor="ctr" anchorCtr="0">
              <a:noAutofit/>
            </a:bodyPr>
            <a:lstStyle/>
            <a:p>
              <a:pPr algn="ctr" defTabSz="577850">
                <a:lnSpc>
                  <a:spcPct val="90000"/>
                </a:lnSpc>
                <a:spcBef>
                  <a:spcPct val="0"/>
                </a:spcBef>
                <a:spcAft>
                  <a:spcPct val="35000"/>
                </a:spcAft>
              </a:pPr>
              <a:endParaRPr lang="en-ZA" sz="1300" dirty="0" smtClean="0">
                <a:solidFill>
                  <a:prstClr val="black"/>
                </a:solidFill>
              </a:endParaRPr>
            </a:p>
            <a:p>
              <a:pPr algn="ctr" defTabSz="577850">
                <a:lnSpc>
                  <a:spcPct val="90000"/>
                </a:lnSpc>
                <a:spcBef>
                  <a:spcPct val="0"/>
                </a:spcBef>
                <a:spcAft>
                  <a:spcPct val="35000"/>
                </a:spcAft>
              </a:pPr>
              <a:r>
                <a:rPr lang="en-ZA" sz="1100" dirty="0" smtClean="0">
                  <a:solidFill>
                    <a:prstClr val="black"/>
                  </a:solidFill>
                </a:rPr>
                <a:t>Support Employee</a:t>
              </a:r>
              <a:endParaRPr lang="en-ZA" sz="1100" dirty="0">
                <a:solidFill>
                  <a:prstClr val="black"/>
                </a:solidFill>
              </a:endParaRPr>
            </a:p>
          </p:txBody>
        </p:sp>
      </p:grpSp>
      <p:sp>
        <p:nvSpPr>
          <p:cNvPr id="3" name="Slide Number Placeholder 2"/>
          <p:cNvSpPr>
            <a:spLocks noGrp="1"/>
          </p:cNvSpPr>
          <p:nvPr>
            <p:ph type="sldNum" sz="quarter" idx="12"/>
          </p:nvPr>
        </p:nvSpPr>
        <p:spPr>
          <a:xfrm>
            <a:off x="6553200" y="6483350"/>
            <a:ext cx="2133600" cy="365125"/>
          </a:xfrm>
        </p:spPr>
        <p:txBody>
          <a:bodyPr/>
          <a:lstStyle/>
          <a:p>
            <a:fld id="{D7CBE9B7-FB75-284D-83FF-0AB6B020F1CD}" type="slidenum">
              <a:rPr lang="en-US" smtClean="0">
                <a:solidFill>
                  <a:prstClr val="black">
                    <a:tint val="75000"/>
                  </a:prstClr>
                </a:solidFill>
              </a:rPr>
              <a:pPr/>
              <a:t>29</a:t>
            </a:fld>
            <a:endParaRPr lang="en-US" dirty="0">
              <a:solidFill>
                <a:prstClr val="black">
                  <a:tint val="75000"/>
                </a:prstClr>
              </a:solidFill>
            </a:endParaRPr>
          </a:p>
        </p:txBody>
      </p:sp>
      <p:graphicFrame>
        <p:nvGraphicFramePr>
          <p:cNvPr id="4" name="Diagram 3"/>
          <p:cNvGraphicFramePr/>
          <p:nvPr>
            <p:extLst/>
          </p:nvPr>
        </p:nvGraphicFramePr>
        <p:xfrm>
          <a:off x="2230169" y="2263114"/>
          <a:ext cx="4722892" cy="1702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13"/>
          <p:cNvSpPr txBox="1">
            <a:spLocks/>
          </p:cNvSpPr>
          <p:nvPr/>
        </p:nvSpPr>
        <p:spPr>
          <a:xfrm>
            <a:off x="4036026" y="150785"/>
            <a:ext cx="1376126" cy="2055200"/>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nchor="ctr">
            <a:normAutofit fontScale="40000" lnSpcReduction="20000"/>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90488" indent="-90488"/>
            <a:r>
              <a:rPr lang="en-ZA" dirty="0" smtClean="0">
                <a:solidFill>
                  <a:prstClr val="black"/>
                </a:solidFill>
              </a:rPr>
              <a:t>Competency Framework</a:t>
            </a:r>
          </a:p>
          <a:p>
            <a:pPr marL="271463" lvl="1" indent="-180975">
              <a:lnSpc>
                <a:spcPct val="110000"/>
              </a:lnSpc>
              <a:spcBef>
                <a:spcPts val="0"/>
              </a:spcBef>
            </a:pPr>
            <a:r>
              <a:rPr lang="en-ZA" sz="1800" dirty="0" smtClean="0">
                <a:solidFill>
                  <a:prstClr val="black"/>
                </a:solidFill>
              </a:rPr>
              <a:t>Legal skills</a:t>
            </a:r>
          </a:p>
          <a:p>
            <a:pPr marL="271463" lvl="1" indent="-180975">
              <a:lnSpc>
                <a:spcPct val="110000"/>
              </a:lnSpc>
              <a:spcBef>
                <a:spcPts val="0"/>
              </a:spcBef>
            </a:pPr>
            <a:r>
              <a:rPr lang="en-ZA" sz="1800" dirty="0" smtClean="0">
                <a:solidFill>
                  <a:prstClr val="black"/>
                </a:solidFill>
              </a:rPr>
              <a:t>CPD/Training</a:t>
            </a:r>
          </a:p>
          <a:p>
            <a:pPr marL="271463" lvl="1" indent="-180975">
              <a:lnSpc>
                <a:spcPct val="110000"/>
              </a:lnSpc>
              <a:spcBef>
                <a:spcPts val="0"/>
              </a:spcBef>
            </a:pPr>
            <a:r>
              <a:rPr lang="en-ZA" sz="1800" dirty="0" smtClean="0">
                <a:solidFill>
                  <a:prstClr val="black"/>
                </a:solidFill>
              </a:rPr>
              <a:t>Experience   </a:t>
            </a:r>
          </a:p>
          <a:p>
            <a:pPr marL="271463" lvl="1" indent="-180975">
              <a:lnSpc>
                <a:spcPct val="110000"/>
              </a:lnSpc>
              <a:spcBef>
                <a:spcPts val="0"/>
              </a:spcBef>
            </a:pPr>
            <a:r>
              <a:rPr lang="en-ZA" sz="1800" dirty="0" smtClean="0">
                <a:solidFill>
                  <a:prstClr val="black"/>
                </a:solidFill>
              </a:rPr>
              <a:t>Growth Path</a:t>
            </a:r>
          </a:p>
          <a:p>
            <a:pPr marL="90488" indent="-90488"/>
            <a:r>
              <a:rPr lang="en-ZA" dirty="0" smtClean="0">
                <a:solidFill>
                  <a:prstClr val="black"/>
                </a:solidFill>
              </a:rPr>
              <a:t>Standards &amp; Norms</a:t>
            </a:r>
          </a:p>
          <a:p>
            <a:pPr marL="90488" indent="-90488"/>
            <a:r>
              <a:rPr lang="en-ZA" dirty="0" smtClean="0">
                <a:solidFill>
                  <a:prstClr val="black"/>
                </a:solidFill>
              </a:rPr>
              <a:t>Legal/Organisat ional Culture &amp; Professionalism</a:t>
            </a:r>
          </a:p>
          <a:p>
            <a:pPr marL="90488" indent="-90488"/>
            <a:r>
              <a:rPr lang="en-ZA" dirty="0" smtClean="0">
                <a:solidFill>
                  <a:prstClr val="black"/>
                </a:solidFill>
              </a:rPr>
              <a:t>Maturity/  Growth Path</a:t>
            </a:r>
            <a:endParaRPr lang="en-ZA" dirty="0">
              <a:solidFill>
                <a:prstClr val="black"/>
              </a:solidFill>
            </a:endParaRPr>
          </a:p>
        </p:txBody>
      </p:sp>
      <p:sp>
        <p:nvSpPr>
          <p:cNvPr id="6" name="Content Placeholder 15"/>
          <p:cNvSpPr txBox="1">
            <a:spLocks/>
          </p:cNvSpPr>
          <p:nvPr/>
        </p:nvSpPr>
        <p:spPr>
          <a:xfrm>
            <a:off x="6118634" y="244008"/>
            <a:ext cx="1241833" cy="1349031"/>
          </a:xfrm>
          <a:prstGeom prst="rect">
            <a:avLst/>
          </a:prstGeom>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nchor="ct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90488" indent="-90488">
              <a:lnSpc>
                <a:spcPts val="1600"/>
              </a:lnSpc>
              <a:spcBef>
                <a:spcPts val="0"/>
              </a:spcBef>
              <a:tabLst>
                <a:tab pos="90488" algn="l"/>
              </a:tabLst>
            </a:pPr>
            <a:r>
              <a:rPr lang="en-ZA" sz="1400" dirty="0" smtClean="0">
                <a:solidFill>
                  <a:prstClr val="black"/>
                </a:solidFill>
              </a:rPr>
              <a:t>Quality Interventions</a:t>
            </a:r>
          </a:p>
          <a:p>
            <a:pPr marL="90488" indent="-90488">
              <a:lnSpc>
                <a:spcPts val="1600"/>
              </a:lnSpc>
              <a:spcBef>
                <a:spcPts val="0"/>
              </a:spcBef>
              <a:tabLst>
                <a:tab pos="90488" algn="l"/>
              </a:tabLst>
            </a:pPr>
            <a:r>
              <a:rPr lang="en-ZA" sz="1400" dirty="0" smtClean="0">
                <a:solidFill>
                  <a:prstClr val="black"/>
                </a:solidFill>
              </a:rPr>
              <a:t>Quality Monitoring </a:t>
            </a:r>
          </a:p>
          <a:p>
            <a:pPr marL="90488" indent="-90488">
              <a:lnSpc>
                <a:spcPts val="1600"/>
              </a:lnSpc>
              <a:spcBef>
                <a:spcPts val="0"/>
              </a:spcBef>
              <a:tabLst>
                <a:tab pos="90488" algn="l"/>
              </a:tabLst>
            </a:pPr>
            <a:r>
              <a:rPr lang="en-ZA" sz="1400" dirty="0" smtClean="0">
                <a:solidFill>
                  <a:prstClr val="black"/>
                </a:solidFill>
              </a:rPr>
              <a:t>Quality Support</a:t>
            </a:r>
            <a:endParaRPr lang="en-ZA" sz="2800" dirty="0" smtClean="0">
              <a:solidFill>
                <a:prstClr val="black"/>
              </a:solidFill>
            </a:endParaRPr>
          </a:p>
        </p:txBody>
      </p:sp>
      <p:sp>
        <p:nvSpPr>
          <p:cNvPr id="7" name="TextBox 6"/>
          <p:cNvSpPr txBox="1"/>
          <p:nvPr/>
        </p:nvSpPr>
        <p:spPr>
          <a:xfrm>
            <a:off x="3902044" y="2944863"/>
            <a:ext cx="488887" cy="338554"/>
          </a:xfrm>
          <a:prstGeom prst="rect">
            <a:avLst/>
          </a:prstGeom>
          <a:noFill/>
        </p:spPr>
        <p:txBody>
          <a:bodyPr wrap="square" rtlCol="0">
            <a:spAutoFit/>
          </a:bodyPr>
          <a:lstStyle/>
          <a:p>
            <a:r>
              <a:rPr lang="en-ZA" sz="1600" b="1" dirty="0" smtClean="0">
                <a:solidFill>
                  <a:srgbClr val="FF0000"/>
                </a:solidFill>
              </a:rPr>
              <a:t>LM</a:t>
            </a:r>
            <a:endParaRPr lang="en-ZA" sz="1600" b="1" dirty="0">
              <a:solidFill>
                <a:srgbClr val="FF0000"/>
              </a:solidFill>
            </a:endParaRPr>
          </a:p>
        </p:txBody>
      </p:sp>
      <p:sp>
        <p:nvSpPr>
          <p:cNvPr id="8" name="TextBox 7"/>
          <p:cNvSpPr txBox="1"/>
          <p:nvPr/>
        </p:nvSpPr>
        <p:spPr>
          <a:xfrm>
            <a:off x="5573919" y="2927986"/>
            <a:ext cx="488887" cy="338554"/>
          </a:xfrm>
          <a:prstGeom prst="rect">
            <a:avLst/>
          </a:prstGeom>
          <a:noFill/>
        </p:spPr>
        <p:txBody>
          <a:bodyPr wrap="square" rtlCol="0">
            <a:spAutoFit/>
          </a:bodyPr>
          <a:lstStyle/>
          <a:p>
            <a:r>
              <a:rPr lang="en-ZA" sz="1600" b="1" dirty="0" smtClean="0">
                <a:solidFill>
                  <a:srgbClr val="FF0000"/>
                </a:solidFill>
              </a:rPr>
              <a:t>QC</a:t>
            </a:r>
            <a:endParaRPr lang="en-ZA" sz="1600" b="1" dirty="0">
              <a:solidFill>
                <a:srgbClr val="FF0000"/>
              </a:solidFill>
            </a:endParaRPr>
          </a:p>
        </p:txBody>
      </p:sp>
      <p:sp>
        <p:nvSpPr>
          <p:cNvPr id="9" name="TextBox 8"/>
          <p:cNvSpPr txBox="1"/>
          <p:nvPr/>
        </p:nvSpPr>
        <p:spPr>
          <a:xfrm>
            <a:off x="6553199" y="1874067"/>
            <a:ext cx="1708841" cy="502702"/>
          </a:xfrm>
          <a:prstGeom prst="rect">
            <a:avLst/>
          </a:prstGeom>
          <a:noFill/>
        </p:spPr>
        <p:txBody>
          <a:bodyPr wrap="square" rtlCol="0">
            <a:spAutoFit/>
          </a:bodyPr>
          <a:lstStyle/>
          <a:p>
            <a:pPr>
              <a:lnSpc>
                <a:spcPts val="1600"/>
              </a:lnSpc>
            </a:pPr>
            <a:r>
              <a:rPr lang="en-ZA" dirty="0" smtClean="0">
                <a:solidFill>
                  <a:srgbClr val="FF0000"/>
                </a:solidFill>
              </a:rPr>
              <a:t>Support &amp; Quality Control</a:t>
            </a:r>
            <a:endParaRPr lang="en-ZA" dirty="0">
              <a:solidFill>
                <a:srgbClr val="FF0000"/>
              </a:solidFill>
            </a:endParaRPr>
          </a:p>
        </p:txBody>
      </p:sp>
      <p:sp>
        <p:nvSpPr>
          <p:cNvPr id="14" name="7-Point Star 13"/>
          <p:cNvSpPr/>
          <p:nvPr/>
        </p:nvSpPr>
        <p:spPr>
          <a:xfrm>
            <a:off x="5433587" y="236513"/>
            <a:ext cx="685047" cy="548328"/>
          </a:xfrm>
          <a:prstGeom prst="star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A" dirty="0">
              <a:solidFill>
                <a:prstClr val="black"/>
              </a:solidFill>
            </a:endParaRPr>
          </a:p>
        </p:txBody>
      </p:sp>
      <p:sp>
        <p:nvSpPr>
          <p:cNvPr id="15" name="TextBox 14"/>
          <p:cNvSpPr txBox="1"/>
          <p:nvPr/>
        </p:nvSpPr>
        <p:spPr>
          <a:xfrm>
            <a:off x="5449431" y="310766"/>
            <a:ext cx="679010" cy="512320"/>
          </a:xfrm>
          <a:prstGeom prst="rect">
            <a:avLst/>
          </a:prstGeom>
          <a:noFill/>
        </p:spPr>
        <p:txBody>
          <a:bodyPr wrap="square" rtlCol="0">
            <a:spAutoFit/>
          </a:bodyPr>
          <a:lstStyle/>
          <a:p>
            <a:pPr algn="ctr">
              <a:lnSpc>
                <a:spcPts val="1600"/>
              </a:lnSpc>
            </a:pPr>
            <a:r>
              <a:rPr lang="en-ZA" b="1" dirty="0" smtClean="0">
                <a:solidFill>
                  <a:srgbClr val="C00000"/>
                </a:solidFill>
              </a:rPr>
              <a:t>GAP</a:t>
            </a:r>
          </a:p>
          <a:p>
            <a:pPr algn="ctr">
              <a:lnSpc>
                <a:spcPts val="1600"/>
              </a:lnSpc>
            </a:pPr>
            <a:r>
              <a:rPr lang="en-ZA" b="1" dirty="0">
                <a:solidFill>
                  <a:srgbClr val="C00000"/>
                </a:solidFill>
              </a:rPr>
              <a:t>1</a:t>
            </a:r>
          </a:p>
        </p:txBody>
      </p:sp>
      <p:cxnSp>
        <p:nvCxnSpPr>
          <p:cNvPr id="17" name="Straight Arrow Connector 16"/>
          <p:cNvCxnSpPr/>
          <p:nvPr/>
        </p:nvCxnSpPr>
        <p:spPr>
          <a:xfrm>
            <a:off x="5573919" y="1028288"/>
            <a:ext cx="437583" cy="0"/>
          </a:xfrm>
          <a:prstGeom prst="straightConnector1">
            <a:avLst/>
          </a:prstGeom>
          <a:ln w="9525">
            <a:solidFill>
              <a:schemeClr val="accent4"/>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593221" y="1275241"/>
            <a:ext cx="437583" cy="0"/>
          </a:xfrm>
          <a:prstGeom prst="straightConnector1">
            <a:avLst/>
          </a:prstGeom>
          <a:ln w="9525">
            <a:solidFill>
              <a:schemeClr val="accent4"/>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7360467" y="1028288"/>
            <a:ext cx="253120" cy="0"/>
          </a:xfrm>
          <a:prstGeom prst="straightConnector1">
            <a:avLst/>
          </a:prstGeom>
          <a:ln w="9525">
            <a:solidFill>
              <a:schemeClr val="accent4"/>
            </a:solidFill>
            <a:headEnd type="triangle"/>
            <a:tailEnd type="triangle"/>
          </a:ln>
        </p:spPr>
        <p:style>
          <a:lnRef idx="2">
            <a:schemeClr val="accent1"/>
          </a:lnRef>
          <a:fillRef idx="0">
            <a:schemeClr val="accent1"/>
          </a:fillRef>
          <a:effectRef idx="1">
            <a:schemeClr val="accent1"/>
          </a:effectRef>
          <a:fontRef idx="minor">
            <a:schemeClr val="tx1"/>
          </a:fontRef>
        </p:style>
      </p:cxnSp>
      <p:graphicFrame>
        <p:nvGraphicFramePr>
          <p:cNvPr id="20" name="Diagram 19"/>
          <p:cNvGraphicFramePr/>
          <p:nvPr>
            <p:extLst/>
          </p:nvPr>
        </p:nvGraphicFramePr>
        <p:xfrm>
          <a:off x="1991761" y="4032104"/>
          <a:ext cx="6011501" cy="11388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Content Placeholder 2"/>
          <p:cNvSpPr txBox="1">
            <a:spLocks/>
          </p:cNvSpPr>
          <p:nvPr/>
        </p:nvSpPr>
        <p:spPr>
          <a:xfrm>
            <a:off x="5412152" y="5330679"/>
            <a:ext cx="2708806" cy="1359324"/>
          </a:xfrm>
          <a:prstGeom prst="rect">
            <a:avLst/>
          </a:prstGeom>
          <a:ln>
            <a:solidFill>
              <a:schemeClr val="accent5"/>
            </a:solidFill>
          </a:ln>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Font typeface="Arial"/>
              <a:buNone/>
            </a:pPr>
            <a:r>
              <a:rPr lang="en-ZA" sz="1200" b="1" u="sng" dirty="0" smtClean="0">
                <a:solidFill>
                  <a:srgbClr val="4BACC6"/>
                </a:solidFill>
                <a:latin typeface="Arial" panose="020B0604020202020204" pitchFamily="34" charset="0"/>
                <a:cs typeface="Arial" panose="020B0604020202020204" pitchFamily="34" charset="0"/>
              </a:rPr>
              <a:t>OUTPUTS</a:t>
            </a:r>
          </a:p>
          <a:p>
            <a:pPr marL="180975" indent="-180975">
              <a:lnSpc>
                <a:spcPts val="1200"/>
              </a:lnSpc>
              <a:buFont typeface="+mj-lt"/>
              <a:buAutoNum type="romanLcPeriod"/>
            </a:pPr>
            <a:r>
              <a:rPr lang="en-ZA" sz="1200" dirty="0" smtClean="0">
                <a:solidFill>
                  <a:srgbClr val="4BACC6"/>
                </a:solidFill>
                <a:cs typeface="Arial" panose="020B0604020202020204" pitchFamily="34" charset="0"/>
              </a:rPr>
              <a:t>Clients needs understood /addressed</a:t>
            </a:r>
          </a:p>
          <a:p>
            <a:pPr marL="180975" indent="-180975">
              <a:lnSpc>
                <a:spcPts val="1200"/>
              </a:lnSpc>
              <a:buFont typeface="+mj-lt"/>
              <a:buAutoNum type="romanLcPeriod"/>
            </a:pPr>
            <a:r>
              <a:rPr lang="en-ZA" sz="1200" dirty="0" smtClean="0">
                <a:solidFill>
                  <a:srgbClr val="4BACC6"/>
                </a:solidFill>
                <a:cs typeface="Arial" panose="020B0604020202020204" pitchFamily="34" charset="0"/>
              </a:rPr>
              <a:t>Clients assisted</a:t>
            </a:r>
          </a:p>
          <a:p>
            <a:pPr marL="180975" indent="-180975">
              <a:lnSpc>
                <a:spcPts val="1200"/>
              </a:lnSpc>
              <a:buFont typeface="+mj-lt"/>
              <a:buAutoNum type="romanLcPeriod"/>
            </a:pPr>
            <a:r>
              <a:rPr lang="en-ZA" sz="1200" dirty="0" smtClean="0">
                <a:solidFill>
                  <a:srgbClr val="4BACC6"/>
                </a:solidFill>
                <a:cs typeface="Arial" panose="020B0604020202020204" pitchFamily="34" charset="0"/>
              </a:rPr>
              <a:t>Legal Matters finalised</a:t>
            </a:r>
            <a:endParaRPr lang="en-US" sz="1200" dirty="0" smtClean="0">
              <a:solidFill>
                <a:srgbClr val="4BACC6"/>
              </a:solidFill>
              <a:cs typeface="Arial" panose="020B0604020202020204" pitchFamily="34" charset="0"/>
            </a:endParaRPr>
          </a:p>
          <a:p>
            <a:pPr marL="180975" indent="-180975">
              <a:lnSpc>
                <a:spcPts val="1200"/>
              </a:lnSpc>
              <a:buFont typeface="+mj-lt"/>
              <a:buAutoNum type="romanLcPeriod"/>
            </a:pPr>
            <a:r>
              <a:rPr lang="en-US" sz="1200" dirty="0" smtClean="0">
                <a:solidFill>
                  <a:srgbClr val="4BACC6"/>
                </a:solidFill>
                <a:cs typeface="Arial" panose="020B0604020202020204" pitchFamily="34" charset="0"/>
              </a:rPr>
              <a:t>Case Backlogs reduced</a:t>
            </a:r>
          </a:p>
          <a:p>
            <a:pPr marL="180975" indent="-180975">
              <a:lnSpc>
                <a:spcPts val="1200"/>
              </a:lnSpc>
              <a:buFont typeface="+mj-lt"/>
              <a:buAutoNum type="romanLcPeriod"/>
            </a:pPr>
            <a:r>
              <a:rPr lang="en-US" sz="1200" dirty="0" smtClean="0">
                <a:solidFill>
                  <a:srgbClr val="4BACC6"/>
                </a:solidFill>
                <a:cs typeface="Arial" panose="020B0604020202020204" pitchFamily="34" charset="0"/>
              </a:rPr>
              <a:t>Zero tolerance of unfounded poor perceptions &amp; reports of legal quality </a:t>
            </a:r>
            <a:endParaRPr lang="en-ZA" sz="1200" dirty="0" smtClean="0">
              <a:solidFill>
                <a:srgbClr val="4BACC6"/>
              </a:solidFill>
              <a:cs typeface="Arial" panose="020B0604020202020204" pitchFamily="34" charset="0"/>
            </a:endParaRPr>
          </a:p>
        </p:txBody>
      </p:sp>
      <p:sp>
        <p:nvSpPr>
          <p:cNvPr id="23" name="Content Placeholder 2"/>
          <p:cNvSpPr txBox="1">
            <a:spLocks/>
          </p:cNvSpPr>
          <p:nvPr/>
        </p:nvSpPr>
        <p:spPr>
          <a:xfrm>
            <a:off x="2026871" y="5330679"/>
            <a:ext cx="2970640" cy="1495602"/>
          </a:xfrm>
          <a:prstGeom prst="rect">
            <a:avLst/>
          </a:prstGeom>
          <a:ln>
            <a:solidFill>
              <a:srgbClr val="00B050"/>
            </a:solidFill>
          </a:ln>
        </p:spPr>
        <p:txBody>
          <a:bodyPr>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800" b="1" u="sng" dirty="0" smtClean="0">
                <a:solidFill>
                  <a:srgbClr val="00B050"/>
                </a:solidFill>
                <a:latin typeface="Arial" panose="020B0604020202020204" pitchFamily="34" charset="0"/>
                <a:cs typeface="Arial" panose="020B0604020202020204" pitchFamily="34" charset="0"/>
              </a:rPr>
              <a:t>OUTCOMES</a:t>
            </a:r>
          </a:p>
          <a:p>
            <a:pPr marL="180975" indent="-180975">
              <a:lnSpc>
                <a:spcPts val="1200"/>
              </a:lnSpc>
              <a:spcBef>
                <a:spcPts val="0"/>
              </a:spcBef>
              <a:buFont typeface="+mj-lt"/>
              <a:buAutoNum type="romanLcPeriod"/>
            </a:pPr>
            <a:r>
              <a:rPr lang="en-US" sz="4800" dirty="0" smtClean="0">
                <a:solidFill>
                  <a:srgbClr val="00B050"/>
                </a:solidFill>
              </a:rPr>
              <a:t>Quality legal outcomes</a:t>
            </a:r>
          </a:p>
          <a:p>
            <a:pPr marL="180975" indent="-180975">
              <a:lnSpc>
                <a:spcPts val="1200"/>
              </a:lnSpc>
              <a:spcBef>
                <a:spcPts val="0"/>
              </a:spcBef>
              <a:buFont typeface="+mj-lt"/>
              <a:buAutoNum type="romanLcPeriod"/>
            </a:pPr>
            <a:r>
              <a:rPr lang="en-US" sz="4800" dirty="0" smtClean="0">
                <a:solidFill>
                  <a:srgbClr val="00B050"/>
                </a:solidFill>
              </a:rPr>
              <a:t>Client satisfaction at the treatment, process and outcome </a:t>
            </a:r>
          </a:p>
          <a:p>
            <a:pPr marL="180975" indent="-180975">
              <a:lnSpc>
                <a:spcPts val="1200"/>
              </a:lnSpc>
              <a:spcBef>
                <a:spcPts val="0"/>
              </a:spcBef>
              <a:buFont typeface="+mj-lt"/>
              <a:buAutoNum type="romanLcPeriod"/>
            </a:pPr>
            <a:r>
              <a:rPr lang="en-US" sz="4800" dirty="0" smtClean="0">
                <a:solidFill>
                  <a:srgbClr val="00B050"/>
                </a:solidFill>
              </a:rPr>
              <a:t>Meeting quality standards</a:t>
            </a:r>
            <a:endParaRPr lang="en-ZA" sz="4800" dirty="0" smtClean="0">
              <a:solidFill>
                <a:srgbClr val="00B050"/>
              </a:solidFill>
            </a:endParaRPr>
          </a:p>
          <a:p>
            <a:pPr marL="180975" indent="-180975">
              <a:lnSpc>
                <a:spcPts val="1200"/>
              </a:lnSpc>
              <a:spcBef>
                <a:spcPts val="0"/>
              </a:spcBef>
              <a:buFont typeface="+mj-lt"/>
              <a:buAutoNum type="romanLcPeriod"/>
            </a:pPr>
            <a:r>
              <a:rPr lang="en-US" sz="4800" dirty="0" smtClean="0">
                <a:solidFill>
                  <a:srgbClr val="00B050"/>
                </a:solidFill>
              </a:rPr>
              <a:t>Maturing on a legal quality maturity scale</a:t>
            </a:r>
            <a:endParaRPr lang="en-ZA" sz="4800" dirty="0" smtClean="0">
              <a:solidFill>
                <a:srgbClr val="00B050"/>
              </a:solidFill>
            </a:endParaRPr>
          </a:p>
          <a:p>
            <a:pPr marL="180975" indent="-180975">
              <a:lnSpc>
                <a:spcPts val="1200"/>
              </a:lnSpc>
              <a:spcBef>
                <a:spcPts val="0"/>
              </a:spcBef>
              <a:buFont typeface="+mj-lt"/>
              <a:buAutoNum type="romanLcPeriod"/>
            </a:pPr>
            <a:r>
              <a:rPr lang="en-US" sz="4800" dirty="0" smtClean="0">
                <a:solidFill>
                  <a:srgbClr val="00B050"/>
                </a:solidFill>
              </a:rPr>
              <a:t>Legal culture</a:t>
            </a:r>
          </a:p>
          <a:p>
            <a:pPr marL="180975" indent="-180975">
              <a:lnSpc>
                <a:spcPts val="1200"/>
              </a:lnSpc>
              <a:spcBef>
                <a:spcPts val="0"/>
              </a:spcBef>
              <a:buFont typeface="+mj-lt"/>
              <a:buAutoNum type="romanLcPeriod"/>
            </a:pPr>
            <a:r>
              <a:rPr lang="en-US" sz="4800" dirty="0" smtClean="0">
                <a:solidFill>
                  <a:srgbClr val="00B050"/>
                </a:solidFill>
              </a:rPr>
              <a:t>Human Rights Protector</a:t>
            </a:r>
          </a:p>
          <a:p>
            <a:pPr marL="180975" indent="-180975">
              <a:lnSpc>
                <a:spcPts val="1200"/>
              </a:lnSpc>
              <a:spcBef>
                <a:spcPts val="0"/>
              </a:spcBef>
              <a:buFont typeface="+mj-lt"/>
              <a:buAutoNum type="romanLcPeriod"/>
            </a:pPr>
            <a:r>
              <a:rPr lang="en-US" sz="4800" dirty="0" smtClean="0">
                <a:solidFill>
                  <a:srgbClr val="00B050"/>
                </a:solidFill>
              </a:rPr>
              <a:t>Stakeholder confidence</a:t>
            </a:r>
          </a:p>
        </p:txBody>
      </p:sp>
      <p:cxnSp>
        <p:nvCxnSpPr>
          <p:cNvPr id="25" name="Straight Arrow Connector 24"/>
          <p:cNvCxnSpPr/>
          <p:nvPr/>
        </p:nvCxnSpPr>
        <p:spPr>
          <a:xfrm>
            <a:off x="5024673" y="5124262"/>
            <a:ext cx="1038133" cy="158844"/>
          </a:xfrm>
          <a:prstGeom prst="straightConnector1">
            <a:avLst/>
          </a:prstGeom>
          <a:ln w="6350">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1" idx="1"/>
            <a:endCxn id="23" idx="3"/>
          </p:cNvCxnSpPr>
          <p:nvPr/>
        </p:nvCxnSpPr>
        <p:spPr>
          <a:xfrm flipH="1">
            <a:off x="4997511" y="6010341"/>
            <a:ext cx="414641" cy="68139"/>
          </a:xfrm>
          <a:prstGeom prst="straightConnector1">
            <a:avLst/>
          </a:prstGeom>
          <a:ln w="6350">
            <a:solidFill>
              <a:srgbClr val="00B050"/>
            </a:solidFill>
            <a:tailEnd type="triangle"/>
          </a:ln>
        </p:spPr>
        <p:style>
          <a:lnRef idx="2">
            <a:schemeClr val="accent1"/>
          </a:lnRef>
          <a:fillRef idx="0">
            <a:schemeClr val="accent1"/>
          </a:fillRef>
          <a:effectRef idx="1">
            <a:schemeClr val="accent1"/>
          </a:effectRef>
          <a:fontRef idx="minor">
            <a:schemeClr val="tx1"/>
          </a:fontRef>
        </p:style>
      </p:cxnSp>
      <p:sp>
        <p:nvSpPr>
          <p:cNvPr id="31" name="Content Placeholder 2"/>
          <p:cNvSpPr txBox="1">
            <a:spLocks/>
          </p:cNvSpPr>
          <p:nvPr/>
        </p:nvSpPr>
        <p:spPr>
          <a:xfrm rot="16200000">
            <a:off x="125993" y="4655057"/>
            <a:ext cx="1351238" cy="669962"/>
          </a:xfrm>
          <a:prstGeom prst="rect">
            <a:avLst/>
          </a:prstGeom>
          <a:ln>
            <a:solidFill>
              <a:schemeClr val="tx1">
                <a:lumMod val="50000"/>
                <a:lumOff val="50000"/>
              </a:schemeClr>
            </a:solidFill>
          </a:ln>
        </p:spPr>
        <p:txBody>
          <a:bodyPr>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700" u="sng" dirty="0" smtClean="0">
                <a:solidFill>
                  <a:prstClr val="black"/>
                </a:solidFill>
              </a:rPr>
              <a:t>Client Experience</a:t>
            </a:r>
          </a:p>
          <a:p>
            <a:pPr marL="0" indent="0">
              <a:buFont typeface="Arial"/>
              <a:buNone/>
            </a:pPr>
            <a:r>
              <a:rPr lang="en-US" dirty="0" smtClean="0">
                <a:solidFill>
                  <a:prstClr val="black"/>
                </a:solidFill>
              </a:rPr>
              <a:t>Shaped by legal services delivered to client</a:t>
            </a:r>
            <a:endParaRPr lang="en-US" sz="2800" dirty="0" smtClean="0">
              <a:solidFill>
                <a:prstClr val="black"/>
              </a:solidFill>
            </a:endParaRPr>
          </a:p>
        </p:txBody>
      </p:sp>
      <p:sp>
        <p:nvSpPr>
          <p:cNvPr id="32" name="Content Placeholder 5"/>
          <p:cNvSpPr txBox="1">
            <a:spLocks/>
          </p:cNvSpPr>
          <p:nvPr/>
        </p:nvSpPr>
        <p:spPr>
          <a:xfrm rot="16200000">
            <a:off x="172545" y="2354224"/>
            <a:ext cx="1502882" cy="1207505"/>
          </a:xfrm>
          <a:prstGeom prst="rect">
            <a:avLst/>
          </a:prstGeom>
          <a:ln>
            <a:solidFill>
              <a:schemeClr val="tx1">
                <a:lumMod val="50000"/>
                <a:lumOff val="50000"/>
              </a:schemeClr>
            </a:solidFill>
          </a:ln>
        </p:spPr>
        <p:txBody>
          <a:bodyPr>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ZA" sz="3700" u="sng" dirty="0" smtClean="0">
                <a:solidFill>
                  <a:prstClr val="black"/>
                </a:solidFill>
              </a:rPr>
              <a:t>Client Perception</a:t>
            </a:r>
          </a:p>
          <a:p>
            <a:pPr marL="0" indent="0">
              <a:buFont typeface="Arial"/>
              <a:buNone/>
            </a:pPr>
            <a:r>
              <a:rPr lang="en-ZA" dirty="0" smtClean="0">
                <a:solidFill>
                  <a:prstClr val="black"/>
                </a:solidFill>
              </a:rPr>
              <a:t>Influenced by:</a:t>
            </a:r>
          </a:p>
          <a:p>
            <a:pPr marL="180975" indent="-180975">
              <a:buFont typeface="+mj-lt"/>
              <a:buAutoNum type="romanLcPeriod"/>
            </a:pPr>
            <a:r>
              <a:rPr lang="en-ZA" dirty="0" smtClean="0">
                <a:solidFill>
                  <a:prstClr val="black"/>
                </a:solidFill>
              </a:rPr>
              <a:t>Client’s world view</a:t>
            </a:r>
          </a:p>
          <a:p>
            <a:pPr marL="180975" indent="-180975">
              <a:buFont typeface="+mj-lt"/>
              <a:buAutoNum type="romanLcPeriod"/>
            </a:pPr>
            <a:r>
              <a:rPr lang="en-ZA" dirty="0" smtClean="0">
                <a:solidFill>
                  <a:prstClr val="black"/>
                </a:solidFill>
              </a:rPr>
              <a:t>Word of mouth</a:t>
            </a:r>
          </a:p>
          <a:p>
            <a:pPr marL="180975" indent="-180975">
              <a:buFont typeface="+mj-lt"/>
              <a:buAutoNum type="romanLcPeriod"/>
            </a:pPr>
            <a:r>
              <a:rPr lang="en-ZA" dirty="0" smtClean="0">
                <a:solidFill>
                  <a:prstClr val="black"/>
                </a:solidFill>
              </a:rPr>
              <a:t>Media</a:t>
            </a:r>
          </a:p>
          <a:p>
            <a:pPr marL="180975" indent="-180975">
              <a:buFont typeface="+mj-lt"/>
              <a:buAutoNum type="romanLcPeriod"/>
            </a:pPr>
            <a:r>
              <a:rPr lang="en-ZA" dirty="0" smtClean="0">
                <a:solidFill>
                  <a:prstClr val="black"/>
                </a:solidFill>
              </a:rPr>
              <a:t>Stakeholders</a:t>
            </a:r>
          </a:p>
          <a:p>
            <a:pPr marL="180975" indent="-180975">
              <a:buFont typeface="+mj-lt"/>
              <a:buAutoNum type="romanLcPeriod"/>
            </a:pPr>
            <a:r>
              <a:rPr lang="en-ZA" dirty="0" smtClean="0">
                <a:solidFill>
                  <a:prstClr val="black"/>
                </a:solidFill>
              </a:rPr>
              <a:t>Public Opinion</a:t>
            </a:r>
            <a:endParaRPr lang="en-ZA" dirty="0">
              <a:solidFill>
                <a:prstClr val="black"/>
              </a:solidFill>
            </a:endParaRPr>
          </a:p>
        </p:txBody>
      </p:sp>
      <p:sp>
        <p:nvSpPr>
          <p:cNvPr id="33" name="Content Placeholder 5"/>
          <p:cNvSpPr txBox="1">
            <a:spLocks/>
          </p:cNvSpPr>
          <p:nvPr/>
        </p:nvSpPr>
        <p:spPr>
          <a:xfrm>
            <a:off x="443428" y="1028288"/>
            <a:ext cx="1734516" cy="1006847"/>
          </a:xfrm>
          <a:prstGeom prst="rect">
            <a:avLst/>
          </a:prstGeom>
          <a:ln>
            <a:noFill/>
          </a:ln>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en-ZA" sz="1600" u="sng" dirty="0" smtClean="0">
                <a:solidFill>
                  <a:prstClr val="black"/>
                </a:solidFill>
              </a:rPr>
              <a:t>Positively influence Perception by</a:t>
            </a:r>
            <a:r>
              <a:rPr lang="en-ZA" sz="1600" dirty="0" smtClean="0">
                <a:solidFill>
                  <a:prstClr val="black"/>
                </a:solidFill>
              </a:rPr>
              <a:t>:</a:t>
            </a:r>
          </a:p>
          <a:p>
            <a:pPr marL="180975" indent="-180975">
              <a:buFont typeface="+mj-lt"/>
              <a:buAutoNum type="romanLcPeriod"/>
            </a:pPr>
            <a:r>
              <a:rPr lang="en-ZA" sz="1600" dirty="0" smtClean="0">
                <a:solidFill>
                  <a:prstClr val="black"/>
                </a:solidFill>
              </a:rPr>
              <a:t>Information sharing / getting the facts in the public domain</a:t>
            </a:r>
          </a:p>
          <a:p>
            <a:pPr marL="180975" indent="-180975">
              <a:buFont typeface="+mj-lt"/>
              <a:buAutoNum type="romanLcPeriod"/>
            </a:pPr>
            <a:r>
              <a:rPr lang="en-ZA" sz="1600" dirty="0" smtClean="0">
                <a:solidFill>
                  <a:prstClr val="black"/>
                </a:solidFill>
              </a:rPr>
              <a:t>Publicising good news stories</a:t>
            </a:r>
          </a:p>
          <a:p>
            <a:pPr marL="180975" indent="-180975">
              <a:buFont typeface="+mj-lt"/>
              <a:buAutoNum type="romanLcPeriod"/>
            </a:pPr>
            <a:r>
              <a:rPr lang="en-ZA" sz="1600" dirty="0" smtClean="0">
                <a:solidFill>
                  <a:prstClr val="black"/>
                </a:solidFill>
              </a:rPr>
              <a:t>Engagement – clients, stakeholders, media</a:t>
            </a:r>
          </a:p>
          <a:p>
            <a:pPr marL="180975" indent="-180975">
              <a:buFont typeface="+mj-lt"/>
              <a:buAutoNum type="romanLcPeriod"/>
            </a:pPr>
            <a:r>
              <a:rPr lang="en-ZA" sz="1600" dirty="0" smtClean="0">
                <a:solidFill>
                  <a:prstClr val="black"/>
                </a:solidFill>
              </a:rPr>
              <a:t>Marketing</a:t>
            </a:r>
            <a:endParaRPr lang="en-ZA" sz="1600" dirty="0">
              <a:solidFill>
                <a:prstClr val="black"/>
              </a:solidFill>
            </a:endParaRPr>
          </a:p>
        </p:txBody>
      </p:sp>
      <p:sp>
        <p:nvSpPr>
          <p:cNvPr id="34" name="Plus 33"/>
          <p:cNvSpPr/>
          <p:nvPr/>
        </p:nvSpPr>
        <p:spPr>
          <a:xfrm>
            <a:off x="563579" y="3851034"/>
            <a:ext cx="357610" cy="362139"/>
          </a:xfrm>
          <a:prstGeom prst="mathPlus">
            <a:avLst/>
          </a:prstGeom>
          <a:noFill/>
          <a:ln w="3175">
            <a:solidFill>
              <a:schemeClr val="tx1">
                <a:alpha val="48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ln w="0">
                <a:solidFill>
                  <a:prstClr val="black"/>
                </a:solidFill>
              </a:ln>
              <a:solidFill>
                <a:prstClr val="black"/>
              </a:solidFill>
              <a:effectLst>
                <a:outerShdw blurRad="38100" dist="19050" dir="2700000" algn="tl" rotWithShape="0">
                  <a:prstClr val="black">
                    <a:alpha val="40000"/>
                  </a:prstClr>
                </a:outerShdw>
              </a:effectLst>
            </a:endParaRPr>
          </a:p>
        </p:txBody>
      </p:sp>
      <p:cxnSp>
        <p:nvCxnSpPr>
          <p:cNvPr id="36" name="Straight Arrow Connector 35"/>
          <p:cNvCxnSpPr>
            <a:stCxn id="23" idx="1"/>
            <a:endCxn id="31" idx="2"/>
          </p:cNvCxnSpPr>
          <p:nvPr/>
        </p:nvCxnSpPr>
        <p:spPr>
          <a:xfrm flipH="1" flipV="1">
            <a:off x="1136593" y="4990038"/>
            <a:ext cx="890278" cy="1088442"/>
          </a:xfrm>
          <a:prstGeom prst="straightConnector1">
            <a:avLst/>
          </a:prstGeom>
          <a:ln w="6350">
            <a:solidFill>
              <a:srgbClr val="00B050">
                <a:alpha val="66000"/>
              </a:srgbClr>
            </a:solidFill>
            <a:tailEnd type="triangle"/>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endCxn id="32" idx="2"/>
          </p:cNvCxnSpPr>
          <p:nvPr/>
        </p:nvCxnSpPr>
        <p:spPr>
          <a:xfrm flipH="1" flipV="1">
            <a:off x="1527739" y="2957977"/>
            <a:ext cx="702431" cy="215052"/>
          </a:xfrm>
          <a:prstGeom prst="line">
            <a:avLst/>
          </a:prstGeom>
          <a:ln w="6350">
            <a:solidFill>
              <a:schemeClr val="tx1">
                <a:alpha val="2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20" idx="0"/>
          </p:cNvCxnSpPr>
          <p:nvPr/>
        </p:nvCxnSpPr>
        <p:spPr>
          <a:xfrm>
            <a:off x="4122748" y="3173029"/>
            <a:ext cx="874763" cy="859075"/>
          </a:xfrm>
          <a:prstGeom prst="line">
            <a:avLst/>
          </a:prstGeom>
          <a:ln w="3175">
            <a:solidFill>
              <a:schemeClr val="tx1">
                <a:alpha val="48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5" idx="2"/>
          </p:cNvCxnSpPr>
          <p:nvPr/>
        </p:nvCxnSpPr>
        <p:spPr>
          <a:xfrm>
            <a:off x="4724089" y="2205985"/>
            <a:ext cx="75694" cy="293037"/>
          </a:xfrm>
          <a:prstGeom prst="straightConnector1">
            <a:avLst/>
          </a:prstGeom>
          <a:ln w="6350">
            <a:solidFill>
              <a:schemeClr val="accent4">
                <a:alpha val="69000"/>
              </a:schemeClr>
            </a:solidFill>
            <a:tailEnd type="triangle"/>
          </a:ln>
        </p:spPr>
        <p:style>
          <a:lnRef idx="2">
            <a:schemeClr val="accent4"/>
          </a:lnRef>
          <a:fillRef idx="0">
            <a:schemeClr val="accent4"/>
          </a:fillRef>
          <a:effectRef idx="1">
            <a:schemeClr val="accent4"/>
          </a:effectRef>
          <a:fontRef idx="minor">
            <a:schemeClr val="tx1"/>
          </a:fontRef>
        </p:style>
      </p:cxnSp>
      <p:cxnSp>
        <p:nvCxnSpPr>
          <p:cNvPr id="54" name="Elbow Connector 53"/>
          <p:cNvCxnSpPr>
            <a:endCxn id="9" idx="1"/>
          </p:cNvCxnSpPr>
          <p:nvPr/>
        </p:nvCxnSpPr>
        <p:spPr>
          <a:xfrm rot="5400000" flipH="1" flipV="1">
            <a:off x="5714647" y="2222785"/>
            <a:ext cx="935919" cy="741186"/>
          </a:xfrm>
          <a:prstGeom prst="bentConnector2">
            <a:avLst/>
          </a:prstGeom>
          <a:ln w="6350">
            <a:solidFill>
              <a:schemeClr val="accent4"/>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a:stCxn id="32" idx="3"/>
          </p:cNvCxnSpPr>
          <p:nvPr/>
        </p:nvCxnSpPr>
        <p:spPr>
          <a:xfrm flipV="1">
            <a:off x="923986" y="2035135"/>
            <a:ext cx="3021" cy="171401"/>
          </a:xfrm>
          <a:prstGeom prst="straightConnector1">
            <a:avLst/>
          </a:prstGeom>
          <a:ln w="6350">
            <a:solidFill>
              <a:schemeClr val="tx1">
                <a:alpha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rot="21262677">
            <a:off x="203778" y="234382"/>
            <a:ext cx="3971161" cy="461665"/>
          </a:xfrm>
          <a:prstGeom prst="rect">
            <a:avLst/>
          </a:prstGeom>
          <a:noFill/>
        </p:spPr>
        <p:txBody>
          <a:bodyPr wrap="square" rtlCol="0">
            <a:spAutoFit/>
          </a:bodyPr>
          <a:lstStyle/>
          <a:p>
            <a:r>
              <a:rPr lang="en-ZA" sz="2400" b="1" u="sng" dirty="0" smtClean="0">
                <a:solidFill>
                  <a:srgbClr val="C0504D"/>
                </a:solidFill>
              </a:rPr>
              <a:t>LEGAL QUALITY FRAMEWORK</a:t>
            </a:r>
            <a:endParaRPr lang="en-ZA" sz="2400" b="1" u="sng" dirty="0">
              <a:solidFill>
                <a:srgbClr val="C0504D"/>
              </a:solidFill>
            </a:endParaRPr>
          </a:p>
        </p:txBody>
      </p:sp>
      <p:sp>
        <p:nvSpPr>
          <p:cNvPr id="59" name="7-Point Star 58"/>
          <p:cNvSpPr/>
          <p:nvPr/>
        </p:nvSpPr>
        <p:spPr>
          <a:xfrm rot="16200000">
            <a:off x="1083079" y="3827042"/>
            <a:ext cx="581868" cy="428833"/>
          </a:xfrm>
          <a:prstGeom prst="star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A" dirty="0">
              <a:solidFill>
                <a:prstClr val="black"/>
              </a:solidFill>
            </a:endParaRPr>
          </a:p>
        </p:txBody>
      </p:sp>
      <p:sp>
        <p:nvSpPr>
          <p:cNvPr id="60" name="7-Point Star 59"/>
          <p:cNvSpPr/>
          <p:nvPr/>
        </p:nvSpPr>
        <p:spPr>
          <a:xfrm>
            <a:off x="4880793" y="5162801"/>
            <a:ext cx="648077" cy="581815"/>
          </a:xfrm>
          <a:prstGeom prst="star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A" dirty="0">
              <a:solidFill>
                <a:prstClr val="black"/>
              </a:solidFill>
            </a:endParaRPr>
          </a:p>
        </p:txBody>
      </p:sp>
      <p:sp>
        <p:nvSpPr>
          <p:cNvPr id="61" name="TextBox 60"/>
          <p:cNvSpPr txBox="1"/>
          <p:nvPr/>
        </p:nvSpPr>
        <p:spPr>
          <a:xfrm rot="16200000">
            <a:off x="1148238" y="3822143"/>
            <a:ext cx="598641" cy="409023"/>
          </a:xfrm>
          <a:prstGeom prst="rect">
            <a:avLst/>
          </a:prstGeom>
          <a:noFill/>
        </p:spPr>
        <p:txBody>
          <a:bodyPr wrap="square" rtlCol="0">
            <a:spAutoFit/>
          </a:bodyPr>
          <a:lstStyle/>
          <a:p>
            <a:pPr algn="ctr">
              <a:lnSpc>
                <a:spcPts val="1200"/>
              </a:lnSpc>
            </a:pPr>
            <a:r>
              <a:rPr lang="en-ZA" sz="1400" b="1" dirty="0" smtClean="0">
                <a:solidFill>
                  <a:srgbClr val="C00000"/>
                </a:solidFill>
              </a:rPr>
              <a:t>GAP 4</a:t>
            </a:r>
            <a:endParaRPr lang="en-ZA" sz="1600" b="1" dirty="0">
              <a:solidFill>
                <a:srgbClr val="C00000"/>
              </a:solidFill>
            </a:endParaRPr>
          </a:p>
        </p:txBody>
      </p:sp>
      <p:sp>
        <p:nvSpPr>
          <p:cNvPr id="62" name="TextBox 61"/>
          <p:cNvSpPr txBox="1"/>
          <p:nvPr/>
        </p:nvSpPr>
        <p:spPr>
          <a:xfrm>
            <a:off x="4865327" y="5264280"/>
            <a:ext cx="679010" cy="502702"/>
          </a:xfrm>
          <a:prstGeom prst="rect">
            <a:avLst/>
          </a:prstGeom>
          <a:noFill/>
        </p:spPr>
        <p:txBody>
          <a:bodyPr wrap="square" rtlCol="0">
            <a:spAutoFit/>
          </a:bodyPr>
          <a:lstStyle/>
          <a:p>
            <a:pPr algn="ctr">
              <a:lnSpc>
                <a:spcPts val="1600"/>
              </a:lnSpc>
            </a:pPr>
            <a:r>
              <a:rPr lang="en-ZA" b="1" dirty="0" smtClean="0">
                <a:solidFill>
                  <a:srgbClr val="C00000"/>
                </a:solidFill>
              </a:rPr>
              <a:t>GAP</a:t>
            </a:r>
          </a:p>
          <a:p>
            <a:pPr algn="ctr">
              <a:lnSpc>
                <a:spcPts val="1600"/>
              </a:lnSpc>
            </a:pPr>
            <a:r>
              <a:rPr lang="en-ZA" b="1" dirty="0">
                <a:solidFill>
                  <a:srgbClr val="C00000"/>
                </a:solidFill>
              </a:rPr>
              <a:t>2</a:t>
            </a:r>
          </a:p>
        </p:txBody>
      </p:sp>
      <p:sp>
        <p:nvSpPr>
          <p:cNvPr id="42" name="TextBox 41"/>
          <p:cNvSpPr txBox="1"/>
          <p:nvPr/>
        </p:nvSpPr>
        <p:spPr>
          <a:xfrm>
            <a:off x="2026870" y="3706725"/>
            <a:ext cx="1578483" cy="400110"/>
          </a:xfrm>
          <a:prstGeom prst="rect">
            <a:avLst/>
          </a:prstGeom>
          <a:noFill/>
        </p:spPr>
        <p:txBody>
          <a:bodyPr wrap="square" rtlCol="0">
            <a:spAutoFit/>
          </a:bodyPr>
          <a:lstStyle/>
          <a:p>
            <a:pPr>
              <a:lnSpc>
                <a:spcPts val="1200"/>
              </a:lnSpc>
            </a:pPr>
            <a:r>
              <a:rPr lang="en-ZA" sz="1300" b="1" dirty="0" smtClean="0">
                <a:solidFill>
                  <a:srgbClr val="FF0000"/>
                </a:solidFill>
              </a:rPr>
              <a:t>Client treatment/ experience</a:t>
            </a:r>
            <a:endParaRPr lang="en-ZA" sz="1300" b="1" dirty="0">
              <a:solidFill>
                <a:srgbClr val="FF0000"/>
              </a:solidFill>
            </a:endParaRPr>
          </a:p>
        </p:txBody>
      </p:sp>
      <p:cxnSp>
        <p:nvCxnSpPr>
          <p:cNvPr id="16" name="Straight Connector 15"/>
          <p:cNvCxnSpPr/>
          <p:nvPr/>
        </p:nvCxnSpPr>
        <p:spPr>
          <a:xfrm flipV="1">
            <a:off x="2781407" y="3323388"/>
            <a:ext cx="1306635" cy="403947"/>
          </a:xfrm>
          <a:prstGeom prst="line">
            <a:avLst/>
          </a:prstGeom>
          <a:ln>
            <a:solidFill>
              <a:schemeClr val="accent1">
                <a:shade val="95000"/>
                <a:satMod val="105000"/>
                <a:alpha val="38000"/>
              </a:schemeClr>
            </a:solidFill>
          </a:ln>
        </p:spPr>
        <p:style>
          <a:lnRef idx="1">
            <a:schemeClr val="accent1"/>
          </a:lnRef>
          <a:fillRef idx="0">
            <a:schemeClr val="accent1"/>
          </a:fillRef>
          <a:effectRef idx="0">
            <a:schemeClr val="accent1"/>
          </a:effectRef>
          <a:fontRef idx="minor">
            <a:schemeClr val="tx1"/>
          </a:fontRef>
        </p:style>
      </p:cxnSp>
      <p:sp>
        <p:nvSpPr>
          <p:cNvPr id="48" name="Content Placeholder 15"/>
          <p:cNvSpPr txBox="1">
            <a:spLocks/>
          </p:cNvSpPr>
          <p:nvPr/>
        </p:nvSpPr>
        <p:spPr>
          <a:xfrm>
            <a:off x="7660739" y="251117"/>
            <a:ext cx="1311245" cy="2810221"/>
          </a:xfrm>
          <a:prstGeom prst="rect">
            <a:avLst/>
          </a:prstGeom>
          <a:effectLst>
            <a:outerShdw blurRad="50800" dist="38100" dir="8100000" algn="tr"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anchor="ct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90488" indent="-90488">
              <a:spcBef>
                <a:spcPts val="0"/>
              </a:spcBef>
              <a:buFont typeface="Arial"/>
              <a:buNone/>
            </a:pPr>
            <a:r>
              <a:rPr lang="en-ZA" sz="1200" dirty="0">
                <a:solidFill>
                  <a:prstClr val="black"/>
                </a:solidFill>
              </a:rPr>
              <a:t>Legal </a:t>
            </a:r>
            <a:r>
              <a:rPr lang="en-ZA" sz="1200" dirty="0" smtClean="0">
                <a:solidFill>
                  <a:prstClr val="black"/>
                </a:solidFill>
              </a:rPr>
              <a:t>Managers </a:t>
            </a:r>
            <a:r>
              <a:rPr lang="en-ZA" sz="1200" dirty="0">
                <a:solidFill>
                  <a:prstClr val="black"/>
                </a:solidFill>
              </a:rPr>
              <a:t>accountable for </a:t>
            </a:r>
          </a:p>
          <a:p>
            <a:pPr marL="90488" indent="-90488">
              <a:spcBef>
                <a:spcPts val="0"/>
              </a:spcBef>
              <a:buFont typeface="Wingdings" panose="05000000000000000000" pitchFamily="2" charset="2"/>
              <a:buChar char="§"/>
            </a:pPr>
            <a:r>
              <a:rPr lang="en-ZA" sz="1200" dirty="0">
                <a:solidFill>
                  <a:prstClr val="black"/>
                </a:solidFill>
              </a:rPr>
              <a:t>Supporting LPs</a:t>
            </a:r>
          </a:p>
          <a:p>
            <a:pPr marL="90488" indent="-90488">
              <a:spcBef>
                <a:spcPts val="0"/>
              </a:spcBef>
              <a:buFont typeface="Wingdings" panose="05000000000000000000" pitchFamily="2" charset="2"/>
              <a:buChar char="§"/>
            </a:pPr>
            <a:r>
              <a:rPr lang="en-ZA" sz="1200" dirty="0">
                <a:solidFill>
                  <a:prstClr val="black"/>
                </a:solidFill>
              </a:rPr>
              <a:t>Developing  LPs</a:t>
            </a:r>
          </a:p>
          <a:p>
            <a:pPr marL="90488" indent="-90488">
              <a:spcBef>
                <a:spcPts val="0"/>
              </a:spcBef>
              <a:buFont typeface="Wingdings" panose="05000000000000000000" pitchFamily="2" charset="2"/>
              <a:buChar char="§"/>
            </a:pPr>
            <a:r>
              <a:rPr lang="en-ZA" sz="1200" dirty="0">
                <a:solidFill>
                  <a:prstClr val="black"/>
                </a:solidFill>
              </a:rPr>
              <a:t>Monitoring LPs</a:t>
            </a:r>
          </a:p>
          <a:p>
            <a:pPr marL="90488" indent="-90488">
              <a:spcBef>
                <a:spcPts val="0"/>
              </a:spcBef>
              <a:buFont typeface="Wingdings" panose="05000000000000000000" pitchFamily="2" charset="2"/>
              <a:buChar char="§"/>
            </a:pPr>
            <a:r>
              <a:rPr lang="en-ZA" sz="1200" dirty="0">
                <a:solidFill>
                  <a:prstClr val="black"/>
                </a:solidFill>
              </a:rPr>
              <a:t>Monitoring quality Outputs</a:t>
            </a:r>
          </a:p>
          <a:p>
            <a:pPr marL="90488" indent="-90488">
              <a:spcBef>
                <a:spcPts val="0"/>
              </a:spcBef>
              <a:buFont typeface="Wingdings" panose="05000000000000000000" pitchFamily="2" charset="2"/>
              <a:buChar char="§"/>
            </a:pPr>
            <a:r>
              <a:rPr lang="en-ZA" sz="1200" dirty="0">
                <a:solidFill>
                  <a:prstClr val="black"/>
                </a:solidFill>
              </a:rPr>
              <a:t>Monitoring quality Outcomes</a:t>
            </a:r>
          </a:p>
          <a:p>
            <a:pPr marL="90488" indent="-90488">
              <a:spcBef>
                <a:spcPts val="0"/>
              </a:spcBef>
              <a:buFont typeface="Wingdings" panose="05000000000000000000" pitchFamily="2" charset="2"/>
              <a:buChar char="§"/>
            </a:pPr>
            <a:r>
              <a:rPr lang="en-ZA" sz="1200" dirty="0">
                <a:solidFill>
                  <a:prstClr val="black"/>
                </a:solidFill>
              </a:rPr>
              <a:t>Engaging client complaints and feedback</a:t>
            </a:r>
          </a:p>
          <a:p>
            <a:pPr marL="90488" indent="-90488">
              <a:spcBef>
                <a:spcPts val="0"/>
              </a:spcBef>
              <a:buFont typeface="Wingdings" panose="05000000000000000000" pitchFamily="2" charset="2"/>
              <a:buChar char="§"/>
            </a:pPr>
            <a:r>
              <a:rPr lang="en-ZA" sz="1200" dirty="0">
                <a:solidFill>
                  <a:prstClr val="black"/>
                </a:solidFill>
              </a:rPr>
              <a:t>Engaging </a:t>
            </a:r>
            <a:r>
              <a:rPr lang="en-ZA" sz="1200" dirty="0" smtClean="0">
                <a:solidFill>
                  <a:prstClr val="black"/>
                </a:solidFill>
              </a:rPr>
              <a:t>stakeholders</a:t>
            </a:r>
            <a:endParaRPr lang="en-ZA" sz="1200" dirty="0">
              <a:solidFill>
                <a:prstClr val="black"/>
              </a:solidFill>
            </a:endParaRPr>
          </a:p>
        </p:txBody>
      </p:sp>
      <p:sp>
        <p:nvSpPr>
          <p:cNvPr id="49" name="7-Point Star 48"/>
          <p:cNvSpPr/>
          <p:nvPr/>
        </p:nvSpPr>
        <p:spPr>
          <a:xfrm>
            <a:off x="7297021" y="83889"/>
            <a:ext cx="453121" cy="468372"/>
          </a:xfrm>
          <a:prstGeom prst="star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A" dirty="0">
              <a:solidFill>
                <a:prstClr val="black"/>
              </a:solidFill>
            </a:endParaRPr>
          </a:p>
        </p:txBody>
      </p:sp>
      <p:sp>
        <p:nvSpPr>
          <p:cNvPr id="51" name="TextBox 50"/>
          <p:cNvSpPr txBox="1"/>
          <p:nvPr/>
        </p:nvSpPr>
        <p:spPr>
          <a:xfrm>
            <a:off x="7247037" y="106254"/>
            <a:ext cx="553087" cy="409023"/>
          </a:xfrm>
          <a:prstGeom prst="rect">
            <a:avLst/>
          </a:prstGeom>
          <a:noFill/>
        </p:spPr>
        <p:txBody>
          <a:bodyPr wrap="square" rtlCol="0">
            <a:spAutoFit/>
          </a:bodyPr>
          <a:lstStyle/>
          <a:p>
            <a:pPr algn="ctr">
              <a:lnSpc>
                <a:spcPts val="1200"/>
              </a:lnSpc>
            </a:pPr>
            <a:r>
              <a:rPr lang="en-ZA" sz="1400" b="1" dirty="0" smtClean="0">
                <a:solidFill>
                  <a:srgbClr val="C00000"/>
                </a:solidFill>
              </a:rPr>
              <a:t>GAP</a:t>
            </a:r>
          </a:p>
          <a:p>
            <a:pPr algn="ctr">
              <a:lnSpc>
                <a:spcPts val="1200"/>
              </a:lnSpc>
            </a:pPr>
            <a:r>
              <a:rPr lang="en-ZA" sz="1400" b="1" dirty="0">
                <a:solidFill>
                  <a:srgbClr val="C00000"/>
                </a:solidFill>
              </a:rPr>
              <a:t>3</a:t>
            </a:r>
          </a:p>
        </p:txBody>
      </p:sp>
      <p:sp>
        <p:nvSpPr>
          <p:cNvPr id="52" name="7-Point Star 51"/>
          <p:cNvSpPr/>
          <p:nvPr/>
        </p:nvSpPr>
        <p:spPr>
          <a:xfrm>
            <a:off x="5055606" y="3814062"/>
            <a:ext cx="520803" cy="388511"/>
          </a:xfrm>
          <a:prstGeom prst="star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A" dirty="0">
              <a:solidFill>
                <a:prstClr val="black"/>
              </a:solidFill>
            </a:endParaRPr>
          </a:p>
        </p:txBody>
      </p:sp>
      <p:sp>
        <p:nvSpPr>
          <p:cNvPr id="53" name="TextBox 52"/>
          <p:cNvSpPr txBox="1"/>
          <p:nvPr/>
        </p:nvSpPr>
        <p:spPr>
          <a:xfrm>
            <a:off x="5062712" y="3860108"/>
            <a:ext cx="558135" cy="409023"/>
          </a:xfrm>
          <a:prstGeom prst="rect">
            <a:avLst/>
          </a:prstGeom>
          <a:noFill/>
        </p:spPr>
        <p:txBody>
          <a:bodyPr wrap="square" rtlCol="0">
            <a:spAutoFit/>
          </a:bodyPr>
          <a:lstStyle/>
          <a:p>
            <a:pPr algn="ctr">
              <a:lnSpc>
                <a:spcPts val="1200"/>
              </a:lnSpc>
            </a:pPr>
            <a:r>
              <a:rPr lang="en-ZA" sz="1400" b="1" dirty="0" smtClean="0">
                <a:solidFill>
                  <a:srgbClr val="C00000"/>
                </a:solidFill>
              </a:rPr>
              <a:t>GAP</a:t>
            </a:r>
          </a:p>
          <a:p>
            <a:pPr algn="ctr">
              <a:lnSpc>
                <a:spcPts val="1200"/>
              </a:lnSpc>
            </a:pPr>
            <a:r>
              <a:rPr lang="en-ZA" sz="1400" b="1" dirty="0">
                <a:solidFill>
                  <a:srgbClr val="C00000"/>
                </a:solidFill>
              </a:rPr>
              <a:t>2</a:t>
            </a:r>
          </a:p>
        </p:txBody>
      </p:sp>
    </p:spTree>
    <p:extLst>
      <p:ext uri="{BB962C8B-B14F-4D97-AF65-F5344CB8AC3E}">
        <p14:creationId xmlns:p14="http://schemas.microsoft.com/office/powerpoint/2010/main" xmlns="" val="710659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1. The Four Media Client Complaints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26064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4.2. Practitioner Quality Assessments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645427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4.2. Quality Assessments	</a:t>
            </a:r>
            <a:endParaRPr kumimoji="0" lang="en-ZA" sz="2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marL="400050" lvl="1" indent="0">
              <a:lnSpc>
                <a:spcPct val="110000"/>
              </a:lnSpc>
              <a:buNone/>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extLst/>
          </p:nvPr>
        </p:nvGraphicFramePr>
        <p:xfrm>
          <a:off x="380989" y="1559859"/>
          <a:ext cx="8663622" cy="4376151"/>
        </p:xfrm>
        <a:graphic>
          <a:graphicData uri="http://schemas.openxmlformats.org/drawingml/2006/table">
            <a:tbl>
              <a:tblPr firstRow="1" bandCol="1">
                <a:tableStyleId>{5C22544A-7EE6-4342-B048-85BDC9FD1C3A}</a:tableStyleId>
              </a:tblPr>
              <a:tblGrid>
                <a:gridCol w="667882">
                  <a:extLst>
                    <a:ext uri="{9D8B030D-6E8A-4147-A177-3AD203B41FA5}">
                      <a16:colId xmlns:a16="http://schemas.microsoft.com/office/drawing/2014/main" xmlns="" val="362240535"/>
                    </a:ext>
                  </a:extLst>
                </a:gridCol>
                <a:gridCol w="399787">
                  <a:extLst>
                    <a:ext uri="{9D8B030D-6E8A-4147-A177-3AD203B41FA5}">
                      <a16:colId xmlns:a16="http://schemas.microsoft.com/office/drawing/2014/main" xmlns="" val="477607253"/>
                    </a:ext>
                  </a:extLst>
                </a:gridCol>
                <a:gridCol w="399787">
                  <a:extLst>
                    <a:ext uri="{9D8B030D-6E8A-4147-A177-3AD203B41FA5}">
                      <a16:colId xmlns:a16="http://schemas.microsoft.com/office/drawing/2014/main" xmlns="" val="1536478780"/>
                    </a:ext>
                  </a:extLst>
                </a:gridCol>
                <a:gridCol w="399787">
                  <a:extLst>
                    <a:ext uri="{9D8B030D-6E8A-4147-A177-3AD203B41FA5}">
                      <a16:colId xmlns:a16="http://schemas.microsoft.com/office/drawing/2014/main" xmlns="" val="416022724"/>
                    </a:ext>
                  </a:extLst>
                </a:gridCol>
                <a:gridCol w="399787">
                  <a:extLst>
                    <a:ext uri="{9D8B030D-6E8A-4147-A177-3AD203B41FA5}">
                      <a16:colId xmlns:a16="http://schemas.microsoft.com/office/drawing/2014/main" xmlns="" val="2348204306"/>
                    </a:ext>
                  </a:extLst>
                </a:gridCol>
                <a:gridCol w="399787">
                  <a:extLst>
                    <a:ext uri="{9D8B030D-6E8A-4147-A177-3AD203B41FA5}">
                      <a16:colId xmlns:a16="http://schemas.microsoft.com/office/drawing/2014/main" xmlns="" val="2333659638"/>
                    </a:ext>
                  </a:extLst>
                </a:gridCol>
                <a:gridCol w="399787">
                  <a:extLst>
                    <a:ext uri="{9D8B030D-6E8A-4147-A177-3AD203B41FA5}">
                      <a16:colId xmlns:a16="http://schemas.microsoft.com/office/drawing/2014/main" xmlns="" val="2375242579"/>
                    </a:ext>
                  </a:extLst>
                </a:gridCol>
                <a:gridCol w="399787">
                  <a:extLst>
                    <a:ext uri="{9D8B030D-6E8A-4147-A177-3AD203B41FA5}">
                      <a16:colId xmlns:a16="http://schemas.microsoft.com/office/drawing/2014/main" xmlns="" val="377626775"/>
                    </a:ext>
                  </a:extLst>
                </a:gridCol>
                <a:gridCol w="399787">
                  <a:extLst>
                    <a:ext uri="{9D8B030D-6E8A-4147-A177-3AD203B41FA5}">
                      <a16:colId xmlns:a16="http://schemas.microsoft.com/office/drawing/2014/main" xmlns="" val="3934558278"/>
                    </a:ext>
                  </a:extLst>
                </a:gridCol>
                <a:gridCol w="399787">
                  <a:extLst>
                    <a:ext uri="{9D8B030D-6E8A-4147-A177-3AD203B41FA5}">
                      <a16:colId xmlns:a16="http://schemas.microsoft.com/office/drawing/2014/main" xmlns="" val="4202677756"/>
                    </a:ext>
                  </a:extLst>
                </a:gridCol>
                <a:gridCol w="399787">
                  <a:extLst>
                    <a:ext uri="{9D8B030D-6E8A-4147-A177-3AD203B41FA5}">
                      <a16:colId xmlns:a16="http://schemas.microsoft.com/office/drawing/2014/main" xmlns="" val="3313649888"/>
                    </a:ext>
                  </a:extLst>
                </a:gridCol>
                <a:gridCol w="399787">
                  <a:extLst>
                    <a:ext uri="{9D8B030D-6E8A-4147-A177-3AD203B41FA5}">
                      <a16:colId xmlns:a16="http://schemas.microsoft.com/office/drawing/2014/main" xmlns="" val="2991986621"/>
                    </a:ext>
                  </a:extLst>
                </a:gridCol>
                <a:gridCol w="399787">
                  <a:extLst>
                    <a:ext uri="{9D8B030D-6E8A-4147-A177-3AD203B41FA5}">
                      <a16:colId xmlns:a16="http://schemas.microsoft.com/office/drawing/2014/main" xmlns="" val="2781606279"/>
                    </a:ext>
                  </a:extLst>
                </a:gridCol>
                <a:gridCol w="399787">
                  <a:extLst>
                    <a:ext uri="{9D8B030D-6E8A-4147-A177-3AD203B41FA5}">
                      <a16:colId xmlns:a16="http://schemas.microsoft.com/office/drawing/2014/main" xmlns="" val="20765544"/>
                    </a:ext>
                  </a:extLst>
                </a:gridCol>
                <a:gridCol w="399787">
                  <a:extLst>
                    <a:ext uri="{9D8B030D-6E8A-4147-A177-3AD203B41FA5}">
                      <a16:colId xmlns:a16="http://schemas.microsoft.com/office/drawing/2014/main" xmlns="" val="2879716679"/>
                    </a:ext>
                  </a:extLst>
                </a:gridCol>
                <a:gridCol w="399787">
                  <a:extLst>
                    <a:ext uri="{9D8B030D-6E8A-4147-A177-3AD203B41FA5}">
                      <a16:colId xmlns:a16="http://schemas.microsoft.com/office/drawing/2014/main" xmlns="" val="4071502952"/>
                    </a:ext>
                  </a:extLst>
                </a:gridCol>
                <a:gridCol w="399787">
                  <a:extLst>
                    <a:ext uri="{9D8B030D-6E8A-4147-A177-3AD203B41FA5}">
                      <a16:colId xmlns:a16="http://schemas.microsoft.com/office/drawing/2014/main" xmlns="" val="1840104510"/>
                    </a:ext>
                  </a:extLst>
                </a:gridCol>
                <a:gridCol w="399787">
                  <a:extLst>
                    <a:ext uri="{9D8B030D-6E8A-4147-A177-3AD203B41FA5}">
                      <a16:colId xmlns:a16="http://schemas.microsoft.com/office/drawing/2014/main" xmlns="" val="1340283598"/>
                    </a:ext>
                  </a:extLst>
                </a:gridCol>
                <a:gridCol w="399787">
                  <a:extLst>
                    <a:ext uri="{9D8B030D-6E8A-4147-A177-3AD203B41FA5}">
                      <a16:colId xmlns:a16="http://schemas.microsoft.com/office/drawing/2014/main" xmlns="" val="855512781"/>
                    </a:ext>
                  </a:extLst>
                </a:gridCol>
                <a:gridCol w="399787">
                  <a:extLst>
                    <a:ext uri="{9D8B030D-6E8A-4147-A177-3AD203B41FA5}">
                      <a16:colId xmlns:a16="http://schemas.microsoft.com/office/drawing/2014/main" xmlns="" val="2272863198"/>
                    </a:ext>
                  </a:extLst>
                </a:gridCol>
                <a:gridCol w="399787">
                  <a:extLst>
                    <a:ext uri="{9D8B030D-6E8A-4147-A177-3AD203B41FA5}">
                      <a16:colId xmlns:a16="http://schemas.microsoft.com/office/drawing/2014/main" xmlns="" val="2689369409"/>
                    </a:ext>
                  </a:extLst>
                </a:gridCol>
              </a:tblGrid>
              <a:tr h="282405">
                <a:tc rowSpan="2">
                  <a:txBody>
                    <a:bodyPr/>
                    <a:lstStyle/>
                    <a:p>
                      <a:pPr algn="ctr" fontAlgn="ctr"/>
                      <a:r>
                        <a:rPr lang="en-ZA" sz="1400" u="none" strike="noStrike" dirty="0">
                          <a:effectLst/>
                        </a:rPr>
                        <a:t>Year</a:t>
                      </a:r>
                      <a:endParaRPr lang="en-ZA" sz="1400" b="1" i="0" u="none" strike="noStrike" dirty="0">
                        <a:solidFill>
                          <a:srgbClr val="000000"/>
                        </a:solidFill>
                        <a:effectLst/>
                        <a:latin typeface="Arial" panose="020B0604020202020204" pitchFamily="34" charset="0"/>
                      </a:endParaRPr>
                    </a:p>
                  </a:txBody>
                  <a:tcPr marL="5923" marR="5923" marT="5923" marB="0" anchor="ctr"/>
                </a:tc>
                <a:tc gridSpan="4">
                  <a:txBody>
                    <a:bodyPr/>
                    <a:lstStyle/>
                    <a:p>
                      <a:pPr algn="ctr" fontAlgn="ctr"/>
                      <a:r>
                        <a:rPr lang="en-ZA" sz="1400" u="none" strike="noStrike" dirty="0">
                          <a:effectLst/>
                        </a:rPr>
                        <a:t>CA's</a:t>
                      </a:r>
                      <a:endParaRPr lang="en-ZA" sz="1400" b="1" i="0" u="none" strike="noStrike" dirty="0">
                        <a:solidFill>
                          <a:srgbClr val="000000"/>
                        </a:solidFill>
                        <a:effectLst/>
                        <a:latin typeface="Calibri" panose="020F0502020204030204" pitchFamily="34" charset="0"/>
                      </a:endParaRPr>
                    </a:p>
                  </a:txBody>
                  <a:tcPr marL="5923" marR="5923" marT="5923"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ctr"/>
                      <a:r>
                        <a:rPr lang="en-ZA" sz="1400" u="none" strike="noStrike" dirty="0">
                          <a:effectLst/>
                        </a:rPr>
                        <a:t>LP's</a:t>
                      </a:r>
                      <a:endParaRPr lang="en-ZA" sz="1400" b="1" i="0" u="none" strike="noStrike" dirty="0">
                        <a:solidFill>
                          <a:srgbClr val="000000"/>
                        </a:solidFill>
                        <a:effectLst/>
                        <a:latin typeface="Calibri" panose="020F0502020204030204" pitchFamily="34" charset="0"/>
                      </a:endParaRPr>
                    </a:p>
                  </a:txBody>
                  <a:tcPr marL="5923" marR="5923" marT="5923"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ctr"/>
                      <a:r>
                        <a:rPr lang="en-ZA" sz="1400" u="none" strike="noStrike" dirty="0">
                          <a:effectLst/>
                        </a:rPr>
                        <a:t>LP - HCU</a:t>
                      </a:r>
                      <a:endParaRPr lang="en-ZA" sz="1400" b="1" i="0" u="none" strike="noStrike" dirty="0">
                        <a:solidFill>
                          <a:srgbClr val="000000"/>
                        </a:solidFill>
                        <a:effectLst/>
                        <a:latin typeface="Calibri" panose="020F0502020204030204" pitchFamily="34" charset="0"/>
                      </a:endParaRPr>
                    </a:p>
                  </a:txBody>
                  <a:tcPr marL="5923" marR="5923" marT="5923"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ctr"/>
                      <a:r>
                        <a:rPr lang="en-ZA" sz="1400" u="none" strike="noStrike" dirty="0">
                          <a:effectLst/>
                        </a:rPr>
                        <a:t>LP - Civil</a:t>
                      </a:r>
                      <a:endParaRPr lang="en-ZA" sz="1400" b="1" i="0" u="none" strike="noStrike" dirty="0">
                        <a:solidFill>
                          <a:srgbClr val="000000"/>
                        </a:solidFill>
                        <a:effectLst/>
                        <a:latin typeface="Calibri" panose="020F0502020204030204" pitchFamily="34" charset="0"/>
                      </a:endParaRPr>
                    </a:p>
                  </a:txBody>
                  <a:tcPr marL="5923" marR="5923" marT="5923"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ctr"/>
                      <a:r>
                        <a:rPr lang="en-ZA" sz="1400" u="none" strike="noStrike" dirty="0">
                          <a:effectLst/>
                        </a:rPr>
                        <a:t>Legal Management</a:t>
                      </a:r>
                      <a:endParaRPr lang="en-ZA" sz="1400" b="1" i="0" u="none" strike="noStrike" dirty="0">
                        <a:solidFill>
                          <a:srgbClr val="000000"/>
                        </a:solidFill>
                        <a:effectLst/>
                        <a:latin typeface="Calibri" panose="020F0502020204030204" pitchFamily="34" charset="0"/>
                      </a:endParaRPr>
                    </a:p>
                  </a:txBody>
                  <a:tcPr marL="5923" marR="5923" marT="5923" marB="0" anchor="ct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507134994"/>
                  </a:ext>
                </a:extLst>
              </a:tr>
              <a:tr h="1865014">
                <a:tc vMerge="1">
                  <a:txBody>
                    <a:bodyPr/>
                    <a:lstStyle/>
                    <a:p>
                      <a:endParaRPr lang="en-ZA"/>
                    </a:p>
                  </a:txBody>
                  <a:tcPr/>
                </a:tc>
                <a:tc>
                  <a:txBody>
                    <a:bodyPr/>
                    <a:lstStyle/>
                    <a:p>
                      <a:pPr algn="ctr" fontAlgn="ctr"/>
                      <a:r>
                        <a:rPr lang="en-ZA" sz="1400" u="none" strike="noStrike" dirty="0">
                          <a:effectLst/>
                        </a:rPr>
                        <a:t>Total Assessed</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Not achieving Target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t>
                      </a:r>
                      <a:endParaRPr lang="en-ZA" sz="1400" b="1" i="0" u="none" strike="noStrike" dirty="0">
                        <a:solidFill>
                          <a:srgbClr val="000000"/>
                        </a:solidFill>
                        <a:effectLst/>
                        <a:latin typeface="Calibri" panose="020F0502020204030204" pitchFamily="34" charset="0"/>
                      </a:endParaRPr>
                    </a:p>
                  </a:txBody>
                  <a:tcPr marL="5923" marR="5923" marT="5923" marB="0" vert="vert270" anchor="ctr"/>
                </a:tc>
                <a:tc>
                  <a:txBody>
                    <a:bodyPr/>
                    <a:lstStyle/>
                    <a:p>
                      <a:pPr algn="ctr" fontAlgn="ctr"/>
                      <a:r>
                        <a:rPr lang="en-ZA" sz="1400" u="none" strike="noStrike" dirty="0">
                          <a:effectLst/>
                        </a:rPr>
                        <a:t>Average Score</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Total Assessed</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Not achieving Target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Average Score</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Total Assessed</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Not achieving Target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Average Score</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Total Assessed</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Not achieving Target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Average Score</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Total Assessed</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Not achieving Target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tc>
                  <a:txBody>
                    <a:bodyPr/>
                    <a:lstStyle/>
                    <a:p>
                      <a:pPr algn="ctr" fontAlgn="ctr"/>
                      <a:r>
                        <a:rPr lang="en-ZA" sz="1400" u="none" strike="noStrike" dirty="0">
                          <a:effectLst/>
                        </a:rPr>
                        <a:t>Average Score</a:t>
                      </a:r>
                      <a:endParaRPr lang="en-ZA" sz="1400" b="1" i="0" u="none" strike="noStrike" dirty="0">
                        <a:solidFill>
                          <a:srgbClr val="000000"/>
                        </a:solidFill>
                        <a:effectLst/>
                        <a:latin typeface="Arial" panose="020B0604020202020204" pitchFamily="34" charset="0"/>
                      </a:endParaRPr>
                    </a:p>
                  </a:txBody>
                  <a:tcPr marL="5923" marR="5923" marT="5923" marB="0" vert="vert270" anchor="ctr"/>
                </a:tc>
                <a:extLst>
                  <a:ext uri="{0D108BD9-81ED-4DB2-BD59-A6C34878D82A}">
                    <a16:rowId xmlns:a16="http://schemas.microsoft.com/office/drawing/2014/main" xmlns="" val="3025644670"/>
                  </a:ext>
                </a:extLst>
              </a:tr>
              <a:tr h="557183">
                <a:tc>
                  <a:txBody>
                    <a:bodyPr/>
                    <a:lstStyle/>
                    <a:p>
                      <a:pPr algn="ctr" fontAlgn="b"/>
                      <a:r>
                        <a:rPr lang="en-ZA" sz="1400" u="none" strike="noStrike" dirty="0">
                          <a:effectLst/>
                        </a:rPr>
                        <a:t>FY17/18</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249</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5</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2%</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86%</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348</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1</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0,3%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90%</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1</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65</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smtClean="0">
                          <a:effectLst/>
                        </a:rPr>
                        <a:t>0%</a:t>
                      </a:r>
                      <a:r>
                        <a:rPr lang="en-ZA" sz="1400" u="none" strike="noStrike" dirty="0">
                          <a:effectLst/>
                        </a:rPr>
                        <a:t> </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91%</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56</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1</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2%</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92%</a:t>
                      </a:r>
                      <a:endParaRPr lang="en-ZA" sz="1400" b="0" i="0" u="none" strike="noStrike" dirty="0">
                        <a:solidFill>
                          <a:srgbClr val="000000"/>
                        </a:solidFill>
                        <a:effectLst/>
                        <a:latin typeface="Arial" panose="020B0604020202020204" pitchFamily="34" charset="0"/>
                      </a:endParaRPr>
                    </a:p>
                  </a:txBody>
                  <a:tcPr marL="5923" marR="5923" marT="5923" marB="0" anchor="ctr"/>
                </a:tc>
                <a:extLst>
                  <a:ext uri="{0D108BD9-81ED-4DB2-BD59-A6C34878D82A}">
                    <a16:rowId xmlns:a16="http://schemas.microsoft.com/office/drawing/2014/main" xmlns="" val="2407513946"/>
                  </a:ext>
                </a:extLst>
              </a:tr>
              <a:tr h="557183">
                <a:tc>
                  <a:txBody>
                    <a:bodyPr/>
                    <a:lstStyle/>
                    <a:p>
                      <a:pPr algn="ctr" fontAlgn="b"/>
                      <a:r>
                        <a:rPr lang="en-ZA" sz="1400" u="none" strike="noStrike" dirty="0">
                          <a:effectLst/>
                        </a:rPr>
                        <a:t>FY18/19</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380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6</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2%</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86%</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177</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2</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1%</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90%</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38</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 </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93%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54</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 </a:t>
                      </a:r>
                      <a:r>
                        <a:rPr lang="en-ZA" sz="1400" u="none" strike="noStrike" dirty="0" smtClean="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90%</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76</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2</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93%</a:t>
                      </a:r>
                      <a:endParaRPr lang="en-ZA" sz="1400" b="0" i="0" u="none" strike="noStrike" dirty="0">
                        <a:solidFill>
                          <a:srgbClr val="000000"/>
                        </a:solidFill>
                        <a:effectLst/>
                        <a:latin typeface="Arial" panose="020B0604020202020204" pitchFamily="34" charset="0"/>
                      </a:endParaRPr>
                    </a:p>
                  </a:txBody>
                  <a:tcPr marL="5923" marR="5923" marT="5923" marB="0" anchor="ctr"/>
                </a:tc>
                <a:extLst>
                  <a:ext uri="{0D108BD9-81ED-4DB2-BD59-A6C34878D82A}">
                    <a16:rowId xmlns:a16="http://schemas.microsoft.com/office/drawing/2014/main" xmlns="" val="2866713916"/>
                  </a:ext>
                </a:extLst>
              </a:tr>
              <a:tr h="557183">
                <a:tc>
                  <a:txBody>
                    <a:bodyPr/>
                    <a:lstStyle/>
                    <a:p>
                      <a:pPr algn="ctr" fontAlgn="b"/>
                      <a:r>
                        <a:rPr lang="en-ZA" sz="1400" u="none" strike="noStrike" dirty="0">
                          <a:effectLst/>
                        </a:rPr>
                        <a:t>FY19/20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270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9</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85%</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315</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7</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2%</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89%</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32</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1</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93%</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36</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 </a:t>
                      </a:r>
                      <a:r>
                        <a:rPr lang="en-ZA" sz="1400" u="none" strike="noStrike" dirty="0" smtClean="0">
                          <a:effectLst/>
                        </a:rPr>
                        <a:t>0%</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89%</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b"/>
                      <a:r>
                        <a:rPr lang="en-ZA" sz="1400" u="none" strike="noStrike" dirty="0">
                          <a:effectLst/>
                        </a:rPr>
                        <a:t>86</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b"/>
                      <a:r>
                        <a:rPr lang="en-ZA" sz="1400" u="none" strike="noStrike" dirty="0">
                          <a:effectLst/>
                        </a:rPr>
                        <a:t>5</a:t>
                      </a:r>
                      <a:endParaRPr lang="en-ZA" sz="1400" b="0" i="0" u="none" strike="noStrike" dirty="0">
                        <a:solidFill>
                          <a:srgbClr val="000000"/>
                        </a:solidFill>
                        <a:effectLst/>
                        <a:latin typeface="Calibri" panose="020F0502020204030204" pitchFamily="34" charset="0"/>
                      </a:endParaRPr>
                    </a:p>
                  </a:txBody>
                  <a:tcPr marL="5923" marR="5923" marT="5923" marB="0" anchor="ctr"/>
                </a:tc>
                <a:tc>
                  <a:txBody>
                    <a:bodyPr/>
                    <a:lstStyle/>
                    <a:p>
                      <a:pPr algn="ctr" fontAlgn="ctr"/>
                      <a:r>
                        <a:rPr lang="en-ZA" sz="1400" u="none" strike="noStrike" dirty="0">
                          <a:effectLst/>
                        </a:rPr>
                        <a:t>6%</a:t>
                      </a:r>
                      <a:endParaRPr lang="en-ZA" sz="1400" b="0" i="0" u="none" strike="noStrike" dirty="0">
                        <a:solidFill>
                          <a:srgbClr val="000000"/>
                        </a:solidFill>
                        <a:effectLst/>
                        <a:latin typeface="Arial" panose="020B0604020202020204" pitchFamily="34" charset="0"/>
                      </a:endParaRPr>
                    </a:p>
                  </a:txBody>
                  <a:tcPr marL="5923" marR="5923" marT="5923" marB="0" anchor="ctr"/>
                </a:tc>
                <a:tc>
                  <a:txBody>
                    <a:bodyPr/>
                    <a:lstStyle/>
                    <a:p>
                      <a:pPr algn="ctr" fontAlgn="ctr"/>
                      <a:r>
                        <a:rPr lang="en-ZA" sz="1400" u="none" strike="noStrike" dirty="0">
                          <a:effectLst/>
                        </a:rPr>
                        <a:t>92%</a:t>
                      </a:r>
                      <a:endParaRPr lang="en-ZA" sz="1400" b="0" i="0" u="none" strike="noStrike" dirty="0">
                        <a:solidFill>
                          <a:srgbClr val="000000"/>
                        </a:solidFill>
                        <a:effectLst/>
                        <a:latin typeface="Arial" panose="020B0604020202020204" pitchFamily="34" charset="0"/>
                      </a:endParaRPr>
                    </a:p>
                  </a:txBody>
                  <a:tcPr marL="5923" marR="5923" marT="5923" marB="0" anchor="ctr"/>
                </a:tc>
                <a:extLst>
                  <a:ext uri="{0D108BD9-81ED-4DB2-BD59-A6C34878D82A}">
                    <a16:rowId xmlns:a16="http://schemas.microsoft.com/office/drawing/2014/main" xmlns="" val="1785312186"/>
                  </a:ext>
                </a:extLst>
              </a:tr>
              <a:tr h="557183">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FY20/21</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175</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7</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84%</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313</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5</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2%</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90%</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9</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0</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 </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90%</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64</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0</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 </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87%</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72</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3</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457200" rtl="0" eaLnBrk="1" fontAlgn="ctr" latinLnBrk="0" hangingPunct="1"/>
                      <a:r>
                        <a:rPr lang="en-ZA" sz="1400" u="none" strike="noStrike" kern="1200" dirty="0">
                          <a:solidFill>
                            <a:schemeClr val="dk1"/>
                          </a:solidFill>
                          <a:effectLst/>
                          <a:latin typeface="+mn-lt"/>
                          <a:ea typeface="+mn-ea"/>
                          <a:cs typeface="+mn-cs"/>
                        </a:rPr>
                        <a:t>91%</a:t>
                      </a:r>
                    </a:p>
                  </a:txBody>
                  <a:tcPr marL="9525" marR="9525" marT="9525" marB="0" anchor="ctr"/>
                </a:tc>
                <a:extLst>
                  <a:ext uri="{0D108BD9-81ED-4DB2-BD59-A6C34878D82A}">
                    <a16:rowId xmlns:a16="http://schemas.microsoft.com/office/drawing/2014/main" xmlns="" val="3672491748"/>
                  </a:ext>
                </a:extLst>
              </a:tr>
            </a:tbl>
          </a:graphicData>
        </a:graphic>
      </p:graphicFrame>
    </p:spTree>
    <p:extLst>
      <p:ext uri="{BB962C8B-B14F-4D97-AF65-F5344CB8AC3E}">
        <p14:creationId xmlns:p14="http://schemas.microsoft.com/office/powerpoint/2010/main" xmlns="" val="11768070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4.3.Client Interface Management</a:t>
            </a:r>
          </a:p>
        </p:txBody>
      </p:sp>
      <p:sp>
        <p:nvSpPr>
          <p:cNvPr id="2" name="Slide Number Placeholder 1"/>
          <p:cNvSpPr>
            <a:spLocks noGrp="1"/>
          </p:cNvSpPr>
          <p:nvPr>
            <p:ph type="sldNum" sz="quarter" idx="12"/>
          </p:nvPr>
        </p:nvSpPr>
        <p:spPr/>
        <p:txBody>
          <a:bodyPr/>
          <a:lstStyle/>
          <a:p>
            <a:fld id="{D7CBE9B7-FB75-284D-83FF-0AB6B020F1CD}" type="slidenum">
              <a:rPr lang="en-US" smtClean="0"/>
              <a:pPr/>
              <a:t>32</a:t>
            </a:fld>
            <a:endParaRPr lang="en-US" dirty="0"/>
          </a:p>
        </p:txBody>
      </p:sp>
    </p:spTree>
    <p:extLst>
      <p:ext uri="{BB962C8B-B14F-4D97-AF65-F5344CB8AC3E}">
        <p14:creationId xmlns:p14="http://schemas.microsoft.com/office/powerpoint/2010/main" xmlns="" val="1849238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4.3.1 Client Complaints Context</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381000" y="1001027"/>
            <a:ext cx="8763000" cy="5490208"/>
          </a:xfrm>
        </p:spPr>
        <p:txBody>
          <a:bodyPr>
            <a:normAutofit fontScale="92500" lnSpcReduction="10000"/>
          </a:bodyPr>
          <a:lstStyle/>
          <a:p>
            <a:pPr marL="0" indent="0">
              <a:lnSpc>
                <a:spcPct val="110000"/>
              </a:lnSpc>
              <a:buNone/>
            </a:pPr>
            <a:r>
              <a:rPr lang="en-US" dirty="0" smtClean="0"/>
              <a:t>Legal </a:t>
            </a:r>
            <a:r>
              <a:rPr lang="en-US" dirty="0"/>
              <a:t>Aid SA took in </a:t>
            </a:r>
            <a:r>
              <a:rPr lang="en-US" dirty="0" smtClean="0"/>
              <a:t>51,177 </a:t>
            </a:r>
            <a:r>
              <a:rPr lang="en-US" dirty="0"/>
              <a:t>new civil matters and </a:t>
            </a:r>
            <a:r>
              <a:rPr lang="en-US" dirty="0" smtClean="0"/>
              <a:t>351,061 </a:t>
            </a:r>
            <a:r>
              <a:rPr lang="en-US" dirty="0"/>
              <a:t>new criminal matters in the financial year </a:t>
            </a:r>
            <a:r>
              <a:rPr lang="en-US" dirty="0" smtClean="0"/>
              <a:t>2019/2020. </a:t>
            </a:r>
          </a:p>
          <a:p>
            <a:pPr marL="0" indent="0">
              <a:lnSpc>
                <a:spcPct val="110000"/>
              </a:lnSpc>
              <a:buNone/>
            </a:pPr>
            <a:r>
              <a:rPr lang="en-US" dirty="0" smtClean="0"/>
              <a:t>The </a:t>
            </a:r>
            <a:r>
              <a:rPr lang="en-US" dirty="0"/>
              <a:t>pending workload at the end of the financial year stood at </a:t>
            </a:r>
            <a:r>
              <a:rPr lang="en-US" dirty="0" smtClean="0"/>
              <a:t>57,392 </a:t>
            </a:r>
            <a:r>
              <a:rPr lang="en-US" dirty="0"/>
              <a:t>for civil matters and </a:t>
            </a:r>
            <a:r>
              <a:rPr lang="en-ZA" dirty="0" smtClean="0"/>
              <a:t>143,789</a:t>
            </a:r>
            <a:r>
              <a:rPr lang="en-ZA" dirty="0" smtClean="0">
                <a:solidFill>
                  <a:srgbClr val="FF0000"/>
                </a:solidFill>
              </a:rPr>
              <a:t> </a:t>
            </a:r>
            <a:r>
              <a:rPr lang="en-US" dirty="0" smtClean="0"/>
              <a:t>for </a:t>
            </a:r>
            <a:r>
              <a:rPr lang="en-US" dirty="0"/>
              <a:t>criminal matters. </a:t>
            </a:r>
            <a:endParaRPr lang="en-US" dirty="0" smtClean="0"/>
          </a:p>
          <a:p>
            <a:pPr marL="0" indent="0">
              <a:lnSpc>
                <a:spcPct val="110000"/>
              </a:lnSpc>
              <a:buNone/>
            </a:pPr>
            <a:r>
              <a:rPr lang="en-US" dirty="0" smtClean="0"/>
              <a:t>The </a:t>
            </a:r>
            <a:r>
              <a:rPr lang="en-US" dirty="0"/>
              <a:t>number of client complaints in the </a:t>
            </a:r>
            <a:r>
              <a:rPr lang="en-US" dirty="0" smtClean="0"/>
              <a:t>2019/2020 </a:t>
            </a:r>
            <a:r>
              <a:rPr lang="en-US" dirty="0"/>
              <a:t>FY was </a:t>
            </a:r>
            <a:r>
              <a:rPr lang="en-US" dirty="0" smtClean="0"/>
              <a:t>2,490 which </a:t>
            </a:r>
            <a:r>
              <a:rPr lang="en-US" dirty="0"/>
              <a:t>meant that less than </a:t>
            </a:r>
            <a:r>
              <a:rPr lang="en-US" dirty="0" smtClean="0"/>
              <a:t>0,6% of </a:t>
            </a:r>
            <a:r>
              <a:rPr lang="en-US" dirty="0"/>
              <a:t>clients </a:t>
            </a:r>
            <a:r>
              <a:rPr lang="en-US" dirty="0" smtClean="0"/>
              <a:t>lodged </a:t>
            </a:r>
            <a:r>
              <a:rPr lang="en-US" dirty="0"/>
              <a:t>a complaint about the service they received. </a:t>
            </a:r>
            <a:r>
              <a:rPr lang="en-US" dirty="0" smtClean="0"/>
              <a:t>The Table in the next slide provides </a:t>
            </a:r>
            <a:r>
              <a:rPr lang="en-US" dirty="0"/>
              <a:t>a breakdown of these statistics. </a:t>
            </a:r>
            <a:endParaRPr lang="en-ZA" dirty="0"/>
          </a:p>
          <a:p>
            <a:pPr marL="514350" indent="-514350">
              <a:lnSpc>
                <a:spcPct val="110000"/>
              </a:lnSpc>
              <a:buFont typeface="+mj-lt"/>
              <a:buAutoNum type="romanUcPeriod"/>
            </a:pPr>
            <a:endParaRPr lang="en-US" sz="2100" dirty="0" smtClean="0">
              <a:latin typeface="Arial"/>
              <a:cs typeface="Arial"/>
            </a:endParaRPr>
          </a:p>
          <a:p>
            <a:pPr marL="0" indent="0">
              <a:buNone/>
            </a:pPr>
            <a:endParaRPr lang="en-US" sz="18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666337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4.3.2  Complaint Statistics 2019-2020</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381000" y="894735"/>
            <a:ext cx="8763000" cy="5596500"/>
          </a:xfrm>
        </p:spPr>
        <p:txBody>
          <a:bodyPr>
            <a:normAutofit/>
          </a:bodyPr>
          <a:lstStyle/>
          <a:p>
            <a:pPr marL="514350" indent="-514350">
              <a:lnSpc>
                <a:spcPct val="110000"/>
              </a:lnSpc>
              <a:buFont typeface="+mj-lt"/>
              <a:buAutoNum type="romanUcPeriod" startAt="5"/>
            </a:pPr>
            <a:endParaRPr lang="en-US" sz="2100" dirty="0">
              <a:latin typeface="Arial"/>
              <a:cs typeface="Arial"/>
            </a:endParaRPr>
          </a:p>
          <a:p>
            <a:pPr marL="400050" indent="-400050">
              <a:buFont typeface="+mj-lt"/>
              <a:buAutoNum type="romanUcPeriod"/>
            </a:pPr>
            <a:endParaRPr lang="en-US" sz="18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079556038"/>
              </p:ext>
            </p:extLst>
          </p:nvPr>
        </p:nvGraphicFramePr>
        <p:xfrm>
          <a:off x="647701" y="1456036"/>
          <a:ext cx="8048065" cy="4218533"/>
        </p:xfrm>
        <a:graphic>
          <a:graphicData uri="http://schemas.openxmlformats.org/drawingml/2006/table">
            <a:tbl>
              <a:tblPr firstRow="1" bandCol="1">
                <a:tableStyleId>{5C22544A-7EE6-4342-B048-85BDC9FD1C3A}</a:tableStyleId>
              </a:tblPr>
              <a:tblGrid>
                <a:gridCol w="2767852">
                  <a:extLst>
                    <a:ext uri="{9D8B030D-6E8A-4147-A177-3AD203B41FA5}">
                      <a16:colId xmlns:a16="http://schemas.microsoft.com/office/drawing/2014/main" xmlns="" val="2802909874"/>
                    </a:ext>
                  </a:extLst>
                </a:gridCol>
                <a:gridCol w="1760071">
                  <a:extLst>
                    <a:ext uri="{9D8B030D-6E8A-4147-A177-3AD203B41FA5}">
                      <a16:colId xmlns:a16="http://schemas.microsoft.com/office/drawing/2014/main" xmlns="" val="1930416068"/>
                    </a:ext>
                  </a:extLst>
                </a:gridCol>
                <a:gridCol w="1760071">
                  <a:extLst>
                    <a:ext uri="{9D8B030D-6E8A-4147-A177-3AD203B41FA5}">
                      <a16:colId xmlns:a16="http://schemas.microsoft.com/office/drawing/2014/main" xmlns="" val="2625760688"/>
                    </a:ext>
                  </a:extLst>
                </a:gridCol>
                <a:gridCol w="1760071">
                  <a:extLst>
                    <a:ext uri="{9D8B030D-6E8A-4147-A177-3AD203B41FA5}">
                      <a16:colId xmlns:a16="http://schemas.microsoft.com/office/drawing/2014/main" xmlns="" val="2193490794"/>
                    </a:ext>
                  </a:extLst>
                </a:gridCol>
              </a:tblGrid>
              <a:tr h="734398">
                <a:tc>
                  <a:txBody>
                    <a:bodyPr/>
                    <a:lstStyle/>
                    <a:p>
                      <a:pPr algn="ctr" fontAlgn="b"/>
                      <a:r>
                        <a:rPr lang="en-ZA" sz="1600" u="none" strike="noStrike" dirty="0">
                          <a:effectLst/>
                        </a:rPr>
                        <a:t>Region</a:t>
                      </a:r>
                      <a:endParaRPr lang="en-ZA" sz="1600" b="1"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b"/>
                      <a:r>
                        <a:rPr lang="en-US" sz="1600" b="1" u="none" strike="noStrike" kern="1200" dirty="0">
                          <a:solidFill>
                            <a:schemeClr val="lt1"/>
                          </a:solidFill>
                          <a:effectLst/>
                          <a:latin typeface="+mn-lt"/>
                          <a:ea typeface="+mn-ea"/>
                          <a:cs typeface="+mn-cs"/>
                        </a:rPr>
                        <a:t>Total number of New Internal Matters</a:t>
                      </a:r>
                    </a:p>
                  </a:txBody>
                  <a:tcPr marL="9525" marR="9525" marT="9525" marB="0" anchor="ctr"/>
                </a:tc>
                <a:tc>
                  <a:txBody>
                    <a:bodyPr/>
                    <a:lstStyle/>
                    <a:p>
                      <a:pPr algn="ctr" rtl="0" fontAlgn="b"/>
                      <a:r>
                        <a:rPr lang="en-US" sz="1600" b="1" u="none" strike="noStrike" kern="1200" dirty="0">
                          <a:solidFill>
                            <a:schemeClr val="lt1"/>
                          </a:solidFill>
                          <a:effectLst/>
                          <a:latin typeface="+mn-lt"/>
                          <a:ea typeface="+mn-ea"/>
                          <a:cs typeface="+mn-cs"/>
                        </a:rPr>
                        <a:t>Total number of client complaints</a:t>
                      </a:r>
                    </a:p>
                  </a:txBody>
                  <a:tcPr marL="9525" marR="9525" marT="9525" marB="0" anchor="ctr"/>
                </a:tc>
                <a:tc>
                  <a:txBody>
                    <a:bodyPr/>
                    <a:lstStyle/>
                    <a:p>
                      <a:pPr algn="ctr" rtl="0" fontAlgn="b"/>
                      <a:r>
                        <a:rPr lang="en-US" sz="1600" b="1" u="none" strike="noStrike" kern="1200" dirty="0">
                          <a:solidFill>
                            <a:schemeClr val="lt1"/>
                          </a:solidFill>
                          <a:effectLst/>
                          <a:latin typeface="+mn-lt"/>
                          <a:ea typeface="+mn-ea"/>
                          <a:cs typeface="+mn-cs"/>
                        </a:rPr>
                        <a:t>Complaint Percentage over total </a:t>
                      </a:r>
                      <a:r>
                        <a:rPr lang="en-US" sz="1600" b="1" u="none" strike="noStrike" kern="1200" dirty="0" smtClean="0">
                          <a:solidFill>
                            <a:schemeClr val="lt1"/>
                          </a:solidFill>
                          <a:effectLst/>
                          <a:latin typeface="+mn-lt"/>
                          <a:ea typeface="+mn-ea"/>
                          <a:cs typeface="+mn-cs"/>
                        </a:rPr>
                        <a:t>new </a:t>
                      </a:r>
                      <a:r>
                        <a:rPr lang="en-US" sz="1600" b="1" u="none" strike="noStrike" kern="1200" dirty="0">
                          <a:solidFill>
                            <a:schemeClr val="lt1"/>
                          </a:solidFill>
                          <a:effectLst/>
                          <a:latin typeface="+mn-lt"/>
                          <a:ea typeface="+mn-ea"/>
                          <a:cs typeface="+mn-cs"/>
                        </a:rPr>
                        <a:t>matters</a:t>
                      </a:r>
                    </a:p>
                  </a:txBody>
                  <a:tcPr marL="9525" marR="9525" marT="9525" marB="0" anchor="ctr"/>
                </a:tc>
                <a:extLst>
                  <a:ext uri="{0D108BD9-81ED-4DB2-BD59-A6C34878D82A}">
                    <a16:rowId xmlns:a16="http://schemas.microsoft.com/office/drawing/2014/main" xmlns="" val="4251452103"/>
                  </a:ext>
                </a:extLst>
              </a:tr>
              <a:tr h="496784">
                <a:tc>
                  <a:txBody>
                    <a:bodyPr/>
                    <a:lstStyle/>
                    <a:p>
                      <a:pPr algn="l" fontAlgn="b"/>
                      <a:r>
                        <a:rPr lang="en-ZA" sz="1600" u="none" strike="noStrike" dirty="0">
                          <a:effectLst/>
                        </a:rPr>
                        <a:t>Eastern Cape</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56,026</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188</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0,34%</a:t>
                      </a:r>
                    </a:p>
                  </a:txBody>
                  <a:tcPr marL="9525" marR="9525" marT="9525" marB="0" anchor="ctr"/>
                </a:tc>
                <a:extLst>
                  <a:ext uri="{0D108BD9-81ED-4DB2-BD59-A6C34878D82A}">
                    <a16:rowId xmlns:a16="http://schemas.microsoft.com/office/drawing/2014/main" xmlns="" val="3285366440"/>
                  </a:ext>
                </a:extLst>
              </a:tr>
              <a:tr h="496784">
                <a:tc>
                  <a:txBody>
                    <a:bodyPr/>
                    <a:lstStyle/>
                    <a:p>
                      <a:pPr algn="l" fontAlgn="b"/>
                      <a:r>
                        <a:rPr lang="en-ZA" sz="1600" u="none" strike="noStrike" dirty="0">
                          <a:effectLst/>
                        </a:rPr>
                        <a:t>Free State/North West </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49,586</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514</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1,04%</a:t>
                      </a:r>
                    </a:p>
                  </a:txBody>
                  <a:tcPr marL="9525" marR="9525" marT="9525" marB="0" anchor="ctr"/>
                </a:tc>
                <a:extLst>
                  <a:ext uri="{0D108BD9-81ED-4DB2-BD59-A6C34878D82A}">
                    <a16:rowId xmlns:a16="http://schemas.microsoft.com/office/drawing/2014/main" xmlns="" val="3374853131"/>
                  </a:ext>
                </a:extLst>
              </a:tr>
              <a:tr h="496784">
                <a:tc>
                  <a:txBody>
                    <a:bodyPr/>
                    <a:lstStyle/>
                    <a:p>
                      <a:pPr algn="l" fontAlgn="b"/>
                      <a:r>
                        <a:rPr lang="en-ZA" sz="1600" u="none" strike="noStrike" dirty="0">
                          <a:effectLst/>
                        </a:rPr>
                        <a:t>Gauteng </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70,427</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524</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0,74%</a:t>
                      </a:r>
                    </a:p>
                  </a:txBody>
                  <a:tcPr marL="9525" marR="9525" marT="9525" marB="0" anchor="ctr"/>
                </a:tc>
                <a:extLst>
                  <a:ext uri="{0D108BD9-81ED-4DB2-BD59-A6C34878D82A}">
                    <a16:rowId xmlns:a16="http://schemas.microsoft.com/office/drawing/2014/main" xmlns="" val="959787912"/>
                  </a:ext>
                </a:extLst>
              </a:tr>
              <a:tr h="496784">
                <a:tc>
                  <a:txBody>
                    <a:bodyPr/>
                    <a:lstStyle/>
                    <a:p>
                      <a:pPr algn="l" fontAlgn="b"/>
                      <a:r>
                        <a:rPr lang="en-ZA" sz="1600" u="none" strike="noStrike" dirty="0">
                          <a:effectLst/>
                        </a:rPr>
                        <a:t>KwaZulu Natal </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63,599</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262</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xmlns="" val="3781007007"/>
                  </a:ext>
                </a:extLst>
              </a:tr>
              <a:tr h="496784">
                <a:tc>
                  <a:txBody>
                    <a:bodyPr/>
                    <a:lstStyle/>
                    <a:p>
                      <a:pPr algn="l" fontAlgn="b"/>
                      <a:r>
                        <a:rPr lang="en-ZA" sz="1600" u="none" strike="noStrike" dirty="0">
                          <a:effectLst/>
                        </a:rPr>
                        <a:t>Limpopo &amp; Mpumalanga</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45,390</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636</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1,40%</a:t>
                      </a:r>
                    </a:p>
                  </a:txBody>
                  <a:tcPr marL="9525" marR="9525" marT="9525" marB="0" anchor="ctr"/>
                </a:tc>
                <a:extLst>
                  <a:ext uri="{0D108BD9-81ED-4DB2-BD59-A6C34878D82A}">
                    <a16:rowId xmlns:a16="http://schemas.microsoft.com/office/drawing/2014/main" xmlns="" val="640137317"/>
                  </a:ext>
                </a:extLst>
              </a:tr>
              <a:tr h="496784">
                <a:tc>
                  <a:txBody>
                    <a:bodyPr/>
                    <a:lstStyle/>
                    <a:p>
                      <a:pPr algn="l" fontAlgn="b"/>
                      <a:r>
                        <a:rPr lang="en-ZA" sz="1600" u="none" strike="noStrike" dirty="0">
                          <a:effectLst/>
                        </a:rPr>
                        <a:t>Western Cape &amp; Northern Cape</a:t>
                      </a:r>
                      <a:endParaRPr lang="en-ZA" sz="1600" b="0"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100,881</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366</a:t>
                      </a: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0,36%</a:t>
                      </a:r>
                    </a:p>
                  </a:txBody>
                  <a:tcPr marL="9525" marR="9525" marT="9525" marB="0" anchor="ctr"/>
                </a:tc>
                <a:extLst>
                  <a:ext uri="{0D108BD9-81ED-4DB2-BD59-A6C34878D82A}">
                    <a16:rowId xmlns:a16="http://schemas.microsoft.com/office/drawing/2014/main" xmlns="" val="2547731518"/>
                  </a:ext>
                </a:extLst>
              </a:tr>
              <a:tr h="496784">
                <a:tc>
                  <a:txBody>
                    <a:bodyPr/>
                    <a:lstStyle/>
                    <a:p>
                      <a:pPr algn="l" fontAlgn="b"/>
                      <a:r>
                        <a:rPr lang="en-ZA" sz="1600" u="none" strike="noStrike" dirty="0">
                          <a:effectLst/>
                        </a:rPr>
                        <a:t>Total</a:t>
                      </a:r>
                      <a:endParaRPr lang="en-ZA" sz="1600" b="1" i="0" u="none" strike="noStrike" dirty="0">
                        <a:solidFill>
                          <a:srgbClr val="000000"/>
                        </a:solidFill>
                        <a:effectLst/>
                        <a:latin typeface="Calibri" panose="020F0502020204030204" pitchFamily="34" charset="0"/>
                      </a:endParaRPr>
                    </a:p>
                  </a:txBody>
                  <a:tcPr marL="9104" marR="9104" marT="9104"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385,909</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smtClean="0">
                          <a:solidFill>
                            <a:srgbClr val="000000"/>
                          </a:solidFill>
                          <a:effectLst/>
                          <a:latin typeface="Calibri" panose="020F0502020204030204" pitchFamily="34" charset="0"/>
                        </a:rPr>
                        <a:t>2,490</a:t>
                      </a:r>
                      <a:endParaRPr lang="en-ZA"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ZA" sz="1600" b="0" i="0" u="none" strike="noStrike" dirty="0">
                          <a:solidFill>
                            <a:srgbClr val="000000"/>
                          </a:solidFill>
                          <a:effectLst/>
                          <a:latin typeface="Calibri" panose="020F0502020204030204" pitchFamily="34" charset="0"/>
                        </a:rPr>
                        <a:t>0,65%</a:t>
                      </a:r>
                    </a:p>
                  </a:txBody>
                  <a:tcPr marL="9525" marR="9525" marT="9525" marB="0" anchor="ctr"/>
                </a:tc>
                <a:extLst>
                  <a:ext uri="{0D108BD9-81ED-4DB2-BD59-A6C34878D82A}">
                    <a16:rowId xmlns:a16="http://schemas.microsoft.com/office/drawing/2014/main" xmlns="" val="2576137165"/>
                  </a:ext>
                </a:extLst>
              </a:tr>
            </a:tbl>
          </a:graphicData>
        </a:graphic>
      </p:graphicFrame>
    </p:spTree>
    <p:extLst>
      <p:ext uri="{BB962C8B-B14F-4D97-AF65-F5344CB8AC3E}">
        <p14:creationId xmlns:p14="http://schemas.microsoft.com/office/powerpoint/2010/main" xmlns="" val="30119866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r>
              <a:rPr lang="en-ZA" dirty="0" smtClean="0">
                <a:solidFill>
                  <a:schemeClr val="tx1"/>
                </a:solidFill>
                <a:latin typeface="Arial" panose="020B0604020202020204" pitchFamily="34" charset="0"/>
                <a:cs typeface="Arial" panose="020B0604020202020204" pitchFamily="34" charset="0"/>
              </a:rPr>
              <a:t>4.3.3. Client Complaint Mechanisms</a:t>
            </a:r>
            <a:endParaRPr lang="en-ZA" sz="3300" dirty="0">
              <a:solidFill>
                <a:schemeClr val="tx1"/>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381000" y="1001027"/>
            <a:ext cx="8763000" cy="5490208"/>
          </a:xfrm>
        </p:spPr>
        <p:txBody>
          <a:bodyPr>
            <a:normAutofit/>
          </a:bodyPr>
          <a:lstStyle/>
          <a:p>
            <a:pPr marL="0" indent="0">
              <a:lnSpc>
                <a:spcPct val="110000"/>
              </a:lnSpc>
              <a:buNone/>
            </a:pPr>
            <a:r>
              <a:rPr lang="en-US" sz="2800" dirty="0" smtClean="0"/>
              <a:t>Clients </a:t>
            </a:r>
            <a:r>
              <a:rPr lang="en-US" sz="2800" dirty="0"/>
              <a:t>can lodge complaints with Legal Aid South Africa </a:t>
            </a:r>
            <a:r>
              <a:rPr lang="en-US" sz="2800" dirty="0" smtClean="0"/>
              <a:t>via the following mechanisms and they are recorded and tracked via a webpage:</a:t>
            </a:r>
          </a:p>
          <a:p>
            <a:pPr>
              <a:lnSpc>
                <a:spcPct val="110000"/>
              </a:lnSpc>
            </a:pPr>
            <a:r>
              <a:rPr lang="en-US" sz="2800" dirty="0"/>
              <a:t>Ethics </a:t>
            </a:r>
            <a:r>
              <a:rPr lang="en-US" sz="2800" dirty="0" smtClean="0"/>
              <a:t>Hotline – 0800 153 728</a:t>
            </a:r>
            <a:endParaRPr lang="en-ZA" sz="2800" dirty="0"/>
          </a:p>
          <a:p>
            <a:pPr>
              <a:lnSpc>
                <a:spcPct val="110000"/>
              </a:lnSpc>
            </a:pPr>
            <a:r>
              <a:rPr lang="en-US" sz="2800" dirty="0"/>
              <a:t>Advice/Complaints Line – 0800 110 </a:t>
            </a:r>
            <a:r>
              <a:rPr lang="en-US" sz="2800" dirty="0" smtClean="0"/>
              <a:t>110</a:t>
            </a:r>
          </a:p>
          <a:p>
            <a:pPr>
              <a:lnSpc>
                <a:spcPct val="110000"/>
              </a:lnSpc>
            </a:pPr>
            <a:r>
              <a:rPr lang="en-US" sz="2800" dirty="0"/>
              <a:t>Website </a:t>
            </a:r>
            <a:r>
              <a:rPr lang="en-US" sz="2800" dirty="0" smtClean="0"/>
              <a:t>enquiry</a:t>
            </a:r>
          </a:p>
          <a:p>
            <a:pPr>
              <a:lnSpc>
                <a:spcPct val="110000"/>
              </a:lnSpc>
            </a:pPr>
            <a:r>
              <a:rPr lang="en-US" sz="2800" dirty="0"/>
              <a:t>Any office via telephone call or </a:t>
            </a:r>
            <a:r>
              <a:rPr lang="en-US" sz="2800" dirty="0" smtClean="0"/>
              <a:t>in person</a:t>
            </a:r>
          </a:p>
          <a:p>
            <a:pPr>
              <a:lnSpc>
                <a:spcPct val="110000"/>
              </a:lnSpc>
            </a:pPr>
            <a:r>
              <a:rPr lang="en-US" sz="2800" dirty="0" smtClean="0"/>
              <a:t>Via e-mail to Head of Office, Provincial Office or National Office </a:t>
            </a:r>
          </a:p>
          <a:p>
            <a:pPr>
              <a:lnSpc>
                <a:spcPct val="110000"/>
              </a:lnSpc>
            </a:pPr>
            <a:r>
              <a:rPr lang="en-US" sz="2800" dirty="0" smtClean="0">
                <a:latin typeface="Arial"/>
                <a:cs typeface="Arial"/>
              </a:rPr>
              <a:t>Facebook and other social media</a:t>
            </a:r>
          </a:p>
        </p:txBody>
      </p:sp>
      <p:sp>
        <p:nvSpPr>
          <p:cNvPr id="3" name="Slide Number Placeholder 2"/>
          <p:cNvSpPr>
            <a:spLocks noGrp="1"/>
          </p:cNvSpPr>
          <p:nvPr>
            <p:ph type="sldNum" sz="quarter" idx="12"/>
          </p:nvPr>
        </p:nvSpPr>
        <p:spPr/>
        <p:txBody>
          <a:bodyPr/>
          <a:lstStyle/>
          <a:p>
            <a:fld id="{D7CBE9B7-FB75-284D-83FF-0AB6B020F1CD}" type="slidenum">
              <a:rPr lang="en-US" smtClean="0"/>
              <a:pPr/>
              <a:t>35</a:t>
            </a:fld>
            <a:endParaRPr lang="en-US" dirty="0"/>
          </a:p>
        </p:txBody>
      </p:sp>
    </p:spTree>
    <p:extLst>
      <p:ext uri="{BB962C8B-B14F-4D97-AF65-F5344CB8AC3E}">
        <p14:creationId xmlns:p14="http://schemas.microsoft.com/office/powerpoint/2010/main" xmlns="" val="1051933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4.3.4. Client Complaints Procedure </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381000" y="1001027"/>
            <a:ext cx="8763000" cy="5490208"/>
          </a:xfrm>
        </p:spPr>
        <p:txBody>
          <a:bodyPr>
            <a:normAutofit/>
          </a:bodyPr>
          <a:lstStyle/>
          <a:p>
            <a:pPr>
              <a:lnSpc>
                <a:spcPct val="110000"/>
              </a:lnSpc>
            </a:pPr>
            <a:endParaRPr lang="en-US" sz="2000" dirty="0" smtClean="0">
              <a:latin typeface="Arial"/>
              <a:cs typeface="Arial"/>
            </a:endParaRPr>
          </a:p>
          <a:p>
            <a:pPr>
              <a:lnSpc>
                <a:spcPct val="110000"/>
              </a:lnSpc>
            </a:pPr>
            <a:r>
              <a:rPr lang="en-US" sz="2000" dirty="0" smtClean="0">
                <a:latin typeface="Arial"/>
                <a:cs typeface="Arial"/>
              </a:rPr>
              <a:t>The Client complaint standard operating procedure requires all complaints to be captured on the Complaints Webpage.</a:t>
            </a:r>
          </a:p>
          <a:p>
            <a:pPr>
              <a:lnSpc>
                <a:spcPct val="110000"/>
              </a:lnSpc>
            </a:pPr>
            <a:r>
              <a:rPr lang="en-US" sz="2000" dirty="0" smtClean="0">
                <a:latin typeface="Arial"/>
                <a:cs typeface="Arial"/>
              </a:rPr>
              <a:t>The relevant manager must investigate the complaint and ensure that the complaint where valid is properly addressed.</a:t>
            </a:r>
          </a:p>
          <a:p>
            <a:pPr>
              <a:lnSpc>
                <a:spcPct val="110000"/>
              </a:lnSpc>
            </a:pPr>
            <a:r>
              <a:rPr lang="en-US" sz="2000" dirty="0" smtClean="0">
                <a:latin typeface="Arial"/>
                <a:cs typeface="Arial"/>
              </a:rPr>
              <a:t>All complaints must be addressed within 14 days of the complaint.</a:t>
            </a:r>
          </a:p>
          <a:p>
            <a:pPr>
              <a:lnSpc>
                <a:spcPct val="110000"/>
              </a:lnSpc>
            </a:pPr>
            <a:r>
              <a:rPr lang="en-US" sz="2000" dirty="0" smtClean="0">
                <a:latin typeface="Arial"/>
                <a:cs typeface="Arial"/>
              </a:rPr>
              <a:t>The Manager must record the outcome of the investigation and action taken to address the complaint on the webpage.</a:t>
            </a:r>
          </a:p>
          <a:p>
            <a:pPr>
              <a:lnSpc>
                <a:spcPct val="110000"/>
              </a:lnSpc>
            </a:pPr>
            <a:r>
              <a:rPr lang="en-US" sz="2000" dirty="0" smtClean="0">
                <a:latin typeface="Arial"/>
                <a:cs typeface="Arial"/>
              </a:rPr>
              <a:t>The turnaround times for addressing complaints are monitored by the Provincial Offices.</a:t>
            </a:r>
          </a:p>
          <a:p>
            <a:pPr>
              <a:lnSpc>
                <a:spcPct val="110000"/>
              </a:lnSpc>
            </a:pPr>
            <a:r>
              <a:rPr lang="en-US" sz="2000" dirty="0" smtClean="0">
                <a:latin typeface="Arial"/>
                <a:cs typeface="Arial"/>
              </a:rPr>
              <a:t>The complaints are analysed by the Provincial Offices and the report serves at the Legal Services Committee every Quarter and the trends for Q3 of 2020/21 are reflected in the next slide</a:t>
            </a:r>
          </a:p>
          <a:p>
            <a:pPr>
              <a:lnSpc>
                <a:spcPct val="110000"/>
              </a:lnSpc>
            </a:pPr>
            <a:endParaRPr lang="en-US" sz="2100" dirty="0" smtClean="0">
              <a:latin typeface="Arial"/>
              <a:cs typeface="Arial"/>
            </a:endParaRPr>
          </a:p>
          <a:p>
            <a:pPr marL="0" indent="0">
              <a:lnSpc>
                <a:spcPct val="110000"/>
              </a:lnSpc>
              <a:buNone/>
            </a:pPr>
            <a:endParaRPr lang="en-US" sz="2100" dirty="0" smtClean="0">
              <a:latin typeface="Arial"/>
              <a:cs typeface="Arial"/>
            </a:endParaRPr>
          </a:p>
          <a:p>
            <a:pPr marL="0" indent="0">
              <a:buNone/>
            </a:pPr>
            <a:endParaRPr lang="en-US" sz="18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962068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4.3.5. Complaints Trend Analysis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marL="400050" lvl="1" indent="0">
              <a:lnSpc>
                <a:spcPct val="110000"/>
              </a:lnSpc>
              <a:buNone/>
            </a:pPr>
            <a:endParaRPr lang="en-US" sz="1400" dirty="0">
              <a:latin typeface="Arial"/>
              <a:cs typeface="Arial"/>
            </a:endParaRPr>
          </a:p>
          <a:p>
            <a:pPr marL="800100" lvl="1" indent="-400050">
              <a:lnSpc>
                <a:spcPct val="110000"/>
              </a:lnSpc>
              <a:buFont typeface="+mj-lt"/>
              <a:buAutoNum type="romanLcPeriod"/>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5" name="Text Placeholder 2"/>
          <p:cNvSpPr>
            <a:spLocks noGrp="1"/>
          </p:cNvSpPr>
          <p:nvPr/>
        </p:nvSpPr>
        <p:spPr>
          <a:xfrm>
            <a:off x="381000" y="6524542"/>
            <a:ext cx="5394960" cy="278233"/>
          </a:xfrm>
          <a:prstGeom prst="rect">
            <a:avLst/>
          </a:prstGeom>
        </p:spPr>
        <p:txBody>
          <a:bodyPr vert="horz" lIns="91440" tIns="45720" rIns="91440" bIns="45720" rtlCol="0" anchor="b">
            <a:noAutofit/>
          </a:bodyPr>
          <a:lstStyle>
            <a:lvl1pPr marL="0" indent="0" algn="l" defTabSz="457212" rtl="0" eaLnBrk="1" latinLnBrk="0" hangingPunct="1">
              <a:spcBef>
                <a:spcPct val="20000"/>
              </a:spcBef>
              <a:buFontTx/>
              <a:buNone/>
              <a:defRPr sz="2000" b="0" kern="1200">
                <a:solidFill>
                  <a:schemeClr val="accent5">
                    <a:lumMod val="75000"/>
                  </a:schemeClr>
                </a:solidFill>
                <a:latin typeface="Itc franklin gothic std"/>
                <a:ea typeface="+mn-ea"/>
                <a:cs typeface="Itc franklin gothic std"/>
              </a:defRPr>
            </a:lvl1pPr>
            <a:lvl2pPr marL="457212" indent="0" algn="l" defTabSz="457212" rtl="0" eaLnBrk="1" latinLnBrk="0" hangingPunct="1">
              <a:spcBef>
                <a:spcPct val="20000"/>
              </a:spcBef>
              <a:buFont typeface="Arial"/>
              <a:buNone/>
              <a:defRPr sz="2000" b="1" kern="1200">
                <a:solidFill>
                  <a:srgbClr val="595959"/>
                </a:solidFill>
                <a:latin typeface="Itc franklin gothic std"/>
                <a:ea typeface="+mn-ea"/>
                <a:cs typeface="Itc franklin gothic std"/>
              </a:defRPr>
            </a:lvl2pPr>
            <a:lvl3pPr marL="914423" indent="0" algn="l" defTabSz="457212" rtl="0" eaLnBrk="1" latinLnBrk="0" hangingPunct="1">
              <a:spcBef>
                <a:spcPct val="20000"/>
              </a:spcBef>
              <a:buFont typeface="Arial"/>
              <a:buNone/>
              <a:defRPr sz="1800" b="1" kern="1200">
                <a:solidFill>
                  <a:srgbClr val="595959"/>
                </a:solidFill>
                <a:latin typeface="Itc franklin gothic std"/>
                <a:ea typeface="+mn-ea"/>
                <a:cs typeface="Itc franklin gothic std"/>
              </a:defRPr>
            </a:lvl3pPr>
            <a:lvl4pPr marL="1371634"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4pPr>
            <a:lvl5pPr marL="1828846" indent="0" algn="l" defTabSz="457212" rtl="0" eaLnBrk="1" latinLnBrk="0" hangingPunct="1">
              <a:spcBef>
                <a:spcPct val="20000"/>
              </a:spcBef>
              <a:buFont typeface="Arial"/>
              <a:buNone/>
              <a:defRPr sz="1600" b="1" kern="1200">
                <a:solidFill>
                  <a:srgbClr val="595959"/>
                </a:solidFill>
                <a:latin typeface="Itc franklin gothic std"/>
                <a:ea typeface="+mn-ea"/>
                <a:cs typeface="Itc franklin gothic std"/>
              </a:defRPr>
            </a:lvl5pPr>
            <a:lvl6pPr marL="2286057" indent="0" algn="l" defTabSz="457212" rtl="0" eaLnBrk="1" latinLnBrk="0" hangingPunct="1">
              <a:spcBef>
                <a:spcPct val="20000"/>
              </a:spcBef>
              <a:buFont typeface="Arial"/>
              <a:buNone/>
              <a:defRPr sz="1600" b="1" kern="1200">
                <a:solidFill>
                  <a:schemeClr val="tx1"/>
                </a:solidFill>
                <a:latin typeface="+mn-lt"/>
                <a:ea typeface="+mn-ea"/>
                <a:cs typeface="+mn-cs"/>
              </a:defRPr>
            </a:lvl6pPr>
            <a:lvl7pPr marL="2743269" indent="0" algn="l" defTabSz="457212" rtl="0" eaLnBrk="1" latinLnBrk="0" hangingPunct="1">
              <a:spcBef>
                <a:spcPct val="20000"/>
              </a:spcBef>
              <a:buFont typeface="Arial"/>
              <a:buNone/>
              <a:defRPr sz="1600" b="1" kern="1200">
                <a:solidFill>
                  <a:schemeClr val="tx1"/>
                </a:solidFill>
                <a:latin typeface="+mn-lt"/>
                <a:ea typeface="+mn-ea"/>
                <a:cs typeface="+mn-cs"/>
              </a:defRPr>
            </a:lvl7pPr>
            <a:lvl8pPr marL="3200480" indent="0" algn="l" defTabSz="457212" rtl="0" eaLnBrk="1" latinLnBrk="0" hangingPunct="1">
              <a:spcBef>
                <a:spcPct val="20000"/>
              </a:spcBef>
              <a:buFont typeface="Arial"/>
              <a:buNone/>
              <a:defRPr sz="1600" b="1" kern="1200">
                <a:solidFill>
                  <a:schemeClr val="tx1"/>
                </a:solidFill>
                <a:latin typeface="+mn-lt"/>
                <a:ea typeface="+mn-ea"/>
                <a:cs typeface="+mn-cs"/>
              </a:defRPr>
            </a:lvl8pPr>
            <a:lvl9pPr marL="3657691" indent="0" algn="l" defTabSz="457212"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l" defTabSz="457212" rtl="0" eaLnBrk="1" fontAlgn="auto" latinLnBrk="0" hangingPunct="1">
              <a:lnSpc>
                <a:spcPct val="100000"/>
              </a:lnSpc>
              <a:spcBef>
                <a:spcPct val="20000"/>
              </a:spcBef>
              <a:spcAft>
                <a:spcPts val="0"/>
              </a:spcAft>
              <a:buClrTx/>
              <a:buSzTx/>
              <a:buFontTx/>
              <a:buNone/>
              <a:tabLst/>
              <a:defRPr/>
            </a:pPr>
            <a:r>
              <a:rPr kumimoji="0" lang="en-US" sz="1050" b="0" i="0" u="none" strike="noStrike" kern="1200" cap="none" spc="0" normalizeH="0" baseline="0" noProof="0" dirty="0">
                <a:ln>
                  <a:noFill/>
                </a:ln>
                <a:solidFill>
                  <a:prstClr val="black">
                    <a:lumMod val="50000"/>
                    <a:lumOff val="50000"/>
                  </a:prstClr>
                </a:solidFill>
                <a:effectLst/>
                <a:uLnTx/>
                <a:uFillTx/>
                <a:latin typeface="Eras Demi ITC" panose="020B0805030504020804" pitchFamily="34" charset="0"/>
                <a:ea typeface="+mn-ea"/>
              </a:rPr>
              <a:t>Legal Aid SA Presentation to PC on Justice and Correctional Services: May 2020</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pic>
        <p:nvPicPr>
          <p:cNvPr id="7" name="Picture 6"/>
          <p:cNvPicPr>
            <a:picLocks noChangeAspect="1"/>
          </p:cNvPicPr>
          <p:nvPr/>
        </p:nvPicPr>
        <p:blipFill>
          <a:blip r:embed="rId3"/>
          <a:stretch>
            <a:fillRect/>
          </a:stretch>
        </p:blipFill>
        <p:spPr>
          <a:xfrm>
            <a:off x="457200" y="779264"/>
            <a:ext cx="8587409" cy="6023511"/>
          </a:xfrm>
          <a:prstGeom prst="rect">
            <a:avLst/>
          </a:prstGeom>
        </p:spPr>
      </p:pic>
    </p:spTree>
    <p:extLst>
      <p:ext uri="{BB962C8B-B14F-4D97-AF65-F5344CB8AC3E}">
        <p14:creationId xmlns:p14="http://schemas.microsoft.com/office/powerpoint/2010/main" xmlns="" val="1315869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lvl="0" algn="ctr">
              <a:defRPr/>
            </a:pPr>
            <a:r>
              <a:rPr lang="en-US" sz="4200" b="0" dirty="0" smtClean="0">
                <a:solidFill>
                  <a:prstClr val="black"/>
                </a:solidFill>
                <a:latin typeface="Eras Demi ITC" panose="020B0805030504020804" pitchFamily="34" charset="0"/>
              </a:rPr>
              <a:t>4.4. Professional Negligence</a:t>
            </a:r>
          </a:p>
        </p:txBody>
      </p:sp>
      <p:sp>
        <p:nvSpPr>
          <p:cNvPr id="2" name="Slide Number Placeholder 1"/>
          <p:cNvSpPr>
            <a:spLocks noGrp="1"/>
          </p:cNvSpPr>
          <p:nvPr>
            <p:ph type="sldNum" sz="quarter" idx="12"/>
          </p:nvPr>
        </p:nvSpPr>
        <p:spPr/>
        <p:txBody>
          <a:bodyPr/>
          <a:lstStyle/>
          <a:p>
            <a:fld id="{D7CBE9B7-FB75-284D-83FF-0AB6B020F1CD}" type="slidenum">
              <a:rPr lang="en-US" smtClean="0"/>
              <a:pPr/>
              <a:t>38</a:t>
            </a:fld>
            <a:endParaRPr lang="en-US" dirty="0"/>
          </a:p>
        </p:txBody>
      </p:sp>
    </p:spTree>
    <p:extLst>
      <p:ext uri="{BB962C8B-B14F-4D97-AF65-F5344CB8AC3E}">
        <p14:creationId xmlns:p14="http://schemas.microsoft.com/office/powerpoint/2010/main" xmlns="" val="1173933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3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4.4.1. Professional Negligence</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381000" y="1001027"/>
            <a:ext cx="8763000" cy="5490208"/>
          </a:xfrm>
        </p:spPr>
        <p:txBody>
          <a:bodyPr>
            <a:normAutofit fontScale="92500" lnSpcReduction="20000"/>
          </a:bodyPr>
          <a:lstStyle/>
          <a:p>
            <a:r>
              <a:rPr lang="en-US" dirty="0"/>
              <a:t>There are </a:t>
            </a:r>
            <a:r>
              <a:rPr lang="en-US" dirty="0" smtClean="0"/>
              <a:t>8 </a:t>
            </a:r>
            <a:r>
              <a:rPr lang="en-US" dirty="0"/>
              <a:t>matters reported on our professional negligence report. Of these </a:t>
            </a:r>
            <a:r>
              <a:rPr lang="en-US" dirty="0" smtClean="0"/>
              <a:t>3(37,5%) </a:t>
            </a:r>
            <a:r>
              <a:rPr lang="en-US" dirty="0"/>
              <a:t>are criminal and </a:t>
            </a:r>
            <a:r>
              <a:rPr lang="en-US" dirty="0" smtClean="0"/>
              <a:t>5(62,5%) </a:t>
            </a:r>
            <a:r>
              <a:rPr lang="en-US" dirty="0"/>
              <a:t>are civil. </a:t>
            </a:r>
            <a:endParaRPr lang="en-US" dirty="0" smtClean="0"/>
          </a:p>
          <a:p>
            <a:r>
              <a:rPr lang="en-US" dirty="0" smtClean="0"/>
              <a:t>The </a:t>
            </a:r>
            <a:r>
              <a:rPr lang="en-US" dirty="0"/>
              <a:t>oldest matter dates back to </a:t>
            </a:r>
            <a:r>
              <a:rPr lang="en-US" dirty="0" smtClean="0"/>
              <a:t>2013. </a:t>
            </a:r>
            <a:endParaRPr lang="en-ZA" dirty="0"/>
          </a:p>
          <a:p>
            <a:r>
              <a:rPr lang="en-US" dirty="0" smtClean="0"/>
              <a:t>The remaining matters arose in 2017(2), 2018(1), 2019(2) and 2020(2). </a:t>
            </a:r>
            <a:endParaRPr lang="en-ZA" dirty="0"/>
          </a:p>
          <a:p>
            <a:r>
              <a:rPr lang="en-US" dirty="0"/>
              <a:t>Claims in civil matters relate to allowing matters to prescribe </a:t>
            </a:r>
            <a:r>
              <a:rPr lang="en-US" dirty="0" smtClean="0"/>
              <a:t>or not properly executing client instructions. </a:t>
            </a:r>
            <a:r>
              <a:rPr lang="en-US" dirty="0"/>
              <a:t>Claims in criminal matters relates to delays in </a:t>
            </a:r>
            <a:r>
              <a:rPr lang="en-US" dirty="0" smtClean="0"/>
              <a:t>applying for bail or prosecuting an appeal against conviction and sentence.</a:t>
            </a:r>
          </a:p>
          <a:p>
            <a:r>
              <a:rPr lang="en-US" dirty="0" smtClean="0"/>
              <a:t>We have assessed the merits of the current claims and the majority do not have prospects of success.</a:t>
            </a:r>
            <a:endParaRPr lang="en-ZA" dirty="0"/>
          </a:p>
          <a:p>
            <a:pPr marL="514350" indent="-514350">
              <a:lnSpc>
                <a:spcPct val="110000"/>
              </a:lnSpc>
              <a:buFont typeface="+mj-lt"/>
              <a:buAutoNum type="romanUcPeriod"/>
            </a:pPr>
            <a:endParaRPr lang="en-US" sz="2100" dirty="0" smtClean="0">
              <a:latin typeface="Arial"/>
              <a:cs typeface="Arial"/>
            </a:endParaRPr>
          </a:p>
          <a:p>
            <a:pPr marL="0" indent="0">
              <a:buNone/>
            </a:pPr>
            <a:endParaRPr lang="en-US" sz="18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20873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 Current Complaints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a:lnSpc>
                <a:spcPct val="110000"/>
              </a:lnSpc>
            </a:pPr>
            <a:endParaRPr lang="en-US" sz="2400" dirty="0" smtClean="0">
              <a:latin typeface="Arial"/>
              <a:cs typeface="Arial"/>
            </a:endParaRPr>
          </a:p>
          <a:p>
            <a:pPr>
              <a:lnSpc>
                <a:spcPct val="110000"/>
              </a:lnSpc>
            </a:pPr>
            <a:r>
              <a:rPr lang="en-US" sz="2400" dirty="0" smtClean="0">
                <a:latin typeface="Arial"/>
                <a:cs typeface="Arial"/>
              </a:rPr>
              <a:t>Issues were raised relating to 4 matters.</a:t>
            </a:r>
          </a:p>
          <a:p>
            <a:pPr>
              <a:lnSpc>
                <a:spcPct val="110000"/>
              </a:lnSpc>
            </a:pPr>
            <a:r>
              <a:rPr lang="en-US" sz="2400" dirty="0" smtClean="0">
                <a:latin typeface="Arial"/>
                <a:cs typeface="Arial"/>
              </a:rPr>
              <a:t>All 4 matters are divorce matters.</a:t>
            </a:r>
          </a:p>
          <a:p>
            <a:pPr>
              <a:lnSpc>
                <a:spcPct val="110000"/>
              </a:lnSpc>
            </a:pPr>
            <a:r>
              <a:rPr lang="en-US" sz="2400" dirty="0" smtClean="0">
                <a:latin typeface="Arial"/>
                <a:cs typeface="Arial"/>
              </a:rPr>
              <a:t>In 2 matters mandates were terminated in September 2018 and March 2020, respectively.</a:t>
            </a:r>
          </a:p>
          <a:p>
            <a:pPr>
              <a:lnSpc>
                <a:spcPct val="110000"/>
              </a:lnSpc>
            </a:pPr>
            <a:r>
              <a:rPr lang="en-US" sz="2400" dirty="0" smtClean="0">
                <a:latin typeface="Arial"/>
                <a:cs typeface="Arial"/>
              </a:rPr>
              <a:t>All the matters are being fully reviewed and consultations being arranged with clients to furnish feedback and obtain further instructions where required and to determine the way forward.</a:t>
            </a:r>
          </a:p>
          <a:p>
            <a:pPr>
              <a:lnSpc>
                <a:spcPct val="110000"/>
              </a:lnSpc>
            </a:pPr>
            <a:r>
              <a:rPr lang="en-US" sz="2400" dirty="0" smtClean="0">
                <a:latin typeface="Arial"/>
                <a:cs typeface="Arial"/>
              </a:rPr>
              <a:t>Fresh applications for legal aid will be required for client where mandate terminated if they want to re-instruct legal aid in the matters.</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2460192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694744"/>
          </a:xfrm>
          <a:prstGeom prst="rect">
            <a:avLst/>
          </a:prstGeom>
        </p:spPr>
        <p:txBody>
          <a:bodyPr vert="horz" lIns="91440" tIns="45720" rIns="91440" bIns="45720" rtlCol="0" anchor="ctr">
            <a:normAutofit fontScale="85000" lnSpcReduction="100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3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4.4.2.</a:t>
            </a:r>
            <a:r>
              <a:rPr kumimoji="0" lang="en-ZA" sz="3300" b="1" i="0" u="none" strike="noStrike" kern="1200" cap="none" spc="0" normalizeH="0" noProof="0" dirty="0" smtClean="0">
                <a:ln>
                  <a:noFill/>
                </a:ln>
                <a:solidFill>
                  <a:prstClr val="black"/>
                </a:solidFill>
                <a:effectLst/>
                <a:uLnTx/>
                <a:uFillTx/>
                <a:latin typeface="Arial" panose="020B0604020202020204" pitchFamily="34" charset="0"/>
                <a:ea typeface="+mj-ea"/>
                <a:cs typeface="Arial" panose="020B0604020202020204" pitchFamily="34" charset="0"/>
              </a:rPr>
              <a:t> </a:t>
            </a:r>
            <a:r>
              <a:rPr kumimoji="0" lang="en-ZA" sz="33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Professional Negligence Statistics</a:t>
            </a:r>
            <a:endParaRPr kumimoji="0" lang="en-ZA" sz="33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381000" y="1001027"/>
            <a:ext cx="8763000" cy="5490208"/>
          </a:xfrm>
        </p:spPr>
        <p:txBody>
          <a:bodyPr>
            <a:normAutofit/>
          </a:bodyPr>
          <a:lstStyle/>
          <a:p>
            <a:pPr marL="514350" indent="-514350">
              <a:lnSpc>
                <a:spcPct val="110000"/>
              </a:lnSpc>
              <a:buFont typeface="+mj-lt"/>
              <a:buAutoNum type="romanUcPeriod"/>
            </a:pPr>
            <a:endParaRPr lang="en-US" sz="2100" dirty="0" smtClean="0">
              <a:latin typeface="Arial"/>
              <a:cs typeface="Arial"/>
            </a:endParaRPr>
          </a:p>
          <a:p>
            <a:pPr marL="0" indent="0">
              <a:buNone/>
            </a:pPr>
            <a:endParaRPr lang="en-US" sz="18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675046713"/>
              </p:ext>
            </p:extLst>
          </p:nvPr>
        </p:nvGraphicFramePr>
        <p:xfrm>
          <a:off x="865241" y="1268360"/>
          <a:ext cx="7846140" cy="4879074"/>
        </p:xfrm>
        <a:graphic>
          <a:graphicData uri="http://schemas.openxmlformats.org/drawingml/2006/table">
            <a:tbl>
              <a:tblPr firstRow="1" firstCol="1" bandRow="1">
                <a:tableStyleId>{5C22544A-7EE6-4342-B048-85BDC9FD1C3A}</a:tableStyleId>
              </a:tblPr>
              <a:tblGrid>
                <a:gridCol w="1689282">
                  <a:extLst>
                    <a:ext uri="{9D8B030D-6E8A-4147-A177-3AD203B41FA5}">
                      <a16:colId xmlns:a16="http://schemas.microsoft.com/office/drawing/2014/main" xmlns="" val="1811406382"/>
                    </a:ext>
                  </a:extLst>
                </a:gridCol>
                <a:gridCol w="638087">
                  <a:extLst>
                    <a:ext uri="{9D8B030D-6E8A-4147-A177-3AD203B41FA5}">
                      <a16:colId xmlns:a16="http://schemas.microsoft.com/office/drawing/2014/main" xmlns="" val="1833709239"/>
                    </a:ext>
                  </a:extLst>
                </a:gridCol>
                <a:gridCol w="960039">
                  <a:extLst>
                    <a:ext uri="{9D8B030D-6E8A-4147-A177-3AD203B41FA5}">
                      <a16:colId xmlns:a16="http://schemas.microsoft.com/office/drawing/2014/main" xmlns="" val="182554466"/>
                    </a:ext>
                  </a:extLst>
                </a:gridCol>
                <a:gridCol w="1483697">
                  <a:extLst>
                    <a:ext uri="{9D8B030D-6E8A-4147-A177-3AD203B41FA5}">
                      <a16:colId xmlns:a16="http://schemas.microsoft.com/office/drawing/2014/main" xmlns="" val="2315134939"/>
                    </a:ext>
                  </a:extLst>
                </a:gridCol>
                <a:gridCol w="1107439">
                  <a:extLst>
                    <a:ext uri="{9D8B030D-6E8A-4147-A177-3AD203B41FA5}">
                      <a16:colId xmlns:a16="http://schemas.microsoft.com/office/drawing/2014/main" xmlns="" val="1920294605"/>
                    </a:ext>
                  </a:extLst>
                </a:gridCol>
                <a:gridCol w="1967596">
                  <a:extLst>
                    <a:ext uri="{9D8B030D-6E8A-4147-A177-3AD203B41FA5}">
                      <a16:colId xmlns:a16="http://schemas.microsoft.com/office/drawing/2014/main" xmlns="" val="3668366236"/>
                    </a:ext>
                  </a:extLst>
                </a:gridCol>
              </a:tblGrid>
              <a:tr h="477196">
                <a:tc gridSpan="6">
                  <a:txBody>
                    <a:bodyPr/>
                    <a:lstStyle/>
                    <a:p>
                      <a:pPr algn="ctr">
                        <a:lnSpc>
                          <a:spcPct val="107000"/>
                        </a:lnSpc>
                        <a:spcAft>
                          <a:spcPts val="0"/>
                        </a:spcAft>
                      </a:pPr>
                      <a:r>
                        <a:rPr lang="en-US" sz="1800" dirty="0">
                          <a:effectLst/>
                          <a:latin typeface="Arial" panose="020B0604020202020204" pitchFamily="34" charset="0"/>
                          <a:cs typeface="Arial" panose="020B0604020202020204" pitchFamily="34" charset="0"/>
                        </a:rPr>
                        <a:t>Professional Negligence Claims as at </a:t>
                      </a:r>
                      <a:r>
                        <a:rPr lang="en-US" sz="1800" dirty="0" smtClean="0">
                          <a:effectLst/>
                          <a:latin typeface="Arial" panose="020B0604020202020204" pitchFamily="34" charset="0"/>
                          <a:cs typeface="Arial" panose="020B0604020202020204" pitchFamily="34" charset="0"/>
                        </a:rPr>
                        <a:t>December 2020</a:t>
                      </a:r>
                      <a:endParaRPr lang="en-ZA"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21005936"/>
                  </a:ext>
                </a:extLst>
              </a:tr>
              <a:tr h="1082419">
                <a:tc>
                  <a:txBody>
                    <a:bodyPr/>
                    <a:lstStyle/>
                    <a:p>
                      <a:pPr>
                        <a:lnSpc>
                          <a:spcPct val="107000"/>
                        </a:lnSpc>
                        <a:spcAft>
                          <a:spcPts val="0"/>
                        </a:spcAft>
                      </a:pPr>
                      <a:r>
                        <a:rPr lang="en-US" sz="1400" dirty="0" smtClean="0">
                          <a:effectLst/>
                          <a:latin typeface="Arial" panose="020B0604020202020204" pitchFamily="34" charset="0"/>
                          <a:cs typeface="Arial" panose="020B0604020202020204" pitchFamily="34" charset="0"/>
                        </a:rPr>
                        <a:t>Provinces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b="1" dirty="0">
                          <a:effectLst/>
                          <a:latin typeface="Arial" panose="020B0604020202020204" pitchFamily="34" charset="0"/>
                          <a:cs typeface="Arial" panose="020B0604020202020204" pitchFamily="34" charset="0"/>
                        </a:rPr>
                        <a:t>Civil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b="1" dirty="0">
                          <a:effectLst/>
                          <a:latin typeface="Arial" panose="020B0604020202020204" pitchFamily="34" charset="0"/>
                          <a:cs typeface="Arial" panose="020B0604020202020204" pitchFamily="34" charset="0"/>
                        </a:rPr>
                        <a:t>Criminal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b="1" dirty="0">
                          <a:effectLst/>
                          <a:latin typeface="Arial" panose="020B0604020202020204" pitchFamily="34" charset="0"/>
                          <a:cs typeface="Arial" panose="020B0604020202020204" pitchFamily="34" charset="0"/>
                        </a:rPr>
                        <a:t>Total number of claims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b="1" dirty="0">
                          <a:effectLst/>
                          <a:latin typeface="Arial" panose="020B0604020202020204" pitchFamily="34" charset="0"/>
                          <a:cs typeface="Arial" panose="020B0604020202020204" pitchFamily="34" charset="0"/>
                        </a:rPr>
                        <a:t>Number of claims with merit</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US" sz="1400" b="1" dirty="0">
                          <a:effectLst/>
                          <a:latin typeface="Arial" panose="020B0604020202020204" pitchFamily="34" charset="0"/>
                          <a:cs typeface="Arial" panose="020B0604020202020204" pitchFamily="34" charset="0"/>
                        </a:rPr>
                        <a:t>Percentage of meritorious claims</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186508540"/>
                  </a:ext>
                </a:extLst>
              </a:tr>
              <a:tr h="357015">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Eastern Cape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b="1" dirty="0" smtClean="0">
                          <a:effectLst/>
                          <a:latin typeface="Arial" panose="020B0604020202020204" pitchFamily="34" charset="0"/>
                          <a:ea typeface="+mn-ea"/>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66496294"/>
                  </a:ext>
                </a:extLst>
              </a:tr>
              <a:tr h="714032">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Free State &amp; North West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2</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b="1" dirty="0" smtClean="0">
                          <a:effectLst/>
                          <a:latin typeface="Arial" panose="020B0604020202020204" pitchFamily="34" charset="0"/>
                          <a:ea typeface="+mn-ea"/>
                          <a:cs typeface="Arial" panose="020B0604020202020204" pitchFamily="34" charset="0"/>
                        </a:rPr>
                        <a:t>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33%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950635634"/>
                  </a:ext>
                </a:extLst>
              </a:tr>
              <a:tr h="357015">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Gauteng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2</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b="1" dirty="0" smtClean="0">
                          <a:effectLst/>
                          <a:latin typeface="Arial" panose="020B0604020202020204" pitchFamily="34" charset="0"/>
                          <a:ea typeface="+mn-ea"/>
                          <a:cs typeface="Arial" panose="020B0604020202020204" pitchFamily="34" charset="0"/>
                        </a:rPr>
                        <a:t>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33%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769328275"/>
                  </a:ext>
                </a:extLst>
              </a:tr>
              <a:tr h="357015">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KwaZulu Natal</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992658289"/>
                  </a:ext>
                </a:extLst>
              </a:tr>
              <a:tr h="714032">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Limpopo &amp; Mpumalanga</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b="1" dirty="0" smtClean="0">
                          <a:effectLst/>
                          <a:latin typeface="Arial" panose="020B0604020202020204" pitchFamily="34" charset="0"/>
                          <a:ea typeface="+mn-ea"/>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346995535"/>
                  </a:ext>
                </a:extLst>
              </a:tr>
              <a:tr h="463335">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Western &amp; Northern  Cape</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US" sz="1400" b="1" dirty="0" smtClean="0">
                          <a:effectLst/>
                          <a:latin typeface="Arial" panose="020B0604020202020204" pitchFamily="34" charset="0"/>
                          <a:ea typeface="+mn-ea"/>
                          <a:cs typeface="Arial" panose="020B0604020202020204" pitchFamily="34" charset="0"/>
                        </a:rPr>
                        <a:t>1</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657954462"/>
                  </a:ext>
                </a:extLst>
              </a:tr>
              <a:tr h="357015">
                <a:tc>
                  <a:txBody>
                    <a:bodyPr/>
                    <a:lstStyle/>
                    <a:p>
                      <a:pPr>
                        <a:lnSpc>
                          <a:spcPct val="107000"/>
                        </a:lnSpc>
                        <a:spcAft>
                          <a:spcPts val="0"/>
                        </a:spcAft>
                      </a:pPr>
                      <a:r>
                        <a:rPr lang="en-US" sz="1400" dirty="0">
                          <a:effectLst/>
                          <a:latin typeface="Arial" panose="020B0604020202020204" pitchFamily="34" charset="0"/>
                          <a:cs typeface="Arial" panose="020B0604020202020204" pitchFamily="34" charset="0"/>
                        </a:rPr>
                        <a:t>Total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3</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8</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2</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ZA" sz="1400" b="1" dirty="0" smtClean="0">
                          <a:effectLst/>
                          <a:latin typeface="Arial" panose="020B0604020202020204" pitchFamily="34" charset="0"/>
                          <a:ea typeface="Calibri" panose="020F0502020204030204" pitchFamily="34" charset="0"/>
                          <a:cs typeface="Arial" panose="020B0604020202020204" pitchFamily="34" charset="0"/>
                        </a:rPr>
                        <a:t>25%</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892173634"/>
                  </a:ext>
                </a:extLst>
              </a:tr>
            </a:tbl>
          </a:graphicData>
        </a:graphic>
      </p:graphicFrame>
    </p:spTree>
    <p:extLst>
      <p:ext uri="{BB962C8B-B14F-4D97-AF65-F5344CB8AC3E}">
        <p14:creationId xmlns:p14="http://schemas.microsoft.com/office/powerpoint/2010/main" xmlns="" val="10905708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4.5.</a:t>
            </a:r>
            <a:r>
              <a:rPr kumimoji="0" lang="en-US" sz="4200" b="0" i="0" u="none" strike="noStrike" kern="1200" cap="none" spc="0" normalizeH="0" noProof="0" dirty="0" smtClean="0">
                <a:ln>
                  <a:noFill/>
                </a:ln>
                <a:solidFill>
                  <a:prstClr val="black"/>
                </a:solidFill>
                <a:effectLst/>
                <a:uLnTx/>
                <a:uFillTx/>
                <a:latin typeface="Eras Demi ITC" panose="020B0805030504020804" pitchFamily="34" charset="0"/>
                <a:ea typeface="+mj-ea"/>
              </a:rPr>
              <a:t> </a:t>
            </a: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Practitioner Case Loads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3428104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fontScale="92500" lnSpcReduction="200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lang="en-ZA" dirty="0" smtClean="0">
                <a:solidFill>
                  <a:prstClr val="black"/>
                </a:solidFill>
                <a:latin typeface="Arial" panose="020B0604020202020204" pitchFamily="34" charset="0"/>
                <a:cs typeface="Arial" panose="020B0604020202020204" pitchFamily="34" charset="0"/>
              </a:rPr>
              <a:t>4.5.1. Practitioner Case Loads - Criminal</a:t>
            </a:r>
          </a:p>
        </p:txBody>
      </p:sp>
      <p:sp>
        <p:nvSpPr>
          <p:cNvPr id="4" name="Content Placeholder 2"/>
          <p:cNvSpPr>
            <a:spLocks noGrp="1"/>
          </p:cNvSpPr>
          <p:nvPr>
            <p:ph idx="1"/>
          </p:nvPr>
        </p:nvSpPr>
        <p:spPr>
          <a:xfrm>
            <a:off x="457200" y="877824"/>
            <a:ext cx="8587409" cy="5876937"/>
          </a:xfrm>
        </p:spPr>
        <p:txBody>
          <a:bodyPr>
            <a:noAutofit/>
          </a:bodyPr>
          <a:lstStyle/>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Targets set for </a:t>
            </a:r>
            <a:r>
              <a:rPr lang="en-US" sz="2000" dirty="0">
                <a:latin typeface="Arial" panose="020B0604020202020204" pitchFamily="34" charset="0"/>
                <a:cs typeface="Arial" panose="020B0604020202020204" pitchFamily="34" charset="0"/>
              </a:rPr>
              <a:t>each </a:t>
            </a:r>
            <a:r>
              <a:rPr lang="en-US" sz="2000" dirty="0" smtClean="0">
                <a:latin typeface="Arial" panose="020B0604020202020204" pitchFamily="34" charset="0"/>
                <a:cs typeface="Arial" panose="020B0604020202020204" pitchFamily="34" charset="0"/>
              </a:rPr>
              <a:t>position for New, Finalised and Pending and Rural Offices target is reduced to 80%:</a:t>
            </a:r>
          </a:p>
          <a:p>
            <a:pPr lvl="1"/>
            <a:r>
              <a:rPr lang="en-US" sz="2000" dirty="0" smtClean="0">
                <a:latin typeface="Arial" panose="020B0604020202020204" pitchFamily="34" charset="0"/>
                <a:cs typeface="Arial" panose="020B0604020202020204" pitchFamily="34" charset="0"/>
              </a:rPr>
              <a:t>DC : 275 : 275 : 150 ( 1,233 Practitioners)</a:t>
            </a:r>
          </a:p>
          <a:p>
            <a:pPr lvl="1"/>
            <a:r>
              <a:rPr lang="en-US" sz="2000" dirty="0" smtClean="0">
                <a:latin typeface="Arial" panose="020B0604020202020204" pitchFamily="34" charset="0"/>
                <a:cs typeface="Arial" panose="020B0604020202020204" pitchFamily="34" charset="0"/>
              </a:rPr>
              <a:t>RC : 125 : 175 : 100 (    426 Practitioners)</a:t>
            </a:r>
          </a:p>
          <a:p>
            <a:pPr lvl="1"/>
            <a:r>
              <a:rPr lang="en-US" sz="2000" dirty="0" smtClean="0">
                <a:latin typeface="Arial" panose="020B0604020202020204" pitchFamily="34" charset="0"/>
                <a:cs typeface="Arial" panose="020B0604020202020204" pitchFamily="34" charset="0"/>
              </a:rPr>
              <a:t>HC :   50 :   50 :   50 (      88 Practitioners)</a:t>
            </a:r>
          </a:p>
          <a:p>
            <a:r>
              <a:rPr lang="en-US" sz="2000" dirty="0" smtClean="0">
                <a:latin typeface="Arial" panose="020B0604020202020204" pitchFamily="34" charset="0"/>
                <a:cs typeface="Arial" panose="020B0604020202020204" pitchFamily="34" charset="0"/>
              </a:rPr>
              <a:t>In DC &amp; RC criminal </a:t>
            </a:r>
            <a:r>
              <a:rPr lang="en-US" sz="2000" dirty="0">
                <a:latin typeface="Arial" panose="020B0604020202020204" pitchFamily="34" charset="0"/>
                <a:cs typeface="Arial" panose="020B0604020202020204" pitchFamily="34" charset="0"/>
              </a:rPr>
              <a:t>matters practitioners take all the matters in the </a:t>
            </a:r>
            <a:r>
              <a:rPr lang="en-US" sz="2000" dirty="0" smtClean="0">
                <a:latin typeface="Arial" panose="020B0604020202020204" pitchFamily="34" charset="0"/>
                <a:cs typeface="Arial" panose="020B0604020202020204" pitchFamily="34" charset="0"/>
              </a:rPr>
              <a:t>court/s </a:t>
            </a:r>
            <a:r>
              <a:rPr lang="en-US" sz="2000" dirty="0">
                <a:latin typeface="Arial" panose="020B0604020202020204" pitchFamily="34" charset="0"/>
                <a:cs typeface="Arial" panose="020B0604020202020204" pitchFamily="34" charset="0"/>
              </a:rPr>
              <a:t>they cover as </a:t>
            </a:r>
            <a:r>
              <a:rPr lang="en-US" sz="2000" dirty="0" smtClean="0">
                <a:latin typeface="Arial" panose="020B0604020202020204" pitchFamily="34" charset="0"/>
                <a:cs typeface="Arial" panose="020B0604020202020204" pitchFamily="34" charset="0"/>
              </a:rPr>
              <a:t>per </a:t>
            </a:r>
            <a:r>
              <a:rPr lang="en-US" sz="2000" dirty="0">
                <a:latin typeface="Arial" panose="020B0604020202020204" pitchFamily="34" charset="0"/>
                <a:cs typeface="Arial" panose="020B0604020202020204" pitchFamily="34" charset="0"/>
              </a:rPr>
              <a:t>court </a:t>
            </a:r>
            <a:r>
              <a:rPr lang="en-US" sz="2000" dirty="0" smtClean="0">
                <a:latin typeface="Arial" panose="020B0604020202020204" pitchFamily="34" charset="0"/>
                <a:cs typeface="Arial" panose="020B0604020202020204" pitchFamily="34" charset="0"/>
              </a:rPr>
              <a:t>coverage model</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In HC Practitioner per Judge model where sufficient capacity</a:t>
            </a:r>
          </a:p>
          <a:p>
            <a:r>
              <a:rPr lang="en-US" sz="2000" dirty="0" smtClean="0">
                <a:latin typeface="Arial" panose="020B0604020202020204" pitchFamily="34" charset="0"/>
                <a:cs typeface="Arial" panose="020B0604020202020204" pitchFamily="34" charset="0"/>
              </a:rPr>
              <a:t>Practitioner case load </a:t>
            </a:r>
            <a:r>
              <a:rPr lang="en-US" sz="2000" dirty="0">
                <a:latin typeface="Arial" panose="020B0604020202020204" pitchFamily="34" charset="0"/>
                <a:cs typeface="Arial" panose="020B0604020202020204" pitchFamily="34" charset="0"/>
              </a:rPr>
              <a:t>thus </a:t>
            </a:r>
            <a:r>
              <a:rPr lang="en-US" sz="2000" dirty="0" smtClean="0">
                <a:latin typeface="Arial" panose="020B0604020202020204" pitchFamily="34" charset="0"/>
                <a:cs typeface="Arial" panose="020B0604020202020204" pitchFamily="34" charset="0"/>
              </a:rPr>
              <a:t>correlates </a:t>
            </a:r>
            <a:r>
              <a:rPr lang="en-US" sz="2000" dirty="0">
                <a:latin typeface="Arial" panose="020B0604020202020204" pitchFamily="34" charset="0"/>
                <a:cs typeface="Arial" panose="020B0604020202020204" pitchFamily="34" charset="0"/>
              </a:rPr>
              <a:t>to the volume of the matters in that </a:t>
            </a:r>
            <a:r>
              <a:rPr lang="en-US" sz="2000" dirty="0" smtClean="0">
                <a:latin typeface="Arial" panose="020B0604020202020204" pitchFamily="34" charset="0"/>
                <a:cs typeface="Arial" panose="020B0604020202020204" pitchFamily="34" charset="0"/>
              </a:rPr>
              <a:t>court/s. </a:t>
            </a:r>
          </a:p>
          <a:p>
            <a:r>
              <a:rPr lang="en-US" sz="2000" dirty="0" smtClean="0">
                <a:latin typeface="Arial" panose="020B0604020202020204" pitchFamily="34" charset="0"/>
                <a:cs typeface="Arial" panose="020B0604020202020204" pitchFamily="34" charset="0"/>
              </a:rPr>
              <a:t>Local Offices would </a:t>
            </a:r>
            <a:r>
              <a:rPr lang="en-US" sz="2000" dirty="0">
                <a:latin typeface="Arial" panose="020B0604020202020204" pitchFamily="34" charset="0"/>
                <a:cs typeface="Arial" panose="020B0604020202020204" pitchFamily="34" charset="0"/>
              </a:rPr>
              <a:t>make </a:t>
            </a:r>
            <a:r>
              <a:rPr lang="en-US" sz="2000" dirty="0" smtClean="0">
                <a:latin typeface="Arial" panose="020B0604020202020204" pitchFamily="34" charset="0"/>
                <a:cs typeface="Arial" panose="020B0604020202020204" pitchFamily="34" charset="0"/>
              </a:rPr>
              <a:t>interventions </a:t>
            </a:r>
            <a:r>
              <a:rPr lang="en-US" sz="2000" dirty="0">
                <a:latin typeface="Arial" panose="020B0604020202020204" pitchFamily="34" charset="0"/>
                <a:cs typeface="Arial" panose="020B0604020202020204" pitchFamily="34" charset="0"/>
              </a:rPr>
              <a:t>for practitioners where the court roll is significantly higher </a:t>
            </a:r>
            <a:r>
              <a:rPr lang="en-US" sz="2000" dirty="0" smtClean="0">
                <a:latin typeface="Arial" panose="020B0604020202020204" pitchFamily="34" charset="0"/>
                <a:cs typeface="Arial" panose="020B0604020202020204" pitchFamily="34" charset="0"/>
              </a:rPr>
              <a:t>than </a:t>
            </a:r>
            <a:r>
              <a:rPr lang="en-US" sz="2000" dirty="0">
                <a:latin typeface="Arial" panose="020B0604020202020204" pitchFamily="34" charset="0"/>
                <a:cs typeface="Arial" panose="020B0604020202020204" pitchFamily="34" charset="0"/>
              </a:rPr>
              <a:t>the </a:t>
            </a:r>
            <a:r>
              <a:rPr lang="en-US" sz="2000" dirty="0" smtClean="0">
                <a:latin typeface="Arial" panose="020B0604020202020204" pitchFamily="34" charset="0"/>
                <a:cs typeface="Arial" panose="020B0604020202020204" pitchFamily="34" charset="0"/>
              </a:rPr>
              <a:t>practitioner target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Caseloads in Criminal matters are set to increase due to a reduction in Court Coverage due to budget cuts for the 2021-2024 MTEF Period</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0442272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4.5.2. Practitioner Case Loads - Crim</a:t>
            </a:r>
          </a:p>
        </p:txBody>
      </p:sp>
      <p:sp>
        <p:nvSpPr>
          <p:cNvPr id="4" name="Content Placeholder 2"/>
          <p:cNvSpPr>
            <a:spLocks noGrp="1"/>
          </p:cNvSpPr>
          <p:nvPr>
            <p:ph idx="1"/>
          </p:nvPr>
        </p:nvSpPr>
        <p:spPr>
          <a:xfrm>
            <a:off x="457200" y="877824"/>
            <a:ext cx="8587409" cy="5613411"/>
          </a:xfrm>
        </p:spPr>
        <p:txBody>
          <a:bodyPr>
            <a:normAutofit lnSpcReduction="10000"/>
          </a:bodyPr>
          <a:lstStyle/>
          <a:p>
            <a:pPr marL="0" indent="0">
              <a:lnSpc>
                <a:spcPct val="110000"/>
              </a:lnSpc>
              <a:buNone/>
            </a:pPr>
            <a:endParaRPr lang="en-US" sz="2500" dirty="0" smtClean="0">
              <a:latin typeface="Arial"/>
              <a:cs typeface="Arial"/>
            </a:endParaRPr>
          </a:p>
          <a:p>
            <a:pPr>
              <a:lnSpc>
                <a:spcPct val="110000"/>
              </a:lnSpc>
              <a:buFont typeface="Arial" panose="020B0604020202020204" pitchFamily="34" charset="0"/>
              <a:buChar char="•"/>
            </a:pPr>
            <a:r>
              <a:rPr lang="en-US" sz="2500" dirty="0" smtClean="0">
                <a:latin typeface="Arial"/>
                <a:cs typeface="Arial"/>
              </a:rPr>
              <a:t>89% (1,104) of DC Practitioners carry less than 150 matters, 9% (106) carry between 150 – 250 matters and only 2% (23) carry more than 250 matters.</a:t>
            </a:r>
          </a:p>
          <a:p>
            <a:pPr>
              <a:lnSpc>
                <a:spcPct val="110000"/>
              </a:lnSpc>
              <a:buFont typeface="Arial" panose="020B0604020202020204" pitchFamily="34" charset="0"/>
              <a:buChar char="•"/>
            </a:pPr>
            <a:r>
              <a:rPr lang="en-US" sz="2500" dirty="0" smtClean="0">
                <a:latin typeface="Arial"/>
                <a:cs typeface="Arial"/>
              </a:rPr>
              <a:t>93% (400) </a:t>
            </a:r>
            <a:r>
              <a:rPr lang="en-US" sz="2500" dirty="0">
                <a:latin typeface="Arial"/>
                <a:cs typeface="Arial"/>
              </a:rPr>
              <a:t>of </a:t>
            </a:r>
            <a:r>
              <a:rPr lang="en-US" sz="2500" dirty="0" smtClean="0">
                <a:latin typeface="Arial"/>
                <a:cs typeface="Arial"/>
              </a:rPr>
              <a:t>RC </a:t>
            </a:r>
            <a:r>
              <a:rPr lang="en-US" sz="2500" dirty="0">
                <a:latin typeface="Arial"/>
                <a:cs typeface="Arial"/>
              </a:rPr>
              <a:t>Practitioners carry less than 150 matters, </a:t>
            </a:r>
            <a:r>
              <a:rPr lang="en-US" sz="2500" dirty="0" smtClean="0">
                <a:latin typeface="Arial"/>
                <a:cs typeface="Arial"/>
              </a:rPr>
              <a:t>6% (24) </a:t>
            </a:r>
            <a:r>
              <a:rPr lang="en-US" sz="2500" dirty="0">
                <a:latin typeface="Arial"/>
                <a:cs typeface="Arial"/>
              </a:rPr>
              <a:t>carry between 150 – 250 matters and only </a:t>
            </a:r>
            <a:r>
              <a:rPr lang="en-US" sz="2500" dirty="0" smtClean="0">
                <a:latin typeface="Arial"/>
                <a:cs typeface="Arial"/>
              </a:rPr>
              <a:t>1% (2) </a:t>
            </a:r>
            <a:r>
              <a:rPr lang="en-US" sz="2500" dirty="0">
                <a:latin typeface="Arial"/>
                <a:cs typeface="Arial"/>
              </a:rPr>
              <a:t>carry more than 250 matters</a:t>
            </a:r>
            <a:r>
              <a:rPr lang="en-US" sz="2500" dirty="0" smtClean="0">
                <a:latin typeface="Arial"/>
                <a:cs typeface="Arial"/>
              </a:rPr>
              <a:t>.</a:t>
            </a:r>
          </a:p>
          <a:p>
            <a:pPr>
              <a:lnSpc>
                <a:spcPct val="110000"/>
              </a:lnSpc>
              <a:buFont typeface="Arial" panose="020B0604020202020204" pitchFamily="34" charset="0"/>
              <a:buChar char="•"/>
            </a:pPr>
            <a:r>
              <a:rPr lang="en-US" sz="2500" dirty="0" smtClean="0">
                <a:latin typeface="Arial"/>
                <a:cs typeface="Arial"/>
              </a:rPr>
              <a:t>83% (73) </a:t>
            </a:r>
            <a:r>
              <a:rPr lang="en-US" sz="2500" dirty="0">
                <a:latin typeface="Arial"/>
                <a:cs typeface="Arial"/>
              </a:rPr>
              <a:t>of </a:t>
            </a:r>
            <a:r>
              <a:rPr lang="en-US" sz="2500" dirty="0" smtClean="0">
                <a:latin typeface="Arial"/>
                <a:cs typeface="Arial"/>
              </a:rPr>
              <a:t>HC </a:t>
            </a:r>
            <a:r>
              <a:rPr lang="en-US" sz="2500" dirty="0">
                <a:latin typeface="Arial"/>
                <a:cs typeface="Arial"/>
              </a:rPr>
              <a:t>Practitioners carry less than </a:t>
            </a:r>
            <a:r>
              <a:rPr lang="en-US" sz="2500" dirty="0" smtClean="0">
                <a:latin typeface="Arial"/>
                <a:cs typeface="Arial"/>
              </a:rPr>
              <a:t>50 </a:t>
            </a:r>
            <a:r>
              <a:rPr lang="en-US" sz="2500" dirty="0">
                <a:latin typeface="Arial"/>
                <a:cs typeface="Arial"/>
              </a:rPr>
              <a:t>matters, </a:t>
            </a:r>
            <a:r>
              <a:rPr lang="en-US" sz="2500" dirty="0" smtClean="0">
                <a:latin typeface="Arial"/>
                <a:cs typeface="Arial"/>
              </a:rPr>
              <a:t>7% (6) </a:t>
            </a:r>
            <a:r>
              <a:rPr lang="en-US" sz="2500" dirty="0">
                <a:latin typeface="Arial"/>
                <a:cs typeface="Arial"/>
              </a:rPr>
              <a:t>carry between </a:t>
            </a:r>
            <a:r>
              <a:rPr lang="en-US" sz="2500" dirty="0" smtClean="0">
                <a:latin typeface="Arial"/>
                <a:cs typeface="Arial"/>
              </a:rPr>
              <a:t>50 </a:t>
            </a:r>
            <a:r>
              <a:rPr lang="en-US" sz="2500" dirty="0">
                <a:latin typeface="Arial"/>
                <a:cs typeface="Arial"/>
              </a:rPr>
              <a:t>– </a:t>
            </a:r>
            <a:r>
              <a:rPr lang="en-US" sz="2500" dirty="0" smtClean="0">
                <a:latin typeface="Arial"/>
                <a:cs typeface="Arial"/>
              </a:rPr>
              <a:t>75 </a:t>
            </a:r>
            <a:r>
              <a:rPr lang="en-US" sz="2500" dirty="0">
                <a:latin typeface="Arial"/>
                <a:cs typeface="Arial"/>
              </a:rPr>
              <a:t>matters and </a:t>
            </a:r>
            <a:r>
              <a:rPr lang="en-US" sz="2500" dirty="0" smtClean="0">
                <a:latin typeface="Arial"/>
                <a:cs typeface="Arial"/>
              </a:rPr>
              <a:t>10% (9) </a:t>
            </a:r>
            <a:r>
              <a:rPr lang="en-US" sz="2500" dirty="0">
                <a:latin typeface="Arial"/>
                <a:cs typeface="Arial"/>
              </a:rPr>
              <a:t>carry </a:t>
            </a:r>
            <a:r>
              <a:rPr lang="en-US" sz="2500" dirty="0" smtClean="0">
                <a:latin typeface="Arial"/>
                <a:cs typeface="Arial"/>
              </a:rPr>
              <a:t>75 - 100 </a:t>
            </a:r>
            <a:r>
              <a:rPr lang="en-US" sz="2500" dirty="0">
                <a:latin typeface="Arial"/>
                <a:cs typeface="Arial"/>
              </a:rPr>
              <a:t>matters</a:t>
            </a:r>
            <a:r>
              <a:rPr lang="en-US" sz="2500" dirty="0" smtClean="0">
                <a:latin typeface="Arial"/>
                <a:cs typeface="Arial"/>
              </a:rPr>
              <a:t>.</a:t>
            </a:r>
          </a:p>
          <a:p>
            <a:pPr>
              <a:lnSpc>
                <a:spcPct val="110000"/>
              </a:lnSpc>
              <a:buFont typeface="Arial" panose="020B0604020202020204" pitchFamily="34" charset="0"/>
              <a:buChar char="•"/>
            </a:pPr>
            <a:r>
              <a:rPr lang="en-US" sz="2500" dirty="0">
                <a:latin typeface="Arial"/>
                <a:cs typeface="Arial"/>
              </a:rPr>
              <a:t>83% (73) of </a:t>
            </a:r>
            <a:r>
              <a:rPr lang="en-US" sz="2500" dirty="0" smtClean="0">
                <a:latin typeface="Arial"/>
                <a:cs typeface="Arial"/>
              </a:rPr>
              <a:t>Criminal Management </a:t>
            </a:r>
            <a:r>
              <a:rPr lang="en-US" sz="2500" dirty="0">
                <a:latin typeface="Arial"/>
                <a:cs typeface="Arial"/>
              </a:rPr>
              <a:t>carry less than 50 matters, 7% (6) carry between 50 – 75 matters and 10% (9) carry 75 - 100 matters.</a:t>
            </a:r>
          </a:p>
          <a:p>
            <a:pPr>
              <a:lnSpc>
                <a:spcPct val="110000"/>
              </a:lnSpc>
              <a:buFont typeface="Arial" panose="020B0604020202020204" pitchFamily="34" charset="0"/>
              <a:buChar char="•"/>
            </a:pPr>
            <a:endParaRPr lang="en-US" sz="2500" dirty="0">
              <a:latin typeface="Arial"/>
              <a:cs typeface="Arial"/>
            </a:endParaRPr>
          </a:p>
          <a:p>
            <a:pPr>
              <a:lnSpc>
                <a:spcPct val="110000"/>
              </a:lnSpc>
              <a:buFont typeface="Arial" panose="020B0604020202020204" pitchFamily="34" charset="0"/>
              <a:buChar char="•"/>
            </a:pPr>
            <a:endParaRPr lang="en-US" sz="25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2919427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lang="en-ZA" dirty="0" smtClean="0">
                <a:solidFill>
                  <a:prstClr val="black"/>
                </a:solidFill>
                <a:latin typeface="Arial" panose="020B0604020202020204" pitchFamily="34" charset="0"/>
                <a:cs typeface="Arial" panose="020B0604020202020204" pitchFamily="34" charset="0"/>
              </a:rPr>
              <a:t>4.5.3. Practitioner Case Loads - Civil</a:t>
            </a:r>
          </a:p>
        </p:txBody>
      </p:sp>
      <p:sp>
        <p:nvSpPr>
          <p:cNvPr id="4" name="Content Placeholder 2"/>
          <p:cNvSpPr>
            <a:spLocks noGrp="1"/>
          </p:cNvSpPr>
          <p:nvPr>
            <p:ph idx="1"/>
          </p:nvPr>
        </p:nvSpPr>
        <p:spPr>
          <a:xfrm>
            <a:off x="457200" y="877824"/>
            <a:ext cx="8587409" cy="5613411"/>
          </a:xfrm>
        </p:spPr>
        <p:txBody>
          <a:bodyPr>
            <a:normAutofit fontScale="70000" lnSpcReduction="20000"/>
          </a:bodyPr>
          <a:lstStyle/>
          <a:p>
            <a:r>
              <a:rPr lang="en-US" dirty="0" smtClean="0"/>
              <a:t>Targets set for each civil position for New, Finalised and Pending with Rural Targets reduced to 80%:</a:t>
            </a:r>
          </a:p>
          <a:p>
            <a:pPr lvl="1"/>
            <a:r>
              <a:rPr lang="en-US" dirty="0" smtClean="0"/>
              <a:t>Civil Level 1 &amp; 2 : 250 : 250 : 250 (167 Practitioners)</a:t>
            </a:r>
          </a:p>
          <a:p>
            <a:pPr lvl="1"/>
            <a:r>
              <a:rPr lang="en-US" dirty="0" smtClean="0"/>
              <a:t>Civil Labour &amp; HC : 125 : 125 : 125 (12 Practitioners)</a:t>
            </a:r>
          </a:p>
          <a:p>
            <a:r>
              <a:rPr lang="en-US" dirty="0" smtClean="0"/>
              <a:t>Practitioner case load thus correlates to complexity and also demand for services at an office. </a:t>
            </a:r>
          </a:p>
          <a:p>
            <a:r>
              <a:rPr lang="en-US" dirty="0" smtClean="0"/>
              <a:t>The </a:t>
            </a:r>
            <a:r>
              <a:rPr lang="en-US" dirty="0"/>
              <a:t>number of matters carried by </a:t>
            </a:r>
            <a:r>
              <a:rPr lang="en-US" dirty="0" smtClean="0"/>
              <a:t>an office can </a:t>
            </a:r>
            <a:r>
              <a:rPr lang="en-US" dirty="0"/>
              <a:t>be managed in some manner by giving priority to certain types of matters. </a:t>
            </a:r>
            <a:endParaRPr lang="en-US" dirty="0" smtClean="0"/>
          </a:p>
          <a:p>
            <a:r>
              <a:rPr lang="en-US" dirty="0" smtClean="0"/>
              <a:t>Non-priority </a:t>
            </a:r>
            <a:r>
              <a:rPr lang="en-US" dirty="0"/>
              <a:t>matters </a:t>
            </a:r>
            <a:r>
              <a:rPr lang="en-US" dirty="0" smtClean="0"/>
              <a:t>allocated a waiting period of </a:t>
            </a:r>
            <a:r>
              <a:rPr lang="en-US" dirty="0"/>
              <a:t>3 </a:t>
            </a:r>
            <a:r>
              <a:rPr lang="en-US" dirty="0" smtClean="0"/>
              <a:t>months</a:t>
            </a:r>
          </a:p>
          <a:p>
            <a:r>
              <a:rPr lang="en-US" dirty="0" smtClean="0"/>
              <a:t>Also utilize Judicare</a:t>
            </a:r>
            <a:r>
              <a:rPr lang="en-US" dirty="0"/>
              <a:t>, </a:t>
            </a:r>
            <a:r>
              <a:rPr lang="en-US" dirty="0" smtClean="0"/>
              <a:t>Pro Bono </a:t>
            </a:r>
            <a:r>
              <a:rPr lang="en-US" dirty="0"/>
              <a:t>and our </a:t>
            </a:r>
            <a:r>
              <a:rPr lang="en-US" dirty="0" smtClean="0"/>
              <a:t>Co-Operation Partners </a:t>
            </a:r>
            <a:r>
              <a:rPr lang="en-US" dirty="0"/>
              <a:t>in some instances. </a:t>
            </a:r>
            <a:endParaRPr lang="en-US" dirty="0" smtClean="0"/>
          </a:p>
          <a:p>
            <a:r>
              <a:rPr lang="en-US" dirty="0" smtClean="0"/>
              <a:t>Limited numbers have been refused </a:t>
            </a:r>
            <a:r>
              <a:rPr lang="en-US" dirty="0"/>
              <a:t>based on capacity or </a:t>
            </a:r>
            <a:r>
              <a:rPr lang="en-US" dirty="0" smtClean="0"/>
              <a:t> </a:t>
            </a:r>
            <a:r>
              <a:rPr lang="en-US" dirty="0"/>
              <a:t>high workload. </a:t>
            </a:r>
            <a:endParaRPr lang="en-US" dirty="0" smtClean="0"/>
          </a:p>
          <a:p>
            <a:r>
              <a:rPr lang="en-US" dirty="0" smtClean="0"/>
              <a:t>In the past this meant if </a:t>
            </a:r>
            <a:r>
              <a:rPr lang="en-US" dirty="0"/>
              <a:t>alternative allocation sources </a:t>
            </a:r>
            <a:r>
              <a:rPr lang="en-US" dirty="0" smtClean="0"/>
              <a:t>were </a:t>
            </a:r>
            <a:r>
              <a:rPr lang="en-US" dirty="0"/>
              <a:t>exhausted the </a:t>
            </a:r>
            <a:r>
              <a:rPr lang="en-US" dirty="0" smtClean="0"/>
              <a:t>Local Office would </a:t>
            </a:r>
            <a:r>
              <a:rPr lang="en-US" dirty="0"/>
              <a:t>take</a:t>
            </a:r>
            <a:r>
              <a:rPr lang="en-US" i="1" dirty="0">
                <a:solidFill>
                  <a:schemeClr val="accent1"/>
                </a:solidFill>
              </a:rPr>
              <a:t> </a:t>
            </a:r>
            <a:r>
              <a:rPr lang="en-US" dirty="0"/>
              <a:t>on the matter. </a:t>
            </a:r>
            <a:endParaRPr lang="en-US" dirty="0" smtClean="0"/>
          </a:p>
          <a:p>
            <a:r>
              <a:rPr lang="en-US" dirty="0"/>
              <a:t>This is being reviewed due to capacity constraints due </a:t>
            </a:r>
            <a:r>
              <a:rPr lang="en-US" dirty="0" smtClean="0"/>
              <a:t>to </a:t>
            </a:r>
            <a:r>
              <a:rPr lang="en-US" dirty="0"/>
              <a:t>civil staffing </a:t>
            </a:r>
            <a:r>
              <a:rPr lang="en-US" dirty="0" smtClean="0"/>
              <a:t>reductions </a:t>
            </a:r>
            <a:r>
              <a:rPr lang="en-US" dirty="0"/>
              <a:t>as a result of budget cuts with a further </a:t>
            </a:r>
            <a:r>
              <a:rPr lang="en-US" dirty="0" smtClean="0"/>
              <a:t>reductions due to budget cuts </a:t>
            </a:r>
            <a:r>
              <a:rPr lang="en-US" dirty="0"/>
              <a:t>in 2021 – 2024 MTEF Period</a:t>
            </a:r>
            <a:endParaRPr lang="en-ZA" dirty="0"/>
          </a:p>
          <a:p>
            <a:pPr marL="400050" lvl="1" indent="0">
              <a:lnSpc>
                <a:spcPct val="110000"/>
              </a:lnSpc>
              <a:buNone/>
            </a:pPr>
            <a:endParaRPr lang="en-US" sz="1400" dirty="0">
              <a:latin typeface="Arial"/>
              <a:cs typeface="Arial"/>
            </a:endParaRPr>
          </a:p>
          <a:p>
            <a:pPr marL="800100" lvl="1" indent="-400050">
              <a:lnSpc>
                <a:spcPct val="110000"/>
              </a:lnSpc>
              <a:buFont typeface="+mj-lt"/>
              <a:buAutoNum type="romanLcPeriod"/>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1892708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fontScale="925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4.5.4. Practitioner Case Loads - Civil</a:t>
            </a:r>
          </a:p>
        </p:txBody>
      </p:sp>
      <p:sp>
        <p:nvSpPr>
          <p:cNvPr id="4" name="Content Placeholder 2"/>
          <p:cNvSpPr>
            <a:spLocks noGrp="1"/>
          </p:cNvSpPr>
          <p:nvPr>
            <p:ph idx="1"/>
          </p:nvPr>
        </p:nvSpPr>
        <p:spPr>
          <a:xfrm>
            <a:off x="457200" y="877824"/>
            <a:ext cx="8587409" cy="5613411"/>
          </a:xfrm>
        </p:spPr>
        <p:txBody>
          <a:bodyPr>
            <a:normAutofit/>
          </a:bodyPr>
          <a:lstStyle/>
          <a:p>
            <a:pPr marL="0" indent="0">
              <a:lnSpc>
                <a:spcPct val="110000"/>
              </a:lnSpc>
              <a:buNone/>
            </a:pPr>
            <a:endParaRPr lang="en-US" sz="2500" dirty="0" smtClean="0">
              <a:latin typeface="Arial"/>
              <a:cs typeface="Arial"/>
            </a:endParaRPr>
          </a:p>
          <a:p>
            <a:pPr>
              <a:lnSpc>
                <a:spcPct val="110000"/>
              </a:lnSpc>
              <a:buFont typeface="Arial" panose="020B0604020202020204" pitchFamily="34" charset="0"/>
              <a:buChar char="•"/>
            </a:pPr>
            <a:r>
              <a:rPr lang="en-US" sz="2500" dirty="0" smtClean="0">
                <a:latin typeface="Arial"/>
                <a:cs typeface="Arial"/>
              </a:rPr>
              <a:t>49% (30) of Civil Level 1 Practitioners carry less than 150 matters, 26% (16) carry between 150 – 250 matters and  24% (15) carry more than 250 matters.</a:t>
            </a:r>
          </a:p>
          <a:p>
            <a:pPr>
              <a:lnSpc>
                <a:spcPct val="110000"/>
              </a:lnSpc>
              <a:buFont typeface="Arial" panose="020B0604020202020204" pitchFamily="34" charset="0"/>
              <a:buChar char="•"/>
            </a:pPr>
            <a:r>
              <a:rPr lang="en-US" sz="2500" dirty="0" smtClean="0">
                <a:latin typeface="Arial"/>
                <a:cs typeface="Arial"/>
              </a:rPr>
              <a:t>26% (27) </a:t>
            </a:r>
            <a:r>
              <a:rPr lang="en-US" sz="2500" dirty="0">
                <a:latin typeface="Arial"/>
                <a:cs typeface="Arial"/>
              </a:rPr>
              <a:t>of </a:t>
            </a:r>
            <a:r>
              <a:rPr lang="en-US" sz="2500" dirty="0" smtClean="0">
                <a:latin typeface="Arial"/>
                <a:cs typeface="Arial"/>
              </a:rPr>
              <a:t>Civil Level 2 </a:t>
            </a:r>
            <a:r>
              <a:rPr lang="en-US" sz="2500" dirty="0">
                <a:latin typeface="Arial"/>
                <a:cs typeface="Arial"/>
              </a:rPr>
              <a:t>Practitioners carry less than 150 matters, </a:t>
            </a:r>
            <a:r>
              <a:rPr lang="en-US" sz="2500" dirty="0" smtClean="0">
                <a:latin typeface="Arial"/>
                <a:cs typeface="Arial"/>
              </a:rPr>
              <a:t>44% (46) </a:t>
            </a:r>
            <a:r>
              <a:rPr lang="en-US" sz="2500" dirty="0">
                <a:latin typeface="Arial"/>
                <a:cs typeface="Arial"/>
              </a:rPr>
              <a:t>carry between 150 – 250 matters and </a:t>
            </a:r>
            <a:r>
              <a:rPr lang="en-US" sz="2500" dirty="0" smtClean="0">
                <a:latin typeface="Arial"/>
                <a:cs typeface="Arial"/>
              </a:rPr>
              <a:t>31% (33) </a:t>
            </a:r>
            <a:r>
              <a:rPr lang="en-US" sz="2500" dirty="0">
                <a:latin typeface="Arial"/>
                <a:cs typeface="Arial"/>
              </a:rPr>
              <a:t>carry more than 250 matters</a:t>
            </a:r>
            <a:r>
              <a:rPr lang="en-US" sz="2500" dirty="0" smtClean="0">
                <a:latin typeface="Arial"/>
                <a:cs typeface="Arial"/>
              </a:rPr>
              <a:t>.</a:t>
            </a:r>
          </a:p>
          <a:p>
            <a:pPr>
              <a:lnSpc>
                <a:spcPct val="110000"/>
              </a:lnSpc>
              <a:buFont typeface="Arial" panose="020B0604020202020204" pitchFamily="34" charset="0"/>
              <a:buChar char="•"/>
            </a:pPr>
            <a:r>
              <a:rPr lang="en-US" sz="2500" dirty="0" smtClean="0">
                <a:latin typeface="Arial"/>
                <a:cs typeface="Arial"/>
              </a:rPr>
              <a:t>50% (2) </a:t>
            </a:r>
            <a:r>
              <a:rPr lang="en-US" sz="2500" dirty="0">
                <a:latin typeface="Arial"/>
                <a:cs typeface="Arial"/>
              </a:rPr>
              <a:t>of </a:t>
            </a:r>
            <a:r>
              <a:rPr lang="en-US" sz="2500" dirty="0" smtClean="0">
                <a:latin typeface="Arial"/>
                <a:cs typeface="Arial"/>
              </a:rPr>
              <a:t>Labour </a:t>
            </a:r>
            <a:r>
              <a:rPr lang="en-US" sz="2500" dirty="0">
                <a:latin typeface="Arial"/>
                <a:cs typeface="Arial"/>
              </a:rPr>
              <a:t>Practitioners carry less than </a:t>
            </a:r>
            <a:r>
              <a:rPr lang="en-US" sz="2500" dirty="0" smtClean="0">
                <a:latin typeface="Arial"/>
                <a:cs typeface="Arial"/>
              </a:rPr>
              <a:t>175 matters </a:t>
            </a:r>
            <a:r>
              <a:rPr lang="en-US" sz="2500" dirty="0">
                <a:latin typeface="Arial"/>
                <a:cs typeface="Arial"/>
              </a:rPr>
              <a:t>and </a:t>
            </a:r>
            <a:r>
              <a:rPr lang="en-US" sz="2500" dirty="0" smtClean="0">
                <a:latin typeface="Arial"/>
                <a:cs typeface="Arial"/>
              </a:rPr>
              <a:t>50% (2) </a:t>
            </a:r>
            <a:r>
              <a:rPr lang="en-US" sz="2500" dirty="0">
                <a:latin typeface="Arial"/>
                <a:cs typeface="Arial"/>
              </a:rPr>
              <a:t>carry </a:t>
            </a:r>
            <a:r>
              <a:rPr lang="en-US" sz="2500" dirty="0" smtClean="0">
                <a:latin typeface="Arial"/>
                <a:cs typeface="Arial"/>
              </a:rPr>
              <a:t>over 175 </a:t>
            </a:r>
            <a:r>
              <a:rPr lang="en-US" sz="2500" dirty="0">
                <a:latin typeface="Arial"/>
                <a:cs typeface="Arial"/>
              </a:rPr>
              <a:t>matters</a:t>
            </a:r>
            <a:r>
              <a:rPr lang="en-US" sz="2500" dirty="0" smtClean="0">
                <a:latin typeface="Arial"/>
                <a:cs typeface="Arial"/>
              </a:rPr>
              <a:t>.</a:t>
            </a:r>
          </a:p>
          <a:p>
            <a:pPr>
              <a:lnSpc>
                <a:spcPct val="110000"/>
              </a:lnSpc>
              <a:buFont typeface="Arial" panose="020B0604020202020204" pitchFamily="34" charset="0"/>
              <a:buChar char="•"/>
            </a:pPr>
            <a:r>
              <a:rPr lang="en-US" sz="2500" dirty="0" smtClean="0">
                <a:latin typeface="Arial"/>
                <a:cs typeface="Arial"/>
              </a:rPr>
              <a:t>50% (4) </a:t>
            </a:r>
            <a:r>
              <a:rPr lang="en-US" sz="2500" dirty="0">
                <a:latin typeface="Arial"/>
                <a:cs typeface="Arial"/>
              </a:rPr>
              <a:t>of </a:t>
            </a:r>
            <a:r>
              <a:rPr lang="en-US" sz="2500" dirty="0" smtClean="0">
                <a:latin typeface="Arial"/>
                <a:cs typeface="Arial"/>
              </a:rPr>
              <a:t>HC Civil </a:t>
            </a:r>
            <a:r>
              <a:rPr lang="en-US" sz="2500" dirty="0">
                <a:latin typeface="Arial"/>
                <a:cs typeface="Arial"/>
              </a:rPr>
              <a:t>Practitioners carry less than </a:t>
            </a:r>
            <a:r>
              <a:rPr lang="en-US" sz="2500" dirty="0" smtClean="0">
                <a:latin typeface="Arial"/>
                <a:cs typeface="Arial"/>
              </a:rPr>
              <a:t>150 matters 50% (4) </a:t>
            </a:r>
            <a:r>
              <a:rPr lang="en-US" sz="2500" dirty="0">
                <a:latin typeface="Arial"/>
                <a:cs typeface="Arial"/>
              </a:rPr>
              <a:t>carry </a:t>
            </a:r>
            <a:r>
              <a:rPr lang="en-US" sz="2500" dirty="0" smtClean="0">
                <a:latin typeface="Arial"/>
                <a:cs typeface="Arial"/>
              </a:rPr>
              <a:t>over 175 </a:t>
            </a:r>
            <a:r>
              <a:rPr lang="en-US" sz="2500" dirty="0">
                <a:latin typeface="Arial"/>
                <a:cs typeface="Arial"/>
              </a:rPr>
              <a:t>matters</a:t>
            </a:r>
            <a:r>
              <a:rPr lang="en-US" sz="2500" dirty="0" smtClean="0">
                <a:latin typeface="Arial"/>
                <a:cs typeface="Arial"/>
              </a:rPr>
              <a:t>.</a:t>
            </a:r>
            <a:endParaRPr lang="en-US" sz="2500" dirty="0">
              <a:latin typeface="Arial"/>
              <a:cs typeface="Arial"/>
            </a:endParaRPr>
          </a:p>
          <a:p>
            <a:pPr>
              <a:lnSpc>
                <a:spcPct val="110000"/>
              </a:lnSpc>
              <a:buFont typeface="Arial" panose="020B0604020202020204" pitchFamily="34" charset="0"/>
              <a:buChar char="•"/>
            </a:pPr>
            <a:endParaRPr lang="en-US" sz="25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677175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4.6.Case Turnaround Times and Monitoring Backlogs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283994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4.6.1. Case Turnaround Times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marL="457200" indent="-457200">
              <a:lnSpc>
                <a:spcPct val="110000"/>
              </a:lnSpc>
              <a:buFont typeface="Arial" panose="020B0604020202020204" pitchFamily="34" charset="0"/>
              <a:buChar char="•"/>
            </a:pPr>
            <a:r>
              <a:rPr lang="en-US" sz="3300" dirty="0" smtClean="0">
                <a:latin typeface="Arial"/>
                <a:cs typeface="Arial"/>
              </a:rPr>
              <a:t>The turnaround times in Criminal and Civil matters are determined in conjunction with relevant stakeholders and the matters beyond the turnaround time are regarded as backlog matters:</a:t>
            </a:r>
          </a:p>
          <a:p>
            <a:pPr marL="457200" indent="-457200">
              <a:lnSpc>
                <a:spcPct val="110000"/>
              </a:lnSpc>
              <a:buFont typeface="Arial" panose="020B0604020202020204" pitchFamily="34" charset="0"/>
              <a:buChar char="•"/>
            </a:pPr>
            <a:endParaRPr lang="en-US" sz="3300" dirty="0" smtClean="0">
              <a:latin typeface="Arial"/>
              <a:cs typeface="Arial"/>
            </a:endParaRPr>
          </a:p>
          <a:p>
            <a:pPr marL="857250" lvl="1" indent="-457200">
              <a:lnSpc>
                <a:spcPct val="110000"/>
              </a:lnSpc>
              <a:buFont typeface="Arial" panose="020B0604020202020204" pitchFamily="34" charset="0"/>
              <a:buChar char="•"/>
            </a:pPr>
            <a:r>
              <a:rPr lang="en-US" sz="2900" dirty="0" smtClean="0">
                <a:latin typeface="Arial"/>
                <a:cs typeface="Arial"/>
              </a:rPr>
              <a:t>DC  - less than 15% beyond 6 months</a:t>
            </a:r>
          </a:p>
          <a:p>
            <a:pPr marL="857250" lvl="1" indent="-457200">
              <a:lnSpc>
                <a:spcPct val="110000"/>
              </a:lnSpc>
              <a:buFont typeface="Arial" panose="020B0604020202020204" pitchFamily="34" charset="0"/>
              <a:buChar char="•"/>
            </a:pPr>
            <a:r>
              <a:rPr lang="en-US" sz="2900" dirty="0" smtClean="0">
                <a:latin typeface="Arial"/>
                <a:cs typeface="Arial"/>
              </a:rPr>
              <a:t>RC – less than 20% beyond 9 months</a:t>
            </a:r>
          </a:p>
          <a:p>
            <a:pPr marL="857250" lvl="1" indent="-457200">
              <a:lnSpc>
                <a:spcPct val="110000"/>
              </a:lnSpc>
              <a:buFont typeface="Arial" panose="020B0604020202020204" pitchFamily="34" charset="0"/>
              <a:buChar char="•"/>
            </a:pPr>
            <a:r>
              <a:rPr lang="en-US" sz="2900" dirty="0" smtClean="0">
                <a:latin typeface="Arial"/>
                <a:cs typeface="Arial"/>
              </a:rPr>
              <a:t>HC – less than 30 % beyond 12 months</a:t>
            </a:r>
          </a:p>
          <a:p>
            <a:pPr marL="857250" lvl="1" indent="-457200">
              <a:lnSpc>
                <a:spcPct val="110000"/>
              </a:lnSpc>
              <a:buFont typeface="Arial" panose="020B0604020202020204" pitchFamily="34" charset="0"/>
              <a:buChar char="•"/>
            </a:pPr>
            <a:r>
              <a:rPr lang="en-US" sz="2900" dirty="0" smtClean="0">
                <a:latin typeface="Arial"/>
                <a:cs typeface="Arial"/>
              </a:rPr>
              <a:t>Civil – less than 30 % beyond 18 months</a:t>
            </a: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5184146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4.6.2. Backlog Statistics</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fontScale="92500" lnSpcReduction="10000"/>
          </a:bodyPr>
          <a:lstStyle/>
          <a:p>
            <a:pPr marL="457200" indent="-457200">
              <a:lnSpc>
                <a:spcPct val="110000"/>
              </a:lnSpc>
              <a:buFont typeface="Arial" panose="020B0604020202020204" pitchFamily="34" charset="0"/>
              <a:buChar char="•"/>
            </a:pPr>
            <a:r>
              <a:rPr lang="en-US" sz="3300" dirty="0" smtClean="0">
                <a:latin typeface="Arial"/>
                <a:cs typeface="Arial"/>
              </a:rPr>
              <a:t>The backlogs for both Criminal and Civil matters were within the set target for the 2019/20 FY.</a:t>
            </a:r>
          </a:p>
          <a:p>
            <a:pPr marL="457200" indent="-457200">
              <a:lnSpc>
                <a:spcPct val="110000"/>
              </a:lnSpc>
              <a:buFont typeface="Arial" panose="020B0604020202020204" pitchFamily="34" charset="0"/>
              <a:buChar char="•"/>
            </a:pPr>
            <a:r>
              <a:rPr lang="en-US" sz="3300" dirty="0" smtClean="0">
                <a:latin typeface="Arial"/>
                <a:cs typeface="Arial"/>
              </a:rPr>
              <a:t>In the first 3 Quarters of the 2020/21 FY the backlogs for both Criminal and Civil matters increased significantly due to Covid 19 and they are currently at the following levels:</a:t>
            </a:r>
          </a:p>
          <a:p>
            <a:pPr marL="857250" lvl="1" indent="-457200">
              <a:lnSpc>
                <a:spcPct val="110000"/>
              </a:lnSpc>
              <a:buFont typeface="Arial" panose="020B0604020202020204" pitchFamily="34" charset="0"/>
              <a:buChar char="•"/>
            </a:pPr>
            <a:r>
              <a:rPr lang="en-US" sz="2900" dirty="0" smtClean="0">
                <a:latin typeface="Arial"/>
                <a:cs typeface="Arial"/>
              </a:rPr>
              <a:t>DC increased from 10% to 22%</a:t>
            </a:r>
          </a:p>
          <a:p>
            <a:pPr marL="857250" lvl="1" indent="-457200">
              <a:lnSpc>
                <a:spcPct val="110000"/>
              </a:lnSpc>
              <a:buFont typeface="Arial" panose="020B0604020202020204" pitchFamily="34" charset="0"/>
              <a:buChar char="•"/>
            </a:pPr>
            <a:r>
              <a:rPr lang="en-US" sz="2900" dirty="0" smtClean="0">
                <a:latin typeface="Arial"/>
                <a:cs typeface="Arial"/>
              </a:rPr>
              <a:t>RC increased from 26% to 49%</a:t>
            </a:r>
          </a:p>
          <a:p>
            <a:pPr marL="857250" lvl="1" indent="-457200">
              <a:lnSpc>
                <a:spcPct val="110000"/>
              </a:lnSpc>
              <a:buFont typeface="Arial" panose="020B0604020202020204" pitchFamily="34" charset="0"/>
              <a:buChar char="•"/>
            </a:pPr>
            <a:r>
              <a:rPr lang="en-US" sz="2900" dirty="0" smtClean="0">
                <a:latin typeface="Arial"/>
                <a:cs typeface="Arial"/>
              </a:rPr>
              <a:t>HC increased from 28% to 43%</a:t>
            </a:r>
          </a:p>
          <a:p>
            <a:pPr marL="857250" lvl="1" indent="-457200">
              <a:lnSpc>
                <a:spcPct val="110000"/>
              </a:lnSpc>
              <a:buFont typeface="Arial" panose="020B0604020202020204" pitchFamily="34" charset="0"/>
              <a:buChar char="•"/>
            </a:pPr>
            <a:r>
              <a:rPr lang="en-US" sz="2900" dirty="0" smtClean="0">
                <a:latin typeface="Arial"/>
                <a:cs typeface="Arial"/>
              </a:rPr>
              <a:t>Civil increased from 18% to 42%</a:t>
            </a: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2392849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457200" y="17137"/>
            <a:ext cx="6998677" cy="860687"/>
          </a:xfrm>
          <a:prstGeom prst="rect">
            <a:avLst/>
          </a:prstGeom>
        </p:spPr>
        <p:txBody>
          <a:bodyPr vert="horz" lIns="91440" tIns="45720" rIns="91440" bIns="45720" rtlCol="0" anchor="ctr">
            <a:normAutofit fontScale="92500" lnSpcReduction="20000"/>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4.6.3. Backlog Statistics – </a:t>
            </a:r>
            <a:r>
              <a:rPr kumimoji="0" lang="en-ZA" sz="3200" b="1" i="0" u="none" strike="noStrike" kern="1200" cap="none" spc="0" normalizeH="0" noProof="0" dirty="0" smtClean="0">
                <a:ln>
                  <a:noFill/>
                </a:ln>
                <a:solidFill>
                  <a:prstClr val="black"/>
                </a:solidFill>
                <a:effectLst/>
                <a:uLnTx/>
                <a:uFillTx/>
                <a:latin typeface="Arial" panose="020B0604020202020204" pitchFamily="34" charset="0"/>
                <a:ea typeface="+mj-ea"/>
                <a:cs typeface="Arial" panose="020B0604020202020204" pitchFamily="34" charset="0"/>
              </a:rPr>
              <a:t>Comparative</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a:bodyPr>
          <a:lstStyle/>
          <a:p>
            <a:pPr marL="400050" lvl="1" indent="0">
              <a:lnSpc>
                <a:spcPct val="110000"/>
              </a:lnSpc>
              <a:buNone/>
            </a:pPr>
            <a:endParaRPr lang="en-US" sz="1400" dirty="0">
              <a:latin typeface="Arial"/>
              <a:cs typeface="Arial"/>
            </a:endParaRPr>
          </a:p>
          <a:p>
            <a:pPr marL="800100" lvl="1" indent="-400050">
              <a:lnSpc>
                <a:spcPct val="110000"/>
              </a:lnSpc>
              <a:buFont typeface="+mj-lt"/>
              <a:buAutoNum type="romanLcPeriod"/>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7" name="Table 6"/>
          <p:cNvGraphicFramePr>
            <a:graphicFrameLocks noGrp="1"/>
          </p:cNvGraphicFramePr>
          <p:nvPr>
            <p:extLst/>
          </p:nvPr>
        </p:nvGraphicFramePr>
        <p:xfrm>
          <a:off x="887506" y="1219200"/>
          <a:ext cx="7395881" cy="4285127"/>
        </p:xfrm>
        <a:graphic>
          <a:graphicData uri="http://schemas.openxmlformats.org/drawingml/2006/table">
            <a:tbl>
              <a:tblPr firstRow="1" bandCol="1">
                <a:tableStyleId>{5C22544A-7EE6-4342-B048-85BDC9FD1C3A}</a:tableStyleId>
              </a:tblPr>
              <a:tblGrid>
                <a:gridCol w="2255137">
                  <a:extLst>
                    <a:ext uri="{9D8B030D-6E8A-4147-A177-3AD203B41FA5}">
                      <a16:colId xmlns:a16="http://schemas.microsoft.com/office/drawing/2014/main" xmlns="" val="810619416"/>
                    </a:ext>
                  </a:extLst>
                </a:gridCol>
                <a:gridCol w="1709540">
                  <a:extLst>
                    <a:ext uri="{9D8B030D-6E8A-4147-A177-3AD203B41FA5}">
                      <a16:colId xmlns:a16="http://schemas.microsoft.com/office/drawing/2014/main" xmlns="" val="806644048"/>
                    </a:ext>
                  </a:extLst>
                </a:gridCol>
                <a:gridCol w="1709540">
                  <a:extLst>
                    <a:ext uri="{9D8B030D-6E8A-4147-A177-3AD203B41FA5}">
                      <a16:colId xmlns:a16="http://schemas.microsoft.com/office/drawing/2014/main" xmlns="" val="2576775538"/>
                    </a:ext>
                  </a:extLst>
                </a:gridCol>
                <a:gridCol w="1721664">
                  <a:extLst>
                    <a:ext uri="{9D8B030D-6E8A-4147-A177-3AD203B41FA5}">
                      <a16:colId xmlns:a16="http://schemas.microsoft.com/office/drawing/2014/main" xmlns="" val="2954875545"/>
                    </a:ext>
                  </a:extLst>
                </a:gridCol>
              </a:tblGrid>
              <a:tr h="678568">
                <a:tc gridSpan="4">
                  <a:txBody>
                    <a:bodyPr/>
                    <a:lstStyle/>
                    <a:p>
                      <a:pPr algn="ctr" fontAlgn="ctr"/>
                      <a:r>
                        <a:rPr lang="en-ZA" sz="1800" b="0" u="none" strike="noStrike" dirty="0">
                          <a:effectLst/>
                        </a:rPr>
                        <a:t>Pending Matter Backlog Percentage</a:t>
                      </a:r>
                      <a:endParaRPr lang="en-ZA" sz="18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174518982"/>
                  </a:ext>
                </a:extLst>
              </a:tr>
              <a:tr h="892287">
                <a:tc>
                  <a:txBody>
                    <a:bodyPr/>
                    <a:lstStyle/>
                    <a:p>
                      <a:pPr algn="ctr" fontAlgn="ctr"/>
                      <a:r>
                        <a:rPr lang="en-ZA" sz="1800" b="0" u="none" strike="noStrike" dirty="0">
                          <a:effectLst/>
                        </a:rPr>
                        <a:t>Court/ Matter Type</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FY 2018/19</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FY 2019/20</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Q3 FY 2020/21</a:t>
                      </a:r>
                      <a:endParaRPr lang="en-ZA"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547447638"/>
                  </a:ext>
                </a:extLst>
              </a:tr>
              <a:tr h="678568">
                <a:tc>
                  <a:txBody>
                    <a:bodyPr/>
                    <a:lstStyle/>
                    <a:p>
                      <a:pPr algn="l" fontAlgn="ctr"/>
                      <a:r>
                        <a:rPr lang="en-ZA" sz="1800" b="0" u="none" strike="noStrike" dirty="0">
                          <a:effectLst/>
                        </a:rPr>
                        <a:t>DC</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11%</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10%</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22%</a:t>
                      </a:r>
                      <a:endParaRPr lang="en-ZA"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741527032"/>
                  </a:ext>
                </a:extLst>
              </a:tr>
              <a:tr h="678568">
                <a:tc>
                  <a:txBody>
                    <a:bodyPr/>
                    <a:lstStyle/>
                    <a:p>
                      <a:pPr algn="l" fontAlgn="ctr"/>
                      <a:r>
                        <a:rPr lang="en-ZA" sz="1800" b="0" u="none" strike="noStrike" dirty="0">
                          <a:effectLst/>
                        </a:rPr>
                        <a:t>RC</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33%</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26%</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49%</a:t>
                      </a:r>
                      <a:endParaRPr lang="en-ZA"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493684474"/>
                  </a:ext>
                </a:extLst>
              </a:tr>
              <a:tr h="678568">
                <a:tc>
                  <a:txBody>
                    <a:bodyPr/>
                    <a:lstStyle/>
                    <a:p>
                      <a:pPr algn="l" fontAlgn="ctr"/>
                      <a:r>
                        <a:rPr lang="en-ZA" sz="1800" b="0" u="none" strike="noStrike" dirty="0">
                          <a:effectLst/>
                        </a:rPr>
                        <a:t>HC</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32%</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28%</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43%</a:t>
                      </a:r>
                      <a:endParaRPr lang="en-ZA"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848965577"/>
                  </a:ext>
                </a:extLst>
              </a:tr>
              <a:tr h="678568">
                <a:tc>
                  <a:txBody>
                    <a:bodyPr/>
                    <a:lstStyle/>
                    <a:p>
                      <a:pPr algn="l" fontAlgn="ctr"/>
                      <a:r>
                        <a:rPr lang="en-ZA" sz="1800" b="0" u="none" strike="noStrike" dirty="0">
                          <a:effectLst/>
                        </a:rPr>
                        <a:t>Civil</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27%</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18%</a:t>
                      </a:r>
                      <a:endParaRPr lang="en-ZA"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ZA" sz="1800" b="0" u="none" strike="noStrike" dirty="0">
                          <a:effectLst/>
                        </a:rPr>
                        <a:t>42%</a:t>
                      </a:r>
                      <a:endParaRPr lang="en-ZA" sz="18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912954009"/>
                  </a:ext>
                </a:extLst>
              </a:tr>
            </a:tbl>
          </a:graphicData>
        </a:graphic>
      </p:graphicFrame>
    </p:spTree>
    <p:extLst>
      <p:ext uri="{BB962C8B-B14F-4D97-AF65-F5344CB8AC3E}">
        <p14:creationId xmlns:p14="http://schemas.microsoft.com/office/powerpoint/2010/main" xmlns="" val="381380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1.1.Current Complaints – Matter 1</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827776"/>
          </a:xfrm>
        </p:spPr>
        <p:txBody>
          <a:bodyPr>
            <a:normAutofit fontScale="77500" lnSpcReduction="20000"/>
          </a:bodyPr>
          <a:lstStyle/>
          <a:p>
            <a:pPr>
              <a:lnSpc>
                <a:spcPct val="110000"/>
              </a:lnSpc>
            </a:pPr>
            <a:r>
              <a:rPr lang="en-US" sz="2600" dirty="0" smtClean="0">
                <a:latin typeface="Arial"/>
                <a:cs typeface="Arial"/>
              </a:rPr>
              <a:t>The </a:t>
            </a:r>
            <a:r>
              <a:rPr lang="en-US" sz="2600" dirty="0">
                <a:latin typeface="Arial"/>
                <a:cs typeface="Arial"/>
              </a:rPr>
              <a:t>client in this matter </a:t>
            </a:r>
            <a:r>
              <a:rPr lang="en-US" sz="2600" dirty="0" smtClean="0">
                <a:latin typeface="Arial"/>
                <a:cs typeface="Arial"/>
              </a:rPr>
              <a:t>applied </a:t>
            </a:r>
            <a:r>
              <a:rPr lang="en-US" sz="2600" dirty="0">
                <a:latin typeface="Arial"/>
                <a:cs typeface="Arial"/>
              </a:rPr>
              <a:t>for legal aid in 2015. The application for legal aid is for divorce in a customary marriage which marriage is disputed by the other party. </a:t>
            </a:r>
            <a:endParaRPr lang="en-US" sz="2600" dirty="0" smtClean="0">
              <a:latin typeface="Arial"/>
              <a:cs typeface="Arial"/>
            </a:endParaRPr>
          </a:p>
          <a:p>
            <a:pPr>
              <a:lnSpc>
                <a:spcPct val="110000"/>
              </a:lnSpc>
            </a:pPr>
            <a:r>
              <a:rPr lang="en-US" sz="2600" dirty="0" smtClean="0">
                <a:latin typeface="Arial"/>
                <a:cs typeface="Arial"/>
              </a:rPr>
              <a:t>In  2016 </a:t>
            </a:r>
            <a:r>
              <a:rPr lang="en-US" sz="2600" dirty="0">
                <a:latin typeface="Arial"/>
                <a:cs typeface="Arial"/>
              </a:rPr>
              <a:t>the matter was allocated </a:t>
            </a:r>
            <a:r>
              <a:rPr lang="en-US" sz="2600" dirty="0" smtClean="0">
                <a:latin typeface="Arial"/>
                <a:cs typeface="Arial"/>
              </a:rPr>
              <a:t>a </a:t>
            </a:r>
            <a:r>
              <a:rPr lang="en-US" sz="2600" dirty="0">
                <a:latin typeface="Arial"/>
                <a:cs typeface="Arial"/>
              </a:rPr>
              <a:t>legal </a:t>
            </a:r>
            <a:r>
              <a:rPr lang="en-US" sz="2600" dirty="0" smtClean="0">
                <a:latin typeface="Arial"/>
                <a:cs typeface="Arial"/>
              </a:rPr>
              <a:t>practitioner. Work covered by the initial practitioner covered   pre-trial conference, pre trial notices and expert notices.</a:t>
            </a:r>
            <a:r>
              <a:rPr lang="en-US" sz="2600" dirty="0">
                <a:latin typeface="Arial"/>
                <a:cs typeface="Arial"/>
              </a:rPr>
              <a:t> </a:t>
            </a:r>
            <a:endParaRPr lang="en-US" sz="2600" dirty="0" smtClean="0">
              <a:latin typeface="Arial"/>
              <a:cs typeface="Arial"/>
            </a:endParaRPr>
          </a:p>
          <a:p>
            <a:pPr>
              <a:lnSpc>
                <a:spcPct val="110000"/>
              </a:lnSpc>
            </a:pPr>
            <a:r>
              <a:rPr lang="en-US" sz="2600" dirty="0">
                <a:latin typeface="Arial"/>
                <a:cs typeface="Arial"/>
              </a:rPr>
              <a:t>In May 2019 the client lodged a complaint with the Principal Attorney Civil and the matter was reallocated to another practitioner</a:t>
            </a:r>
            <a:endParaRPr lang="en-US" sz="2600" dirty="0" smtClean="0">
              <a:latin typeface="Arial"/>
              <a:cs typeface="Arial"/>
            </a:endParaRPr>
          </a:p>
          <a:p>
            <a:pPr>
              <a:lnSpc>
                <a:spcPct val="110000"/>
              </a:lnSpc>
            </a:pPr>
            <a:r>
              <a:rPr lang="en-US" sz="2600" dirty="0" smtClean="0">
                <a:latin typeface="Arial"/>
                <a:cs typeface="Arial"/>
              </a:rPr>
              <a:t>Initial </a:t>
            </a:r>
            <a:r>
              <a:rPr lang="en-US" sz="2600" dirty="0">
                <a:latin typeface="Arial"/>
                <a:cs typeface="Arial"/>
              </a:rPr>
              <a:t>practitioner resigned with immediate effect in June 2019 when served with disciplinary inquiry </a:t>
            </a:r>
            <a:r>
              <a:rPr lang="en-US" sz="2600" dirty="0" smtClean="0">
                <a:latin typeface="Arial"/>
                <a:cs typeface="Arial"/>
              </a:rPr>
              <a:t>notice after an investigation that commenced before the complaint.</a:t>
            </a:r>
          </a:p>
          <a:p>
            <a:pPr>
              <a:lnSpc>
                <a:spcPct val="110000"/>
              </a:lnSpc>
            </a:pPr>
            <a:r>
              <a:rPr lang="en-US" sz="2600" dirty="0" smtClean="0">
                <a:latin typeface="Arial"/>
                <a:cs typeface="Arial"/>
              </a:rPr>
              <a:t>During May 2019 to December 2020 investigation was under taken to determine work done but no evidence of work could be found as contents of our file, court file and opponents file could not be found. This resulted in significant delays in being able to take matter forward.</a:t>
            </a:r>
          </a:p>
          <a:p>
            <a:pPr>
              <a:lnSpc>
                <a:spcPct val="110000"/>
              </a:lnSpc>
            </a:pPr>
            <a:r>
              <a:rPr lang="en-US" sz="2600" dirty="0" smtClean="0">
                <a:latin typeface="Arial"/>
                <a:cs typeface="Arial"/>
              </a:rPr>
              <a:t>Client paid for expert report on advice of initial practitioner whereas dedicated monies are available where experts are required. Requested proof of payment so that client can be refunded.</a:t>
            </a:r>
            <a:endParaRPr lang="en-US" sz="2600" b="1" dirty="0" smtClean="0">
              <a:solidFill>
                <a:srgbClr val="FF0000"/>
              </a:solidFill>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595669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nvSpPr>
        <p:spPr>
          <a:xfrm>
            <a:off x="945861" y="1173305"/>
            <a:ext cx="7352146" cy="1727201"/>
          </a:xfrm>
          <a:prstGeom prst="rect">
            <a:avLst/>
          </a:prstGeom>
        </p:spPr>
        <p:txBody>
          <a:bodyPr vert="horz" lIns="91440" tIns="45720" rIns="91440" bIns="45720" rtlCol="0" anchor="ctr">
            <a:no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ctr" defTabSz="457212"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smtClean="0">
                <a:ln>
                  <a:noFill/>
                </a:ln>
                <a:solidFill>
                  <a:prstClr val="black"/>
                </a:solidFill>
                <a:effectLst/>
                <a:uLnTx/>
                <a:uFillTx/>
                <a:latin typeface="Eras Demi ITC" panose="020B0805030504020804" pitchFamily="34" charset="0"/>
                <a:ea typeface="+mj-ea"/>
              </a:rPr>
              <a:t>5. Conclusion &amp; Way Forward</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01591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5.</a:t>
            </a:r>
            <a:r>
              <a:rPr kumimoji="0" lang="en-ZA" sz="3200" b="1" i="0" u="none" strike="noStrike" kern="1200" cap="none" spc="0" normalizeH="0" noProof="0" dirty="0" smtClean="0">
                <a:ln>
                  <a:noFill/>
                </a:ln>
                <a:solidFill>
                  <a:prstClr val="black"/>
                </a:solidFill>
                <a:effectLst/>
                <a:uLnTx/>
                <a:uFillTx/>
                <a:latin typeface="Arial" panose="020B0604020202020204" pitchFamily="34" charset="0"/>
                <a:ea typeface="+mj-ea"/>
                <a:cs typeface="Arial" panose="020B0604020202020204" pitchFamily="34" charset="0"/>
              </a:rPr>
              <a:t> C</a:t>
            </a:r>
            <a:r>
              <a:rPr kumimoji="0" lang="en-ZA" sz="3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rPr>
              <a:t>onclusion &amp; Way Forward</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fontScale="77500" lnSpcReduction="20000"/>
          </a:bodyPr>
          <a:lstStyle/>
          <a:p>
            <a:pPr>
              <a:lnSpc>
                <a:spcPct val="110000"/>
              </a:lnSpc>
            </a:pPr>
            <a:r>
              <a:rPr lang="en-US" sz="2800" dirty="0">
                <a:cs typeface="Arial"/>
              </a:rPr>
              <a:t>The complainants </a:t>
            </a:r>
            <a:r>
              <a:rPr lang="en-US" sz="2800" dirty="0" smtClean="0">
                <a:cs typeface="Arial"/>
              </a:rPr>
              <a:t>were contacted</a:t>
            </a:r>
            <a:r>
              <a:rPr lang="en-US" sz="2800" dirty="0">
                <a:cs typeface="Arial"/>
              </a:rPr>
              <a:t>, </a:t>
            </a:r>
            <a:r>
              <a:rPr lang="en-US" sz="2800" dirty="0" smtClean="0">
                <a:cs typeface="Arial"/>
              </a:rPr>
              <a:t>to </a:t>
            </a:r>
            <a:r>
              <a:rPr lang="en-US" sz="2800" dirty="0">
                <a:cs typeface="Arial"/>
              </a:rPr>
              <a:t>provide feedback and obtain </a:t>
            </a:r>
            <a:r>
              <a:rPr lang="en-US" sz="2800" dirty="0" smtClean="0">
                <a:cs typeface="Arial"/>
              </a:rPr>
              <a:t>instructions, to </a:t>
            </a:r>
            <a:r>
              <a:rPr lang="en-US" sz="2800" dirty="0">
                <a:cs typeface="Arial"/>
              </a:rPr>
              <a:t>arrange consultations </a:t>
            </a:r>
            <a:r>
              <a:rPr lang="en-US" sz="2800" dirty="0" smtClean="0">
                <a:cs typeface="Arial"/>
              </a:rPr>
              <a:t>and </a:t>
            </a:r>
            <a:r>
              <a:rPr lang="en-US" sz="2800" dirty="0">
                <a:cs typeface="Arial"/>
              </a:rPr>
              <a:t>mandates where </a:t>
            </a:r>
            <a:r>
              <a:rPr lang="en-US" sz="2800" dirty="0" smtClean="0">
                <a:cs typeface="Arial"/>
              </a:rPr>
              <a:t>required</a:t>
            </a:r>
          </a:p>
          <a:p>
            <a:pPr marL="0" indent="0">
              <a:lnSpc>
                <a:spcPct val="110000"/>
              </a:lnSpc>
              <a:buNone/>
            </a:pPr>
            <a:endParaRPr lang="en-US" sz="2800" dirty="0" smtClean="0"/>
          </a:p>
          <a:p>
            <a:pPr>
              <a:lnSpc>
                <a:spcPct val="110000"/>
              </a:lnSpc>
            </a:pPr>
            <a:r>
              <a:rPr lang="en-US" sz="2800" dirty="0" smtClean="0"/>
              <a:t>The four(4) pertinent gap areas and ten (10) specific gaps as detailed  above are receiving attention and specific service recovery interventions are being rolled out. </a:t>
            </a:r>
          </a:p>
          <a:p>
            <a:pPr marL="0" indent="0">
              <a:lnSpc>
                <a:spcPct val="110000"/>
              </a:lnSpc>
              <a:buNone/>
            </a:pPr>
            <a:endParaRPr lang="en-US" sz="2800" dirty="0" smtClean="0"/>
          </a:p>
          <a:p>
            <a:pPr>
              <a:lnSpc>
                <a:spcPct val="110000"/>
              </a:lnSpc>
            </a:pPr>
            <a:r>
              <a:rPr lang="en-US" sz="2800" dirty="0" smtClean="0"/>
              <a:t>This will be undertaken by both </a:t>
            </a:r>
            <a:r>
              <a:rPr lang="en-US" sz="2800" dirty="0"/>
              <a:t>management and </a:t>
            </a:r>
            <a:r>
              <a:rPr lang="en-US" sz="2800" dirty="0" smtClean="0"/>
              <a:t>employees to ensure that the process and system enhancements are executed. </a:t>
            </a:r>
          </a:p>
          <a:p>
            <a:pPr marL="0" indent="0">
              <a:lnSpc>
                <a:spcPct val="110000"/>
              </a:lnSpc>
              <a:buNone/>
            </a:pPr>
            <a:endParaRPr lang="en-US" sz="2800" dirty="0" smtClean="0"/>
          </a:p>
          <a:p>
            <a:pPr>
              <a:lnSpc>
                <a:spcPct val="110000"/>
              </a:lnSpc>
            </a:pPr>
            <a:r>
              <a:rPr lang="en-US" sz="2800" dirty="0" smtClean="0"/>
              <a:t> Great effort is and will be placed on:  </a:t>
            </a:r>
          </a:p>
          <a:p>
            <a:pPr lvl="1">
              <a:lnSpc>
                <a:spcPct val="110000"/>
              </a:lnSpc>
            </a:pPr>
            <a:r>
              <a:rPr lang="en-US" sz="2400" dirty="0" smtClean="0"/>
              <a:t>ensuring that our clients are assisted to make choices in legal and legal advice matters by professional and ethical legal practitioners/paralegals and</a:t>
            </a:r>
          </a:p>
          <a:p>
            <a:pPr lvl="1">
              <a:lnSpc>
                <a:spcPct val="110000"/>
              </a:lnSpc>
            </a:pPr>
            <a:r>
              <a:rPr lang="en-US" sz="2400" dirty="0" smtClean="0"/>
              <a:t> ensuring that our clients are treated with dignity and respect and whose human rights are protected and defended. </a:t>
            </a:r>
          </a:p>
          <a:p>
            <a:pPr marL="0" indent="0">
              <a:lnSpc>
                <a:spcPct val="110000"/>
              </a:lnSpc>
              <a:buNone/>
            </a:pPr>
            <a:endParaRPr lang="en-US" sz="2800" dirty="0">
              <a:cs typeface="Arial"/>
            </a:endParaRPr>
          </a:p>
          <a:p>
            <a:pPr marL="800100" lvl="1" indent="-400050">
              <a:lnSpc>
                <a:spcPct val="110000"/>
              </a:lnSpc>
              <a:buFont typeface="+mj-lt"/>
              <a:buAutoNum type="romanUcPeriod"/>
            </a:pPr>
            <a:endParaRPr lang="en-US" sz="1400" dirty="0">
              <a:latin typeface="Arial"/>
              <a:cs typeface="Arial"/>
            </a:endParaRPr>
          </a:p>
          <a:p>
            <a:pPr marL="800100" lvl="1" indent="-400050">
              <a:lnSpc>
                <a:spcPct val="110000"/>
              </a:lnSpc>
              <a:buFont typeface="+mj-lt"/>
              <a:buAutoNum type="romanLcPeriod"/>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3430007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ubtitle 2"/>
          <p:cNvSpPr>
            <a:spLocks noGrp="1"/>
          </p:cNvSpPr>
          <p:nvPr/>
        </p:nvSpPr>
        <p:spPr>
          <a:xfrm>
            <a:off x="70347" y="127934"/>
            <a:ext cx="5717894" cy="3920283"/>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200" dirty="0" smtClean="0">
                <a:solidFill>
                  <a:srgbClr val="00B050"/>
                </a:solidFill>
                <a:latin typeface="Eras Demi ITC" panose="020B0805030504020804" pitchFamily="34" charset="0"/>
              </a:rPr>
              <a:t>NGIYABONGA</a:t>
            </a:r>
          </a:p>
          <a:p>
            <a:r>
              <a:rPr lang="en-US" sz="3200" dirty="0" smtClean="0">
                <a:solidFill>
                  <a:srgbClr val="00B050"/>
                </a:solidFill>
                <a:latin typeface="Eras Demi ITC" panose="020B0805030504020804" pitchFamily="34" charset="0"/>
              </a:rPr>
              <a:t>THANK YOU</a:t>
            </a:r>
          </a:p>
          <a:p>
            <a:r>
              <a:rPr lang="en-US" sz="3200" dirty="0" smtClean="0">
                <a:solidFill>
                  <a:srgbClr val="00B050"/>
                </a:solidFill>
                <a:latin typeface="Eras Demi ITC" panose="020B0805030504020804" pitchFamily="34" charset="0"/>
              </a:rPr>
              <a:t>KE A LEBOGA</a:t>
            </a:r>
          </a:p>
          <a:p>
            <a:r>
              <a:rPr lang="en-US" sz="3200" dirty="0" smtClean="0">
                <a:solidFill>
                  <a:srgbClr val="00B050"/>
                </a:solidFill>
                <a:latin typeface="Eras Demi ITC" panose="020B0805030504020804" pitchFamily="34" charset="0"/>
              </a:rPr>
              <a:t>DANKIE</a:t>
            </a:r>
            <a:endParaRPr lang="en-US" sz="3200" dirty="0">
              <a:solidFill>
                <a:srgbClr val="00B050"/>
              </a:solidFill>
              <a:latin typeface="Eras Demi ITC" panose="020B0805030504020804" pitchFamily="34" charset="0"/>
            </a:endParaRPr>
          </a:p>
        </p:txBody>
      </p:sp>
      <p:pic>
        <p:nvPicPr>
          <p:cNvPr id="7" name="Picture 6"/>
          <p:cNvPicPr/>
          <p:nvPr/>
        </p:nvPicPr>
        <p:blipFill>
          <a:blip r:embed="rId3">
            <a:extLst>
              <a:ext uri="{28A0092B-C50C-407E-A947-70E740481C1C}">
                <a14:useLocalDpi xmlns:a14="http://schemas.microsoft.com/office/drawing/2010/main" xmlns="" val="0"/>
              </a:ext>
            </a:extLst>
          </a:blip>
          <a:stretch>
            <a:fillRect/>
          </a:stretch>
        </p:blipFill>
        <p:spPr>
          <a:xfrm>
            <a:off x="5689714" y="0"/>
            <a:ext cx="3445141" cy="1666875"/>
          </a:xfrm>
          <a:prstGeom prst="rect">
            <a:avLst/>
          </a:prstGeom>
        </p:spPr>
      </p:pic>
      <p:sp>
        <p:nvSpPr>
          <p:cNvPr id="15" name="Subtitle 2"/>
          <p:cNvSpPr>
            <a:spLocks noGrp="1"/>
          </p:cNvSpPr>
          <p:nvPr/>
        </p:nvSpPr>
        <p:spPr>
          <a:xfrm>
            <a:off x="2205430" y="6042959"/>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3600" dirty="0" smtClean="0">
                <a:solidFill>
                  <a:schemeClr val="bg1"/>
                </a:solidFill>
                <a:latin typeface="Eras Demi ITC" panose="020B0805030504020804" pitchFamily="34" charset="0"/>
              </a:rPr>
              <a:t>www.legal-aid.co.za</a:t>
            </a:r>
            <a:endParaRPr lang="en-US" sz="3600" dirty="0">
              <a:solidFill>
                <a:schemeClr val="bg1"/>
              </a:solidFill>
              <a:latin typeface="Eras Demi ITC" panose="020B0805030504020804" pitchFamily="34" charset="0"/>
            </a:endParaRPr>
          </a:p>
        </p:txBody>
      </p:sp>
    </p:spTree>
    <p:extLst>
      <p:ext uri="{BB962C8B-B14F-4D97-AF65-F5344CB8AC3E}">
        <p14:creationId xmlns:p14="http://schemas.microsoft.com/office/powerpoint/2010/main" xmlns="" val="39604812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ubtitle 2"/>
          <p:cNvSpPr>
            <a:spLocks noGrp="1"/>
          </p:cNvSpPr>
          <p:nvPr/>
        </p:nvSpPr>
        <p:spPr>
          <a:xfrm>
            <a:off x="70347" y="127934"/>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200" dirty="0" smtClean="0">
                <a:solidFill>
                  <a:srgbClr val="00B050"/>
                </a:solidFill>
                <a:latin typeface="Eras Demi ITC" panose="020B0805030504020804" pitchFamily="34" charset="0"/>
              </a:rPr>
              <a:t>Follow us on social media</a:t>
            </a:r>
            <a:endParaRPr lang="en-US" sz="3200" dirty="0">
              <a:solidFill>
                <a:srgbClr val="00B050"/>
              </a:solidFill>
              <a:latin typeface="Eras Demi ITC" panose="020B0805030504020804" pitchFamily="34" charset="0"/>
            </a:endParaRPr>
          </a:p>
        </p:txBody>
      </p:sp>
      <p:pic>
        <p:nvPicPr>
          <p:cNvPr id="7" name="Picture 6"/>
          <p:cNvPicPr/>
          <p:nvPr/>
        </p:nvPicPr>
        <p:blipFill>
          <a:blip r:embed="rId3">
            <a:extLst>
              <a:ext uri="{28A0092B-C50C-407E-A947-70E740481C1C}">
                <a14:useLocalDpi xmlns:a14="http://schemas.microsoft.com/office/drawing/2010/main" xmlns="" val="0"/>
              </a:ext>
            </a:extLst>
          </a:blip>
          <a:stretch>
            <a:fillRect/>
          </a:stretch>
        </p:blipFill>
        <p:spPr>
          <a:xfrm>
            <a:off x="5689714" y="0"/>
            <a:ext cx="3445141" cy="166687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xmlns="" val="0"/>
              </a:ext>
            </a:extLst>
          </a:blip>
          <a:srcRect l="19031" r="67100" b="74307"/>
          <a:stretch/>
        </p:blipFill>
        <p:spPr>
          <a:xfrm>
            <a:off x="556185" y="667859"/>
            <a:ext cx="762724" cy="741841"/>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xmlns="" val="0"/>
              </a:ext>
            </a:extLst>
          </a:blip>
          <a:srcRect l="34000" t="2191" r="50900" b="73238"/>
          <a:stretch/>
        </p:blipFill>
        <p:spPr>
          <a:xfrm>
            <a:off x="1195587" y="741856"/>
            <a:ext cx="875797" cy="748197"/>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xmlns="" val="0"/>
              </a:ext>
            </a:extLst>
          </a:blip>
          <a:srcRect l="1991" r="83160" b="71372"/>
          <a:stretch/>
        </p:blipFill>
        <p:spPr>
          <a:xfrm>
            <a:off x="2002543" y="671751"/>
            <a:ext cx="840098" cy="850306"/>
          </a:xfrm>
          <a:prstGeom prst="rect">
            <a:avLst/>
          </a:prstGeom>
        </p:spPr>
      </p:pic>
      <p:sp>
        <p:nvSpPr>
          <p:cNvPr id="11" name="TextBox 10"/>
          <p:cNvSpPr txBox="1"/>
          <p:nvPr/>
        </p:nvSpPr>
        <p:spPr>
          <a:xfrm>
            <a:off x="2701425" y="848123"/>
            <a:ext cx="2437956"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@LegalAidSA1</a:t>
            </a:r>
            <a:endParaRPr lang="en-US" sz="24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rotWithShape="1">
          <a:blip r:embed="rId4">
            <a:extLst>
              <a:ext uri="{28A0092B-C50C-407E-A947-70E740481C1C}">
                <a14:useLocalDpi xmlns:a14="http://schemas.microsoft.com/office/drawing/2010/main" xmlns="" val="0"/>
              </a:ext>
            </a:extLst>
          </a:blip>
          <a:srcRect l="51100" t="3714" r="34200" b="75905"/>
          <a:stretch/>
        </p:blipFill>
        <p:spPr>
          <a:xfrm>
            <a:off x="1920038" y="1678542"/>
            <a:ext cx="932734" cy="678929"/>
          </a:xfrm>
          <a:prstGeom prst="rect">
            <a:avLst/>
          </a:prstGeom>
        </p:spPr>
      </p:pic>
      <p:pic>
        <p:nvPicPr>
          <p:cNvPr id="13" name="Picture 12"/>
          <p:cNvPicPr>
            <a:picLocks noChangeAspect="1"/>
          </p:cNvPicPr>
          <p:nvPr/>
        </p:nvPicPr>
        <p:blipFill rotWithShape="1">
          <a:blip r:embed="rId4">
            <a:extLst>
              <a:ext uri="{28A0092B-C50C-407E-A947-70E740481C1C}">
                <a14:useLocalDpi xmlns:a14="http://schemas.microsoft.com/office/drawing/2010/main" xmlns="" val="0"/>
              </a:ext>
            </a:extLst>
          </a:blip>
          <a:srcRect l="84501" t="1429" r="1099" b="72857"/>
          <a:stretch/>
        </p:blipFill>
        <p:spPr>
          <a:xfrm>
            <a:off x="2756375" y="1664188"/>
            <a:ext cx="788950" cy="739641"/>
          </a:xfrm>
          <a:prstGeom prst="rect">
            <a:avLst/>
          </a:prstGeom>
        </p:spPr>
      </p:pic>
      <p:sp>
        <p:nvSpPr>
          <p:cNvPr id="14" name="TextBox 13"/>
          <p:cNvSpPr txBox="1"/>
          <p:nvPr/>
        </p:nvSpPr>
        <p:spPr>
          <a:xfrm>
            <a:off x="3488337" y="1626088"/>
            <a:ext cx="2472254"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Legal Aid South Africa</a:t>
            </a:r>
          </a:p>
        </p:txBody>
      </p:sp>
      <p:sp>
        <p:nvSpPr>
          <p:cNvPr id="15" name="Subtitle 2"/>
          <p:cNvSpPr>
            <a:spLocks noGrp="1"/>
          </p:cNvSpPr>
          <p:nvPr/>
        </p:nvSpPr>
        <p:spPr>
          <a:xfrm>
            <a:off x="2205430" y="6042959"/>
            <a:ext cx="5460005" cy="578025"/>
          </a:xfrm>
          <a:prstGeom prst="rect">
            <a:avLst/>
          </a:prstGeom>
        </p:spPr>
        <p:txBody>
          <a:bodyPr vert="horz" lIns="91440" tIns="45720" rIns="91440" bIns="45720" rtlCol="0">
            <a:noAutofit/>
          </a:bodyPr>
          <a:lstStyle>
            <a:lvl1pPr marL="0" indent="0" algn="ctr" defTabSz="457212" rtl="0" eaLnBrk="1" latinLnBrk="0" hangingPunct="1">
              <a:spcBef>
                <a:spcPct val="20000"/>
              </a:spcBef>
              <a:buFont typeface="Arial"/>
              <a:buNone/>
              <a:defRPr sz="2800" kern="1200">
                <a:solidFill>
                  <a:srgbClr val="008AC4"/>
                </a:solidFill>
                <a:latin typeface="+mn-lt"/>
                <a:ea typeface="+mn-ea"/>
                <a:cs typeface="+mn-cs"/>
              </a:defRPr>
            </a:lvl1pPr>
            <a:lvl2pPr marL="457212" indent="0" algn="ctr" defTabSz="457212"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23" indent="0" algn="ctr" defTabSz="457212"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34"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46"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57"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69"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80"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91" indent="0" algn="ctr" defTabSz="457212"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3600" dirty="0" smtClean="0">
                <a:solidFill>
                  <a:schemeClr val="bg1"/>
                </a:solidFill>
                <a:latin typeface="Eras Demi ITC" panose="020B0805030504020804" pitchFamily="34" charset="0"/>
              </a:rPr>
              <a:t>www.legal-aid.co.za</a:t>
            </a:r>
            <a:endParaRPr lang="en-US" sz="3600" dirty="0">
              <a:solidFill>
                <a:schemeClr val="bg1"/>
              </a:solidFill>
              <a:latin typeface="Eras Demi ITC" panose="020B0805030504020804" pitchFamily="34" charset="0"/>
            </a:endParaRPr>
          </a:p>
        </p:txBody>
      </p:sp>
    </p:spTree>
    <p:extLst>
      <p:ext uri="{BB962C8B-B14F-4D97-AF65-F5344CB8AC3E}">
        <p14:creationId xmlns:p14="http://schemas.microsoft.com/office/powerpoint/2010/main" xmlns="" val="1815793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1.1.Current Complaints – Matter 1</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fontScale="92500" lnSpcReduction="20000"/>
          </a:bodyPr>
          <a:lstStyle/>
          <a:p>
            <a:pPr>
              <a:lnSpc>
                <a:spcPct val="110000"/>
              </a:lnSpc>
            </a:pPr>
            <a:r>
              <a:rPr lang="en-US" sz="2200" dirty="0">
                <a:latin typeface="Arial"/>
                <a:cs typeface="Arial"/>
              </a:rPr>
              <a:t>The actual payment of ” </a:t>
            </a:r>
            <a:r>
              <a:rPr lang="en-US" sz="2200" i="1" dirty="0">
                <a:latin typeface="Arial"/>
                <a:cs typeface="Arial"/>
              </a:rPr>
              <a:t>Cool drink money </a:t>
            </a:r>
            <a:r>
              <a:rPr lang="en-US" sz="2200" dirty="0">
                <a:latin typeface="Arial"/>
                <a:cs typeface="Arial"/>
              </a:rPr>
              <a:t>“  to initial practitioner only raised by eNCA Journalist. Criminal charges will be considered once proof of payment furnished.</a:t>
            </a:r>
            <a:r>
              <a:rPr lang="en-US" sz="2200" dirty="0">
                <a:solidFill>
                  <a:srgbClr val="FF0000"/>
                </a:solidFill>
                <a:latin typeface="Arial"/>
                <a:cs typeface="Arial"/>
              </a:rPr>
              <a:t> </a:t>
            </a:r>
            <a:endParaRPr lang="en-US" sz="2200" dirty="0" smtClean="0">
              <a:latin typeface="Arial"/>
              <a:cs typeface="Arial"/>
            </a:endParaRPr>
          </a:p>
          <a:p>
            <a:pPr marL="0" indent="0">
              <a:lnSpc>
                <a:spcPct val="110000"/>
              </a:lnSpc>
              <a:buNone/>
            </a:pPr>
            <a:endParaRPr lang="en-US" sz="2200" b="1" dirty="0" smtClean="0">
              <a:solidFill>
                <a:srgbClr val="FF0000"/>
              </a:solidFill>
              <a:latin typeface="Arial"/>
              <a:cs typeface="Arial"/>
            </a:endParaRPr>
          </a:p>
          <a:p>
            <a:pPr marL="0" indent="0">
              <a:lnSpc>
                <a:spcPct val="110000"/>
              </a:lnSpc>
              <a:buNone/>
            </a:pPr>
            <a:r>
              <a:rPr lang="en-US" sz="2200" b="1" dirty="0" smtClean="0">
                <a:latin typeface="Arial"/>
                <a:cs typeface="Arial"/>
              </a:rPr>
              <a:t>Post the Programme - Feb 2021  </a:t>
            </a:r>
          </a:p>
          <a:p>
            <a:pPr marL="0" indent="0">
              <a:lnSpc>
                <a:spcPct val="110000"/>
              </a:lnSpc>
              <a:buNone/>
            </a:pPr>
            <a:endParaRPr lang="en-US" sz="2200" b="1" dirty="0" smtClean="0">
              <a:latin typeface="Arial"/>
              <a:cs typeface="Arial"/>
            </a:endParaRPr>
          </a:p>
          <a:p>
            <a:pPr>
              <a:lnSpc>
                <a:spcPct val="110000"/>
              </a:lnSpc>
            </a:pPr>
            <a:r>
              <a:rPr lang="en-US" sz="2200" dirty="0" smtClean="0">
                <a:latin typeface="Arial"/>
                <a:cs typeface="Arial"/>
              </a:rPr>
              <a:t>Determined that clients interest in Retirement Annuity already noted against investment and thus there is no loss relating to the monies invested in the Retirement Annuities. An Interdict will be sought as a further precaution.</a:t>
            </a:r>
          </a:p>
          <a:p>
            <a:pPr>
              <a:lnSpc>
                <a:spcPct val="110000"/>
              </a:lnSpc>
            </a:pPr>
            <a:r>
              <a:rPr lang="en-US" sz="2200" dirty="0" smtClean="0">
                <a:latin typeface="Arial"/>
                <a:cs typeface="Arial"/>
              </a:rPr>
              <a:t>Duplicate original report obtained from expert. No prejudice against the client as alleged in the </a:t>
            </a:r>
            <a:r>
              <a:rPr lang="en-US" sz="2200" dirty="0" err="1" smtClean="0">
                <a:latin typeface="Arial"/>
                <a:cs typeface="Arial"/>
              </a:rPr>
              <a:t>programme</a:t>
            </a:r>
            <a:r>
              <a:rPr lang="en-US" sz="2200" dirty="0" smtClean="0">
                <a:latin typeface="Arial"/>
                <a:cs typeface="Arial"/>
              </a:rPr>
              <a:t>.</a:t>
            </a:r>
          </a:p>
          <a:p>
            <a:pPr>
              <a:lnSpc>
                <a:spcPct val="110000"/>
              </a:lnSpc>
            </a:pPr>
            <a:r>
              <a:rPr lang="en-US" sz="2200" dirty="0" smtClean="0">
                <a:latin typeface="Arial"/>
                <a:cs typeface="Arial"/>
              </a:rPr>
              <a:t>Obtained available records from previous attorneys file to bring application to reconstruct court file with available pleadings.</a:t>
            </a:r>
          </a:p>
          <a:p>
            <a:pPr>
              <a:lnSpc>
                <a:spcPct val="110000"/>
              </a:lnSpc>
            </a:pPr>
            <a:r>
              <a:rPr lang="en-US" sz="2200" dirty="0" smtClean="0">
                <a:latin typeface="Arial"/>
                <a:cs typeface="Arial"/>
              </a:rPr>
              <a:t>Pre-trial notices served on the Defendant.</a:t>
            </a:r>
          </a:p>
          <a:p>
            <a:pPr>
              <a:lnSpc>
                <a:spcPct val="110000"/>
              </a:lnSpc>
            </a:pPr>
            <a:r>
              <a:rPr lang="en-US" sz="2200" dirty="0" smtClean="0">
                <a:latin typeface="Arial"/>
                <a:cs typeface="Arial"/>
              </a:rPr>
              <a:t>Follow up consultation on 26 Jan 2021 for feedback and instructions not honoured. New date set for 10 February 2021.</a:t>
            </a:r>
          </a:p>
          <a:p>
            <a:pPr>
              <a:lnSpc>
                <a:spcPct val="110000"/>
              </a:lnSpc>
            </a:pPr>
            <a:r>
              <a:rPr lang="en-US" sz="2200" dirty="0">
                <a:latin typeface="Arial"/>
                <a:cs typeface="Arial"/>
              </a:rPr>
              <a:t>Enforcement of Rule 43 awaiting client </a:t>
            </a:r>
            <a:r>
              <a:rPr lang="en-US" sz="2200" dirty="0" smtClean="0">
                <a:latin typeface="Arial"/>
                <a:cs typeface="Arial"/>
              </a:rPr>
              <a:t>instructions at above meeting</a:t>
            </a:r>
            <a:endParaRPr lang="en-US" sz="2200" dirty="0">
              <a:latin typeface="Arial"/>
              <a:cs typeface="Arial"/>
            </a:endParaRPr>
          </a:p>
          <a:p>
            <a:pPr>
              <a:lnSpc>
                <a:spcPct val="110000"/>
              </a:lnSpc>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37802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1.2. Current Complaints – Matter 2</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fontScale="92500" lnSpcReduction="10000"/>
          </a:bodyPr>
          <a:lstStyle/>
          <a:p>
            <a:pPr>
              <a:lnSpc>
                <a:spcPct val="110000"/>
              </a:lnSpc>
            </a:pPr>
            <a:r>
              <a:rPr lang="en-US" sz="2100" dirty="0" smtClean="0">
                <a:latin typeface="Arial"/>
                <a:cs typeface="Arial"/>
              </a:rPr>
              <a:t>Client applied for legal aid in September 2017. At that stage the pleadings in the matter was already closed. </a:t>
            </a:r>
          </a:p>
          <a:p>
            <a:pPr>
              <a:lnSpc>
                <a:spcPct val="110000"/>
              </a:lnSpc>
            </a:pPr>
            <a:r>
              <a:rPr lang="en-US" sz="2100" dirty="0" smtClean="0">
                <a:latin typeface="Arial"/>
                <a:cs typeface="Arial"/>
              </a:rPr>
              <a:t>The </a:t>
            </a:r>
            <a:r>
              <a:rPr lang="en-US" sz="2100" dirty="0">
                <a:latin typeface="Arial"/>
                <a:cs typeface="Arial"/>
              </a:rPr>
              <a:t>Plaintiff wants forfeiture of Government Subsidy house in her favour but evidence needs to be presented showing that Plaintiff contributed more to the estate and that there are grounds for forfeiture. Both parties would have received the government subsidy which makes this difficult</a:t>
            </a:r>
            <a:r>
              <a:rPr lang="en-US" sz="2100" dirty="0" smtClean="0">
                <a:latin typeface="Arial"/>
                <a:cs typeface="Arial"/>
              </a:rPr>
              <a:t>. From the TV interview it appears that the client does not understand this aspect of the law.</a:t>
            </a:r>
          </a:p>
          <a:p>
            <a:pPr>
              <a:lnSpc>
                <a:spcPct val="110000"/>
              </a:lnSpc>
            </a:pPr>
            <a:r>
              <a:rPr lang="en-US" sz="2100" dirty="0" smtClean="0">
                <a:latin typeface="Arial"/>
                <a:cs typeface="Arial"/>
              </a:rPr>
              <a:t>There have been 5 practitioners attending to the matter, 3 due to resignations and 1 to address a language barrier.</a:t>
            </a:r>
          </a:p>
          <a:p>
            <a:pPr>
              <a:lnSpc>
                <a:spcPct val="110000"/>
              </a:lnSpc>
            </a:pPr>
            <a:r>
              <a:rPr lang="en-US" sz="2100" dirty="0" smtClean="0">
                <a:latin typeface="Arial"/>
                <a:cs typeface="Arial"/>
              </a:rPr>
              <a:t>Defendant is unrepresented and attempts were made to convene a round table conference to try and settle the matter but the defendant did not co-operate (12 February 2018).</a:t>
            </a:r>
            <a:endParaRPr lang="en-US" sz="1700" dirty="0">
              <a:latin typeface="Arial"/>
              <a:cs typeface="Arial"/>
            </a:endParaRPr>
          </a:p>
          <a:p>
            <a:pPr>
              <a:lnSpc>
                <a:spcPct val="110000"/>
              </a:lnSpc>
            </a:pPr>
            <a:r>
              <a:rPr lang="en-US" sz="2100" dirty="0" smtClean="0">
                <a:latin typeface="Arial"/>
                <a:cs typeface="Arial"/>
              </a:rPr>
              <a:t>The practitioner then withdrew in August 2018 on the basis that client did not responds to various SMS’s and letters and close the file. This is disputed by the client.</a:t>
            </a:r>
          </a:p>
          <a:p>
            <a:pPr>
              <a:lnSpc>
                <a:spcPct val="110000"/>
              </a:lnSpc>
            </a:pPr>
            <a:r>
              <a:rPr lang="en-US" sz="2100" dirty="0" smtClean="0">
                <a:latin typeface="Arial"/>
                <a:cs typeface="Arial"/>
              </a:rPr>
              <a:t>Client re-applied for Legal Aid in Jan 2019.</a:t>
            </a:r>
          </a:p>
          <a:p>
            <a:pPr>
              <a:lnSpc>
                <a:spcPct val="110000"/>
              </a:lnSpc>
            </a:pPr>
            <a:endParaRPr lang="en-US" sz="2900" dirty="0">
              <a:latin typeface="Arial"/>
              <a:cs typeface="Arial"/>
            </a:endParaRPr>
          </a:p>
          <a:p>
            <a:pPr marL="800100" lvl="1" indent="-400050">
              <a:lnSpc>
                <a:spcPct val="110000"/>
              </a:lnSpc>
              <a:buFont typeface="+mj-lt"/>
              <a:buAutoNum type="romanLcPeriod"/>
            </a:pPr>
            <a:endParaRPr lang="en-US" sz="2100" dirty="0" smtClean="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437212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1.2. Current Complaints – Matter 2</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a:lnSpc>
                <a:spcPct val="110000"/>
              </a:lnSpc>
            </a:pPr>
            <a:r>
              <a:rPr lang="en-US" sz="2100" dirty="0" smtClean="0">
                <a:latin typeface="Arial"/>
                <a:cs typeface="Arial"/>
              </a:rPr>
              <a:t>A pre-trial date was sought on 29 January 2019 but date never allocated until request resubmitted on 7 August 2019. Then pre-trial date allocated for 6 December 2019.</a:t>
            </a:r>
          </a:p>
          <a:p>
            <a:pPr>
              <a:lnSpc>
                <a:spcPct val="110000"/>
              </a:lnSpc>
            </a:pPr>
            <a:r>
              <a:rPr lang="en-US" sz="2100" dirty="0" smtClean="0">
                <a:latin typeface="Arial"/>
                <a:cs typeface="Arial"/>
              </a:rPr>
              <a:t>The Pre-Trail proceeded on 6 December 2019 in the absence of the Defendant who did not arrive despite being advised of the date. Client was present and the practitioner consulted with the client.</a:t>
            </a:r>
          </a:p>
          <a:p>
            <a:pPr>
              <a:lnSpc>
                <a:spcPct val="110000"/>
              </a:lnSpc>
            </a:pPr>
            <a:r>
              <a:rPr lang="en-US" sz="2100" dirty="0" smtClean="0">
                <a:latin typeface="Arial"/>
                <a:cs typeface="Arial"/>
              </a:rPr>
              <a:t>Client complained on 27 February 2020 about the delay in finalizing her case</a:t>
            </a:r>
          </a:p>
          <a:p>
            <a:pPr>
              <a:lnSpc>
                <a:spcPct val="110000"/>
              </a:lnSpc>
            </a:pPr>
            <a:r>
              <a:rPr lang="en-US" sz="2100" dirty="0" smtClean="0">
                <a:latin typeface="Arial"/>
                <a:cs typeface="Arial"/>
              </a:rPr>
              <a:t>A court date for an opposed matter was requested on 5 March 2020 and a date was given for 1 June 2020. On that date the matter was postponed. The matter did not proceed due to the Covid 19 Directions as the court was not hearing opposed divorces.</a:t>
            </a:r>
          </a:p>
          <a:p>
            <a:pPr>
              <a:lnSpc>
                <a:spcPct val="110000"/>
              </a:lnSpc>
            </a:pPr>
            <a:r>
              <a:rPr lang="en-US" sz="2100" dirty="0" smtClean="0">
                <a:latin typeface="Arial"/>
                <a:cs typeface="Arial"/>
              </a:rPr>
              <a:t>A fresh complaint was received on 18 August 2020 but it was explained to client that the Courts were not issuing new court dates for opposed divorces.</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271626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nvSpPr>
        <p:spPr>
          <a:xfrm>
            <a:off x="381000" y="17137"/>
            <a:ext cx="7074877" cy="860687"/>
          </a:xfrm>
          <a:prstGeom prst="rect">
            <a:avLst/>
          </a:prstGeom>
        </p:spPr>
        <p:txBody>
          <a:bodyPr vert="horz" lIns="91440" tIns="45720" rIns="91440" bIns="45720" rtlCol="0" anchor="ctr">
            <a:normAutofit/>
          </a:bodyPr>
          <a:lstStyle>
            <a:lvl1pPr algn="l" defTabSz="457212" rtl="0" eaLnBrk="1" latinLnBrk="0" hangingPunct="1">
              <a:spcBef>
                <a:spcPct val="0"/>
              </a:spcBef>
              <a:buNone/>
              <a:defRPr sz="3200" b="1" kern="1200">
                <a:solidFill>
                  <a:srgbClr val="008AC4"/>
                </a:solidFill>
                <a:latin typeface="Itc franklin gothic std"/>
                <a:ea typeface="+mj-ea"/>
                <a:cs typeface="Itc franklin gothic std"/>
              </a:defRPr>
            </a:lvl1pPr>
          </a:lstStyle>
          <a:p>
            <a:pPr marL="0" marR="0" lvl="0" indent="0" algn="l" defTabSz="457212" rtl="0" eaLnBrk="1" fontAlgn="auto" latinLnBrk="0" hangingPunct="1">
              <a:lnSpc>
                <a:spcPct val="100000"/>
              </a:lnSpc>
              <a:spcBef>
                <a:spcPct val="0"/>
              </a:spcBef>
              <a:spcAft>
                <a:spcPts val="0"/>
              </a:spcAft>
              <a:buClrTx/>
              <a:buSzTx/>
              <a:buFontTx/>
              <a:buNone/>
              <a:tabLst/>
              <a:defRPr/>
            </a:pPr>
            <a:r>
              <a:rPr kumimoji="0" lang="en-ZA" sz="2800" b="1" i="0" u="none" strike="noStrike" kern="1200" cap="none" spc="0" normalizeH="0" baseline="0" noProof="0" dirty="0" smtClean="0">
                <a:ln>
                  <a:noFill/>
                </a:ln>
                <a:solidFill>
                  <a:srgbClr val="1F497D"/>
                </a:solidFill>
                <a:effectLst/>
                <a:uLnTx/>
                <a:uFillTx/>
                <a:latin typeface="Arial" panose="020B0604020202020204" pitchFamily="34" charset="0"/>
                <a:ea typeface="+mj-ea"/>
                <a:cs typeface="Arial" panose="020B0604020202020204" pitchFamily="34" charset="0"/>
              </a:rPr>
              <a:t>1.2. Current Complaints – Matter 2</a:t>
            </a:r>
            <a:endParaRPr kumimoji="0" lang="en-ZA" sz="2800" b="1" i="0" u="none" strike="noStrike" kern="1200" cap="none" spc="0" normalizeH="0" baseline="0" noProof="0" dirty="0">
              <a:ln>
                <a:noFill/>
              </a:ln>
              <a:solidFill>
                <a:srgbClr val="1F497D"/>
              </a:solidFill>
              <a:effectLst/>
              <a:uLnTx/>
              <a:uFillTx/>
              <a:latin typeface="Arial" panose="020B0604020202020204" pitchFamily="34" charset="0"/>
              <a:ea typeface="+mj-ea"/>
              <a:cs typeface="Arial" panose="020B0604020202020204" pitchFamily="34" charset="0"/>
            </a:endParaRPr>
          </a:p>
        </p:txBody>
      </p:sp>
      <p:sp>
        <p:nvSpPr>
          <p:cNvPr id="4" name="Content Placeholder 2"/>
          <p:cNvSpPr>
            <a:spLocks noGrp="1"/>
          </p:cNvSpPr>
          <p:nvPr>
            <p:ph idx="1"/>
          </p:nvPr>
        </p:nvSpPr>
        <p:spPr>
          <a:xfrm>
            <a:off x="457200" y="877824"/>
            <a:ext cx="8587409" cy="5613411"/>
          </a:xfrm>
        </p:spPr>
        <p:txBody>
          <a:bodyPr>
            <a:normAutofit lnSpcReduction="10000"/>
          </a:bodyPr>
          <a:lstStyle/>
          <a:p>
            <a:pPr>
              <a:lnSpc>
                <a:spcPct val="110000"/>
              </a:lnSpc>
            </a:pPr>
            <a:r>
              <a:rPr lang="en-US" sz="2100" dirty="0" smtClean="0">
                <a:latin typeface="Arial"/>
                <a:cs typeface="Arial"/>
              </a:rPr>
              <a:t>At a consultation on 5 October 2020 with the client requested a deed of settlement as the Defendant had been convinced by their daughter to give plaintiff the house.</a:t>
            </a:r>
          </a:p>
          <a:p>
            <a:pPr>
              <a:lnSpc>
                <a:spcPct val="110000"/>
              </a:lnSpc>
            </a:pPr>
            <a:r>
              <a:rPr lang="en-US" sz="2100" dirty="0" smtClean="0">
                <a:latin typeface="Arial"/>
                <a:cs typeface="Arial"/>
              </a:rPr>
              <a:t>The Consent Paper was furnished to the client to obtain the Defendants signature</a:t>
            </a:r>
          </a:p>
          <a:p>
            <a:pPr>
              <a:lnSpc>
                <a:spcPct val="110000"/>
              </a:lnSpc>
            </a:pPr>
            <a:r>
              <a:rPr lang="en-US" sz="2100" dirty="0" smtClean="0">
                <a:latin typeface="Arial"/>
                <a:cs typeface="Arial"/>
              </a:rPr>
              <a:t>A date was obtained for 14 December 2020 on the unopposed divorce roll but the defendant refused to sign the Consent Paper.</a:t>
            </a:r>
          </a:p>
          <a:p>
            <a:pPr>
              <a:lnSpc>
                <a:spcPct val="110000"/>
              </a:lnSpc>
            </a:pPr>
            <a:r>
              <a:rPr lang="en-US" sz="2100" dirty="0" smtClean="0">
                <a:latin typeface="Arial"/>
                <a:cs typeface="Arial"/>
              </a:rPr>
              <a:t>Follow ups were made for the signed consent paper with the client but ultimately Defendant refused to sign. The matter could thus not proceed on the unopposed divorce roll.</a:t>
            </a:r>
          </a:p>
          <a:p>
            <a:pPr>
              <a:lnSpc>
                <a:spcPct val="110000"/>
              </a:lnSpc>
            </a:pPr>
            <a:r>
              <a:rPr lang="en-US" sz="2100" dirty="0" smtClean="0">
                <a:latin typeface="Arial"/>
                <a:cs typeface="Arial"/>
              </a:rPr>
              <a:t>This was explained to client but she did not understand the practitioner who then sought assistance of a colleague to explain in Afrikaans. This is where the client alleges she was told she came to court on the wrong day.</a:t>
            </a:r>
          </a:p>
          <a:p>
            <a:pPr>
              <a:lnSpc>
                <a:spcPct val="110000"/>
              </a:lnSpc>
            </a:pPr>
            <a:r>
              <a:rPr lang="en-US" sz="2100" dirty="0" smtClean="0">
                <a:latin typeface="Arial"/>
                <a:cs typeface="Arial"/>
              </a:rPr>
              <a:t>Due to this language barrier a fifth practitioner has been appointed.</a:t>
            </a:r>
            <a:endParaRPr lang="en-US" sz="2100" dirty="0">
              <a:latin typeface="Arial"/>
              <a:cs typeface="Arial"/>
            </a:endParaRP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CBE9B7-FB75-284D-83FF-0AB6B020F1CD}"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893484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17931</TotalTime>
  <Words>5276</Words>
  <Application>Microsoft Office PowerPoint</Application>
  <PresentationFormat>On-screen Show (4:3)</PresentationFormat>
  <Paragraphs>704</Paragraphs>
  <Slides>53</Slides>
  <Notes>1</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Default Theme</vt:lpstr>
      <vt:lpstr>1_Default Theme</vt:lpstr>
      <vt:lpstr>Slide 1</vt:lpstr>
      <vt:lpstr> PRESENTATION OUTLINE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Mulalo Mukhudwana</dc:creator>
  <cp:lastModifiedBy>Monique</cp:lastModifiedBy>
  <cp:revision>922</cp:revision>
  <cp:lastPrinted>2021-02-08T14:07:34Z</cp:lastPrinted>
  <dcterms:created xsi:type="dcterms:W3CDTF">2019-04-02T13:10:53Z</dcterms:created>
  <dcterms:modified xsi:type="dcterms:W3CDTF">2021-02-12T08:33:12Z</dcterms:modified>
</cp:coreProperties>
</file>