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0" r:id="rId1"/>
  </p:sldMasterIdLst>
  <p:notesMasterIdLst>
    <p:notesMasterId r:id="rId13"/>
  </p:notesMasterIdLst>
  <p:handoutMasterIdLst>
    <p:handoutMasterId r:id="rId14"/>
  </p:handoutMasterIdLst>
  <p:sldIdLst>
    <p:sldId id="438" r:id="rId2"/>
    <p:sldId id="12349" r:id="rId3"/>
    <p:sldId id="12359" r:id="rId4"/>
    <p:sldId id="12293" r:id="rId5"/>
    <p:sldId id="12358" r:id="rId6"/>
    <p:sldId id="12357" r:id="rId7"/>
    <p:sldId id="12356" r:id="rId8"/>
    <p:sldId id="12321" r:id="rId9"/>
    <p:sldId id="12322" r:id="rId10"/>
    <p:sldId id="12323" r:id="rId11"/>
    <p:sldId id="12330" r:id="rId12"/>
  </p:sldIdLst>
  <p:sldSz cx="13823950" cy="7775575"/>
  <p:notesSz cx="6797675" cy="9926638"/>
  <p:defaultTextStyle>
    <a:defPPr>
      <a:defRPr lang="en-US"/>
    </a:defPPr>
    <a:lvl1pPr algn="l" defTabSz="9985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8475" indent="-41275" algn="l" defTabSz="9985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98538" indent="-84138" algn="l" defTabSz="9985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98600" indent="-127000" algn="l" defTabSz="9985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97075" indent="-168275" algn="l" defTabSz="998538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9" userDrawn="1">
          <p15:clr>
            <a:srgbClr val="A4A3A4"/>
          </p15:clr>
        </p15:guide>
        <p15:guide id="2" pos="435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8320" userDrawn="1">
          <p15:clr>
            <a:srgbClr val="A4A3A4"/>
          </p15:clr>
        </p15:guide>
        <p15:guide id="5" orient="horz" pos="4593" userDrawn="1">
          <p15:clr>
            <a:srgbClr val="A4A3A4"/>
          </p15:clr>
        </p15:guide>
        <p15:guide id="6" orient="horz" pos="294" userDrawn="1">
          <p15:clr>
            <a:srgbClr val="A4A3A4"/>
          </p15:clr>
        </p15:guide>
        <p15:guide id="7" pos="545" userDrawn="1">
          <p15:clr>
            <a:srgbClr val="A4A3A4"/>
          </p15:clr>
        </p15:guide>
        <p15:guide id="8" pos="8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CC98"/>
    <a:srgbClr val="F79125"/>
    <a:srgbClr val="D6C044"/>
    <a:srgbClr val="6BABE5"/>
    <a:srgbClr val="000000"/>
    <a:srgbClr val="007749"/>
    <a:srgbClr val="97D700"/>
    <a:srgbClr val="0C2340"/>
    <a:srgbClr val="E1585F"/>
    <a:srgbClr val="F894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4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32" y="-144"/>
      </p:cViewPr>
      <p:guideLst>
        <p:guide orient="horz" pos="2449"/>
        <p:guide orient="horz" pos="4593"/>
        <p:guide orient="horz" pos="294"/>
        <p:guide pos="4355"/>
        <p:guide pos="340"/>
        <p:guide pos="8320"/>
        <p:guide pos="545"/>
        <p:guide pos="81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0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3591134477353579"/>
          <c:y val="8.7112549480368687E-2"/>
          <c:w val="0.52936548740366518"/>
          <c:h val="0.62985886730169394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00774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D7-45C7-BFC3-EA77D94074C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D7-45C7-BFC3-EA77D94074CD}"/>
              </c:ext>
            </c:extLst>
          </c:dPt>
          <c:cat>
            <c:strRef>
              <c:f>Sheet1!$E$9:$E$10</c:f>
              <c:strCache>
                <c:ptCount val="2"/>
                <c:pt idx="0">
                  <c:v>Recovered cases</c:v>
                </c:pt>
                <c:pt idx="1">
                  <c:v>Active casesRecovered cases</c:v>
                </c:pt>
              </c:strCache>
            </c:strRef>
          </c:cat>
          <c:val>
            <c:numRef>
              <c:f>Sheet1!$F$9:$F$10</c:f>
              <c:numCache>
                <c:formatCode>0%</c:formatCode>
                <c:ptCount val="2"/>
                <c:pt idx="0">
                  <c:v>0.96000000000000008</c:v>
                </c:pt>
                <c:pt idx="1">
                  <c:v>4.0000000000000008E-2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D7-45C7-BFC3-EA77D94074CD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Gender</a:t>
            </a:r>
          </a:p>
        </c:rich>
      </c:tx>
      <c:layout>
        <c:manualLayout>
          <c:xMode val="edge"/>
          <c:yMode val="edge"/>
          <c:x val="0.41801018677543772"/>
          <c:y val="3.029816035729707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130153620008097"/>
          <c:y val="0.22138900907788669"/>
          <c:w val="0.54603781659824135"/>
          <c:h val="0.6411514759442305"/>
        </c:manualLayout>
      </c:layout>
      <c:pieChart>
        <c:varyColors val="1"/>
        <c:ser>
          <c:idx val="0"/>
          <c:order val="0"/>
          <c:tx>
            <c:strRef>
              <c:f>Sheet1!$D$5</c:f>
              <c:strCache>
                <c:ptCount val="1"/>
                <c:pt idx="0">
                  <c:v>Gender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39A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7F-4566-9081-A0F4F05E00A7}"/>
              </c:ext>
            </c:extLst>
          </c:dPt>
          <c:dPt>
            <c:idx val="1"/>
            <c:spPr>
              <a:solidFill>
                <a:srgbClr val="00AD6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7F-4566-9081-A0F4F05E00A7}"/>
              </c:ext>
            </c:extLst>
          </c:dPt>
          <c:dPt>
            <c:idx val="2"/>
            <c:spPr>
              <a:solidFill>
                <a:srgbClr val="FFB61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7F-4566-9081-A0F4F05E00A7}"/>
              </c:ext>
            </c:extLst>
          </c:dPt>
          <c:dLbls>
            <c:dLbl>
              <c:idx val="0"/>
              <c:layout>
                <c:manualLayout>
                  <c:x val="-0.21013946645326109"/>
                  <c:y val="-0.17473777778449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7F-4566-9081-A0F4F05E00A7}"/>
                </c:ext>
              </c:extLst>
            </c:dLbl>
            <c:dLbl>
              <c:idx val="1"/>
              <c:layout>
                <c:manualLayout>
                  <c:x val="-4.8275271456166925E-2"/>
                  <c:y val="3.667806478443695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7F-4566-9081-A0F4F05E00A7}"/>
                </c:ext>
              </c:extLst>
            </c:dLbl>
            <c:dLbl>
              <c:idx val="2"/>
              <c:layout>
                <c:manualLayout>
                  <c:x val="-4.7629758391363153E-17"/>
                  <c:y val="-2.158044369996428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7F-4566-9081-A0F4F05E0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Sheet1!$C$6:$C$8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Unknown</c:v>
                </c:pt>
              </c:strCache>
            </c:strRef>
          </c:cat>
          <c:val>
            <c:numRef>
              <c:f>Sheet1!$D$6:$D$8</c:f>
              <c:numCache>
                <c:formatCode>0.0%</c:formatCode>
                <c:ptCount val="3"/>
                <c:pt idx="0">
                  <c:v>0.74545454545454559</c:v>
                </c:pt>
                <c:pt idx="1">
                  <c:v>0.13454545454545461</c:v>
                </c:pt>
                <c:pt idx="2">
                  <c:v>2.181818181818182E-2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7F-4566-9081-A0F4F05E00A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5321889179746"/>
          <c:y val="0.8553359354616652"/>
          <c:w val="0.67905083526952459"/>
          <c:h val="7.145704726135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Age distribution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Sheet1!$G$21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1CC9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Sheet1!$F$22:$F$26</c:f>
              <c:strCache>
                <c:ptCount val="5"/>
                <c:pt idx="0">
                  <c:v>20 -29</c:v>
                </c:pt>
                <c:pt idx="1">
                  <c:v>30 - 39</c:v>
                </c:pt>
                <c:pt idx="2">
                  <c:v>40 - 49</c:v>
                </c:pt>
                <c:pt idx="3">
                  <c:v>50 - 59</c:v>
                </c:pt>
                <c:pt idx="4">
                  <c:v>60 and &gt;</c:v>
                </c:pt>
              </c:strCache>
            </c:strRef>
          </c:cat>
          <c:val>
            <c:numRef>
              <c:f>Sheet1!$G$22:$G$26</c:f>
              <c:numCache>
                <c:formatCode>General</c:formatCode>
                <c:ptCount val="5"/>
                <c:pt idx="0">
                  <c:v>3</c:v>
                </c:pt>
                <c:pt idx="1">
                  <c:v>37</c:v>
                </c:pt>
                <c:pt idx="2">
                  <c:v>70</c:v>
                </c:pt>
                <c:pt idx="3">
                  <c:v>133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E-43AF-981E-8904A1F8AB47}"/>
            </c:ext>
          </c:extLst>
        </c:ser>
        <c:dLbls>
          <c:showVal val="1"/>
        </c:dLbls>
        <c:gapWidth val="170"/>
        <c:axId val="81427456"/>
        <c:axId val="96776960"/>
      </c:barChart>
      <c:catAx>
        <c:axId val="81427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76960"/>
        <c:crosses val="autoZero"/>
        <c:auto val="1"/>
        <c:lblAlgn val="ctr"/>
        <c:lblOffset val="100"/>
      </c:catAx>
      <c:valAx>
        <c:axId val="96776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solidFill>
        <a:srgbClr val="FFFFFF">
          <a:lumMod val="75000"/>
        </a:srgb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Comorbidities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Sheet1!$D$15</c:f>
              <c:strCache>
                <c:ptCount val="1"/>
                <c:pt idx="0">
                  <c:v>Co-morbidities</c:v>
                </c:pt>
              </c:strCache>
            </c:strRef>
          </c:tx>
          <c:spPr>
            <a:solidFill>
              <a:srgbClr val="71CC98"/>
            </a:solidFill>
            <a:ln>
              <a:noFill/>
            </a:ln>
            <a:effectLst/>
          </c:spPr>
          <c:dPt>
            <c:idx val="4"/>
            <c:spPr>
              <a:solidFill>
                <a:srgbClr val="00AD6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C-496E-939B-2CEEEFE28C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Sheet1!$C$16:$C$20</c:f>
              <c:strCache>
                <c:ptCount val="5"/>
                <c:pt idx="0">
                  <c:v>None</c:v>
                </c:pt>
                <c:pt idx="1">
                  <c:v>One</c:v>
                </c:pt>
                <c:pt idx="2">
                  <c:v>Two </c:v>
                </c:pt>
                <c:pt idx="3">
                  <c:v>Three and more</c:v>
                </c:pt>
                <c:pt idx="4">
                  <c:v>Unkown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38</c:v>
                </c:pt>
                <c:pt idx="1">
                  <c:v>73</c:v>
                </c:pt>
                <c:pt idx="2">
                  <c:v>77</c:v>
                </c:pt>
                <c:pt idx="3">
                  <c:v>25</c:v>
                </c:pt>
                <c:pt idx="4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4C-496E-939B-2CEEEFE28C4A}"/>
            </c:ext>
          </c:extLst>
        </c:ser>
        <c:dLbls/>
        <c:gapWidth val="170"/>
        <c:axId val="96856704"/>
        <c:axId val="96670080"/>
      </c:barChart>
      <c:catAx>
        <c:axId val="9685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70080"/>
        <c:crosses val="autoZero"/>
        <c:auto val="1"/>
        <c:lblAlgn val="ctr"/>
        <c:lblOffset val="100"/>
      </c:catAx>
      <c:valAx>
        <c:axId val="966700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solidFill>
        <a:srgbClr val="FFFFFF">
          <a:lumMod val="75000"/>
        </a:srgb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03D727-2820-4A16-A3AD-C406105EF8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6533A8-81DA-488D-8558-59F0195AE6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03021-60A4-4386-8769-2DF465FFEC67}" type="datetimeFigureOut">
              <a:rPr lang="en-GB" smtClean="0"/>
              <a:pPr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4EF70A-FA13-49FE-ADAF-EA64E0BC0F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F0A491-4336-4FBE-B9FC-46C0E71CF6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3CDF-F128-4B8B-926E-0E8CA97D29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20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449E-7ADD-45CA-873C-86F602CE56D4}" type="datetimeFigureOut">
              <a:rPr lang="en-ZA" smtClean="0"/>
              <a:pPr/>
              <a:t>2021/02/10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B3F5-6737-4332-ABA7-089A19549D3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3720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 at sunset&#10;&#10;Description automatically generated">
            <a:extLst>
              <a:ext uri="{FF2B5EF4-FFF2-40B4-BE49-F238E27FC236}">
                <a16:creationId xmlns:a16="http://schemas.microsoft.com/office/drawing/2014/main" xmlns="" id="{6A227146-F9E1-4111-817B-9ED14ABCD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2817" y="4246"/>
            <a:ext cx="13866768" cy="52713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25377" y="5184501"/>
            <a:ext cx="11225190" cy="2609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941A14-BD55-4756-A1EC-9A59AD20AF23}"/>
              </a:ext>
            </a:extLst>
          </p:cNvPr>
          <p:cNvSpPr/>
          <p:nvPr userDrawn="1"/>
        </p:nvSpPr>
        <p:spPr>
          <a:xfrm>
            <a:off x="-42818" y="5363886"/>
            <a:ext cx="2777141" cy="2430285"/>
          </a:xfrm>
          <a:prstGeom prst="rect">
            <a:avLst/>
          </a:prstGeom>
          <a:solidFill>
            <a:srgbClr val="E1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3648-F334-4135-BA33-3E33CD06C49B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8FBAEF-FAD0-4DF0-9BC9-BBF5E539E0CF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732" y="5922756"/>
            <a:ext cx="8294219" cy="1687404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42818" y="5184498"/>
            <a:ext cx="11124000" cy="179388"/>
            <a:chOff x="2627313" y="1295400"/>
            <a:chExt cx="8280400" cy="179388"/>
          </a:xfrm>
          <a:effectLst/>
        </p:grpSpPr>
        <p:sp>
          <p:nvSpPr>
            <p:cNvPr id="21" name="Rectangle 20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11085041" y="5184497"/>
            <a:ext cx="2738909" cy="259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2011" y="5981265"/>
            <a:ext cx="1432560" cy="99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964732" y="6581326"/>
            <a:ext cx="7256880" cy="66920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5" name="Picture 2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FB9003AA-A285-4AC2-B295-BC5BFD82A0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734" y="5546712"/>
            <a:ext cx="1998620" cy="19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2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-1"/>
            <a:ext cx="13823951" cy="61178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666069"/>
            <a:ext cx="1204594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B2DF5-8CEC-490B-A2C7-57C85EF1F45B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09B8477-3613-4D09-BF38-390F4E223245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C217650-C738-487F-8088-2CB5186DD2C8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D79206B-3322-44F6-9887-A062233D8861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0195C00-3BCF-4157-8F42-8643052098A5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C7A6778-233A-4876-B6DA-1423AF722E63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3A45B3-78A0-4D62-A95A-1C3B65B90CE2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564F074-D5B2-4FBC-94C5-4502E2B4C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000" y="2156345"/>
            <a:ext cx="12045950" cy="21838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6" y="2906973"/>
            <a:ext cx="12035063" cy="4397114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518373" indent="0">
              <a:buFontTx/>
              <a:buNone/>
              <a:defRPr>
                <a:solidFill>
                  <a:schemeClr val="bg1"/>
                </a:solidFill>
              </a:defRPr>
            </a:lvl2pPr>
            <a:lvl3pPr marL="1036746" indent="0">
              <a:buFontTx/>
              <a:buNone/>
              <a:defRPr>
                <a:solidFill>
                  <a:schemeClr val="bg1"/>
                </a:solidFill>
              </a:defRPr>
            </a:lvl3pPr>
            <a:lvl4pPr marL="1555120" indent="0">
              <a:buFontTx/>
              <a:buNone/>
              <a:defRPr>
                <a:solidFill>
                  <a:schemeClr val="bg1"/>
                </a:solidFill>
              </a:defRPr>
            </a:lvl4pPr>
            <a:lvl5pPr marL="207349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BE20B7-EBBD-4ACF-BF15-DF565554F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03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29CF9-250B-43FB-9123-A1AEE99F10B7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Page</a:t>
            </a:r>
            <a:endParaRPr lang="en-Z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1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xmlns="" id="{CF16EA98-8C54-4943-BB67-491DCC26B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" y="0"/>
            <a:ext cx="13822680" cy="574548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5184501"/>
            <a:ext cx="11199813" cy="2576227"/>
          </a:xfrm>
          <a:prstGeom prst="rect">
            <a:avLst/>
          </a:prstGeom>
          <a:solidFill>
            <a:srgbClr val="6BA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8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8E50-7C1A-48A5-ACEF-A19FE04433E5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4CE283-2B15-4724-954D-1B0B5A716D81}"/>
              </a:ext>
            </a:extLst>
          </p:cNvPr>
          <p:cNvSpPr/>
          <p:nvPr userDrawn="1"/>
        </p:nvSpPr>
        <p:spPr>
          <a:xfrm>
            <a:off x="0" y="5363886"/>
            <a:ext cx="2757268" cy="24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9988" y="5687774"/>
            <a:ext cx="8149824" cy="1628403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9103" y="5184498"/>
            <a:ext cx="11124000" cy="179388"/>
            <a:chOff x="2627313" y="1295400"/>
            <a:chExt cx="8280400" cy="179388"/>
          </a:xfrm>
          <a:effectLst/>
        </p:grpSpPr>
        <p:sp>
          <p:nvSpPr>
            <p:cNvPr id="21" name="Rectangle 20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11085041" y="5184497"/>
            <a:ext cx="2800856" cy="259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2011" y="5981265"/>
            <a:ext cx="1432560" cy="9997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Table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979481414"/>
              </p:ext>
            </p:extLst>
          </p:nvPr>
        </p:nvGraphicFramePr>
        <p:xfrm>
          <a:off x="3076550" y="6837795"/>
          <a:ext cx="781200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ZA" sz="1200" b="0" dirty="0">
                          <a:solidFill>
                            <a:schemeClr val="accent1"/>
                          </a:solidFill>
                        </a:rPr>
                        <a:t> +27 11 498 7100 </a:t>
                      </a:r>
                    </a:p>
                  </a:txBody>
                  <a:tcPr marL="0" marR="456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accent1"/>
                          </a:solidFill>
                        </a:rPr>
                        <a:t>E</a:t>
                      </a:r>
                      <a:r>
                        <a:rPr lang="en-ZA" sz="1200" b="0" dirty="0">
                          <a:solidFill>
                            <a:schemeClr val="accent1"/>
                          </a:solidFill>
                        </a:rPr>
                        <a:t> info@mineralscouncil.org.za </a:t>
                      </a:r>
                    </a:p>
                  </a:txBody>
                  <a:tcPr marL="115887" marR="11588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accent1"/>
                          </a:solidFill>
                        </a:rPr>
                        <a:t>W</a:t>
                      </a:r>
                      <a:r>
                        <a:rPr lang="en-ZA" sz="1200" b="0" dirty="0">
                          <a:solidFill>
                            <a:schemeClr val="accent1"/>
                          </a:solidFill>
                        </a:rPr>
                        <a:t> www.mineralscouncil.org.za</a:t>
                      </a:r>
                    </a:p>
                  </a:txBody>
                  <a:tcPr marL="115887" marR="11588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 gridSpan="3"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accent1"/>
                          </a:solidFill>
                        </a:rPr>
                        <a:t>5 Hollard Street, Johannesburg, 2001, PO Box 61809, Marshalltown 2107</a:t>
                      </a:r>
                    </a:p>
                  </a:txBody>
                  <a:tcPr marL="0" marR="456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7D271044-4C8F-4DD7-890F-D2AD982124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734" y="5546712"/>
            <a:ext cx="1998620" cy="19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8724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BC955-FA79-466B-A37A-ED7B3D1E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00" y="457201"/>
            <a:ext cx="12045600" cy="10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D924F-0116-4749-A075-1C90C5FF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151" y="1219169"/>
            <a:ext cx="5940000" cy="933450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799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20173-7F4A-49B7-93E1-90D9EDA70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251" y="2152620"/>
            <a:ext cx="5940001" cy="486571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8394D9-A63B-4329-B18A-E03CE9DCB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60972" y="1219169"/>
            <a:ext cx="5940000" cy="933450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799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5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F3B3C3-CE6A-4D88-85D0-1B52517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60972" y="2152620"/>
            <a:ext cx="5973829" cy="486571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F9941A-5378-4CCF-BAFB-AE8987EC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15C4-26E5-4DB5-A926-54B9D07B45AE}" type="datetimeFigureOut">
              <a:rPr lang="en-ZA" smtClean="0"/>
              <a:pPr/>
              <a:t>2021/02/10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C599F7-3451-4AA8-81E7-89F78A3B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A810FF-3F5C-466C-B39D-500058CB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7409-8463-4770-8FE0-F21C5D09DEB0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C325FD-57F0-4B3D-A4D7-CA8DABF23CA4}"/>
              </a:ext>
            </a:extLst>
          </p:cNvPr>
          <p:cNvSpPr txBox="1"/>
          <p:nvPr userDrawn="1"/>
        </p:nvSpPr>
        <p:spPr>
          <a:xfrm>
            <a:off x="10469888" y="7133779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Page</a:t>
            </a:r>
            <a:endParaRPr lang="en-ZA" sz="1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947B54F-7686-4E08-80F1-B0739160C5B0}"/>
              </a:ext>
            </a:extLst>
          </p:cNvPr>
          <p:cNvGrpSpPr/>
          <p:nvPr userDrawn="1"/>
        </p:nvGrpSpPr>
        <p:grpSpPr>
          <a:xfrm>
            <a:off x="-19102" y="7187464"/>
            <a:ext cx="10393329" cy="144000"/>
            <a:chOff x="2627313" y="1295400"/>
            <a:chExt cx="8280400" cy="179388"/>
          </a:xfrm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7109798-1A5B-48C5-AE0F-D6378C4B904C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DF57CF7-9182-42AF-B3F6-6641BA30070D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C2C4B4F-060B-46CC-97EE-73FFC217F248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700EC8D-C5B1-4143-A94A-54A826743E3D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5E21722-1201-48E8-B521-07AE7D51E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6" y="6599974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732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B7A8A-59D7-4FE9-98FF-7F2E9614C615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7207250"/>
            <a:ext cx="10379641" cy="84138"/>
            <a:chOff x="2627313" y="1295400"/>
            <a:chExt cx="8280400" cy="179388"/>
          </a:xfrm>
        </p:grpSpPr>
        <p:sp>
          <p:nvSpPr>
            <p:cNvPr id="8" name="Rectangle 7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Page</a:t>
            </a:r>
            <a:endParaRPr lang="en-ZA" sz="1000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4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5F578-26B1-4703-87AC-D5C84EDD7AAC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7207250"/>
            <a:ext cx="10379641" cy="84138"/>
            <a:chOff x="2627313" y="1295400"/>
            <a:chExt cx="8280400" cy="179388"/>
          </a:xfrm>
        </p:grpSpPr>
        <p:sp>
          <p:nvSpPr>
            <p:cNvPr id="8" name="Rectangle 7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Page</a:t>
            </a:r>
            <a:endParaRPr lang="en-ZA" sz="1000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AD6CA6-8763-49EC-AB39-70B724170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95089" y="6621939"/>
            <a:ext cx="978644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6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188E1-332E-41E5-B81E-BCD29906B219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3AC6A5-6E92-4D08-8761-597E0FA4D816}"/>
              </a:ext>
            </a:extLst>
          </p:cNvPr>
          <p:cNvSpPr/>
          <p:nvPr userDrawn="1"/>
        </p:nvSpPr>
        <p:spPr>
          <a:xfrm>
            <a:off x="0" y="0"/>
            <a:ext cx="13823950" cy="7765367"/>
          </a:xfrm>
          <a:prstGeom prst="rect">
            <a:avLst/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7207250"/>
            <a:ext cx="10379641" cy="84138"/>
            <a:chOff x="2627313" y="1295400"/>
            <a:chExt cx="8280400" cy="179388"/>
          </a:xfrm>
        </p:grpSpPr>
        <p:sp>
          <p:nvSpPr>
            <p:cNvPr id="8" name="Rectangle 7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Page</a:t>
            </a:r>
            <a:endParaRPr lang="en-ZA" sz="1000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/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pic>
        <p:nvPicPr>
          <p:cNvPr id="20" name="Picture 1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3EE51EF8-CD86-4DD9-A11D-4A56A09AC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14857" y="6412950"/>
            <a:ext cx="1326668" cy="10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11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6" y="2592388"/>
            <a:ext cx="12035063" cy="4711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2" y="-1"/>
            <a:ext cx="13823951" cy="6117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666069"/>
            <a:ext cx="1204594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EA59C-4BF4-4997-81DD-5A801D2F9861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AAA098-5347-488E-9CC2-03098B5AFF88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777FBBC-AE80-4934-BD04-0CFECE812388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F3615B9-15F9-4656-AAFF-ED86054C3C32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5BFF595-823F-4D5A-81DF-D087BB39251B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036A9A7-97B2-4262-9636-412532906C38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E84E0A-D052-4D06-A632-3F43A6F3916D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62E7F9-C24E-4B62-9E07-100BC0F53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1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-1"/>
            <a:ext cx="13823951" cy="611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666069"/>
            <a:ext cx="12045949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6" y="2592388"/>
            <a:ext cx="12035063" cy="4711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E8EBF-75E4-4811-B29A-8B4AFEA4B112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18357C-B925-469B-A0D3-74A55BC9C176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D29B87F-7007-4CA5-8105-3808061DA41F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5FB250B-2A3F-42F9-921E-DAB8F2A054AC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196D08-89FD-4B1D-A2F0-052A25C28F28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510F14F-2373-4FC3-B273-57A231642160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8C7AA4-24F9-41F0-9904-8380AFE6AB47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E2EC74-B0E9-4C83-A397-BFA830594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50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range, indoor, sitting&#10;&#10;Description automatically generated">
            <a:extLst>
              <a:ext uri="{FF2B5EF4-FFF2-40B4-BE49-F238E27FC236}">
                <a16:creationId xmlns:a16="http://schemas.microsoft.com/office/drawing/2014/main" xmlns="" id="{29583EE5-A0FA-437B-99EE-8803325E9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32" b="29684"/>
          <a:stretch/>
        </p:blipFill>
        <p:spPr>
          <a:xfrm>
            <a:off x="-19102" y="-32088"/>
            <a:ext cx="13823950" cy="6017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96" y="6026348"/>
            <a:ext cx="12045949" cy="1008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EF61F-D4A7-4291-B717-6E1CC8773082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DF1498F-C4C2-4394-A32F-E2D34E5F8E49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282DEB4-DEAD-4C7D-9869-33A7628B9597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7B35557-3A3F-4904-8820-43D68B3B8D31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AB7AF8C-6958-457B-B4C7-961632D89938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59AC85B-A357-4B81-A375-2AB053541E4D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E06AFD-77AE-4C2A-A2AD-626DD5F4A887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1F5F0-C482-43D5-9A40-579F30FD5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next to a person wearing a helmet&#10;&#10;Description automatically generated">
            <a:extLst>
              <a:ext uri="{FF2B5EF4-FFF2-40B4-BE49-F238E27FC236}">
                <a16:creationId xmlns:a16="http://schemas.microsoft.com/office/drawing/2014/main" xmlns="" id="{2652F193-CCD5-4A62-8279-65FA4B0CC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69" t="35174" b="9380"/>
          <a:stretch/>
        </p:blipFill>
        <p:spPr>
          <a:xfrm>
            <a:off x="-19102" y="-32375"/>
            <a:ext cx="13827009" cy="600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96" y="6026348"/>
            <a:ext cx="12045949" cy="1008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BE727-9704-4A32-B5CB-B935044553DE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DF1498F-C4C2-4394-A32F-E2D34E5F8E49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282DEB4-DEAD-4C7D-9869-33A7628B9597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7B35557-3A3F-4904-8820-43D68B3B8D31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AB7AF8C-6958-457B-B4C7-961632D89938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59AC85B-A357-4B81-A375-2AB053541E4D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E06AFD-77AE-4C2A-A2AD-626DD5F4A887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1F5F0-C482-43D5-9A40-579F30FD5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  <p:pic>
        <p:nvPicPr>
          <p:cNvPr id="8" name="Picture 7" descr="A picture containing outdoor, person, truck, person&#10;&#10;Description automatically generated">
            <a:extLst>
              <a:ext uri="{FF2B5EF4-FFF2-40B4-BE49-F238E27FC236}">
                <a16:creationId xmlns:a16="http://schemas.microsoft.com/office/drawing/2014/main" xmlns="" id="{6B25E105-1169-4DC3-9F48-DC512F380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9102" y="-49043"/>
            <a:ext cx="13843052" cy="59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2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person, person, sitting&#10;&#10;Description automatically generated">
            <a:extLst>
              <a:ext uri="{FF2B5EF4-FFF2-40B4-BE49-F238E27FC236}">
                <a16:creationId xmlns:a16="http://schemas.microsoft.com/office/drawing/2014/main" xmlns="" id="{641236B0-4093-4A35-A54C-4892CBFE5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377"/>
            <a:ext cx="13807907" cy="6000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96" y="6026348"/>
            <a:ext cx="12045949" cy="10080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C5DAB-885E-4151-BB77-CD33C2F8D7A6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DF1498F-C4C2-4394-A32F-E2D34E5F8E49}"/>
              </a:ext>
            </a:extLst>
          </p:cNvPr>
          <p:cNvGrpSpPr/>
          <p:nvPr userDrawn="1"/>
        </p:nvGrpSpPr>
        <p:grpSpPr>
          <a:xfrm>
            <a:off x="-19102" y="7187463"/>
            <a:ext cx="10393329" cy="144000"/>
            <a:chOff x="2627313" y="1295400"/>
            <a:chExt cx="8280400" cy="179388"/>
          </a:xfrm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282DEB4-DEAD-4C7D-9869-33A7628B9597}"/>
                </a:ext>
              </a:extLst>
            </p:cNvPr>
            <p:cNvSpPr/>
            <p:nvPr userDrawn="1"/>
          </p:nvSpPr>
          <p:spPr>
            <a:xfrm>
              <a:off x="8837613" y="1295400"/>
              <a:ext cx="2070100" cy="1793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7B35557-3A3F-4904-8820-43D68B3B8D31}"/>
                </a:ext>
              </a:extLst>
            </p:cNvPr>
            <p:cNvSpPr/>
            <p:nvPr userDrawn="1"/>
          </p:nvSpPr>
          <p:spPr>
            <a:xfrm>
              <a:off x="6767513" y="1295400"/>
              <a:ext cx="2070100" cy="179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AB7AF8C-6958-457B-B4C7-961632D89938}"/>
                </a:ext>
              </a:extLst>
            </p:cNvPr>
            <p:cNvSpPr/>
            <p:nvPr userDrawn="1"/>
          </p:nvSpPr>
          <p:spPr>
            <a:xfrm>
              <a:off x="4697413" y="1295400"/>
              <a:ext cx="2070100" cy="179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59AC85B-A357-4B81-A375-2AB053541E4D}"/>
                </a:ext>
              </a:extLst>
            </p:cNvPr>
            <p:cNvSpPr/>
            <p:nvPr userDrawn="1"/>
          </p:nvSpPr>
          <p:spPr>
            <a:xfrm>
              <a:off x="2627313" y="1295400"/>
              <a:ext cx="2070100" cy="17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E06AFD-77AE-4C2A-A2AD-626DD5F4A887}"/>
              </a:ext>
            </a:extLst>
          </p:cNvPr>
          <p:cNvSpPr txBox="1"/>
          <p:nvPr userDrawn="1"/>
        </p:nvSpPr>
        <p:spPr>
          <a:xfrm>
            <a:off x="10469888" y="713377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Page</a:t>
            </a:r>
            <a:endParaRPr lang="en-ZA" sz="1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7A1F5F0-C482-43D5-9A40-579F30FD5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87185" y="6599975"/>
            <a:ext cx="976792" cy="6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000" y="457200"/>
            <a:ext cx="12045949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465200"/>
            <a:ext cx="12035063" cy="5838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396" y="7206807"/>
            <a:ext cx="311038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FC60B1-CF5A-45D2-A167-DBF4D42DD412}" type="datetime1">
              <a:rPr lang="en-ZA" smtClean="0"/>
              <a:pPr>
                <a:defRPr/>
              </a:pPr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9184" y="7206807"/>
            <a:ext cx="466558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ZA"/>
              <a:t>Presentation title inserted here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181" y="7051016"/>
            <a:ext cx="2249097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1E5FBA-1F83-4AF6-B167-432E06894ECF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445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772" r:id="rId2"/>
    <p:sldLayoutId id="2147483845" r:id="rId3"/>
    <p:sldLayoutId id="2147483841" r:id="rId4"/>
    <p:sldLayoutId id="2147483785" r:id="rId5"/>
    <p:sldLayoutId id="2147483786" r:id="rId6"/>
    <p:sldLayoutId id="2147483868" r:id="rId7"/>
    <p:sldLayoutId id="2147483871" r:id="rId8"/>
    <p:sldLayoutId id="2147483870" r:id="rId9"/>
    <p:sldLayoutId id="2147483803" r:id="rId10"/>
    <p:sldLayoutId id="2147483799" r:id="rId11"/>
    <p:sldLayoutId id="2147483790" r:id="rId12"/>
    <p:sldLayoutId id="2147483872" r:id="rId13"/>
  </p:sldLayoutIdLst>
  <p:hf hdr="0" ftr="0" dt="0"/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353" userDrawn="1">
          <p15:clr>
            <a:srgbClr val="F26B43"/>
          </p15:clr>
        </p15:guide>
        <p15:guide id="2" orient="horz" pos="2449" userDrawn="1">
          <p15:clr>
            <a:srgbClr val="F26B43"/>
          </p15:clr>
        </p15:guide>
        <p15:guide id="3" pos="1106" userDrawn="1">
          <p15:clr>
            <a:srgbClr val="F26B43"/>
          </p15:clr>
        </p15:guide>
        <p15:guide id="4" orient="horz" pos="816" userDrawn="1">
          <p15:clr>
            <a:srgbClr val="F26B43"/>
          </p15:clr>
        </p15:guide>
        <p15:guide id="5" orient="horz" pos="929" userDrawn="1">
          <p15:clr>
            <a:srgbClr val="F26B43"/>
          </p15:clr>
        </p15:guide>
        <p15:guide id="6" pos="7586" userDrawn="1">
          <p15:clr>
            <a:srgbClr val="F26B43"/>
          </p15:clr>
        </p15:guide>
        <p15:guide id="7" pos="2153" userDrawn="1">
          <p15:clr>
            <a:srgbClr val="F26B43"/>
          </p15:clr>
        </p15:guide>
        <p15:guide id="8" pos="3262" userDrawn="1">
          <p15:clr>
            <a:srgbClr val="F26B43"/>
          </p15:clr>
        </p15:guide>
        <p15:guide id="9" pos="5418" userDrawn="1">
          <p15:clr>
            <a:srgbClr val="F26B43"/>
          </p15:clr>
        </p15:guide>
        <p15:guide id="10" pos="6524" userDrawn="1">
          <p15:clr>
            <a:srgbClr val="F26B43"/>
          </p15:clr>
        </p15:guide>
        <p15:guide id="11" orient="horz" pos="4082" userDrawn="1">
          <p15:clr>
            <a:srgbClr val="F26B43"/>
          </p15:clr>
        </p15:guide>
        <p15:guide id="12" pos="905" userDrawn="1">
          <p15:clr>
            <a:srgbClr val="F26B43"/>
          </p15:clr>
        </p15:guide>
        <p15:guide id="13" pos="560" userDrawn="1">
          <p15:clr>
            <a:srgbClr val="F26B43"/>
          </p15:clr>
        </p15:guide>
        <p15:guide id="14" orient="horz" pos="3265" userDrawn="1">
          <p15:clr>
            <a:srgbClr val="F26B43"/>
          </p15:clr>
        </p15:guide>
        <p15:guide id="15" orient="horz" pos="1633" userDrawn="1">
          <p15:clr>
            <a:srgbClr val="F26B43"/>
          </p15:clr>
        </p15:guide>
        <p15:guide id="16" orient="horz" pos="288" userDrawn="1">
          <p15:clr>
            <a:srgbClr val="F26B43"/>
          </p15:clr>
        </p15:guide>
        <p15:guide id="17" orient="horz" pos="4601" userDrawn="1">
          <p15:clr>
            <a:srgbClr val="F26B43"/>
          </p15:clr>
        </p15:guide>
        <p15:guide id="18" pos="359" userDrawn="1">
          <p15:clr>
            <a:srgbClr val="F26B43"/>
          </p15:clr>
        </p15:guide>
        <p15:guide id="19" pos="8335" userDrawn="1">
          <p15:clr>
            <a:srgbClr val="F26B43"/>
          </p15:clr>
        </p15:guide>
        <p15:guide id="20" pos="8148" userDrawn="1">
          <p15:clr>
            <a:srgbClr val="F26B43"/>
          </p15:clr>
        </p15:guide>
        <p15:guide id="21" pos="70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3600" cap="all" dirty="0"/>
              <a:t>COVID-19 update</a:t>
            </a:r>
            <a:endParaRPr lang="en-Z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50C507-8152-4048-A8B9-9E9E1583F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ZA" sz="2400"/>
              <a:t>1</a:t>
            </a:r>
            <a:r>
              <a:rPr lang="en-ZA" sz="2400" dirty="0"/>
              <a:t>0</a:t>
            </a:r>
            <a:r>
              <a:rPr lang="en-ZA" sz="2400"/>
              <a:t> </a:t>
            </a:r>
            <a:r>
              <a:rPr lang="en-ZA" dirty="0"/>
              <a:t>February </a:t>
            </a:r>
            <a:r>
              <a:rPr lang="en-ZA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67334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1D82C9C-9A6B-4299-AB19-B4BA70D9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863" y="1465200"/>
            <a:ext cx="12035063" cy="2976171"/>
          </a:xfrm>
        </p:spPr>
        <p:txBody>
          <a:bodyPr>
            <a:normAutofit/>
          </a:bodyPr>
          <a:lstStyle/>
          <a:p>
            <a:r>
              <a:rPr lang="en-ZA" sz="2721" dirty="0"/>
              <a:t>South Africa getting past the second wave</a:t>
            </a:r>
          </a:p>
          <a:p>
            <a:r>
              <a:rPr lang="en-ZA" sz="2721" dirty="0"/>
              <a:t>Vaccination an important component of integrated approach to saving lives and livelihoods</a:t>
            </a:r>
          </a:p>
          <a:p>
            <a:r>
              <a:rPr lang="en-ZA" sz="2721" dirty="0"/>
              <a:t>Third wave possible in winter 2021 - Severity of third wave will depend on immunity achieved from previous epidemics and the vaccine programme</a:t>
            </a:r>
          </a:p>
          <a:p>
            <a:r>
              <a:rPr lang="en-ZA" sz="2721" dirty="0"/>
              <a:t>Heightened vigilance continues with preventive measures</a:t>
            </a:r>
          </a:p>
          <a:p>
            <a:pPr marL="0" indent="0">
              <a:buNone/>
            </a:pPr>
            <a:endParaRPr lang="en-ZA" sz="2721" dirty="0"/>
          </a:p>
          <a:p>
            <a:pPr marL="0" indent="0">
              <a:buNone/>
            </a:pPr>
            <a:endParaRPr lang="en-ZA" sz="2268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364B362-F1C1-4FBD-97D4-667452CB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68A53-A7DE-4720-9FBC-BD78A91F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7409-8463-4770-8FE0-F21C5D09DEB0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3919DE-4EE2-49B4-84DB-AE6A09F51204}"/>
              </a:ext>
            </a:extLst>
          </p:cNvPr>
          <p:cNvSpPr/>
          <p:nvPr/>
        </p:nvSpPr>
        <p:spPr>
          <a:xfrm>
            <a:off x="952863" y="5033872"/>
            <a:ext cx="10934176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sz="4800" dirty="0">
                <a:solidFill>
                  <a:schemeClr val="bg1"/>
                </a:solidFill>
              </a:rPr>
              <a:t>Work continues as ‘business unusual’</a:t>
            </a:r>
          </a:p>
        </p:txBody>
      </p:sp>
    </p:spTree>
    <p:extLst>
      <p:ext uri="{BB962C8B-B14F-4D97-AF65-F5344CB8AC3E}">
        <p14:creationId xmlns:p14="http://schemas.microsoft.com/office/powerpoint/2010/main" xmlns="" val="199895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3600" cap="all" dirty="0"/>
              <a:t>Questions?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xmlns="" val="51269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80E3D67-60DA-4889-A0E7-112035F2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Status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A3D095-3BBF-46C7-B028-5D1F4851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FBAEF-FAD0-4DF0-9BC9-BBF5E539E0CF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72F6CF55-104D-47B2-A73C-96EC282AC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410285"/>
              </p:ext>
            </p:extLst>
          </p:nvPr>
        </p:nvGraphicFramePr>
        <p:xfrm>
          <a:off x="889000" y="1630106"/>
          <a:ext cx="6564108" cy="419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108">
                  <a:extLst>
                    <a:ext uri="{9D8B030D-6E8A-4147-A177-3AD203B41FA5}">
                      <a16:colId xmlns:a16="http://schemas.microsoft.com/office/drawing/2014/main" xmlns="" val="104799849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3992627416"/>
                    </a:ext>
                  </a:extLst>
                </a:gridCol>
              </a:tblGrid>
              <a:tr h="453487">
                <a:tc gridSpan="2">
                  <a:txBody>
                    <a:bodyPr/>
                    <a:lstStyle/>
                    <a:p>
                      <a:r>
                        <a:rPr lang="en-ZA" sz="2200" dirty="0"/>
                        <a:t>As at 9 February 2021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497125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Total number of employees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472,082</a:t>
                      </a:r>
                      <a:endParaRPr lang="en-ZA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0189012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employees back at work</a:t>
                      </a:r>
                      <a:endParaRPr lang="en-ZA" sz="20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382,905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097005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Total number of tests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107,828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5266233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Total positive cases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28,588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30927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Active cases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1,073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206281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Recovered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4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27,196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857089"/>
                  </a:ext>
                </a:extLst>
              </a:tr>
              <a:tr h="533873">
                <a:tc>
                  <a:txBody>
                    <a:bodyPr/>
                    <a:lstStyle/>
                    <a:p>
                      <a:r>
                        <a:rPr lang="en-ZA" sz="2000" dirty="0"/>
                        <a:t>Deaths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319</a:t>
                      </a:r>
                      <a:endParaRPr lang="en-ZA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94168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36D4D2B-B8E9-4898-B379-E22F624BD0BD}"/>
              </a:ext>
            </a:extLst>
          </p:cNvPr>
          <p:cNvGrpSpPr/>
          <p:nvPr/>
        </p:nvGrpSpPr>
        <p:grpSpPr>
          <a:xfrm>
            <a:off x="8141017" y="333170"/>
            <a:ext cx="4562123" cy="3084924"/>
            <a:chOff x="8074855" y="867292"/>
            <a:chExt cx="4303926" cy="30849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E6345D-AD7A-428D-9FFD-4792D288B76F}"/>
                </a:ext>
              </a:extLst>
            </p:cNvPr>
            <p:cNvSpPr/>
            <p:nvPr/>
          </p:nvSpPr>
          <p:spPr>
            <a:xfrm>
              <a:off x="8178290" y="867292"/>
              <a:ext cx="3933315" cy="100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000" b="1" dirty="0">
                  <a:solidFill>
                    <a:schemeClr val="tx1"/>
                  </a:solidFill>
                </a:rPr>
                <a:t>Testing rates by population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2CA02A9-F4D8-4E4F-9721-EDFE5827C91C}"/>
                </a:ext>
              </a:extLst>
            </p:cNvPr>
            <p:cNvGrpSpPr/>
            <p:nvPr/>
          </p:nvGrpSpPr>
          <p:grpSpPr>
            <a:xfrm>
              <a:off x="8074855" y="1630106"/>
              <a:ext cx="4303926" cy="2322110"/>
              <a:chOff x="8074855" y="1630106"/>
              <a:chExt cx="4303926" cy="232211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96DDFB7-936D-40B4-9476-CBD654B75BD3}"/>
                  </a:ext>
                </a:extLst>
              </p:cNvPr>
              <p:cNvGrpSpPr/>
              <p:nvPr/>
            </p:nvGrpSpPr>
            <p:grpSpPr>
              <a:xfrm>
                <a:off x="8074855" y="1633131"/>
                <a:ext cx="2521662" cy="2319085"/>
                <a:chOff x="9191815" y="1295400"/>
                <a:chExt cx="3080824" cy="475597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3ABE72DD-3861-404F-BEEF-BC0B96C3AA06}"/>
                    </a:ext>
                  </a:extLst>
                </p:cNvPr>
                <p:cNvSpPr/>
                <p:nvPr/>
              </p:nvSpPr>
              <p:spPr>
                <a:xfrm>
                  <a:off x="9191815" y="1295400"/>
                  <a:ext cx="3080824" cy="153337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2400" dirty="0"/>
                    <a:t>Global test rate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B3951B8C-AA39-459A-A5BA-B45B2D0DA221}"/>
                    </a:ext>
                  </a:extLst>
                </p:cNvPr>
                <p:cNvSpPr/>
                <p:nvPr/>
              </p:nvSpPr>
              <p:spPr>
                <a:xfrm>
                  <a:off x="9191815" y="2906699"/>
                  <a:ext cx="3080824" cy="153337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2400" dirty="0"/>
                    <a:t>RSA test rate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86C4EBDD-C5B8-4227-8A36-BCADF45C428D}"/>
                    </a:ext>
                  </a:extLst>
                </p:cNvPr>
                <p:cNvSpPr/>
                <p:nvPr/>
              </p:nvSpPr>
              <p:spPr>
                <a:xfrm>
                  <a:off x="9191815" y="4517997"/>
                  <a:ext cx="3080824" cy="153337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sz="2400" dirty="0">
                      <a:solidFill>
                        <a:schemeClr val="tx1"/>
                      </a:solidFill>
                    </a:rPr>
                    <a:t>Mining test rate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A8437C9-102F-4981-BEB0-3E4F8E3DCEA4}"/>
                  </a:ext>
                </a:extLst>
              </p:cNvPr>
              <p:cNvGrpSpPr/>
              <p:nvPr/>
            </p:nvGrpSpPr>
            <p:grpSpPr>
              <a:xfrm>
                <a:off x="10466057" y="1630106"/>
                <a:ext cx="1912724" cy="2322110"/>
                <a:chOff x="8958690" y="1295400"/>
                <a:chExt cx="3337104" cy="475597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D35FC217-D768-44C2-8562-F7B6A538F1DD}"/>
                    </a:ext>
                  </a:extLst>
                </p:cNvPr>
                <p:cNvSpPr/>
                <p:nvPr/>
              </p:nvSpPr>
              <p:spPr>
                <a:xfrm>
                  <a:off x="9214972" y="1295400"/>
                  <a:ext cx="3080822" cy="1533377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ZA" sz="3200" b="1" dirty="0"/>
                    <a:t>19.22%</a:t>
                  </a:r>
                  <a:endParaRPr lang="en-GB" sz="3200" b="1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5C644AA3-1EC2-447E-86F1-100AF9D49D14}"/>
                    </a:ext>
                  </a:extLst>
                </p:cNvPr>
                <p:cNvSpPr/>
                <p:nvPr/>
              </p:nvSpPr>
              <p:spPr>
                <a:xfrm>
                  <a:off x="9214952" y="2906700"/>
                  <a:ext cx="3080824" cy="153337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ZA" sz="3600" b="1" dirty="0"/>
                    <a:t>14.24%</a:t>
                  </a:r>
                  <a:endParaRPr lang="en-GB" sz="3600" b="1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76B8C91A-A902-4355-9BD2-EBF77C065E52}"/>
                    </a:ext>
                  </a:extLst>
                </p:cNvPr>
                <p:cNvSpPr/>
                <p:nvPr/>
              </p:nvSpPr>
              <p:spPr>
                <a:xfrm>
                  <a:off x="8958690" y="4517998"/>
                  <a:ext cx="3337088" cy="153337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ZA" sz="3600" b="1" dirty="0">
                      <a:solidFill>
                        <a:schemeClr val="tx1"/>
                      </a:solidFill>
                    </a:rPr>
                    <a:t>22.84%</a:t>
                  </a:r>
                  <a:endParaRPr lang="en-GB" sz="3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0E32EAB5-450F-4369-9C7E-DF242159A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4214350"/>
              </p:ext>
            </p:extLst>
          </p:nvPr>
        </p:nvGraphicFramePr>
        <p:xfrm>
          <a:off x="8595948" y="4072353"/>
          <a:ext cx="3908054" cy="328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3888E14A-7163-4E61-8893-5895F3C26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438334"/>
              </p:ext>
            </p:extLst>
          </p:nvPr>
        </p:nvGraphicFramePr>
        <p:xfrm>
          <a:off x="11291024" y="4758937"/>
          <a:ext cx="2027460" cy="955680"/>
        </p:xfrm>
        <a:graphic>
          <a:graphicData uri="http://schemas.openxmlformats.org/drawingml/2006/table">
            <a:tbl>
              <a:tblPr/>
              <a:tblGrid>
                <a:gridCol w="2027460">
                  <a:extLst>
                    <a:ext uri="{9D8B030D-6E8A-4147-A177-3AD203B41FA5}">
                      <a16:colId xmlns:a16="http://schemas.microsoft.com/office/drawing/2014/main" xmlns="" val="62957312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</a:rPr>
                        <a:t>Recovered cases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8262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solidFill>
                            <a:srgbClr val="007749"/>
                          </a:solidFill>
                        </a:rPr>
                        <a:t>96%</a:t>
                      </a:r>
                      <a:endParaRPr lang="en-GB" sz="3200" b="1" dirty="0">
                        <a:solidFill>
                          <a:srgbClr val="007749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639297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D33C95D8-9265-441E-9739-C3B20EA9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019195"/>
              </p:ext>
            </p:extLst>
          </p:nvPr>
        </p:nvGraphicFramePr>
        <p:xfrm>
          <a:off x="8364108" y="4024438"/>
          <a:ext cx="2027460" cy="955680"/>
        </p:xfrm>
        <a:graphic>
          <a:graphicData uri="http://schemas.openxmlformats.org/drawingml/2006/table">
            <a:tbl>
              <a:tblPr/>
              <a:tblGrid>
                <a:gridCol w="2027460">
                  <a:extLst>
                    <a:ext uri="{9D8B030D-6E8A-4147-A177-3AD203B41FA5}">
                      <a16:colId xmlns:a16="http://schemas.microsoft.com/office/drawing/2014/main" xmlns="" val="62957312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ZA" sz="1600" b="1" dirty="0">
                          <a:solidFill>
                            <a:schemeClr val="bg1"/>
                          </a:solidFill>
                        </a:rPr>
                        <a:t>   Active cases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4662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ZA" sz="3200" b="1" dirty="0">
                          <a:solidFill>
                            <a:schemeClr val="accent2"/>
                          </a:solidFill>
                        </a:rPr>
                        <a:t>     4%</a:t>
                      </a:r>
                      <a:endParaRPr lang="en-GB" sz="32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12880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B6BBC92-A26E-46E4-8779-50FC0375AB24}"/>
              </a:ext>
            </a:extLst>
          </p:cNvPr>
          <p:cNvSpPr/>
          <p:nvPr/>
        </p:nvSpPr>
        <p:spPr>
          <a:xfrm>
            <a:off x="9687640" y="3844763"/>
            <a:ext cx="3790508" cy="455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</a:rPr>
              <a:t>Status of cases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5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CAA7D9D-7B9B-4420-9812-3C20D09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3EEA9E-B0C9-46C6-8683-0A37C874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0CE9A4-DFF6-404C-9B18-A88F69BB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61" y="1643843"/>
            <a:ext cx="8695268" cy="52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15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CAA7D9D-7B9B-4420-9812-3C20D09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3EEA9E-B0C9-46C6-8683-0A37C874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47E3FA-62AA-4A27-A6E2-1D73774F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3887788"/>
            <a:ext cx="12813348" cy="2973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FAE6B8-A449-4B68-BD1E-FC6EB779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00" y="913825"/>
            <a:ext cx="6568698" cy="31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89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68268F-FA6D-4088-ABEE-FFD177B5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BC4D38-3BB5-4A29-9533-CDF5C2DA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BB0B34-5EA0-4BD3-9173-22AB1948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2162703"/>
            <a:ext cx="6900333" cy="3450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2A765E-0206-4AFD-9266-34B60A640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704" y="2305204"/>
            <a:ext cx="6568049" cy="33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7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BA5EF7A-CBDF-41BC-806A-A86D207E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Analysis of deaths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913106-2427-4E75-A4AC-78A2CD56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4924A9F-F95F-48A1-9DEF-327C84E82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232142"/>
              </p:ext>
            </p:extLst>
          </p:nvPr>
        </p:nvGraphicFramePr>
        <p:xfrm>
          <a:off x="569360" y="1262069"/>
          <a:ext cx="4888344" cy="529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401A023E-D8AE-4599-ABC1-9199C4456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6340141"/>
              </p:ext>
            </p:extLst>
          </p:nvPr>
        </p:nvGraphicFramePr>
        <p:xfrm>
          <a:off x="6883607" y="1262069"/>
          <a:ext cx="4888344" cy="247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B2FD428-3761-4036-9D6B-B85C7CD6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144522"/>
              </p:ext>
            </p:extLst>
          </p:nvPr>
        </p:nvGraphicFramePr>
        <p:xfrm>
          <a:off x="6883607" y="4103745"/>
          <a:ext cx="4888344" cy="265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17571223-FBB6-4A38-ADC3-E4F43D4555BD}"/>
              </a:ext>
            </a:extLst>
          </p:cNvPr>
          <p:cNvSpPr txBox="1"/>
          <p:nvPr/>
        </p:nvSpPr>
        <p:spPr>
          <a:xfrm>
            <a:off x="747762" y="6219977"/>
            <a:ext cx="470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600" b="1" dirty="0"/>
              <a:t>N = 275 </a:t>
            </a:r>
          </a:p>
          <a:p>
            <a:pPr algn="ctr"/>
            <a:r>
              <a:rPr lang="en-ZA" sz="1400" i="1" dirty="0"/>
              <a:t>as at 29 January 2021</a:t>
            </a:r>
            <a:endParaRPr lang="en-ZA" sz="1800" i="1" dirty="0"/>
          </a:p>
        </p:txBody>
      </p:sp>
    </p:spTree>
    <p:extLst>
      <p:ext uri="{BB962C8B-B14F-4D97-AF65-F5344CB8AC3E}">
        <p14:creationId xmlns:p14="http://schemas.microsoft.com/office/powerpoint/2010/main" xmlns="" val="273834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C38A31A-0E48-4293-BD89-67C3D0E1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721" dirty="0"/>
              <a:t>Pre- and post-December break readiness plans</a:t>
            </a:r>
          </a:p>
          <a:p>
            <a:pPr lvl="1"/>
            <a:r>
              <a:rPr lang="en-ZA" sz="2721" dirty="0"/>
              <a:t>Additional education of employees on COVID-19 prevention measures</a:t>
            </a:r>
          </a:p>
          <a:p>
            <a:pPr lvl="1"/>
            <a:r>
              <a:rPr lang="en-ZA" sz="2721" dirty="0"/>
              <a:t>Staggering the release and return of employees</a:t>
            </a:r>
          </a:p>
          <a:p>
            <a:pPr lvl="1"/>
            <a:r>
              <a:rPr lang="en-ZA" sz="2721" dirty="0"/>
              <a:t>Encouraging workers not to travel home to hotspots where possible</a:t>
            </a:r>
          </a:p>
          <a:p>
            <a:pPr lvl="1"/>
            <a:r>
              <a:rPr lang="en-ZA" sz="2721" dirty="0"/>
              <a:t>Arranging PCR tests for foreign employees and facilitating border crossing </a:t>
            </a:r>
          </a:p>
          <a:p>
            <a:pPr lvl="1"/>
            <a:r>
              <a:rPr lang="en-ZA" sz="2721" dirty="0"/>
              <a:t>More testing on return, especially for employees from hotspots</a:t>
            </a:r>
          </a:p>
          <a:p>
            <a:pPr lvl="1"/>
            <a:r>
              <a:rPr lang="en-ZA" sz="2721" dirty="0"/>
              <a:t>Wider adoption of COVID antigen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E5DFBCF-2508-40C9-AECB-5A1DC848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Response of industry to second wave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FBA383-B583-462D-9672-E3C0E7B6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4636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8563F7-FC8C-4049-B2B7-0B6008F87A5C}"/>
              </a:ext>
            </a:extLst>
          </p:cNvPr>
          <p:cNvSpPr/>
          <p:nvPr/>
        </p:nvSpPr>
        <p:spPr>
          <a:xfrm>
            <a:off x="8334103" y="691115"/>
            <a:ext cx="3213464" cy="59967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3741BA-93C8-4AC1-8FC2-EE06B58E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Vaccine preparedness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697EB4-3837-4754-A97F-642DB60B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150" y="1424678"/>
            <a:ext cx="6981263" cy="5368008"/>
          </a:xfrm>
        </p:spPr>
        <p:txBody>
          <a:bodyPr>
            <a:normAutofit lnSpcReduction="10000"/>
          </a:bodyPr>
          <a:lstStyle/>
          <a:p>
            <a:r>
              <a:rPr lang="en-ZA" sz="2268" dirty="0"/>
              <a:t>Minerals sector supportive of government-led vaccination strategy</a:t>
            </a:r>
          </a:p>
          <a:p>
            <a:r>
              <a:rPr lang="en-ZA" sz="2268" dirty="0"/>
              <a:t>Sector has offered its significant infrastructure and resources to support roll-out:</a:t>
            </a:r>
          </a:p>
          <a:p>
            <a:pPr lvl="1"/>
            <a:r>
              <a:rPr lang="en-ZA" sz="2268" dirty="0"/>
              <a:t>60,000 to 80,000 vaccinations per day</a:t>
            </a:r>
          </a:p>
          <a:p>
            <a:pPr lvl="1"/>
            <a:r>
              <a:rPr lang="en-ZA" sz="2268" dirty="0"/>
              <a:t>To vaccinate 2.5 million to 3 million people – employees, families and mining communities</a:t>
            </a:r>
          </a:p>
          <a:p>
            <a:r>
              <a:rPr lang="en-ZA" sz="2268" dirty="0"/>
              <a:t>Mine facilities registering as vaccination sites</a:t>
            </a:r>
          </a:p>
          <a:p>
            <a:r>
              <a:rPr lang="en-ZA" sz="2268" dirty="0"/>
              <a:t>Registration of 1.5 million health workers (Phase 1) underway</a:t>
            </a:r>
          </a:p>
          <a:p>
            <a:r>
              <a:rPr lang="en-ZA" sz="2268" dirty="0"/>
              <a:t>Mineworkers part of Phase 2, together with vulnerable groups and populations in congregate settings</a:t>
            </a:r>
          </a:p>
          <a:p>
            <a:r>
              <a:rPr lang="en-ZA" sz="2268" dirty="0"/>
              <a:t>Collaborative approach with unions </a:t>
            </a:r>
          </a:p>
          <a:p>
            <a:pPr marL="518373" lvl="1" indent="0">
              <a:buNone/>
            </a:pPr>
            <a:r>
              <a:rPr lang="en-ZA" sz="2268" dirty="0"/>
              <a:t>– education is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F0ABBD-131C-45C7-984D-D5D8A8B3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6EAD3-2F72-4062-B8AD-66032594F5B0}" type="slidenum">
              <a:rPr lang="en-ZA" smtClean="0"/>
              <a:pPr>
                <a:defRPr/>
              </a:pPr>
              <a:t>9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66A00D-78CD-4759-9E71-8831065B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8939581" y="1424678"/>
            <a:ext cx="2144296" cy="49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4300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MCSA">
      <a:dk1>
        <a:sysClr val="windowText" lastClr="000000"/>
      </a:dk1>
      <a:lt1>
        <a:srgbClr val="FFFFFF"/>
      </a:lt1>
      <a:dk2>
        <a:srgbClr val="0C2340"/>
      </a:dk2>
      <a:lt2>
        <a:srgbClr val="D1D3D4"/>
      </a:lt2>
      <a:accent1>
        <a:srgbClr val="0039A6"/>
      </a:accent1>
      <a:accent2>
        <a:srgbClr val="EE2B37"/>
      </a:accent2>
      <a:accent3>
        <a:srgbClr val="00AD69"/>
      </a:accent3>
      <a:accent4>
        <a:srgbClr val="FFB612"/>
      </a:accent4>
      <a:accent5>
        <a:srgbClr val="6BABE5"/>
      </a:accent5>
      <a:accent6>
        <a:srgbClr val="FF7F32"/>
      </a:accent6>
      <a:hlink>
        <a:srgbClr val="97D700"/>
      </a:hlink>
      <a:folHlink>
        <a:srgbClr val="FED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6934</TotalTime>
  <Words>304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COVID-19 update</vt:lpstr>
      <vt:lpstr>Status update</vt:lpstr>
      <vt:lpstr>Status update</vt:lpstr>
      <vt:lpstr>Status update</vt:lpstr>
      <vt:lpstr>Status update</vt:lpstr>
      <vt:lpstr>Slide 6</vt:lpstr>
      <vt:lpstr>Analysis of deaths</vt:lpstr>
      <vt:lpstr>Response of industry to second wave</vt:lpstr>
      <vt:lpstr>Vaccine preparedness</vt:lpstr>
      <vt:lpstr>Conclusion</vt:lpstr>
      <vt:lpstr>Questions?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Venetia Daniolos</dc:creator>
  <cp:lastModifiedBy>USER</cp:lastModifiedBy>
  <cp:revision>568</cp:revision>
  <cp:lastPrinted>2018-11-16T12:08:59Z</cp:lastPrinted>
  <dcterms:created xsi:type="dcterms:W3CDTF">2017-06-14T14:48:53Z</dcterms:created>
  <dcterms:modified xsi:type="dcterms:W3CDTF">2021-02-10T10:03:52Z</dcterms:modified>
</cp:coreProperties>
</file>