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76" r:id="rId2"/>
    <p:sldId id="375" r:id="rId3"/>
    <p:sldId id="392" r:id="rId4"/>
    <p:sldId id="393" r:id="rId5"/>
    <p:sldId id="394" r:id="rId6"/>
    <p:sldId id="388" r:id="rId7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8B61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854" autoAdjust="0"/>
    <p:restoredTop sz="92011"/>
  </p:normalViewPr>
  <p:slideViewPr>
    <p:cSldViewPr snapToGrid="0" snapToObjects="1">
      <p:cViewPr varScale="1">
        <p:scale>
          <a:sx n="67" d="100"/>
          <a:sy n="67" d="100"/>
        </p:scale>
        <p:origin x="-1716" y="-9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07A8F-D4EE-9B46-A644-35CE8348EE99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C886D-0CC8-C040-92BC-ABE325B3E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74790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C886D-0CC8-C040-92BC-ABE325B3ECC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502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8227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7895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717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400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42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477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4999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858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0334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014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41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1A7F0-67EA-7440-A0BE-244BC994C7A8}" type="datetimeFigureOut">
              <a:rPr lang="en-US" smtClean="0"/>
              <a:pPr/>
              <a:t>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2CB22-D7A4-7547-B048-02B7C821FF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92013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ChangeAspect="1"/>
          </p:cNvSpPr>
          <p:nvPr>
            <p:ph type="title"/>
          </p:nvPr>
        </p:nvSpPr>
        <p:spPr>
          <a:xfrm>
            <a:off x="-1133061" y="762473"/>
            <a:ext cx="12235069" cy="2068286"/>
          </a:xfrm>
        </p:spPr>
        <p:txBody>
          <a:bodyPr>
            <a:noAutofit/>
          </a:bodyPr>
          <a:lstStyle/>
          <a:p>
            <a:pPr algn="ctr"/>
            <a:r>
              <a:rPr lang="en-US" sz="3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CLSO OPINION:</a:t>
            </a:r>
            <a:br>
              <a:rPr 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CRIMINAL AND RELATED MATTERS AB</a:t>
            </a:r>
            <a:br>
              <a:rPr 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CRIMINAL LAW (SEXUAL OFFENCES AND </a:t>
            </a:r>
            <a:br>
              <a:rPr 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RELATED MATTERS) AB</a:t>
            </a:r>
            <a:endParaRPr lang="en-US" sz="3000" b="1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3" name="Title 1"/>
          <p:cNvSpPr txBox="1">
            <a:spLocks/>
          </p:cNvSpPr>
          <p:nvPr/>
        </p:nvSpPr>
        <p:spPr>
          <a:xfrm>
            <a:off x="6607403" y="5356749"/>
            <a:ext cx="2884231" cy="1254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en-US" b="1" dirty="0">
                <a:solidFill>
                  <a:schemeClr val="bg1">
                    <a:lumMod val="85000"/>
                  </a:schemeClr>
                </a:solidFill>
              </a:rPr>
            </a:br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  <a:p>
            <a:endParaRPr lang="en-US" b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58637" y="6426140"/>
            <a:ext cx="2773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>
                <a:solidFill>
                  <a:schemeClr val="accent4">
                    <a:lumMod val="50000"/>
                  </a:schemeClr>
                </a:solidFill>
              </a:rPr>
              <a:t>10.02.2021</a:t>
            </a:r>
            <a:endParaRPr lang="en-ZA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18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3301" y="1574557"/>
            <a:ext cx="6710362" cy="4813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662" y="1151123"/>
            <a:ext cx="9571383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12</a:t>
            </a: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(security of the person) and </a:t>
            </a: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35 </a:t>
            </a: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(due process)</a:t>
            </a:r>
          </a:p>
          <a:p>
            <a:pPr marL="7429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ZA" sz="24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Carmichele</a:t>
            </a:r>
            <a:r>
              <a:rPr lang="en-Z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 Minister of Safety and Security </a:t>
            </a: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(section 12)</a:t>
            </a:r>
            <a:endParaRPr lang="en-ZA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recognised 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duty</a:t>
            </a:r>
            <a:r>
              <a:rPr lang="en-Z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 state to prevent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criminals in custody from committing violent crimes</a:t>
            </a: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v </a:t>
            </a:r>
            <a:r>
              <a:rPr lang="en-ZA" sz="24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Dlamini</a:t>
            </a:r>
            <a:r>
              <a:rPr lang="en-Z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(section 35(1)</a:t>
            </a:r>
            <a:r>
              <a:rPr lang="en-ZA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(f)</a:t>
            </a: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ZA" sz="2400" i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rrested person has 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circumscribed right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be released from custody on reasonable conditions, if in the 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interests of justice</a:t>
            </a: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an absolute right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unique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non-punitive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compromise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 judgment</a:t>
            </a: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Constitution does not prescribe specific type of bail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bail (section 59 CPA)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prosecutor bail (section 59A CPA)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court bail (section 60, read with section 50 CPA)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 decision (judicial deference) 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038" y="458279"/>
            <a:ext cx="8543925" cy="419549"/>
          </a:xfrm>
        </p:spPr>
        <p:txBody>
          <a:bodyPr>
            <a:noAutofit/>
          </a:bodyPr>
          <a:lstStyle/>
          <a:p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BAIL</a:t>
            </a:r>
            <a:endParaRPr lang="en-Z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533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3301" y="1574557"/>
            <a:ext cx="6710362" cy="4813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662" y="1151123"/>
            <a:ext cx="9571383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for more </a:t>
            </a: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victim-centred approach</a:t>
            </a: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 parole</a:t>
            </a:r>
          </a:p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Z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ection 60 CPA: 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parole consideration in context of bail</a:t>
            </a:r>
          </a:p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Z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ection 299A CPA: 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victim representations in parole proceedings</a:t>
            </a:r>
            <a:endParaRPr lang="en-ZA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parole is not a right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 most a 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legitimate expectation to be considered 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parole</a:t>
            </a:r>
            <a:endParaRPr lang="en-ZA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of rights and interests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preventing recidivism 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reintegration</a:t>
            </a: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well-founded decision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 and just evaluation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offender’s application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consideration of victim representation 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 of the evaluation</a:t>
            </a: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ictim-centred proposed amendments constitutional</a:t>
            </a: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‘if he or she is </a:t>
            </a: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 </a:t>
            </a: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he or she has a right’ (section 299A)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differing court interpretations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ractical impact re right to victim representations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038" y="458279"/>
            <a:ext cx="8543925" cy="419549"/>
          </a:xfrm>
        </p:spPr>
        <p:txBody>
          <a:bodyPr>
            <a:noAutofit/>
          </a:bodyPr>
          <a:lstStyle/>
          <a:p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PAROLE</a:t>
            </a:r>
            <a:endParaRPr lang="en-Z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249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3301" y="1574557"/>
            <a:ext cx="6710362" cy="4813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662" y="1151123"/>
            <a:ext cx="95713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cautionary approach</a:t>
            </a:r>
          </a:p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Legislature must carry out its functions without interference 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(Doctors for Life)</a:t>
            </a:r>
            <a:endParaRPr lang="en-ZA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allowed to surrender/transfer any portion of omnipotence 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ZA" sz="20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Ynuico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Legislature does not have an unfettered power to delegate 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ZA" sz="20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Dawood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ZA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delicate balance: 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substantive and procedural limits 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ZA" sz="2000" i="1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Shuttleworth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ZA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‘may not ordinarily delegate 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its essential legislative functions’ 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(Justice Alliance)</a:t>
            </a:r>
            <a:endParaRPr lang="en-ZA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not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offend constitutional principles 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(Smit)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amount to complete delegation of legislative power 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(Smit)</a:t>
            </a:r>
            <a:endParaRPr lang="en-ZA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effectiveness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&amp; flexibility 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(Executive Council)</a:t>
            </a:r>
            <a:endParaRPr lang="en-ZA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filling in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(policy) details 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(Mpumalanga Petitions Bill; Justice Alliance)</a:t>
            </a:r>
            <a:endParaRPr lang="en-ZA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strict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clear and binding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legislative framework </a:t>
            </a:r>
            <a:r>
              <a:rPr lang="en-ZA" sz="20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(Smit)</a:t>
            </a:r>
            <a:endParaRPr lang="en-ZA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wider than the object 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legislation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maintain </a:t>
            </a: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legislative 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</a:t>
            </a: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‘vulnerable group’ </a:t>
            </a: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separation of powers </a:t>
            </a: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(fragile balance)</a:t>
            </a:r>
            <a:endParaRPr lang="en-ZA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038" y="458279"/>
            <a:ext cx="8543925" cy="419549"/>
          </a:xfrm>
        </p:spPr>
        <p:txBody>
          <a:bodyPr>
            <a:noAutofit/>
          </a:bodyPr>
          <a:lstStyle/>
          <a:p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PLENARY </a:t>
            </a:r>
            <a:b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LEGISLATIVE POWER</a:t>
            </a:r>
            <a:endParaRPr lang="en-Z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9585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3301" y="1574557"/>
            <a:ext cx="6710362" cy="4813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8662" y="1151123"/>
            <a:ext cx="9571383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Comparative</a:t>
            </a:r>
            <a:r>
              <a:rPr lang="en-ZA" sz="2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perspective</a:t>
            </a:r>
            <a:endParaRPr lang="en-ZA" sz="24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 States</a:t>
            </a:r>
          </a:p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United Kingdom</a:t>
            </a:r>
          </a:p>
          <a:p>
            <a:pPr marL="1200150" lvl="1" indent="-28575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South Africa</a:t>
            </a: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s 42(4): Constitutional Rights Infringements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dignity (section 10)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equality (section 9)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privacy (section 14)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freedom and security of the person (section 12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freedom of trade, occupation and profession</a:t>
            </a:r>
            <a:endParaRPr lang="en-ZA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information (section 32)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publication of NRSO unreasonably limits 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constitutional rights of sex offenders </a:t>
            </a:r>
          </a:p>
          <a:p>
            <a:pPr marL="800100" indent="-342900">
              <a:buFont typeface="Wingdings" panose="05000000000000000000" pitchFamily="2" charset="2"/>
              <a:buChar char="Ø"/>
            </a:pPr>
            <a:r>
              <a:rPr lang="en-ZA" sz="2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Section 42(1): Retrospectivity 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proposed inclusion of section 42(4) re publication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isk of unreasonable legislative consequence 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(NRSO punitive character)</a:t>
            </a:r>
          </a:p>
          <a:p>
            <a:pPr marL="1257300" lvl="1" indent="-342900">
              <a:buFont typeface="Arial" panose="020B0604020202020204" pitchFamily="34" charset="0"/>
              <a:buChar char="•"/>
            </a:pPr>
            <a:r>
              <a:rPr lang="en-ZA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ZA" sz="20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onstitutionality concern </a:t>
            </a:r>
            <a:r>
              <a:rPr lang="en-ZA" sz="2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 broadened scope</a:t>
            </a:r>
            <a:endParaRPr lang="en-ZA" sz="20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038" y="458279"/>
            <a:ext cx="8543925" cy="419549"/>
          </a:xfrm>
        </p:spPr>
        <p:txBody>
          <a:bodyPr>
            <a:noAutofit/>
          </a:bodyPr>
          <a:lstStyle/>
          <a:p>
            <a:r>
              <a:rPr lang="en-ZA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NRSO</a:t>
            </a:r>
            <a:endParaRPr lang="en-ZA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80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097215" y="2628878"/>
            <a:ext cx="7790693" cy="99555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</a:t>
            </a:r>
            <a:endParaRPr lang="en-US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03301" y="1574557"/>
            <a:ext cx="6710362" cy="48133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sz="32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60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42827</TotalTime>
  <Words>371</Words>
  <Application>Microsoft Office PowerPoint</Application>
  <PresentationFormat>A4 Paper (210x297 mm)</PresentationFormat>
  <Paragraphs>71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CLSO OPINION: CRIMINAL AND RELATED MATTERS AB CRIMINAL LAW (SEXUAL OFFENCES AND  RELATED MATTERS) AB</vt:lpstr>
      <vt:lpstr>BAIL</vt:lpstr>
      <vt:lpstr>PAROLE</vt:lpstr>
      <vt:lpstr>PLENARY  LEGISLATIVE POWER</vt:lpstr>
      <vt:lpstr> NRSO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USER</cp:lastModifiedBy>
  <cp:revision>267</cp:revision>
  <cp:lastPrinted>2019-01-14T13:21:45Z</cp:lastPrinted>
  <dcterms:created xsi:type="dcterms:W3CDTF">2018-09-19T18:24:14Z</dcterms:created>
  <dcterms:modified xsi:type="dcterms:W3CDTF">2021-02-10T13:12:05Z</dcterms:modified>
</cp:coreProperties>
</file>