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theme/theme4.xml" ContentType="application/vnd.openxmlformats-officedocument.them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36" r:id="rId4"/>
    <p:sldMasterId id="2147483665" r:id="rId5"/>
  </p:sldMasterIdLst>
  <p:notesMasterIdLst>
    <p:notesMasterId r:id="rId28"/>
  </p:notesMasterIdLst>
  <p:handoutMasterIdLst>
    <p:handoutMasterId r:id="rId29"/>
  </p:handoutMasterIdLst>
  <p:sldIdLst>
    <p:sldId id="256" r:id="rId6"/>
    <p:sldId id="262" r:id="rId7"/>
    <p:sldId id="304" r:id="rId8"/>
    <p:sldId id="302" r:id="rId9"/>
    <p:sldId id="303" r:id="rId10"/>
    <p:sldId id="510" r:id="rId11"/>
    <p:sldId id="485" r:id="rId12"/>
    <p:sldId id="505" r:id="rId13"/>
    <p:sldId id="506" r:id="rId14"/>
    <p:sldId id="507" r:id="rId15"/>
    <p:sldId id="508" r:id="rId16"/>
    <p:sldId id="509" r:id="rId17"/>
    <p:sldId id="499" r:id="rId18"/>
    <p:sldId id="431" r:id="rId19"/>
    <p:sldId id="515" r:id="rId20"/>
    <p:sldId id="516" r:id="rId21"/>
    <p:sldId id="517" r:id="rId22"/>
    <p:sldId id="511" r:id="rId23"/>
    <p:sldId id="512" r:id="rId24"/>
    <p:sldId id="513" r:id="rId25"/>
    <p:sldId id="514" r:id="rId26"/>
    <p:sldId id="350" r:id="rId27"/>
  </p:sldIdLst>
  <p:sldSz cx="9144000" cy="5143500" type="screen16x9"/>
  <p:notesSz cx="6858000" cy="9144000"/>
  <p:defaultTextStyle>
    <a:defPPr>
      <a:defRPr lang="en-US"/>
    </a:defPPr>
    <a:lvl1pPr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1pPr>
    <a:lvl2pPr marL="4572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2pPr>
    <a:lvl3pPr marL="9144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3pPr>
    <a:lvl4pPr marL="13716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4pPr>
    <a:lvl5pPr marL="18288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5pPr>
    <a:lvl6pPr marL="22860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6pPr>
    <a:lvl7pPr marL="27432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7pPr>
    <a:lvl8pPr marL="32004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8pPr>
    <a:lvl9pPr marL="36576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BF2B678-2CA5-4B1F-A05E-CD8F5AA83875}">
  <a:tblStyle styleId="{5BF2B678-2CA5-4B1F-A05E-CD8F5AA83875}" styleName="Table_0">
    <a:wholeTbl>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78"/>
    <p:restoredTop sz="94686"/>
  </p:normalViewPr>
  <p:slideViewPr>
    <p:cSldViewPr snapToGrid="0">
      <p:cViewPr varScale="1">
        <p:scale>
          <a:sx n="91" d="100"/>
          <a:sy n="91" d="100"/>
        </p:scale>
        <p:origin x="-738" y="-96"/>
      </p:cViewPr>
      <p:guideLst>
        <p:guide orient="horz" pos="162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Header Placeholder 1">
            <a:extLst>
              <a:ext uri="{FF2B5EF4-FFF2-40B4-BE49-F238E27FC236}">
                <a16:creationId xmlns:a16="http://schemas.microsoft.com/office/drawing/2014/main" xmlns="" id="{A3E4F246-2756-1241-8393-07EB69E5C3D7}"/>
              </a:ext>
            </a:extLst>
          </p:cNvPr>
          <p:cNvSpPr>
            <a:spLocks noGrp="1"/>
          </p:cNvSpPr>
          <p:nvPr>
            <p:ph type="hdr" sz="quarter"/>
          </p:nvPr>
        </p:nvSpPr>
        <p:spPr bwMode="auto">
          <a:xfrm>
            <a:off x="0" y="0"/>
            <a:ext cx="2971800" cy="458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ZA" altLang="en-US"/>
          </a:p>
        </p:txBody>
      </p:sp>
      <p:sp>
        <p:nvSpPr>
          <p:cNvPr id="5123" name="Date Placeholder 2">
            <a:extLst>
              <a:ext uri="{FF2B5EF4-FFF2-40B4-BE49-F238E27FC236}">
                <a16:creationId xmlns:a16="http://schemas.microsoft.com/office/drawing/2014/main" xmlns="" id="{1F3DC701-61C1-3148-9A9B-D9F59666E111}"/>
              </a:ext>
            </a:extLst>
          </p:cNvPr>
          <p:cNvSpPr>
            <a:spLocks noGrp="1"/>
          </p:cNvSpPr>
          <p:nvPr>
            <p:ph type="dt" sz="quarter" idx="1"/>
          </p:nvPr>
        </p:nvSpPr>
        <p:spPr bwMode="auto">
          <a:xfrm>
            <a:off x="3884614" y="0"/>
            <a:ext cx="2971800" cy="458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628B28F6-CEB7-1340-A7AF-878948EA2250}" type="datetimeFigureOut">
              <a:rPr lang="en-ZA" altLang="en-US"/>
              <a:pPr>
                <a:defRPr/>
              </a:pPr>
              <a:t>2021/02/03</a:t>
            </a:fld>
            <a:endParaRPr lang="en-ZA" altLang="en-US"/>
          </a:p>
        </p:txBody>
      </p:sp>
      <p:sp>
        <p:nvSpPr>
          <p:cNvPr id="5124" name="Footer Placeholder 3">
            <a:extLst>
              <a:ext uri="{FF2B5EF4-FFF2-40B4-BE49-F238E27FC236}">
                <a16:creationId xmlns:a16="http://schemas.microsoft.com/office/drawing/2014/main" xmlns="" id="{99BCDD34-DE78-074D-8D10-A84B55043163}"/>
              </a:ext>
            </a:extLst>
          </p:cNvPr>
          <p:cNvSpPr>
            <a:spLocks noGrp="1"/>
          </p:cNvSpPr>
          <p:nvPr>
            <p:ph type="ftr" sz="quarter" idx="2"/>
          </p:nvPr>
        </p:nvSpPr>
        <p:spPr bwMode="auto">
          <a:xfrm>
            <a:off x="0" y="8685213"/>
            <a:ext cx="2971800" cy="4587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ZA" altLang="en-US"/>
          </a:p>
        </p:txBody>
      </p:sp>
      <p:sp>
        <p:nvSpPr>
          <p:cNvPr id="5125" name="Slide Number Placeholder 4">
            <a:extLst>
              <a:ext uri="{FF2B5EF4-FFF2-40B4-BE49-F238E27FC236}">
                <a16:creationId xmlns:a16="http://schemas.microsoft.com/office/drawing/2014/main" xmlns="" id="{699B68C8-1AC5-3247-B072-005D53B90E5A}"/>
              </a:ext>
            </a:extLst>
          </p:cNvPr>
          <p:cNvSpPr>
            <a:spLocks noGrp="1"/>
          </p:cNvSpPr>
          <p:nvPr>
            <p:ph type="sldNum" sz="quarter" idx="3"/>
          </p:nvPr>
        </p:nvSpPr>
        <p:spPr bwMode="auto">
          <a:xfrm>
            <a:off x="3884614" y="8685213"/>
            <a:ext cx="2971800" cy="4587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CC6A3B5-5B5C-5548-98B3-4E18C0BC2B6C}" type="slidenum">
              <a:rPr lang="en-ZA" altLang="en-US"/>
              <a:pPr>
                <a:defRPr/>
              </a:pPr>
              <a:t>‹#›</a:t>
            </a:fld>
            <a:endParaRPr lang="en-ZA" altLang="en-US"/>
          </a:p>
        </p:txBody>
      </p:sp>
    </p:spTree>
    <p:extLst>
      <p:ext uri="{BB962C8B-B14F-4D97-AF65-F5344CB8AC3E}">
        <p14:creationId xmlns:p14="http://schemas.microsoft.com/office/powerpoint/2010/main" xmlns="" val="18536701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Shape 3">
            <a:extLst>
              <a:ext uri="{FF2B5EF4-FFF2-40B4-BE49-F238E27FC236}">
                <a16:creationId xmlns:a16="http://schemas.microsoft.com/office/drawing/2014/main" xmlns="" id="{C84D57DE-30CE-CF42-BA89-E3BE49141728}"/>
              </a:ext>
            </a:extLst>
          </p:cNvPr>
          <p:cNvSpPr>
            <a:spLocks noGrp="1" noRot="1" noChangeAspect="1"/>
          </p:cNvSpPr>
          <p:nvPr>
            <p:ph type="sldImg" idx="2"/>
          </p:nvPr>
        </p:nvSpPr>
        <p:spPr bwMode="auto">
          <a:xfrm>
            <a:off x="381000" y="685800"/>
            <a:ext cx="6096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w="9525" cap="flat" cmpd="sng">
            <a:solidFill>
              <a:srgbClr val="000000"/>
            </a:solidFill>
            <a:prstDash val="solid"/>
            <a:round/>
            <a:headEnd type="none" w="med" len="med"/>
            <a:tailEnd type="none" w="med" len="med"/>
          </a:ln>
          <a:extLst>
            <a:ext uri="{909E8E84-426E-40DD-AFC4-6F175D3DCCD1}">
              <a14:hiddenFill xmlns:a14="http://schemas.microsoft.com/office/drawing/2010/main" xmlns="">
                <a:solidFill>
                  <a:srgbClr val="FFFFFF"/>
                </a:solidFill>
              </a14:hiddenFill>
            </a:ext>
          </a:extLst>
        </p:spPr>
      </p:sp>
      <p:sp>
        <p:nvSpPr>
          <p:cNvPr id="4" name="Shape 4">
            <a:extLst>
              <a:ext uri="{FF2B5EF4-FFF2-40B4-BE49-F238E27FC236}">
                <a16:creationId xmlns:a16="http://schemas.microsoft.com/office/drawing/2014/main" xmlns="" id="{95E22007-2345-4742-8F85-AA81F70922F3}"/>
              </a:ext>
            </a:extLst>
          </p:cNvPr>
          <p:cNvSpPr txBox="1">
            <a:spLocks noGrp="1"/>
          </p:cNvSpPr>
          <p:nvPr>
            <p:ph type="body" idx="1"/>
          </p:nvPr>
        </p:nvSpPr>
        <p:spPr>
          <a:xfrm>
            <a:off x="685801"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pPr lvl="0"/>
            <a:endParaRPr noProof="0"/>
          </a:p>
        </p:txBody>
      </p:sp>
    </p:spTree>
    <p:extLst>
      <p:ext uri="{BB962C8B-B14F-4D97-AF65-F5344CB8AC3E}">
        <p14:creationId xmlns:p14="http://schemas.microsoft.com/office/powerpoint/2010/main" xmlns="" val="2133949418"/>
      </p:ext>
    </p:extLst>
  </p:cSld>
  <p:clrMap bg1="lt1" tx1="dk1" bg2="dk2" tx2="lt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742950" indent="-285750" algn="l" rtl="0" eaLnBrk="0" fontAlgn="base" hangingPunct="0">
      <a:spcBef>
        <a:spcPct val="30000"/>
      </a:spcBef>
      <a:spcAft>
        <a:spcPct val="0"/>
      </a:spcAft>
      <a:defRPr sz="1200" kern="1200">
        <a:solidFill>
          <a:schemeClr val="tx1"/>
        </a:solidFill>
        <a:latin typeface="+mn-lt"/>
        <a:ea typeface="+mn-ea"/>
        <a:cs typeface="+mn-cs"/>
      </a:defRPr>
    </a:lvl2pPr>
    <a:lvl3pPr marL="1143000" indent="-228600" algn="l" rtl="0" eaLnBrk="0" fontAlgn="base" hangingPunct="0">
      <a:spcBef>
        <a:spcPct val="30000"/>
      </a:spcBef>
      <a:spcAft>
        <a:spcPct val="0"/>
      </a:spcAft>
      <a:defRPr sz="1200" kern="1200">
        <a:solidFill>
          <a:schemeClr val="tx1"/>
        </a:solidFill>
        <a:latin typeface="+mn-lt"/>
        <a:ea typeface="+mn-ea"/>
        <a:cs typeface="+mn-cs"/>
      </a:defRPr>
    </a:lvl3pPr>
    <a:lvl4pPr marL="1600200" indent="-228600" algn="l" rtl="0" eaLnBrk="0" fontAlgn="base" hangingPunct="0">
      <a:spcBef>
        <a:spcPct val="30000"/>
      </a:spcBef>
      <a:spcAft>
        <a:spcPct val="0"/>
      </a:spcAft>
      <a:defRPr sz="1200" kern="1200">
        <a:solidFill>
          <a:schemeClr val="tx1"/>
        </a:solidFill>
        <a:latin typeface="+mn-lt"/>
        <a:ea typeface="+mn-ea"/>
        <a:cs typeface="+mn-cs"/>
      </a:defRPr>
    </a:lvl4pPr>
    <a:lvl5pPr marL="2057400" indent="-2286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65" name="Shape 62">
            <a:extLst>
              <a:ext uri="{FF2B5EF4-FFF2-40B4-BE49-F238E27FC236}">
                <a16:creationId xmlns:a16="http://schemas.microsoft.com/office/drawing/2014/main" xmlns="" id="{2A826E83-407E-4F4B-BEE3-D676506E87D9}"/>
              </a:ext>
            </a:extLst>
          </p:cNvPr>
          <p:cNvSpPr>
            <a:spLocks noGrp="1" noRot="1" noChangeAspect="1" noTextEdit="1"/>
          </p:cNvSpPr>
          <p:nvPr>
            <p:ph type="sldImg" idx="2"/>
          </p:nvPr>
        </p:nvSpPr>
        <p:spPr>
          <a:noFill/>
          <a:ln>
            <a:headEnd/>
            <a:tailEnd/>
          </a:ln>
        </p:spPr>
      </p:sp>
      <p:sp>
        <p:nvSpPr>
          <p:cNvPr id="11266" name="Shape 63">
            <a:extLst>
              <a:ext uri="{FF2B5EF4-FFF2-40B4-BE49-F238E27FC236}">
                <a16:creationId xmlns:a16="http://schemas.microsoft.com/office/drawing/2014/main" xmlns="" id="{3C5833A8-4017-494A-9CA2-448BC4817E28}"/>
              </a:ext>
            </a:extLst>
          </p:cNvPr>
          <p:cNvSpPr txBox="1">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numCol="1" compatLnSpc="1">
            <a:prstTxWarp prst="textNoShape">
              <a:avLst/>
            </a:prstTxWarp>
          </a:bodyPr>
          <a:lstStyle/>
          <a:p>
            <a:pPr eaLnBrk="1" hangingPunct="1">
              <a:spcBef>
                <a:spcPct val="0"/>
              </a:spcBef>
            </a:pPr>
            <a:endParaRPr lang="en-US" altLang="en-US"/>
          </a:p>
        </p:txBody>
      </p:sp>
    </p:spTree>
    <p:extLst>
      <p:ext uri="{BB962C8B-B14F-4D97-AF65-F5344CB8AC3E}">
        <p14:creationId xmlns:p14="http://schemas.microsoft.com/office/powerpoint/2010/main" xmlns="" val="16997495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1"/>
          <p:cNvSpPr>
            <a:spLocks noGrp="1" noChangeArrowheads="1"/>
          </p:cNvSpPr>
          <p:nvPr>
            <p:ph type="sldNum" sz="quarter"/>
          </p:nvPr>
        </p:nvSpPr>
        <p:spPr>
          <a:noFill/>
          <a:ln>
            <a:round/>
            <a:headEnd/>
            <a:tailEnd/>
          </a:ln>
        </p:spPr>
        <p:txBody>
          <a:bodyPr/>
          <a:lstStyle/>
          <a:p>
            <a:pPr algn="r" defTabSz="457200" eaLnBrk="1" fontAlgn="auto" hangingPunct="1">
              <a:spcBef>
                <a:spcPts val="0"/>
              </a:spcBef>
              <a:spcAft>
                <a:spcPts val="0"/>
              </a:spcAft>
              <a:buFont typeface="Times New Roman" pitchFamily="-112" charset="0"/>
              <a:buNone/>
              <a:defRPr/>
            </a:pPr>
            <a:fld id="{0B8DB142-69B2-2845-8637-C303C7D7CD24}" type="slidenum">
              <a:rPr lang="en-US" sz="1200">
                <a:solidFill>
                  <a:prstClr val="black"/>
                </a:solidFill>
                <a:latin typeface="Times New Roman" pitchFamily="-112" charset="0"/>
                <a:ea typeface="Arial Unicode MS" pitchFamily="-112" charset="0"/>
                <a:cs typeface="Arial Unicode MS" pitchFamily="-112" charset="0"/>
              </a:rPr>
              <a:pPr algn="r" defTabSz="457200" eaLnBrk="1" fontAlgn="auto" hangingPunct="1">
                <a:spcBef>
                  <a:spcPts val="0"/>
                </a:spcBef>
                <a:spcAft>
                  <a:spcPts val="0"/>
                </a:spcAft>
                <a:buFont typeface="Times New Roman" pitchFamily="-112" charset="0"/>
                <a:buNone/>
                <a:defRPr/>
              </a:pPr>
              <a:t>13</a:t>
            </a:fld>
            <a:endParaRPr lang="en-US" sz="1200">
              <a:solidFill>
                <a:prstClr val="black"/>
              </a:solidFill>
              <a:latin typeface="Times New Roman" pitchFamily="-112" charset="0"/>
              <a:ea typeface="Arial Unicode MS" pitchFamily="-112" charset="0"/>
              <a:cs typeface="Arial Unicode MS" pitchFamily="-112" charset="0"/>
            </a:endParaRPr>
          </a:p>
        </p:txBody>
      </p:sp>
      <p:sp>
        <p:nvSpPr>
          <p:cNvPr id="44035" name="Rectangle 2"/>
          <p:cNvSpPr>
            <a:spLocks noGrp="1" noRot="1" noChangeAspect="1" noChangeArrowheads="1" noTextEdit="1"/>
          </p:cNvSpPr>
          <p:nvPr>
            <p:ph type="sldImg"/>
          </p:nvPr>
        </p:nvSpPr>
        <p:spPr>
          <a:xfrm>
            <a:off x="-384175" y="496888"/>
            <a:ext cx="7483475" cy="4210050"/>
          </a:xfrm>
          <a:ln/>
        </p:spPr>
      </p:sp>
      <p:sp>
        <p:nvSpPr>
          <p:cNvPr id="44036" name="Rectangle 3"/>
          <p:cNvSpPr>
            <a:spLocks noGrp="1" noChangeArrowheads="1"/>
          </p:cNvSpPr>
          <p:nvPr>
            <p:ph type="body" idx="1"/>
          </p:nvPr>
        </p:nvSpPr>
        <p:spPr>
          <a:solidFill>
            <a:srgbClr val="FFFFFF"/>
          </a:solidFill>
          <a:ln>
            <a:solidFill>
              <a:srgbClr val="000000"/>
            </a:solidFill>
            <a:miter lim="800000"/>
            <a:headEnd/>
            <a:tailEnd/>
          </a:ln>
        </p:spPr>
        <p:txBody>
          <a:bodyPr/>
          <a:lstStyle/>
          <a:p>
            <a:endParaRPr lang="en-US">
              <a:latin typeface="Times New Roman" pitchFamily="-112" charset="0"/>
              <a:ea typeface="ＭＳ Ｐゴシック" pitchFamily="-112" charset="-128"/>
              <a:cs typeface="ＭＳ Ｐゴシック" pitchFamily="-112" charset="-128"/>
            </a:endParaRPr>
          </a:p>
        </p:txBody>
      </p:sp>
    </p:spTree>
    <p:extLst>
      <p:ext uri="{BB962C8B-B14F-4D97-AF65-F5344CB8AC3E}">
        <p14:creationId xmlns:p14="http://schemas.microsoft.com/office/powerpoint/2010/main" xmlns="" val="27605013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p:spTree>
      <p:nvGrpSpPr>
        <p:cNvPr id="1" name="Shape 8"/>
        <p:cNvGrpSpPr/>
        <p:nvPr/>
      </p:nvGrpSpPr>
      <p:grpSpPr>
        <a:xfrm>
          <a:off x="0" y="0"/>
          <a:ext cx="0" cy="0"/>
          <a:chOff x="0" y="0"/>
          <a:chExt cx="0" cy="0"/>
        </a:xfrm>
      </p:grpSpPr>
      <p:sp>
        <p:nvSpPr>
          <p:cNvPr id="3" name="Shape 9">
            <a:extLst>
              <a:ext uri="{FF2B5EF4-FFF2-40B4-BE49-F238E27FC236}">
                <a16:creationId xmlns:a16="http://schemas.microsoft.com/office/drawing/2014/main" xmlns="" id="{17FA2C90-B30A-A44D-A8A8-D2ED618FFF92}"/>
              </a:ext>
            </a:extLst>
          </p:cNvPr>
          <p:cNvSpPr>
            <a:spLocks/>
          </p:cNvSpPr>
          <p:nvPr/>
        </p:nvSpPr>
        <p:spPr bwMode="auto">
          <a:xfrm>
            <a:off x="219075" y="-9525"/>
            <a:ext cx="5276850" cy="5167313"/>
          </a:xfrm>
          <a:custGeom>
            <a:avLst/>
            <a:gdLst>
              <a:gd name="T0" fmla="*/ 2147483646 w 211075"/>
              <a:gd name="T1" fmla="*/ 0 h 206683"/>
              <a:gd name="T2" fmla="*/ 0 w 211075"/>
              <a:gd name="T3" fmla="*/ 2147483646 h 206683"/>
              <a:gd name="T4" fmla="*/ 2147483646 w 211075"/>
              <a:gd name="T5" fmla="*/ 2147483646 h 206683"/>
              <a:gd name="T6" fmla="*/ 2147483646 w 211075"/>
              <a:gd name="T7" fmla="*/ 2147483646 h 206683"/>
              <a:gd name="T8" fmla="*/ 2147483646 w 211075"/>
              <a:gd name="T9" fmla="*/ 0 h 206683"/>
              <a:gd name="T10" fmla="*/ 0 60000 65536"/>
              <a:gd name="T11" fmla="*/ 0 60000 65536"/>
              <a:gd name="T12" fmla="*/ 0 60000 65536"/>
              <a:gd name="T13" fmla="*/ 0 60000 65536"/>
              <a:gd name="T14" fmla="*/ 0 60000 65536"/>
              <a:gd name="T15" fmla="*/ 0 w 211075"/>
              <a:gd name="T16" fmla="*/ 0 h 206683"/>
              <a:gd name="T17" fmla="*/ 211075 w 211075"/>
              <a:gd name="T18" fmla="*/ 206683 h 206683"/>
            </a:gdLst>
            <a:ahLst/>
            <a:cxnLst>
              <a:cxn ang="T10">
                <a:pos x="T0" y="T1"/>
              </a:cxn>
              <a:cxn ang="T11">
                <a:pos x="T2" y="T3"/>
              </a:cxn>
              <a:cxn ang="T12">
                <a:pos x="T4" y="T5"/>
              </a:cxn>
              <a:cxn ang="T13">
                <a:pos x="T6" y="T7"/>
              </a:cxn>
              <a:cxn ang="T14">
                <a:pos x="T8" y="T9"/>
              </a:cxn>
            </a:cxnLst>
            <a:rect l="T15" t="T16" r="T17" b="T18"/>
            <a:pathLst>
              <a:path w="211075" h="206683" extrusionOk="0">
                <a:moveTo>
                  <a:pt x="387" y="0"/>
                </a:moveTo>
                <a:lnTo>
                  <a:pt x="0" y="206683"/>
                </a:lnTo>
                <a:lnTo>
                  <a:pt x="211075" y="206545"/>
                </a:lnTo>
                <a:lnTo>
                  <a:pt x="155812" y="301"/>
                </a:lnTo>
                <a:lnTo>
                  <a:pt x="387" y="0"/>
                </a:lnTo>
                <a:close/>
              </a:path>
            </a:pathLst>
          </a:custGeom>
          <a:solidFill>
            <a:srgbClr val="000000">
              <a:alpha val="7451"/>
            </a:srgbClr>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4" name="Shape 10">
            <a:extLst>
              <a:ext uri="{FF2B5EF4-FFF2-40B4-BE49-F238E27FC236}">
                <a16:creationId xmlns:a16="http://schemas.microsoft.com/office/drawing/2014/main" xmlns="" id="{2533AADB-C4DE-8C4E-BB9A-19ED8410ACE3}"/>
              </a:ext>
            </a:extLst>
          </p:cNvPr>
          <p:cNvSpPr>
            <a:spLocks/>
          </p:cNvSpPr>
          <p:nvPr/>
        </p:nvSpPr>
        <p:spPr bwMode="auto">
          <a:xfrm>
            <a:off x="-9525" y="-9525"/>
            <a:ext cx="5276850" cy="5167313"/>
          </a:xfrm>
          <a:custGeom>
            <a:avLst/>
            <a:gdLst>
              <a:gd name="T0" fmla="*/ 2147483646 w 211075"/>
              <a:gd name="T1" fmla="*/ 0 h 206683"/>
              <a:gd name="T2" fmla="*/ 0 w 211075"/>
              <a:gd name="T3" fmla="*/ 2147483646 h 206683"/>
              <a:gd name="T4" fmla="*/ 2147483646 w 211075"/>
              <a:gd name="T5" fmla="*/ 2147483646 h 206683"/>
              <a:gd name="T6" fmla="*/ 2147483646 w 211075"/>
              <a:gd name="T7" fmla="*/ 2147483646 h 206683"/>
              <a:gd name="T8" fmla="*/ 2147483646 w 211075"/>
              <a:gd name="T9" fmla="*/ 0 h 206683"/>
              <a:gd name="T10" fmla="*/ 0 60000 65536"/>
              <a:gd name="T11" fmla="*/ 0 60000 65536"/>
              <a:gd name="T12" fmla="*/ 0 60000 65536"/>
              <a:gd name="T13" fmla="*/ 0 60000 65536"/>
              <a:gd name="T14" fmla="*/ 0 60000 65536"/>
              <a:gd name="T15" fmla="*/ 0 w 211075"/>
              <a:gd name="T16" fmla="*/ 0 h 206683"/>
              <a:gd name="T17" fmla="*/ 211075 w 211075"/>
              <a:gd name="T18" fmla="*/ 206683 h 206683"/>
            </a:gdLst>
            <a:ahLst/>
            <a:cxnLst>
              <a:cxn ang="T10">
                <a:pos x="T0" y="T1"/>
              </a:cxn>
              <a:cxn ang="T11">
                <a:pos x="T2" y="T3"/>
              </a:cxn>
              <a:cxn ang="T12">
                <a:pos x="T4" y="T5"/>
              </a:cxn>
              <a:cxn ang="T13">
                <a:pos x="T6" y="T7"/>
              </a:cxn>
              <a:cxn ang="T14">
                <a:pos x="T8" y="T9"/>
              </a:cxn>
            </a:cxnLst>
            <a:rect l="T15" t="T16" r="T17" b="T18"/>
            <a:pathLst>
              <a:path w="211075" h="206683" extrusionOk="0">
                <a:moveTo>
                  <a:pt x="387" y="0"/>
                </a:moveTo>
                <a:lnTo>
                  <a:pt x="0" y="206683"/>
                </a:lnTo>
                <a:lnTo>
                  <a:pt x="211075" y="206545"/>
                </a:lnTo>
                <a:lnTo>
                  <a:pt x="155812" y="301"/>
                </a:lnTo>
                <a:lnTo>
                  <a:pt x="387" y="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pic>
        <p:nvPicPr>
          <p:cNvPr id="5" name="Picture 7">
            <a:extLst>
              <a:ext uri="{FF2B5EF4-FFF2-40B4-BE49-F238E27FC236}">
                <a16:creationId xmlns:a16="http://schemas.microsoft.com/office/drawing/2014/main" xmlns="" id="{D03BBF36-E0A7-5941-8919-A379C212233D}"/>
              </a:ext>
            </a:extLst>
          </p:cNvPr>
          <p:cNvPicPr>
            <a:picLocks noChangeAspect="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107950" y="123825"/>
            <a:ext cx="3495675" cy="935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1" name="Shape 11"/>
          <p:cNvSpPr txBox="1">
            <a:spLocks noGrp="1"/>
          </p:cNvSpPr>
          <p:nvPr>
            <p:ph type="ctrTitle"/>
          </p:nvPr>
        </p:nvSpPr>
        <p:spPr>
          <a:xfrm>
            <a:off x="648300" y="3175950"/>
            <a:ext cx="3530700" cy="1181999"/>
          </a:xfrm>
          <a:prstGeom prst="rect">
            <a:avLst/>
          </a:prstGeom>
        </p:spPr>
        <p:txBody>
          <a:bodyPr/>
          <a:lstStyle>
            <a:lvl1pPr lvl="0">
              <a:spcBef>
                <a:spcPts val="0"/>
              </a:spcBef>
              <a:buSzPct val="100000"/>
              <a:defRPr sz="3600"/>
            </a:lvl1pPr>
            <a:lvl2pPr lvl="1">
              <a:spcBef>
                <a:spcPts val="0"/>
              </a:spcBef>
              <a:buSzPct val="100000"/>
              <a:defRPr sz="3600"/>
            </a:lvl2pPr>
            <a:lvl3pPr lvl="2">
              <a:spcBef>
                <a:spcPts val="0"/>
              </a:spcBef>
              <a:buSzPct val="100000"/>
              <a:defRPr sz="3600"/>
            </a:lvl3pPr>
            <a:lvl4pPr lvl="3">
              <a:spcBef>
                <a:spcPts val="0"/>
              </a:spcBef>
              <a:buSzPct val="100000"/>
              <a:defRPr sz="3600"/>
            </a:lvl4pPr>
            <a:lvl5pPr lvl="4">
              <a:spcBef>
                <a:spcPts val="0"/>
              </a:spcBef>
              <a:buSzPct val="100000"/>
              <a:defRPr sz="3600"/>
            </a:lvl5pPr>
            <a:lvl6pPr lvl="5">
              <a:spcBef>
                <a:spcPts val="0"/>
              </a:spcBef>
              <a:buSzPct val="100000"/>
              <a:defRPr sz="3600"/>
            </a:lvl6pPr>
            <a:lvl7pPr lvl="6">
              <a:spcBef>
                <a:spcPts val="0"/>
              </a:spcBef>
              <a:buSzPct val="100000"/>
              <a:defRPr sz="3600"/>
            </a:lvl7pPr>
            <a:lvl8pPr lvl="7">
              <a:spcBef>
                <a:spcPts val="0"/>
              </a:spcBef>
              <a:buSzPct val="100000"/>
              <a:defRPr sz="3600"/>
            </a:lvl8pPr>
            <a:lvl9pPr lvl="8">
              <a:spcBef>
                <a:spcPts val="0"/>
              </a:spcBef>
              <a:buSzPct val="100000"/>
              <a:defRPr sz="3600"/>
            </a:lvl9pPr>
          </a:lstStyle>
          <a:p>
            <a:endParaRPr/>
          </a:p>
        </p:txBody>
      </p:sp>
    </p:spTree>
    <p:extLst>
      <p:ext uri="{BB962C8B-B14F-4D97-AF65-F5344CB8AC3E}">
        <p14:creationId xmlns:p14="http://schemas.microsoft.com/office/powerpoint/2010/main" xmlns="" val="1993764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pic>
        <p:nvPicPr>
          <p:cNvPr id="4" name="Picture 5">
            <a:extLst>
              <a:ext uri="{FF2B5EF4-FFF2-40B4-BE49-F238E27FC236}">
                <a16:creationId xmlns:a16="http://schemas.microsoft.com/office/drawing/2014/main" xmlns="" id="{1FBA245F-66CC-614C-83F9-21647E0E65B4}"/>
              </a:ext>
            </a:extLst>
          </p:cNvPr>
          <p:cNvPicPr>
            <a:picLocks noChangeAspect="1" noChangeArrowheads="1"/>
          </p:cNvPicPr>
          <p:nvPr userDrawn="1"/>
        </p:nvPicPr>
        <p:blipFill>
          <a:blip r:embed="rId2">
            <a:extLst>
              <a:ext uri="{28A0092B-C50C-407E-A947-70E740481C1C}">
                <a14:useLocalDpi xmlns:a14="http://schemas.microsoft.com/office/drawing/2010/main" xmlns="" val="0"/>
              </a:ext>
            </a:extLst>
          </a:blip>
          <a:srcRect/>
          <a:stretch>
            <a:fillRect/>
          </a:stretch>
        </p:blipFill>
        <p:spPr bwMode="auto">
          <a:xfrm>
            <a:off x="7475538" y="0"/>
            <a:ext cx="1674812" cy="495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Picture 2">
            <a:extLst>
              <a:ext uri="{FF2B5EF4-FFF2-40B4-BE49-F238E27FC236}">
                <a16:creationId xmlns:a16="http://schemas.microsoft.com/office/drawing/2014/main" xmlns="" id="{1698EAEA-E6D7-A249-AD91-77B19CC206B3}"/>
              </a:ext>
            </a:extLst>
          </p:cNvPr>
          <p:cNvPicPr>
            <a:picLocks noChangeAspect="1"/>
          </p:cNvPicPr>
          <p:nvPr userDrawn="1"/>
        </p:nvPicPr>
        <p:blipFill>
          <a:blip r:embed="rId3">
            <a:alphaModFix amt="80000"/>
            <a:extLst>
              <a:ext uri="{28A0092B-C50C-407E-A947-70E740481C1C}">
                <a14:useLocalDpi xmlns:a14="http://schemas.microsoft.com/office/drawing/2010/main" xmlns="" val="0"/>
              </a:ext>
            </a:extLst>
          </a:blip>
          <a:srcRect/>
          <a:stretch>
            <a:fillRect/>
          </a:stretch>
        </p:blipFill>
        <p:spPr bwMode="auto">
          <a:xfrm>
            <a:off x="7668344" y="516714"/>
            <a:ext cx="1509572" cy="1911020"/>
          </a:xfrm>
          <a:prstGeom prst="rect">
            <a:avLst/>
          </a:prstGeom>
          <a:noFill/>
          <a:ln>
            <a:noFill/>
          </a:ln>
          <a:effectLst>
            <a:reflection stA="50000" endA="295" dir="5400000" sy="-100000" algn="bl" rotWithShape="0"/>
            <a:softEdge rad="101600"/>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4763" y="20792"/>
            <a:ext cx="7432202" cy="495922"/>
          </a:xfrm>
        </p:spPr>
        <p:txBody>
          <a:bodyPr/>
          <a:lstStyle>
            <a:lvl1pPr algn="ctr">
              <a:defRPr sz="2800" b="1" i="0">
                <a:solidFill>
                  <a:schemeClr val="accent1">
                    <a:lumMod val="75000"/>
                  </a:schemeClr>
                </a:solidFill>
                <a:latin typeface="Century Gothic" panose="020B0502020202020204" pitchFamily="34" charset="0"/>
              </a:defRPr>
            </a:lvl1pPr>
          </a:lstStyle>
          <a:p>
            <a:r>
              <a:rPr lang="en-US"/>
              <a:t>Click to edit Master title style</a:t>
            </a:r>
            <a:endParaRPr lang="en-ZA"/>
          </a:p>
        </p:txBody>
      </p:sp>
      <p:sp>
        <p:nvSpPr>
          <p:cNvPr id="3" name="Content Placeholder 2"/>
          <p:cNvSpPr>
            <a:spLocks noGrp="1"/>
          </p:cNvSpPr>
          <p:nvPr>
            <p:ph idx="1"/>
          </p:nvPr>
        </p:nvSpPr>
        <p:spPr>
          <a:xfrm>
            <a:off x="0" y="536595"/>
            <a:ext cx="7436965" cy="3235741"/>
          </a:xfrm>
        </p:spPr>
        <p:txBody>
          <a:bodyPr/>
          <a:lstStyle>
            <a:lvl1pPr marL="285750" indent="-285750">
              <a:buFont typeface="Arial" panose="020B0604020202020204" pitchFamily="34" charset="0"/>
              <a:buChar char="•"/>
              <a:defRPr sz="2800" b="0" i="0">
                <a:latin typeface="Calibri" panose="020F0502020204030204" pitchFamily="34" charset="0"/>
                <a:cs typeface="Calibri" panose="020F0502020204030204" pitchFamily="34" charset="0"/>
              </a:defRPr>
            </a:lvl1pPr>
            <a:lvl2pPr marL="573750" indent="-285750">
              <a:buFont typeface="Arial" panose="020B0604020202020204" pitchFamily="34" charset="0"/>
              <a:buChar char="•"/>
              <a:defRPr sz="2400"/>
            </a:lvl2pPr>
            <a:lvl3pPr marL="285750" indent="-285750">
              <a:buFont typeface="Arial" panose="020B0604020202020204" pitchFamily="34" charset="0"/>
              <a:buChar char="•"/>
              <a:defRPr sz="2000"/>
            </a:lvl3pPr>
            <a:lvl4pPr marL="285750" indent="-285750">
              <a:buFont typeface="Arial" panose="020B0604020202020204" pitchFamily="34" charset="0"/>
              <a:buChar char="•"/>
              <a:defRPr sz="1800"/>
            </a:lvl4pPr>
            <a:lvl5pPr marL="285750" indent="-285750">
              <a:buFont typeface="Arial" panose="020B0604020202020204" pitchFamily="34" charset="0"/>
              <a:buChar char="•"/>
              <a:defRPr/>
            </a:lvl5pPr>
          </a:lstStyle>
          <a:p>
            <a:pPr lvl="0"/>
            <a:r>
              <a:rPr lang="en-US"/>
              <a:t>Edit Master text styles</a:t>
            </a:r>
          </a:p>
          <a:p>
            <a:pPr lvl="1"/>
            <a:r>
              <a:rPr lang="en-US"/>
              <a:t>Second level</a:t>
            </a:r>
          </a:p>
          <a:p>
            <a:pPr lvl="2"/>
            <a:r>
              <a:rPr lang="en-US"/>
              <a:t>Third level</a:t>
            </a:r>
          </a:p>
        </p:txBody>
      </p:sp>
      <p:sp>
        <p:nvSpPr>
          <p:cNvPr id="6" name="Date Placeholder 3">
            <a:extLst>
              <a:ext uri="{FF2B5EF4-FFF2-40B4-BE49-F238E27FC236}">
                <a16:creationId xmlns:a16="http://schemas.microsoft.com/office/drawing/2014/main" xmlns="" id="{7A65BE12-12D4-124E-AB2C-FC31E42E6DDD}"/>
              </a:ext>
            </a:extLst>
          </p:cNvPr>
          <p:cNvSpPr>
            <a:spLocks noGrp="1"/>
          </p:cNvSpPr>
          <p:nvPr>
            <p:ph type="dt" sz="half" idx="10"/>
          </p:nvPr>
        </p:nvSpPr>
        <p:spPr>
          <a:xfrm>
            <a:off x="4763" y="4886325"/>
            <a:ext cx="2133600" cy="273050"/>
          </a:xfrm>
          <a:prstGeom prst="rect">
            <a:avLst/>
          </a:prstGeom>
        </p:spPr>
        <p:txBody>
          <a:bodyPr/>
          <a:lstStyle>
            <a:lvl1pPr>
              <a:defRPr/>
            </a:lvl1pPr>
          </a:lstStyle>
          <a:p>
            <a:pPr>
              <a:defRPr/>
            </a:pPr>
            <a:fld id="{B79A15CF-FCE8-164B-B3A7-232B10B4CF35}" type="datetimeFigureOut">
              <a:rPr lang="en-US"/>
              <a:pPr>
                <a:defRPr/>
              </a:pPr>
              <a:t>2/3/2021</a:t>
            </a:fld>
            <a:endParaRPr lang="en-ZA"/>
          </a:p>
        </p:txBody>
      </p:sp>
      <p:sp>
        <p:nvSpPr>
          <p:cNvPr id="7" name="Footer Placeholder 4">
            <a:extLst>
              <a:ext uri="{FF2B5EF4-FFF2-40B4-BE49-F238E27FC236}">
                <a16:creationId xmlns:a16="http://schemas.microsoft.com/office/drawing/2014/main" xmlns="" id="{389D0B3F-AD9D-1D45-8AE3-A96C79375321}"/>
              </a:ext>
            </a:extLst>
          </p:cNvPr>
          <p:cNvSpPr>
            <a:spLocks noGrp="1"/>
          </p:cNvSpPr>
          <p:nvPr>
            <p:ph type="ftr" sz="quarter" idx="11"/>
          </p:nvPr>
        </p:nvSpPr>
        <p:spPr>
          <a:xfrm>
            <a:off x="3124200" y="4876800"/>
            <a:ext cx="2895600" cy="274638"/>
          </a:xfrm>
          <a:prstGeom prst="rect">
            <a:avLst/>
          </a:prstGeom>
        </p:spPr>
        <p:txBody>
          <a:bodyPr/>
          <a:lstStyle>
            <a:lvl1pPr>
              <a:defRPr/>
            </a:lvl1pPr>
          </a:lstStyle>
          <a:p>
            <a:pPr>
              <a:defRPr/>
            </a:pPr>
            <a:endParaRPr lang="en-ZA"/>
          </a:p>
        </p:txBody>
      </p:sp>
      <p:sp>
        <p:nvSpPr>
          <p:cNvPr id="8" name="Slide Number Placeholder 5">
            <a:extLst>
              <a:ext uri="{FF2B5EF4-FFF2-40B4-BE49-F238E27FC236}">
                <a16:creationId xmlns:a16="http://schemas.microsoft.com/office/drawing/2014/main" xmlns="" id="{E6983DBB-6149-AD4D-A8E8-3C5A7A2A1675}"/>
              </a:ext>
            </a:extLst>
          </p:cNvPr>
          <p:cNvSpPr>
            <a:spLocks noGrp="1"/>
          </p:cNvSpPr>
          <p:nvPr>
            <p:ph type="sldNum" sz="quarter" idx="12"/>
          </p:nvPr>
        </p:nvSpPr>
        <p:spPr>
          <a:xfrm>
            <a:off x="7016750" y="4886325"/>
            <a:ext cx="2133600" cy="273050"/>
          </a:xfrm>
          <a:prstGeom prst="rect">
            <a:avLst/>
          </a:prstGeom>
        </p:spPr>
        <p:txBody>
          <a:bodyPr/>
          <a:lstStyle>
            <a:lvl1pPr>
              <a:defRPr/>
            </a:lvl1pPr>
          </a:lstStyle>
          <a:p>
            <a:pPr>
              <a:defRPr/>
            </a:pPr>
            <a:fld id="{2E894963-C08F-B545-A515-E4312770F63E}" type="slidenum">
              <a:rPr lang="en-ZA"/>
              <a:pPr>
                <a:defRPr/>
              </a:pPr>
              <a:t>‹#›</a:t>
            </a:fld>
            <a:endParaRPr lang="en-ZA"/>
          </a:p>
        </p:txBody>
      </p:sp>
    </p:spTree>
    <p:extLst>
      <p:ext uri="{BB962C8B-B14F-4D97-AF65-F5344CB8AC3E}">
        <p14:creationId xmlns:p14="http://schemas.microsoft.com/office/powerpoint/2010/main" xmlns="" val="3171009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ZA"/>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xmlns="" id="{41CA0A41-2769-B54E-8D16-C87A97FA27E9}"/>
              </a:ext>
            </a:extLst>
          </p:cNvPr>
          <p:cNvSpPr>
            <a:spLocks noGrp="1"/>
          </p:cNvSpPr>
          <p:nvPr>
            <p:ph type="dt" sz="half" idx="10"/>
          </p:nvPr>
        </p:nvSpPr>
        <p:spPr>
          <a:xfrm>
            <a:off x="4763" y="4886325"/>
            <a:ext cx="2133600" cy="273050"/>
          </a:xfrm>
          <a:prstGeom prst="rect">
            <a:avLst/>
          </a:prstGeom>
        </p:spPr>
        <p:txBody>
          <a:bodyPr/>
          <a:lstStyle>
            <a:lvl1pPr>
              <a:defRPr/>
            </a:lvl1pPr>
          </a:lstStyle>
          <a:p>
            <a:pPr>
              <a:defRPr/>
            </a:pPr>
            <a:fld id="{365D88D2-5E6E-6443-9450-32196391682D}" type="datetimeFigureOut">
              <a:rPr lang="en-US"/>
              <a:pPr>
                <a:defRPr/>
              </a:pPr>
              <a:t>2/3/2021</a:t>
            </a:fld>
            <a:endParaRPr lang="en-ZA"/>
          </a:p>
        </p:txBody>
      </p:sp>
      <p:sp>
        <p:nvSpPr>
          <p:cNvPr id="5" name="Footer Placeholder 4">
            <a:extLst>
              <a:ext uri="{FF2B5EF4-FFF2-40B4-BE49-F238E27FC236}">
                <a16:creationId xmlns:a16="http://schemas.microsoft.com/office/drawing/2014/main" xmlns="" id="{003DC086-8AED-9742-9B0A-37E580623C1C}"/>
              </a:ext>
            </a:extLst>
          </p:cNvPr>
          <p:cNvSpPr>
            <a:spLocks noGrp="1"/>
          </p:cNvSpPr>
          <p:nvPr>
            <p:ph type="ftr" sz="quarter" idx="11"/>
          </p:nvPr>
        </p:nvSpPr>
        <p:spPr>
          <a:xfrm>
            <a:off x="3124200" y="4876800"/>
            <a:ext cx="2895600" cy="274638"/>
          </a:xfrm>
          <a:prstGeom prst="rect">
            <a:avLst/>
          </a:prstGeom>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xmlns="" id="{596E94F4-DF96-4641-BC90-A9300293DFD4}"/>
              </a:ext>
            </a:extLst>
          </p:cNvPr>
          <p:cNvSpPr>
            <a:spLocks noGrp="1"/>
          </p:cNvSpPr>
          <p:nvPr>
            <p:ph type="sldNum" sz="quarter" idx="12"/>
          </p:nvPr>
        </p:nvSpPr>
        <p:spPr>
          <a:xfrm>
            <a:off x="7016750" y="4886325"/>
            <a:ext cx="2133600" cy="273050"/>
          </a:xfrm>
          <a:prstGeom prst="rect">
            <a:avLst/>
          </a:prstGeom>
        </p:spPr>
        <p:txBody>
          <a:bodyPr/>
          <a:lstStyle>
            <a:lvl1pPr>
              <a:defRPr/>
            </a:lvl1pPr>
          </a:lstStyle>
          <a:p>
            <a:pPr>
              <a:defRPr/>
            </a:pPr>
            <a:fld id="{F65710F4-8F20-534A-BDBC-E7F759909F82}" type="slidenum">
              <a:rPr lang="en-ZA"/>
              <a:pPr>
                <a:defRPr/>
              </a:pPr>
              <a:t>‹#›</a:t>
            </a:fld>
            <a:endParaRPr lang="en-ZA"/>
          </a:p>
        </p:txBody>
      </p:sp>
    </p:spTree>
    <p:extLst>
      <p:ext uri="{BB962C8B-B14F-4D97-AF65-F5344CB8AC3E}">
        <p14:creationId xmlns:p14="http://schemas.microsoft.com/office/powerpoint/2010/main" xmlns="" val="22955570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6" name="Shape 6">
            <a:extLst>
              <a:ext uri="{FF2B5EF4-FFF2-40B4-BE49-F238E27FC236}">
                <a16:creationId xmlns:a16="http://schemas.microsoft.com/office/drawing/2014/main" xmlns="" id="{3C051214-1BBC-9040-BC34-7D02A9E40922}"/>
              </a:ext>
            </a:extLst>
          </p:cNvPr>
          <p:cNvSpPr txBox="1">
            <a:spLocks noGrp="1"/>
          </p:cNvSpPr>
          <p:nvPr>
            <p:ph type="title"/>
          </p:nvPr>
        </p:nvSpPr>
        <p:spPr bwMode="auto">
          <a:xfrm>
            <a:off x="457200" y="741363"/>
            <a:ext cx="5184775" cy="4746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25" tIns="91425" rIns="91425" bIns="91425" numCol="1" anchor="b" anchorCtr="0" compatLnSpc="1">
            <a:prstTxWarp prst="textNoShape">
              <a:avLst/>
            </a:prstTxWarp>
          </a:bodyPr>
          <a:lstStyle/>
          <a:p>
            <a:pPr lvl="0"/>
            <a:endParaRPr lang="en-US" altLang="en-US">
              <a:sym typeface="Arial" panose="020B0604020202020204" pitchFamily="34" charset="0"/>
            </a:endParaRPr>
          </a:p>
        </p:txBody>
      </p:sp>
      <p:sp>
        <p:nvSpPr>
          <p:cNvPr id="1027" name="Shape 7">
            <a:extLst>
              <a:ext uri="{FF2B5EF4-FFF2-40B4-BE49-F238E27FC236}">
                <a16:creationId xmlns:a16="http://schemas.microsoft.com/office/drawing/2014/main" xmlns="" id="{A6A9BAF9-E79D-7844-BFC6-9A879D63DECC}"/>
              </a:ext>
            </a:extLst>
          </p:cNvPr>
          <p:cNvSpPr txBox="1">
            <a:spLocks noGrp="1"/>
          </p:cNvSpPr>
          <p:nvPr>
            <p:ph type="body" idx="1"/>
          </p:nvPr>
        </p:nvSpPr>
        <p:spPr bwMode="auto">
          <a:xfrm>
            <a:off x="457200" y="1352550"/>
            <a:ext cx="5184775" cy="2255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p>
            <a:pPr lvl="0"/>
            <a:endParaRPr lang="en-US" altLang="en-US">
              <a:sym typeface="Arial" panose="020B0604020202020204" pitchFamily="34" charset="0"/>
            </a:endParaRPr>
          </a:p>
        </p:txBody>
      </p:sp>
    </p:spTree>
    <p:extLst>
      <p:ext uri="{BB962C8B-B14F-4D97-AF65-F5344CB8AC3E}">
        <p14:creationId xmlns:p14="http://schemas.microsoft.com/office/powerpoint/2010/main" xmlns="" val="1894568433"/>
      </p:ext>
    </p:extLst>
  </p:cSld>
  <p:clrMap bg1="lt1" tx1="dk1" bg2="dk2" tx2="lt2" accent1="accent1" accent2="accent2" accent3="accent3" accent4="accent4" accent5="accent5" accent6="accent6" hlink="hlink" folHlink="folHlink"/>
  <p:sldLayoutIdLst>
    <p:sldLayoutId id="2147483737" r:id="rId1"/>
  </p:sldLayoutIdLst>
  <p:hf sldNum="0" hdr="0" ftr="0" dt="0"/>
  <p:txStyles>
    <p:titleStyle>
      <a:defPPr marR="0" lvl="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1pPr>
      <a:lvl2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4572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9144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13716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18288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p:titleStyle>
    <p:bodyStyle>
      <a:defPPr marR="0" lvl="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1pPr>
      <a:lvl2pPr lvl="1"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2pPr>
      <a:lvl3pPr lvl="2"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3pPr>
      <a:lvl4pPr lvl="3"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4pPr>
      <a:lvl5pPr lvl="4"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074" name="Shape 6">
            <a:extLst>
              <a:ext uri="{FF2B5EF4-FFF2-40B4-BE49-F238E27FC236}">
                <a16:creationId xmlns:a16="http://schemas.microsoft.com/office/drawing/2014/main" xmlns="" id="{29ECFB29-5132-5247-9A84-FFFCDDE33A69}"/>
              </a:ext>
            </a:extLst>
          </p:cNvPr>
          <p:cNvSpPr txBox="1">
            <a:spLocks noGrp="1"/>
          </p:cNvSpPr>
          <p:nvPr>
            <p:ph type="title"/>
          </p:nvPr>
        </p:nvSpPr>
        <p:spPr bwMode="auto">
          <a:xfrm>
            <a:off x="457200" y="741363"/>
            <a:ext cx="5184775" cy="4746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25" tIns="91425" rIns="91425" bIns="91425" numCol="1" anchor="b" anchorCtr="0" compatLnSpc="1">
            <a:prstTxWarp prst="textNoShape">
              <a:avLst/>
            </a:prstTxWarp>
          </a:bodyPr>
          <a:lstStyle/>
          <a:p>
            <a:pPr lvl="0"/>
            <a:endParaRPr lang="en-US" altLang="en-US">
              <a:sym typeface="Arial" panose="020B0604020202020204" pitchFamily="34" charset="0"/>
            </a:endParaRPr>
          </a:p>
        </p:txBody>
      </p:sp>
      <p:sp>
        <p:nvSpPr>
          <p:cNvPr id="3075" name="Shape 7">
            <a:extLst>
              <a:ext uri="{FF2B5EF4-FFF2-40B4-BE49-F238E27FC236}">
                <a16:creationId xmlns:a16="http://schemas.microsoft.com/office/drawing/2014/main" xmlns="" id="{ADFE63ED-3A8D-724D-8B52-A5241595A94A}"/>
              </a:ext>
            </a:extLst>
          </p:cNvPr>
          <p:cNvSpPr txBox="1">
            <a:spLocks noGrp="1"/>
          </p:cNvSpPr>
          <p:nvPr>
            <p:ph type="body" idx="1"/>
          </p:nvPr>
        </p:nvSpPr>
        <p:spPr bwMode="auto">
          <a:xfrm>
            <a:off x="457200" y="1352550"/>
            <a:ext cx="5184775" cy="22558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p>
            <a:pPr lvl="0"/>
            <a:endParaRPr lang="en-US" altLang="en-US">
              <a:sym typeface="Arial" panose="020B0604020202020204" pitchFamily="34" charset="0"/>
            </a:endParaRPr>
          </a:p>
        </p:txBody>
      </p:sp>
    </p:spTree>
  </p:cSld>
  <p:clrMap bg1="lt1" tx1="dk1" bg2="dk2" tx2="lt2" accent1="accent1" accent2="accent2" accent3="accent3" accent4="accent4" accent5="accent5" accent6="accent6" hlink="hlink" folHlink="folHlink"/>
  <p:sldLayoutIdLst>
    <p:sldLayoutId id="2147483732" r:id="rId1"/>
    <p:sldLayoutId id="2147483735" r:id="rId2"/>
  </p:sldLayoutIdLst>
  <p:hf sldNum="0" hdr="0" ftr="0" dt="0"/>
  <p:txStyles>
    <p:titleStyle>
      <a:defPPr marR="0" lvl="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1pPr>
      <a:lvl2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4572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9144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13716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18288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p:titleStyle>
    <p:bodyStyle>
      <a:defPPr marR="0" lvl="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1pPr>
      <a:lvl2pPr lvl="1"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2pPr>
      <a:lvl3pPr lvl="2"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3pPr>
      <a:lvl4pPr lvl="3"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4pPr>
      <a:lvl5pPr lvl="4"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hape 65">
            <a:extLst>
              <a:ext uri="{FF2B5EF4-FFF2-40B4-BE49-F238E27FC236}">
                <a16:creationId xmlns:a16="http://schemas.microsoft.com/office/drawing/2014/main" xmlns="" id="{8795DB4B-AFAE-DF46-8808-388C626E435F}"/>
              </a:ext>
            </a:extLst>
          </p:cNvPr>
          <p:cNvSpPr txBox="1">
            <a:spLocks noGrp="1"/>
          </p:cNvSpPr>
          <p:nvPr>
            <p:ph type="ctrTitle"/>
          </p:nvPr>
        </p:nvSpPr>
        <p:spPr>
          <a:xfrm>
            <a:off x="418396" y="1418486"/>
            <a:ext cx="3854450" cy="3600400"/>
          </a:xfrm>
        </p:spPr>
        <p:txBody>
          <a:bodyPr/>
          <a:lstStyle/>
          <a:p>
            <a:pPr eaLnBrk="1" hangingPunct="1">
              <a:spcBef>
                <a:spcPct val="0"/>
              </a:spcBef>
              <a:buClr>
                <a:srgbClr val="999999"/>
              </a:buClr>
              <a:buSzTx/>
              <a:buFont typeface="Montserrat" pitchFamily="2" charset="77"/>
              <a:buNone/>
            </a:pPr>
            <a:r>
              <a:rPr lang="en-US" altLang="en-US" b="1" dirty="0">
                <a:solidFill>
                  <a:srgbClr val="999999"/>
                </a:solidFill>
                <a:latin typeface="Montserrat" pitchFamily="2" charset="77"/>
                <a:cs typeface="Arial" panose="020B0604020202020204" pitchFamily="34" charset="0"/>
                <a:sym typeface="Montserrat" pitchFamily="2" charset="77"/>
              </a:rPr>
              <a:t/>
            </a:r>
            <a:br>
              <a:rPr lang="en-US" altLang="en-US" b="1" dirty="0">
                <a:solidFill>
                  <a:srgbClr val="999999"/>
                </a:solidFill>
                <a:latin typeface="Montserrat" pitchFamily="2" charset="77"/>
                <a:cs typeface="Arial" panose="020B0604020202020204" pitchFamily="34" charset="0"/>
                <a:sym typeface="Montserrat" pitchFamily="2" charset="77"/>
              </a:rPr>
            </a:br>
            <a:r>
              <a:rPr lang="en-US" altLang="en-US" b="1" dirty="0">
                <a:solidFill>
                  <a:srgbClr val="999999"/>
                </a:solidFill>
                <a:latin typeface="Montserrat" pitchFamily="2" charset="77"/>
                <a:cs typeface="Arial" panose="020B0604020202020204" pitchFamily="34" charset="0"/>
                <a:sym typeface="Montserrat" pitchFamily="2" charset="77"/>
              </a:rPr>
              <a:t/>
            </a:r>
            <a:br>
              <a:rPr lang="en-US" altLang="en-US" b="1" dirty="0">
                <a:solidFill>
                  <a:srgbClr val="999999"/>
                </a:solidFill>
                <a:latin typeface="Montserrat" pitchFamily="2" charset="77"/>
                <a:cs typeface="Arial" panose="020B0604020202020204" pitchFamily="34" charset="0"/>
                <a:sym typeface="Montserrat" pitchFamily="2" charset="77"/>
              </a:rPr>
            </a:br>
            <a:r>
              <a:rPr lang="en-US" altLang="en-US" b="1" dirty="0">
                <a:solidFill>
                  <a:srgbClr val="999999"/>
                </a:solidFill>
                <a:latin typeface="Montserrat" pitchFamily="2" charset="77"/>
                <a:cs typeface="Arial" panose="020B0604020202020204" pitchFamily="34" charset="0"/>
                <a:sym typeface="Montserrat" pitchFamily="2" charset="77"/>
              </a:rPr>
              <a:t/>
            </a:r>
            <a:br>
              <a:rPr lang="en-US" altLang="en-US" b="1" dirty="0">
                <a:solidFill>
                  <a:srgbClr val="999999"/>
                </a:solidFill>
                <a:latin typeface="Montserrat" pitchFamily="2" charset="77"/>
                <a:cs typeface="Arial" panose="020B0604020202020204" pitchFamily="34" charset="0"/>
                <a:sym typeface="Montserrat" pitchFamily="2" charset="77"/>
              </a:rPr>
            </a:br>
            <a:r>
              <a:rPr lang="en-US" altLang="en-US" b="1" dirty="0">
                <a:solidFill>
                  <a:srgbClr val="999999"/>
                </a:solidFill>
                <a:latin typeface="Montserrat" pitchFamily="2" charset="77"/>
                <a:cs typeface="Arial" panose="020B0604020202020204" pitchFamily="34" charset="0"/>
                <a:sym typeface="Montserrat" pitchFamily="2" charset="77"/>
              </a:rPr>
              <a:t/>
            </a:r>
            <a:br>
              <a:rPr lang="en-US" altLang="en-US" b="1" dirty="0">
                <a:solidFill>
                  <a:srgbClr val="999999"/>
                </a:solidFill>
                <a:latin typeface="Montserrat" pitchFamily="2" charset="77"/>
                <a:cs typeface="Arial" panose="020B0604020202020204" pitchFamily="34" charset="0"/>
                <a:sym typeface="Montserrat" pitchFamily="2" charset="77"/>
              </a:rPr>
            </a:br>
            <a:r>
              <a:rPr lang="en-US" altLang="en-US" b="1" dirty="0">
                <a:solidFill>
                  <a:srgbClr val="999999"/>
                </a:solidFill>
                <a:latin typeface="Montserrat" pitchFamily="2" charset="77"/>
                <a:cs typeface="Arial" panose="020B0604020202020204" pitchFamily="34" charset="0"/>
                <a:sym typeface="Montserrat" pitchFamily="2" charset="77"/>
              </a:rPr>
              <a:t/>
            </a:r>
            <a:br>
              <a:rPr lang="en-US" altLang="en-US" b="1" dirty="0">
                <a:solidFill>
                  <a:srgbClr val="999999"/>
                </a:solidFill>
                <a:latin typeface="Montserrat" pitchFamily="2" charset="77"/>
                <a:cs typeface="Arial" panose="020B0604020202020204" pitchFamily="34" charset="0"/>
                <a:sym typeface="Montserrat" pitchFamily="2" charset="77"/>
              </a:rPr>
            </a:br>
            <a:r>
              <a:rPr lang="en-US" altLang="en-US" b="1" dirty="0">
                <a:solidFill>
                  <a:srgbClr val="999999"/>
                </a:solidFill>
                <a:latin typeface="Montserrat" pitchFamily="2" charset="77"/>
                <a:cs typeface="Arial" panose="020B0604020202020204" pitchFamily="34" charset="0"/>
                <a:sym typeface="Montserrat" pitchFamily="2" charset="77"/>
              </a:rPr>
              <a:t/>
            </a:r>
            <a:br>
              <a:rPr lang="en-US" altLang="en-US" b="1" dirty="0">
                <a:solidFill>
                  <a:srgbClr val="999999"/>
                </a:solidFill>
                <a:latin typeface="Montserrat" pitchFamily="2" charset="77"/>
                <a:cs typeface="Arial" panose="020B0604020202020204" pitchFamily="34" charset="0"/>
                <a:sym typeface="Montserrat" pitchFamily="2" charset="77"/>
              </a:rPr>
            </a:br>
            <a:r>
              <a:rPr lang="en-US" altLang="en-US" b="1" dirty="0">
                <a:solidFill>
                  <a:srgbClr val="999999"/>
                </a:solidFill>
                <a:latin typeface="Montserrat" pitchFamily="2" charset="77"/>
                <a:cs typeface="Arial" panose="020B0604020202020204" pitchFamily="34" charset="0"/>
                <a:sym typeface="Montserrat" pitchFamily="2" charset="77"/>
              </a:rPr>
              <a:t/>
            </a:r>
            <a:br>
              <a:rPr lang="en-US" altLang="en-US" b="1" dirty="0">
                <a:solidFill>
                  <a:srgbClr val="999999"/>
                </a:solidFill>
                <a:latin typeface="Montserrat" pitchFamily="2" charset="77"/>
                <a:cs typeface="Arial" panose="020B0604020202020204" pitchFamily="34" charset="0"/>
                <a:sym typeface="Montserrat" pitchFamily="2" charset="77"/>
              </a:rPr>
            </a:br>
            <a:r>
              <a:rPr lang="en-US" altLang="en-US" b="1" dirty="0">
                <a:solidFill>
                  <a:srgbClr val="999999"/>
                </a:solidFill>
                <a:latin typeface="Montserrat" pitchFamily="2" charset="77"/>
                <a:cs typeface="Arial" panose="020B0604020202020204" pitchFamily="34" charset="0"/>
                <a:sym typeface="Montserrat" pitchFamily="2" charset="77"/>
              </a:rPr>
              <a:t/>
            </a:r>
            <a:br>
              <a:rPr lang="en-US" altLang="en-US" b="1" dirty="0">
                <a:solidFill>
                  <a:srgbClr val="999999"/>
                </a:solidFill>
                <a:latin typeface="Montserrat" pitchFamily="2" charset="77"/>
                <a:cs typeface="Arial" panose="020B0604020202020204" pitchFamily="34" charset="0"/>
                <a:sym typeface="Montserrat" pitchFamily="2" charset="77"/>
              </a:rPr>
            </a:br>
            <a:r>
              <a:rPr lang="en-US" altLang="en-US" sz="2800" b="1" dirty="0">
                <a:solidFill>
                  <a:srgbClr val="999999"/>
                </a:solidFill>
                <a:latin typeface="Century Gothic" panose="020B0502020202020204" pitchFamily="34" charset="0"/>
                <a:cs typeface="Calibri" panose="020F0502020204030204" pitchFamily="34" charset="0"/>
                <a:sym typeface="Montserrat" pitchFamily="2" charset="77"/>
              </a:rPr>
              <a:t>1</a:t>
            </a:r>
            <a:r>
              <a:rPr lang="en-US" altLang="en-US" sz="2800" b="1" baseline="30000" dirty="0">
                <a:solidFill>
                  <a:srgbClr val="999999"/>
                </a:solidFill>
                <a:latin typeface="Century Gothic" panose="020B0502020202020204" pitchFamily="34" charset="0"/>
                <a:cs typeface="Calibri" panose="020F0502020204030204" pitchFamily="34" charset="0"/>
                <a:sym typeface="Montserrat" pitchFamily="2" charset="77"/>
              </a:rPr>
              <a:t>st</a:t>
            </a:r>
            <a:r>
              <a:rPr lang="en-US" altLang="en-US" sz="2800" b="1" dirty="0">
                <a:solidFill>
                  <a:srgbClr val="999999"/>
                </a:solidFill>
                <a:latin typeface="Century Gothic" panose="020B0502020202020204" pitchFamily="34" charset="0"/>
                <a:cs typeface="Calibri" panose="020F0502020204030204" pitchFamily="34" charset="0"/>
                <a:sym typeface="Montserrat" pitchFamily="2" charset="77"/>
              </a:rPr>
              <a:t> and 2</a:t>
            </a:r>
            <a:r>
              <a:rPr lang="en-US" altLang="en-US" sz="2800" b="1" baseline="30000" dirty="0">
                <a:solidFill>
                  <a:srgbClr val="999999"/>
                </a:solidFill>
                <a:latin typeface="Century Gothic" panose="020B0502020202020204" pitchFamily="34" charset="0"/>
                <a:cs typeface="Calibri" panose="020F0502020204030204" pitchFamily="34" charset="0"/>
                <a:sym typeface="Montserrat" pitchFamily="2" charset="77"/>
              </a:rPr>
              <a:t>nd</a:t>
            </a:r>
            <a:r>
              <a:rPr lang="en-US" altLang="en-US" sz="2800" b="1" dirty="0">
                <a:solidFill>
                  <a:srgbClr val="999999"/>
                </a:solidFill>
                <a:latin typeface="Century Gothic" panose="020B0502020202020204" pitchFamily="34" charset="0"/>
                <a:cs typeface="Calibri" panose="020F0502020204030204" pitchFamily="34" charset="0"/>
                <a:sym typeface="Montserrat" pitchFamily="2" charset="77"/>
              </a:rPr>
              <a:t> Quarter 2020/21 (Mid Year Report)</a:t>
            </a:r>
            <a:br>
              <a:rPr lang="en-US" altLang="en-US" sz="2800" b="1" dirty="0">
                <a:solidFill>
                  <a:srgbClr val="999999"/>
                </a:solidFill>
                <a:latin typeface="Century Gothic" panose="020B0502020202020204" pitchFamily="34" charset="0"/>
                <a:cs typeface="Calibri" panose="020F0502020204030204" pitchFamily="34" charset="0"/>
                <a:sym typeface="Montserrat" pitchFamily="2" charset="77"/>
              </a:rPr>
            </a:br>
            <a:r>
              <a:rPr lang="en-US" altLang="en-US" sz="2800" b="1" dirty="0">
                <a:solidFill>
                  <a:srgbClr val="999999"/>
                </a:solidFill>
                <a:latin typeface="Century Gothic" panose="020B0502020202020204" pitchFamily="34" charset="0"/>
                <a:cs typeface="Calibri" panose="020F0502020204030204" pitchFamily="34" charset="0"/>
                <a:sym typeface="Montserrat" pitchFamily="2" charset="77"/>
              </a:rPr>
              <a:t/>
            </a:r>
            <a:br>
              <a:rPr lang="en-US" altLang="en-US" sz="2800" b="1" dirty="0">
                <a:solidFill>
                  <a:srgbClr val="999999"/>
                </a:solidFill>
                <a:latin typeface="Century Gothic" panose="020B0502020202020204" pitchFamily="34" charset="0"/>
                <a:cs typeface="Calibri" panose="020F0502020204030204" pitchFamily="34" charset="0"/>
                <a:sym typeface="Montserrat" pitchFamily="2" charset="77"/>
              </a:rPr>
            </a:br>
            <a:r>
              <a:rPr lang="en-US" altLang="en-US" sz="2800" b="1" dirty="0">
                <a:solidFill>
                  <a:srgbClr val="999999"/>
                </a:solidFill>
                <a:latin typeface="Century Gothic" panose="020B0502020202020204" pitchFamily="34" charset="0"/>
                <a:cs typeface="Calibri" panose="020F0502020204030204" pitchFamily="34" charset="0"/>
                <a:sym typeface="Montserrat" pitchFamily="2" charset="77"/>
              </a:rPr>
              <a:t>Presentation to Portfolio Committee</a:t>
            </a:r>
            <a:r>
              <a:rPr lang="en-US" altLang="en-US" b="1" dirty="0">
                <a:solidFill>
                  <a:srgbClr val="999999"/>
                </a:solidFill>
                <a:latin typeface="Century Gothic" panose="020B0502020202020204" pitchFamily="34" charset="0"/>
                <a:cs typeface="Calibri" panose="020F0502020204030204" pitchFamily="34" charset="0"/>
                <a:sym typeface="Montserrat" pitchFamily="2" charset="77"/>
              </a:rPr>
              <a:t/>
            </a:r>
            <a:br>
              <a:rPr lang="en-US" altLang="en-US" b="1" dirty="0">
                <a:solidFill>
                  <a:srgbClr val="999999"/>
                </a:solidFill>
                <a:latin typeface="Century Gothic" panose="020B0502020202020204" pitchFamily="34" charset="0"/>
                <a:cs typeface="Calibri" panose="020F0502020204030204" pitchFamily="34" charset="0"/>
                <a:sym typeface="Montserrat" pitchFamily="2" charset="77"/>
              </a:rPr>
            </a:br>
            <a:r>
              <a:rPr lang="en-US" altLang="en-US" b="1" dirty="0">
                <a:solidFill>
                  <a:srgbClr val="999999"/>
                </a:solidFill>
                <a:latin typeface="Century Gothic" panose="020B0502020202020204" pitchFamily="34" charset="0"/>
                <a:cs typeface="Calibri" panose="020F0502020204030204" pitchFamily="34" charset="0"/>
                <a:sym typeface="Montserrat" pitchFamily="2" charset="77"/>
              </a:rPr>
              <a:t/>
            </a:r>
            <a:br>
              <a:rPr lang="en-US" altLang="en-US" b="1" dirty="0">
                <a:solidFill>
                  <a:srgbClr val="999999"/>
                </a:solidFill>
                <a:latin typeface="Century Gothic" panose="020B0502020202020204" pitchFamily="34" charset="0"/>
                <a:cs typeface="Calibri" panose="020F0502020204030204" pitchFamily="34" charset="0"/>
                <a:sym typeface="Montserrat" pitchFamily="2" charset="77"/>
              </a:rPr>
            </a:br>
            <a:endParaRPr lang="en-US" altLang="en-US" b="1" dirty="0">
              <a:solidFill>
                <a:srgbClr val="999999"/>
              </a:solidFill>
              <a:latin typeface="Century Gothic" panose="020B0502020202020204" pitchFamily="34" charset="0"/>
              <a:cs typeface="Calibri" panose="020F0502020204030204" pitchFamily="34" charset="0"/>
              <a:sym typeface="Montserrat" pitchFamily="2" charset="77"/>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itle 1">
            <a:extLst>
              <a:ext uri="{FF2B5EF4-FFF2-40B4-BE49-F238E27FC236}">
                <a16:creationId xmlns:a16="http://schemas.microsoft.com/office/drawing/2014/main" xmlns="" id="{FDCBA928-45AA-DF47-84FF-9B421305571C}"/>
              </a:ext>
            </a:extLst>
          </p:cNvPr>
          <p:cNvSpPr txBox="1">
            <a:spLocks noGrp="1"/>
          </p:cNvSpPr>
          <p:nvPr>
            <p:ph type="title"/>
          </p:nvPr>
        </p:nvSpPr>
        <p:spPr>
          <a:xfrm>
            <a:off x="0" y="-15874"/>
            <a:ext cx="7452320" cy="493960"/>
          </a:xfrm>
          <a:solidFill>
            <a:schemeClr val="accent1">
              <a:alpha val="70195"/>
            </a:schemeClr>
          </a:solidFill>
        </p:spPr>
        <p:txBody>
          <a:bodyPr/>
          <a:lstStyle/>
          <a:p>
            <a:pPr>
              <a:defRPr/>
            </a:pPr>
            <a:r>
              <a:rPr lang="en-ZA" sz="1400" dirty="0">
                <a:solidFill>
                  <a:srgbClr val="000000"/>
                </a:solidFill>
                <a:ea typeface="Calibri" panose="020F0502020204030204" pitchFamily="34" charset="0"/>
                <a:cs typeface="Times New Roman" panose="02020603050405020304" pitchFamily="18" charset="0"/>
              </a:rPr>
              <a:t>PROGRESS ON PERFORMANCE TARGETS FOR THE PERIOD UNDER REVIEW</a:t>
            </a:r>
            <a:endParaRPr lang="en-US" altLang="en-US" sz="1800" dirty="0">
              <a:solidFill>
                <a:schemeClr val="tx1"/>
              </a:solidFill>
              <a:latin typeface="Calibri" panose="020F0502020204030204" pitchFamily="34" charset="0"/>
              <a:ea typeface="MS PGothic" panose="020B0600070205080204" pitchFamily="34" charset="-128"/>
              <a:cs typeface="Calibri" panose="020F0502020204030204" pitchFamily="34" charset="0"/>
            </a:endParaRPr>
          </a:p>
        </p:txBody>
      </p:sp>
      <p:sp>
        <p:nvSpPr>
          <p:cNvPr id="23553" name="Slide Number Placeholder 3">
            <a:extLst>
              <a:ext uri="{FF2B5EF4-FFF2-40B4-BE49-F238E27FC236}">
                <a16:creationId xmlns:a16="http://schemas.microsoft.com/office/drawing/2014/main" xmlns="" id="{65D2B2FB-68C6-604C-91C3-729C0CD89AA9}"/>
              </a:ext>
            </a:extLst>
          </p:cNvPr>
          <p:cNvSpPr>
            <a:spLocks noGrp="1"/>
          </p:cNvSpPr>
          <p:nvPr>
            <p:ph type="sldNum" sz="quarter" idx="12"/>
          </p:nvPr>
        </p:nvSpPr>
        <p:spPr bwMode="auto">
          <a:xfrm>
            <a:off x="7596336" y="4886325"/>
            <a:ext cx="1554014" cy="273050"/>
          </a:xfrm>
          <a:extLst>
            <a:ext uri="{909E8E84-426E-40dd-AFC4-6F175D3DCCD1}"/>
            <a:ext uri="{91240B29-F687-4f45-9708-019B960494DF}"/>
          </a:extLst>
        </p:spPr>
        <p:txBody>
          <a:bodyPr/>
          <a:lstStyle>
            <a:lvl1pPr eaLnBrk="0" hangingPunct="0">
              <a:defRPr sz="1800">
                <a:solidFill>
                  <a:schemeClr val="tx1"/>
                </a:solidFill>
                <a:latin typeface="Calibri" charset="0"/>
                <a:ea typeface="MS PGothic" charset="0"/>
                <a:cs typeface="MS PGothic" charset="0"/>
              </a:defRPr>
            </a:lvl1pPr>
            <a:lvl2pPr marL="557213" indent="-214313" eaLnBrk="0" hangingPunct="0">
              <a:defRPr sz="1800">
                <a:solidFill>
                  <a:schemeClr val="tx1"/>
                </a:solidFill>
                <a:latin typeface="Calibri" charset="0"/>
                <a:ea typeface="MS PGothic" charset="0"/>
                <a:cs typeface="MS PGothic" charset="0"/>
              </a:defRPr>
            </a:lvl2pPr>
            <a:lvl3pPr marL="857250" indent="-171450" eaLnBrk="0" hangingPunct="0">
              <a:defRPr sz="1800">
                <a:solidFill>
                  <a:schemeClr val="tx1"/>
                </a:solidFill>
                <a:latin typeface="Calibri" charset="0"/>
                <a:ea typeface="MS PGothic" charset="0"/>
                <a:cs typeface="MS PGothic" charset="0"/>
              </a:defRPr>
            </a:lvl3pPr>
            <a:lvl4pPr marL="1200150" indent="-171450" eaLnBrk="0" hangingPunct="0">
              <a:defRPr sz="1800">
                <a:solidFill>
                  <a:schemeClr val="tx1"/>
                </a:solidFill>
                <a:latin typeface="Calibri" charset="0"/>
                <a:ea typeface="MS PGothic" charset="0"/>
                <a:cs typeface="MS PGothic" charset="0"/>
              </a:defRPr>
            </a:lvl4pPr>
            <a:lvl5pPr marL="1543050" indent="-171450" eaLnBrk="0" hangingPunct="0">
              <a:defRPr sz="1800">
                <a:solidFill>
                  <a:schemeClr val="tx1"/>
                </a:solidFill>
                <a:latin typeface="Calibri" charset="0"/>
                <a:ea typeface="MS PGothic" charset="0"/>
                <a:cs typeface="MS PGothic" charset="0"/>
              </a:defRPr>
            </a:lvl5pPr>
            <a:lvl6pPr marL="1885950" indent="-171450" eaLnBrk="0" fontAlgn="base" hangingPunct="0">
              <a:spcBef>
                <a:spcPct val="0"/>
              </a:spcBef>
              <a:spcAft>
                <a:spcPct val="0"/>
              </a:spcAft>
              <a:defRPr sz="1800">
                <a:solidFill>
                  <a:schemeClr val="tx1"/>
                </a:solidFill>
                <a:latin typeface="Calibri" charset="0"/>
                <a:ea typeface="MS PGothic" charset="0"/>
                <a:cs typeface="MS PGothic" charset="0"/>
              </a:defRPr>
            </a:lvl6pPr>
            <a:lvl7pPr marL="2228850" indent="-171450" eaLnBrk="0" fontAlgn="base" hangingPunct="0">
              <a:spcBef>
                <a:spcPct val="0"/>
              </a:spcBef>
              <a:spcAft>
                <a:spcPct val="0"/>
              </a:spcAft>
              <a:defRPr sz="1800">
                <a:solidFill>
                  <a:schemeClr val="tx1"/>
                </a:solidFill>
                <a:latin typeface="Calibri" charset="0"/>
                <a:ea typeface="MS PGothic" charset="0"/>
                <a:cs typeface="MS PGothic" charset="0"/>
              </a:defRPr>
            </a:lvl7pPr>
            <a:lvl8pPr marL="2571750" indent="-171450" eaLnBrk="0" fontAlgn="base" hangingPunct="0">
              <a:spcBef>
                <a:spcPct val="0"/>
              </a:spcBef>
              <a:spcAft>
                <a:spcPct val="0"/>
              </a:spcAft>
              <a:defRPr sz="1800">
                <a:solidFill>
                  <a:schemeClr val="tx1"/>
                </a:solidFill>
                <a:latin typeface="Calibri" charset="0"/>
                <a:ea typeface="MS PGothic" charset="0"/>
                <a:cs typeface="MS PGothic" charset="0"/>
              </a:defRPr>
            </a:lvl8pPr>
            <a:lvl9pPr marL="2914650" indent="-171450" eaLnBrk="0" fontAlgn="base" hangingPunct="0">
              <a:spcBef>
                <a:spcPct val="0"/>
              </a:spcBef>
              <a:spcAft>
                <a:spcPct val="0"/>
              </a:spcAft>
              <a:defRPr sz="1800">
                <a:solidFill>
                  <a:schemeClr val="tx1"/>
                </a:solidFill>
                <a:latin typeface="Calibri" charset="0"/>
                <a:ea typeface="MS PGothic" charset="0"/>
                <a:cs typeface="MS PGothic" charset="0"/>
              </a:defRPr>
            </a:lvl9pPr>
          </a:lstStyle>
          <a:p>
            <a:pPr eaLnBrk="1" hangingPunct="1">
              <a:defRPr/>
            </a:pPr>
            <a:fld id="{BF2A8685-4204-7247-ABC1-71F1BAA9D6F8}" type="slidenum">
              <a:rPr lang="en-ZA" sz="1050">
                <a:solidFill>
                  <a:srgbClr val="000000"/>
                </a:solidFill>
              </a:rPr>
              <a:pPr eaLnBrk="1" hangingPunct="1">
                <a:defRPr/>
              </a:pPr>
              <a:t>10</a:t>
            </a:fld>
            <a:endParaRPr lang="en-ZA" sz="1050">
              <a:solidFill>
                <a:srgbClr val="000000"/>
              </a:solidFill>
            </a:endParaRPr>
          </a:p>
        </p:txBody>
      </p:sp>
      <p:sp>
        <p:nvSpPr>
          <p:cNvPr id="2" name="Content Placeholder 1"/>
          <p:cNvSpPr>
            <a:spLocks noGrp="1"/>
          </p:cNvSpPr>
          <p:nvPr>
            <p:ph idx="1"/>
          </p:nvPr>
        </p:nvSpPr>
        <p:spPr>
          <a:xfrm>
            <a:off x="-5095" y="429626"/>
            <a:ext cx="7791579" cy="4708729"/>
          </a:xfrm>
        </p:spPr>
        <p:txBody>
          <a:bodyPr/>
          <a:lstStyle/>
          <a:p>
            <a:pPr algn="just">
              <a:spcAft>
                <a:spcPts val="0"/>
              </a:spcAft>
              <a:buFont typeface="Wingdings" panose="05000000000000000000" pitchFamily="2" charset="2"/>
              <a:buChar char="Ø"/>
            </a:pPr>
            <a:r>
              <a:rPr lang="en-GB" sz="1400" b="1" dirty="0">
                <a:latin typeface="Century Gothic" panose="020B0502020202020204" pitchFamily="34" charset="0"/>
                <a:ea typeface="Times New Roman" panose="02020603050405020304" pitchFamily="18" charset="0"/>
                <a:cs typeface="Times New Roman" panose="02020603050405020304" pitchFamily="18" charset="0"/>
              </a:rPr>
              <a:t>In-depth Case Studies </a:t>
            </a:r>
            <a:endParaRPr lang="en-ZA" sz="1400" dirty="0">
              <a:ea typeface="Calibri" panose="020F0502020204030204" pitchFamily="34" charset="0"/>
              <a:cs typeface="Times New Roman" panose="02020603050405020304" pitchFamily="18" charset="0"/>
            </a:endParaRPr>
          </a:p>
          <a:p>
            <a:pPr algn="just">
              <a:spcAft>
                <a:spcPts val="0"/>
              </a:spcAft>
            </a:pPr>
            <a:r>
              <a:rPr lang="en-GB" sz="1400" dirty="0">
                <a:latin typeface="Century Gothic" panose="020B0502020202020204" pitchFamily="34" charset="0"/>
                <a:ea typeface="Times New Roman" panose="02020603050405020304" pitchFamily="18" charset="0"/>
                <a:cs typeface="Times New Roman" panose="02020603050405020304" pitchFamily="18" charset="0"/>
              </a:rPr>
              <a:t>The CPSI conducted several in-depth case studies of successful innovations, including of the MEMEZA community alarm, a solution that was developed and piloted with the support of the CPSI, currently being rolled out nationally and replicated in the education sector to safeguard ICT equipment.  This, and three other case studies, will be published in support of learning and capacity building.</a:t>
            </a:r>
            <a:endParaRPr lang="en-ZA" sz="1400" dirty="0">
              <a:ea typeface="Calibri" panose="020F0502020204030204" pitchFamily="34" charset="0"/>
              <a:cs typeface="Times New Roman" panose="02020603050405020304" pitchFamily="18" charset="0"/>
            </a:endParaRPr>
          </a:p>
          <a:p>
            <a:pPr algn="just">
              <a:spcAft>
                <a:spcPts val="0"/>
              </a:spcAft>
            </a:pPr>
            <a:endParaRPr lang="en-ZA" sz="1200" dirty="0">
              <a:ea typeface="Calibri" panose="020F0502020204030204" pitchFamily="34" charset="0"/>
              <a:cs typeface="Times New Roman" panose="02020603050405020304" pitchFamily="18" charset="0"/>
            </a:endParaRPr>
          </a:p>
          <a:p>
            <a:pPr algn="just">
              <a:spcAft>
                <a:spcPts val="0"/>
              </a:spcAft>
              <a:buFont typeface="Wingdings" panose="05000000000000000000" pitchFamily="2" charset="2"/>
              <a:buChar char="Ø"/>
            </a:pPr>
            <a:r>
              <a:rPr lang="en-US" sz="1400" b="1" dirty="0">
                <a:latin typeface="Century Gothic" panose="020B0502020202020204" pitchFamily="34" charset="0"/>
                <a:ea typeface="Times New Roman" panose="02020603050405020304" pitchFamily="18" charset="0"/>
                <a:cs typeface="Times New Roman" panose="02020603050405020304" pitchFamily="18" charset="0"/>
              </a:rPr>
              <a:t>Strategic Foresight</a:t>
            </a:r>
            <a:endParaRPr lang="en-ZA" sz="1400" dirty="0">
              <a:ea typeface="Calibri" panose="020F0502020204030204" pitchFamily="34" charset="0"/>
              <a:cs typeface="Times New Roman" panose="02020603050405020304" pitchFamily="18" charset="0"/>
            </a:endParaRPr>
          </a:p>
          <a:p>
            <a:pPr algn="just">
              <a:spcAft>
                <a:spcPts val="0"/>
              </a:spcAft>
            </a:pPr>
            <a:r>
              <a:rPr lang="en-GB" sz="1400" dirty="0">
                <a:latin typeface="Century Gothic" panose="020B0502020202020204" pitchFamily="34" charset="0"/>
                <a:ea typeface="Times New Roman" panose="02020603050405020304" pitchFamily="18" charset="0"/>
                <a:cs typeface="Times New Roman" panose="02020603050405020304" pitchFamily="18" charset="0"/>
              </a:rPr>
              <a:t>The unit continued to promote Strategic Foresight and Anticipatory Innovation, including supporting the Eastern Cape in its initiative to improve planning processes, agility and resilience through Foresight. This work is contributing towards the province’s review of the Annual Performance Plans and Strategic Plans.</a:t>
            </a:r>
            <a:endParaRPr lang="en-ZA" sz="1400" dirty="0">
              <a:ea typeface="Calibri" panose="020F0502020204030204" pitchFamily="34" charset="0"/>
              <a:cs typeface="Times New Roman" panose="02020603050405020304" pitchFamily="18" charset="0"/>
            </a:endParaRPr>
          </a:p>
          <a:p>
            <a:pPr marL="0" indent="0" algn="just">
              <a:spcAft>
                <a:spcPts val="0"/>
              </a:spcAft>
              <a:buNone/>
            </a:pPr>
            <a:endParaRPr lang="en-ZA" sz="1200" b="1" u="sng" dirty="0">
              <a:latin typeface="Century Gothic" panose="020B0502020202020204" pitchFamily="34" charset="0"/>
              <a:ea typeface="Calibri" panose="020F0502020204030204" pitchFamily="34" charset="0"/>
              <a:cs typeface="Times New Roman" panose="02020603050405020304" pitchFamily="18" charset="0"/>
            </a:endParaRPr>
          </a:p>
          <a:p>
            <a:pPr marL="0" indent="0" algn="just">
              <a:spcAft>
                <a:spcPts val="0"/>
              </a:spcAft>
              <a:buNone/>
            </a:pPr>
            <a:r>
              <a:rPr lang="en-ZA" sz="1400" b="1" u="sng" dirty="0">
                <a:latin typeface="Century Gothic" panose="020B0502020202020204" pitchFamily="34" charset="0"/>
                <a:ea typeface="Calibri" panose="020F0502020204030204" pitchFamily="34" charset="0"/>
                <a:cs typeface="Times New Roman" panose="02020603050405020304" pitchFamily="18" charset="0"/>
              </a:rPr>
              <a:t>Knowledge platforms sustained to nurture an enabling environment for innovation in the public sector</a:t>
            </a:r>
            <a:r>
              <a:rPr lang="en-ZA" sz="1400" u="sng" dirty="0">
                <a:latin typeface="Century Gothic" panose="020B0502020202020204" pitchFamily="34" charset="0"/>
                <a:ea typeface="Calibri" panose="020F0502020204030204" pitchFamily="34" charset="0"/>
                <a:cs typeface="Times New Roman" panose="02020603050405020304" pitchFamily="18" charset="0"/>
              </a:rPr>
              <a:t> </a:t>
            </a:r>
          </a:p>
          <a:p>
            <a:pPr marL="0" indent="0" algn="just">
              <a:spcAft>
                <a:spcPts val="0"/>
              </a:spcAft>
              <a:buNone/>
            </a:pPr>
            <a:r>
              <a:rPr lang="en-GB" sz="1400" dirty="0">
                <a:latin typeface="Century Gothic" panose="020B0502020202020204" pitchFamily="34" charset="0"/>
                <a:ea typeface="Times New Roman" panose="02020603050405020304" pitchFamily="18" charset="0"/>
                <a:cs typeface="Times New Roman" panose="02020603050405020304" pitchFamily="18" charset="0"/>
              </a:rPr>
              <a:t>In addition to the </a:t>
            </a:r>
            <a:r>
              <a:rPr lang="en-GB" sz="1400" b="1" dirty="0">
                <a:latin typeface="Century Gothic" panose="020B0502020202020204" pitchFamily="34" charset="0"/>
                <a:ea typeface="Times New Roman" panose="02020603050405020304" pitchFamily="18" charset="0"/>
                <a:cs typeface="Times New Roman" panose="02020603050405020304" pitchFamily="18" charset="0"/>
              </a:rPr>
              <a:t>Public Sector Innovation Conference, </a:t>
            </a:r>
            <a:r>
              <a:rPr lang="en-GB" sz="1400" dirty="0">
                <a:latin typeface="Century Gothic" panose="020B0502020202020204" pitchFamily="34" charset="0"/>
                <a:ea typeface="Times New Roman" panose="02020603050405020304" pitchFamily="18" charset="0"/>
                <a:cs typeface="Times New Roman" panose="02020603050405020304" pitchFamily="18" charset="0"/>
              </a:rPr>
              <a:t>a platform to share innovative approaches and solutions that improve service delivery, the following initiatives are being implemented:</a:t>
            </a:r>
          </a:p>
          <a:p>
            <a:pPr marL="0" indent="0" algn="just">
              <a:spcAft>
                <a:spcPts val="0"/>
              </a:spcAft>
              <a:buNone/>
            </a:pPr>
            <a:endParaRPr lang="en-GB" sz="1400" dirty="0">
              <a:latin typeface="Century Gothic" panose="020B0502020202020204" pitchFamily="34" charset="0"/>
              <a:ea typeface="Times New Roman" panose="02020603050405020304" pitchFamily="18" charset="0"/>
              <a:cs typeface="Times New Roman" panose="02020603050405020304" pitchFamily="18" charset="0"/>
            </a:endParaRPr>
          </a:p>
          <a:p>
            <a:pPr algn="just">
              <a:spcAft>
                <a:spcPts val="0"/>
              </a:spcAft>
            </a:pPr>
            <a:r>
              <a:rPr lang="en-GB" sz="1400" b="1" dirty="0">
                <a:latin typeface="Century Gothic" panose="020B0502020202020204" pitchFamily="34" charset="0"/>
                <a:ea typeface="Times New Roman" panose="02020603050405020304" pitchFamily="18" charset="0"/>
                <a:cs typeface="Times New Roman" panose="02020603050405020304" pitchFamily="18" charset="0"/>
              </a:rPr>
              <a:t>Public Sector Innovation Award Programme</a:t>
            </a:r>
            <a:r>
              <a:rPr lang="en-GB" sz="1400" dirty="0">
                <a:latin typeface="Century Gothic" panose="020B0502020202020204" pitchFamily="34" charset="0"/>
                <a:ea typeface="Times New Roman" panose="02020603050405020304" pitchFamily="18" charset="0"/>
                <a:cs typeface="Times New Roman" panose="02020603050405020304" pitchFamily="18" charset="0"/>
              </a:rPr>
              <a:t>: The awards programme was officially launched virtually on 3 August 2020. Entries were received and adjudicated in anticipation of the ceremony that will now be held virtually in February 2021.</a:t>
            </a:r>
          </a:p>
        </p:txBody>
      </p:sp>
    </p:spTree>
    <p:extLst>
      <p:ext uri="{BB962C8B-B14F-4D97-AF65-F5344CB8AC3E}">
        <p14:creationId xmlns:p14="http://schemas.microsoft.com/office/powerpoint/2010/main" xmlns="" val="1392137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itle 1">
            <a:extLst>
              <a:ext uri="{FF2B5EF4-FFF2-40B4-BE49-F238E27FC236}">
                <a16:creationId xmlns:a16="http://schemas.microsoft.com/office/drawing/2014/main" xmlns="" id="{FDCBA928-45AA-DF47-84FF-9B421305571C}"/>
              </a:ext>
            </a:extLst>
          </p:cNvPr>
          <p:cNvSpPr txBox="1">
            <a:spLocks noGrp="1"/>
          </p:cNvSpPr>
          <p:nvPr>
            <p:ph type="title"/>
          </p:nvPr>
        </p:nvSpPr>
        <p:spPr>
          <a:xfrm>
            <a:off x="0" y="-15874"/>
            <a:ext cx="7452320" cy="493960"/>
          </a:xfrm>
          <a:solidFill>
            <a:schemeClr val="accent1">
              <a:alpha val="70195"/>
            </a:schemeClr>
          </a:solidFill>
        </p:spPr>
        <p:txBody>
          <a:bodyPr/>
          <a:lstStyle/>
          <a:p>
            <a:pPr>
              <a:defRPr/>
            </a:pPr>
            <a:r>
              <a:rPr lang="en-ZA" sz="1400" dirty="0">
                <a:solidFill>
                  <a:srgbClr val="000000"/>
                </a:solidFill>
                <a:ea typeface="Calibri" panose="020F0502020204030204" pitchFamily="34" charset="0"/>
                <a:cs typeface="Times New Roman" panose="02020603050405020304" pitchFamily="18" charset="0"/>
              </a:rPr>
              <a:t>PROGRESS ON PERFORMANCE TARGETS FOR THE PERIOD UNDER REVIEW</a:t>
            </a:r>
            <a:endParaRPr lang="en-US" altLang="en-US" sz="1800" dirty="0">
              <a:solidFill>
                <a:schemeClr val="tx1"/>
              </a:solidFill>
              <a:latin typeface="Calibri" panose="020F0502020204030204" pitchFamily="34" charset="0"/>
              <a:ea typeface="MS PGothic" panose="020B0600070205080204" pitchFamily="34" charset="-128"/>
              <a:cs typeface="Calibri" panose="020F0502020204030204" pitchFamily="34" charset="0"/>
            </a:endParaRPr>
          </a:p>
        </p:txBody>
      </p:sp>
      <p:sp>
        <p:nvSpPr>
          <p:cNvPr id="23553" name="Slide Number Placeholder 3">
            <a:extLst>
              <a:ext uri="{FF2B5EF4-FFF2-40B4-BE49-F238E27FC236}">
                <a16:creationId xmlns:a16="http://schemas.microsoft.com/office/drawing/2014/main" xmlns="" id="{65D2B2FB-68C6-604C-91C3-729C0CD89AA9}"/>
              </a:ext>
            </a:extLst>
          </p:cNvPr>
          <p:cNvSpPr>
            <a:spLocks noGrp="1"/>
          </p:cNvSpPr>
          <p:nvPr>
            <p:ph type="sldNum" sz="quarter" idx="12"/>
          </p:nvPr>
        </p:nvSpPr>
        <p:spPr bwMode="auto">
          <a:xfrm>
            <a:off x="7596336" y="4886325"/>
            <a:ext cx="1554014" cy="273050"/>
          </a:xfrm>
          <a:extLst>
            <a:ext uri="{909E8E84-426E-40dd-AFC4-6F175D3DCCD1}"/>
            <a:ext uri="{91240B29-F687-4f45-9708-019B960494DF}"/>
          </a:extLst>
        </p:spPr>
        <p:txBody>
          <a:bodyPr/>
          <a:lstStyle>
            <a:lvl1pPr eaLnBrk="0" hangingPunct="0">
              <a:defRPr sz="1800">
                <a:solidFill>
                  <a:schemeClr val="tx1"/>
                </a:solidFill>
                <a:latin typeface="Calibri" charset="0"/>
                <a:ea typeface="MS PGothic" charset="0"/>
                <a:cs typeface="MS PGothic" charset="0"/>
              </a:defRPr>
            </a:lvl1pPr>
            <a:lvl2pPr marL="557213" indent="-214313" eaLnBrk="0" hangingPunct="0">
              <a:defRPr sz="1800">
                <a:solidFill>
                  <a:schemeClr val="tx1"/>
                </a:solidFill>
                <a:latin typeface="Calibri" charset="0"/>
                <a:ea typeface="MS PGothic" charset="0"/>
                <a:cs typeface="MS PGothic" charset="0"/>
              </a:defRPr>
            </a:lvl2pPr>
            <a:lvl3pPr marL="857250" indent="-171450" eaLnBrk="0" hangingPunct="0">
              <a:defRPr sz="1800">
                <a:solidFill>
                  <a:schemeClr val="tx1"/>
                </a:solidFill>
                <a:latin typeface="Calibri" charset="0"/>
                <a:ea typeface="MS PGothic" charset="0"/>
                <a:cs typeface="MS PGothic" charset="0"/>
              </a:defRPr>
            </a:lvl3pPr>
            <a:lvl4pPr marL="1200150" indent="-171450" eaLnBrk="0" hangingPunct="0">
              <a:defRPr sz="1800">
                <a:solidFill>
                  <a:schemeClr val="tx1"/>
                </a:solidFill>
                <a:latin typeface="Calibri" charset="0"/>
                <a:ea typeface="MS PGothic" charset="0"/>
                <a:cs typeface="MS PGothic" charset="0"/>
              </a:defRPr>
            </a:lvl4pPr>
            <a:lvl5pPr marL="1543050" indent="-171450" eaLnBrk="0" hangingPunct="0">
              <a:defRPr sz="1800">
                <a:solidFill>
                  <a:schemeClr val="tx1"/>
                </a:solidFill>
                <a:latin typeface="Calibri" charset="0"/>
                <a:ea typeface="MS PGothic" charset="0"/>
                <a:cs typeface="MS PGothic" charset="0"/>
              </a:defRPr>
            </a:lvl5pPr>
            <a:lvl6pPr marL="1885950" indent="-171450" eaLnBrk="0" fontAlgn="base" hangingPunct="0">
              <a:spcBef>
                <a:spcPct val="0"/>
              </a:spcBef>
              <a:spcAft>
                <a:spcPct val="0"/>
              </a:spcAft>
              <a:defRPr sz="1800">
                <a:solidFill>
                  <a:schemeClr val="tx1"/>
                </a:solidFill>
                <a:latin typeface="Calibri" charset="0"/>
                <a:ea typeface="MS PGothic" charset="0"/>
                <a:cs typeface="MS PGothic" charset="0"/>
              </a:defRPr>
            </a:lvl6pPr>
            <a:lvl7pPr marL="2228850" indent="-171450" eaLnBrk="0" fontAlgn="base" hangingPunct="0">
              <a:spcBef>
                <a:spcPct val="0"/>
              </a:spcBef>
              <a:spcAft>
                <a:spcPct val="0"/>
              </a:spcAft>
              <a:defRPr sz="1800">
                <a:solidFill>
                  <a:schemeClr val="tx1"/>
                </a:solidFill>
                <a:latin typeface="Calibri" charset="0"/>
                <a:ea typeface="MS PGothic" charset="0"/>
                <a:cs typeface="MS PGothic" charset="0"/>
              </a:defRPr>
            </a:lvl7pPr>
            <a:lvl8pPr marL="2571750" indent="-171450" eaLnBrk="0" fontAlgn="base" hangingPunct="0">
              <a:spcBef>
                <a:spcPct val="0"/>
              </a:spcBef>
              <a:spcAft>
                <a:spcPct val="0"/>
              </a:spcAft>
              <a:defRPr sz="1800">
                <a:solidFill>
                  <a:schemeClr val="tx1"/>
                </a:solidFill>
                <a:latin typeface="Calibri" charset="0"/>
                <a:ea typeface="MS PGothic" charset="0"/>
                <a:cs typeface="MS PGothic" charset="0"/>
              </a:defRPr>
            </a:lvl8pPr>
            <a:lvl9pPr marL="2914650" indent="-171450" eaLnBrk="0" fontAlgn="base" hangingPunct="0">
              <a:spcBef>
                <a:spcPct val="0"/>
              </a:spcBef>
              <a:spcAft>
                <a:spcPct val="0"/>
              </a:spcAft>
              <a:defRPr sz="1800">
                <a:solidFill>
                  <a:schemeClr val="tx1"/>
                </a:solidFill>
                <a:latin typeface="Calibri" charset="0"/>
                <a:ea typeface="MS PGothic" charset="0"/>
                <a:cs typeface="MS PGothic" charset="0"/>
              </a:defRPr>
            </a:lvl9pPr>
          </a:lstStyle>
          <a:p>
            <a:pPr eaLnBrk="1" hangingPunct="1">
              <a:defRPr/>
            </a:pPr>
            <a:fld id="{BF2A8685-4204-7247-ABC1-71F1BAA9D6F8}" type="slidenum">
              <a:rPr lang="en-ZA" sz="1050">
                <a:solidFill>
                  <a:srgbClr val="000000"/>
                </a:solidFill>
              </a:rPr>
              <a:pPr eaLnBrk="1" hangingPunct="1">
                <a:defRPr/>
              </a:pPr>
              <a:t>11</a:t>
            </a:fld>
            <a:endParaRPr lang="en-ZA" sz="1050">
              <a:solidFill>
                <a:srgbClr val="000000"/>
              </a:solidFill>
            </a:endParaRPr>
          </a:p>
        </p:txBody>
      </p:sp>
      <p:sp>
        <p:nvSpPr>
          <p:cNvPr id="2" name="Content Placeholder 1"/>
          <p:cNvSpPr>
            <a:spLocks noGrp="1"/>
          </p:cNvSpPr>
          <p:nvPr>
            <p:ph idx="1"/>
          </p:nvPr>
        </p:nvSpPr>
        <p:spPr>
          <a:xfrm>
            <a:off x="0" y="413971"/>
            <a:ext cx="7830207" cy="4745404"/>
          </a:xfrm>
        </p:spPr>
        <p:txBody>
          <a:bodyPr/>
          <a:lstStyle/>
          <a:p>
            <a:pPr algn="just">
              <a:spcAft>
                <a:spcPts val="0"/>
              </a:spcAft>
            </a:pPr>
            <a:r>
              <a:rPr lang="en-GB" sz="1400" b="1" i="1" dirty="0">
                <a:latin typeface="Century Gothic" panose="020B0502020202020204" pitchFamily="34" charset="0"/>
                <a:ea typeface="Times New Roman" panose="02020603050405020304" pitchFamily="18" charset="0"/>
                <a:cs typeface="Times New Roman" panose="02020603050405020304" pitchFamily="18" charset="0"/>
              </a:rPr>
              <a:t>Ideas That Work</a:t>
            </a:r>
            <a:r>
              <a:rPr lang="en-GB" sz="1400" b="1" dirty="0">
                <a:latin typeface="Century Gothic" panose="020B0502020202020204" pitchFamily="34" charset="0"/>
                <a:ea typeface="Times New Roman" panose="02020603050405020304" pitchFamily="18" charset="0"/>
                <a:cs typeface="Times New Roman" panose="02020603050405020304" pitchFamily="18" charset="0"/>
              </a:rPr>
              <a:t>: </a:t>
            </a:r>
            <a:r>
              <a:rPr lang="en-GB" sz="1400" dirty="0">
                <a:latin typeface="Century Gothic" panose="020B0502020202020204" pitchFamily="34" charset="0"/>
                <a:ea typeface="Times New Roman" panose="02020603050405020304" pitchFamily="18" charset="0"/>
                <a:cs typeface="Times New Roman" panose="02020603050405020304" pitchFamily="18" charset="0"/>
              </a:rPr>
              <a:t>A number of articles for the Innovation journal were uploaded online as part of the transition to an online journal to encouraging learning and sharing of innovative solutions, approaches and insights.</a:t>
            </a:r>
          </a:p>
          <a:p>
            <a:pPr algn="just">
              <a:spcAft>
                <a:spcPts val="0"/>
              </a:spcAft>
            </a:pPr>
            <a:endParaRPr lang="en-ZA" sz="1400" dirty="0">
              <a:ea typeface="Calibri" panose="020F0502020204030204" pitchFamily="34" charset="0"/>
              <a:cs typeface="Times New Roman" panose="02020603050405020304" pitchFamily="18" charset="0"/>
            </a:endParaRPr>
          </a:p>
          <a:p>
            <a:pPr algn="just">
              <a:spcAft>
                <a:spcPts val="0"/>
              </a:spcAft>
            </a:pPr>
            <a:r>
              <a:rPr lang="en-GB" sz="1400" b="1" dirty="0">
                <a:latin typeface="Century Gothic" panose="020B0502020202020204" pitchFamily="34" charset="0"/>
                <a:ea typeface="Times New Roman" panose="02020603050405020304" pitchFamily="18" charset="0"/>
                <a:cs typeface="Times New Roman" panose="02020603050405020304" pitchFamily="18" charset="0"/>
              </a:rPr>
              <a:t>Sector-Specific Innovation Workshops</a:t>
            </a:r>
            <a:r>
              <a:rPr lang="en-GB" sz="1400" dirty="0">
                <a:latin typeface="Century Gothic" panose="020B0502020202020204" pitchFamily="34" charset="0"/>
                <a:ea typeface="Times New Roman" panose="02020603050405020304" pitchFamily="18" charset="0"/>
                <a:cs typeface="Times New Roman" panose="02020603050405020304" pitchFamily="18" charset="0"/>
              </a:rPr>
              <a:t>: As indicated, two Sector-specific Innovation workshops focussing on Design Thinking and Public Sector Innovation were planned for the second quarter but due to the national lockdown the format was revised to align to the </a:t>
            </a:r>
            <a:r>
              <a:rPr lang="en-GB" sz="1400" dirty="0" err="1">
                <a:latin typeface="Century Gothic" panose="020B0502020202020204" pitchFamily="34" charset="0"/>
                <a:ea typeface="Times New Roman" panose="02020603050405020304" pitchFamily="18" charset="0"/>
                <a:cs typeface="Times New Roman" panose="02020603050405020304" pitchFamily="18" charset="0"/>
              </a:rPr>
              <a:t>Covid</a:t>
            </a:r>
            <a:r>
              <a:rPr lang="en-GB" sz="1400" dirty="0">
                <a:latin typeface="Century Gothic" panose="020B0502020202020204" pitchFamily="34" charset="0"/>
                <a:ea typeface="Times New Roman" panose="02020603050405020304" pitchFamily="18" charset="0"/>
                <a:cs typeface="Times New Roman" panose="02020603050405020304" pitchFamily="18" charset="0"/>
              </a:rPr>
              <a:t> regulations. Virtual workshops were held during the third quarter and two further workshops are planned for Q4.</a:t>
            </a:r>
            <a:endParaRPr lang="en-ZA" sz="1400" dirty="0">
              <a:ea typeface="Calibri" panose="020F0502020204030204" pitchFamily="34" charset="0"/>
              <a:cs typeface="Times New Roman" panose="02020603050405020304" pitchFamily="18" charset="0"/>
            </a:endParaRPr>
          </a:p>
          <a:p>
            <a:pPr marL="0" indent="0" algn="just">
              <a:spcAft>
                <a:spcPts val="0"/>
              </a:spcAft>
              <a:buNone/>
            </a:pPr>
            <a:r>
              <a:rPr lang="en-GB" sz="1400" dirty="0">
                <a:latin typeface="Century Gothic" panose="020B0502020202020204" pitchFamily="34" charset="0"/>
                <a:ea typeface="Times New Roman" panose="02020603050405020304" pitchFamily="18" charset="0"/>
                <a:cs typeface="Times New Roman" panose="02020603050405020304" pitchFamily="18" charset="0"/>
              </a:rPr>
              <a:t> </a:t>
            </a:r>
            <a:endParaRPr lang="en-ZA" sz="1400" dirty="0">
              <a:ea typeface="Calibri" panose="020F0502020204030204" pitchFamily="34" charset="0"/>
              <a:cs typeface="Times New Roman" panose="02020603050405020304" pitchFamily="18" charset="0"/>
            </a:endParaRPr>
          </a:p>
          <a:p>
            <a:pPr marL="0" indent="0" algn="just">
              <a:spcAft>
                <a:spcPts val="0"/>
              </a:spcAft>
              <a:buNone/>
            </a:pPr>
            <a:r>
              <a:rPr lang="en-GB" sz="1400" b="1" dirty="0">
                <a:latin typeface="Century Gothic" panose="020B0502020202020204" pitchFamily="34" charset="0"/>
                <a:ea typeface="Times New Roman" panose="02020603050405020304" pitchFamily="18" charset="0"/>
                <a:cs typeface="Times New Roman" panose="02020603050405020304" pitchFamily="18" charset="0"/>
              </a:rPr>
              <a:t>International Public Sector Innovation Programmes:</a:t>
            </a:r>
            <a:endParaRPr lang="en-ZA" sz="1400" dirty="0">
              <a:ea typeface="Calibri" panose="020F0502020204030204" pitchFamily="34" charset="0"/>
              <a:cs typeface="Times New Roman" panose="02020603050405020304" pitchFamily="18" charset="0"/>
            </a:endParaRPr>
          </a:p>
          <a:p>
            <a:pPr marL="0" indent="0" algn="just">
              <a:spcAft>
                <a:spcPts val="0"/>
              </a:spcAft>
              <a:buNone/>
            </a:pPr>
            <a:endParaRPr lang="en-ZA" sz="1400" dirty="0">
              <a:ea typeface="Calibri" panose="020F0502020204030204" pitchFamily="34" charset="0"/>
              <a:cs typeface="Times New Roman" panose="02020603050405020304" pitchFamily="18" charset="0"/>
            </a:endParaRPr>
          </a:p>
          <a:p>
            <a:pPr algn="just">
              <a:spcAft>
                <a:spcPts val="0"/>
              </a:spcAft>
            </a:pPr>
            <a:r>
              <a:rPr lang="en-GB" sz="1400" dirty="0">
                <a:latin typeface="Century Gothic" panose="020B0502020202020204" pitchFamily="34" charset="0"/>
                <a:ea typeface="Times New Roman" panose="02020603050405020304" pitchFamily="18" charset="0"/>
                <a:cs typeface="Times New Roman" panose="02020603050405020304" pitchFamily="18" charset="0"/>
              </a:rPr>
              <a:t>Due to the global move to online webinars and conferences, CPSI officials were able to attend an number of online events for learning and knowledge sharing. As reported, the CPSI officially participated in the OECD-OPSI webinar: </a:t>
            </a:r>
            <a:r>
              <a:rPr lang="en-GB" sz="1400" i="1" dirty="0">
                <a:latin typeface="Century Gothic" panose="020B0502020202020204" pitchFamily="34" charset="0"/>
                <a:ea typeface="Times New Roman" panose="02020603050405020304" pitchFamily="18" charset="0"/>
                <a:cs typeface="Times New Roman" panose="02020603050405020304" pitchFamily="18" charset="0"/>
              </a:rPr>
              <a:t>Public Sector innovation and COVID-19: Practitioner Perspective</a:t>
            </a:r>
            <a:r>
              <a:rPr lang="en-GB" sz="1400" dirty="0">
                <a:latin typeface="Century Gothic" panose="020B0502020202020204" pitchFamily="34" charset="0"/>
                <a:ea typeface="Times New Roman" panose="02020603050405020304" pitchFamily="18" charset="0"/>
                <a:cs typeface="Times New Roman" panose="02020603050405020304" pitchFamily="18" charset="0"/>
              </a:rPr>
              <a:t> which provided an opportunity to share a South African and continental perspectives.</a:t>
            </a:r>
          </a:p>
          <a:p>
            <a:pPr algn="just">
              <a:spcAft>
                <a:spcPts val="0"/>
              </a:spcAft>
            </a:pPr>
            <a:endParaRPr lang="en-ZA" sz="1400" dirty="0">
              <a:ea typeface="Calibri" panose="020F0502020204030204" pitchFamily="34" charset="0"/>
              <a:cs typeface="Times New Roman" panose="02020603050405020304" pitchFamily="18" charset="0"/>
            </a:endParaRPr>
          </a:p>
          <a:p>
            <a:pPr algn="just">
              <a:spcAft>
                <a:spcPts val="0"/>
              </a:spcAft>
            </a:pPr>
            <a:r>
              <a:rPr lang="en-GB" sz="1400" dirty="0">
                <a:latin typeface="Century Gothic" panose="020B0502020202020204" pitchFamily="34" charset="0"/>
                <a:ea typeface="Times New Roman" panose="02020603050405020304" pitchFamily="18" charset="0"/>
                <a:cs typeface="Times New Roman" panose="02020603050405020304" pitchFamily="18" charset="0"/>
              </a:rPr>
              <a:t>CPSI further serves as National Contact Point for the OECD-OPSI and the OECD’ National Foresight Practitioners’ Network. These partnerships enables the CPSI to incorporate learning from global innovative practices into our platforms. </a:t>
            </a:r>
            <a:endParaRPr lang="en-ZA" sz="1400" dirty="0">
              <a:solidFill>
                <a:srgbClr val="221E1F"/>
              </a:solidFill>
              <a:latin typeface="Century Gothic" panose="020B0502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544776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itle 1">
            <a:extLst>
              <a:ext uri="{FF2B5EF4-FFF2-40B4-BE49-F238E27FC236}">
                <a16:creationId xmlns:a16="http://schemas.microsoft.com/office/drawing/2014/main" xmlns="" id="{FDCBA928-45AA-DF47-84FF-9B421305571C}"/>
              </a:ext>
            </a:extLst>
          </p:cNvPr>
          <p:cNvSpPr txBox="1">
            <a:spLocks noGrp="1"/>
          </p:cNvSpPr>
          <p:nvPr>
            <p:ph type="title"/>
          </p:nvPr>
        </p:nvSpPr>
        <p:spPr>
          <a:xfrm>
            <a:off x="0" y="-15874"/>
            <a:ext cx="7452320" cy="493960"/>
          </a:xfrm>
          <a:solidFill>
            <a:schemeClr val="accent1">
              <a:alpha val="70195"/>
            </a:schemeClr>
          </a:solidFill>
        </p:spPr>
        <p:txBody>
          <a:bodyPr/>
          <a:lstStyle/>
          <a:p>
            <a:pPr>
              <a:defRPr/>
            </a:pPr>
            <a:r>
              <a:rPr lang="en-ZA" sz="1400" dirty="0">
                <a:solidFill>
                  <a:srgbClr val="000000"/>
                </a:solidFill>
                <a:ea typeface="Calibri" panose="020F0502020204030204" pitchFamily="34" charset="0"/>
                <a:cs typeface="Times New Roman" panose="02020603050405020304" pitchFamily="18" charset="0"/>
              </a:rPr>
              <a:t>PROGRESS ON PERFORMANCE TARGETS FOR THE PERIOD UNDER REVIEW</a:t>
            </a:r>
            <a:endParaRPr lang="en-US" altLang="en-US" sz="1800" dirty="0">
              <a:solidFill>
                <a:schemeClr val="tx1"/>
              </a:solidFill>
              <a:latin typeface="Calibri" panose="020F0502020204030204" pitchFamily="34" charset="0"/>
              <a:ea typeface="MS PGothic" panose="020B0600070205080204" pitchFamily="34" charset="-128"/>
              <a:cs typeface="Calibri" panose="020F0502020204030204" pitchFamily="34" charset="0"/>
            </a:endParaRPr>
          </a:p>
        </p:txBody>
      </p:sp>
      <p:sp>
        <p:nvSpPr>
          <p:cNvPr id="23553" name="Slide Number Placeholder 3">
            <a:extLst>
              <a:ext uri="{FF2B5EF4-FFF2-40B4-BE49-F238E27FC236}">
                <a16:creationId xmlns:a16="http://schemas.microsoft.com/office/drawing/2014/main" xmlns="" id="{65D2B2FB-68C6-604C-91C3-729C0CD89AA9}"/>
              </a:ext>
            </a:extLst>
          </p:cNvPr>
          <p:cNvSpPr>
            <a:spLocks noGrp="1"/>
          </p:cNvSpPr>
          <p:nvPr>
            <p:ph type="sldNum" sz="quarter" idx="12"/>
          </p:nvPr>
        </p:nvSpPr>
        <p:spPr bwMode="auto">
          <a:xfrm>
            <a:off x="7596336" y="4886325"/>
            <a:ext cx="1554014" cy="273050"/>
          </a:xfrm>
          <a:extLst>
            <a:ext uri="{909E8E84-426E-40dd-AFC4-6F175D3DCCD1}"/>
            <a:ext uri="{91240B29-F687-4f45-9708-019B960494DF}"/>
          </a:extLst>
        </p:spPr>
        <p:txBody>
          <a:bodyPr/>
          <a:lstStyle>
            <a:lvl1pPr eaLnBrk="0" hangingPunct="0">
              <a:defRPr sz="1800">
                <a:solidFill>
                  <a:schemeClr val="tx1"/>
                </a:solidFill>
                <a:latin typeface="Calibri" charset="0"/>
                <a:ea typeface="MS PGothic" charset="0"/>
                <a:cs typeface="MS PGothic" charset="0"/>
              </a:defRPr>
            </a:lvl1pPr>
            <a:lvl2pPr marL="557213" indent="-214313" eaLnBrk="0" hangingPunct="0">
              <a:defRPr sz="1800">
                <a:solidFill>
                  <a:schemeClr val="tx1"/>
                </a:solidFill>
                <a:latin typeface="Calibri" charset="0"/>
                <a:ea typeface="MS PGothic" charset="0"/>
                <a:cs typeface="MS PGothic" charset="0"/>
              </a:defRPr>
            </a:lvl2pPr>
            <a:lvl3pPr marL="857250" indent="-171450" eaLnBrk="0" hangingPunct="0">
              <a:defRPr sz="1800">
                <a:solidFill>
                  <a:schemeClr val="tx1"/>
                </a:solidFill>
                <a:latin typeface="Calibri" charset="0"/>
                <a:ea typeface="MS PGothic" charset="0"/>
                <a:cs typeface="MS PGothic" charset="0"/>
              </a:defRPr>
            </a:lvl3pPr>
            <a:lvl4pPr marL="1200150" indent="-171450" eaLnBrk="0" hangingPunct="0">
              <a:defRPr sz="1800">
                <a:solidFill>
                  <a:schemeClr val="tx1"/>
                </a:solidFill>
                <a:latin typeface="Calibri" charset="0"/>
                <a:ea typeface="MS PGothic" charset="0"/>
                <a:cs typeface="MS PGothic" charset="0"/>
              </a:defRPr>
            </a:lvl4pPr>
            <a:lvl5pPr marL="1543050" indent="-171450" eaLnBrk="0" hangingPunct="0">
              <a:defRPr sz="1800">
                <a:solidFill>
                  <a:schemeClr val="tx1"/>
                </a:solidFill>
                <a:latin typeface="Calibri" charset="0"/>
                <a:ea typeface="MS PGothic" charset="0"/>
                <a:cs typeface="MS PGothic" charset="0"/>
              </a:defRPr>
            </a:lvl5pPr>
            <a:lvl6pPr marL="1885950" indent="-171450" eaLnBrk="0" fontAlgn="base" hangingPunct="0">
              <a:spcBef>
                <a:spcPct val="0"/>
              </a:spcBef>
              <a:spcAft>
                <a:spcPct val="0"/>
              </a:spcAft>
              <a:defRPr sz="1800">
                <a:solidFill>
                  <a:schemeClr val="tx1"/>
                </a:solidFill>
                <a:latin typeface="Calibri" charset="0"/>
                <a:ea typeface="MS PGothic" charset="0"/>
                <a:cs typeface="MS PGothic" charset="0"/>
              </a:defRPr>
            </a:lvl6pPr>
            <a:lvl7pPr marL="2228850" indent="-171450" eaLnBrk="0" fontAlgn="base" hangingPunct="0">
              <a:spcBef>
                <a:spcPct val="0"/>
              </a:spcBef>
              <a:spcAft>
                <a:spcPct val="0"/>
              </a:spcAft>
              <a:defRPr sz="1800">
                <a:solidFill>
                  <a:schemeClr val="tx1"/>
                </a:solidFill>
                <a:latin typeface="Calibri" charset="0"/>
                <a:ea typeface="MS PGothic" charset="0"/>
                <a:cs typeface="MS PGothic" charset="0"/>
              </a:defRPr>
            </a:lvl7pPr>
            <a:lvl8pPr marL="2571750" indent="-171450" eaLnBrk="0" fontAlgn="base" hangingPunct="0">
              <a:spcBef>
                <a:spcPct val="0"/>
              </a:spcBef>
              <a:spcAft>
                <a:spcPct val="0"/>
              </a:spcAft>
              <a:defRPr sz="1800">
                <a:solidFill>
                  <a:schemeClr val="tx1"/>
                </a:solidFill>
                <a:latin typeface="Calibri" charset="0"/>
                <a:ea typeface="MS PGothic" charset="0"/>
                <a:cs typeface="MS PGothic" charset="0"/>
              </a:defRPr>
            </a:lvl8pPr>
            <a:lvl9pPr marL="2914650" indent="-171450" eaLnBrk="0" fontAlgn="base" hangingPunct="0">
              <a:spcBef>
                <a:spcPct val="0"/>
              </a:spcBef>
              <a:spcAft>
                <a:spcPct val="0"/>
              </a:spcAft>
              <a:defRPr sz="1800">
                <a:solidFill>
                  <a:schemeClr val="tx1"/>
                </a:solidFill>
                <a:latin typeface="Calibri" charset="0"/>
                <a:ea typeface="MS PGothic" charset="0"/>
                <a:cs typeface="MS PGothic" charset="0"/>
              </a:defRPr>
            </a:lvl9pPr>
          </a:lstStyle>
          <a:p>
            <a:pPr eaLnBrk="1" hangingPunct="1">
              <a:defRPr/>
            </a:pPr>
            <a:fld id="{BF2A8685-4204-7247-ABC1-71F1BAA9D6F8}" type="slidenum">
              <a:rPr lang="en-ZA" sz="1050">
                <a:solidFill>
                  <a:srgbClr val="000000"/>
                </a:solidFill>
              </a:rPr>
              <a:pPr eaLnBrk="1" hangingPunct="1">
                <a:defRPr/>
              </a:pPr>
              <a:t>12</a:t>
            </a:fld>
            <a:endParaRPr lang="en-ZA" sz="1050">
              <a:solidFill>
                <a:srgbClr val="000000"/>
              </a:solidFill>
            </a:endParaRPr>
          </a:p>
        </p:txBody>
      </p:sp>
      <p:sp>
        <p:nvSpPr>
          <p:cNvPr id="2" name="Content Placeholder 1"/>
          <p:cNvSpPr>
            <a:spLocks noGrp="1"/>
          </p:cNvSpPr>
          <p:nvPr>
            <p:ph idx="1"/>
          </p:nvPr>
        </p:nvSpPr>
        <p:spPr>
          <a:xfrm>
            <a:off x="-5095" y="398096"/>
            <a:ext cx="7791579" cy="5078397"/>
          </a:xfrm>
        </p:spPr>
        <p:txBody>
          <a:bodyPr/>
          <a:lstStyle/>
          <a:p>
            <a:pPr marL="0" indent="0" algn="just">
              <a:spcAft>
                <a:spcPts val="0"/>
              </a:spcAft>
              <a:buNone/>
            </a:pPr>
            <a:r>
              <a:rPr lang="en-ZA" sz="1400" b="1" u="sng" dirty="0">
                <a:latin typeface="Century Gothic" panose="020B0502020202020204" pitchFamily="34" charset="0"/>
                <a:ea typeface="Calibri" panose="020F0502020204030204" pitchFamily="34" charset="0"/>
                <a:cs typeface="Times New Roman" panose="02020603050405020304" pitchFamily="18" charset="0"/>
              </a:rPr>
              <a:t>Innovative solutions replicated in the public sector</a:t>
            </a:r>
            <a:r>
              <a:rPr lang="en-GB" sz="1400" dirty="0">
                <a:latin typeface="Century Gothic" panose="020B0502020202020204" pitchFamily="34" charset="0"/>
                <a:ea typeface="Times New Roman" panose="02020603050405020304" pitchFamily="18" charset="0"/>
                <a:cs typeface="Times New Roman" panose="02020603050405020304" pitchFamily="18" charset="0"/>
              </a:rPr>
              <a:t> </a:t>
            </a:r>
          </a:p>
          <a:p>
            <a:pPr marL="0" indent="0" algn="just">
              <a:spcAft>
                <a:spcPts val="0"/>
              </a:spcAft>
              <a:buNone/>
            </a:pPr>
            <a:endParaRPr lang="en-ZA" sz="1400" dirty="0">
              <a:ea typeface="Calibri" panose="020F0502020204030204" pitchFamily="34" charset="0"/>
              <a:cs typeface="Times New Roman" panose="02020603050405020304" pitchFamily="18" charset="0"/>
            </a:endParaRPr>
          </a:p>
          <a:p>
            <a:pPr algn="just">
              <a:spcAft>
                <a:spcPts val="0"/>
              </a:spcAft>
            </a:pPr>
            <a:r>
              <a:rPr lang="en-GB" sz="1400" dirty="0">
                <a:latin typeface="Century Gothic" panose="020B0502020202020204" pitchFamily="34" charset="0"/>
                <a:ea typeface="Times New Roman" panose="02020603050405020304" pitchFamily="18" charset="0"/>
                <a:cs typeface="Times New Roman" panose="02020603050405020304" pitchFamily="18" charset="0"/>
              </a:rPr>
              <a:t>The CPSI Replication Committee annually identifies a number of innovation projects for possible replication. This year innovations that can help mitigate the impacts of </a:t>
            </a:r>
            <a:r>
              <a:rPr lang="en-GB" sz="1400" dirty="0" err="1">
                <a:latin typeface="Century Gothic" panose="020B0502020202020204" pitchFamily="34" charset="0"/>
                <a:ea typeface="Times New Roman" panose="02020603050405020304" pitchFamily="18" charset="0"/>
                <a:cs typeface="Times New Roman" panose="02020603050405020304" pitchFamily="18" charset="0"/>
              </a:rPr>
              <a:t>Covid</a:t>
            </a:r>
            <a:r>
              <a:rPr lang="en-GB" sz="1400" dirty="0">
                <a:latin typeface="Century Gothic" panose="020B0502020202020204" pitchFamily="34" charset="0"/>
                <a:ea typeface="Times New Roman" panose="02020603050405020304" pitchFamily="18" charset="0"/>
                <a:cs typeface="Times New Roman" panose="02020603050405020304" pitchFamily="18" charset="0"/>
              </a:rPr>
              <a:t> were selected: </a:t>
            </a:r>
            <a:endParaRPr lang="en-ZA" sz="1400" dirty="0">
              <a:ea typeface="Calibri" panose="020F0502020204030204" pitchFamily="34" charset="0"/>
              <a:cs typeface="Times New Roman" panose="02020603050405020304" pitchFamily="18" charset="0"/>
            </a:endParaRPr>
          </a:p>
          <a:p>
            <a:pPr marL="171450" indent="0" algn="just">
              <a:spcAft>
                <a:spcPts val="0"/>
              </a:spcAft>
              <a:buNone/>
            </a:pPr>
            <a:r>
              <a:rPr lang="en-GB" sz="1400" dirty="0">
                <a:latin typeface="Century Gothic" panose="020B0502020202020204" pitchFamily="34" charset="0"/>
                <a:ea typeface="Times New Roman" panose="02020603050405020304" pitchFamily="18" charset="0"/>
                <a:cs typeface="Times New Roman" panose="02020603050405020304" pitchFamily="18" charset="0"/>
              </a:rPr>
              <a:t> </a:t>
            </a:r>
            <a:endParaRPr lang="en-ZA" sz="1400" dirty="0">
              <a:ea typeface="Calibri" panose="020F0502020204030204" pitchFamily="34" charset="0"/>
              <a:cs typeface="Times New Roman" panose="02020603050405020304" pitchFamily="18" charset="0"/>
            </a:endParaRPr>
          </a:p>
          <a:p>
            <a:pPr algn="just">
              <a:spcAft>
                <a:spcPts val="0"/>
              </a:spcAft>
              <a:buFont typeface="Wingdings" panose="05000000000000000000" pitchFamily="2" charset="2"/>
              <a:buChar char="Ø"/>
            </a:pPr>
            <a:r>
              <a:rPr lang="en-GB" sz="1400" b="1" dirty="0">
                <a:latin typeface="Century Gothic" panose="020B0502020202020204" pitchFamily="34" charset="0"/>
                <a:ea typeface="Times New Roman" panose="02020603050405020304" pitchFamily="18" charset="0"/>
                <a:cs typeface="Times New Roman" panose="02020603050405020304" pitchFamily="18" charset="0"/>
              </a:rPr>
              <a:t>Sunward Park School E-Learning Solution</a:t>
            </a:r>
            <a:endParaRPr lang="en-ZA" sz="1400" dirty="0">
              <a:ea typeface="Calibri" panose="020F0502020204030204" pitchFamily="34" charset="0"/>
              <a:cs typeface="Times New Roman" panose="02020603050405020304" pitchFamily="18" charset="0"/>
            </a:endParaRPr>
          </a:p>
          <a:p>
            <a:pPr algn="just">
              <a:spcAft>
                <a:spcPts val="0"/>
              </a:spcAft>
            </a:pPr>
            <a:r>
              <a:rPr lang="en-GB" sz="1400" dirty="0">
                <a:solidFill>
                  <a:srgbClr val="221E1F"/>
                </a:solidFill>
                <a:latin typeface="Century Gothic" panose="020B0502020202020204" pitchFamily="34" charset="0"/>
                <a:ea typeface="Century Gothic" panose="020B0502020202020204" pitchFamily="34" charset="0"/>
                <a:cs typeface="Century Gothic" panose="020B0502020202020204" pitchFamily="34" charset="0"/>
              </a:rPr>
              <a:t>This cost</a:t>
            </a:r>
            <a:r>
              <a:rPr lang="en-ZA" sz="1400" dirty="0">
                <a:latin typeface="Century Gothic" panose="020B0502020202020204" pitchFamily="34" charset="0"/>
                <a:ea typeface="Century Gothic" panose="020B0502020202020204" pitchFamily="34" charset="0"/>
                <a:cs typeface="Century Gothic" panose="020B0502020202020204" pitchFamily="34" charset="0"/>
              </a:rPr>
              <a:t>-saving ICT in Education solution integrates Administrative and Learning Tools, Teaching  Material and Content to enable online learning. The software solution is an integration platform for the distribution of eBooks and interactive content as well as enabling the digitisation of handwritten lessons, assessments, homework, classwork, assignments, tests and exams. </a:t>
            </a:r>
            <a:r>
              <a:rPr lang="en-ZA" sz="1400" dirty="0">
                <a:solidFill>
                  <a:srgbClr val="221E1F"/>
                </a:solidFill>
                <a:latin typeface="Century Gothic" panose="020B0502020202020204" pitchFamily="34" charset="0"/>
                <a:ea typeface="Century Gothic" panose="020B0502020202020204" pitchFamily="34" charset="0"/>
                <a:cs typeface="Century Gothic" panose="020B0502020202020204" pitchFamily="34" charset="0"/>
              </a:rPr>
              <a:t> </a:t>
            </a:r>
            <a:endParaRPr lang="en-ZA" sz="1400" dirty="0">
              <a:ea typeface="Calibri" panose="020F0502020204030204" pitchFamily="34" charset="0"/>
              <a:cs typeface="Times New Roman" panose="02020603050405020304" pitchFamily="18" charset="0"/>
            </a:endParaRPr>
          </a:p>
          <a:p>
            <a:pPr algn="just">
              <a:spcAft>
                <a:spcPts val="0"/>
              </a:spcAft>
            </a:pPr>
            <a:r>
              <a:rPr lang="en-ZA" sz="1400" dirty="0">
                <a:solidFill>
                  <a:srgbClr val="221E1F"/>
                </a:solidFill>
                <a:latin typeface="Century Gothic" panose="020B0502020202020204" pitchFamily="34" charset="0"/>
                <a:ea typeface="Century Gothic" panose="020B0502020202020204" pitchFamily="34" charset="0"/>
                <a:cs typeface="Century Gothic" panose="020B0502020202020204" pitchFamily="34" charset="0"/>
              </a:rPr>
              <a:t>The replication will be undertaken in Gauteng in two other schools. Approval has been granted for CPSI to facilitate the replication of this project in two schools.  </a:t>
            </a:r>
            <a:endParaRPr lang="en-ZA" sz="1400" dirty="0">
              <a:ea typeface="Calibri" panose="020F0502020204030204" pitchFamily="34" charset="0"/>
              <a:cs typeface="Times New Roman" panose="02020603050405020304" pitchFamily="18" charset="0"/>
            </a:endParaRPr>
          </a:p>
          <a:p>
            <a:pPr algn="just">
              <a:spcAft>
                <a:spcPts val="0"/>
              </a:spcAft>
            </a:pPr>
            <a:r>
              <a:rPr lang="en-ZA" sz="1400" dirty="0">
                <a:solidFill>
                  <a:srgbClr val="221E1F"/>
                </a:solidFill>
                <a:latin typeface="Century Gothic" panose="020B0502020202020204" pitchFamily="34" charset="0"/>
                <a:ea typeface="Century Gothic" panose="020B0502020202020204" pitchFamily="34" charset="0"/>
                <a:cs typeface="Century Gothic" panose="020B0502020202020204" pitchFamily="34" charset="0"/>
              </a:rPr>
              <a:t>The procurement process will be finalise in the 4</a:t>
            </a:r>
            <a:r>
              <a:rPr lang="en-ZA" sz="1400" baseline="30000" dirty="0">
                <a:solidFill>
                  <a:srgbClr val="221E1F"/>
                </a:solidFill>
                <a:latin typeface="Century Gothic" panose="020B0502020202020204" pitchFamily="34" charset="0"/>
                <a:ea typeface="Century Gothic" panose="020B0502020202020204" pitchFamily="34" charset="0"/>
                <a:cs typeface="Century Gothic" panose="020B0502020202020204" pitchFamily="34" charset="0"/>
              </a:rPr>
              <a:t>th</a:t>
            </a:r>
            <a:r>
              <a:rPr lang="en-ZA" sz="1400" dirty="0">
                <a:solidFill>
                  <a:srgbClr val="221E1F"/>
                </a:solidFill>
                <a:latin typeface="Century Gothic" panose="020B0502020202020204" pitchFamily="34" charset="0"/>
                <a:ea typeface="Century Gothic" panose="020B0502020202020204" pitchFamily="34" charset="0"/>
                <a:cs typeface="Century Gothic" panose="020B0502020202020204" pitchFamily="34" charset="0"/>
              </a:rPr>
              <a:t> quarter.</a:t>
            </a:r>
            <a:endParaRPr lang="en-ZA" sz="1400" dirty="0">
              <a:ea typeface="Calibri" panose="020F0502020204030204" pitchFamily="34" charset="0"/>
              <a:cs typeface="Times New Roman" panose="02020603050405020304" pitchFamily="18" charset="0"/>
            </a:endParaRPr>
          </a:p>
          <a:p>
            <a:pPr marL="0" indent="0" algn="just">
              <a:spcAft>
                <a:spcPts val="0"/>
              </a:spcAft>
              <a:buNone/>
            </a:pPr>
            <a:endParaRPr lang="en-ZA" sz="1400" dirty="0">
              <a:ea typeface="Calibri" panose="020F0502020204030204" pitchFamily="34" charset="0"/>
              <a:cs typeface="Times New Roman" panose="02020603050405020304" pitchFamily="18" charset="0"/>
            </a:endParaRPr>
          </a:p>
          <a:p>
            <a:pPr algn="just">
              <a:spcAft>
                <a:spcPts val="0"/>
              </a:spcAft>
              <a:buFont typeface="Wingdings" panose="05000000000000000000" pitchFamily="2" charset="2"/>
              <a:buChar char="Ø"/>
            </a:pPr>
            <a:r>
              <a:rPr lang="en-GB" sz="1400" b="1" dirty="0">
                <a:latin typeface="Century Gothic" panose="020B0502020202020204" pitchFamily="34" charset="0"/>
                <a:ea typeface="Times New Roman" panose="02020603050405020304" pitchFamily="18" charset="0"/>
                <a:cs typeface="Times New Roman" panose="02020603050405020304" pitchFamily="18" charset="0"/>
              </a:rPr>
              <a:t>E-Leave System</a:t>
            </a:r>
            <a:r>
              <a:rPr lang="en-GB" sz="1400" dirty="0">
                <a:latin typeface="Century Gothic" panose="020B0502020202020204" pitchFamily="34" charset="0"/>
                <a:ea typeface="Times New Roman" panose="02020603050405020304" pitchFamily="18" charset="0"/>
                <a:cs typeface="Times New Roman" panose="02020603050405020304" pitchFamily="18" charset="0"/>
              </a:rPr>
              <a:t> </a:t>
            </a:r>
            <a:endParaRPr lang="en-ZA" sz="1400" dirty="0">
              <a:ea typeface="Calibri" panose="020F0502020204030204" pitchFamily="34" charset="0"/>
              <a:cs typeface="Times New Roman" panose="02020603050405020304" pitchFamily="18" charset="0"/>
            </a:endParaRPr>
          </a:p>
          <a:p>
            <a:pPr marL="288000" lvl="1" indent="0" algn="just">
              <a:spcAft>
                <a:spcPts val="0"/>
              </a:spcAft>
              <a:buNone/>
            </a:pPr>
            <a:r>
              <a:rPr lang="en-GB" sz="1300" dirty="0">
                <a:latin typeface="Century Gothic" panose="020B0502020202020204" pitchFamily="34" charset="0"/>
                <a:ea typeface="Times New Roman" panose="02020603050405020304" pitchFamily="18" charset="0"/>
                <a:cs typeface="Times New Roman" panose="02020603050405020304" pitchFamily="18" charset="0"/>
              </a:rPr>
              <a:t>E-leave Management System from Eastern Cape Province will be replicated at the CPSI as part assessing possible national-wide roll-out. To support this and other digitising initiatives, the CPSI is exploring ways of strengthening internal system development capacity. SITA has been approached in this regard due to a current lack of internal capacity at CPSI. </a:t>
            </a:r>
            <a:endParaRPr lang="en-ZA" sz="1300" dirty="0">
              <a:ea typeface="Calibri" panose="020F0502020204030204" pitchFamily="34" charset="0"/>
              <a:cs typeface="Times New Roman" panose="02020603050405020304" pitchFamily="18" charset="0"/>
            </a:endParaRPr>
          </a:p>
          <a:p>
            <a:pPr marL="0" indent="0" algn="just">
              <a:spcAft>
                <a:spcPts val="0"/>
              </a:spcAft>
              <a:buNone/>
            </a:pPr>
            <a:r>
              <a:rPr lang="en-GB" sz="1400" dirty="0">
                <a:latin typeface="Century Gothic" panose="020B0502020202020204" pitchFamily="34" charset="0"/>
                <a:ea typeface="Times New Roman" panose="02020603050405020304" pitchFamily="18" charset="0"/>
                <a:cs typeface="Times New Roman" panose="02020603050405020304" pitchFamily="18" charset="0"/>
              </a:rPr>
              <a:t> </a:t>
            </a:r>
            <a:endParaRPr lang="en-ZA" sz="1400" dirty="0">
              <a:ea typeface="Calibri" panose="020F0502020204030204" pitchFamily="34" charset="0"/>
              <a:cs typeface="Times New Roman" panose="02020603050405020304" pitchFamily="18" charset="0"/>
            </a:endParaRPr>
          </a:p>
          <a:p>
            <a:pPr marL="0" lvl="2" indent="0" algn="just">
              <a:spcAft>
                <a:spcPts val="0"/>
              </a:spcAft>
              <a:buNone/>
            </a:pPr>
            <a:endParaRPr lang="en-GB" sz="1400" dirty="0">
              <a:solidFill>
                <a:srgbClr val="221E1F"/>
              </a:solidFill>
              <a:latin typeface="Century Gothic" panose="020B0502020202020204" pitchFamily="34" charset="0"/>
              <a:ea typeface="Times New Roman" panose="02020603050405020304" pitchFamily="18" charset="0"/>
              <a:cs typeface="Times New Roman" panose="02020603050405020304" pitchFamily="18" charset="0"/>
            </a:endParaRPr>
          </a:p>
          <a:p>
            <a:pPr lvl="2" algn="just">
              <a:spcAft>
                <a:spcPts val="0"/>
              </a:spcAft>
            </a:pPr>
            <a:endParaRPr lang="en-GB" sz="1400" dirty="0">
              <a:solidFill>
                <a:srgbClr val="221E1F"/>
              </a:solidFill>
              <a:latin typeface="Century Gothic" panose="020B0502020202020204" pitchFamily="34" charset="0"/>
              <a:ea typeface="Times New Roman" panose="02020603050405020304" pitchFamily="18" charset="0"/>
              <a:cs typeface="Times New Roman" panose="02020603050405020304" pitchFamily="18" charset="0"/>
            </a:endParaRPr>
          </a:p>
          <a:p>
            <a:pPr marL="457200" algn="just">
              <a:spcAft>
                <a:spcPts val="0"/>
              </a:spcAft>
            </a:pPr>
            <a:endParaRPr lang="en-ZA" sz="1400" dirty="0">
              <a:solidFill>
                <a:srgbClr val="221E1F"/>
              </a:solidFill>
              <a:latin typeface="Century Gothic" panose="020B0502020202020204" pitchFamily="34" charset="0"/>
              <a:ea typeface="Times New Roman" panose="02020603050405020304" pitchFamily="18" charset="0"/>
              <a:cs typeface="Times New Roman" panose="02020603050405020304" pitchFamily="18" charset="0"/>
            </a:endParaRPr>
          </a:p>
          <a:p>
            <a:pPr marL="0" indent="0" algn="just">
              <a:buNone/>
            </a:pPr>
            <a:endParaRPr lang="en-ZA" sz="1400" dirty="0">
              <a:solidFill>
                <a:srgbClr val="221E1F"/>
              </a:solidFill>
              <a:latin typeface="Century Gothic" panose="020B0502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0719530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0" y="0"/>
            <a:ext cx="7380312" cy="559313"/>
          </a:xfrm>
          <a:solidFill>
            <a:schemeClr val="accent1"/>
          </a:solidFill>
        </p:spPr>
        <p:txBody>
          <a:bodyPr>
            <a:noAutofit/>
          </a:bodyPr>
          <a:lstStyle/>
          <a:p>
            <a:pPr eaLnBrk="1" hangingPunct="1">
              <a:buFont typeface="Times New Roman" pitchFamily="-111" charset="0"/>
              <a:buNone/>
              <a:defRPr/>
            </a:pPr>
            <a:r>
              <a:rPr lang="en-US">
                <a:solidFill>
                  <a:schemeClr val="tx1"/>
                </a:solidFill>
                <a:latin typeface="Calibri" panose="020F0502020204030204" pitchFamily="34" charset="0"/>
                <a:cs typeface="Calibri" panose="020F0502020204030204" pitchFamily="34" charset="0"/>
              </a:rPr>
              <a:t>Human Resource Information</a:t>
            </a:r>
          </a:p>
        </p:txBody>
      </p:sp>
      <p:sp>
        <p:nvSpPr>
          <p:cNvPr id="6" name="Slide Number Placeholder 5"/>
          <p:cNvSpPr>
            <a:spLocks noGrp="1"/>
          </p:cNvSpPr>
          <p:nvPr>
            <p:ph type="sldNum" sz="quarter" idx="12"/>
          </p:nvPr>
        </p:nvSpPr>
        <p:spPr/>
        <p:txBody>
          <a:bodyPr/>
          <a:lstStyle/>
          <a:p>
            <a:pPr algn="r" defTabSz="342900" eaLnBrk="1" fontAlgn="auto" hangingPunct="1">
              <a:spcBef>
                <a:spcPts val="0"/>
              </a:spcBef>
              <a:spcAft>
                <a:spcPts val="0"/>
              </a:spcAft>
              <a:defRPr/>
            </a:pPr>
            <a:fld id="{4414807B-44EB-7242-827D-16A5EC7111B6}" type="slidenum">
              <a:rPr lang="en-ZA" sz="900">
                <a:solidFill>
                  <a:prstClr val="black">
                    <a:tint val="75000"/>
                  </a:prstClr>
                </a:solidFill>
                <a:latin typeface="Calibri"/>
                <a:cs typeface="+mn-cs"/>
              </a:rPr>
              <a:pPr algn="r" defTabSz="342900" eaLnBrk="1" fontAlgn="auto" hangingPunct="1">
                <a:spcBef>
                  <a:spcPts val="0"/>
                </a:spcBef>
                <a:spcAft>
                  <a:spcPts val="0"/>
                </a:spcAft>
                <a:defRPr/>
              </a:pPr>
              <a:t>13</a:t>
            </a:fld>
            <a:endParaRPr lang="en-ZA" sz="900">
              <a:solidFill>
                <a:prstClr val="black">
                  <a:tint val="75000"/>
                </a:prstClr>
              </a:solidFill>
              <a:latin typeface="Calibri"/>
              <a:cs typeface="+mn-cs"/>
            </a:endParaRPr>
          </a:p>
        </p:txBody>
      </p:sp>
      <p:sp>
        <p:nvSpPr>
          <p:cNvPr id="7" name="TextBox 6"/>
          <p:cNvSpPr txBox="1"/>
          <p:nvPr/>
        </p:nvSpPr>
        <p:spPr>
          <a:xfrm>
            <a:off x="107504" y="1114816"/>
            <a:ext cx="7416824" cy="377924"/>
          </a:xfrm>
          <a:prstGeom prst="rect">
            <a:avLst/>
          </a:prstGeom>
          <a:noFill/>
        </p:spPr>
        <p:txBody>
          <a:bodyPr wrap="square" rtlCol="0">
            <a:spAutoFit/>
          </a:bodyPr>
          <a:lstStyle/>
          <a:p>
            <a:pPr marL="93663" lvl="1" algn="just" eaLnBrk="1" fontAlgn="auto" hangingPunct="1">
              <a:lnSpc>
                <a:spcPct val="130000"/>
              </a:lnSpc>
              <a:spcBef>
                <a:spcPts val="0"/>
              </a:spcBef>
              <a:spcAft>
                <a:spcPts val="0"/>
              </a:spcAft>
            </a:pPr>
            <a:endParaRPr lang="en-ZA" sz="1600">
              <a:latin typeface="Century Gothic" panose="020B0502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xmlns="" val="353402490"/>
              </p:ext>
            </p:extLst>
          </p:nvPr>
        </p:nvGraphicFramePr>
        <p:xfrm>
          <a:off x="107504" y="559313"/>
          <a:ext cx="7344816" cy="2761832"/>
        </p:xfrm>
        <a:graphic>
          <a:graphicData uri="http://schemas.openxmlformats.org/drawingml/2006/table">
            <a:tbl>
              <a:tblPr firstRow="1" bandRow="1"/>
              <a:tblGrid>
                <a:gridCol w="7344816">
                  <a:extLst>
                    <a:ext uri="{9D8B030D-6E8A-4147-A177-3AD203B41FA5}">
                      <a16:colId xmlns:a16="http://schemas.microsoft.com/office/drawing/2014/main" xmlns="" val="20000"/>
                    </a:ext>
                  </a:extLst>
                </a:gridCol>
              </a:tblGrid>
              <a:tr h="338287">
                <a:tc>
                  <a:txBody>
                    <a:bodyPr/>
                    <a:lstStyle>
                      <a:lvl1pPr marR="0" algn="l" rtl="0">
                        <a:lnSpc>
                          <a:spcPct val="100000"/>
                        </a:lnSpc>
                        <a:spcBef>
                          <a:spcPts val="0"/>
                        </a:spcBef>
                        <a:spcAft>
                          <a:spcPts val="0"/>
                        </a:spcAft>
                        <a:buNone/>
                        <a:defRPr sz="1400" b="1" i="0" u="none" strike="noStrike" cap="none">
                          <a:solidFill>
                            <a:schemeClr val="lt1"/>
                          </a:solidFill>
                          <a:latin typeface="Trebuchet MS" panose="020B0603020202020204"/>
                          <a:ea typeface=""/>
                          <a:cs typeface=""/>
                          <a:sym typeface="Arial"/>
                        </a:defRPr>
                      </a:lvl1pPr>
                      <a:lvl2pPr marR="0" algn="l" rtl="0">
                        <a:lnSpc>
                          <a:spcPct val="100000"/>
                        </a:lnSpc>
                        <a:spcBef>
                          <a:spcPts val="0"/>
                        </a:spcBef>
                        <a:spcAft>
                          <a:spcPts val="0"/>
                        </a:spcAft>
                        <a:buNone/>
                        <a:defRPr sz="1400" b="1" i="0" u="none" strike="noStrike" cap="none">
                          <a:solidFill>
                            <a:schemeClr val="lt1"/>
                          </a:solidFill>
                          <a:latin typeface="Trebuchet MS" panose="020B0603020202020204"/>
                          <a:ea typeface=""/>
                          <a:cs typeface=""/>
                          <a:sym typeface="Arial"/>
                        </a:defRPr>
                      </a:lvl2pPr>
                      <a:lvl3pPr marR="0" algn="l" rtl="0">
                        <a:lnSpc>
                          <a:spcPct val="100000"/>
                        </a:lnSpc>
                        <a:spcBef>
                          <a:spcPts val="0"/>
                        </a:spcBef>
                        <a:spcAft>
                          <a:spcPts val="0"/>
                        </a:spcAft>
                        <a:buNone/>
                        <a:defRPr sz="1400" b="1" i="0" u="none" strike="noStrike" cap="none">
                          <a:solidFill>
                            <a:schemeClr val="lt1"/>
                          </a:solidFill>
                          <a:latin typeface="Trebuchet MS" panose="020B0603020202020204"/>
                          <a:ea typeface=""/>
                          <a:cs typeface=""/>
                          <a:sym typeface="Arial"/>
                        </a:defRPr>
                      </a:lvl3pPr>
                      <a:lvl4pPr marR="0" algn="l" rtl="0">
                        <a:lnSpc>
                          <a:spcPct val="100000"/>
                        </a:lnSpc>
                        <a:spcBef>
                          <a:spcPts val="0"/>
                        </a:spcBef>
                        <a:spcAft>
                          <a:spcPts val="0"/>
                        </a:spcAft>
                        <a:buNone/>
                        <a:defRPr sz="1400" b="1" i="0" u="none" strike="noStrike" cap="none">
                          <a:solidFill>
                            <a:schemeClr val="lt1"/>
                          </a:solidFill>
                          <a:latin typeface="Trebuchet MS" panose="020B0603020202020204"/>
                          <a:ea typeface=""/>
                          <a:cs typeface=""/>
                          <a:sym typeface="Arial"/>
                        </a:defRPr>
                      </a:lvl4pPr>
                      <a:lvl5pPr marR="0" algn="l" rtl="0">
                        <a:lnSpc>
                          <a:spcPct val="100000"/>
                        </a:lnSpc>
                        <a:spcBef>
                          <a:spcPts val="0"/>
                        </a:spcBef>
                        <a:spcAft>
                          <a:spcPts val="0"/>
                        </a:spcAft>
                        <a:buNone/>
                        <a:defRPr sz="1400" b="1" i="0" u="none" strike="noStrike" cap="none">
                          <a:solidFill>
                            <a:schemeClr val="lt1"/>
                          </a:solidFill>
                          <a:latin typeface="Trebuchet MS" panose="020B0603020202020204"/>
                          <a:ea typeface=""/>
                          <a:cs typeface=""/>
                          <a:sym typeface="Arial"/>
                        </a:defRPr>
                      </a:lvl5pPr>
                      <a:lvl6pPr marR="0" algn="l" rtl="0">
                        <a:lnSpc>
                          <a:spcPct val="100000"/>
                        </a:lnSpc>
                        <a:spcBef>
                          <a:spcPts val="0"/>
                        </a:spcBef>
                        <a:spcAft>
                          <a:spcPts val="0"/>
                        </a:spcAft>
                        <a:buNone/>
                        <a:defRPr sz="1400" b="1" i="0" u="none" strike="noStrike" cap="none">
                          <a:solidFill>
                            <a:schemeClr val="lt1"/>
                          </a:solidFill>
                          <a:latin typeface="Trebuchet MS" panose="020B0603020202020204"/>
                          <a:ea typeface=""/>
                          <a:cs typeface=""/>
                          <a:sym typeface="Arial"/>
                        </a:defRPr>
                      </a:lvl6pPr>
                      <a:lvl7pPr marR="0" algn="l" rtl="0">
                        <a:lnSpc>
                          <a:spcPct val="100000"/>
                        </a:lnSpc>
                        <a:spcBef>
                          <a:spcPts val="0"/>
                        </a:spcBef>
                        <a:spcAft>
                          <a:spcPts val="0"/>
                        </a:spcAft>
                        <a:buNone/>
                        <a:defRPr sz="1400" b="1" i="0" u="none" strike="noStrike" cap="none">
                          <a:solidFill>
                            <a:schemeClr val="lt1"/>
                          </a:solidFill>
                          <a:latin typeface="Trebuchet MS" panose="020B0603020202020204"/>
                          <a:ea typeface=""/>
                          <a:cs typeface=""/>
                          <a:sym typeface="Arial"/>
                        </a:defRPr>
                      </a:lvl7pPr>
                      <a:lvl8pPr marR="0" algn="l" rtl="0">
                        <a:lnSpc>
                          <a:spcPct val="100000"/>
                        </a:lnSpc>
                        <a:spcBef>
                          <a:spcPts val="0"/>
                        </a:spcBef>
                        <a:spcAft>
                          <a:spcPts val="0"/>
                        </a:spcAft>
                        <a:buNone/>
                        <a:defRPr sz="1400" b="1" i="0" u="none" strike="noStrike" cap="none">
                          <a:solidFill>
                            <a:schemeClr val="lt1"/>
                          </a:solidFill>
                          <a:latin typeface="Trebuchet MS" panose="020B0603020202020204"/>
                          <a:ea typeface=""/>
                          <a:cs typeface=""/>
                          <a:sym typeface="Arial"/>
                        </a:defRPr>
                      </a:lvl8pPr>
                      <a:lvl9pPr marR="0" algn="l" rtl="0">
                        <a:lnSpc>
                          <a:spcPct val="100000"/>
                        </a:lnSpc>
                        <a:spcBef>
                          <a:spcPts val="0"/>
                        </a:spcBef>
                        <a:spcAft>
                          <a:spcPts val="0"/>
                        </a:spcAft>
                        <a:buNone/>
                        <a:defRPr sz="1400" b="1" i="0" u="none" strike="noStrike" cap="none">
                          <a:solidFill>
                            <a:schemeClr val="lt1"/>
                          </a:solidFill>
                          <a:latin typeface="Trebuchet MS" panose="020B0603020202020204"/>
                          <a:ea typeface=""/>
                          <a:cs typeface=""/>
                          <a:sym typeface="Arial"/>
                        </a:defRPr>
                      </a:lvl9pPr>
                    </a:lstStyle>
                    <a:p>
                      <a:pPr algn="ctr">
                        <a:lnSpc>
                          <a:spcPct val="110000"/>
                        </a:lnSpc>
                      </a:pPr>
                      <a:r>
                        <a:rPr lang="en-ZA" sz="1800" baseline="0" dirty="0">
                          <a:latin typeface="Century Gothic" panose="020B0502020202020204" pitchFamily="34" charset="0"/>
                        </a:rPr>
                        <a:t>Vacancy Rate</a:t>
                      </a:r>
                      <a:endParaRPr lang="en-ZA" sz="1800" dirty="0">
                        <a:latin typeface="Century Gothic" panose="020B050202020202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xmlns="" val="10000"/>
                  </a:ext>
                </a:extLst>
              </a:tr>
              <a:tr h="2394230">
                <a:tc>
                  <a:txBody>
                    <a:bodyPr/>
                    <a:lstStyle>
                      <a:lvl1pPr marR="0" algn="l" rtl="0">
                        <a:lnSpc>
                          <a:spcPct val="100000"/>
                        </a:lnSpc>
                        <a:spcBef>
                          <a:spcPts val="0"/>
                        </a:spcBef>
                        <a:spcAft>
                          <a:spcPts val="0"/>
                        </a:spcAft>
                        <a:buNone/>
                        <a:defRPr sz="1400" b="0" i="0" u="none" strike="noStrike" cap="none">
                          <a:solidFill>
                            <a:schemeClr val="dk1"/>
                          </a:solidFill>
                          <a:latin typeface="Trebuchet MS" panose="020B0603020202020204"/>
                          <a:ea typeface=""/>
                          <a:cs typeface=""/>
                          <a:sym typeface="Arial"/>
                        </a:defRPr>
                      </a:lvl1pPr>
                      <a:lvl2pPr marR="0" algn="l" rtl="0">
                        <a:lnSpc>
                          <a:spcPct val="100000"/>
                        </a:lnSpc>
                        <a:spcBef>
                          <a:spcPts val="0"/>
                        </a:spcBef>
                        <a:spcAft>
                          <a:spcPts val="0"/>
                        </a:spcAft>
                        <a:buNone/>
                        <a:defRPr sz="1400" b="0" i="0" u="none" strike="noStrike" cap="none">
                          <a:solidFill>
                            <a:schemeClr val="dk1"/>
                          </a:solidFill>
                          <a:latin typeface="Trebuchet MS" panose="020B0603020202020204"/>
                          <a:ea typeface=""/>
                          <a:cs typeface=""/>
                          <a:sym typeface="Arial"/>
                        </a:defRPr>
                      </a:lvl2pPr>
                      <a:lvl3pPr marR="0" algn="l" rtl="0">
                        <a:lnSpc>
                          <a:spcPct val="100000"/>
                        </a:lnSpc>
                        <a:spcBef>
                          <a:spcPts val="0"/>
                        </a:spcBef>
                        <a:spcAft>
                          <a:spcPts val="0"/>
                        </a:spcAft>
                        <a:buNone/>
                        <a:defRPr sz="1400" b="0" i="0" u="none" strike="noStrike" cap="none">
                          <a:solidFill>
                            <a:schemeClr val="dk1"/>
                          </a:solidFill>
                          <a:latin typeface="Trebuchet MS" panose="020B0603020202020204"/>
                          <a:ea typeface=""/>
                          <a:cs typeface=""/>
                          <a:sym typeface="Arial"/>
                        </a:defRPr>
                      </a:lvl3pPr>
                      <a:lvl4pPr marR="0" algn="l" rtl="0">
                        <a:lnSpc>
                          <a:spcPct val="100000"/>
                        </a:lnSpc>
                        <a:spcBef>
                          <a:spcPts val="0"/>
                        </a:spcBef>
                        <a:spcAft>
                          <a:spcPts val="0"/>
                        </a:spcAft>
                        <a:buNone/>
                        <a:defRPr sz="1400" b="0" i="0" u="none" strike="noStrike" cap="none">
                          <a:solidFill>
                            <a:schemeClr val="dk1"/>
                          </a:solidFill>
                          <a:latin typeface="Trebuchet MS" panose="020B0603020202020204"/>
                          <a:ea typeface=""/>
                          <a:cs typeface=""/>
                          <a:sym typeface="Arial"/>
                        </a:defRPr>
                      </a:lvl4pPr>
                      <a:lvl5pPr marR="0" algn="l" rtl="0">
                        <a:lnSpc>
                          <a:spcPct val="100000"/>
                        </a:lnSpc>
                        <a:spcBef>
                          <a:spcPts val="0"/>
                        </a:spcBef>
                        <a:spcAft>
                          <a:spcPts val="0"/>
                        </a:spcAft>
                        <a:buNone/>
                        <a:defRPr sz="1400" b="0" i="0" u="none" strike="noStrike" cap="none">
                          <a:solidFill>
                            <a:schemeClr val="dk1"/>
                          </a:solidFill>
                          <a:latin typeface="Trebuchet MS" panose="020B0603020202020204"/>
                          <a:ea typeface=""/>
                          <a:cs typeface=""/>
                          <a:sym typeface="Arial"/>
                        </a:defRPr>
                      </a:lvl5pPr>
                      <a:lvl6pPr marR="0" algn="l" rtl="0">
                        <a:lnSpc>
                          <a:spcPct val="100000"/>
                        </a:lnSpc>
                        <a:spcBef>
                          <a:spcPts val="0"/>
                        </a:spcBef>
                        <a:spcAft>
                          <a:spcPts val="0"/>
                        </a:spcAft>
                        <a:buNone/>
                        <a:defRPr sz="1400" b="0" i="0" u="none" strike="noStrike" cap="none">
                          <a:solidFill>
                            <a:schemeClr val="dk1"/>
                          </a:solidFill>
                          <a:latin typeface="Trebuchet MS" panose="020B0603020202020204"/>
                          <a:ea typeface=""/>
                          <a:cs typeface=""/>
                          <a:sym typeface="Arial"/>
                        </a:defRPr>
                      </a:lvl6pPr>
                      <a:lvl7pPr marR="0" algn="l" rtl="0">
                        <a:lnSpc>
                          <a:spcPct val="100000"/>
                        </a:lnSpc>
                        <a:spcBef>
                          <a:spcPts val="0"/>
                        </a:spcBef>
                        <a:spcAft>
                          <a:spcPts val="0"/>
                        </a:spcAft>
                        <a:buNone/>
                        <a:defRPr sz="1400" b="0" i="0" u="none" strike="noStrike" cap="none">
                          <a:solidFill>
                            <a:schemeClr val="dk1"/>
                          </a:solidFill>
                          <a:latin typeface="Trebuchet MS" panose="020B0603020202020204"/>
                          <a:ea typeface=""/>
                          <a:cs typeface=""/>
                          <a:sym typeface="Arial"/>
                        </a:defRPr>
                      </a:lvl7pPr>
                      <a:lvl8pPr marR="0" algn="l" rtl="0">
                        <a:lnSpc>
                          <a:spcPct val="100000"/>
                        </a:lnSpc>
                        <a:spcBef>
                          <a:spcPts val="0"/>
                        </a:spcBef>
                        <a:spcAft>
                          <a:spcPts val="0"/>
                        </a:spcAft>
                        <a:buNone/>
                        <a:defRPr sz="1400" b="0" i="0" u="none" strike="noStrike" cap="none">
                          <a:solidFill>
                            <a:schemeClr val="dk1"/>
                          </a:solidFill>
                          <a:latin typeface="Trebuchet MS" panose="020B0603020202020204"/>
                          <a:ea typeface=""/>
                          <a:cs typeface=""/>
                          <a:sym typeface="Arial"/>
                        </a:defRPr>
                      </a:lvl8pPr>
                      <a:lvl9pPr marR="0" algn="l" rtl="0">
                        <a:lnSpc>
                          <a:spcPct val="100000"/>
                        </a:lnSpc>
                        <a:spcBef>
                          <a:spcPts val="0"/>
                        </a:spcBef>
                        <a:spcAft>
                          <a:spcPts val="0"/>
                        </a:spcAft>
                        <a:buNone/>
                        <a:defRPr sz="1400" b="0" i="0" u="none" strike="noStrike" cap="none">
                          <a:solidFill>
                            <a:schemeClr val="dk1"/>
                          </a:solidFill>
                          <a:latin typeface="Trebuchet MS" panose="020B0603020202020204"/>
                          <a:ea typeface=""/>
                          <a:cs typeface=""/>
                          <a:sym typeface="Arial"/>
                        </a:defRPr>
                      </a:lvl9pPr>
                    </a:lstStyle>
                    <a:p>
                      <a:pPr algn="just">
                        <a:lnSpc>
                          <a:spcPct val="110000"/>
                        </a:lnSpc>
                        <a:spcAft>
                          <a:spcPts val="0"/>
                        </a:spcAft>
                      </a:pPr>
                      <a:r>
                        <a:rPr kumimoji="0" lang="en-GB" sz="1600" b="0" i="0" u="none" strike="noStrike" kern="100" cap="none" spc="0" normalizeH="0" baseline="0" noProof="0" dirty="0">
                          <a:ln>
                            <a:noFill/>
                          </a:ln>
                          <a:solidFill>
                            <a:srgbClr val="000000"/>
                          </a:solidFill>
                          <a:effectLst/>
                          <a:uLnTx/>
                          <a:uFillTx/>
                          <a:latin typeface="Century Gothic" panose="020B0502020202020204" pitchFamily="34" charset="0"/>
                          <a:ea typeface="Calibri" panose="020F0502020204030204" pitchFamily="34" charset="0"/>
                          <a:cs typeface="Calibri" panose="020F0502020204030204" pitchFamily="34" charset="0"/>
                          <a:sym typeface="Arial" panose="020B0604020202020204" pitchFamily="34" charset="0"/>
                        </a:rPr>
                        <a:t>The organisational structure has 32 posts on its fixed establishment with 5 vacant posts. </a:t>
                      </a:r>
                    </a:p>
                    <a:p>
                      <a:pPr algn="just">
                        <a:lnSpc>
                          <a:spcPct val="110000"/>
                        </a:lnSpc>
                        <a:spcAft>
                          <a:spcPts val="0"/>
                        </a:spcAft>
                      </a:pPr>
                      <a:endParaRPr kumimoji="0" lang="en-GB" sz="1600" b="0" i="0" u="none" strike="noStrike" kern="100" cap="none" spc="0" normalizeH="0" baseline="0" noProof="0" dirty="0">
                        <a:ln>
                          <a:noFill/>
                        </a:ln>
                        <a:solidFill>
                          <a:srgbClr val="000000"/>
                        </a:solidFill>
                        <a:effectLst/>
                        <a:uLnTx/>
                        <a:uFillTx/>
                        <a:latin typeface="Century Gothic" panose="020B0502020202020204" pitchFamily="34" charset="0"/>
                        <a:ea typeface="Calibri" panose="020F0502020204030204" pitchFamily="34" charset="0"/>
                        <a:cs typeface="Calibri" panose="020F0502020204030204" pitchFamily="34" charset="0"/>
                        <a:sym typeface="Arial" panose="020B0604020202020204" pitchFamily="34" charset="0"/>
                      </a:endParaRPr>
                    </a:p>
                    <a:p>
                      <a:pPr algn="just">
                        <a:lnSpc>
                          <a:spcPct val="110000"/>
                        </a:lnSpc>
                        <a:spcAft>
                          <a:spcPts val="0"/>
                        </a:spcAft>
                      </a:pPr>
                      <a:r>
                        <a:rPr kumimoji="0" lang="en-GB" sz="1600" b="0" i="0" u="none" strike="noStrike" kern="100" cap="none" spc="0" normalizeH="0" baseline="0" noProof="0" dirty="0">
                          <a:ln>
                            <a:noFill/>
                          </a:ln>
                          <a:solidFill>
                            <a:srgbClr val="000000"/>
                          </a:solidFill>
                          <a:effectLst/>
                          <a:uLnTx/>
                          <a:uFillTx/>
                          <a:latin typeface="Century Gothic" panose="020B0502020202020204" pitchFamily="34" charset="0"/>
                          <a:ea typeface="Calibri" panose="020F0502020204030204" pitchFamily="34" charset="0"/>
                          <a:cs typeface="Calibri" panose="020F0502020204030204" pitchFamily="34" charset="0"/>
                          <a:sym typeface="Arial" panose="020B0604020202020204" pitchFamily="34" charset="0"/>
                        </a:rPr>
                        <a:t>The vacant Executive Director post is currently filled by the CD: EE in an acting capacity and 2 of the 3 other vacant posts are filled </a:t>
                      </a:r>
                      <a:r>
                        <a:rPr kumimoji="0" lang="en-US" sz="1600" b="0" i="0" u="none" strike="noStrike" kern="100" cap="none" spc="0" normalizeH="0" baseline="0" noProof="0" dirty="0">
                          <a:ln>
                            <a:noFill/>
                          </a:ln>
                          <a:solidFill>
                            <a:srgbClr val="000000"/>
                          </a:solidFill>
                          <a:effectLst/>
                          <a:uLnTx/>
                          <a:uFillTx/>
                          <a:latin typeface="Century Gothic" panose="020B0502020202020204" pitchFamily="34" charset="0"/>
                          <a:ea typeface="Calibri" panose="020F0502020204030204" pitchFamily="34" charset="0"/>
                          <a:cs typeface="Calibri" panose="020F0502020204030204" pitchFamily="34" charset="0"/>
                          <a:sym typeface="Arial" panose="020B0604020202020204" pitchFamily="34" charset="0"/>
                        </a:rPr>
                        <a:t>on a contract basis.</a:t>
                      </a:r>
                    </a:p>
                    <a:p>
                      <a:pPr algn="just">
                        <a:lnSpc>
                          <a:spcPct val="110000"/>
                        </a:lnSpc>
                        <a:spcAft>
                          <a:spcPts val="0"/>
                        </a:spcAft>
                      </a:pPr>
                      <a:endParaRPr lang="en-ZA" sz="1600" dirty="0">
                        <a:solidFill>
                          <a:schemeClr val="bg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marR="0" indent="0" algn="l" defTabSz="914400" rtl="0" eaLnBrk="1" fontAlgn="auto" latinLnBrk="0" hangingPunct="1">
                        <a:lnSpc>
                          <a:spcPct val="110000"/>
                        </a:lnSpc>
                        <a:spcBef>
                          <a:spcPts val="0"/>
                        </a:spcBef>
                        <a:spcAft>
                          <a:spcPts val="0"/>
                        </a:spcAft>
                        <a:buClrTx/>
                        <a:buSzTx/>
                        <a:buFontTx/>
                        <a:buNone/>
                        <a:tabLst/>
                        <a:defRPr/>
                      </a:pPr>
                      <a:r>
                        <a:rPr lang="en-ZA" sz="1800" b="1"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r>
                        <a:rPr lang="en-ZA" sz="1800" b="1" i="0" u="none" strike="noStrike" kern="1200" cap="none" dirty="0">
                          <a:solidFill>
                            <a:schemeClr val="tx1"/>
                          </a:solidFill>
                          <a:effectLst/>
                          <a:latin typeface="Century Gothic" panose="020B0502020202020204" pitchFamily="34" charset="0"/>
                          <a:ea typeface=""/>
                          <a:cs typeface=""/>
                          <a:sym typeface="Arial"/>
                        </a:rPr>
                        <a:t>16.7%</a:t>
                      </a:r>
                      <a:r>
                        <a:rPr lang="en-ZA" sz="1800" b="1" i="0" u="none" strike="noStrike" kern="1200" cap="none" baseline="0" dirty="0">
                          <a:solidFill>
                            <a:schemeClr val="tx1"/>
                          </a:solidFill>
                          <a:effectLst/>
                          <a:latin typeface="Century Gothic" panose="020B0502020202020204" pitchFamily="34" charset="0"/>
                          <a:ea typeface=""/>
                          <a:cs typeface=""/>
                          <a:sym typeface="Arial"/>
                        </a:rPr>
                        <a:t> </a:t>
                      </a:r>
                      <a:r>
                        <a:rPr lang="en-ZA" sz="1800" b="1" baseline="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vacancy rate. </a:t>
                      </a:r>
                      <a:endParaRPr lang="en-ZA" sz="180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xmlns="" val="10001"/>
                  </a:ext>
                </a:extLst>
              </a:tr>
            </a:tbl>
          </a:graphicData>
        </a:graphic>
      </p:graphicFrame>
      <p:graphicFrame>
        <p:nvGraphicFramePr>
          <p:cNvPr id="9" name="Table 8"/>
          <p:cNvGraphicFramePr>
            <a:graphicFrameLocks noGrp="1"/>
          </p:cNvGraphicFramePr>
          <p:nvPr/>
        </p:nvGraphicFramePr>
        <p:xfrm>
          <a:off x="107504" y="3435846"/>
          <a:ext cx="6537276" cy="1584177"/>
        </p:xfrm>
        <a:graphic>
          <a:graphicData uri="http://schemas.openxmlformats.org/drawingml/2006/table">
            <a:tbl>
              <a:tblPr firstRow="1" bandRow="1"/>
              <a:tblGrid>
                <a:gridCol w="3722316">
                  <a:extLst>
                    <a:ext uri="{9D8B030D-6E8A-4147-A177-3AD203B41FA5}">
                      <a16:colId xmlns:a16="http://schemas.microsoft.com/office/drawing/2014/main" xmlns="" val="20000"/>
                    </a:ext>
                  </a:extLst>
                </a:gridCol>
                <a:gridCol w="2814960">
                  <a:extLst>
                    <a:ext uri="{9D8B030D-6E8A-4147-A177-3AD203B41FA5}">
                      <a16:colId xmlns:a16="http://schemas.microsoft.com/office/drawing/2014/main" xmlns="" val="20001"/>
                    </a:ext>
                  </a:extLst>
                </a:gridCol>
              </a:tblGrid>
              <a:tr h="447024">
                <a:tc gridSpan="2">
                  <a:txBody>
                    <a:bodyPr/>
                    <a:lstStyle>
                      <a:lvl1pPr marR="0" algn="l" rtl="0">
                        <a:lnSpc>
                          <a:spcPct val="100000"/>
                        </a:lnSpc>
                        <a:spcBef>
                          <a:spcPts val="0"/>
                        </a:spcBef>
                        <a:spcAft>
                          <a:spcPts val="0"/>
                        </a:spcAft>
                        <a:buNone/>
                        <a:defRPr sz="1400" b="1" i="0" u="none" strike="noStrike" cap="none">
                          <a:solidFill>
                            <a:schemeClr val="lt1"/>
                          </a:solidFill>
                          <a:latin typeface="Trebuchet MS" panose="020B0603020202020204"/>
                          <a:ea typeface=""/>
                          <a:cs typeface=""/>
                          <a:sym typeface="Arial"/>
                        </a:defRPr>
                      </a:lvl1pPr>
                      <a:lvl2pPr marR="0" algn="l" rtl="0">
                        <a:lnSpc>
                          <a:spcPct val="100000"/>
                        </a:lnSpc>
                        <a:spcBef>
                          <a:spcPts val="0"/>
                        </a:spcBef>
                        <a:spcAft>
                          <a:spcPts val="0"/>
                        </a:spcAft>
                        <a:buNone/>
                        <a:defRPr sz="1400" b="1" i="0" u="none" strike="noStrike" cap="none">
                          <a:solidFill>
                            <a:schemeClr val="lt1"/>
                          </a:solidFill>
                          <a:latin typeface="Trebuchet MS" panose="020B0603020202020204"/>
                          <a:ea typeface=""/>
                          <a:cs typeface=""/>
                          <a:sym typeface="Arial"/>
                        </a:defRPr>
                      </a:lvl2pPr>
                      <a:lvl3pPr marR="0" algn="l" rtl="0">
                        <a:lnSpc>
                          <a:spcPct val="100000"/>
                        </a:lnSpc>
                        <a:spcBef>
                          <a:spcPts val="0"/>
                        </a:spcBef>
                        <a:spcAft>
                          <a:spcPts val="0"/>
                        </a:spcAft>
                        <a:buNone/>
                        <a:defRPr sz="1400" b="1" i="0" u="none" strike="noStrike" cap="none">
                          <a:solidFill>
                            <a:schemeClr val="lt1"/>
                          </a:solidFill>
                          <a:latin typeface="Trebuchet MS" panose="020B0603020202020204"/>
                          <a:ea typeface=""/>
                          <a:cs typeface=""/>
                          <a:sym typeface="Arial"/>
                        </a:defRPr>
                      </a:lvl3pPr>
                      <a:lvl4pPr marR="0" algn="l" rtl="0">
                        <a:lnSpc>
                          <a:spcPct val="100000"/>
                        </a:lnSpc>
                        <a:spcBef>
                          <a:spcPts val="0"/>
                        </a:spcBef>
                        <a:spcAft>
                          <a:spcPts val="0"/>
                        </a:spcAft>
                        <a:buNone/>
                        <a:defRPr sz="1400" b="1" i="0" u="none" strike="noStrike" cap="none">
                          <a:solidFill>
                            <a:schemeClr val="lt1"/>
                          </a:solidFill>
                          <a:latin typeface="Trebuchet MS" panose="020B0603020202020204"/>
                          <a:ea typeface=""/>
                          <a:cs typeface=""/>
                          <a:sym typeface="Arial"/>
                        </a:defRPr>
                      </a:lvl4pPr>
                      <a:lvl5pPr marR="0" algn="l" rtl="0">
                        <a:lnSpc>
                          <a:spcPct val="100000"/>
                        </a:lnSpc>
                        <a:spcBef>
                          <a:spcPts val="0"/>
                        </a:spcBef>
                        <a:spcAft>
                          <a:spcPts val="0"/>
                        </a:spcAft>
                        <a:buNone/>
                        <a:defRPr sz="1400" b="1" i="0" u="none" strike="noStrike" cap="none">
                          <a:solidFill>
                            <a:schemeClr val="lt1"/>
                          </a:solidFill>
                          <a:latin typeface="Trebuchet MS" panose="020B0603020202020204"/>
                          <a:ea typeface=""/>
                          <a:cs typeface=""/>
                          <a:sym typeface="Arial"/>
                        </a:defRPr>
                      </a:lvl5pPr>
                      <a:lvl6pPr marR="0" algn="l" rtl="0">
                        <a:lnSpc>
                          <a:spcPct val="100000"/>
                        </a:lnSpc>
                        <a:spcBef>
                          <a:spcPts val="0"/>
                        </a:spcBef>
                        <a:spcAft>
                          <a:spcPts val="0"/>
                        </a:spcAft>
                        <a:buNone/>
                        <a:defRPr sz="1400" b="1" i="0" u="none" strike="noStrike" cap="none">
                          <a:solidFill>
                            <a:schemeClr val="lt1"/>
                          </a:solidFill>
                          <a:latin typeface="Trebuchet MS" panose="020B0603020202020204"/>
                          <a:ea typeface=""/>
                          <a:cs typeface=""/>
                          <a:sym typeface="Arial"/>
                        </a:defRPr>
                      </a:lvl6pPr>
                      <a:lvl7pPr marR="0" algn="l" rtl="0">
                        <a:lnSpc>
                          <a:spcPct val="100000"/>
                        </a:lnSpc>
                        <a:spcBef>
                          <a:spcPts val="0"/>
                        </a:spcBef>
                        <a:spcAft>
                          <a:spcPts val="0"/>
                        </a:spcAft>
                        <a:buNone/>
                        <a:defRPr sz="1400" b="1" i="0" u="none" strike="noStrike" cap="none">
                          <a:solidFill>
                            <a:schemeClr val="lt1"/>
                          </a:solidFill>
                          <a:latin typeface="Trebuchet MS" panose="020B0603020202020204"/>
                          <a:ea typeface=""/>
                          <a:cs typeface=""/>
                          <a:sym typeface="Arial"/>
                        </a:defRPr>
                      </a:lvl7pPr>
                      <a:lvl8pPr marR="0" algn="l" rtl="0">
                        <a:lnSpc>
                          <a:spcPct val="100000"/>
                        </a:lnSpc>
                        <a:spcBef>
                          <a:spcPts val="0"/>
                        </a:spcBef>
                        <a:spcAft>
                          <a:spcPts val="0"/>
                        </a:spcAft>
                        <a:buNone/>
                        <a:defRPr sz="1400" b="1" i="0" u="none" strike="noStrike" cap="none">
                          <a:solidFill>
                            <a:schemeClr val="lt1"/>
                          </a:solidFill>
                          <a:latin typeface="Trebuchet MS" panose="020B0603020202020204"/>
                          <a:ea typeface=""/>
                          <a:cs typeface=""/>
                          <a:sym typeface="Arial"/>
                        </a:defRPr>
                      </a:lvl8pPr>
                      <a:lvl9pPr marR="0" algn="l" rtl="0">
                        <a:lnSpc>
                          <a:spcPct val="100000"/>
                        </a:lnSpc>
                        <a:spcBef>
                          <a:spcPts val="0"/>
                        </a:spcBef>
                        <a:spcAft>
                          <a:spcPts val="0"/>
                        </a:spcAft>
                        <a:buNone/>
                        <a:defRPr sz="1400" b="1" i="0" u="none" strike="noStrike" cap="none">
                          <a:solidFill>
                            <a:schemeClr val="lt1"/>
                          </a:solidFill>
                          <a:latin typeface="Trebuchet MS" panose="020B0603020202020204"/>
                          <a:ea typeface=""/>
                          <a:cs typeface=""/>
                          <a:sym typeface="Arial"/>
                        </a:defRPr>
                      </a:lvl9pPr>
                    </a:lstStyle>
                    <a:p>
                      <a:pPr algn="ctr">
                        <a:lnSpc>
                          <a:spcPct val="110000"/>
                        </a:lnSpc>
                        <a:spcAft>
                          <a:spcPts val="0"/>
                        </a:spcAft>
                      </a:pPr>
                      <a:r>
                        <a:rPr lang="en-ZA" sz="1800" baseline="0">
                          <a:latin typeface="Century Gothic" panose="020B0502020202020204" pitchFamily="34" charset="0"/>
                        </a:rPr>
                        <a:t>Employment Equity</a:t>
                      </a:r>
                      <a:endParaRPr lang="en-ZA" sz="1800">
                        <a:latin typeface="Century Gothic" panose="020B0502020202020204" pitchFamily="34" charset="0"/>
                      </a:endParaRP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chemeClr val="accent1">
                        <a:lumMod val="75000"/>
                      </a:schemeClr>
                    </a:solidFill>
                  </a:tcPr>
                </a:tc>
                <a:tc hMerge="1">
                  <a:txBody>
                    <a:bodyPr/>
                    <a:lstStyle/>
                    <a:p>
                      <a:pPr algn="ctr"/>
                      <a:endParaRPr lang="en-ZA" sz="1600">
                        <a:latin typeface="Tw Cen MT" panose="020B0602020104020603" pitchFamily="34" charset="0"/>
                      </a:endParaRPr>
                    </a:p>
                  </a:txBody>
                  <a:tcPr/>
                </a:tc>
                <a:extLst>
                  <a:ext uri="{0D108BD9-81ED-4DB2-BD59-A6C34878D82A}">
                    <a16:rowId xmlns:a16="http://schemas.microsoft.com/office/drawing/2014/main" xmlns="" val="10000"/>
                  </a:ext>
                </a:extLst>
              </a:tr>
              <a:tr h="453509">
                <a:tc>
                  <a:txBody>
                    <a:bodyPr/>
                    <a:lstStyle>
                      <a:lvl1pPr marR="0" algn="l" rtl="0">
                        <a:lnSpc>
                          <a:spcPct val="100000"/>
                        </a:lnSpc>
                        <a:spcBef>
                          <a:spcPts val="0"/>
                        </a:spcBef>
                        <a:spcAft>
                          <a:spcPts val="0"/>
                        </a:spcAft>
                        <a:buNone/>
                        <a:defRPr sz="1400" b="0" i="0" u="none" strike="noStrike" cap="none">
                          <a:solidFill>
                            <a:schemeClr val="dk1"/>
                          </a:solidFill>
                          <a:latin typeface="Trebuchet MS" panose="020B0603020202020204"/>
                          <a:ea typeface=""/>
                          <a:cs typeface=""/>
                          <a:sym typeface="Arial"/>
                        </a:defRPr>
                      </a:lvl1pPr>
                      <a:lvl2pPr marR="0" algn="l" rtl="0">
                        <a:lnSpc>
                          <a:spcPct val="100000"/>
                        </a:lnSpc>
                        <a:spcBef>
                          <a:spcPts val="0"/>
                        </a:spcBef>
                        <a:spcAft>
                          <a:spcPts val="0"/>
                        </a:spcAft>
                        <a:buNone/>
                        <a:defRPr sz="1400" b="0" i="0" u="none" strike="noStrike" cap="none">
                          <a:solidFill>
                            <a:schemeClr val="dk1"/>
                          </a:solidFill>
                          <a:latin typeface="Trebuchet MS" panose="020B0603020202020204"/>
                          <a:ea typeface=""/>
                          <a:cs typeface=""/>
                          <a:sym typeface="Arial"/>
                        </a:defRPr>
                      </a:lvl2pPr>
                      <a:lvl3pPr marR="0" algn="l" rtl="0">
                        <a:lnSpc>
                          <a:spcPct val="100000"/>
                        </a:lnSpc>
                        <a:spcBef>
                          <a:spcPts val="0"/>
                        </a:spcBef>
                        <a:spcAft>
                          <a:spcPts val="0"/>
                        </a:spcAft>
                        <a:buNone/>
                        <a:defRPr sz="1400" b="0" i="0" u="none" strike="noStrike" cap="none">
                          <a:solidFill>
                            <a:schemeClr val="dk1"/>
                          </a:solidFill>
                          <a:latin typeface="Trebuchet MS" panose="020B0603020202020204"/>
                          <a:ea typeface=""/>
                          <a:cs typeface=""/>
                          <a:sym typeface="Arial"/>
                        </a:defRPr>
                      </a:lvl3pPr>
                      <a:lvl4pPr marR="0" algn="l" rtl="0">
                        <a:lnSpc>
                          <a:spcPct val="100000"/>
                        </a:lnSpc>
                        <a:spcBef>
                          <a:spcPts val="0"/>
                        </a:spcBef>
                        <a:spcAft>
                          <a:spcPts val="0"/>
                        </a:spcAft>
                        <a:buNone/>
                        <a:defRPr sz="1400" b="0" i="0" u="none" strike="noStrike" cap="none">
                          <a:solidFill>
                            <a:schemeClr val="dk1"/>
                          </a:solidFill>
                          <a:latin typeface="Trebuchet MS" panose="020B0603020202020204"/>
                          <a:ea typeface=""/>
                          <a:cs typeface=""/>
                          <a:sym typeface="Arial"/>
                        </a:defRPr>
                      </a:lvl4pPr>
                      <a:lvl5pPr marR="0" algn="l" rtl="0">
                        <a:lnSpc>
                          <a:spcPct val="100000"/>
                        </a:lnSpc>
                        <a:spcBef>
                          <a:spcPts val="0"/>
                        </a:spcBef>
                        <a:spcAft>
                          <a:spcPts val="0"/>
                        </a:spcAft>
                        <a:buNone/>
                        <a:defRPr sz="1400" b="0" i="0" u="none" strike="noStrike" cap="none">
                          <a:solidFill>
                            <a:schemeClr val="dk1"/>
                          </a:solidFill>
                          <a:latin typeface="Trebuchet MS" panose="020B0603020202020204"/>
                          <a:ea typeface=""/>
                          <a:cs typeface=""/>
                          <a:sym typeface="Arial"/>
                        </a:defRPr>
                      </a:lvl5pPr>
                      <a:lvl6pPr marR="0" algn="l" rtl="0">
                        <a:lnSpc>
                          <a:spcPct val="100000"/>
                        </a:lnSpc>
                        <a:spcBef>
                          <a:spcPts val="0"/>
                        </a:spcBef>
                        <a:spcAft>
                          <a:spcPts val="0"/>
                        </a:spcAft>
                        <a:buNone/>
                        <a:defRPr sz="1400" b="0" i="0" u="none" strike="noStrike" cap="none">
                          <a:solidFill>
                            <a:schemeClr val="dk1"/>
                          </a:solidFill>
                          <a:latin typeface="Trebuchet MS" panose="020B0603020202020204"/>
                          <a:ea typeface=""/>
                          <a:cs typeface=""/>
                          <a:sym typeface="Arial"/>
                        </a:defRPr>
                      </a:lvl6pPr>
                      <a:lvl7pPr marR="0" algn="l" rtl="0">
                        <a:lnSpc>
                          <a:spcPct val="100000"/>
                        </a:lnSpc>
                        <a:spcBef>
                          <a:spcPts val="0"/>
                        </a:spcBef>
                        <a:spcAft>
                          <a:spcPts val="0"/>
                        </a:spcAft>
                        <a:buNone/>
                        <a:defRPr sz="1400" b="0" i="0" u="none" strike="noStrike" cap="none">
                          <a:solidFill>
                            <a:schemeClr val="dk1"/>
                          </a:solidFill>
                          <a:latin typeface="Trebuchet MS" panose="020B0603020202020204"/>
                          <a:ea typeface=""/>
                          <a:cs typeface=""/>
                          <a:sym typeface="Arial"/>
                        </a:defRPr>
                      </a:lvl7pPr>
                      <a:lvl8pPr marR="0" algn="l" rtl="0">
                        <a:lnSpc>
                          <a:spcPct val="100000"/>
                        </a:lnSpc>
                        <a:spcBef>
                          <a:spcPts val="0"/>
                        </a:spcBef>
                        <a:spcAft>
                          <a:spcPts val="0"/>
                        </a:spcAft>
                        <a:buNone/>
                        <a:defRPr sz="1400" b="0" i="0" u="none" strike="noStrike" cap="none">
                          <a:solidFill>
                            <a:schemeClr val="dk1"/>
                          </a:solidFill>
                          <a:latin typeface="Trebuchet MS" panose="020B0603020202020204"/>
                          <a:ea typeface=""/>
                          <a:cs typeface=""/>
                          <a:sym typeface="Arial"/>
                        </a:defRPr>
                      </a:lvl8pPr>
                      <a:lvl9pPr marR="0" algn="l" rtl="0">
                        <a:lnSpc>
                          <a:spcPct val="100000"/>
                        </a:lnSpc>
                        <a:spcBef>
                          <a:spcPts val="0"/>
                        </a:spcBef>
                        <a:spcAft>
                          <a:spcPts val="0"/>
                        </a:spcAft>
                        <a:buNone/>
                        <a:defRPr sz="1400" b="0" i="0" u="none" strike="noStrike" cap="none">
                          <a:solidFill>
                            <a:schemeClr val="dk1"/>
                          </a:solidFill>
                          <a:latin typeface="Trebuchet MS" panose="020B0603020202020204"/>
                          <a:ea typeface=""/>
                          <a:cs typeface=""/>
                          <a:sym typeface="Arial"/>
                        </a:defRPr>
                      </a:lvl9pPr>
                    </a:lstStyle>
                    <a:p>
                      <a:pPr algn="ctr">
                        <a:lnSpc>
                          <a:spcPct val="110000"/>
                        </a:lnSpc>
                        <a:spcAft>
                          <a:spcPts val="0"/>
                        </a:spcAft>
                      </a:pPr>
                      <a:r>
                        <a:rPr lang="en-ZA" sz="18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Females</a:t>
                      </a:r>
                      <a:r>
                        <a:rPr lang="en-ZA" sz="1800" baseline="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in </a:t>
                      </a:r>
                      <a:r>
                        <a:rPr lang="en-ZA" sz="18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SMS (Levels</a:t>
                      </a:r>
                      <a:r>
                        <a:rPr lang="en-ZA" sz="1800" baseline="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13 – 16)</a:t>
                      </a:r>
                      <a:endParaRPr lang="en-ZA" sz="180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lumMod val="60000"/>
                        <a:lumOff val="40000"/>
                      </a:schemeClr>
                    </a:solidFill>
                  </a:tcPr>
                </a:tc>
                <a:tc>
                  <a:txBody>
                    <a:bodyPr/>
                    <a:lstStyle>
                      <a:lvl1pPr marR="0" algn="l" rtl="0">
                        <a:lnSpc>
                          <a:spcPct val="100000"/>
                        </a:lnSpc>
                        <a:spcBef>
                          <a:spcPts val="0"/>
                        </a:spcBef>
                        <a:spcAft>
                          <a:spcPts val="0"/>
                        </a:spcAft>
                        <a:buNone/>
                        <a:defRPr sz="1400" b="0" i="0" u="none" strike="noStrike" cap="none">
                          <a:solidFill>
                            <a:schemeClr val="dk1"/>
                          </a:solidFill>
                          <a:latin typeface="Trebuchet MS" panose="020B0603020202020204"/>
                          <a:ea typeface=""/>
                          <a:cs typeface=""/>
                          <a:sym typeface="Arial"/>
                        </a:defRPr>
                      </a:lvl1pPr>
                      <a:lvl2pPr marR="0" algn="l" rtl="0">
                        <a:lnSpc>
                          <a:spcPct val="100000"/>
                        </a:lnSpc>
                        <a:spcBef>
                          <a:spcPts val="0"/>
                        </a:spcBef>
                        <a:spcAft>
                          <a:spcPts val="0"/>
                        </a:spcAft>
                        <a:buNone/>
                        <a:defRPr sz="1400" b="0" i="0" u="none" strike="noStrike" cap="none">
                          <a:solidFill>
                            <a:schemeClr val="dk1"/>
                          </a:solidFill>
                          <a:latin typeface="Trebuchet MS" panose="020B0603020202020204"/>
                          <a:ea typeface=""/>
                          <a:cs typeface=""/>
                          <a:sym typeface="Arial"/>
                        </a:defRPr>
                      </a:lvl2pPr>
                      <a:lvl3pPr marR="0" algn="l" rtl="0">
                        <a:lnSpc>
                          <a:spcPct val="100000"/>
                        </a:lnSpc>
                        <a:spcBef>
                          <a:spcPts val="0"/>
                        </a:spcBef>
                        <a:spcAft>
                          <a:spcPts val="0"/>
                        </a:spcAft>
                        <a:buNone/>
                        <a:defRPr sz="1400" b="0" i="0" u="none" strike="noStrike" cap="none">
                          <a:solidFill>
                            <a:schemeClr val="dk1"/>
                          </a:solidFill>
                          <a:latin typeface="Trebuchet MS" panose="020B0603020202020204"/>
                          <a:ea typeface=""/>
                          <a:cs typeface=""/>
                          <a:sym typeface="Arial"/>
                        </a:defRPr>
                      </a:lvl3pPr>
                      <a:lvl4pPr marR="0" algn="l" rtl="0">
                        <a:lnSpc>
                          <a:spcPct val="100000"/>
                        </a:lnSpc>
                        <a:spcBef>
                          <a:spcPts val="0"/>
                        </a:spcBef>
                        <a:spcAft>
                          <a:spcPts val="0"/>
                        </a:spcAft>
                        <a:buNone/>
                        <a:defRPr sz="1400" b="0" i="0" u="none" strike="noStrike" cap="none">
                          <a:solidFill>
                            <a:schemeClr val="dk1"/>
                          </a:solidFill>
                          <a:latin typeface="Trebuchet MS" panose="020B0603020202020204"/>
                          <a:ea typeface=""/>
                          <a:cs typeface=""/>
                          <a:sym typeface="Arial"/>
                        </a:defRPr>
                      </a:lvl4pPr>
                      <a:lvl5pPr marR="0" algn="l" rtl="0">
                        <a:lnSpc>
                          <a:spcPct val="100000"/>
                        </a:lnSpc>
                        <a:spcBef>
                          <a:spcPts val="0"/>
                        </a:spcBef>
                        <a:spcAft>
                          <a:spcPts val="0"/>
                        </a:spcAft>
                        <a:buNone/>
                        <a:defRPr sz="1400" b="0" i="0" u="none" strike="noStrike" cap="none">
                          <a:solidFill>
                            <a:schemeClr val="dk1"/>
                          </a:solidFill>
                          <a:latin typeface="Trebuchet MS" panose="020B0603020202020204"/>
                          <a:ea typeface=""/>
                          <a:cs typeface=""/>
                          <a:sym typeface="Arial"/>
                        </a:defRPr>
                      </a:lvl5pPr>
                      <a:lvl6pPr marR="0" algn="l" rtl="0">
                        <a:lnSpc>
                          <a:spcPct val="100000"/>
                        </a:lnSpc>
                        <a:spcBef>
                          <a:spcPts val="0"/>
                        </a:spcBef>
                        <a:spcAft>
                          <a:spcPts val="0"/>
                        </a:spcAft>
                        <a:buNone/>
                        <a:defRPr sz="1400" b="0" i="0" u="none" strike="noStrike" cap="none">
                          <a:solidFill>
                            <a:schemeClr val="dk1"/>
                          </a:solidFill>
                          <a:latin typeface="Trebuchet MS" panose="020B0603020202020204"/>
                          <a:ea typeface=""/>
                          <a:cs typeface=""/>
                          <a:sym typeface="Arial"/>
                        </a:defRPr>
                      </a:lvl6pPr>
                      <a:lvl7pPr marR="0" algn="l" rtl="0">
                        <a:lnSpc>
                          <a:spcPct val="100000"/>
                        </a:lnSpc>
                        <a:spcBef>
                          <a:spcPts val="0"/>
                        </a:spcBef>
                        <a:spcAft>
                          <a:spcPts val="0"/>
                        </a:spcAft>
                        <a:buNone/>
                        <a:defRPr sz="1400" b="0" i="0" u="none" strike="noStrike" cap="none">
                          <a:solidFill>
                            <a:schemeClr val="dk1"/>
                          </a:solidFill>
                          <a:latin typeface="Trebuchet MS" panose="020B0603020202020204"/>
                          <a:ea typeface=""/>
                          <a:cs typeface=""/>
                          <a:sym typeface="Arial"/>
                        </a:defRPr>
                      </a:lvl7pPr>
                      <a:lvl8pPr marR="0" algn="l" rtl="0">
                        <a:lnSpc>
                          <a:spcPct val="100000"/>
                        </a:lnSpc>
                        <a:spcBef>
                          <a:spcPts val="0"/>
                        </a:spcBef>
                        <a:spcAft>
                          <a:spcPts val="0"/>
                        </a:spcAft>
                        <a:buNone/>
                        <a:defRPr sz="1400" b="0" i="0" u="none" strike="noStrike" cap="none">
                          <a:solidFill>
                            <a:schemeClr val="dk1"/>
                          </a:solidFill>
                          <a:latin typeface="Trebuchet MS" panose="020B0603020202020204"/>
                          <a:ea typeface=""/>
                          <a:cs typeface=""/>
                          <a:sym typeface="Arial"/>
                        </a:defRPr>
                      </a:lvl8pPr>
                      <a:lvl9pPr marR="0" algn="l" rtl="0">
                        <a:lnSpc>
                          <a:spcPct val="100000"/>
                        </a:lnSpc>
                        <a:spcBef>
                          <a:spcPts val="0"/>
                        </a:spcBef>
                        <a:spcAft>
                          <a:spcPts val="0"/>
                        </a:spcAft>
                        <a:buNone/>
                        <a:defRPr sz="1400" b="0" i="0" u="none" strike="noStrike" cap="none">
                          <a:solidFill>
                            <a:schemeClr val="dk1"/>
                          </a:solidFill>
                          <a:latin typeface="Trebuchet MS" panose="020B0603020202020204"/>
                          <a:ea typeface=""/>
                          <a:cs typeface=""/>
                          <a:sym typeface="Arial"/>
                        </a:defRPr>
                      </a:lvl9pPr>
                    </a:lstStyle>
                    <a:p>
                      <a:pPr algn="ctr">
                        <a:lnSpc>
                          <a:spcPct val="110000"/>
                        </a:lnSpc>
                        <a:spcAft>
                          <a:spcPts val="0"/>
                        </a:spcAft>
                      </a:pPr>
                      <a:r>
                        <a:rPr lang="en-ZA" sz="1800" b="1">
                          <a:solidFill>
                            <a:schemeClr val="bg1"/>
                          </a:solidFill>
                          <a:effectLst/>
                          <a:latin typeface="Century Gothic" panose="020B0502020202020204" pitchFamily="34" charset="0"/>
                          <a:ea typeface="Times New Roman" panose="02020603050405020304" pitchFamily="18" charset="0"/>
                        </a:rPr>
                        <a:t>66.67% </a:t>
                      </a:r>
                      <a:endParaRPr lang="en-ZA" sz="1800" b="1">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chemeClr val="accent1">
                        <a:lumMod val="60000"/>
                        <a:lumOff val="40000"/>
                      </a:schemeClr>
                    </a:solidFill>
                  </a:tcPr>
                </a:tc>
                <a:extLst>
                  <a:ext uri="{0D108BD9-81ED-4DB2-BD59-A6C34878D82A}">
                    <a16:rowId xmlns:a16="http://schemas.microsoft.com/office/drawing/2014/main" xmlns="" val="10001"/>
                  </a:ext>
                </a:extLst>
              </a:tr>
              <a:tr h="683644">
                <a:tc>
                  <a:txBody>
                    <a:bodyPr/>
                    <a:lstStyle/>
                    <a:p>
                      <a:pPr algn="ctr"/>
                      <a:r>
                        <a:rPr lang="en-ZA" sz="1800" baseline="0">
                          <a:latin typeface="Century Gothic" panose="020B0502020202020204" pitchFamily="34" charset="0"/>
                        </a:rPr>
                        <a:t>People with Disabilities</a:t>
                      </a:r>
                      <a:endParaRPr lang="en-ZA" sz="1800">
                        <a:latin typeface="Century Gothic" panose="020B0502020202020204" pitchFamily="34" charset="0"/>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a:r>
                        <a:rPr lang="en-ZA" sz="2000" b="1">
                          <a:solidFill>
                            <a:schemeClr val="bg1"/>
                          </a:solidFill>
                          <a:effectLst/>
                          <a:latin typeface="Century Gothic" panose="020B0502020202020204" pitchFamily="34" charset="0"/>
                          <a:ea typeface="Times New Roman" panose="02020603050405020304" pitchFamily="18" charset="0"/>
                        </a:rPr>
                        <a:t>5.8% </a:t>
                      </a:r>
                      <a:endParaRPr lang="en-ZA" sz="2000" b="1">
                        <a:solidFill>
                          <a:schemeClr val="bg1"/>
                        </a:solidFill>
                        <a:latin typeface="Century Gothic" panose="020B0502020202020204" pitchFamily="34" charset="0"/>
                      </a:endParaRPr>
                    </a:p>
                  </a:txBody>
                  <a:tcPr>
                    <a:lnL w="12700" cap="flat" cmpd="sng" algn="ctr">
                      <a:solidFill>
                        <a:sysClr val="window" lastClr="FFFFFF"/>
                      </a:solidFill>
                      <a:prstDash val="solid"/>
                      <a:round/>
                      <a:headEnd type="none" w="med" len="med"/>
                      <a:tailEnd type="none" w="med" len="med"/>
                    </a:lnL>
                    <a:lnT w="12700" cap="flat" cmpd="sng" algn="ctr">
                      <a:solidFill>
                        <a:sysClr val="window" lastClr="FFFFFF"/>
                      </a:solidFill>
                      <a:prstDash val="solid"/>
                      <a:round/>
                      <a:headEnd type="none" w="med" len="med"/>
                      <a:tailEnd type="none" w="med" len="med"/>
                    </a:lnT>
                    <a:solidFill>
                      <a:schemeClr val="accent1">
                        <a:lumMod val="60000"/>
                        <a:lumOff val="40000"/>
                      </a:schemeClr>
                    </a:solidFill>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13779409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itle 1">
            <a:extLst>
              <a:ext uri="{FF2B5EF4-FFF2-40B4-BE49-F238E27FC236}">
                <a16:creationId xmlns:a16="http://schemas.microsoft.com/office/drawing/2014/main" xmlns="" id="{FDCBA928-45AA-DF47-84FF-9B421305571C}"/>
              </a:ext>
            </a:extLst>
          </p:cNvPr>
          <p:cNvSpPr txBox="1">
            <a:spLocks noGrp="1"/>
          </p:cNvSpPr>
          <p:nvPr>
            <p:ph type="title"/>
          </p:nvPr>
        </p:nvSpPr>
        <p:spPr>
          <a:xfrm>
            <a:off x="0" y="-15874"/>
            <a:ext cx="7452320" cy="493960"/>
          </a:xfrm>
          <a:solidFill>
            <a:schemeClr val="accent1">
              <a:alpha val="70195"/>
            </a:schemeClr>
          </a:solidFill>
        </p:spPr>
        <p:txBody>
          <a:bodyPr/>
          <a:lstStyle/>
          <a:p>
            <a:pPr>
              <a:defRPr/>
            </a:pPr>
            <a:r>
              <a:rPr lang="en-US" altLang="en-US">
                <a:solidFill>
                  <a:schemeClr val="tx1"/>
                </a:solidFill>
                <a:latin typeface="Calibri" panose="020F0502020204030204" pitchFamily="34" charset="0"/>
                <a:ea typeface="MS PGothic" panose="020B0600070205080204" pitchFamily="34" charset="-128"/>
                <a:cs typeface="Calibri" panose="020F0502020204030204" pitchFamily="34" charset="0"/>
              </a:rPr>
              <a:t> </a:t>
            </a:r>
          </a:p>
        </p:txBody>
      </p:sp>
      <p:sp>
        <p:nvSpPr>
          <p:cNvPr id="23553" name="Slide Number Placeholder 3">
            <a:extLst>
              <a:ext uri="{FF2B5EF4-FFF2-40B4-BE49-F238E27FC236}">
                <a16:creationId xmlns:a16="http://schemas.microsoft.com/office/drawing/2014/main" xmlns="" id="{65D2B2FB-68C6-604C-91C3-729C0CD89AA9}"/>
              </a:ext>
            </a:extLst>
          </p:cNvPr>
          <p:cNvSpPr>
            <a:spLocks noGrp="1"/>
          </p:cNvSpPr>
          <p:nvPr>
            <p:ph type="sldNum" sz="quarter" idx="12"/>
          </p:nvPr>
        </p:nvSpPr>
        <p:spPr bwMode="auto">
          <a:xfrm>
            <a:off x="7596336" y="4886325"/>
            <a:ext cx="1554014" cy="273050"/>
          </a:xfrm>
          <a:extLst>
            <a:ext uri="{909E8E84-426E-40dd-AFC4-6F175D3DCCD1}"/>
            <a:ext uri="{91240B29-F687-4f45-9708-019B960494DF}"/>
          </a:extLst>
        </p:spPr>
        <p:txBody>
          <a:bodyPr/>
          <a:lstStyle>
            <a:lvl1pPr eaLnBrk="0" hangingPunct="0">
              <a:defRPr sz="1800">
                <a:solidFill>
                  <a:schemeClr val="tx1"/>
                </a:solidFill>
                <a:latin typeface="Calibri" charset="0"/>
                <a:ea typeface="MS PGothic" charset="0"/>
                <a:cs typeface="MS PGothic" charset="0"/>
              </a:defRPr>
            </a:lvl1pPr>
            <a:lvl2pPr marL="557213" indent="-214313" eaLnBrk="0" hangingPunct="0">
              <a:defRPr sz="1800">
                <a:solidFill>
                  <a:schemeClr val="tx1"/>
                </a:solidFill>
                <a:latin typeface="Calibri" charset="0"/>
                <a:ea typeface="MS PGothic" charset="0"/>
                <a:cs typeface="MS PGothic" charset="0"/>
              </a:defRPr>
            </a:lvl2pPr>
            <a:lvl3pPr marL="857250" indent="-171450" eaLnBrk="0" hangingPunct="0">
              <a:defRPr sz="1800">
                <a:solidFill>
                  <a:schemeClr val="tx1"/>
                </a:solidFill>
                <a:latin typeface="Calibri" charset="0"/>
                <a:ea typeface="MS PGothic" charset="0"/>
                <a:cs typeface="MS PGothic" charset="0"/>
              </a:defRPr>
            </a:lvl3pPr>
            <a:lvl4pPr marL="1200150" indent="-171450" eaLnBrk="0" hangingPunct="0">
              <a:defRPr sz="1800">
                <a:solidFill>
                  <a:schemeClr val="tx1"/>
                </a:solidFill>
                <a:latin typeface="Calibri" charset="0"/>
                <a:ea typeface="MS PGothic" charset="0"/>
                <a:cs typeface="MS PGothic" charset="0"/>
              </a:defRPr>
            </a:lvl4pPr>
            <a:lvl5pPr marL="1543050" indent="-171450" eaLnBrk="0" hangingPunct="0">
              <a:defRPr sz="1800">
                <a:solidFill>
                  <a:schemeClr val="tx1"/>
                </a:solidFill>
                <a:latin typeface="Calibri" charset="0"/>
                <a:ea typeface="MS PGothic" charset="0"/>
                <a:cs typeface="MS PGothic" charset="0"/>
              </a:defRPr>
            </a:lvl5pPr>
            <a:lvl6pPr marL="1885950" indent="-171450" eaLnBrk="0" fontAlgn="base" hangingPunct="0">
              <a:spcBef>
                <a:spcPct val="0"/>
              </a:spcBef>
              <a:spcAft>
                <a:spcPct val="0"/>
              </a:spcAft>
              <a:defRPr sz="1800">
                <a:solidFill>
                  <a:schemeClr val="tx1"/>
                </a:solidFill>
                <a:latin typeface="Calibri" charset="0"/>
                <a:ea typeface="MS PGothic" charset="0"/>
                <a:cs typeface="MS PGothic" charset="0"/>
              </a:defRPr>
            </a:lvl6pPr>
            <a:lvl7pPr marL="2228850" indent="-171450" eaLnBrk="0" fontAlgn="base" hangingPunct="0">
              <a:spcBef>
                <a:spcPct val="0"/>
              </a:spcBef>
              <a:spcAft>
                <a:spcPct val="0"/>
              </a:spcAft>
              <a:defRPr sz="1800">
                <a:solidFill>
                  <a:schemeClr val="tx1"/>
                </a:solidFill>
                <a:latin typeface="Calibri" charset="0"/>
                <a:ea typeface="MS PGothic" charset="0"/>
                <a:cs typeface="MS PGothic" charset="0"/>
              </a:defRPr>
            </a:lvl7pPr>
            <a:lvl8pPr marL="2571750" indent="-171450" eaLnBrk="0" fontAlgn="base" hangingPunct="0">
              <a:spcBef>
                <a:spcPct val="0"/>
              </a:spcBef>
              <a:spcAft>
                <a:spcPct val="0"/>
              </a:spcAft>
              <a:defRPr sz="1800">
                <a:solidFill>
                  <a:schemeClr val="tx1"/>
                </a:solidFill>
                <a:latin typeface="Calibri" charset="0"/>
                <a:ea typeface="MS PGothic" charset="0"/>
                <a:cs typeface="MS PGothic" charset="0"/>
              </a:defRPr>
            </a:lvl8pPr>
            <a:lvl9pPr marL="2914650" indent="-171450" eaLnBrk="0" fontAlgn="base" hangingPunct="0">
              <a:spcBef>
                <a:spcPct val="0"/>
              </a:spcBef>
              <a:spcAft>
                <a:spcPct val="0"/>
              </a:spcAft>
              <a:defRPr sz="1800">
                <a:solidFill>
                  <a:schemeClr val="tx1"/>
                </a:solidFill>
                <a:latin typeface="Calibri" charset="0"/>
                <a:ea typeface="MS PGothic" charset="0"/>
                <a:cs typeface="MS PGothic" charset="0"/>
              </a:defRPr>
            </a:lvl9pPr>
          </a:lstStyle>
          <a:p>
            <a:pPr eaLnBrk="1" hangingPunct="1">
              <a:defRPr/>
            </a:pPr>
            <a:fld id="{BF2A8685-4204-7247-ABC1-71F1BAA9D6F8}" type="slidenum">
              <a:rPr lang="en-ZA" sz="1050">
                <a:solidFill>
                  <a:srgbClr val="000000"/>
                </a:solidFill>
              </a:rPr>
              <a:pPr eaLnBrk="1" hangingPunct="1">
                <a:defRPr/>
              </a:pPr>
              <a:t>14</a:t>
            </a:fld>
            <a:endParaRPr lang="en-ZA" sz="1050">
              <a:solidFill>
                <a:srgbClr val="000000"/>
              </a:solidFill>
            </a:endParaRPr>
          </a:p>
        </p:txBody>
      </p:sp>
      <p:sp>
        <p:nvSpPr>
          <p:cNvPr id="7" name="Content Placeholder 5">
            <a:extLst>
              <a:ext uri="{FF2B5EF4-FFF2-40B4-BE49-F238E27FC236}">
                <a16:creationId xmlns:a16="http://schemas.microsoft.com/office/drawing/2014/main" xmlns="" id="{946039FB-9059-5746-93B2-28FD86FAA765}"/>
              </a:ext>
            </a:extLst>
          </p:cNvPr>
          <p:cNvSpPr>
            <a:spLocks noGrp="1"/>
          </p:cNvSpPr>
          <p:nvPr>
            <p:ph idx="1"/>
          </p:nvPr>
        </p:nvSpPr>
        <p:spPr>
          <a:xfrm>
            <a:off x="-755" y="478086"/>
            <a:ext cx="7813115" cy="4606905"/>
          </a:xfrm>
        </p:spPr>
        <p:txBody>
          <a:bodyPr>
            <a:noAutofit/>
          </a:bodyPr>
          <a:lstStyle/>
          <a:p>
            <a:pPr marL="0" indent="0" algn="ctr">
              <a:lnSpc>
                <a:spcPts val="1800"/>
              </a:lnSpc>
              <a:buNone/>
              <a:tabLst>
                <a:tab pos="329804" algn="l"/>
                <a:tab pos="666750" algn="l"/>
                <a:tab pos="1003697" algn="l"/>
                <a:tab pos="1340644" algn="l"/>
                <a:tab pos="1677591" algn="l"/>
                <a:tab pos="2014538" algn="l"/>
                <a:tab pos="2351485" algn="l"/>
                <a:tab pos="2688431" algn="l"/>
                <a:tab pos="3025379" algn="l"/>
                <a:tab pos="3362325" algn="l"/>
                <a:tab pos="3699272" algn="l"/>
                <a:tab pos="4036219" algn="l"/>
                <a:tab pos="4373166" algn="l"/>
                <a:tab pos="4710113" algn="l"/>
                <a:tab pos="5047060" algn="l"/>
                <a:tab pos="5384006" algn="l"/>
                <a:tab pos="5720954" algn="l"/>
                <a:tab pos="6057900" algn="l"/>
                <a:tab pos="6394847" algn="l"/>
                <a:tab pos="6731794" algn="l"/>
              </a:tabLst>
              <a:defRPr/>
            </a:pPr>
            <a:endParaRPr lang="en-US" sz="2400" b="1" dirty="0"/>
          </a:p>
          <a:p>
            <a:pPr marL="0" indent="0" algn="ctr">
              <a:lnSpc>
                <a:spcPts val="1800"/>
              </a:lnSpc>
              <a:buNone/>
              <a:tabLst>
                <a:tab pos="329804" algn="l"/>
                <a:tab pos="666750" algn="l"/>
                <a:tab pos="1003697" algn="l"/>
                <a:tab pos="1340644" algn="l"/>
                <a:tab pos="1677591" algn="l"/>
                <a:tab pos="2014538" algn="l"/>
                <a:tab pos="2351485" algn="l"/>
                <a:tab pos="2688431" algn="l"/>
                <a:tab pos="3025379" algn="l"/>
                <a:tab pos="3362325" algn="l"/>
                <a:tab pos="3699272" algn="l"/>
                <a:tab pos="4036219" algn="l"/>
                <a:tab pos="4373166" algn="l"/>
                <a:tab pos="4710113" algn="l"/>
                <a:tab pos="5047060" algn="l"/>
                <a:tab pos="5384006" algn="l"/>
                <a:tab pos="5720954" algn="l"/>
                <a:tab pos="6057900" algn="l"/>
                <a:tab pos="6394847" algn="l"/>
                <a:tab pos="6731794" algn="l"/>
              </a:tabLst>
              <a:defRPr/>
            </a:pPr>
            <a:endParaRPr lang="en-US" sz="2400" b="1" dirty="0"/>
          </a:p>
          <a:p>
            <a:pPr marL="0" indent="0" algn="ctr">
              <a:lnSpc>
                <a:spcPts val="1800"/>
              </a:lnSpc>
              <a:buNone/>
              <a:tabLst>
                <a:tab pos="329804" algn="l"/>
                <a:tab pos="666750" algn="l"/>
                <a:tab pos="1003697" algn="l"/>
                <a:tab pos="1340644" algn="l"/>
                <a:tab pos="1677591" algn="l"/>
                <a:tab pos="2014538" algn="l"/>
                <a:tab pos="2351485" algn="l"/>
                <a:tab pos="2688431" algn="l"/>
                <a:tab pos="3025379" algn="l"/>
                <a:tab pos="3362325" algn="l"/>
                <a:tab pos="3699272" algn="l"/>
                <a:tab pos="4036219" algn="l"/>
                <a:tab pos="4373166" algn="l"/>
                <a:tab pos="4710113" algn="l"/>
                <a:tab pos="5047060" algn="l"/>
                <a:tab pos="5384006" algn="l"/>
                <a:tab pos="5720954" algn="l"/>
                <a:tab pos="6057900" algn="l"/>
                <a:tab pos="6394847" algn="l"/>
                <a:tab pos="6731794" algn="l"/>
              </a:tabLst>
              <a:defRPr/>
            </a:pPr>
            <a:endParaRPr lang="en-US" sz="2400" b="1" dirty="0"/>
          </a:p>
          <a:p>
            <a:pPr marL="0" indent="0" algn="ctr">
              <a:lnSpc>
                <a:spcPts val="1800"/>
              </a:lnSpc>
              <a:buNone/>
              <a:tabLst>
                <a:tab pos="329804" algn="l"/>
                <a:tab pos="666750" algn="l"/>
                <a:tab pos="1003697" algn="l"/>
                <a:tab pos="1340644" algn="l"/>
                <a:tab pos="1677591" algn="l"/>
                <a:tab pos="2014538" algn="l"/>
                <a:tab pos="2351485" algn="l"/>
                <a:tab pos="2688431" algn="l"/>
                <a:tab pos="3025379" algn="l"/>
                <a:tab pos="3362325" algn="l"/>
                <a:tab pos="3699272" algn="l"/>
                <a:tab pos="4036219" algn="l"/>
                <a:tab pos="4373166" algn="l"/>
                <a:tab pos="4710113" algn="l"/>
                <a:tab pos="5047060" algn="l"/>
                <a:tab pos="5384006" algn="l"/>
                <a:tab pos="5720954" algn="l"/>
                <a:tab pos="6057900" algn="l"/>
                <a:tab pos="6394847" algn="l"/>
                <a:tab pos="6731794" algn="l"/>
              </a:tabLst>
              <a:defRPr/>
            </a:pPr>
            <a:endParaRPr lang="en-US" sz="2400" b="1" dirty="0"/>
          </a:p>
          <a:p>
            <a:pPr marL="0" indent="0" algn="ctr">
              <a:lnSpc>
                <a:spcPts val="1800"/>
              </a:lnSpc>
              <a:buNone/>
              <a:tabLst>
                <a:tab pos="329804" algn="l"/>
                <a:tab pos="666750" algn="l"/>
                <a:tab pos="1003697" algn="l"/>
                <a:tab pos="1340644" algn="l"/>
                <a:tab pos="1677591" algn="l"/>
                <a:tab pos="2014538" algn="l"/>
                <a:tab pos="2351485" algn="l"/>
                <a:tab pos="2688431" algn="l"/>
                <a:tab pos="3025379" algn="l"/>
                <a:tab pos="3362325" algn="l"/>
                <a:tab pos="3699272" algn="l"/>
                <a:tab pos="4036219" algn="l"/>
                <a:tab pos="4373166" algn="l"/>
                <a:tab pos="4710113" algn="l"/>
                <a:tab pos="5047060" algn="l"/>
                <a:tab pos="5384006" algn="l"/>
                <a:tab pos="5720954" algn="l"/>
                <a:tab pos="6057900" algn="l"/>
                <a:tab pos="6394847" algn="l"/>
                <a:tab pos="6731794" algn="l"/>
              </a:tabLst>
              <a:defRPr/>
            </a:pPr>
            <a:endParaRPr lang="en-US" sz="2400" b="1" dirty="0"/>
          </a:p>
          <a:p>
            <a:pPr marL="0" indent="0" algn="ctr">
              <a:lnSpc>
                <a:spcPts val="1800"/>
              </a:lnSpc>
              <a:buNone/>
              <a:tabLst>
                <a:tab pos="329804" algn="l"/>
                <a:tab pos="666750" algn="l"/>
                <a:tab pos="1003697" algn="l"/>
                <a:tab pos="1340644" algn="l"/>
                <a:tab pos="1677591" algn="l"/>
                <a:tab pos="2014538" algn="l"/>
                <a:tab pos="2351485" algn="l"/>
                <a:tab pos="2688431" algn="l"/>
                <a:tab pos="3025379" algn="l"/>
                <a:tab pos="3362325" algn="l"/>
                <a:tab pos="3699272" algn="l"/>
                <a:tab pos="4036219" algn="l"/>
                <a:tab pos="4373166" algn="l"/>
                <a:tab pos="4710113" algn="l"/>
                <a:tab pos="5047060" algn="l"/>
                <a:tab pos="5384006" algn="l"/>
                <a:tab pos="5720954" algn="l"/>
                <a:tab pos="6057900" algn="l"/>
                <a:tab pos="6394847" algn="l"/>
                <a:tab pos="6731794" algn="l"/>
              </a:tabLst>
              <a:defRPr/>
            </a:pPr>
            <a:endParaRPr lang="en-US" sz="2400" b="1" dirty="0"/>
          </a:p>
          <a:p>
            <a:pPr marL="0" indent="0" algn="ctr">
              <a:lnSpc>
                <a:spcPts val="1800"/>
              </a:lnSpc>
              <a:buNone/>
              <a:tabLst>
                <a:tab pos="329804" algn="l"/>
                <a:tab pos="666750" algn="l"/>
                <a:tab pos="1003697" algn="l"/>
                <a:tab pos="1340644" algn="l"/>
                <a:tab pos="1677591" algn="l"/>
                <a:tab pos="2014538" algn="l"/>
                <a:tab pos="2351485" algn="l"/>
                <a:tab pos="2688431" algn="l"/>
                <a:tab pos="3025379" algn="l"/>
                <a:tab pos="3362325" algn="l"/>
                <a:tab pos="3699272" algn="l"/>
                <a:tab pos="4036219" algn="l"/>
                <a:tab pos="4373166" algn="l"/>
                <a:tab pos="4710113" algn="l"/>
                <a:tab pos="5047060" algn="l"/>
                <a:tab pos="5384006" algn="l"/>
                <a:tab pos="5720954" algn="l"/>
                <a:tab pos="6057900" algn="l"/>
                <a:tab pos="6394847" algn="l"/>
                <a:tab pos="6731794" algn="l"/>
              </a:tabLst>
              <a:defRPr/>
            </a:pPr>
            <a:endParaRPr lang="en-US" sz="2400" b="1" dirty="0"/>
          </a:p>
          <a:p>
            <a:pPr marL="0" indent="0" algn="ctr">
              <a:lnSpc>
                <a:spcPts val="1800"/>
              </a:lnSpc>
              <a:buNone/>
              <a:tabLst>
                <a:tab pos="329804" algn="l"/>
                <a:tab pos="666750" algn="l"/>
                <a:tab pos="1003697" algn="l"/>
                <a:tab pos="1340644" algn="l"/>
                <a:tab pos="1677591" algn="l"/>
                <a:tab pos="2014538" algn="l"/>
                <a:tab pos="2351485" algn="l"/>
                <a:tab pos="2688431" algn="l"/>
                <a:tab pos="3025379" algn="l"/>
                <a:tab pos="3362325" algn="l"/>
                <a:tab pos="3699272" algn="l"/>
                <a:tab pos="4036219" algn="l"/>
                <a:tab pos="4373166" algn="l"/>
                <a:tab pos="4710113" algn="l"/>
                <a:tab pos="5047060" algn="l"/>
                <a:tab pos="5384006" algn="l"/>
                <a:tab pos="5720954" algn="l"/>
                <a:tab pos="6057900" algn="l"/>
                <a:tab pos="6394847" algn="l"/>
                <a:tab pos="6731794" algn="l"/>
              </a:tabLst>
              <a:defRPr/>
            </a:pPr>
            <a:endParaRPr lang="en-US" sz="2400" b="1" dirty="0">
              <a:latin typeface="Century Gothic" panose="020B0502020202020204" pitchFamily="34" charset="0"/>
            </a:endParaRPr>
          </a:p>
          <a:p>
            <a:pPr marL="0" indent="0" algn="ctr">
              <a:lnSpc>
                <a:spcPts val="1800"/>
              </a:lnSpc>
              <a:buNone/>
              <a:tabLst>
                <a:tab pos="329804" algn="l"/>
                <a:tab pos="666750" algn="l"/>
                <a:tab pos="1003697" algn="l"/>
                <a:tab pos="1340644" algn="l"/>
                <a:tab pos="1677591" algn="l"/>
                <a:tab pos="2014538" algn="l"/>
                <a:tab pos="2351485" algn="l"/>
                <a:tab pos="2688431" algn="l"/>
                <a:tab pos="3025379" algn="l"/>
                <a:tab pos="3362325" algn="l"/>
                <a:tab pos="3699272" algn="l"/>
                <a:tab pos="4036219" algn="l"/>
                <a:tab pos="4373166" algn="l"/>
                <a:tab pos="4710113" algn="l"/>
                <a:tab pos="5047060" algn="l"/>
                <a:tab pos="5384006" algn="l"/>
                <a:tab pos="5720954" algn="l"/>
                <a:tab pos="6057900" algn="l"/>
                <a:tab pos="6394847" algn="l"/>
                <a:tab pos="6731794" algn="l"/>
              </a:tabLst>
              <a:defRPr/>
            </a:pPr>
            <a:r>
              <a:rPr lang="en-US" sz="2400" b="1" dirty="0">
                <a:latin typeface="Century Gothic" panose="020B0502020202020204" pitchFamily="34" charset="0"/>
              </a:rPr>
              <a:t>FINANCIAL INFORMATION</a:t>
            </a:r>
            <a:endParaRPr lang="en-US" sz="2400" b="1" kern="100" dirty="0">
              <a:latin typeface="Century Gothic" panose="020B0502020202020204" pitchFamily="34" charset="0"/>
              <a:ea typeface="Calibri" panose="020F0502020204030204" pitchFamily="34" charset="0"/>
            </a:endParaRPr>
          </a:p>
          <a:p>
            <a:pPr>
              <a:tabLst>
                <a:tab pos="329804" algn="l"/>
                <a:tab pos="666750" algn="l"/>
                <a:tab pos="1003697" algn="l"/>
                <a:tab pos="1340644" algn="l"/>
                <a:tab pos="1677591" algn="l"/>
                <a:tab pos="2014538" algn="l"/>
                <a:tab pos="2351485" algn="l"/>
                <a:tab pos="2688431" algn="l"/>
                <a:tab pos="3025379" algn="l"/>
                <a:tab pos="3362325" algn="l"/>
                <a:tab pos="3699272" algn="l"/>
                <a:tab pos="4036219" algn="l"/>
                <a:tab pos="4373166" algn="l"/>
                <a:tab pos="4710113" algn="l"/>
                <a:tab pos="5047060" algn="l"/>
                <a:tab pos="5384006" algn="l"/>
                <a:tab pos="5720954" algn="l"/>
                <a:tab pos="6057900" algn="l"/>
                <a:tab pos="6394847" algn="l"/>
                <a:tab pos="6731794" algn="l"/>
              </a:tabLst>
              <a:defRPr/>
            </a:pPr>
            <a:endParaRPr lang="en-US" sz="2400" b="1" dirty="0"/>
          </a:p>
        </p:txBody>
      </p:sp>
    </p:spTree>
    <p:extLst>
      <p:ext uri="{BB962C8B-B14F-4D97-AF65-F5344CB8AC3E}">
        <p14:creationId xmlns:p14="http://schemas.microsoft.com/office/powerpoint/2010/main" xmlns="" val="20844301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itle 1">
            <a:extLst>
              <a:ext uri="{FF2B5EF4-FFF2-40B4-BE49-F238E27FC236}">
                <a16:creationId xmlns:a16="http://schemas.microsoft.com/office/drawing/2014/main" xmlns="" id="{FDCBA928-45AA-DF47-84FF-9B421305571C}"/>
              </a:ext>
            </a:extLst>
          </p:cNvPr>
          <p:cNvSpPr txBox="1">
            <a:spLocks noGrp="1"/>
          </p:cNvSpPr>
          <p:nvPr>
            <p:ph type="title"/>
          </p:nvPr>
        </p:nvSpPr>
        <p:spPr>
          <a:xfrm>
            <a:off x="0" y="0"/>
            <a:ext cx="7436965" cy="493960"/>
          </a:xfrm>
          <a:solidFill>
            <a:schemeClr val="accent1">
              <a:alpha val="70195"/>
            </a:schemeClr>
          </a:solidFill>
        </p:spPr>
        <p:txBody>
          <a:bodyPr/>
          <a:lstStyle/>
          <a:p>
            <a:pPr>
              <a:defRPr/>
            </a:pPr>
            <a:r>
              <a:rPr lang="en-ZA" dirty="0"/>
              <a:t>Appropriation statement</a:t>
            </a:r>
            <a:endParaRPr lang="en-US" dirty="0">
              <a:solidFill>
                <a:schemeClr val="tx1"/>
              </a:solidFill>
            </a:endParaRPr>
          </a:p>
        </p:txBody>
      </p:sp>
      <p:sp>
        <p:nvSpPr>
          <p:cNvPr id="23553" name="Slide Number Placeholder 3">
            <a:extLst>
              <a:ext uri="{FF2B5EF4-FFF2-40B4-BE49-F238E27FC236}">
                <a16:creationId xmlns:a16="http://schemas.microsoft.com/office/drawing/2014/main" xmlns="" id="{65D2B2FB-68C6-604C-91C3-729C0CD89AA9}"/>
              </a:ext>
            </a:extLst>
          </p:cNvPr>
          <p:cNvSpPr>
            <a:spLocks noGrp="1"/>
          </p:cNvSpPr>
          <p:nvPr>
            <p:ph type="sldNum" sz="quarter" idx="12"/>
          </p:nvPr>
        </p:nvSpPr>
        <p:spPr bwMode="auto">
          <a:xfrm>
            <a:off x="7596336" y="4886325"/>
            <a:ext cx="1554014" cy="273050"/>
          </a:xfrm>
          <a:extLst>
            <a:ext uri="{909E8E84-426E-40dd-AFC4-6F175D3DCCD1}"/>
            <a:ext uri="{91240B29-F687-4f45-9708-019B960494DF}"/>
          </a:extLst>
        </p:spPr>
        <p:txBody>
          <a:bodyPr/>
          <a:lstStyle>
            <a:lvl1pPr eaLnBrk="0" hangingPunct="0">
              <a:defRPr sz="1800">
                <a:solidFill>
                  <a:schemeClr val="tx1"/>
                </a:solidFill>
                <a:latin typeface="Calibri" charset="0"/>
                <a:ea typeface="MS PGothic" charset="0"/>
                <a:cs typeface="MS PGothic" charset="0"/>
              </a:defRPr>
            </a:lvl1pPr>
            <a:lvl2pPr marL="557213" indent="-214313" eaLnBrk="0" hangingPunct="0">
              <a:defRPr sz="1800">
                <a:solidFill>
                  <a:schemeClr val="tx1"/>
                </a:solidFill>
                <a:latin typeface="Calibri" charset="0"/>
                <a:ea typeface="MS PGothic" charset="0"/>
                <a:cs typeface="MS PGothic" charset="0"/>
              </a:defRPr>
            </a:lvl2pPr>
            <a:lvl3pPr marL="857250" indent="-171450" eaLnBrk="0" hangingPunct="0">
              <a:defRPr sz="1800">
                <a:solidFill>
                  <a:schemeClr val="tx1"/>
                </a:solidFill>
                <a:latin typeface="Calibri" charset="0"/>
                <a:ea typeface="MS PGothic" charset="0"/>
                <a:cs typeface="MS PGothic" charset="0"/>
              </a:defRPr>
            </a:lvl3pPr>
            <a:lvl4pPr marL="1200150" indent="-171450" eaLnBrk="0" hangingPunct="0">
              <a:defRPr sz="1800">
                <a:solidFill>
                  <a:schemeClr val="tx1"/>
                </a:solidFill>
                <a:latin typeface="Calibri" charset="0"/>
                <a:ea typeface="MS PGothic" charset="0"/>
                <a:cs typeface="MS PGothic" charset="0"/>
              </a:defRPr>
            </a:lvl4pPr>
            <a:lvl5pPr marL="1543050" indent="-171450" eaLnBrk="0" hangingPunct="0">
              <a:defRPr sz="1800">
                <a:solidFill>
                  <a:schemeClr val="tx1"/>
                </a:solidFill>
                <a:latin typeface="Calibri" charset="0"/>
                <a:ea typeface="MS PGothic" charset="0"/>
                <a:cs typeface="MS PGothic" charset="0"/>
              </a:defRPr>
            </a:lvl5pPr>
            <a:lvl6pPr marL="1885950" indent="-171450" eaLnBrk="0" fontAlgn="base" hangingPunct="0">
              <a:spcBef>
                <a:spcPct val="0"/>
              </a:spcBef>
              <a:spcAft>
                <a:spcPct val="0"/>
              </a:spcAft>
              <a:defRPr sz="1800">
                <a:solidFill>
                  <a:schemeClr val="tx1"/>
                </a:solidFill>
                <a:latin typeface="Calibri" charset="0"/>
                <a:ea typeface="MS PGothic" charset="0"/>
                <a:cs typeface="MS PGothic" charset="0"/>
              </a:defRPr>
            </a:lvl6pPr>
            <a:lvl7pPr marL="2228850" indent="-171450" eaLnBrk="0" fontAlgn="base" hangingPunct="0">
              <a:spcBef>
                <a:spcPct val="0"/>
              </a:spcBef>
              <a:spcAft>
                <a:spcPct val="0"/>
              </a:spcAft>
              <a:defRPr sz="1800">
                <a:solidFill>
                  <a:schemeClr val="tx1"/>
                </a:solidFill>
                <a:latin typeface="Calibri" charset="0"/>
                <a:ea typeface="MS PGothic" charset="0"/>
                <a:cs typeface="MS PGothic" charset="0"/>
              </a:defRPr>
            </a:lvl7pPr>
            <a:lvl8pPr marL="2571750" indent="-171450" eaLnBrk="0" fontAlgn="base" hangingPunct="0">
              <a:spcBef>
                <a:spcPct val="0"/>
              </a:spcBef>
              <a:spcAft>
                <a:spcPct val="0"/>
              </a:spcAft>
              <a:defRPr sz="1800">
                <a:solidFill>
                  <a:schemeClr val="tx1"/>
                </a:solidFill>
                <a:latin typeface="Calibri" charset="0"/>
                <a:ea typeface="MS PGothic" charset="0"/>
                <a:cs typeface="MS PGothic" charset="0"/>
              </a:defRPr>
            </a:lvl8pPr>
            <a:lvl9pPr marL="2914650" indent="-171450" eaLnBrk="0" fontAlgn="base" hangingPunct="0">
              <a:spcBef>
                <a:spcPct val="0"/>
              </a:spcBef>
              <a:spcAft>
                <a:spcPct val="0"/>
              </a:spcAft>
              <a:defRPr sz="1800">
                <a:solidFill>
                  <a:schemeClr val="tx1"/>
                </a:solidFill>
                <a:latin typeface="Calibri" charset="0"/>
                <a:ea typeface="MS PGothic" charset="0"/>
                <a:cs typeface="MS PGothic" charset="0"/>
              </a:defRPr>
            </a:lvl9pPr>
          </a:lstStyle>
          <a:p>
            <a:pPr eaLnBrk="1" hangingPunct="1">
              <a:defRPr/>
            </a:pPr>
            <a:fld id="{BF2A8685-4204-7247-ABC1-71F1BAA9D6F8}" type="slidenum">
              <a:rPr lang="en-ZA" sz="1050">
                <a:solidFill>
                  <a:srgbClr val="000000"/>
                </a:solidFill>
              </a:rPr>
              <a:pPr eaLnBrk="1" hangingPunct="1">
                <a:defRPr/>
              </a:pPr>
              <a:t>15</a:t>
            </a:fld>
            <a:endParaRPr lang="en-ZA" sz="1050" dirty="0">
              <a:solidFill>
                <a:srgbClr val="0000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xmlns="" val="1373499479"/>
              </p:ext>
            </p:extLst>
          </p:nvPr>
        </p:nvGraphicFramePr>
        <p:xfrm>
          <a:off x="82502" y="1258340"/>
          <a:ext cx="8958371" cy="2687413"/>
        </p:xfrm>
        <a:graphic>
          <a:graphicData uri="http://schemas.openxmlformats.org/drawingml/2006/table">
            <a:tbl>
              <a:tblPr firstRow="1" firstCol="1" bandRow="1"/>
              <a:tblGrid>
                <a:gridCol w="1708444">
                  <a:extLst>
                    <a:ext uri="{9D8B030D-6E8A-4147-A177-3AD203B41FA5}">
                      <a16:colId xmlns:a16="http://schemas.microsoft.com/office/drawing/2014/main" xmlns="" val="924938919"/>
                    </a:ext>
                  </a:extLst>
                </a:gridCol>
                <a:gridCol w="1035652">
                  <a:extLst>
                    <a:ext uri="{9D8B030D-6E8A-4147-A177-3AD203B41FA5}">
                      <a16:colId xmlns:a16="http://schemas.microsoft.com/office/drawing/2014/main" xmlns="" val="3268287992"/>
                    </a:ext>
                  </a:extLst>
                </a:gridCol>
                <a:gridCol w="744933">
                  <a:extLst>
                    <a:ext uri="{9D8B030D-6E8A-4147-A177-3AD203B41FA5}">
                      <a16:colId xmlns:a16="http://schemas.microsoft.com/office/drawing/2014/main" xmlns="" val="941713977"/>
                    </a:ext>
                  </a:extLst>
                </a:gridCol>
                <a:gridCol w="1038943">
                  <a:extLst>
                    <a:ext uri="{9D8B030D-6E8A-4147-A177-3AD203B41FA5}">
                      <a16:colId xmlns:a16="http://schemas.microsoft.com/office/drawing/2014/main" xmlns="" val="314106745"/>
                    </a:ext>
                  </a:extLst>
                </a:gridCol>
                <a:gridCol w="930179">
                  <a:extLst>
                    <a:ext uri="{9D8B030D-6E8A-4147-A177-3AD203B41FA5}">
                      <a16:colId xmlns:a16="http://schemas.microsoft.com/office/drawing/2014/main" xmlns="" val="2271691395"/>
                    </a:ext>
                  </a:extLst>
                </a:gridCol>
                <a:gridCol w="879307">
                  <a:extLst>
                    <a:ext uri="{9D8B030D-6E8A-4147-A177-3AD203B41FA5}">
                      <a16:colId xmlns:a16="http://schemas.microsoft.com/office/drawing/2014/main" xmlns="" val="754720076"/>
                    </a:ext>
                  </a:extLst>
                </a:gridCol>
                <a:gridCol w="907841">
                  <a:extLst>
                    <a:ext uri="{9D8B030D-6E8A-4147-A177-3AD203B41FA5}">
                      <a16:colId xmlns:a16="http://schemas.microsoft.com/office/drawing/2014/main" xmlns="" val="2625830118"/>
                    </a:ext>
                  </a:extLst>
                </a:gridCol>
                <a:gridCol w="863808">
                  <a:extLst>
                    <a:ext uri="{9D8B030D-6E8A-4147-A177-3AD203B41FA5}">
                      <a16:colId xmlns:a16="http://schemas.microsoft.com/office/drawing/2014/main" xmlns="" val="4138477631"/>
                    </a:ext>
                  </a:extLst>
                </a:gridCol>
                <a:gridCol w="849264">
                  <a:extLst>
                    <a:ext uri="{9D8B030D-6E8A-4147-A177-3AD203B41FA5}">
                      <a16:colId xmlns:a16="http://schemas.microsoft.com/office/drawing/2014/main" xmlns="" val="1159855453"/>
                    </a:ext>
                  </a:extLst>
                </a:gridCol>
              </a:tblGrid>
              <a:tr h="0">
                <a:tc gridSpan="9">
                  <a:txBody>
                    <a:bodyPr/>
                    <a:lstStyle/>
                    <a:p>
                      <a:pPr>
                        <a:lnSpc>
                          <a:spcPts val="1300"/>
                        </a:lnSpc>
                        <a:spcAft>
                          <a:spcPts val="0"/>
                        </a:spcAft>
                      </a:pPr>
                      <a:r>
                        <a:rPr lang="en-US" sz="1000" b="1" dirty="0">
                          <a:effectLst/>
                          <a:latin typeface="Century Gothic" panose="020B0502020202020204" pitchFamily="34" charset="0"/>
                          <a:ea typeface="Times New Roman" panose="02020603050405020304" pitchFamily="18" charset="0"/>
                          <a:cs typeface="Arial" panose="020B0604020202020204" pitchFamily="34" charset="0"/>
                        </a:rPr>
                        <a:t>Appropriation per </a:t>
                      </a:r>
                      <a:r>
                        <a:rPr lang="en-US" sz="1000" b="1" dirty="0" err="1">
                          <a:effectLst/>
                          <a:latin typeface="Century Gothic" panose="020B0502020202020204" pitchFamily="34" charset="0"/>
                          <a:ea typeface="Times New Roman" panose="02020603050405020304" pitchFamily="18" charset="0"/>
                          <a:cs typeface="Arial" panose="020B0604020202020204" pitchFamily="34" charset="0"/>
                        </a:rPr>
                        <a:t>programme</a:t>
                      </a:r>
                      <a:r>
                        <a:rPr lang="en-US" sz="1000" b="1" dirty="0">
                          <a:effectLst/>
                          <a:latin typeface="Century Gothic" panose="020B0502020202020204" pitchFamily="34" charset="0"/>
                          <a:ea typeface="Times New Roman" panose="02020603050405020304" pitchFamily="18" charset="0"/>
                          <a:cs typeface="Arial" panose="020B0604020202020204" pitchFamily="34" charset="0"/>
                        </a:rPr>
                        <a:t> </a:t>
                      </a:r>
                      <a:endParaRPr lang="en-US" sz="1000" dirty="0">
                        <a:effectLst/>
                        <a:latin typeface="Century Gothic" panose="020B0502020202020204" pitchFamily="34" charset="0"/>
                        <a:ea typeface="Times New Roman" panose="02020603050405020304" pitchFamily="18" charset="0"/>
                        <a:cs typeface="Arial" panose="020B0604020202020204" pitchFamily="34" charset="0"/>
                      </a:endParaRPr>
                    </a:p>
                  </a:txBody>
                  <a:tcPr marL="38274" marR="382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ts val="1300"/>
                        </a:lnSpc>
                        <a:spcAft>
                          <a:spcPts val="0"/>
                        </a:spcAft>
                      </a:pPr>
                      <a:endParaRPr lang="en-US" sz="900" dirty="0">
                        <a:effectLst/>
                        <a:latin typeface="+mn-lt"/>
                        <a:ea typeface="Times New Roman" panose="02020603050405020304" pitchFamily="18" charset="0"/>
                      </a:endParaRPr>
                    </a:p>
                  </a:txBody>
                  <a:tcPr marL="38274" marR="3827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ZA"/>
                    </a:p>
                  </a:txBody>
                  <a:tcPr/>
                </a:tc>
                <a:tc hMerge="1">
                  <a:txBody>
                    <a:bodyPr/>
                    <a:lstStyle/>
                    <a:p>
                      <a:pPr>
                        <a:lnSpc>
                          <a:spcPts val="1300"/>
                        </a:lnSpc>
                        <a:spcAft>
                          <a:spcPts val="0"/>
                        </a:spcAft>
                      </a:pPr>
                      <a:endParaRPr lang="en-US" sz="900" dirty="0">
                        <a:effectLst/>
                        <a:latin typeface="+mn-lt"/>
                        <a:ea typeface="Times New Roman" panose="02020603050405020304" pitchFamily="18" charset="0"/>
                      </a:endParaRPr>
                    </a:p>
                  </a:txBody>
                  <a:tcPr marL="38274" marR="3827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ts val="1300"/>
                        </a:lnSpc>
                        <a:spcAft>
                          <a:spcPts val="0"/>
                        </a:spcAft>
                      </a:pPr>
                      <a:endParaRPr lang="en-US" sz="900" dirty="0">
                        <a:effectLst/>
                        <a:latin typeface="+mn-lt"/>
                        <a:ea typeface="Times New Roman" panose="02020603050405020304" pitchFamily="18" charset="0"/>
                      </a:endParaRPr>
                    </a:p>
                  </a:txBody>
                  <a:tcPr marL="38274" marR="3827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ts val="1300"/>
                        </a:lnSpc>
                        <a:spcAft>
                          <a:spcPts val="0"/>
                        </a:spcAft>
                      </a:pPr>
                      <a:endParaRPr lang="en-US" sz="900" dirty="0">
                        <a:effectLst/>
                        <a:latin typeface="+mn-lt"/>
                        <a:ea typeface="Times New Roman" panose="02020603050405020304" pitchFamily="18" charset="0"/>
                      </a:endParaRPr>
                    </a:p>
                  </a:txBody>
                  <a:tcPr marL="38274" marR="3827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ts val="1300"/>
                        </a:lnSpc>
                        <a:spcAft>
                          <a:spcPts val="0"/>
                        </a:spcAft>
                      </a:pPr>
                      <a:endParaRPr lang="en-US" sz="900" dirty="0">
                        <a:effectLst/>
                        <a:latin typeface="+mn-lt"/>
                        <a:ea typeface="Times New Roman" panose="02020603050405020304" pitchFamily="18" charset="0"/>
                      </a:endParaRPr>
                    </a:p>
                  </a:txBody>
                  <a:tcPr marL="38274" marR="3827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ts val="1300"/>
                        </a:lnSpc>
                        <a:spcAft>
                          <a:spcPts val="0"/>
                        </a:spcAft>
                      </a:pPr>
                      <a:endParaRPr lang="en-US" sz="900" dirty="0">
                        <a:effectLst/>
                        <a:latin typeface="+mn-lt"/>
                        <a:ea typeface="Times New Roman" panose="02020603050405020304" pitchFamily="18" charset="0"/>
                      </a:endParaRPr>
                    </a:p>
                  </a:txBody>
                  <a:tcPr marL="38274" marR="38274"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nSpc>
                          <a:spcPts val="1300"/>
                        </a:lnSpc>
                        <a:spcAft>
                          <a:spcPts val="0"/>
                        </a:spcAft>
                      </a:pPr>
                      <a:endParaRPr lang="en-US" sz="900" dirty="0">
                        <a:effectLst/>
                        <a:latin typeface="+mn-lt"/>
                        <a:ea typeface="Times New Roman" panose="02020603050405020304" pitchFamily="18" charset="0"/>
                      </a:endParaRPr>
                    </a:p>
                  </a:txBody>
                  <a:tcPr marL="38274" marR="382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12706985"/>
                  </a:ext>
                </a:extLst>
              </a:tr>
              <a:tr h="0">
                <a:tc>
                  <a:txBody>
                    <a:bodyPr/>
                    <a:lstStyle/>
                    <a:p>
                      <a:pPr>
                        <a:lnSpc>
                          <a:spcPts val="1300"/>
                        </a:lnSpc>
                        <a:spcAft>
                          <a:spcPts val="0"/>
                        </a:spcAft>
                      </a:pPr>
                      <a:r>
                        <a:rPr lang="en-US" sz="1050" b="1" dirty="0">
                          <a:effectLst/>
                          <a:latin typeface="Century Gothic" panose="020B0502020202020204" pitchFamily="34" charset="0"/>
                          <a:ea typeface="Times New Roman" panose="02020603050405020304" pitchFamily="18" charset="0"/>
                          <a:cs typeface="Arial" panose="020B0604020202020204" pitchFamily="34" charset="0"/>
                        </a:rPr>
                        <a:t> </a:t>
                      </a:r>
                      <a:endParaRPr lang="en-US" sz="1050" dirty="0">
                        <a:effectLst/>
                        <a:latin typeface="Century Gothic" panose="020B0502020202020204" pitchFamily="34" charset="0"/>
                        <a:ea typeface="Times New Roman" panose="02020603050405020304" pitchFamily="18" charset="0"/>
                      </a:endParaRPr>
                    </a:p>
                  </a:txBody>
                  <a:tcPr marL="38274" marR="382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a:lnSpc>
                          <a:spcPts val="1300"/>
                        </a:lnSpc>
                        <a:spcAft>
                          <a:spcPts val="0"/>
                        </a:spcAft>
                      </a:pPr>
                      <a:r>
                        <a:rPr lang="en-US" sz="1050" b="1" dirty="0">
                          <a:effectLst/>
                          <a:latin typeface="Century Gothic" panose="020B0502020202020204" pitchFamily="34" charset="0"/>
                          <a:ea typeface="Times New Roman" panose="02020603050405020304" pitchFamily="18" charset="0"/>
                          <a:cs typeface="Arial" panose="020B0604020202020204" pitchFamily="34" charset="0"/>
                        </a:rPr>
                        <a:t>2020/21</a:t>
                      </a:r>
                      <a:endParaRPr lang="en-US" sz="1050" dirty="0">
                        <a:effectLst/>
                        <a:latin typeface="Century Gothic" panose="020B0502020202020204" pitchFamily="34" charset="0"/>
                        <a:ea typeface="Times New Roman" panose="02020603050405020304" pitchFamily="18" charset="0"/>
                      </a:endParaRPr>
                    </a:p>
                  </a:txBody>
                  <a:tcPr marL="38274" marR="382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gridSpan="2">
                  <a:txBody>
                    <a:bodyPr/>
                    <a:lstStyle/>
                    <a:p>
                      <a:pPr algn="ctr">
                        <a:lnSpc>
                          <a:spcPts val="1300"/>
                        </a:lnSpc>
                        <a:spcAft>
                          <a:spcPts val="0"/>
                        </a:spcAft>
                      </a:pPr>
                      <a:r>
                        <a:rPr lang="en-US" sz="1050" b="1" dirty="0">
                          <a:effectLst/>
                          <a:latin typeface="Century Gothic" panose="020B0502020202020204" pitchFamily="34" charset="0"/>
                          <a:ea typeface="Times New Roman" panose="02020603050405020304" pitchFamily="18" charset="0"/>
                          <a:cs typeface="Arial" panose="020B0604020202020204" pitchFamily="34" charset="0"/>
                        </a:rPr>
                        <a:t>2019/20 </a:t>
                      </a:r>
                      <a:endParaRPr lang="en-US" sz="1050" dirty="0">
                        <a:effectLst/>
                        <a:latin typeface="Century Gothic" panose="020B0502020202020204" pitchFamily="34" charset="0"/>
                        <a:ea typeface="Times New Roman" panose="02020603050405020304" pitchFamily="18" charset="0"/>
                      </a:endParaRPr>
                    </a:p>
                  </a:txBody>
                  <a:tcPr marL="38274" marR="382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lnSpc>
                          <a:spcPts val="1300"/>
                        </a:lnSpc>
                        <a:spcAft>
                          <a:spcPts val="0"/>
                        </a:spcAft>
                      </a:pPr>
                      <a:endParaRPr lang="en-US" sz="1050" dirty="0">
                        <a:effectLst/>
                        <a:latin typeface="+mn-lt"/>
                        <a:ea typeface="Times New Roman" panose="02020603050405020304" pitchFamily="18" charset="0"/>
                      </a:endParaRPr>
                    </a:p>
                  </a:txBody>
                  <a:tcPr marL="38274" marR="382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811061963"/>
                  </a:ext>
                </a:extLst>
              </a:tr>
              <a:tr h="0">
                <a:tc>
                  <a:txBody>
                    <a:bodyPr/>
                    <a:lstStyle/>
                    <a:p>
                      <a:pPr>
                        <a:lnSpc>
                          <a:spcPts val="1300"/>
                        </a:lnSpc>
                        <a:spcAft>
                          <a:spcPts val="0"/>
                        </a:spcAft>
                      </a:pPr>
                      <a:r>
                        <a:rPr lang="en-US" sz="1000" b="1" dirty="0">
                          <a:effectLst/>
                          <a:latin typeface="Century Gothic" panose="020B0502020202020204" pitchFamily="34" charset="0"/>
                          <a:ea typeface="Times New Roman" panose="02020603050405020304" pitchFamily="18" charset="0"/>
                          <a:cs typeface="Arial" panose="020B0604020202020204" pitchFamily="34" charset="0"/>
                        </a:rPr>
                        <a:t>Voted funds and Direct charges</a:t>
                      </a:r>
                      <a:endParaRPr lang="en-US" sz="1000" dirty="0">
                        <a:effectLst/>
                        <a:latin typeface="Century Gothic" panose="020B0502020202020204" pitchFamily="34" charset="0"/>
                        <a:ea typeface="Times New Roman" panose="02020603050405020304" pitchFamily="18" charset="0"/>
                        <a:cs typeface="Arial" panose="020B0604020202020204" pitchFamily="34" charset="0"/>
                      </a:endParaRPr>
                    </a:p>
                  </a:txBody>
                  <a:tcPr marL="38274" marR="382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ts val="1300"/>
                        </a:lnSpc>
                        <a:spcAft>
                          <a:spcPts val="0"/>
                        </a:spcAft>
                      </a:pPr>
                      <a:r>
                        <a:rPr lang="en-US" sz="900" b="1" dirty="0">
                          <a:effectLst/>
                          <a:latin typeface="Century Gothic" panose="020B0502020202020204" pitchFamily="34" charset="0"/>
                          <a:ea typeface="Times New Roman" panose="02020603050405020304" pitchFamily="18" charset="0"/>
                          <a:cs typeface="Arial" panose="020B0604020202020204" pitchFamily="34" charset="0"/>
                        </a:rPr>
                        <a:t>Adjusted Appropriation</a:t>
                      </a:r>
                      <a:endParaRPr lang="en-US" sz="900" dirty="0">
                        <a:effectLst/>
                        <a:latin typeface="Century Gothic" panose="020B0502020202020204" pitchFamily="34" charset="0"/>
                        <a:ea typeface="Times New Roman" panose="02020603050405020304" pitchFamily="18" charset="0"/>
                      </a:endParaRPr>
                    </a:p>
                  </a:txBody>
                  <a:tcPr marL="38274" marR="382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900" b="1" dirty="0">
                          <a:effectLst/>
                          <a:latin typeface="Century Gothic" panose="020B0502020202020204" pitchFamily="34" charset="0"/>
                          <a:ea typeface="Times New Roman" panose="02020603050405020304" pitchFamily="18" charset="0"/>
                          <a:cs typeface="Arial" panose="020B0604020202020204" pitchFamily="34" charset="0"/>
                        </a:rPr>
                        <a:t>Shifting of Funds</a:t>
                      </a:r>
                      <a:endParaRPr lang="en-US" sz="900" dirty="0">
                        <a:effectLst/>
                        <a:latin typeface="Century Gothic" panose="020B0502020202020204" pitchFamily="34" charset="0"/>
                        <a:ea typeface="Times New Roman" panose="02020603050405020304" pitchFamily="18" charset="0"/>
                      </a:endParaRPr>
                    </a:p>
                  </a:txBody>
                  <a:tcPr marL="38274" marR="382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900" b="1" dirty="0">
                          <a:effectLst/>
                          <a:latin typeface="Century Gothic" panose="020B0502020202020204" pitchFamily="34" charset="0"/>
                          <a:ea typeface="Times New Roman" panose="02020603050405020304" pitchFamily="18" charset="0"/>
                          <a:cs typeface="Arial" panose="020B0604020202020204" pitchFamily="34" charset="0"/>
                        </a:rPr>
                        <a:t>Final Appropriation</a:t>
                      </a:r>
                      <a:endParaRPr lang="en-US" sz="900" dirty="0">
                        <a:effectLst/>
                        <a:latin typeface="Century Gothic" panose="020B0502020202020204" pitchFamily="34" charset="0"/>
                        <a:ea typeface="Times New Roman" panose="02020603050405020304" pitchFamily="18" charset="0"/>
                      </a:endParaRPr>
                    </a:p>
                  </a:txBody>
                  <a:tcPr marL="38274" marR="382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900" b="1" dirty="0">
                          <a:effectLst/>
                          <a:latin typeface="Century Gothic" panose="020B0502020202020204" pitchFamily="34" charset="0"/>
                          <a:ea typeface="Times New Roman" panose="02020603050405020304" pitchFamily="18" charset="0"/>
                          <a:cs typeface="Arial" panose="020B0604020202020204" pitchFamily="34" charset="0"/>
                        </a:rPr>
                        <a:t>Actual Expenditure</a:t>
                      </a:r>
                      <a:endParaRPr lang="en-US" sz="900" dirty="0">
                        <a:effectLst/>
                        <a:latin typeface="Century Gothic" panose="020B0502020202020204" pitchFamily="34" charset="0"/>
                        <a:ea typeface="Times New Roman" panose="02020603050405020304" pitchFamily="18" charset="0"/>
                      </a:endParaRPr>
                    </a:p>
                  </a:txBody>
                  <a:tcPr marL="38274" marR="382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900" b="1" dirty="0">
                          <a:effectLst/>
                          <a:latin typeface="Century Gothic" panose="020B0502020202020204" pitchFamily="34" charset="0"/>
                          <a:ea typeface="Times New Roman" panose="02020603050405020304" pitchFamily="18" charset="0"/>
                          <a:cs typeface="Arial" panose="020B0604020202020204" pitchFamily="34" charset="0"/>
                        </a:rPr>
                        <a:t>Variance</a:t>
                      </a:r>
                      <a:endParaRPr lang="en-US" sz="900" dirty="0">
                        <a:effectLst/>
                        <a:latin typeface="Century Gothic" panose="020B0502020202020204" pitchFamily="34" charset="0"/>
                        <a:ea typeface="Times New Roman" panose="02020603050405020304" pitchFamily="18" charset="0"/>
                      </a:endParaRPr>
                    </a:p>
                  </a:txBody>
                  <a:tcPr marL="38274" marR="382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900" b="1" dirty="0">
                          <a:effectLst/>
                          <a:latin typeface="Century Gothic" panose="020B0502020202020204" pitchFamily="34" charset="0"/>
                          <a:ea typeface="Times New Roman" panose="02020603050405020304" pitchFamily="18" charset="0"/>
                          <a:cs typeface="Arial" panose="020B0604020202020204" pitchFamily="34" charset="0"/>
                        </a:rPr>
                        <a:t>Expenditure as % of final appropriation</a:t>
                      </a:r>
                      <a:endParaRPr lang="en-US" sz="900" dirty="0">
                        <a:effectLst/>
                        <a:latin typeface="Century Gothic" panose="020B0502020202020204" pitchFamily="34" charset="0"/>
                        <a:ea typeface="Times New Roman" panose="02020603050405020304" pitchFamily="18" charset="0"/>
                      </a:endParaRPr>
                    </a:p>
                  </a:txBody>
                  <a:tcPr marL="38274" marR="382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900" b="1" dirty="0">
                          <a:effectLst/>
                          <a:latin typeface="Century Gothic" panose="020B0502020202020204" pitchFamily="34" charset="0"/>
                          <a:ea typeface="Times New Roman" panose="02020603050405020304" pitchFamily="18" charset="0"/>
                          <a:cs typeface="Arial" panose="020B0604020202020204" pitchFamily="34" charset="0"/>
                        </a:rPr>
                        <a:t>Final Appropriation</a:t>
                      </a:r>
                      <a:endParaRPr lang="en-US" sz="900" dirty="0">
                        <a:effectLst/>
                        <a:latin typeface="Century Gothic" panose="020B0502020202020204" pitchFamily="34" charset="0"/>
                        <a:ea typeface="Times New Roman" panose="02020603050405020304" pitchFamily="18" charset="0"/>
                      </a:endParaRPr>
                    </a:p>
                  </a:txBody>
                  <a:tcPr marL="38274" marR="382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900" b="1" dirty="0">
                          <a:effectLst/>
                          <a:latin typeface="Century Gothic" panose="020B0502020202020204" pitchFamily="34" charset="0"/>
                          <a:ea typeface="Times New Roman" panose="02020603050405020304" pitchFamily="18" charset="0"/>
                          <a:cs typeface="Arial" panose="020B0604020202020204" pitchFamily="34" charset="0"/>
                        </a:rPr>
                        <a:t>Actual Expenditure</a:t>
                      </a:r>
                      <a:endParaRPr lang="en-US" sz="900" dirty="0">
                        <a:effectLst/>
                        <a:latin typeface="Century Gothic" panose="020B0502020202020204" pitchFamily="34" charset="0"/>
                        <a:ea typeface="Times New Roman" panose="02020603050405020304" pitchFamily="18" charset="0"/>
                      </a:endParaRPr>
                    </a:p>
                  </a:txBody>
                  <a:tcPr marL="38274" marR="382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033801318"/>
                  </a:ext>
                </a:extLst>
              </a:tr>
              <a:tr h="0">
                <a:tc>
                  <a:txBody>
                    <a:bodyPr/>
                    <a:lstStyle/>
                    <a:p>
                      <a:pPr>
                        <a:lnSpc>
                          <a:spcPts val="1300"/>
                        </a:lnSpc>
                        <a:spcAft>
                          <a:spcPts val="0"/>
                        </a:spcAft>
                      </a:pPr>
                      <a:r>
                        <a:rPr lang="en-US" sz="1050" b="1" dirty="0">
                          <a:effectLst/>
                          <a:latin typeface="Century Gothic" panose="020B0502020202020204" pitchFamily="34" charset="0"/>
                          <a:ea typeface="Times New Roman" panose="02020603050405020304" pitchFamily="18" charset="0"/>
                          <a:cs typeface="Arial" panose="020B0604020202020204" pitchFamily="34" charset="0"/>
                        </a:rPr>
                        <a:t> </a:t>
                      </a:r>
                      <a:endParaRPr lang="en-US" sz="1050" dirty="0">
                        <a:effectLst/>
                        <a:latin typeface="Century Gothic" panose="020B0502020202020204" pitchFamily="34" charset="0"/>
                        <a:ea typeface="Times New Roman" panose="02020603050405020304" pitchFamily="18" charset="0"/>
                      </a:endParaRPr>
                    </a:p>
                  </a:txBody>
                  <a:tcPr marL="38274" marR="382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1000" b="1" dirty="0">
                          <a:effectLst/>
                          <a:latin typeface="Century Gothic" panose="020B0502020202020204" pitchFamily="34" charset="0"/>
                          <a:ea typeface="Times New Roman" panose="02020603050405020304" pitchFamily="18" charset="0"/>
                          <a:cs typeface="Arial" panose="020B0604020202020204" pitchFamily="34" charset="0"/>
                        </a:rPr>
                        <a:t>R'000</a:t>
                      </a:r>
                      <a:endParaRPr lang="en-US" sz="1000" dirty="0">
                        <a:effectLst/>
                        <a:latin typeface="Century Gothic" panose="020B0502020202020204" pitchFamily="34" charset="0"/>
                        <a:ea typeface="Times New Roman" panose="02020603050405020304" pitchFamily="18" charset="0"/>
                        <a:cs typeface="Arial" panose="020B0604020202020204" pitchFamily="34" charset="0"/>
                      </a:endParaRPr>
                    </a:p>
                  </a:txBody>
                  <a:tcPr marL="38274" marR="382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1000" b="1" dirty="0">
                          <a:effectLst/>
                          <a:latin typeface="Century Gothic" panose="020B0502020202020204" pitchFamily="34" charset="0"/>
                          <a:ea typeface="Times New Roman" panose="02020603050405020304" pitchFamily="18" charset="0"/>
                          <a:cs typeface="Arial" panose="020B0604020202020204" pitchFamily="34" charset="0"/>
                        </a:rPr>
                        <a:t>R'000</a:t>
                      </a:r>
                      <a:endParaRPr lang="en-US" sz="1000" dirty="0">
                        <a:effectLst/>
                        <a:latin typeface="Century Gothic" panose="020B0502020202020204" pitchFamily="34" charset="0"/>
                        <a:ea typeface="Times New Roman" panose="02020603050405020304" pitchFamily="18" charset="0"/>
                        <a:cs typeface="Arial" panose="020B0604020202020204" pitchFamily="34" charset="0"/>
                      </a:endParaRPr>
                    </a:p>
                  </a:txBody>
                  <a:tcPr marL="38274" marR="382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1000" b="1" dirty="0">
                          <a:effectLst/>
                          <a:latin typeface="Century Gothic" panose="020B0502020202020204" pitchFamily="34" charset="0"/>
                          <a:ea typeface="Times New Roman" panose="02020603050405020304" pitchFamily="18" charset="0"/>
                          <a:cs typeface="Arial" panose="020B0604020202020204" pitchFamily="34" charset="0"/>
                        </a:rPr>
                        <a:t>R'000</a:t>
                      </a:r>
                      <a:endParaRPr lang="en-US" sz="1000" dirty="0">
                        <a:effectLst/>
                        <a:latin typeface="Century Gothic" panose="020B0502020202020204" pitchFamily="34" charset="0"/>
                        <a:ea typeface="Times New Roman" panose="02020603050405020304" pitchFamily="18" charset="0"/>
                        <a:cs typeface="Arial" panose="020B0604020202020204" pitchFamily="34" charset="0"/>
                      </a:endParaRPr>
                    </a:p>
                  </a:txBody>
                  <a:tcPr marL="38274" marR="382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1000" b="1" dirty="0">
                          <a:effectLst/>
                          <a:latin typeface="Century Gothic" panose="020B0502020202020204" pitchFamily="34" charset="0"/>
                          <a:ea typeface="Times New Roman" panose="02020603050405020304" pitchFamily="18" charset="0"/>
                          <a:cs typeface="Arial" panose="020B0604020202020204" pitchFamily="34" charset="0"/>
                        </a:rPr>
                        <a:t>R'000</a:t>
                      </a:r>
                      <a:endParaRPr lang="en-US" sz="1000" dirty="0">
                        <a:effectLst/>
                        <a:latin typeface="Century Gothic" panose="020B0502020202020204" pitchFamily="34" charset="0"/>
                        <a:ea typeface="Times New Roman" panose="02020603050405020304" pitchFamily="18" charset="0"/>
                        <a:cs typeface="Arial" panose="020B0604020202020204" pitchFamily="34" charset="0"/>
                      </a:endParaRPr>
                    </a:p>
                  </a:txBody>
                  <a:tcPr marL="38274" marR="382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1000" b="1" dirty="0">
                          <a:effectLst/>
                          <a:latin typeface="Century Gothic" panose="020B0502020202020204" pitchFamily="34" charset="0"/>
                          <a:ea typeface="Times New Roman" panose="02020603050405020304" pitchFamily="18" charset="0"/>
                          <a:cs typeface="Arial" panose="020B0604020202020204" pitchFamily="34" charset="0"/>
                        </a:rPr>
                        <a:t>R'000</a:t>
                      </a:r>
                      <a:endParaRPr lang="en-US" sz="1000" dirty="0">
                        <a:effectLst/>
                        <a:latin typeface="Century Gothic" panose="020B0502020202020204" pitchFamily="34" charset="0"/>
                        <a:ea typeface="Times New Roman" panose="02020603050405020304" pitchFamily="18" charset="0"/>
                        <a:cs typeface="Arial" panose="020B0604020202020204" pitchFamily="34" charset="0"/>
                      </a:endParaRPr>
                    </a:p>
                  </a:txBody>
                  <a:tcPr marL="38274" marR="382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1000" b="1" dirty="0">
                          <a:effectLst/>
                          <a:latin typeface="Century Gothic" panose="020B0502020202020204" pitchFamily="34" charset="0"/>
                          <a:ea typeface="Times New Roman" panose="02020603050405020304" pitchFamily="18" charset="0"/>
                          <a:cs typeface="Arial" panose="020B0604020202020204" pitchFamily="34" charset="0"/>
                        </a:rPr>
                        <a:t>%</a:t>
                      </a:r>
                      <a:endParaRPr lang="en-US" sz="1000" dirty="0">
                        <a:effectLst/>
                        <a:latin typeface="Century Gothic" panose="020B0502020202020204" pitchFamily="34" charset="0"/>
                        <a:ea typeface="Times New Roman" panose="02020603050405020304" pitchFamily="18" charset="0"/>
                        <a:cs typeface="Arial" panose="020B0604020202020204" pitchFamily="34" charset="0"/>
                      </a:endParaRPr>
                    </a:p>
                  </a:txBody>
                  <a:tcPr marL="38274" marR="382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1000" b="1" dirty="0">
                          <a:effectLst/>
                          <a:latin typeface="Century Gothic" panose="020B0502020202020204" pitchFamily="34" charset="0"/>
                          <a:ea typeface="Times New Roman" panose="02020603050405020304" pitchFamily="18" charset="0"/>
                          <a:cs typeface="Arial" panose="020B0604020202020204" pitchFamily="34" charset="0"/>
                        </a:rPr>
                        <a:t>R'000</a:t>
                      </a:r>
                      <a:endParaRPr lang="en-US" sz="1000" dirty="0">
                        <a:effectLst/>
                        <a:latin typeface="Century Gothic" panose="020B0502020202020204" pitchFamily="34" charset="0"/>
                        <a:ea typeface="Times New Roman" panose="02020603050405020304" pitchFamily="18" charset="0"/>
                        <a:cs typeface="Arial" panose="020B0604020202020204" pitchFamily="34" charset="0"/>
                      </a:endParaRPr>
                    </a:p>
                  </a:txBody>
                  <a:tcPr marL="38274" marR="382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1000" b="1" dirty="0">
                          <a:effectLst/>
                          <a:latin typeface="Century Gothic" panose="020B0502020202020204" pitchFamily="34" charset="0"/>
                          <a:ea typeface="Times New Roman" panose="02020603050405020304" pitchFamily="18" charset="0"/>
                          <a:cs typeface="Arial" panose="020B0604020202020204" pitchFamily="34" charset="0"/>
                        </a:rPr>
                        <a:t>R'000</a:t>
                      </a:r>
                      <a:endParaRPr lang="en-US" sz="1000" dirty="0">
                        <a:effectLst/>
                        <a:latin typeface="Century Gothic" panose="020B0502020202020204" pitchFamily="34" charset="0"/>
                        <a:ea typeface="Times New Roman" panose="02020603050405020304" pitchFamily="18" charset="0"/>
                        <a:cs typeface="Arial" panose="020B0604020202020204" pitchFamily="34" charset="0"/>
                      </a:endParaRPr>
                    </a:p>
                  </a:txBody>
                  <a:tcPr marL="38274" marR="382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628751822"/>
                  </a:ext>
                </a:extLst>
              </a:tr>
              <a:tr h="175605">
                <a:tc>
                  <a:txBody>
                    <a:bodyPr/>
                    <a:lstStyle/>
                    <a:p>
                      <a:pPr>
                        <a:lnSpc>
                          <a:spcPts val="1300"/>
                        </a:lnSpc>
                        <a:spcAft>
                          <a:spcPts val="0"/>
                        </a:spcAft>
                      </a:pPr>
                      <a:r>
                        <a:rPr lang="en-US" sz="1000" b="1" dirty="0">
                          <a:effectLst/>
                          <a:latin typeface="Century Gothic" panose="020B0502020202020204" pitchFamily="34" charset="0"/>
                          <a:ea typeface="Times New Roman" panose="02020603050405020304" pitchFamily="18" charset="0"/>
                          <a:cs typeface="Arial" panose="020B0604020202020204" pitchFamily="34" charset="0"/>
                        </a:rPr>
                        <a:t>Programme</a:t>
                      </a:r>
                      <a:endParaRPr lang="en-US" sz="1000" dirty="0">
                        <a:effectLst/>
                        <a:latin typeface="Century Gothic" panose="020B0502020202020204" pitchFamily="34" charset="0"/>
                        <a:ea typeface="Times New Roman" panose="02020603050405020304" pitchFamily="18" charset="0"/>
                        <a:cs typeface="Arial" panose="020B0604020202020204" pitchFamily="34" charset="0"/>
                      </a:endParaRPr>
                    </a:p>
                  </a:txBody>
                  <a:tcPr marL="38274" marR="382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ts val="1300"/>
                        </a:lnSpc>
                        <a:spcAft>
                          <a:spcPts val="0"/>
                        </a:spcAft>
                      </a:pPr>
                      <a:r>
                        <a:rPr lang="en-US" sz="1000" b="1" dirty="0">
                          <a:effectLst/>
                          <a:latin typeface="Century Gothic" panose="020B0502020202020204" pitchFamily="34" charset="0"/>
                          <a:ea typeface="Times New Roman" panose="02020603050405020304" pitchFamily="18" charset="0"/>
                          <a:cs typeface="Arial" panose="020B0604020202020204" pitchFamily="34" charset="0"/>
                        </a:rPr>
                        <a:t> </a:t>
                      </a:r>
                      <a:endParaRPr lang="en-US" sz="1000" dirty="0">
                        <a:effectLst/>
                        <a:latin typeface="Century Gothic" panose="020B0502020202020204" pitchFamily="34" charset="0"/>
                        <a:ea typeface="Times New Roman" panose="02020603050405020304" pitchFamily="18" charset="0"/>
                        <a:cs typeface="Arial" panose="020B0604020202020204" pitchFamily="34" charset="0"/>
                      </a:endParaRPr>
                    </a:p>
                  </a:txBody>
                  <a:tcPr marL="38274" marR="382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ts val="1300"/>
                        </a:lnSpc>
                        <a:spcAft>
                          <a:spcPts val="0"/>
                        </a:spcAft>
                      </a:pPr>
                      <a:r>
                        <a:rPr lang="en-US" sz="1000" b="1" dirty="0">
                          <a:effectLst/>
                          <a:latin typeface="Century Gothic" panose="020B0502020202020204" pitchFamily="34" charset="0"/>
                          <a:ea typeface="Times New Roman" panose="02020603050405020304" pitchFamily="18" charset="0"/>
                          <a:cs typeface="Arial" panose="020B0604020202020204" pitchFamily="34" charset="0"/>
                        </a:rPr>
                        <a:t> </a:t>
                      </a:r>
                      <a:endParaRPr lang="en-US" sz="1000" dirty="0">
                        <a:effectLst/>
                        <a:latin typeface="Century Gothic" panose="020B0502020202020204" pitchFamily="34" charset="0"/>
                        <a:ea typeface="Times New Roman" panose="02020603050405020304" pitchFamily="18" charset="0"/>
                        <a:cs typeface="Arial" panose="020B0604020202020204" pitchFamily="34" charset="0"/>
                      </a:endParaRPr>
                    </a:p>
                  </a:txBody>
                  <a:tcPr marL="38274" marR="382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ts val="1300"/>
                        </a:lnSpc>
                        <a:spcAft>
                          <a:spcPts val="0"/>
                        </a:spcAft>
                      </a:pPr>
                      <a:r>
                        <a:rPr lang="en-US" sz="1000" b="1" dirty="0">
                          <a:effectLst/>
                          <a:latin typeface="Century Gothic" panose="020B0502020202020204" pitchFamily="34" charset="0"/>
                          <a:ea typeface="Times New Roman" panose="02020603050405020304" pitchFamily="18" charset="0"/>
                          <a:cs typeface="Arial" panose="020B0604020202020204" pitchFamily="34" charset="0"/>
                        </a:rPr>
                        <a:t> </a:t>
                      </a:r>
                      <a:endParaRPr lang="en-US" sz="1000" dirty="0">
                        <a:effectLst/>
                        <a:latin typeface="Century Gothic" panose="020B0502020202020204" pitchFamily="34" charset="0"/>
                        <a:ea typeface="Times New Roman" panose="02020603050405020304" pitchFamily="18" charset="0"/>
                        <a:cs typeface="Arial" panose="020B0604020202020204" pitchFamily="34" charset="0"/>
                      </a:endParaRPr>
                    </a:p>
                  </a:txBody>
                  <a:tcPr marL="38274" marR="382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ts val="1300"/>
                        </a:lnSpc>
                        <a:spcAft>
                          <a:spcPts val="0"/>
                        </a:spcAft>
                      </a:pPr>
                      <a:r>
                        <a:rPr lang="en-US" sz="1000" b="1" dirty="0">
                          <a:effectLst/>
                          <a:latin typeface="Century Gothic" panose="020B0502020202020204" pitchFamily="34" charset="0"/>
                          <a:ea typeface="Times New Roman" panose="02020603050405020304" pitchFamily="18" charset="0"/>
                          <a:cs typeface="Arial" panose="020B0604020202020204" pitchFamily="34" charset="0"/>
                        </a:rPr>
                        <a:t> </a:t>
                      </a:r>
                      <a:endParaRPr lang="en-US" sz="1000" dirty="0">
                        <a:effectLst/>
                        <a:latin typeface="Century Gothic" panose="020B0502020202020204" pitchFamily="34" charset="0"/>
                        <a:ea typeface="Times New Roman" panose="02020603050405020304" pitchFamily="18" charset="0"/>
                        <a:cs typeface="Arial" panose="020B0604020202020204" pitchFamily="34" charset="0"/>
                      </a:endParaRPr>
                    </a:p>
                  </a:txBody>
                  <a:tcPr marL="38274" marR="382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ts val="1300"/>
                        </a:lnSpc>
                        <a:spcAft>
                          <a:spcPts val="0"/>
                        </a:spcAft>
                      </a:pPr>
                      <a:r>
                        <a:rPr lang="en-US" sz="1000" b="1" dirty="0">
                          <a:effectLst/>
                          <a:latin typeface="Century Gothic" panose="020B0502020202020204" pitchFamily="34" charset="0"/>
                          <a:ea typeface="Times New Roman" panose="02020603050405020304" pitchFamily="18" charset="0"/>
                          <a:cs typeface="Arial" panose="020B0604020202020204" pitchFamily="34" charset="0"/>
                        </a:rPr>
                        <a:t> </a:t>
                      </a:r>
                      <a:endParaRPr lang="en-US" sz="1000" dirty="0">
                        <a:effectLst/>
                        <a:latin typeface="Century Gothic" panose="020B0502020202020204" pitchFamily="34" charset="0"/>
                        <a:ea typeface="Times New Roman" panose="02020603050405020304" pitchFamily="18" charset="0"/>
                        <a:cs typeface="Arial" panose="020B0604020202020204" pitchFamily="34" charset="0"/>
                      </a:endParaRPr>
                    </a:p>
                  </a:txBody>
                  <a:tcPr marL="38274" marR="382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ts val="1300"/>
                        </a:lnSpc>
                        <a:spcAft>
                          <a:spcPts val="0"/>
                        </a:spcAft>
                      </a:pPr>
                      <a:r>
                        <a:rPr lang="en-US" sz="1000" b="1" dirty="0">
                          <a:effectLst/>
                          <a:latin typeface="Century Gothic" panose="020B0502020202020204" pitchFamily="34" charset="0"/>
                          <a:ea typeface="Times New Roman" panose="02020603050405020304" pitchFamily="18" charset="0"/>
                          <a:cs typeface="Arial" panose="020B0604020202020204" pitchFamily="34" charset="0"/>
                        </a:rPr>
                        <a:t> </a:t>
                      </a:r>
                      <a:endParaRPr lang="en-US" sz="1000" dirty="0">
                        <a:effectLst/>
                        <a:latin typeface="Century Gothic" panose="020B0502020202020204" pitchFamily="34" charset="0"/>
                        <a:ea typeface="Times New Roman" panose="02020603050405020304" pitchFamily="18" charset="0"/>
                        <a:cs typeface="Arial" panose="020B0604020202020204" pitchFamily="34" charset="0"/>
                      </a:endParaRPr>
                    </a:p>
                  </a:txBody>
                  <a:tcPr marL="38274" marR="382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ts val="1300"/>
                        </a:lnSpc>
                        <a:spcAft>
                          <a:spcPts val="0"/>
                        </a:spcAft>
                      </a:pPr>
                      <a:r>
                        <a:rPr lang="en-US" sz="1000" b="1" dirty="0">
                          <a:effectLst/>
                          <a:latin typeface="Century Gothic" panose="020B0502020202020204" pitchFamily="34" charset="0"/>
                          <a:ea typeface="Times New Roman" panose="02020603050405020304" pitchFamily="18" charset="0"/>
                          <a:cs typeface="Arial" panose="020B0604020202020204" pitchFamily="34" charset="0"/>
                        </a:rPr>
                        <a:t> </a:t>
                      </a:r>
                      <a:endParaRPr lang="en-US" sz="1000" dirty="0">
                        <a:effectLst/>
                        <a:latin typeface="Century Gothic" panose="020B0502020202020204" pitchFamily="34" charset="0"/>
                        <a:ea typeface="Times New Roman" panose="02020603050405020304" pitchFamily="18" charset="0"/>
                        <a:cs typeface="Arial" panose="020B0604020202020204" pitchFamily="34" charset="0"/>
                      </a:endParaRPr>
                    </a:p>
                  </a:txBody>
                  <a:tcPr marL="38274" marR="382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ts val="1300"/>
                        </a:lnSpc>
                        <a:spcAft>
                          <a:spcPts val="0"/>
                        </a:spcAft>
                      </a:pPr>
                      <a:r>
                        <a:rPr lang="en-US" sz="1000" b="1" dirty="0">
                          <a:effectLst/>
                          <a:latin typeface="Century Gothic" panose="020B0502020202020204" pitchFamily="34" charset="0"/>
                          <a:ea typeface="Times New Roman" panose="02020603050405020304" pitchFamily="18" charset="0"/>
                          <a:cs typeface="Arial" panose="020B0604020202020204" pitchFamily="34" charset="0"/>
                        </a:rPr>
                        <a:t> </a:t>
                      </a:r>
                      <a:endParaRPr lang="en-US" sz="1000" dirty="0">
                        <a:effectLst/>
                        <a:latin typeface="Century Gothic" panose="020B0502020202020204" pitchFamily="34" charset="0"/>
                        <a:ea typeface="Times New Roman" panose="02020603050405020304" pitchFamily="18" charset="0"/>
                        <a:cs typeface="Arial" panose="020B0604020202020204" pitchFamily="34" charset="0"/>
                      </a:endParaRPr>
                    </a:p>
                  </a:txBody>
                  <a:tcPr marL="38274" marR="3827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327872643"/>
                  </a:ext>
                </a:extLst>
              </a:tr>
              <a:tr h="0">
                <a:tc>
                  <a:txBody>
                    <a:bodyPr/>
                    <a:lstStyle/>
                    <a:p>
                      <a:pPr>
                        <a:lnSpc>
                          <a:spcPts val="1300"/>
                        </a:lnSpc>
                        <a:spcAft>
                          <a:spcPts val="0"/>
                        </a:spcAft>
                      </a:pPr>
                      <a:r>
                        <a:rPr lang="en-US" sz="1000" b="0" dirty="0">
                          <a:effectLst/>
                          <a:latin typeface="Century Gothic" panose="020B0502020202020204" pitchFamily="34" charset="0"/>
                          <a:ea typeface="Times New Roman" panose="02020603050405020304" pitchFamily="18" charset="0"/>
                          <a:cs typeface="Arial" panose="020B0604020202020204" pitchFamily="34" charset="0"/>
                        </a:rPr>
                        <a:t>1. Administration</a:t>
                      </a:r>
                    </a:p>
                  </a:txBody>
                  <a:tcPr marL="38274" marR="382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indent="0" algn="r" defTabSz="914400" rtl="0" eaLnBrk="1" fontAlgn="auto" latinLnBrk="0" hangingPunct="1">
                        <a:lnSpc>
                          <a:spcPts val="1300"/>
                        </a:lnSpc>
                        <a:spcBef>
                          <a:spcPts val="0"/>
                        </a:spcBef>
                        <a:spcAft>
                          <a:spcPts val="0"/>
                        </a:spcAft>
                        <a:buClrTx/>
                        <a:buSzTx/>
                        <a:buFontTx/>
                        <a:buNone/>
                        <a:tabLst/>
                        <a:defRPr/>
                      </a:pPr>
                      <a:r>
                        <a:rPr lang="en-US" sz="1000" b="0" dirty="0">
                          <a:effectLst/>
                          <a:latin typeface="Century Gothic" panose="020B0502020202020204" pitchFamily="34" charset="0"/>
                          <a:ea typeface="Times New Roman" panose="02020603050405020304" pitchFamily="18" charset="0"/>
                          <a:cs typeface="Arial" panose="020B0604020202020204" pitchFamily="34" charset="0"/>
                        </a:rPr>
                        <a:t>      </a:t>
                      </a:r>
                      <a:r>
                        <a:rPr lang="en-GB" sz="1000" b="0" i="0" u="none" strike="noStrike" cap="none" dirty="0">
                          <a:solidFill>
                            <a:schemeClr val="tx1"/>
                          </a:solidFill>
                          <a:effectLst/>
                          <a:latin typeface="Century Gothic" panose="020B0502020202020204" pitchFamily="34" charset="0"/>
                          <a:ea typeface="Times New Roman" panose="02020603050405020304" pitchFamily="18" charset="0"/>
                          <a:cs typeface="Arial" panose="020B0604020202020204" pitchFamily="34" charset="0"/>
                          <a:sym typeface="Arial"/>
                        </a:rPr>
                        <a:t>18 944</a:t>
                      </a:r>
                      <a:endParaRPr lang="en-US" sz="1000" b="0" i="0" u="none" strike="noStrike" cap="none" dirty="0">
                        <a:solidFill>
                          <a:schemeClr val="tx1"/>
                        </a:solidFill>
                        <a:effectLst/>
                        <a:latin typeface="Century Gothic" panose="020B0502020202020204" pitchFamily="34" charset="0"/>
                        <a:ea typeface="Times New Roman" panose="02020603050405020304" pitchFamily="18" charset="0"/>
                        <a:cs typeface="Arial" panose="020B0604020202020204" pitchFamily="34" charset="0"/>
                        <a:sym typeface="Arial"/>
                      </a:endParaRPr>
                    </a:p>
                  </a:txBody>
                  <a:tcPr marL="38274" marR="382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ts val="1300"/>
                        </a:lnSpc>
                        <a:spcAft>
                          <a:spcPts val="0"/>
                        </a:spcAft>
                      </a:pPr>
                      <a:r>
                        <a:rPr lang="en-US" sz="1000" b="0" dirty="0">
                          <a:effectLst/>
                          <a:latin typeface="Century Gothic" panose="020B0502020202020204" pitchFamily="34" charset="0"/>
                          <a:ea typeface="Times New Roman" panose="02020603050405020304" pitchFamily="18" charset="0"/>
                          <a:cs typeface="Arial" panose="020B0604020202020204" pitchFamily="34" charset="0"/>
                        </a:rPr>
                        <a:t>                - </a:t>
                      </a:r>
                    </a:p>
                  </a:txBody>
                  <a:tcPr marL="38274" marR="382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R="0" algn="r" rtl="0">
                        <a:lnSpc>
                          <a:spcPts val="1300"/>
                        </a:lnSpc>
                        <a:spcBef>
                          <a:spcPts val="0"/>
                        </a:spcBef>
                        <a:spcAft>
                          <a:spcPts val="0"/>
                        </a:spcAft>
                        <a:buNone/>
                      </a:pPr>
                      <a:r>
                        <a:rPr lang="en-GB" sz="1000" b="0" i="0" u="none" strike="noStrike" cap="none" dirty="0">
                          <a:solidFill>
                            <a:schemeClr val="tx1"/>
                          </a:solidFill>
                          <a:effectLst/>
                          <a:latin typeface="Century Gothic" panose="020B0502020202020204" pitchFamily="34" charset="0"/>
                          <a:ea typeface="Times New Roman" panose="02020603050405020304" pitchFamily="18" charset="0"/>
                          <a:cs typeface="Arial" panose="020B0604020202020204" pitchFamily="34" charset="0"/>
                          <a:sym typeface="Arial"/>
                        </a:rPr>
                        <a:t>18 944</a:t>
                      </a:r>
                      <a:endParaRPr lang="en-US" sz="1000" b="0" i="0" u="none" strike="noStrike" cap="none" dirty="0">
                        <a:solidFill>
                          <a:schemeClr val="tx1"/>
                        </a:solidFill>
                        <a:effectLst/>
                        <a:latin typeface="Century Gothic" panose="020B0502020202020204" pitchFamily="34" charset="0"/>
                        <a:ea typeface="Times New Roman" panose="02020603050405020304" pitchFamily="18" charset="0"/>
                        <a:cs typeface="Arial" panose="020B0604020202020204" pitchFamily="34" charset="0"/>
                        <a:sym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R="0" algn="r" rtl="0">
                        <a:lnSpc>
                          <a:spcPts val="1300"/>
                        </a:lnSpc>
                        <a:spcBef>
                          <a:spcPts val="0"/>
                        </a:spcBef>
                        <a:spcAft>
                          <a:spcPts val="0"/>
                        </a:spcAft>
                        <a:buNone/>
                      </a:pPr>
                      <a:r>
                        <a:rPr lang="en-GB" sz="1000" b="0" i="0" u="none" strike="noStrike" cap="none" dirty="0">
                          <a:solidFill>
                            <a:schemeClr val="tx1"/>
                          </a:solidFill>
                          <a:effectLst/>
                          <a:latin typeface="Century Gothic" panose="020B0502020202020204" pitchFamily="34" charset="0"/>
                          <a:ea typeface="Times New Roman" panose="02020603050405020304" pitchFamily="18" charset="0"/>
                          <a:cs typeface="Arial" panose="020B0604020202020204" pitchFamily="34" charset="0"/>
                          <a:sym typeface="Arial"/>
                        </a:rPr>
                        <a:t>5 859</a:t>
                      </a:r>
                      <a:endParaRPr lang="en-US" sz="1000" b="0" i="0" u="none" strike="noStrike" cap="none" dirty="0">
                        <a:solidFill>
                          <a:schemeClr val="tx1"/>
                        </a:solidFill>
                        <a:effectLst/>
                        <a:latin typeface="Century Gothic" panose="020B0502020202020204" pitchFamily="34" charset="0"/>
                        <a:ea typeface="Times New Roman" panose="02020603050405020304" pitchFamily="18" charset="0"/>
                        <a:cs typeface="Arial" panose="020B0604020202020204" pitchFamily="34" charset="0"/>
                        <a:sym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R="0" algn="r" rtl="0">
                        <a:lnSpc>
                          <a:spcPts val="1300"/>
                        </a:lnSpc>
                        <a:spcBef>
                          <a:spcPts val="0"/>
                        </a:spcBef>
                        <a:spcAft>
                          <a:spcPts val="0"/>
                        </a:spcAft>
                        <a:buNone/>
                      </a:pPr>
                      <a:r>
                        <a:rPr lang="en-GB" sz="1000" b="0" i="0" u="none" strike="noStrike" cap="none" dirty="0">
                          <a:solidFill>
                            <a:schemeClr val="tx1"/>
                          </a:solidFill>
                          <a:effectLst/>
                          <a:latin typeface="Century Gothic" panose="020B0502020202020204" pitchFamily="34" charset="0"/>
                          <a:ea typeface="Times New Roman" panose="02020603050405020304" pitchFamily="18" charset="0"/>
                          <a:cs typeface="Arial" panose="020B0604020202020204" pitchFamily="34" charset="0"/>
                          <a:sym typeface="Arial"/>
                        </a:rPr>
                        <a:t>13 085</a:t>
                      </a:r>
                      <a:endParaRPr lang="en-US" sz="1000" b="0" i="0" u="none" strike="noStrike" cap="none" dirty="0">
                        <a:solidFill>
                          <a:schemeClr val="tx1"/>
                        </a:solidFill>
                        <a:effectLst/>
                        <a:latin typeface="Century Gothic" panose="020B0502020202020204" pitchFamily="34" charset="0"/>
                        <a:ea typeface="Times New Roman" panose="02020603050405020304" pitchFamily="18" charset="0"/>
                        <a:cs typeface="Arial" panose="020B0604020202020204" pitchFamily="34" charset="0"/>
                        <a:sym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R="0" algn="r" rtl="0">
                        <a:lnSpc>
                          <a:spcPts val="1300"/>
                        </a:lnSpc>
                        <a:spcBef>
                          <a:spcPts val="0"/>
                        </a:spcBef>
                        <a:spcAft>
                          <a:spcPts val="0"/>
                        </a:spcAft>
                        <a:buNone/>
                      </a:pPr>
                      <a:r>
                        <a:rPr lang="en-GB" sz="1000" b="0" i="0" u="none" strike="noStrike" cap="none" dirty="0">
                          <a:solidFill>
                            <a:schemeClr val="tx1"/>
                          </a:solidFill>
                          <a:effectLst/>
                          <a:latin typeface="Century Gothic" panose="020B0502020202020204" pitchFamily="34" charset="0"/>
                          <a:ea typeface="Times New Roman" panose="02020603050405020304" pitchFamily="18" charset="0"/>
                          <a:cs typeface="Arial" panose="020B0604020202020204" pitchFamily="34" charset="0"/>
                          <a:sym typeface="Arial"/>
                        </a:rPr>
                        <a:t>30,9%</a:t>
                      </a:r>
                      <a:endParaRPr lang="en-US" sz="1000" b="0" i="0" u="none" strike="noStrike" cap="none" dirty="0">
                        <a:solidFill>
                          <a:schemeClr val="tx1"/>
                        </a:solidFill>
                        <a:effectLst/>
                        <a:latin typeface="Century Gothic" panose="020B0502020202020204" pitchFamily="34" charset="0"/>
                        <a:ea typeface="Times New Roman" panose="02020603050405020304" pitchFamily="18" charset="0"/>
                        <a:cs typeface="Arial" panose="020B0604020202020204" pitchFamily="34" charset="0"/>
                        <a:sym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R="0" algn="r" rtl="0">
                        <a:lnSpc>
                          <a:spcPts val="1300"/>
                        </a:lnSpc>
                        <a:spcBef>
                          <a:spcPts val="0"/>
                        </a:spcBef>
                        <a:spcAft>
                          <a:spcPts val="0"/>
                        </a:spcAft>
                        <a:buNone/>
                      </a:pPr>
                      <a:r>
                        <a:rPr lang="en-GB" sz="1000" b="0" i="0" u="none" strike="noStrike" cap="none" dirty="0">
                          <a:solidFill>
                            <a:schemeClr val="tx1"/>
                          </a:solidFill>
                          <a:effectLst/>
                          <a:latin typeface="Century Gothic" panose="020B0502020202020204" pitchFamily="34" charset="0"/>
                          <a:ea typeface="Times New Roman" panose="02020603050405020304" pitchFamily="18" charset="0"/>
                          <a:cs typeface="Arial" panose="020B0604020202020204" pitchFamily="34" charset="0"/>
                          <a:sym typeface="Arial"/>
                        </a:rPr>
                        <a:t>      20 986 </a:t>
                      </a:r>
                      <a:endParaRPr lang="en-US" sz="1000" b="0" i="0" u="none" strike="noStrike" cap="none" dirty="0">
                        <a:solidFill>
                          <a:schemeClr val="tx1"/>
                        </a:solidFill>
                        <a:effectLst/>
                        <a:latin typeface="Century Gothic" panose="020B0502020202020204" pitchFamily="34" charset="0"/>
                        <a:ea typeface="Times New Roman" panose="02020603050405020304" pitchFamily="18" charset="0"/>
                        <a:cs typeface="Arial" panose="020B0604020202020204" pitchFamily="34" charset="0"/>
                        <a:sym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R="0" algn="r" rtl="0">
                        <a:lnSpc>
                          <a:spcPts val="1300"/>
                        </a:lnSpc>
                        <a:spcBef>
                          <a:spcPts val="0"/>
                        </a:spcBef>
                        <a:spcAft>
                          <a:spcPts val="0"/>
                        </a:spcAft>
                        <a:buNone/>
                      </a:pPr>
                      <a:r>
                        <a:rPr lang="en-GB" sz="1000" b="0" i="0" u="none" strike="noStrike" cap="none" dirty="0">
                          <a:solidFill>
                            <a:schemeClr val="tx1"/>
                          </a:solidFill>
                          <a:effectLst/>
                          <a:latin typeface="Century Gothic" panose="020B0502020202020204" pitchFamily="34" charset="0"/>
                          <a:ea typeface="Times New Roman" panose="02020603050405020304" pitchFamily="18" charset="0"/>
                          <a:cs typeface="Arial" panose="020B0604020202020204" pitchFamily="34" charset="0"/>
                          <a:sym typeface="Arial"/>
                        </a:rPr>
                        <a:t>      14 779 </a:t>
                      </a:r>
                      <a:endParaRPr lang="en-US" sz="1000" b="0" i="0" u="none" strike="noStrike" cap="none" dirty="0">
                        <a:solidFill>
                          <a:schemeClr val="tx1"/>
                        </a:solidFill>
                        <a:effectLst/>
                        <a:latin typeface="Century Gothic" panose="020B0502020202020204" pitchFamily="34" charset="0"/>
                        <a:ea typeface="Times New Roman" panose="02020603050405020304" pitchFamily="18" charset="0"/>
                        <a:cs typeface="Arial" panose="020B0604020202020204" pitchFamily="34" charset="0"/>
                        <a:sym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1882847995"/>
                  </a:ext>
                </a:extLst>
              </a:tr>
              <a:tr h="0">
                <a:tc>
                  <a:txBody>
                    <a:bodyPr/>
                    <a:lstStyle/>
                    <a:p>
                      <a:pPr>
                        <a:lnSpc>
                          <a:spcPts val="1300"/>
                        </a:lnSpc>
                        <a:spcAft>
                          <a:spcPts val="0"/>
                        </a:spcAft>
                      </a:pPr>
                      <a:r>
                        <a:rPr lang="en-US" sz="1000" b="0" dirty="0">
                          <a:effectLst/>
                          <a:latin typeface="Century Gothic" panose="020B0502020202020204" pitchFamily="34" charset="0"/>
                          <a:ea typeface="Times New Roman" panose="02020603050405020304" pitchFamily="18" charset="0"/>
                          <a:cs typeface="Arial" panose="020B0604020202020204" pitchFamily="34" charset="0"/>
                        </a:rPr>
                        <a:t>2. Public Sector Innovation</a:t>
                      </a:r>
                    </a:p>
                  </a:txBody>
                  <a:tcPr marL="38274" marR="382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indent="0" algn="r" defTabSz="914400" rtl="0" eaLnBrk="1" fontAlgn="auto" latinLnBrk="0" hangingPunct="1">
                        <a:lnSpc>
                          <a:spcPts val="1300"/>
                        </a:lnSpc>
                        <a:spcBef>
                          <a:spcPts val="0"/>
                        </a:spcBef>
                        <a:spcAft>
                          <a:spcPts val="0"/>
                        </a:spcAft>
                        <a:buClrTx/>
                        <a:buSzTx/>
                        <a:buFontTx/>
                        <a:buNone/>
                        <a:tabLst/>
                        <a:defRPr/>
                      </a:pPr>
                      <a:r>
                        <a:rPr lang="en-US" sz="1000" b="0" dirty="0">
                          <a:effectLst/>
                          <a:latin typeface="Century Gothic" panose="020B0502020202020204" pitchFamily="34" charset="0"/>
                          <a:ea typeface="Times New Roman" panose="02020603050405020304" pitchFamily="18" charset="0"/>
                          <a:cs typeface="Arial" panose="020B0604020202020204" pitchFamily="34" charset="0"/>
                        </a:rPr>
                        <a:t>      </a:t>
                      </a:r>
                      <a:r>
                        <a:rPr lang="en-GB" sz="1000" b="0" i="0" u="none" strike="noStrike" cap="none" dirty="0">
                          <a:solidFill>
                            <a:schemeClr val="tx1"/>
                          </a:solidFill>
                          <a:effectLst/>
                          <a:latin typeface="Century Gothic" panose="020B0502020202020204" pitchFamily="34" charset="0"/>
                          <a:ea typeface="Times New Roman" panose="02020603050405020304" pitchFamily="18" charset="0"/>
                          <a:cs typeface="Arial" panose="020B0604020202020204" pitchFamily="34" charset="0"/>
                          <a:sym typeface="Arial"/>
                        </a:rPr>
                        <a:t>15 890</a:t>
                      </a:r>
                      <a:r>
                        <a:rPr lang="en-US" sz="1000" b="0" dirty="0">
                          <a:effectLst/>
                          <a:latin typeface="Century Gothic" panose="020B0502020202020204" pitchFamily="34" charset="0"/>
                          <a:ea typeface="Times New Roman" panose="02020603050405020304" pitchFamily="18" charset="0"/>
                          <a:cs typeface="Arial" panose="020B0604020202020204" pitchFamily="34" charset="0"/>
                        </a:rPr>
                        <a:t> </a:t>
                      </a:r>
                    </a:p>
                  </a:txBody>
                  <a:tcPr marL="38274" marR="382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000" b="0" dirty="0">
                          <a:effectLst/>
                          <a:latin typeface="Century Gothic" panose="020B0502020202020204" pitchFamily="34" charset="0"/>
                          <a:ea typeface="Times New Roman" panose="02020603050405020304" pitchFamily="18" charset="0"/>
                          <a:cs typeface="Arial" panose="020B0604020202020204" pitchFamily="34" charset="0"/>
                        </a:rPr>
                        <a:t>                - </a:t>
                      </a:r>
                    </a:p>
                  </a:txBody>
                  <a:tcPr marL="38274" marR="382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R="0" algn="r" rtl="0">
                        <a:lnSpc>
                          <a:spcPts val="1300"/>
                        </a:lnSpc>
                        <a:spcBef>
                          <a:spcPts val="0"/>
                        </a:spcBef>
                        <a:spcAft>
                          <a:spcPts val="0"/>
                        </a:spcAft>
                        <a:buNone/>
                      </a:pPr>
                      <a:r>
                        <a:rPr lang="en-GB" sz="1000" b="0" i="0" u="none" strike="noStrike" cap="none" dirty="0">
                          <a:solidFill>
                            <a:schemeClr val="tx1"/>
                          </a:solidFill>
                          <a:effectLst/>
                          <a:latin typeface="Century Gothic" panose="020B0502020202020204" pitchFamily="34" charset="0"/>
                          <a:ea typeface="Times New Roman" panose="02020603050405020304" pitchFamily="18" charset="0"/>
                          <a:cs typeface="Arial" panose="020B0604020202020204" pitchFamily="34" charset="0"/>
                          <a:sym typeface="Arial"/>
                        </a:rPr>
                        <a:t>15 890</a:t>
                      </a:r>
                      <a:endParaRPr lang="en-US" sz="1000" b="0" i="0" u="none" strike="noStrike" cap="none" dirty="0">
                        <a:solidFill>
                          <a:schemeClr val="tx1"/>
                        </a:solidFill>
                        <a:effectLst/>
                        <a:latin typeface="Century Gothic" panose="020B0502020202020204" pitchFamily="34" charset="0"/>
                        <a:ea typeface="Times New Roman" panose="02020603050405020304" pitchFamily="18" charset="0"/>
                        <a:cs typeface="Arial" panose="020B0604020202020204" pitchFamily="34" charset="0"/>
                        <a:sym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R="0" algn="r" rtl="0">
                        <a:lnSpc>
                          <a:spcPts val="1300"/>
                        </a:lnSpc>
                        <a:spcBef>
                          <a:spcPts val="0"/>
                        </a:spcBef>
                        <a:spcAft>
                          <a:spcPts val="0"/>
                        </a:spcAft>
                        <a:buNone/>
                      </a:pPr>
                      <a:r>
                        <a:rPr lang="en-GB" sz="1000" b="0" i="0" u="none" strike="noStrike" cap="none" dirty="0">
                          <a:solidFill>
                            <a:schemeClr val="tx1"/>
                          </a:solidFill>
                          <a:effectLst/>
                          <a:latin typeface="Century Gothic" panose="020B0502020202020204" pitchFamily="34" charset="0"/>
                          <a:ea typeface="Times New Roman" panose="02020603050405020304" pitchFamily="18" charset="0"/>
                          <a:cs typeface="Arial" panose="020B0604020202020204" pitchFamily="34" charset="0"/>
                          <a:sym typeface="Arial"/>
                        </a:rPr>
                        <a:t>5 692</a:t>
                      </a:r>
                      <a:endParaRPr lang="en-US" sz="1000" b="0" i="0" u="none" strike="noStrike" cap="none" dirty="0">
                        <a:solidFill>
                          <a:schemeClr val="tx1"/>
                        </a:solidFill>
                        <a:effectLst/>
                        <a:latin typeface="Century Gothic" panose="020B0502020202020204" pitchFamily="34" charset="0"/>
                        <a:ea typeface="Times New Roman" panose="02020603050405020304" pitchFamily="18" charset="0"/>
                        <a:cs typeface="Arial" panose="020B0604020202020204" pitchFamily="34" charset="0"/>
                        <a:sym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R="0" algn="r" rtl="0">
                        <a:lnSpc>
                          <a:spcPts val="1300"/>
                        </a:lnSpc>
                        <a:spcBef>
                          <a:spcPts val="0"/>
                        </a:spcBef>
                        <a:spcAft>
                          <a:spcPts val="0"/>
                        </a:spcAft>
                        <a:buNone/>
                      </a:pPr>
                      <a:r>
                        <a:rPr lang="en-GB" sz="1000" b="0" i="0" u="none" strike="noStrike" cap="none" dirty="0">
                          <a:solidFill>
                            <a:schemeClr val="tx1"/>
                          </a:solidFill>
                          <a:effectLst/>
                          <a:latin typeface="Century Gothic" panose="020B0502020202020204" pitchFamily="34" charset="0"/>
                          <a:ea typeface="Times New Roman" panose="02020603050405020304" pitchFamily="18" charset="0"/>
                          <a:cs typeface="Arial" panose="020B0604020202020204" pitchFamily="34" charset="0"/>
                          <a:sym typeface="Arial"/>
                        </a:rPr>
                        <a:t>10 198</a:t>
                      </a:r>
                      <a:endParaRPr lang="en-US" sz="1000" b="0" i="0" u="none" strike="noStrike" cap="none" dirty="0">
                        <a:solidFill>
                          <a:schemeClr val="tx1"/>
                        </a:solidFill>
                        <a:effectLst/>
                        <a:latin typeface="Century Gothic" panose="020B0502020202020204" pitchFamily="34" charset="0"/>
                        <a:ea typeface="Times New Roman" panose="02020603050405020304" pitchFamily="18" charset="0"/>
                        <a:cs typeface="Arial" panose="020B0604020202020204" pitchFamily="34" charset="0"/>
                        <a:sym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R="0" algn="r" rtl="0">
                        <a:lnSpc>
                          <a:spcPts val="1300"/>
                        </a:lnSpc>
                        <a:spcBef>
                          <a:spcPts val="0"/>
                        </a:spcBef>
                        <a:spcAft>
                          <a:spcPts val="0"/>
                        </a:spcAft>
                        <a:buNone/>
                      </a:pPr>
                      <a:r>
                        <a:rPr lang="en-GB" sz="1000" b="0" i="0" u="none" strike="noStrike" cap="none" dirty="0">
                          <a:solidFill>
                            <a:schemeClr val="tx1"/>
                          </a:solidFill>
                          <a:effectLst/>
                          <a:latin typeface="Century Gothic" panose="020B0502020202020204" pitchFamily="34" charset="0"/>
                          <a:ea typeface="Times New Roman" panose="02020603050405020304" pitchFamily="18" charset="0"/>
                          <a:cs typeface="Arial" panose="020B0604020202020204" pitchFamily="34" charset="0"/>
                          <a:sym typeface="Arial"/>
                        </a:rPr>
                        <a:t>35,8%</a:t>
                      </a:r>
                      <a:endParaRPr lang="en-US" sz="1000" b="0" i="0" u="none" strike="noStrike" cap="none" dirty="0">
                        <a:solidFill>
                          <a:schemeClr val="tx1"/>
                        </a:solidFill>
                        <a:effectLst/>
                        <a:latin typeface="Century Gothic" panose="020B0502020202020204" pitchFamily="34" charset="0"/>
                        <a:ea typeface="Times New Roman" panose="02020603050405020304" pitchFamily="18" charset="0"/>
                        <a:cs typeface="Arial" panose="020B0604020202020204" pitchFamily="34" charset="0"/>
                        <a:sym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R="0" algn="r" rtl="0">
                        <a:lnSpc>
                          <a:spcPts val="1300"/>
                        </a:lnSpc>
                        <a:spcBef>
                          <a:spcPts val="0"/>
                        </a:spcBef>
                        <a:spcAft>
                          <a:spcPts val="0"/>
                        </a:spcAft>
                        <a:buNone/>
                      </a:pPr>
                      <a:r>
                        <a:rPr lang="en-GB" sz="1000" b="0" i="0" u="none" strike="noStrike" cap="none" dirty="0">
                          <a:solidFill>
                            <a:schemeClr val="tx1"/>
                          </a:solidFill>
                          <a:effectLst/>
                          <a:latin typeface="Century Gothic" panose="020B0502020202020204" pitchFamily="34" charset="0"/>
                          <a:ea typeface="Times New Roman" panose="02020603050405020304" pitchFamily="18" charset="0"/>
                          <a:cs typeface="Arial" panose="020B0604020202020204" pitchFamily="34" charset="0"/>
                          <a:sym typeface="Arial"/>
                        </a:rPr>
                        <a:t>      17 451 </a:t>
                      </a:r>
                      <a:endParaRPr lang="en-US" sz="1000" b="0" i="0" u="none" strike="noStrike" cap="none" dirty="0">
                        <a:solidFill>
                          <a:schemeClr val="tx1"/>
                        </a:solidFill>
                        <a:effectLst/>
                        <a:latin typeface="Century Gothic" panose="020B0502020202020204" pitchFamily="34" charset="0"/>
                        <a:ea typeface="Times New Roman" panose="02020603050405020304" pitchFamily="18" charset="0"/>
                        <a:cs typeface="Arial" panose="020B0604020202020204" pitchFamily="34" charset="0"/>
                        <a:sym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R="0" algn="r" rtl="0">
                        <a:lnSpc>
                          <a:spcPts val="1300"/>
                        </a:lnSpc>
                        <a:spcBef>
                          <a:spcPts val="0"/>
                        </a:spcBef>
                        <a:spcAft>
                          <a:spcPts val="0"/>
                        </a:spcAft>
                        <a:buNone/>
                      </a:pPr>
                      <a:r>
                        <a:rPr lang="en-GB" sz="1000" b="0" i="0" u="none" strike="noStrike" cap="none" dirty="0">
                          <a:solidFill>
                            <a:schemeClr val="tx1"/>
                          </a:solidFill>
                          <a:effectLst/>
                          <a:latin typeface="Century Gothic" panose="020B0502020202020204" pitchFamily="34" charset="0"/>
                          <a:ea typeface="Times New Roman" panose="02020603050405020304" pitchFamily="18" charset="0"/>
                          <a:cs typeface="Arial" panose="020B0604020202020204" pitchFamily="34" charset="0"/>
                          <a:sym typeface="Arial"/>
                        </a:rPr>
                        <a:t>      15 077 </a:t>
                      </a:r>
                      <a:endParaRPr lang="en-US" sz="1000" b="0" i="0" u="none" strike="noStrike" cap="none" dirty="0">
                        <a:solidFill>
                          <a:schemeClr val="tx1"/>
                        </a:solidFill>
                        <a:effectLst/>
                        <a:latin typeface="Century Gothic" panose="020B0502020202020204" pitchFamily="34" charset="0"/>
                        <a:ea typeface="Times New Roman" panose="02020603050405020304" pitchFamily="18" charset="0"/>
                        <a:cs typeface="Arial" panose="020B0604020202020204" pitchFamily="34" charset="0"/>
                        <a:sym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06210563"/>
                  </a:ext>
                </a:extLst>
              </a:tr>
              <a:tr h="0">
                <a:tc>
                  <a:txBody>
                    <a:bodyPr/>
                    <a:lstStyle/>
                    <a:p>
                      <a:pPr>
                        <a:lnSpc>
                          <a:spcPts val="1300"/>
                        </a:lnSpc>
                        <a:spcAft>
                          <a:spcPts val="0"/>
                        </a:spcAft>
                      </a:pPr>
                      <a:r>
                        <a:rPr lang="en-US" sz="1000" b="1" dirty="0">
                          <a:effectLst/>
                          <a:latin typeface="Century Gothic" panose="020B0502020202020204" pitchFamily="34" charset="0"/>
                          <a:ea typeface="Times New Roman" panose="02020603050405020304" pitchFamily="18" charset="0"/>
                          <a:cs typeface="Arial" panose="020B0604020202020204" pitchFamily="34" charset="0"/>
                        </a:rPr>
                        <a:t> Total </a:t>
                      </a:r>
                      <a:endParaRPr lang="en-US" sz="1000" dirty="0">
                        <a:effectLst/>
                        <a:latin typeface="Century Gothic" panose="020B0502020202020204" pitchFamily="34" charset="0"/>
                        <a:ea typeface="Times New Roman" panose="02020603050405020304" pitchFamily="18" charset="0"/>
                        <a:cs typeface="Arial" panose="020B0604020202020204" pitchFamily="34" charset="0"/>
                      </a:endParaRPr>
                    </a:p>
                  </a:txBody>
                  <a:tcPr marL="38274" marR="382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marL="0" marR="0" indent="0" algn="r" defTabSz="914400" rtl="0" eaLnBrk="1" fontAlgn="auto" latinLnBrk="0" hangingPunct="1">
                        <a:lnSpc>
                          <a:spcPts val="1300"/>
                        </a:lnSpc>
                        <a:spcBef>
                          <a:spcPts val="0"/>
                        </a:spcBef>
                        <a:spcAft>
                          <a:spcPts val="0"/>
                        </a:spcAft>
                        <a:buClrTx/>
                        <a:buSzTx/>
                        <a:buFontTx/>
                        <a:buNone/>
                        <a:tabLst/>
                        <a:defRPr/>
                      </a:pPr>
                      <a:r>
                        <a:rPr lang="en-US" sz="1000" b="1" dirty="0">
                          <a:effectLst/>
                          <a:latin typeface="Century Gothic" panose="020B0502020202020204" pitchFamily="34" charset="0"/>
                          <a:ea typeface="Times New Roman" panose="02020603050405020304" pitchFamily="18" charset="0"/>
                          <a:cs typeface="Arial" panose="020B0604020202020204" pitchFamily="34" charset="0"/>
                        </a:rPr>
                        <a:t>      </a:t>
                      </a:r>
                      <a:r>
                        <a:rPr lang="en-GB" sz="1000" b="1" i="0" u="none" strike="noStrike" cap="none" dirty="0">
                          <a:solidFill>
                            <a:schemeClr val="tx1"/>
                          </a:solidFill>
                          <a:effectLst/>
                          <a:latin typeface="Century Gothic" panose="020B0502020202020204" pitchFamily="34" charset="0"/>
                          <a:ea typeface="Times New Roman" panose="02020603050405020304" pitchFamily="18" charset="0"/>
                          <a:cs typeface="Arial" panose="020B0604020202020204" pitchFamily="34" charset="0"/>
                          <a:sym typeface="Arial"/>
                        </a:rPr>
                        <a:t>34 834</a:t>
                      </a:r>
                      <a:endParaRPr lang="en-US" sz="1000" b="1" i="0" u="none" strike="noStrike" cap="none" dirty="0">
                        <a:solidFill>
                          <a:schemeClr val="tx1"/>
                        </a:solidFill>
                        <a:effectLst/>
                        <a:latin typeface="Century Gothic" panose="020B0502020202020204" pitchFamily="34" charset="0"/>
                        <a:ea typeface="Times New Roman" panose="02020603050405020304" pitchFamily="18" charset="0"/>
                        <a:cs typeface="Arial" panose="020B0604020202020204" pitchFamily="34" charset="0"/>
                        <a:sym typeface="Arial"/>
                      </a:endParaRPr>
                    </a:p>
                  </a:txBody>
                  <a:tcPr marL="38274" marR="382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algn="r">
                        <a:lnSpc>
                          <a:spcPts val="1300"/>
                        </a:lnSpc>
                        <a:spcAft>
                          <a:spcPts val="0"/>
                        </a:spcAft>
                      </a:pPr>
                      <a:r>
                        <a:rPr lang="en-US" sz="1000" b="1" dirty="0">
                          <a:effectLst/>
                          <a:latin typeface="Century Gothic" panose="020B0502020202020204" pitchFamily="34" charset="0"/>
                          <a:ea typeface="Times New Roman" panose="02020603050405020304" pitchFamily="18" charset="0"/>
                          <a:cs typeface="Arial" panose="020B0604020202020204" pitchFamily="34" charset="0"/>
                        </a:rPr>
                        <a:t>                - </a:t>
                      </a:r>
                    </a:p>
                  </a:txBody>
                  <a:tcPr marL="38274" marR="382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marR="0" algn="r" rtl="0">
                        <a:lnSpc>
                          <a:spcPts val="1300"/>
                        </a:lnSpc>
                        <a:spcBef>
                          <a:spcPts val="0"/>
                        </a:spcBef>
                        <a:spcAft>
                          <a:spcPts val="0"/>
                        </a:spcAft>
                        <a:buNone/>
                      </a:pPr>
                      <a:r>
                        <a:rPr lang="en-GB" sz="1000" b="1" i="0" u="none" strike="noStrike" cap="none" dirty="0">
                          <a:solidFill>
                            <a:schemeClr val="tx1"/>
                          </a:solidFill>
                          <a:effectLst/>
                          <a:latin typeface="Century Gothic" panose="020B0502020202020204" pitchFamily="34" charset="0"/>
                          <a:ea typeface="Times New Roman" panose="02020603050405020304" pitchFamily="18" charset="0"/>
                          <a:cs typeface="Arial" panose="020B0604020202020204" pitchFamily="34" charset="0"/>
                          <a:sym typeface="Arial"/>
                        </a:rPr>
                        <a:t>34 834</a:t>
                      </a:r>
                      <a:endParaRPr lang="en-US" sz="1000" b="1" i="0" u="none" strike="noStrike" cap="none" dirty="0">
                        <a:solidFill>
                          <a:schemeClr val="tx1"/>
                        </a:solidFill>
                        <a:effectLst/>
                        <a:latin typeface="Century Gothic" panose="020B0502020202020204" pitchFamily="34" charset="0"/>
                        <a:ea typeface="Times New Roman" panose="02020603050405020304" pitchFamily="18" charset="0"/>
                        <a:cs typeface="Arial" panose="020B0604020202020204" pitchFamily="34" charset="0"/>
                        <a:sym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marR="0" algn="r" rtl="0">
                        <a:lnSpc>
                          <a:spcPts val="1300"/>
                        </a:lnSpc>
                        <a:spcBef>
                          <a:spcPts val="0"/>
                        </a:spcBef>
                        <a:spcAft>
                          <a:spcPts val="0"/>
                        </a:spcAft>
                        <a:buNone/>
                      </a:pPr>
                      <a:r>
                        <a:rPr lang="en-GB" sz="1000" b="1" i="0" u="none" strike="noStrike" cap="none" dirty="0">
                          <a:solidFill>
                            <a:schemeClr val="tx1"/>
                          </a:solidFill>
                          <a:effectLst/>
                          <a:latin typeface="Century Gothic" panose="020B0502020202020204" pitchFamily="34" charset="0"/>
                          <a:ea typeface="Times New Roman" panose="02020603050405020304" pitchFamily="18" charset="0"/>
                          <a:cs typeface="Arial" panose="020B0604020202020204" pitchFamily="34" charset="0"/>
                          <a:sym typeface="Arial"/>
                        </a:rPr>
                        <a:t>11 551</a:t>
                      </a:r>
                      <a:endParaRPr lang="en-US" sz="1000" b="1" i="0" u="none" strike="noStrike" cap="none" dirty="0">
                        <a:solidFill>
                          <a:schemeClr val="tx1"/>
                        </a:solidFill>
                        <a:effectLst/>
                        <a:latin typeface="Century Gothic" panose="020B0502020202020204" pitchFamily="34" charset="0"/>
                        <a:ea typeface="Times New Roman" panose="02020603050405020304" pitchFamily="18" charset="0"/>
                        <a:cs typeface="Arial" panose="020B0604020202020204" pitchFamily="34" charset="0"/>
                        <a:sym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marR="0" algn="r" rtl="0">
                        <a:lnSpc>
                          <a:spcPts val="1300"/>
                        </a:lnSpc>
                        <a:spcBef>
                          <a:spcPts val="0"/>
                        </a:spcBef>
                        <a:spcAft>
                          <a:spcPts val="0"/>
                        </a:spcAft>
                        <a:buNone/>
                      </a:pPr>
                      <a:r>
                        <a:rPr lang="en-GB" sz="1000" b="1" i="0" u="none" strike="noStrike" cap="none" dirty="0">
                          <a:solidFill>
                            <a:schemeClr val="tx1"/>
                          </a:solidFill>
                          <a:effectLst/>
                          <a:latin typeface="Century Gothic" panose="020B0502020202020204" pitchFamily="34" charset="0"/>
                          <a:ea typeface="Times New Roman" panose="02020603050405020304" pitchFamily="18" charset="0"/>
                          <a:cs typeface="Arial" panose="020B0604020202020204" pitchFamily="34" charset="0"/>
                          <a:sym typeface="Arial"/>
                        </a:rPr>
                        <a:t>23 283</a:t>
                      </a:r>
                      <a:endParaRPr lang="en-US" sz="1000" b="1" i="0" u="none" strike="noStrike" cap="none" dirty="0">
                        <a:solidFill>
                          <a:schemeClr val="tx1"/>
                        </a:solidFill>
                        <a:effectLst/>
                        <a:latin typeface="Century Gothic" panose="020B0502020202020204" pitchFamily="34" charset="0"/>
                        <a:ea typeface="Times New Roman" panose="02020603050405020304" pitchFamily="18" charset="0"/>
                        <a:cs typeface="Arial" panose="020B0604020202020204" pitchFamily="34" charset="0"/>
                        <a:sym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marR="0" algn="r" rtl="0">
                        <a:lnSpc>
                          <a:spcPts val="1300"/>
                        </a:lnSpc>
                        <a:spcBef>
                          <a:spcPts val="0"/>
                        </a:spcBef>
                        <a:spcAft>
                          <a:spcPts val="0"/>
                        </a:spcAft>
                        <a:buNone/>
                      </a:pPr>
                      <a:r>
                        <a:rPr lang="en-GB" sz="1000" b="1" i="0" u="none" strike="noStrike" cap="none" dirty="0">
                          <a:solidFill>
                            <a:schemeClr val="tx1"/>
                          </a:solidFill>
                          <a:effectLst/>
                          <a:latin typeface="Century Gothic" panose="020B0502020202020204" pitchFamily="34" charset="0"/>
                          <a:ea typeface="Times New Roman" panose="02020603050405020304" pitchFamily="18" charset="0"/>
                          <a:cs typeface="Arial" panose="020B0604020202020204" pitchFamily="34" charset="0"/>
                          <a:sym typeface="Arial"/>
                        </a:rPr>
                        <a:t>33,2%</a:t>
                      </a:r>
                      <a:endParaRPr lang="en-US" sz="1000" b="1" i="0" u="none" strike="noStrike" cap="none" dirty="0">
                        <a:solidFill>
                          <a:schemeClr val="tx1"/>
                        </a:solidFill>
                        <a:effectLst/>
                        <a:latin typeface="Century Gothic" panose="020B0502020202020204" pitchFamily="34" charset="0"/>
                        <a:ea typeface="Times New Roman" panose="02020603050405020304" pitchFamily="18" charset="0"/>
                        <a:cs typeface="Arial" panose="020B0604020202020204" pitchFamily="34" charset="0"/>
                        <a:sym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marR="0" algn="r" rtl="0">
                        <a:lnSpc>
                          <a:spcPts val="1300"/>
                        </a:lnSpc>
                        <a:spcBef>
                          <a:spcPts val="0"/>
                        </a:spcBef>
                        <a:spcAft>
                          <a:spcPts val="0"/>
                        </a:spcAft>
                        <a:buNone/>
                      </a:pPr>
                      <a:r>
                        <a:rPr lang="en-GB" sz="1000" b="1" i="0" u="none" strike="noStrike" cap="none" dirty="0">
                          <a:solidFill>
                            <a:schemeClr val="tx1"/>
                          </a:solidFill>
                          <a:effectLst/>
                          <a:latin typeface="Century Gothic" panose="020B0502020202020204" pitchFamily="34" charset="0"/>
                          <a:ea typeface="Times New Roman" panose="02020603050405020304" pitchFamily="18" charset="0"/>
                          <a:cs typeface="Arial" panose="020B0604020202020204" pitchFamily="34" charset="0"/>
                          <a:sym typeface="Arial"/>
                        </a:rPr>
                        <a:t>      38 437 </a:t>
                      </a:r>
                      <a:endParaRPr lang="en-US" sz="1000" b="1" i="0" u="none" strike="noStrike" cap="none" dirty="0">
                        <a:solidFill>
                          <a:schemeClr val="tx1"/>
                        </a:solidFill>
                        <a:effectLst/>
                        <a:latin typeface="Century Gothic" panose="020B0502020202020204" pitchFamily="34" charset="0"/>
                        <a:ea typeface="Times New Roman" panose="02020603050405020304" pitchFamily="18" charset="0"/>
                        <a:cs typeface="Arial" panose="020B0604020202020204" pitchFamily="34" charset="0"/>
                        <a:sym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marR="0" algn="r" rtl="0">
                        <a:lnSpc>
                          <a:spcPts val="1300"/>
                        </a:lnSpc>
                        <a:spcBef>
                          <a:spcPts val="0"/>
                        </a:spcBef>
                        <a:spcAft>
                          <a:spcPts val="0"/>
                        </a:spcAft>
                        <a:buNone/>
                      </a:pPr>
                      <a:r>
                        <a:rPr lang="en-GB" sz="1000" b="1" i="0" u="none" strike="noStrike" cap="none" dirty="0">
                          <a:solidFill>
                            <a:schemeClr val="tx1"/>
                          </a:solidFill>
                          <a:effectLst/>
                          <a:latin typeface="Century Gothic" panose="020B0502020202020204" pitchFamily="34" charset="0"/>
                          <a:ea typeface="Times New Roman" panose="02020603050405020304" pitchFamily="18" charset="0"/>
                          <a:cs typeface="Arial" panose="020B0604020202020204" pitchFamily="34" charset="0"/>
                          <a:sym typeface="Arial"/>
                        </a:rPr>
                        <a:t>      29 856 </a:t>
                      </a:r>
                      <a:endParaRPr lang="en-US" sz="1000" b="1" i="0" u="none" strike="noStrike" cap="none" dirty="0">
                        <a:solidFill>
                          <a:schemeClr val="tx1"/>
                        </a:solidFill>
                        <a:effectLst/>
                        <a:latin typeface="Century Gothic" panose="020B0502020202020204" pitchFamily="34" charset="0"/>
                        <a:ea typeface="Times New Roman" panose="02020603050405020304" pitchFamily="18" charset="0"/>
                        <a:cs typeface="Arial" panose="020B0604020202020204" pitchFamily="34" charset="0"/>
                        <a:sym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extLst>
                  <a:ext uri="{0D108BD9-81ED-4DB2-BD59-A6C34878D82A}">
                    <a16:rowId xmlns:a16="http://schemas.microsoft.com/office/drawing/2014/main" xmlns="" val="249922230"/>
                  </a:ext>
                </a:extLst>
              </a:tr>
              <a:tr h="0">
                <a:tc>
                  <a:txBody>
                    <a:bodyPr/>
                    <a:lstStyle/>
                    <a:p>
                      <a:pPr>
                        <a:lnSpc>
                          <a:spcPts val="1300"/>
                        </a:lnSpc>
                        <a:spcAft>
                          <a:spcPts val="0"/>
                        </a:spcAft>
                      </a:pPr>
                      <a:r>
                        <a:rPr lang="en-US" sz="1000" dirty="0">
                          <a:effectLst/>
                          <a:latin typeface="Century Gothic" panose="020B0502020202020204" pitchFamily="34" charset="0"/>
                          <a:ea typeface="Times New Roman" panose="02020603050405020304" pitchFamily="18" charset="0"/>
                          <a:cs typeface="Arial" panose="020B0604020202020204" pitchFamily="34" charset="0"/>
                        </a:rPr>
                        <a:t> Departmental receipts </a:t>
                      </a:r>
                    </a:p>
                  </a:txBody>
                  <a:tcPr marL="38274" marR="38274"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endParaRPr lang="en-US" sz="1000" dirty="0">
                        <a:effectLst/>
                        <a:latin typeface="Century Gothic" panose="020B0502020202020204" pitchFamily="34" charset="0"/>
                        <a:cs typeface="Arial" panose="020B0604020202020204" pitchFamily="34" charset="0"/>
                      </a:endParaRPr>
                    </a:p>
                  </a:txBody>
                  <a:tcPr marL="38274" marR="38274"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ZA" sz="1000" dirty="0">
                        <a:latin typeface="Century Gothic" panose="020B0502020202020204" pitchFamily="34" charset="0"/>
                        <a:cs typeface="Arial" panose="020B0604020202020204" pitchFamily="34" charset="0"/>
                      </a:endParaRPr>
                    </a:p>
                  </a:txBody>
                  <a:tcPr marL="38274" marR="38274" marT="0" marB="0" anchor="ctr">
                    <a:lnL>
                      <a:noFill/>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en-GB" sz="1000" dirty="0">
                          <a:effectLst/>
                          <a:latin typeface="Century Gothic" panose="020B0502020202020204" pitchFamily="34" charset="0"/>
                          <a:ea typeface="Calibri" panose="020F0502020204030204" pitchFamily="34" charset="0"/>
                          <a:cs typeface="Arial" panose="020B0604020202020204" pitchFamily="34" charset="0"/>
                        </a:rPr>
                        <a:t>               - </a:t>
                      </a:r>
                      <a:endParaRPr lang="en-US" sz="1100" dirty="0">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ts val="1300"/>
                        </a:lnSpc>
                        <a:spcAft>
                          <a:spcPts val="0"/>
                        </a:spcAft>
                      </a:pPr>
                      <a:r>
                        <a:rPr lang="en-US" sz="1000" dirty="0">
                          <a:effectLst/>
                          <a:latin typeface="Century Gothic" panose="020B0502020202020204" pitchFamily="34" charset="0"/>
                          <a:ea typeface="Times New Roman" panose="02020603050405020304" pitchFamily="18" charset="0"/>
                          <a:cs typeface="Arial" panose="020B0604020202020204" pitchFamily="34" charset="0"/>
                        </a:rPr>
                        <a:t> </a:t>
                      </a:r>
                    </a:p>
                  </a:txBody>
                  <a:tcPr marL="38274" marR="382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0C0C0"/>
                    </a:solidFill>
                  </a:tcPr>
                </a:tc>
                <a:tc>
                  <a:txBody>
                    <a:bodyPr/>
                    <a:lstStyle/>
                    <a:p>
                      <a:endParaRPr lang="en-US" sz="1000" dirty="0">
                        <a:effectLst/>
                        <a:latin typeface="Century Gothic" panose="020B0502020202020204" pitchFamily="34" charset="0"/>
                        <a:cs typeface="Arial" panose="020B0604020202020204" pitchFamily="34" charset="0"/>
                      </a:endParaRPr>
                    </a:p>
                  </a:txBody>
                  <a:tcPr marL="38274" marR="38274"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endParaRPr lang="en-US" sz="1000" dirty="0">
                        <a:effectLst/>
                        <a:latin typeface="Century Gothic" panose="020B0502020202020204" pitchFamily="34" charset="0"/>
                        <a:cs typeface="Arial" panose="020B0604020202020204" pitchFamily="34" charset="0"/>
                      </a:endParaRPr>
                    </a:p>
                  </a:txBody>
                  <a:tcPr marL="38274" marR="38274"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ts val="1300"/>
                        </a:lnSpc>
                        <a:spcAft>
                          <a:spcPts val="0"/>
                        </a:spcAft>
                      </a:pPr>
                      <a:r>
                        <a:rPr lang="en-US" sz="1000" dirty="0">
                          <a:effectLst/>
                          <a:latin typeface="Century Gothic" panose="020B0502020202020204" pitchFamily="34" charset="0"/>
                          <a:ea typeface="Times New Roman" panose="02020603050405020304" pitchFamily="18" charset="0"/>
                          <a:cs typeface="Arial" panose="020B0604020202020204" pitchFamily="34" charset="0"/>
                        </a:rPr>
                        <a:t>               6 </a:t>
                      </a:r>
                    </a:p>
                  </a:txBody>
                  <a:tcPr marL="38274" marR="382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ts val="1300"/>
                        </a:lnSpc>
                        <a:spcAft>
                          <a:spcPts val="0"/>
                        </a:spcAft>
                      </a:pPr>
                      <a:r>
                        <a:rPr lang="en-US" sz="1000" dirty="0">
                          <a:effectLst/>
                          <a:latin typeface="Century Gothic" panose="020B0502020202020204" pitchFamily="34" charset="0"/>
                          <a:ea typeface="Times New Roman" panose="02020603050405020304" pitchFamily="18" charset="0"/>
                          <a:cs typeface="Arial" panose="020B0604020202020204" pitchFamily="34" charset="0"/>
                        </a:rPr>
                        <a:t> </a:t>
                      </a:r>
                    </a:p>
                  </a:txBody>
                  <a:tcPr marL="38274" marR="382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C0C0C0"/>
                    </a:solidFill>
                  </a:tcPr>
                </a:tc>
                <a:extLst>
                  <a:ext uri="{0D108BD9-81ED-4DB2-BD59-A6C34878D82A}">
                    <a16:rowId xmlns:a16="http://schemas.microsoft.com/office/drawing/2014/main" xmlns="" val="836034054"/>
                  </a:ext>
                </a:extLst>
              </a:tr>
              <a:tr h="0">
                <a:tc gridSpan="3">
                  <a:txBody>
                    <a:bodyPr/>
                    <a:lstStyle/>
                    <a:p>
                      <a:pPr>
                        <a:lnSpc>
                          <a:spcPts val="1300"/>
                        </a:lnSpc>
                        <a:spcAft>
                          <a:spcPts val="0"/>
                        </a:spcAft>
                      </a:pPr>
                      <a:r>
                        <a:rPr lang="en-US" sz="1000" dirty="0">
                          <a:effectLst/>
                          <a:latin typeface="Century Gothic" panose="020B0502020202020204" pitchFamily="34" charset="0"/>
                          <a:ea typeface="Times New Roman" panose="02020603050405020304" pitchFamily="18" charset="0"/>
                          <a:cs typeface="Arial" panose="020B0604020202020204" pitchFamily="34" charset="0"/>
                        </a:rPr>
                        <a:t> Aid assistance  </a:t>
                      </a:r>
                    </a:p>
                  </a:txBody>
                  <a:tcPr marL="38274" marR="38274" marT="0"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hMerge="1">
                  <a:txBody>
                    <a:bodyPr/>
                    <a:lstStyle/>
                    <a:p>
                      <a:endParaRPr lang="en-ZA"/>
                    </a:p>
                  </a:txBody>
                  <a:tcPr/>
                </a:tc>
                <a:tc hMerge="1">
                  <a:txBody>
                    <a:bodyPr/>
                    <a:lstStyle/>
                    <a:p>
                      <a:endParaRPr lang="en-ZA"/>
                    </a:p>
                  </a:txBody>
                  <a:tcPr/>
                </a:tc>
                <a:tc>
                  <a:txBody>
                    <a:bodyPr/>
                    <a:lstStyle/>
                    <a:p>
                      <a:pPr algn="r">
                        <a:lnSpc>
                          <a:spcPct val="115000"/>
                        </a:lnSpc>
                        <a:spcAft>
                          <a:spcPts val="0"/>
                        </a:spcAft>
                      </a:pPr>
                      <a:r>
                        <a:rPr lang="en-GB" sz="1000" dirty="0">
                          <a:effectLst/>
                          <a:latin typeface="Century Gothic" panose="020B0502020202020204" pitchFamily="34" charset="0"/>
                          <a:ea typeface="Calibri" panose="020F0502020204030204" pitchFamily="34" charset="0"/>
                          <a:cs typeface="Arial" panose="020B0604020202020204" pitchFamily="34" charset="0"/>
                        </a:rPr>
                        <a:t>                - </a:t>
                      </a:r>
                      <a:endParaRPr lang="en-US" sz="1100" dirty="0">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000" dirty="0">
                          <a:effectLst/>
                          <a:latin typeface="Century Gothic" panose="020B0502020202020204" pitchFamily="34" charset="0"/>
                          <a:ea typeface="Times New Roman" panose="02020603050405020304" pitchFamily="18" charset="0"/>
                          <a:cs typeface="Arial" panose="020B0604020202020204" pitchFamily="34" charset="0"/>
                        </a:rPr>
                        <a:t> </a:t>
                      </a:r>
                    </a:p>
                  </a:txBody>
                  <a:tcPr marL="38274" marR="382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0C0C0"/>
                    </a:solidFill>
                  </a:tcPr>
                </a:tc>
                <a:tc>
                  <a:txBody>
                    <a:bodyPr/>
                    <a:lstStyle/>
                    <a:p>
                      <a:endParaRPr lang="en-US" sz="1000" dirty="0">
                        <a:effectLst/>
                        <a:latin typeface="Century Gothic" panose="020B0502020202020204" pitchFamily="34" charset="0"/>
                        <a:cs typeface="Arial" panose="020B0604020202020204" pitchFamily="34" charset="0"/>
                      </a:endParaRPr>
                    </a:p>
                  </a:txBody>
                  <a:tcPr marL="38274" marR="38274"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endParaRPr lang="en-US" sz="1000" dirty="0">
                        <a:effectLst/>
                        <a:latin typeface="Century Gothic" panose="020B0502020202020204" pitchFamily="34" charset="0"/>
                        <a:cs typeface="Arial" panose="020B0604020202020204" pitchFamily="34" charset="0"/>
                      </a:endParaRPr>
                    </a:p>
                  </a:txBody>
                  <a:tcPr marL="38274" marR="3827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a:lnSpc>
                          <a:spcPts val="1300"/>
                        </a:lnSpc>
                        <a:spcAft>
                          <a:spcPts val="0"/>
                        </a:spcAft>
                      </a:pPr>
                      <a:r>
                        <a:rPr lang="en-US" sz="1000" dirty="0">
                          <a:effectLst/>
                          <a:latin typeface="Century Gothic" panose="020B0502020202020204" pitchFamily="34" charset="0"/>
                          <a:ea typeface="Times New Roman" panose="02020603050405020304" pitchFamily="18" charset="0"/>
                          <a:cs typeface="Arial" panose="020B0604020202020204" pitchFamily="34" charset="0"/>
                        </a:rPr>
                        <a:t>                - </a:t>
                      </a:r>
                    </a:p>
                  </a:txBody>
                  <a:tcPr marL="38274" marR="382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000" dirty="0">
                          <a:effectLst/>
                          <a:latin typeface="Century Gothic" panose="020B0502020202020204" pitchFamily="34" charset="0"/>
                          <a:ea typeface="Times New Roman" panose="02020603050405020304" pitchFamily="18" charset="0"/>
                          <a:cs typeface="Arial" panose="020B0604020202020204" pitchFamily="34" charset="0"/>
                        </a:rPr>
                        <a:t> </a:t>
                      </a:r>
                    </a:p>
                  </a:txBody>
                  <a:tcPr marL="38274" marR="382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C0C0C0"/>
                    </a:solidFill>
                  </a:tcPr>
                </a:tc>
                <a:extLst>
                  <a:ext uri="{0D108BD9-81ED-4DB2-BD59-A6C34878D82A}">
                    <a16:rowId xmlns:a16="http://schemas.microsoft.com/office/drawing/2014/main" xmlns="" val="2545441182"/>
                  </a:ext>
                </a:extLst>
              </a:tr>
              <a:tr h="0">
                <a:tc gridSpan="3">
                  <a:txBody>
                    <a:bodyPr/>
                    <a:lstStyle/>
                    <a:p>
                      <a:pPr>
                        <a:lnSpc>
                          <a:spcPts val="1300"/>
                        </a:lnSpc>
                        <a:spcAft>
                          <a:spcPts val="0"/>
                        </a:spcAft>
                      </a:pPr>
                      <a:r>
                        <a:rPr lang="en-US" sz="1000" b="1" dirty="0">
                          <a:effectLst/>
                          <a:latin typeface="Century Gothic" panose="020B0502020202020204" pitchFamily="34" charset="0"/>
                          <a:ea typeface="Times New Roman" panose="02020603050405020304" pitchFamily="18" charset="0"/>
                          <a:cs typeface="Arial" panose="020B0604020202020204" pitchFamily="34" charset="0"/>
                        </a:rPr>
                        <a:t> Actual amounts per Statement of Financial Performance (Total  Revenue) </a:t>
                      </a:r>
                      <a:endParaRPr lang="en-US" sz="1000" dirty="0">
                        <a:effectLst/>
                        <a:latin typeface="Century Gothic" panose="020B0502020202020204" pitchFamily="34" charset="0"/>
                        <a:ea typeface="Times New Roman" panose="02020603050405020304" pitchFamily="18" charset="0"/>
                        <a:cs typeface="Arial" panose="020B0604020202020204" pitchFamily="34" charset="0"/>
                      </a:endParaRPr>
                    </a:p>
                  </a:txBody>
                  <a:tcPr marL="38274" marR="38274"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hMerge="1">
                  <a:txBody>
                    <a:bodyPr/>
                    <a:lstStyle/>
                    <a:p>
                      <a:endParaRPr lang="en-ZA"/>
                    </a:p>
                  </a:txBody>
                  <a:tcPr/>
                </a:tc>
                <a:tc hMerge="1">
                  <a:txBody>
                    <a:bodyPr/>
                    <a:lstStyle/>
                    <a:p>
                      <a:endParaRPr lang="en-ZA"/>
                    </a:p>
                  </a:txBody>
                  <a:tcPr/>
                </a:tc>
                <a:tc>
                  <a:txBody>
                    <a:bodyPr/>
                    <a:lstStyle/>
                    <a:p>
                      <a:pPr algn="r">
                        <a:lnSpc>
                          <a:spcPct val="115000"/>
                        </a:lnSpc>
                        <a:spcAft>
                          <a:spcPts val="0"/>
                        </a:spcAft>
                      </a:pPr>
                      <a:r>
                        <a:rPr lang="en-GB" sz="1000" b="1" dirty="0">
                          <a:effectLst/>
                          <a:latin typeface="Century Gothic" panose="020B0502020202020204" pitchFamily="34" charset="0"/>
                          <a:ea typeface="Calibri" panose="020F0502020204030204" pitchFamily="34" charset="0"/>
                          <a:cs typeface="Arial" panose="020B0604020202020204" pitchFamily="34" charset="0"/>
                        </a:rPr>
                        <a:t>            34 834 </a:t>
                      </a:r>
                      <a:endParaRPr lang="en-US" sz="1100" dirty="0">
                        <a:effectLst/>
                        <a:latin typeface="Century Gothic" panose="020B0502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000" dirty="0">
                          <a:effectLst/>
                          <a:latin typeface="Century Gothic" panose="020B0502020202020204" pitchFamily="34" charset="0"/>
                          <a:ea typeface="Times New Roman" panose="02020603050405020304" pitchFamily="18" charset="0"/>
                          <a:cs typeface="Arial" panose="020B0604020202020204" pitchFamily="34" charset="0"/>
                        </a:rPr>
                        <a:t> </a:t>
                      </a:r>
                    </a:p>
                  </a:txBody>
                  <a:tcPr marL="38274" marR="382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0C0C0"/>
                    </a:solidFill>
                  </a:tcPr>
                </a:tc>
                <a:tc>
                  <a:txBody>
                    <a:bodyPr/>
                    <a:lstStyle/>
                    <a:p>
                      <a:pPr algn="r">
                        <a:lnSpc>
                          <a:spcPts val="1300"/>
                        </a:lnSpc>
                        <a:spcAft>
                          <a:spcPts val="0"/>
                        </a:spcAft>
                      </a:pPr>
                      <a:r>
                        <a:rPr lang="en-US" sz="1000" dirty="0">
                          <a:effectLst/>
                          <a:latin typeface="Century Gothic" panose="020B0502020202020204" pitchFamily="34" charset="0"/>
                          <a:ea typeface="Times New Roman" panose="02020603050405020304" pitchFamily="18" charset="0"/>
                          <a:cs typeface="Arial" panose="020B0604020202020204" pitchFamily="34" charset="0"/>
                        </a:rPr>
                        <a:t>   </a:t>
                      </a:r>
                    </a:p>
                  </a:txBody>
                  <a:tcPr marL="38274" marR="38274"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a:lnSpc>
                          <a:spcPts val="1300"/>
                        </a:lnSpc>
                        <a:spcAft>
                          <a:spcPts val="0"/>
                        </a:spcAft>
                      </a:pPr>
                      <a:r>
                        <a:rPr lang="en-US" sz="1000" dirty="0">
                          <a:effectLst/>
                          <a:latin typeface="Century Gothic" panose="020B0502020202020204" pitchFamily="34" charset="0"/>
                          <a:ea typeface="Times New Roman" panose="02020603050405020304" pitchFamily="18" charset="0"/>
                          <a:cs typeface="Arial" panose="020B0604020202020204" pitchFamily="34" charset="0"/>
                        </a:rPr>
                        <a:t>   </a:t>
                      </a:r>
                    </a:p>
                  </a:txBody>
                  <a:tcPr marL="38274" marR="38274"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a:lnSpc>
                          <a:spcPts val="1300"/>
                        </a:lnSpc>
                        <a:spcAft>
                          <a:spcPts val="0"/>
                        </a:spcAft>
                      </a:pPr>
                      <a:r>
                        <a:rPr lang="en-US" sz="1000" b="1" dirty="0">
                          <a:effectLst/>
                          <a:latin typeface="Century Gothic" panose="020B0502020202020204" pitchFamily="34" charset="0"/>
                          <a:ea typeface="Times New Roman" panose="02020603050405020304" pitchFamily="18" charset="0"/>
                          <a:cs typeface="Arial" panose="020B0604020202020204" pitchFamily="34" charset="0"/>
                        </a:rPr>
                        <a:t> 38 443 </a:t>
                      </a:r>
                      <a:endParaRPr lang="en-US" sz="1000" dirty="0">
                        <a:effectLst/>
                        <a:latin typeface="Century Gothic" panose="020B0502020202020204" pitchFamily="34" charset="0"/>
                        <a:ea typeface="Times New Roman" panose="02020603050405020304" pitchFamily="18" charset="0"/>
                        <a:cs typeface="Arial" panose="020B0604020202020204" pitchFamily="34" charset="0"/>
                      </a:endParaRPr>
                    </a:p>
                  </a:txBody>
                  <a:tcPr marL="38274" marR="382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000" dirty="0">
                          <a:effectLst/>
                          <a:latin typeface="Century Gothic" panose="020B0502020202020204" pitchFamily="34" charset="0"/>
                          <a:ea typeface="Times New Roman" panose="02020603050405020304" pitchFamily="18" charset="0"/>
                          <a:cs typeface="Arial" panose="020B0604020202020204" pitchFamily="34" charset="0"/>
                        </a:rPr>
                        <a:t> </a:t>
                      </a:r>
                    </a:p>
                  </a:txBody>
                  <a:tcPr marL="38274" marR="382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xmlns="" val="3539216834"/>
                  </a:ext>
                </a:extLst>
              </a:tr>
              <a:tr h="0">
                <a:tc gridSpan="3">
                  <a:txBody>
                    <a:bodyPr/>
                    <a:lstStyle/>
                    <a:p>
                      <a:pPr>
                        <a:lnSpc>
                          <a:spcPts val="1300"/>
                        </a:lnSpc>
                        <a:spcAft>
                          <a:spcPts val="0"/>
                        </a:spcAft>
                      </a:pPr>
                      <a:r>
                        <a:rPr lang="en-US" sz="1000" b="1" dirty="0">
                          <a:effectLst/>
                          <a:latin typeface="Century Gothic" panose="020B0502020202020204" pitchFamily="34" charset="0"/>
                          <a:ea typeface="Times New Roman" panose="02020603050405020304" pitchFamily="18" charset="0"/>
                          <a:cs typeface="Arial" panose="020B0604020202020204" pitchFamily="34" charset="0"/>
                        </a:rPr>
                        <a:t> Actual amounts per Statement of Financial Performance</a:t>
                      </a:r>
                      <a:br>
                        <a:rPr lang="en-US" sz="1000" b="1" dirty="0">
                          <a:effectLst/>
                          <a:latin typeface="Century Gothic" panose="020B0502020202020204" pitchFamily="34" charset="0"/>
                          <a:ea typeface="Times New Roman" panose="02020603050405020304" pitchFamily="18" charset="0"/>
                          <a:cs typeface="Arial" panose="020B0604020202020204" pitchFamily="34" charset="0"/>
                        </a:rPr>
                      </a:br>
                      <a:r>
                        <a:rPr lang="en-US" sz="1000" b="1" dirty="0">
                          <a:effectLst/>
                          <a:latin typeface="Century Gothic" panose="020B0502020202020204" pitchFamily="34" charset="0"/>
                          <a:ea typeface="Times New Roman" panose="02020603050405020304" pitchFamily="18" charset="0"/>
                          <a:cs typeface="Arial" panose="020B0604020202020204" pitchFamily="34" charset="0"/>
                        </a:rPr>
                        <a:t> Expenditure </a:t>
                      </a:r>
                      <a:endParaRPr lang="en-US" sz="1000" dirty="0">
                        <a:effectLst/>
                        <a:latin typeface="Century Gothic" panose="020B0502020202020204" pitchFamily="34" charset="0"/>
                        <a:ea typeface="Times New Roman" panose="02020603050405020304" pitchFamily="18" charset="0"/>
                        <a:cs typeface="Arial" panose="020B0604020202020204" pitchFamily="34" charset="0"/>
                      </a:endParaRPr>
                    </a:p>
                  </a:txBody>
                  <a:tcPr marL="38274" marR="38274"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a:txBody>
                    <a:bodyPr/>
                    <a:lstStyle/>
                    <a:p>
                      <a:endParaRPr lang="en-US" sz="1000" dirty="0">
                        <a:effectLst/>
                        <a:latin typeface="Century Gothic" panose="020B0502020202020204" pitchFamily="34" charset="0"/>
                        <a:cs typeface="Arial" panose="020B0604020202020204" pitchFamily="34" charset="0"/>
                      </a:endParaRPr>
                    </a:p>
                  </a:txBody>
                  <a:tcPr marL="38274" marR="38274"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GB" sz="1000" b="1" i="0" u="none" strike="noStrike" cap="none" dirty="0">
                          <a:solidFill>
                            <a:schemeClr val="tx1"/>
                          </a:solidFill>
                          <a:effectLst/>
                          <a:latin typeface="Century Gothic" panose="020B0502020202020204" pitchFamily="34" charset="0"/>
                          <a:ea typeface="Calibri" panose="020F0502020204030204" pitchFamily="34" charset="0"/>
                          <a:cs typeface="Arial" panose="020B0604020202020204" pitchFamily="34" charset="0"/>
                          <a:sym typeface="Arial"/>
                        </a:rPr>
                        <a:t>11 551</a:t>
                      </a:r>
                      <a:endParaRPr lang="en-US" sz="1000" b="1" i="0" u="none" strike="noStrike" cap="none" dirty="0">
                        <a:solidFill>
                          <a:schemeClr val="tx1"/>
                        </a:solidFill>
                        <a:effectLst/>
                        <a:latin typeface="Century Gothic" panose="020B0502020202020204" pitchFamily="34" charset="0"/>
                        <a:ea typeface="Calibri" panose="020F0502020204030204" pitchFamily="34" charset="0"/>
                        <a:cs typeface="Arial" panose="020B0604020202020204" pitchFamily="34" charset="0"/>
                        <a:sym typeface="Arial"/>
                      </a:endParaRPr>
                    </a:p>
                  </a:txBody>
                  <a:tcPr marL="38274" marR="382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000" b="1" i="0" u="none" strike="noStrike" cap="none" dirty="0">
                        <a:solidFill>
                          <a:schemeClr val="tx1"/>
                        </a:solidFill>
                        <a:effectLst/>
                        <a:latin typeface="Century Gothic" panose="020B0502020202020204" pitchFamily="34" charset="0"/>
                        <a:ea typeface="Calibri" panose="020F0502020204030204" pitchFamily="34" charset="0"/>
                        <a:cs typeface="Arial" panose="020B0604020202020204" pitchFamily="34" charset="0"/>
                        <a:sym typeface="Arial"/>
                      </a:endParaRPr>
                    </a:p>
                  </a:txBody>
                  <a:tcPr marL="38274" marR="38274"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endParaRPr lang="en-US" sz="1000" dirty="0">
                        <a:effectLst/>
                        <a:latin typeface="Century Gothic" panose="020B0502020202020204" pitchFamily="34" charset="0"/>
                        <a:cs typeface="Arial" panose="020B0604020202020204" pitchFamily="34" charset="0"/>
                      </a:endParaRPr>
                    </a:p>
                  </a:txBody>
                  <a:tcPr marL="38274" marR="38274"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en-US" sz="1000" dirty="0">
                        <a:effectLst/>
                        <a:latin typeface="Century Gothic" panose="020B0502020202020204" pitchFamily="34" charset="0"/>
                        <a:cs typeface="Arial" panose="020B0604020202020204" pitchFamily="34" charset="0"/>
                      </a:endParaRPr>
                    </a:p>
                  </a:txBody>
                  <a:tcPr marL="38274" marR="38274"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ts val="1300"/>
                        </a:lnSpc>
                        <a:spcAft>
                          <a:spcPts val="0"/>
                        </a:spcAft>
                      </a:pPr>
                      <a:r>
                        <a:rPr lang="en-US" sz="1000" b="1" dirty="0">
                          <a:effectLst/>
                          <a:latin typeface="Century Gothic" panose="020B0502020202020204" pitchFamily="34" charset="0"/>
                          <a:ea typeface="Times New Roman" panose="02020603050405020304" pitchFamily="18" charset="0"/>
                          <a:cs typeface="Arial" panose="020B0604020202020204" pitchFamily="34" charset="0"/>
                        </a:rPr>
                        <a:t>      29 856 </a:t>
                      </a:r>
                      <a:endParaRPr lang="en-US" sz="1000" dirty="0">
                        <a:effectLst/>
                        <a:latin typeface="Century Gothic" panose="020B0502020202020204" pitchFamily="34" charset="0"/>
                        <a:ea typeface="Times New Roman" panose="02020603050405020304" pitchFamily="18" charset="0"/>
                        <a:cs typeface="Arial" panose="020B0604020202020204" pitchFamily="34" charset="0"/>
                      </a:endParaRPr>
                    </a:p>
                  </a:txBody>
                  <a:tcPr marL="38274" marR="38274"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43238388"/>
                  </a:ext>
                </a:extLst>
              </a:tr>
            </a:tbl>
          </a:graphicData>
        </a:graphic>
      </p:graphicFrame>
    </p:spTree>
    <p:extLst>
      <p:ext uri="{BB962C8B-B14F-4D97-AF65-F5344CB8AC3E}">
        <p14:creationId xmlns:p14="http://schemas.microsoft.com/office/powerpoint/2010/main" xmlns="" val="453326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itle 1">
            <a:extLst>
              <a:ext uri="{FF2B5EF4-FFF2-40B4-BE49-F238E27FC236}">
                <a16:creationId xmlns:a16="http://schemas.microsoft.com/office/drawing/2014/main" xmlns="" id="{FDCBA928-45AA-DF47-84FF-9B421305571C}"/>
              </a:ext>
            </a:extLst>
          </p:cNvPr>
          <p:cNvSpPr txBox="1">
            <a:spLocks noGrp="1"/>
          </p:cNvSpPr>
          <p:nvPr>
            <p:ph type="title"/>
          </p:nvPr>
        </p:nvSpPr>
        <p:spPr>
          <a:xfrm>
            <a:off x="0" y="0"/>
            <a:ext cx="7436965" cy="493960"/>
          </a:xfrm>
          <a:solidFill>
            <a:schemeClr val="accent1">
              <a:alpha val="70195"/>
            </a:schemeClr>
          </a:solidFill>
        </p:spPr>
        <p:txBody>
          <a:bodyPr/>
          <a:lstStyle/>
          <a:p>
            <a:pPr>
              <a:defRPr/>
            </a:pPr>
            <a:r>
              <a:rPr lang="en-ZA" sz="2400" dirty="0"/>
              <a:t>Appropriation statement </a:t>
            </a:r>
            <a:r>
              <a:rPr lang="en-ZA" sz="1200" dirty="0"/>
              <a:t>(continued)</a:t>
            </a:r>
            <a:endParaRPr lang="en-US" altLang="en-US" sz="2400" dirty="0">
              <a:solidFill>
                <a:schemeClr val="tx1"/>
              </a:solidFill>
              <a:ea typeface="MS PGothic" panose="020B0600070205080204" pitchFamily="34" charset="-128"/>
              <a:cs typeface="Calibri" panose="020F0502020204030204" pitchFamily="34" charset="0"/>
            </a:endParaRPr>
          </a:p>
        </p:txBody>
      </p:sp>
      <p:sp>
        <p:nvSpPr>
          <p:cNvPr id="23553" name="Slide Number Placeholder 3">
            <a:extLst>
              <a:ext uri="{FF2B5EF4-FFF2-40B4-BE49-F238E27FC236}">
                <a16:creationId xmlns:a16="http://schemas.microsoft.com/office/drawing/2014/main" xmlns="" id="{65D2B2FB-68C6-604C-91C3-729C0CD89AA9}"/>
              </a:ext>
            </a:extLst>
          </p:cNvPr>
          <p:cNvSpPr>
            <a:spLocks noGrp="1"/>
          </p:cNvSpPr>
          <p:nvPr>
            <p:ph type="sldNum" sz="quarter" idx="12"/>
          </p:nvPr>
        </p:nvSpPr>
        <p:spPr bwMode="auto">
          <a:xfrm>
            <a:off x="7596336" y="4886325"/>
            <a:ext cx="1554014" cy="273050"/>
          </a:xfrm>
          <a:extLst>
            <a:ext uri="{909E8E84-426E-40dd-AFC4-6F175D3DCCD1}"/>
            <a:ext uri="{91240B29-F687-4f45-9708-019B960494DF}"/>
          </a:extLst>
        </p:spPr>
        <p:txBody>
          <a:bodyPr/>
          <a:lstStyle>
            <a:lvl1pPr eaLnBrk="0" hangingPunct="0">
              <a:defRPr sz="1800">
                <a:solidFill>
                  <a:schemeClr val="tx1"/>
                </a:solidFill>
                <a:latin typeface="Calibri" charset="0"/>
                <a:ea typeface="MS PGothic" charset="0"/>
                <a:cs typeface="MS PGothic" charset="0"/>
              </a:defRPr>
            </a:lvl1pPr>
            <a:lvl2pPr marL="557213" indent="-214313" eaLnBrk="0" hangingPunct="0">
              <a:defRPr sz="1800">
                <a:solidFill>
                  <a:schemeClr val="tx1"/>
                </a:solidFill>
                <a:latin typeface="Calibri" charset="0"/>
                <a:ea typeface="MS PGothic" charset="0"/>
                <a:cs typeface="MS PGothic" charset="0"/>
              </a:defRPr>
            </a:lvl2pPr>
            <a:lvl3pPr marL="857250" indent="-171450" eaLnBrk="0" hangingPunct="0">
              <a:defRPr sz="1800">
                <a:solidFill>
                  <a:schemeClr val="tx1"/>
                </a:solidFill>
                <a:latin typeface="Calibri" charset="0"/>
                <a:ea typeface="MS PGothic" charset="0"/>
                <a:cs typeface="MS PGothic" charset="0"/>
              </a:defRPr>
            </a:lvl3pPr>
            <a:lvl4pPr marL="1200150" indent="-171450" eaLnBrk="0" hangingPunct="0">
              <a:defRPr sz="1800">
                <a:solidFill>
                  <a:schemeClr val="tx1"/>
                </a:solidFill>
                <a:latin typeface="Calibri" charset="0"/>
                <a:ea typeface="MS PGothic" charset="0"/>
                <a:cs typeface="MS PGothic" charset="0"/>
              </a:defRPr>
            </a:lvl4pPr>
            <a:lvl5pPr marL="1543050" indent="-171450" eaLnBrk="0" hangingPunct="0">
              <a:defRPr sz="1800">
                <a:solidFill>
                  <a:schemeClr val="tx1"/>
                </a:solidFill>
                <a:latin typeface="Calibri" charset="0"/>
                <a:ea typeface="MS PGothic" charset="0"/>
                <a:cs typeface="MS PGothic" charset="0"/>
              </a:defRPr>
            </a:lvl5pPr>
            <a:lvl6pPr marL="1885950" indent="-171450" eaLnBrk="0" fontAlgn="base" hangingPunct="0">
              <a:spcBef>
                <a:spcPct val="0"/>
              </a:spcBef>
              <a:spcAft>
                <a:spcPct val="0"/>
              </a:spcAft>
              <a:defRPr sz="1800">
                <a:solidFill>
                  <a:schemeClr val="tx1"/>
                </a:solidFill>
                <a:latin typeface="Calibri" charset="0"/>
                <a:ea typeface="MS PGothic" charset="0"/>
                <a:cs typeface="MS PGothic" charset="0"/>
              </a:defRPr>
            </a:lvl6pPr>
            <a:lvl7pPr marL="2228850" indent="-171450" eaLnBrk="0" fontAlgn="base" hangingPunct="0">
              <a:spcBef>
                <a:spcPct val="0"/>
              </a:spcBef>
              <a:spcAft>
                <a:spcPct val="0"/>
              </a:spcAft>
              <a:defRPr sz="1800">
                <a:solidFill>
                  <a:schemeClr val="tx1"/>
                </a:solidFill>
                <a:latin typeface="Calibri" charset="0"/>
                <a:ea typeface="MS PGothic" charset="0"/>
                <a:cs typeface="MS PGothic" charset="0"/>
              </a:defRPr>
            </a:lvl7pPr>
            <a:lvl8pPr marL="2571750" indent="-171450" eaLnBrk="0" fontAlgn="base" hangingPunct="0">
              <a:spcBef>
                <a:spcPct val="0"/>
              </a:spcBef>
              <a:spcAft>
                <a:spcPct val="0"/>
              </a:spcAft>
              <a:defRPr sz="1800">
                <a:solidFill>
                  <a:schemeClr val="tx1"/>
                </a:solidFill>
                <a:latin typeface="Calibri" charset="0"/>
                <a:ea typeface="MS PGothic" charset="0"/>
                <a:cs typeface="MS PGothic" charset="0"/>
              </a:defRPr>
            </a:lvl8pPr>
            <a:lvl9pPr marL="2914650" indent="-171450" eaLnBrk="0" fontAlgn="base" hangingPunct="0">
              <a:spcBef>
                <a:spcPct val="0"/>
              </a:spcBef>
              <a:spcAft>
                <a:spcPct val="0"/>
              </a:spcAft>
              <a:defRPr sz="1800">
                <a:solidFill>
                  <a:schemeClr val="tx1"/>
                </a:solidFill>
                <a:latin typeface="Calibri" charset="0"/>
                <a:ea typeface="MS PGothic" charset="0"/>
                <a:cs typeface="MS PGothic" charset="0"/>
              </a:defRPr>
            </a:lvl9pPr>
          </a:lstStyle>
          <a:p>
            <a:pPr eaLnBrk="1" hangingPunct="1">
              <a:defRPr/>
            </a:pPr>
            <a:fld id="{BF2A8685-4204-7247-ABC1-71F1BAA9D6F8}" type="slidenum">
              <a:rPr lang="en-ZA" sz="1050">
                <a:solidFill>
                  <a:srgbClr val="000000"/>
                </a:solidFill>
              </a:rPr>
              <a:pPr eaLnBrk="1" hangingPunct="1">
                <a:defRPr/>
              </a:pPr>
              <a:t>16</a:t>
            </a:fld>
            <a:endParaRPr lang="en-ZA" sz="1050" dirty="0">
              <a:solidFill>
                <a:srgbClr val="000000"/>
              </a:solidFill>
            </a:endParaRPr>
          </a:p>
        </p:txBody>
      </p:sp>
      <p:sp>
        <p:nvSpPr>
          <p:cNvPr id="7" name="Content Placeholder 2">
            <a:extLst>
              <a:ext uri="{FF2B5EF4-FFF2-40B4-BE49-F238E27FC236}">
                <a16:creationId xmlns:a16="http://schemas.microsoft.com/office/drawing/2014/main" xmlns="" id="{43BF4545-1ACD-BD46-B2C3-29C11AAF768F}"/>
              </a:ext>
            </a:extLst>
          </p:cNvPr>
          <p:cNvSpPr>
            <a:spLocks noGrp="1"/>
          </p:cNvSpPr>
          <p:nvPr>
            <p:ph idx="1"/>
          </p:nvPr>
        </p:nvSpPr>
        <p:spPr>
          <a:xfrm>
            <a:off x="0" y="624518"/>
            <a:ext cx="7681893" cy="4328566"/>
          </a:xfrm>
        </p:spPr>
        <p:txBody>
          <a:bodyPr>
            <a:noAutofit/>
          </a:bodyPr>
          <a:lstStyle/>
          <a:p>
            <a:pPr marL="228600" lvl="0" indent="-228600">
              <a:lnSpc>
                <a:spcPct val="150000"/>
              </a:lnSpc>
              <a:spcBef>
                <a:spcPts val="0"/>
              </a:spcBef>
              <a:spcAft>
                <a:spcPts val="0"/>
              </a:spcAft>
              <a:buSzPct val="100000"/>
            </a:pPr>
            <a:endParaRPr lang="en-GB" sz="2000" kern="1200" dirty="0">
              <a:latin typeface="Century Gothic"/>
            </a:endParaRPr>
          </a:p>
          <a:p>
            <a:pPr marL="228600" lvl="0" indent="-228600" eaLnBrk="1" fontAlgn="auto" hangingPunct="1">
              <a:lnSpc>
                <a:spcPct val="150000"/>
              </a:lnSpc>
              <a:spcBef>
                <a:spcPts val="0"/>
              </a:spcBef>
              <a:spcAft>
                <a:spcPts val="0"/>
              </a:spcAft>
              <a:buSzPct val="100000"/>
            </a:pPr>
            <a:endParaRPr lang="en-GB" sz="2000" kern="1200" dirty="0">
              <a:latin typeface="Century Gothic"/>
              <a:cs typeface="Calibri"/>
            </a:endParaRPr>
          </a:p>
          <a:p>
            <a:pPr marL="228600" indent="-228600" eaLnBrk="1" fontAlgn="auto" hangingPunct="1">
              <a:lnSpc>
                <a:spcPct val="150000"/>
              </a:lnSpc>
              <a:spcBef>
                <a:spcPts val="0"/>
              </a:spcBef>
              <a:spcAft>
                <a:spcPts val="0"/>
              </a:spcAft>
            </a:pPr>
            <a:endParaRPr lang="en-GB" sz="2000" kern="1200" dirty="0">
              <a:latin typeface="Century Gothic" panose="020B0502020202020204" pitchFamily="34" charset="0"/>
            </a:endParaRPr>
          </a:p>
          <a:p>
            <a:pPr marL="228600" indent="-228600" eaLnBrk="1" fontAlgn="auto" hangingPunct="1">
              <a:lnSpc>
                <a:spcPct val="150000"/>
              </a:lnSpc>
              <a:spcBef>
                <a:spcPts val="0"/>
              </a:spcBef>
              <a:spcAft>
                <a:spcPts val="0"/>
              </a:spcAft>
            </a:pPr>
            <a:endParaRPr lang="en-GB" sz="2000" kern="1200" dirty="0">
              <a:latin typeface="Century Gothic" panose="020B0502020202020204" pitchFamily="34" charset="0"/>
            </a:endParaRPr>
          </a:p>
          <a:p>
            <a:pPr marL="0" indent="0" algn="just">
              <a:spcBef>
                <a:spcPts val="0"/>
              </a:spcBef>
              <a:spcAft>
                <a:spcPts val="0"/>
              </a:spcAft>
              <a:buNone/>
            </a:pPr>
            <a:endParaRPr lang="en-GB" sz="2400" kern="1200" dirty="0">
              <a:solidFill>
                <a:prstClr val="black">
                  <a:lumMod val="65000"/>
                  <a:lumOff val="35000"/>
                </a:prstClr>
              </a:solidFill>
              <a:latin typeface="Century Gothic" panose="020B0502020202020204" pitchFamily="34" charset="0"/>
            </a:endParaRPr>
          </a:p>
        </p:txBody>
      </p:sp>
      <p:graphicFrame>
        <p:nvGraphicFramePr>
          <p:cNvPr id="2" name="Table 1"/>
          <p:cNvGraphicFramePr>
            <a:graphicFrameLocks noGrp="1"/>
          </p:cNvGraphicFramePr>
          <p:nvPr/>
        </p:nvGraphicFramePr>
        <p:xfrm>
          <a:off x="171878" y="1055124"/>
          <a:ext cx="8008372" cy="3489269"/>
        </p:xfrm>
        <a:graphic>
          <a:graphicData uri="http://schemas.openxmlformats.org/drawingml/2006/table">
            <a:tbl>
              <a:tblPr firstRow="1" firstCol="1" bandRow="1"/>
              <a:tblGrid>
                <a:gridCol w="1510216">
                  <a:extLst>
                    <a:ext uri="{9D8B030D-6E8A-4147-A177-3AD203B41FA5}">
                      <a16:colId xmlns:a16="http://schemas.microsoft.com/office/drawing/2014/main" xmlns="" val="1436311274"/>
                    </a:ext>
                  </a:extLst>
                </a:gridCol>
                <a:gridCol w="811892">
                  <a:extLst>
                    <a:ext uri="{9D8B030D-6E8A-4147-A177-3AD203B41FA5}">
                      <a16:colId xmlns:a16="http://schemas.microsoft.com/office/drawing/2014/main" xmlns="" val="2590020336"/>
                    </a:ext>
                  </a:extLst>
                </a:gridCol>
                <a:gridCol w="812496">
                  <a:extLst>
                    <a:ext uri="{9D8B030D-6E8A-4147-A177-3AD203B41FA5}">
                      <a16:colId xmlns:a16="http://schemas.microsoft.com/office/drawing/2014/main" xmlns="" val="3972042782"/>
                    </a:ext>
                  </a:extLst>
                </a:gridCol>
                <a:gridCol w="812496">
                  <a:extLst>
                    <a:ext uri="{9D8B030D-6E8A-4147-A177-3AD203B41FA5}">
                      <a16:colId xmlns:a16="http://schemas.microsoft.com/office/drawing/2014/main" xmlns="" val="1955400832"/>
                    </a:ext>
                  </a:extLst>
                </a:gridCol>
                <a:gridCol w="811892">
                  <a:extLst>
                    <a:ext uri="{9D8B030D-6E8A-4147-A177-3AD203B41FA5}">
                      <a16:colId xmlns:a16="http://schemas.microsoft.com/office/drawing/2014/main" xmlns="" val="903799766"/>
                    </a:ext>
                  </a:extLst>
                </a:gridCol>
                <a:gridCol w="812496">
                  <a:extLst>
                    <a:ext uri="{9D8B030D-6E8A-4147-A177-3AD203B41FA5}">
                      <a16:colId xmlns:a16="http://schemas.microsoft.com/office/drawing/2014/main" xmlns="" val="2000485554"/>
                    </a:ext>
                  </a:extLst>
                </a:gridCol>
                <a:gridCol w="811892">
                  <a:extLst>
                    <a:ext uri="{9D8B030D-6E8A-4147-A177-3AD203B41FA5}">
                      <a16:colId xmlns:a16="http://schemas.microsoft.com/office/drawing/2014/main" xmlns="" val="989483782"/>
                    </a:ext>
                  </a:extLst>
                </a:gridCol>
                <a:gridCol w="812496">
                  <a:extLst>
                    <a:ext uri="{9D8B030D-6E8A-4147-A177-3AD203B41FA5}">
                      <a16:colId xmlns:a16="http://schemas.microsoft.com/office/drawing/2014/main" xmlns="" val="2916689555"/>
                    </a:ext>
                  </a:extLst>
                </a:gridCol>
                <a:gridCol w="812496">
                  <a:extLst>
                    <a:ext uri="{9D8B030D-6E8A-4147-A177-3AD203B41FA5}">
                      <a16:colId xmlns:a16="http://schemas.microsoft.com/office/drawing/2014/main" xmlns="" val="3013335476"/>
                    </a:ext>
                  </a:extLst>
                </a:gridCol>
              </a:tblGrid>
              <a:tr h="0">
                <a:tc gridSpan="9">
                  <a:txBody>
                    <a:bodyPr/>
                    <a:lstStyle/>
                    <a:p>
                      <a:pPr>
                        <a:lnSpc>
                          <a:spcPts val="1300"/>
                        </a:lnSpc>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Appropriation per economic classification</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20823" marR="208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2782797360"/>
                  </a:ext>
                </a:extLst>
              </a:tr>
              <a:tr h="0">
                <a:tc>
                  <a:txBody>
                    <a:bodyPr/>
                    <a:lstStyle/>
                    <a:p>
                      <a:pPr>
                        <a:lnSpc>
                          <a:spcPts val="1300"/>
                        </a:lnSpc>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 </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20823" marR="208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a:lnSpc>
                          <a:spcPts val="1300"/>
                        </a:lnSpc>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2020/21</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20823" marR="208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gridSpan="2">
                  <a:txBody>
                    <a:bodyPr/>
                    <a:lstStyle/>
                    <a:p>
                      <a:pPr algn="ctr">
                        <a:lnSpc>
                          <a:spcPts val="1300"/>
                        </a:lnSpc>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2019/20</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20823" marR="2082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ZA"/>
                    </a:p>
                  </a:txBody>
                  <a:tcPr/>
                </a:tc>
                <a:extLst>
                  <a:ext uri="{0D108BD9-81ED-4DB2-BD59-A6C34878D82A}">
                    <a16:rowId xmlns:a16="http://schemas.microsoft.com/office/drawing/2014/main" xmlns="" val="1921532089"/>
                  </a:ext>
                </a:extLst>
              </a:tr>
              <a:tr h="0">
                <a:tc>
                  <a:txBody>
                    <a:bodyPr/>
                    <a:lstStyle/>
                    <a:p>
                      <a:pPr>
                        <a:lnSpc>
                          <a:spcPts val="1300"/>
                        </a:lnSpc>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 </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20823" marR="208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ts val="1300"/>
                        </a:lnSpc>
                        <a:spcAft>
                          <a:spcPts val="0"/>
                        </a:spcAft>
                      </a:pPr>
                      <a:r>
                        <a:rPr lang="en-US" sz="900" b="1" dirty="0">
                          <a:effectLst/>
                          <a:latin typeface="Arial" panose="020B0604020202020204" pitchFamily="34" charset="0"/>
                          <a:ea typeface="Times New Roman" panose="02020603050405020304" pitchFamily="18" charset="0"/>
                          <a:cs typeface="Arial" panose="020B0604020202020204" pitchFamily="34" charset="0"/>
                        </a:rPr>
                        <a:t>Adjusted Appropriation</a:t>
                      </a:r>
                      <a:endParaRPr lang="en-US" sz="900" dirty="0">
                        <a:effectLst/>
                        <a:latin typeface="Arial" panose="020B0604020202020204" pitchFamily="34" charset="0"/>
                        <a:ea typeface="Times New Roman" panose="02020603050405020304" pitchFamily="18" charset="0"/>
                        <a:cs typeface="Arial" panose="020B0604020202020204" pitchFamily="34" charset="0"/>
                      </a:endParaRPr>
                    </a:p>
                  </a:txBody>
                  <a:tcPr marL="20823" marR="208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900" b="1" dirty="0">
                          <a:effectLst/>
                          <a:latin typeface="Arial" panose="020B0604020202020204" pitchFamily="34" charset="0"/>
                          <a:ea typeface="Times New Roman" panose="02020603050405020304" pitchFamily="18" charset="0"/>
                          <a:cs typeface="Arial" panose="020B0604020202020204" pitchFamily="34" charset="0"/>
                        </a:rPr>
                        <a:t>Shifting of Funds</a:t>
                      </a:r>
                      <a:endParaRPr lang="en-US" sz="900" dirty="0">
                        <a:effectLst/>
                        <a:latin typeface="Arial" panose="020B0604020202020204" pitchFamily="34" charset="0"/>
                        <a:ea typeface="Times New Roman" panose="02020603050405020304" pitchFamily="18" charset="0"/>
                        <a:cs typeface="Arial" panose="020B0604020202020204" pitchFamily="34" charset="0"/>
                      </a:endParaRPr>
                    </a:p>
                  </a:txBody>
                  <a:tcPr marL="20823" marR="208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900" b="1" dirty="0">
                          <a:effectLst/>
                          <a:latin typeface="Arial" panose="020B0604020202020204" pitchFamily="34" charset="0"/>
                          <a:ea typeface="Times New Roman" panose="02020603050405020304" pitchFamily="18" charset="0"/>
                          <a:cs typeface="Arial" panose="020B0604020202020204" pitchFamily="34" charset="0"/>
                        </a:rPr>
                        <a:t>Final Appropriation</a:t>
                      </a:r>
                      <a:endParaRPr lang="en-US" sz="900" dirty="0">
                        <a:effectLst/>
                        <a:latin typeface="Arial" panose="020B0604020202020204" pitchFamily="34" charset="0"/>
                        <a:ea typeface="Times New Roman" panose="02020603050405020304" pitchFamily="18" charset="0"/>
                        <a:cs typeface="Arial" panose="020B0604020202020204" pitchFamily="34" charset="0"/>
                      </a:endParaRPr>
                    </a:p>
                  </a:txBody>
                  <a:tcPr marL="20823" marR="208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900" b="1" dirty="0">
                          <a:effectLst/>
                          <a:latin typeface="Arial" panose="020B0604020202020204" pitchFamily="34" charset="0"/>
                          <a:ea typeface="Times New Roman" panose="02020603050405020304" pitchFamily="18" charset="0"/>
                          <a:cs typeface="Arial" panose="020B0604020202020204" pitchFamily="34" charset="0"/>
                        </a:rPr>
                        <a:t>Actual Expenditure</a:t>
                      </a:r>
                      <a:endParaRPr lang="en-US" sz="900" dirty="0">
                        <a:effectLst/>
                        <a:latin typeface="Arial" panose="020B0604020202020204" pitchFamily="34" charset="0"/>
                        <a:ea typeface="Times New Roman" panose="02020603050405020304" pitchFamily="18" charset="0"/>
                        <a:cs typeface="Arial" panose="020B0604020202020204" pitchFamily="34" charset="0"/>
                      </a:endParaRPr>
                    </a:p>
                  </a:txBody>
                  <a:tcPr marL="20823" marR="208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900" b="1" dirty="0">
                          <a:effectLst/>
                          <a:latin typeface="Arial" panose="020B0604020202020204" pitchFamily="34" charset="0"/>
                          <a:ea typeface="Times New Roman" panose="02020603050405020304" pitchFamily="18" charset="0"/>
                          <a:cs typeface="Arial" panose="020B0604020202020204" pitchFamily="34" charset="0"/>
                        </a:rPr>
                        <a:t>Variance</a:t>
                      </a:r>
                      <a:endParaRPr lang="en-US" sz="900" dirty="0">
                        <a:effectLst/>
                        <a:latin typeface="Arial" panose="020B0604020202020204" pitchFamily="34" charset="0"/>
                        <a:ea typeface="Times New Roman" panose="02020603050405020304" pitchFamily="18" charset="0"/>
                        <a:cs typeface="Arial" panose="020B0604020202020204" pitchFamily="34" charset="0"/>
                      </a:endParaRPr>
                    </a:p>
                  </a:txBody>
                  <a:tcPr marL="20823" marR="208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900" b="1" dirty="0">
                          <a:effectLst/>
                          <a:latin typeface="Arial" panose="020B0604020202020204" pitchFamily="34" charset="0"/>
                          <a:ea typeface="Times New Roman" panose="02020603050405020304" pitchFamily="18" charset="0"/>
                          <a:cs typeface="Arial" panose="020B0604020202020204" pitchFamily="34" charset="0"/>
                        </a:rPr>
                        <a:t>Expenditure as % of final appropriation</a:t>
                      </a:r>
                      <a:endParaRPr lang="en-US" sz="900" dirty="0">
                        <a:effectLst/>
                        <a:latin typeface="Arial" panose="020B0604020202020204" pitchFamily="34" charset="0"/>
                        <a:ea typeface="Times New Roman" panose="02020603050405020304" pitchFamily="18" charset="0"/>
                        <a:cs typeface="Arial" panose="020B0604020202020204" pitchFamily="34" charset="0"/>
                      </a:endParaRPr>
                    </a:p>
                  </a:txBody>
                  <a:tcPr marL="20823" marR="208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900" b="1" dirty="0">
                          <a:effectLst/>
                          <a:latin typeface="Arial" panose="020B0604020202020204" pitchFamily="34" charset="0"/>
                          <a:ea typeface="Times New Roman" panose="02020603050405020304" pitchFamily="18" charset="0"/>
                          <a:cs typeface="Arial" panose="020B0604020202020204" pitchFamily="34" charset="0"/>
                        </a:rPr>
                        <a:t>Final Appropriation</a:t>
                      </a:r>
                      <a:endParaRPr lang="en-US" sz="900" dirty="0">
                        <a:effectLst/>
                        <a:latin typeface="Arial" panose="020B0604020202020204" pitchFamily="34" charset="0"/>
                        <a:ea typeface="Times New Roman" panose="02020603050405020304" pitchFamily="18" charset="0"/>
                        <a:cs typeface="Arial" panose="020B0604020202020204" pitchFamily="34" charset="0"/>
                      </a:endParaRPr>
                    </a:p>
                  </a:txBody>
                  <a:tcPr marL="20823" marR="208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900" b="1" dirty="0">
                          <a:effectLst/>
                          <a:latin typeface="Arial" panose="020B0604020202020204" pitchFamily="34" charset="0"/>
                          <a:ea typeface="Times New Roman" panose="02020603050405020304" pitchFamily="18" charset="0"/>
                          <a:cs typeface="Arial" panose="020B0604020202020204" pitchFamily="34" charset="0"/>
                        </a:rPr>
                        <a:t>Actual Expenditure</a:t>
                      </a:r>
                      <a:endParaRPr lang="en-US" sz="900" dirty="0">
                        <a:effectLst/>
                        <a:latin typeface="Arial" panose="020B0604020202020204" pitchFamily="34" charset="0"/>
                        <a:ea typeface="Times New Roman" panose="02020603050405020304" pitchFamily="18" charset="0"/>
                        <a:cs typeface="Arial" panose="020B0604020202020204" pitchFamily="34" charset="0"/>
                      </a:endParaRPr>
                    </a:p>
                  </a:txBody>
                  <a:tcPr marL="20823" marR="208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21248247"/>
                  </a:ext>
                </a:extLst>
              </a:tr>
              <a:tr h="150221">
                <a:tc>
                  <a:txBody>
                    <a:bodyPr/>
                    <a:lstStyle/>
                    <a:p>
                      <a:pPr>
                        <a:lnSpc>
                          <a:spcPts val="1300"/>
                        </a:lnSpc>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 </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20823" marR="208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R'000</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20823" marR="208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R'000</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20823" marR="208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R'000</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20823" marR="208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R'000</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20823" marR="208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R'000</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20823" marR="208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20823" marR="208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R'000</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20823" marR="208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R'000</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20823" marR="2082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219862047"/>
                  </a:ext>
                </a:extLst>
              </a:tr>
              <a:tr h="0">
                <a:tc>
                  <a:txBody>
                    <a:bodyPr/>
                    <a:lstStyle/>
                    <a:p>
                      <a:pPr>
                        <a:lnSpc>
                          <a:spcPts val="1300"/>
                        </a:lnSpc>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Current payments</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20823" marR="208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BC2E6"/>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34 680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BC2E6"/>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 -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BC2E6"/>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34 680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BC2E6"/>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11 406</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BC2E6"/>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23 274</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BC2E6"/>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32,9%</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BC2E6"/>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37 543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BC2E6"/>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29 262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9BC2E6"/>
                    </a:solidFill>
                  </a:tcPr>
                </a:tc>
                <a:extLst>
                  <a:ext uri="{0D108BD9-81ED-4DB2-BD59-A6C34878D82A}">
                    <a16:rowId xmlns:a16="http://schemas.microsoft.com/office/drawing/2014/main" xmlns="" val="3698586623"/>
                  </a:ext>
                </a:extLst>
              </a:tr>
              <a:tr h="0">
                <a:tc>
                  <a:txBody>
                    <a:bodyPr/>
                    <a:lstStyle/>
                    <a:p>
                      <a:pPr>
                        <a:lnSpc>
                          <a:spcPts val="1300"/>
                        </a:lnSpc>
                        <a:spcAft>
                          <a:spcPts val="0"/>
                        </a:spcAft>
                      </a:pPr>
                      <a:r>
                        <a:rPr lang="en-US" sz="1000" b="0" dirty="0">
                          <a:effectLst/>
                          <a:latin typeface="Arial" panose="020B0604020202020204" pitchFamily="34" charset="0"/>
                          <a:ea typeface="Times New Roman" panose="02020603050405020304" pitchFamily="18" charset="0"/>
                          <a:cs typeface="Arial" panose="020B0604020202020204" pitchFamily="34" charset="0"/>
                        </a:rPr>
                        <a:t>Compensation of employees</a:t>
                      </a:r>
                    </a:p>
                  </a:txBody>
                  <a:tcPr marL="20823" marR="208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r">
                        <a:lnSpc>
                          <a:spcPct val="115000"/>
                        </a:lnSpc>
                        <a:spcAft>
                          <a:spcPts val="0"/>
                        </a:spcAft>
                      </a:pPr>
                      <a:r>
                        <a:rPr lang="en-GB" sz="1000" b="0" dirty="0">
                          <a:effectLst/>
                          <a:latin typeface="Arial" panose="020B0604020202020204" pitchFamily="34" charset="0"/>
                          <a:ea typeface="Calibri" panose="020F0502020204030204" pitchFamily="34" charset="0"/>
                          <a:cs typeface="Arial" panose="020B0604020202020204" pitchFamily="34" charset="0"/>
                        </a:rPr>
                        <a:t> 22 335 </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r">
                        <a:lnSpc>
                          <a:spcPct val="115000"/>
                        </a:lnSpc>
                        <a:spcAft>
                          <a:spcPts val="0"/>
                        </a:spcAft>
                      </a:pPr>
                      <a:r>
                        <a:rPr lang="en-GB" sz="1000" b="0" dirty="0">
                          <a:effectLst/>
                          <a:latin typeface="Arial" panose="020B0604020202020204" pitchFamily="34" charset="0"/>
                          <a:ea typeface="Calibri" panose="020F0502020204030204" pitchFamily="34" charset="0"/>
                          <a:cs typeface="Arial" panose="020B0604020202020204" pitchFamily="34" charset="0"/>
                        </a:rPr>
                        <a:t> - </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r">
                        <a:lnSpc>
                          <a:spcPct val="115000"/>
                        </a:lnSpc>
                        <a:spcAft>
                          <a:spcPts val="0"/>
                        </a:spcAft>
                      </a:pPr>
                      <a:r>
                        <a:rPr lang="en-GB" sz="1000" b="0" dirty="0">
                          <a:effectLst/>
                          <a:latin typeface="Arial" panose="020B0604020202020204" pitchFamily="34" charset="0"/>
                          <a:ea typeface="Calibri" panose="020F0502020204030204" pitchFamily="34" charset="0"/>
                          <a:cs typeface="Arial" panose="020B0604020202020204" pitchFamily="34" charset="0"/>
                        </a:rPr>
                        <a:t>22 335 </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r">
                        <a:lnSpc>
                          <a:spcPct val="115000"/>
                        </a:lnSpc>
                        <a:spcAft>
                          <a:spcPts val="0"/>
                        </a:spcAft>
                      </a:pPr>
                      <a:r>
                        <a:rPr lang="en-GB" sz="1000" b="0" dirty="0">
                          <a:effectLst/>
                          <a:latin typeface="Arial" panose="020B0604020202020204" pitchFamily="34" charset="0"/>
                          <a:ea typeface="Calibri" panose="020F0502020204030204" pitchFamily="34" charset="0"/>
                          <a:cs typeface="Arial" panose="020B0604020202020204" pitchFamily="34" charset="0"/>
                        </a:rPr>
                        <a:t>9 130</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r">
                        <a:lnSpc>
                          <a:spcPct val="115000"/>
                        </a:lnSpc>
                        <a:spcAft>
                          <a:spcPts val="0"/>
                        </a:spcAft>
                      </a:pPr>
                      <a:r>
                        <a:rPr lang="en-GB" sz="1000" b="0" dirty="0">
                          <a:effectLst/>
                          <a:latin typeface="Arial" panose="020B0604020202020204" pitchFamily="34" charset="0"/>
                          <a:ea typeface="Calibri" panose="020F0502020204030204" pitchFamily="34" charset="0"/>
                          <a:cs typeface="Arial" panose="020B0604020202020204" pitchFamily="34" charset="0"/>
                        </a:rPr>
                        <a:t>13 205</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r">
                        <a:lnSpc>
                          <a:spcPct val="115000"/>
                        </a:lnSpc>
                        <a:spcAft>
                          <a:spcPts val="0"/>
                        </a:spcAft>
                      </a:pPr>
                      <a:r>
                        <a:rPr lang="en-GB" sz="1000" b="0" dirty="0">
                          <a:effectLst/>
                          <a:latin typeface="Arial" panose="020B0604020202020204" pitchFamily="34" charset="0"/>
                          <a:ea typeface="Calibri" panose="020F0502020204030204" pitchFamily="34" charset="0"/>
                          <a:cs typeface="Arial" panose="020B0604020202020204" pitchFamily="34" charset="0"/>
                        </a:rPr>
                        <a:t>40,9%</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r">
                        <a:lnSpc>
                          <a:spcPct val="115000"/>
                        </a:lnSpc>
                        <a:spcAft>
                          <a:spcPts val="0"/>
                        </a:spcAft>
                      </a:pPr>
                      <a:r>
                        <a:rPr lang="en-GB" sz="1000" b="0" dirty="0">
                          <a:effectLst/>
                          <a:latin typeface="Arial" panose="020B0604020202020204" pitchFamily="34" charset="0"/>
                          <a:ea typeface="Calibri" panose="020F0502020204030204" pitchFamily="34" charset="0"/>
                          <a:cs typeface="Arial" panose="020B0604020202020204" pitchFamily="34" charset="0"/>
                        </a:rPr>
                        <a:t>20 902 </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r">
                        <a:lnSpc>
                          <a:spcPct val="115000"/>
                        </a:lnSpc>
                        <a:spcAft>
                          <a:spcPts val="0"/>
                        </a:spcAft>
                      </a:pPr>
                      <a:r>
                        <a:rPr lang="en-GB" sz="1000" b="0" dirty="0">
                          <a:effectLst/>
                          <a:latin typeface="Arial" panose="020B0604020202020204" pitchFamily="34" charset="0"/>
                          <a:ea typeface="Calibri" panose="020F0502020204030204" pitchFamily="34" charset="0"/>
                          <a:cs typeface="Arial" panose="020B0604020202020204" pitchFamily="34" charset="0"/>
                        </a:rPr>
                        <a:t>19 949 </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xmlns="" val="660768592"/>
                  </a:ext>
                </a:extLst>
              </a:tr>
              <a:tr h="120497">
                <a:tc>
                  <a:txBody>
                    <a:bodyPr/>
                    <a:lstStyle/>
                    <a:p>
                      <a:pPr>
                        <a:lnSpc>
                          <a:spcPts val="1300"/>
                        </a:lnSpc>
                        <a:spcAft>
                          <a:spcPts val="0"/>
                        </a:spcAft>
                      </a:pPr>
                      <a:r>
                        <a:rPr lang="en-US" sz="1000" b="0" dirty="0">
                          <a:effectLst/>
                          <a:latin typeface="Arial" panose="020B0604020202020204" pitchFamily="34" charset="0"/>
                          <a:ea typeface="Times New Roman" panose="02020603050405020304" pitchFamily="18" charset="0"/>
                          <a:cs typeface="Arial" panose="020B0604020202020204" pitchFamily="34" charset="0"/>
                        </a:rPr>
                        <a:t>Goods and services</a:t>
                      </a:r>
                    </a:p>
                  </a:txBody>
                  <a:tcPr marL="20823" marR="208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r">
                        <a:lnSpc>
                          <a:spcPct val="115000"/>
                        </a:lnSpc>
                        <a:spcAft>
                          <a:spcPts val="0"/>
                        </a:spcAft>
                      </a:pPr>
                      <a:r>
                        <a:rPr lang="en-GB" sz="1000" b="0" dirty="0">
                          <a:effectLst/>
                          <a:latin typeface="Arial" panose="020B0604020202020204" pitchFamily="34" charset="0"/>
                          <a:ea typeface="Calibri" panose="020F0502020204030204" pitchFamily="34" charset="0"/>
                          <a:cs typeface="Arial" panose="020B0604020202020204" pitchFamily="34" charset="0"/>
                        </a:rPr>
                        <a:t>12 345 </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r">
                        <a:lnSpc>
                          <a:spcPct val="115000"/>
                        </a:lnSpc>
                        <a:spcAft>
                          <a:spcPts val="0"/>
                        </a:spcAft>
                      </a:pPr>
                      <a:r>
                        <a:rPr lang="en-GB" sz="1000" b="0" dirty="0">
                          <a:effectLst/>
                          <a:latin typeface="Arial" panose="020B0604020202020204" pitchFamily="34" charset="0"/>
                          <a:ea typeface="Calibri" panose="020F0502020204030204" pitchFamily="34" charset="0"/>
                          <a:cs typeface="Arial" panose="020B0604020202020204" pitchFamily="34" charset="0"/>
                        </a:rPr>
                        <a:t> - </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r">
                        <a:lnSpc>
                          <a:spcPct val="115000"/>
                        </a:lnSpc>
                        <a:spcAft>
                          <a:spcPts val="0"/>
                        </a:spcAft>
                      </a:pPr>
                      <a:r>
                        <a:rPr lang="en-GB" sz="1000" b="0" dirty="0">
                          <a:effectLst/>
                          <a:latin typeface="Arial" panose="020B0604020202020204" pitchFamily="34" charset="0"/>
                          <a:ea typeface="Calibri" panose="020F0502020204030204" pitchFamily="34" charset="0"/>
                          <a:cs typeface="Arial" panose="020B0604020202020204" pitchFamily="34" charset="0"/>
                        </a:rPr>
                        <a:t>12 345 </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r">
                        <a:lnSpc>
                          <a:spcPct val="115000"/>
                        </a:lnSpc>
                        <a:spcAft>
                          <a:spcPts val="0"/>
                        </a:spcAft>
                      </a:pPr>
                      <a:r>
                        <a:rPr lang="en-GB" sz="1000" b="0" dirty="0">
                          <a:effectLst/>
                          <a:latin typeface="Arial" panose="020B0604020202020204" pitchFamily="34" charset="0"/>
                          <a:ea typeface="Calibri" panose="020F0502020204030204" pitchFamily="34" charset="0"/>
                          <a:cs typeface="Arial" panose="020B0604020202020204" pitchFamily="34" charset="0"/>
                        </a:rPr>
                        <a:t>2 276</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r">
                        <a:lnSpc>
                          <a:spcPct val="115000"/>
                        </a:lnSpc>
                        <a:spcAft>
                          <a:spcPts val="0"/>
                        </a:spcAft>
                      </a:pPr>
                      <a:r>
                        <a:rPr lang="en-GB" sz="1000" b="0" dirty="0">
                          <a:effectLst/>
                          <a:latin typeface="Arial" panose="020B0604020202020204" pitchFamily="34" charset="0"/>
                          <a:ea typeface="Calibri" panose="020F0502020204030204" pitchFamily="34" charset="0"/>
                          <a:cs typeface="Arial" panose="020B0604020202020204" pitchFamily="34" charset="0"/>
                        </a:rPr>
                        <a:t>10 069</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r">
                        <a:lnSpc>
                          <a:spcPct val="115000"/>
                        </a:lnSpc>
                        <a:spcAft>
                          <a:spcPts val="0"/>
                        </a:spcAft>
                      </a:pPr>
                      <a:r>
                        <a:rPr lang="en-GB" sz="1000" b="0" dirty="0">
                          <a:effectLst/>
                          <a:latin typeface="Arial" panose="020B0604020202020204" pitchFamily="34" charset="0"/>
                          <a:ea typeface="Calibri" panose="020F0502020204030204" pitchFamily="34" charset="0"/>
                          <a:cs typeface="Arial" panose="020B0604020202020204" pitchFamily="34" charset="0"/>
                        </a:rPr>
                        <a:t>18,4%</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r">
                        <a:lnSpc>
                          <a:spcPct val="115000"/>
                        </a:lnSpc>
                        <a:spcAft>
                          <a:spcPts val="0"/>
                        </a:spcAft>
                      </a:pPr>
                      <a:r>
                        <a:rPr lang="en-GB" sz="1000" b="0" dirty="0">
                          <a:effectLst/>
                          <a:latin typeface="Arial" panose="020B0604020202020204" pitchFamily="34" charset="0"/>
                          <a:ea typeface="Calibri" panose="020F0502020204030204" pitchFamily="34" charset="0"/>
                          <a:cs typeface="Arial" panose="020B0604020202020204" pitchFamily="34" charset="0"/>
                        </a:rPr>
                        <a:t>16 641 </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r">
                        <a:lnSpc>
                          <a:spcPct val="115000"/>
                        </a:lnSpc>
                        <a:spcAft>
                          <a:spcPts val="0"/>
                        </a:spcAft>
                      </a:pPr>
                      <a:r>
                        <a:rPr lang="en-GB" sz="1000" b="0" dirty="0">
                          <a:effectLst/>
                          <a:latin typeface="Arial" panose="020B0604020202020204" pitchFamily="34" charset="0"/>
                          <a:ea typeface="Calibri" panose="020F0502020204030204" pitchFamily="34" charset="0"/>
                          <a:cs typeface="Arial" panose="020B0604020202020204" pitchFamily="34" charset="0"/>
                        </a:rPr>
                        <a:t>9 313 </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xmlns="" val="3956224973"/>
                  </a:ext>
                </a:extLst>
              </a:tr>
              <a:tr h="0">
                <a:tc>
                  <a:txBody>
                    <a:bodyPr/>
                    <a:lstStyle/>
                    <a:p>
                      <a:pPr>
                        <a:lnSpc>
                          <a:spcPts val="1300"/>
                        </a:lnSpc>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Transfers and subsidies</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20823" marR="208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BC2E6"/>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1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BC2E6"/>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 -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BC2E6"/>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1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BC2E6"/>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 -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BC2E6"/>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1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BC2E6"/>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 -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BC2E6"/>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 112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BC2E6"/>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 109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BC2E6"/>
                    </a:solidFill>
                  </a:tcPr>
                </a:tc>
                <a:extLst>
                  <a:ext uri="{0D108BD9-81ED-4DB2-BD59-A6C34878D82A}">
                    <a16:rowId xmlns:a16="http://schemas.microsoft.com/office/drawing/2014/main" xmlns="" val="767170981"/>
                  </a:ext>
                </a:extLst>
              </a:tr>
              <a:tr h="0">
                <a:tc>
                  <a:txBody>
                    <a:bodyPr/>
                    <a:lstStyle/>
                    <a:p>
                      <a:pPr>
                        <a:lnSpc>
                          <a:spcPts val="1300"/>
                        </a:lnSpc>
                        <a:spcAft>
                          <a:spcPts val="0"/>
                        </a:spcAft>
                      </a:pPr>
                      <a:r>
                        <a:rPr lang="en-US" sz="1000" b="0" dirty="0">
                          <a:effectLst/>
                          <a:latin typeface="Arial" panose="020B0604020202020204" pitchFamily="34" charset="0"/>
                          <a:ea typeface="Times New Roman" panose="02020603050405020304" pitchFamily="18" charset="0"/>
                          <a:cs typeface="Arial" panose="020B0604020202020204" pitchFamily="34" charset="0"/>
                        </a:rPr>
                        <a:t>Departmental agencies and accounts</a:t>
                      </a:r>
                    </a:p>
                  </a:txBody>
                  <a:tcPr marL="20823" marR="208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r">
                        <a:lnSpc>
                          <a:spcPct val="115000"/>
                        </a:lnSpc>
                        <a:spcAft>
                          <a:spcPts val="0"/>
                        </a:spcAft>
                      </a:pPr>
                      <a:r>
                        <a:rPr lang="en-GB" sz="1000" b="0" dirty="0">
                          <a:effectLst/>
                          <a:latin typeface="Arial" panose="020B0604020202020204" pitchFamily="34" charset="0"/>
                          <a:ea typeface="Calibri" panose="020F0502020204030204" pitchFamily="34" charset="0"/>
                          <a:cs typeface="Arial" panose="020B0604020202020204" pitchFamily="34" charset="0"/>
                        </a:rPr>
                        <a:t>1 </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r">
                        <a:lnSpc>
                          <a:spcPct val="115000"/>
                        </a:lnSpc>
                        <a:spcAft>
                          <a:spcPts val="0"/>
                        </a:spcAft>
                      </a:pPr>
                      <a:r>
                        <a:rPr lang="en-GB" sz="1000" b="0" dirty="0">
                          <a:effectLst/>
                          <a:latin typeface="Arial" panose="020B0604020202020204" pitchFamily="34" charset="0"/>
                          <a:ea typeface="Calibri" panose="020F0502020204030204" pitchFamily="34" charset="0"/>
                          <a:cs typeface="Arial" panose="020B0604020202020204" pitchFamily="34" charset="0"/>
                        </a:rPr>
                        <a:t> - </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r">
                        <a:lnSpc>
                          <a:spcPct val="115000"/>
                        </a:lnSpc>
                        <a:spcAft>
                          <a:spcPts val="0"/>
                        </a:spcAft>
                      </a:pPr>
                      <a:r>
                        <a:rPr lang="en-GB" sz="1000" b="0" dirty="0">
                          <a:effectLst/>
                          <a:latin typeface="Arial" panose="020B0604020202020204" pitchFamily="34" charset="0"/>
                          <a:ea typeface="Calibri" panose="020F0502020204030204" pitchFamily="34" charset="0"/>
                          <a:cs typeface="Arial" panose="020B0604020202020204" pitchFamily="34" charset="0"/>
                        </a:rPr>
                        <a:t>1 </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r">
                        <a:lnSpc>
                          <a:spcPct val="115000"/>
                        </a:lnSpc>
                        <a:spcAft>
                          <a:spcPts val="0"/>
                        </a:spcAft>
                      </a:pPr>
                      <a:r>
                        <a:rPr lang="en-GB" sz="1000" b="0" dirty="0">
                          <a:effectLst/>
                          <a:latin typeface="Arial" panose="020B0604020202020204" pitchFamily="34" charset="0"/>
                          <a:ea typeface="Calibri" panose="020F0502020204030204" pitchFamily="34" charset="0"/>
                          <a:cs typeface="Arial" panose="020B0604020202020204" pitchFamily="34" charset="0"/>
                        </a:rPr>
                        <a:t> - </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r">
                        <a:lnSpc>
                          <a:spcPct val="115000"/>
                        </a:lnSpc>
                        <a:spcAft>
                          <a:spcPts val="0"/>
                        </a:spcAft>
                      </a:pPr>
                      <a:r>
                        <a:rPr lang="en-GB" sz="1000" b="0" dirty="0">
                          <a:effectLst/>
                          <a:latin typeface="Arial" panose="020B0604020202020204" pitchFamily="34" charset="0"/>
                          <a:ea typeface="Calibri" panose="020F0502020204030204" pitchFamily="34" charset="0"/>
                          <a:cs typeface="Arial" panose="020B0604020202020204" pitchFamily="34" charset="0"/>
                        </a:rPr>
                        <a:t>1 </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r">
                        <a:lnSpc>
                          <a:spcPct val="115000"/>
                        </a:lnSpc>
                        <a:spcAft>
                          <a:spcPts val="0"/>
                        </a:spcAft>
                      </a:pPr>
                      <a:r>
                        <a:rPr lang="en-GB" sz="1000" b="0" dirty="0">
                          <a:effectLst/>
                          <a:latin typeface="Arial" panose="020B0604020202020204" pitchFamily="34" charset="0"/>
                          <a:ea typeface="Calibri" panose="020F0502020204030204" pitchFamily="34" charset="0"/>
                          <a:cs typeface="Arial" panose="020B0604020202020204" pitchFamily="34" charset="0"/>
                        </a:rPr>
                        <a:t> - </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r">
                        <a:lnSpc>
                          <a:spcPct val="115000"/>
                        </a:lnSpc>
                        <a:spcAft>
                          <a:spcPts val="0"/>
                        </a:spcAft>
                      </a:pPr>
                      <a:r>
                        <a:rPr lang="en-GB" sz="1000" b="0" dirty="0">
                          <a:effectLst/>
                          <a:latin typeface="Arial" panose="020B0604020202020204" pitchFamily="34" charset="0"/>
                          <a:ea typeface="Calibri" panose="020F0502020204030204" pitchFamily="34" charset="0"/>
                          <a:cs typeface="Arial" panose="020B0604020202020204" pitchFamily="34" charset="0"/>
                        </a:rPr>
                        <a:t>1 </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r">
                        <a:lnSpc>
                          <a:spcPct val="115000"/>
                        </a:lnSpc>
                        <a:spcAft>
                          <a:spcPts val="0"/>
                        </a:spcAft>
                      </a:pPr>
                      <a:r>
                        <a:rPr lang="en-GB" sz="1000" b="0" dirty="0">
                          <a:effectLst/>
                          <a:latin typeface="Arial" panose="020B0604020202020204" pitchFamily="34" charset="0"/>
                          <a:ea typeface="Calibri" panose="020F0502020204030204" pitchFamily="34" charset="0"/>
                          <a:cs typeface="Arial" panose="020B0604020202020204" pitchFamily="34" charset="0"/>
                        </a:rPr>
                        <a:t> - </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xmlns="" val="2011135937"/>
                  </a:ext>
                </a:extLst>
              </a:tr>
              <a:tr h="0">
                <a:tc>
                  <a:txBody>
                    <a:bodyPr/>
                    <a:lstStyle/>
                    <a:p>
                      <a:pPr>
                        <a:lnSpc>
                          <a:spcPts val="1300"/>
                        </a:lnSpc>
                        <a:spcAft>
                          <a:spcPts val="0"/>
                        </a:spcAft>
                      </a:pPr>
                      <a:r>
                        <a:rPr lang="en-US" sz="1000" b="0" dirty="0">
                          <a:effectLst/>
                          <a:latin typeface="Arial" panose="020B0604020202020204" pitchFamily="34" charset="0"/>
                          <a:ea typeface="Times New Roman" panose="02020603050405020304" pitchFamily="18" charset="0"/>
                          <a:cs typeface="Arial" panose="020B0604020202020204" pitchFamily="34" charset="0"/>
                        </a:rPr>
                        <a:t>Households</a:t>
                      </a:r>
                    </a:p>
                  </a:txBody>
                  <a:tcPr marL="20823" marR="208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r">
                        <a:lnSpc>
                          <a:spcPct val="115000"/>
                        </a:lnSpc>
                        <a:spcAft>
                          <a:spcPts val="0"/>
                        </a:spcAft>
                      </a:pPr>
                      <a:r>
                        <a:rPr lang="en-GB" sz="1000" b="0" dirty="0">
                          <a:effectLst/>
                          <a:latin typeface="Arial" panose="020B0604020202020204" pitchFamily="34" charset="0"/>
                          <a:ea typeface="Calibri" panose="020F0502020204030204" pitchFamily="34" charset="0"/>
                          <a:cs typeface="Arial" panose="020B0604020202020204" pitchFamily="34" charset="0"/>
                        </a:rPr>
                        <a:t> - </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r">
                        <a:lnSpc>
                          <a:spcPct val="115000"/>
                        </a:lnSpc>
                        <a:spcAft>
                          <a:spcPts val="0"/>
                        </a:spcAft>
                      </a:pPr>
                      <a:r>
                        <a:rPr lang="en-GB" sz="1000" b="0" dirty="0">
                          <a:effectLst/>
                          <a:latin typeface="Arial" panose="020B0604020202020204" pitchFamily="34" charset="0"/>
                          <a:ea typeface="Calibri" panose="020F0502020204030204" pitchFamily="34" charset="0"/>
                          <a:cs typeface="Arial" panose="020B0604020202020204" pitchFamily="34" charset="0"/>
                        </a:rPr>
                        <a:t> - </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r">
                        <a:lnSpc>
                          <a:spcPct val="115000"/>
                        </a:lnSpc>
                        <a:spcAft>
                          <a:spcPts val="0"/>
                        </a:spcAft>
                      </a:pPr>
                      <a:r>
                        <a:rPr lang="en-GB" sz="1000" b="0" dirty="0">
                          <a:effectLst/>
                          <a:latin typeface="Arial" panose="020B0604020202020204" pitchFamily="34" charset="0"/>
                          <a:ea typeface="Calibri" panose="020F0502020204030204" pitchFamily="34" charset="0"/>
                          <a:cs typeface="Arial" panose="020B0604020202020204" pitchFamily="34" charset="0"/>
                        </a:rPr>
                        <a:t> - </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r">
                        <a:lnSpc>
                          <a:spcPct val="115000"/>
                        </a:lnSpc>
                        <a:spcAft>
                          <a:spcPts val="0"/>
                        </a:spcAft>
                      </a:pPr>
                      <a:r>
                        <a:rPr lang="en-GB" sz="1000" b="0" dirty="0">
                          <a:effectLst/>
                          <a:latin typeface="Arial" panose="020B0604020202020204" pitchFamily="34" charset="0"/>
                          <a:ea typeface="Calibri" panose="020F0502020204030204" pitchFamily="34" charset="0"/>
                          <a:cs typeface="Arial" panose="020B0604020202020204" pitchFamily="34" charset="0"/>
                        </a:rPr>
                        <a:t> - </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r">
                        <a:lnSpc>
                          <a:spcPct val="115000"/>
                        </a:lnSpc>
                        <a:spcAft>
                          <a:spcPts val="0"/>
                        </a:spcAft>
                      </a:pPr>
                      <a:r>
                        <a:rPr lang="en-GB" sz="1000" b="0" dirty="0">
                          <a:effectLst/>
                          <a:latin typeface="Arial" panose="020B0604020202020204" pitchFamily="34" charset="0"/>
                          <a:ea typeface="Calibri" panose="020F0502020204030204" pitchFamily="34" charset="0"/>
                          <a:cs typeface="Arial" panose="020B0604020202020204" pitchFamily="34" charset="0"/>
                        </a:rPr>
                        <a:t> - </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r">
                        <a:lnSpc>
                          <a:spcPct val="115000"/>
                        </a:lnSpc>
                        <a:spcAft>
                          <a:spcPts val="0"/>
                        </a:spcAft>
                      </a:pPr>
                      <a:r>
                        <a:rPr lang="en-GB" sz="1000" b="0" dirty="0">
                          <a:effectLst/>
                          <a:latin typeface="Arial" panose="020B0604020202020204" pitchFamily="34" charset="0"/>
                          <a:ea typeface="Calibri" panose="020F0502020204030204" pitchFamily="34" charset="0"/>
                          <a:cs typeface="Arial" panose="020B0604020202020204" pitchFamily="34" charset="0"/>
                        </a:rPr>
                        <a:t> - </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r">
                        <a:lnSpc>
                          <a:spcPct val="115000"/>
                        </a:lnSpc>
                        <a:spcAft>
                          <a:spcPts val="0"/>
                        </a:spcAft>
                      </a:pPr>
                      <a:r>
                        <a:rPr lang="en-GB" sz="1000" b="0" dirty="0">
                          <a:effectLst/>
                          <a:latin typeface="Arial" panose="020B0604020202020204" pitchFamily="34" charset="0"/>
                          <a:ea typeface="Calibri" panose="020F0502020204030204" pitchFamily="34" charset="0"/>
                          <a:cs typeface="Arial" panose="020B0604020202020204" pitchFamily="34" charset="0"/>
                        </a:rPr>
                        <a:t> 111 </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r">
                        <a:lnSpc>
                          <a:spcPct val="115000"/>
                        </a:lnSpc>
                        <a:spcAft>
                          <a:spcPts val="0"/>
                        </a:spcAft>
                      </a:pPr>
                      <a:r>
                        <a:rPr lang="en-GB" sz="1000" b="0" dirty="0">
                          <a:effectLst/>
                          <a:latin typeface="Arial" panose="020B0604020202020204" pitchFamily="34" charset="0"/>
                          <a:ea typeface="Calibri" panose="020F0502020204030204" pitchFamily="34" charset="0"/>
                          <a:cs typeface="Arial" panose="020B0604020202020204" pitchFamily="34" charset="0"/>
                        </a:rPr>
                        <a:t> 109 </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xmlns="" val="429657461"/>
                  </a:ext>
                </a:extLst>
              </a:tr>
              <a:tr h="196172">
                <a:tc>
                  <a:txBody>
                    <a:bodyPr/>
                    <a:lstStyle/>
                    <a:p>
                      <a:pPr>
                        <a:lnSpc>
                          <a:spcPts val="1300"/>
                        </a:lnSpc>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Payments for capital assets</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20823" marR="208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BC2E6"/>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 153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BC2E6"/>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 -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BC2E6"/>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 153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BC2E6"/>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145</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BC2E6"/>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8</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BC2E6"/>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94,8%</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BC2E6"/>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 776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BC2E6"/>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 479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9BC2E6"/>
                    </a:solidFill>
                  </a:tcPr>
                </a:tc>
                <a:extLst>
                  <a:ext uri="{0D108BD9-81ED-4DB2-BD59-A6C34878D82A}">
                    <a16:rowId xmlns:a16="http://schemas.microsoft.com/office/drawing/2014/main" xmlns="" val="4257028982"/>
                  </a:ext>
                </a:extLst>
              </a:tr>
              <a:tr h="0">
                <a:tc>
                  <a:txBody>
                    <a:bodyPr/>
                    <a:lstStyle/>
                    <a:p>
                      <a:pPr>
                        <a:lnSpc>
                          <a:spcPts val="1300"/>
                        </a:lnSpc>
                        <a:spcAft>
                          <a:spcPts val="0"/>
                        </a:spcAft>
                      </a:pPr>
                      <a:r>
                        <a:rPr lang="en-US" sz="1000" b="0" dirty="0">
                          <a:effectLst/>
                          <a:latin typeface="Arial" panose="020B0604020202020204" pitchFamily="34" charset="0"/>
                          <a:ea typeface="Times New Roman" panose="02020603050405020304" pitchFamily="18" charset="0"/>
                          <a:cs typeface="Arial" panose="020B0604020202020204" pitchFamily="34" charset="0"/>
                        </a:rPr>
                        <a:t>Machinery and equipment</a:t>
                      </a:r>
                    </a:p>
                  </a:txBody>
                  <a:tcPr marL="20823" marR="208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r">
                        <a:lnSpc>
                          <a:spcPct val="115000"/>
                        </a:lnSpc>
                        <a:spcAft>
                          <a:spcPts val="0"/>
                        </a:spcAft>
                      </a:pPr>
                      <a:r>
                        <a:rPr lang="en-GB" sz="1000" b="0" dirty="0">
                          <a:effectLst/>
                          <a:latin typeface="Arial" panose="020B0604020202020204" pitchFamily="34" charset="0"/>
                          <a:ea typeface="Calibri" panose="020F0502020204030204" pitchFamily="34" charset="0"/>
                          <a:cs typeface="Arial" panose="020B0604020202020204" pitchFamily="34" charset="0"/>
                        </a:rPr>
                        <a:t> 153 </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r">
                        <a:lnSpc>
                          <a:spcPct val="115000"/>
                        </a:lnSpc>
                        <a:spcAft>
                          <a:spcPts val="0"/>
                        </a:spcAft>
                      </a:pPr>
                      <a:r>
                        <a:rPr lang="en-GB" sz="1000" b="0" dirty="0">
                          <a:effectLst/>
                          <a:latin typeface="Arial" panose="020B0604020202020204" pitchFamily="34" charset="0"/>
                          <a:ea typeface="Calibri" panose="020F0502020204030204" pitchFamily="34" charset="0"/>
                          <a:cs typeface="Arial" panose="020B0604020202020204" pitchFamily="34" charset="0"/>
                        </a:rPr>
                        <a:t> - </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r">
                        <a:lnSpc>
                          <a:spcPct val="115000"/>
                        </a:lnSpc>
                        <a:spcAft>
                          <a:spcPts val="0"/>
                        </a:spcAft>
                      </a:pPr>
                      <a:r>
                        <a:rPr lang="en-GB" sz="1000" b="0" dirty="0">
                          <a:effectLst/>
                          <a:latin typeface="Arial" panose="020B0604020202020204" pitchFamily="34" charset="0"/>
                          <a:ea typeface="Calibri" panose="020F0502020204030204" pitchFamily="34" charset="0"/>
                          <a:cs typeface="Arial" panose="020B0604020202020204" pitchFamily="34" charset="0"/>
                        </a:rPr>
                        <a:t> 153 </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r">
                        <a:lnSpc>
                          <a:spcPct val="115000"/>
                        </a:lnSpc>
                        <a:spcAft>
                          <a:spcPts val="0"/>
                        </a:spcAft>
                      </a:pPr>
                      <a:r>
                        <a:rPr lang="en-GB" sz="1000" b="0" dirty="0">
                          <a:effectLst/>
                          <a:latin typeface="Arial" panose="020B0604020202020204" pitchFamily="34" charset="0"/>
                          <a:ea typeface="Calibri" panose="020F0502020204030204" pitchFamily="34" charset="0"/>
                          <a:cs typeface="Arial" panose="020B0604020202020204" pitchFamily="34" charset="0"/>
                        </a:rPr>
                        <a:t>145</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r">
                        <a:lnSpc>
                          <a:spcPct val="115000"/>
                        </a:lnSpc>
                        <a:spcAft>
                          <a:spcPts val="0"/>
                        </a:spcAft>
                      </a:pPr>
                      <a:r>
                        <a:rPr lang="en-GB" sz="1000" b="0" dirty="0">
                          <a:effectLst/>
                          <a:latin typeface="Arial" panose="020B0604020202020204" pitchFamily="34" charset="0"/>
                          <a:ea typeface="Calibri" panose="020F0502020204030204" pitchFamily="34" charset="0"/>
                          <a:cs typeface="Arial" panose="020B0604020202020204" pitchFamily="34" charset="0"/>
                        </a:rPr>
                        <a:t>8</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r">
                        <a:lnSpc>
                          <a:spcPct val="115000"/>
                        </a:lnSpc>
                        <a:spcAft>
                          <a:spcPts val="0"/>
                        </a:spcAft>
                      </a:pPr>
                      <a:r>
                        <a:rPr lang="en-GB" sz="1000" b="0" dirty="0">
                          <a:effectLst/>
                          <a:latin typeface="Arial" panose="020B0604020202020204" pitchFamily="34" charset="0"/>
                          <a:ea typeface="Calibri" panose="020F0502020204030204" pitchFamily="34" charset="0"/>
                          <a:cs typeface="Arial" panose="020B0604020202020204" pitchFamily="34" charset="0"/>
                        </a:rPr>
                        <a:t>94,8%</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r">
                        <a:lnSpc>
                          <a:spcPct val="115000"/>
                        </a:lnSpc>
                        <a:spcAft>
                          <a:spcPts val="0"/>
                        </a:spcAft>
                      </a:pPr>
                      <a:r>
                        <a:rPr lang="en-GB" sz="1000" b="0" dirty="0">
                          <a:effectLst/>
                          <a:latin typeface="Arial" panose="020B0604020202020204" pitchFamily="34" charset="0"/>
                          <a:ea typeface="Calibri" panose="020F0502020204030204" pitchFamily="34" charset="0"/>
                          <a:cs typeface="Arial" panose="020B0604020202020204" pitchFamily="34" charset="0"/>
                        </a:rPr>
                        <a:t> 463 </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r">
                        <a:lnSpc>
                          <a:spcPct val="115000"/>
                        </a:lnSpc>
                        <a:spcAft>
                          <a:spcPts val="0"/>
                        </a:spcAft>
                      </a:pPr>
                      <a:r>
                        <a:rPr lang="en-GB" sz="1000" b="0" dirty="0">
                          <a:effectLst/>
                          <a:latin typeface="Arial" panose="020B0604020202020204" pitchFamily="34" charset="0"/>
                          <a:ea typeface="Calibri" panose="020F0502020204030204" pitchFamily="34" charset="0"/>
                          <a:cs typeface="Arial" panose="020B0604020202020204" pitchFamily="34" charset="0"/>
                        </a:rPr>
                        <a:t> 460 </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xmlns="" val="863094761"/>
                  </a:ext>
                </a:extLst>
              </a:tr>
              <a:tr h="275206">
                <a:tc>
                  <a:txBody>
                    <a:bodyPr/>
                    <a:lstStyle/>
                    <a:p>
                      <a:pPr>
                        <a:lnSpc>
                          <a:spcPts val="1300"/>
                        </a:lnSpc>
                        <a:spcAft>
                          <a:spcPts val="0"/>
                        </a:spcAft>
                      </a:pPr>
                      <a:r>
                        <a:rPr lang="en-US" sz="1000" b="0" dirty="0">
                          <a:effectLst/>
                          <a:latin typeface="Arial" panose="020B0604020202020204" pitchFamily="34" charset="0"/>
                          <a:ea typeface="Times New Roman" panose="02020603050405020304" pitchFamily="18" charset="0"/>
                          <a:cs typeface="Arial" panose="020B0604020202020204" pitchFamily="34" charset="0"/>
                        </a:rPr>
                        <a:t>Software and other intangible assets</a:t>
                      </a:r>
                    </a:p>
                  </a:txBody>
                  <a:tcPr marL="20823" marR="208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r">
                        <a:lnSpc>
                          <a:spcPct val="115000"/>
                        </a:lnSpc>
                        <a:spcAft>
                          <a:spcPts val="0"/>
                        </a:spcAft>
                      </a:pPr>
                      <a:r>
                        <a:rPr lang="en-GB" sz="1000" b="0" dirty="0">
                          <a:effectLst/>
                          <a:latin typeface="Arial" panose="020B0604020202020204" pitchFamily="34" charset="0"/>
                          <a:ea typeface="Calibri" panose="020F0502020204030204" pitchFamily="34" charset="0"/>
                          <a:cs typeface="Arial" panose="020B0604020202020204" pitchFamily="34" charset="0"/>
                        </a:rPr>
                        <a:t> - </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r">
                        <a:lnSpc>
                          <a:spcPct val="115000"/>
                        </a:lnSpc>
                        <a:spcAft>
                          <a:spcPts val="0"/>
                        </a:spcAft>
                      </a:pPr>
                      <a:r>
                        <a:rPr lang="en-GB" sz="1000" b="0" dirty="0">
                          <a:effectLst/>
                          <a:latin typeface="Arial" panose="020B0604020202020204" pitchFamily="34" charset="0"/>
                          <a:ea typeface="Calibri" panose="020F0502020204030204" pitchFamily="34" charset="0"/>
                          <a:cs typeface="Arial" panose="020B0604020202020204" pitchFamily="34" charset="0"/>
                        </a:rPr>
                        <a:t> - </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r">
                        <a:lnSpc>
                          <a:spcPct val="115000"/>
                        </a:lnSpc>
                        <a:spcAft>
                          <a:spcPts val="0"/>
                        </a:spcAft>
                      </a:pPr>
                      <a:r>
                        <a:rPr lang="en-GB" sz="1000" b="0" dirty="0">
                          <a:effectLst/>
                          <a:latin typeface="Arial" panose="020B0604020202020204" pitchFamily="34" charset="0"/>
                          <a:ea typeface="Calibri" panose="020F0502020204030204" pitchFamily="34" charset="0"/>
                          <a:cs typeface="Arial" panose="020B0604020202020204" pitchFamily="34" charset="0"/>
                        </a:rPr>
                        <a:t> - </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r">
                        <a:lnSpc>
                          <a:spcPct val="115000"/>
                        </a:lnSpc>
                        <a:spcAft>
                          <a:spcPts val="0"/>
                        </a:spcAft>
                      </a:pPr>
                      <a:r>
                        <a:rPr lang="en-GB" sz="1000" b="0" dirty="0">
                          <a:effectLst/>
                          <a:latin typeface="Arial" panose="020B0604020202020204" pitchFamily="34" charset="0"/>
                          <a:ea typeface="Calibri" panose="020F0502020204030204" pitchFamily="34" charset="0"/>
                          <a:cs typeface="Arial" panose="020B0604020202020204" pitchFamily="34" charset="0"/>
                        </a:rPr>
                        <a:t> - </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r">
                        <a:lnSpc>
                          <a:spcPct val="115000"/>
                        </a:lnSpc>
                        <a:spcAft>
                          <a:spcPts val="0"/>
                        </a:spcAft>
                      </a:pPr>
                      <a:r>
                        <a:rPr lang="en-GB" sz="1000" b="0" dirty="0">
                          <a:effectLst/>
                          <a:latin typeface="Arial" panose="020B0604020202020204" pitchFamily="34" charset="0"/>
                          <a:ea typeface="Calibri" panose="020F0502020204030204" pitchFamily="34" charset="0"/>
                          <a:cs typeface="Arial" panose="020B0604020202020204" pitchFamily="34" charset="0"/>
                        </a:rPr>
                        <a:t> - </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r">
                        <a:lnSpc>
                          <a:spcPct val="115000"/>
                        </a:lnSpc>
                        <a:spcAft>
                          <a:spcPts val="0"/>
                        </a:spcAft>
                      </a:pPr>
                      <a:r>
                        <a:rPr lang="en-GB" sz="1000" b="0" dirty="0">
                          <a:effectLst/>
                          <a:latin typeface="Arial" panose="020B0604020202020204" pitchFamily="34" charset="0"/>
                          <a:ea typeface="Calibri" panose="020F0502020204030204" pitchFamily="34" charset="0"/>
                          <a:cs typeface="Arial" panose="020B0604020202020204" pitchFamily="34" charset="0"/>
                        </a:rPr>
                        <a:t> - </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r">
                        <a:lnSpc>
                          <a:spcPct val="115000"/>
                        </a:lnSpc>
                        <a:spcAft>
                          <a:spcPts val="0"/>
                        </a:spcAft>
                      </a:pPr>
                      <a:r>
                        <a:rPr lang="en-GB" sz="1000" b="0" dirty="0">
                          <a:effectLst/>
                          <a:latin typeface="Arial" panose="020B0604020202020204" pitchFamily="34" charset="0"/>
                          <a:ea typeface="Calibri" panose="020F0502020204030204" pitchFamily="34" charset="0"/>
                          <a:cs typeface="Arial" panose="020B0604020202020204" pitchFamily="34" charset="0"/>
                        </a:rPr>
                        <a:t> 313 </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algn="r">
                        <a:lnSpc>
                          <a:spcPct val="115000"/>
                        </a:lnSpc>
                        <a:spcAft>
                          <a:spcPts val="0"/>
                        </a:spcAft>
                      </a:pPr>
                      <a:r>
                        <a:rPr lang="en-GB" sz="1000" b="0" dirty="0">
                          <a:effectLst/>
                          <a:latin typeface="Arial" panose="020B0604020202020204" pitchFamily="34" charset="0"/>
                          <a:ea typeface="Calibri" panose="020F0502020204030204" pitchFamily="34" charset="0"/>
                          <a:cs typeface="Arial" panose="020B0604020202020204" pitchFamily="34" charset="0"/>
                        </a:rPr>
                        <a:t> 19 </a:t>
                      </a:r>
                      <a:endParaRPr lang="en-US" sz="1100" b="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xmlns="" val="4000784861"/>
                  </a:ext>
                </a:extLst>
              </a:tr>
              <a:tr h="0">
                <a:tc>
                  <a:txBody>
                    <a:bodyPr/>
                    <a:lstStyle/>
                    <a:p>
                      <a:pPr>
                        <a:lnSpc>
                          <a:spcPts val="1300"/>
                        </a:lnSpc>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Payment for financial assets</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20823" marR="208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BC2E6"/>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 -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BC2E6"/>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 -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BC2E6"/>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 -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BC2E6"/>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 -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BC2E6"/>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 -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BC2E6"/>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 -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BC2E6"/>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6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BC2E6"/>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6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9BC2E6"/>
                    </a:solidFill>
                  </a:tcPr>
                </a:tc>
                <a:extLst>
                  <a:ext uri="{0D108BD9-81ED-4DB2-BD59-A6C34878D82A}">
                    <a16:rowId xmlns:a16="http://schemas.microsoft.com/office/drawing/2014/main" xmlns="" val="643845532"/>
                  </a:ext>
                </a:extLst>
              </a:tr>
              <a:tr h="0">
                <a:tc>
                  <a:txBody>
                    <a:bodyPr/>
                    <a:lstStyle/>
                    <a:p>
                      <a:pPr>
                        <a:lnSpc>
                          <a:spcPts val="1300"/>
                        </a:lnSpc>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 Total </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20823" marR="208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 34 834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 -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 34 834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11 551</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23 283</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33,2%</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38 437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29 856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extLst>
                  <a:ext uri="{0D108BD9-81ED-4DB2-BD59-A6C34878D82A}">
                    <a16:rowId xmlns:a16="http://schemas.microsoft.com/office/drawing/2014/main" xmlns="" val="3771055617"/>
                  </a:ext>
                </a:extLst>
              </a:tr>
            </a:tbl>
          </a:graphicData>
        </a:graphic>
      </p:graphicFrame>
    </p:spTree>
    <p:extLst>
      <p:ext uri="{BB962C8B-B14F-4D97-AF65-F5344CB8AC3E}">
        <p14:creationId xmlns:p14="http://schemas.microsoft.com/office/powerpoint/2010/main" xmlns="" val="10717102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itle 1">
            <a:extLst>
              <a:ext uri="{FF2B5EF4-FFF2-40B4-BE49-F238E27FC236}">
                <a16:creationId xmlns:a16="http://schemas.microsoft.com/office/drawing/2014/main" xmlns="" id="{FDCBA928-45AA-DF47-84FF-9B421305571C}"/>
              </a:ext>
            </a:extLst>
          </p:cNvPr>
          <p:cNvSpPr txBox="1">
            <a:spLocks noGrp="1"/>
          </p:cNvSpPr>
          <p:nvPr>
            <p:ph type="title"/>
          </p:nvPr>
        </p:nvSpPr>
        <p:spPr>
          <a:xfrm>
            <a:off x="0" y="0"/>
            <a:ext cx="7436965" cy="493960"/>
          </a:xfrm>
          <a:solidFill>
            <a:schemeClr val="accent1">
              <a:alpha val="70195"/>
            </a:schemeClr>
          </a:solidFill>
        </p:spPr>
        <p:txBody>
          <a:bodyPr/>
          <a:lstStyle/>
          <a:p>
            <a:pPr>
              <a:defRPr/>
            </a:pPr>
            <a:r>
              <a:rPr lang="en-ZA" sz="2400" dirty="0"/>
              <a:t>Appropriation statement </a:t>
            </a:r>
            <a:r>
              <a:rPr lang="en-ZA" sz="1200" dirty="0"/>
              <a:t>(continued)</a:t>
            </a:r>
            <a:endParaRPr lang="en-US" altLang="en-US" sz="2400" dirty="0">
              <a:solidFill>
                <a:schemeClr val="tx1"/>
              </a:solidFill>
              <a:ea typeface="MS PGothic" panose="020B0600070205080204" pitchFamily="34" charset="-128"/>
              <a:cs typeface="Calibri" panose="020F0502020204030204" pitchFamily="34" charset="0"/>
            </a:endParaRPr>
          </a:p>
        </p:txBody>
      </p:sp>
      <p:sp>
        <p:nvSpPr>
          <p:cNvPr id="23553" name="Slide Number Placeholder 3">
            <a:extLst>
              <a:ext uri="{FF2B5EF4-FFF2-40B4-BE49-F238E27FC236}">
                <a16:creationId xmlns:a16="http://schemas.microsoft.com/office/drawing/2014/main" xmlns="" id="{65D2B2FB-68C6-604C-91C3-729C0CD89AA9}"/>
              </a:ext>
            </a:extLst>
          </p:cNvPr>
          <p:cNvSpPr>
            <a:spLocks noGrp="1"/>
          </p:cNvSpPr>
          <p:nvPr>
            <p:ph type="sldNum" sz="quarter" idx="12"/>
          </p:nvPr>
        </p:nvSpPr>
        <p:spPr bwMode="auto">
          <a:xfrm>
            <a:off x="7596336" y="4886325"/>
            <a:ext cx="1554014" cy="273050"/>
          </a:xfrm>
          <a:extLst>
            <a:ext uri="{909E8E84-426E-40dd-AFC4-6F175D3DCCD1}"/>
            <a:ext uri="{91240B29-F687-4f45-9708-019B960494DF}"/>
          </a:extLst>
        </p:spPr>
        <p:txBody>
          <a:bodyPr/>
          <a:lstStyle>
            <a:lvl1pPr eaLnBrk="0" hangingPunct="0">
              <a:defRPr sz="1800">
                <a:solidFill>
                  <a:schemeClr val="tx1"/>
                </a:solidFill>
                <a:latin typeface="Calibri" charset="0"/>
                <a:ea typeface="MS PGothic" charset="0"/>
                <a:cs typeface="MS PGothic" charset="0"/>
              </a:defRPr>
            </a:lvl1pPr>
            <a:lvl2pPr marL="557213" indent="-214313" eaLnBrk="0" hangingPunct="0">
              <a:defRPr sz="1800">
                <a:solidFill>
                  <a:schemeClr val="tx1"/>
                </a:solidFill>
                <a:latin typeface="Calibri" charset="0"/>
                <a:ea typeface="MS PGothic" charset="0"/>
                <a:cs typeface="MS PGothic" charset="0"/>
              </a:defRPr>
            </a:lvl2pPr>
            <a:lvl3pPr marL="857250" indent="-171450" eaLnBrk="0" hangingPunct="0">
              <a:defRPr sz="1800">
                <a:solidFill>
                  <a:schemeClr val="tx1"/>
                </a:solidFill>
                <a:latin typeface="Calibri" charset="0"/>
                <a:ea typeface="MS PGothic" charset="0"/>
                <a:cs typeface="MS PGothic" charset="0"/>
              </a:defRPr>
            </a:lvl3pPr>
            <a:lvl4pPr marL="1200150" indent="-171450" eaLnBrk="0" hangingPunct="0">
              <a:defRPr sz="1800">
                <a:solidFill>
                  <a:schemeClr val="tx1"/>
                </a:solidFill>
                <a:latin typeface="Calibri" charset="0"/>
                <a:ea typeface="MS PGothic" charset="0"/>
                <a:cs typeface="MS PGothic" charset="0"/>
              </a:defRPr>
            </a:lvl4pPr>
            <a:lvl5pPr marL="1543050" indent="-171450" eaLnBrk="0" hangingPunct="0">
              <a:defRPr sz="1800">
                <a:solidFill>
                  <a:schemeClr val="tx1"/>
                </a:solidFill>
                <a:latin typeface="Calibri" charset="0"/>
                <a:ea typeface="MS PGothic" charset="0"/>
                <a:cs typeface="MS PGothic" charset="0"/>
              </a:defRPr>
            </a:lvl5pPr>
            <a:lvl6pPr marL="1885950" indent="-171450" eaLnBrk="0" fontAlgn="base" hangingPunct="0">
              <a:spcBef>
                <a:spcPct val="0"/>
              </a:spcBef>
              <a:spcAft>
                <a:spcPct val="0"/>
              </a:spcAft>
              <a:defRPr sz="1800">
                <a:solidFill>
                  <a:schemeClr val="tx1"/>
                </a:solidFill>
                <a:latin typeface="Calibri" charset="0"/>
                <a:ea typeface="MS PGothic" charset="0"/>
                <a:cs typeface="MS PGothic" charset="0"/>
              </a:defRPr>
            </a:lvl6pPr>
            <a:lvl7pPr marL="2228850" indent="-171450" eaLnBrk="0" fontAlgn="base" hangingPunct="0">
              <a:spcBef>
                <a:spcPct val="0"/>
              </a:spcBef>
              <a:spcAft>
                <a:spcPct val="0"/>
              </a:spcAft>
              <a:defRPr sz="1800">
                <a:solidFill>
                  <a:schemeClr val="tx1"/>
                </a:solidFill>
                <a:latin typeface="Calibri" charset="0"/>
                <a:ea typeface="MS PGothic" charset="0"/>
                <a:cs typeface="MS PGothic" charset="0"/>
              </a:defRPr>
            </a:lvl7pPr>
            <a:lvl8pPr marL="2571750" indent="-171450" eaLnBrk="0" fontAlgn="base" hangingPunct="0">
              <a:spcBef>
                <a:spcPct val="0"/>
              </a:spcBef>
              <a:spcAft>
                <a:spcPct val="0"/>
              </a:spcAft>
              <a:defRPr sz="1800">
                <a:solidFill>
                  <a:schemeClr val="tx1"/>
                </a:solidFill>
                <a:latin typeface="Calibri" charset="0"/>
                <a:ea typeface="MS PGothic" charset="0"/>
                <a:cs typeface="MS PGothic" charset="0"/>
              </a:defRPr>
            </a:lvl8pPr>
            <a:lvl9pPr marL="2914650" indent="-171450" eaLnBrk="0" fontAlgn="base" hangingPunct="0">
              <a:spcBef>
                <a:spcPct val="0"/>
              </a:spcBef>
              <a:spcAft>
                <a:spcPct val="0"/>
              </a:spcAft>
              <a:defRPr sz="1800">
                <a:solidFill>
                  <a:schemeClr val="tx1"/>
                </a:solidFill>
                <a:latin typeface="Calibri" charset="0"/>
                <a:ea typeface="MS PGothic" charset="0"/>
                <a:cs typeface="MS PGothic" charset="0"/>
              </a:defRPr>
            </a:lvl9pPr>
          </a:lstStyle>
          <a:p>
            <a:pPr eaLnBrk="1" hangingPunct="1">
              <a:defRPr/>
            </a:pPr>
            <a:fld id="{BF2A8685-4204-7247-ABC1-71F1BAA9D6F8}" type="slidenum">
              <a:rPr lang="en-ZA" sz="1050">
                <a:solidFill>
                  <a:srgbClr val="000000"/>
                </a:solidFill>
              </a:rPr>
              <a:pPr eaLnBrk="1" hangingPunct="1">
                <a:defRPr/>
              </a:pPr>
              <a:t>17</a:t>
            </a:fld>
            <a:endParaRPr lang="en-ZA" sz="1050" dirty="0">
              <a:solidFill>
                <a:srgbClr val="000000"/>
              </a:solidFill>
            </a:endParaRPr>
          </a:p>
        </p:txBody>
      </p:sp>
      <p:sp>
        <p:nvSpPr>
          <p:cNvPr id="7" name="Content Placeholder 2">
            <a:extLst>
              <a:ext uri="{FF2B5EF4-FFF2-40B4-BE49-F238E27FC236}">
                <a16:creationId xmlns:a16="http://schemas.microsoft.com/office/drawing/2014/main" xmlns="" id="{43BF4545-1ACD-BD46-B2C3-29C11AAF768F}"/>
              </a:ext>
            </a:extLst>
          </p:cNvPr>
          <p:cNvSpPr>
            <a:spLocks noGrp="1"/>
          </p:cNvSpPr>
          <p:nvPr>
            <p:ph idx="1"/>
          </p:nvPr>
        </p:nvSpPr>
        <p:spPr>
          <a:xfrm>
            <a:off x="0" y="624518"/>
            <a:ext cx="7681893" cy="4328566"/>
          </a:xfrm>
        </p:spPr>
        <p:txBody>
          <a:bodyPr>
            <a:noAutofit/>
          </a:bodyPr>
          <a:lstStyle/>
          <a:p>
            <a:pPr marL="228600" indent="-228600" eaLnBrk="1" fontAlgn="auto" hangingPunct="1">
              <a:lnSpc>
                <a:spcPct val="150000"/>
              </a:lnSpc>
              <a:spcBef>
                <a:spcPts val="0"/>
              </a:spcBef>
              <a:spcAft>
                <a:spcPts val="0"/>
              </a:spcAft>
              <a:buSzPct val="100000"/>
            </a:pPr>
            <a:endParaRPr lang="en-GB" sz="2000" kern="1200" dirty="0">
              <a:latin typeface="Century Gothic"/>
            </a:endParaRPr>
          </a:p>
          <a:p>
            <a:pPr marL="228600" lvl="0" indent="-228600" eaLnBrk="1" fontAlgn="auto" hangingPunct="1">
              <a:lnSpc>
                <a:spcPct val="150000"/>
              </a:lnSpc>
              <a:spcBef>
                <a:spcPts val="0"/>
              </a:spcBef>
              <a:spcAft>
                <a:spcPts val="0"/>
              </a:spcAft>
              <a:buSzPct val="100000"/>
            </a:pPr>
            <a:endParaRPr lang="en-GB" sz="2000" kern="1200" dirty="0">
              <a:latin typeface="Century Gothic" panose="020B0502020202020204" pitchFamily="34" charset="0"/>
            </a:endParaRPr>
          </a:p>
          <a:p>
            <a:pPr marL="0" lvl="0" indent="0" algn="just">
              <a:spcBef>
                <a:spcPts val="0"/>
              </a:spcBef>
              <a:spcAft>
                <a:spcPts val="0"/>
              </a:spcAft>
              <a:buSzPct val="100000"/>
              <a:buNone/>
            </a:pPr>
            <a:endParaRPr lang="en-GB" sz="2400" kern="1200" dirty="0">
              <a:solidFill>
                <a:srgbClr val="595959"/>
              </a:solidFill>
              <a:latin typeface="Century Gothic" panose="020B0502020202020204" pitchFamily="34" charset="0"/>
            </a:endParaRPr>
          </a:p>
        </p:txBody>
      </p:sp>
      <p:sp>
        <p:nvSpPr>
          <p:cNvPr id="8" name="TextBox 7">
            <a:extLst>
              <a:ext uri="{FF2B5EF4-FFF2-40B4-BE49-F238E27FC236}">
                <a16:creationId xmlns:a16="http://schemas.microsoft.com/office/drawing/2014/main" xmlns="" id="{D6C37885-84C6-4488-976C-3D7BB20C0363}"/>
              </a:ext>
            </a:extLst>
          </p:cNvPr>
          <p:cNvSpPr txBox="1"/>
          <p:nvPr/>
        </p:nvSpPr>
        <p:spPr>
          <a:xfrm>
            <a:off x="3200400" y="2343150"/>
            <a:ext cx="2743200"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GB" dirty="0"/>
          </a:p>
        </p:txBody>
      </p:sp>
      <p:graphicFrame>
        <p:nvGraphicFramePr>
          <p:cNvPr id="2" name="Table 1"/>
          <p:cNvGraphicFramePr>
            <a:graphicFrameLocks noGrp="1"/>
          </p:cNvGraphicFramePr>
          <p:nvPr/>
        </p:nvGraphicFramePr>
        <p:xfrm>
          <a:off x="124342" y="589753"/>
          <a:ext cx="8132075" cy="2083876"/>
        </p:xfrm>
        <a:graphic>
          <a:graphicData uri="http://schemas.openxmlformats.org/drawingml/2006/table">
            <a:tbl>
              <a:tblPr firstRow="1" firstCol="1" bandRow="1"/>
              <a:tblGrid>
                <a:gridCol w="1769203">
                  <a:extLst>
                    <a:ext uri="{9D8B030D-6E8A-4147-A177-3AD203B41FA5}">
                      <a16:colId xmlns:a16="http://schemas.microsoft.com/office/drawing/2014/main" xmlns="" val="2809072467"/>
                    </a:ext>
                  </a:extLst>
                </a:gridCol>
                <a:gridCol w="795359">
                  <a:extLst>
                    <a:ext uri="{9D8B030D-6E8A-4147-A177-3AD203B41FA5}">
                      <a16:colId xmlns:a16="http://schemas.microsoft.com/office/drawing/2014/main" xmlns="" val="753300086"/>
                    </a:ext>
                  </a:extLst>
                </a:gridCol>
                <a:gridCol w="795359">
                  <a:extLst>
                    <a:ext uri="{9D8B030D-6E8A-4147-A177-3AD203B41FA5}">
                      <a16:colId xmlns:a16="http://schemas.microsoft.com/office/drawing/2014/main" xmlns="" val="2864979941"/>
                    </a:ext>
                  </a:extLst>
                </a:gridCol>
                <a:gridCol w="795359">
                  <a:extLst>
                    <a:ext uri="{9D8B030D-6E8A-4147-A177-3AD203B41FA5}">
                      <a16:colId xmlns:a16="http://schemas.microsoft.com/office/drawing/2014/main" xmlns="" val="1285443851"/>
                    </a:ext>
                  </a:extLst>
                </a:gridCol>
                <a:gridCol w="795359">
                  <a:extLst>
                    <a:ext uri="{9D8B030D-6E8A-4147-A177-3AD203B41FA5}">
                      <a16:colId xmlns:a16="http://schemas.microsoft.com/office/drawing/2014/main" xmlns="" val="1530228230"/>
                    </a:ext>
                  </a:extLst>
                </a:gridCol>
                <a:gridCol w="795359">
                  <a:extLst>
                    <a:ext uri="{9D8B030D-6E8A-4147-A177-3AD203B41FA5}">
                      <a16:colId xmlns:a16="http://schemas.microsoft.com/office/drawing/2014/main" xmlns="" val="2371566740"/>
                    </a:ext>
                  </a:extLst>
                </a:gridCol>
                <a:gridCol w="795359">
                  <a:extLst>
                    <a:ext uri="{9D8B030D-6E8A-4147-A177-3AD203B41FA5}">
                      <a16:colId xmlns:a16="http://schemas.microsoft.com/office/drawing/2014/main" xmlns="" val="167621947"/>
                    </a:ext>
                  </a:extLst>
                </a:gridCol>
                <a:gridCol w="795359">
                  <a:extLst>
                    <a:ext uri="{9D8B030D-6E8A-4147-A177-3AD203B41FA5}">
                      <a16:colId xmlns:a16="http://schemas.microsoft.com/office/drawing/2014/main" xmlns="" val="2628327249"/>
                    </a:ext>
                  </a:extLst>
                </a:gridCol>
                <a:gridCol w="795359">
                  <a:extLst>
                    <a:ext uri="{9D8B030D-6E8A-4147-A177-3AD203B41FA5}">
                      <a16:colId xmlns:a16="http://schemas.microsoft.com/office/drawing/2014/main" xmlns="" val="1573605372"/>
                    </a:ext>
                  </a:extLst>
                </a:gridCol>
              </a:tblGrid>
              <a:tr h="92325">
                <a:tc gridSpan="9">
                  <a:txBody>
                    <a:bodyPr/>
                    <a:lstStyle/>
                    <a:p>
                      <a:pPr>
                        <a:lnSpc>
                          <a:spcPts val="1300"/>
                        </a:lnSpc>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PROGRAMME 1: ADMINISTRATION</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38351" marR="383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230260175"/>
                  </a:ext>
                </a:extLst>
              </a:tr>
              <a:tr h="92325">
                <a:tc>
                  <a:txBody>
                    <a:bodyPr/>
                    <a:lstStyle/>
                    <a:p>
                      <a:pPr>
                        <a:lnSpc>
                          <a:spcPts val="1300"/>
                        </a:lnSpc>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 </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38351" marR="383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a:lnSpc>
                          <a:spcPts val="1300"/>
                        </a:lnSpc>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2020/21</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38351" marR="38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gridSpan="2">
                  <a:txBody>
                    <a:bodyPr/>
                    <a:lstStyle/>
                    <a:p>
                      <a:pPr algn="ctr">
                        <a:lnSpc>
                          <a:spcPts val="1300"/>
                        </a:lnSpc>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2019/20</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38351" marR="38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ZA"/>
                    </a:p>
                  </a:txBody>
                  <a:tcPr/>
                </a:tc>
                <a:extLst>
                  <a:ext uri="{0D108BD9-81ED-4DB2-BD59-A6C34878D82A}">
                    <a16:rowId xmlns:a16="http://schemas.microsoft.com/office/drawing/2014/main" xmlns="" val="2809650113"/>
                  </a:ext>
                </a:extLst>
              </a:tr>
              <a:tr h="276976">
                <a:tc>
                  <a:txBody>
                    <a:bodyPr/>
                    <a:lstStyle/>
                    <a:p>
                      <a:pPr>
                        <a:lnSpc>
                          <a:spcPts val="1300"/>
                        </a:lnSpc>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Sub </a:t>
                      </a:r>
                      <a:r>
                        <a:rPr lang="en-US" sz="1000" b="1" dirty="0" err="1">
                          <a:effectLst/>
                          <a:latin typeface="Arial" panose="020B0604020202020204" pitchFamily="34" charset="0"/>
                          <a:ea typeface="Times New Roman" panose="02020603050405020304" pitchFamily="18" charset="0"/>
                          <a:cs typeface="Arial" panose="020B0604020202020204" pitchFamily="34" charset="0"/>
                        </a:rPr>
                        <a:t>programme</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38351" marR="3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ts val="1300"/>
                        </a:lnSpc>
                        <a:spcAft>
                          <a:spcPts val="0"/>
                        </a:spcAft>
                      </a:pPr>
                      <a:r>
                        <a:rPr lang="en-US" sz="900" b="1" dirty="0">
                          <a:effectLst/>
                          <a:latin typeface="Arial" panose="020B0604020202020204" pitchFamily="34" charset="0"/>
                          <a:ea typeface="Times New Roman" panose="02020603050405020304" pitchFamily="18" charset="0"/>
                          <a:cs typeface="Arial" panose="020B0604020202020204" pitchFamily="34" charset="0"/>
                        </a:rPr>
                        <a:t>Adjusted Appropriation</a:t>
                      </a:r>
                      <a:endParaRPr lang="en-US" sz="900" dirty="0">
                        <a:effectLst/>
                        <a:latin typeface="Arial" panose="020B0604020202020204" pitchFamily="34" charset="0"/>
                        <a:ea typeface="Times New Roman" panose="02020603050405020304" pitchFamily="18" charset="0"/>
                        <a:cs typeface="Arial" panose="020B0604020202020204" pitchFamily="34" charset="0"/>
                      </a:endParaRPr>
                    </a:p>
                  </a:txBody>
                  <a:tcPr marL="38351" marR="3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900" b="1" dirty="0">
                          <a:effectLst/>
                          <a:latin typeface="Arial" panose="020B0604020202020204" pitchFamily="34" charset="0"/>
                          <a:ea typeface="Times New Roman" panose="02020603050405020304" pitchFamily="18" charset="0"/>
                          <a:cs typeface="Arial" panose="020B0604020202020204" pitchFamily="34" charset="0"/>
                        </a:rPr>
                        <a:t>Shifting of Funds</a:t>
                      </a:r>
                      <a:endParaRPr lang="en-US" sz="900" dirty="0">
                        <a:effectLst/>
                        <a:latin typeface="Arial" panose="020B0604020202020204" pitchFamily="34" charset="0"/>
                        <a:ea typeface="Times New Roman" panose="02020603050405020304" pitchFamily="18" charset="0"/>
                        <a:cs typeface="Arial" panose="020B0604020202020204" pitchFamily="34" charset="0"/>
                      </a:endParaRPr>
                    </a:p>
                  </a:txBody>
                  <a:tcPr marL="38351" marR="3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900" b="1" dirty="0">
                          <a:effectLst/>
                          <a:latin typeface="Arial" panose="020B0604020202020204" pitchFamily="34" charset="0"/>
                          <a:ea typeface="Times New Roman" panose="02020603050405020304" pitchFamily="18" charset="0"/>
                          <a:cs typeface="Arial" panose="020B0604020202020204" pitchFamily="34" charset="0"/>
                        </a:rPr>
                        <a:t>Final Appropriation</a:t>
                      </a:r>
                      <a:endParaRPr lang="en-US" sz="900" dirty="0">
                        <a:effectLst/>
                        <a:latin typeface="Arial" panose="020B0604020202020204" pitchFamily="34" charset="0"/>
                        <a:ea typeface="Times New Roman" panose="02020603050405020304" pitchFamily="18" charset="0"/>
                        <a:cs typeface="Arial" panose="020B0604020202020204" pitchFamily="34" charset="0"/>
                      </a:endParaRPr>
                    </a:p>
                  </a:txBody>
                  <a:tcPr marL="38351" marR="3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900" b="1" dirty="0">
                          <a:effectLst/>
                          <a:latin typeface="Arial" panose="020B0604020202020204" pitchFamily="34" charset="0"/>
                          <a:ea typeface="Times New Roman" panose="02020603050405020304" pitchFamily="18" charset="0"/>
                          <a:cs typeface="Arial" panose="020B0604020202020204" pitchFamily="34" charset="0"/>
                        </a:rPr>
                        <a:t>Actual Expenditure</a:t>
                      </a:r>
                      <a:endParaRPr lang="en-US" sz="900" dirty="0">
                        <a:effectLst/>
                        <a:latin typeface="Arial" panose="020B0604020202020204" pitchFamily="34" charset="0"/>
                        <a:ea typeface="Times New Roman" panose="02020603050405020304" pitchFamily="18" charset="0"/>
                        <a:cs typeface="Arial" panose="020B0604020202020204" pitchFamily="34" charset="0"/>
                      </a:endParaRPr>
                    </a:p>
                  </a:txBody>
                  <a:tcPr marL="38351" marR="3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900" b="1" dirty="0">
                          <a:effectLst/>
                          <a:latin typeface="Arial" panose="020B0604020202020204" pitchFamily="34" charset="0"/>
                          <a:ea typeface="Times New Roman" panose="02020603050405020304" pitchFamily="18" charset="0"/>
                          <a:cs typeface="Arial" panose="020B0604020202020204" pitchFamily="34" charset="0"/>
                        </a:rPr>
                        <a:t>Variance</a:t>
                      </a:r>
                      <a:endParaRPr lang="en-US" sz="900" dirty="0">
                        <a:effectLst/>
                        <a:latin typeface="Arial" panose="020B0604020202020204" pitchFamily="34" charset="0"/>
                        <a:ea typeface="Times New Roman" panose="02020603050405020304" pitchFamily="18" charset="0"/>
                        <a:cs typeface="Arial" panose="020B0604020202020204" pitchFamily="34" charset="0"/>
                      </a:endParaRPr>
                    </a:p>
                  </a:txBody>
                  <a:tcPr marL="38351" marR="3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900" b="1" dirty="0">
                          <a:effectLst/>
                          <a:latin typeface="Arial" panose="020B0604020202020204" pitchFamily="34" charset="0"/>
                          <a:ea typeface="Times New Roman" panose="02020603050405020304" pitchFamily="18" charset="0"/>
                          <a:cs typeface="Arial" panose="020B0604020202020204" pitchFamily="34" charset="0"/>
                        </a:rPr>
                        <a:t>Expenditure as % of final appropriation</a:t>
                      </a:r>
                      <a:endParaRPr lang="en-US" sz="900" dirty="0">
                        <a:effectLst/>
                        <a:latin typeface="Arial" panose="020B0604020202020204" pitchFamily="34" charset="0"/>
                        <a:ea typeface="Times New Roman" panose="02020603050405020304" pitchFamily="18" charset="0"/>
                        <a:cs typeface="Arial" panose="020B0604020202020204" pitchFamily="34" charset="0"/>
                      </a:endParaRPr>
                    </a:p>
                  </a:txBody>
                  <a:tcPr marL="38351" marR="3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900" b="1" dirty="0">
                          <a:effectLst/>
                          <a:latin typeface="Arial" panose="020B0604020202020204" pitchFamily="34" charset="0"/>
                          <a:ea typeface="Times New Roman" panose="02020603050405020304" pitchFamily="18" charset="0"/>
                          <a:cs typeface="Arial" panose="020B0604020202020204" pitchFamily="34" charset="0"/>
                        </a:rPr>
                        <a:t>Final Appropriation</a:t>
                      </a:r>
                      <a:endParaRPr lang="en-US" sz="900" dirty="0">
                        <a:effectLst/>
                        <a:latin typeface="Arial" panose="020B0604020202020204" pitchFamily="34" charset="0"/>
                        <a:ea typeface="Times New Roman" panose="02020603050405020304" pitchFamily="18" charset="0"/>
                        <a:cs typeface="Arial" panose="020B0604020202020204" pitchFamily="34" charset="0"/>
                      </a:endParaRPr>
                    </a:p>
                  </a:txBody>
                  <a:tcPr marL="38351" marR="3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900" b="1" dirty="0">
                          <a:effectLst/>
                          <a:latin typeface="Arial" panose="020B0604020202020204" pitchFamily="34" charset="0"/>
                          <a:ea typeface="Times New Roman" panose="02020603050405020304" pitchFamily="18" charset="0"/>
                          <a:cs typeface="Arial" panose="020B0604020202020204" pitchFamily="34" charset="0"/>
                        </a:rPr>
                        <a:t>Actual Expenditure</a:t>
                      </a:r>
                      <a:endParaRPr lang="en-US" sz="900" dirty="0">
                        <a:effectLst/>
                        <a:latin typeface="Arial" panose="020B0604020202020204" pitchFamily="34" charset="0"/>
                        <a:ea typeface="Times New Roman" panose="02020603050405020304" pitchFamily="18" charset="0"/>
                        <a:cs typeface="Arial" panose="020B0604020202020204" pitchFamily="34" charset="0"/>
                      </a:endParaRPr>
                    </a:p>
                  </a:txBody>
                  <a:tcPr marL="38351" marR="3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309750756"/>
                  </a:ext>
                </a:extLst>
              </a:tr>
              <a:tr h="92325">
                <a:tc>
                  <a:txBody>
                    <a:bodyPr/>
                    <a:lstStyle/>
                    <a:p>
                      <a:pPr>
                        <a:lnSpc>
                          <a:spcPts val="1300"/>
                        </a:lnSpc>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 </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38351" marR="383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R'000</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38351" marR="3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R'000</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38351" marR="3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R'000</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38351" marR="3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R'000</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38351" marR="3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R'000</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38351" marR="3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38351" marR="3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R'000</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38351" marR="3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R'000</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38351" marR="3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64309557"/>
                  </a:ext>
                </a:extLst>
              </a:tr>
              <a:tr h="184651">
                <a:tc>
                  <a:txBody>
                    <a:bodyPr/>
                    <a:lstStyle/>
                    <a:p>
                      <a:pPr>
                        <a:lnSpc>
                          <a:spcPts val="1300"/>
                        </a:lnSpc>
                        <a:spcAft>
                          <a:spcPts val="0"/>
                        </a:spcAft>
                      </a:pPr>
                      <a:r>
                        <a:rPr lang="en-US" sz="1000" b="0" dirty="0">
                          <a:effectLst/>
                          <a:latin typeface="Arial" panose="020B0604020202020204" pitchFamily="34" charset="0"/>
                          <a:ea typeface="Times New Roman" panose="02020603050405020304" pitchFamily="18" charset="0"/>
                          <a:cs typeface="Arial" panose="020B0604020202020204" pitchFamily="34" charset="0"/>
                        </a:rPr>
                        <a:t>1. Strategic management</a:t>
                      </a:r>
                    </a:p>
                  </a:txBody>
                  <a:tcPr marL="38351" marR="383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en-GB" sz="1000" dirty="0">
                          <a:effectLst/>
                          <a:latin typeface="Arial" panose="020B0604020202020204" pitchFamily="34" charset="0"/>
                          <a:ea typeface="Calibri" panose="020F0502020204030204" pitchFamily="34" charset="0"/>
                          <a:cs typeface="Arial" panose="020B0604020202020204" pitchFamily="34" charset="0"/>
                        </a:rPr>
                        <a:t>3 524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en-GB" sz="1000" dirty="0">
                          <a:effectLst/>
                          <a:latin typeface="Arial" panose="020B0604020202020204" pitchFamily="34" charset="0"/>
                          <a:ea typeface="Calibri" panose="020F0502020204030204" pitchFamily="34" charset="0"/>
                          <a:cs typeface="Arial" panose="020B0604020202020204" pitchFamily="34" charset="0"/>
                        </a:rPr>
                        <a:t> -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en-GB" sz="1000" dirty="0">
                          <a:effectLst/>
                          <a:latin typeface="Arial" panose="020B0604020202020204" pitchFamily="34" charset="0"/>
                          <a:ea typeface="Calibri" panose="020F0502020204030204" pitchFamily="34" charset="0"/>
                          <a:cs typeface="Arial" panose="020B0604020202020204" pitchFamily="34" charset="0"/>
                        </a:rPr>
                        <a:t>3 524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en-GB" sz="1000" dirty="0">
                          <a:effectLst/>
                          <a:latin typeface="Arial" panose="020B0604020202020204" pitchFamily="34" charset="0"/>
                          <a:ea typeface="Calibri" panose="020F0502020204030204" pitchFamily="34" charset="0"/>
                          <a:cs typeface="Arial" panose="020B0604020202020204" pitchFamily="34" charset="0"/>
                        </a:rPr>
                        <a:t>632</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en-GB" sz="1000" dirty="0">
                          <a:effectLst/>
                          <a:latin typeface="Arial" panose="020B0604020202020204" pitchFamily="34" charset="0"/>
                          <a:ea typeface="Calibri" panose="020F0502020204030204" pitchFamily="34" charset="0"/>
                          <a:cs typeface="Arial" panose="020B0604020202020204" pitchFamily="34" charset="0"/>
                        </a:rPr>
                        <a:t>2 892</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en-GB" sz="1000" dirty="0">
                          <a:effectLst/>
                          <a:latin typeface="Arial" panose="020B0604020202020204" pitchFamily="34" charset="0"/>
                          <a:ea typeface="Calibri" panose="020F0502020204030204" pitchFamily="34" charset="0"/>
                          <a:cs typeface="Arial" panose="020B0604020202020204" pitchFamily="34" charset="0"/>
                        </a:rPr>
                        <a:t>17,9%</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en-GB" sz="1000" dirty="0">
                          <a:effectLst/>
                          <a:latin typeface="Arial" panose="020B0604020202020204" pitchFamily="34" charset="0"/>
                          <a:ea typeface="Calibri" panose="020F0502020204030204" pitchFamily="34" charset="0"/>
                          <a:cs typeface="Arial" panose="020B0604020202020204" pitchFamily="34" charset="0"/>
                        </a:rPr>
                        <a:t>4 130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en-GB" sz="1000" dirty="0">
                          <a:effectLst/>
                          <a:latin typeface="Arial" panose="020B0604020202020204" pitchFamily="34" charset="0"/>
                          <a:ea typeface="Calibri" panose="020F0502020204030204" pitchFamily="34" charset="0"/>
                          <a:cs typeface="Arial" panose="020B0604020202020204" pitchFamily="34" charset="0"/>
                        </a:rPr>
                        <a:t>3 140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2845839576"/>
                  </a:ext>
                </a:extLst>
              </a:tr>
              <a:tr h="184651">
                <a:tc>
                  <a:txBody>
                    <a:bodyPr/>
                    <a:lstStyle/>
                    <a:p>
                      <a:pPr>
                        <a:lnSpc>
                          <a:spcPts val="1300"/>
                        </a:lnSpc>
                        <a:spcAft>
                          <a:spcPts val="0"/>
                        </a:spcAft>
                      </a:pPr>
                      <a:r>
                        <a:rPr lang="en-US" sz="1000" b="0" dirty="0">
                          <a:effectLst/>
                          <a:latin typeface="Arial" panose="020B0604020202020204" pitchFamily="34" charset="0"/>
                          <a:ea typeface="Times New Roman" panose="02020603050405020304" pitchFamily="18" charset="0"/>
                          <a:cs typeface="Arial" panose="020B0604020202020204" pitchFamily="34" charset="0"/>
                        </a:rPr>
                        <a:t>2. Corporate resource management</a:t>
                      </a:r>
                    </a:p>
                  </a:txBody>
                  <a:tcPr marL="38351" marR="383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n-GB" sz="1000" dirty="0">
                          <a:effectLst/>
                          <a:latin typeface="Arial" panose="020B0604020202020204" pitchFamily="34" charset="0"/>
                          <a:ea typeface="Calibri" panose="020F0502020204030204" pitchFamily="34" charset="0"/>
                          <a:cs typeface="Arial" panose="020B0604020202020204" pitchFamily="34" charset="0"/>
                        </a:rPr>
                        <a:t>9 059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n-GB" sz="1000" dirty="0">
                          <a:effectLst/>
                          <a:latin typeface="Arial" panose="020B0604020202020204" pitchFamily="34" charset="0"/>
                          <a:ea typeface="Calibri" panose="020F0502020204030204" pitchFamily="34" charset="0"/>
                          <a:cs typeface="Arial" panose="020B0604020202020204" pitchFamily="34" charset="0"/>
                        </a:rPr>
                        <a:t> -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n-GB" sz="1000" dirty="0">
                          <a:effectLst/>
                          <a:latin typeface="Arial" panose="020B0604020202020204" pitchFamily="34" charset="0"/>
                          <a:ea typeface="Calibri" panose="020F0502020204030204" pitchFamily="34" charset="0"/>
                          <a:cs typeface="Arial" panose="020B0604020202020204" pitchFamily="34" charset="0"/>
                        </a:rPr>
                        <a:t>9 059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n-GB" sz="1000" dirty="0">
                          <a:effectLst/>
                          <a:latin typeface="Arial" panose="020B0604020202020204" pitchFamily="34" charset="0"/>
                          <a:ea typeface="Calibri" panose="020F0502020204030204" pitchFamily="34" charset="0"/>
                          <a:cs typeface="Arial" panose="020B0604020202020204" pitchFamily="34" charset="0"/>
                        </a:rPr>
                        <a:t>2 645</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n-GB" sz="1000" dirty="0">
                          <a:effectLst/>
                          <a:latin typeface="Arial" panose="020B0604020202020204" pitchFamily="34" charset="0"/>
                          <a:ea typeface="Calibri" panose="020F0502020204030204" pitchFamily="34" charset="0"/>
                          <a:cs typeface="Arial" panose="020B0604020202020204" pitchFamily="34" charset="0"/>
                        </a:rPr>
                        <a:t>6 414</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n-GB" sz="1000" dirty="0">
                          <a:effectLst/>
                          <a:latin typeface="Arial" panose="020B0604020202020204" pitchFamily="34" charset="0"/>
                          <a:ea typeface="Calibri" panose="020F0502020204030204" pitchFamily="34" charset="0"/>
                          <a:cs typeface="Arial" panose="020B0604020202020204" pitchFamily="34" charset="0"/>
                        </a:rPr>
                        <a:t>29,2%</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n-GB" sz="1000" dirty="0">
                          <a:effectLst/>
                          <a:latin typeface="Arial" panose="020B0604020202020204" pitchFamily="34" charset="0"/>
                          <a:ea typeface="Calibri" panose="020F0502020204030204" pitchFamily="34" charset="0"/>
                          <a:cs typeface="Arial" panose="020B0604020202020204" pitchFamily="34" charset="0"/>
                        </a:rPr>
                        <a:t>10 542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n-GB" sz="1000" dirty="0">
                          <a:effectLst/>
                          <a:latin typeface="Arial" panose="020B0604020202020204" pitchFamily="34" charset="0"/>
                          <a:ea typeface="Calibri" panose="020F0502020204030204" pitchFamily="34" charset="0"/>
                          <a:cs typeface="Arial" panose="020B0604020202020204" pitchFamily="34" charset="0"/>
                        </a:rPr>
                        <a:t>5 504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3612154448"/>
                  </a:ext>
                </a:extLst>
              </a:tr>
              <a:tr h="184651">
                <a:tc>
                  <a:txBody>
                    <a:bodyPr/>
                    <a:lstStyle/>
                    <a:p>
                      <a:pPr>
                        <a:lnSpc>
                          <a:spcPts val="1300"/>
                        </a:lnSpc>
                        <a:spcAft>
                          <a:spcPts val="0"/>
                        </a:spcAft>
                      </a:pPr>
                      <a:r>
                        <a:rPr lang="en-US" sz="1000" b="0" dirty="0">
                          <a:effectLst/>
                          <a:latin typeface="Arial" panose="020B0604020202020204" pitchFamily="34" charset="0"/>
                          <a:ea typeface="Times New Roman" panose="02020603050405020304" pitchFamily="18" charset="0"/>
                          <a:cs typeface="Arial" panose="020B0604020202020204" pitchFamily="34" charset="0"/>
                        </a:rPr>
                        <a:t>3. Office of the Chief Financial Officer</a:t>
                      </a:r>
                    </a:p>
                  </a:txBody>
                  <a:tcPr marL="38351" marR="383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000" dirty="0">
                          <a:effectLst/>
                          <a:latin typeface="Arial" panose="020B0604020202020204" pitchFamily="34" charset="0"/>
                          <a:ea typeface="Calibri" panose="020F0502020204030204" pitchFamily="34" charset="0"/>
                          <a:cs typeface="Arial" panose="020B0604020202020204" pitchFamily="34" charset="0"/>
                        </a:rPr>
                        <a:t>6 361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000" dirty="0">
                          <a:effectLst/>
                          <a:latin typeface="Arial" panose="020B0604020202020204" pitchFamily="34" charset="0"/>
                          <a:ea typeface="Calibri" panose="020F0502020204030204" pitchFamily="34" charset="0"/>
                          <a:cs typeface="Arial" panose="020B0604020202020204" pitchFamily="34" charset="0"/>
                        </a:rPr>
                        <a:t> -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000" dirty="0">
                          <a:effectLst/>
                          <a:latin typeface="Arial" panose="020B0604020202020204" pitchFamily="34" charset="0"/>
                          <a:ea typeface="Calibri" panose="020F0502020204030204" pitchFamily="34" charset="0"/>
                          <a:cs typeface="Arial" panose="020B0604020202020204" pitchFamily="34" charset="0"/>
                        </a:rPr>
                        <a:t>6 361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000" dirty="0">
                          <a:effectLst/>
                          <a:latin typeface="Arial" panose="020B0604020202020204" pitchFamily="34" charset="0"/>
                          <a:ea typeface="Calibri" panose="020F0502020204030204" pitchFamily="34" charset="0"/>
                          <a:cs typeface="Arial" panose="020B0604020202020204" pitchFamily="34" charset="0"/>
                        </a:rPr>
                        <a:t>2 582</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000" dirty="0">
                          <a:effectLst/>
                          <a:latin typeface="Arial" panose="020B0604020202020204" pitchFamily="34" charset="0"/>
                          <a:ea typeface="Calibri" panose="020F0502020204030204" pitchFamily="34" charset="0"/>
                          <a:cs typeface="Arial" panose="020B0604020202020204" pitchFamily="34" charset="0"/>
                        </a:rPr>
                        <a:t>3 779</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000" dirty="0">
                          <a:effectLst/>
                          <a:latin typeface="Arial" panose="020B0604020202020204" pitchFamily="34" charset="0"/>
                          <a:ea typeface="Calibri" panose="020F0502020204030204" pitchFamily="34" charset="0"/>
                          <a:cs typeface="Arial" panose="020B0604020202020204" pitchFamily="34" charset="0"/>
                        </a:rPr>
                        <a:t>40,6%</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000" dirty="0">
                          <a:effectLst/>
                          <a:latin typeface="Arial" panose="020B0604020202020204" pitchFamily="34" charset="0"/>
                          <a:ea typeface="Calibri" panose="020F0502020204030204" pitchFamily="34" charset="0"/>
                          <a:cs typeface="Arial" panose="020B0604020202020204" pitchFamily="34" charset="0"/>
                        </a:rPr>
                        <a:t>6 314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000" dirty="0">
                          <a:effectLst/>
                          <a:latin typeface="Arial" panose="020B0604020202020204" pitchFamily="34" charset="0"/>
                          <a:ea typeface="Calibri" panose="020F0502020204030204" pitchFamily="34" charset="0"/>
                          <a:cs typeface="Arial" panose="020B0604020202020204" pitchFamily="34" charset="0"/>
                        </a:rPr>
                        <a:t>6 135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82069414"/>
                  </a:ext>
                </a:extLst>
              </a:tr>
              <a:tr h="92325">
                <a:tc>
                  <a:txBody>
                    <a:bodyPr/>
                    <a:lstStyle/>
                    <a:p>
                      <a:pPr>
                        <a:lnSpc>
                          <a:spcPts val="1300"/>
                        </a:lnSpc>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 Total </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38351" marR="383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18 944</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 -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18 944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5 859</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13 085</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30,9%</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20 986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14 779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extLst>
                  <a:ext uri="{0D108BD9-81ED-4DB2-BD59-A6C34878D82A}">
                    <a16:rowId xmlns:a16="http://schemas.microsoft.com/office/drawing/2014/main" xmlns="" val="2007153782"/>
                  </a:ext>
                </a:extLst>
              </a:tr>
            </a:tbl>
          </a:graphicData>
        </a:graphic>
      </p:graphicFrame>
      <p:graphicFrame>
        <p:nvGraphicFramePr>
          <p:cNvPr id="4" name="Table 3"/>
          <p:cNvGraphicFramePr>
            <a:graphicFrameLocks noGrp="1"/>
          </p:cNvGraphicFramePr>
          <p:nvPr/>
        </p:nvGraphicFramePr>
        <p:xfrm>
          <a:off x="124342" y="2800529"/>
          <a:ext cx="8134921" cy="1926396"/>
        </p:xfrm>
        <a:graphic>
          <a:graphicData uri="http://schemas.openxmlformats.org/drawingml/2006/table">
            <a:tbl>
              <a:tblPr firstRow="1" firstCol="1" bandRow="1"/>
              <a:tblGrid>
                <a:gridCol w="1794881">
                  <a:extLst>
                    <a:ext uri="{9D8B030D-6E8A-4147-A177-3AD203B41FA5}">
                      <a16:colId xmlns:a16="http://schemas.microsoft.com/office/drawing/2014/main" xmlns="" val="1566825763"/>
                    </a:ext>
                  </a:extLst>
                </a:gridCol>
                <a:gridCol w="792505">
                  <a:extLst>
                    <a:ext uri="{9D8B030D-6E8A-4147-A177-3AD203B41FA5}">
                      <a16:colId xmlns:a16="http://schemas.microsoft.com/office/drawing/2014/main" xmlns="" val="3680484158"/>
                    </a:ext>
                  </a:extLst>
                </a:gridCol>
                <a:gridCol w="792505">
                  <a:extLst>
                    <a:ext uri="{9D8B030D-6E8A-4147-A177-3AD203B41FA5}">
                      <a16:colId xmlns:a16="http://schemas.microsoft.com/office/drawing/2014/main" xmlns="" val="1117553417"/>
                    </a:ext>
                  </a:extLst>
                </a:gridCol>
                <a:gridCol w="792505">
                  <a:extLst>
                    <a:ext uri="{9D8B030D-6E8A-4147-A177-3AD203B41FA5}">
                      <a16:colId xmlns:a16="http://schemas.microsoft.com/office/drawing/2014/main" xmlns="" val="111457213"/>
                    </a:ext>
                  </a:extLst>
                </a:gridCol>
                <a:gridCol w="792505">
                  <a:extLst>
                    <a:ext uri="{9D8B030D-6E8A-4147-A177-3AD203B41FA5}">
                      <a16:colId xmlns:a16="http://schemas.microsoft.com/office/drawing/2014/main" xmlns="" val="3404872760"/>
                    </a:ext>
                  </a:extLst>
                </a:gridCol>
                <a:gridCol w="792505">
                  <a:extLst>
                    <a:ext uri="{9D8B030D-6E8A-4147-A177-3AD203B41FA5}">
                      <a16:colId xmlns:a16="http://schemas.microsoft.com/office/drawing/2014/main" xmlns="" val="1423528472"/>
                    </a:ext>
                  </a:extLst>
                </a:gridCol>
                <a:gridCol w="792505">
                  <a:extLst>
                    <a:ext uri="{9D8B030D-6E8A-4147-A177-3AD203B41FA5}">
                      <a16:colId xmlns:a16="http://schemas.microsoft.com/office/drawing/2014/main" xmlns="" val="818652050"/>
                    </a:ext>
                  </a:extLst>
                </a:gridCol>
                <a:gridCol w="792505">
                  <a:extLst>
                    <a:ext uri="{9D8B030D-6E8A-4147-A177-3AD203B41FA5}">
                      <a16:colId xmlns:a16="http://schemas.microsoft.com/office/drawing/2014/main" xmlns="" val="205146705"/>
                    </a:ext>
                  </a:extLst>
                </a:gridCol>
                <a:gridCol w="792505">
                  <a:extLst>
                    <a:ext uri="{9D8B030D-6E8A-4147-A177-3AD203B41FA5}">
                      <a16:colId xmlns:a16="http://schemas.microsoft.com/office/drawing/2014/main" xmlns="" val="2134219952"/>
                    </a:ext>
                  </a:extLst>
                </a:gridCol>
              </a:tblGrid>
              <a:tr h="92325">
                <a:tc gridSpan="9">
                  <a:txBody>
                    <a:bodyPr/>
                    <a:lstStyle/>
                    <a:p>
                      <a:pPr>
                        <a:lnSpc>
                          <a:spcPts val="1300"/>
                        </a:lnSpc>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PROGRAMME 2: PUBLIC SECTOR INNOVATION</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38351" marR="3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1859928756"/>
                  </a:ext>
                </a:extLst>
              </a:tr>
              <a:tr h="92325">
                <a:tc>
                  <a:txBody>
                    <a:bodyPr/>
                    <a:lstStyle/>
                    <a:p>
                      <a:pPr>
                        <a:lnSpc>
                          <a:spcPts val="1300"/>
                        </a:lnSpc>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 </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38351" marR="383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algn="ctr">
                        <a:lnSpc>
                          <a:spcPts val="1300"/>
                        </a:lnSpc>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2020/21</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38351" marR="383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ZA"/>
                    </a:p>
                  </a:txBody>
                  <a:tcP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ZA"/>
                    </a:p>
                  </a:txBody>
                  <a:tcP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ZA"/>
                    </a:p>
                  </a:txBody>
                  <a:tcP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ZA"/>
                    </a:p>
                  </a:txBody>
                  <a:tcP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ZA"/>
                    </a:p>
                  </a:txBody>
                  <a:tcP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ts val="1300"/>
                        </a:lnSpc>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2019/20</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38351" marR="38351"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ZA" dirty="0"/>
                    </a:p>
                  </a:txBody>
                  <a:tcP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87970270"/>
                  </a:ext>
                </a:extLst>
              </a:tr>
              <a:tr h="276976">
                <a:tc>
                  <a:txBody>
                    <a:bodyPr/>
                    <a:lstStyle/>
                    <a:p>
                      <a:pPr>
                        <a:lnSpc>
                          <a:spcPts val="1300"/>
                        </a:lnSpc>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Sub </a:t>
                      </a:r>
                      <a:r>
                        <a:rPr lang="en-US" sz="1000" b="1" dirty="0" err="1">
                          <a:effectLst/>
                          <a:latin typeface="Arial" panose="020B0604020202020204" pitchFamily="34" charset="0"/>
                          <a:ea typeface="Times New Roman" panose="02020603050405020304" pitchFamily="18" charset="0"/>
                          <a:cs typeface="Arial" panose="020B0604020202020204" pitchFamily="34" charset="0"/>
                        </a:rPr>
                        <a:t>programme</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38351" marR="3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lnSpc>
                          <a:spcPts val="1300"/>
                        </a:lnSpc>
                        <a:spcAft>
                          <a:spcPts val="0"/>
                        </a:spcAft>
                      </a:pPr>
                      <a:r>
                        <a:rPr lang="en-US" sz="900" b="1" dirty="0">
                          <a:effectLst/>
                          <a:latin typeface="Arial" panose="020B0604020202020204" pitchFamily="34" charset="0"/>
                          <a:ea typeface="Times New Roman" panose="02020603050405020304" pitchFamily="18" charset="0"/>
                          <a:cs typeface="Arial" panose="020B0604020202020204" pitchFamily="34" charset="0"/>
                        </a:rPr>
                        <a:t>Adjusted Appropriation</a:t>
                      </a:r>
                      <a:endParaRPr lang="en-US" sz="900" dirty="0">
                        <a:effectLst/>
                        <a:latin typeface="Arial" panose="020B0604020202020204" pitchFamily="34" charset="0"/>
                        <a:ea typeface="Times New Roman" panose="02020603050405020304" pitchFamily="18" charset="0"/>
                        <a:cs typeface="Arial" panose="020B0604020202020204" pitchFamily="34" charset="0"/>
                      </a:endParaRPr>
                    </a:p>
                  </a:txBody>
                  <a:tcPr marL="38351" marR="3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900" b="1" dirty="0">
                          <a:effectLst/>
                          <a:latin typeface="Arial" panose="020B0604020202020204" pitchFamily="34" charset="0"/>
                          <a:ea typeface="Times New Roman" panose="02020603050405020304" pitchFamily="18" charset="0"/>
                          <a:cs typeface="Arial" panose="020B0604020202020204" pitchFamily="34" charset="0"/>
                        </a:rPr>
                        <a:t>Shifting of Funds</a:t>
                      </a:r>
                      <a:endParaRPr lang="en-US" sz="900" dirty="0">
                        <a:effectLst/>
                        <a:latin typeface="Arial" panose="020B0604020202020204" pitchFamily="34" charset="0"/>
                        <a:ea typeface="Times New Roman" panose="02020603050405020304" pitchFamily="18" charset="0"/>
                        <a:cs typeface="Arial" panose="020B0604020202020204" pitchFamily="34" charset="0"/>
                      </a:endParaRPr>
                    </a:p>
                  </a:txBody>
                  <a:tcPr marL="38351" marR="3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900" b="1" dirty="0">
                          <a:effectLst/>
                          <a:latin typeface="Arial" panose="020B0604020202020204" pitchFamily="34" charset="0"/>
                          <a:ea typeface="Times New Roman" panose="02020603050405020304" pitchFamily="18" charset="0"/>
                          <a:cs typeface="Arial" panose="020B0604020202020204" pitchFamily="34" charset="0"/>
                        </a:rPr>
                        <a:t>Final Appropriation</a:t>
                      </a:r>
                      <a:endParaRPr lang="en-US" sz="900" dirty="0">
                        <a:effectLst/>
                        <a:latin typeface="Arial" panose="020B0604020202020204" pitchFamily="34" charset="0"/>
                        <a:ea typeface="Times New Roman" panose="02020603050405020304" pitchFamily="18" charset="0"/>
                        <a:cs typeface="Arial" panose="020B0604020202020204" pitchFamily="34" charset="0"/>
                      </a:endParaRPr>
                    </a:p>
                  </a:txBody>
                  <a:tcPr marL="38351" marR="3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900" b="1" dirty="0">
                          <a:effectLst/>
                          <a:latin typeface="Arial" panose="020B0604020202020204" pitchFamily="34" charset="0"/>
                          <a:ea typeface="Times New Roman" panose="02020603050405020304" pitchFamily="18" charset="0"/>
                          <a:cs typeface="Arial" panose="020B0604020202020204" pitchFamily="34" charset="0"/>
                        </a:rPr>
                        <a:t>Actual Expenditure</a:t>
                      </a:r>
                      <a:endParaRPr lang="en-US" sz="900" dirty="0">
                        <a:effectLst/>
                        <a:latin typeface="Arial" panose="020B0604020202020204" pitchFamily="34" charset="0"/>
                        <a:ea typeface="Times New Roman" panose="02020603050405020304" pitchFamily="18" charset="0"/>
                        <a:cs typeface="Arial" panose="020B0604020202020204" pitchFamily="34" charset="0"/>
                      </a:endParaRPr>
                    </a:p>
                  </a:txBody>
                  <a:tcPr marL="38351" marR="3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900" b="1" dirty="0">
                          <a:effectLst/>
                          <a:latin typeface="Arial" panose="020B0604020202020204" pitchFamily="34" charset="0"/>
                          <a:ea typeface="Times New Roman" panose="02020603050405020304" pitchFamily="18" charset="0"/>
                          <a:cs typeface="Arial" panose="020B0604020202020204" pitchFamily="34" charset="0"/>
                        </a:rPr>
                        <a:t>Variance</a:t>
                      </a:r>
                      <a:endParaRPr lang="en-US" sz="900" dirty="0">
                        <a:effectLst/>
                        <a:latin typeface="Arial" panose="020B0604020202020204" pitchFamily="34" charset="0"/>
                        <a:ea typeface="Times New Roman" panose="02020603050405020304" pitchFamily="18" charset="0"/>
                        <a:cs typeface="Arial" panose="020B0604020202020204" pitchFamily="34" charset="0"/>
                      </a:endParaRPr>
                    </a:p>
                  </a:txBody>
                  <a:tcPr marL="38351" marR="3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900" b="1" dirty="0">
                          <a:effectLst/>
                          <a:latin typeface="Arial" panose="020B0604020202020204" pitchFamily="34" charset="0"/>
                          <a:ea typeface="Times New Roman" panose="02020603050405020304" pitchFamily="18" charset="0"/>
                          <a:cs typeface="Arial" panose="020B0604020202020204" pitchFamily="34" charset="0"/>
                        </a:rPr>
                        <a:t>Expenditure as % of final appropriation</a:t>
                      </a:r>
                      <a:endParaRPr lang="en-US" sz="900" dirty="0">
                        <a:effectLst/>
                        <a:latin typeface="Arial" panose="020B0604020202020204" pitchFamily="34" charset="0"/>
                        <a:ea typeface="Times New Roman" panose="02020603050405020304" pitchFamily="18" charset="0"/>
                        <a:cs typeface="Arial" panose="020B0604020202020204" pitchFamily="34" charset="0"/>
                      </a:endParaRPr>
                    </a:p>
                  </a:txBody>
                  <a:tcPr marL="38351" marR="3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900" b="1" dirty="0">
                          <a:effectLst/>
                          <a:latin typeface="Arial" panose="020B0604020202020204" pitchFamily="34" charset="0"/>
                          <a:ea typeface="Times New Roman" panose="02020603050405020304" pitchFamily="18" charset="0"/>
                          <a:cs typeface="Arial" panose="020B0604020202020204" pitchFamily="34" charset="0"/>
                        </a:rPr>
                        <a:t>Final Appropriation</a:t>
                      </a:r>
                      <a:endParaRPr lang="en-US" sz="900" dirty="0">
                        <a:effectLst/>
                        <a:latin typeface="Arial" panose="020B0604020202020204" pitchFamily="34" charset="0"/>
                        <a:ea typeface="Times New Roman" panose="02020603050405020304" pitchFamily="18" charset="0"/>
                        <a:cs typeface="Arial" panose="020B0604020202020204" pitchFamily="34" charset="0"/>
                      </a:endParaRPr>
                    </a:p>
                  </a:txBody>
                  <a:tcPr marL="38351" marR="3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900" b="1" dirty="0">
                          <a:effectLst/>
                          <a:latin typeface="Arial" panose="020B0604020202020204" pitchFamily="34" charset="0"/>
                          <a:ea typeface="Times New Roman" panose="02020603050405020304" pitchFamily="18" charset="0"/>
                          <a:cs typeface="Arial" panose="020B0604020202020204" pitchFamily="34" charset="0"/>
                        </a:rPr>
                        <a:t>Actual Expenditure</a:t>
                      </a:r>
                      <a:endParaRPr lang="en-US" sz="900" dirty="0">
                        <a:effectLst/>
                        <a:latin typeface="Arial" panose="020B0604020202020204" pitchFamily="34" charset="0"/>
                        <a:ea typeface="Times New Roman" panose="02020603050405020304" pitchFamily="18" charset="0"/>
                        <a:cs typeface="Arial" panose="020B0604020202020204" pitchFamily="34" charset="0"/>
                      </a:endParaRPr>
                    </a:p>
                  </a:txBody>
                  <a:tcPr marL="38351" marR="3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98308873"/>
                  </a:ext>
                </a:extLst>
              </a:tr>
              <a:tr h="92325">
                <a:tc>
                  <a:txBody>
                    <a:bodyPr/>
                    <a:lstStyle/>
                    <a:p>
                      <a:pPr>
                        <a:lnSpc>
                          <a:spcPts val="1300"/>
                        </a:lnSpc>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 </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38351" marR="383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R'000</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38351" marR="3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R'000</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38351" marR="3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R'000</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38351" marR="3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R'000</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38351" marR="3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R'000</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38351" marR="3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38351" marR="3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R'000</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38351" marR="3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300"/>
                        </a:lnSpc>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R'000</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38351" marR="383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61110352"/>
                  </a:ext>
                </a:extLst>
              </a:tr>
              <a:tr h="184651">
                <a:tc>
                  <a:txBody>
                    <a:bodyPr/>
                    <a:lstStyle/>
                    <a:p>
                      <a:pPr>
                        <a:lnSpc>
                          <a:spcPts val="1300"/>
                        </a:lnSpc>
                        <a:spcAft>
                          <a:spcPts val="0"/>
                        </a:spcAft>
                      </a:pPr>
                      <a:r>
                        <a:rPr lang="en-US" sz="1000" b="0" dirty="0">
                          <a:effectLst/>
                          <a:latin typeface="Arial" panose="020B0604020202020204" pitchFamily="34" charset="0"/>
                          <a:ea typeface="Times New Roman" panose="02020603050405020304" pitchFamily="18" charset="0"/>
                          <a:cs typeface="Arial" panose="020B0604020202020204" pitchFamily="34" charset="0"/>
                        </a:rPr>
                        <a:t>1. Research and Development</a:t>
                      </a:r>
                    </a:p>
                  </a:txBody>
                  <a:tcPr marL="38351" marR="383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en-GB" sz="1000" dirty="0">
                          <a:effectLst/>
                          <a:latin typeface="Arial" panose="020B0604020202020204" pitchFamily="34" charset="0"/>
                          <a:ea typeface="Calibri" panose="020F0502020204030204" pitchFamily="34" charset="0"/>
                          <a:cs typeface="Arial" panose="020B0604020202020204" pitchFamily="34" charset="0"/>
                        </a:rPr>
                        <a:t> 5 425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en-GB" sz="1000" dirty="0">
                          <a:effectLst/>
                          <a:latin typeface="Arial" panose="020B0604020202020204" pitchFamily="34" charset="0"/>
                          <a:ea typeface="Calibri" panose="020F0502020204030204" pitchFamily="34" charset="0"/>
                          <a:cs typeface="Arial" panose="020B0604020202020204" pitchFamily="34" charset="0"/>
                        </a:rPr>
                        <a:t> -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en-GB" sz="1000" dirty="0">
                          <a:effectLst/>
                          <a:latin typeface="Arial" panose="020B0604020202020204" pitchFamily="34" charset="0"/>
                          <a:ea typeface="Calibri" panose="020F0502020204030204" pitchFamily="34" charset="0"/>
                          <a:cs typeface="Arial" panose="020B0604020202020204" pitchFamily="34" charset="0"/>
                        </a:rPr>
                        <a:t> 5 425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en-GB" sz="1000" dirty="0">
                          <a:effectLst/>
                          <a:latin typeface="Arial" panose="020B0604020202020204" pitchFamily="34" charset="0"/>
                          <a:ea typeface="Calibri" panose="020F0502020204030204" pitchFamily="34" charset="0"/>
                          <a:cs typeface="Arial" panose="020B0604020202020204" pitchFamily="34" charset="0"/>
                        </a:rPr>
                        <a:t>1 731</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en-GB" sz="1000" dirty="0">
                          <a:effectLst/>
                          <a:latin typeface="Arial" panose="020B0604020202020204" pitchFamily="34" charset="0"/>
                          <a:ea typeface="Calibri" panose="020F0502020204030204" pitchFamily="34" charset="0"/>
                          <a:cs typeface="Arial" panose="020B0604020202020204" pitchFamily="34" charset="0"/>
                        </a:rPr>
                        <a:t>3 694</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en-GB" sz="1000" dirty="0">
                          <a:effectLst/>
                          <a:latin typeface="Arial" panose="020B0604020202020204" pitchFamily="34" charset="0"/>
                          <a:ea typeface="Calibri" panose="020F0502020204030204" pitchFamily="34" charset="0"/>
                          <a:cs typeface="Arial" panose="020B0604020202020204" pitchFamily="34" charset="0"/>
                        </a:rPr>
                        <a:t>31,9%</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en-GB" sz="1000" dirty="0">
                          <a:effectLst/>
                          <a:latin typeface="Arial" panose="020B0604020202020204" pitchFamily="34" charset="0"/>
                          <a:ea typeface="Calibri" panose="020F0502020204030204" pitchFamily="34" charset="0"/>
                          <a:cs typeface="Arial" panose="020B0604020202020204" pitchFamily="34" charset="0"/>
                        </a:rPr>
                        <a:t>        4 544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ct val="115000"/>
                        </a:lnSpc>
                        <a:spcAft>
                          <a:spcPts val="0"/>
                        </a:spcAft>
                      </a:pPr>
                      <a:r>
                        <a:rPr lang="en-GB" sz="1000" dirty="0">
                          <a:effectLst/>
                          <a:latin typeface="Arial" panose="020B0604020202020204" pitchFamily="34" charset="0"/>
                          <a:ea typeface="Calibri" panose="020F0502020204030204" pitchFamily="34" charset="0"/>
                          <a:cs typeface="Arial" panose="020B0604020202020204" pitchFamily="34" charset="0"/>
                        </a:rPr>
                        <a:t>        4 244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922236172"/>
                  </a:ext>
                </a:extLst>
              </a:tr>
              <a:tr h="184651">
                <a:tc>
                  <a:txBody>
                    <a:bodyPr/>
                    <a:lstStyle/>
                    <a:p>
                      <a:pPr>
                        <a:lnSpc>
                          <a:spcPts val="1300"/>
                        </a:lnSpc>
                        <a:spcAft>
                          <a:spcPts val="0"/>
                        </a:spcAft>
                      </a:pPr>
                      <a:r>
                        <a:rPr lang="en-US" sz="1000" b="0" dirty="0">
                          <a:effectLst/>
                          <a:latin typeface="Arial" panose="020B0604020202020204" pitchFamily="34" charset="0"/>
                          <a:ea typeface="Times New Roman" panose="02020603050405020304" pitchFamily="18" charset="0"/>
                          <a:cs typeface="Arial" panose="020B0604020202020204" pitchFamily="34" charset="0"/>
                        </a:rPr>
                        <a:t>2. Solution Support and Incubation</a:t>
                      </a:r>
                    </a:p>
                  </a:txBody>
                  <a:tcPr marL="38351" marR="383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n-GB" sz="1000" dirty="0">
                          <a:effectLst/>
                          <a:latin typeface="Arial" panose="020B0604020202020204" pitchFamily="34" charset="0"/>
                          <a:ea typeface="Calibri" panose="020F0502020204030204" pitchFamily="34" charset="0"/>
                          <a:cs typeface="Arial" panose="020B0604020202020204" pitchFamily="34" charset="0"/>
                        </a:rPr>
                        <a:t> 4 136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n-GB" sz="1000" dirty="0">
                          <a:effectLst/>
                          <a:latin typeface="Arial" panose="020B0604020202020204" pitchFamily="34" charset="0"/>
                          <a:ea typeface="Calibri" panose="020F0502020204030204" pitchFamily="34" charset="0"/>
                          <a:cs typeface="Arial" panose="020B0604020202020204" pitchFamily="34" charset="0"/>
                        </a:rPr>
                        <a:t> -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n-GB" sz="1000" dirty="0">
                          <a:effectLst/>
                          <a:latin typeface="Arial" panose="020B0604020202020204" pitchFamily="34" charset="0"/>
                          <a:ea typeface="Calibri" panose="020F0502020204030204" pitchFamily="34" charset="0"/>
                          <a:cs typeface="Arial" panose="020B0604020202020204" pitchFamily="34" charset="0"/>
                        </a:rPr>
                        <a:t> 4 136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n-GB" sz="1000" dirty="0">
                          <a:effectLst/>
                          <a:latin typeface="Arial" panose="020B0604020202020204" pitchFamily="34" charset="0"/>
                          <a:ea typeface="Calibri" panose="020F0502020204030204" pitchFamily="34" charset="0"/>
                          <a:cs typeface="Arial" panose="020B0604020202020204" pitchFamily="34" charset="0"/>
                        </a:rPr>
                        <a:t>1 562</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n-GB" sz="1000" dirty="0">
                          <a:effectLst/>
                          <a:latin typeface="Arial" panose="020B0604020202020204" pitchFamily="34" charset="0"/>
                          <a:ea typeface="Calibri" panose="020F0502020204030204" pitchFamily="34" charset="0"/>
                          <a:cs typeface="Arial" panose="020B0604020202020204" pitchFamily="34" charset="0"/>
                        </a:rPr>
                        <a:t>2 574</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n-GB" sz="1000" dirty="0">
                          <a:effectLst/>
                          <a:latin typeface="Arial" panose="020B0604020202020204" pitchFamily="34" charset="0"/>
                          <a:ea typeface="Calibri" panose="020F0502020204030204" pitchFamily="34" charset="0"/>
                          <a:cs typeface="Arial" panose="020B0604020202020204" pitchFamily="34" charset="0"/>
                        </a:rPr>
                        <a:t>37,8%</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n-GB" sz="1000" dirty="0">
                          <a:effectLst/>
                          <a:latin typeface="Arial" panose="020B0604020202020204" pitchFamily="34" charset="0"/>
                          <a:ea typeface="Calibri" panose="020F0502020204030204" pitchFamily="34" charset="0"/>
                          <a:cs typeface="Arial" panose="020B0604020202020204" pitchFamily="34" charset="0"/>
                        </a:rPr>
                        <a:t>        4 196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r">
                        <a:lnSpc>
                          <a:spcPct val="115000"/>
                        </a:lnSpc>
                        <a:spcAft>
                          <a:spcPts val="0"/>
                        </a:spcAft>
                      </a:pPr>
                      <a:r>
                        <a:rPr lang="en-GB" sz="1000" dirty="0">
                          <a:effectLst/>
                          <a:latin typeface="Arial" panose="020B0604020202020204" pitchFamily="34" charset="0"/>
                          <a:ea typeface="Calibri" panose="020F0502020204030204" pitchFamily="34" charset="0"/>
                          <a:cs typeface="Arial" panose="020B0604020202020204" pitchFamily="34" charset="0"/>
                        </a:rPr>
                        <a:t>        3 439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xmlns="" val="216266245"/>
                  </a:ext>
                </a:extLst>
              </a:tr>
              <a:tr h="92325">
                <a:tc>
                  <a:txBody>
                    <a:bodyPr/>
                    <a:lstStyle/>
                    <a:p>
                      <a:pPr>
                        <a:lnSpc>
                          <a:spcPts val="1300"/>
                        </a:lnSpc>
                        <a:spcAft>
                          <a:spcPts val="0"/>
                        </a:spcAft>
                      </a:pPr>
                      <a:r>
                        <a:rPr lang="en-US" sz="1000" b="0" dirty="0">
                          <a:effectLst/>
                          <a:latin typeface="Arial" panose="020B0604020202020204" pitchFamily="34" charset="0"/>
                          <a:ea typeface="Times New Roman" panose="02020603050405020304" pitchFamily="18" charset="0"/>
                          <a:cs typeface="Arial" panose="020B0604020202020204" pitchFamily="34" charset="0"/>
                        </a:rPr>
                        <a:t>3. Enabling Environment</a:t>
                      </a:r>
                    </a:p>
                  </a:txBody>
                  <a:tcPr marL="38351" marR="383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000" dirty="0">
                          <a:effectLst/>
                          <a:latin typeface="Arial" panose="020B0604020202020204" pitchFamily="34" charset="0"/>
                          <a:ea typeface="Calibri" panose="020F0502020204030204" pitchFamily="34" charset="0"/>
                          <a:cs typeface="Arial" panose="020B0604020202020204" pitchFamily="34" charset="0"/>
                        </a:rPr>
                        <a:t> 6 329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000" dirty="0">
                          <a:effectLst/>
                          <a:latin typeface="Arial" panose="020B0604020202020204" pitchFamily="34" charset="0"/>
                          <a:ea typeface="Calibri" panose="020F0502020204030204" pitchFamily="34" charset="0"/>
                          <a:cs typeface="Arial" panose="020B0604020202020204" pitchFamily="34" charset="0"/>
                        </a:rPr>
                        <a:t> -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000" dirty="0">
                          <a:effectLst/>
                          <a:latin typeface="Arial" panose="020B0604020202020204" pitchFamily="34" charset="0"/>
                          <a:ea typeface="Calibri" panose="020F0502020204030204" pitchFamily="34" charset="0"/>
                          <a:cs typeface="Arial" panose="020B0604020202020204" pitchFamily="34" charset="0"/>
                        </a:rPr>
                        <a:t> 6 329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000" dirty="0">
                          <a:effectLst/>
                          <a:latin typeface="Arial" panose="020B0604020202020204" pitchFamily="34" charset="0"/>
                          <a:ea typeface="Calibri" panose="020F0502020204030204" pitchFamily="34" charset="0"/>
                          <a:cs typeface="Arial" panose="020B0604020202020204" pitchFamily="34" charset="0"/>
                        </a:rPr>
                        <a:t>2 399</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000" dirty="0">
                          <a:effectLst/>
                          <a:latin typeface="Arial" panose="020B0604020202020204" pitchFamily="34" charset="0"/>
                          <a:ea typeface="Calibri" panose="020F0502020204030204" pitchFamily="34" charset="0"/>
                          <a:cs typeface="Arial" panose="020B0604020202020204" pitchFamily="34" charset="0"/>
                        </a:rPr>
                        <a:t>3 930</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000" dirty="0">
                          <a:effectLst/>
                          <a:latin typeface="Arial" panose="020B0604020202020204" pitchFamily="34" charset="0"/>
                          <a:ea typeface="Calibri" panose="020F0502020204030204" pitchFamily="34" charset="0"/>
                          <a:cs typeface="Arial" panose="020B0604020202020204" pitchFamily="34" charset="0"/>
                        </a:rPr>
                        <a:t>37,9%</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000" dirty="0">
                          <a:effectLst/>
                          <a:latin typeface="Arial" panose="020B0604020202020204" pitchFamily="34" charset="0"/>
                          <a:ea typeface="Calibri" panose="020F0502020204030204" pitchFamily="34" charset="0"/>
                          <a:cs typeface="Arial" panose="020B0604020202020204" pitchFamily="34" charset="0"/>
                        </a:rPr>
                        <a:t>        8 711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n-GB" sz="1000" dirty="0">
                          <a:effectLst/>
                          <a:latin typeface="Arial" panose="020B0604020202020204" pitchFamily="34" charset="0"/>
                          <a:ea typeface="Calibri" panose="020F0502020204030204" pitchFamily="34" charset="0"/>
                          <a:cs typeface="Arial" panose="020B0604020202020204" pitchFamily="34" charset="0"/>
                        </a:rPr>
                        <a:t>        7 394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142431607"/>
                  </a:ext>
                </a:extLst>
              </a:tr>
              <a:tr h="92325">
                <a:tc>
                  <a:txBody>
                    <a:bodyPr/>
                    <a:lstStyle/>
                    <a:p>
                      <a:pPr>
                        <a:lnSpc>
                          <a:spcPts val="1300"/>
                        </a:lnSpc>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 Total </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38351" marR="3835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 15 890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 -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 15 890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5 692</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10 198</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35,8%</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      17 451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algn="r">
                        <a:lnSpc>
                          <a:spcPct val="115000"/>
                        </a:lnSpc>
                        <a:spcAft>
                          <a:spcPts val="0"/>
                        </a:spcAft>
                      </a:pPr>
                      <a:r>
                        <a:rPr lang="en-GB" sz="1000" b="1" dirty="0">
                          <a:effectLst/>
                          <a:latin typeface="Arial" panose="020B0604020202020204" pitchFamily="34" charset="0"/>
                          <a:ea typeface="Calibri" panose="020F0502020204030204" pitchFamily="34" charset="0"/>
                          <a:cs typeface="Arial" panose="020B0604020202020204" pitchFamily="34" charset="0"/>
                        </a:rPr>
                        <a:t>      15 077 </a:t>
                      </a:r>
                      <a:endParaRPr lang="en-US" sz="11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extLst>
                  <a:ext uri="{0D108BD9-81ED-4DB2-BD59-A6C34878D82A}">
                    <a16:rowId xmlns:a16="http://schemas.microsoft.com/office/drawing/2014/main" xmlns="" val="3526816975"/>
                  </a:ext>
                </a:extLst>
              </a:tr>
            </a:tbl>
          </a:graphicData>
        </a:graphic>
      </p:graphicFrame>
      <p:graphicFrame>
        <p:nvGraphicFramePr>
          <p:cNvPr id="5" name="Table 4"/>
          <p:cNvGraphicFramePr>
            <a:graphicFrameLocks noGrp="1"/>
          </p:cNvGraphicFramePr>
          <p:nvPr/>
        </p:nvGraphicFramePr>
        <p:xfrm>
          <a:off x="127199" y="4891129"/>
          <a:ext cx="8135944" cy="163767"/>
        </p:xfrm>
        <a:graphic>
          <a:graphicData uri="http://schemas.openxmlformats.org/drawingml/2006/table">
            <a:tbl>
              <a:tblPr firstRow="1" firstCol="1" bandRow="1"/>
              <a:tblGrid>
                <a:gridCol w="1804112">
                  <a:extLst>
                    <a:ext uri="{9D8B030D-6E8A-4147-A177-3AD203B41FA5}">
                      <a16:colId xmlns:a16="http://schemas.microsoft.com/office/drawing/2014/main" xmlns="" val="2823011162"/>
                    </a:ext>
                  </a:extLst>
                </a:gridCol>
                <a:gridCol w="791479">
                  <a:extLst>
                    <a:ext uri="{9D8B030D-6E8A-4147-A177-3AD203B41FA5}">
                      <a16:colId xmlns:a16="http://schemas.microsoft.com/office/drawing/2014/main" xmlns="" val="1760617837"/>
                    </a:ext>
                  </a:extLst>
                </a:gridCol>
                <a:gridCol w="791479">
                  <a:extLst>
                    <a:ext uri="{9D8B030D-6E8A-4147-A177-3AD203B41FA5}">
                      <a16:colId xmlns:a16="http://schemas.microsoft.com/office/drawing/2014/main" xmlns="" val="2408802220"/>
                    </a:ext>
                  </a:extLst>
                </a:gridCol>
                <a:gridCol w="791479">
                  <a:extLst>
                    <a:ext uri="{9D8B030D-6E8A-4147-A177-3AD203B41FA5}">
                      <a16:colId xmlns:a16="http://schemas.microsoft.com/office/drawing/2014/main" xmlns="" val="768027901"/>
                    </a:ext>
                  </a:extLst>
                </a:gridCol>
                <a:gridCol w="791479">
                  <a:extLst>
                    <a:ext uri="{9D8B030D-6E8A-4147-A177-3AD203B41FA5}">
                      <a16:colId xmlns:a16="http://schemas.microsoft.com/office/drawing/2014/main" xmlns="" val="3628768662"/>
                    </a:ext>
                  </a:extLst>
                </a:gridCol>
                <a:gridCol w="791479">
                  <a:extLst>
                    <a:ext uri="{9D8B030D-6E8A-4147-A177-3AD203B41FA5}">
                      <a16:colId xmlns:a16="http://schemas.microsoft.com/office/drawing/2014/main" xmlns="" val="3609033737"/>
                    </a:ext>
                  </a:extLst>
                </a:gridCol>
                <a:gridCol w="791479">
                  <a:extLst>
                    <a:ext uri="{9D8B030D-6E8A-4147-A177-3AD203B41FA5}">
                      <a16:colId xmlns:a16="http://schemas.microsoft.com/office/drawing/2014/main" xmlns="" val="2904350175"/>
                    </a:ext>
                  </a:extLst>
                </a:gridCol>
                <a:gridCol w="791479">
                  <a:extLst>
                    <a:ext uri="{9D8B030D-6E8A-4147-A177-3AD203B41FA5}">
                      <a16:colId xmlns:a16="http://schemas.microsoft.com/office/drawing/2014/main" xmlns="" val="1584065645"/>
                    </a:ext>
                  </a:extLst>
                </a:gridCol>
                <a:gridCol w="791479">
                  <a:extLst>
                    <a:ext uri="{9D8B030D-6E8A-4147-A177-3AD203B41FA5}">
                      <a16:colId xmlns:a16="http://schemas.microsoft.com/office/drawing/2014/main" xmlns="" val="2542656830"/>
                    </a:ext>
                  </a:extLst>
                </a:gridCol>
              </a:tblGrid>
              <a:tr h="0">
                <a:tc>
                  <a:txBody>
                    <a:bodyPr/>
                    <a:lstStyle/>
                    <a:p>
                      <a:pPr>
                        <a:lnSpc>
                          <a:spcPts val="1300"/>
                        </a:lnSpc>
                        <a:spcAft>
                          <a:spcPts val="0"/>
                        </a:spcAft>
                      </a:pPr>
                      <a:r>
                        <a:rPr lang="en-US" sz="1000" b="1" dirty="0">
                          <a:effectLst/>
                          <a:latin typeface="Arial" panose="020B0604020202020204" pitchFamily="34" charset="0"/>
                          <a:ea typeface="Times New Roman" panose="02020603050405020304" pitchFamily="18" charset="0"/>
                          <a:cs typeface="Arial" panose="020B0604020202020204" pitchFamily="34" charset="0"/>
                        </a:rPr>
                        <a:t> CPSI Total </a:t>
                      </a:r>
                      <a:endParaRPr lang="en-US" sz="1000" dirty="0">
                        <a:effectLst/>
                        <a:latin typeface="Arial" panose="020B0604020202020204" pitchFamily="34" charset="0"/>
                        <a:ea typeface="Times New Roman" panose="02020603050405020304" pitchFamily="18" charset="0"/>
                        <a:cs typeface="Arial" panose="020B0604020202020204" pitchFamily="34" charset="0"/>
                      </a:endParaRPr>
                    </a:p>
                  </a:txBody>
                  <a:tcPr marL="20823" marR="2082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algn="r">
                        <a:lnSpc>
                          <a:spcPct val="115000"/>
                        </a:lnSpc>
                        <a:spcAft>
                          <a:spcPts val="0"/>
                        </a:spcAft>
                      </a:pPr>
                      <a:r>
                        <a:rPr lang="en-GB" sz="1000" b="1" dirty="0">
                          <a:effectLst/>
                          <a:latin typeface="Century Gothic" panose="020B0502020202020204" pitchFamily="34" charset="0"/>
                          <a:ea typeface="Calibri" panose="020F0502020204030204" pitchFamily="34" charset="0"/>
                          <a:cs typeface="Arial" panose="020B0604020202020204" pitchFamily="34" charset="0"/>
                        </a:rPr>
                        <a:t>34 834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algn="r">
                        <a:lnSpc>
                          <a:spcPct val="115000"/>
                        </a:lnSpc>
                        <a:spcAft>
                          <a:spcPts val="0"/>
                        </a:spcAft>
                      </a:pPr>
                      <a:r>
                        <a:rPr lang="en-GB" sz="1000" b="1" dirty="0">
                          <a:effectLst/>
                          <a:latin typeface="Century Gothic" panose="020B0502020202020204" pitchFamily="34" charset="0"/>
                          <a:ea typeface="Calibri" panose="020F0502020204030204" pitchFamily="34" charset="0"/>
                          <a:cs typeface="Arial" panose="020B0604020202020204" pitchFamily="34"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algn="r">
                        <a:lnSpc>
                          <a:spcPct val="115000"/>
                        </a:lnSpc>
                        <a:spcAft>
                          <a:spcPts val="0"/>
                        </a:spcAft>
                      </a:pPr>
                      <a:r>
                        <a:rPr lang="en-GB" sz="1000" b="1" dirty="0">
                          <a:effectLst/>
                          <a:latin typeface="Century Gothic" panose="020B0502020202020204" pitchFamily="34" charset="0"/>
                          <a:ea typeface="Calibri" panose="020F0502020204030204" pitchFamily="34" charset="0"/>
                          <a:cs typeface="Arial" panose="020B0604020202020204" pitchFamily="34" charset="0"/>
                        </a:rPr>
                        <a:t>34 834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algn="r">
                        <a:lnSpc>
                          <a:spcPct val="115000"/>
                        </a:lnSpc>
                        <a:spcAft>
                          <a:spcPts val="0"/>
                        </a:spcAft>
                      </a:pPr>
                      <a:r>
                        <a:rPr lang="en-GB" sz="1000" b="1" dirty="0">
                          <a:effectLst/>
                          <a:latin typeface="Century Gothic" panose="020B0502020202020204" pitchFamily="34" charset="0"/>
                          <a:ea typeface="Calibri" panose="020F0502020204030204" pitchFamily="34" charset="0"/>
                          <a:cs typeface="Arial" panose="020B0604020202020204" pitchFamily="34" charset="0"/>
                        </a:rPr>
                        <a:t>11 551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algn="r">
                        <a:lnSpc>
                          <a:spcPct val="115000"/>
                        </a:lnSpc>
                        <a:spcAft>
                          <a:spcPts val="0"/>
                        </a:spcAft>
                      </a:pPr>
                      <a:r>
                        <a:rPr lang="en-GB" sz="1000" b="1" dirty="0">
                          <a:effectLst/>
                          <a:latin typeface="Century Gothic" panose="020B0502020202020204" pitchFamily="34" charset="0"/>
                          <a:ea typeface="Calibri" panose="020F0502020204030204" pitchFamily="34" charset="0"/>
                          <a:cs typeface="Arial" panose="020B0604020202020204" pitchFamily="34" charset="0"/>
                        </a:rPr>
                        <a:t>23 283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algn="r">
                        <a:lnSpc>
                          <a:spcPct val="115000"/>
                        </a:lnSpc>
                        <a:spcAft>
                          <a:spcPts val="0"/>
                        </a:spcAft>
                      </a:pPr>
                      <a:r>
                        <a:rPr lang="en-GB" sz="1000" b="1" dirty="0">
                          <a:effectLst/>
                          <a:latin typeface="Century Gothic" panose="020B0502020202020204" pitchFamily="34" charset="0"/>
                          <a:ea typeface="Calibri" panose="020F0502020204030204" pitchFamily="34" charset="0"/>
                          <a:cs typeface="Arial" panose="020B0604020202020204" pitchFamily="34" charset="0"/>
                        </a:rPr>
                        <a:t>33,2%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algn="r">
                        <a:lnSpc>
                          <a:spcPct val="115000"/>
                        </a:lnSpc>
                        <a:spcAft>
                          <a:spcPts val="0"/>
                        </a:spcAft>
                      </a:pPr>
                      <a:r>
                        <a:rPr lang="en-GB" sz="1000" b="1" dirty="0">
                          <a:effectLst/>
                          <a:latin typeface="Century Gothic" panose="020B0502020202020204" pitchFamily="34" charset="0"/>
                          <a:ea typeface="Calibri" panose="020F0502020204030204" pitchFamily="34" charset="0"/>
                          <a:cs typeface="Arial" panose="020B0604020202020204" pitchFamily="34" charset="0"/>
                        </a:rPr>
                        <a:t>      38 437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tc>
                  <a:txBody>
                    <a:bodyPr/>
                    <a:lstStyle/>
                    <a:p>
                      <a:pPr algn="r">
                        <a:lnSpc>
                          <a:spcPct val="115000"/>
                        </a:lnSpc>
                        <a:spcAft>
                          <a:spcPts val="0"/>
                        </a:spcAft>
                      </a:pPr>
                      <a:r>
                        <a:rPr lang="en-GB" sz="1000" b="1" dirty="0">
                          <a:effectLst/>
                          <a:latin typeface="Century Gothic" panose="020B0502020202020204" pitchFamily="34" charset="0"/>
                          <a:ea typeface="Calibri" panose="020F0502020204030204" pitchFamily="34" charset="0"/>
                          <a:cs typeface="Arial" panose="020B0604020202020204" pitchFamily="34" charset="0"/>
                        </a:rPr>
                        <a:t>      29 856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2F75B5"/>
                    </a:solidFill>
                  </a:tcPr>
                </a:tc>
                <a:extLst>
                  <a:ext uri="{0D108BD9-81ED-4DB2-BD59-A6C34878D82A}">
                    <a16:rowId xmlns:a16="http://schemas.microsoft.com/office/drawing/2014/main" xmlns="" val="2611012981"/>
                  </a:ext>
                </a:extLst>
              </a:tr>
            </a:tbl>
          </a:graphicData>
        </a:graphic>
      </p:graphicFrame>
    </p:spTree>
    <p:extLst>
      <p:ext uri="{BB962C8B-B14F-4D97-AF65-F5344CB8AC3E}">
        <p14:creationId xmlns:p14="http://schemas.microsoft.com/office/powerpoint/2010/main" xmlns="" val="10091903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itle 1">
            <a:extLst>
              <a:ext uri="{FF2B5EF4-FFF2-40B4-BE49-F238E27FC236}">
                <a16:creationId xmlns:a16="http://schemas.microsoft.com/office/drawing/2014/main" xmlns="" id="{FDCBA928-45AA-DF47-84FF-9B421305571C}"/>
              </a:ext>
            </a:extLst>
          </p:cNvPr>
          <p:cNvSpPr txBox="1">
            <a:spLocks noGrp="1"/>
          </p:cNvSpPr>
          <p:nvPr>
            <p:ph type="title"/>
          </p:nvPr>
        </p:nvSpPr>
        <p:spPr>
          <a:xfrm>
            <a:off x="0" y="0"/>
            <a:ext cx="7436965" cy="493960"/>
          </a:xfrm>
          <a:solidFill>
            <a:schemeClr val="accent1">
              <a:alpha val="70195"/>
            </a:schemeClr>
          </a:solidFill>
        </p:spPr>
        <p:txBody>
          <a:bodyPr/>
          <a:lstStyle/>
          <a:p>
            <a:pPr>
              <a:defRPr/>
            </a:pPr>
            <a:r>
              <a:rPr lang="en-ZA" sz="2400" dirty="0"/>
              <a:t>Appropriation statement </a:t>
            </a:r>
            <a:r>
              <a:rPr lang="en-ZA" sz="1200" dirty="0"/>
              <a:t>(continued)</a:t>
            </a:r>
            <a:endParaRPr lang="en-US" altLang="en-US" sz="2400" dirty="0">
              <a:solidFill>
                <a:schemeClr val="tx1"/>
              </a:solidFill>
              <a:ea typeface="MS PGothic" panose="020B0600070205080204" pitchFamily="34" charset="-128"/>
              <a:cs typeface="Calibri" panose="020F0502020204030204" pitchFamily="34" charset="0"/>
            </a:endParaRPr>
          </a:p>
        </p:txBody>
      </p:sp>
      <p:sp>
        <p:nvSpPr>
          <p:cNvPr id="23553" name="Slide Number Placeholder 3">
            <a:extLst>
              <a:ext uri="{FF2B5EF4-FFF2-40B4-BE49-F238E27FC236}">
                <a16:creationId xmlns:a16="http://schemas.microsoft.com/office/drawing/2014/main" xmlns="" id="{65D2B2FB-68C6-604C-91C3-729C0CD89AA9}"/>
              </a:ext>
            </a:extLst>
          </p:cNvPr>
          <p:cNvSpPr>
            <a:spLocks noGrp="1"/>
          </p:cNvSpPr>
          <p:nvPr>
            <p:ph type="sldNum" sz="quarter" idx="12"/>
          </p:nvPr>
        </p:nvSpPr>
        <p:spPr bwMode="auto">
          <a:xfrm>
            <a:off x="7596336" y="4886325"/>
            <a:ext cx="1554014" cy="273050"/>
          </a:xfrm>
          <a:extLst>
            <a:ext uri="{909E8E84-426E-40dd-AFC4-6F175D3DCCD1}"/>
            <a:ext uri="{91240B29-F687-4f45-9708-019B960494DF}"/>
          </a:extLst>
        </p:spPr>
        <p:txBody>
          <a:bodyPr/>
          <a:lstStyle>
            <a:lvl1pPr eaLnBrk="0" hangingPunct="0">
              <a:defRPr sz="1800">
                <a:solidFill>
                  <a:schemeClr val="tx1"/>
                </a:solidFill>
                <a:latin typeface="Calibri" charset="0"/>
                <a:ea typeface="MS PGothic" charset="0"/>
                <a:cs typeface="MS PGothic" charset="0"/>
              </a:defRPr>
            </a:lvl1pPr>
            <a:lvl2pPr marL="557213" indent="-214313" eaLnBrk="0" hangingPunct="0">
              <a:defRPr sz="1800">
                <a:solidFill>
                  <a:schemeClr val="tx1"/>
                </a:solidFill>
                <a:latin typeface="Calibri" charset="0"/>
                <a:ea typeface="MS PGothic" charset="0"/>
                <a:cs typeface="MS PGothic" charset="0"/>
              </a:defRPr>
            </a:lvl2pPr>
            <a:lvl3pPr marL="857250" indent="-171450" eaLnBrk="0" hangingPunct="0">
              <a:defRPr sz="1800">
                <a:solidFill>
                  <a:schemeClr val="tx1"/>
                </a:solidFill>
                <a:latin typeface="Calibri" charset="0"/>
                <a:ea typeface="MS PGothic" charset="0"/>
                <a:cs typeface="MS PGothic" charset="0"/>
              </a:defRPr>
            </a:lvl3pPr>
            <a:lvl4pPr marL="1200150" indent="-171450" eaLnBrk="0" hangingPunct="0">
              <a:defRPr sz="1800">
                <a:solidFill>
                  <a:schemeClr val="tx1"/>
                </a:solidFill>
                <a:latin typeface="Calibri" charset="0"/>
                <a:ea typeface="MS PGothic" charset="0"/>
                <a:cs typeface="MS PGothic" charset="0"/>
              </a:defRPr>
            </a:lvl4pPr>
            <a:lvl5pPr marL="1543050" indent="-171450" eaLnBrk="0" hangingPunct="0">
              <a:defRPr sz="1800">
                <a:solidFill>
                  <a:schemeClr val="tx1"/>
                </a:solidFill>
                <a:latin typeface="Calibri" charset="0"/>
                <a:ea typeface="MS PGothic" charset="0"/>
                <a:cs typeface="MS PGothic" charset="0"/>
              </a:defRPr>
            </a:lvl5pPr>
            <a:lvl6pPr marL="1885950" indent="-171450" eaLnBrk="0" fontAlgn="base" hangingPunct="0">
              <a:spcBef>
                <a:spcPct val="0"/>
              </a:spcBef>
              <a:spcAft>
                <a:spcPct val="0"/>
              </a:spcAft>
              <a:defRPr sz="1800">
                <a:solidFill>
                  <a:schemeClr val="tx1"/>
                </a:solidFill>
                <a:latin typeface="Calibri" charset="0"/>
                <a:ea typeface="MS PGothic" charset="0"/>
                <a:cs typeface="MS PGothic" charset="0"/>
              </a:defRPr>
            </a:lvl6pPr>
            <a:lvl7pPr marL="2228850" indent="-171450" eaLnBrk="0" fontAlgn="base" hangingPunct="0">
              <a:spcBef>
                <a:spcPct val="0"/>
              </a:spcBef>
              <a:spcAft>
                <a:spcPct val="0"/>
              </a:spcAft>
              <a:defRPr sz="1800">
                <a:solidFill>
                  <a:schemeClr val="tx1"/>
                </a:solidFill>
                <a:latin typeface="Calibri" charset="0"/>
                <a:ea typeface="MS PGothic" charset="0"/>
                <a:cs typeface="MS PGothic" charset="0"/>
              </a:defRPr>
            </a:lvl7pPr>
            <a:lvl8pPr marL="2571750" indent="-171450" eaLnBrk="0" fontAlgn="base" hangingPunct="0">
              <a:spcBef>
                <a:spcPct val="0"/>
              </a:spcBef>
              <a:spcAft>
                <a:spcPct val="0"/>
              </a:spcAft>
              <a:defRPr sz="1800">
                <a:solidFill>
                  <a:schemeClr val="tx1"/>
                </a:solidFill>
                <a:latin typeface="Calibri" charset="0"/>
                <a:ea typeface="MS PGothic" charset="0"/>
                <a:cs typeface="MS PGothic" charset="0"/>
              </a:defRPr>
            </a:lvl8pPr>
            <a:lvl9pPr marL="2914650" indent="-171450" eaLnBrk="0" fontAlgn="base" hangingPunct="0">
              <a:spcBef>
                <a:spcPct val="0"/>
              </a:spcBef>
              <a:spcAft>
                <a:spcPct val="0"/>
              </a:spcAft>
              <a:defRPr sz="1800">
                <a:solidFill>
                  <a:schemeClr val="tx1"/>
                </a:solidFill>
                <a:latin typeface="Calibri" charset="0"/>
                <a:ea typeface="MS PGothic" charset="0"/>
                <a:cs typeface="MS PGothic" charset="0"/>
              </a:defRPr>
            </a:lvl9pPr>
          </a:lstStyle>
          <a:p>
            <a:pPr eaLnBrk="1" hangingPunct="1">
              <a:defRPr/>
            </a:pPr>
            <a:fld id="{BF2A8685-4204-7247-ABC1-71F1BAA9D6F8}" type="slidenum">
              <a:rPr lang="en-ZA" sz="1050">
                <a:solidFill>
                  <a:srgbClr val="000000"/>
                </a:solidFill>
              </a:rPr>
              <a:pPr eaLnBrk="1" hangingPunct="1">
                <a:defRPr/>
              </a:pPr>
              <a:t>18</a:t>
            </a:fld>
            <a:endParaRPr lang="en-ZA" sz="1050" dirty="0">
              <a:solidFill>
                <a:srgbClr val="000000"/>
              </a:solidFill>
            </a:endParaRPr>
          </a:p>
        </p:txBody>
      </p:sp>
      <p:sp>
        <p:nvSpPr>
          <p:cNvPr id="7" name="Content Placeholder 2">
            <a:extLst>
              <a:ext uri="{FF2B5EF4-FFF2-40B4-BE49-F238E27FC236}">
                <a16:creationId xmlns:a16="http://schemas.microsoft.com/office/drawing/2014/main" xmlns="" id="{43BF4545-1ACD-BD46-B2C3-29C11AAF768F}"/>
              </a:ext>
            </a:extLst>
          </p:cNvPr>
          <p:cNvSpPr>
            <a:spLocks noGrp="1"/>
          </p:cNvSpPr>
          <p:nvPr>
            <p:ph idx="1"/>
          </p:nvPr>
        </p:nvSpPr>
        <p:spPr>
          <a:xfrm>
            <a:off x="0" y="493959"/>
            <a:ext cx="7681893" cy="4665415"/>
          </a:xfrm>
        </p:spPr>
        <p:txBody>
          <a:bodyPr>
            <a:noAutofit/>
          </a:bodyPr>
          <a:lstStyle/>
          <a:p>
            <a:pPr marL="0" indent="0" algn="just">
              <a:lnSpc>
                <a:spcPct val="107000"/>
              </a:lnSpc>
              <a:spcAft>
                <a:spcPts val="0"/>
              </a:spcAft>
              <a:buNone/>
            </a:pPr>
            <a:r>
              <a:rPr lang="en-US" sz="1100" dirty="0">
                <a:latin typeface="Century Gothic" panose="020B0502020202020204" pitchFamily="34" charset="0"/>
                <a:cs typeface="Arial" panose="020B0604020202020204" pitchFamily="34" charset="0"/>
              </a:rPr>
              <a:t>As required by the 2020 Special Adjustment Budget guideline, the CPSI had to identify R6,0 million to contribute to the response package announced by the President that must be partly funded through the reprioritization of existing baselines of Departments.</a:t>
            </a:r>
          </a:p>
          <a:p>
            <a:pPr marL="0" indent="0" algn="just">
              <a:lnSpc>
                <a:spcPct val="107000"/>
              </a:lnSpc>
              <a:spcAft>
                <a:spcPts val="0"/>
              </a:spcAft>
              <a:buNone/>
            </a:pPr>
            <a:r>
              <a:rPr lang="en-US" sz="1100" dirty="0">
                <a:latin typeface="Century Gothic" panose="020B0502020202020204" pitchFamily="34" charset="0"/>
                <a:cs typeface="Arial" panose="020B0604020202020204" pitchFamily="34" charset="0"/>
              </a:rPr>
              <a:t> </a:t>
            </a:r>
          </a:p>
          <a:p>
            <a:pPr marL="0" indent="0" algn="just">
              <a:lnSpc>
                <a:spcPct val="107000"/>
              </a:lnSpc>
              <a:spcAft>
                <a:spcPts val="0"/>
              </a:spcAft>
              <a:buNone/>
            </a:pPr>
            <a:r>
              <a:rPr lang="en-US" sz="1100" dirty="0">
                <a:latin typeface="Century Gothic" panose="020B0502020202020204" pitchFamily="34" charset="0"/>
                <a:cs typeface="Arial" panose="020B0604020202020204" pitchFamily="34" charset="0"/>
              </a:rPr>
              <a:t>The proposed saving from the CPSI constitutes 32% of the consolidated non-interest, non-compensation budget.</a:t>
            </a:r>
          </a:p>
          <a:p>
            <a:pPr algn="just">
              <a:lnSpc>
                <a:spcPct val="107000"/>
              </a:lnSpc>
              <a:spcAft>
                <a:spcPts val="0"/>
              </a:spcAft>
            </a:pPr>
            <a:endParaRPr lang="en-US" sz="1100" b="1" dirty="0">
              <a:latin typeface="Century Gothic" panose="020B0502020202020204" pitchFamily="34" charset="0"/>
              <a:cs typeface="Arial" panose="020B0604020202020204" pitchFamily="34" charset="0"/>
            </a:endParaRPr>
          </a:p>
          <a:p>
            <a:pPr marL="0" indent="0" algn="just">
              <a:lnSpc>
                <a:spcPct val="107000"/>
              </a:lnSpc>
              <a:spcAft>
                <a:spcPts val="0"/>
              </a:spcAft>
              <a:buNone/>
            </a:pPr>
            <a:r>
              <a:rPr lang="en-US" sz="1100" b="1" dirty="0">
                <a:latin typeface="Century Gothic" panose="020B0502020202020204" pitchFamily="34" charset="0"/>
                <a:cs typeface="Arial" panose="020B0604020202020204" pitchFamily="34" charset="0"/>
              </a:rPr>
              <a:t>Summary of the areas where the budget was reduced</a:t>
            </a:r>
            <a:r>
              <a:rPr lang="en-US" sz="1100" dirty="0">
                <a:latin typeface="Century Gothic" panose="020B0502020202020204" pitchFamily="34" charset="0"/>
                <a:cs typeface="Arial" panose="020B0604020202020204" pitchFamily="34" charset="0"/>
              </a:rPr>
              <a:t>:</a:t>
            </a:r>
          </a:p>
          <a:p>
            <a:pPr algn="just">
              <a:lnSpc>
                <a:spcPct val="107000"/>
              </a:lnSpc>
              <a:spcAft>
                <a:spcPts val="0"/>
              </a:spcAft>
            </a:pPr>
            <a:r>
              <a:rPr lang="en-US" sz="1100" dirty="0">
                <a:latin typeface="Century Gothic" panose="020B0502020202020204" pitchFamily="34" charset="0"/>
                <a:cs typeface="Arial" panose="020B0604020202020204" pitchFamily="34" charset="0"/>
              </a:rPr>
              <a:t>Travel and subsistence (including travel management fees) R2,3 million. An 80 percent reduction in expenditure is anticipated as a result of the National Lockdown, and thus traveling that will not take place. Some of these savings will be redirected to unfunded projects.</a:t>
            </a:r>
          </a:p>
          <a:p>
            <a:pPr marL="342900" lvl="0" indent="-342900" algn="just">
              <a:lnSpc>
                <a:spcPct val="107000"/>
              </a:lnSpc>
              <a:spcAft>
                <a:spcPts val="0"/>
              </a:spcAft>
              <a:buFont typeface="Symbol" panose="05050102010706020507" pitchFamily="18" charset="2"/>
              <a:buChar char=""/>
            </a:pPr>
            <a:r>
              <a:rPr lang="en-US" sz="1100" dirty="0">
                <a:latin typeface="Century Gothic" panose="020B0502020202020204" pitchFamily="34" charset="0"/>
                <a:cs typeface="Arial" panose="020B0604020202020204" pitchFamily="34" charset="0"/>
              </a:rPr>
              <a:t>Lease payments R 1,9 million savings – The unplanned expenditure relating to working online and towards COVID-19 measures is being funded from unspent funds allocated to lease payments. The funding will be unspent as a result of the CPSI’s relocation to the DPSA Batho Pele building.</a:t>
            </a:r>
          </a:p>
          <a:p>
            <a:pPr marL="342900" lvl="0" indent="-342900" algn="just">
              <a:lnSpc>
                <a:spcPct val="107000"/>
              </a:lnSpc>
              <a:spcAft>
                <a:spcPts val="0"/>
              </a:spcAft>
              <a:buFont typeface="Symbol" panose="05050102010706020507" pitchFamily="18" charset="2"/>
              <a:buChar char=""/>
            </a:pPr>
            <a:r>
              <a:rPr lang="en-US" sz="1100" dirty="0">
                <a:latin typeface="Century Gothic" panose="020B0502020202020204" pitchFamily="34" charset="0"/>
                <a:cs typeface="Arial" panose="020B0604020202020204" pitchFamily="34" charset="0"/>
              </a:rPr>
              <a:t>Venues and facilities – R925 000 – The Annual Public Sector Innovation Conference and Awards Ceremony will not be hosted traditionally. The Conference was hosted in the form of webinars which costed cost less to host. Savings were also identified from other areas, such as Strategic Planning sessions that would not require the procurement of a venue. Furthermore, alternative methods of hosting the Innovation Sector Specific Workshops have been sought, which would also result in savings on venues and facilities.</a:t>
            </a:r>
          </a:p>
          <a:p>
            <a:pPr marL="342900" lvl="0" indent="-342900" algn="just">
              <a:lnSpc>
                <a:spcPct val="107000"/>
              </a:lnSpc>
              <a:spcAft>
                <a:spcPts val="0"/>
              </a:spcAft>
              <a:buFont typeface="Symbol" panose="05050102010706020507" pitchFamily="18" charset="2"/>
              <a:buChar char=""/>
            </a:pPr>
            <a:r>
              <a:rPr lang="en-US" sz="1100" dirty="0">
                <a:latin typeface="Century Gothic" panose="020B0502020202020204" pitchFamily="34" charset="0"/>
                <a:cs typeface="Arial" panose="020B0604020202020204" pitchFamily="34" charset="0"/>
              </a:rPr>
              <a:t>Contractors and marketing – R619 000 - The anticipated budget for audiovisual and marketing will not be used towards the Annual Conference and Awards Ceremony. Some of the savings will be used to upgrade the CPSI’s ICT infrastructure and platforms as a tool for engagement with departments.</a:t>
            </a:r>
          </a:p>
          <a:p>
            <a:pPr marL="342900" lvl="0" indent="-342900">
              <a:lnSpc>
                <a:spcPct val="107000"/>
              </a:lnSpc>
              <a:spcAft>
                <a:spcPts val="0"/>
              </a:spcAft>
              <a:buFont typeface="Symbol" panose="05050102010706020507" pitchFamily="18" charset="2"/>
              <a:buChar char=""/>
            </a:pPr>
            <a:r>
              <a:rPr lang="en-US" sz="1100" dirty="0">
                <a:latin typeface="Century Gothic" panose="020B0502020202020204" pitchFamily="34" charset="0"/>
                <a:cs typeface="Arial" panose="020B0604020202020204" pitchFamily="34" charset="0"/>
              </a:rPr>
              <a:t>Other – R256 000 of anticipated savings due to the lockdown were identified in other line items such as communication, catering, stationery, and assets.</a:t>
            </a:r>
            <a:br>
              <a:rPr lang="en-US" sz="1100" dirty="0">
                <a:latin typeface="Century Gothic" panose="020B0502020202020204" pitchFamily="34" charset="0"/>
                <a:cs typeface="Arial" panose="020B0604020202020204" pitchFamily="34" charset="0"/>
              </a:rPr>
            </a:br>
            <a:r>
              <a:rPr lang="en-US" sz="1100" dirty="0">
                <a:latin typeface="Century Gothic" panose="020B0502020202020204" pitchFamily="34" charset="0"/>
                <a:cs typeface="Arial" panose="020B0604020202020204" pitchFamily="34" charset="0"/>
              </a:rPr>
              <a:t> </a:t>
            </a:r>
            <a:endParaRPr lang="en-GB" sz="1100" kern="1200" dirty="0">
              <a:solidFill>
                <a:srgbClr val="595959"/>
              </a:solidFill>
              <a:latin typeface="Century Gothic" panose="020B0502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xmlns="" id="{D6C37885-84C6-4488-976C-3D7BB20C0363}"/>
              </a:ext>
            </a:extLst>
          </p:cNvPr>
          <p:cNvSpPr txBox="1"/>
          <p:nvPr/>
        </p:nvSpPr>
        <p:spPr>
          <a:xfrm>
            <a:off x="3200400" y="2343150"/>
            <a:ext cx="2743200"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GB" dirty="0"/>
          </a:p>
        </p:txBody>
      </p:sp>
    </p:spTree>
    <p:extLst>
      <p:ext uri="{BB962C8B-B14F-4D97-AF65-F5344CB8AC3E}">
        <p14:creationId xmlns:p14="http://schemas.microsoft.com/office/powerpoint/2010/main" xmlns="" val="32835302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itle 1">
            <a:extLst>
              <a:ext uri="{FF2B5EF4-FFF2-40B4-BE49-F238E27FC236}">
                <a16:creationId xmlns:a16="http://schemas.microsoft.com/office/drawing/2014/main" xmlns="" id="{FDCBA928-45AA-DF47-84FF-9B421305571C}"/>
              </a:ext>
            </a:extLst>
          </p:cNvPr>
          <p:cNvSpPr txBox="1">
            <a:spLocks noGrp="1"/>
          </p:cNvSpPr>
          <p:nvPr>
            <p:ph type="title"/>
          </p:nvPr>
        </p:nvSpPr>
        <p:spPr>
          <a:xfrm>
            <a:off x="0" y="0"/>
            <a:ext cx="7436965" cy="493960"/>
          </a:xfrm>
          <a:solidFill>
            <a:schemeClr val="accent1">
              <a:alpha val="70195"/>
            </a:schemeClr>
          </a:solidFill>
        </p:spPr>
        <p:txBody>
          <a:bodyPr/>
          <a:lstStyle/>
          <a:p>
            <a:pPr>
              <a:defRPr/>
            </a:pPr>
            <a:r>
              <a:rPr lang="en-ZA" sz="2400" dirty="0"/>
              <a:t>Appropriation statement </a:t>
            </a:r>
            <a:r>
              <a:rPr lang="en-ZA" sz="1200" dirty="0"/>
              <a:t>(continued)</a:t>
            </a:r>
            <a:endParaRPr lang="en-US" altLang="en-US" sz="2400" dirty="0">
              <a:solidFill>
                <a:schemeClr val="tx1"/>
              </a:solidFill>
              <a:ea typeface="MS PGothic" panose="020B0600070205080204" pitchFamily="34" charset="-128"/>
              <a:cs typeface="Calibri" panose="020F0502020204030204" pitchFamily="34" charset="0"/>
            </a:endParaRPr>
          </a:p>
        </p:txBody>
      </p:sp>
      <p:sp>
        <p:nvSpPr>
          <p:cNvPr id="23553" name="Slide Number Placeholder 3">
            <a:extLst>
              <a:ext uri="{FF2B5EF4-FFF2-40B4-BE49-F238E27FC236}">
                <a16:creationId xmlns:a16="http://schemas.microsoft.com/office/drawing/2014/main" xmlns="" id="{65D2B2FB-68C6-604C-91C3-729C0CD89AA9}"/>
              </a:ext>
            </a:extLst>
          </p:cNvPr>
          <p:cNvSpPr>
            <a:spLocks noGrp="1"/>
          </p:cNvSpPr>
          <p:nvPr>
            <p:ph type="sldNum" sz="quarter" idx="12"/>
          </p:nvPr>
        </p:nvSpPr>
        <p:spPr bwMode="auto">
          <a:xfrm>
            <a:off x="7596336" y="4886325"/>
            <a:ext cx="1554014" cy="273050"/>
          </a:xfrm>
          <a:extLst>
            <a:ext uri="{909E8E84-426E-40dd-AFC4-6F175D3DCCD1}"/>
            <a:ext uri="{91240B29-F687-4f45-9708-019B960494DF}"/>
          </a:extLst>
        </p:spPr>
        <p:txBody>
          <a:bodyPr/>
          <a:lstStyle>
            <a:lvl1pPr eaLnBrk="0" hangingPunct="0">
              <a:defRPr sz="1800">
                <a:solidFill>
                  <a:schemeClr val="tx1"/>
                </a:solidFill>
                <a:latin typeface="Calibri" charset="0"/>
                <a:ea typeface="MS PGothic" charset="0"/>
                <a:cs typeface="MS PGothic" charset="0"/>
              </a:defRPr>
            </a:lvl1pPr>
            <a:lvl2pPr marL="557213" indent="-214313" eaLnBrk="0" hangingPunct="0">
              <a:defRPr sz="1800">
                <a:solidFill>
                  <a:schemeClr val="tx1"/>
                </a:solidFill>
                <a:latin typeface="Calibri" charset="0"/>
                <a:ea typeface="MS PGothic" charset="0"/>
                <a:cs typeface="MS PGothic" charset="0"/>
              </a:defRPr>
            </a:lvl2pPr>
            <a:lvl3pPr marL="857250" indent="-171450" eaLnBrk="0" hangingPunct="0">
              <a:defRPr sz="1800">
                <a:solidFill>
                  <a:schemeClr val="tx1"/>
                </a:solidFill>
                <a:latin typeface="Calibri" charset="0"/>
                <a:ea typeface="MS PGothic" charset="0"/>
                <a:cs typeface="MS PGothic" charset="0"/>
              </a:defRPr>
            </a:lvl3pPr>
            <a:lvl4pPr marL="1200150" indent="-171450" eaLnBrk="0" hangingPunct="0">
              <a:defRPr sz="1800">
                <a:solidFill>
                  <a:schemeClr val="tx1"/>
                </a:solidFill>
                <a:latin typeface="Calibri" charset="0"/>
                <a:ea typeface="MS PGothic" charset="0"/>
                <a:cs typeface="MS PGothic" charset="0"/>
              </a:defRPr>
            </a:lvl4pPr>
            <a:lvl5pPr marL="1543050" indent="-171450" eaLnBrk="0" hangingPunct="0">
              <a:defRPr sz="1800">
                <a:solidFill>
                  <a:schemeClr val="tx1"/>
                </a:solidFill>
                <a:latin typeface="Calibri" charset="0"/>
                <a:ea typeface="MS PGothic" charset="0"/>
                <a:cs typeface="MS PGothic" charset="0"/>
              </a:defRPr>
            </a:lvl5pPr>
            <a:lvl6pPr marL="1885950" indent="-171450" eaLnBrk="0" fontAlgn="base" hangingPunct="0">
              <a:spcBef>
                <a:spcPct val="0"/>
              </a:spcBef>
              <a:spcAft>
                <a:spcPct val="0"/>
              </a:spcAft>
              <a:defRPr sz="1800">
                <a:solidFill>
                  <a:schemeClr val="tx1"/>
                </a:solidFill>
                <a:latin typeface="Calibri" charset="0"/>
                <a:ea typeface="MS PGothic" charset="0"/>
                <a:cs typeface="MS PGothic" charset="0"/>
              </a:defRPr>
            </a:lvl6pPr>
            <a:lvl7pPr marL="2228850" indent="-171450" eaLnBrk="0" fontAlgn="base" hangingPunct="0">
              <a:spcBef>
                <a:spcPct val="0"/>
              </a:spcBef>
              <a:spcAft>
                <a:spcPct val="0"/>
              </a:spcAft>
              <a:defRPr sz="1800">
                <a:solidFill>
                  <a:schemeClr val="tx1"/>
                </a:solidFill>
                <a:latin typeface="Calibri" charset="0"/>
                <a:ea typeface="MS PGothic" charset="0"/>
                <a:cs typeface="MS PGothic" charset="0"/>
              </a:defRPr>
            </a:lvl7pPr>
            <a:lvl8pPr marL="2571750" indent="-171450" eaLnBrk="0" fontAlgn="base" hangingPunct="0">
              <a:spcBef>
                <a:spcPct val="0"/>
              </a:spcBef>
              <a:spcAft>
                <a:spcPct val="0"/>
              </a:spcAft>
              <a:defRPr sz="1800">
                <a:solidFill>
                  <a:schemeClr val="tx1"/>
                </a:solidFill>
                <a:latin typeface="Calibri" charset="0"/>
                <a:ea typeface="MS PGothic" charset="0"/>
                <a:cs typeface="MS PGothic" charset="0"/>
              </a:defRPr>
            </a:lvl8pPr>
            <a:lvl9pPr marL="2914650" indent="-171450" eaLnBrk="0" fontAlgn="base" hangingPunct="0">
              <a:spcBef>
                <a:spcPct val="0"/>
              </a:spcBef>
              <a:spcAft>
                <a:spcPct val="0"/>
              </a:spcAft>
              <a:defRPr sz="1800">
                <a:solidFill>
                  <a:schemeClr val="tx1"/>
                </a:solidFill>
                <a:latin typeface="Calibri" charset="0"/>
                <a:ea typeface="MS PGothic" charset="0"/>
                <a:cs typeface="MS PGothic" charset="0"/>
              </a:defRPr>
            </a:lvl9pPr>
          </a:lstStyle>
          <a:p>
            <a:pPr eaLnBrk="1" hangingPunct="1">
              <a:defRPr/>
            </a:pPr>
            <a:fld id="{BF2A8685-4204-7247-ABC1-71F1BAA9D6F8}" type="slidenum">
              <a:rPr lang="en-ZA" sz="1050">
                <a:solidFill>
                  <a:srgbClr val="000000"/>
                </a:solidFill>
              </a:rPr>
              <a:pPr eaLnBrk="1" hangingPunct="1">
                <a:defRPr/>
              </a:pPr>
              <a:t>19</a:t>
            </a:fld>
            <a:endParaRPr lang="en-ZA" sz="1050" dirty="0">
              <a:solidFill>
                <a:srgbClr val="000000"/>
              </a:solidFill>
            </a:endParaRPr>
          </a:p>
        </p:txBody>
      </p:sp>
      <p:sp>
        <p:nvSpPr>
          <p:cNvPr id="7" name="Content Placeholder 2">
            <a:extLst>
              <a:ext uri="{FF2B5EF4-FFF2-40B4-BE49-F238E27FC236}">
                <a16:creationId xmlns:a16="http://schemas.microsoft.com/office/drawing/2014/main" xmlns="" id="{43BF4545-1ACD-BD46-B2C3-29C11AAF768F}"/>
              </a:ext>
            </a:extLst>
          </p:cNvPr>
          <p:cNvSpPr>
            <a:spLocks noGrp="1"/>
          </p:cNvSpPr>
          <p:nvPr>
            <p:ph idx="1"/>
          </p:nvPr>
        </p:nvSpPr>
        <p:spPr>
          <a:xfrm>
            <a:off x="0" y="467230"/>
            <a:ext cx="7781365" cy="4826620"/>
          </a:xfrm>
        </p:spPr>
        <p:txBody>
          <a:bodyPr>
            <a:noAutofit/>
          </a:bodyPr>
          <a:lstStyle/>
          <a:p>
            <a:pPr marL="0" indent="0" algn="just">
              <a:lnSpc>
                <a:spcPct val="107000"/>
              </a:lnSpc>
              <a:spcAft>
                <a:spcPts val="0"/>
              </a:spcAft>
              <a:buNone/>
            </a:pPr>
            <a:r>
              <a:rPr lang="en-US" sz="1000" b="1" u="sng" dirty="0">
                <a:latin typeface="Century Gothic" panose="020B0502020202020204" pitchFamily="34" charset="0"/>
                <a:cs typeface="Arial" panose="020B0604020202020204" pitchFamily="34" charset="0"/>
              </a:rPr>
              <a:t>Financial overview on spending</a:t>
            </a:r>
            <a:endParaRPr lang="en-US" sz="1000" b="1" dirty="0">
              <a:latin typeface="Century Gothic" panose="020B0502020202020204" pitchFamily="34" charset="0"/>
              <a:cs typeface="Arial" panose="020B0604020202020204" pitchFamily="34" charset="0"/>
            </a:endParaRPr>
          </a:p>
          <a:p>
            <a:pPr algn="just"/>
            <a:r>
              <a:rPr lang="en-US" sz="1000" dirty="0">
                <a:latin typeface="Century Gothic" panose="020B0502020202020204" pitchFamily="34" charset="0"/>
              </a:rPr>
              <a:t>Expenditure for the period 01 April to 30 September 2020 amounted to R11, 551 million, or 33.16 percent of the adjusted appropriation of R 34,834 million for the year.  The expenditure can be explained as follows:  </a:t>
            </a:r>
          </a:p>
          <a:p>
            <a:pPr marL="0" indent="0" algn="just">
              <a:buNone/>
            </a:pPr>
            <a:r>
              <a:rPr lang="en-US" sz="1000" dirty="0">
                <a:latin typeface="Century Gothic" panose="020B0502020202020204" pitchFamily="34" charset="0"/>
              </a:rPr>
              <a:t> </a:t>
            </a:r>
          </a:p>
          <a:p>
            <a:pPr marL="0" indent="0" algn="just">
              <a:buNone/>
            </a:pPr>
            <a:r>
              <a:rPr lang="en-US" sz="1000" b="1" u="sng" dirty="0">
                <a:latin typeface="Century Gothic" panose="020B0502020202020204" pitchFamily="34" charset="0"/>
              </a:rPr>
              <a:t>Compensation of Employees: </a:t>
            </a:r>
            <a:r>
              <a:rPr lang="en-US" sz="1000" dirty="0">
                <a:latin typeface="Century Gothic" panose="020B0502020202020204" pitchFamily="34" charset="0"/>
              </a:rPr>
              <a:t>An amount of R9.1 million was spent up to 30 September 2020 (40.88 percent of the compensation budget). </a:t>
            </a:r>
          </a:p>
          <a:p>
            <a:pPr algn="just"/>
            <a:r>
              <a:rPr lang="en-US" sz="1000" dirty="0">
                <a:latin typeface="Century Gothic" panose="020B0502020202020204" pitchFamily="34" charset="0"/>
              </a:rPr>
              <a:t>The spending is slightly lower (-R1,401 million) than anticipated due to the vacant Executive Director's post. These functions were performed by internal capacity since February 2020.  The CPSI has four other vacant posts that were planned to be filled, but the Minister placed a moratorium on the filling of vacant posts in the CPSI until the re-positioning of the CPSI process has been concluded.  The DD: Finance post became vacant as of 1 July 2020, further contributing to the underspending. Officials currently occupy two of these posts, appointed additional to the establishment, are on lower than projected notches, thus resulting in additional savings.  Plans were put in place to recruit short-term capacity. The unconcluded matter of the implementation of the annual cost of living adjustments is also contributing to the lower than anticipated spending on compensation of employees.</a:t>
            </a:r>
          </a:p>
          <a:p>
            <a:pPr marL="0" indent="0" algn="just">
              <a:buNone/>
            </a:pPr>
            <a:endParaRPr lang="en-US" sz="1000" dirty="0">
              <a:latin typeface="Century Gothic" panose="020B0502020202020204" pitchFamily="34" charset="0"/>
            </a:endParaRPr>
          </a:p>
          <a:p>
            <a:pPr algn="just"/>
            <a:r>
              <a:rPr lang="en-US" sz="1000" b="1" u="sng" dirty="0">
                <a:latin typeface="Century Gothic" panose="020B0502020202020204" pitchFamily="34" charset="0"/>
              </a:rPr>
              <a:t>Goods and Services:  </a:t>
            </a:r>
            <a:r>
              <a:rPr lang="en-US" sz="1000" dirty="0">
                <a:latin typeface="Century Gothic" panose="020B0502020202020204" pitchFamily="34" charset="0"/>
              </a:rPr>
              <a:t>An amount of R 2.2 million was spent on Goods and Services for the same period; (18.37 percent of the Goods &amp; Services budget). The expenditure was lower than initially projected, mainly due to the impact of Covid-19. These include:</a:t>
            </a:r>
          </a:p>
          <a:p>
            <a:pPr algn="just"/>
            <a:r>
              <a:rPr lang="en-US" sz="1000" i="1" u="sng" dirty="0">
                <a:latin typeface="Century Gothic" panose="020B0502020202020204" pitchFamily="34" charset="0"/>
              </a:rPr>
              <a:t>Travel and subsistence (R557 000): </a:t>
            </a:r>
            <a:r>
              <a:rPr lang="en-US" sz="1000" dirty="0">
                <a:latin typeface="Century Gothic" panose="020B0502020202020204" pitchFamily="34" charset="0"/>
              </a:rPr>
              <a:t>Due to the National Lockdown, expenditure was not incurred as initially anticipated.  The savings were redirected to fund the completion of Phase 2 of  the development of a real-time monitoring of service delivery solution at Home Affairs service points.  The cost of completion of this phase will be higher than originally anticipated and as such would require the extra funding.</a:t>
            </a:r>
          </a:p>
          <a:p>
            <a:pPr algn="just"/>
            <a:r>
              <a:rPr lang="en-US" sz="1000" i="1" u="sng" dirty="0">
                <a:latin typeface="Century Gothic" panose="020B0502020202020204" pitchFamily="34" charset="0"/>
              </a:rPr>
              <a:t>Computer Services (R300 000)</a:t>
            </a:r>
            <a:r>
              <a:rPr lang="en-US" sz="1000" dirty="0">
                <a:latin typeface="Century Gothic" panose="020B0502020202020204" pitchFamily="34" charset="0"/>
              </a:rPr>
              <a:t>:  The higher than anticipated completion cost of Phase 2 of the DHA project required an amendment of the service level agreement (SLA) with The Innovation Hub, thus delaying expenditure anticipated in Quarter 1 and 2. The revised SLA was concluded in September 2020, and it is anticipated that the appointed service provider will complete the project against nine deliverables during the remaining of the financial year. The total anticipated cost for this project amounts to R1.3 million.</a:t>
            </a:r>
          </a:p>
          <a:p>
            <a:pPr marL="0" lvl="0" indent="0">
              <a:lnSpc>
                <a:spcPct val="107000"/>
              </a:lnSpc>
              <a:spcAft>
                <a:spcPts val="0"/>
              </a:spcAft>
              <a:buNone/>
            </a:pPr>
            <a:endParaRPr lang="en-GB" sz="1000" kern="1200" dirty="0">
              <a:solidFill>
                <a:srgbClr val="595959"/>
              </a:solidFill>
              <a:latin typeface="+mn-lt"/>
              <a:cs typeface="Arial" panose="020B0604020202020204" pitchFamily="34" charset="0"/>
            </a:endParaRPr>
          </a:p>
        </p:txBody>
      </p:sp>
    </p:spTree>
    <p:extLst>
      <p:ext uri="{BB962C8B-B14F-4D97-AF65-F5344CB8AC3E}">
        <p14:creationId xmlns:p14="http://schemas.microsoft.com/office/powerpoint/2010/main" xmlns="" val="3684253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itle 1">
            <a:extLst>
              <a:ext uri="{FF2B5EF4-FFF2-40B4-BE49-F238E27FC236}">
                <a16:creationId xmlns:a16="http://schemas.microsoft.com/office/drawing/2014/main" xmlns="" id="{FDCBA928-45AA-DF47-84FF-9B421305571C}"/>
              </a:ext>
            </a:extLst>
          </p:cNvPr>
          <p:cNvSpPr txBox="1">
            <a:spLocks noGrp="1"/>
          </p:cNvSpPr>
          <p:nvPr>
            <p:ph type="title"/>
          </p:nvPr>
        </p:nvSpPr>
        <p:spPr>
          <a:xfrm>
            <a:off x="-1" y="-15874"/>
            <a:ext cx="7436965" cy="493960"/>
          </a:xfrm>
          <a:solidFill>
            <a:schemeClr val="accent1">
              <a:alpha val="70195"/>
            </a:schemeClr>
          </a:solidFill>
        </p:spPr>
        <p:txBody>
          <a:bodyPr/>
          <a:lstStyle/>
          <a:p>
            <a:pPr>
              <a:defRPr/>
            </a:pPr>
            <a:r>
              <a:rPr lang="en-US" altLang="en-US">
                <a:ea typeface="MS PGothic" panose="020B0600070205080204" pitchFamily="34" charset="-128"/>
                <a:cs typeface="Calibri" panose="020F0502020204030204" pitchFamily="34" charset="0"/>
              </a:rPr>
              <a:t> </a:t>
            </a:r>
            <a:r>
              <a:rPr lang="en-US" altLang="en-US">
                <a:solidFill>
                  <a:schemeClr val="tx1"/>
                </a:solidFill>
                <a:ea typeface="MS PGothic" panose="020B0600070205080204" pitchFamily="34" charset="-128"/>
                <a:cs typeface="Calibri" panose="020F0502020204030204" pitchFamily="34" charset="0"/>
              </a:rPr>
              <a:t>Content</a:t>
            </a:r>
          </a:p>
        </p:txBody>
      </p:sp>
      <p:sp>
        <p:nvSpPr>
          <p:cNvPr id="23553" name="Slide Number Placeholder 3">
            <a:extLst>
              <a:ext uri="{FF2B5EF4-FFF2-40B4-BE49-F238E27FC236}">
                <a16:creationId xmlns:a16="http://schemas.microsoft.com/office/drawing/2014/main" xmlns="" id="{65D2B2FB-68C6-604C-91C3-729C0CD89AA9}"/>
              </a:ext>
            </a:extLst>
          </p:cNvPr>
          <p:cNvSpPr>
            <a:spLocks noGrp="1"/>
          </p:cNvSpPr>
          <p:nvPr>
            <p:ph type="sldNum" sz="quarter" idx="12"/>
          </p:nvPr>
        </p:nvSpPr>
        <p:spPr bwMode="auto">
          <a:xfrm>
            <a:off x="7596336" y="4886325"/>
            <a:ext cx="1554014" cy="273050"/>
          </a:xfrm>
          <a:extLst>
            <a:ext uri="{909E8E84-426E-40dd-AFC4-6F175D3DCCD1}"/>
            <a:ext uri="{91240B29-F687-4f45-9708-019B960494DF}"/>
          </a:extLst>
        </p:spPr>
        <p:txBody>
          <a:bodyPr/>
          <a:lstStyle>
            <a:lvl1pPr eaLnBrk="0" hangingPunct="0">
              <a:defRPr sz="1800">
                <a:solidFill>
                  <a:schemeClr val="tx1"/>
                </a:solidFill>
                <a:latin typeface="Calibri" charset="0"/>
                <a:ea typeface="MS PGothic" charset="0"/>
                <a:cs typeface="MS PGothic" charset="0"/>
              </a:defRPr>
            </a:lvl1pPr>
            <a:lvl2pPr marL="557213" indent="-214313" eaLnBrk="0" hangingPunct="0">
              <a:defRPr sz="1800">
                <a:solidFill>
                  <a:schemeClr val="tx1"/>
                </a:solidFill>
                <a:latin typeface="Calibri" charset="0"/>
                <a:ea typeface="MS PGothic" charset="0"/>
                <a:cs typeface="MS PGothic" charset="0"/>
              </a:defRPr>
            </a:lvl2pPr>
            <a:lvl3pPr marL="857250" indent="-171450" eaLnBrk="0" hangingPunct="0">
              <a:defRPr sz="1800">
                <a:solidFill>
                  <a:schemeClr val="tx1"/>
                </a:solidFill>
                <a:latin typeface="Calibri" charset="0"/>
                <a:ea typeface="MS PGothic" charset="0"/>
                <a:cs typeface="MS PGothic" charset="0"/>
              </a:defRPr>
            </a:lvl3pPr>
            <a:lvl4pPr marL="1200150" indent="-171450" eaLnBrk="0" hangingPunct="0">
              <a:defRPr sz="1800">
                <a:solidFill>
                  <a:schemeClr val="tx1"/>
                </a:solidFill>
                <a:latin typeface="Calibri" charset="0"/>
                <a:ea typeface="MS PGothic" charset="0"/>
                <a:cs typeface="MS PGothic" charset="0"/>
              </a:defRPr>
            </a:lvl4pPr>
            <a:lvl5pPr marL="1543050" indent="-171450" eaLnBrk="0" hangingPunct="0">
              <a:defRPr sz="1800">
                <a:solidFill>
                  <a:schemeClr val="tx1"/>
                </a:solidFill>
                <a:latin typeface="Calibri" charset="0"/>
                <a:ea typeface="MS PGothic" charset="0"/>
                <a:cs typeface="MS PGothic" charset="0"/>
              </a:defRPr>
            </a:lvl5pPr>
            <a:lvl6pPr marL="1885950" indent="-171450" eaLnBrk="0" fontAlgn="base" hangingPunct="0">
              <a:spcBef>
                <a:spcPct val="0"/>
              </a:spcBef>
              <a:spcAft>
                <a:spcPct val="0"/>
              </a:spcAft>
              <a:defRPr sz="1800">
                <a:solidFill>
                  <a:schemeClr val="tx1"/>
                </a:solidFill>
                <a:latin typeface="Calibri" charset="0"/>
                <a:ea typeface="MS PGothic" charset="0"/>
                <a:cs typeface="MS PGothic" charset="0"/>
              </a:defRPr>
            </a:lvl6pPr>
            <a:lvl7pPr marL="2228850" indent="-171450" eaLnBrk="0" fontAlgn="base" hangingPunct="0">
              <a:spcBef>
                <a:spcPct val="0"/>
              </a:spcBef>
              <a:spcAft>
                <a:spcPct val="0"/>
              </a:spcAft>
              <a:defRPr sz="1800">
                <a:solidFill>
                  <a:schemeClr val="tx1"/>
                </a:solidFill>
                <a:latin typeface="Calibri" charset="0"/>
                <a:ea typeface="MS PGothic" charset="0"/>
                <a:cs typeface="MS PGothic" charset="0"/>
              </a:defRPr>
            </a:lvl7pPr>
            <a:lvl8pPr marL="2571750" indent="-171450" eaLnBrk="0" fontAlgn="base" hangingPunct="0">
              <a:spcBef>
                <a:spcPct val="0"/>
              </a:spcBef>
              <a:spcAft>
                <a:spcPct val="0"/>
              </a:spcAft>
              <a:defRPr sz="1800">
                <a:solidFill>
                  <a:schemeClr val="tx1"/>
                </a:solidFill>
                <a:latin typeface="Calibri" charset="0"/>
                <a:ea typeface="MS PGothic" charset="0"/>
                <a:cs typeface="MS PGothic" charset="0"/>
              </a:defRPr>
            </a:lvl8pPr>
            <a:lvl9pPr marL="2914650" indent="-171450" eaLnBrk="0" fontAlgn="base" hangingPunct="0">
              <a:spcBef>
                <a:spcPct val="0"/>
              </a:spcBef>
              <a:spcAft>
                <a:spcPct val="0"/>
              </a:spcAft>
              <a:defRPr sz="1800">
                <a:solidFill>
                  <a:schemeClr val="tx1"/>
                </a:solidFill>
                <a:latin typeface="Calibri" charset="0"/>
                <a:ea typeface="MS PGothic" charset="0"/>
                <a:cs typeface="MS PGothic" charset="0"/>
              </a:defRPr>
            </a:lvl9pPr>
          </a:lstStyle>
          <a:p>
            <a:pPr eaLnBrk="1" hangingPunct="1">
              <a:defRPr/>
            </a:pPr>
            <a:fld id="{BF2A8685-4204-7247-ABC1-71F1BAA9D6F8}" type="slidenum">
              <a:rPr lang="en-ZA" sz="1050">
                <a:solidFill>
                  <a:srgbClr val="000000"/>
                </a:solidFill>
              </a:rPr>
              <a:pPr eaLnBrk="1" hangingPunct="1">
                <a:defRPr/>
              </a:pPr>
              <a:t>2</a:t>
            </a:fld>
            <a:endParaRPr lang="en-ZA" sz="1050">
              <a:solidFill>
                <a:srgbClr val="000000"/>
              </a:solidFill>
            </a:endParaRPr>
          </a:p>
        </p:txBody>
      </p:sp>
      <p:sp>
        <p:nvSpPr>
          <p:cNvPr id="7" name="Content Placeholder 2">
            <a:extLst>
              <a:ext uri="{FF2B5EF4-FFF2-40B4-BE49-F238E27FC236}">
                <a16:creationId xmlns:a16="http://schemas.microsoft.com/office/drawing/2014/main" xmlns="" id="{43BF4545-1ACD-BD46-B2C3-29C11AAF768F}"/>
              </a:ext>
            </a:extLst>
          </p:cNvPr>
          <p:cNvSpPr>
            <a:spLocks noGrp="1"/>
          </p:cNvSpPr>
          <p:nvPr>
            <p:ph idx="1"/>
          </p:nvPr>
        </p:nvSpPr>
        <p:spPr>
          <a:xfrm>
            <a:off x="0" y="536595"/>
            <a:ext cx="7681893" cy="3763347"/>
          </a:xfrm>
        </p:spPr>
        <p:txBody>
          <a:bodyPr>
            <a:noAutofit/>
          </a:bodyPr>
          <a:lstStyle/>
          <a:p>
            <a:pPr marL="0" indent="0" eaLnBrk="1" fontAlgn="auto" hangingPunct="1">
              <a:lnSpc>
                <a:spcPct val="110000"/>
              </a:lnSpc>
              <a:spcBef>
                <a:spcPts val="0"/>
              </a:spcBef>
              <a:spcAft>
                <a:spcPts val="0"/>
              </a:spcAft>
              <a:buSzPct val="100000"/>
              <a:buNone/>
            </a:pPr>
            <a:endParaRPr lang="en-ZA" sz="2400" kern="1200" dirty="0">
              <a:latin typeface="Century Gothic"/>
              <a:cs typeface="Calibri"/>
            </a:endParaRPr>
          </a:p>
          <a:p>
            <a:pPr marL="228600" lvl="0" indent="-228600">
              <a:lnSpc>
                <a:spcPct val="110000"/>
              </a:lnSpc>
              <a:spcBef>
                <a:spcPts val="0"/>
              </a:spcBef>
              <a:spcAft>
                <a:spcPts val="0"/>
              </a:spcAft>
              <a:buSzPct val="100000"/>
            </a:pPr>
            <a:r>
              <a:rPr lang="en-ZA" sz="2400" kern="1200" dirty="0">
                <a:latin typeface="Century Gothic"/>
                <a:cs typeface="Calibri"/>
              </a:rPr>
              <a:t>Introduction</a:t>
            </a:r>
            <a:endParaRPr lang="en-ZA" dirty="0">
              <a:latin typeface="Century Gothic"/>
              <a:cs typeface="Calibri"/>
            </a:endParaRPr>
          </a:p>
          <a:p>
            <a:pPr marL="0" indent="0">
              <a:lnSpc>
                <a:spcPct val="110000"/>
              </a:lnSpc>
              <a:spcBef>
                <a:spcPts val="0"/>
              </a:spcBef>
              <a:spcAft>
                <a:spcPts val="0"/>
              </a:spcAft>
              <a:buSzPct val="100000"/>
              <a:buNone/>
            </a:pPr>
            <a:endParaRPr lang="en-ZA" sz="2400" kern="1200" dirty="0">
              <a:latin typeface="Century Gothic"/>
              <a:cs typeface="Calibri"/>
            </a:endParaRPr>
          </a:p>
          <a:p>
            <a:pPr marL="228600" lvl="0" indent="-228600" eaLnBrk="1" fontAlgn="auto" hangingPunct="1">
              <a:lnSpc>
                <a:spcPct val="110000"/>
              </a:lnSpc>
              <a:spcBef>
                <a:spcPts val="0"/>
              </a:spcBef>
              <a:spcAft>
                <a:spcPts val="0"/>
              </a:spcAft>
              <a:buSzPct val="100000"/>
            </a:pPr>
            <a:r>
              <a:rPr lang="en-ZA" sz="2400" kern="1200" dirty="0">
                <a:solidFill>
                  <a:prstClr val="black">
                    <a:lumMod val="65000"/>
                    <a:lumOff val="35000"/>
                  </a:prstClr>
                </a:solidFill>
                <a:latin typeface="Century Gothic" panose="020B0502020202020204" pitchFamily="34" charset="0"/>
              </a:rPr>
              <a:t>CPSI 1</a:t>
            </a:r>
            <a:r>
              <a:rPr lang="en-ZA" sz="2400" kern="1200" baseline="30000" dirty="0">
                <a:solidFill>
                  <a:prstClr val="black">
                    <a:lumMod val="65000"/>
                    <a:lumOff val="35000"/>
                  </a:prstClr>
                </a:solidFill>
                <a:latin typeface="Century Gothic" panose="020B0502020202020204" pitchFamily="34" charset="0"/>
              </a:rPr>
              <a:t>st</a:t>
            </a:r>
            <a:r>
              <a:rPr lang="en-ZA" sz="2400" kern="1200" dirty="0">
                <a:solidFill>
                  <a:prstClr val="black">
                    <a:lumMod val="65000"/>
                    <a:lumOff val="35000"/>
                  </a:prstClr>
                </a:solidFill>
                <a:latin typeface="Century Gothic" panose="020B0502020202020204" pitchFamily="34" charset="0"/>
              </a:rPr>
              <a:t> and 2</a:t>
            </a:r>
            <a:r>
              <a:rPr lang="en-ZA" sz="2400" kern="1200" baseline="30000" dirty="0">
                <a:solidFill>
                  <a:prstClr val="black">
                    <a:lumMod val="65000"/>
                    <a:lumOff val="35000"/>
                  </a:prstClr>
                </a:solidFill>
                <a:latin typeface="Century Gothic" panose="020B0502020202020204" pitchFamily="34" charset="0"/>
              </a:rPr>
              <a:t>nd</a:t>
            </a:r>
            <a:r>
              <a:rPr lang="en-ZA" sz="2400" kern="1200" dirty="0">
                <a:solidFill>
                  <a:prstClr val="black">
                    <a:lumMod val="65000"/>
                    <a:lumOff val="35000"/>
                  </a:prstClr>
                </a:solidFill>
                <a:latin typeface="Century Gothic" panose="020B0502020202020204" pitchFamily="34" charset="0"/>
              </a:rPr>
              <a:t> Quarter Performance on the implementation of the 2020/21 APP</a:t>
            </a:r>
          </a:p>
          <a:p>
            <a:pPr marL="0" indent="0">
              <a:lnSpc>
                <a:spcPct val="110000"/>
              </a:lnSpc>
              <a:spcBef>
                <a:spcPts val="0"/>
              </a:spcBef>
              <a:spcAft>
                <a:spcPts val="0"/>
              </a:spcAft>
              <a:buSzPct val="100000"/>
              <a:buNone/>
            </a:pPr>
            <a:endParaRPr lang="en-ZA" sz="2400" kern="1200" dirty="0">
              <a:latin typeface="Century Gothic"/>
              <a:cs typeface="Calibri"/>
            </a:endParaRPr>
          </a:p>
          <a:p>
            <a:pPr marL="228600" lvl="0" indent="-228600" eaLnBrk="1" fontAlgn="auto" hangingPunct="1">
              <a:lnSpc>
                <a:spcPct val="110000"/>
              </a:lnSpc>
              <a:spcBef>
                <a:spcPts val="0"/>
              </a:spcBef>
              <a:spcAft>
                <a:spcPts val="0"/>
              </a:spcAft>
              <a:buSzPct val="100000"/>
            </a:pPr>
            <a:r>
              <a:rPr lang="en-ZA" sz="2400" kern="1200" dirty="0">
                <a:solidFill>
                  <a:prstClr val="black">
                    <a:lumMod val="65000"/>
                    <a:lumOff val="35000"/>
                  </a:prstClr>
                </a:solidFill>
                <a:latin typeface="Century Gothic" panose="020B0502020202020204" pitchFamily="34" charset="0"/>
              </a:rPr>
              <a:t>Human Resource Information</a:t>
            </a:r>
          </a:p>
          <a:p>
            <a:pPr marL="0" indent="0">
              <a:lnSpc>
                <a:spcPct val="110000"/>
              </a:lnSpc>
              <a:spcBef>
                <a:spcPts val="0"/>
              </a:spcBef>
              <a:spcAft>
                <a:spcPts val="0"/>
              </a:spcAft>
              <a:buSzPct val="100000"/>
              <a:buNone/>
            </a:pPr>
            <a:endParaRPr lang="en-ZA" sz="2400" kern="1200" dirty="0">
              <a:latin typeface="Century Gothic"/>
              <a:cs typeface="Calibri"/>
            </a:endParaRPr>
          </a:p>
          <a:p>
            <a:pPr marL="228600" lvl="0" indent="-228600" eaLnBrk="1" fontAlgn="auto" hangingPunct="1">
              <a:lnSpc>
                <a:spcPct val="110000"/>
              </a:lnSpc>
              <a:spcBef>
                <a:spcPts val="0"/>
              </a:spcBef>
              <a:spcAft>
                <a:spcPts val="0"/>
              </a:spcAft>
              <a:buSzPct val="100000"/>
            </a:pPr>
            <a:r>
              <a:rPr lang="en-ZA" sz="2400" kern="1200" dirty="0">
                <a:solidFill>
                  <a:prstClr val="black">
                    <a:lumMod val="65000"/>
                    <a:lumOff val="35000"/>
                  </a:prstClr>
                </a:solidFill>
                <a:latin typeface="Century Gothic" panose="020B0502020202020204" pitchFamily="34" charset="0"/>
              </a:rPr>
              <a:t>Financial Information</a:t>
            </a:r>
          </a:p>
          <a:p>
            <a:pPr marL="0" indent="0" algn="just">
              <a:buNone/>
            </a:pPr>
            <a:endParaRPr lang="en-GB" sz="2000" dirty="0">
              <a:solidFill>
                <a:prstClr val="black"/>
              </a:solidFill>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itle 1">
            <a:extLst>
              <a:ext uri="{FF2B5EF4-FFF2-40B4-BE49-F238E27FC236}">
                <a16:creationId xmlns:a16="http://schemas.microsoft.com/office/drawing/2014/main" xmlns="" id="{FDCBA928-45AA-DF47-84FF-9B421305571C}"/>
              </a:ext>
            </a:extLst>
          </p:cNvPr>
          <p:cNvSpPr txBox="1">
            <a:spLocks noGrp="1"/>
          </p:cNvSpPr>
          <p:nvPr>
            <p:ph type="title"/>
          </p:nvPr>
        </p:nvSpPr>
        <p:spPr>
          <a:xfrm>
            <a:off x="0" y="0"/>
            <a:ext cx="7436965" cy="493960"/>
          </a:xfrm>
          <a:solidFill>
            <a:schemeClr val="accent1">
              <a:alpha val="70195"/>
            </a:schemeClr>
          </a:solidFill>
        </p:spPr>
        <p:txBody>
          <a:bodyPr/>
          <a:lstStyle/>
          <a:p>
            <a:pPr>
              <a:defRPr/>
            </a:pPr>
            <a:r>
              <a:rPr lang="en-ZA" sz="2400" dirty="0"/>
              <a:t>Appropriation statement </a:t>
            </a:r>
            <a:r>
              <a:rPr lang="en-ZA" sz="1200" dirty="0"/>
              <a:t>(continued)</a:t>
            </a:r>
            <a:endParaRPr lang="en-US" altLang="en-US" sz="2400" dirty="0">
              <a:solidFill>
                <a:schemeClr val="tx1"/>
              </a:solidFill>
              <a:ea typeface="MS PGothic" panose="020B0600070205080204" pitchFamily="34" charset="-128"/>
              <a:cs typeface="Calibri" panose="020F0502020204030204" pitchFamily="34" charset="0"/>
            </a:endParaRPr>
          </a:p>
        </p:txBody>
      </p:sp>
      <p:sp>
        <p:nvSpPr>
          <p:cNvPr id="23553" name="Slide Number Placeholder 3">
            <a:extLst>
              <a:ext uri="{FF2B5EF4-FFF2-40B4-BE49-F238E27FC236}">
                <a16:creationId xmlns:a16="http://schemas.microsoft.com/office/drawing/2014/main" xmlns="" id="{65D2B2FB-68C6-604C-91C3-729C0CD89AA9}"/>
              </a:ext>
            </a:extLst>
          </p:cNvPr>
          <p:cNvSpPr>
            <a:spLocks noGrp="1"/>
          </p:cNvSpPr>
          <p:nvPr>
            <p:ph type="sldNum" sz="quarter" idx="12"/>
          </p:nvPr>
        </p:nvSpPr>
        <p:spPr bwMode="auto">
          <a:xfrm>
            <a:off x="7596336" y="4886325"/>
            <a:ext cx="1554014" cy="273050"/>
          </a:xfrm>
          <a:extLst>
            <a:ext uri="{909E8E84-426E-40dd-AFC4-6F175D3DCCD1}"/>
            <a:ext uri="{91240B29-F687-4f45-9708-019B960494DF}"/>
          </a:extLst>
        </p:spPr>
        <p:txBody>
          <a:bodyPr/>
          <a:lstStyle>
            <a:lvl1pPr eaLnBrk="0" hangingPunct="0">
              <a:defRPr sz="1800">
                <a:solidFill>
                  <a:schemeClr val="tx1"/>
                </a:solidFill>
                <a:latin typeface="Calibri" charset="0"/>
                <a:ea typeface="MS PGothic" charset="0"/>
                <a:cs typeface="MS PGothic" charset="0"/>
              </a:defRPr>
            </a:lvl1pPr>
            <a:lvl2pPr marL="557213" indent="-214313" eaLnBrk="0" hangingPunct="0">
              <a:defRPr sz="1800">
                <a:solidFill>
                  <a:schemeClr val="tx1"/>
                </a:solidFill>
                <a:latin typeface="Calibri" charset="0"/>
                <a:ea typeface="MS PGothic" charset="0"/>
                <a:cs typeface="MS PGothic" charset="0"/>
              </a:defRPr>
            </a:lvl2pPr>
            <a:lvl3pPr marL="857250" indent="-171450" eaLnBrk="0" hangingPunct="0">
              <a:defRPr sz="1800">
                <a:solidFill>
                  <a:schemeClr val="tx1"/>
                </a:solidFill>
                <a:latin typeface="Calibri" charset="0"/>
                <a:ea typeface="MS PGothic" charset="0"/>
                <a:cs typeface="MS PGothic" charset="0"/>
              </a:defRPr>
            </a:lvl3pPr>
            <a:lvl4pPr marL="1200150" indent="-171450" eaLnBrk="0" hangingPunct="0">
              <a:defRPr sz="1800">
                <a:solidFill>
                  <a:schemeClr val="tx1"/>
                </a:solidFill>
                <a:latin typeface="Calibri" charset="0"/>
                <a:ea typeface="MS PGothic" charset="0"/>
                <a:cs typeface="MS PGothic" charset="0"/>
              </a:defRPr>
            </a:lvl4pPr>
            <a:lvl5pPr marL="1543050" indent="-171450" eaLnBrk="0" hangingPunct="0">
              <a:defRPr sz="1800">
                <a:solidFill>
                  <a:schemeClr val="tx1"/>
                </a:solidFill>
                <a:latin typeface="Calibri" charset="0"/>
                <a:ea typeface="MS PGothic" charset="0"/>
                <a:cs typeface="MS PGothic" charset="0"/>
              </a:defRPr>
            </a:lvl5pPr>
            <a:lvl6pPr marL="1885950" indent="-171450" eaLnBrk="0" fontAlgn="base" hangingPunct="0">
              <a:spcBef>
                <a:spcPct val="0"/>
              </a:spcBef>
              <a:spcAft>
                <a:spcPct val="0"/>
              </a:spcAft>
              <a:defRPr sz="1800">
                <a:solidFill>
                  <a:schemeClr val="tx1"/>
                </a:solidFill>
                <a:latin typeface="Calibri" charset="0"/>
                <a:ea typeface="MS PGothic" charset="0"/>
                <a:cs typeface="MS PGothic" charset="0"/>
              </a:defRPr>
            </a:lvl6pPr>
            <a:lvl7pPr marL="2228850" indent="-171450" eaLnBrk="0" fontAlgn="base" hangingPunct="0">
              <a:spcBef>
                <a:spcPct val="0"/>
              </a:spcBef>
              <a:spcAft>
                <a:spcPct val="0"/>
              </a:spcAft>
              <a:defRPr sz="1800">
                <a:solidFill>
                  <a:schemeClr val="tx1"/>
                </a:solidFill>
                <a:latin typeface="Calibri" charset="0"/>
                <a:ea typeface="MS PGothic" charset="0"/>
                <a:cs typeface="MS PGothic" charset="0"/>
              </a:defRPr>
            </a:lvl7pPr>
            <a:lvl8pPr marL="2571750" indent="-171450" eaLnBrk="0" fontAlgn="base" hangingPunct="0">
              <a:spcBef>
                <a:spcPct val="0"/>
              </a:spcBef>
              <a:spcAft>
                <a:spcPct val="0"/>
              </a:spcAft>
              <a:defRPr sz="1800">
                <a:solidFill>
                  <a:schemeClr val="tx1"/>
                </a:solidFill>
                <a:latin typeface="Calibri" charset="0"/>
                <a:ea typeface="MS PGothic" charset="0"/>
                <a:cs typeface="MS PGothic" charset="0"/>
              </a:defRPr>
            </a:lvl8pPr>
            <a:lvl9pPr marL="2914650" indent="-171450" eaLnBrk="0" fontAlgn="base" hangingPunct="0">
              <a:spcBef>
                <a:spcPct val="0"/>
              </a:spcBef>
              <a:spcAft>
                <a:spcPct val="0"/>
              </a:spcAft>
              <a:defRPr sz="1800">
                <a:solidFill>
                  <a:schemeClr val="tx1"/>
                </a:solidFill>
                <a:latin typeface="Calibri" charset="0"/>
                <a:ea typeface="MS PGothic" charset="0"/>
                <a:cs typeface="MS PGothic" charset="0"/>
              </a:defRPr>
            </a:lvl9pPr>
          </a:lstStyle>
          <a:p>
            <a:pPr eaLnBrk="1" hangingPunct="1">
              <a:defRPr/>
            </a:pPr>
            <a:fld id="{BF2A8685-4204-7247-ABC1-71F1BAA9D6F8}" type="slidenum">
              <a:rPr lang="en-ZA" sz="1050">
                <a:solidFill>
                  <a:srgbClr val="000000"/>
                </a:solidFill>
              </a:rPr>
              <a:pPr eaLnBrk="1" hangingPunct="1">
                <a:defRPr/>
              </a:pPr>
              <a:t>20</a:t>
            </a:fld>
            <a:endParaRPr lang="en-ZA" sz="1050" dirty="0">
              <a:solidFill>
                <a:srgbClr val="000000"/>
              </a:solidFill>
            </a:endParaRPr>
          </a:p>
        </p:txBody>
      </p:sp>
      <p:sp>
        <p:nvSpPr>
          <p:cNvPr id="7" name="Content Placeholder 2">
            <a:extLst>
              <a:ext uri="{FF2B5EF4-FFF2-40B4-BE49-F238E27FC236}">
                <a16:creationId xmlns:a16="http://schemas.microsoft.com/office/drawing/2014/main" xmlns="" id="{43BF4545-1ACD-BD46-B2C3-29C11AAF768F}"/>
              </a:ext>
            </a:extLst>
          </p:cNvPr>
          <p:cNvSpPr>
            <a:spLocks noGrp="1"/>
          </p:cNvSpPr>
          <p:nvPr>
            <p:ph idx="1"/>
          </p:nvPr>
        </p:nvSpPr>
        <p:spPr>
          <a:xfrm>
            <a:off x="0" y="493960"/>
            <a:ext cx="7681893" cy="4649540"/>
          </a:xfrm>
        </p:spPr>
        <p:txBody>
          <a:bodyPr>
            <a:noAutofit/>
          </a:bodyPr>
          <a:lstStyle/>
          <a:p>
            <a:pPr algn="just"/>
            <a:r>
              <a:rPr lang="en-US" sz="1050" dirty="0">
                <a:latin typeface="Century Gothic" panose="020B0502020202020204" pitchFamily="34" charset="0"/>
              </a:rPr>
              <a:t>Computer Services (R248 000):  The development of a new CPSI website was not concluded during the first six months as anticipated due to procurement delays.  The bid evaluation has been completed, and it is anticipated that the development of the website will be completed during the next three months.</a:t>
            </a:r>
          </a:p>
          <a:p>
            <a:pPr algn="just"/>
            <a:r>
              <a:rPr lang="en-US" sz="1050" i="1" u="sng" dirty="0">
                <a:latin typeface="Century Gothic" panose="020B0502020202020204" pitchFamily="34" charset="0"/>
              </a:rPr>
              <a:t>Printing services (R111 000):</a:t>
            </a:r>
            <a:r>
              <a:rPr lang="en-US" sz="1050" dirty="0">
                <a:latin typeface="Century Gothic" panose="020B0502020202020204" pitchFamily="34" charset="0"/>
              </a:rPr>
              <a:t>  The printing of the 2019/20 Annual Report was not done due to the delays in the auditing process.  The 2019/20 audit was only concluded on 30 September 2020.  The procurement for printing the Annual Report has started, and it is anticipated to be completed by November 2020.</a:t>
            </a:r>
          </a:p>
          <a:p>
            <a:pPr algn="just"/>
            <a:r>
              <a:rPr lang="en-US" sz="1050" i="1" u="sng" dirty="0">
                <a:latin typeface="Century Gothic" panose="020B0502020202020204" pitchFamily="34" charset="0"/>
              </a:rPr>
              <a:t>Auditing fees (R537 000):</a:t>
            </a:r>
            <a:r>
              <a:rPr lang="en-US" sz="1050" dirty="0">
                <a:latin typeface="Century Gothic" panose="020B0502020202020204" pitchFamily="34" charset="0"/>
              </a:rPr>
              <a:t>  The extension of the PFMA submission dates of the Annual Financial Statements and the Annual Performance Information resulted in the delayed start of the 2019/20 Auditing process for two months.  The payment of the invoices for the Office of the Auditor General's work is expected in October and November 2020.</a:t>
            </a:r>
          </a:p>
          <a:p>
            <a:pPr algn="just"/>
            <a:r>
              <a:rPr lang="en-US" sz="1050" i="1" u="sng" dirty="0">
                <a:latin typeface="Century Gothic" panose="020B0502020202020204" pitchFamily="34" charset="0"/>
              </a:rPr>
              <a:t>Consultancy services (R489 000): </a:t>
            </a:r>
            <a:r>
              <a:rPr lang="en-US" sz="1050" dirty="0">
                <a:latin typeface="Century Gothic" panose="020B0502020202020204" pitchFamily="34" charset="0"/>
              </a:rPr>
              <a:t> The appointment of a service provider to provide risk management services to the CPSI for the 2020/21 financial year took longer than anticipated.  The appointment was finalized in September 2020. And the work will be concluded by December 2020.</a:t>
            </a:r>
          </a:p>
          <a:p>
            <a:pPr algn="just"/>
            <a:r>
              <a:rPr lang="en-US" sz="1050" u="sng" dirty="0">
                <a:latin typeface="Century Gothic" panose="020B0502020202020204" pitchFamily="34" charset="0"/>
              </a:rPr>
              <a:t>Replication project (R340 000): </a:t>
            </a:r>
            <a:r>
              <a:rPr lang="en-US" sz="1050" dirty="0">
                <a:latin typeface="Century Gothic" panose="020B0502020202020204" pitchFamily="34" charset="0"/>
              </a:rPr>
              <a:t>The Service Level Agreement for the implementation of the Sunward Park High School solution was not concluded in the first six months as anticipated. The replication of the solution in two other schools is expected to be finalized by 31 March 2021.</a:t>
            </a:r>
          </a:p>
          <a:p>
            <a:pPr algn="just"/>
            <a:r>
              <a:rPr lang="en-US" sz="1050" i="1" u="sng" dirty="0">
                <a:latin typeface="Century Gothic" panose="020B0502020202020204" pitchFamily="34" charset="0"/>
              </a:rPr>
              <a:t>Public Sector Innovation Workshops facilitation (R88 000):</a:t>
            </a:r>
            <a:r>
              <a:rPr lang="en-US" sz="1050" dirty="0">
                <a:latin typeface="Century Gothic" panose="020B0502020202020204" pitchFamily="34" charset="0"/>
              </a:rPr>
              <a:t> The appointment of a service provider to facilitate the workshops was delayed due to the amendment of the specifications that had to be aligned to the COVID-19 National Lockdown regulations to enable the hosting of virtual workshops.  The appointment was concluded in September, and the workshops scheduled between October 2020 and March 2021.</a:t>
            </a:r>
          </a:p>
          <a:p>
            <a:pPr marL="0" indent="0" algn="just">
              <a:buNone/>
            </a:pPr>
            <a:endParaRPr lang="en-US" sz="1050" dirty="0">
              <a:latin typeface="Century Gothic" panose="020B0502020202020204" pitchFamily="34" charset="0"/>
            </a:endParaRPr>
          </a:p>
          <a:p>
            <a:pPr algn="just"/>
            <a:r>
              <a:rPr lang="en-US" sz="1050" b="1" u="sng" dirty="0">
                <a:latin typeface="Century Gothic" panose="020B0502020202020204" pitchFamily="34" charset="0"/>
              </a:rPr>
              <a:t>Transfers and Subsidies: </a:t>
            </a:r>
            <a:r>
              <a:rPr lang="en-US" sz="1050" b="1" dirty="0">
                <a:latin typeface="Century Gothic" panose="020B0502020202020204" pitchFamily="34" charset="0"/>
              </a:rPr>
              <a:t> </a:t>
            </a:r>
            <a:endParaRPr lang="en-US" sz="1050" dirty="0">
              <a:latin typeface="Century Gothic" panose="020B0502020202020204" pitchFamily="34" charset="0"/>
            </a:endParaRPr>
          </a:p>
          <a:p>
            <a:pPr algn="just"/>
            <a:r>
              <a:rPr lang="en-US" sz="1050" dirty="0">
                <a:latin typeface="Century Gothic" panose="020B0502020202020204" pitchFamily="34" charset="0"/>
              </a:rPr>
              <a:t>No expenditure was incurred for transfers and subsidies during the first six months of 2020/21. </a:t>
            </a:r>
          </a:p>
          <a:p>
            <a:pPr algn="just"/>
            <a:r>
              <a:rPr lang="en-US" sz="1050" dirty="0">
                <a:latin typeface="Century Gothic" panose="020B0502020202020204" pitchFamily="34" charset="0"/>
              </a:rPr>
              <a:t> </a:t>
            </a:r>
          </a:p>
          <a:p>
            <a:pPr algn="just"/>
            <a:r>
              <a:rPr lang="en-US" sz="1050" b="1" u="sng" dirty="0">
                <a:latin typeface="Century Gothic" panose="020B0502020202020204" pitchFamily="34" charset="0"/>
              </a:rPr>
              <a:t>Purchases for Capital Assets:  </a:t>
            </a:r>
            <a:r>
              <a:rPr lang="en-ZA" sz="1050" dirty="0">
                <a:latin typeface="Century Gothic" panose="020B0502020202020204" pitchFamily="34" charset="0"/>
              </a:rPr>
              <a:t>An amount of R145 000 was spent on the Purchases for Capital Assets. This expenditure is in line with the anticipated expenditure.</a:t>
            </a:r>
            <a:endParaRPr lang="en-US" sz="1050" dirty="0">
              <a:latin typeface="Century Gothic" panose="020B0502020202020204" pitchFamily="34" charset="0"/>
            </a:endParaRPr>
          </a:p>
          <a:p>
            <a:pPr algn="just"/>
            <a:endParaRPr lang="en-ZA" sz="1050" dirty="0">
              <a:latin typeface="Century Gothic" panose="020B0502020202020204" pitchFamily="34" charset="0"/>
            </a:endParaRPr>
          </a:p>
          <a:p>
            <a:pPr marL="0" lvl="0" indent="0" algn="just">
              <a:lnSpc>
                <a:spcPct val="107000"/>
              </a:lnSpc>
              <a:spcAft>
                <a:spcPts val="0"/>
              </a:spcAft>
              <a:buNone/>
            </a:pPr>
            <a:endParaRPr lang="en-GB" sz="1050" kern="1200" dirty="0">
              <a:solidFill>
                <a:srgbClr val="595959"/>
              </a:solidFill>
              <a:latin typeface="Century Gothic" panose="020B0502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xmlns="" id="{D6C37885-84C6-4488-976C-3D7BB20C0363}"/>
              </a:ext>
            </a:extLst>
          </p:cNvPr>
          <p:cNvSpPr txBox="1"/>
          <p:nvPr/>
        </p:nvSpPr>
        <p:spPr>
          <a:xfrm>
            <a:off x="3200400" y="2343150"/>
            <a:ext cx="2743200"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GB" dirty="0"/>
          </a:p>
        </p:txBody>
      </p:sp>
    </p:spTree>
    <p:extLst>
      <p:ext uri="{BB962C8B-B14F-4D97-AF65-F5344CB8AC3E}">
        <p14:creationId xmlns:p14="http://schemas.microsoft.com/office/powerpoint/2010/main" xmlns="" val="11873349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itle 1">
            <a:extLst>
              <a:ext uri="{FF2B5EF4-FFF2-40B4-BE49-F238E27FC236}">
                <a16:creationId xmlns:a16="http://schemas.microsoft.com/office/drawing/2014/main" xmlns="" id="{FDCBA928-45AA-DF47-84FF-9B421305571C}"/>
              </a:ext>
            </a:extLst>
          </p:cNvPr>
          <p:cNvSpPr txBox="1">
            <a:spLocks noGrp="1"/>
          </p:cNvSpPr>
          <p:nvPr>
            <p:ph type="title"/>
          </p:nvPr>
        </p:nvSpPr>
        <p:spPr>
          <a:xfrm>
            <a:off x="0" y="0"/>
            <a:ext cx="7436965" cy="493960"/>
          </a:xfrm>
          <a:solidFill>
            <a:schemeClr val="accent1">
              <a:alpha val="70195"/>
            </a:schemeClr>
          </a:solidFill>
        </p:spPr>
        <p:txBody>
          <a:bodyPr/>
          <a:lstStyle/>
          <a:p>
            <a:pPr>
              <a:defRPr/>
            </a:pPr>
            <a:r>
              <a:rPr lang="en-ZA" sz="2400" dirty="0"/>
              <a:t>30 Days payment</a:t>
            </a:r>
            <a:endParaRPr lang="en-US" altLang="en-US" sz="2400" dirty="0">
              <a:solidFill>
                <a:schemeClr val="tx1"/>
              </a:solidFill>
              <a:ea typeface="MS PGothic" panose="020B0600070205080204" pitchFamily="34" charset="-128"/>
              <a:cs typeface="Calibri" panose="020F0502020204030204" pitchFamily="34" charset="0"/>
            </a:endParaRPr>
          </a:p>
        </p:txBody>
      </p:sp>
      <p:sp>
        <p:nvSpPr>
          <p:cNvPr id="23553" name="Slide Number Placeholder 3">
            <a:extLst>
              <a:ext uri="{FF2B5EF4-FFF2-40B4-BE49-F238E27FC236}">
                <a16:creationId xmlns:a16="http://schemas.microsoft.com/office/drawing/2014/main" xmlns="" id="{65D2B2FB-68C6-604C-91C3-729C0CD89AA9}"/>
              </a:ext>
            </a:extLst>
          </p:cNvPr>
          <p:cNvSpPr>
            <a:spLocks noGrp="1"/>
          </p:cNvSpPr>
          <p:nvPr>
            <p:ph type="sldNum" sz="quarter" idx="12"/>
          </p:nvPr>
        </p:nvSpPr>
        <p:spPr bwMode="auto">
          <a:xfrm>
            <a:off x="7596336" y="4886325"/>
            <a:ext cx="1554014" cy="273050"/>
          </a:xfrm>
          <a:extLst>
            <a:ext uri="{909E8E84-426E-40dd-AFC4-6F175D3DCCD1}"/>
            <a:ext uri="{91240B29-F687-4f45-9708-019B960494DF}"/>
          </a:extLst>
        </p:spPr>
        <p:txBody>
          <a:bodyPr/>
          <a:lstStyle>
            <a:lvl1pPr eaLnBrk="0" hangingPunct="0">
              <a:defRPr sz="1800">
                <a:solidFill>
                  <a:schemeClr val="tx1"/>
                </a:solidFill>
                <a:latin typeface="Calibri" charset="0"/>
                <a:ea typeface="MS PGothic" charset="0"/>
                <a:cs typeface="MS PGothic" charset="0"/>
              </a:defRPr>
            </a:lvl1pPr>
            <a:lvl2pPr marL="557213" indent="-214313" eaLnBrk="0" hangingPunct="0">
              <a:defRPr sz="1800">
                <a:solidFill>
                  <a:schemeClr val="tx1"/>
                </a:solidFill>
                <a:latin typeface="Calibri" charset="0"/>
                <a:ea typeface="MS PGothic" charset="0"/>
                <a:cs typeface="MS PGothic" charset="0"/>
              </a:defRPr>
            </a:lvl2pPr>
            <a:lvl3pPr marL="857250" indent="-171450" eaLnBrk="0" hangingPunct="0">
              <a:defRPr sz="1800">
                <a:solidFill>
                  <a:schemeClr val="tx1"/>
                </a:solidFill>
                <a:latin typeface="Calibri" charset="0"/>
                <a:ea typeface="MS PGothic" charset="0"/>
                <a:cs typeface="MS PGothic" charset="0"/>
              </a:defRPr>
            </a:lvl3pPr>
            <a:lvl4pPr marL="1200150" indent="-171450" eaLnBrk="0" hangingPunct="0">
              <a:defRPr sz="1800">
                <a:solidFill>
                  <a:schemeClr val="tx1"/>
                </a:solidFill>
                <a:latin typeface="Calibri" charset="0"/>
                <a:ea typeface="MS PGothic" charset="0"/>
                <a:cs typeface="MS PGothic" charset="0"/>
              </a:defRPr>
            </a:lvl4pPr>
            <a:lvl5pPr marL="1543050" indent="-171450" eaLnBrk="0" hangingPunct="0">
              <a:defRPr sz="1800">
                <a:solidFill>
                  <a:schemeClr val="tx1"/>
                </a:solidFill>
                <a:latin typeface="Calibri" charset="0"/>
                <a:ea typeface="MS PGothic" charset="0"/>
                <a:cs typeface="MS PGothic" charset="0"/>
              </a:defRPr>
            </a:lvl5pPr>
            <a:lvl6pPr marL="1885950" indent="-171450" eaLnBrk="0" fontAlgn="base" hangingPunct="0">
              <a:spcBef>
                <a:spcPct val="0"/>
              </a:spcBef>
              <a:spcAft>
                <a:spcPct val="0"/>
              </a:spcAft>
              <a:defRPr sz="1800">
                <a:solidFill>
                  <a:schemeClr val="tx1"/>
                </a:solidFill>
                <a:latin typeface="Calibri" charset="0"/>
                <a:ea typeface="MS PGothic" charset="0"/>
                <a:cs typeface="MS PGothic" charset="0"/>
              </a:defRPr>
            </a:lvl6pPr>
            <a:lvl7pPr marL="2228850" indent="-171450" eaLnBrk="0" fontAlgn="base" hangingPunct="0">
              <a:spcBef>
                <a:spcPct val="0"/>
              </a:spcBef>
              <a:spcAft>
                <a:spcPct val="0"/>
              </a:spcAft>
              <a:defRPr sz="1800">
                <a:solidFill>
                  <a:schemeClr val="tx1"/>
                </a:solidFill>
                <a:latin typeface="Calibri" charset="0"/>
                <a:ea typeface="MS PGothic" charset="0"/>
                <a:cs typeface="MS PGothic" charset="0"/>
              </a:defRPr>
            </a:lvl7pPr>
            <a:lvl8pPr marL="2571750" indent="-171450" eaLnBrk="0" fontAlgn="base" hangingPunct="0">
              <a:spcBef>
                <a:spcPct val="0"/>
              </a:spcBef>
              <a:spcAft>
                <a:spcPct val="0"/>
              </a:spcAft>
              <a:defRPr sz="1800">
                <a:solidFill>
                  <a:schemeClr val="tx1"/>
                </a:solidFill>
                <a:latin typeface="Calibri" charset="0"/>
                <a:ea typeface="MS PGothic" charset="0"/>
                <a:cs typeface="MS PGothic" charset="0"/>
              </a:defRPr>
            </a:lvl8pPr>
            <a:lvl9pPr marL="2914650" indent="-171450" eaLnBrk="0" fontAlgn="base" hangingPunct="0">
              <a:spcBef>
                <a:spcPct val="0"/>
              </a:spcBef>
              <a:spcAft>
                <a:spcPct val="0"/>
              </a:spcAft>
              <a:defRPr sz="1800">
                <a:solidFill>
                  <a:schemeClr val="tx1"/>
                </a:solidFill>
                <a:latin typeface="Calibri" charset="0"/>
                <a:ea typeface="MS PGothic" charset="0"/>
                <a:cs typeface="MS PGothic" charset="0"/>
              </a:defRPr>
            </a:lvl9pPr>
          </a:lstStyle>
          <a:p>
            <a:pPr eaLnBrk="1" hangingPunct="1">
              <a:defRPr/>
            </a:pPr>
            <a:fld id="{BF2A8685-4204-7247-ABC1-71F1BAA9D6F8}" type="slidenum">
              <a:rPr lang="en-ZA" sz="1050">
                <a:solidFill>
                  <a:srgbClr val="000000"/>
                </a:solidFill>
              </a:rPr>
              <a:pPr eaLnBrk="1" hangingPunct="1">
                <a:defRPr/>
              </a:pPr>
              <a:t>21</a:t>
            </a:fld>
            <a:endParaRPr lang="en-ZA" sz="1050" dirty="0">
              <a:solidFill>
                <a:srgbClr val="000000"/>
              </a:solidFill>
            </a:endParaRPr>
          </a:p>
        </p:txBody>
      </p:sp>
      <p:sp>
        <p:nvSpPr>
          <p:cNvPr id="7" name="Content Placeholder 2">
            <a:extLst>
              <a:ext uri="{FF2B5EF4-FFF2-40B4-BE49-F238E27FC236}">
                <a16:creationId xmlns:a16="http://schemas.microsoft.com/office/drawing/2014/main" xmlns="" id="{43BF4545-1ACD-BD46-B2C3-29C11AAF768F}"/>
              </a:ext>
            </a:extLst>
          </p:cNvPr>
          <p:cNvSpPr>
            <a:spLocks noGrp="1"/>
          </p:cNvSpPr>
          <p:nvPr>
            <p:ph idx="1"/>
          </p:nvPr>
        </p:nvSpPr>
        <p:spPr>
          <a:xfrm>
            <a:off x="0" y="624518"/>
            <a:ext cx="7681893" cy="4328566"/>
          </a:xfrm>
        </p:spPr>
        <p:txBody>
          <a:bodyPr>
            <a:noAutofit/>
          </a:bodyPr>
          <a:lstStyle/>
          <a:p>
            <a:pPr marL="228600" indent="-228600" eaLnBrk="1" fontAlgn="auto" hangingPunct="1">
              <a:lnSpc>
                <a:spcPct val="150000"/>
              </a:lnSpc>
              <a:spcBef>
                <a:spcPts val="0"/>
              </a:spcBef>
              <a:spcAft>
                <a:spcPts val="0"/>
              </a:spcAft>
              <a:buSzPct val="100000"/>
            </a:pPr>
            <a:endParaRPr lang="en-GB" sz="2000" kern="1200" dirty="0">
              <a:latin typeface="Century Gothic"/>
            </a:endParaRPr>
          </a:p>
          <a:p>
            <a:pPr marL="228600" lvl="0" indent="-228600" eaLnBrk="1" fontAlgn="auto" hangingPunct="1">
              <a:lnSpc>
                <a:spcPct val="150000"/>
              </a:lnSpc>
              <a:spcBef>
                <a:spcPts val="0"/>
              </a:spcBef>
              <a:spcAft>
                <a:spcPts val="0"/>
              </a:spcAft>
              <a:buSzPct val="100000"/>
            </a:pPr>
            <a:endParaRPr lang="en-GB" sz="2000" kern="1200" dirty="0">
              <a:latin typeface="Century Gothic" panose="020B0502020202020204" pitchFamily="34" charset="0"/>
            </a:endParaRPr>
          </a:p>
          <a:p>
            <a:pPr marL="0" lvl="0" indent="0" algn="just">
              <a:spcBef>
                <a:spcPts val="0"/>
              </a:spcBef>
              <a:spcAft>
                <a:spcPts val="0"/>
              </a:spcAft>
              <a:buSzPct val="100000"/>
              <a:buNone/>
            </a:pPr>
            <a:endParaRPr lang="en-GB" sz="2400" kern="1200" dirty="0">
              <a:solidFill>
                <a:srgbClr val="595959"/>
              </a:solidFill>
              <a:latin typeface="Century Gothic" panose="020B0502020202020204" pitchFamily="34" charset="0"/>
            </a:endParaRPr>
          </a:p>
        </p:txBody>
      </p:sp>
      <p:sp>
        <p:nvSpPr>
          <p:cNvPr id="8" name="TextBox 7">
            <a:extLst>
              <a:ext uri="{FF2B5EF4-FFF2-40B4-BE49-F238E27FC236}">
                <a16:creationId xmlns:a16="http://schemas.microsoft.com/office/drawing/2014/main" xmlns="" id="{D6C37885-84C6-4488-976C-3D7BB20C0363}"/>
              </a:ext>
            </a:extLst>
          </p:cNvPr>
          <p:cNvSpPr txBox="1"/>
          <p:nvPr/>
        </p:nvSpPr>
        <p:spPr>
          <a:xfrm>
            <a:off x="3200400" y="2343150"/>
            <a:ext cx="2743200"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xmlns="" val="3569507362"/>
              </p:ext>
            </p:extLst>
          </p:nvPr>
        </p:nvGraphicFramePr>
        <p:xfrm>
          <a:off x="291660" y="898634"/>
          <a:ext cx="7304676" cy="2216732"/>
        </p:xfrm>
        <a:graphic>
          <a:graphicData uri="http://schemas.openxmlformats.org/drawingml/2006/table">
            <a:tbl>
              <a:tblPr>
                <a:tableStyleId>{5BF2B678-2CA5-4B1F-A05E-CD8F5AA83875}</a:tableStyleId>
              </a:tblPr>
              <a:tblGrid>
                <a:gridCol w="1826169">
                  <a:extLst>
                    <a:ext uri="{9D8B030D-6E8A-4147-A177-3AD203B41FA5}">
                      <a16:colId xmlns:a16="http://schemas.microsoft.com/office/drawing/2014/main" xmlns="" val="1089428179"/>
                    </a:ext>
                  </a:extLst>
                </a:gridCol>
                <a:gridCol w="1826169">
                  <a:extLst>
                    <a:ext uri="{9D8B030D-6E8A-4147-A177-3AD203B41FA5}">
                      <a16:colId xmlns:a16="http://schemas.microsoft.com/office/drawing/2014/main" xmlns="" val="1100818667"/>
                    </a:ext>
                  </a:extLst>
                </a:gridCol>
                <a:gridCol w="1826169">
                  <a:extLst>
                    <a:ext uri="{9D8B030D-6E8A-4147-A177-3AD203B41FA5}">
                      <a16:colId xmlns:a16="http://schemas.microsoft.com/office/drawing/2014/main" xmlns="" val="1704760305"/>
                    </a:ext>
                  </a:extLst>
                </a:gridCol>
                <a:gridCol w="1826169">
                  <a:extLst>
                    <a:ext uri="{9D8B030D-6E8A-4147-A177-3AD203B41FA5}">
                      <a16:colId xmlns:a16="http://schemas.microsoft.com/office/drawing/2014/main" xmlns="" val="385378458"/>
                    </a:ext>
                  </a:extLst>
                </a:gridCol>
              </a:tblGrid>
              <a:tr h="488732">
                <a:tc>
                  <a:txBody>
                    <a:bodyPr/>
                    <a:lstStyle/>
                    <a:p>
                      <a:pPr algn="ctr" fontAlgn="b"/>
                      <a:r>
                        <a:rPr lang="en-US" sz="1000" b="1" u="none" strike="noStrike" dirty="0">
                          <a:effectLst/>
                          <a:latin typeface="Century Gothic" panose="020B0502020202020204" pitchFamily="34" charset="0"/>
                          <a:cs typeface="Arial" panose="020B0604020202020204" pitchFamily="34" charset="0"/>
                        </a:rPr>
                        <a:t>Month</a:t>
                      </a:r>
                      <a:endParaRPr lang="en-US" sz="1000" b="1" i="0" u="none" strike="noStrike" dirty="0">
                        <a:solidFill>
                          <a:srgbClr val="000000"/>
                        </a:solidFill>
                        <a:effectLst/>
                        <a:latin typeface="Century Gothic" panose="020B0502020202020204" pitchFamily="34" charset="0"/>
                        <a:cs typeface="Arial" panose="020B0604020202020204" pitchFamily="34" charset="0"/>
                      </a:endParaRPr>
                    </a:p>
                  </a:txBody>
                  <a:tcPr marL="5787" marR="5787" marT="5787" marB="0" anchor="b">
                    <a:solidFill>
                      <a:schemeClr val="accent1"/>
                    </a:solidFill>
                  </a:tcPr>
                </a:tc>
                <a:tc>
                  <a:txBody>
                    <a:bodyPr/>
                    <a:lstStyle/>
                    <a:p>
                      <a:pPr algn="ctr" fontAlgn="b"/>
                      <a:r>
                        <a:rPr lang="en-GB" sz="1000" b="1" u="none" strike="noStrike" dirty="0">
                          <a:effectLst/>
                          <a:latin typeface="Century Gothic" panose="020B0502020202020204" pitchFamily="34" charset="0"/>
                          <a:cs typeface="Arial" panose="020B0604020202020204" pitchFamily="34" charset="0"/>
                        </a:rPr>
                        <a:t>Number of payments processed on BAS per month</a:t>
                      </a:r>
                      <a:endParaRPr lang="en-GB" sz="1000" b="1" i="0" u="none" strike="noStrike" dirty="0">
                        <a:solidFill>
                          <a:srgbClr val="000000"/>
                        </a:solidFill>
                        <a:effectLst/>
                        <a:latin typeface="Century Gothic" panose="020B0502020202020204" pitchFamily="34" charset="0"/>
                        <a:cs typeface="Arial" panose="020B0604020202020204" pitchFamily="34" charset="0"/>
                      </a:endParaRPr>
                    </a:p>
                  </a:txBody>
                  <a:tcPr marL="5787" marR="5787" marT="5787" marB="0" anchor="b">
                    <a:solidFill>
                      <a:schemeClr val="accent1"/>
                    </a:solidFill>
                  </a:tcPr>
                </a:tc>
                <a:tc>
                  <a:txBody>
                    <a:bodyPr/>
                    <a:lstStyle/>
                    <a:p>
                      <a:pPr algn="ctr" fontAlgn="b"/>
                      <a:r>
                        <a:rPr lang="en-GB" sz="1000" b="1" u="none" strike="noStrike" dirty="0">
                          <a:effectLst/>
                          <a:latin typeface="Century Gothic" panose="020B0502020202020204" pitchFamily="34" charset="0"/>
                          <a:cs typeface="Arial" panose="020B0604020202020204" pitchFamily="34" charset="0"/>
                        </a:rPr>
                        <a:t>Average Payment days for the month</a:t>
                      </a:r>
                      <a:endParaRPr lang="en-GB" sz="1000" b="1" i="0" u="none" strike="noStrike" dirty="0">
                        <a:solidFill>
                          <a:srgbClr val="000000"/>
                        </a:solidFill>
                        <a:effectLst/>
                        <a:latin typeface="Century Gothic" panose="020B0502020202020204" pitchFamily="34" charset="0"/>
                        <a:cs typeface="Arial" panose="020B0604020202020204" pitchFamily="34" charset="0"/>
                      </a:endParaRPr>
                    </a:p>
                  </a:txBody>
                  <a:tcPr marL="5787" marR="5787" marT="5787" marB="0" anchor="b">
                    <a:solidFill>
                      <a:schemeClr val="accent1"/>
                    </a:solidFill>
                  </a:tcPr>
                </a:tc>
                <a:tc>
                  <a:txBody>
                    <a:bodyPr/>
                    <a:lstStyle/>
                    <a:p>
                      <a:pPr algn="ctr" fontAlgn="b"/>
                      <a:r>
                        <a:rPr lang="en-GB" sz="1000" b="1" u="none" strike="noStrike" dirty="0">
                          <a:effectLst/>
                          <a:latin typeface="Century Gothic" panose="020B0502020202020204" pitchFamily="34" charset="0"/>
                          <a:cs typeface="Arial" panose="020B0604020202020204" pitchFamily="34" charset="0"/>
                        </a:rPr>
                        <a:t>Overall Average payment days for the financial year to date</a:t>
                      </a:r>
                      <a:endParaRPr lang="en-GB" sz="1000" b="1" i="0" u="none" strike="noStrike" dirty="0">
                        <a:solidFill>
                          <a:srgbClr val="000000"/>
                        </a:solidFill>
                        <a:effectLst/>
                        <a:latin typeface="Century Gothic" panose="020B0502020202020204" pitchFamily="34" charset="0"/>
                        <a:cs typeface="Arial" panose="020B0604020202020204" pitchFamily="34" charset="0"/>
                      </a:endParaRPr>
                    </a:p>
                  </a:txBody>
                  <a:tcPr marL="5787" marR="5787" marT="5787" marB="0" anchor="b">
                    <a:solidFill>
                      <a:schemeClr val="accent1"/>
                    </a:solidFill>
                  </a:tcPr>
                </a:tc>
                <a:extLst>
                  <a:ext uri="{0D108BD9-81ED-4DB2-BD59-A6C34878D82A}">
                    <a16:rowId xmlns:a16="http://schemas.microsoft.com/office/drawing/2014/main" xmlns="" val="1341514744"/>
                  </a:ext>
                </a:extLst>
              </a:tr>
              <a:tr h="288000">
                <a:tc>
                  <a:txBody>
                    <a:bodyPr/>
                    <a:lstStyle/>
                    <a:p>
                      <a:pPr algn="just">
                        <a:spcAft>
                          <a:spcPts val="0"/>
                        </a:spcAft>
                      </a:pPr>
                      <a:r>
                        <a:rPr lang="en-US" sz="1100" dirty="0">
                          <a:effectLst/>
                          <a:latin typeface="Century Gothic" panose="020B0502020202020204" pitchFamily="34" charset="0"/>
                          <a:ea typeface="Times New Roman" panose="02020603050405020304" pitchFamily="18" charset="0"/>
                          <a:cs typeface="Arial" panose="020B0604020202020204" pitchFamily="34" charset="0"/>
                        </a:rPr>
                        <a:t>April 2020</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15" marR="5715" marT="5715" marB="0" anchor="ctr"/>
                </a:tc>
                <a:tc>
                  <a:txBody>
                    <a:bodyPr/>
                    <a:lstStyle/>
                    <a:p>
                      <a:pPr algn="ctr">
                        <a:spcAft>
                          <a:spcPts val="0"/>
                        </a:spcAft>
                      </a:pPr>
                      <a:r>
                        <a:rPr lang="en-US" sz="1100">
                          <a:effectLst/>
                          <a:latin typeface="Century Gothic" panose="020B0502020202020204" pitchFamily="34" charset="0"/>
                          <a:ea typeface="Times New Roman" panose="02020603050405020304" pitchFamily="18" charset="0"/>
                          <a:cs typeface="Arial" panose="020B0604020202020204" pitchFamily="34" charset="0"/>
                        </a:rPr>
                        <a:t>17</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5715" marR="5715" marT="5715" marB="0" anchor="ctr"/>
                </a:tc>
                <a:tc>
                  <a:txBody>
                    <a:bodyPr/>
                    <a:lstStyle/>
                    <a:p>
                      <a:pPr algn="ctr">
                        <a:spcAft>
                          <a:spcPts val="0"/>
                        </a:spcAft>
                      </a:pPr>
                      <a:r>
                        <a:rPr lang="en-US" sz="1100">
                          <a:effectLst/>
                          <a:latin typeface="Century Gothic" panose="020B0502020202020204" pitchFamily="34" charset="0"/>
                          <a:ea typeface="Times New Roman" panose="02020603050405020304" pitchFamily="18" charset="0"/>
                          <a:cs typeface="Arial" panose="020B0604020202020204" pitchFamily="34" charset="0"/>
                        </a:rPr>
                        <a:t>0.23</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5715" marR="5715" marT="5715" marB="0" anchor="ctr"/>
                </a:tc>
                <a:tc>
                  <a:txBody>
                    <a:bodyPr/>
                    <a:lstStyle/>
                    <a:p>
                      <a:pPr algn="ctr">
                        <a:spcAft>
                          <a:spcPts val="0"/>
                        </a:spcAft>
                      </a:pPr>
                      <a:r>
                        <a:rPr lang="en-US" sz="1100">
                          <a:effectLst/>
                          <a:latin typeface="Century Gothic" panose="020B0502020202020204" pitchFamily="34" charset="0"/>
                          <a:ea typeface="Times New Roman" panose="02020603050405020304" pitchFamily="18" charset="0"/>
                          <a:cs typeface="Arial" panose="020B0604020202020204" pitchFamily="34" charset="0"/>
                        </a:rPr>
                        <a:t>0.23</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5715" marR="5715" marT="5715" marB="0" anchor="ctr"/>
                </a:tc>
                <a:extLst>
                  <a:ext uri="{0D108BD9-81ED-4DB2-BD59-A6C34878D82A}">
                    <a16:rowId xmlns:a16="http://schemas.microsoft.com/office/drawing/2014/main" xmlns="" val="3358242667"/>
                  </a:ext>
                </a:extLst>
              </a:tr>
              <a:tr h="288000">
                <a:tc>
                  <a:txBody>
                    <a:bodyPr/>
                    <a:lstStyle/>
                    <a:p>
                      <a:pPr algn="just">
                        <a:spcAft>
                          <a:spcPts val="0"/>
                        </a:spcAft>
                      </a:pPr>
                      <a:r>
                        <a:rPr lang="en-US" sz="1100">
                          <a:effectLst/>
                          <a:latin typeface="Century Gothic" panose="020B0502020202020204" pitchFamily="34" charset="0"/>
                          <a:ea typeface="Times New Roman" panose="02020603050405020304" pitchFamily="18" charset="0"/>
                          <a:cs typeface="Arial" panose="020B0604020202020204" pitchFamily="34" charset="0"/>
                        </a:rPr>
                        <a:t>May 2020</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5715" marR="5715" marT="5715" marB="0" anchor="ctr"/>
                </a:tc>
                <a:tc>
                  <a:txBody>
                    <a:bodyPr/>
                    <a:lstStyle/>
                    <a:p>
                      <a:pPr algn="ctr">
                        <a:spcAft>
                          <a:spcPts val="0"/>
                        </a:spcAft>
                      </a:pPr>
                      <a:r>
                        <a:rPr lang="en-US" sz="1100" dirty="0">
                          <a:effectLst/>
                          <a:latin typeface="Century Gothic" panose="020B0502020202020204" pitchFamily="34" charset="0"/>
                          <a:ea typeface="Times New Roman" panose="02020603050405020304" pitchFamily="18" charset="0"/>
                          <a:cs typeface="Arial" panose="020B0604020202020204" pitchFamily="34" charset="0"/>
                        </a:rPr>
                        <a:t>42</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15" marR="5715" marT="5715" marB="0" anchor="ctr"/>
                </a:tc>
                <a:tc>
                  <a:txBody>
                    <a:bodyPr/>
                    <a:lstStyle/>
                    <a:p>
                      <a:pPr algn="ctr">
                        <a:spcAft>
                          <a:spcPts val="0"/>
                        </a:spcAft>
                      </a:pPr>
                      <a:r>
                        <a:rPr lang="en-US" sz="1100">
                          <a:effectLst/>
                          <a:latin typeface="Century Gothic" panose="020B0502020202020204" pitchFamily="34" charset="0"/>
                          <a:ea typeface="Times New Roman" panose="02020603050405020304" pitchFamily="18" charset="0"/>
                          <a:cs typeface="Arial" panose="020B0604020202020204" pitchFamily="34" charset="0"/>
                        </a:rPr>
                        <a:t>3.05</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5715" marR="5715" marT="5715" marB="0" anchor="ctr"/>
                </a:tc>
                <a:tc>
                  <a:txBody>
                    <a:bodyPr/>
                    <a:lstStyle/>
                    <a:p>
                      <a:pPr algn="ctr">
                        <a:spcAft>
                          <a:spcPts val="0"/>
                        </a:spcAft>
                      </a:pPr>
                      <a:r>
                        <a:rPr lang="en-US" sz="1100">
                          <a:effectLst/>
                          <a:latin typeface="Century Gothic" panose="020B0502020202020204" pitchFamily="34" charset="0"/>
                          <a:ea typeface="Times New Roman" panose="02020603050405020304" pitchFamily="18" charset="0"/>
                          <a:cs typeface="Arial" panose="020B0604020202020204" pitchFamily="34" charset="0"/>
                        </a:rPr>
                        <a:t>2.15</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5715" marR="5715" marT="5715" marB="0" anchor="ctr"/>
                </a:tc>
                <a:extLst>
                  <a:ext uri="{0D108BD9-81ED-4DB2-BD59-A6C34878D82A}">
                    <a16:rowId xmlns:a16="http://schemas.microsoft.com/office/drawing/2014/main" xmlns="" val="962553438"/>
                  </a:ext>
                </a:extLst>
              </a:tr>
              <a:tr h="288000">
                <a:tc>
                  <a:txBody>
                    <a:bodyPr/>
                    <a:lstStyle/>
                    <a:p>
                      <a:pPr algn="just">
                        <a:spcAft>
                          <a:spcPts val="0"/>
                        </a:spcAft>
                      </a:pPr>
                      <a:r>
                        <a:rPr lang="en-US" sz="1100">
                          <a:effectLst/>
                          <a:latin typeface="Century Gothic" panose="020B0502020202020204" pitchFamily="34" charset="0"/>
                          <a:ea typeface="Times New Roman" panose="02020603050405020304" pitchFamily="18" charset="0"/>
                          <a:cs typeface="Arial" panose="020B0604020202020204" pitchFamily="34" charset="0"/>
                        </a:rPr>
                        <a:t>June 2020</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5715" marR="5715" marT="5715" marB="0" anchor="ctr"/>
                </a:tc>
                <a:tc>
                  <a:txBody>
                    <a:bodyPr/>
                    <a:lstStyle/>
                    <a:p>
                      <a:pPr algn="ctr">
                        <a:spcAft>
                          <a:spcPts val="0"/>
                        </a:spcAft>
                      </a:pPr>
                      <a:r>
                        <a:rPr lang="en-US" sz="1100">
                          <a:effectLst/>
                          <a:latin typeface="Century Gothic" panose="020B0502020202020204" pitchFamily="34" charset="0"/>
                          <a:ea typeface="Times New Roman" panose="02020603050405020304" pitchFamily="18" charset="0"/>
                          <a:cs typeface="Arial" panose="020B0604020202020204" pitchFamily="34" charset="0"/>
                        </a:rPr>
                        <a:t>48</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5715" marR="5715" marT="5715" marB="0" anchor="ctr"/>
                </a:tc>
                <a:tc>
                  <a:txBody>
                    <a:bodyPr/>
                    <a:lstStyle/>
                    <a:p>
                      <a:pPr algn="ctr">
                        <a:spcAft>
                          <a:spcPts val="0"/>
                        </a:spcAft>
                      </a:pPr>
                      <a:r>
                        <a:rPr lang="en-US" sz="1100">
                          <a:effectLst/>
                          <a:latin typeface="Century Gothic" panose="020B0502020202020204" pitchFamily="34" charset="0"/>
                          <a:ea typeface="Times New Roman" panose="02020603050405020304" pitchFamily="18" charset="0"/>
                          <a:cs typeface="Arial" panose="020B0604020202020204" pitchFamily="34" charset="0"/>
                        </a:rPr>
                        <a:t>8.05</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5715" marR="5715" marT="5715" marB="0" anchor="ctr"/>
                </a:tc>
                <a:tc>
                  <a:txBody>
                    <a:bodyPr/>
                    <a:lstStyle/>
                    <a:p>
                      <a:pPr algn="ctr">
                        <a:spcAft>
                          <a:spcPts val="0"/>
                        </a:spcAft>
                      </a:pPr>
                      <a:r>
                        <a:rPr lang="en-US" sz="1100">
                          <a:effectLst/>
                          <a:latin typeface="Century Gothic" panose="020B0502020202020204" pitchFamily="34" charset="0"/>
                          <a:ea typeface="Times New Roman" panose="02020603050405020304" pitchFamily="18" charset="0"/>
                          <a:cs typeface="Arial" panose="020B0604020202020204" pitchFamily="34" charset="0"/>
                        </a:rPr>
                        <a:t>4.97</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5715" marR="5715" marT="5715" marB="0" anchor="ctr"/>
                </a:tc>
                <a:extLst>
                  <a:ext uri="{0D108BD9-81ED-4DB2-BD59-A6C34878D82A}">
                    <a16:rowId xmlns:a16="http://schemas.microsoft.com/office/drawing/2014/main" xmlns="" val="2681461556"/>
                  </a:ext>
                </a:extLst>
              </a:tr>
              <a:tr h="288000">
                <a:tc>
                  <a:txBody>
                    <a:bodyPr/>
                    <a:lstStyle/>
                    <a:p>
                      <a:pPr algn="just">
                        <a:spcAft>
                          <a:spcPts val="0"/>
                        </a:spcAft>
                      </a:pPr>
                      <a:r>
                        <a:rPr lang="en-US" sz="1100">
                          <a:effectLst/>
                          <a:latin typeface="Century Gothic" panose="020B0502020202020204" pitchFamily="34" charset="0"/>
                          <a:ea typeface="Times New Roman" panose="02020603050405020304" pitchFamily="18" charset="0"/>
                          <a:cs typeface="Arial" panose="020B0604020202020204" pitchFamily="34" charset="0"/>
                        </a:rPr>
                        <a:t>July 2020</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5715" marR="5715" marT="5715" marB="0" anchor="ctr"/>
                </a:tc>
                <a:tc>
                  <a:txBody>
                    <a:bodyPr/>
                    <a:lstStyle/>
                    <a:p>
                      <a:pPr algn="ctr">
                        <a:spcAft>
                          <a:spcPts val="0"/>
                        </a:spcAft>
                      </a:pPr>
                      <a:r>
                        <a:rPr lang="en-US" sz="1100">
                          <a:effectLst/>
                          <a:latin typeface="Century Gothic" panose="020B0502020202020204" pitchFamily="34" charset="0"/>
                          <a:ea typeface="Times New Roman" panose="02020603050405020304" pitchFamily="18" charset="0"/>
                          <a:cs typeface="Arial" panose="020B0604020202020204" pitchFamily="34" charset="0"/>
                        </a:rPr>
                        <a:t>44</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5715" marR="5715" marT="5715" marB="0" anchor="ctr"/>
                </a:tc>
                <a:tc>
                  <a:txBody>
                    <a:bodyPr/>
                    <a:lstStyle/>
                    <a:p>
                      <a:pPr algn="ctr">
                        <a:spcAft>
                          <a:spcPts val="0"/>
                        </a:spcAft>
                      </a:pPr>
                      <a:r>
                        <a:rPr lang="en-US" sz="1100">
                          <a:effectLst/>
                          <a:latin typeface="Century Gothic" panose="020B0502020202020204" pitchFamily="34" charset="0"/>
                          <a:ea typeface="Times New Roman" panose="02020603050405020304" pitchFamily="18" charset="0"/>
                          <a:cs typeface="Arial" panose="020B0604020202020204" pitchFamily="34" charset="0"/>
                        </a:rPr>
                        <a:t>3.75</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5715" marR="5715" marT="5715" marB="0" anchor="ctr"/>
                </a:tc>
                <a:tc>
                  <a:txBody>
                    <a:bodyPr/>
                    <a:lstStyle/>
                    <a:p>
                      <a:pPr algn="ctr">
                        <a:spcAft>
                          <a:spcPts val="0"/>
                        </a:spcAft>
                      </a:pPr>
                      <a:r>
                        <a:rPr lang="en-US" sz="1100">
                          <a:effectLst/>
                          <a:latin typeface="Century Gothic" panose="020B0502020202020204" pitchFamily="34" charset="0"/>
                          <a:ea typeface="Times New Roman" panose="02020603050405020304" pitchFamily="18" charset="0"/>
                          <a:cs typeface="Arial" panose="020B0604020202020204" pitchFamily="34" charset="0"/>
                        </a:rPr>
                        <a:t>4.45</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5715" marR="5715" marT="5715" marB="0" anchor="ctr"/>
                </a:tc>
                <a:extLst>
                  <a:ext uri="{0D108BD9-81ED-4DB2-BD59-A6C34878D82A}">
                    <a16:rowId xmlns:a16="http://schemas.microsoft.com/office/drawing/2014/main" xmlns="" val="3897637270"/>
                  </a:ext>
                </a:extLst>
              </a:tr>
              <a:tr h="288000">
                <a:tc>
                  <a:txBody>
                    <a:bodyPr/>
                    <a:lstStyle/>
                    <a:p>
                      <a:pPr algn="just">
                        <a:spcAft>
                          <a:spcPts val="0"/>
                        </a:spcAft>
                      </a:pPr>
                      <a:r>
                        <a:rPr lang="en-US" sz="1100">
                          <a:effectLst/>
                          <a:latin typeface="Century Gothic" panose="020B0502020202020204" pitchFamily="34" charset="0"/>
                          <a:ea typeface="Times New Roman" panose="02020603050405020304" pitchFamily="18" charset="0"/>
                          <a:cs typeface="Arial" panose="020B0604020202020204" pitchFamily="34" charset="0"/>
                        </a:rPr>
                        <a:t>August 2020</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5715" marR="5715" marT="5715" marB="0" anchor="ctr"/>
                </a:tc>
                <a:tc>
                  <a:txBody>
                    <a:bodyPr/>
                    <a:lstStyle/>
                    <a:p>
                      <a:pPr algn="ctr">
                        <a:spcAft>
                          <a:spcPts val="0"/>
                        </a:spcAft>
                      </a:pPr>
                      <a:r>
                        <a:rPr lang="en-US" sz="1100">
                          <a:effectLst/>
                          <a:latin typeface="Century Gothic" panose="020B0502020202020204" pitchFamily="34" charset="0"/>
                          <a:ea typeface="Times New Roman" panose="02020603050405020304" pitchFamily="18" charset="0"/>
                          <a:cs typeface="Arial" panose="020B0604020202020204" pitchFamily="34" charset="0"/>
                        </a:rPr>
                        <a:t>49</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5715" marR="5715" marT="5715" marB="0" anchor="ctr"/>
                </a:tc>
                <a:tc>
                  <a:txBody>
                    <a:bodyPr/>
                    <a:lstStyle/>
                    <a:p>
                      <a:pPr algn="ctr">
                        <a:spcAft>
                          <a:spcPts val="0"/>
                        </a:spcAft>
                      </a:pPr>
                      <a:r>
                        <a:rPr lang="en-US" sz="1100">
                          <a:effectLst/>
                          <a:latin typeface="Century Gothic" panose="020B0502020202020204" pitchFamily="34" charset="0"/>
                          <a:ea typeface="Times New Roman" panose="02020603050405020304" pitchFamily="18" charset="0"/>
                          <a:cs typeface="Arial" panose="020B0604020202020204" pitchFamily="34" charset="0"/>
                        </a:rPr>
                        <a:t>1.41</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5715" marR="5715" marT="5715" marB="0" anchor="ctr"/>
                </a:tc>
                <a:tc>
                  <a:txBody>
                    <a:bodyPr/>
                    <a:lstStyle/>
                    <a:p>
                      <a:pPr algn="ctr">
                        <a:spcAft>
                          <a:spcPts val="0"/>
                        </a:spcAft>
                      </a:pPr>
                      <a:r>
                        <a:rPr lang="en-US" sz="1100">
                          <a:effectLst/>
                          <a:latin typeface="Century Gothic" panose="020B0502020202020204" pitchFamily="34" charset="0"/>
                          <a:ea typeface="Times New Roman" panose="02020603050405020304" pitchFamily="18" charset="0"/>
                          <a:cs typeface="Arial" panose="020B0604020202020204" pitchFamily="34" charset="0"/>
                        </a:rPr>
                        <a:t>3.70</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5715" marR="5715" marT="5715" marB="0" anchor="ctr"/>
                </a:tc>
                <a:extLst>
                  <a:ext uri="{0D108BD9-81ED-4DB2-BD59-A6C34878D82A}">
                    <a16:rowId xmlns:a16="http://schemas.microsoft.com/office/drawing/2014/main" xmlns="" val="4245338509"/>
                  </a:ext>
                </a:extLst>
              </a:tr>
              <a:tr h="288000">
                <a:tc>
                  <a:txBody>
                    <a:bodyPr/>
                    <a:lstStyle/>
                    <a:p>
                      <a:pPr algn="just">
                        <a:spcAft>
                          <a:spcPts val="0"/>
                        </a:spcAft>
                      </a:pPr>
                      <a:r>
                        <a:rPr lang="en-US" sz="1100">
                          <a:effectLst/>
                          <a:latin typeface="Century Gothic" panose="020B0502020202020204" pitchFamily="34" charset="0"/>
                          <a:ea typeface="Times New Roman" panose="02020603050405020304" pitchFamily="18" charset="0"/>
                          <a:cs typeface="Arial" panose="020B0604020202020204" pitchFamily="34" charset="0"/>
                        </a:rPr>
                        <a:t>September 2020</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5715" marR="5715" marT="5715" marB="0" anchor="ctr"/>
                </a:tc>
                <a:tc>
                  <a:txBody>
                    <a:bodyPr/>
                    <a:lstStyle/>
                    <a:p>
                      <a:pPr algn="ctr">
                        <a:spcAft>
                          <a:spcPts val="0"/>
                        </a:spcAft>
                      </a:pPr>
                      <a:r>
                        <a:rPr lang="en-US" sz="1100">
                          <a:effectLst/>
                          <a:latin typeface="Century Gothic" panose="020B0502020202020204" pitchFamily="34" charset="0"/>
                          <a:ea typeface="Times New Roman" panose="02020603050405020304" pitchFamily="18" charset="0"/>
                          <a:cs typeface="Arial" panose="020B0604020202020204" pitchFamily="34" charset="0"/>
                        </a:rPr>
                        <a:t>42</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5715" marR="5715" marT="5715" marB="0" anchor="ctr"/>
                </a:tc>
                <a:tc>
                  <a:txBody>
                    <a:bodyPr/>
                    <a:lstStyle/>
                    <a:p>
                      <a:pPr algn="ctr">
                        <a:spcAft>
                          <a:spcPts val="0"/>
                        </a:spcAft>
                      </a:pPr>
                      <a:r>
                        <a:rPr lang="en-US" sz="1100">
                          <a:effectLst/>
                          <a:latin typeface="Century Gothic" panose="020B0502020202020204" pitchFamily="34" charset="0"/>
                          <a:ea typeface="Times New Roman" panose="02020603050405020304" pitchFamily="18" charset="0"/>
                          <a:cs typeface="Arial" panose="020B0604020202020204" pitchFamily="34" charset="0"/>
                        </a:rPr>
                        <a:t>2.86</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5715" marR="5715" marT="5715" marB="0" anchor="ctr"/>
                </a:tc>
                <a:tc>
                  <a:txBody>
                    <a:bodyPr/>
                    <a:lstStyle/>
                    <a:p>
                      <a:pPr algn="ctr">
                        <a:spcAft>
                          <a:spcPts val="0"/>
                        </a:spcAft>
                      </a:pPr>
                      <a:r>
                        <a:rPr lang="en-US" sz="1100" dirty="0">
                          <a:effectLst/>
                          <a:latin typeface="Century Gothic" panose="020B0502020202020204" pitchFamily="34" charset="0"/>
                          <a:ea typeface="Times New Roman" panose="02020603050405020304" pitchFamily="18" charset="0"/>
                          <a:cs typeface="Arial" panose="020B0604020202020204" pitchFamily="34" charset="0"/>
                        </a:rPr>
                        <a:t>3.55</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715" marR="5715" marT="5715" marB="0" anchor="ctr"/>
                </a:tc>
                <a:extLst>
                  <a:ext uri="{0D108BD9-81ED-4DB2-BD59-A6C34878D82A}">
                    <a16:rowId xmlns:a16="http://schemas.microsoft.com/office/drawing/2014/main" xmlns="" val="2550893241"/>
                  </a:ext>
                </a:extLst>
              </a:tr>
            </a:tbl>
          </a:graphicData>
        </a:graphic>
      </p:graphicFrame>
      <p:sp>
        <p:nvSpPr>
          <p:cNvPr id="2" name="Rectangle 1"/>
          <p:cNvSpPr/>
          <p:nvPr/>
        </p:nvSpPr>
        <p:spPr>
          <a:xfrm>
            <a:off x="291660" y="3501330"/>
            <a:ext cx="7304676" cy="954107"/>
          </a:xfrm>
          <a:prstGeom prst="rect">
            <a:avLst/>
          </a:prstGeom>
        </p:spPr>
        <p:txBody>
          <a:bodyPr wrap="square">
            <a:spAutoFit/>
          </a:bodyPr>
          <a:lstStyle/>
          <a:p>
            <a:pPr algn="just"/>
            <a:r>
              <a:rPr lang="en-ZA" dirty="0">
                <a:latin typeface="Century Gothic" panose="020B0502020202020204" pitchFamily="34" charset="0"/>
              </a:rPr>
              <a:t>During the period April 2020 to 30 September 2020 the CPSI processed 242 payments of which no payment was recorded as having exceeded 30 days.</a:t>
            </a:r>
          </a:p>
          <a:p>
            <a:pPr algn="just"/>
            <a:endParaRPr lang="en-ZA" dirty="0">
              <a:latin typeface="Century Gothic" panose="020B0502020202020204" pitchFamily="34" charset="0"/>
            </a:endParaRPr>
          </a:p>
          <a:p>
            <a:pPr algn="just"/>
            <a:r>
              <a:rPr lang="en-ZA" dirty="0">
                <a:latin typeface="Century Gothic" panose="020B0502020202020204" pitchFamily="34" charset="0"/>
              </a:rPr>
              <a:t> Overall Average payment days for the financial year to date is 3,55 days. </a:t>
            </a:r>
          </a:p>
        </p:txBody>
      </p:sp>
    </p:spTree>
    <p:extLst>
      <p:ext uri="{BB962C8B-B14F-4D97-AF65-F5344CB8AC3E}">
        <p14:creationId xmlns:p14="http://schemas.microsoft.com/office/powerpoint/2010/main" xmlns="" val="27068103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sp>
        <p:nvSpPr>
          <p:cNvPr id="3" name="Content Placeholder 2"/>
          <p:cNvSpPr>
            <a:spLocks noGrp="1"/>
          </p:cNvSpPr>
          <p:nvPr>
            <p:ph idx="1"/>
          </p:nvPr>
        </p:nvSpPr>
        <p:spPr/>
        <p:txBody>
          <a:bodyPr>
            <a:normAutofit/>
          </a:bodyPr>
          <a:lstStyle/>
          <a:p>
            <a:pPr marL="0" indent="0" algn="ctr">
              <a:buNone/>
            </a:pPr>
            <a:endParaRPr lang="en-ZA" sz="3300" b="1" i="1"/>
          </a:p>
          <a:p>
            <a:pPr marL="0" indent="0" algn="ctr">
              <a:buNone/>
            </a:pPr>
            <a:endParaRPr lang="en-ZA" sz="3300" b="1" i="1"/>
          </a:p>
          <a:p>
            <a:pPr marL="0" indent="0" algn="ctr">
              <a:buNone/>
            </a:pPr>
            <a:r>
              <a:rPr lang="en-ZA" sz="3300" b="1" i="1"/>
              <a:t>THANK YOU!</a:t>
            </a:r>
          </a:p>
        </p:txBody>
      </p:sp>
      <p:sp>
        <p:nvSpPr>
          <p:cNvPr id="4" name="Slide Number Placeholder 3"/>
          <p:cNvSpPr>
            <a:spLocks noGrp="1"/>
          </p:cNvSpPr>
          <p:nvPr>
            <p:ph type="sldNum" sz="quarter" idx="12"/>
          </p:nvPr>
        </p:nvSpPr>
        <p:spPr/>
        <p:txBody>
          <a:bodyPr/>
          <a:lstStyle/>
          <a:p>
            <a:fld id="{A269D1A7-7C71-A04E-937E-39096F4C88B1}" type="slidenum">
              <a:rPr lang="en-ZA" smtClean="0"/>
              <a:pPr/>
              <a:t>22</a:t>
            </a:fld>
            <a:endParaRPr lang="en-ZA"/>
          </a:p>
        </p:txBody>
      </p:sp>
    </p:spTree>
    <p:extLst>
      <p:ext uri="{BB962C8B-B14F-4D97-AF65-F5344CB8AC3E}">
        <p14:creationId xmlns:p14="http://schemas.microsoft.com/office/powerpoint/2010/main" xmlns="" val="568369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itle 1">
            <a:extLst>
              <a:ext uri="{FF2B5EF4-FFF2-40B4-BE49-F238E27FC236}">
                <a16:creationId xmlns:a16="http://schemas.microsoft.com/office/drawing/2014/main" xmlns="" id="{FDCBA928-45AA-DF47-84FF-9B421305571C}"/>
              </a:ext>
            </a:extLst>
          </p:cNvPr>
          <p:cNvSpPr txBox="1">
            <a:spLocks noGrp="1"/>
          </p:cNvSpPr>
          <p:nvPr>
            <p:ph type="title"/>
          </p:nvPr>
        </p:nvSpPr>
        <p:spPr>
          <a:xfrm>
            <a:off x="0" y="-15874"/>
            <a:ext cx="7452320" cy="493960"/>
          </a:xfrm>
          <a:solidFill>
            <a:schemeClr val="accent1">
              <a:alpha val="70195"/>
            </a:schemeClr>
          </a:solidFill>
        </p:spPr>
        <p:txBody>
          <a:bodyPr/>
          <a:lstStyle/>
          <a:p>
            <a:pPr>
              <a:defRPr/>
            </a:pPr>
            <a:r>
              <a:rPr lang="en-US" altLang="en-US">
                <a:ea typeface="MS PGothic" panose="020B0600070205080204" pitchFamily="34" charset="-128"/>
                <a:cs typeface="Calibri" panose="020F0502020204030204" pitchFamily="34" charset="0"/>
              </a:rPr>
              <a:t> </a:t>
            </a:r>
            <a:r>
              <a:rPr lang="en-US" altLang="en-US">
                <a:solidFill>
                  <a:schemeClr val="tx1"/>
                </a:solidFill>
                <a:ea typeface="MS PGothic" panose="020B0600070205080204" pitchFamily="34" charset="-128"/>
                <a:cs typeface="Calibri" panose="020F0502020204030204" pitchFamily="34" charset="0"/>
              </a:rPr>
              <a:t>Introduction</a:t>
            </a:r>
          </a:p>
        </p:txBody>
      </p:sp>
      <p:sp>
        <p:nvSpPr>
          <p:cNvPr id="23553" name="Slide Number Placeholder 3">
            <a:extLst>
              <a:ext uri="{FF2B5EF4-FFF2-40B4-BE49-F238E27FC236}">
                <a16:creationId xmlns:a16="http://schemas.microsoft.com/office/drawing/2014/main" xmlns="" id="{65D2B2FB-68C6-604C-91C3-729C0CD89AA9}"/>
              </a:ext>
            </a:extLst>
          </p:cNvPr>
          <p:cNvSpPr>
            <a:spLocks noGrp="1"/>
          </p:cNvSpPr>
          <p:nvPr>
            <p:ph type="sldNum" sz="quarter" idx="12"/>
          </p:nvPr>
        </p:nvSpPr>
        <p:spPr bwMode="auto">
          <a:xfrm>
            <a:off x="7596336" y="4886325"/>
            <a:ext cx="1554014" cy="273050"/>
          </a:xfrm>
          <a:extLst>
            <a:ext uri="{909E8E84-426E-40dd-AFC4-6F175D3DCCD1}"/>
            <a:ext uri="{91240B29-F687-4f45-9708-019B960494DF}"/>
          </a:extLst>
        </p:spPr>
        <p:txBody>
          <a:bodyPr/>
          <a:lstStyle>
            <a:lvl1pPr eaLnBrk="0" hangingPunct="0">
              <a:defRPr sz="1800">
                <a:solidFill>
                  <a:schemeClr val="tx1"/>
                </a:solidFill>
                <a:latin typeface="Calibri" charset="0"/>
                <a:ea typeface="MS PGothic" charset="0"/>
                <a:cs typeface="MS PGothic" charset="0"/>
              </a:defRPr>
            </a:lvl1pPr>
            <a:lvl2pPr marL="557213" indent="-214313" eaLnBrk="0" hangingPunct="0">
              <a:defRPr sz="1800">
                <a:solidFill>
                  <a:schemeClr val="tx1"/>
                </a:solidFill>
                <a:latin typeface="Calibri" charset="0"/>
                <a:ea typeface="MS PGothic" charset="0"/>
                <a:cs typeface="MS PGothic" charset="0"/>
              </a:defRPr>
            </a:lvl2pPr>
            <a:lvl3pPr marL="857250" indent="-171450" eaLnBrk="0" hangingPunct="0">
              <a:defRPr sz="1800">
                <a:solidFill>
                  <a:schemeClr val="tx1"/>
                </a:solidFill>
                <a:latin typeface="Calibri" charset="0"/>
                <a:ea typeface="MS PGothic" charset="0"/>
                <a:cs typeface="MS PGothic" charset="0"/>
              </a:defRPr>
            </a:lvl3pPr>
            <a:lvl4pPr marL="1200150" indent="-171450" eaLnBrk="0" hangingPunct="0">
              <a:defRPr sz="1800">
                <a:solidFill>
                  <a:schemeClr val="tx1"/>
                </a:solidFill>
                <a:latin typeface="Calibri" charset="0"/>
                <a:ea typeface="MS PGothic" charset="0"/>
                <a:cs typeface="MS PGothic" charset="0"/>
              </a:defRPr>
            </a:lvl4pPr>
            <a:lvl5pPr marL="1543050" indent="-171450" eaLnBrk="0" hangingPunct="0">
              <a:defRPr sz="1800">
                <a:solidFill>
                  <a:schemeClr val="tx1"/>
                </a:solidFill>
                <a:latin typeface="Calibri" charset="0"/>
                <a:ea typeface="MS PGothic" charset="0"/>
                <a:cs typeface="MS PGothic" charset="0"/>
              </a:defRPr>
            </a:lvl5pPr>
            <a:lvl6pPr marL="1885950" indent="-171450" eaLnBrk="0" fontAlgn="base" hangingPunct="0">
              <a:spcBef>
                <a:spcPct val="0"/>
              </a:spcBef>
              <a:spcAft>
                <a:spcPct val="0"/>
              </a:spcAft>
              <a:defRPr sz="1800">
                <a:solidFill>
                  <a:schemeClr val="tx1"/>
                </a:solidFill>
                <a:latin typeface="Calibri" charset="0"/>
                <a:ea typeface="MS PGothic" charset="0"/>
                <a:cs typeface="MS PGothic" charset="0"/>
              </a:defRPr>
            </a:lvl6pPr>
            <a:lvl7pPr marL="2228850" indent="-171450" eaLnBrk="0" fontAlgn="base" hangingPunct="0">
              <a:spcBef>
                <a:spcPct val="0"/>
              </a:spcBef>
              <a:spcAft>
                <a:spcPct val="0"/>
              </a:spcAft>
              <a:defRPr sz="1800">
                <a:solidFill>
                  <a:schemeClr val="tx1"/>
                </a:solidFill>
                <a:latin typeface="Calibri" charset="0"/>
                <a:ea typeface="MS PGothic" charset="0"/>
                <a:cs typeface="MS PGothic" charset="0"/>
              </a:defRPr>
            </a:lvl7pPr>
            <a:lvl8pPr marL="2571750" indent="-171450" eaLnBrk="0" fontAlgn="base" hangingPunct="0">
              <a:spcBef>
                <a:spcPct val="0"/>
              </a:spcBef>
              <a:spcAft>
                <a:spcPct val="0"/>
              </a:spcAft>
              <a:defRPr sz="1800">
                <a:solidFill>
                  <a:schemeClr val="tx1"/>
                </a:solidFill>
                <a:latin typeface="Calibri" charset="0"/>
                <a:ea typeface="MS PGothic" charset="0"/>
                <a:cs typeface="MS PGothic" charset="0"/>
              </a:defRPr>
            </a:lvl8pPr>
            <a:lvl9pPr marL="2914650" indent="-171450" eaLnBrk="0" fontAlgn="base" hangingPunct="0">
              <a:spcBef>
                <a:spcPct val="0"/>
              </a:spcBef>
              <a:spcAft>
                <a:spcPct val="0"/>
              </a:spcAft>
              <a:defRPr sz="1800">
                <a:solidFill>
                  <a:schemeClr val="tx1"/>
                </a:solidFill>
                <a:latin typeface="Calibri" charset="0"/>
                <a:ea typeface="MS PGothic" charset="0"/>
                <a:cs typeface="MS PGothic" charset="0"/>
              </a:defRPr>
            </a:lvl9pPr>
          </a:lstStyle>
          <a:p>
            <a:pPr eaLnBrk="1" hangingPunct="1">
              <a:defRPr/>
            </a:pPr>
            <a:fld id="{BF2A8685-4204-7247-ABC1-71F1BAA9D6F8}" type="slidenum">
              <a:rPr lang="en-ZA" sz="1050">
                <a:solidFill>
                  <a:srgbClr val="000000"/>
                </a:solidFill>
              </a:rPr>
              <a:pPr eaLnBrk="1" hangingPunct="1">
                <a:defRPr/>
              </a:pPr>
              <a:t>3</a:t>
            </a:fld>
            <a:endParaRPr lang="en-ZA" sz="1050">
              <a:solidFill>
                <a:srgbClr val="000000"/>
              </a:solidFill>
            </a:endParaRPr>
          </a:p>
        </p:txBody>
      </p:sp>
      <p:sp>
        <p:nvSpPr>
          <p:cNvPr id="2" name="Rectangle 1"/>
          <p:cNvSpPr/>
          <p:nvPr/>
        </p:nvSpPr>
        <p:spPr>
          <a:xfrm>
            <a:off x="216120" y="627534"/>
            <a:ext cx="7200800" cy="4899803"/>
          </a:xfrm>
          <a:prstGeom prst="rect">
            <a:avLst/>
          </a:prstGeom>
        </p:spPr>
        <p:txBody>
          <a:bodyPr wrap="square">
            <a:spAutoFit/>
          </a:bodyPr>
          <a:lstStyle/>
          <a:p>
            <a:pPr marL="228600" lvl="0" indent="-228600" algn="just" eaLnBrk="1" fontAlgn="auto" hangingPunct="1">
              <a:lnSpc>
                <a:spcPct val="110000"/>
              </a:lnSpc>
              <a:spcBef>
                <a:spcPts val="0"/>
              </a:spcBef>
              <a:spcAft>
                <a:spcPts val="0"/>
              </a:spcAft>
              <a:buSzPct val="100000"/>
              <a:buFont typeface="Arial" panose="020B0604020202020204" pitchFamily="34" charset="0"/>
              <a:buChar char="•"/>
            </a:pPr>
            <a:r>
              <a:rPr lang="en-ZA" sz="1800" dirty="0">
                <a:solidFill>
                  <a:prstClr val="black">
                    <a:lumMod val="65000"/>
                    <a:lumOff val="35000"/>
                  </a:prstClr>
                </a:solidFill>
                <a:latin typeface="Century Gothic" panose="020B0502020202020204" pitchFamily="34" charset="0"/>
                <a:cs typeface="Calibri" panose="020F0502020204030204" pitchFamily="34" charset="0"/>
              </a:rPr>
              <a:t>This presentation reports on the implementation of the 1</a:t>
            </a:r>
            <a:r>
              <a:rPr lang="en-ZA" sz="1800" baseline="30000" dirty="0">
                <a:solidFill>
                  <a:prstClr val="black">
                    <a:lumMod val="65000"/>
                    <a:lumOff val="35000"/>
                  </a:prstClr>
                </a:solidFill>
                <a:latin typeface="Century Gothic" panose="020B0502020202020204" pitchFamily="34" charset="0"/>
                <a:cs typeface="Calibri" panose="020F0502020204030204" pitchFamily="34" charset="0"/>
              </a:rPr>
              <a:t>st</a:t>
            </a:r>
            <a:r>
              <a:rPr lang="en-ZA" sz="1800" dirty="0">
                <a:solidFill>
                  <a:prstClr val="black">
                    <a:lumMod val="65000"/>
                    <a:lumOff val="35000"/>
                  </a:prstClr>
                </a:solidFill>
                <a:latin typeface="Century Gothic" panose="020B0502020202020204" pitchFamily="34" charset="0"/>
                <a:cs typeface="Calibri" panose="020F0502020204030204" pitchFamily="34" charset="0"/>
              </a:rPr>
              <a:t>  and 2</a:t>
            </a:r>
            <a:r>
              <a:rPr lang="en-ZA" sz="1800" baseline="30000" dirty="0">
                <a:solidFill>
                  <a:prstClr val="black">
                    <a:lumMod val="65000"/>
                    <a:lumOff val="35000"/>
                  </a:prstClr>
                </a:solidFill>
                <a:latin typeface="Century Gothic" panose="020B0502020202020204" pitchFamily="34" charset="0"/>
                <a:cs typeface="Calibri" panose="020F0502020204030204" pitchFamily="34" charset="0"/>
              </a:rPr>
              <a:t>nd</a:t>
            </a:r>
            <a:r>
              <a:rPr lang="en-ZA" sz="1800" dirty="0">
                <a:solidFill>
                  <a:prstClr val="black">
                    <a:lumMod val="65000"/>
                    <a:lumOff val="35000"/>
                  </a:prstClr>
                </a:solidFill>
                <a:latin typeface="Century Gothic" panose="020B0502020202020204" pitchFamily="34" charset="0"/>
                <a:cs typeface="Calibri" panose="020F0502020204030204" pitchFamily="34" charset="0"/>
              </a:rPr>
              <a:t> quarter targets (April 2020 – September 2020) on the CPSI’s 2020/21 Annual Performance Plan (APP).</a:t>
            </a:r>
          </a:p>
          <a:p>
            <a:pPr lvl="0" algn="just" eaLnBrk="1" fontAlgn="auto" hangingPunct="1">
              <a:lnSpc>
                <a:spcPct val="110000"/>
              </a:lnSpc>
              <a:spcBef>
                <a:spcPts val="0"/>
              </a:spcBef>
              <a:spcAft>
                <a:spcPts val="0"/>
              </a:spcAft>
              <a:buSzPct val="100000"/>
            </a:pPr>
            <a:endParaRPr lang="en-ZA" sz="1800" dirty="0">
              <a:solidFill>
                <a:prstClr val="black">
                  <a:lumMod val="65000"/>
                  <a:lumOff val="35000"/>
                </a:prstClr>
              </a:solidFill>
              <a:latin typeface="Century Gothic" panose="020B0502020202020204" pitchFamily="34" charset="0"/>
              <a:cs typeface="Calibri" panose="020F0502020204030204" pitchFamily="34" charset="0"/>
            </a:endParaRPr>
          </a:p>
          <a:p>
            <a:pPr marL="228600" lvl="0" indent="-228600" algn="just" eaLnBrk="1" fontAlgn="auto" hangingPunct="1">
              <a:lnSpc>
                <a:spcPct val="110000"/>
              </a:lnSpc>
              <a:spcBef>
                <a:spcPts val="0"/>
              </a:spcBef>
              <a:spcAft>
                <a:spcPts val="0"/>
              </a:spcAft>
              <a:buSzPct val="100000"/>
              <a:buFont typeface="Arial" panose="020B0604020202020204" pitchFamily="34" charset="0"/>
              <a:buChar char="•"/>
            </a:pPr>
            <a:r>
              <a:rPr lang="en-ZA" sz="1800" dirty="0">
                <a:solidFill>
                  <a:prstClr val="black">
                    <a:lumMod val="65000"/>
                    <a:lumOff val="35000"/>
                  </a:prstClr>
                </a:solidFill>
                <a:latin typeface="Century Gothic" panose="020B0502020202020204" pitchFamily="34" charset="0"/>
                <a:cs typeface="Calibri" panose="020F0502020204030204" pitchFamily="34" charset="0"/>
              </a:rPr>
              <a:t>The 1</a:t>
            </a:r>
            <a:r>
              <a:rPr lang="en-ZA" sz="1800" baseline="30000" dirty="0">
                <a:solidFill>
                  <a:prstClr val="black">
                    <a:lumMod val="65000"/>
                    <a:lumOff val="35000"/>
                  </a:prstClr>
                </a:solidFill>
                <a:latin typeface="Century Gothic" panose="020B0502020202020204" pitchFamily="34" charset="0"/>
                <a:cs typeface="Calibri" panose="020F0502020204030204" pitchFamily="34" charset="0"/>
              </a:rPr>
              <a:t>st</a:t>
            </a:r>
            <a:r>
              <a:rPr lang="en-ZA" sz="1800" dirty="0">
                <a:solidFill>
                  <a:prstClr val="black">
                    <a:lumMod val="65000"/>
                    <a:lumOff val="35000"/>
                  </a:prstClr>
                </a:solidFill>
                <a:latin typeface="Century Gothic" panose="020B0502020202020204" pitchFamily="34" charset="0"/>
                <a:cs typeface="Calibri" panose="020F0502020204030204" pitchFamily="34" charset="0"/>
              </a:rPr>
              <a:t> and 2</a:t>
            </a:r>
            <a:r>
              <a:rPr lang="en-ZA" sz="1800" baseline="30000" dirty="0">
                <a:solidFill>
                  <a:prstClr val="black">
                    <a:lumMod val="65000"/>
                    <a:lumOff val="35000"/>
                  </a:prstClr>
                </a:solidFill>
                <a:latin typeface="Century Gothic" panose="020B0502020202020204" pitchFamily="34" charset="0"/>
                <a:cs typeface="Calibri" panose="020F0502020204030204" pitchFamily="34" charset="0"/>
              </a:rPr>
              <a:t>nd</a:t>
            </a:r>
            <a:r>
              <a:rPr lang="en-ZA" sz="1800" dirty="0">
                <a:solidFill>
                  <a:prstClr val="black">
                    <a:lumMod val="65000"/>
                    <a:lumOff val="35000"/>
                  </a:prstClr>
                </a:solidFill>
                <a:latin typeface="Century Gothic" panose="020B0502020202020204" pitchFamily="34" charset="0"/>
                <a:cs typeface="Calibri" panose="020F0502020204030204" pitchFamily="34" charset="0"/>
              </a:rPr>
              <a:t> quarter (Mid-year)performance reports were audited by the Internal Audit and Risk Management Directorate. </a:t>
            </a:r>
          </a:p>
          <a:p>
            <a:pPr lvl="0" algn="just" eaLnBrk="1" fontAlgn="auto" hangingPunct="1">
              <a:lnSpc>
                <a:spcPct val="110000"/>
              </a:lnSpc>
              <a:spcBef>
                <a:spcPts val="0"/>
              </a:spcBef>
              <a:spcAft>
                <a:spcPts val="0"/>
              </a:spcAft>
              <a:buSzPct val="100000"/>
            </a:pPr>
            <a:endParaRPr lang="en-ZA" sz="1800" dirty="0">
              <a:solidFill>
                <a:prstClr val="black">
                  <a:lumMod val="65000"/>
                  <a:lumOff val="35000"/>
                </a:prstClr>
              </a:solidFill>
              <a:latin typeface="Century Gothic" panose="020B0502020202020204" pitchFamily="34" charset="0"/>
              <a:cs typeface="Calibri" panose="020F0502020204030204" pitchFamily="34" charset="0"/>
            </a:endParaRPr>
          </a:p>
          <a:p>
            <a:pPr marL="228600" lvl="0" indent="-228600" algn="just" eaLnBrk="1" fontAlgn="auto" hangingPunct="1">
              <a:lnSpc>
                <a:spcPct val="110000"/>
              </a:lnSpc>
              <a:spcBef>
                <a:spcPts val="0"/>
              </a:spcBef>
              <a:spcAft>
                <a:spcPts val="0"/>
              </a:spcAft>
              <a:buSzPct val="100000"/>
              <a:buFont typeface="Arial" panose="020B0604020202020204" pitchFamily="34" charset="0"/>
              <a:buChar char="•"/>
            </a:pPr>
            <a:r>
              <a:rPr lang="en-ZA" sz="1800" dirty="0">
                <a:solidFill>
                  <a:prstClr val="black">
                    <a:lumMod val="65000"/>
                    <a:lumOff val="35000"/>
                  </a:prstClr>
                </a:solidFill>
                <a:latin typeface="Century Gothic" panose="020B0502020202020204" pitchFamily="34" charset="0"/>
                <a:cs typeface="Calibri" panose="020F0502020204030204" pitchFamily="34" charset="0"/>
              </a:rPr>
              <a:t>The organisation has complied with the submission of the report to the Minister, National Treasury, and the Department of Planning, Monitoring and Evaluation (DPME) by 31 July 2020 and 30 September 2020 respectively.</a:t>
            </a:r>
          </a:p>
          <a:p>
            <a:pPr marL="228600" lvl="0" indent="-228600" algn="just" eaLnBrk="1" fontAlgn="auto" hangingPunct="1">
              <a:lnSpc>
                <a:spcPct val="110000"/>
              </a:lnSpc>
              <a:spcBef>
                <a:spcPts val="0"/>
              </a:spcBef>
              <a:spcAft>
                <a:spcPts val="0"/>
              </a:spcAft>
              <a:buSzPct val="100000"/>
              <a:buFont typeface="Arial" panose="020B0604020202020204" pitchFamily="34" charset="0"/>
              <a:buChar char="•"/>
            </a:pPr>
            <a:endParaRPr lang="en-ZA" sz="1800" dirty="0">
              <a:solidFill>
                <a:prstClr val="black">
                  <a:lumMod val="65000"/>
                  <a:lumOff val="35000"/>
                </a:prstClr>
              </a:solidFill>
              <a:latin typeface="Century Gothic" panose="020B0502020202020204" pitchFamily="34" charset="0"/>
              <a:cs typeface="Calibri" panose="020F0502020204030204" pitchFamily="34" charset="0"/>
            </a:endParaRPr>
          </a:p>
          <a:p>
            <a:pPr marL="228600" lvl="0" indent="-228600" algn="just" eaLnBrk="1" fontAlgn="auto" hangingPunct="1">
              <a:lnSpc>
                <a:spcPct val="110000"/>
              </a:lnSpc>
              <a:spcBef>
                <a:spcPts val="0"/>
              </a:spcBef>
              <a:spcAft>
                <a:spcPts val="0"/>
              </a:spcAft>
              <a:buSzPct val="100000"/>
              <a:buFont typeface="Arial" panose="020B0604020202020204" pitchFamily="34" charset="0"/>
              <a:buChar char="•"/>
            </a:pPr>
            <a:r>
              <a:rPr lang="en-ZA" sz="1800" dirty="0">
                <a:solidFill>
                  <a:prstClr val="black">
                    <a:lumMod val="65000"/>
                    <a:lumOff val="35000"/>
                  </a:prstClr>
                </a:solidFill>
                <a:latin typeface="Century Gothic" panose="020B0502020202020204" pitchFamily="34" charset="0"/>
                <a:cs typeface="Calibri" panose="020F0502020204030204" pitchFamily="34" charset="0"/>
              </a:rPr>
              <a:t>The progress on the implementation of the APP targets is rated as </a:t>
            </a:r>
            <a:r>
              <a:rPr lang="en-ZA" sz="1800" b="1" dirty="0">
                <a:solidFill>
                  <a:srgbClr val="00B050"/>
                </a:solidFill>
                <a:latin typeface="Century Gothic" panose="020B0502020202020204" pitchFamily="34" charset="0"/>
                <a:cs typeface="Calibri" panose="020F0502020204030204" pitchFamily="34" charset="0"/>
              </a:rPr>
              <a:t>Achieved</a:t>
            </a:r>
            <a:r>
              <a:rPr lang="en-ZA" sz="1800" dirty="0">
                <a:solidFill>
                  <a:prstClr val="black">
                    <a:lumMod val="65000"/>
                    <a:lumOff val="35000"/>
                  </a:prstClr>
                </a:solidFill>
                <a:latin typeface="Century Gothic" panose="020B0502020202020204" pitchFamily="34" charset="0"/>
                <a:cs typeface="Calibri" panose="020F0502020204030204" pitchFamily="34" charset="0"/>
              </a:rPr>
              <a:t> or </a:t>
            </a:r>
            <a:r>
              <a:rPr lang="en-ZA" sz="1800" b="1" dirty="0">
                <a:solidFill>
                  <a:srgbClr val="C00000"/>
                </a:solidFill>
                <a:latin typeface="Century Gothic" panose="020B0502020202020204" pitchFamily="34" charset="0"/>
                <a:cs typeface="Calibri" panose="020F0502020204030204" pitchFamily="34" charset="0"/>
              </a:rPr>
              <a:t>Not Achieved.</a:t>
            </a:r>
          </a:p>
          <a:p>
            <a:pPr lvl="0" algn="just" eaLnBrk="1" fontAlgn="auto" hangingPunct="1">
              <a:lnSpc>
                <a:spcPct val="110000"/>
              </a:lnSpc>
              <a:spcBef>
                <a:spcPts val="0"/>
              </a:spcBef>
              <a:spcAft>
                <a:spcPts val="0"/>
              </a:spcAft>
              <a:buSzPct val="100000"/>
            </a:pPr>
            <a:endParaRPr lang="en-ZA" b="1" dirty="0">
              <a:solidFill>
                <a:srgbClr val="C00000"/>
              </a:solidFill>
              <a:latin typeface="Century Gothic" panose="020B0502020202020204" pitchFamily="34" charset="0"/>
              <a:cs typeface="Calibri" panose="020F0502020204030204" pitchFamily="34" charset="0"/>
            </a:endParaRPr>
          </a:p>
        </p:txBody>
      </p:sp>
    </p:spTree>
    <p:extLst>
      <p:ext uri="{BB962C8B-B14F-4D97-AF65-F5344CB8AC3E}">
        <p14:creationId xmlns:p14="http://schemas.microsoft.com/office/powerpoint/2010/main" xmlns="" val="605308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itle 1">
            <a:extLst>
              <a:ext uri="{FF2B5EF4-FFF2-40B4-BE49-F238E27FC236}">
                <a16:creationId xmlns:a16="http://schemas.microsoft.com/office/drawing/2014/main" xmlns="" id="{FDCBA928-45AA-DF47-84FF-9B421305571C}"/>
              </a:ext>
            </a:extLst>
          </p:cNvPr>
          <p:cNvSpPr txBox="1">
            <a:spLocks noGrp="1"/>
          </p:cNvSpPr>
          <p:nvPr>
            <p:ph type="title"/>
          </p:nvPr>
        </p:nvSpPr>
        <p:spPr>
          <a:xfrm>
            <a:off x="0" y="-15875"/>
            <a:ext cx="7452320" cy="571399"/>
          </a:xfrm>
          <a:solidFill>
            <a:schemeClr val="accent1">
              <a:alpha val="70195"/>
            </a:schemeClr>
          </a:solidFill>
        </p:spPr>
        <p:txBody>
          <a:bodyPr/>
          <a:lstStyle/>
          <a:p>
            <a:pPr>
              <a:defRPr/>
            </a:pPr>
            <a:r>
              <a:rPr lang="en-US" sz="1600" kern="1200" dirty="0">
                <a:solidFill>
                  <a:schemeClr val="tx1"/>
                </a:solidFill>
                <a:cs typeface="Calibri" panose="020F0502020204030204" pitchFamily="34" charset="0"/>
              </a:rPr>
              <a:t>OVERALL CPSI 1</a:t>
            </a:r>
            <a:r>
              <a:rPr lang="en-US" sz="1600" kern="1200" baseline="30000" dirty="0">
                <a:solidFill>
                  <a:schemeClr val="tx1"/>
                </a:solidFill>
                <a:cs typeface="Calibri" panose="020F0502020204030204" pitchFamily="34" charset="0"/>
              </a:rPr>
              <a:t>st</a:t>
            </a:r>
            <a:r>
              <a:rPr lang="en-US" sz="1600" kern="1200" dirty="0">
                <a:solidFill>
                  <a:schemeClr val="tx1"/>
                </a:solidFill>
                <a:cs typeface="Calibri" panose="020F0502020204030204" pitchFamily="34" charset="0"/>
              </a:rPr>
              <a:t> and 2</a:t>
            </a:r>
            <a:r>
              <a:rPr lang="en-US" sz="1600" kern="1200" baseline="30000" dirty="0">
                <a:solidFill>
                  <a:schemeClr val="tx1"/>
                </a:solidFill>
                <a:cs typeface="Calibri" panose="020F0502020204030204" pitchFamily="34" charset="0"/>
              </a:rPr>
              <a:t>nd</a:t>
            </a:r>
            <a:r>
              <a:rPr lang="en-US" sz="1600" kern="1200" dirty="0">
                <a:solidFill>
                  <a:schemeClr val="tx1"/>
                </a:solidFill>
                <a:cs typeface="Calibri" panose="020F0502020204030204" pitchFamily="34" charset="0"/>
              </a:rPr>
              <a:t> QUARTER PERFORMANCE ON THE IMPLEMENTATION OF THE 2020/21 APP TARGETS</a:t>
            </a:r>
            <a:endParaRPr lang="en-US" altLang="en-US" sz="1600" dirty="0">
              <a:solidFill>
                <a:schemeClr val="tx1"/>
              </a:solidFill>
              <a:ea typeface="MS PGothic" panose="020B0600070205080204" pitchFamily="34" charset="-128"/>
              <a:cs typeface="Calibri" panose="020F0502020204030204" pitchFamily="34" charset="0"/>
            </a:endParaRPr>
          </a:p>
        </p:txBody>
      </p:sp>
      <p:sp>
        <p:nvSpPr>
          <p:cNvPr id="23553" name="Slide Number Placeholder 3">
            <a:extLst>
              <a:ext uri="{FF2B5EF4-FFF2-40B4-BE49-F238E27FC236}">
                <a16:creationId xmlns:a16="http://schemas.microsoft.com/office/drawing/2014/main" xmlns="" id="{65D2B2FB-68C6-604C-91C3-729C0CD89AA9}"/>
              </a:ext>
            </a:extLst>
          </p:cNvPr>
          <p:cNvSpPr>
            <a:spLocks noGrp="1"/>
          </p:cNvSpPr>
          <p:nvPr>
            <p:ph type="sldNum" sz="quarter" idx="12"/>
          </p:nvPr>
        </p:nvSpPr>
        <p:spPr bwMode="auto">
          <a:xfrm>
            <a:off x="7643149" y="6172150"/>
            <a:ext cx="1554014" cy="273050"/>
          </a:xfrm>
          <a:extLst>
            <a:ext uri="{909E8E84-426E-40dd-AFC4-6F175D3DCCD1}"/>
            <a:ext uri="{91240B29-F687-4f45-9708-019B960494DF}"/>
          </a:extLst>
        </p:spPr>
        <p:txBody>
          <a:bodyPr/>
          <a:lstStyle>
            <a:lvl1pPr eaLnBrk="0" hangingPunct="0">
              <a:defRPr sz="1800">
                <a:solidFill>
                  <a:schemeClr val="tx1"/>
                </a:solidFill>
                <a:latin typeface="Calibri" charset="0"/>
                <a:ea typeface="MS PGothic" charset="0"/>
                <a:cs typeface="MS PGothic" charset="0"/>
              </a:defRPr>
            </a:lvl1pPr>
            <a:lvl2pPr marL="557213" indent="-214313" eaLnBrk="0" hangingPunct="0">
              <a:defRPr sz="1800">
                <a:solidFill>
                  <a:schemeClr val="tx1"/>
                </a:solidFill>
                <a:latin typeface="Calibri" charset="0"/>
                <a:ea typeface="MS PGothic" charset="0"/>
                <a:cs typeface="MS PGothic" charset="0"/>
              </a:defRPr>
            </a:lvl2pPr>
            <a:lvl3pPr marL="857250" indent="-171450" eaLnBrk="0" hangingPunct="0">
              <a:defRPr sz="1800">
                <a:solidFill>
                  <a:schemeClr val="tx1"/>
                </a:solidFill>
                <a:latin typeface="Calibri" charset="0"/>
                <a:ea typeface="MS PGothic" charset="0"/>
                <a:cs typeface="MS PGothic" charset="0"/>
              </a:defRPr>
            </a:lvl3pPr>
            <a:lvl4pPr marL="1200150" indent="-171450" eaLnBrk="0" hangingPunct="0">
              <a:defRPr sz="1800">
                <a:solidFill>
                  <a:schemeClr val="tx1"/>
                </a:solidFill>
                <a:latin typeface="Calibri" charset="0"/>
                <a:ea typeface="MS PGothic" charset="0"/>
                <a:cs typeface="MS PGothic" charset="0"/>
              </a:defRPr>
            </a:lvl4pPr>
            <a:lvl5pPr marL="1543050" indent="-171450" eaLnBrk="0" hangingPunct="0">
              <a:defRPr sz="1800">
                <a:solidFill>
                  <a:schemeClr val="tx1"/>
                </a:solidFill>
                <a:latin typeface="Calibri" charset="0"/>
                <a:ea typeface="MS PGothic" charset="0"/>
                <a:cs typeface="MS PGothic" charset="0"/>
              </a:defRPr>
            </a:lvl5pPr>
            <a:lvl6pPr marL="1885950" indent="-171450" eaLnBrk="0" fontAlgn="base" hangingPunct="0">
              <a:spcBef>
                <a:spcPct val="0"/>
              </a:spcBef>
              <a:spcAft>
                <a:spcPct val="0"/>
              </a:spcAft>
              <a:defRPr sz="1800">
                <a:solidFill>
                  <a:schemeClr val="tx1"/>
                </a:solidFill>
                <a:latin typeface="Calibri" charset="0"/>
                <a:ea typeface="MS PGothic" charset="0"/>
                <a:cs typeface="MS PGothic" charset="0"/>
              </a:defRPr>
            </a:lvl6pPr>
            <a:lvl7pPr marL="2228850" indent="-171450" eaLnBrk="0" fontAlgn="base" hangingPunct="0">
              <a:spcBef>
                <a:spcPct val="0"/>
              </a:spcBef>
              <a:spcAft>
                <a:spcPct val="0"/>
              </a:spcAft>
              <a:defRPr sz="1800">
                <a:solidFill>
                  <a:schemeClr val="tx1"/>
                </a:solidFill>
                <a:latin typeface="Calibri" charset="0"/>
                <a:ea typeface="MS PGothic" charset="0"/>
                <a:cs typeface="MS PGothic" charset="0"/>
              </a:defRPr>
            </a:lvl7pPr>
            <a:lvl8pPr marL="2571750" indent="-171450" eaLnBrk="0" fontAlgn="base" hangingPunct="0">
              <a:spcBef>
                <a:spcPct val="0"/>
              </a:spcBef>
              <a:spcAft>
                <a:spcPct val="0"/>
              </a:spcAft>
              <a:defRPr sz="1800">
                <a:solidFill>
                  <a:schemeClr val="tx1"/>
                </a:solidFill>
                <a:latin typeface="Calibri" charset="0"/>
                <a:ea typeface="MS PGothic" charset="0"/>
                <a:cs typeface="MS PGothic" charset="0"/>
              </a:defRPr>
            </a:lvl8pPr>
            <a:lvl9pPr marL="2914650" indent="-171450" eaLnBrk="0" fontAlgn="base" hangingPunct="0">
              <a:spcBef>
                <a:spcPct val="0"/>
              </a:spcBef>
              <a:spcAft>
                <a:spcPct val="0"/>
              </a:spcAft>
              <a:defRPr sz="1800">
                <a:solidFill>
                  <a:schemeClr val="tx1"/>
                </a:solidFill>
                <a:latin typeface="Calibri" charset="0"/>
                <a:ea typeface="MS PGothic" charset="0"/>
                <a:cs typeface="MS PGothic" charset="0"/>
              </a:defRPr>
            </a:lvl9pPr>
          </a:lstStyle>
          <a:p>
            <a:pPr eaLnBrk="1" hangingPunct="1">
              <a:defRPr/>
            </a:pPr>
            <a:fld id="{BF2A8685-4204-7247-ABC1-71F1BAA9D6F8}" type="slidenum">
              <a:rPr lang="en-ZA" sz="1050">
                <a:solidFill>
                  <a:srgbClr val="000000"/>
                </a:solidFill>
              </a:rPr>
              <a:pPr eaLnBrk="1" hangingPunct="1">
                <a:defRPr/>
              </a:pPr>
              <a:t>4</a:t>
            </a:fld>
            <a:endParaRPr lang="en-ZA" sz="1050">
              <a:solidFill>
                <a:srgbClr val="000000"/>
              </a:solidFill>
            </a:endParaRPr>
          </a:p>
        </p:txBody>
      </p:sp>
      <p:sp>
        <p:nvSpPr>
          <p:cNvPr id="7" name="Content Placeholder 5">
            <a:extLst>
              <a:ext uri="{FF2B5EF4-FFF2-40B4-BE49-F238E27FC236}">
                <a16:creationId xmlns:a16="http://schemas.microsoft.com/office/drawing/2014/main" xmlns="" id="{946039FB-9059-5746-93B2-28FD86FAA765}"/>
              </a:ext>
            </a:extLst>
          </p:cNvPr>
          <p:cNvSpPr>
            <a:spLocks noGrp="1"/>
          </p:cNvSpPr>
          <p:nvPr>
            <p:ph idx="1"/>
          </p:nvPr>
        </p:nvSpPr>
        <p:spPr>
          <a:xfrm>
            <a:off x="0" y="555525"/>
            <a:ext cx="7740352" cy="4587975"/>
          </a:xfrm>
        </p:spPr>
        <p:txBody>
          <a:bodyPr>
            <a:noAutofit/>
          </a:bodyPr>
          <a:lstStyle/>
          <a:p>
            <a:pPr marL="342900" lvl="0" indent="-342900" algn="just" defTabSz="457200" eaLnBrk="1" fontAlgn="auto" hangingPunct="1">
              <a:spcBef>
                <a:spcPts val="0"/>
              </a:spcBef>
              <a:spcAft>
                <a:spcPts val="0"/>
              </a:spcAft>
              <a:buFont typeface="Arial"/>
              <a:buChar char="•"/>
            </a:pPr>
            <a:endParaRPr lang="en-ZA" sz="1800" kern="1200" dirty="0">
              <a:solidFill>
                <a:prstClr val="black"/>
              </a:solidFill>
              <a:latin typeface="Century Gothic" panose="020B0502020202020204" pitchFamily="34" charset="0"/>
            </a:endParaRPr>
          </a:p>
          <a:p>
            <a:pPr marL="342900" lvl="0" indent="-342900" algn="just" defTabSz="457200" eaLnBrk="1" fontAlgn="auto" hangingPunct="1">
              <a:spcBef>
                <a:spcPts val="0"/>
              </a:spcBef>
              <a:spcAft>
                <a:spcPts val="0"/>
              </a:spcAft>
              <a:buFont typeface="Arial"/>
              <a:buChar char="•"/>
            </a:pPr>
            <a:endParaRPr lang="en-ZA" sz="1800" kern="1200" dirty="0">
              <a:solidFill>
                <a:prstClr val="black"/>
              </a:solidFill>
              <a:latin typeface="Century Gothic" panose="020B0502020202020204" pitchFamily="34" charset="0"/>
            </a:endParaRPr>
          </a:p>
          <a:p>
            <a:pPr marL="0" indent="0" algn="just">
              <a:spcBef>
                <a:spcPts val="0"/>
              </a:spcBef>
              <a:spcAft>
                <a:spcPts val="800"/>
              </a:spcAft>
              <a:buNone/>
            </a:pPr>
            <a:endParaRPr lang="en-GB" sz="1800" dirty="0"/>
          </a:p>
        </p:txBody>
      </p:sp>
      <p:sp>
        <p:nvSpPr>
          <p:cNvPr id="4" name="Rectangle 2"/>
          <p:cNvSpPr>
            <a:spLocks noChangeArrowheads="1"/>
          </p:cNvSpPr>
          <p:nvPr/>
        </p:nvSpPr>
        <p:spPr bwMode="auto">
          <a:xfrm>
            <a:off x="1259632" y="257175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a:p>
        </p:txBody>
      </p:sp>
      <p:sp>
        <p:nvSpPr>
          <p:cNvPr id="8" name="Rectangle 3"/>
          <p:cNvSpPr>
            <a:spLocks noChangeArrowheads="1"/>
          </p:cNvSpPr>
          <p:nvPr/>
        </p:nvSpPr>
        <p:spPr bwMode="auto">
          <a:xfrm>
            <a:off x="1259632" y="505460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a:p>
        </p:txBody>
      </p:sp>
      <p:sp>
        <p:nvSpPr>
          <p:cNvPr id="3" name="Rectangle 2"/>
          <p:cNvSpPr>
            <a:spLocks noChangeArrowheads="1"/>
          </p:cNvSpPr>
          <p:nvPr/>
        </p:nvSpPr>
        <p:spPr bwMode="auto">
          <a:xfrm>
            <a:off x="755576" y="2705099"/>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a:p>
        </p:txBody>
      </p:sp>
      <p:pic>
        <p:nvPicPr>
          <p:cNvPr id="6" name="Picture 5"/>
          <p:cNvPicPr>
            <a:picLocks noChangeAspect="1"/>
          </p:cNvPicPr>
          <p:nvPr/>
        </p:nvPicPr>
        <p:blipFill>
          <a:blip r:embed="rId2"/>
          <a:stretch>
            <a:fillRect/>
          </a:stretch>
        </p:blipFill>
        <p:spPr>
          <a:xfrm>
            <a:off x="3520439" y="1226379"/>
            <a:ext cx="4122380" cy="1511939"/>
          </a:xfrm>
          <a:prstGeom prst="rect">
            <a:avLst/>
          </a:prstGeom>
        </p:spPr>
      </p:pic>
      <p:pic>
        <p:nvPicPr>
          <p:cNvPr id="9" name="Picture 8"/>
          <p:cNvPicPr>
            <a:picLocks noChangeAspect="1"/>
          </p:cNvPicPr>
          <p:nvPr/>
        </p:nvPicPr>
        <p:blipFill>
          <a:blip r:embed="rId3"/>
          <a:stretch>
            <a:fillRect/>
          </a:stretch>
        </p:blipFill>
        <p:spPr>
          <a:xfrm>
            <a:off x="4021577" y="3387840"/>
            <a:ext cx="3430743" cy="1664352"/>
          </a:xfrm>
          <a:prstGeom prst="rect">
            <a:avLst/>
          </a:prstGeom>
        </p:spPr>
      </p:pic>
      <p:graphicFrame>
        <p:nvGraphicFramePr>
          <p:cNvPr id="10" name="Table 9"/>
          <p:cNvGraphicFramePr>
            <a:graphicFrameLocks noGrp="1"/>
          </p:cNvGraphicFramePr>
          <p:nvPr>
            <p:extLst>
              <p:ext uri="{D42A27DB-BD31-4B8C-83A1-F6EECF244321}">
                <p14:modId xmlns:p14="http://schemas.microsoft.com/office/powerpoint/2010/main" xmlns="" val="1621765899"/>
              </p:ext>
            </p:extLst>
          </p:nvPr>
        </p:nvGraphicFramePr>
        <p:xfrm>
          <a:off x="64680" y="2705099"/>
          <a:ext cx="3668865" cy="853440"/>
        </p:xfrm>
        <a:graphic>
          <a:graphicData uri="http://schemas.openxmlformats.org/drawingml/2006/table">
            <a:tbl>
              <a:tblPr firstRow="1" firstCol="1" bandRow="1"/>
              <a:tblGrid>
                <a:gridCol w="849801">
                  <a:extLst>
                    <a:ext uri="{9D8B030D-6E8A-4147-A177-3AD203B41FA5}">
                      <a16:colId xmlns:a16="http://schemas.microsoft.com/office/drawing/2014/main" xmlns="" val="20000"/>
                    </a:ext>
                  </a:extLst>
                </a:gridCol>
                <a:gridCol w="1304518">
                  <a:extLst>
                    <a:ext uri="{9D8B030D-6E8A-4147-A177-3AD203B41FA5}">
                      <a16:colId xmlns:a16="http://schemas.microsoft.com/office/drawing/2014/main" xmlns="" val="20001"/>
                    </a:ext>
                  </a:extLst>
                </a:gridCol>
                <a:gridCol w="1514546">
                  <a:extLst>
                    <a:ext uri="{9D8B030D-6E8A-4147-A177-3AD203B41FA5}">
                      <a16:colId xmlns:a16="http://schemas.microsoft.com/office/drawing/2014/main" xmlns="" val="20002"/>
                    </a:ext>
                  </a:extLst>
                </a:gridCol>
              </a:tblGrid>
              <a:tr h="170180">
                <a:tc>
                  <a:txBody>
                    <a:bodyPr/>
                    <a:lstStyle/>
                    <a:p>
                      <a:pPr algn="ctr">
                        <a:spcAft>
                          <a:spcPts val="0"/>
                        </a:spcAft>
                      </a:pPr>
                      <a:r>
                        <a:rPr lang="en-GB" sz="1400" b="1"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No of targets</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GB" sz="1400" b="1"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2</a:t>
                      </a:r>
                      <a:r>
                        <a:rPr lang="en-GB" sz="1400" b="1" baseline="300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nd</a:t>
                      </a:r>
                      <a:r>
                        <a:rPr lang="en-GB" sz="1400" b="1"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 Quarter targets Achieved</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spcAft>
                          <a:spcPts val="0"/>
                        </a:spcAft>
                      </a:pPr>
                      <a:r>
                        <a:rPr lang="en-GB" sz="1400" b="1"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2</a:t>
                      </a:r>
                      <a:r>
                        <a:rPr lang="en-GB" sz="1400" b="1" baseline="300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nd</a:t>
                      </a:r>
                      <a:r>
                        <a:rPr lang="en-GB" sz="1400" b="1"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 Quarter targets Not Achieved</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xmlns="" val="10000"/>
                  </a:ext>
                </a:extLst>
              </a:tr>
              <a:tr h="170180">
                <a:tc>
                  <a:txBody>
                    <a:bodyPr/>
                    <a:lstStyle/>
                    <a:p>
                      <a:pPr algn="ctr">
                        <a:spcAft>
                          <a:spcPts val="0"/>
                        </a:spcAft>
                      </a:pPr>
                      <a:r>
                        <a:rPr lang="en-GB" sz="140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2</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1</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1</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xmlns="" val="1329545050"/>
              </p:ext>
            </p:extLst>
          </p:nvPr>
        </p:nvGraphicFramePr>
        <p:xfrm>
          <a:off x="60893" y="555524"/>
          <a:ext cx="4518727" cy="640080"/>
        </p:xfrm>
        <a:graphic>
          <a:graphicData uri="http://schemas.openxmlformats.org/drawingml/2006/table">
            <a:tbl>
              <a:tblPr firstRow="1" firstCol="1" bandRow="1"/>
              <a:tblGrid>
                <a:gridCol w="1181569">
                  <a:extLst>
                    <a:ext uri="{9D8B030D-6E8A-4147-A177-3AD203B41FA5}">
                      <a16:colId xmlns:a16="http://schemas.microsoft.com/office/drawing/2014/main" xmlns="" val="20000"/>
                    </a:ext>
                  </a:extLst>
                </a:gridCol>
                <a:gridCol w="1652558">
                  <a:extLst>
                    <a:ext uri="{9D8B030D-6E8A-4147-A177-3AD203B41FA5}">
                      <a16:colId xmlns:a16="http://schemas.microsoft.com/office/drawing/2014/main" xmlns="" val="20001"/>
                    </a:ext>
                  </a:extLst>
                </a:gridCol>
                <a:gridCol w="1684600">
                  <a:extLst>
                    <a:ext uri="{9D8B030D-6E8A-4147-A177-3AD203B41FA5}">
                      <a16:colId xmlns:a16="http://schemas.microsoft.com/office/drawing/2014/main" xmlns="" val="20002"/>
                    </a:ext>
                  </a:extLst>
                </a:gridCol>
              </a:tblGrid>
              <a:tr h="170180">
                <a:tc>
                  <a:txBody>
                    <a:bodyPr/>
                    <a:lstStyle/>
                    <a:p>
                      <a:pPr algn="ctr">
                        <a:spcAft>
                          <a:spcPts val="0"/>
                        </a:spcAft>
                      </a:pPr>
                      <a:r>
                        <a:rPr lang="en-GB" sz="1400" b="1"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No of targets</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en-GB" sz="1400" b="1"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1</a:t>
                      </a:r>
                      <a:r>
                        <a:rPr lang="en-GB" sz="1400" b="1" baseline="300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st</a:t>
                      </a:r>
                      <a:r>
                        <a:rPr lang="en-GB" sz="1400" b="1"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 Quarter targets Achieved</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tc>
                  <a:txBody>
                    <a:bodyPr/>
                    <a:lstStyle/>
                    <a:p>
                      <a:pPr algn="ctr">
                        <a:spcAft>
                          <a:spcPts val="0"/>
                        </a:spcAft>
                      </a:pPr>
                      <a:r>
                        <a:rPr lang="en-GB" sz="1400" b="1"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1</a:t>
                      </a:r>
                      <a:r>
                        <a:rPr lang="en-GB" sz="1400" b="1" baseline="300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st</a:t>
                      </a:r>
                      <a:r>
                        <a:rPr lang="en-GB" sz="1400" b="1"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 Quarter </a:t>
                      </a:r>
                      <a:r>
                        <a:rPr lang="en-GB" sz="1400" b="1" dirty="0">
                          <a:effectLst/>
                          <a:latin typeface="Century Gothic" panose="020B0502020202020204" pitchFamily="34" charset="0"/>
                          <a:ea typeface="Times New Roman" panose="02020603050405020304" pitchFamily="18" charset="0"/>
                          <a:cs typeface="Times New Roman" panose="02020603050405020304" pitchFamily="18" charset="0"/>
                        </a:rPr>
                        <a:t>targets</a:t>
                      </a:r>
                      <a:r>
                        <a:rPr lang="en-GB" sz="1400" b="1"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 Not Achieved</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xmlns="" val="10000"/>
                  </a:ext>
                </a:extLst>
              </a:tr>
              <a:tr h="170180">
                <a:tc>
                  <a:txBody>
                    <a:bodyPr/>
                    <a:lstStyle/>
                    <a:p>
                      <a:pPr algn="ctr">
                        <a:spcAft>
                          <a:spcPts val="0"/>
                        </a:spcAft>
                      </a:pPr>
                      <a:r>
                        <a:rPr lang="en-GB" sz="140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1</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1</a:t>
                      </a:r>
                      <a:endParaRPr lang="en-ZA"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4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0</a:t>
                      </a:r>
                      <a:endParaRPr lang="en-Z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12" name="Rectangle 11"/>
          <p:cNvSpPr/>
          <p:nvPr/>
        </p:nvSpPr>
        <p:spPr>
          <a:xfrm>
            <a:off x="-1" y="1449845"/>
            <a:ext cx="3360420" cy="954107"/>
          </a:xfrm>
          <a:prstGeom prst="rect">
            <a:avLst/>
          </a:prstGeom>
        </p:spPr>
        <p:txBody>
          <a:bodyPr wrap="square">
            <a:spAutoFit/>
          </a:bodyPr>
          <a:lstStyle/>
          <a:p>
            <a:pPr algn="just">
              <a:spcAft>
                <a:spcPts val="0"/>
              </a:spcAft>
            </a:pPr>
            <a:r>
              <a:rPr lang="en-GB" dirty="0">
                <a:solidFill>
                  <a:srgbClr val="221E1F"/>
                </a:solidFill>
                <a:latin typeface="Century Gothic" panose="020B0502020202020204" pitchFamily="34" charset="0"/>
                <a:ea typeface="Times New Roman" panose="02020603050405020304" pitchFamily="18" charset="0"/>
                <a:cs typeface="Times New Roman" panose="02020603050405020304" pitchFamily="18" charset="0"/>
              </a:rPr>
              <a:t>During the 1</a:t>
            </a:r>
            <a:r>
              <a:rPr lang="en-GB" baseline="30000" dirty="0">
                <a:solidFill>
                  <a:srgbClr val="221E1F"/>
                </a:solidFill>
                <a:latin typeface="Century Gothic" panose="020B0502020202020204" pitchFamily="34" charset="0"/>
                <a:ea typeface="Times New Roman" panose="02020603050405020304" pitchFamily="18" charset="0"/>
                <a:cs typeface="Times New Roman" panose="02020603050405020304" pitchFamily="18" charset="0"/>
              </a:rPr>
              <a:t>st</a:t>
            </a:r>
            <a:r>
              <a:rPr lang="en-GB" dirty="0">
                <a:solidFill>
                  <a:srgbClr val="221E1F"/>
                </a:solidFill>
                <a:latin typeface="Century Gothic" panose="020B0502020202020204" pitchFamily="34" charset="0"/>
                <a:ea typeface="Times New Roman" panose="02020603050405020304" pitchFamily="18" charset="0"/>
                <a:cs typeface="Times New Roman" panose="02020603050405020304" pitchFamily="18" charset="0"/>
              </a:rPr>
              <a:t> Quarter period, the Organisation had one (1) target on the APP, and the target was achieved by the end of June 2020.</a:t>
            </a:r>
            <a:endParaRPr lang="en-ZA"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Rectangle 12"/>
          <p:cNvSpPr/>
          <p:nvPr/>
        </p:nvSpPr>
        <p:spPr>
          <a:xfrm>
            <a:off x="-1" y="3583902"/>
            <a:ext cx="3520439" cy="1169551"/>
          </a:xfrm>
          <a:prstGeom prst="rect">
            <a:avLst/>
          </a:prstGeom>
        </p:spPr>
        <p:txBody>
          <a:bodyPr wrap="square">
            <a:spAutoFit/>
          </a:bodyPr>
          <a:lstStyle/>
          <a:p>
            <a:pPr algn="just">
              <a:spcAft>
                <a:spcPts val="0"/>
              </a:spcAft>
            </a:pPr>
            <a:r>
              <a:rPr lang="en-GB" dirty="0">
                <a:solidFill>
                  <a:srgbClr val="221E1F"/>
                </a:solidFill>
                <a:latin typeface="Century Gothic" panose="020B0502020202020204" pitchFamily="34" charset="0"/>
                <a:ea typeface="Times New Roman" panose="02020603050405020304" pitchFamily="18" charset="0"/>
                <a:cs typeface="Times New Roman" panose="02020603050405020304" pitchFamily="18" charset="0"/>
              </a:rPr>
              <a:t>During the 2</a:t>
            </a:r>
            <a:r>
              <a:rPr lang="en-GB" baseline="30000" dirty="0">
                <a:solidFill>
                  <a:srgbClr val="221E1F"/>
                </a:solidFill>
                <a:latin typeface="Century Gothic" panose="020B0502020202020204" pitchFamily="34" charset="0"/>
                <a:ea typeface="Times New Roman" panose="02020603050405020304" pitchFamily="18" charset="0"/>
                <a:cs typeface="Times New Roman" panose="02020603050405020304" pitchFamily="18" charset="0"/>
              </a:rPr>
              <a:t>nd</a:t>
            </a:r>
            <a:r>
              <a:rPr lang="en-GB" dirty="0">
                <a:solidFill>
                  <a:srgbClr val="221E1F"/>
                </a:solidFill>
                <a:latin typeface="Century Gothic" panose="020B0502020202020204" pitchFamily="34" charset="0"/>
                <a:ea typeface="Times New Roman" panose="02020603050405020304" pitchFamily="18" charset="0"/>
                <a:cs typeface="Times New Roman" panose="02020603050405020304" pitchFamily="18" charset="0"/>
              </a:rPr>
              <a:t> Quarter period, the Organisation had two (2) targets on the APP, and one (1) target was not achieved by the end of September 2020</a:t>
            </a:r>
            <a:r>
              <a:rPr lang="en-GB" sz="1100" dirty="0">
                <a:solidFill>
                  <a:srgbClr val="221E1F"/>
                </a:solidFill>
                <a:latin typeface="Century Gothic" panose="020B0502020202020204" pitchFamily="34" charset="0"/>
                <a:ea typeface="Times New Roman" panose="02020603050405020304" pitchFamily="18" charset="0"/>
                <a:cs typeface="Times New Roman" panose="02020603050405020304" pitchFamily="18" charset="0"/>
              </a:rPr>
              <a:t>.</a:t>
            </a:r>
            <a:endParaRPr lang="en-ZA"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422557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itle 1">
            <a:extLst>
              <a:ext uri="{FF2B5EF4-FFF2-40B4-BE49-F238E27FC236}">
                <a16:creationId xmlns:a16="http://schemas.microsoft.com/office/drawing/2014/main" xmlns="" id="{FDCBA928-45AA-DF47-84FF-9B421305571C}"/>
              </a:ext>
            </a:extLst>
          </p:cNvPr>
          <p:cNvSpPr txBox="1">
            <a:spLocks noGrp="1"/>
          </p:cNvSpPr>
          <p:nvPr>
            <p:ph type="title"/>
          </p:nvPr>
        </p:nvSpPr>
        <p:spPr>
          <a:xfrm>
            <a:off x="0" y="-15874"/>
            <a:ext cx="7452320" cy="493960"/>
          </a:xfrm>
          <a:solidFill>
            <a:schemeClr val="accent1">
              <a:alpha val="70195"/>
            </a:schemeClr>
          </a:solidFill>
        </p:spPr>
        <p:txBody>
          <a:bodyPr/>
          <a:lstStyle/>
          <a:p>
            <a:pPr>
              <a:defRPr/>
            </a:pPr>
            <a:r>
              <a:rPr lang="en-ZA" sz="1800" kern="1200" dirty="0">
                <a:solidFill>
                  <a:prstClr val="black"/>
                </a:solidFill>
              </a:rPr>
              <a:t>1</a:t>
            </a:r>
            <a:r>
              <a:rPr lang="en-ZA" sz="1800" kern="1200" baseline="30000" dirty="0">
                <a:solidFill>
                  <a:prstClr val="black"/>
                </a:solidFill>
              </a:rPr>
              <a:t>st</a:t>
            </a:r>
            <a:r>
              <a:rPr lang="en-ZA" sz="1800" kern="1200" dirty="0">
                <a:solidFill>
                  <a:prstClr val="black"/>
                </a:solidFill>
              </a:rPr>
              <a:t> Quarter Target</a:t>
            </a:r>
            <a:endParaRPr lang="en-US" altLang="en-US" sz="1800" dirty="0">
              <a:solidFill>
                <a:schemeClr val="tx1"/>
              </a:solidFill>
              <a:latin typeface="Calibri" panose="020F0502020204030204" pitchFamily="34" charset="0"/>
              <a:ea typeface="MS PGothic" panose="020B0600070205080204" pitchFamily="34" charset="-128"/>
              <a:cs typeface="Calibri" panose="020F0502020204030204" pitchFamily="34" charset="0"/>
            </a:endParaRPr>
          </a:p>
        </p:txBody>
      </p:sp>
      <p:sp>
        <p:nvSpPr>
          <p:cNvPr id="23553" name="Slide Number Placeholder 3">
            <a:extLst>
              <a:ext uri="{FF2B5EF4-FFF2-40B4-BE49-F238E27FC236}">
                <a16:creationId xmlns:a16="http://schemas.microsoft.com/office/drawing/2014/main" xmlns="" id="{65D2B2FB-68C6-604C-91C3-729C0CD89AA9}"/>
              </a:ext>
            </a:extLst>
          </p:cNvPr>
          <p:cNvSpPr>
            <a:spLocks noGrp="1"/>
          </p:cNvSpPr>
          <p:nvPr>
            <p:ph type="sldNum" sz="quarter" idx="12"/>
          </p:nvPr>
        </p:nvSpPr>
        <p:spPr bwMode="auto">
          <a:xfrm>
            <a:off x="7596336" y="4886325"/>
            <a:ext cx="1554014" cy="273050"/>
          </a:xfrm>
          <a:extLst>
            <a:ext uri="{909E8E84-426E-40dd-AFC4-6F175D3DCCD1}"/>
            <a:ext uri="{91240B29-F687-4f45-9708-019B960494DF}"/>
          </a:extLst>
        </p:spPr>
        <p:txBody>
          <a:bodyPr/>
          <a:lstStyle>
            <a:lvl1pPr eaLnBrk="0" hangingPunct="0">
              <a:defRPr sz="1800">
                <a:solidFill>
                  <a:schemeClr val="tx1"/>
                </a:solidFill>
                <a:latin typeface="Calibri" charset="0"/>
                <a:ea typeface="MS PGothic" charset="0"/>
                <a:cs typeface="MS PGothic" charset="0"/>
              </a:defRPr>
            </a:lvl1pPr>
            <a:lvl2pPr marL="557213" indent="-214313" eaLnBrk="0" hangingPunct="0">
              <a:defRPr sz="1800">
                <a:solidFill>
                  <a:schemeClr val="tx1"/>
                </a:solidFill>
                <a:latin typeface="Calibri" charset="0"/>
                <a:ea typeface="MS PGothic" charset="0"/>
                <a:cs typeface="MS PGothic" charset="0"/>
              </a:defRPr>
            </a:lvl2pPr>
            <a:lvl3pPr marL="857250" indent="-171450" eaLnBrk="0" hangingPunct="0">
              <a:defRPr sz="1800">
                <a:solidFill>
                  <a:schemeClr val="tx1"/>
                </a:solidFill>
                <a:latin typeface="Calibri" charset="0"/>
                <a:ea typeface="MS PGothic" charset="0"/>
                <a:cs typeface="MS PGothic" charset="0"/>
              </a:defRPr>
            </a:lvl3pPr>
            <a:lvl4pPr marL="1200150" indent="-171450" eaLnBrk="0" hangingPunct="0">
              <a:defRPr sz="1800">
                <a:solidFill>
                  <a:schemeClr val="tx1"/>
                </a:solidFill>
                <a:latin typeface="Calibri" charset="0"/>
                <a:ea typeface="MS PGothic" charset="0"/>
                <a:cs typeface="MS PGothic" charset="0"/>
              </a:defRPr>
            </a:lvl4pPr>
            <a:lvl5pPr marL="1543050" indent="-171450" eaLnBrk="0" hangingPunct="0">
              <a:defRPr sz="1800">
                <a:solidFill>
                  <a:schemeClr val="tx1"/>
                </a:solidFill>
                <a:latin typeface="Calibri" charset="0"/>
                <a:ea typeface="MS PGothic" charset="0"/>
                <a:cs typeface="MS PGothic" charset="0"/>
              </a:defRPr>
            </a:lvl5pPr>
            <a:lvl6pPr marL="1885950" indent="-171450" eaLnBrk="0" fontAlgn="base" hangingPunct="0">
              <a:spcBef>
                <a:spcPct val="0"/>
              </a:spcBef>
              <a:spcAft>
                <a:spcPct val="0"/>
              </a:spcAft>
              <a:defRPr sz="1800">
                <a:solidFill>
                  <a:schemeClr val="tx1"/>
                </a:solidFill>
                <a:latin typeface="Calibri" charset="0"/>
                <a:ea typeface="MS PGothic" charset="0"/>
                <a:cs typeface="MS PGothic" charset="0"/>
              </a:defRPr>
            </a:lvl6pPr>
            <a:lvl7pPr marL="2228850" indent="-171450" eaLnBrk="0" fontAlgn="base" hangingPunct="0">
              <a:spcBef>
                <a:spcPct val="0"/>
              </a:spcBef>
              <a:spcAft>
                <a:spcPct val="0"/>
              </a:spcAft>
              <a:defRPr sz="1800">
                <a:solidFill>
                  <a:schemeClr val="tx1"/>
                </a:solidFill>
                <a:latin typeface="Calibri" charset="0"/>
                <a:ea typeface="MS PGothic" charset="0"/>
                <a:cs typeface="MS PGothic" charset="0"/>
              </a:defRPr>
            </a:lvl7pPr>
            <a:lvl8pPr marL="2571750" indent="-171450" eaLnBrk="0" fontAlgn="base" hangingPunct="0">
              <a:spcBef>
                <a:spcPct val="0"/>
              </a:spcBef>
              <a:spcAft>
                <a:spcPct val="0"/>
              </a:spcAft>
              <a:defRPr sz="1800">
                <a:solidFill>
                  <a:schemeClr val="tx1"/>
                </a:solidFill>
                <a:latin typeface="Calibri" charset="0"/>
                <a:ea typeface="MS PGothic" charset="0"/>
                <a:cs typeface="MS PGothic" charset="0"/>
              </a:defRPr>
            </a:lvl8pPr>
            <a:lvl9pPr marL="2914650" indent="-171450" eaLnBrk="0" fontAlgn="base" hangingPunct="0">
              <a:spcBef>
                <a:spcPct val="0"/>
              </a:spcBef>
              <a:spcAft>
                <a:spcPct val="0"/>
              </a:spcAft>
              <a:defRPr sz="1800">
                <a:solidFill>
                  <a:schemeClr val="tx1"/>
                </a:solidFill>
                <a:latin typeface="Calibri" charset="0"/>
                <a:ea typeface="MS PGothic" charset="0"/>
                <a:cs typeface="MS PGothic" charset="0"/>
              </a:defRPr>
            </a:lvl9pPr>
          </a:lstStyle>
          <a:p>
            <a:pPr eaLnBrk="1" hangingPunct="1">
              <a:defRPr/>
            </a:pPr>
            <a:fld id="{BF2A8685-4204-7247-ABC1-71F1BAA9D6F8}" type="slidenum">
              <a:rPr lang="en-ZA" sz="1050">
                <a:solidFill>
                  <a:srgbClr val="000000"/>
                </a:solidFill>
              </a:rPr>
              <a:pPr eaLnBrk="1" hangingPunct="1">
                <a:defRPr/>
              </a:pPr>
              <a:t>5</a:t>
            </a:fld>
            <a:endParaRPr lang="en-ZA" sz="1050">
              <a:solidFill>
                <a:srgbClr val="00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973737287"/>
              </p:ext>
            </p:extLst>
          </p:nvPr>
        </p:nvGraphicFramePr>
        <p:xfrm>
          <a:off x="0" y="586740"/>
          <a:ext cx="7863841" cy="3124200"/>
        </p:xfrm>
        <a:graphic>
          <a:graphicData uri="http://schemas.openxmlformats.org/drawingml/2006/table">
            <a:tbl>
              <a:tblPr firstRow="1" firstCol="1" bandRow="1"/>
              <a:tblGrid>
                <a:gridCol w="1077176">
                  <a:extLst>
                    <a:ext uri="{9D8B030D-6E8A-4147-A177-3AD203B41FA5}">
                      <a16:colId xmlns:a16="http://schemas.microsoft.com/office/drawing/2014/main" xmlns="" val="20000"/>
                    </a:ext>
                  </a:extLst>
                </a:gridCol>
                <a:gridCol w="1004757">
                  <a:extLst>
                    <a:ext uri="{9D8B030D-6E8A-4147-A177-3AD203B41FA5}">
                      <a16:colId xmlns:a16="http://schemas.microsoft.com/office/drawing/2014/main" xmlns="" val="20001"/>
                    </a:ext>
                  </a:extLst>
                </a:gridCol>
                <a:gridCol w="1065127">
                  <a:extLst>
                    <a:ext uri="{9D8B030D-6E8A-4147-A177-3AD203B41FA5}">
                      <a16:colId xmlns:a16="http://schemas.microsoft.com/office/drawing/2014/main" xmlns="" val="20002"/>
                    </a:ext>
                  </a:extLst>
                </a:gridCol>
                <a:gridCol w="1394460">
                  <a:extLst>
                    <a:ext uri="{9D8B030D-6E8A-4147-A177-3AD203B41FA5}">
                      <a16:colId xmlns:a16="http://schemas.microsoft.com/office/drawing/2014/main" xmlns="" val="20003"/>
                    </a:ext>
                  </a:extLst>
                </a:gridCol>
                <a:gridCol w="88392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731520">
                  <a:extLst>
                    <a:ext uri="{9D8B030D-6E8A-4147-A177-3AD203B41FA5}">
                      <a16:colId xmlns:a16="http://schemas.microsoft.com/office/drawing/2014/main" xmlns="" val="20006"/>
                    </a:ext>
                  </a:extLst>
                </a:gridCol>
                <a:gridCol w="868681">
                  <a:extLst>
                    <a:ext uri="{9D8B030D-6E8A-4147-A177-3AD203B41FA5}">
                      <a16:colId xmlns:a16="http://schemas.microsoft.com/office/drawing/2014/main" xmlns="" val="20007"/>
                    </a:ext>
                  </a:extLst>
                </a:gridCol>
              </a:tblGrid>
              <a:tr h="630486">
                <a:tc>
                  <a:txBody>
                    <a:bodyPr/>
                    <a:lstStyle/>
                    <a:p>
                      <a:pPr>
                        <a:spcAft>
                          <a:spcPts val="0"/>
                        </a:spcAft>
                      </a:pPr>
                      <a:r>
                        <a:rPr lang="en-ZA" sz="900" b="1"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Output</a:t>
                      </a:r>
                      <a:endParaRPr lang="en-ZA" sz="9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p>
                      <a:pPr>
                        <a:spcAft>
                          <a:spcPts val="0"/>
                        </a:spcAft>
                      </a:pPr>
                      <a:r>
                        <a:rPr lang="en-ZA" sz="900" b="1"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indicator</a:t>
                      </a:r>
                      <a:endParaRPr lang="en-ZA" sz="9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spcAft>
                          <a:spcPts val="0"/>
                        </a:spcAft>
                      </a:pPr>
                      <a:r>
                        <a:rPr lang="en-ZA" sz="900" b="1" dirty="0">
                          <a:solidFill>
                            <a:srgbClr val="221E1F"/>
                          </a:solidFill>
                          <a:effectLst/>
                          <a:latin typeface="Century Gothic" panose="020B0502020202020204" pitchFamily="34" charset="0"/>
                          <a:ea typeface="Times New Roman" panose="02020603050405020304" pitchFamily="18" charset="0"/>
                          <a:cs typeface="Arial" panose="020B0604020202020204" pitchFamily="34" charset="0"/>
                        </a:rPr>
                        <a:t>Target for 2020/21 as per Annual Performance Plan (APP)</a:t>
                      </a:r>
                      <a:endParaRPr lang="en-ZA" sz="9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spcAft>
                          <a:spcPts val="0"/>
                        </a:spcAft>
                      </a:pPr>
                      <a:r>
                        <a:rPr lang="en-ZA" sz="900" b="1" dirty="0">
                          <a:solidFill>
                            <a:srgbClr val="221E1F"/>
                          </a:solidFill>
                          <a:effectLst/>
                          <a:latin typeface="Century Gothic" panose="020B0502020202020204" pitchFamily="34" charset="0"/>
                          <a:ea typeface="Times New Roman" panose="02020603050405020304" pitchFamily="18" charset="0"/>
                          <a:cs typeface="Arial" panose="020B0604020202020204" pitchFamily="34" charset="0"/>
                        </a:rPr>
                        <a:t>Quarter 2</a:t>
                      </a:r>
                      <a:endParaRPr lang="en-ZA" sz="9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p>
                      <a:pPr>
                        <a:spcAft>
                          <a:spcPts val="0"/>
                        </a:spcAft>
                      </a:pPr>
                      <a:r>
                        <a:rPr lang="en-ZA" sz="900" b="1" dirty="0">
                          <a:solidFill>
                            <a:srgbClr val="221E1F"/>
                          </a:solidFill>
                          <a:effectLst/>
                          <a:latin typeface="Century Gothic" panose="020B0502020202020204" pitchFamily="34" charset="0"/>
                          <a:ea typeface="Times New Roman" panose="02020603050405020304" pitchFamily="18" charset="0"/>
                          <a:cs typeface="Arial" panose="020B0604020202020204" pitchFamily="34" charset="0"/>
                        </a:rPr>
                        <a:t>Target</a:t>
                      </a:r>
                      <a:endParaRPr lang="en-ZA" sz="9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p>
                      <a:pPr>
                        <a:spcAft>
                          <a:spcPts val="0"/>
                        </a:spcAft>
                      </a:pPr>
                      <a:r>
                        <a:rPr lang="en-ZA" sz="900" b="1" dirty="0">
                          <a:solidFill>
                            <a:srgbClr val="221E1F"/>
                          </a:solidFill>
                          <a:effectLst/>
                          <a:latin typeface="Century Gothic" panose="020B0502020202020204" pitchFamily="34" charset="0"/>
                          <a:ea typeface="Times New Roman" panose="02020603050405020304" pitchFamily="18" charset="0"/>
                          <a:cs typeface="Arial" panose="020B0604020202020204" pitchFamily="34" charset="0"/>
                        </a:rPr>
                        <a:t>as per APP</a:t>
                      </a:r>
                      <a:endParaRPr lang="en-ZA" sz="9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spcAft>
                          <a:spcPts val="0"/>
                        </a:spcAft>
                      </a:pPr>
                      <a:r>
                        <a:rPr lang="en-ZA" sz="900" b="1">
                          <a:solidFill>
                            <a:srgbClr val="221E1F"/>
                          </a:solidFill>
                          <a:effectLst/>
                          <a:latin typeface="Century Gothic" panose="020B0502020202020204" pitchFamily="34" charset="0"/>
                          <a:ea typeface="Times New Roman" panose="02020603050405020304" pitchFamily="18" charset="0"/>
                          <a:cs typeface="Arial" panose="020B0604020202020204" pitchFamily="34" charset="0"/>
                        </a:rPr>
                        <a:t>Quarter 2</a:t>
                      </a:r>
                      <a:endParaRPr lang="en-ZA" sz="90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p>
                      <a:pPr>
                        <a:spcAft>
                          <a:spcPts val="0"/>
                        </a:spcAft>
                      </a:pPr>
                      <a:r>
                        <a:rPr lang="en-ZA" sz="900" b="1">
                          <a:solidFill>
                            <a:srgbClr val="221E1F"/>
                          </a:solidFill>
                          <a:effectLst/>
                          <a:latin typeface="Century Gothic" panose="020B0502020202020204" pitchFamily="34" charset="0"/>
                          <a:ea typeface="Times New Roman" panose="02020603050405020304" pitchFamily="18" charset="0"/>
                          <a:cs typeface="Arial" panose="020B0604020202020204" pitchFamily="34" charset="0"/>
                        </a:rPr>
                        <a:t>Actual output</a:t>
                      </a:r>
                      <a:endParaRPr lang="en-ZA" sz="90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spcAft>
                          <a:spcPts val="0"/>
                        </a:spcAft>
                      </a:pPr>
                      <a:r>
                        <a:rPr lang="en-ZA" sz="900" b="1">
                          <a:solidFill>
                            <a:srgbClr val="221E1F"/>
                          </a:solidFill>
                          <a:effectLst/>
                          <a:latin typeface="Century Gothic" panose="020B0502020202020204" pitchFamily="34" charset="0"/>
                          <a:ea typeface="Times New Roman" panose="02020603050405020304" pitchFamily="18" charset="0"/>
                          <a:cs typeface="Arial" panose="020B0604020202020204" pitchFamily="34" charset="0"/>
                        </a:rPr>
                        <a:t>Reason for</a:t>
                      </a:r>
                      <a:endParaRPr lang="en-ZA" sz="90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p>
                      <a:pPr>
                        <a:spcAft>
                          <a:spcPts val="0"/>
                        </a:spcAft>
                      </a:pPr>
                      <a:r>
                        <a:rPr lang="en-ZA" sz="900" b="1">
                          <a:solidFill>
                            <a:srgbClr val="221E1F"/>
                          </a:solidFill>
                          <a:effectLst/>
                          <a:latin typeface="Century Gothic" panose="020B0502020202020204" pitchFamily="34" charset="0"/>
                          <a:ea typeface="Times New Roman" panose="02020603050405020304" pitchFamily="18" charset="0"/>
                          <a:cs typeface="Arial" panose="020B0604020202020204" pitchFamily="34" charset="0"/>
                        </a:rPr>
                        <a:t>Deviation</a:t>
                      </a:r>
                      <a:endParaRPr lang="en-ZA" sz="90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spcAft>
                          <a:spcPts val="0"/>
                        </a:spcAft>
                      </a:pPr>
                      <a:r>
                        <a:rPr lang="en-ZA" sz="900" b="1">
                          <a:solidFill>
                            <a:srgbClr val="221E1F"/>
                          </a:solidFill>
                          <a:effectLst/>
                          <a:latin typeface="Century Gothic" panose="020B0502020202020204" pitchFamily="34" charset="0"/>
                          <a:ea typeface="Times New Roman" panose="02020603050405020304" pitchFamily="18" charset="0"/>
                          <a:cs typeface="Arial" panose="020B0604020202020204" pitchFamily="34" charset="0"/>
                        </a:rPr>
                        <a:t>Corrective</a:t>
                      </a:r>
                      <a:endParaRPr lang="en-ZA" sz="90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p>
                      <a:pPr>
                        <a:spcAft>
                          <a:spcPts val="0"/>
                        </a:spcAft>
                      </a:pPr>
                      <a:r>
                        <a:rPr lang="en-ZA" sz="900" b="1">
                          <a:solidFill>
                            <a:srgbClr val="221E1F"/>
                          </a:solidFill>
                          <a:effectLst/>
                          <a:latin typeface="Century Gothic" panose="020B0502020202020204" pitchFamily="34" charset="0"/>
                          <a:ea typeface="Times New Roman" panose="02020603050405020304" pitchFamily="18" charset="0"/>
                          <a:cs typeface="Arial" panose="020B0604020202020204" pitchFamily="34" charset="0"/>
                        </a:rPr>
                        <a:t>Measures</a:t>
                      </a:r>
                      <a:endParaRPr lang="en-ZA" sz="90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spcAft>
                          <a:spcPts val="0"/>
                        </a:spcAft>
                      </a:pPr>
                      <a:r>
                        <a:rPr lang="en-ZA" sz="900" b="1">
                          <a:solidFill>
                            <a:srgbClr val="221E1F"/>
                          </a:solidFill>
                          <a:effectLst/>
                          <a:latin typeface="Century Gothic" panose="020B0502020202020204" pitchFamily="34" charset="0"/>
                          <a:ea typeface="Times New Roman" panose="02020603050405020304" pitchFamily="18" charset="0"/>
                          <a:cs typeface="Arial" panose="020B0604020202020204" pitchFamily="34" charset="0"/>
                        </a:rPr>
                        <a:t>Comments</a:t>
                      </a:r>
                      <a:endParaRPr lang="en-ZA" sz="90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p>
                      <a:pPr>
                        <a:spcAft>
                          <a:spcPts val="0"/>
                        </a:spcAft>
                      </a:pPr>
                      <a:r>
                        <a:rPr lang="en-ZA" sz="900" b="1">
                          <a:solidFill>
                            <a:srgbClr val="221E1F"/>
                          </a:solidFill>
                          <a:effectLst/>
                          <a:latin typeface="Century Gothic" panose="020B0502020202020204" pitchFamily="34" charset="0"/>
                          <a:ea typeface="Times New Roman" panose="02020603050405020304" pitchFamily="18" charset="0"/>
                          <a:cs typeface="Arial" panose="020B0604020202020204" pitchFamily="34" charset="0"/>
                        </a:rPr>
                        <a:t>for</a:t>
                      </a:r>
                      <a:endParaRPr lang="en-ZA" sz="90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p>
                      <a:pPr>
                        <a:spcAft>
                          <a:spcPts val="0"/>
                        </a:spcAft>
                      </a:pPr>
                      <a:r>
                        <a:rPr lang="en-ZA" sz="900" b="1">
                          <a:solidFill>
                            <a:srgbClr val="221E1F"/>
                          </a:solidFill>
                          <a:effectLst/>
                          <a:latin typeface="Century Gothic" panose="020B0502020202020204" pitchFamily="34" charset="0"/>
                          <a:ea typeface="Times New Roman" panose="02020603050405020304" pitchFamily="18" charset="0"/>
                          <a:cs typeface="Arial" panose="020B0604020202020204" pitchFamily="34" charset="0"/>
                        </a:rPr>
                        <a:t>Quarter 2</a:t>
                      </a:r>
                      <a:endParaRPr lang="en-ZA" sz="90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spcAft>
                          <a:spcPts val="0"/>
                        </a:spcAft>
                      </a:pPr>
                      <a:r>
                        <a:rPr lang="en-ZA" sz="900" b="1">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Performance Rating </a:t>
                      </a:r>
                      <a:endParaRPr lang="en-ZA" sz="90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xmlns="" val="10000"/>
                  </a:ext>
                </a:extLst>
              </a:tr>
              <a:tr h="923905">
                <a:tc>
                  <a:txBody>
                    <a:bodyPr/>
                    <a:lstStyle/>
                    <a:p>
                      <a:pPr>
                        <a:spcAft>
                          <a:spcPts val="0"/>
                        </a:spcAft>
                      </a:pPr>
                      <a:r>
                        <a:rPr lang="en-GB" sz="1000">
                          <a:solidFill>
                            <a:srgbClr val="221E1F"/>
                          </a:solidFill>
                          <a:effectLst/>
                          <a:latin typeface="Century Gothic" panose="020B0502020202020204" pitchFamily="34" charset="0"/>
                          <a:ea typeface="Calibri" panose="020F0502020204030204" pitchFamily="34" charset="0"/>
                          <a:cs typeface="Arial" panose="020B0604020202020204" pitchFamily="34" charset="0"/>
                        </a:rPr>
                        <a:t>Number of knowledge platforms sustained to nurture an enabling environment for innovation in the public sector</a:t>
                      </a:r>
                      <a:endParaRPr lang="en-ZA" sz="110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9</a:t>
                      </a:r>
                      <a:endParaRPr lang="en-ZA" sz="110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205"/>
                        </a:lnSpc>
                        <a:spcAft>
                          <a:spcPts val="0"/>
                        </a:spcAft>
                      </a:pPr>
                      <a:r>
                        <a:rPr lang="en-GB" sz="1000" dirty="0">
                          <a:effectLst/>
                          <a:latin typeface="Century Gothic" panose="020B0502020202020204" pitchFamily="34" charset="0"/>
                          <a:ea typeface="Calibri" panose="020F0502020204030204" pitchFamily="34" charset="0"/>
                          <a:cs typeface="Times New Roman" panose="02020603050405020304" pitchFamily="18" charset="0"/>
                        </a:rPr>
                        <a:t>1 (Regional/</a:t>
                      </a:r>
                    </a:p>
                    <a:p>
                      <a:pPr>
                        <a:lnSpc>
                          <a:spcPts val="1205"/>
                        </a:lnSpc>
                        <a:spcAft>
                          <a:spcPts val="0"/>
                        </a:spcAft>
                      </a:pPr>
                      <a:r>
                        <a:rPr lang="en-GB" sz="1000" dirty="0">
                          <a:effectLst/>
                          <a:latin typeface="Century Gothic" panose="020B0502020202020204" pitchFamily="34" charset="0"/>
                          <a:ea typeface="Calibri" panose="020F0502020204030204" pitchFamily="34" charset="0"/>
                          <a:cs typeface="Times New Roman" panose="02020603050405020304" pitchFamily="18" charset="0"/>
                        </a:rPr>
                        <a:t>International programme)</a:t>
                      </a:r>
                      <a:endParaRPr lang="en-ZA" sz="1200" dirty="0">
                        <a:effectLst/>
                        <a:latin typeface="TKMBDP+CenturyGothic"/>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dirty="0">
                          <a:solidFill>
                            <a:srgbClr val="221E1F"/>
                          </a:solidFill>
                          <a:effectLst/>
                          <a:latin typeface="Century Gothic" panose="020B0502020202020204" pitchFamily="34" charset="0"/>
                          <a:ea typeface="Calibri" panose="020F0502020204030204" pitchFamily="34" charset="0"/>
                          <a:cs typeface="Times New Roman" panose="02020603050405020304" pitchFamily="18" charset="0"/>
                        </a:rPr>
                        <a:t>1 (Regional/</a:t>
                      </a:r>
                    </a:p>
                    <a:p>
                      <a:pPr>
                        <a:spcAft>
                          <a:spcPts val="0"/>
                        </a:spcAft>
                      </a:pPr>
                      <a:r>
                        <a:rPr lang="en-GB" sz="1000" dirty="0">
                          <a:solidFill>
                            <a:srgbClr val="221E1F"/>
                          </a:solidFill>
                          <a:effectLst/>
                          <a:latin typeface="Century Gothic" panose="020B0502020202020204" pitchFamily="34" charset="0"/>
                          <a:ea typeface="Calibri" panose="020F0502020204030204" pitchFamily="34" charset="0"/>
                          <a:cs typeface="Times New Roman" panose="02020603050405020304" pitchFamily="18" charset="0"/>
                        </a:rPr>
                        <a:t>International programme)</a:t>
                      </a:r>
                      <a:endParaRPr lang="en-ZA" sz="11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p>
                      <a:pPr>
                        <a:spcBef>
                          <a:spcPts val="375"/>
                        </a:spcBef>
                        <a:spcAft>
                          <a:spcPts val="375"/>
                        </a:spcAft>
                      </a:pPr>
                      <a:r>
                        <a:rPr lang="en-GB" sz="10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ZA" sz="11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p>
                      <a:pPr>
                        <a:spcBef>
                          <a:spcPts val="375"/>
                        </a:spcBef>
                        <a:spcAft>
                          <a:spcPts val="375"/>
                        </a:spcAft>
                      </a:pPr>
                      <a:r>
                        <a:rPr lang="en-GB" sz="10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The CPSI participated in the </a:t>
                      </a:r>
                      <a:r>
                        <a:rPr lang="en-ZA" sz="1000" dirty="0">
                          <a:solidFill>
                            <a:srgbClr val="221E1F"/>
                          </a:solidFill>
                          <a:effectLst/>
                          <a:latin typeface="Century Gothic" panose="020B0502020202020204" pitchFamily="34" charset="0"/>
                          <a:ea typeface="Calibri" panose="020F0502020204030204" pitchFamily="34" charset="0"/>
                          <a:cs typeface="Calibri" panose="020F0502020204030204" pitchFamily="34" charset="0"/>
                        </a:rPr>
                        <a:t>OECD Observatory of Public Sector Innovation (OPSI) </a:t>
                      </a:r>
                      <a:r>
                        <a:rPr lang="en-GB" sz="10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 Webinar: </a:t>
                      </a:r>
                      <a:r>
                        <a:rPr lang="en-GB" sz="1000" i="1"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Public Sector innovation and COVID-19: Practitioner Perspective </a:t>
                      </a:r>
                      <a:r>
                        <a:rPr lang="en-GB" sz="10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on 7 May 2020</a:t>
                      </a:r>
                      <a:endParaRPr lang="en-ZA" sz="11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None</a:t>
                      </a:r>
                      <a:endParaRPr lang="en-ZA" sz="110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100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None</a:t>
                      </a:r>
                      <a:endParaRPr lang="en-ZA" sz="110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ZA" sz="100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None</a:t>
                      </a:r>
                      <a:endParaRPr lang="en-ZA" sz="110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ZA" sz="1000" b="1"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Achieved</a:t>
                      </a:r>
                      <a:endParaRPr lang="en-ZA" sz="11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xmlns="" val="111697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itle 1">
            <a:extLst>
              <a:ext uri="{FF2B5EF4-FFF2-40B4-BE49-F238E27FC236}">
                <a16:creationId xmlns:a16="http://schemas.microsoft.com/office/drawing/2014/main" xmlns="" id="{FDCBA928-45AA-DF47-84FF-9B421305571C}"/>
              </a:ext>
            </a:extLst>
          </p:cNvPr>
          <p:cNvSpPr txBox="1">
            <a:spLocks noGrp="1"/>
          </p:cNvSpPr>
          <p:nvPr>
            <p:ph type="title"/>
          </p:nvPr>
        </p:nvSpPr>
        <p:spPr>
          <a:xfrm>
            <a:off x="0" y="-15874"/>
            <a:ext cx="7452320" cy="493960"/>
          </a:xfrm>
          <a:solidFill>
            <a:schemeClr val="accent1">
              <a:alpha val="70195"/>
            </a:schemeClr>
          </a:solidFill>
        </p:spPr>
        <p:txBody>
          <a:bodyPr/>
          <a:lstStyle/>
          <a:p>
            <a:pPr>
              <a:defRPr/>
            </a:pPr>
            <a:r>
              <a:rPr lang="en-ZA" sz="1800" kern="1200" dirty="0">
                <a:solidFill>
                  <a:prstClr val="black"/>
                </a:solidFill>
              </a:rPr>
              <a:t>2</a:t>
            </a:r>
            <a:r>
              <a:rPr lang="en-ZA" sz="1800" kern="1200" baseline="30000" dirty="0">
                <a:solidFill>
                  <a:prstClr val="black"/>
                </a:solidFill>
              </a:rPr>
              <a:t>nd</a:t>
            </a:r>
            <a:r>
              <a:rPr lang="en-ZA" sz="1800" kern="1200" dirty="0">
                <a:solidFill>
                  <a:prstClr val="black"/>
                </a:solidFill>
              </a:rPr>
              <a:t> Quarter Targets</a:t>
            </a:r>
            <a:endParaRPr lang="en-US" altLang="en-US" sz="1800" dirty="0">
              <a:solidFill>
                <a:schemeClr val="tx1"/>
              </a:solidFill>
              <a:latin typeface="Calibri" panose="020F0502020204030204" pitchFamily="34" charset="0"/>
              <a:ea typeface="MS PGothic" panose="020B0600070205080204" pitchFamily="34" charset="-128"/>
              <a:cs typeface="Calibri" panose="020F0502020204030204" pitchFamily="34" charset="0"/>
            </a:endParaRPr>
          </a:p>
        </p:txBody>
      </p:sp>
      <p:sp>
        <p:nvSpPr>
          <p:cNvPr id="23553" name="Slide Number Placeholder 3">
            <a:extLst>
              <a:ext uri="{FF2B5EF4-FFF2-40B4-BE49-F238E27FC236}">
                <a16:creationId xmlns:a16="http://schemas.microsoft.com/office/drawing/2014/main" xmlns="" id="{65D2B2FB-68C6-604C-91C3-729C0CD89AA9}"/>
              </a:ext>
            </a:extLst>
          </p:cNvPr>
          <p:cNvSpPr>
            <a:spLocks noGrp="1"/>
          </p:cNvSpPr>
          <p:nvPr>
            <p:ph type="sldNum" sz="quarter" idx="12"/>
          </p:nvPr>
        </p:nvSpPr>
        <p:spPr bwMode="auto">
          <a:xfrm>
            <a:off x="7596336" y="4886325"/>
            <a:ext cx="1554014" cy="273050"/>
          </a:xfrm>
          <a:extLst>
            <a:ext uri="{909E8E84-426E-40dd-AFC4-6F175D3DCCD1}"/>
            <a:ext uri="{91240B29-F687-4f45-9708-019B960494DF}"/>
          </a:extLst>
        </p:spPr>
        <p:txBody>
          <a:bodyPr/>
          <a:lstStyle>
            <a:lvl1pPr eaLnBrk="0" hangingPunct="0">
              <a:defRPr sz="1800">
                <a:solidFill>
                  <a:schemeClr val="tx1"/>
                </a:solidFill>
                <a:latin typeface="Calibri" charset="0"/>
                <a:ea typeface="MS PGothic" charset="0"/>
                <a:cs typeface="MS PGothic" charset="0"/>
              </a:defRPr>
            </a:lvl1pPr>
            <a:lvl2pPr marL="557213" indent="-214313" eaLnBrk="0" hangingPunct="0">
              <a:defRPr sz="1800">
                <a:solidFill>
                  <a:schemeClr val="tx1"/>
                </a:solidFill>
                <a:latin typeface="Calibri" charset="0"/>
                <a:ea typeface="MS PGothic" charset="0"/>
                <a:cs typeface="MS PGothic" charset="0"/>
              </a:defRPr>
            </a:lvl2pPr>
            <a:lvl3pPr marL="857250" indent="-171450" eaLnBrk="0" hangingPunct="0">
              <a:defRPr sz="1800">
                <a:solidFill>
                  <a:schemeClr val="tx1"/>
                </a:solidFill>
                <a:latin typeface="Calibri" charset="0"/>
                <a:ea typeface="MS PGothic" charset="0"/>
                <a:cs typeface="MS PGothic" charset="0"/>
              </a:defRPr>
            </a:lvl3pPr>
            <a:lvl4pPr marL="1200150" indent="-171450" eaLnBrk="0" hangingPunct="0">
              <a:defRPr sz="1800">
                <a:solidFill>
                  <a:schemeClr val="tx1"/>
                </a:solidFill>
                <a:latin typeface="Calibri" charset="0"/>
                <a:ea typeface="MS PGothic" charset="0"/>
                <a:cs typeface="MS PGothic" charset="0"/>
              </a:defRPr>
            </a:lvl4pPr>
            <a:lvl5pPr marL="1543050" indent="-171450" eaLnBrk="0" hangingPunct="0">
              <a:defRPr sz="1800">
                <a:solidFill>
                  <a:schemeClr val="tx1"/>
                </a:solidFill>
                <a:latin typeface="Calibri" charset="0"/>
                <a:ea typeface="MS PGothic" charset="0"/>
                <a:cs typeface="MS PGothic" charset="0"/>
              </a:defRPr>
            </a:lvl5pPr>
            <a:lvl6pPr marL="1885950" indent="-171450" eaLnBrk="0" fontAlgn="base" hangingPunct="0">
              <a:spcBef>
                <a:spcPct val="0"/>
              </a:spcBef>
              <a:spcAft>
                <a:spcPct val="0"/>
              </a:spcAft>
              <a:defRPr sz="1800">
                <a:solidFill>
                  <a:schemeClr val="tx1"/>
                </a:solidFill>
                <a:latin typeface="Calibri" charset="0"/>
                <a:ea typeface="MS PGothic" charset="0"/>
                <a:cs typeface="MS PGothic" charset="0"/>
              </a:defRPr>
            </a:lvl6pPr>
            <a:lvl7pPr marL="2228850" indent="-171450" eaLnBrk="0" fontAlgn="base" hangingPunct="0">
              <a:spcBef>
                <a:spcPct val="0"/>
              </a:spcBef>
              <a:spcAft>
                <a:spcPct val="0"/>
              </a:spcAft>
              <a:defRPr sz="1800">
                <a:solidFill>
                  <a:schemeClr val="tx1"/>
                </a:solidFill>
                <a:latin typeface="Calibri" charset="0"/>
                <a:ea typeface="MS PGothic" charset="0"/>
                <a:cs typeface="MS PGothic" charset="0"/>
              </a:defRPr>
            </a:lvl7pPr>
            <a:lvl8pPr marL="2571750" indent="-171450" eaLnBrk="0" fontAlgn="base" hangingPunct="0">
              <a:spcBef>
                <a:spcPct val="0"/>
              </a:spcBef>
              <a:spcAft>
                <a:spcPct val="0"/>
              </a:spcAft>
              <a:defRPr sz="1800">
                <a:solidFill>
                  <a:schemeClr val="tx1"/>
                </a:solidFill>
                <a:latin typeface="Calibri" charset="0"/>
                <a:ea typeface="MS PGothic" charset="0"/>
                <a:cs typeface="MS PGothic" charset="0"/>
              </a:defRPr>
            </a:lvl8pPr>
            <a:lvl9pPr marL="2914650" indent="-171450" eaLnBrk="0" fontAlgn="base" hangingPunct="0">
              <a:spcBef>
                <a:spcPct val="0"/>
              </a:spcBef>
              <a:spcAft>
                <a:spcPct val="0"/>
              </a:spcAft>
              <a:defRPr sz="1800">
                <a:solidFill>
                  <a:schemeClr val="tx1"/>
                </a:solidFill>
                <a:latin typeface="Calibri" charset="0"/>
                <a:ea typeface="MS PGothic" charset="0"/>
                <a:cs typeface="MS PGothic" charset="0"/>
              </a:defRPr>
            </a:lvl9pPr>
          </a:lstStyle>
          <a:p>
            <a:pPr eaLnBrk="1" hangingPunct="1">
              <a:defRPr/>
            </a:pPr>
            <a:fld id="{BF2A8685-4204-7247-ABC1-71F1BAA9D6F8}" type="slidenum">
              <a:rPr lang="en-ZA" sz="1050">
                <a:solidFill>
                  <a:srgbClr val="000000"/>
                </a:solidFill>
              </a:rPr>
              <a:pPr eaLnBrk="1" hangingPunct="1">
                <a:defRPr/>
              </a:pPr>
              <a:t>6</a:t>
            </a:fld>
            <a:endParaRPr lang="en-ZA" sz="1050">
              <a:solidFill>
                <a:srgbClr val="00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212400304"/>
              </p:ext>
            </p:extLst>
          </p:nvPr>
        </p:nvGraphicFramePr>
        <p:xfrm>
          <a:off x="73572" y="569390"/>
          <a:ext cx="8040414" cy="3977640"/>
        </p:xfrm>
        <a:graphic>
          <a:graphicData uri="http://schemas.openxmlformats.org/drawingml/2006/table">
            <a:tbl>
              <a:tblPr firstRow="1" firstCol="1" bandRow="1"/>
              <a:tblGrid>
                <a:gridCol w="1077176">
                  <a:extLst>
                    <a:ext uri="{9D8B030D-6E8A-4147-A177-3AD203B41FA5}">
                      <a16:colId xmlns:a16="http://schemas.microsoft.com/office/drawing/2014/main" xmlns="" val="20000"/>
                    </a:ext>
                  </a:extLst>
                </a:gridCol>
                <a:gridCol w="1004757">
                  <a:extLst>
                    <a:ext uri="{9D8B030D-6E8A-4147-A177-3AD203B41FA5}">
                      <a16:colId xmlns:a16="http://schemas.microsoft.com/office/drawing/2014/main" xmlns="" val="20001"/>
                    </a:ext>
                  </a:extLst>
                </a:gridCol>
                <a:gridCol w="860930">
                  <a:extLst>
                    <a:ext uri="{9D8B030D-6E8A-4147-A177-3AD203B41FA5}">
                      <a16:colId xmlns:a16="http://schemas.microsoft.com/office/drawing/2014/main" xmlns="" val="20002"/>
                    </a:ext>
                  </a:extLst>
                </a:gridCol>
                <a:gridCol w="1250765">
                  <a:extLst>
                    <a:ext uri="{9D8B030D-6E8A-4147-A177-3AD203B41FA5}">
                      <a16:colId xmlns:a16="http://schemas.microsoft.com/office/drawing/2014/main" xmlns="" val="20003"/>
                    </a:ext>
                  </a:extLst>
                </a:gridCol>
                <a:gridCol w="1376855">
                  <a:extLst>
                    <a:ext uri="{9D8B030D-6E8A-4147-A177-3AD203B41FA5}">
                      <a16:colId xmlns:a16="http://schemas.microsoft.com/office/drawing/2014/main" xmlns="" val="20004"/>
                    </a:ext>
                  </a:extLst>
                </a:gridCol>
                <a:gridCol w="788276">
                  <a:extLst>
                    <a:ext uri="{9D8B030D-6E8A-4147-A177-3AD203B41FA5}">
                      <a16:colId xmlns:a16="http://schemas.microsoft.com/office/drawing/2014/main" xmlns="" val="20005"/>
                    </a:ext>
                  </a:extLst>
                </a:gridCol>
                <a:gridCol w="788276">
                  <a:extLst>
                    <a:ext uri="{9D8B030D-6E8A-4147-A177-3AD203B41FA5}">
                      <a16:colId xmlns:a16="http://schemas.microsoft.com/office/drawing/2014/main" xmlns="" val="20006"/>
                    </a:ext>
                  </a:extLst>
                </a:gridCol>
                <a:gridCol w="893379">
                  <a:extLst>
                    <a:ext uri="{9D8B030D-6E8A-4147-A177-3AD203B41FA5}">
                      <a16:colId xmlns:a16="http://schemas.microsoft.com/office/drawing/2014/main" xmlns="" val="20007"/>
                    </a:ext>
                  </a:extLst>
                </a:gridCol>
              </a:tblGrid>
              <a:tr h="500676">
                <a:tc>
                  <a:txBody>
                    <a:bodyPr/>
                    <a:lstStyle/>
                    <a:p>
                      <a:pPr>
                        <a:spcAft>
                          <a:spcPts val="0"/>
                        </a:spcAft>
                      </a:pPr>
                      <a:r>
                        <a:rPr lang="en-ZA" sz="900" b="1"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Output</a:t>
                      </a:r>
                      <a:endParaRPr lang="en-ZA" sz="9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p>
                      <a:pPr>
                        <a:spcAft>
                          <a:spcPts val="0"/>
                        </a:spcAft>
                      </a:pPr>
                      <a:r>
                        <a:rPr lang="en-ZA" sz="900" b="1"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indicator</a:t>
                      </a:r>
                      <a:endParaRPr lang="en-ZA" sz="9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spcAft>
                          <a:spcPts val="0"/>
                        </a:spcAft>
                      </a:pPr>
                      <a:r>
                        <a:rPr lang="en-ZA" sz="900" b="1" dirty="0">
                          <a:solidFill>
                            <a:srgbClr val="221E1F"/>
                          </a:solidFill>
                          <a:effectLst/>
                          <a:latin typeface="Century Gothic" panose="020B0502020202020204" pitchFamily="34" charset="0"/>
                          <a:ea typeface="Times New Roman" panose="02020603050405020304" pitchFamily="18" charset="0"/>
                          <a:cs typeface="Arial" panose="020B0604020202020204" pitchFamily="34" charset="0"/>
                        </a:rPr>
                        <a:t>Target for 2020/21 as per Annual Performance Plan (APP)</a:t>
                      </a:r>
                      <a:endParaRPr lang="en-ZA" sz="9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spcAft>
                          <a:spcPts val="0"/>
                        </a:spcAft>
                      </a:pPr>
                      <a:r>
                        <a:rPr lang="en-ZA" sz="900" b="1" dirty="0">
                          <a:solidFill>
                            <a:srgbClr val="221E1F"/>
                          </a:solidFill>
                          <a:effectLst/>
                          <a:latin typeface="Century Gothic" panose="020B0502020202020204" pitchFamily="34" charset="0"/>
                          <a:ea typeface="Times New Roman" panose="02020603050405020304" pitchFamily="18" charset="0"/>
                          <a:cs typeface="Arial" panose="020B0604020202020204" pitchFamily="34" charset="0"/>
                        </a:rPr>
                        <a:t>Quarter 2</a:t>
                      </a:r>
                      <a:endParaRPr lang="en-ZA" sz="9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p>
                      <a:pPr>
                        <a:spcAft>
                          <a:spcPts val="0"/>
                        </a:spcAft>
                      </a:pPr>
                      <a:r>
                        <a:rPr lang="en-ZA" sz="900" b="1" dirty="0">
                          <a:solidFill>
                            <a:srgbClr val="221E1F"/>
                          </a:solidFill>
                          <a:effectLst/>
                          <a:latin typeface="Century Gothic" panose="020B0502020202020204" pitchFamily="34" charset="0"/>
                          <a:ea typeface="Times New Roman" panose="02020603050405020304" pitchFamily="18" charset="0"/>
                          <a:cs typeface="Arial" panose="020B0604020202020204" pitchFamily="34" charset="0"/>
                        </a:rPr>
                        <a:t>Target</a:t>
                      </a:r>
                      <a:endParaRPr lang="en-ZA" sz="9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p>
                      <a:pPr>
                        <a:spcAft>
                          <a:spcPts val="0"/>
                        </a:spcAft>
                      </a:pPr>
                      <a:r>
                        <a:rPr lang="en-ZA" sz="900" b="1" dirty="0">
                          <a:solidFill>
                            <a:srgbClr val="221E1F"/>
                          </a:solidFill>
                          <a:effectLst/>
                          <a:latin typeface="Century Gothic" panose="020B0502020202020204" pitchFamily="34" charset="0"/>
                          <a:ea typeface="Times New Roman" panose="02020603050405020304" pitchFamily="18" charset="0"/>
                          <a:cs typeface="Arial" panose="020B0604020202020204" pitchFamily="34" charset="0"/>
                        </a:rPr>
                        <a:t>as per APP</a:t>
                      </a:r>
                      <a:endParaRPr lang="en-ZA" sz="9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spcAft>
                          <a:spcPts val="0"/>
                        </a:spcAft>
                      </a:pPr>
                      <a:r>
                        <a:rPr lang="en-ZA" sz="900" b="1">
                          <a:solidFill>
                            <a:srgbClr val="221E1F"/>
                          </a:solidFill>
                          <a:effectLst/>
                          <a:latin typeface="Century Gothic" panose="020B0502020202020204" pitchFamily="34" charset="0"/>
                          <a:ea typeface="Times New Roman" panose="02020603050405020304" pitchFamily="18" charset="0"/>
                          <a:cs typeface="Arial" panose="020B0604020202020204" pitchFamily="34" charset="0"/>
                        </a:rPr>
                        <a:t>Quarter 2</a:t>
                      </a:r>
                      <a:endParaRPr lang="en-ZA" sz="90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p>
                      <a:pPr>
                        <a:spcAft>
                          <a:spcPts val="0"/>
                        </a:spcAft>
                      </a:pPr>
                      <a:r>
                        <a:rPr lang="en-ZA" sz="900" b="1">
                          <a:solidFill>
                            <a:srgbClr val="221E1F"/>
                          </a:solidFill>
                          <a:effectLst/>
                          <a:latin typeface="Century Gothic" panose="020B0502020202020204" pitchFamily="34" charset="0"/>
                          <a:ea typeface="Times New Roman" panose="02020603050405020304" pitchFamily="18" charset="0"/>
                          <a:cs typeface="Arial" panose="020B0604020202020204" pitchFamily="34" charset="0"/>
                        </a:rPr>
                        <a:t>Actual output</a:t>
                      </a:r>
                      <a:endParaRPr lang="en-ZA" sz="90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spcAft>
                          <a:spcPts val="0"/>
                        </a:spcAft>
                      </a:pPr>
                      <a:r>
                        <a:rPr lang="en-ZA" sz="900" b="1">
                          <a:solidFill>
                            <a:srgbClr val="221E1F"/>
                          </a:solidFill>
                          <a:effectLst/>
                          <a:latin typeface="Century Gothic" panose="020B0502020202020204" pitchFamily="34" charset="0"/>
                          <a:ea typeface="Times New Roman" panose="02020603050405020304" pitchFamily="18" charset="0"/>
                          <a:cs typeface="Arial" panose="020B0604020202020204" pitchFamily="34" charset="0"/>
                        </a:rPr>
                        <a:t>Reason for</a:t>
                      </a:r>
                      <a:endParaRPr lang="en-ZA" sz="90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p>
                      <a:pPr>
                        <a:spcAft>
                          <a:spcPts val="0"/>
                        </a:spcAft>
                      </a:pPr>
                      <a:r>
                        <a:rPr lang="en-ZA" sz="900" b="1">
                          <a:solidFill>
                            <a:srgbClr val="221E1F"/>
                          </a:solidFill>
                          <a:effectLst/>
                          <a:latin typeface="Century Gothic" panose="020B0502020202020204" pitchFamily="34" charset="0"/>
                          <a:ea typeface="Times New Roman" panose="02020603050405020304" pitchFamily="18" charset="0"/>
                          <a:cs typeface="Arial" panose="020B0604020202020204" pitchFamily="34" charset="0"/>
                        </a:rPr>
                        <a:t>Deviation</a:t>
                      </a:r>
                      <a:endParaRPr lang="en-ZA" sz="90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spcAft>
                          <a:spcPts val="0"/>
                        </a:spcAft>
                      </a:pPr>
                      <a:r>
                        <a:rPr lang="en-ZA" sz="900" b="1">
                          <a:solidFill>
                            <a:srgbClr val="221E1F"/>
                          </a:solidFill>
                          <a:effectLst/>
                          <a:latin typeface="Century Gothic" panose="020B0502020202020204" pitchFamily="34" charset="0"/>
                          <a:ea typeface="Times New Roman" panose="02020603050405020304" pitchFamily="18" charset="0"/>
                          <a:cs typeface="Arial" panose="020B0604020202020204" pitchFamily="34" charset="0"/>
                        </a:rPr>
                        <a:t>Corrective</a:t>
                      </a:r>
                      <a:endParaRPr lang="en-ZA" sz="90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p>
                      <a:pPr>
                        <a:spcAft>
                          <a:spcPts val="0"/>
                        </a:spcAft>
                      </a:pPr>
                      <a:r>
                        <a:rPr lang="en-ZA" sz="900" b="1">
                          <a:solidFill>
                            <a:srgbClr val="221E1F"/>
                          </a:solidFill>
                          <a:effectLst/>
                          <a:latin typeface="Century Gothic" panose="020B0502020202020204" pitchFamily="34" charset="0"/>
                          <a:ea typeface="Times New Roman" panose="02020603050405020304" pitchFamily="18" charset="0"/>
                          <a:cs typeface="Arial" panose="020B0604020202020204" pitchFamily="34" charset="0"/>
                        </a:rPr>
                        <a:t>Measures</a:t>
                      </a:r>
                      <a:endParaRPr lang="en-ZA" sz="90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spcAft>
                          <a:spcPts val="0"/>
                        </a:spcAft>
                      </a:pPr>
                      <a:r>
                        <a:rPr lang="en-ZA" sz="900" b="1">
                          <a:solidFill>
                            <a:srgbClr val="221E1F"/>
                          </a:solidFill>
                          <a:effectLst/>
                          <a:latin typeface="Century Gothic" panose="020B0502020202020204" pitchFamily="34" charset="0"/>
                          <a:ea typeface="Times New Roman" panose="02020603050405020304" pitchFamily="18" charset="0"/>
                          <a:cs typeface="Arial" panose="020B0604020202020204" pitchFamily="34" charset="0"/>
                        </a:rPr>
                        <a:t>Comments</a:t>
                      </a:r>
                      <a:endParaRPr lang="en-ZA" sz="90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p>
                      <a:pPr>
                        <a:spcAft>
                          <a:spcPts val="0"/>
                        </a:spcAft>
                      </a:pPr>
                      <a:r>
                        <a:rPr lang="en-ZA" sz="900" b="1">
                          <a:solidFill>
                            <a:srgbClr val="221E1F"/>
                          </a:solidFill>
                          <a:effectLst/>
                          <a:latin typeface="Century Gothic" panose="020B0502020202020204" pitchFamily="34" charset="0"/>
                          <a:ea typeface="Times New Roman" panose="02020603050405020304" pitchFamily="18" charset="0"/>
                          <a:cs typeface="Arial" panose="020B0604020202020204" pitchFamily="34" charset="0"/>
                        </a:rPr>
                        <a:t>for</a:t>
                      </a:r>
                      <a:endParaRPr lang="en-ZA" sz="90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p>
                      <a:pPr>
                        <a:spcAft>
                          <a:spcPts val="0"/>
                        </a:spcAft>
                      </a:pPr>
                      <a:r>
                        <a:rPr lang="en-ZA" sz="900" b="1">
                          <a:solidFill>
                            <a:srgbClr val="221E1F"/>
                          </a:solidFill>
                          <a:effectLst/>
                          <a:latin typeface="Century Gothic" panose="020B0502020202020204" pitchFamily="34" charset="0"/>
                          <a:ea typeface="Times New Roman" panose="02020603050405020304" pitchFamily="18" charset="0"/>
                          <a:cs typeface="Arial" panose="020B0604020202020204" pitchFamily="34" charset="0"/>
                        </a:rPr>
                        <a:t>Quarter 2</a:t>
                      </a:r>
                      <a:endParaRPr lang="en-ZA" sz="90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spcAft>
                          <a:spcPts val="0"/>
                        </a:spcAft>
                      </a:pPr>
                      <a:r>
                        <a:rPr lang="en-ZA" sz="900" b="1">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Performance Rating </a:t>
                      </a:r>
                      <a:endParaRPr lang="en-ZA" sz="90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xmlns="" val="10000"/>
                  </a:ext>
                </a:extLst>
              </a:tr>
              <a:tr h="90121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900" b="0" i="0" u="none" strike="noStrike" kern="0" cap="none" spc="0" normalizeH="0" baseline="0" noProof="0" dirty="0">
                          <a:ln>
                            <a:noFill/>
                          </a:ln>
                          <a:solidFill>
                            <a:srgbClr val="000000"/>
                          </a:solidFill>
                          <a:effectLst/>
                          <a:uLnTx/>
                          <a:uFillTx/>
                          <a:latin typeface="Century Gothic"/>
                          <a:sym typeface="Arial"/>
                        </a:rPr>
                        <a:t>Type of audit opinion on financial and non-financial information</a:t>
                      </a: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ZA" sz="900">
                          <a:solidFill>
                            <a:srgbClr val="221E1F"/>
                          </a:solidFill>
                          <a:effectLst/>
                          <a:latin typeface="Century Gothic" panose="020B0502020202020204" pitchFamily="34" charset="0"/>
                          <a:ea typeface="Times New Roman" panose="02020603050405020304" pitchFamily="18" charset="0"/>
                          <a:cs typeface="Century Gothic" panose="020B0502020202020204" pitchFamily="34" charset="0"/>
                        </a:rPr>
                        <a:t>Unqualified audit</a:t>
                      </a:r>
                      <a:endParaRPr lang="en-ZA" sz="90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p>
                      <a:pPr>
                        <a:spcAft>
                          <a:spcPts val="0"/>
                        </a:spcAft>
                      </a:pPr>
                      <a:r>
                        <a:rPr lang="en-ZA" sz="900">
                          <a:solidFill>
                            <a:srgbClr val="221E1F"/>
                          </a:solidFill>
                          <a:effectLst/>
                          <a:latin typeface="Century Gothic" panose="020B0502020202020204" pitchFamily="34" charset="0"/>
                          <a:ea typeface="Times New Roman" panose="02020603050405020304" pitchFamily="18" charset="0"/>
                          <a:cs typeface="Century Gothic" panose="020B0502020202020204" pitchFamily="34" charset="0"/>
                        </a:rPr>
                        <a:t>opinion on financial and non-financial</a:t>
                      </a:r>
                      <a:endParaRPr lang="en-ZA" sz="90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p>
                      <a:pPr>
                        <a:spcAft>
                          <a:spcPts val="0"/>
                        </a:spcAft>
                      </a:pPr>
                      <a:r>
                        <a:rPr lang="en-ZA" sz="900">
                          <a:solidFill>
                            <a:srgbClr val="221E1F"/>
                          </a:solidFill>
                          <a:effectLst/>
                          <a:latin typeface="Century Gothic" panose="020B0502020202020204" pitchFamily="34" charset="0"/>
                          <a:ea typeface="Times New Roman" panose="02020603050405020304" pitchFamily="18" charset="0"/>
                          <a:cs typeface="Century Gothic" panose="020B0502020202020204" pitchFamily="34" charset="0"/>
                        </a:rPr>
                        <a:t>information for</a:t>
                      </a:r>
                      <a:endParaRPr lang="en-ZA" sz="90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p>
                      <a:pPr>
                        <a:spcAft>
                          <a:spcPts val="0"/>
                        </a:spcAft>
                      </a:pPr>
                      <a:r>
                        <a:rPr lang="en-ZA" sz="900">
                          <a:solidFill>
                            <a:srgbClr val="221E1F"/>
                          </a:solidFill>
                          <a:effectLst/>
                          <a:latin typeface="Century Gothic" panose="020B0502020202020204" pitchFamily="34" charset="0"/>
                          <a:ea typeface="Times New Roman" panose="02020603050405020304" pitchFamily="18" charset="0"/>
                          <a:cs typeface="Century Gothic" panose="020B0502020202020204" pitchFamily="34" charset="0"/>
                        </a:rPr>
                        <a:t>2019/20 financial</a:t>
                      </a:r>
                      <a:endParaRPr lang="en-ZA" sz="90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p>
                      <a:pPr>
                        <a:spcAft>
                          <a:spcPts val="0"/>
                        </a:spcAft>
                      </a:pPr>
                      <a:r>
                        <a:rPr lang="en-ZA" sz="900">
                          <a:solidFill>
                            <a:srgbClr val="221E1F"/>
                          </a:solidFill>
                          <a:effectLst/>
                          <a:latin typeface="Century Gothic" panose="020B0502020202020204" pitchFamily="34" charset="0"/>
                          <a:ea typeface="Times New Roman" panose="02020603050405020304" pitchFamily="18" charset="0"/>
                          <a:cs typeface="Century Gothic" panose="020B0502020202020204" pitchFamily="34" charset="0"/>
                        </a:rPr>
                        <a:t>year</a:t>
                      </a:r>
                      <a:endParaRPr lang="en-ZA" sz="90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ZA" sz="900">
                          <a:solidFill>
                            <a:srgbClr val="221E1F"/>
                          </a:solidFill>
                          <a:effectLst/>
                          <a:latin typeface="Century Gothic" panose="020B0502020202020204" pitchFamily="34" charset="0"/>
                          <a:ea typeface="Times New Roman" panose="02020603050405020304" pitchFamily="18" charset="0"/>
                          <a:cs typeface="Century Gothic" panose="020B0502020202020204" pitchFamily="34" charset="0"/>
                        </a:rPr>
                        <a:t>Unqualified audit</a:t>
                      </a:r>
                      <a:endParaRPr lang="en-ZA" sz="90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p>
                      <a:pPr>
                        <a:spcAft>
                          <a:spcPts val="0"/>
                        </a:spcAft>
                      </a:pPr>
                      <a:r>
                        <a:rPr lang="en-ZA" sz="900">
                          <a:solidFill>
                            <a:srgbClr val="221E1F"/>
                          </a:solidFill>
                          <a:effectLst/>
                          <a:latin typeface="Century Gothic" panose="020B0502020202020204" pitchFamily="34" charset="0"/>
                          <a:ea typeface="Times New Roman" panose="02020603050405020304" pitchFamily="18" charset="0"/>
                          <a:cs typeface="Century Gothic" panose="020B0502020202020204" pitchFamily="34" charset="0"/>
                        </a:rPr>
                        <a:t>opinion on financial and non-financial</a:t>
                      </a:r>
                      <a:endParaRPr lang="en-ZA" sz="90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p>
                      <a:pPr>
                        <a:spcAft>
                          <a:spcPts val="0"/>
                        </a:spcAft>
                      </a:pPr>
                      <a:r>
                        <a:rPr lang="en-ZA" sz="900">
                          <a:solidFill>
                            <a:srgbClr val="221E1F"/>
                          </a:solidFill>
                          <a:effectLst/>
                          <a:latin typeface="Century Gothic" panose="020B0502020202020204" pitchFamily="34" charset="0"/>
                          <a:ea typeface="Times New Roman" panose="02020603050405020304" pitchFamily="18" charset="0"/>
                          <a:cs typeface="Century Gothic" panose="020B0502020202020204" pitchFamily="34" charset="0"/>
                        </a:rPr>
                        <a:t>information for 2019/20</a:t>
                      </a:r>
                      <a:endParaRPr lang="en-ZA" sz="90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p>
                      <a:pPr>
                        <a:lnSpc>
                          <a:spcPts val="1205"/>
                        </a:lnSpc>
                        <a:spcAft>
                          <a:spcPts val="0"/>
                        </a:spcAft>
                      </a:pPr>
                      <a:r>
                        <a:rPr lang="en-ZA" sz="900">
                          <a:effectLst/>
                          <a:latin typeface="Century Gothic" panose="020B0502020202020204" pitchFamily="34" charset="0"/>
                          <a:ea typeface="Times New Roman" panose="02020603050405020304" pitchFamily="18" charset="0"/>
                          <a:cs typeface="Century Gothic" panose="020B0502020202020204" pitchFamily="34" charset="0"/>
                        </a:rPr>
                        <a:t>financial year</a:t>
                      </a:r>
                      <a:endParaRPr lang="en-ZA" sz="900">
                        <a:effectLst/>
                        <a:latin typeface="TKMBDP+CenturyGothic"/>
                        <a:ea typeface="Times New Roman" panose="02020603050405020304" pitchFamily="18" charset="0"/>
                        <a:cs typeface="Times New Roman" panose="02020603050405020304" pitchFamily="18" charset="0"/>
                      </a:endParaRP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ZA" sz="900" dirty="0">
                          <a:solidFill>
                            <a:srgbClr val="221E1F"/>
                          </a:solidFill>
                          <a:effectLst/>
                          <a:latin typeface="Century Gothic" panose="020B0502020202020204" pitchFamily="34" charset="0"/>
                          <a:ea typeface="Times New Roman" panose="02020603050405020304" pitchFamily="18" charset="0"/>
                          <a:cs typeface="Century Gothic" panose="020B0502020202020204" pitchFamily="34" charset="0"/>
                        </a:rPr>
                        <a:t>Unqualified audit</a:t>
                      </a:r>
                      <a:endParaRPr lang="en-ZA" sz="9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p>
                      <a:pPr>
                        <a:spcAft>
                          <a:spcPts val="0"/>
                        </a:spcAft>
                      </a:pPr>
                      <a:r>
                        <a:rPr lang="en-ZA" sz="900" dirty="0">
                          <a:solidFill>
                            <a:srgbClr val="221E1F"/>
                          </a:solidFill>
                          <a:effectLst/>
                          <a:latin typeface="Century Gothic" panose="020B0502020202020204" pitchFamily="34" charset="0"/>
                          <a:ea typeface="Times New Roman" panose="02020603050405020304" pitchFamily="18" charset="0"/>
                          <a:cs typeface="Century Gothic" panose="020B0502020202020204" pitchFamily="34" charset="0"/>
                        </a:rPr>
                        <a:t>opinion on financial and non-financial</a:t>
                      </a:r>
                      <a:endParaRPr lang="en-ZA" sz="9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p>
                      <a:pPr>
                        <a:spcAft>
                          <a:spcPts val="0"/>
                        </a:spcAft>
                      </a:pPr>
                      <a:r>
                        <a:rPr lang="en-ZA" sz="900" dirty="0">
                          <a:solidFill>
                            <a:srgbClr val="221E1F"/>
                          </a:solidFill>
                          <a:effectLst/>
                          <a:latin typeface="Century Gothic" panose="020B0502020202020204" pitchFamily="34" charset="0"/>
                          <a:ea typeface="Times New Roman" panose="02020603050405020304" pitchFamily="18" charset="0"/>
                          <a:cs typeface="Century Gothic" panose="020B0502020202020204" pitchFamily="34" charset="0"/>
                        </a:rPr>
                        <a:t>information for 2019/20</a:t>
                      </a:r>
                      <a:endParaRPr lang="en-ZA" sz="9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p>
                      <a:pPr>
                        <a:spcBef>
                          <a:spcPts val="375"/>
                        </a:spcBef>
                        <a:spcAft>
                          <a:spcPts val="375"/>
                        </a:spcAft>
                      </a:pPr>
                      <a:r>
                        <a:rPr lang="en-ZA" sz="900" dirty="0">
                          <a:solidFill>
                            <a:srgbClr val="221E1F"/>
                          </a:solidFill>
                          <a:effectLst/>
                          <a:latin typeface="Century Gothic" panose="020B0502020202020204" pitchFamily="34" charset="0"/>
                          <a:ea typeface="Times New Roman" panose="02020603050405020304" pitchFamily="18" charset="0"/>
                          <a:cs typeface="Century Gothic" panose="020B0502020202020204" pitchFamily="34" charset="0"/>
                        </a:rPr>
                        <a:t>financial year</a:t>
                      </a:r>
                      <a:endParaRPr lang="en-ZA" sz="9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None</a:t>
                      </a:r>
                      <a:endParaRPr lang="en-ZA" sz="9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None</a:t>
                      </a:r>
                      <a:endParaRPr lang="en-ZA" sz="90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ZA" sz="9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None</a:t>
                      </a: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ZA" sz="900" b="1">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Achieved</a:t>
                      </a:r>
                      <a:endParaRPr lang="en-ZA" sz="90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xmlns="" val="10001"/>
                  </a:ext>
                </a:extLst>
              </a:tr>
              <a:tr h="1902568">
                <a:tc>
                  <a:txBody>
                    <a:bodyPr/>
                    <a:lstStyle/>
                    <a:p>
                      <a:pPr>
                        <a:spcAft>
                          <a:spcPts val="0"/>
                        </a:spcAft>
                      </a:pPr>
                      <a:r>
                        <a:rPr lang="en-GB" sz="900">
                          <a:solidFill>
                            <a:srgbClr val="221E1F"/>
                          </a:solidFill>
                          <a:effectLst/>
                          <a:latin typeface="Century Gothic" panose="020B0502020202020204" pitchFamily="34" charset="0"/>
                          <a:ea typeface="Calibri" panose="020F0502020204030204" pitchFamily="34" charset="0"/>
                          <a:cs typeface="Arial" panose="020B0604020202020204" pitchFamily="34" charset="0"/>
                        </a:rPr>
                        <a:t>Number of knowledge platforms sustained to nurture an enabling environment for innovation in the public sector</a:t>
                      </a:r>
                      <a:endParaRPr lang="en-ZA" sz="90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90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9</a:t>
                      </a:r>
                      <a:endParaRPr lang="en-ZA" sz="90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ZA" sz="900" dirty="0">
                          <a:solidFill>
                            <a:srgbClr val="221E1F"/>
                          </a:solidFill>
                          <a:effectLst/>
                          <a:latin typeface="Century Gothic" panose="020B0502020202020204" pitchFamily="34" charset="0"/>
                          <a:ea typeface="Times New Roman" panose="02020603050405020304" pitchFamily="18" charset="0"/>
                          <a:cs typeface="Century Gothic" panose="020B0502020202020204" pitchFamily="34" charset="0"/>
                        </a:rPr>
                        <a:t>3</a:t>
                      </a:r>
                      <a:endParaRPr lang="en-ZA" sz="9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p>
                      <a:pPr algn="ctr">
                        <a:spcAft>
                          <a:spcPts val="0"/>
                        </a:spcAft>
                      </a:pPr>
                      <a:r>
                        <a:rPr lang="en-ZA" sz="900" dirty="0">
                          <a:solidFill>
                            <a:srgbClr val="221E1F"/>
                          </a:solidFill>
                          <a:effectLst/>
                          <a:latin typeface="Century Gothic" panose="020B0502020202020204" pitchFamily="34" charset="0"/>
                          <a:ea typeface="Times New Roman" panose="02020603050405020304" pitchFamily="18" charset="0"/>
                          <a:cs typeface="Century Gothic" panose="020B0502020202020204" pitchFamily="34" charset="0"/>
                        </a:rPr>
                        <a:t> </a:t>
                      </a:r>
                      <a:endParaRPr lang="en-ZA" sz="9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p>
                      <a:pPr algn="ctr">
                        <a:spcAft>
                          <a:spcPts val="0"/>
                        </a:spcAft>
                      </a:pPr>
                      <a:r>
                        <a:rPr lang="en-ZA" sz="900" dirty="0">
                          <a:solidFill>
                            <a:srgbClr val="221E1F"/>
                          </a:solidFill>
                          <a:effectLst/>
                          <a:latin typeface="Century Gothic" panose="020B0502020202020204" pitchFamily="34" charset="0"/>
                          <a:ea typeface="Times New Roman" panose="02020603050405020304" pitchFamily="18" charset="0"/>
                          <a:cs typeface="Century Gothic" panose="020B0502020202020204" pitchFamily="34" charset="0"/>
                        </a:rPr>
                        <a:t>(1 Conference + 2</a:t>
                      </a:r>
                      <a:endParaRPr lang="en-ZA" sz="9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p>
                      <a:pPr algn="ctr">
                        <a:lnSpc>
                          <a:spcPts val="1205"/>
                        </a:lnSpc>
                        <a:spcAft>
                          <a:spcPts val="0"/>
                        </a:spcAft>
                      </a:pPr>
                      <a:r>
                        <a:rPr lang="en-ZA" sz="900" dirty="0">
                          <a:effectLst/>
                          <a:latin typeface="Century Gothic" panose="020B0502020202020204" pitchFamily="34" charset="0"/>
                          <a:ea typeface="Times New Roman" panose="02020603050405020304" pitchFamily="18" charset="0"/>
                          <a:cs typeface="Century Gothic" panose="020B0502020202020204" pitchFamily="34" charset="0"/>
                        </a:rPr>
                        <a:t>innovation workshops)</a:t>
                      </a:r>
                      <a:endParaRPr lang="en-ZA" sz="900" dirty="0">
                        <a:effectLst/>
                        <a:latin typeface="TKMBDP+CenturyGothic"/>
                        <a:ea typeface="Times New Roman" panose="02020603050405020304" pitchFamily="18" charset="0"/>
                        <a:cs typeface="Times New Roman" panose="02020603050405020304" pitchFamily="18" charset="0"/>
                      </a:endParaRP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375"/>
                        </a:spcBef>
                        <a:spcAft>
                          <a:spcPts val="375"/>
                        </a:spcAft>
                      </a:pPr>
                      <a:r>
                        <a:rPr lang="en-GB" sz="9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Public Sector Innovation Conference with the theme </a:t>
                      </a:r>
                      <a:r>
                        <a:rPr lang="en-GB" sz="900" i="1"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Strengthening the Public Sector through Innovation: Lessons from the COVID-19 Pandemic  </a:t>
                      </a:r>
                      <a:r>
                        <a:rPr lang="en-GB" sz="9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was hosted virtually in the form of two webinars on the 17</a:t>
                      </a:r>
                      <a:r>
                        <a:rPr lang="en-GB" sz="900" baseline="300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th</a:t>
                      </a:r>
                      <a:r>
                        <a:rPr lang="en-GB" sz="9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 and 18</a:t>
                      </a:r>
                      <a:r>
                        <a:rPr lang="en-GB" sz="900" baseline="300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th</a:t>
                      </a:r>
                      <a:r>
                        <a:rPr lang="en-GB" sz="9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 of September 2020</a:t>
                      </a:r>
                      <a:endParaRPr lang="en-ZA" sz="9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Two Innovation Workshops were not held. </a:t>
                      </a:r>
                      <a:endParaRPr lang="en-ZA" sz="9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p>
                      <a:pPr>
                        <a:spcAft>
                          <a:spcPts val="0"/>
                        </a:spcAft>
                      </a:pPr>
                      <a:r>
                        <a:rPr lang="en-GB" sz="9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 </a:t>
                      </a:r>
                      <a:endParaRPr lang="en-ZA" sz="9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p>
                      <a:pPr algn="just">
                        <a:spcAft>
                          <a:spcPts val="0"/>
                        </a:spcAft>
                      </a:pPr>
                      <a:r>
                        <a:rPr lang="en-GB" sz="9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Face-to-face could not be held as originally planned due to Covid-19 restrictions. Procurement to appoint a suitably qualified facilitator for online workshops was concluded in September. </a:t>
                      </a:r>
                      <a:endParaRPr lang="en-ZA" sz="9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GB" sz="9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Two online Public Sector Workshops will be held in the 3</a:t>
                      </a:r>
                      <a:r>
                        <a:rPr lang="en-GB" sz="900" baseline="300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rd</a:t>
                      </a:r>
                      <a:r>
                        <a:rPr lang="en-GB" sz="9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 Quarter </a:t>
                      </a:r>
                    </a:p>
                    <a:p>
                      <a:pPr>
                        <a:spcAft>
                          <a:spcPts val="0"/>
                        </a:spcAft>
                      </a:pPr>
                      <a:endParaRPr lang="en-GB" sz="9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ZA" sz="9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None</a:t>
                      </a: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ZA" sz="900" b="1"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rPr>
                        <a:t>Not achieved</a:t>
                      </a:r>
                      <a:endParaRPr lang="en-ZA" sz="900" dirty="0">
                        <a:solidFill>
                          <a:srgbClr val="221E1F"/>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49891" marR="498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xmlns="" val="10002"/>
                  </a:ext>
                </a:extLst>
              </a:tr>
            </a:tbl>
          </a:graphicData>
        </a:graphic>
      </p:graphicFrame>
      <p:sp>
        <p:nvSpPr>
          <p:cNvPr id="2" name="TextBox 1">
            <a:extLst>
              <a:ext uri="{FF2B5EF4-FFF2-40B4-BE49-F238E27FC236}">
                <a16:creationId xmlns:a16="http://schemas.microsoft.com/office/drawing/2014/main" xmlns="" id="{D3DFECE3-2A1D-3E40-8E7C-D83A03284F4B}"/>
              </a:ext>
            </a:extLst>
          </p:cNvPr>
          <p:cNvSpPr txBox="1"/>
          <p:nvPr/>
        </p:nvSpPr>
        <p:spPr>
          <a:xfrm>
            <a:off x="0" y="4761240"/>
            <a:ext cx="7088800" cy="523220"/>
          </a:xfrm>
          <a:prstGeom prst="rect">
            <a:avLst/>
          </a:prstGeom>
          <a:noFill/>
        </p:spPr>
        <p:txBody>
          <a:bodyPr wrap="none" rtlCol="0">
            <a:spAutoFit/>
          </a:bodyPr>
          <a:lstStyle/>
          <a:p>
            <a:r>
              <a:rPr lang="en-GB" b="1" i="1" dirty="0">
                <a:solidFill>
                  <a:srgbClr val="221E1F"/>
                </a:solidFill>
                <a:latin typeface="Century Gothic" panose="020B0502020202020204" pitchFamily="34" charset="0"/>
                <a:ea typeface="Times New Roman" panose="02020603050405020304" pitchFamily="18" charset="0"/>
                <a:cs typeface="Times New Roman" panose="02020603050405020304" pitchFamily="18" charset="0"/>
              </a:rPr>
              <a:t>Note: The two workshops were successfully held in October and November 2020</a:t>
            </a:r>
            <a:endParaRPr lang="en-ZA" b="1" i="1" dirty="0">
              <a:solidFill>
                <a:srgbClr val="221E1F"/>
              </a:solidFill>
              <a:latin typeface="Century Gothic" panose="020B0502020202020204" pitchFamily="34" charset="0"/>
              <a:ea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xmlns="" val="2233856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itle 1">
            <a:extLst>
              <a:ext uri="{FF2B5EF4-FFF2-40B4-BE49-F238E27FC236}">
                <a16:creationId xmlns:a16="http://schemas.microsoft.com/office/drawing/2014/main" xmlns="" id="{FDCBA928-45AA-DF47-84FF-9B421305571C}"/>
              </a:ext>
            </a:extLst>
          </p:cNvPr>
          <p:cNvSpPr txBox="1">
            <a:spLocks noGrp="1"/>
          </p:cNvSpPr>
          <p:nvPr>
            <p:ph type="title"/>
          </p:nvPr>
        </p:nvSpPr>
        <p:spPr>
          <a:xfrm>
            <a:off x="0" y="-15874"/>
            <a:ext cx="7452320" cy="493960"/>
          </a:xfrm>
          <a:solidFill>
            <a:schemeClr val="accent1">
              <a:alpha val="70195"/>
            </a:schemeClr>
          </a:solidFill>
        </p:spPr>
        <p:txBody>
          <a:bodyPr/>
          <a:lstStyle/>
          <a:p>
            <a:pPr marL="285750" lvl="0" indent="-285750">
              <a:spcAft>
                <a:spcPts val="0"/>
              </a:spcAft>
            </a:pPr>
            <a:r>
              <a:rPr lang="en-ZA" sz="1400" dirty="0">
                <a:solidFill>
                  <a:srgbClr val="000000"/>
                </a:solidFill>
                <a:ea typeface="Calibri" panose="020F0502020204030204" pitchFamily="34" charset="0"/>
                <a:cs typeface="Times New Roman" panose="02020603050405020304" pitchFamily="18" charset="0"/>
              </a:rPr>
              <a:t>PROGRESS ON PERFORMANCE TARGETS FOR THE PERIOD UNDER REVIEW</a:t>
            </a:r>
            <a:endParaRPr lang="en-US" altLang="en-US" sz="1400" dirty="0">
              <a:solidFill>
                <a:schemeClr val="tx1"/>
              </a:solidFill>
              <a:latin typeface="Calibri" panose="020F0502020204030204" pitchFamily="34" charset="0"/>
              <a:ea typeface="MS PGothic" panose="020B0600070205080204" pitchFamily="34" charset="-128"/>
              <a:cs typeface="Calibri" panose="020F0502020204030204" pitchFamily="34" charset="0"/>
            </a:endParaRPr>
          </a:p>
        </p:txBody>
      </p:sp>
      <p:sp>
        <p:nvSpPr>
          <p:cNvPr id="23553" name="Slide Number Placeholder 3">
            <a:extLst>
              <a:ext uri="{FF2B5EF4-FFF2-40B4-BE49-F238E27FC236}">
                <a16:creationId xmlns:a16="http://schemas.microsoft.com/office/drawing/2014/main" xmlns="" id="{65D2B2FB-68C6-604C-91C3-729C0CD89AA9}"/>
              </a:ext>
            </a:extLst>
          </p:cNvPr>
          <p:cNvSpPr>
            <a:spLocks noGrp="1"/>
          </p:cNvSpPr>
          <p:nvPr>
            <p:ph type="sldNum" sz="quarter" idx="12"/>
          </p:nvPr>
        </p:nvSpPr>
        <p:spPr bwMode="auto">
          <a:xfrm>
            <a:off x="7596336" y="4886325"/>
            <a:ext cx="1554014" cy="273050"/>
          </a:xfrm>
          <a:extLst>
            <a:ext uri="{909E8E84-426E-40dd-AFC4-6F175D3DCCD1}"/>
            <a:ext uri="{91240B29-F687-4f45-9708-019B960494DF}"/>
          </a:extLst>
        </p:spPr>
        <p:txBody>
          <a:bodyPr/>
          <a:lstStyle>
            <a:lvl1pPr eaLnBrk="0" hangingPunct="0">
              <a:defRPr sz="1800">
                <a:solidFill>
                  <a:schemeClr val="tx1"/>
                </a:solidFill>
                <a:latin typeface="Calibri" charset="0"/>
                <a:ea typeface="MS PGothic" charset="0"/>
                <a:cs typeface="MS PGothic" charset="0"/>
              </a:defRPr>
            </a:lvl1pPr>
            <a:lvl2pPr marL="557213" indent="-214313" eaLnBrk="0" hangingPunct="0">
              <a:defRPr sz="1800">
                <a:solidFill>
                  <a:schemeClr val="tx1"/>
                </a:solidFill>
                <a:latin typeface="Calibri" charset="0"/>
                <a:ea typeface="MS PGothic" charset="0"/>
                <a:cs typeface="MS PGothic" charset="0"/>
              </a:defRPr>
            </a:lvl2pPr>
            <a:lvl3pPr marL="857250" indent="-171450" eaLnBrk="0" hangingPunct="0">
              <a:defRPr sz="1800">
                <a:solidFill>
                  <a:schemeClr val="tx1"/>
                </a:solidFill>
                <a:latin typeface="Calibri" charset="0"/>
                <a:ea typeface="MS PGothic" charset="0"/>
                <a:cs typeface="MS PGothic" charset="0"/>
              </a:defRPr>
            </a:lvl3pPr>
            <a:lvl4pPr marL="1200150" indent="-171450" eaLnBrk="0" hangingPunct="0">
              <a:defRPr sz="1800">
                <a:solidFill>
                  <a:schemeClr val="tx1"/>
                </a:solidFill>
                <a:latin typeface="Calibri" charset="0"/>
                <a:ea typeface="MS PGothic" charset="0"/>
                <a:cs typeface="MS PGothic" charset="0"/>
              </a:defRPr>
            </a:lvl4pPr>
            <a:lvl5pPr marL="1543050" indent="-171450" eaLnBrk="0" hangingPunct="0">
              <a:defRPr sz="1800">
                <a:solidFill>
                  <a:schemeClr val="tx1"/>
                </a:solidFill>
                <a:latin typeface="Calibri" charset="0"/>
                <a:ea typeface="MS PGothic" charset="0"/>
                <a:cs typeface="MS PGothic" charset="0"/>
              </a:defRPr>
            </a:lvl5pPr>
            <a:lvl6pPr marL="1885950" indent="-171450" eaLnBrk="0" fontAlgn="base" hangingPunct="0">
              <a:spcBef>
                <a:spcPct val="0"/>
              </a:spcBef>
              <a:spcAft>
                <a:spcPct val="0"/>
              </a:spcAft>
              <a:defRPr sz="1800">
                <a:solidFill>
                  <a:schemeClr val="tx1"/>
                </a:solidFill>
                <a:latin typeface="Calibri" charset="0"/>
                <a:ea typeface="MS PGothic" charset="0"/>
                <a:cs typeface="MS PGothic" charset="0"/>
              </a:defRPr>
            </a:lvl6pPr>
            <a:lvl7pPr marL="2228850" indent="-171450" eaLnBrk="0" fontAlgn="base" hangingPunct="0">
              <a:spcBef>
                <a:spcPct val="0"/>
              </a:spcBef>
              <a:spcAft>
                <a:spcPct val="0"/>
              </a:spcAft>
              <a:defRPr sz="1800">
                <a:solidFill>
                  <a:schemeClr val="tx1"/>
                </a:solidFill>
                <a:latin typeface="Calibri" charset="0"/>
                <a:ea typeface="MS PGothic" charset="0"/>
                <a:cs typeface="MS PGothic" charset="0"/>
              </a:defRPr>
            </a:lvl7pPr>
            <a:lvl8pPr marL="2571750" indent="-171450" eaLnBrk="0" fontAlgn="base" hangingPunct="0">
              <a:spcBef>
                <a:spcPct val="0"/>
              </a:spcBef>
              <a:spcAft>
                <a:spcPct val="0"/>
              </a:spcAft>
              <a:defRPr sz="1800">
                <a:solidFill>
                  <a:schemeClr val="tx1"/>
                </a:solidFill>
                <a:latin typeface="Calibri" charset="0"/>
                <a:ea typeface="MS PGothic" charset="0"/>
                <a:cs typeface="MS PGothic" charset="0"/>
              </a:defRPr>
            </a:lvl8pPr>
            <a:lvl9pPr marL="2914650" indent="-171450" eaLnBrk="0" fontAlgn="base" hangingPunct="0">
              <a:spcBef>
                <a:spcPct val="0"/>
              </a:spcBef>
              <a:spcAft>
                <a:spcPct val="0"/>
              </a:spcAft>
              <a:defRPr sz="1800">
                <a:solidFill>
                  <a:schemeClr val="tx1"/>
                </a:solidFill>
                <a:latin typeface="Calibri" charset="0"/>
                <a:ea typeface="MS PGothic" charset="0"/>
                <a:cs typeface="MS PGothic" charset="0"/>
              </a:defRPr>
            </a:lvl9pPr>
          </a:lstStyle>
          <a:p>
            <a:pPr eaLnBrk="1" hangingPunct="1">
              <a:defRPr/>
            </a:pPr>
            <a:fld id="{BF2A8685-4204-7247-ABC1-71F1BAA9D6F8}" type="slidenum">
              <a:rPr lang="en-ZA" sz="1050">
                <a:solidFill>
                  <a:srgbClr val="000000"/>
                </a:solidFill>
              </a:rPr>
              <a:pPr eaLnBrk="1" hangingPunct="1">
                <a:defRPr/>
              </a:pPr>
              <a:t>7</a:t>
            </a:fld>
            <a:endParaRPr lang="en-ZA" sz="1050">
              <a:solidFill>
                <a:srgbClr val="000000"/>
              </a:solidFill>
            </a:endParaRPr>
          </a:p>
        </p:txBody>
      </p:sp>
      <p:sp>
        <p:nvSpPr>
          <p:cNvPr id="2" name="Content Placeholder 1"/>
          <p:cNvSpPr>
            <a:spLocks noGrp="1"/>
          </p:cNvSpPr>
          <p:nvPr>
            <p:ph idx="1"/>
          </p:nvPr>
        </p:nvSpPr>
        <p:spPr>
          <a:xfrm>
            <a:off x="-5095" y="398097"/>
            <a:ext cx="7814281" cy="4745404"/>
          </a:xfrm>
        </p:spPr>
        <p:txBody>
          <a:bodyPr/>
          <a:lstStyle/>
          <a:p>
            <a:pPr marL="0" indent="0" algn="just">
              <a:spcAft>
                <a:spcPts val="0"/>
              </a:spcAft>
              <a:buNone/>
            </a:pPr>
            <a:r>
              <a:rPr lang="en-ZA" sz="1400" b="1" u="sng" dirty="0">
                <a:latin typeface="Century Gothic" panose="020B0502020202020204" pitchFamily="34" charset="0"/>
                <a:ea typeface="Calibri" panose="020F0502020204030204" pitchFamily="34" charset="0"/>
                <a:cs typeface="Times New Roman" panose="02020603050405020304" pitchFamily="18" charset="0"/>
              </a:rPr>
              <a:t>Unqualified audit opinion on financial and non-financial information for 2019/20 financial year</a:t>
            </a:r>
            <a:endParaRPr lang="en-ZA" sz="1400" dirty="0">
              <a:ea typeface="Calibri" panose="020F0502020204030204" pitchFamily="34" charset="0"/>
              <a:cs typeface="Times New Roman" panose="02020603050405020304" pitchFamily="18" charset="0"/>
            </a:endParaRPr>
          </a:p>
          <a:p>
            <a:pPr marL="0" indent="0" algn="just">
              <a:spcAft>
                <a:spcPts val="0"/>
              </a:spcAft>
              <a:buNone/>
            </a:pPr>
            <a:r>
              <a:rPr lang="en-ZA" sz="1400" b="1" dirty="0">
                <a:latin typeface="Century Gothic" panose="020B0502020202020204" pitchFamily="34" charset="0"/>
                <a:ea typeface="Calibri" panose="020F0502020204030204" pitchFamily="34" charset="0"/>
                <a:cs typeface="Times New Roman" panose="02020603050405020304" pitchFamily="18" charset="0"/>
              </a:rPr>
              <a:t> </a:t>
            </a:r>
            <a:endParaRPr lang="en-ZA" sz="1400" dirty="0">
              <a:ea typeface="Calibri" panose="020F0502020204030204" pitchFamily="34" charset="0"/>
              <a:cs typeface="Times New Roman" panose="02020603050405020304" pitchFamily="18" charset="0"/>
            </a:endParaRPr>
          </a:p>
          <a:p>
            <a:pPr algn="just">
              <a:spcAft>
                <a:spcPts val="0"/>
              </a:spcAft>
            </a:pPr>
            <a:r>
              <a:rPr lang="en-ZA" sz="1400" dirty="0">
                <a:latin typeface="Century Gothic" panose="020B0502020202020204" pitchFamily="34" charset="0"/>
                <a:ea typeface="Calibri" panose="020F0502020204030204" pitchFamily="34" charset="0"/>
                <a:cs typeface="Times New Roman" panose="02020603050405020304" pitchFamily="18" charset="0"/>
              </a:rPr>
              <a:t>The CPSI received a Clean Audit Opinion from the Auditor-General for the 2019/20 financial year.</a:t>
            </a:r>
            <a:endParaRPr lang="en-ZA" sz="1400" dirty="0">
              <a:ea typeface="Calibri" panose="020F0502020204030204" pitchFamily="34" charset="0"/>
              <a:cs typeface="Times New Roman" panose="02020603050405020304" pitchFamily="18" charset="0"/>
            </a:endParaRPr>
          </a:p>
          <a:p>
            <a:pPr marL="0" indent="0" algn="just">
              <a:spcAft>
                <a:spcPts val="0"/>
              </a:spcAft>
              <a:buNone/>
            </a:pPr>
            <a:r>
              <a:rPr lang="en-ZA" sz="1400" b="1" dirty="0">
                <a:latin typeface="Century Gothic" panose="020B0502020202020204" pitchFamily="34" charset="0"/>
                <a:ea typeface="Calibri" panose="020F0502020204030204" pitchFamily="34" charset="0"/>
                <a:cs typeface="Times New Roman" panose="02020603050405020304" pitchFamily="18" charset="0"/>
              </a:rPr>
              <a:t> </a:t>
            </a:r>
            <a:endParaRPr lang="en-ZA" sz="1400" dirty="0">
              <a:ea typeface="Calibri" panose="020F0502020204030204" pitchFamily="34" charset="0"/>
              <a:cs typeface="Times New Roman" panose="02020603050405020304" pitchFamily="18" charset="0"/>
            </a:endParaRPr>
          </a:p>
          <a:p>
            <a:pPr marL="0" indent="0" algn="just">
              <a:spcAft>
                <a:spcPts val="0"/>
              </a:spcAft>
              <a:buNone/>
            </a:pPr>
            <a:r>
              <a:rPr lang="en-ZA" sz="1400" b="1" u="sng" dirty="0">
                <a:latin typeface="Century Gothic" panose="020B0502020202020204" pitchFamily="34" charset="0"/>
                <a:ea typeface="Calibri" panose="020F0502020204030204" pitchFamily="34" charset="0"/>
                <a:cs typeface="Times New Roman" panose="02020603050405020304" pitchFamily="18" charset="0"/>
              </a:rPr>
              <a:t>Innovation research and development initiatives undertaken</a:t>
            </a:r>
            <a:endParaRPr lang="en-ZA" sz="1400" dirty="0">
              <a:ea typeface="Calibri" panose="020F0502020204030204" pitchFamily="34" charset="0"/>
              <a:cs typeface="Times New Roman" panose="02020603050405020304" pitchFamily="18" charset="0"/>
            </a:endParaRPr>
          </a:p>
          <a:p>
            <a:pPr algn="just">
              <a:spcAft>
                <a:spcPts val="0"/>
              </a:spcAft>
            </a:pPr>
            <a:r>
              <a:rPr lang="en-GB" sz="1400" dirty="0">
                <a:latin typeface="Century Gothic" panose="020B0502020202020204" pitchFamily="34" charset="0"/>
                <a:ea typeface="Times New Roman" panose="02020603050405020304" pitchFamily="18" charset="0"/>
                <a:cs typeface="Times New Roman" panose="02020603050405020304" pitchFamily="18" charset="0"/>
              </a:rPr>
              <a:t>Research &amp; Development (R&amp;D) has concluded one research initiative and is in the process of implementing an additional eight research and development initiatives of which three are in partnership with other entities an organisations.  </a:t>
            </a:r>
            <a:endParaRPr lang="en-ZA" sz="1400" dirty="0">
              <a:ea typeface="Calibri" panose="020F0502020204030204" pitchFamily="34" charset="0"/>
              <a:cs typeface="Times New Roman" panose="02020603050405020304" pitchFamily="18" charset="0"/>
            </a:endParaRPr>
          </a:p>
          <a:p>
            <a:pPr algn="just">
              <a:spcAft>
                <a:spcPts val="0"/>
              </a:spcAft>
            </a:pPr>
            <a:endParaRPr lang="en-ZA" sz="1400" dirty="0">
              <a:ea typeface="Calibri" panose="020F0502020204030204" pitchFamily="34" charset="0"/>
              <a:cs typeface="Times New Roman" panose="02020603050405020304" pitchFamily="18" charset="0"/>
            </a:endParaRPr>
          </a:p>
          <a:p>
            <a:pPr marL="0" indent="0" algn="just">
              <a:spcAft>
                <a:spcPts val="0"/>
              </a:spcAft>
              <a:buNone/>
            </a:pPr>
            <a:r>
              <a:rPr lang="en-GB" sz="1400" b="1" i="1" dirty="0">
                <a:latin typeface="Century Gothic" panose="020B0502020202020204" pitchFamily="34" charset="0"/>
                <a:ea typeface="Times New Roman" panose="02020603050405020304" pitchFamily="18" charset="0"/>
                <a:cs typeface="Times New Roman" panose="02020603050405020304" pitchFamily="18" charset="0"/>
              </a:rPr>
              <a:t>Development Initiatives include:</a:t>
            </a:r>
            <a:endParaRPr lang="en-ZA" sz="1400" dirty="0">
              <a:ea typeface="Calibri" panose="020F0502020204030204" pitchFamily="34" charset="0"/>
              <a:cs typeface="Times New Roman" panose="02020603050405020304" pitchFamily="18" charset="0"/>
            </a:endParaRPr>
          </a:p>
          <a:p>
            <a:pPr algn="just">
              <a:spcAft>
                <a:spcPts val="0"/>
              </a:spcAft>
            </a:pPr>
            <a:endParaRPr lang="en-ZA" sz="1400" dirty="0">
              <a:ea typeface="Calibri" panose="020F0502020204030204" pitchFamily="34" charset="0"/>
              <a:cs typeface="Times New Roman" panose="02020603050405020304" pitchFamily="18" charset="0"/>
            </a:endParaRPr>
          </a:p>
          <a:p>
            <a:pPr algn="just">
              <a:spcAft>
                <a:spcPts val="0"/>
              </a:spcAft>
              <a:buFont typeface="Wingdings" panose="05000000000000000000" pitchFamily="2" charset="2"/>
              <a:buChar char="Ø"/>
            </a:pPr>
            <a:r>
              <a:rPr lang="en-GB" sz="1400" b="1" dirty="0">
                <a:latin typeface="Century Gothic" panose="020B0502020202020204" pitchFamily="34" charset="0"/>
                <a:ea typeface="Times New Roman" panose="02020603050405020304" pitchFamily="18" charset="0"/>
                <a:cs typeface="Times New Roman" panose="02020603050405020304" pitchFamily="18" charset="0"/>
              </a:rPr>
              <a:t>La Mercy Innovation School (re-named Anton </a:t>
            </a:r>
            <a:r>
              <a:rPr lang="en-GB" sz="1400" b="1" dirty="0" err="1">
                <a:latin typeface="Century Gothic" panose="020B0502020202020204" pitchFamily="34" charset="0"/>
                <a:ea typeface="Times New Roman" panose="02020603050405020304" pitchFamily="18" charset="0"/>
                <a:cs typeface="Times New Roman" panose="02020603050405020304" pitchFamily="18" charset="0"/>
              </a:rPr>
              <a:t>Lembede</a:t>
            </a:r>
            <a:r>
              <a:rPr lang="en-GB" sz="1400" b="1" dirty="0">
                <a:latin typeface="Century Gothic" panose="020B0502020202020204" pitchFamily="34" charset="0"/>
                <a:ea typeface="Times New Roman" panose="02020603050405020304" pitchFamily="18" charset="0"/>
                <a:cs typeface="Times New Roman" panose="02020603050405020304" pitchFamily="18" charset="0"/>
              </a:rPr>
              <a:t> Mathematics, Sciences and Technology Academy)</a:t>
            </a:r>
            <a:endParaRPr lang="en-ZA" sz="1400" dirty="0">
              <a:ea typeface="Calibri" panose="020F0502020204030204" pitchFamily="34" charset="0"/>
              <a:cs typeface="Times New Roman" panose="02020603050405020304" pitchFamily="18" charset="0"/>
            </a:endParaRPr>
          </a:p>
          <a:p>
            <a:pPr algn="just">
              <a:spcAft>
                <a:spcPts val="0"/>
              </a:spcAft>
            </a:pPr>
            <a:r>
              <a:rPr lang="en-GB" sz="1400" dirty="0">
                <a:latin typeface="Century Gothic" panose="020B0502020202020204" pitchFamily="34" charset="0"/>
                <a:ea typeface="Times New Roman" panose="02020603050405020304" pitchFamily="18" charset="0"/>
                <a:cs typeface="Times New Roman" panose="02020603050405020304" pitchFamily="18" charset="0"/>
              </a:rPr>
              <a:t>Ongoing support is provided to the KZN Department of Education towards the development and operationalisation of a School of Innovation. An MoU was drafted to define the areas of cooperation and respective roles and responsibilities.</a:t>
            </a:r>
          </a:p>
          <a:p>
            <a:pPr marL="0" indent="0" algn="just">
              <a:spcAft>
                <a:spcPts val="0"/>
              </a:spcAft>
              <a:buNone/>
            </a:pPr>
            <a:endParaRPr lang="en-ZA" sz="1400" dirty="0">
              <a:ea typeface="Calibri" panose="020F0502020204030204" pitchFamily="34" charset="0"/>
              <a:cs typeface="Times New Roman" panose="02020603050405020304" pitchFamily="18" charset="0"/>
            </a:endParaRPr>
          </a:p>
          <a:p>
            <a:pPr algn="just">
              <a:spcAft>
                <a:spcPts val="0"/>
              </a:spcAft>
            </a:pPr>
            <a:r>
              <a:rPr lang="en-GB" sz="1400" dirty="0">
                <a:latin typeface="Century Gothic" panose="020B0502020202020204" pitchFamily="34" charset="0"/>
                <a:ea typeface="Times New Roman" panose="02020603050405020304" pitchFamily="18" charset="0"/>
                <a:cs typeface="Times New Roman" panose="02020603050405020304" pitchFamily="18" charset="0"/>
              </a:rPr>
              <a:t>The school is scheduled to officially open with the first cohort of 140 learners in mid-February 2021.</a:t>
            </a:r>
            <a:endParaRPr lang="en-ZA" sz="1400" dirty="0">
              <a:ea typeface="Calibri" panose="020F0502020204030204" pitchFamily="34" charset="0"/>
              <a:cs typeface="Times New Roman" panose="02020603050405020304" pitchFamily="18" charset="0"/>
            </a:endParaRPr>
          </a:p>
          <a:p>
            <a:pPr marL="0" indent="0" algn="just">
              <a:spcAft>
                <a:spcPts val="0"/>
              </a:spcAft>
              <a:buNone/>
            </a:pPr>
            <a:r>
              <a:rPr lang="en-GB" sz="1400" b="1" dirty="0">
                <a:latin typeface="Century Gothic" panose="020B0502020202020204" pitchFamily="34" charset="0"/>
                <a:ea typeface="Times New Roman" panose="02020603050405020304" pitchFamily="18" charset="0"/>
                <a:cs typeface="Times New Roman" panose="02020603050405020304" pitchFamily="18" charset="0"/>
              </a:rPr>
              <a:t> </a:t>
            </a:r>
            <a:r>
              <a:rPr lang="en-GB" sz="1400" dirty="0">
                <a:latin typeface="Century Gothic" panose="020B0502020202020204" pitchFamily="34" charset="0"/>
                <a:ea typeface="Times New Roman" panose="02020603050405020304" pitchFamily="18" charset="0"/>
                <a:cs typeface="Times New Roman" panose="02020603050405020304" pitchFamily="18" charset="0"/>
              </a:rPr>
              <a:t> </a:t>
            </a:r>
            <a:endParaRPr lang="en-ZA" sz="14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2920871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itle 1">
            <a:extLst>
              <a:ext uri="{FF2B5EF4-FFF2-40B4-BE49-F238E27FC236}">
                <a16:creationId xmlns:a16="http://schemas.microsoft.com/office/drawing/2014/main" xmlns="" id="{FDCBA928-45AA-DF47-84FF-9B421305571C}"/>
              </a:ext>
            </a:extLst>
          </p:cNvPr>
          <p:cNvSpPr txBox="1">
            <a:spLocks noGrp="1"/>
          </p:cNvSpPr>
          <p:nvPr>
            <p:ph type="title"/>
          </p:nvPr>
        </p:nvSpPr>
        <p:spPr>
          <a:xfrm>
            <a:off x="0" y="-15874"/>
            <a:ext cx="7452320" cy="493960"/>
          </a:xfrm>
          <a:solidFill>
            <a:schemeClr val="accent1">
              <a:alpha val="70195"/>
            </a:schemeClr>
          </a:solidFill>
        </p:spPr>
        <p:txBody>
          <a:bodyPr/>
          <a:lstStyle/>
          <a:p>
            <a:pPr>
              <a:defRPr/>
            </a:pPr>
            <a:r>
              <a:rPr lang="en-ZA" sz="1400" dirty="0">
                <a:solidFill>
                  <a:srgbClr val="000000"/>
                </a:solidFill>
                <a:ea typeface="Calibri" panose="020F0502020204030204" pitchFamily="34" charset="0"/>
                <a:cs typeface="Times New Roman" panose="02020603050405020304" pitchFamily="18" charset="0"/>
              </a:rPr>
              <a:t>PROGRESS ON PERFORMANCE TARGETS FOR THE PERIOD UNDER REVIEW</a:t>
            </a:r>
            <a:endParaRPr lang="en-US" altLang="en-US" sz="1800" dirty="0">
              <a:solidFill>
                <a:schemeClr val="tx1"/>
              </a:solidFill>
              <a:latin typeface="Calibri" panose="020F0502020204030204" pitchFamily="34" charset="0"/>
              <a:ea typeface="MS PGothic" panose="020B0600070205080204" pitchFamily="34" charset="-128"/>
              <a:cs typeface="Calibri" panose="020F0502020204030204" pitchFamily="34" charset="0"/>
            </a:endParaRPr>
          </a:p>
        </p:txBody>
      </p:sp>
      <p:sp>
        <p:nvSpPr>
          <p:cNvPr id="23553" name="Slide Number Placeholder 3">
            <a:extLst>
              <a:ext uri="{FF2B5EF4-FFF2-40B4-BE49-F238E27FC236}">
                <a16:creationId xmlns:a16="http://schemas.microsoft.com/office/drawing/2014/main" xmlns="" id="{65D2B2FB-68C6-604C-91C3-729C0CD89AA9}"/>
              </a:ext>
            </a:extLst>
          </p:cNvPr>
          <p:cNvSpPr>
            <a:spLocks noGrp="1"/>
          </p:cNvSpPr>
          <p:nvPr>
            <p:ph type="sldNum" sz="quarter" idx="12"/>
          </p:nvPr>
        </p:nvSpPr>
        <p:spPr bwMode="auto">
          <a:xfrm>
            <a:off x="7596336" y="4886325"/>
            <a:ext cx="1554014" cy="273050"/>
          </a:xfrm>
          <a:extLst>
            <a:ext uri="{909E8E84-426E-40dd-AFC4-6F175D3DCCD1}"/>
            <a:ext uri="{91240B29-F687-4f45-9708-019B960494DF}"/>
          </a:extLst>
        </p:spPr>
        <p:txBody>
          <a:bodyPr/>
          <a:lstStyle>
            <a:lvl1pPr eaLnBrk="0" hangingPunct="0">
              <a:defRPr sz="1800">
                <a:solidFill>
                  <a:schemeClr val="tx1"/>
                </a:solidFill>
                <a:latin typeface="Calibri" charset="0"/>
                <a:ea typeface="MS PGothic" charset="0"/>
                <a:cs typeface="MS PGothic" charset="0"/>
              </a:defRPr>
            </a:lvl1pPr>
            <a:lvl2pPr marL="557213" indent="-214313" eaLnBrk="0" hangingPunct="0">
              <a:defRPr sz="1800">
                <a:solidFill>
                  <a:schemeClr val="tx1"/>
                </a:solidFill>
                <a:latin typeface="Calibri" charset="0"/>
                <a:ea typeface="MS PGothic" charset="0"/>
                <a:cs typeface="MS PGothic" charset="0"/>
              </a:defRPr>
            </a:lvl2pPr>
            <a:lvl3pPr marL="857250" indent="-171450" eaLnBrk="0" hangingPunct="0">
              <a:defRPr sz="1800">
                <a:solidFill>
                  <a:schemeClr val="tx1"/>
                </a:solidFill>
                <a:latin typeface="Calibri" charset="0"/>
                <a:ea typeface="MS PGothic" charset="0"/>
                <a:cs typeface="MS PGothic" charset="0"/>
              </a:defRPr>
            </a:lvl3pPr>
            <a:lvl4pPr marL="1200150" indent="-171450" eaLnBrk="0" hangingPunct="0">
              <a:defRPr sz="1800">
                <a:solidFill>
                  <a:schemeClr val="tx1"/>
                </a:solidFill>
                <a:latin typeface="Calibri" charset="0"/>
                <a:ea typeface="MS PGothic" charset="0"/>
                <a:cs typeface="MS PGothic" charset="0"/>
              </a:defRPr>
            </a:lvl4pPr>
            <a:lvl5pPr marL="1543050" indent="-171450" eaLnBrk="0" hangingPunct="0">
              <a:defRPr sz="1800">
                <a:solidFill>
                  <a:schemeClr val="tx1"/>
                </a:solidFill>
                <a:latin typeface="Calibri" charset="0"/>
                <a:ea typeface="MS PGothic" charset="0"/>
                <a:cs typeface="MS PGothic" charset="0"/>
              </a:defRPr>
            </a:lvl5pPr>
            <a:lvl6pPr marL="1885950" indent="-171450" eaLnBrk="0" fontAlgn="base" hangingPunct="0">
              <a:spcBef>
                <a:spcPct val="0"/>
              </a:spcBef>
              <a:spcAft>
                <a:spcPct val="0"/>
              </a:spcAft>
              <a:defRPr sz="1800">
                <a:solidFill>
                  <a:schemeClr val="tx1"/>
                </a:solidFill>
                <a:latin typeface="Calibri" charset="0"/>
                <a:ea typeface="MS PGothic" charset="0"/>
                <a:cs typeface="MS PGothic" charset="0"/>
              </a:defRPr>
            </a:lvl6pPr>
            <a:lvl7pPr marL="2228850" indent="-171450" eaLnBrk="0" fontAlgn="base" hangingPunct="0">
              <a:spcBef>
                <a:spcPct val="0"/>
              </a:spcBef>
              <a:spcAft>
                <a:spcPct val="0"/>
              </a:spcAft>
              <a:defRPr sz="1800">
                <a:solidFill>
                  <a:schemeClr val="tx1"/>
                </a:solidFill>
                <a:latin typeface="Calibri" charset="0"/>
                <a:ea typeface="MS PGothic" charset="0"/>
                <a:cs typeface="MS PGothic" charset="0"/>
              </a:defRPr>
            </a:lvl7pPr>
            <a:lvl8pPr marL="2571750" indent="-171450" eaLnBrk="0" fontAlgn="base" hangingPunct="0">
              <a:spcBef>
                <a:spcPct val="0"/>
              </a:spcBef>
              <a:spcAft>
                <a:spcPct val="0"/>
              </a:spcAft>
              <a:defRPr sz="1800">
                <a:solidFill>
                  <a:schemeClr val="tx1"/>
                </a:solidFill>
                <a:latin typeface="Calibri" charset="0"/>
                <a:ea typeface="MS PGothic" charset="0"/>
                <a:cs typeface="MS PGothic" charset="0"/>
              </a:defRPr>
            </a:lvl8pPr>
            <a:lvl9pPr marL="2914650" indent="-171450" eaLnBrk="0" fontAlgn="base" hangingPunct="0">
              <a:spcBef>
                <a:spcPct val="0"/>
              </a:spcBef>
              <a:spcAft>
                <a:spcPct val="0"/>
              </a:spcAft>
              <a:defRPr sz="1800">
                <a:solidFill>
                  <a:schemeClr val="tx1"/>
                </a:solidFill>
                <a:latin typeface="Calibri" charset="0"/>
                <a:ea typeface="MS PGothic" charset="0"/>
                <a:cs typeface="MS PGothic" charset="0"/>
              </a:defRPr>
            </a:lvl9pPr>
          </a:lstStyle>
          <a:p>
            <a:pPr eaLnBrk="1" hangingPunct="1">
              <a:defRPr/>
            </a:pPr>
            <a:fld id="{BF2A8685-4204-7247-ABC1-71F1BAA9D6F8}" type="slidenum">
              <a:rPr lang="en-ZA" sz="1050">
                <a:solidFill>
                  <a:srgbClr val="000000"/>
                </a:solidFill>
              </a:rPr>
              <a:pPr eaLnBrk="1" hangingPunct="1">
                <a:defRPr/>
              </a:pPr>
              <a:t>8</a:t>
            </a:fld>
            <a:endParaRPr lang="en-ZA" sz="1050">
              <a:solidFill>
                <a:srgbClr val="000000"/>
              </a:solidFill>
            </a:endParaRPr>
          </a:p>
        </p:txBody>
      </p:sp>
      <p:sp>
        <p:nvSpPr>
          <p:cNvPr id="2" name="Content Placeholder 1"/>
          <p:cNvSpPr>
            <a:spLocks noGrp="1"/>
          </p:cNvSpPr>
          <p:nvPr>
            <p:ph idx="1"/>
          </p:nvPr>
        </p:nvSpPr>
        <p:spPr>
          <a:xfrm>
            <a:off x="-5095" y="261467"/>
            <a:ext cx="7791579" cy="4745404"/>
          </a:xfrm>
        </p:spPr>
        <p:txBody>
          <a:bodyPr/>
          <a:lstStyle/>
          <a:p>
            <a:pPr marL="0" indent="0" algn="just">
              <a:lnSpc>
                <a:spcPct val="107000"/>
              </a:lnSpc>
              <a:spcAft>
                <a:spcPts val="0"/>
              </a:spcAft>
              <a:buNone/>
            </a:pPr>
            <a:r>
              <a:rPr lang="en-GB" sz="1200" b="1" dirty="0">
                <a:latin typeface="Century Gothic" panose="020B0502020202020204" pitchFamily="34" charset="0"/>
                <a:ea typeface="Times New Roman" panose="02020603050405020304" pitchFamily="18" charset="0"/>
                <a:cs typeface="Times New Roman" panose="02020603050405020304" pitchFamily="18" charset="0"/>
              </a:rPr>
              <a:t> </a:t>
            </a:r>
            <a:endParaRPr lang="en-ZA" sz="1400" dirty="0">
              <a:ea typeface="Calibri" panose="020F0502020204030204" pitchFamily="34" charset="0"/>
              <a:cs typeface="Times New Roman" panose="02020603050405020304" pitchFamily="18" charset="0"/>
            </a:endParaRPr>
          </a:p>
          <a:p>
            <a:pPr algn="just">
              <a:lnSpc>
                <a:spcPct val="107000"/>
              </a:lnSpc>
              <a:spcAft>
                <a:spcPts val="0"/>
              </a:spcAft>
              <a:buFont typeface="Wingdings" panose="05000000000000000000" pitchFamily="2" charset="2"/>
              <a:buChar char="Ø"/>
            </a:pPr>
            <a:r>
              <a:rPr lang="en-GB" sz="1400" b="1" dirty="0">
                <a:latin typeface="Century Gothic" panose="020B0502020202020204" pitchFamily="34" charset="0"/>
                <a:ea typeface="Times New Roman" panose="02020603050405020304" pitchFamily="18" charset="0"/>
                <a:cs typeface="Times New Roman" panose="02020603050405020304" pitchFamily="18" charset="0"/>
              </a:rPr>
              <a:t>In-house electronic solutions developed</a:t>
            </a:r>
            <a:endParaRPr lang="en-ZA" sz="1400" dirty="0">
              <a:ea typeface="Calibri" panose="020F0502020204030204" pitchFamily="34" charset="0"/>
              <a:cs typeface="Times New Roman" panose="02020603050405020304" pitchFamily="18" charset="0"/>
            </a:endParaRPr>
          </a:p>
          <a:p>
            <a:pPr algn="just">
              <a:lnSpc>
                <a:spcPct val="107000"/>
              </a:lnSpc>
              <a:spcAft>
                <a:spcPts val="0"/>
              </a:spcAft>
            </a:pPr>
            <a:r>
              <a:rPr lang="en-GB" sz="1400" dirty="0">
                <a:latin typeface="Century Gothic" panose="020B0502020202020204" pitchFamily="34" charset="0"/>
                <a:ea typeface="Times New Roman" panose="02020603050405020304" pitchFamily="18" charset="0"/>
                <a:cs typeface="Times New Roman" panose="02020603050405020304" pitchFamily="18" charset="0"/>
              </a:rPr>
              <a:t>The unit developed a number of in-house solutions to enable online work during the National Lockdown.  These include the online COVID-19 screening form and bid evaluation and adjudication process flows to enable online committee meetings.</a:t>
            </a:r>
            <a:endParaRPr lang="en-ZA" sz="1400" dirty="0">
              <a:ea typeface="Calibri" panose="020F0502020204030204" pitchFamily="34" charset="0"/>
              <a:cs typeface="Times New Roman" panose="02020603050405020304" pitchFamily="18" charset="0"/>
            </a:endParaRPr>
          </a:p>
          <a:p>
            <a:pPr marL="0" indent="0" algn="just">
              <a:lnSpc>
                <a:spcPct val="107000"/>
              </a:lnSpc>
              <a:spcAft>
                <a:spcPts val="0"/>
              </a:spcAft>
              <a:buNone/>
            </a:pPr>
            <a:endParaRPr lang="en-ZA" sz="1400" dirty="0">
              <a:ea typeface="Calibri" panose="020F0502020204030204" pitchFamily="34" charset="0"/>
              <a:cs typeface="Times New Roman" panose="02020603050405020304" pitchFamily="18" charset="0"/>
            </a:endParaRPr>
          </a:p>
          <a:p>
            <a:pPr algn="just">
              <a:lnSpc>
                <a:spcPct val="107000"/>
              </a:lnSpc>
              <a:spcAft>
                <a:spcPts val="0"/>
              </a:spcAft>
              <a:buFont typeface="Wingdings" panose="05000000000000000000" pitchFamily="2" charset="2"/>
              <a:buChar char="Ø"/>
            </a:pPr>
            <a:r>
              <a:rPr lang="en-GB" sz="1400" b="1" dirty="0">
                <a:latin typeface="Century Gothic" panose="020B0502020202020204" pitchFamily="34" charset="0"/>
                <a:ea typeface="Times New Roman" panose="02020603050405020304" pitchFamily="18" charset="0"/>
                <a:cs typeface="Times New Roman" panose="02020603050405020304" pitchFamily="18" charset="0"/>
              </a:rPr>
              <a:t>Engagements with Developers</a:t>
            </a:r>
            <a:endParaRPr lang="en-ZA" sz="1400" dirty="0">
              <a:ea typeface="Calibri" panose="020F0502020204030204" pitchFamily="34" charset="0"/>
              <a:cs typeface="Times New Roman" panose="02020603050405020304" pitchFamily="18" charset="0"/>
            </a:endParaRPr>
          </a:p>
          <a:p>
            <a:pPr algn="just">
              <a:spcAft>
                <a:spcPts val="0"/>
              </a:spcAft>
            </a:pPr>
            <a:r>
              <a:rPr lang="en-GB" sz="1400" dirty="0">
                <a:latin typeface="Century Gothic" panose="020B0502020202020204" pitchFamily="34" charset="0"/>
                <a:ea typeface="Times New Roman" panose="02020603050405020304" pitchFamily="18" charset="0"/>
                <a:cs typeface="Times New Roman" panose="02020603050405020304" pitchFamily="18" charset="0"/>
              </a:rPr>
              <a:t>The unit continues to partner with youth organisations to promote the participation of youth in the development of service delivery innovations.  CPSI is currently playing a mentoring role, including during virtual hackathons and through engagements with start-ups that are developing solutions for the public sector.</a:t>
            </a:r>
          </a:p>
          <a:p>
            <a:pPr marL="0" indent="0" algn="just">
              <a:spcAft>
                <a:spcPts val="0"/>
              </a:spcAft>
              <a:buNone/>
            </a:pPr>
            <a:endParaRPr lang="en-ZA" sz="1400" dirty="0">
              <a:ea typeface="Calibri" panose="020F0502020204030204" pitchFamily="34" charset="0"/>
              <a:cs typeface="Times New Roman" panose="02020603050405020304" pitchFamily="18" charset="0"/>
            </a:endParaRPr>
          </a:p>
          <a:p>
            <a:pPr marL="0" indent="0" algn="just">
              <a:lnSpc>
                <a:spcPct val="107000"/>
              </a:lnSpc>
              <a:spcAft>
                <a:spcPts val="0"/>
              </a:spcAft>
              <a:buNone/>
            </a:pPr>
            <a:r>
              <a:rPr lang="en-GB" sz="1400" dirty="0">
                <a:latin typeface="Century Gothic" panose="020B0502020202020204" pitchFamily="34" charset="0"/>
                <a:ea typeface="Times New Roman" panose="02020603050405020304" pitchFamily="18" charset="0"/>
                <a:cs typeface="Times New Roman" panose="02020603050405020304" pitchFamily="18" charset="0"/>
              </a:rPr>
              <a:t>Progress on long-term development projects (initiated in previous financial years):</a:t>
            </a:r>
            <a:endParaRPr lang="en-ZA" sz="1400" dirty="0">
              <a:ea typeface="Calibri" panose="020F0502020204030204" pitchFamily="34" charset="0"/>
              <a:cs typeface="Times New Roman" panose="02020603050405020304" pitchFamily="18" charset="0"/>
            </a:endParaRPr>
          </a:p>
          <a:p>
            <a:pPr marL="0" indent="0" algn="just">
              <a:lnSpc>
                <a:spcPct val="107000"/>
              </a:lnSpc>
              <a:spcAft>
                <a:spcPts val="0"/>
              </a:spcAft>
              <a:buNone/>
            </a:pPr>
            <a:endParaRPr lang="en-ZA" sz="1400" dirty="0">
              <a:ea typeface="Calibri" panose="020F0502020204030204" pitchFamily="34" charset="0"/>
              <a:cs typeface="Times New Roman" panose="02020603050405020304" pitchFamily="18" charset="0"/>
            </a:endParaRPr>
          </a:p>
          <a:p>
            <a:pPr algn="just">
              <a:spcAft>
                <a:spcPts val="0"/>
              </a:spcAft>
              <a:buFont typeface="Wingdings" panose="05000000000000000000" pitchFamily="2" charset="2"/>
              <a:buChar char="Ø"/>
            </a:pPr>
            <a:r>
              <a:rPr lang="en-GB" sz="1400" b="1" dirty="0">
                <a:latin typeface="Century Gothic" panose="020B0502020202020204" pitchFamily="34" charset="0"/>
                <a:ea typeface="Times New Roman" panose="02020603050405020304" pitchFamily="18" charset="0"/>
                <a:cs typeface="Times New Roman" panose="02020603050405020304" pitchFamily="18" charset="0"/>
              </a:rPr>
              <a:t>Department of Home Affairs Real-time Monitoring</a:t>
            </a:r>
            <a:endParaRPr lang="en-ZA" sz="1400" dirty="0">
              <a:ea typeface="Calibri" panose="020F0502020204030204" pitchFamily="34" charset="0"/>
              <a:cs typeface="Times New Roman" panose="02020603050405020304" pitchFamily="18" charset="0"/>
            </a:endParaRPr>
          </a:p>
          <a:p>
            <a:pPr algn="just">
              <a:spcAft>
                <a:spcPts val="0"/>
              </a:spcAft>
            </a:pPr>
            <a:r>
              <a:rPr lang="en-GB" sz="1400" dirty="0">
                <a:latin typeface="Century Gothic" panose="020B0502020202020204" pitchFamily="34" charset="0"/>
                <a:ea typeface="Times New Roman" panose="02020603050405020304" pitchFamily="18" charset="0"/>
                <a:cs typeface="Times New Roman" panose="02020603050405020304" pitchFamily="18" charset="0"/>
              </a:rPr>
              <a:t>Phase 2 of this long-term initiative, a nine months testing and piloting in two Department of Home Affairs’ offices (Bronkhorstspruit and Pretoria CBD) commenced.  The project is co-funded by CPSI and its implementation partner, the Gauteng’s The Innovation Hub. The initiative measures Compliance and Performance against set standards and benchmarks.  If successful, it has application for real-time monitoring of most frontline services.</a:t>
            </a:r>
            <a:endParaRPr lang="en-ZA" sz="14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699432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itle 1">
            <a:extLst>
              <a:ext uri="{FF2B5EF4-FFF2-40B4-BE49-F238E27FC236}">
                <a16:creationId xmlns:a16="http://schemas.microsoft.com/office/drawing/2014/main" xmlns="" id="{FDCBA928-45AA-DF47-84FF-9B421305571C}"/>
              </a:ext>
            </a:extLst>
          </p:cNvPr>
          <p:cNvSpPr txBox="1">
            <a:spLocks noGrp="1"/>
          </p:cNvSpPr>
          <p:nvPr>
            <p:ph type="title"/>
          </p:nvPr>
        </p:nvSpPr>
        <p:spPr>
          <a:xfrm>
            <a:off x="0" y="-15874"/>
            <a:ext cx="7452320" cy="493960"/>
          </a:xfrm>
          <a:solidFill>
            <a:schemeClr val="accent1">
              <a:alpha val="70195"/>
            </a:schemeClr>
          </a:solidFill>
        </p:spPr>
        <p:txBody>
          <a:bodyPr/>
          <a:lstStyle/>
          <a:p>
            <a:pPr>
              <a:defRPr/>
            </a:pPr>
            <a:r>
              <a:rPr lang="en-ZA" sz="1400" dirty="0">
                <a:solidFill>
                  <a:srgbClr val="000000"/>
                </a:solidFill>
                <a:ea typeface="Calibri" panose="020F0502020204030204" pitchFamily="34" charset="0"/>
                <a:cs typeface="Times New Roman" panose="02020603050405020304" pitchFamily="18" charset="0"/>
              </a:rPr>
              <a:t>PROGRESS ON PERFORMANCE TARGETS FOR THE PERIOD UNDER REVIEW</a:t>
            </a:r>
            <a:endParaRPr lang="en-US" altLang="en-US" sz="1800" dirty="0">
              <a:solidFill>
                <a:schemeClr val="tx1"/>
              </a:solidFill>
              <a:latin typeface="Calibri" panose="020F0502020204030204" pitchFamily="34" charset="0"/>
              <a:ea typeface="MS PGothic" panose="020B0600070205080204" pitchFamily="34" charset="-128"/>
              <a:cs typeface="Calibri" panose="020F0502020204030204" pitchFamily="34" charset="0"/>
            </a:endParaRPr>
          </a:p>
        </p:txBody>
      </p:sp>
      <p:sp>
        <p:nvSpPr>
          <p:cNvPr id="23553" name="Slide Number Placeholder 3">
            <a:extLst>
              <a:ext uri="{FF2B5EF4-FFF2-40B4-BE49-F238E27FC236}">
                <a16:creationId xmlns:a16="http://schemas.microsoft.com/office/drawing/2014/main" xmlns="" id="{65D2B2FB-68C6-604C-91C3-729C0CD89AA9}"/>
              </a:ext>
            </a:extLst>
          </p:cNvPr>
          <p:cNvSpPr>
            <a:spLocks noGrp="1"/>
          </p:cNvSpPr>
          <p:nvPr>
            <p:ph type="sldNum" sz="quarter" idx="12"/>
          </p:nvPr>
        </p:nvSpPr>
        <p:spPr bwMode="auto">
          <a:xfrm>
            <a:off x="7596336" y="4886325"/>
            <a:ext cx="1554014" cy="273050"/>
          </a:xfrm>
          <a:extLst>
            <a:ext uri="{909E8E84-426E-40dd-AFC4-6F175D3DCCD1}"/>
            <a:ext uri="{91240B29-F687-4f45-9708-019B960494DF}"/>
          </a:extLst>
        </p:spPr>
        <p:txBody>
          <a:bodyPr/>
          <a:lstStyle>
            <a:lvl1pPr eaLnBrk="0" hangingPunct="0">
              <a:defRPr sz="1800">
                <a:solidFill>
                  <a:schemeClr val="tx1"/>
                </a:solidFill>
                <a:latin typeface="Calibri" charset="0"/>
                <a:ea typeface="MS PGothic" charset="0"/>
                <a:cs typeface="MS PGothic" charset="0"/>
              </a:defRPr>
            </a:lvl1pPr>
            <a:lvl2pPr marL="557213" indent="-214313" eaLnBrk="0" hangingPunct="0">
              <a:defRPr sz="1800">
                <a:solidFill>
                  <a:schemeClr val="tx1"/>
                </a:solidFill>
                <a:latin typeface="Calibri" charset="0"/>
                <a:ea typeface="MS PGothic" charset="0"/>
                <a:cs typeface="MS PGothic" charset="0"/>
              </a:defRPr>
            </a:lvl2pPr>
            <a:lvl3pPr marL="857250" indent="-171450" eaLnBrk="0" hangingPunct="0">
              <a:defRPr sz="1800">
                <a:solidFill>
                  <a:schemeClr val="tx1"/>
                </a:solidFill>
                <a:latin typeface="Calibri" charset="0"/>
                <a:ea typeface="MS PGothic" charset="0"/>
                <a:cs typeface="MS PGothic" charset="0"/>
              </a:defRPr>
            </a:lvl3pPr>
            <a:lvl4pPr marL="1200150" indent="-171450" eaLnBrk="0" hangingPunct="0">
              <a:defRPr sz="1800">
                <a:solidFill>
                  <a:schemeClr val="tx1"/>
                </a:solidFill>
                <a:latin typeface="Calibri" charset="0"/>
                <a:ea typeface="MS PGothic" charset="0"/>
                <a:cs typeface="MS PGothic" charset="0"/>
              </a:defRPr>
            </a:lvl4pPr>
            <a:lvl5pPr marL="1543050" indent="-171450" eaLnBrk="0" hangingPunct="0">
              <a:defRPr sz="1800">
                <a:solidFill>
                  <a:schemeClr val="tx1"/>
                </a:solidFill>
                <a:latin typeface="Calibri" charset="0"/>
                <a:ea typeface="MS PGothic" charset="0"/>
                <a:cs typeface="MS PGothic" charset="0"/>
              </a:defRPr>
            </a:lvl5pPr>
            <a:lvl6pPr marL="1885950" indent="-171450" eaLnBrk="0" fontAlgn="base" hangingPunct="0">
              <a:spcBef>
                <a:spcPct val="0"/>
              </a:spcBef>
              <a:spcAft>
                <a:spcPct val="0"/>
              </a:spcAft>
              <a:defRPr sz="1800">
                <a:solidFill>
                  <a:schemeClr val="tx1"/>
                </a:solidFill>
                <a:latin typeface="Calibri" charset="0"/>
                <a:ea typeface="MS PGothic" charset="0"/>
                <a:cs typeface="MS PGothic" charset="0"/>
              </a:defRPr>
            </a:lvl6pPr>
            <a:lvl7pPr marL="2228850" indent="-171450" eaLnBrk="0" fontAlgn="base" hangingPunct="0">
              <a:spcBef>
                <a:spcPct val="0"/>
              </a:spcBef>
              <a:spcAft>
                <a:spcPct val="0"/>
              </a:spcAft>
              <a:defRPr sz="1800">
                <a:solidFill>
                  <a:schemeClr val="tx1"/>
                </a:solidFill>
                <a:latin typeface="Calibri" charset="0"/>
                <a:ea typeface="MS PGothic" charset="0"/>
                <a:cs typeface="MS PGothic" charset="0"/>
              </a:defRPr>
            </a:lvl7pPr>
            <a:lvl8pPr marL="2571750" indent="-171450" eaLnBrk="0" fontAlgn="base" hangingPunct="0">
              <a:spcBef>
                <a:spcPct val="0"/>
              </a:spcBef>
              <a:spcAft>
                <a:spcPct val="0"/>
              </a:spcAft>
              <a:defRPr sz="1800">
                <a:solidFill>
                  <a:schemeClr val="tx1"/>
                </a:solidFill>
                <a:latin typeface="Calibri" charset="0"/>
                <a:ea typeface="MS PGothic" charset="0"/>
                <a:cs typeface="MS PGothic" charset="0"/>
              </a:defRPr>
            </a:lvl8pPr>
            <a:lvl9pPr marL="2914650" indent="-171450" eaLnBrk="0" fontAlgn="base" hangingPunct="0">
              <a:spcBef>
                <a:spcPct val="0"/>
              </a:spcBef>
              <a:spcAft>
                <a:spcPct val="0"/>
              </a:spcAft>
              <a:defRPr sz="1800">
                <a:solidFill>
                  <a:schemeClr val="tx1"/>
                </a:solidFill>
                <a:latin typeface="Calibri" charset="0"/>
                <a:ea typeface="MS PGothic" charset="0"/>
                <a:cs typeface="MS PGothic" charset="0"/>
              </a:defRPr>
            </a:lvl9pPr>
          </a:lstStyle>
          <a:p>
            <a:pPr eaLnBrk="1" hangingPunct="1">
              <a:defRPr/>
            </a:pPr>
            <a:fld id="{BF2A8685-4204-7247-ABC1-71F1BAA9D6F8}" type="slidenum">
              <a:rPr lang="en-ZA" sz="1050">
                <a:solidFill>
                  <a:srgbClr val="000000"/>
                </a:solidFill>
              </a:rPr>
              <a:pPr eaLnBrk="1" hangingPunct="1">
                <a:defRPr/>
              </a:pPr>
              <a:t>9</a:t>
            </a:fld>
            <a:endParaRPr lang="en-ZA" sz="1050">
              <a:solidFill>
                <a:srgbClr val="000000"/>
              </a:solidFill>
            </a:endParaRPr>
          </a:p>
        </p:txBody>
      </p:sp>
      <p:sp>
        <p:nvSpPr>
          <p:cNvPr id="2" name="Content Placeholder 1"/>
          <p:cNvSpPr>
            <a:spLocks noGrp="1"/>
          </p:cNvSpPr>
          <p:nvPr>
            <p:ph idx="1"/>
          </p:nvPr>
        </p:nvSpPr>
        <p:spPr>
          <a:xfrm>
            <a:off x="-5095" y="398097"/>
            <a:ext cx="7791579" cy="4684444"/>
          </a:xfrm>
        </p:spPr>
        <p:txBody>
          <a:bodyPr/>
          <a:lstStyle/>
          <a:p>
            <a:pPr marL="0" indent="0" algn="just">
              <a:spcAft>
                <a:spcPts val="0"/>
              </a:spcAft>
              <a:buNone/>
            </a:pPr>
            <a:r>
              <a:rPr lang="en-GB" sz="1400" dirty="0">
                <a:latin typeface="Century Gothic" panose="020B0502020202020204" pitchFamily="34" charset="0"/>
                <a:ea typeface="Times New Roman" panose="02020603050405020304" pitchFamily="18" charset="0"/>
                <a:cs typeface="Times New Roman" panose="02020603050405020304" pitchFamily="18" charset="0"/>
              </a:rPr>
              <a:t> Current </a:t>
            </a:r>
            <a:r>
              <a:rPr lang="en-GB" sz="1400" b="1" i="1" dirty="0">
                <a:latin typeface="Century Gothic" panose="020B0502020202020204" pitchFamily="34" charset="0"/>
                <a:ea typeface="Times New Roman" panose="02020603050405020304" pitchFamily="18" charset="0"/>
                <a:cs typeface="Times New Roman" panose="02020603050405020304" pitchFamily="18" charset="0"/>
              </a:rPr>
              <a:t>Research Initiatives:</a:t>
            </a:r>
            <a:endParaRPr lang="en-ZA" sz="1400" dirty="0">
              <a:ea typeface="Calibri" panose="020F0502020204030204" pitchFamily="34" charset="0"/>
              <a:cs typeface="Times New Roman" panose="02020603050405020304" pitchFamily="18" charset="0"/>
            </a:endParaRPr>
          </a:p>
          <a:p>
            <a:pPr marL="0" indent="0" algn="just">
              <a:spcAft>
                <a:spcPts val="0"/>
              </a:spcAft>
              <a:buNone/>
            </a:pPr>
            <a:r>
              <a:rPr lang="en-GB" sz="1400" b="1" i="1" dirty="0">
                <a:latin typeface="Century Gothic" panose="020B0502020202020204" pitchFamily="34" charset="0"/>
                <a:ea typeface="Times New Roman" panose="02020603050405020304" pitchFamily="18" charset="0"/>
                <a:cs typeface="Times New Roman" panose="02020603050405020304" pitchFamily="18" charset="0"/>
              </a:rPr>
              <a:t> </a:t>
            </a:r>
            <a:endParaRPr lang="en-ZA" sz="1400" dirty="0">
              <a:ea typeface="Calibri" panose="020F0502020204030204" pitchFamily="34" charset="0"/>
              <a:cs typeface="Times New Roman" panose="02020603050405020304" pitchFamily="18" charset="0"/>
            </a:endParaRPr>
          </a:p>
          <a:p>
            <a:pPr algn="just">
              <a:spcAft>
                <a:spcPts val="0"/>
              </a:spcAft>
              <a:buFont typeface="Wingdings" panose="05000000000000000000" pitchFamily="2" charset="2"/>
              <a:buChar char="Ø"/>
            </a:pPr>
            <a:r>
              <a:rPr lang="en-GB" sz="1400" b="1" dirty="0">
                <a:latin typeface="Century Gothic" panose="020B0502020202020204" pitchFamily="34" charset="0"/>
                <a:ea typeface="Times New Roman" panose="02020603050405020304" pitchFamily="18" charset="0"/>
                <a:cs typeface="Times New Roman" panose="02020603050405020304" pitchFamily="18" charset="0"/>
              </a:rPr>
              <a:t>Rapid Assessment of Public Sector Innovation	</a:t>
            </a:r>
            <a:endParaRPr lang="en-ZA" sz="1400" dirty="0">
              <a:ea typeface="Calibri" panose="020F0502020204030204" pitchFamily="34" charset="0"/>
              <a:cs typeface="Times New Roman" panose="02020603050405020304" pitchFamily="18" charset="0"/>
            </a:endParaRPr>
          </a:p>
          <a:p>
            <a:pPr algn="just">
              <a:spcAft>
                <a:spcPts val="0"/>
              </a:spcAft>
            </a:pPr>
            <a:r>
              <a:rPr lang="en-GB" sz="1400" dirty="0">
                <a:latin typeface="Century Gothic" panose="020B0502020202020204" pitchFamily="34" charset="0"/>
                <a:ea typeface="Times New Roman" panose="02020603050405020304" pitchFamily="18" charset="0"/>
                <a:cs typeface="Times New Roman" panose="02020603050405020304" pitchFamily="18" charset="0"/>
              </a:rPr>
              <a:t>The CPSI, in partnership with the National Advisory Council on Innovation, an entity  of the Department of Science and Innovation, conducted a rapid assessment of the state of public sector innovation. This assessment is a pre-curser for a more comprehensive assessment at individual, organisational and systems level.</a:t>
            </a:r>
          </a:p>
          <a:p>
            <a:pPr marL="0" indent="0" algn="just">
              <a:spcAft>
                <a:spcPts val="0"/>
              </a:spcAft>
              <a:buNone/>
            </a:pPr>
            <a:endParaRPr lang="en-ZA" sz="1400" dirty="0">
              <a:ea typeface="Calibri" panose="020F0502020204030204" pitchFamily="34" charset="0"/>
              <a:cs typeface="Times New Roman" panose="02020603050405020304" pitchFamily="18" charset="0"/>
            </a:endParaRPr>
          </a:p>
          <a:p>
            <a:pPr algn="just">
              <a:spcAft>
                <a:spcPts val="0"/>
              </a:spcAft>
              <a:buFont typeface="Wingdings" panose="05000000000000000000" pitchFamily="2" charset="2"/>
              <a:buChar char="Ø"/>
            </a:pPr>
            <a:r>
              <a:rPr lang="en-GB" sz="1400" b="1" dirty="0">
                <a:latin typeface="Century Gothic" panose="020B0502020202020204" pitchFamily="34" charset="0"/>
                <a:ea typeface="Times New Roman" panose="02020603050405020304" pitchFamily="18" charset="0"/>
                <a:cs typeface="Times New Roman" panose="02020603050405020304" pitchFamily="18" charset="0"/>
              </a:rPr>
              <a:t>Compendium of COVID-19 related Innovations </a:t>
            </a:r>
            <a:endParaRPr lang="en-ZA" sz="1400" dirty="0">
              <a:ea typeface="Calibri" panose="020F0502020204030204" pitchFamily="34" charset="0"/>
              <a:cs typeface="Times New Roman" panose="02020603050405020304" pitchFamily="18" charset="0"/>
            </a:endParaRPr>
          </a:p>
          <a:p>
            <a:pPr algn="just">
              <a:spcAft>
                <a:spcPts val="0"/>
              </a:spcAft>
            </a:pPr>
            <a:r>
              <a:rPr lang="en-GB" sz="1400" dirty="0">
                <a:latin typeface="Century Gothic" panose="020B0502020202020204" pitchFamily="34" charset="0"/>
                <a:ea typeface="Times New Roman" panose="02020603050405020304" pitchFamily="18" charset="0"/>
                <a:cs typeface="Times New Roman" panose="02020603050405020304" pitchFamily="18" charset="0"/>
              </a:rPr>
              <a:t>A repository of innovations in response to Covid-19 challenges is being compiled and includes both global and local innovations. It will be available online as part of a revamped CPSI website.</a:t>
            </a:r>
          </a:p>
          <a:p>
            <a:pPr algn="just">
              <a:spcAft>
                <a:spcPts val="0"/>
              </a:spcAft>
            </a:pPr>
            <a:endParaRPr lang="en-ZA" sz="1400" dirty="0">
              <a:ea typeface="Calibri" panose="020F0502020204030204" pitchFamily="34" charset="0"/>
              <a:cs typeface="Times New Roman" panose="02020603050405020304" pitchFamily="18" charset="0"/>
            </a:endParaRPr>
          </a:p>
          <a:p>
            <a:pPr algn="just">
              <a:spcAft>
                <a:spcPts val="0"/>
              </a:spcAft>
              <a:buFont typeface="Wingdings" panose="05000000000000000000" pitchFamily="2" charset="2"/>
              <a:buChar char="Ø"/>
            </a:pPr>
            <a:r>
              <a:rPr lang="en-GB" sz="1400" b="1" dirty="0" err="1">
                <a:latin typeface="Century Gothic" panose="020B0502020202020204" pitchFamily="34" charset="0"/>
                <a:ea typeface="Times New Roman" panose="02020603050405020304" pitchFamily="18" charset="0"/>
                <a:cs typeface="Times New Roman" panose="02020603050405020304" pitchFamily="18" charset="0"/>
              </a:rPr>
              <a:t>Professionalisation</a:t>
            </a:r>
            <a:r>
              <a:rPr lang="en-GB" sz="1400" b="1" dirty="0">
                <a:latin typeface="Century Gothic" panose="020B0502020202020204" pitchFamily="34" charset="0"/>
                <a:ea typeface="Times New Roman" panose="02020603050405020304" pitchFamily="18" charset="0"/>
                <a:cs typeface="Times New Roman" panose="02020603050405020304" pitchFamily="18" charset="0"/>
              </a:rPr>
              <a:t> of the Public Service</a:t>
            </a:r>
            <a:endParaRPr lang="en-ZA" sz="1400" dirty="0">
              <a:ea typeface="Calibri" panose="020F0502020204030204" pitchFamily="34" charset="0"/>
              <a:cs typeface="Times New Roman" panose="02020603050405020304" pitchFamily="18" charset="0"/>
            </a:endParaRPr>
          </a:p>
          <a:p>
            <a:pPr algn="just">
              <a:spcAft>
                <a:spcPts val="0"/>
              </a:spcAft>
            </a:pPr>
            <a:r>
              <a:rPr lang="en-GB" sz="1400" dirty="0">
                <a:latin typeface="Century Gothic" panose="020B0502020202020204" pitchFamily="34" charset="0"/>
                <a:ea typeface="Times New Roman" panose="02020603050405020304" pitchFamily="18" charset="0"/>
                <a:cs typeface="Times New Roman" panose="02020603050405020304" pitchFamily="18" charset="0"/>
              </a:rPr>
              <a:t>The CPSI continues to make inputs related to innovation towards important discussion documents such as:</a:t>
            </a:r>
          </a:p>
          <a:p>
            <a:pPr lvl="1" algn="just">
              <a:spcAft>
                <a:spcPts val="0"/>
              </a:spcAft>
            </a:pPr>
            <a:r>
              <a:rPr lang="en-GB" sz="1400" dirty="0">
                <a:latin typeface="Century Gothic" panose="020B0502020202020204" pitchFamily="34" charset="0"/>
                <a:ea typeface="Times New Roman" panose="02020603050405020304" pitchFamily="18" charset="0"/>
                <a:cs typeface="Times New Roman" panose="02020603050405020304" pitchFamily="18" charset="0"/>
              </a:rPr>
              <a:t>the </a:t>
            </a:r>
            <a:r>
              <a:rPr lang="en-GB" sz="1400" i="1" dirty="0">
                <a:latin typeface="Century Gothic" panose="020B0502020202020204" pitchFamily="34" charset="0"/>
                <a:ea typeface="Times New Roman" panose="02020603050405020304" pitchFamily="18" charset="0"/>
                <a:cs typeface="Times New Roman" panose="02020603050405020304" pitchFamily="18" charset="0"/>
              </a:rPr>
              <a:t>Professionalisation of the Public Service</a:t>
            </a:r>
            <a:r>
              <a:rPr lang="en-GB" sz="1400" dirty="0">
                <a:latin typeface="Century Gothic" panose="020B0502020202020204" pitchFamily="34" charset="0"/>
                <a:ea typeface="Times New Roman" panose="02020603050405020304" pitchFamily="18" charset="0"/>
                <a:cs typeface="Times New Roman" panose="02020603050405020304" pitchFamily="18" charset="0"/>
              </a:rPr>
              <a:t> work being done by the National School of Government, currently out for public comment.</a:t>
            </a:r>
          </a:p>
          <a:p>
            <a:pPr lvl="1" algn="just">
              <a:spcAft>
                <a:spcPts val="0"/>
              </a:spcAft>
            </a:pPr>
            <a:r>
              <a:rPr lang="en-GB" sz="1400" dirty="0">
                <a:latin typeface="Century Gothic" panose="020B0502020202020204" pitchFamily="34" charset="0"/>
                <a:ea typeface="Times New Roman" panose="02020603050405020304" pitchFamily="18" charset="0"/>
                <a:cs typeface="Times New Roman" panose="02020603050405020304" pitchFamily="18" charset="0"/>
              </a:rPr>
              <a:t>a UNDP study on COVID-19 impacts on the social and governance sectors and recommendations for post-COVID-19  governance. The findings were presented by UNDP:SA as part of the CPSI Annual Public Sector Innovation Conference</a:t>
            </a:r>
            <a:endParaRPr lang="en-ZA" sz="1400" dirty="0">
              <a:ea typeface="Calibri" panose="020F0502020204030204" pitchFamily="34" charset="0"/>
              <a:cs typeface="Times New Roman" panose="02020603050405020304" pitchFamily="18" charset="0"/>
            </a:endParaRPr>
          </a:p>
          <a:p>
            <a:pPr lvl="1" algn="just">
              <a:spcAft>
                <a:spcPts val="0"/>
              </a:spcAft>
            </a:pPr>
            <a:endParaRPr lang="en-ZA" sz="1400" dirty="0">
              <a:ea typeface="Calibri" panose="020F0502020204030204" pitchFamily="34" charset="0"/>
              <a:cs typeface="Times New Roman" panose="02020603050405020304" pitchFamily="18" charset="0"/>
            </a:endParaRPr>
          </a:p>
          <a:p>
            <a:pPr marL="0" indent="0" algn="just">
              <a:spcAft>
                <a:spcPts val="0"/>
              </a:spcAft>
              <a:buNone/>
            </a:pPr>
            <a:r>
              <a:rPr lang="en-GB" sz="1400" dirty="0">
                <a:latin typeface="Century Gothic" panose="020B0502020202020204" pitchFamily="34" charset="0"/>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xmlns="" val="1424854256"/>
      </p:ext>
    </p:extLst>
  </p:cSld>
  <p:clrMapOvr>
    <a:masterClrMapping/>
  </p:clrMapOvr>
</p:sld>
</file>

<file path=ppt/theme/theme1.xml><?xml version="1.0" encoding="utf-8"?>
<a:theme xmlns:a="http://schemas.openxmlformats.org/drawingml/2006/main" name="2_Arvirargus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Arvirargus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E9238B0533AE7478B221ED7B1F20D40" ma:contentTypeVersion="6" ma:contentTypeDescription="Create a new document." ma:contentTypeScope="" ma:versionID="a6a46bf1f844bee88eeab030a7769e2f">
  <xsd:schema xmlns:xsd="http://www.w3.org/2001/XMLSchema" xmlns:xs="http://www.w3.org/2001/XMLSchema" xmlns:p="http://schemas.microsoft.com/office/2006/metadata/properties" xmlns:ns2="aaa00020-5749-4a71-8469-8e114c9a4028" xmlns:ns3="a77ca97e-f396-48a1-a591-b86c421b71ba" targetNamespace="http://schemas.microsoft.com/office/2006/metadata/properties" ma:root="true" ma:fieldsID="2fc9b47a6dffe4873cf0941abb64729d" ns2:_="" ns3:_="">
    <xsd:import namespace="aaa00020-5749-4a71-8469-8e114c9a4028"/>
    <xsd:import namespace="a77ca97e-f396-48a1-a591-b86c421b71b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a00020-5749-4a71-8469-8e114c9a402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77ca97e-f396-48a1-a591-b86c421b71ba"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1E61C34-3C32-484B-B6B3-63119B7DBDBA}">
  <ds:schemaRefs>
    <ds:schemaRef ds:uri="a77ca97e-f396-48a1-a591-b86c421b71ba"/>
    <ds:schemaRef ds:uri="aaa00020-5749-4a71-8469-8e114c9a402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D543895C-6053-42E8-9413-A107FDE15054}">
  <ds:schemaRefs>
    <ds:schemaRef ds:uri="aaa00020-5749-4a71-8469-8e114c9a4028"/>
    <ds:schemaRef ds:uri="http://purl.org/dc/dcmitype/"/>
    <ds:schemaRef ds:uri="a77ca97e-f396-48a1-a591-b86c421b71ba"/>
    <ds:schemaRef ds:uri="http://schemas.microsoft.com/office/infopath/2007/PartnerControls"/>
    <ds:schemaRef ds:uri="http://schemas.microsoft.com/office/2006/documentManagement/types"/>
    <ds:schemaRef ds:uri="http://www.w3.org/XML/1998/namespace"/>
    <ds:schemaRef ds:uri="http://schemas.openxmlformats.org/package/2006/metadata/core-properties"/>
    <ds:schemaRef ds:uri="http://purl.org/dc/elements/1.1/"/>
    <ds:schemaRef ds:uri="http://purl.org/dc/terms/"/>
    <ds:schemaRef ds:uri="http://schemas.microsoft.com/office/2006/metadata/properties"/>
  </ds:schemaRefs>
</ds:datastoreItem>
</file>

<file path=customXml/itemProps3.xml><?xml version="1.0" encoding="utf-8"?>
<ds:datastoreItem xmlns:ds="http://schemas.openxmlformats.org/officeDocument/2006/customXml" ds:itemID="{DEEEBFD1-FC99-429D-8053-A47F2C6D01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2975</TotalTime>
  <Words>1967</Words>
  <Application>Microsoft Office PowerPoint</Application>
  <PresentationFormat>On-screen Show (16:9)</PresentationFormat>
  <Paragraphs>634</Paragraphs>
  <Slides>22</Slides>
  <Notes>2</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2_Arvirargus template</vt:lpstr>
      <vt:lpstr>1_Arvirargus template</vt:lpstr>
      <vt:lpstr>        1st and 2nd Quarter 2020/21 (Mid Year Report)  Presentation to Portfolio Committee  </vt:lpstr>
      <vt:lpstr> Content</vt:lpstr>
      <vt:lpstr> Introduction</vt:lpstr>
      <vt:lpstr>OVERALL CPSI 1st and 2nd QUARTER PERFORMANCE ON THE IMPLEMENTATION OF THE 2020/21 APP TARGETS</vt:lpstr>
      <vt:lpstr>1st Quarter Target</vt:lpstr>
      <vt:lpstr>2nd Quarter Targets</vt:lpstr>
      <vt:lpstr>PROGRESS ON PERFORMANCE TARGETS FOR THE PERIOD UNDER REVIEW</vt:lpstr>
      <vt:lpstr>PROGRESS ON PERFORMANCE TARGETS FOR THE PERIOD UNDER REVIEW</vt:lpstr>
      <vt:lpstr>PROGRESS ON PERFORMANCE TARGETS FOR THE PERIOD UNDER REVIEW</vt:lpstr>
      <vt:lpstr>PROGRESS ON PERFORMANCE TARGETS FOR THE PERIOD UNDER REVIEW</vt:lpstr>
      <vt:lpstr>PROGRESS ON PERFORMANCE TARGETS FOR THE PERIOD UNDER REVIEW</vt:lpstr>
      <vt:lpstr>PROGRESS ON PERFORMANCE TARGETS FOR THE PERIOD UNDER REVIEW</vt:lpstr>
      <vt:lpstr>Human Resource Information</vt:lpstr>
      <vt:lpstr> </vt:lpstr>
      <vt:lpstr>Appropriation statement</vt:lpstr>
      <vt:lpstr>Appropriation statement (continued)</vt:lpstr>
      <vt:lpstr>Appropriation statement (continued)</vt:lpstr>
      <vt:lpstr>Appropriation statement (continued)</vt:lpstr>
      <vt:lpstr>Appropriation statement (continued)</vt:lpstr>
      <vt:lpstr>Appropriation statement (continued)</vt:lpstr>
      <vt:lpstr>30 Days payment</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Siyethemba Kunene</dc:creator>
  <cp:lastModifiedBy>USER</cp:lastModifiedBy>
  <cp:revision>36</cp:revision>
  <cp:lastPrinted>2020-02-14T12:50:40Z</cp:lastPrinted>
  <dcterms:modified xsi:type="dcterms:W3CDTF">2021-02-03T11:20:25Z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0x0101005E9238B0533AE7478B221ED7B1F20D40</vt:lpwstr>
  </property>
</Properties>
</file>