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840" r:id="rId7"/>
    <p:sldMasterId id="2147483864" r:id="rId8"/>
  </p:sldMasterIdLst>
  <p:notesMasterIdLst>
    <p:notesMasterId r:id="rId22"/>
  </p:notesMasterIdLst>
  <p:handoutMasterIdLst>
    <p:handoutMasterId r:id="rId23"/>
  </p:handoutMasterIdLst>
  <p:sldIdLst>
    <p:sldId id="258" r:id="rId9"/>
    <p:sldId id="327" r:id="rId10"/>
    <p:sldId id="328" r:id="rId11"/>
    <p:sldId id="329" r:id="rId12"/>
    <p:sldId id="343" r:id="rId13"/>
    <p:sldId id="334" r:id="rId14"/>
    <p:sldId id="352" r:id="rId15"/>
    <p:sldId id="348" r:id="rId16"/>
    <p:sldId id="344" r:id="rId17"/>
    <p:sldId id="351" r:id="rId18"/>
    <p:sldId id="341" r:id="rId19"/>
    <p:sldId id="349" r:id="rId20"/>
    <p:sldId id="32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95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1" autoAdjust="0"/>
    <p:restoredTop sz="94434" autoAdjust="0"/>
  </p:normalViewPr>
  <p:slideViewPr>
    <p:cSldViewPr>
      <p:cViewPr varScale="1">
        <p:scale>
          <a:sx n="53" d="100"/>
          <a:sy n="53" d="100"/>
        </p:scale>
        <p:origin x="1026"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Allocation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Sheet1!$B$2:$B$6</c:f>
              <c:numCache>
                <c:formatCode>General</c:formatCode>
                <c:ptCount val="5"/>
                <c:pt idx="0">
                  <c:v>30.984999999999999</c:v>
                </c:pt>
                <c:pt idx="1">
                  <c:v>29.347000000000001</c:v>
                </c:pt>
                <c:pt idx="2">
                  <c:v>29.335999999999999</c:v>
                </c:pt>
                <c:pt idx="3">
                  <c:v>29.649000000000001</c:v>
                </c:pt>
                <c:pt idx="4">
                  <c:v>29.649000000000001</c:v>
                </c:pt>
              </c:numCache>
            </c:numRef>
          </c:val>
          <c:extLst>
            <c:ext xmlns:c16="http://schemas.microsoft.com/office/drawing/2014/chart" uri="{C3380CC4-5D6E-409C-BE32-E72D297353CC}">
              <c16:uniqueId val="{00000000-20E9-324A-8521-A5B671E170F5}"/>
            </c:ext>
          </c:extLst>
        </c:ser>
        <c:ser>
          <c:idx val="1"/>
          <c:order val="1"/>
          <c:tx>
            <c:strRef>
              <c:f>Sheet1!$C$1</c:f>
              <c:strCache>
                <c:ptCount val="1"/>
                <c:pt idx="0">
                  <c:v>Requirement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Sheet1!$C$2:$C$6</c:f>
              <c:numCache>
                <c:formatCode>General</c:formatCode>
                <c:ptCount val="5"/>
                <c:pt idx="0">
                  <c:v>32.954999999999998</c:v>
                </c:pt>
                <c:pt idx="1">
                  <c:v>33.746000000000002</c:v>
                </c:pt>
                <c:pt idx="2">
                  <c:v>34.036000000000001</c:v>
                </c:pt>
                <c:pt idx="3">
                  <c:v>34.341000000000001</c:v>
                </c:pt>
                <c:pt idx="4">
                  <c:v>34.21</c:v>
                </c:pt>
              </c:numCache>
            </c:numRef>
          </c:val>
          <c:extLst>
            <c:ext xmlns:c16="http://schemas.microsoft.com/office/drawing/2014/chart" uri="{C3380CC4-5D6E-409C-BE32-E72D297353CC}">
              <c16:uniqueId val="{00000001-20E9-324A-8521-A5B671E170F5}"/>
            </c:ext>
          </c:extLst>
        </c:ser>
        <c:ser>
          <c:idx val="2"/>
          <c:order val="2"/>
          <c:tx>
            <c:strRef>
              <c:f>Sheet1!$D$1</c:f>
              <c:strCache>
                <c:ptCount val="1"/>
                <c:pt idx="0">
                  <c:v>Shortfall</c:v>
                </c:pt>
              </c:strCache>
            </c:strRef>
          </c:tx>
          <c:spPr>
            <a:solidFill>
              <a:schemeClr val="accent3"/>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FE-4E7D-8341-E719389358E5}"/>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FE-4E7D-8341-E719389358E5}"/>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FE-4E7D-8341-E719389358E5}"/>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FE-4E7D-8341-E719389358E5}"/>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FE-4E7D-8341-E719389358E5}"/>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2020/21</c:v>
                </c:pt>
                <c:pt idx="1">
                  <c:v>FY 2021/22</c:v>
                </c:pt>
                <c:pt idx="2">
                  <c:v>FY 2022/23</c:v>
                </c:pt>
                <c:pt idx="3">
                  <c:v>FY 2023/24</c:v>
                </c:pt>
                <c:pt idx="4">
                  <c:v>FY 2024/25</c:v>
                </c:pt>
              </c:strCache>
            </c:strRef>
          </c:cat>
          <c:val>
            <c:numRef>
              <c:f>Sheet1!$D$2:$D$6</c:f>
              <c:numCache>
                <c:formatCode>General</c:formatCode>
                <c:ptCount val="5"/>
                <c:pt idx="0">
                  <c:v>1.97</c:v>
                </c:pt>
                <c:pt idx="1">
                  <c:v>4.399</c:v>
                </c:pt>
                <c:pt idx="2">
                  <c:v>4.67</c:v>
                </c:pt>
                <c:pt idx="3">
                  <c:v>4.6920000000000002</c:v>
                </c:pt>
                <c:pt idx="4">
                  <c:v>4.5609999999999999</c:v>
                </c:pt>
              </c:numCache>
            </c:numRef>
          </c:val>
          <c:extLst>
            <c:ext xmlns:c16="http://schemas.microsoft.com/office/drawing/2014/chart" uri="{C3380CC4-5D6E-409C-BE32-E72D297353CC}">
              <c16:uniqueId val="{00000002-20E9-324A-8521-A5B671E170F5}"/>
            </c:ext>
          </c:extLst>
        </c:ser>
        <c:dLbls>
          <c:showLegendKey val="0"/>
          <c:showVal val="0"/>
          <c:showCatName val="0"/>
          <c:showSerName val="0"/>
          <c:showPercent val="0"/>
          <c:showBubbleSize val="0"/>
        </c:dLbls>
        <c:gapWidth val="219"/>
        <c:overlap val="-27"/>
        <c:axId val="310479552"/>
        <c:axId val="218036048"/>
      </c:barChart>
      <c:catAx>
        <c:axId val="31047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8036048"/>
        <c:crosses val="autoZero"/>
        <c:auto val="1"/>
        <c:lblAlgn val="ctr"/>
        <c:lblOffset val="100"/>
        <c:noMultiLvlLbl val="0"/>
      </c:catAx>
      <c:valAx>
        <c:axId val="2180360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0479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970160" y="0"/>
            <a:ext cx="3038604" cy="465340"/>
          </a:xfrm>
          <a:prstGeom prst="rect">
            <a:avLst/>
          </a:prstGeom>
        </p:spPr>
        <p:txBody>
          <a:bodyPr vert="horz" lIns="91440" tIns="45720" rIns="91440" bIns="45720" rtlCol="0"/>
          <a:lstStyle>
            <a:lvl1pPr algn="r">
              <a:defRPr sz="1200"/>
            </a:lvl1pPr>
          </a:lstStyle>
          <a:p>
            <a:fld id="{A876EB6B-23A5-40B8-B2F5-46BD13F0BCC3}" type="datetimeFigureOut">
              <a:rPr lang="en-ZA" smtClean="0"/>
              <a:t>2021/02/02</a:t>
            </a:fld>
            <a:endParaRPr lang="en-ZA" dirty="0"/>
          </a:p>
        </p:txBody>
      </p:sp>
      <p:sp>
        <p:nvSpPr>
          <p:cNvPr id="4" name="Footer Placeholder 3"/>
          <p:cNvSpPr>
            <a:spLocks noGrp="1"/>
          </p:cNvSpPr>
          <p:nvPr>
            <p:ph type="ftr" sz="quarter" idx="2"/>
          </p:nvPr>
        </p:nvSpPr>
        <p:spPr>
          <a:xfrm>
            <a:off x="0" y="8831060"/>
            <a:ext cx="3038604" cy="46534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970160" y="8831060"/>
            <a:ext cx="3038604" cy="465340"/>
          </a:xfrm>
          <a:prstGeom prst="rect">
            <a:avLst/>
          </a:prstGeom>
        </p:spPr>
        <p:txBody>
          <a:bodyPr vert="horz" lIns="91440" tIns="45720" rIns="91440" bIns="45720" rtlCol="0" anchor="b"/>
          <a:lstStyle>
            <a:lvl1pPr algn="r">
              <a:defRPr sz="1200"/>
            </a:lvl1pPr>
          </a:lstStyle>
          <a:p>
            <a:fld id="{08D3AF15-67AF-4CEC-BFB4-05E1E44894DD}" type="slidenum">
              <a:rPr lang="en-ZA" smtClean="0"/>
              <a:t>‹#›</a:t>
            </a:fld>
            <a:endParaRPr lang="en-ZA" dirty="0"/>
          </a:p>
        </p:txBody>
      </p:sp>
    </p:spTree>
    <p:extLst>
      <p:ext uri="{BB962C8B-B14F-4D97-AF65-F5344CB8AC3E}">
        <p14:creationId xmlns:p14="http://schemas.microsoft.com/office/powerpoint/2010/main" val="238497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970942" y="0"/>
            <a:ext cx="3037840" cy="464820"/>
          </a:xfrm>
          <a:prstGeom prst="rect">
            <a:avLst/>
          </a:prstGeom>
        </p:spPr>
        <p:txBody>
          <a:bodyPr vert="horz" lIns="91440" tIns="45720" rIns="91440" bIns="45720" rtlCol="0"/>
          <a:lstStyle>
            <a:lvl1pPr algn="r">
              <a:defRPr sz="1200"/>
            </a:lvl1pPr>
          </a:lstStyle>
          <a:p>
            <a:fld id="{70F20146-601E-4271-A24C-E3233B9F252A}" type="datetimeFigureOut">
              <a:rPr lang="en-ZA" smtClean="0"/>
              <a:t>2021/02/02</a:t>
            </a:fld>
            <a:endParaRPr lang="en-Z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8829966"/>
            <a:ext cx="3037840" cy="46482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970942" y="8829966"/>
            <a:ext cx="3037840" cy="464820"/>
          </a:xfrm>
          <a:prstGeom prst="rect">
            <a:avLst/>
          </a:prstGeom>
        </p:spPr>
        <p:txBody>
          <a:bodyPr vert="horz" lIns="91440" tIns="45720" rIns="91440" bIns="45720" rtlCol="0" anchor="b"/>
          <a:lstStyle>
            <a:lvl1pPr algn="r">
              <a:defRPr sz="1200"/>
            </a:lvl1pPr>
          </a:lstStyle>
          <a:p>
            <a:fld id="{002CBF1C-686A-4C6F-B46B-F6B0F0625D69}" type="slidenum">
              <a:rPr lang="en-ZA" smtClean="0"/>
              <a:t>‹#›</a:t>
            </a:fld>
            <a:endParaRPr lang="en-ZA" dirty="0"/>
          </a:p>
        </p:txBody>
      </p:sp>
    </p:spTree>
    <p:extLst>
      <p:ext uri="{BB962C8B-B14F-4D97-AF65-F5344CB8AC3E}">
        <p14:creationId xmlns:p14="http://schemas.microsoft.com/office/powerpoint/2010/main" val="7721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a:t>
            </a:fld>
            <a:endParaRPr lang="en-ZA" dirty="0"/>
          </a:p>
        </p:txBody>
      </p:sp>
    </p:spTree>
    <p:extLst>
      <p:ext uri="{BB962C8B-B14F-4D97-AF65-F5344CB8AC3E}">
        <p14:creationId xmlns:p14="http://schemas.microsoft.com/office/powerpoint/2010/main" val="1536554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2CBF1C-686A-4C6F-B46B-F6B0F0625D69}" type="slidenum">
              <a:rPr lang="en-ZA" smtClean="0"/>
              <a:t>13</a:t>
            </a:fld>
            <a:endParaRPr lang="en-ZA" dirty="0"/>
          </a:p>
        </p:txBody>
      </p:sp>
    </p:spTree>
    <p:extLst>
      <p:ext uri="{BB962C8B-B14F-4D97-AF65-F5344CB8AC3E}">
        <p14:creationId xmlns:p14="http://schemas.microsoft.com/office/powerpoint/2010/main" val="1906287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4CCAC53F-EEB6-46B6-A607-5E18D0F7F69E}" type="slidenum">
              <a:rPr lang="en-ZA" smtClean="0"/>
              <a:t>‹#›</a:t>
            </a:fld>
            <a:endParaRPr lang="en-ZA"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052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407697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9866681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217B08FF-9546-4490-BF55-799C6C27B4A3}"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1ABF9380-95FD-4C6A-99A4-19C3D2895D75}" type="datetime1">
              <a:rPr lang="en-US" smtClean="0"/>
              <a:t>2/2/2021</a:t>
            </a:fld>
            <a:endParaRPr lang="en-ZA" dirty="0"/>
          </a:p>
        </p:txBody>
      </p:sp>
    </p:spTree>
    <p:extLst>
      <p:ext uri="{BB962C8B-B14F-4D97-AF65-F5344CB8AC3E}">
        <p14:creationId xmlns:p14="http://schemas.microsoft.com/office/powerpoint/2010/main" val="11045791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0D8CFC84-3548-4EA3-A98D-A9954DC46B29}"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07985055-A0B1-4E44-A87C-A31EE3F5AF28}" type="datetime1">
              <a:rPr lang="en-US" smtClean="0"/>
              <a:t>2/2/2021</a:t>
            </a:fld>
            <a:endParaRPr lang="en-ZA" dirty="0"/>
          </a:p>
        </p:txBody>
      </p:sp>
    </p:spTree>
    <p:extLst>
      <p:ext uri="{BB962C8B-B14F-4D97-AF65-F5344CB8AC3E}">
        <p14:creationId xmlns:p14="http://schemas.microsoft.com/office/powerpoint/2010/main" val="2723507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FE65A13-FBC1-4595-99B5-A01A1807D128}"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71AAA4E7-87D5-4BDD-8686-ACED6126EA4B}" type="datetime1">
              <a:rPr lang="en-US" smtClean="0"/>
              <a:t>2/2/2021</a:t>
            </a:fld>
            <a:endParaRPr lang="en-ZA" dirty="0"/>
          </a:p>
        </p:txBody>
      </p:sp>
    </p:spTree>
    <p:extLst>
      <p:ext uri="{BB962C8B-B14F-4D97-AF65-F5344CB8AC3E}">
        <p14:creationId xmlns:p14="http://schemas.microsoft.com/office/powerpoint/2010/main" val="3386227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00F58E50-250D-4AAA-8F13-1BC120EF3BC5}"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92879DB2-DC45-4295-80B1-3F8D71FEAC96}" type="datetime1">
              <a:rPr lang="en-US" smtClean="0"/>
              <a:t>2/2/2021</a:t>
            </a:fld>
            <a:endParaRPr lang="en-ZA" dirty="0"/>
          </a:p>
        </p:txBody>
      </p:sp>
    </p:spTree>
    <p:extLst>
      <p:ext uri="{BB962C8B-B14F-4D97-AF65-F5344CB8AC3E}">
        <p14:creationId xmlns:p14="http://schemas.microsoft.com/office/powerpoint/2010/main" val="858293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atin typeface="Arial" panose="020B0604020202020204" pitchFamily="34" charset="0"/>
              </a:defRPr>
            </a:lvl1pPr>
          </a:lstStyle>
          <a:p>
            <a:fld id="{09F750F2-7D9D-4F6F-B053-AF83423047F4}" type="slidenum">
              <a:rPr lang="en-ZA"/>
              <a:pPr/>
              <a:t>‹#›</a:t>
            </a:fld>
            <a:endParaRPr lang="en-ZA" dirty="0"/>
          </a:p>
        </p:txBody>
      </p:sp>
      <p:sp>
        <p:nvSpPr>
          <p:cNvPr id="8"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9" name="Date Placeholder 3"/>
          <p:cNvSpPr>
            <a:spLocks noGrp="1"/>
          </p:cNvSpPr>
          <p:nvPr>
            <p:ph type="dt" sz="half" idx="12"/>
          </p:nvPr>
        </p:nvSpPr>
        <p:spPr/>
        <p:txBody>
          <a:bodyPr/>
          <a:lstStyle>
            <a:lvl1pPr>
              <a:defRPr>
                <a:latin typeface="Arial" charset="0"/>
              </a:defRPr>
            </a:lvl1pPr>
          </a:lstStyle>
          <a:p>
            <a:pPr>
              <a:defRPr/>
            </a:pPr>
            <a:fld id="{B5FB1DDF-34B2-4DA2-AEEA-0A7FBB9FD040}" type="datetime1">
              <a:rPr lang="en-US" smtClean="0"/>
              <a:t>2/2/2021</a:t>
            </a:fld>
            <a:endParaRPr lang="en-ZA" dirty="0"/>
          </a:p>
        </p:txBody>
      </p:sp>
    </p:spTree>
    <p:extLst>
      <p:ext uri="{BB962C8B-B14F-4D97-AF65-F5344CB8AC3E}">
        <p14:creationId xmlns:p14="http://schemas.microsoft.com/office/powerpoint/2010/main" val="3546363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atin typeface="Arial" panose="020B0604020202020204" pitchFamily="34" charset="0"/>
              </a:defRPr>
            </a:lvl1pPr>
          </a:lstStyle>
          <a:p>
            <a:fld id="{AB8D8B14-C48F-4458-A5C6-1458E66F368A}" type="slidenum">
              <a:rPr lang="en-ZA"/>
              <a:pPr/>
              <a:t>‹#›</a:t>
            </a:fld>
            <a:endParaRPr lang="en-ZA" dirty="0"/>
          </a:p>
        </p:txBody>
      </p:sp>
      <p:sp>
        <p:nvSpPr>
          <p:cNvPr id="4"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5" name="Date Placeholder 3"/>
          <p:cNvSpPr>
            <a:spLocks noGrp="1"/>
          </p:cNvSpPr>
          <p:nvPr>
            <p:ph type="dt" sz="half" idx="12"/>
          </p:nvPr>
        </p:nvSpPr>
        <p:spPr/>
        <p:txBody>
          <a:bodyPr/>
          <a:lstStyle>
            <a:lvl1pPr>
              <a:defRPr>
                <a:latin typeface="Arial" charset="0"/>
              </a:defRPr>
            </a:lvl1pPr>
          </a:lstStyle>
          <a:p>
            <a:pPr>
              <a:defRPr/>
            </a:pPr>
            <a:fld id="{8BD06305-F760-4D06-90E2-EA80B71DE670}" type="datetime1">
              <a:rPr lang="en-US" smtClean="0"/>
              <a:t>2/2/2021</a:t>
            </a:fld>
            <a:endParaRPr lang="en-ZA" dirty="0"/>
          </a:p>
        </p:txBody>
      </p:sp>
    </p:spTree>
    <p:extLst>
      <p:ext uri="{BB962C8B-B14F-4D97-AF65-F5344CB8AC3E}">
        <p14:creationId xmlns:p14="http://schemas.microsoft.com/office/powerpoint/2010/main" val="29535571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atin typeface="Arial" panose="020B0604020202020204" pitchFamily="34" charset="0"/>
              </a:defRPr>
            </a:lvl1pPr>
          </a:lstStyle>
          <a:p>
            <a:fld id="{44E5180F-81C1-48DA-AF6F-A488E4AFD279}" type="slidenum">
              <a:rPr lang="en-ZA"/>
              <a:pPr/>
              <a:t>‹#›</a:t>
            </a:fld>
            <a:endParaRPr lang="en-ZA" dirty="0"/>
          </a:p>
        </p:txBody>
      </p:sp>
      <p:sp>
        <p:nvSpPr>
          <p:cNvPr id="3"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4" name="Date Placeholder 3"/>
          <p:cNvSpPr>
            <a:spLocks noGrp="1"/>
          </p:cNvSpPr>
          <p:nvPr>
            <p:ph type="dt" sz="half" idx="12"/>
          </p:nvPr>
        </p:nvSpPr>
        <p:spPr/>
        <p:txBody>
          <a:bodyPr/>
          <a:lstStyle>
            <a:lvl1pPr>
              <a:defRPr>
                <a:latin typeface="Arial" charset="0"/>
              </a:defRPr>
            </a:lvl1pPr>
          </a:lstStyle>
          <a:p>
            <a:pPr>
              <a:defRPr/>
            </a:pPr>
            <a:fld id="{609B998C-2EFC-4C47-99D0-DDBE551DBFFD}" type="datetime1">
              <a:rPr lang="en-US" smtClean="0"/>
              <a:t>2/2/2021</a:t>
            </a:fld>
            <a:endParaRPr lang="en-ZA" dirty="0"/>
          </a:p>
        </p:txBody>
      </p:sp>
    </p:spTree>
    <p:extLst>
      <p:ext uri="{BB962C8B-B14F-4D97-AF65-F5344CB8AC3E}">
        <p14:creationId xmlns:p14="http://schemas.microsoft.com/office/powerpoint/2010/main" val="170620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p:txBody>
          <a:bodyPr/>
          <a:lstStyle>
            <a:lvl1pPr>
              <a:defRPr>
                <a:latin typeface="Arial" panose="020B0604020202020204" pitchFamily="34" charset="0"/>
              </a:defRPr>
            </a:lvl1pPr>
          </a:lstStyle>
          <a:p>
            <a:fld id="{AB8AE11D-EDEF-4B92-80A5-7364F679C93D}" type="slidenum">
              <a:rPr lang="en-ZA"/>
              <a:pPr/>
              <a:t>‹#›</a:t>
            </a:fld>
            <a:endParaRPr lang="en-ZA" dirty="0"/>
          </a:p>
        </p:txBody>
      </p:sp>
      <p:sp>
        <p:nvSpPr>
          <p:cNvPr id="6" name="Footer Placeholder 4"/>
          <p:cNvSpPr>
            <a:spLocks noGrp="1"/>
          </p:cNvSpPr>
          <p:nvPr>
            <p:ph type="ftr" sz="quarter" idx="15"/>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6"/>
          </p:nvPr>
        </p:nvSpPr>
        <p:spPr/>
        <p:txBody>
          <a:bodyPr/>
          <a:lstStyle>
            <a:lvl1pPr>
              <a:defRPr>
                <a:latin typeface="Arial" charset="0"/>
              </a:defRPr>
            </a:lvl1pPr>
          </a:lstStyle>
          <a:p>
            <a:pPr>
              <a:defRPr/>
            </a:pPr>
            <a:fld id="{91A030BB-70C9-4210-8B8C-C68787CDE52D}" type="datetime1">
              <a:rPr lang="en-US" smtClean="0"/>
              <a:t>2/2/2021</a:t>
            </a:fld>
            <a:endParaRPr lang="en-ZA" dirty="0"/>
          </a:p>
        </p:txBody>
      </p:sp>
    </p:spTree>
    <p:extLst>
      <p:ext uri="{BB962C8B-B14F-4D97-AF65-F5344CB8AC3E}">
        <p14:creationId xmlns:p14="http://schemas.microsoft.com/office/powerpoint/2010/main" val="144117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514959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atin typeface="Arial" panose="020B0604020202020204" pitchFamily="34" charset="0"/>
              </a:defRPr>
            </a:lvl1pPr>
          </a:lstStyle>
          <a:p>
            <a:fld id="{B4B43F2F-4FB0-470C-A294-BD4120A7716B}" type="slidenum">
              <a:rPr lang="en-ZA"/>
              <a:pPr/>
              <a:t>‹#›</a:t>
            </a:fld>
            <a:endParaRPr lang="en-ZA" dirty="0"/>
          </a:p>
        </p:txBody>
      </p:sp>
      <p:sp>
        <p:nvSpPr>
          <p:cNvPr id="6"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7" name="Date Placeholder 3"/>
          <p:cNvSpPr>
            <a:spLocks noGrp="1"/>
          </p:cNvSpPr>
          <p:nvPr>
            <p:ph type="dt" sz="half" idx="12"/>
          </p:nvPr>
        </p:nvSpPr>
        <p:spPr/>
        <p:txBody>
          <a:bodyPr/>
          <a:lstStyle>
            <a:lvl1pPr>
              <a:defRPr>
                <a:latin typeface="Arial" charset="0"/>
              </a:defRPr>
            </a:lvl1pPr>
          </a:lstStyle>
          <a:p>
            <a:pPr>
              <a:defRPr/>
            </a:pPr>
            <a:fld id="{19B56EFC-DEEC-467E-914A-044217C631B1}" type="datetime1">
              <a:rPr lang="en-US" smtClean="0"/>
              <a:t>2/2/2021</a:t>
            </a:fld>
            <a:endParaRPr lang="en-ZA" dirty="0"/>
          </a:p>
        </p:txBody>
      </p:sp>
    </p:spTree>
    <p:extLst>
      <p:ext uri="{BB962C8B-B14F-4D97-AF65-F5344CB8AC3E}">
        <p14:creationId xmlns:p14="http://schemas.microsoft.com/office/powerpoint/2010/main" val="35261271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DAAAB7EF-A701-4ED7-AC14-395FDAC71FA6}"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CF53066A-0888-43E5-A8A6-E2A0369B622C}" type="datetime1">
              <a:rPr lang="en-US" smtClean="0"/>
              <a:t>2/2/2021</a:t>
            </a:fld>
            <a:endParaRPr lang="en-ZA" dirty="0"/>
          </a:p>
        </p:txBody>
      </p:sp>
    </p:spTree>
    <p:extLst>
      <p:ext uri="{BB962C8B-B14F-4D97-AF65-F5344CB8AC3E}">
        <p14:creationId xmlns:p14="http://schemas.microsoft.com/office/powerpoint/2010/main" val="826159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atin typeface="Arial" panose="020B0604020202020204" pitchFamily="34" charset="0"/>
              </a:defRPr>
            </a:lvl1pPr>
          </a:lstStyle>
          <a:p>
            <a:fld id="{3587A075-A59D-46C3-A9DA-4578639C866A}" type="slidenum">
              <a:rPr lang="en-ZA"/>
              <a:pPr/>
              <a:t>‹#›</a:t>
            </a:fld>
            <a:endParaRPr lang="en-ZA" dirty="0"/>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ZA" dirty="0"/>
          </a:p>
        </p:txBody>
      </p:sp>
      <p:sp>
        <p:nvSpPr>
          <p:cNvPr id="6" name="Date Placeholder 3"/>
          <p:cNvSpPr>
            <a:spLocks noGrp="1"/>
          </p:cNvSpPr>
          <p:nvPr>
            <p:ph type="dt" sz="half" idx="12"/>
          </p:nvPr>
        </p:nvSpPr>
        <p:spPr/>
        <p:txBody>
          <a:bodyPr/>
          <a:lstStyle>
            <a:lvl1pPr>
              <a:defRPr>
                <a:latin typeface="Arial" charset="0"/>
              </a:defRPr>
            </a:lvl1pPr>
          </a:lstStyle>
          <a:p>
            <a:pPr>
              <a:defRPr/>
            </a:pPr>
            <a:fld id="{903A7A70-A6FA-4595-83AF-CA27A7E86B22}" type="datetime1">
              <a:rPr lang="en-US" smtClean="0"/>
              <a:t>2/2/2021</a:t>
            </a:fld>
            <a:endParaRPr lang="en-ZA" dirty="0"/>
          </a:p>
        </p:txBody>
      </p:sp>
    </p:spTree>
    <p:extLst>
      <p:ext uri="{BB962C8B-B14F-4D97-AF65-F5344CB8AC3E}">
        <p14:creationId xmlns:p14="http://schemas.microsoft.com/office/powerpoint/2010/main" val="19734373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BBD7884-EEC8-40F2-A05C-1A760DE6B18F}"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14AC9806-92FC-461D-8C64-606AE708BC59}" type="slidenum">
              <a:rPr lang="en-US"/>
              <a:pPr/>
              <a:t>‹#›</a:t>
            </a:fld>
            <a:endParaRPr lang="en-US" dirty="0"/>
          </a:p>
        </p:txBody>
      </p:sp>
    </p:spTree>
    <p:extLst>
      <p:ext uri="{BB962C8B-B14F-4D97-AF65-F5344CB8AC3E}">
        <p14:creationId xmlns:p14="http://schemas.microsoft.com/office/powerpoint/2010/main" val="2968675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6160ACE-6349-4511-BD69-05B1CF7BE245}"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3D77220A-927F-4DDF-9822-044D44573F43}" type="slidenum">
              <a:rPr lang="en-US"/>
              <a:pPr/>
              <a:t>‹#›</a:t>
            </a:fld>
            <a:endParaRPr lang="en-US" dirty="0"/>
          </a:p>
        </p:txBody>
      </p:sp>
    </p:spTree>
    <p:extLst>
      <p:ext uri="{BB962C8B-B14F-4D97-AF65-F5344CB8AC3E}">
        <p14:creationId xmlns:p14="http://schemas.microsoft.com/office/powerpoint/2010/main" val="8576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CEDB37-A464-43A4-8854-61101E3CE99E}"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0889567-D0CC-402A-86DA-44A73037C5C6}" type="slidenum">
              <a:rPr lang="en-US"/>
              <a:pPr/>
              <a:t>‹#›</a:t>
            </a:fld>
            <a:endParaRPr lang="en-US" dirty="0"/>
          </a:p>
        </p:txBody>
      </p:sp>
    </p:spTree>
    <p:extLst>
      <p:ext uri="{BB962C8B-B14F-4D97-AF65-F5344CB8AC3E}">
        <p14:creationId xmlns:p14="http://schemas.microsoft.com/office/powerpoint/2010/main" val="2800312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2D92FF3C-F1B3-498A-9A7D-0E51BF7595D7}"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10B168D5-F455-49E3-B9C5-A80944EEC49B}" type="slidenum">
              <a:rPr lang="en-US"/>
              <a:pPr/>
              <a:t>‹#›</a:t>
            </a:fld>
            <a:endParaRPr lang="en-US" dirty="0"/>
          </a:p>
        </p:txBody>
      </p:sp>
    </p:spTree>
    <p:extLst>
      <p:ext uri="{BB962C8B-B14F-4D97-AF65-F5344CB8AC3E}">
        <p14:creationId xmlns:p14="http://schemas.microsoft.com/office/powerpoint/2010/main" val="3263924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B502EC80-B31A-4D8A-8FA5-63CC94883A53}" type="datetime1">
              <a:rPr lang="en-US" smtClean="0"/>
              <a:t>2/2/2021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DDEFA123-D288-4B4F-9104-6F0658242D34}" type="slidenum">
              <a:rPr lang="en-US"/>
              <a:pPr/>
              <a:t>‹#›</a:t>
            </a:fld>
            <a:endParaRPr lang="en-US" dirty="0"/>
          </a:p>
        </p:txBody>
      </p:sp>
    </p:spTree>
    <p:extLst>
      <p:ext uri="{BB962C8B-B14F-4D97-AF65-F5344CB8AC3E}">
        <p14:creationId xmlns:p14="http://schemas.microsoft.com/office/powerpoint/2010/main" val="2515652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529C3C6-DD4B-471E-9FA5-01508B3B0F9F}" type="datetime1">
              <a:rPr lang="en-US" smtClean="0"/>
              <a:t>2/2/2021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5EE781-3E43-421A-8DA5-59412900DA7E}" type="slidenum">
              <a:rPr lang="en-US"/>
              <a:pPr/>
              <a:t>‹#›</a:t>
            </a:fld>
            <a:endParaRPr lang="en-US" dirty="0"/>
          </a:p>
        </p:txBody>
      </p:sp>
    </p:spTree>
    <p:extLst>
      <p:ext uri="{BB962C8B-B14F-4D97-AF65-F5344CB8AC3E}">
        <p14:creationId xmlns:p14="http://schemas.microsoft.com/office/powerpoint/2010/main" val="33038758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F5C17A18-866D-49F6-89EF-D9321A298D48}" type="datetime1">
              <a:rPr lang="en-US" smtClean="0"/>
              <a:t>2/2/2021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E06CF915-AA36-49E0-9E39-0A4A16B798D3}" type="slidenum">
              <a:rPr lang="en-US"/>
              <a:pPr/>
              <a:t>‹#›</a:t>
            </a:fld>
            <a:endParaRPr lang="en-US" dirty="0"/>
          </a:p>
        </p:txBody>
      </p:sp>
    </p:spTree>
    <p:extLst>
      <p:ext uri="{BB962C8B-B14F-4D97-AF65-F5344CB8AC3E}">
        <p14:creationId xmlns:p14="http://schemas.microsoft.com/office/powerpoint/2010/main" val="41738406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757931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E52CFA70-E72B-4198-A729-A273B87CB63A}"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E00B343F-45C6-4705-91A8-4416C8528556}" type="slidenum">
              <a:rPr lang="en-US"/>
              <a:pPr/>
              <a:t>‹#›</a:t>
            </a:fld>
            <a:endParaRPr lang="en-US" dirty="0"/>
          </a:p>
        </p:txBody>
      </p:sp>
    </p:spTree>
    <p:extLst>
      <p:ext uri="{BB962C8B-B14F-4D97-AF65-F5344CB8AC3E}">
        <p14:creationId xmlns:p14="http://schemas.microsoft.com/office/powerpoint/2010/main" val="403013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97AD708-CC7A-4235-8F8A-8BDCB60B8FED}"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5821AF2A-7DFF-41CA-998E-11F39A2C96A3}" type="slidenum">
              <a:rPr lang="en-US"/>
              <a:pPr/>
              <a:t>‹#›</a:t>
            </a:fld>
            <a:endParaRPr lang="en-US" dirty="0"/>
          </a:p>
        </p:txBody>
      </p:sp>
    </p:spTree>
    <p:extLst>
      <p:ext uri="{BB962C8B-B14F-4D97-AF65-F5344CB8AC3E}">
        <p14:creationId xmlns:p14="http://schemas.microsoft.com/office/powerpoint/2010/main" val="897008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FCAF449-3225-4BCF-8649-2B37DBB9A0B3}"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DE0D3034-60F5-408D-874C-C146C6CD6E33}" type="slidenum">
              <a:rPr lang="en-US"/>
              <a:pPr/>
              <a:t>‹#›</a:t>
            </a:fld>
            <a:endParaRPr lang="en-US" dirty="0"/>
          </a:p>
        </p:txBody>
      </p:sp>
    </p:spTree>
    <p:extLst>
      <p:ext uri="{BB962C8B-B14F-4D97-AF65-F5344CB8AC3E}">
        <p14:creationId xmlns:p14="http://schemas.microsoft.com/office/powerpoint/2010/main" val="3166727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5AC17953-C8F1-49BC-B819-D16103E2E000}"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9117F488-DF84-4B38-8C71-100F6E9D8452}" type="slidenum">
              <a:rPr lang="en-US"/>
              <a:pPr/>
              <a:t>‹#›</a:t>
            </a:fld>
            <a:endParaRPr lang="en-US" dirty="0"/>
          </a:p>
        </p:txBody>
      </p:sp>
    </p:spTree>
    <p:extLst>
      <p:ext uri="{BB962C8B-B14F-4D97-AF65-F5344CB8AC3E}">
        <p14:creationId xmlns:p14="http://schemas.microsoft.com/office/powerpoint/2010/main" val="675931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35C02D49-CA58-43E7-AA53-DB606A555134}"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83D8ACD5-020F-40AF-AB30-2A132A7330DB}" type="slidenum">
              <a:rPr lang="en-US"/>
              <a:pPr/>
              <a:t>‹#›</a:t>
            </a:fld>
            <a:endParaRPr lang="en-US" dirty="0"/>
          </a:p>
        </p:txBody>
      </p:sp>
    </p:spTree>
    <p:extLst>
      <p:ext uri="{BB962C8B-B14F-4D97-AF65-F5344CB8AC3E}">
        <p14:creationId xmlns:p14="http://schemas.microsoft.com/office/powerpoint/2010/main" val="1755505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E3AD173-C471-4276-BAC4-FE3723FD3462}"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71A151F-ED73-496C-9CC0-A3F9046BC38A}" type="slidenum">
              <a:rPr lang="en-US"/>
              <a:pPr/>
              <a:t>‹#›</a:t>
            </a:fld>
            <a:endParaRPr lang="en-US" dirty="0"/>
          </a:p>
        </p:txBody>
      </p:sp>
    </p:spTree>
    <p:extLst>
      <p:ext uri="{BB962C8B-B14F-4D97-AF65-F5344CB8AC3E}">
        <p14:creationId xmlns:p14="http://schemas.microsoft.com/office/powerpoint/2010/main" val="7842225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791A61-8869-43C2-837F-C913415DEB42}"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A8A13E31-5465-4AEC-8A7C-9C824777BD96}" type="slidenum">
              <a:rPr lang="en-US"/>
              <a:pPr/>
              <a:t>‹#›</a:t>
            </a:fld>
            <a:endParaRPr lang="en-US" dirty="0"/>
          </a:p>
        </p:txBody>
      </p:sp>
    </p:spTree>
    <p:extLst>
      <p:ext uri="{BB962C8B-B14F-4D97-AF65-F5344CB8AC3E}">
        <p14:creationId xmlns:p14="http://schemas.microsoft.com/office/powerpoint/2010/main" val="227745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414B0961-A885-4C22-AF30-39BA5FB4EA9F}"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3F4D319F-AF2A-46FA-AEAD-0C9377FE6D5B}" type="slidenum">
              <a:rPr lang="en-US"/>
              <a:pPr/>
              <a:t>‹#›</a:t>
            </a:fld>
            <a:endParaRPr lang="en-US" dirty="0"/>
          </a:p>
        </p:txBody>
      </p:sp>
    </p:spTree>
    <p:extLst>
      <p:ext uri="{BB962C8B-B14F-4D97-AF65-F5344CB8AC3E}">
        <p14:creationId xmlns:p14="http://schemas.microsoft.com/office/powerpoint/2010/main" val="2999747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152F0377-DF30-491D-AF58-9EB20E80B79C}" type="datetime1">
              <a:rPr lang="en-US" smtClean="0"/>
              <a:t>2/2/2021</a:t>
            </a:fld>
            <a:endParaRPr lang="en-US" dirty="0"/>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9" name="Slide Number Placeholder 8"/>
          <p:cNvSpPr>
            <a:spLocks noGrp="1"/>
          </p:cNvSpPr>
          <p:nvPr>
            <p:ph type="sldNum" sz="quarter" idx="12"/>
          </p:nvPr>
        </p:nvSpPr>
        <p:spPr/>
        <p:txBody>
          <a:bodyPr/>
          <a:lstStyle>
            <a:lvl1pPr defTabSz="914400">
              <a:defRPr>
                <a:latin typeface="Arial" panose="020B0604020202020204" pitchFamily="34" charset="0"/>
              </a:defRPr>
            </a:lvl1pPr>
          </a:lstStyle>
          <a:p>
            <a:fld id="{6CDFC3E5-8732-497E-A9AC-0E2625594F8C}" type="slidenum">
              <a:rPr lang="en-US"/>
              <a:pPr/>
              <a:t>‹#›</a:t>
            </a:fld>
            <a:endParaRPr lang="en-US" dirty="0"/>
          </a:p>
        </p:txBody>
      </p:sp>
    </p:spTree>
    <p:extLst>
      <p:ext uri="{BB962C8B-B14F-4D97-AF65-F5344CB8AC3E}">
        <p14:creationId xmlns:p14="http://schemas.microsoft.com/office/powerpoint/2010/main" val="11389107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74C755-6C03-4AAB-AC80-76604F8E4DC3}" type="datetime1">
              <a:rPr lang="en-US" smtClean="0"/>
              <a:t>2/2/2021</a:t>
            </a:fld>
            <a:endParaRPr lang="en-US" dirty="0"/>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defTabSz="914400">
              <a:defRPr>
                <a:latin typeface="Arial" panose="020B0604020202020204" pitchFamily="34" charset="0"/>
              </a:defRPr>
            </a:lvl1pPr>
          </a:lstStyle>
          <a:p>
            <a:fld id="{1DF6B06B-FED8-42DA-9FF8-37C67E59925B}" type="slidenum">
              <a:rPr lang="en-US"/>
              <a:pPr/>
              <a:t>‹#›</a:t>
            </a:fld>
            <a:endParaRPr lang="en-US" dirty="0"/>
          </a:p>
        </p:txBody>
      </p:sp>
    </p:spTree>
    <p:extLst>
      <p:ext uri="{BB962C8B-B14F-4D97-AF65-F5344CB8AC3E}">
        <p14:creationId xmlns:p14="http://schemas.microsoft.com/office/powerpoint/2010/main" val="2502516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622625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694573C-53BF-4311-8FA7-066377131AA2}" type="datetime1">
              <a:rPr lang="en-US" smtClean="0"/>
              <a:t>2/2/2021</a:t>
            </a:fld>
            <a:endParaRPr lang="en-US" dirty="0"/>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4" name="Slide Number Placeholder 3"/>
          <p:cNvSpPr>
            <a:spLocks noGrp="1"/>
          </p:cNvSpPr>
          <p:nvPr>
            <p:ph type="sldNum" sz="quarter" idx="12"/>
          </p:nvPr>
        </p:nvSpPr>
        <p:spPr/>
        <p:txBody>
          <a:bodyPr/>
          <a:lstStyle>
            <a:lvl1pPr defTabSz="914400">
              <a:defRPr>
                <a:latin typeface="Arial" panose="020B0604020202020204" pitchFamily="34" charset="0"/>
              </a:defRPr>
            </a:lvl1pPr>
          </a:lstStyle>
          <a:p>
            <a:fld id="{69DD7D10-7AA0-44BA-8C2C-FD6030C85AA3}" type="slidenum">
              <a:rPr lang="en-US"/>
              <a:pPr/>
              <a:t>‹#›</a:t>
            </a:fld>
            <a:endParaRPr lang="en-US" dirty="0"/>
          </a:p>
        </p:txBody>
      </p:sp>
    </p:spTree>
    <p:extLst>
      <p:ext uri="{BB962C8B-B14F-4D97-AF65-F5344CB8AC3E}">
        <p14:creationId xmlns:p14="http://schemas.microsoft.com/office/powerpoint/2010/main" val="25148818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6041C5AB-532A-4AB6-A0EE-9E09F1EFE80A}"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96055358-39AE-443B-914A-5C7839235088}" type="slidenum">
              <a:rPr lang="en-US"/>
              <a:pPr/>
              <a:t>‹#›</a:t>
            </a:fld>
            <a:endParaRPr lang="en-US" dirty="0"/>
          </a:p>
        </p:txBody>
      </p:sp>
    </p:spTree>
    <p:extLst>
      <p:ext uri="{BB962C8B-B14F-4D97-AF65-F5344CB8AC3E}">
        <p14:creationId xmlns:p14="http://schemas.microsoft.com/office/powerpoint/2010/main" val="31721303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7C38A6CB-6453-49E4-A071-C47E08DD8B45}" type="datetime1">
              <a:rPr lang="en-US" smtClean="0"/>
              <a:t>2/2/2021</a:t>
            </a:fld>
            <a:endParaRPr lang="en-US" dirty="0"/>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7" name="Slide Number Placeholder 6"/>
          <p:cNvSpPr>
            <a:spLocks noGrp="1"/>
          </p:cNvSpPr>
          <p:nvPr>
            <p:ph type="sldNum" sz="quarter" idx="12"/>
          </p:nvPr>
        </p:nvSpPr>
        <p:spPr/>
        <p:txBody>
          <a:bodyPr/>
          <a:lstStyle>
            <a:lvl1pPr defTabSz="914400">
              <a:defRPr>
                <a:latin typeface="Arial" panose="020B0604020202020204" pitchFamily="34" charset="0"/>
              </a:defRPr>
            </a:lvl1pPr>
          </a:lstStyle>
          <a:p>
            <a:fld id="{B04183A0-8010-473A-B223-CD3A74836E1B}" type="slidenum">
              <a:rPr lang="en-US"/>
              <a:pPr/>
              <a:t>‹#›</a:t>
            </a:fld>
            <a:endParaRPr lang="en-US" dirty="0"/>
          </a:p>
        </p:txBody>
      </p:sp>
    </p:spTree>
    <p:extLst>
      <p:ext uri="{BB962C8B-B14F-4D97-AF65-F5344CB8AC3E}">
        <p14:creationId xmlns:p14="http://schemas.microsoft.com/office/powerpoint/2010/main" val="2433979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933C36DA-7C9E-4942-8BB1-4ECAE7BA642F}"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C69E39A8-BDA4-47FF-B20D-0F926298ED73}" type="slidenum">
              <a:rPr lang="en-US"/>
              <a:pPr/>
              <a:t>‹#›</a:t>
            </a:fld>
            <a:endParaRPr lang="en-US" dirty="0"/>
          </a:p>
        </p:txBody>
      </p:sp>
    </p:spTree>
    <p:extLst>
      <p:ext uri="{BB962C8B-B14F-4D97-AF65-F5344CB8AC3E}">
        <p14:creationId xmlns:p14="http://schemas.microsoft.com/office/powerpoint/2010/main" val="1691506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defRPr>
            </a:lvl1pPr>
          </a:lstStyle>
          <a:p>
            <a:pPr>
              <a:defRPr/>
            </a:pPr>
            <a:fld id="{A0F87B1F-0C6F-4213-96AF-86B34794C030}" type="datetime1">
              <a:rPr lang="en-US" smtClean="0"/>
              <a:t>2/2/2021</a:t>
            </a:fld>
            <a:endParaRPr lang="en-US" dirty="0"/>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defTabSz="914400">
              <a:defRPr>
                <a:latin typeface="Arial" panose="020B0604020202020204" pitchFamily="34" charset="0"/>
              </a:defRPr>
            </a:lvl1pPr>
          </a:lstStyle>
          <a:p>
            <a:fld id="{64A79421-69AC-4AC1-AA93-00A315F77E59}" type="slidenum">
              <a:rPr lang="en-US"/>
              <a:pPr/>
              <a:t>‹#›</a:t>
            </a:fld>
            <a:endParaRPr lang="en-US" dirty="0"/>
          </a:p>
        </p:txBody>
      </p:sp>
    </p:spTree>
    <p:extLst>
      <p:ext uri="{BB962C8B-B14F-4D97-AF65-F5344CB8AC3E}">
        <p14:creationId xmlns:p14="http://schemas.microsoft.com/office/powerpoint/2010/main" val="3713435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fld id="{5A92A160-9967-4A84-AC28-11DA4E771810}" type="slidenum">
              <a:rPr lang="en-US"/>
              <a:pPr/>
              <a:t>‹#›</a:t>
            </a:fld>
            <a:endParaRPr lang="en-US" dirty="0"/>
          </a:p>
        </p:txBody>
      </p:sp>
    </p:spTree>
    <p:extLst>
      <p:ext uri="{BB962C8B-B14F-4D97-AF65-F5344CB8AC3E}">
        <p14:creationId xmlns:p14="http://schemas.microsoft.com/office/powerpoint/2010/main" val="26168456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6C19682F-4A62-4D93-B2D0-F282E2C63856}" type="slidenum">
              <a:rPr lang="en-US"/>
              <a:pPr/>
              <a:t>‹#›</a:t>
            </a:fld>
            <a:endParaRPr lang="en-US" dirty="0"/>
          </a:p>
        </p:txBody>
      </p:sp>
    </p:spTree>
    <p:extLst>
      <p:ext uri="{BB962C8B-B14F-4D97-AF65-F5344CB8AC3E}">
        <p14:creationId xmlns:p14="http://schemas.microsoft.com/office/powerpoint/2010/main" val="484689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D9F47973-3EE4-4A3D-91F1-EE37E8AD4412}" type="slidenum">
              <a:rPr lang="en-US"/>
              <a:pPr/>
              <a:t>‹#›</a:t>
            </a:fld>
            <a:endParaRPr lang="en-US" dirty="0"/>
          </a:p>
        </p:txBody>
      </p:sp>
    </p:spTree>
    <p:extLst>
      <p:ext uri="{BB962C8B-B14F-4D97-AF65-F5344CB8AC3E}">
        <p14:creationId xmlns:p14="http://schemas.microsoft.com/office/powerpoint/2010/main" val="120570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85FE2407-5C7E-403F-A15F-80D262614D91}" type="slidenum">
              <a:rPr lang="en-US"/>
              <a:pPr/>
              <a:t>‹#›</a:t>
            </a:fld>
            <a:endParaRPr lang="en-US" dirty="0"/>
          </a:p>
        </p:txBody>
      </p:sp>
    </p:spTree>
    <p:extLst>
      <p:ext uri="{BB962C8B-B14F-4D97-AF65-F5344CB8AC3E}">
        <p14:creationId xmlns:p14="http://schemas.microsoft.com/office/powerpoint/2010/main" val="229771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fld id="{50DC033C-BD84-40CB-98DA-A92CD58B6424}" type="slidenum">
              <a:rPr lang="en-US"/>
              <a:pPr/>
              <a:t>‹#›</a:t>
            </a:fld>
            <a:endParaRPr lang="en-US" dirty="0"/>
          </a:p>
        </p:txBody>
      </p:sp>
    </p:spTree>
    <p:extLst>
      <p:ext uri="{BB962C8B-B14F-4D97-AF65-F5344CB8AC3E}">
        <p14:creationId xmlns:p14="http://schemas.microsoft.com/office/powerpoint/2010/main" val="39163482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4910474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fld id="{5D403250-98C8-4867-BDF8-CC6485D141BE}" type="slidenum">
              <a:rPr lang="en-US"/>
              <a:pPr/>
              <a:t>‹#›</a:t>
            </a:fld>
            <a:endParaRPr lang="en-US" dirty="0"/>
          </a:p>
        </p:txBody>
      </p:sp>
    </p:spTree>
    <p:extLst>
      <p:ext uri="{BB962C8B-B14F-4D97-AF65-F5344CB8AC3E}">
        <p14:creationId xmlns:p14="http://schemas.microsoft.com/office/powerpoint/2010/main" val="35152325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fld id="{3AD4535C-F2DE-4C88-B214-A532D91C3145}" type="slidenum">
              <a:rPr lang="en-US"/>
              <a:pPr/>
              <a:t>‹#›</a:t>
            </a:fld>
            <a:endParaRPr lang="en-US" dirty="0"/>
          </a:p>
        </p:txBody>
      </p:sp>
    </p:spTree>
    <p:extLst>
      <p:ext uri="{BB962C8B-B14F-4D97-AF65-F5344CB8AC3E}">
        <p14:creationId xmlns:p14="http://schemas.microsoft.com/office/powerpoint/2010/main" val="29187452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F45E7F66-209A-43F0-9B1A-BC8AC705E496}" type="slidenum">
              <a:rPr lang="en-US"/>
              <a:pPr/>
              <a:t>‹#›</a:t>
            </a:fld>
            <a:endParaRPr lang="en-US" dirty="0"/>
          </a:p>
        </p:txBody>
      </p:sp>
    </p:spTree>
    <p:extLst>
      <p:ext uri="{BB962C8B-B14F-4D97-AF65-F5344CB8AC3E}">
        <p14:creationId xmlns:p14="http://schemas.microsoft.com/office/powerpoint/2010/main" val="37368140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fld id="{99C99825-7BA7-49B5-AAC7-F9E70A2BD66E}" type="slidenum">
              <a:rPr lang="en-US"/>
              <a:pPr/>
              <a:t>‹#›</a:t>
            </a:fld>
            <a:endParaRPr lang="en-US" dirty="0"/>
          </a:p>
        </p:txBody>
      </p:sp>
    </p:spTree>
    <p:extLst>
      <p:ext uri="{BB962C8B-B14F-4D97-AF65-F5344CB8AC3E}">
        <p14:creationId xmlns:p14="http://schemas.microsoft.com/office/powerpoint/2010/main" val="679252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0C8145EA-A434-4660-8BFB-F27BC297E8F0}" type="slidenum">
              <a:rPr lang="en-US"/>
              <a:pPr/>
              <a:t>‹#›</a:t>
            </a:fld>
            <a:endParaRPr lang="en-US" dirty="0"/>
          </a:p>
        </p:txBody>
      </p:sp>
    </p:spTree>
    <p:extLst>
      <p:ext uri="{BB962C8B-B14F-4D97-AF65-F5344CB8AC3E}">
        <p14:creationId xmlns:p14="http://schemas.microsoft.com/office/powerpoint/2010/main" val="468755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fld id="{E186E73C-4795-4B75-BBF2-B714DC37964C}" type="slidenum">
              <a:rPr lang="en-US"/>
              <a:pPr/>
              <a:t>‹#›</a:t>
            </a:fld>
            <a:endParaRPr lang="en-US" dirty="0"/>
          </a:p>
        </p:txBody>
      </p:sp>
    </p:spTree>
    <p:extLst>
      <p:ext uri="{BB962C8B-B14F-4D97-AF65-F5344CB8AC3E}">
        <p14:creationId xmlns:p14="http://schemas.microsoft.com/office/powerpoint/2010/main" val="2210038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ftr" sz="quarter" idx="10"/>
          </p:nvPr>
        </p:nvSpPr>
        <p:spPr>
          <a:xfrm>
            <a:off x="2555875" y="4941888"/>
            <a:ext cx="2895600" cy="457200"/>
          </a:xfrm>
        </p:spPr>
        <p:txBody>
          <a:bodyPr/>
          <a:lstStyle>
            <a:lvl1pPr>
              <a:defRPr>
                <a:effectLst/>
              </a:defRPr>
            </a:lvl1pPr>
          </a:lstStyle>
          <a:p>
            <a:endParaRPr lang="en-ZA" dirty="0"/>
          </a:p>
        </p:txBody>
      </p:sp>
      <p:sp>
        <p:nvSpPr>
          <p:cNvPr id="5" name="Rectangle 5"/>
          <p:cNvSpPr>
            <a:spLocks noGrp="1" noChangeArrowheads="1"/>
          </p:cNvSpPr>
          <p:nvPr>
            <p:ph type="sldNum" sz="quarter" idx="11"/>
          </p:nvPr>
        </p:nvSpPr>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8430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254516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4229395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21044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797786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ftr" sz="quarter" idx="10"/>
          </p:nvPr>
        </p:nvSpPr>
        <p:spPr>
          <a:ln/>
        </p:spPr>
        <p:txBody>
          <a:bodyPr/>
          <a:lstStyle>
            <a:lvl1pPr>
              <a:defRPr/>
            </a:lvl1pPr>
          </a:lstStyle>
          <a:p>
            <a:endParaRPr lang="en-ZA" dirty="0"/>
          </a:p>
        </p:txBody>
      </p:sp>
      <p:sp>
        <p:nvSpPr>
          <p:cNvPr id="8"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246379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ftr" sz="quarter" idx="10"/>
          </p:nvPr>
        </p:nvSpPr>
        <p:spPr>
          <a:ln/>
        </p:spPr>
        <p:txBody>
          <a:bodyPr/>
          <a:lstStyle>
            <a:lvl1pPr>
              <a:defRPr/>
            </a:lvl1pPr>
          </a:lstStyle>
          <a:p>
            <a:endParaRPr lang="en-ZA" dirty="0"/>
          </a:p>
        </p:txBody>
      </p:sp>
      <p:sp>
        <p:nvSpPr>
          <p:cNvPr id="4"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68007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016592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312895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684588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14863810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ftr" sz="quarter" idx="10"/>
          </p:nvPr>
        </p:nvSpPr>
        <p:spPr>
          <a:ln/>
        </p:spPr>
        <p:txBody>
          <a:bodyPr/>
          <a:lstStyle>
            <a:lvl1pPr>
              <a:defRPr/>
            </a:lvl1pPr>
          </a:lstStyle>
          <a:p>
            <a:endParaRPr lang="en-ZA" dirty="0"/>
          </a:p>
        </p:txBody>
      </p:sp>
      <p:sp>
        <p:nvSpPr>
          <p:cNvPr id="5" name="Rectangle 5"/>
          <p:cNvSpPr>
            <a:spLocks noGrp="1" noChangeArrowheads="1"/>
          </p:cNvSpPr>
          <p:nvPr>
            <p:ph type="sldNum" sz="quarter" idx="11"/>
          </p:nvPr>
        </p:nvSpPr>
        <p:spPr>
          <a:ln/>
        </p:spPr>
        <p:txBody>
          <a:bodyPr/>
          <a:lstStyle>
            <a:lvl1pPr>
              <a:defRPr/>
            </a:lvl1pPr>
          </a:lstStyle>
          <a:p>
            <a:fld id="{0852D048-FEAD-4B21-97D8-B33618A2071B}" type="slidenum">
              <a:rPr lang="en-ZA" smtClean="0"/>
              <a:t>‹#›</a:t>
            </a:fld>
            <a:endParaRPr lang="en-ZA" dirty="0"/>
          </a:p>
        </p:txBody>
      </p:sp>
    </p:spTree>
    <p:extLst>
      <p:ext uri="{BB962C8B-B14F-4D97-AF65-F5344CB8AC3E}">
        <p14:creationId xmlns:p14="http://schemas.microsoft.com/office/powerpoint/2010/main" val="35061197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7CBA67D-89D6-475A-93C3-906FE390CC1D}" type="datetime1">
              <a:rPr lang="en-US" smtClean="0"/>
              <a:t>2/2/2021</a:t>
            </a:fld>
            <a:endParaRPr lang="en-ZA" dirty="0"/>
          </a:p>
        </p:txBody>
      </p:sp>
      <p:sp>
        <p:nvSpPr>
          <p:cNvPr id="5" name="Footer Placeholder 4"/>
          <p:cNvSpPr>
            <a:spLocks noGrp="1"/>
          </p:cNvSpPr>
          <p:nvPr>
            <p:ph type="ftr" sz="quarter" idx="11"/>
          </p:nvPr>
        </p:nvSpPr>
        <p:spPr/>
        <p:txBody>
          <a:bodyPr/>
          <a:lstStyle/>
          <a:p>
            <a:pPr>
              <a:defRPr/>
            </a:pPr>
            <a:endParaRPr lang="en-ZA" dirty="0"/>
          </a:p>
        </p:txBody>
      </p:sp>
      <p:sp>
        <p:nvSpPr>
          <p:cNvPr id="6" name="Slide Number Placeholder 5"/>
          <p:cNvSpPr>
            <a:spLocks noGrp="1"/>
          </p:cNvSpPr>
          <p:nvPr>
            <p:ph type="sldNum" sz="quarter" idx="12"/>
          </p:nvPr>
        </p:nvSpPr>
        <p:spPr/>
        <p:txBody>
          <a:bodyPr/>
          <a:lstStyle/>
          <a:p>
            <a:fld id="{217B08FF-9546-4490-BF55-799C6C27B4A3}"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622915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75659598-18E9-413F-A9BC-EF7F9C974443}" type="datetime1">
              <a:rPr lang="en-US" smtClean="0"/>
              <a:pPr>
                <a:defRPr/>
              </a:pPr>
              <a:t>2/2/2021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D8CFC84-3548-4EA3-A98D-A9954DC46B29}" type="slidenum">
              <a:rPr lang="en-ZA" smtClean="0"/>
              <a:pPr/>
              <a:t>‹#›</a:t>
            </a:fld>
            <a:endParaRPr lang="en-ZA" dirty="0"/>
          </a:p>
        </p:txBody>
      </p:sp>
    </p:spTree>
    <p:extLst>
      <p:ext uri="{BB962C8B-B14F-4D97-AF65-F5344CB8AC3E}">
        <p14:creationId xmlns:p14="http://schemas.microsoft.com/office/powerpoint/2010/main" val="4202529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10C947BE-6F08-47A4-8429-BCD5B4DEE104}" type="datetime1">
              <a:rPr lang="en-US" smtClean="0"/>
              <a:pPr>
                <a:defRPr/>
              </a:pPr>
              <a:t>2/2/2021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FE65A13-FBC1-4595-99B5-A01A1807D128}" type="slidenum">
              <a:rPr lang="en-ZA" smtClean="0"/>
              <a:pPr/>
              <a:t>‹#›</a:t>
            </a:fld>
            <a:endParaRPr lang="en-ZA"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48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lang="en-ZA" dirty="0"/>
          </a:p>
        </p:txBody>
      </p:sp>
      <p:sp>
        <p:nvSpPr>
          <p:cNvPr id="3"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22966499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19E726D-A6D1-404D-BD7E-E24D1CBD66F1}" type="datetime1">
              <a:rPr lang="en-US" smtClean="0"/>
              <a:pPr>
                <a:defRPr/>
              </a:pPr>
              <a:t>2/2/2021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0F58E50-250D-4AAA-8F13-1BC120EF3BC5}" type="slidenum">
              <a:rPr lang="en-ZA" smtClean="0"/>
              <a:pPr/>
              <a:t>‹#›</a:t>
            </a:fld>
            <a:endParaRPr lang="en-ZA" dirty="0"/>
          </a:p>
        </p:txBody>
      </p:sp>
    </p:spTree>
    <p:extLst>
      <p:ext uri="{BB962C8B-B14F-4D97-AF65-F5344CB8AC3E}">
        <p14:creationId xmlns:p14="http://schemas.microsoft.com/office/powerpoint/2010/main" val="6906364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2BEC358F-825D-4F6E-A2E8-2B1D79153E7B}" type="datetime1">
              <a:rPr lang="en-US" smtClean="0"/>
              <a:pPr>
                <a:defRPr/>
              </a:pPr>
              <a:t>2/2/2021</a:t>
            </a:fld>
            <a:endParaRPr lang="en-ZA"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9F750F2-7D9D-4F6F-B053-AF83423047F4}" type="slidenum">
              <a:rPr lang="en-ZA" smtClean="0"/>
              <a:pPr/>
              <a:t>‹#›</a:t>
            </a:fld>
            <a:endParaRPr lang="en-ZA" dirty="0"/>
          </a:p>
        </p:txBody>
      </p:sp>
    </p:spTree>
    <p:extLst>
      <p:ext uri="{BB962C8B-B14F-4D97-AF65-F5344CB8AC3E}">
        <p14:creationId xmlns:p14="http://schemas.microsoft.com/office/powerpoint/2010/main" val="2197965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8C54BD8-97C1-424A-866C-D3DE26E8227A}" type="datetime1">
              <a:rPr lang="en-US" smtClean="0"/>
              <a:pPr>
                <a:defRPr/>
              </a:pPr>
              <a:t>2/2/2021</a:t>
            </a:fld>
            <a:endParaRPr lang="en-ZA"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B8D8B14-C48F-4458-A5C6-1458E66F368A}" type="slidenum">
              <a:rPr lang="en-ZA" smtClean="0"/>
              <a:pPr/>
              <a:t>‹#›</a:t>
            </a:fld>
            <a:endParaRPr lang="en-ZA" dirty="0"/>
          </a:p>
        </p:txBody>
      </p:sp>
    </p:spTree>
    <p:extLst>
      <p:ext uri="{BB962C8B-B14F-4D97-AF65-F5344CB8AC3E}">
        <p14:creationId xmlns:p14="http://schemas.microsoft.com/office/powerpoint/2010/main" val="216664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762C9E7-2BDA-4E04-9560-D01FCFF0181C}" type="datetime1">
              <a:rPr lang="en-US" smtClean="0"/>
              <a:pPr>
                <a:defRPr/>
              </a:pPr>
              <a:t>2/2/2021</a:t>
            </a:fld>
            <a:endParaRPr lang="en-ZA" dirty="0"/>
          </a:p>
        </p:txBody>
      </p:sp>
      <p:sp>
        <p:nvSpPr>
          <p:cNvPr id="8" name="Footer Placeholder 7"/>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pPr>
              <a:defRPr/>
            </a:pPr>
            <a:endParaRPr lang="en-ZA" dirty="0"/>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44E5180F-81C1-48DA-AF6F-A488E4AFD279}" type="slidenum">
              <a:rPr lang="en-ZA" smtClean="0"/>
              <a:pPr/>
              <a:t>‹#›</a:t>
            </a:fld>
            <a:endParaRPr lang="en-ZA" dirty="0"/>
          </a:p>
        </p:txBody>
      </p:sp>
    </p:spTree>
    <p:extLst>
      <p:ext uri="{BB962C8B-B14F-4D97-AF65-F5344CB8AC3E}">
        <p14:creationId xmlns:p14="http://schemas.microsoft.com/office/powerpoint/2010/main" val="1330803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atin typeface="Arial" panose="020B0604020202020204" pitchFamily="34" charset="0"/>
                <a:cs typeface="Arial" panose="020B0604020202020204" pitchFamily="34" charset="0"/>
              </a:defRPr>
            </a:lvl1pPr>
          </a:lstStyle>
          <a:p>
            <a:pPr>
              <a:defRPr/>
            </a:pPr>
            <a:fld id="{09A0A4FF-EE0E-40DB-A21C-156C98F30384}" type="datetime1">
              <a:rPr lang="en-US" smtClean="0"/>
              <a:pPr>
                <a:defRPr/>
              </a:pPr>
              <a:t>2/2/2021</a:t>
            </a:fld>
            <a:endParaRPr lang="en-ZA"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solidFill>
                  <a:schemeClr val="tx2"/>
                </a:solidFill>
                <a:latin typeface="Arial" panose="020B0604020202020204" pitchFamily="34" charset="0"/>
                <a:cs typeface="Arial" panose="020B0604020202020204" pitchFamily="34" charset="0"/>
              </a:defRPr>
            </a:lvl1pPr>
          </a:lstStyle>
          <a:p>
            <a:fld id="{AB8AE11D-EDEF-4B92-80A5-7364F679C93D}" type="slidenum">
              <a:rPr lang="en-ZA" smtClean="0"/>
              <a:pPr/>
              <a:t>‹#›</a:t>
            </a:fld>
            <a:endParaRPr lang="en-ZA" dirty="0"/>
          </a:p>
        </p:txBody>
      </p:sp>
    </p:spTree>
    <p:extLst>
      <p:ext uri="{BB962C8B-B14F-4D97-AF65-F5344CB8AC3E}">
        <p14:creationId xmlns:p14="http://schemas.microsoft.com/office/powerpoint/2010/main" val="4255041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1172197-DE93-40CA-86DD-3935CE28EE2E}" type="datetime1">
              <a:rPr lang="en-US" smtClean="0"/>
              <a:pPr>
                <a:defRPr/>
              </a:pPr>
              <a:t>2/2/2021</a:t>
            </a:fld>
            <a:endParaRPr lang="en-ZA"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B4B43F2F-4FB0-470C-A294-BD4120A7716B}" type="slidenum">
              <a:rPr lang="en-ZA" smtClean="0"/>
              <a:pPr/>
              <a:t>‹#›</a:t>
            </a:fld>
            <a:endParaRPr lang="en-ZA" dirty="0"/>
          </a:p>
        </p:txBody>
      </p:sp>
    </p:spTree>
    <p:extLst>
      <p:ext uri="{BB962C8B-B14F-4D97-AF65-F5344CB8AC3E}">
        <p14:creationId xmlns:p14="http://schemas.microsoft.com/office/powerpoint/2010/main" val="3765959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D32A3D3E-5206-4D31-9D8D-C34012072629}" type="datetime1">
              <a:rPr lang="en-US" smtClean="0"/>
              <a:pPr>
                <a:defRPr/>
              </a:pPr>
              <a:t>2/2/2021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DAAAB7EF-A701-4ED7-AC14-395FDAC71FA6}" type="slidenum">
              <a:rPr lang="en-ZA" smtClean="0"/>
              <a:pPr/>
              <a:t>‹#›</a:t>
            </a:fld>
            <a:endParaRPr lang="en-ZA" dirty="0"/>
          </a:p>
        </p:txBody>
      </p:sp>
    </p:spTree>
    <p:extLst>
      <p:ext uri="{BB962C8B-B14F-4D97-AF65-F5344CB8AC3E}">
        <p14:creationId xmlns:p14="http://schemas.microsoft.com/office/powerpoint/2010/main" val="39221920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F8D735D-E419-46E2-95EC-CDCC5715EEAE}" type="datetime1">
              <a:rPr lang="en-US" smtClean="0"/>
              <a:pPr>
                <a:defRPr/>
              </a:pPr>
              <a:t>2/2/2021</a:t>
            </a:fld>
            <a:endParaRPr lang="en-ZA"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ZA"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587A075-A59D-46C3-A9DA-4578639C866A}" type="slidenum">
              <a:rPr lang="en-ZA" smtClean="0"/>
              <a:pPr/>
              <a:t>‹#›</a:t>
            </a:fld>
            <a:endParaRPr lang="en-ZA" dirty="0"/>
          </a:p>
        </p:txBody>
      </p:sp>
    </p:spTree>
    <p:extLst>
      <p:ext uri="{BB962C8B-B14F-4D97-AF65-F5344CB8AC3E}">
        <p14:creationId xmlns:p14="http://schemas.microsoft.com/office/powerpoint/2010/main" val="22186147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A92A160-9967-4A84-AC28-11DA4E771810}"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333424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E28D29-1ECB-41DF-951B-2A23F95AD026}" type="datetimeFigureOut">
              <a:rPr lang="en-US" smtClean="0"/>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C19682F-4A62-4D93-B2D0-F282E2C63856}"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41776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3899722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9F47973-3EE4-4A3D-91F1-EE37E8AD4412}" type="slidenum">
              <a:rPr lang="en-US" smtClean="0"/>
              <a:pPr/>
              <a:t>‹#›</a:t>
            </a:fld>
            <a:endParaRPr lang="en-US" dirty="0"/>
          </a:p>
        </p:txBody>
      </p:sp>
      <p:pic>
        <p:nvPicPr>
          <p:cNvPr id="7" name="Picture 6"/>
          <p:cNvPicPr>
            <a:picLocks noChangeAspect="1"/>
          </p:cNvPicPr>
          <p:nvPr userDrawn="1"/>
        </p:nvPicPr>
        <p:blipFill>
          <a:blip r:embed="rId2"/>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4119203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745879"/>
            <a:ext cx="7886700" cy="944810"/>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85FE2407-5C7E-403F-A15F-80D262614D91}" type="slidenum">
              <a:rPr lang="en-US" smtClean="0"/>
              <a:pPr/>
              <a:t>‹#›</a:t>
            </a:fld>
            <a:endParaRPr lang="en-US" dirty="0"/>
          </a:p>
        </p:txBody>
      </p:sp>
      <p:pic>
        <p:nvPicPr>
          <p:cNvPr id="8" name="Picture 7"/>
          <p:cNvPicPr>
            <a:picLocks noChangeAspect="1"/>
          </p:cNvPicPr>
          <p:nvPr userDrawn="1"/>
        </p:nvPicPr>
        <p:blipFill>
          <a:blip r:embed="rId2"/>
          <a:stretch>
            <a:fillRect/>
          </a:stretch>
        </p:blipFill>
        <p:spPr>
          <a:xfrm>
            <a:off x="6732240" y="44657"/>
            <a:ext cx="2211545" cy="701222"/>
          </a:xfrm>
          <a:prstGeom prst="rect">
            <a:avLst/>
          </a:prstGeom>
        </p:spPr>
      </p:pic>
      <p:pic>
        <p:nvPicPr>
          <p:cNvPr id="9" name="Picture 8"/>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3877766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24901"/>
            <a:ext cx="7886700" cy="965788"/>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0DC033C-BD84-40CB-98DA-A92CD58B6424}"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6732240" y="44657"/>
            <a:ext cx="2211545" cy="701222"/>
          </a:xfrm>
          <a:prstGeom prst="rect">
            <a:avLst/>
          </a:prstGeom>
        </p:spPr>
      </p:pic>
      <p:pic>
        <p:nvPicPr>
          <p:cNvPr id="11" name="Picture 10"/>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5258915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724901"/>
            <a:ext cx="7886700" cy="96578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5D403250-98C8-4867-BDF8-CC6485D141BE}"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6732240" y="44657"/>
            <a:ext cx="2211545" cy="701222"/>
          </a:xfrm>
          <a:prstGeom prst="rect">
            <a:avLst/>
          </a:prstGeom>
        </p:spPr>
      </p:pic>
      <p:pic>
        <p:nvPicPr>
          <p:cNvPr id="7" name="Picture 6"/>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459214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2/2/2021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3AD4535C-F2DE-4C88-B214-A532D91C3145}"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6732240" y="44657"/>
            <a:ext cx="2211545" cy="701222"/>
          </a:xfrm>
          <a:prstGeom prst="rect">
            <a:avLst/>
          </a:prstGeom>
        </p:spPr>
      </p:pic>
      <p:pic>
        <p:nvPicPr>
          <p:cNvPr id="6" name="Picture 5"/>
          <p:cNvPicPr>
            <a:picLocks noChangeAspect="1"/>
          </p:cNvPicPr>
          <p:nvPr userDrawn="1"/>
        </p:nvPicPr>
        <p:blipFill>
          <a:blip r:embed="rId3"/>
          <a:stretch>
            <a:fillRect/>
          </a:stretch>
        </p:blipFill>
        <p:spPr>
          <a:xfrm>
            <a:off x="107504" y="44657"/>
            <a:ext cx="2219381" cy="680244"/>
          </a:xfrm>
          <a:prstGeom prst="rect">
            <a:avLst/>
          </a:prstGeom>
        </p:spPr>
      </p:pic>
    </p:spTree>
    <p:extLst>
      <p:ext uri="{BB962C8B-B14F-4D97-AF65-F5344CB8AC3E}">
        <p14:creationId xmlns:p14="http://schemas.microsoft.com/office/powerpoint/2010/main" val="22664942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500">
                <a:latin typeface="Arial" panose="020B0604020202020204" pitchFamily="34" charset="0"/>
                <a:cs typeface="Arial" panose="020B0604020202020204" pitchFamily="34" charset="0"/>
              </a:defRPr>
            </a:lvl4pPr>
            <a:lvl5pPr>
              <a:defRPr sz="1500">
                <a:latin typeface="Arial" panose="020B0604020202020204" pitchFamily="34" charset="0"/>
                <a:cs typeface="Arial" panose="020B0604020202020204" pitchFamily="34" charset="0"/>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F45E7F66-209A-43F0-9B1A-BC8AC705E496}" type="slidenum">
              <a:rPr lang="en-US" smtClean="0"/>
              <a:pPr/>
              <a:t>‹#›</a:t>
            </a:fld>
            <a:endParaRPr lang="en-US" dirty="0"/>
          </a:p>
        </p:txBody>
      </p:sp>
    </p:spTree>
    <p:extLst>
      <p:ext uri="{BB962C8B-B14F-4D97-AF65-F5344CB8AC3E}">
        <p14:creationId xmlns:p14="http://schemas.microsoft.com/office/powerpoint/2010/main" val="2478151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24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atin typeface="Arial" panose="020B0604020202020204" pitchFamily="34" charset="0"/>
                <a:cs typeface="Arial" panose="020B0604020202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99C99825-7BA7-49B5-AAC7-F9E70A2BD66E}" type="slidenum">
              <a:rPr lang="en-US" smtClean="0"/>
              <a:pPr/>
              <a:t>‹#›</a:t>
            </a:fld>
            <a:endParaRPr lang="en-US" dirty="0"/>
          </a:p>
        </p:txBody>
      </p:sp>
    </p:spTree>
    <p:extLst>
      <p:ext uri="{BB962C8B-B14F-4D97-AF65-F5344CB8AC3E}">
        <p14:creationId xmlns:p14="http://schemas.microsoft.com/office/powerpoint/2010/main" val="18414329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836712"/>
            <a:ext cx="7886700" cy="853977"/>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0C8145EA-A434-4660-8BFB-F27BC297E8F0}" type="slidenum">
              <a:rPr lang="en-US" smtClean="0"/>
              <a:pPr/>
              <a:t>‹#›</a:t>
            </a:fld>
            <a:endParaRPr lang="en-US" dirty="0"/>
          </a:p>
        </p:txBody>
      </p:sp>
    </p:spTree>
    <p:extLst>
      <p:ext uri="{BB962C8B-B14F-4D97-AF65-F5344CB8AC3E}">
        <p14:creationId xmlns:p14="http://schemas.microsoft.com/office/powerpoint/2010/main" val="988696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2/2/2021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186E73C-4795-4B75-BBF2-B714DC37964C}" type="slidenum">
              <a:rPr lang="en-US" smtClean="0"/>
              <a:pPr/>
              <a:t>‹#›</a:t>
            </a:fld>
            <a:endParaRPr lang="en-US" dirty="0"/>
          </a:p>
        </p:txBody>
      </p:sp>
    </p:spTree>
    <p:extLst>
      <p:ext uri="{BB962C8B-B14F-4D97-AF65-F5344CB8AC3E}">
        <p14:creationId xmlns:p14="http://schemas.microsoft.com/office/powerpoint/2010/main" val="2635462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endParaRPr lang="en-ZA" dirty="0"/>
          </a:p>
        </p:txBody>
      </p:sp>
      <p:sp>
        <p:nvSpPr>
          <p:cNvPr id="6" name="Rectangle 5"/>
          <p:cNvSpPr>
            <a:spLocks noGrp="1" noChangeArrowheads="1"/>
          </p:cNvSpPr>
          <p:nvPr>
            <p:ph type="sldNum" sz="quarter" idx="11"/>
          </p:nvPr>
        </p:nvSpPr>
        <p:spPr>
          <a:ln/>
        </p:spPr>
        <p:txBody>
          <a:bodyPr/>
          <a:lstStyle>
            <a:lvl1pPr>
              <a:defRPr/>
            </a:lvl1pPr>
          </a:lstStyle>
          <a:p>
            <a:fld id="{4CCAC53F-EEB6-46B6-A607-5E18D0F7F69E}" type="slidenum">
              <a:rPr lang="en-ZA" smtClean="0"/>
              <a:t>‹#›</a:t>
            </a:fld>
            <a:endParaRPr lang="en-ZA" dirty="0"/>
          </a:p>
        </p:txBody>
      </p:sp>
    </p:spTree>
    <p:extLst>
      <p:ext uri="{BB962C8B-B14F-4D97-AF65-F5344CB8AC3E}">
        <p14:creationId xmlns:p14="http://schemas.microsoft.com/office/powerpoint/2010/main" val="1715494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6.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4CCAC53F-EEB6-46B6-A607-5E18D0F7F69E}"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chemeClr val="bg1"/>
                </a:solidFill>
              </a:rPr>
              <a:t>Department:</a:t>
            </a:r>
          </a:p>
          <a:p>
            <a:pPr>
              <a:defRPr/>
            </a:pPr>
            <a:r>
              <a:rPr lang="en-US" altLang="en-US" sz="1000" dirty="0">
                <a:solidFill>
                  <a:schemeClr val="bg1"/>
                </a:solidFill>
              </a:rPr>
              <a:t>Defence</a:t>
            </a:r>
          </a:p>
          <a:p>
            <a:pPr>
              <a:defRPr/>
            </a:pPr>
            <a:r>
              <a:rPr lang="en-US" altLang="en-US" sz="1000" dirty="0">
                <a:solidFill>
                  <a:schemeClr val="bg1"/>
                </a:solidFill>
              </a:rPr>
              <a:t>REPUBLIC OF SOUTH AFRICA</a:t>
            </a:r>
          </a:p>
        </p:txBody>
      </p:sp>
      <p:pic>
        <p:nvPicPr>
          <p:cNvPr id="8"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5991" y="233586"/>
            <a:ext cx="8096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055421" y="214536"/>
            <a:ext cx="9810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20864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051"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latin typeface="Calibri" panose="020F0502020204030204" pitchFamily="34" charset="0"/>
              </a:defRPr>
            </a:lvl1pPr>
          </a:lstStyle>
          <a:p>
            <a:fld id="{B9D0414D-6000-4E28-B969-CED180376EFE}" type="slidenum">
              <a:rPr lang="en-ZA"/>
              <a:pPr/>
              <a:t>‹#›</a:t>
            </a:fld>
            <a:endParaRPr lang="en-ZA"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rgbClr val="DFDCB7"/>
                </a:solidFill>
                <a:latin typeface="Calibri" pitchFamily="34" charset="0"/>
                <a:cs typeface="+mn-cs"/>
              </a:defRPr>
            </a:lvl1pPr>
          </a:lstStyle>
          <a:p>
            <a:pPr>
              <a:defRPr/>
            </a:pPr>
            <a:endParaRPr lang="en-ZA"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rgbClr val="DFDCB7"/>
                </a:solidFill>
                <a:latin typeface="Calibri" pitchFamily="34" charset="0"/>
                <a:cs typeface="+mn-cs"/>
              </a:defRPr>
            </a:lvl1pPr>
          </a:lstStyle>
          <a:p>
            <a:pPr>
              <a:defRPr/>
            </a:pPr>
            <a:fld id="{55C44A5E-F439-45C9-B02A-09547FF7C1CF}" type="datetime1">
              <a:rPr lang="en-US" smtClean="0"/>
              <a:t>2/2/2021</a:t>
            </a:fld>
            <a:endParaRPr lang="en-ZA" dirty="0"/>
          </a:p>
        </p:txBody>
      </p:sp>
    </p:spTree>
    <p:extLst>
      <p:ext uri="{BB962C8B-B14F-4D97-AF65-F5344CB8AC3E}">
        <p14:creationId xmlns:p14="http://schemas.microsoft.com/office/powerpoint/2010/main" val="2770061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rtl="0" eaLnBrk="1" fontAlgn="base" hangingPunct="1">
        <a:spcBef>
          <a:spcPct val="0"/>
        </a:spcBef>
        <a:spcAft>
          <a:spcPct val="0"/>
        </a:spcAft>
        <a:defRPr sz="4600" kern="1200" spc="-100">
          <a:solidFill>
            <a:schemeClr val="tx2"/>
          </a:solidFill>
          <a:latin typeface="+mj-lt"/>
          <a:ea typeface="+mj-ea"/>
          <a:cs typeface="+mj-cs"/>
        </a:defRPr>
      </a:lvl1pPr>
      <a:lvl2pPr algn="l" rtl="0" eaLnBrk="1" fontAlgn="base" hangingPunct="1">
        <a:spcBef>
          <a:spcPct val="0"/>
        </a:spcBef>
        <a:spcAft>
          <a:spcPct val="0"/>
        </a:spcAft>
        <a:defRPr sz="4600">
          <a:solidFill>
            <a:schemeClr val="tx2"/>
          </a:solidFill>
          <a:latin typeface="Cambria" pitchFamily="18" charset="0"/>
        </a:defRPr>
      </a:lvl2pPr>
      <a:lvl3pPr algn="l" rtl="0" eaLnBrk="1" fontAlgn="base" hangingPunct="1">
        <a:spcBef>
          <a:spcPct val="0"/>
        </a:spcBef>
        <a:spcAft>
          <a:spcPct val="0"/>
        </a:spcAft>
        <a:defRPr sz="4600">
          <a:solidFill>
            <a:schemeClr val="tx2"/>
          </a:solidFill>
          <a:latin typeface="Cambria" pitchFamily="18" charset="0"/>
        </a:defRPr>
      </a:lvl3pPr>
      <a:lvl4pPr algn="l" rtl="0" eaLnBrk="1" fontAlgn="base" hangingPunct="1">
        <a:spcBef>
          <a:spcPct val="0"/>
        </a:spcBef>
        <a:spcAft>
          <a:spcPct val="0"/>
        </a:spcAft>
        <a:defRPr sz="4600">
          <a:solidFill>
            <a:schemeClr val="tx2"/>
          </a:solidFill>
          <a:latin typeface="Cambria" pitchFamily="18" charset="0"/>
        </a:defRPr>
      </a:lvl4pPr>
      <a:lvl5pPr algn="l" rtl="0" eaLnBrk="1" fontAlgn="base" hangingPunct="1">
        <a:spcBef>
          <a:spcPct val="0"/>
        </a:spcBef>
        <a:spcAft>
          <a:spcPct val="0"/>
        </a:spcAft>
        <a:defRPr sz="4600">
          <a:solidFill>
            <a:schemeClr val="tx2"/>
          </a:solidFill>
          <a:latin typeface="Cambria" pitchFamily="18" charset="0"/>
        </a:defRPr>
      </a:lvl5pPr>
      <a:lvl6pPr marL="457200" algn="l" rtl="0" eaLnBrk="1" fontAlgn="base" hangingPunct="1">
        <a:spcBef>
          <a:spcPct val="0"/>
        </a:spcBef>
        <a:spcAft>
          <a:spcPct val="0"/>
        </a:spcAft>
        <a:defRPr sz="4600">
          <a:solidFill>
            <a:schemeClr val="tx2"/>
          </a:solidFill>
          <a:latin typeface="Cambria" pitchFamily="18" charset="0"/>
        </a:defRPr>
      </a:lvl6pPr>
      <a:lvl7pPr marL="914400" algn="l" rtl="0" eaLnBrk="1" fontAlgn="base" hangingPunct="1">
        <a:spcBef>
          <a:spcPct val="0"/>
        </a:spcBef>
        <a:spcAft>
          <a:spcPct val="0"/>
        </a:spcAft>
        <a:defRPr sz="4600">
          <a:solidFill>
            <a:schemeClr val="tx2"/>
          </a:solidFill>
          <a:latin typeface="Cambria" pitchFamily="18" charset="0"/>
        </a:defRPr>
      </a:lvl7pPr>
      <a:lvl8pPr marL="1371600" algn="l" rtl="0" eaLnBrk="1" fontAlgn="base" hangingPunct="1">
        <a:spcBef>
          <a:spcPct val="0"/>
        </a:spcBef>
        <a:spcAft>
          <a:spcPct val="0"/>
        </a:spcAft>
        <a:defRPr sz="4600">
          <a:solidFill>
            <a:schemeClr val="tx2"/>
          </a:solidFill>
          <a:latin typeface="Cambria" pitchFamily="18" charset="0"/>
        </a:defRPr>
      </a:lvl8pPr>
      <a:lvl9pPr marL="1828800" algn="l" rtl="0" eaLnBrk="1" fontAlgn="base" hangingPunct="1">
        <a:spcBef>
          <a:spcPct val="0"/>
        </a:spcBef>
        <a:spcAft>
          <a:spcPct val="0"/>
        </a:spcAft>
        <a:defRPr sz="4600">
          <a:solidFill>
            <a:schemeClr val="tx2"/>
          </a:solidFill>
          <a:latin typeface="Cambria" pitchFamily="18" charset="0"/>
        </a:defRPr>
      </a:lvl9pPr>
    </p:titleStyle>
    <p:bodyStyle>
      <a:lvl1pPr marL="342900" indent="-22860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1" fontAlgn="base" hangingPunct="1">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1" fontAlgn="base" hangingPunct="1">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1" fontAlgn="base" hangingPunct="1">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1" fontAlgn="base" hangingPunct="1">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2F7463A0-74A1-44DD-86D7-6EFF89167954}" type="datetime1">
              <a:rPr lang="en-US" smtClean="0"/>
              <a:t>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2100437D-9075-4E37-A271-0FEE5363F178}" type="slidenum">
              <a:rPr lang="en-US"/>
              <a:pPr/>
              <a:t>‹#›</a:t>
            </a:fld>
            <a:endParaRPr lang="en-US" dirty="0"/>
          </a:p>
        </p:txBody>
      </p:sp>
    </p:spTree>
    <p:extLst>
      <p:ext uri="{BB962C8B-B14F-4D97-AF65-F5344CB8AC3E}">
        <p14:creationId xmlns:p14="http://schemas.microsoft.com/office/powerpoint/2010/main" val="24087158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ts val="0"/>
              </a:spcBef>
              <a:spcAft>
                <a:spcPts val="0"/>
              </a:spcAft>
              <a:defRPr sz="1200">
                <a:solidFill>
                  <a:prstClr val="black">
                    <a:tint val="75000"/>
                  </a:prstClr>
                </a:solidFill>
                <a:latin typeface="Calibri"/>
              </a:defRPr>
            </a:lvl1pPr>
          </a:lstStyle>
          <a:p>
            <a:pPr>
              <a:defRPr/>
            </a:pPr>
            <a:fld id="{49B5C3A0-F154-4839-B959-2146AD9D1269}" type="datetime1">
              <a:rPr lang="en-US" smtClean="0"/>
              <a:t>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ts val="0"/>
              </a:spcBef>
              <a:spcAft>
                <a:spcPts val="0"/>
              </a:spcAft>
              <a:defRPr sz="1200">
                <a:solidFill>
                  <a:prstClr val="black">
                    <a:tint val="75000"/>
                  </a:prstClr>
                </a:solidFill>
                <a:latin typeface="Calibri"/>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panose="020F0502020204030204" pitchFamily="34" charset="0"/>
              </a:defRPr>
            </a:lvl1pPr>
          </a:lstStyle>
          <a:p>
            <a:fld id="{682FFC2B-EB53-4DA3-9B51-C837D36E36DD}" type="slidenum">
              <a:rPr lang="en-US"/>
              <a:pPr/>
              <a:t>‹#›</a:t>
            </a:fld>
            <a:endParaRPr lang="en-US" dirty="0"/>
          </a:p>
        </p:txBody>
      </p:sp>
    </p:spTree>
    <p:extLst>
      <p:ext uri="{BB962C8B-B14F-4D97-AF65-F5344CB8AC3E}">
        <p14:creationId xmlns:p14="http://schemas.microsoft.com/office/powerpoint/2010/main" val="35704910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Comic Sans MS" pitchFamily="66" charset="0"/>
              </a:defRPr>
            </a:lvl1pPr>
          </a:lstStyle>
          <a:p>
            <a:pPr>
              <a:defRPr/>
            </a:pPr>
            <a:endParaRPr lang="en-US"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Comic Sans MS" panose="030F0702030302020204" pitchFamily="66" charset="0"/>
              </a:defRPr>
            </a:lvl1pPr>
          </a:lstStyle>
          <a:p>
            <a:fld id="{22ED45D8-F189-443A-8E96-B9D80A707741}" type="slidenum">
              <a:rPr lang="en-US"/>
              <a:pPr/>
              <a:t>‹#›</a:t>
            </a:fld>
            <a:endParaRPr lang="en-US" dirty="0"/>
          </a:p>
        </p:txBody>
      </p:sp>
      <p:pic>
        <p:nvPicPr>
          <p:cNvPr id="5126"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rgbClr val="000000"/>
                </a:solidFill>
              </a:rPr>
              <a:t>Department:</a:t>
            </a:r>
          </a:p>
          <a:p>
            <a:pPr>
              <a:defRPr/>
            </a:pPr>
            <a:r>
              <a:rPr lang="en-US" altLang="en-US" sz="1000" dirty="0">
                <a:solidFill>
                  <a:srgbClr val="000000"/>
                </a:solidFill>
              </a:rPr>
              <a:t>Defence</a:t>
            </a:r>
          </a:p>
          <a:p>
            <a:pPr>
              <a:defRPr/>
            </a:pPr>
            <a:r>
              <a:rPr lang="en-US" altLang="en-US" sz="1000" dirty="0">
                <a:solidFill>
                  <a:srgbClr val="000000"/>
                </a:solidFill>
              </a:rPr>
              <a:t>REPUBLIC OF SOUTH AFRICA</a:t>
            </a:r>
          </a:p>
        </p:txBody>
      </p:sp>
    </p:spTree>
    <p:extLst>
      <p:ext uri="{BB962C8B-B14F-4D97-AF65-F5344CB8AC3E}">
        <p14:creationId xmlns:p14="http://schemas.microsoft.com/office/powerpoint/2010/main" val="2349515629"/>
      </p:ext>
    </p:extLst>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1380" name="Rectangle 4"/>
          <p:cNvSpPr>
            <a:spLocks noGrp="1" noChangeArrowheads="1"/>
          </p:cNvSpPr>
          <p:nvPr>
            <p:ph type="ftr" sz="quarter" idx="3"/>
          </p:nvPr>
        </p:nvSpPr>
        <p:spPr bwMode="auto">
          <a:xfrm>
            <a:off x="3124200" y="63563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chemeClr val="bg1"/>
                </a:solidFill>
                <a:latin typeface="Comic Sans MS" pitchFamily="66" charset="0"/>
              </a:defRPr>
            </a:lvl1pPr>
          </a:lstStyle>
          <a:p>
            <a:endParaRPr lang="en-ZA" dirty="0"/>
          </a:p>
        </p:txBody>
      </p:sp>
      <p:sp>
        <p:nvSpPr>
          <p:cNvPr id="101381" name="Rectangle 5"/>
          <p:cNvSpPr>
            <a:spLocks noGrp="1" noChangeArrowheads="1"/>
          </p:cNvSpPr>
          <p:nvPr>
            <p:ph type="sldNum" sz="quarter" idx="4"/>
          </p:nvPr>
        </p:nvSpPr>
        <p:spPr bwMode="auto">
          <a:xfrm>
            <a:off x="7131050" y="63563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1"/>
                </a:solidFill>
                <a:latin typeface="Comic Sans MS" panose="030F0702030302020204" pitchFamily="66" charset="0"/>
              </a:defRPr>
            </a:lvl1pPr>
          </a:lstStyle>
          <a:p>
            <a:fld id="{0852D048-FEAD-4B21-97D8-B33618A2071B}" type="slidenum">
              <a:rPr lang="en-ZA" smtClean="0"/>
              <a:t>‹#›</a:t>
            </a:fld>
            <a:endParaRPr lang="en-ZA" dirty="0"/>
          </a:p>
        </p:txBody>
      </p:sp>
      <p:pic>
        <p:nvPicPr>
          <p:cNvPr id="1030" name="Picture 6"/>
          <p:cNvPicPr>
            <a:picLocks noChangeAspect="1" noChangeArrowheads="1"/>
          </p:cNvPicPr>
          <p:nvPr/>
        </p:nvPicPr>
        <p:blipFill>
          <a:blip r:embed="rId13" cstate="print">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4925" y="5976938"/>
            <a:ext cx="67310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1031" name="Text Box 7"/>
          <p:cNvSpPr txBox="1">
            <a:spLocks noChangeArrowheads="1"/>
          </p:cNvSpPr>
          <p:nvPr/>
        </p:nvSpPr>
        <p:spPr bwMode="auto">
          <a:xfrm>
            <a:off x="684213" y="6051550"/>
            <a:ext cx="2087562" cy="76200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400" u="sng" dirty="0">
                <a:solidFill>
                  <a:srgbClr val="008000"/>
                </a:solidFill>
              </a:rPr>
              <a:t>defence</a:t>
            </a:r>
          </a:p>
          <a:p>
            <a:pPr>
              <a:defRPr/>
            </a:pPr>
            <a:r>
              <a:rPr lang="en-US" altLang="en-US" sz="1000" dirty="0">
                <a:solidFill>
                  <a:schemeClr val="bg1"/>
                </a:solidFill>
              </a:rPr>
              <a:t>Department:</a:t>
            </a:r>
          </a:p>
          <a:p>
            <a:pPr>
              <a:defRPr/>
            </a:pPr>
            <a:r>
              <a:rPr lang="en-US" altLang="en-US" sz="1000" dirty="0">
                <a:solidFill>
                  <a:schemeClr val="bg1"/>
                </a:solidFill>
              </a:rPr>
              <a:t>Defence</a:t>
            </a:r>
          </a:p>
          <a:p>
            <a:pPr>
              <a:defRPr/>
            </a:pPr>
            <a:r>
              <a:rPr lang="en-US" altLang="en-US" sz="1000" dirty="0">
                <a:solidFill>
                  <a:schemeClr val="bg1"/>
                </a:solidFill>
              </a:rPr>
              <a:t>REPUBLIC OF SOUTH AFRICA</a:t>
            </a:r>
          </a:p>
        </p:txBody>
      </p:sp>
    </p:spTree>
    <p:extLst>
      <p:ext uri="{BB962C8B-B14F-4D97-AF65-F5344CB8AC3E}">
        <p14:creationId xmlns:p14="http://schemas.microsoft.com/office/powerpoint/2010/main" val="247850438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37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7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tmplLst>
          <p:tmpl lvl="1">
            <p:tnLst>
              <p:par>
                <p:cTn presetID="1" presetClass="entr" presetSubtype="0" fill="hold" nodeType="click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1379"/>
                        </p:tgtEl>
                        <p:attrNameLst>
                          <p:attrName>style.visibility</p:attrName>
                        </p:attrNameLst>
                      </p:cBhvr>
                      <p:to>
                        <p:strVal val="visible"/>
                      </p:to>
                    </p:set>
                  </p:childTnLst>
                </p:cTn>
              </p:par>
            </p:tnLst>
          </p:tmpl>
        </p:tmplLst>
      </p:bldP>
    </p:bldLst>
  </p:timing>
  <p:hf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hlink"/>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4pPr>
      <a:lvl5pPr marL="2057400" indent="-228600" algn="l" rtl="0" eaLnBrk="1" fontAlgn="base" hangingPunct="1">
        <a:spcBef>
          <a:spcPct val="20000"/>
        </a:spcBef>
        <a:spcAft>
          <a:spcPct val="0"/>
        </a:spcAft>
        <a:buFont typeface="Times New Roman" panose="02020603050405020304" pitchFamily="18" charset="0"/>
        <a:buChar char="–"/>
        <a:defRPr sz="2400">
          <a:solidFill>
            <a:schemeClr val="bg1"/>
          </a:solidFill>
          <a:latin typeface="+mn-lt"/>
        </a:defRPr>
      </a:lvl5pPr>
      <a:lvl6pPr marL="25146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6pPr>
      <a:lvl7pPr marL="29718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7pPr>
      <a:lvl8pPr marL="34290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8pPr>
      <a:lvl9pPr marL="3886200" indent="-228600" algn="l" rtl="0" eaLnBrk="1" fontAlgn="base" hangingPunct="1">
        <a:spcBef>
          <a:spcPct val="20000"/>
        </a:spcBef>
        <a:spcAft>
          <a:spcPct val="0"/>
        </a:spcAft>
        <a:buFont typeface="Times New Roman" pitchFamily="18" charset="0"/>
        <a:buChar char="–"/>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8689FA6-204F-4F00-AC2D-BA3B726E79C1}" type="datetime1">
              <a:rPr lang="en-US" smtClean="0"/>
              <a:t>2/2/2021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852D048-FEAD-4B21-97D8-B33618A2071B}" type="slidenum">
              <a:rPr lang="en-ZA" smtClean="0"/>
              <a:t>‹#›</a:t>
            </a:fld>
            <a:endParaRPr lang="en-ZA"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05374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7CA5953-A77E-4E58-B9A5-74FF15AB893B}" type="datetimeFigureOut">
              <a:rPr lang="en-US" smtClean="0"/>
              <a:t>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CAC53F-EEB6-46B6-A607-5E18D0F7F69E}" type="slidenum">
              <a:rPr lang="en-ZA" smtClean="0"/>
              <a:t>‹#›</a:t>
            </a:fld>
            <a:endParaRPr lang="en-ZA" dirty="0"/>
          </a:p>
        </p:txBody>
      </p:sp>
      <p:pic>
        <p:nvPicPr>
          <p:cNvPr id="7" name="Picture 6"/>
          <p:cNvPicPr>
            <a:picLocks noChangeAspect="1"/>
          </p:cNvPicPr>
          <p:nvPr userDrawn="1"/>
        </p:nvPicPr>
        <p:blipFill>
          <a:blip r:embed="rId13"/>
          <a:stretch>
            <a:fillRect/>
          </a:stretch>
        </p:blipFill>
        <p:spPr>
          <a:xfrm>
            <a:off x="6732240" y="44657"/>
            <a:ext cx="2211545" cy="701222"/>
          </a:xfrm>
          <a:prstGeom prst="rect">
            <a:avLst/>
          </a:prstGeom>
        </p:spPr>
      </p:pic>
      <p:pic>
        <p:nvPicPr>
          <p:cNvPr id="8" name="Picture 7"/>
          <p:cNvPicPr>
            <a:picLocks noChangeAspect="1"/>
          </p:cNvPicPr>
          <p:nvPr userDrawn="1"/>
        </p:nvPicPr>
        <p:blipFill>
          <a:blip r:embed="rId14"/>
          <a:stretch>
            <a:fillRect/>
          </a:stretch>
        </p:blipFill>
        <p:spPr>
          <a:xfrm>
            <a:off x="107504" y="44657"/>
            <a:ext cx="2219381" cy="680244"/>
          </a:xfrm>
          <a:prstGeom prst="rect">
            <a:avLst/>
          </a:prstGeom>
        </p:spPr>
      </p:pic>
    </p:spTree>
    <p:extLst>
      <p:ext uri="{BB962C8B-B14F-4D97-AF65-F5344CB8AC3E}">
        <p14:creationId xmlns:p14="http://schemas.microsoft.com/office/powerpoint/2010/main" val="3786587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467544" y="1988840"/>
            <a:ext cx="8352928" cy="2592288"/>
          </a:xfrm>
        </p:spPr>
        <p:txBody>
          <a:bodyPr>
            <a:noAutofit/>
          </a:bodyPr>
          <a:lstStyle/>
          <a:p>
            <a:r>
              <a:rPr lang="en-ZA" sz="3600" b="1" dirty="0">
                <a:solidFill>
                  <a:schemeClr val="tx1"/>
                </a:solidFill>
                <a:latin typeface="Arial" panose="020B0604020202020204" pitchFamily="34" charset="0"/>
                <a:cs typeface="Arial" panose="020B0604020202020204" pitchFamily="34" charset="0"/>
              </a:rPr>
              <a:t>PRESENTATION TO THE PORTFOLIO COMMITTEE ON DEFENCE ON INITIATIVES TO R</a:t>
            </a:r>
            <a:r>
              <a:rPr lang="en-ZA" sz="3600" b="1" dirty="0">
                <a:latin typeface="Arial" panose="020B0604020202020204" pitchFamily="34" charset="0"/>
                <a:cs typeface="Arial" panose="020B0604020202020204" pitchFamily="34" charset="0"/>
              </a:rPr>
              <a:t>EDUCE </a:t>
            </a:r>
            <a:br>
              <a:rPr lang="en-ZA" sz="3600" b="1" dirty="0">
                <a:latin typeface="Arial" panose="020B0604020202020204" pitchFamily="34" charset="0"/>
                <a:cs typeface="Arial" panose="020B0604020202020204" pitchFamily="34" charset="0"/>
              </a:rPr>
            </a:br>
            <a:r>
              <a:rPr lang="en-ZA" sz="3600" b="1" dirty="0">
                <a:latin typeface="Arial" panose="020B0604020202020204" pitchFamily="34" charset="0"/>
                <a:cs typeface="Arial" panose="020B0604020202020204" pitchFamily="34" charset="0"/>
              </a:rPr>
              <a:t>HR COST PRESSURES </a:t>
            </a:r>
            <a:br>
              <a:rPr lang="en-ZA" sz="3600" b="1" dirty="0">
                <a:latin typeface="Arial" panose="020B0604020202020204" pitchFamily="34" charset="0"/>
                <a:cs typeface="Arial" panose="020B0604020202020204" pitchFamily="34" charset="0"/>
              </a:rPr>
            </a:br>
            <a:r>
              <a:rPr lang="en-ZA" sz="3600" b="1" dirty="0">
                <a:latin typeface="Arial" panose="020B0604020202020204" pitchFamily="34" charset="0"/>
                <a:cs typeface="Arial" panose="020B0604020202020204" pitchFamily="34" charset="0"/>
              </a:rPr>
              <a:t>FOR THE 2021 MTEF</a:t>
            </a:r>
            <a:endParaRPr lang="en-ZA" sz="3600" b="1" dirty="0">
              <a:solidFill>
                <a:schemeClr val="tx1"/>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2/2/2021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a:t>
            </a:fld>
            <a:endParaRPr lang="en-ZA" sz="1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732240" y="44657"/>
            <a:ext cx="2211545" cy="701222"/>
          </a:xfrm>
          <a:prstGeom prst="rect">
            <a:avLst/>
          </a:prstGeom>
        </p:spPr>
      </p:pic>
      <p:pic>
        <p:nvPicPr>
          <p:cNvPr id="6" name="Picture 5"/>
          <p:cNvPicPr>
            <a:picLocks noChangeAspect="1"/>
          </p:cNvPicPr>
          <p:nvPr/>
        </p:nvPicPr>
        <p:blipFill>
          <a:blip r:embed="rId4"/>
          <a:stretch>
            <a:fillRect/>
          </a:stretch>
        </p:blipFill>
        <p:spPr>
          <a:xfrm>
            <a:off x="107504" y="44657"/>
            <a:ext cx="2219381" cy="680244"/>
          </a:xfrm>
          <a:prstGeom prst="rect">
            <a:avLst/>
          </a:prstGeom>
        </p:spPr>
      </p:pic>
      <p:sp>
        <p:nvSpPr>
          <p:cNvPr id="7" name="Subtitle 2"/>
          <p:cNvSpPr txBox="1">
            <a:spLocks/>
          </p:cNvSpPr>
          <p:nvPr/>
        </p:nvSpPr>
        <p:spPr>
          <a:xfrm>
            <a:off x="2843808" y="6453336"/>
            <a:ext cx="3456384" cy="294234"/>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00000"/>
              </a:lnSpc>
              <a:spcBef>
                <a:spcPts val="0"/>
              </a:spcBef>
              <a:spcAft>
                <a:spcPts val="0"/>
              </a:spcAft>
            </a:pPr>
            <a:r>
              <a:rPr lang="en-GB" sz="800" cap="none" dirty="0">
                <a:solidFill>
                  <a:schemeClr val="tx1"/>
                </a:solidFill>
                <a:latin typeface="Arial Narrow" panose="020B0606020202030204" pitchFamily="34" charset="0"/>
                <a:cs typeface="Arial" panose="020B0604020202020204" pitchFamily="34" charset="0"/>
              </a:rPr>
              <a:t>Prepared by the Directorate HR Strategy and Planning</a:t>
            </a:r>
          </a:p>
        </p:txBody>
      </p:sp>
      <p:sp>
        <p:nvSpPr>
          <p:cNvPr id="2" name="Rectangle 1"/>
          <p:cNvSpPr/>
          <p:nvPr/>
        </p:nvSpPr>
        <p:spPr>
          <a:xfrm>
            <a:off x="5126595" y="5445224"/>
            <a:ext cx="3211289" cy="307777"/>
          </a:xfrm>
          <a:prstGeom prst="rect">
            <a:avLst/>
          </a:prstGeom>
        </p:spPr>
        <p:txBody>
          <a:bodyPr wrap="square">
            <a:spAutoFit/>
          </a:bodyPr>
          <a:lstStyle/>
          <a:p>
            <a:pPr>
              <a:lnSpc>
                <a:spcPct val="100000"/>
              </a:lnSpc>
              <a:spcBef>
                <a:spcPts val="0"/>
              </a:spcBef>
              <a:spcAft>
                <a:spcPts val="0"/>
              </a:spcAft>
            </a:pPr>
            <a:r>
              <a:rPr lang="en-GB" sz="1400" dirty="0">
                <a:latin typeface="Arial" panose="020B0604020202020204" pitchFamily="34" charset="0"/>
                <a:cs typeface="Arial" panose="020B0604020202020204" pitchFamily="34" charset="0"/>
              </a:rPr>
              <a:t>Presented by CHR to the COD</a:t>
            </a:r>
          </a:p>
        </p:txBody>
      </p:sp>
    </p:spTree>
    <p:extLst>
      <p:ext uri="{BB962C8B-B14F-4D97-AF65-F5344CB8AC3E}">
        <p14:creationId xmlns:p14="http://schemas.microsoft.com/office/powerpoint/2010/main" val="32152211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PLANNED INTERVENTIONS (3)</a:t>
            </a:r>
          </a:p>
        </p:txBody>
      </p:sp>
      <p:sp>
        <p:nvSpPr>
          <p:cNvPr id="3" name="Content Placeholder 2"/>
          <p:cNvSpPr>
            <a:spLocks noGrp="1"/>
          </p:cNvSpPr>
          <p:nvPr>
            <p:ph idx="1"/>
          </p:nvPr>
        </p:nvSpPr>
        <p:spPr>
          <a:xfrm>
            <a:off x="628650" y="1690689"/>
            <a:ext cx="7886700" cy="4665662"/>
          </a:xfrm>
        </p:spPr>
        <p:txBody>
          <a:bodyPr>
            <a:normAutofit/>
          </a:bodyPr>
          <a:lstStyle/>
          <a:p>
            <a:r>
              <a:rPr lang="en-US" sz="2000" b="1" dirty="0"/>
              <a:t>Re-activate exit strategies</a:t>
            </a:r>
          </a:p>
          <a:p>
            <a:pPr lvl="1"/>
            <a:r>
              <a:rPr lang="en-US" sz="1700" dirty="0"/>
              <a:t>Mobility Exit Mechanism (MEM)</a:t>
            </a:r>
          </a:p>
          <a:p>
            <a:pPr lvl="1"/>
            <a:r>
              <a:rPr lang="en-US" sz="1700" dirty="0"/>
              <a:t>Intent of the MEM</a:t>
            </a:r>
          </a:p>
          <a:p>
            <a:pPr lvl="2"/>
            <a:r>
              <a:rPr lang="en-US" sz="1400" dirty="0" err="1"/>
              <a:t>Rightsize</a:t>
            </a:r>
            <a:r>
              <a:rPr lang="en-US" sz="1400" dirty="0"/>
              <a:t> the SANDF HR component</a:t>
            </a:r>
          </a:p>
          <a:p>
            <a:pPr lvl="2"/>
            <a:r>
              <a:rPr lang="en-US" sz="1400" dirty="0"/>
              <a:t>Guard against loss of scarce skills and specialist knowledge</a:t>
            </a:r>
          </a:p>
          <a:p>
            <a:pPr lvl="2"/>
            <a:r>
              <a:rPr lang="en-US" sz="1400" dirty="0"/>
              <a:t>Address members who have reached a career plateau </a:t>
            </a:r>
          </a:p>
          <a:p>
            <a:pPr lvl="1"/>
            <a:r>
              <a:rPr lang="en-US" sz="1700" dirty="0"/>
              <a:t>Employee Initiated Severance Package (EISP)</a:t>
            </a:r>
          </a:p>
          <a:p>
            <a:pPr lvl="1"/>
            <a:r>
              <a:rPr lang="en-US" sz="1700" dirty="0"/>
              <a:t>Intent of the EISP</a:t>
            </a:r>
          </a:p>
          <a:p>
            <a:pPr lvl="2"/>
            <a:r>
              <a:rPr lang="en-US" sz="1400" dirty="0"/>
              <a:t>Restructuring</a:t>
            </a:r>
          </a:p>
          <a:p>
            <a:pPr lvl="2"/>
            <a:r>
              <a:rPr lang="en-US" sz="1400" dirty="0"/>
              <a:t>Separate employees affected by transformation</a:t>
            </a:r>
          </a:p>
          <a:p>
            <a:pPr lvl="2"/>
            <a:endParaRPr lang="en-US" sz="1400" dirty="0"/>
          </a:p>
          <a:p>
            <a:pPr lvl="1"/>
            <a:r>
              <a:rPr lang="en-US" sz="1700" dirty="0"/>
              <a:t>DOD would require additional funding </a:t>
            </a:r>
            <a:r>
              <a:rPr lang="en-US" sz="1700" dirty="0" err="1"/>
              <a:t>iot</a:t>
            </a:r>
            <a:r>
              <a:rPr lang="en-US" sz="1700" dirty="0"/>
              <a:t> meet the financial liability for exit strategies</a:t>
            </a:r>
          </a:p>
          <a:p>
            <a:pPr lvl="1"/>
            <a:r>
              <a:rPr lang="en-US" sz="1700" dirty="0" smtClean="0"/>
              <a:t>Success </a:t>
            </a:r>
            <a:r>
              <a:rPr lang="en-US" sz="1700" dirty="0"/>
              <a:t>of implementing exit strategies will be adversely impacted as the number of personnel to separate will be limited if funded from within and by </a:t>
            </a:r>
            <a:r>
              <a:rPr lang="en-US" sz="1700" dirty="0" err="1"/>
              <a:t>reprioritisation</a:t>
            </a:r>
            <a:r>
              <a:rPr lang="en-US" sz="1700" dirty="0"/>
              <a:t> </a:t>
            </a:r>
          </a:p>
          <a:p>
            <a:pPr marL="685800" lvl="2" indent="0">
              <a:buNone/>
            </a:pPr>
            <a:endParaRPr lang="en-US" dirty="0"/>
          </a:p>
          <a:p>
            <a:pPr lvl="1"/>
            <a:endParaRPr lang="en-US" dirty="0"/>
          </a:p>
        </p:txBody>
      </p:sp>
      <p:sp>
        <p:nvSpPr>
          <p:cNvPr id="4" name="Date Placeholder 3"/>
          <p:cNvSpPr>
            <a:spLocks noGrp="1"/>
          </p:cNvSpPr>
          <p:nvPr>
            <p:ph type="dt" sz="half" idx="10"/>
          </p:nvPr>
        </p:nvSpPr>
        <p:spPr/>
        <p:txBody>
          <a:bodyPr/>
          <a:lstStyle/>
          <a:p>
            <a:fld id="{7CB4DBEC-6B6B-4ED0-BA23-992AB6F8EA56}"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10</a:t>
            </a:fld>
            <a:endParaRPr lang="en-US" dirty="0"/>
          </a:p>
        </p:txBody>
      </p:sp>
    </p:spTree>
    <p:extLst>
      <p:ext uri="{BB962C8B-B14F-4D97-AF65-F5344CB8AC3E}">
        <p14:creationId xmlns:p14="http://schemas.microsoft.com/office/powerpoint/2010/main" val="3659770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8720"/>
            <a:ext cx="7886700" cy="965788"/>
          </a:xfrm>
        </p:spPr>
        <p:txBody>
          <a:bodyPr>
            <a:noAutofit/>
          </a:bodyPr>
          <a:lstStyle/>
          <a:p>
            <a:r>
              <a:rPr lang="en-US" sz="2000" dirty="0"/>
              <a:t>SUMMARY OF POTENTIAL SAVINGS  EMANATING FROM MEASURES TO CURB HR COST PRESSURES:  FY2021/22</a:t>
            </a:r>
          </a:p>
        </p:txBody>
      </p:sp>
      <p:sp>
        <p:nvSpPr>
          <p:cNvPr id="4" name="Date Placeholder 3"/>
          <p:cNvSpPr>
            <a:spLocks noGrp="1"/>
          </p:cNvSpPr>
          <p:nvPr>
            <p:ph type="dt" sz="half" idx="10"/>
          </p:nvPr>
        </p:nvSpPr>
        <p:spPr/>
        <p:txBody>
          <a:bodyPr/>
          <a:lstStyle/>
          <a:p>
            <a:fld id="{E856D3E3-A56C-4BB1-A5CC-4861EEA70A21}"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11</a:t>
            </a:fld>
            <a:endParaRPr lang="en-US" dirty="0"/>
          </a:p>
        </p:txBody>
      </p:sp>
      <p:sp>
        <p:nvSpPr>
          <p:cNvPr id="3" name="Content Placeholder 2"/>
          <p:cNvSpPr>
            <a:spLocks noGrp="1"/>
          </p:cNvSpPr>
          <p:nvPr>
            <p:ph idx="1"/>
          </p:nvPr>
        </p:nvSpPr>
        <p:spPr>
          <a:xfrm>
            <a:off x="628650" y="3717032"/>
            <a:ext cx="7886700" cy="2099891"/>
          </a:xfrm>
        </p:spPr>
        <p:txBody>
          <a:bodyPr/>
          <a:lstStyle/>
          <a:p>
            <a:r>
              <a:rPr lang="en-US" dirty="0"/>
              <a:t>HR Cost Pressure Potential Saving			Rb1,557</a:t>
            </a:r>
          </a:p>
          <a:p>
            <a:r>
              <a:rPr lang="en-US" dirty="0"/>
              <a:t>Adjusted </a:t>
            </a:r>
            <a:r>
              <a:rPr lang="en-US" dirty="0" err="1"/>
              <a:t>CoE</a:t>
            </a:r>
            <a:r>
              <a:rPr lang="en-US" dirty="0"/>
              <a:t> Shortfall					</a:t>
            </a:r>
            <a:r>
              <a:rPr lang="en-US" dirty="0">
                <a:solidFill>
                  <a:srgbClr val="FF0000"/>
                </a:solidFill>
              </a:rPr>
              <a:t>(Rb2,842)</a:t>
            </a:r>
          </a:p>
        </p:txBody>
      </p:sp>
      <p:graphicFrame>
        <p:nvGraphicFramePr>
          <p:cNvPr id="9" name="Table 8"/>
          <p:cNvGraphicFramePr>
            <a:graphicFrameLocks noGrp="1"/>
          </p:cNvGraphicFramePr>
          <p:nvPr>
            <p:extLst>
              <p:ext uri="{D42A27DB-BD31-4B8C-83A1-F6EECF244321}">
                <p14:modId xmlns:p14="http://schemas.microsoft.com/office/powerpoint/2010/main" val="3900037309"/>
              </p:ext>
            </p:extLst>
          </p:nvPr>
        </p:nvGraphicFramePr>
        <p:xfrm>
          <a:off x="755576" y="2060848"/>
          <a:ext cx="7416824" cy="1080120"/>
        </p:xfrm>
        <a:graphic>
          <a:graphicData uri="http://schemas.openxmlformats.org/drawingml/2006/table">
            <a:tbl>
              <a:tblPr firstRow="1" firstCol="1" bandRow="1"/>
              <a:tblGrid>
                <a:gridCol w="3494236">
                  <a:extLst>
                    <a:ext uri="{9D8B030D-6E8A-4147-A177-3AD203B41FA5}">
                      <a16:colId xmlns:a16="http://schemas.microsoft.com/office/drawing/2014/main" val="20000"/>
                    </a:ext>
                  </a:extLst>
                </a:gridCol>
                <a:gridCol w="1213662">
                  <a:extLst>
                    <a:ext uri="{9D8B030D-6E8A-4147-A177-3AD203B41FA5}">
                      <a16:colId xmlns:a16="http://schemas.microsoft.com/office/drawing/2014/main" val="20001"/>
                    </a:ext>
                  </a:extLst>
                </a:gridCol>
                <a:gridCol w="1356446">
                  <a:extLst>
                    <a:ext uri="{9D8B030D-6E8A-4147-A177-3AD203B41FA5}">
                      <a16:colId xmlns:a16="http://schemas.microsoft.com/office/drawing/2014/main" val="20002"/>
                    </a:ext>
                  </a:extLst>
                </a:gridCol>
                <a:gridCol w="1352480">
                  <a:extLst>
                    <a:ext uri="{9D8B030D-6E8A-4147-A177-3AD203B41FA5}">
                      <a16:colId xmlns:a16="http://schemas.microsoft.com/office/drawing/2014/main" val="20003"/>
                    </a:ext>
                  </a:extLst>
                </a:gridCol>
              </a:tblGrid>
              <a:tr h="270030">
                <a:tc>
                  <a:txBody>
                    <a:bodyPr/>
                    <a:lstStyle/>
                    <a:p>
                      <a:pPr marL="0" marR="0" algn="ctr">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Allocation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Required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Shortfall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0030">
                <a:tc>
                  <a:txBody>
                    <a:bodyPr/>
                    <a:lstStyle/>
                    <a:p>
                      <a:pPr marL="0" marR="0">
                        <a:lnSpc>
                          <a:spcPct val="107000"/>
                        </a:lnSpc>
                        <a:spcBef>
                          <a:spcPts val="0"/>
                        </a:spcBef>
                        <a:spcAft>
                          <a:spcPts val="0"/>
                        </a:spcAft>
                      </a:pPr>
                      <a:r>
                        <a:rPr lang="en-GB" sz="1400" b="1" dirty="0" err="1">
                          <a:effectLst/>
                          <a:latin typeface="Arial" panose="020B0604020202020204" pitchFamily="34" charset="0"/>
                          <a:ea typeface="Calibri" panose="020F0502020204030204" pitchFamily="34" charset="0"/>
                          <a:cs typeface="Times New Roman" panose="02020603050405020304" pitchFamily="18" charset="0"/>
                        </a:rPr>
                        <a:t>CoE</a:t>
                      </a:r>
                      <a:r>
                        <a:rPr lang="en-GB" sz="1400" b="1" dirty="0">
                          <a:effectLst/>
                          <a:latin typeface="Arial" panose="020B0604020202020204" pitchFamily="34" charset="0"/>
                          <a:ea typeface="Calibri" panose="020F0502020204030204" pitchFamily="34" charset="0"/>
                          <a:cs typeface="Times New Roman" panose="02020603050405020304" pitchFamily="18" charset="0"/>
                        </a:rPr>
                        <a:t> Budget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29,347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0030">
                <a:tc>
                  <a:txBody>
                    <a:bodyPr/>
                    <a:lstStyle/>
                    <a:p>
                      <a:pPr marL="0" marR="0">
                        <a:lnSpc>
                          <a:spcPct val="107000"/>
                        </a:lnSpc>
                        <a:spcBef>
                          <a:spcPts val="0"/>
                        </a:spcBef>
                        <a:spcAft>
                          <a:spcPts val="0"/>
                        </a:spcAft>
                      </a:pPr>
                      <a:r>
                        <a:rPr lang="en-GB" sz="1400" b="1" dirty="0" err="1">
                          <a:effectLst/>
                          <a:latin typeface="Arial" panose="020B0604020202020204" pitchFamily="34" charset="0"/>
                          <a:ea typeface="Calibri" panose="020F0502020204030204" pitchFamily="34" charset="0"/>
                          <a:cs typeface="Times New Roman" panose="02020603050405020304" pitchFamily="18" charset="0"/>
                        </a:rPr>
                        <a:t>CoE</a:t>
                      </a:r>
                      <a:r>
                        <a:rPr lang="en-GB" sz="1400" b="1" dirty="0">
                          <a:effectLst/>
                          <a:latin typeface="Arial" panose="020B0604020202020204" pitchFamily="34" charset="0"/>
                          <a:ea typeface="Calibri" panose="020F0502020204030204" pitchFamily="34" charset="0"/>
                          <a:cs typeface="Times New Roman" panose="02020603050405020304" pitchFamily="18" charset="0"/>
                        </a:rPr>
                        <a:t> Budget Requirement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33,746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0030">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Total R’000’000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29,347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33,746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(4,399)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42855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Effect a reduction of the compensation of employee shortfall from </a:t>
            </a:r>
            <a:r>
              <a:rPr lang="en-US" u="sng" dirty="0"/>
              <a:t>Rb4,399</a:t>
            </a:r>
            <a:r>
              <a:rPr lang="en-US" dirty="0"/>
              <a:t> to </a:t>
            </a:r>
            <a:r>
              <a:rPr lang="en-US" u="sng" dirty="0"/>
              <a:t>Rb2,842</a:t>
            </a:r>
            <a:r>
              <a:rPr lang="en-US" dirty="0"/>
              <a:t> by implementing interventions to induce savings of </a:t>
            </a:r>
            <a:r>
              <a:rPr lang="en-US" u="sng" dirty="0"/>
              <a:t>Rb1,557</a:t>
            </a:r>
            <a:r>
              <a:rPr lang="en-US" dirty="0"/>
              <a:t> in the FY2021/22</a:t>
            </a:r>
          </a:p>
          <a:p>
            <a:pPr lvl="1"/>
            <a:r>
              <a:rPr lang="en-US" dirty="0"/>
              <a:t>Revise average strength to 73 000</a:t>
            </a:r>
          </a:p>
          <a:p>
            <a:pPr lvl="1"/>
            <a:r>
              <a:rPr lang="en-US" dirty="0"/>
              <a:t>Reduce reserve force </a:t>
            </a:r>
            <a:r>
              <a:rPr lang="en-US" dirty="0" err="1"/>
              <a:t>mandays</a:t>
            </a:r>
            <a:r>
              <a:rPr lang="en-US" dirty="0"/>
              <a:t> to 1,990,259, </a:t>
            </a:r>
            <a:r>
              <a:rPr lang="en-US" u="sng" dirty="0"/>
              <a:t>Rm500</a:t>
            </a:r>
          </a:p>
          <a:p>
            <a:pPr lvl="1"/>
            <a:r>
              <a:rPr lang="en-US" dirty="0"/>
              <a:t>Cap the payment of annual increases on discretionary allowances (including no increase on ICS, </a:t>
            </a:r>
            <a:r>
              <a:rPr lang="en-US" u="sng" dirty="0" smtClean="0"/>
              <a:t>Rm862</a:t>
            </a:r>
            <a:r>
              <a:rPr lang="en-US" dirty="0"/>
              <a:t>)</a:t>
            </a:r>
          </a:p>
          <a:p>
            <a:pPr lvl="1"/>
            <a:r>
              <a:rPr lang="en-US" dirty="0"/>
              <a:t>Plan for one intake Jan 22 </a:t>
            </a:r>
            <a:r>
              <a:rPr lang="en-US" u="sng" dirty="0"/>
              <a:t>(suspend the MSDS 2021 and Jan 23 intakes)</a:t>
            </a:r>
            <a:r>
              <a:rPr lang="en-US" dirty="0"/>
              <a:t>, </a:t>
            </a:r>
            <a:r>
              <a:rPr lang="en-US" u="sng" dirty="0"/>
              <a:t>Rm195</a:t>
            </a:r>
            <a:r>
              <a:rPr lang="en-US" dirty="0"/>
              <a:t> (2021 intake)</a:t>
            </a:r>
          </a:p>
          <a:p>
            <a:pPr lvl="1"/>
            <a:r>
              <a:rPr lang="en-US" dirty="0"/>
              <a:t>Re-activate exit strategies</a:t>
            </a:r>
          </a:p>
          <a:p>
            <a:pPr marL="342900" lvl="1" indent="0">
              <a:buNone/>
            </a:pPr>
            <a:endParaRPr lang="en-US" dirty="0"/>
          </a:p>
        </p:txBody>
      </p:sp>
      <p:sp>
        <p:nvSpPr>
          <p:cNvPr id="4" name="Date Placeholder 3"/>
          <p:cNvSpPr>
            <a:spLocks noGrp="1"/>
          </p:cNvSpPr>
          <p:nvPr>
            <p:ph type="dt" sz="half" idx="10"/>
          </p:nvPr>
        </p:nvSpPr>
        <p:spPr/>
        <p:txBody>
          <a:bodyPr/>
          <a:lstStyle/>
          <a:p>
            <a:fld id="{74CA0160-CF1F-420A-A5F3-DEFD6BF432D5}" type="datetime1">
              <a:rPr lang="en-US" smtClean="0">
                <a:solidFill>
                  <a:prstClr val="black">
                    <a:tint val="75000"/>
                  </a:prstClr>
                </a:solidFill>
              </a:rPr>
              <a:pPr/>
              <a:t>2/2/2021</a:t>
            </a:fld>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C19682F-4A62-4D93-B2D0-F282E2C63856}"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109753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459538"/>
            <a:ext cx="1854200" cy="365125"/>
          </a:xfrm>
          <a:prstGeom prst="rect">
            <a:avLst/>
          </a:prstGeom>
        </p:spPr>
        <p:txBody>
          <a:bodyPr/>
          <a:lstStyle/>
          <a:p>
            <a:pPr>
              <a:defRPr/>
            </a:pPr>
            <a:fld id="{1BBF59E6-FE24-43DA-8F97-C990753D244B}" type="datetime1">
              <a:rPr lang="en-US" smtClean="0">
                <a:latin typeface="Arial" panose="020B0604020202020204" pitchFamily="34" charset="0"/>
                <a:cs typeface="Arial" panose="020B0604020202020204" pitchFamily="34" charset="0"/>
              </a:rPr>
              <a:t>2/2/2021</a:t>
            </a:fld>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143BABEF-4287-46FB-9A49-96D17A9A3AEC}" type="slidenum">
              <a:rPr lang="en-ZA" sz="1200" smtClean="0">
                <a:latin typeface="Arial" panose="020B0604020202020204" pitchFamily="34" charset="0"/>
                <a:cs typeface="Arial" panose="020B0604020202020204" pitchFamily="34" charset="0"/>
              </a:rPr>
              <a:t>13</a:t>
            </a:fld>
            <a:endParaRPr lang="en-ZA" sz="1200" dirty="0">
              <a:latin typeface="Arial" panose="020B0604020202020204" pitchFamily="34" charset="0"/>
              <a:cs typeface="Arial" panose="020B0604020202020204" pitchFamily="34" charset="0"/>
            </a:endParaRPr>
          </a:p>
        </p:txBody>
      </p:sp>
      <p:sp>
        <p:nvSpPr>
          <p:cNvPr id="6" name="Rectangle 5"/>
          <p:cNvSpPr/>
          <p:nvPr/>
        </p:nvSpPr>
        <p:spPr>
          <a:xfrm>
            <a:off x="2640543" y="2967335"/>
            <a:ext cx="3862917"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5400" b="1" cap="all" dirty="0">
                <a:ln w="0"/>
                <a:solidFill>
                  <a:sysClr val="windowText" lastClr="000000"/>
                </a:solidFill>
                <a:effectLst>
                  <a:reflection blurRad="12700" stA="50000" endPos="50000" dist="5000" dir="5400000" sy="-100000" rotWithShape="0"/>
                </a:effectLst>
                <a:latin typeface="+mn-lt"/>
                <a:cs typeface="+mn-cs"/>
              </a:rPr>
              <a:t>QUESTIONS?</a:t>
            </a:r>
          </a:p>
        </p:txBody>
      </p:sp>
    </p:spTree>
    <p:extLst>
      <p:ext uri="{BB962C8B-B14F-4D97-AF65-F5344CB8AC3E}">
        <p14:creationId xmlns:p14="http://schemas.microsoft.com/office/powerpoint/2010/main" val="4051355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866" y="680449"/>
            <a:ext cx="7886700" cy="965788"/>
          </a:xfrm>
        </p:spPr>
        <p:txBody>
          <a:bodyPr/>
          <a:lstStyle/>
          <a:p>
            <a:r>
              <a:rPr lang="en-US" dirty="0"/>
              <a:t>AIM</a:t>
            </a:r>
          </a:p>
        </p:txBody>
      </p:sp>
      <p:sp>
        <p:nvSpPr>
          <p:cNvPr id="3" name="Content Placeholder 2"/>
          <p:cNvSpPr>
            <a:spLocks noGrp="1"/>
          </p:cNvSpPr>
          <p:nvPr>
            <p:ph idx="1"/>
          </p:nvPr>
        </p:nvSpPr>
        <p:spPr/>
        <p:txBody>
          <a:bodyPr/>
          <a:lstStyle/>
          <a:p>
            <a:r>
              <a:rPr lang="en-US" dirty="0"/>
              <a:t>To brief the Portfolio Committee on </a:t>
            </a:r>
            <a:r>
              <a:rPr lang="en-US" dirty="0" err="1"/>
              <a:t>Defence</a:t>
            </a:r>
            <a:r>
              <a:rPr lang="en-US" dirty="0"/>
              <a:t> on proposed measures  to Reduce HR Cost Pressures on the Compensation of Employee’s Shortfall in the Department of Defence for the 2021 MTEF</a:t>
            </a:r>
          </a:p>
        </p:txBody>
      </p:sp>
      <p:sp>
        <p:nvSpPr>
          <p:cNvPr id="4" name="Date Placeholder 3"/>
          <p:cNvSpPr>
            <a:spLocks noGrp="1"/>
          </p:cNvSpPr>
          <p:nvPr>
            <p:ph type="dt" sz="half" idx="10"/>
          </p:nvPr>
        </p:nvSpPr>
        <p:spPr/>
        <p:txBody>
          <a:bodyPr/>
          <a:lstStyle/>
          <a:p>
            <a:fld id="{B49C4BFF-87AF-443C-BAC2-F308E57BDC6A}"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2</a:t>
            </a:fld>
            <a:endParaRPr lang="en-US" dirty="0"/>
          </a:p>
        </p:txBody>
      </p:sp>
    </p:spTree>
    <p:extLst>
      <p:ext uri="{BB962C8B-B14F-4D97-AF65-F5344CB8AC3E}">
        <p14:creationId xmlns:p14="http://schemas.microsoft.com/office/powerpoint/2010/main" val="4065775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normAutofit/>
          </a:bodyPr>
          <a:lstStyle/>
          <a:p>
            <a:r>
              <a:rPr lang="en-US" dirty="0"/>
              <a:t>Background</a:t>
            </a:r>
          </a:p>
          <a:p>
            <a:r>
              <a:rPr lang="en-US" dirty="0"/>
              <a:t>Scenario</a:t>
            </a:r>
          </a:p>
          <a:p>
            <a:r>
              <a:rPr lang="en-US" dirty="0"/>
              <a:t>Summary of the </a:t>
            </a:r>
            <a:r>
              <a:rPr lang="en-US" dirty="0" err="1"/>
              <a:t>CoE</a:t>
            </a:r>
            <a:r>
              <a:rPr lang="en-US" dirty="0"/>
              <a:t> Budget</a:t>
            </a:r>
          </a:p>
          <a:p>
            <a:r>
              <a:rPr lang="en-US" dirty="0"/>
              <a:t>New Departmental HR Position</a:t>
            </a:r>
          </a:p>
          <a:p>
            <a:r>
              <a:rPr lang="en-US" dirty="0"/>
              <a:t>Planned Interventions</a:t>
            </a:r>
          </a:p>
          <a:p>
            <a:r>
              <a:rPr lang="en-US" dirty="0"/>
              <a:t>Summary of Potential Savings</a:t>
            </a:r>
          </a:p>
          <a:p>
            <a:r>
              <a:rPr lang="en-US" sz="2000" dirty="0"/>
              <a:t>Conclusion</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fld id="{6E47085B-E0F3-40F5-99D2-632A8306D343}"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3</a:t>
            </a:fld>
            <a:endParaRPr lang="en-US" dirty="0"/>
          </a:p>
        </p:txBody>
      </p:sp>
    </p:spTree>
    <p:extLst>
      <p:ext uri="{BB962C8B-B14F-4D97-AF65-F5344CB8AC3E}">
        <p14:creationId xmlns:p14="http://schemas.microsoft.com/office/powerpoint/2010/main" val="854056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Recent deliberations by parliamentary committees on the defence funding dilemma</a:t>
            </a:r>
          </a:p>
          <a:p>
            <a:endParaRPr lang="en-US" sz="1200" dirty="0"/>
          </a:p>
          <a:p>
            <a:r>
              <a:rPr lang="en-US" dirty="0"/>
              <a:t>DOD is resolute to assure a workforce that is able to plan, prepare and conduct successful military operations</a:t>
            </a:r>
          </a:p>
          <a:p>
            <a:endParaRPr lang="en-US" sz="1200" dirty="0"/>
          </a:p>
          <a:p>
            <a:r>
              <a:rPr lang="en-US" dirty="0"/>
              <a:t>Notwithstanding the DOD position, consideration should be given to measures to reduce HR cost pressures on the allocation</a:t>
            </a:r>
          </a:p>
          <a:p>
            <a:endParaRPr lang="en-US" sz="1200" dirty="0"/>
          </a:p>
          <a:p>
            <a:r>
              <a:rPr lang="en-US" dirty="0"/>
              <a:t>It is unlikely that the DOD will receive additional funding to cover the shortfall in compensation of employees</a:t>
            </a:r>
          </a:p>
        </p:txBody>
      </p:sp>
      <p:sp>
        <p:nvSpPr>
          <p:cNvPr id="4" name="Date Placeholder 3"/>
          <p:cNvSpPr>
            <a:spLocks noGrp="1"/>
          </p:cNvSpPr>
          <p:nvPr>
            <p:ph type="dt" sz="half" idx="10"/>
          </p:nvPr>
        </p:nvSpPr>
        <p:spPr/>
        <p:txBody>
          <a:bodyPr/>
          <a:lstStyle/>
          <a:p>
            <a:fld id="{FF10BB54-7A39-4A7F-8103-22ED4047ED5E}"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4</a:t>
            </a:fld>
            <a:endParaRPr lang="en-US" dirty="0"/>
          </a:p>
        </p:txBody>
      </p:sp>
    </p:spTree>
    <p:extLst>
      <p:ext uri="{BB962C8B-B14F-4D97-AF65-F5344CB8AC3E}">
        <p14:creationId xmlns:p14="http://schemas.microsoft.com/office/powerpoint/2010/main" val="7001078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a:t>
            </a:r>
          </a:p>
        </p:txBody>
      </p:sp>
      <p:sp>
        <p:nvSpPr>
          <p:cNvPr id="3" name="Content Placeholder 2"/>
          <p:cNvSpPr>
            <a:spLocks noGrp="1"/>
          </p:cNvSpPr>
          <p:nvPr>
            <p:ph idx="1"/>
          </p:nvPr>
        </p:nvSpPr>
        <p:spPr/>
        <p:txBody>
          <a:bodyPr/>
          <a:lstStyle/>
          <a:p>
            <a:pPr lvl="0" algn="just"/>
            <a:r>
              <a:rPr lang="en-GB" dirty="0"/>
              <a:t>The trajectory of under-funding the compensation of employees budget </a:t>
            </a:r>
            <a:r>
              <a:rPr lang="en-GB" u="sng" dirty="0"/>
              <a:t>will continue and even increase in propensity</a:t>
            </a:r>
            <a:r>
              <a:rPr lang="en-GB" dirty="0"/>
              <a:t> as the economic outlook of the RSA declines and greater emphasis is placed on a headcount reduction to save on HR costs</a:t>
            </a:r>
          </a:p>
          <a:p>
            <a:pPr lvl="0" algn="just"/>
            <a:endParaRPr lang="en-GB" sz="1200" dirty="0"/>
          </a:p>
          <a:p>
            <a:pPr lvl="0" algn="just"/>
            <a:r>
              <a:rPr lang="en-GB" dirty="0"/>
              <a:t>To date, all attempts by the DOD to seek relief have come to naught, even when it has demonstrated its resolve to maintain the current workforce levels to meet with its constitutional obligations to prepare, plan and conduct military operations</a:t>
            </a:r>
          </a:p>
          <a:p>
            <a:pPr marL="0" lvl="0" indent="0" algn="just">
              <a:buNone/>
            </a:pPr>
            <a:r>
              <a:rPr lang="en-GB" dirty="0"/>
              <a:t>  </a:t>
            </a:r>
          </a:p>
          <a:p>
            <a:pPr lvl="0" algn="just"/>
            <a:r>
              <a:rPr lang="en-GB" dirty="0"/>
              <a:t>It is expected that the DOD will come </a:t>
            </a:r>
            <a:r>
              <a:rPr lang="en-GB" u="sng" dirty="0"/>
              <a:t>under increasing pressure</a:t>
            </a:r>
            <a:r>
              <a:rPr lang="en-GB" dirty="0"/>
              <a:t>, as per deliberations of oversight committees, to show compliance with government-wide guidelines to curb HR costs </a:t>
            </a:r>
            <a:endParaRPr lang="en-US" dirty="0"/>
          </a:p>
          <a:p>
            <a:pPr algn="just"/>
            <a:endParaRPr lang="en-US" dirty="0"/>
          </a:p>
        </p:txBody>
      </p:sp>
      <p:sp>
        <p:nvSpPr>
          <p:cNvPr id="4" name="Date Placeholder 3"/>
          <p:cNvSpPr>
            <a:spLocks noGrp="1"/>
          </p:cNvSpPr>
          <p:nvPr>
            <p:ph type="dt" sz="half" idx="10"/>
          </p:nvPr>
        </p:nvSpPr>
        <p:spPr/>
        <p:txBody>
          <a:bodyPr/>
          <a:lstStyle/>
          <a:p>
            <a:fld id="{E5EE17C1-1C82-430C-A413-BF2722BA0387}"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5</a:t>
            </a:fld>
            <a:endParaRPr lang="en-US" dirty="0"/>
          </a:p>
        </p:txBody>
      </p:sp>
    </p:spTree>
    <p:extLst>
      <p:ext uri="{BB962C8B-B14F-4D97-AF65-F5344CB8AC3E}">
        <p14:creationId xmlns:p14="http://schemas.microsoft.com/office/powerpoint/2010/main" val="1530450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THE COE BUDGET FOR THE 2021 MTEF</a:t>
            </a:r>
          </a:p>
        </p:txBody>
      </p:sp>
      <p:sp>
        <p:nvSpPr>
          <p:cNvPr id="4" name="Date Placeholder 3"/>
          <p:cNvSpPr>
            <a:spLocks noGrp="1"/>
          </p:cNvSpPr>
          <p:nvPr>
            <p:ph type="dt" sz="half" idx="10"/>
          </p:nvPr>
        </p:nvSpPr>
        <p:spPr/>
        <p:txBody>
          <a:bodyPr/>
          <a:lstStyle/>
          <a:p>
            <a:fld id="{E856D3E3-A56C-4BB1-A5CC-4861EEA70A21}"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6</a:t>
            </a:fld>
            <a:endParaRPr lang="en-US" dirty="0"/>
          </a:p>
        </p:txBody>
      </p:sp>
      <p:sp>
        <p:nvSpPr>
          <p:cNvPr id="11" name="Content Placeholder 2"/>
          <p:cNvSpPr>
            <a:spLocks noGrp="1"/>
          </p:cNvSpPr>
          <p:nvPr>
            <p:ph idx="1"/>
          </p:nvPr>
        </p:nvSpPr>
        <p:spPr>
          <a:xfrm>
            <a:off x="539551" y="5010810"/>
            <a:ext cx="8136905" cy="1226502"/>
          </a:xfrm>
        </p:spPr>
        <p:txBody>
          <a:bodyPr>
            <a:normAutofit fontScale="77500" lnSpcReduction="20000"/>
          </a:bodyPr>
          <a:lstStyle/>
          <a:p>
            <a:r>
              <a:rPr lang="en-US" dirty="0"/>
              <a:t>It is unlikely that the department will receive additional funding from the </a:t>
            </a:r>
            <a:r>
              <a:rPr lang="en-US" dirty="0" err="1"/>
              <a:t>fiscus</a:t>
            </a:r>
            <a:r>
              <a:rPr lang="en-US" dirty="0"/>
              <a:t> given the current economic outlook</a:t>
            </a:r>
          </a:p>
          <a:p>
            <a:r>
              <a:rPr lang="en-US" dirty="0"/>
              <a:t>Any proposed interventions should endeavor to offset the projected </a:t>
            </a:r>
            <a:r>
              <a:rPr lang="en-US" dirty="0" err="1"/>
              <a:t>CoE</a:t>
            </a:r>
            <a:r>
              <a:rPr lang="en-US" dirty="0"/>
              <a:t> shortfall </a:t>
            </a:r>
          </a:p>
          <a:p>
            <a:r>
              <a:rPr lang="en-US" dirty="0"/>
              <a:t>FY2020/21 adjusted compensation of employees shortfall of Rb1,97 excludes proposed 3,8% for ICS  </a:t>
            </a:r>
          </a:p>
        </p:txBody>
      </p:sp>
      <p:graphicFrame>
        <p:nvGraphicFramePr>
          <p:cNvPr id="8" name="Chart 7"/>
          <p:cNvGraphicFramePr/>
          <p:nvPr>
            <p:extLst>
              <p:ext uri="{D42A27DB-BD31-4B8C-83A1-F6EECF244321}">
                <p14:modId xmlns:p14="http://schemas.microsoft.com/office/powerpoint/2010/main" val="2166850686"/>
              </p:ext>
            </p:extLst>
          </p:nvPr>
        </p:nvGraphicFramePr>
        <p:xfrm>
          <a:off x="755576" y="1844824"/>
          <a:ext cx="7416824" cy="2880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154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DEPARTMENTAL </a:t>
            </a:r>
            <a:r>
              <a:rPr lang="en-US" dirty="0"/>
              <a:t>HR POSITION</a:t>
            </a:r>
          </a:p>
        </p:txBody>
      </p:sp>
      <p:sp>
        <p:nvSpPr>
          <p:cNvPr id="3" name="Content Placeholder 2"/>
          <p:cNvSpPr>
            <a:spLocks noGrp="1"/>
          </p:cNvSpPr>
          <p:nvPr>
            <p:ph idx="1"/>
          </p:nvPr>
        </p:nvSpPr>
        <p:spPr>
          <a:xfrm>
            <a:off x="467544" y="1916833"/>
            <a:ext cx="8208912" cy="2016223"/>
          </a:xfrm>
        </p:spPr>
        <p:txBody>
          <a:bodyPr>
            <a:normAutofit fontScale="92500" lnSpcReduction="20000"/>
          </a:bodyPr>
          <a:lstStyle/>
          <a:p>
            <a:r>
              <a:rPr lang="en-US" sz="2000" dirty="0"/>
              <a:t>DOD HR position was reviewed by the Council on </a:t>
            </a:r>
            <a:r>
              <a:rPr lang="en-US" sz="2000" dirty="0" err="1" smtClean="0"/>
              <a:t>Defence</a:t>
            </a:r>
            <a:endParaRPr lang="en-US" sz="2000" dirty="0" smtClean="0"/>
          </a:p>
          <a:p>
            <a:endParaRPr lang="en-US" sz="2000" dirty="0"/>
          </a:p>
          <a:p>
            <a:r>
              <a:rPr lang="en-US" sz="2000" dirty="0"/>
              <a:t>Previous HR position and the continued impasse to address the shortfall in compensation of employee has brought about a change</a:t>
            </a:r>
          </a:p>
          <a:p>
            <a:endParaRPr lang="en-US" sz="1400" dirty="0"/>
          </a:p>
          <a:p>
            <a:r>
              <a:rPr lang="en-US" sz="2000" dirty="0"/>
              <a:t>Planned interventions will be implemented as from 1 April 2021 (FY2021/22) </a:t>
            </a:r>
          </a:p>
          <a:p>
            <a:pPr marL="0" indent="0">
              <a:buNone/>
            </a:pPr>
            <a:endParaRPr lang="en-US" sz="1400" dirty="0"/>
          </a:p>
        </p:txBody>
      </p:sp>
      <p:sp>
        <p:nvSpPr>
          <p:cNvPr id="4" name="Date Placeholder 3"/>
          <p:cNvSpPr>
            <a:spLocks noGrp="1"/>
          </p:cNvSpPr>
          <p:nvPr>
            <p:ph type="dt" sz="half" idx="10"/>
          </p:nvPr>
        </p:nvSpPr>
        <p:spPr/>
        <p:txBody>
          <a:bodyPr/>
          <a:lstStyle/>
          <a:p>
            <a:fld id="{7CB4DBEC-6B6B-4ED0-BA23-992AB6F8EA56}"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95566186"/>
              </p:ext>
            </p:extLst>
          </p:nvPr>
        </p:nvGraphicFramePr>
        <p:xfrm>
          <a:off x="628649" y="3933056"/>
          <a:ext cx="7886702" cy="1944215"/>
        </p:xfrm>
        <a:graphic>
          <a:graphicData uri="http://schemas.openxmlformats.org/drawingml/2006/table">
            <a:tbl>
              <a:tblPr firstRow="1" bandRow="1">
                <a:tableStyleId>{5C22544A-7EE6-4342-B048-85BDC9FD1C3A}</a:tableStyleId>
              </a:tblPr>
              <a:tblGrid>
                <a:gridCol w="2071143">
                  <a:extLst>
                    <a:ext uri="{9D8B030D-6E8A-4147-A177-3AD203B41FA5}">
                      <a16:colId xmlns:a16="http://schemas.microsoft.com/office/drawing/2014/main" val="20000"/>
                    </a:ext>
                  </a:extLst>
                </a:gridCol>
                <a:gridCol w="2467431">
                  <a:extLst>
                    <a:ext uri="{9D8B030D-6E8A-4147-A177-3AD203B41FA5}">
                      <a16:colId xmlns:a16="http://schemas.microsoft.com/office/drawing/2014/main" val="20001"/>
                    </a:ext>
                  </a:extLst>
                </a:gridCol>
                <a:gridCol w="3348128">
                  <a:extLst>
                    <a:ext uri="{9D8B030D-6E8A-4147-A177-3AD203B41FA5}">
                      <a16:colId xmlns:a16="http://schemas.microsoft.com/office/drawing/2014/main" val="20002"/>
                    </a:ext>
                  </a:extLst>
                </a:gridCol>
              </a:tblGrid>
              <a:tr h="413156">
                <a:tc>
                  <a:txBody>
                    <a:bodyPr/>
                    <a:lstStyle/>
                    <a:p>
                      <a:pPr algn="ctr"/>
                      <a:r>
                        <a:rPr lang="en-US" sz="1600" dirty="0">
                          <a:latin typeface="Arial" panose="020B0604020202020204" pitchFamily="34" charset="0"/>
                          <a:cs typeface="Arial" panose="020B0604020202020204" pitchFamily="34" charset="0"/>
                        </a:rPr>
                        <a:t>Description</a:t>
                      </a:r>
                    </a:p>
                  </a:txBody>
                  <a:tcPr/>
                </a:tc>
                <a:tc>
                  <a:txBody>
                    <a:bodyPr/>
                    <a:lstStyle/>
                    <a:p>
                      <a:pPr algn="ctr"/>
                      <a:r>
                        <a:rPr lang="en-US" sz="1600" dirty="0">
                          <a:latin typeface="Arial" panose="020B0604020202020204" pitchFamily="34" charset="0"/>
                          <a:cs typeface="Arial" panose="020B0604020202020204" pitchFamily="34" charset="0"/>
                        </a:rPr>
                        <a:t>Previous Position</a:t>
                      </a:r>
                    </a:p>
                  </a:txBody>
                  <a:tcPr/>
                </a:tc>
                <a:tc>
                  <a:txBody>
                    <a:bodyPr/>
                    <a:lstStyle/>
                    <a:p>
                      <a:pPr algn="ctr"/>
                      <a:r>
                        <a:rPr lang="en-US" sz="1600" dirty="0">
                          <a:latin typeface="Arial" panose="020B0604020202020204" pitchFamily="34" charset="0"/>
                          <a:cs typeface="Arial" panose="020B0604020202020204" pitchFamily="34" charset="0"/>
                        </a:rPr>
                        <a:t>Current Position</a:t>
                      </a:r>
                    </a:p>
                  </a:txBody>
                  <a:tcPr/>
                </a:tc>
                <a:extLst>
                  <a:ext uri="{0D108BD9-81ED-4DB2-BD59-A6C34878D82A}">
                    <a16:rowId xmlns:a16="http://schemas.microsoft.com/office/drawing/2014/main" val="10000"/>
                  </a:ext>
                </a:extLst>
              </a:tr>
              <a:tr h="413156">
                <a:tc>
                  <a:txBody>
                    <a:bodyPr/>
                    <a:lstStyle/>
                    <a:p>
                      <a:r>
                        <a:rPr lang="en-US" sz="1600" dirty="0">
                          <a:latin typeface="Arial" panose="020B0604020202020204" pitchFamily="34" charset="0"/>
                          <a:cs typeface="Arial" panose="020B0604020202020204" pitchFamily="34" charset="0"/>
                        </a:rPr>
                        <a:t>Average Strength</a:t>
                      </a:r>
                    </a:p>
                  </a:txBody>
                  <a:tcPr/>
                </a:tc>
                <a:tc>
                  <a:txBody>
                    <a:bodyPr/>
                    <a:lstStyle/>
                    <a:p>
                      <a:r>
                        <a:rPr lang="en-US" sz="1600" dirty="0">
                          <a:latin typeface="Arial" panose="020B0604020202020204" pitchFamily="34" charset="0"/>
                          <a:cs typeface="Arial" panose="020B0604020202020204" pitchFamily="34" charset="0"/>
                        </a:rPr>
                        <a:t>75 500</a:t>
                      </a:r>
                    </a:p>
                  </a:txBody>
                  <a:tcPr/>
                </a:tc>
                <a:tc>
                  <a:txBody>
                    <a:bodyPr/>
                    <a:lstStyle/>
                    <a:p>
                      <a:r>
                        <a:rPr lang="en-US" sz="1600" dirty="0">
                          <a:latin typeface="Arial" panose="020B0604020202020204" pitchFamily="34" charset="0"/>
                          <a:cs typeface="Arial" panose="020B0604020202020204" pitchFamily="34" charset="0"/>
                        </a:rPr>
                        <a:t>73 000</a:t>
                      </a:r>
                    </a:p>
                  </a:txBody>
                  <a:tcPr/>
                </a:tc>
                <a:extLst>
                  <a:ext uri="{0D108BD9-81ED-4DB2-BD59-A6C34878D82A}">
                    <a16:rowId xmlns:a16="http://schemas.microsoft.com/office/drawing/2014/main" val="10001"/>
                  </a:ext>
                </a:extLst>
              </a:tr>
              <a:tr h="413156">
                <a:tc>
                  <a:txBody>
                    <a:bodyPr/>
                    <a:lstStyle/>
                    <a:p>
                      <a:r>
                        <a:rPr lang="en-US" sz="1600" dirty="0">
                          <a:latin typeface="Arial" panose="020B0604020202020204" pitchFamily="34" charset="0"/>
                          <a:cs typeface="Arial" panose="020B0604020202020204" pitchFamily="34" charset="0"/>
                        </a:rPr>
                        <a:t>Reserves </a:t>
                      </a:r>
                      <a:r>
                        <a:rPr lang="en-US" sz="1600" dirty="0" err="1">
                          <a:latin typeface="Arial" panose="020B0604020202020204" pitchFamily="34" charset="0"/>
                          <a:cs typeface="Arial" panose="020B0604020202020204" pitchFamily="34" charset="0"/>
                        </a:rPr>
                        <a:t>Utilisation</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2 600 000</a:t>
                      </a:r>
                    </a:p>
                  </a:txBody>
                  <a:tcPr/>
                </a:tc>
                <a:tc>
                  <a:txBody>
                    <a:bodyPr/>
                    <a:lstStyle/>
                    <a:p>
                      <a:r>
                        <a:rPr lang="en-US" sz="1600" dirty="0">
                          <a:latin typeface="Arial" panose="020B0604020202020204" pitchFamily="34" charset="0"/>
                          <a:cs typeface="Arial" panose="020B0604020202020204" pitchFamily="34" charset="0"/>
                        </a:rPr>
                        <a:t>1 990 259</a:t>
                      </a:r>
                    </a:p>
                  </a:txBody>
                  <a:tcPr/>
                </a:tc>
                <a:extLst>
                  <a:ext uri="{0D108BD9-81ED-4DB2-BD59-A6C34878D82A}">
                    <a16:rowId xmlns:a16="http://schemas.microsoft.com/office/drawing/2014/main" val="10002"/>
                  </a:ext>
                </a:extLst>
              </a:tr>
              <a:tr h="704747">
                <a:tc>
                  <a:txBody>
                    <a:bodyPr/>
                    <a:lstStyle/>
                    <a:p>
                      <a:r>
                        <a:rPr lang="en-US" sz="1600" dirty="0">
                          <a:latin typeface="Arial" panose="020B0604020202020204" pitchFamily="34" charset="0"/>
                          <a:cs typeface="Arial" panose="020B0604020202020204" pitchFamily="34" charset="0"/>
                        </a:rPr>
                        <a:t>Loss Replacement</a:t>
                      </a:r>
                    </a:p>
                  </a:txBody>
                  <a:tcPr/>
                </a:tc>
                <a:tc>
                  <a:txBody>
                    <a:bodyPr/>
                    <a:lstStyle/>
                    <a:p>
                      <a:r>
                        <a:rPr lang="en-US" sz="1600" dirty="0">
                          <a:latin typeface="Arial" panose="020B0604020202020204" pitchFamily="34" charset="0"/>
                          <a:cs typeface="Arial" panose="020B0604020202020204" pitchFamily="34" charset="0"/>
                        </a:rPr>
                        <a:t>Recruit according to attrition</a:t>
                      </a:r>
                    </a:p>
                  </a:txBody>
                  <a:tcPr/>
                </a:tc>
                <a:tc>
                  <a:txBody>
                    <a:bodyPr/>
                    <a:lstStyle/>
                    <a:p>
                      <a:r>
                        <a:rPr lang="en-US" sz="1600" dirty="0">
                          <a:latin typeface="Arial" panose="020B0604020202020204" pitchFamily="34" charset="0"/>
                          <a:cs typeface="Arial" panose="020B0604020202020204" pitchFamily="34" charset="0"/>
                        </a:rPr>
                        <a:t>Selected loss replacement according to critical requirements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81578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PLANNED INTERVENTIONS (1)</a:t>
            </a:r>
          </a:p>
        </p:txBody>
      </p:sp>
      <p:sp>
        <p:nvSpPr>
          <p:cNvPr id="3" name="Content Placeholder 2"/>
          <p:cNvSpPr>
            <a:spLocks noGrp="1"/>
          </p:cNvSpPr>
          <p:nvPr>
            <p:ph idx="1"/>
          </p:nvPr>
        </p:nvSpPr>
        <p:spPr>
          <a:xfrm>
            <a:off x="467544" y="1916833"/>
            <a:ext cx="8208912" cy="4536504"/>
          </a:xfrm>
        </p:spPr>
        <p:txBody>
          <a:bodyPr>
            <a:normAutofit/>
          </a:bodyPr>
          <a:lstStyle/>
          <a:p>
            <a:r>
              <a:rPr lang="en-US" sz="2000" b="1" dirty="0"/>
              <a:t>Downsize the departmental strength</a:t>
            </a:r>
          </a:p>
          <a:p>
            <a:pPr lvl="1"/>
            <a:r>
              <a:rPr lang="en-US" dirty="0"/>
              <a:t>Revise the annual average strength to 73,000 </a:t>
            </a:r>
          </a:p>
          <a:p>
            <a:pPr lvl="1"/>
            <a:r>
              <a:rPr lang="en-US" dirty="0"/>
              <a:t>Recruit selectively mainly in the combat </a:t>
            </a:r>
            <a:r>
              <a:rPr lang="en-US" dirty="0" smtClean="0"/>
              <a:t>mustering </a:t>
            </a:r>
            <a:endParaRPr lang="en-US" dirty="0"/>
          </a:p>
          <a:p>
            <a:pPr lvl="1"/>
            <a:r>
              <a:rPr lang="en-US" dirty="0"/>
              <a:t>Feed from the bottom to rejuvenate the force  </a:t>
            </a:r>
          </a:p>
          <a:p>
            <a:pPr lvl="0"/>
            <a:r>
              <a:rPr lang="en-US" sz="2000" b="1" dirty="0" smtClean="0"/>
              <a:t>Alternate </a:t>
            </a:r>
            <a:r>
              <a:rPr lang="en-US" sz="2000" b="1" dirty="0"/>
              <a:t>calendar year MSDS intakes</a:t>
            </a:r>
          </a:p>
          <a:p>
            <a:pPr lvl="1"/>
            <a:r>
              <a:rPr lang="en-US" dirty="0">
                <a:solidFill>
                  <a:prstClr val="black"/>
                </a:solidFill>
              </a:rPr>
              <a:t>Selective personnel losses replacements in the combat occupations</a:t>
            </a:r>
          </a:p>
          <a:p>
            <a:pPr lvl="1"/>
            <a:r>
              <a:rPr lang="en-US" dirty="0">
                <a:solidFill>
                  <a:prstClr val="black"/>
                </a:solidFill>
              </a:rPr>
              <a:t>Next MSDS intake January 2022 and </a:t>
            </a:r>
            <a:r>
              <a:rPr lang="en-US" dirty="0" smtClean="0">
                <a:solidFill>
                  <a:prstClr val="black"/>
                </a:solidFill>
              </a:rPr>
              <a:t>thereafter </a:t>
            </a:r>
            <a:r>
              <a:rPr lang="en-US" dirty="0">
                <a:solidFill>
                  <a:prstClr val="black"/>
                </a:solidFill>
              </a:rPr>
              <a:t>January 2024</a:t>
            </a:r>
          </a:p>
          <a:p>
            <a:pPr lvl="1"/>
            <a:r>
              <a:rPr lang="en-US" dirty="0">
                <a:solidFill>
                  <a:prstClr val="black"/>
                </a:solidFill>
              </a:rPr>
              <a:t>Alternate MSDS intake will reduce compensation of employee shortfall by Rm195 </a:t>
            </a:r>
            <a:r>
              <a:rPr lang="en-US" dirty="0" smtClean="0">
                <a:solidFill>
                  <a:prstClr val="black"/>
                </a:solidFill>
              </a:rPr>
              <a:t>annually</a:t>
            </a:r>
          </a:p>
          <a:p>
            <a:pPr marL="342900" lvl="1" indent="0">
              <a:buNone/>
            </a:pPr>
            <a:endParaRPr lang="en-US" dirty="0"/>
          </a:p>
          <a:p>
            <a:pPr lvl="1"/>
            <a:endParaRPr lang="en-US" dirty="0">
              <a:solidFill>
                <a:prstClr val="black"/>
              </a:solidFill>
            </a:endParaRPr>
          </a:p>
          <a:p>
            <a:pPr marL="0" indent="0">
              <a:buNone/>
            </a:pPr>
            <a:endParaRPr lang="en-US" sz="1400" dirty="0"/>
          </a:p>
        </p:txBody>
      </p:sp>
      <p:sp>
        <p:nvSpPr>
          <p:cNvPr id="4" name="Date Placeholder 3"/>
          <p:cNvSpPr>
            <a:spLocks noGrp="1"/>
          </p:cNvSpPr>
          <p:nvPr>
            <p:ph type="dt" sz="half" idx="10"/>
          </p:nvPr>
        </p:nvSpPr>
        <p:spPr/>
        <p:txBody>
          <a:bodyPr/>
          <a:lstStyle/>
          <a:p>
            <a:fld id="{7CB4DBEC-6B6B-4ED0-BA23-992AB6F8EA56}"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8</a:t>
            </a:fld>
            <a:endParaRPr lang="en-US" dirty="0"/>
          </a:p>
        </p:txBody>
      </p:sp>
    </p:spTree>
    <p:extLst>
      <p:ext uri="{BB962C8B-B14F-4D97-AF65-F5344CB8AC3E}">
        <p14:creationId xmlns:p14="http://schemas.microsoft.com/office/powerpoint/2010/main" val="15357066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PLANNED INTERVENTIONS (2)</a:t>
            </a:r>
          </a:p>
        </p:txBody>
      </p:sp>
      <p:sp>
        <p:nvSpPr>
          <p:cNvPr id="3" name="Content Placeholder 2"/>
          <p:cNvSpPr>
            <a:spLocks noGrp="1"/>
          </p:cNvSpPr>
          <p:nvPr>
            <p:ph idx="1"/>
          </p:nvPr>
        </p:nvSpPr>
        <p:spPr>
          <a:xfrm>
            <a:off x="628650" y="1628800"/>
            <a:ext cx="7886700" cy="4665662"/>
          </a:xfrm>
        </p:spPr>
        <p:txBody>
          <a:bodyPr>
            <a:normAutofit fontScale="85000" lnSpcReduction="20000"/>
          </a:bodyPr>
          <a:lstStyle/>
          <a:p>
            <a:r>
              <a:rPr lang="en-US" sz="2000" b="1" dirty="0"/>
              <a:t>Reduce reserve force </a:t>
            </a:r>
            <a:r>
              <a:rPr lang="en-US" sz="2000" b="1" dirty="0" err="1"/>
              <a:t>utilisation</a:t>
            </a:r>
            <a:endParaRPr lang="en-US" sz="2000" b="1" dirty="0"/>
          </a:p>
          <a:p>
            <a:pPr lvl="1"/>
            <a:r>
              <a:rPr lang="en-US" dirty="0"/>
              <a:t>Revise reserve force </a:t>
            </a:r>
            <a:r>
              <a:rPr lang="en-US" dirty="0" err="1"/>
              <a:t>mandays</a:t>
            </a:r>
            <a:r>
              <a:rPr lang="en-US" dirty="0"/>
              <a:t> to 1,990,259</a:t>
            </a:r>
          </a:p>
          <a:p>
            <a:pPr lvl="1"/>
            <a:r>
              <a:rPr lang="en-US" dirty="0"/>
              <a:t>Priority will be given to requirement to conduct military operations</a:t>
            </a:r>
          </a:p>
          <a:p>
            <a:pPr lvl="1">
              <a:lnSpc>
                <a:spcPct val="120000"/>
              </a:lnSpc>
            </a:pPr>
            <a:r>
              <a:rPr lang="en-US" dirty="0" smtClean="0"/>
              <a:t>Reduce </a:t>
            </a:r>
            <a:r>
              <a:rPr lang="en-US" dirty="0"/>
              <a:t>compensation of employee shortfall by </a:t>
            </a:r>
            <a:r>
              <a:rPr lang="en-US" dirty="0" smtClean="0"/>
              <a:t>Rm500.  (currently 2,6 million </a:t>
            </a:r>
            <a:r>
              <a:rPr lang="en-US" dirty="0" err="1" smtClean="0"/>
              <a:t>mandays</a:t>
            </a:r>
            <a:r>
              <a:rPr lang="en-US" dirty="0" smtClean="0"/>
              <a:t> utilized at a cost of Rb2,6 (forecast for FY20/21). Therefore, a reduction of 700,000 </a:t>
            </a:r>
            <a:r>
              <a:rPr lang="en-US" dirty="0" err="1" smtClean="0"/>
              <a:t>mandays</a:t>
            </a:r>
            <a:r>
              <a:rPr lang="en-US" dirty="0" smtClean="0"/>
              <a:t> is equal to Rm500 having the effect of stabilizing forecast expenditure at Rb2,1)</a:t>
            </a:r>
            <a:endParaRPr lang="en-US" dirty="0"/>
          </a:p>
          <a:p>
            <a:pPr lvl="1"/>
            <a:endParaRPr lang="en-US" sz="1200" dirty="0"/>
          </a:p>
          <a:p>
            <a:r>
              <a:rPr lang="en-US" sz="2000" b="1" dirty="0"/>
              <a:t>Cap payment of discretionary allowances</a:t>
            </a:r>
          </a:p>
          <a:p>
            <a:pPr lvl="1"/>
            <a:r>
              <a:rPr lang="en-US" dirty="0"/>
              <a:t>HR cost pressures induced by collective agreement on ICS impacts on discretionary and non-discretionary items</a:t>
            </a:r>
            <a:endParaRPr lang="en-US" u="sng" dirty="0"/>
          </a:p>
          <a:p>
            <a:pPr lvl="1"/>
            <a:r>
              <a:rPr lang="en-US" dirty="0"/>
              <a:t>Discretionary allowance </a:t>
            </a:r>
          </a:p>
          <a:p>
            <a:pPr lvl="2"/>
            <a:r>
              <a:rPr lang="en-US" dirty="0"/>
              <a:t>Regimental  </a:t>
            </a:r>
            <a:r>
              <a:rPr lang="en-US" dirty="0" smtClean="0"/>
              <a:t>allowances</a:t>
            </a:r>
            <a:endParaRPr lang="en-US" dirty="0"/>
          </a:p>
          <a:p>
            <a:pPr lvl="2"/>
            <a:r>
              <a:rPr lang="en-US" dirty="0" smtClean="0"/>
              <a:t>Operational </a:t>
            </a:r>
            <a:r>
              <a:rPr lang="en-US" dirty="0"/>
              <a:t>allowances</a:t>
            </a:r>
          </a:p>
          <a:p>
            <a:pPr lvl="2"/>
            <a:r>
              <a:rPr lang="en-US" dirty="0" smtClean="0"/>
              <a:t>Allowances </a:t>
            </a:r>
            <a:r>
              <a:rPr lang="en-US" dirty="0"/>
              <a:t>paid in lieu of scarce skill retention</a:t>
            </a:r>
          </a:p>
          <a:p>
            <a:pPr marL="685800" lvl="2" indent="0">
              <a:buNone/>
            </a:pPr>
            <a:endParaRPr lang="en-US" u="sng" dirty="0">
              <a:solidFill>
                <a:srgbClr val="E9584B"/>
              </a:solidFill>
            </a:endParaRPr>
          </a:p>
          <a:p>
            <a:pPr lvl="1"/>
            <a:r>
              <a:rPr lang="en-US" dirty="0"/>
              <a:t>Payment of discretionary allowances should be capped to reduce </a:t>
            </a:r>
            <a:r>
              <a:rPr lang="en-US" dirty="0" err="1"/>
              <a:t>CoE</a:t>
            </a:r>
            <a:r>
              <a:rPr lang="en-US" dirty="0"/>
              <a:t> shortfall </a:t>
            </a:r>
          </a:p>
          <a:p>
            <a:pPr lvl="1"/>
            <a:r>
              <a:rPr lang="en-US" dirty="0"/>
              <a:t>Discretionary allowances are not related to duty away from home unit allowances (i.e. subsistence and travelling allowance)</a:t>
            </a:r>
          </a:p>
          <a:p>
            <a:pPr lvl="1"/>
            <a:r>
              <a:rPr lang="en-US" dirty="0"/>
              <a:t>Potential saving of Rm862</a:t>
            </a:r>
          </a:p>
          <a:p>
            <a:pPr lvl="1"/>
            <a:endParaRPr lang="en-US" sz="1200" dirty="0"/>
          </a:p>
          <a:p>
            <a:pPr marL="685800" lvl="2" indent="0">
              <a:buNone/>
            </a:pPr>
            <a:endParaRPr lang="en-US" dirty="0"/>
          </a:p>
          <a:p>
            <a:pPr lvl="1"/>
            <a:endParaRPr lang="en-US" dirty="0"/>
          </a:p>
        </p:txBody>
      </p:sp>
      <p:sp>
        <p:nvSpPr>
          <p:cNvPr id="4" name="Date Placeholder 3"/>
          <p:cNvSpPr>
            <a:spLocks noGrp="1"/>
          </p:cNvSpPr>
          <p:nvPr>
            <p:ph type="dt" sz="half" idx="10"/>
          </p:nvPr>
        </p:nvSpPr>
        <p:spPr/>
        <p:txBody>
          <a:bodyPr/>
          <a:lstStyle/>
          <a:p>
            <a:fld id="{7CB4DBEC-6B6B-4ED0-BA23-992AB6F8EA56}" type="datetime1">
              <a:rPr lang="en-US" smtClean="0"/>
              <a:t>2/2/2021</a:t>
            </a:fld>
            <a:endParaRPr lang="en-US" dirty="0"/>
          </a:p>
        </p:txBody>
      </p:sp>
      <p:sp>
        <p:nvSpPr>
          <p:cNvPr id="5" name="Slide Number Placeholder 4"/>
          <p:cNvSpPr>
            <a:spLocks noGrp="1"/>
          </p:cNvSpPr>
          <p:nvPr>
            <p:ph type="sldNum" sz="quarter" idx="12"/>
          </p:nvPr>
        </p:nvSpPr>
        <p:spPr/>
        <p:txBody>
          <a:bodyPr/>
          <a:lstStyle/>
          <a:p>
            <a:fld id="{6C19682F-4A62-4D93-B2D0-F282E2C63856}" type="slidenum">
              <a:rPr lang="en-US" smtClean="0"/>
              <a:pPr/>
              <a:t>9</a:t>
            </a:fld>
            <a:endParaRPr lang="en-US" dirty="0"/>
          </a:p>
        </p:txBody>
      </p:sp>
    </p:spTree>
    <p:extLst>
      <p:ext uri="{BB962C8B-B14F-4D97-AF65-F5344CB8AC3E}">
        <p14:creationId xmlns:p14="http://schemas.microsoft.com/office/powerpoint/2010/main" val="2078571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3">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 id="{FA56BAA7-FF65-482F-A18A-6FB9FA7B1F15}" vid="{F081C95D-1DDF-4FC6-BC55-C08B9F898BF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ence_White">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SANDF and HR Div">
  <a:themeElements>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Defence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ence_White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Defence_White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Defence_White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Defence_White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Defence_White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NDF and HR Div" id="{068850F4-1854-47ED-8E44-6155140C3A00}" vid="{9064EF1D-B947-464F-AB42-0FC96ECB39BF}"/>
    </a:ext>
  </a:extLst>
</a:theme>
</file>

<file path=ppt/theme/theme7.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12756</TotalTime>
  <Words>834</Words>
  <Application>Microsoft Office PowerPoint</Application>
  <PresentationFormat>On-screen Show (4:3)</PresentationFormat>
  <Paragraphs>147</Paragraphs>
  <Slides>13</Slides>
  <Notes>2</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13</vt:i4>
      </vt:variant>
    </vt:vector>
  </HeadingPairs>
  <TitlesOfParts>
    <vt:vector size="28" baseType="lpstr">
      <vt:lpstr>Arial</vt:lpstr>
      <vt:lpstr>Arial Narrow</vt:lpstr>
      <vt:lpstr>Calibri</vt:lpstr>
      <vt:lpstr>Calibri Light</vt:lpstr>
      <vt:lpstr>Cambria</vt:lpstr>
      <vt:lpstr>Comic Sans MS</vt:lpstr>
      <vt:lpstr>Times New Roman</vt:lpstr>
      <vt:lpstr>Theme3</vt:lpstr>
      <vt:lpstr>Adjacency</vt:lpstr>
      <vt:lpstr>Office Theme</vt:lpstr>
      <vt:lpstr>1_Office Theme</vt:lpstr>
      <vt:lpstr>1_Defence_White</vt:lpstr>
      <vt:lpstr>1_SANDF and HR Div</vt:lpstr>
      <vt:lpstr>Retrospect</vt:lpstr>
      <vt:lpstr>6_Office Theme</vt:lpstr>
      <vt:lpstr>PRESENTATION TO THE PORTFOLIO COMMITTEE ON DEFENCE ON INITIATIVES TO REDUCE  HR COST PRESSURES  FOR THE 2021 MTEF</vt:lpstr>
      <vt:lpstr>AIM</vt:lpstr>
      <vt:lpstr>SCOPE</vt:lpstr>
      <vt:lpstr>BACKGROUND</vt:lpstr>
      <vt:lpstr>SCENARIO</vt:lpstr>
      <vt:lpstr>SUMMARY OF THE COE BUDGET FOR THE 2021 MTEF</vt:lpstr>
      <vt:lpstr>DEPARTMENTAL HR POSITION</vt:lpstr>
      <vt:lpstr>PLANNED INTERVENTIONS (1)</vt:lpstr>
      <vt:lpstr>PLANNED INTERVENTIONS (2)</vt:lpstr>
      <vt:lpstr>PLANNED INTERVENTIONS (3)</vt:lpstr>
      <vt:lpstr>SUMMARY OF POTENTIAL SAVINGS  EMANATING FROM MEASURES TO CURB HR COST PRESSURES:  FY2021/22</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2016/17: COMPENSATION OF EMPLOYEE EXPENDITURE (PERSONNEL)</dc:title>
  <dc:creator>HT Morake</dc:creator>
  <cp:lastModifiedBy>Bryan Mantyi</cp:lastModifiedBy>
  <cp:revision>516</cp:revision>
  <cp:lastPrinted>2021-01-29T06:43:39Z</cp:lastPrinted>
  <dcterms:created xsi:type="dcterms:W3CDTF">2017-03-17T10:39:20Z</dcterms:created>
  <dcterms:modified xsi:type="dcterms:W3CDTF">2021-02-02T10:40:02Z</dcterms:modified>
</cp:coreProperties>
</file>