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344" r:id="rId4"/>
    <p:sldId id="355" r:id="rId5"/>
    <p:sldId id="356" r:id="rId6"/>
    <p:sldId id="357" r:id="rId7"/>
    <p:sldId id="345" r:id="rId8"/>
    <p:sldId id="346" r:id="rId9"/>
    <p:sldId id="347" r:id="rId10"/>
    <p:sldId id="348" r:id="rId11"/>
    <p:sldId id="349" r:id="rId12"/>
    <p:sldId id="351" r:id="rId13"/>
    <p:sldId id="350" r:id="rId14"/>
    <p:sldId id="352" r:id="rId15"/>
    <p:sldId id="353" r:id="rId16"/>
    <p:sldId id="301" r:id="rId17"/>
    <p:sldId id="333" r:id="rId18"/>
    <p:sldId id="309" r:id="rId19"/>
    <p:sldId id="315" r:id="rId20"/>
    <p:sldId id="336" r:id="rId21"/>
    <p:sldId id="313" r:id="rId22"/>
    <p:sldId id="334" r:id="rId23"/>
    <p:sldId id="314" r:id="rId24"/>
    <p:sldId id="358" r:id="rId25"/>
    <p:sldId id="326" r:id="rId26"/>
    <p:sldId id="335" r:id="rId27"/>
    <p:sldId id="337" r:id="rId28"/>
    <p:sldId id="341" r:id="rId29"/>
    <p:sldId id="339" r:id="rId30"/>
    <p:sldId id="342" r:id="rId31"/>
    <p:sldId id="359" r:id="rId32"/>
    <p:sldId id="271"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F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1" autoAdjust="0"/>
    <p:restoredTop sz="94660"/>
  </p:normalViewPr>
  <p:slideViewPr>
    <p:cSldViewPr snapToGrid="0">
      <p:cViewPr varScale="1">
        <p:scale>
          <a:sx n="69" d="100"/>
          <a:sy n="69" d="100"/>
        </p:scale>
        <p:origin x="1488" y="72"/>
      </p:cViewPr>
      <p:guideLst/>
    </p:cSldViewPr>
  </p:slideViewPr>
  <p:notesTextViewPr>
    <p:cViewPr>
      <p:scale>
        <a:sx n="1" d="1"/>
        <a:sy n="1" d="1"/>
      </p:scale>
      <p:origin x="0" y="0"/>
    </p:cViewPr>
  </p:notesTextViewPr>
  <p:sorterViewPr>
    <p:cViewPr>
      <p:scale>
        <a:sx n="100" d="100"/>
        <a:sy n="100" d="100"/>
      </p:scale>
      <p:origin x="0" y="-6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Sales</c:v>
                </c:pt>
              </c:strCache>
            </c:strRef>
          </c:tx>
          <c:spPr>
            <a:solidFill>
              <a:srgbClr val="008000"/>
            </a:solidFill>
            <a:ln w="19050" cap="flat">
              <a:solidFill>
                <a:schemeClr val="accent3">
                  <a:lumOff val="44000"/>
                </a:schemeClr>
              </a:solidFill>
              <a:prstDash val="solid"/>
              <a:round/>
            </a:ln>
            <a:effectLst/>
          </c:spPr>
          <c:dPt>
            <c:idx val="0"/>
            <c:bubble3D val="0"/>
            <c:extLst>
              <c:ext xmlns:c16="http://schemas.microsoft.com/office/drawing/2014/chart" uri="{C3380CC4-5D6E-409C-BE32-E72D297353CC}">
                <c16:uniqueId val="{00000000-6F1B-4382-A604-B217BFCEC97F}"/>
              </c:ext>
            </c:extLst>
          </c:dPt>
          <c:dPt>
            <c:idx val="1"/>
            <c:bubble3D val="0"/>
            <c:spPr>
              <a:solidFill>
                <a:srgbClr val="C0504D"/>
              </a:solidFill>
              <a:ln w="19050" cap="flat">
                <a:solidFill>
                  <a:schemeClr val="accent3">
                    <a:lumOff val="44000"/>
                  </a:schemeClr>
                </a:solidFill>
                <a:prstDash val="solid"/>
                <a:round/>
              </a:ln>
              <a:effectLst/>
            </c:spPr>
            <c:extLst>
              <c:ext xmlns:c16="http://schemas.microsoft.com/office/drawing/2014/chart" uri="{C3380CC4-5D6E-409C-BE32-E72D297353CC}">
                <c16:uniqueId val="{00000002-6F1B-4382-A604-B217BFCEC97F}"/>
              </c:ext>
            </c:extLst>
          </c:dPt>
          <c:dPt>
            <c:idx val="2"/>
            <c:bubble3D val="0"/>
            <c:spPr>
              <a:solidFill>
                <a:srgbClr val="9BBB59"/>
              </a:solidFill>
              <a:ln w="19050" cap="flat">
                <a:solidFill>
                  <a:schemeClr val="accent3">
                    <a:lumOff val="44000"/>
                  </a:schemeClr>
                </a:solidFill>
                <a:prstDash val="solid"/>
                <a:round/>
              </a:ln>
              <a:effectLst/>
            </c:spPr>
            <c:extLst>
              <c:ext xmlns:c16="http://schemas.microsoft.com/office/drawing/2014/chart" uri="{C3380CC4-5D6E-409C-BE32-E72D297353CC}">
                <c16:uniqueId val="{00000004-6F1B-4382-A604-B217BFCEC97F}"/>
              </c:ext>
            </c:extLst>
          </c:dPt>
          <c:dPt>
            <c:idx val="3"/>
            <c:bubble3D val="0"/>
            <c:spPr>
              <a:solidFill>
                <a:srgbClr val="E46C0A"/>
              </a:solidFill>
              <a:ln w="19050" cap="flat">
                <a:solidFill>
                  <a:schemeClr val="accent3">
                    <a:lumOff val="44000"/>
                  </a:schemeClr>
                </a:solidFill>
                <a:prstDash val="solid"/>
                <a:round/>
              </a:ln>
              <a:effectLst/>
            </c:spPr>
            <c:extLst>
              <c:ext xmlns:c16="http://schemas.microsoft.com/office/drawing/2014/chart" uri="{C3380CC4-5D6E-409C-BE32-E72D297353CC}">
                <c16:uniqueId val="{00000006-6F1B-4382-A604-B217BFCEC97F}"/>
              </c:ext>
            </c:extLst>
          </c:dPt>
          <c:dPt>
            <c:idx val="4"/>
            <c:bubble3D val="0"/>
            <c:spPr>
              <a:solidFill>
                <a:srgbClr val="4BACC6"/>
              </a:solidFill>
              <a:ln w="19050" cap="flat">
                <a:solidFill>
                  <a:schemeClr val="accent3">
                    <a:lumOff val="44000"/>
                  </a:schemeClr>
                </a:solidFill>
                <a:prstDash val="solid"/>
                <a:round/>
              </a:ln>
              <a:effectLst/>
            </c:spPr>
            <c:extLst>
              <c:ext xmlns:c16="http://schemas.microsoft.com/office/drawing/2014/chart" uri="{C3380CC4-5D6E-409C-BE32-E72D297353CC}">
                <c16:uniqueId val="{00000008-6F1B-4382-A604-B217BFCEC97F}"/>
              </c:ext>
            </c:extLst>
          </c:dPt>
          <c:dPt>
            <c:idx val="5"/>
            <c:bubble3D val="0"/>
            <c:spPr>
              <a:solidFill>
                <a:srgbClr val="F79646"/>
              </a:solidFill>
              <a:ln w="19050" cap="flat">
                <a:solidFill>
                  <a:schemeClr val="accent3">
                    <a:lumOff val="44000"/>
                  </a:schemeClr>
                </a:solidFill>
                <a:prstDash val="solid"/>
                <a:round/>
              </a:ln>
              <a:effectLst/>
            </c:spPr>
            <c:extLst>
              <c:ext xmlns:c16="http://schemas.microsoft.com/office/drawing/2014/chart" uri="{C3380CC4-5D6E-409C-BE32-E72D297353CC}">
                <c16:uniqueId val="{0000000A-6F1B-4382-A604-B217BFCEC97F}"/>
              </c:ext>
            </c:extLst>
          </c:dPt>
          <c:dPt>
            <c:idx val="6"/>
            <c:bubble3D val="0"/>
            <c:spPr>
              <a:solidFill>
                <a:srgbClr val="2C4D75"/>
              </a:solidFill>
              <a:ln w="19050" cap="flat">
                <a:solidFill>
                  <a:schemeClr val="accent3">
                    <a:lumOff val="44000"/>
                  </a:schemeClr>
                </a:solidFill>
                <a:prstDash val="solid"/>
                <a:round/>
              </a:ln>
              <a:effectLst/>
            </c:spPr>
            <c:extLst>
              <c:ext xmlns:c16="http://schemas.microsoft.com/office/drawing/2014/chart" uri="{C3380CC4-5D6E-409C-BE32-E72D297353CC}">
                <c16:uniqueId val="{0000000C-6F1B-4382-A604-B217BFCEC97F}"/>
              </c:ext>
            </c:extLst>
          </c:dPt>
          <c:dPt>
            <c:idx val="7"/>
            <c:bubble3D val="0"/>
            <c:spPr>
              <a:solidFill>
                <a:srgbClr val="772C2A"/>
              </a:solidFill>
              <a:ln w="19050" cap="flat">
                <a:solidFill>
                  <a:schemeClr val="accent3">
                    <a:lumOff val="44000"/>
                  </a:schemeClr>
                </a:solidFill>
                <a:prstDash val="solid"/>
                <a:round/>
              </a:ln>
              <a:effectLst/>
            </c:spPr>
            <c:extLst>
              <c:ext xmlns:c16="http://schemas.microsoft.com/office/drawing/2014/chart" uri="{C3380CC4-5D6E-409C-BE32-E72D297353CC}">
                <c16:uniqueId val="{0000000E-6F1B-4382-A604-B217BFCEC97F}"/>
              </c:ext>
            </c:extLst>
          </c:dPt>
          <c:dPt>
            <c:idx val="8"/>
            <c:bubble3D val="0"/>
            <c:spPr>
              <a:solidFill>
                <a:srgbClr val="FDB810"/>
              </a:solidFill>
              <a:ln w="19050" cap="flat">
                <a:solidFill>
                  <a:schemeClr val="accent3">
                    <a:lumOff val="44000"/>
                  </a:schemeClr>
                </a:solidFill>
                <a:prstDash val="solid"/>
                <a:round/>
              </a:ln>
              <a:effectLst/>
            </c:spPr>
            <c:extLst>
              <c:ext xmlns:c16="http://schemas.microsoft.com/office/drawing/2014/chart" uri="{C3380CC4-5D6E-409C-BE32-E72D297353CC}">
                <c16:uniqueId val="{00000010-6F1B-4382-A604-B217BFCEC97F}"/>
              </c:ext>
            </c:extLst>
          </c:dPt>
          <c:cat>
            <c:strRef>
              <c:f>Sheet1!$B$1:$J$1</c:f>
              <c:strCache>
                <c:ptCount val="4"/>
                <c:pt idx="0">
                  <c:v>1st Qtr</c:v>
                </c:pt>
                <c:pt idx="1">
                  <c:v>2nd Qtr</c:v>
                </c:pt>
                <c:pt idx="2">
                  <c:v>3rd Qtr</c:v>
                </c:pt>
                <c:pt idx="3">
                  <c:v>4th Qtr</c:v>
                </c:pt>
              </c:strCache>
            </c:strRef>
          </c:cat>
          <c:val>
            <c:numRef>
              <c:f>Sheet1!$B$2:$J$2</c:f>
              <c:numCache>
                <c:formatCode>General</c:formatCode>
                <c:ptCount val="9"/>
                <c:pt idx="0">
                  <c:v>5.3</c:v>
                </c:pt>
                <c:pt idx="1">
                  <c:v>6.2</c:v>
                </c:pt>
                <c:pt idx="2">
                  <c:v>16</c:v>
                </c:pt>
                <c:pt idx="3">
                  <c:v>19.2</c:v>
                </c:pt>
                <c:pt idx="4">
                  <c:v>10.4</c:v>
                </c:pt>
                <c:pt idx="5">
                  <c:v>6.8</c:v>
                </c:pt>
                <c:pt idx="6">
                  <c:v>6.2</c:v>
                </c:pt>
                <c:pt idx="7">
                  <c:v>5.5</c:v>
                </c:pt>
                <c:pt idx="8">
                  <c:v>24.5</c:v>
                </c:pt>
              </c:numCache>
            </c:numRef>
          </c:val>
          <c:extLst>
            <c:ext xmlns:c16="http://schemas.microsoft.com/office/drawing/2014/chart" uri="{C3380CC4-5D6E-409C-BE32-E72D297353CC}">
              <c16:uniqueId val="{00000011-6F1B-4382-A604-B217BFCEC97F}"/>
            </c:ext>
          </c:extLst>
        </c:ser>
        <c:dLbls>
          <c:showLegendKey val="0"/>
          <c:showVal val="0"/>
          <c:showCatName val="0"/>
          <c:showSerName val="0"/>
          <c:showPercent val="0"/>
          <c:showBubbleSize val="0"/>
          <c:showLeaderLines val="1"/>
        </c:dLbls>
        <c:firstSliceAng val="0"/>
        <c:holeSize val="5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Sales</c:v>
                </c:pt>
              </c:strCache>
            </c:strRef>
          </c:tx>
          <c:spPr>
            <a:solidFill>
              <a:srgbClr val="008000"/>
            </a:solidFill>
            <a:ln w="19050" cap="flat">
              <a:solidFill>
                <a:schemeClr val="accent3">
                  <a:lumOff val="44000"/>
                </a:schemeClr>
              </a:solidFill>
              <a:prstDash val="solid"/>
              <a:round/>
            </a:ln>
            <a:effectLst/>
          </c:spPr>
          <c:dPt>
            <c:idx val="0"/>
            <c:bubble3D val="0"/>
            <c:extLst>
              <c:ext xmlns:c16="http://schemas.microsoft.com/office/drawing/2014/chart" uri="{C3380CC4-5D6E-409C-BE32-E72D297353CC}">
                <c16:uniqueId val="{00000000-CDB3-41E6-813E-E09B2EC8271A}"/>
              </c:ext>
            </c:extLst>
          </c:dPt>
          <c:dPt>
            <c:idx val="1"/>
            <c:bubble3D val="0"/>
            <c:spPr>
              <a:solidFill>
                <a:srgbClr val="C0504D"/>
              </a:solidFill>
              <a:ln w="19050" cap="flat">
                <a:solidFill>
                  <a:schemeClr val="accent3">
                    <a:lumOff val="44000"/>
                  </a:schemeClr>
                </a:solidFill>
                <a:prstDash val="solid"/>
                <a:round/>
              </a:ln>
              <a:effectLst/>
            </c:spPr>
            <c:extLst>
              <c:ext xmlns:c16="http://schemas.microsoft.com/office/drawing/2014/chart" uri="{C3380CC4-5D6E-409C-BE32-E72D297353CC}">
                <c16:uniqueId val="{00000002-CDB3-41E6-813E-E09B2EC8271A}"/>
              </c:ext>
            </c:extLst>
          </c:dPt>
          <c:dPt>
            <c:idx val="2"/>
            <c:bubble3D val="0"/>
            <c:spPr>
              <a:solidFill>
                <a:srgbClr val="9BBB59"/>
              </a:solidFill>
              <a:ln w="19050" cap="flat">
                <a:solidFill>
                  <a:schemeClr val="accent3">
                    <a:lumOff val="44000"/>
                  </a:schemeClr>
                </a:solidFill>
                <a:prstDash val="solid"/>
                <a:round/>
              </a:ln>
              <a:effectLst/>
            </c:spPr>
            <c:extLst>
              <c:ext xmlns:c16="http://schemas.microsoft.com/office/drawing/2014/chart" uri="{C3380CC4-5D6E-409C-BE32-E72D297353CC}">
                <c16:uniqueId val="{00000004-CDB3-41E6-813E-E09B2EC8271A}"/>
              </c:ext>
            </c:extLst>
          </c:dPt>
          <c:dPt>
            <c:idx val="3"/>
            <c:bubble3D val="0"/>
            <c:spPr>
              <a:solidFill>
                <a:srgbClr val="E46C0A"/>
              </a:solidFill>
              <a:ln w="19050" cap="flat">
                <a:solidFill>
                  <a:schemeClr val="accent3">
                    <a:lumOff val="44000"/>
                  </a:schemeClr>
                </a:solidFill>
                <a:prstDash val="solid"/>
                <a:round/>
              </a:ln>
              <a:effectLst/>
            </c:spPr>
            <c:extLst>
              <c:ext xmlns:c16="http://schemas.microsoft.com/office/drawing/2014/chart" uri="{C3380CC4-5D6E-409C-BE32-E72D297353CC}">
                <c16:uniqueId val="{00000006-CDB3-41E6-813E-E09B2EC8271A}"/>
              </c:ext>
            </c:extLst>
          </c:dPt>
          <c:dPt>
            <c:idx val="4"/>
            <c:bubble3D val="0"/>
            <c:spPr>
              <a:solidFill>
                <a:srgbClr val="4BACC6"/>
              </a:solidFill>
              <a:ln w="19050" cap="flat">
                <a:solidFill>
                  <a:schemeClr val="accent3">
                    <a:lumOff val="44000"/>
                  </a:schemeClr>
                </a:solidFill>
                <a:prstDash val="solid"/>
                <a:round/>
              </a:ln>
              <a:effectLst/>
            </c:spPr>
            <c:extLst>
              <c:ext xmlns:c16="http://schemas.microsoft.com/office/drawing/2014/chart" uri="{C3380CC4-5D6E-409C-BE32-E72D297353CC}">
                <c16:uniqueId val="{00000008-CDB3-41E6-813E-E09B2EC8271A}"/>
              </c:ext>
            </c:extLst>
          </c:dPt>
          <c:dPt>
            <c:idx val="5"/>
            <c:bubble3D val="0"/>
            <c:spPr>
              <a:solidFill>
                <a:srgbClr val="F79646"/>
              </a:solidFill>
              <a:ln w="19050" cap="flat">
                <a:solidFill>
                  <a:schemeClr val="accent3">
                    <a:lumOff val="44000"/>
                  </a:schemeClr>
                </a:solidFill>
                <a:prstDash val="solid"/>
                <a:round/>
              </a:ln>
              <a:effectLst/>
            </c:spPr>
            <c:extLst>
              <c:ext xmlns:c16="http://schemas.microsoft.com/office/drawing/2014/chart" uri="{C3380CC4-5D6E-409C-BE32-E72D297353CC}">
                <c16:uniqueId val="{0000000A-CDB3-41E6-813E-E09B2EC8271A}"/>
              </c:ext>
            </c:extLst>
          </c:dPt>
          <c:dPt>
            <c:idx val="6"/>
            <c:bubble3D val="0"/>
            <c:spPr>
              <a:solidFill>
                <a:srgbClr val="2C4D75"/>
              </a:solidFill>
              <a:ln w="19050" cap="flat">
                <a:solidFill>
                  <a:schemeClr val="accent3">
                    <a:lumOff val="44000"/>
                  </a:schemeClr>
                </a:solidFill>
                <a:prstDash val="solid"/>
                <a:round/>
              </a:ln>
              <a:effectLst/>
            </c:spPr>
            <c:extLst>
              <c:ext xmlns:c16="http://schemas.microsoft.com/office/drawing/2014/chart" uri="{C3380CC4-5D6E-409C-BE32-E72D297353CC}">
                <c16:uniqueId val="{0000000C-CDB3-41E6-813E-E09B2EC8271A}"/>
              </c:ext>
            </c:extLst>
          </c:dPt>
          <c:dPt>
            <c:idx val="7"/>
            <c:bubble3D val="0"/>
            <c:spPr>
              <a:solidFill>
                <a:srgbClr val="772C2A"/>
              </a:solidFill>
              <a:ln w="19050" cap="flat">
                <a:solidFill>
                  <a:schemeClr val="accent3">
                    <a:lumOff val="44000"/>
                  </a:schemeClr>
                </a:solidFill>
                <a:prstDash val="solid"/>
                <a:round/>
              </a:ln>
              <a:effectLst/>
            </c:spPr>
            <c:extLst>
              <c:ext xmlns:c16="http://schemas.microsoft.com/office/drawing/2014/chart" uri="{C3380CC4-5D6E-409C-BE32-E72D297353CC}">
                <c16:uniqueId val="{0000000E-CDB3-41E6-813E-E09B2EC8271A}"/>
              </c:ext>
            </c:extLst>
          </c:dPt>
          <c:dPt>
            <c:idx val="8"/>
            <c:bubble3D val="0"/>
            <c:spPr>
              <a:solidFill>
                <a:srgbClr val="FDB810"/>
              </a:solidFill>
              <a:ln w="19050" cap="flat">
                <a:solidFill>
                  <a:schemeClr val="accent3">
                    <a:lumOff val="44000"/>
                  </a:schemeClr>
                </a:solidFill>
                <a:prstDash val="solid"/>
                <a:round/>
              </a:ln>
              <a:effectLst/>
            </c:spPr>
            <c:extLst>
              <c:ext xmlns:c16="http://schemas.microsoft.com/office/drawing/2014/chart" uri="{C3380CC4-5D6E-409C-BE32-E72D297353CC}">
                <c16:uniqueId val="{00000010-CDB3-41E6-813E-E09B2EC8271A}"/>
              </c:ext>
            </c:extLst>
          </c:dPt>
          <c:cat>
            <c:strRef>
              <c:f>Sheet1!$B$1:$J$1</c:f>
              <c:strCache>
                <c:ptCount val="4"/>
                <c:pt idx="0">
                  <c:v>1st Qtr</c:v>
                </c:pt>
                <c:pt idx="1">
                  <c:v>2nd Qtr</c:v>
                </c:pt>
                <c:pt idx="2">
                  <c:v>3rd Qtr</c:v>
                </c:pt>
                <c:pt idx="3">
                  <c:v>4th Qtr</c:v>
                </c:pt>
              </c:strCache>
            </c:strRef>
          </c:cat>
          <c:val>
            <c:numRef>
              <c:f>Sheet1!$B$2:$J$2</c:f>
              <c:numCache>
                <c:formatCode>General</c:formatCode>
                <c:ptCount val="9"/>
                <c:pt idx="0">
                  <c:v>5.0999999999999996</c:v>
                </c:pt>
                <c:pt idx="1">
                  <c:v>6</c:v>
                </c:pt>
                <c:pt idx="2">
                  <c:v>15.6</c:v>
                </c:pt>
                <c:pt idx="3">
                  <c:v>19.100000000000001</c:v>
                </c:pt>
                <c:pt idx="4">
                  <c:v>10.1</c:v>
                </c:pt>
                <c:pt idx="5">
                  <c:v>7</c:v>
                </c:pt>
                <c:pt idx="6">
                  <c:v>6.5</c:v>
                </c:pt>
                <c:pt idx="7">
                  <c:v>5.8</c:v>
                </c:pt>
                <c:pt idx="8">
                  <c:v>24.8</c:v>
                </c:pt>
              </c:numCache>
            </c:numRef>
          </c:val>
          <c:extLst>
            <c:ext xmlns:c16="http://schemas.microsoft.com/office/drawing/2014/chart" uri="{C3380CC4-5D6E-409C-BE32-E72D297353CC}">
              <c16:uniqueId val="{00000011-CDB3-41E6-813E-E09B2EC8271A}"/>
            </c:ext>
          </c:extLst>
        </c:ser>
        <c:dLbls>
          <c:showLegendKey val="0"/>
          <c:showVal val="0"/>
          <c:showCatName val="0"/>
          <c:showSerName val="0"/>
          <c:showPercent val="0"/>
          <c:showBubbleSize val="0"/>
          <c:showLeaderLines val="1"/>
        </c:dLbls>
        <c:firstSliceAng val="0"/>
        <c:holeSize val="5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1143000" y="685800"/>
            <a:ext cx="4572000" cy="3429000"/>
          </a:xfrm>
          <a:prstGeom prst="rect">
            <a:avLst/>
          </a:prstGeom>
        </p:spPr>
        <p:txBody>
          <a:bodyPr/>
          <a:lstStyle/>
          <a:p>
            <a:endParaRPr/>
          </a:p>
        </p:txBody>
      </p:sp>
      <p:sp>
        <p:nvSpPr>
          <p:cNvPr id="263" name="Shape 2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5295203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1143000" y="685800"/>
            <a:ext cx="4572000" cy="3429000"/>
          </a:xfrm>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p>
            <a:r>
              <a:t>Change image</a:t>
            </a:r>
          </a:p>
        </p:txBody>
      </p:sp>
    </p:spTree>
    <p:extLst>
      <p:ext uri="{BB962C8B-B14F-4D97-AF65-F5344CB8AC3E}">
        <p14:creationId xmlns:p14="http://schemas.microsoft.com/office/powerpoint/2010/main" val="424182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1143000" y="685800"/>
            <a:ext cx="4572000" cy="3429000"/>
          </a:xfrm>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0843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lvl1pPr algn="ctr">
              <a:defRPr sz="4400" b="0"/>
            </a:lvl1pPr>
          </a:lstStyle>
          <a:p>
            <a:r>
              <a:t>Title Text</a:t>
            </a:r>
          </a:p>
        </p:txBody>
      </p:sp>
      <p:sp>
        <p:nvSpPr>
          <p:cNvPr id="102" name="Body Level One…"/>
          <p:cNvSpPr txBox="1">
            <a:spLocks noGrp="1"/>
          </p:cNvSpPr>
          <p:nvPr>
            <p:ph type="body" idx="1"/>
          </p:nvPr>
        </p:nvSpPr>
        <p:spPr>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245225"/>
            <a:ext cx="301909" cy="28882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111"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384892" y="6245225"/>
            <a:ext cx="301909" cy="28882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lvl1pPr algn="ctr">
              <a:defRPr sz="4400" b="0"/>
            </a:lvl1p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384892" y="6245225"/>
            <a:ext cx="301909" cy="28882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lvl1pPr algn="ctr">
              <a:defRPr sz="4400" b="0"/>
            </a:lvl1p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b="1"/>
            </a:lvl1pPr>
            <a:lvl2pPr marL="0" indent="457200">
              <a:spcBef>
                <a:spcPts val="500"/>
              </a:spcBef>
              <a:buSzTx/>
              <a:buNone/>
              <a:defRPr b="1"/>
            </a:lvl2pPr>
            <a:lvl3pPr marL="0" indent="914400">
              <a:spcBef>
                <a:spcPts val="500"/>
              </a:spcBef>
              <a:buSzTx/>
              <a:buNone/>
              <a:defRPr b="1"/>
            </a:lvl3pPr>
            <a:lvl4pPr marL="0" indent="1371600">
              <a:spcBef>
                <a:spcPts val="500"/>
              </a:spcBef>
              <a:buSzTx/>
              <a:buNone/>
              <a:defRPr b="1"/>
            </a:lvl4pPr>
            <a:lvl5pPr marL="0" indent="1828800">
              <a:spcBef>
                <a:spcPts val="500"/>
              </a:spcBef>
              <a:buSzTx/>
              <a:buNone/>
              <a:defRPr b="1"/>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None/>
              <a:defRPr b="1"/>
            </a:pPr>
            <a:endParaRPr/>
          </a:p>
        </p:txBody>
      </p:sp>
      <p:sp>
        <p:nvSpPr>
          <p:cNvPr id="131" name="Slide Number"/>
          <p:cNvSpPr txBox="1">
            <a:spLocks noGrp="1"/>
          </p:cNvSpPr>
          <p:nvPr>
            <p:ph type="sldNum" sz="quarter" idx="2"/>
          </p:nvPr>
        </p:nvSpPr>
        <p:spPr>
          <a:xfrm>
            <a:off x="8384892" y="6245225"/>
            <a:ext cx="301909" cy="28882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lvl1pPr algn="ctr">
              <a:defRPr sz="4400" b="0"/>
            </a:lvl1pPr>
          </a:lstStyle>
          <a:p>
            <a:r>
              <a:t>Title Text</a:t>
            </a:r>
          </a:p>
        </p:txBody>
      </p:sp>
      <p:sp>
        <p:nvSpPr>
          <p:cNvPr id="139" name="Slide Number"/>
          <p:cNvSpPr txBox="1">
            <a:spLocks noGrp="1"/>
          </p:cNvSpPr>
          <p:nvPr>
            <p:ph type="sldNum" sz="quarter" idx="2"/>
          </p:nvPr>
        </p:nvSpPr>
        <p:spPr>
          <a:xfrm>
            <a:off x="8384892" y="6245225"/>
            <a:ext cx="301909" cy="28882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xfrm>
            <a:off x="8384892" y="6245225"/>
            <a:ext cx="301909" cy="28882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156" name="Slide Number"/>
          <p:cNvSpPr txBox="1">
            <a:spLocks noGrp="1"/>
          </p:cNvSpPr>
          <p:nvPr>
            <p:ph type="sldNum" sz="quarter" idx="2"/>
          </p:nvPr>
        </p:nvSpPr>
        <p:spPr>
          <a:xfrm>
            <a:off x="8384892" y="6245225"/>
            <a:ext cx="301909" cy="28882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164"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8384892" y="6245225"/>
            <a:ext cx="301909" cy="28882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lvl1pPr algn="ctr">
              <a:defRPr sz="4000"/>
            </a:lvl1pPr>
          </a:lstStyle>
          <a:p>
            <a:r>
              <a:t>Title Text</a:t>
            </a:r>
          </a:p>
        </p:txBody>
      </p:sp>
      <p:sp>
        <p:nvSpPr>
          <p:cNvPr id="174" name="Body Level One…"/>
          <p:cNvSpPr txBox="1">
            <a:spLocks noGrp="1"/>
          </p:cNvSpPr>
          <p:nvPr>
            <p:ph type="body" sz="quarter" idx="1"/>
          </p:nvPr>
        </p:nvSpPr>
        <p:spPr>
          <a:xfrm>
            <a:off x="1371600" y="3886200"/>
            <a:ext cx="6400800" cy="990600"/>
          </a:xfrm>
          <a:prstGeom prst="rect">
            <a:avLst/>
          </a:prstGeom>
        </p:spPr>
        <p:txBody>
          <a:bodyPr/>
          <a:lstStyle>
            <a:lvl1pPr marL="0" indent="0" algn="ctr">
              <a:spcBef>
                <a:spcPts val="700"/>
              </a:spcBef>
              <a:buSzTx/>
              <a:buNone/>
              <a:defRPr sz="3200" b="1">
                <a:solidFill>
                  <a:srgbClr val="888888"/>
                </a:solidFill>
              </a:defRPr>
            </a:lvl1pPr>
            <a:lvl2pPr marL="0" indent="457200" algn="ctr">
              <a:spcBef>
                <a:spcPts val="700"/>
              </a:spcBef>
              <a:buSzTx/>
              <a:buNone/>
              <a:defRPr sz="3200" b="1">
                <a:solidFill>
                  <a:srgbClr val="888888"/>
                </a:solidFill>
              </a:defRPr>
            </a:lvl2pPr>
            <a:lvl3pPr marL="0" indent="914400" algn="ctr">
              <a:spcBef>
                <a:spcPts val="700"/>
              </a:spcBef>
              <a:buSzTx/>
              <a:buNone/>
              <a:defRPr sz="3200" b="1">
                <a:solidFill>
                  <a:srgbClr val="888888"/>
                </a:solidFill>
              </a:defRPr>
            </a:lvl3pPr>
            <a:lvl4pPr marL="0" indent="1371600" algn="ctr">
              <a:spcBef>
                <a:spcPts val="700"/>
              </a:spcBef>
              <a:buSzTx/>
              <a:buNone/>
              <a:defRPr sz="3200" b="1">
                <a:solidFill>
                  <a:srgbClr val="888888"/>
                </a:solidFill>
              </a:defRPr>
            </a:lvl4pPr>
            <a:lvl5pPr marL="0" indent="1828800" algn="ctr">
              <a:spcBef>
                <a:spcPts val="700"/>
              </a:spcBef>
              <a:buSzTx/>
              <a:buNone/>
              <a:defRPr sz="3200" b="1">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85800" y="2130425"/>
            <a:ext cx="7772400" cy="1470025"/>
          </a:xfrm>
          <a:prstGeom prst="rect">
            <a:avLst/>
          </a:prstGeom>
        </p:spPr>
        <p:txBody>
          <a:bodyPr/>
          <a:lstStyle>
            <a:lvl1pPr algn="ctr">
              <a:defRPr sz="4000"/>
            </a:lvl1pPr>
          </a:lstStyle>
          <a:p>
            <a:r>
              <a:t>Title Text</a:t>
            </a:r>
          </a:p>
        </p:txBody>
      </p:sp>
      <p:sp>
        <p:nvSpPr>
          <p:cNvPr id="183" name="Body Level One…"/>
          <p:cNvSpPr txBox="1">
            <a:spLocks noGrp="1"/>
          </p:cNvSpPr>
          <p:nvPr>
            <p:ph type="body" sz="quarter" idx="1"/>
          </p:nvPr>
        </p:nvSpPr>
        <p:spPr>
          <a:xfrm>
            <a:off x="1371600" y="3886200"/>
            <a:ext cx="6400800" cy="990600"/>
          </a:xfrm>
          <a:prstGeom prst="rect">
            <a:avLst/>
          </a:prstGeom>
        </p:spPr>
        <p:txBody>
          <a:bodyPr/>
          <a:lstStyle>
            <a:lvl1pPr marL="0" indent="0" algn="ctr">
              <a:spcBef>
                <a:spcPts val="700"/>
              </a:spcBef>
              <a:buSzTx/>
              <a:buNone/>
              <a:defRPr sz="3200" b="1">
                <a:solidFill>
                  <a:srgbClr val="888888"/>
                </a:solidFill>
              </a:defRPr>
            </a:lvl1pPr>
            <a:lvl2pPr marL="0" indent="457200" algn="ctr">
              <a:spcBef>
                <a:spcPts val="700"/>
              </a:spcBef>
              <a:buSzTx/>
              <a:buNone/>
              <a:defRPr sz="3200" b="1">
                <a:solidFill>
                  <a:srgbClr val="888888"/>
                </a:solidFill>
              </a:defRPr>
            </a:lvl2pPr>
            <a:lvl3pPr marL="0" indent="914400" algn="ctr">
              <a:spcBef>
                <a:spcPts val="700"/>
              </a:spcBef>
              <a:buSzTx/>
              <a:buNone/>
              <a:defRPr sz="3200" b="1">
                <a:solidFill>
                  <a:srgbClr val="888888"/>
                </a:solidFill>
              </a:defRPr>
            </a:lvl3pPr>
            <a:lvl4pPr marL="0" indent="1371600" algn="ctr">
              <a:spcBef>
                <a:spcPts val="700"/>
              </a:spcBef>
              <a:buSzTx/>
              <a:buNone/>
              <a:defRPr sz="3200" b="1">
                <a:solidFill>
                  <a:srgbClr val="888888"/>
                </a:solidFill>
              </a:defRPr>
            </a:lvl4pPr>
            <a:lvl5pPr marL="0" indent="1828800" algn="ctr">
              <a:spcBef>
                <a:spcPts val="700"/>
              </a:spcBef>
              <a:buSzTx/>
              <a:buNone/>
              <a:defRPr sz="3200" b="1">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1" name="Title Text"/>
          <p:cNvSpPr txBox="1">
            <a:spLocks noGrp="1"/>
          </p:cNvSpPr>
          <p:nvPr>
            <p:ph type="title"/>
          </p:nvPr>
        </p:nvSpPr>
        <p:spPr>
          <a:prstGeom prst="rect">
            <a:avLst/>
          </a:prstGeom>
        </p:spPr>
        <p:txBody>
          <a:bodyPr/>
          <a:lstStyle/>
          <a:p>
            <a:r>
              <a:t>Title Text</a:t>
            </a:r>
          </a:p>
        </p:txBody>
      </p:sp>
      <p:sp>
        <p:nvSpPr>
          <p:cNvPr id="192" name="Body Level One…"/>
          <p:cNvSpPr txBox="1">
            <a:spLocks noGrp="1"/>
          </p:cNvSpPr>
          <p:nvPr>
            <p:ph type="body" idx="1"/>
          </p:nvPr>
        </p:nvSpPr>
        <p:spPr>
          <a:prstGeom prst="rect">
            <a:avLst/>
          </a:prstGeom>
        </p:spPr>
        <p:txBody>
          <a:bodyPr/>
          <a:lstStyle>
            <a:lvl1pPr>
              <a:spcBef>
                <a:spcPts val="600"/>
              </a:spcBef>
              <a:buFont typeface="Arial"/>
            </a:lvl1pPr>
            <a:lvl2pPr>
              <a:spcBef>
                <a:spcPts val="600"/>
              </a:spcBef>
              <a:buFont typeface="Arial"/>
            </a:lvl2pPr>
            <a:lvl3pPr>
              <a:spcBef>
                <a:spcPts val="600"/>
              </a:spcBef>
              <a:buFont typeface="Arial"/>
            </a:lvl3pPr>
            <a:lvl4pPr>
              <a:spcBef>
                <a:spcPts val="600"/>
              </a:spcBef>
              <a:buFont typeface="Arial"/>
            </a:lvl4pPr>
            <a:lvl5pPr>
              <a:spcBef>
                <a:spcPts val="600"/>
              </a:spcBef>
              <a:buFont typeface="Arial"/>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201"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solidFill>
                  <a:srgbClr val="888888"/>
                </a:solidFill>
              </a:defRPr>
            </a:lvl1pPr>
            <a:lvl2pPr marL="0" indent="457200">
              <a:spcBef>
                <a:spcPts val="400"/>
              </a:spcBef>
              <a:buSzTx/>
              <a:buNone/>
              <a:defRPr sz="2000">
                <a:solidFill>
                  <a:srgbClr val="888888"/>
                </a:solidFill>
              </a:defRPr>
            </a:lvl2pPr>
            <a:lvl3pPr marL="0" indent="914400">
              <a:spcBef>
                <a:spcPts val="400"/>
              </a:spcBef>
              <a:buSzTx/>
              <a:buNone/>
              <a:defRPr sz="2000">
                <a:solidFill>
                  <a:srgbClr val="888888"/>
                </a:solidFill>
              </a:defRPr>
            </a:lvl3pPr>
            <a:lvl4pPr marL="0" indent="1371600">
              <a:spcBef>
                <a:spcPts val="400"/>
              </a:spcBef>
              <a:buSzTx/>
              <a:buNone/>
              <a:defRPr sz="2000">
                <a:solidFill>
                  <a:srgbClr val="888888"/>
                </a:solidFill>
              </a:defRPr>
            </a:lvl4pPr>
            <a:lvl5pPr marL="0" indent="1828800">
              <a:spcBef>
                <a:spcPts val="400"/>
              </a:spcBef>
              <a:buSz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lvl1pPr algn="ctr">
              <a:defRPr sz="4000"/>
            </a:lvl1pPr>
          </a:lstStyle>
          <a:p>
            <a:r>
              <a:t>Title Text</a:t>
            </a:r>
          </a:p>
        </p:txBody>
      </p:sp>
      <p:sp>
        <p:nvSpPr>
          <p:cNvPr id="21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buFont typeface="Arial"/>
              <a:defRPr sz="2800"/>
            </a:lvl1pPr>
            <a:lvl2pPr marL="790575" indent="-333375">
              <a:spcBef>
                <a:spcPts val="600"/>
              </a:spcBef>
              <a:buFont typeface="Arial"/>
              <a:defRPr sz="2800"/>
            </a:lvl2pPr>
            <a:lvl3pPr marL="1234439" indent="-320039">
              <a:spcBef>
                <a:spcPts val="600"/>
              </a:spcBef>
              <a:buFont typeface="Arial"/>
              <a:defRPr sz="2800"/>
            </a:lvl3pPr>
            <a:lvl4pPr marL="1727200" indent="-355600">
              <a:spcBef>
                <a:spcPts val="600"/>
              </a:spcBef>
              <a:buFont typeface="Arial"/>
              <a:defRPr sz="2800"/>
            </a:lvl4pPr>
            <a:lvl5pPr marL="2184400" indent="-355600">
              <a:spcBef>
                <a:spcPts val="600"/>
              </a:spcBef>
              <a:buFont typeface="Arial"/>
              <a:defRPr sz="2800"/>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lvl1pPr algn="ctr">
              <a:defRPr sz="4000"/>
            </a:lvl1pPr>
          </a:lstStyle>
          <a:p>
            <a:r>
              <a:t>Title Text</a:t>
            </a:r>
          </a:p>
        </p:txBody>
      </p:sp>
      <p:sp>
        <p:nvSpPr>
          <p:cNvPr id="21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b="1"/>
            </a:lvl1pPr>
            <a:lvl2pPr marL="0" indent="457200">
              <a:spcBef>
                <a:spcPts val="500"/>
              </a:spcBef>
              <a:buSzTx/>
              <a:buNone/>
              <a:defRPr b="1"/>
            </a:lvl2pPr>
            <a:lvl3pPr marL="0" indent="914400">
              <a:spcBef>
                <a:spcPts val="500"/>
              </a:spcBef>
              <a:buSzTx/>
              <a:buNone/>
              <a:defRPr b="1"/>
            </a:lvl3pPr>
            <a:lvl4pPr marL="0" indent="1371600">
              <a:spcBef>
                <a:spcPts val="500"/>
              </a:spcBef>
              <a:buSzTx/>
              <a:buNone/>
              <a:defRPr b="1"/>
            </a:lvl4pPr>
            <a:lvl5pPr marL="0" indent="1828800">
              <a:spcBef>
                <a:spcPts val="500"/>
              </a:spcBef>
              <a:buSzTx/>
              <a:buNone/>
              <a:defRPr b="1"/>
            </a:lvl5pPr>
          </a:lstStyle>
          <a:p>
            <a:r>
              <a:t>Body Level One</a:t>
            </a:r>
          </a:p>
          <a:p>
            <a:pPr lvl="1"/>
            <a:r>
              <a:t>Body Level Two</a:t>
            </a:r>
          </a:p>
          <a:p>
            <a:pPr lvl="2"/>
            <a:r>
              <a:t>Body Level Three</a:t>
            </a:r>
          </a:p>
          <a:p>
            <a:pPr lvl="3"/>
            <a:r>
              <a:t>Body Level Four</a:t>
            </a:r>
          </a:p>
          <a:p>
            <a:pPr lvl="4"/>
            <a:r>
              <a:t>Body Level Five</a:t>
            </a:r>
          </a:p>
        </p:txBody>
      </p:sp>
      <p:sp>
        <p:nvSpPr>
          <p:cNvPr id="220"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None/>
              <a:defRPr b="1"/>
            </a:pPr>
            <a:endParaRPr/>
          </a:p>
        </p:txBody>
      </p:sp>
      <p:sp>
        <p:nvSpPr>
          <p:cNvPr id="221"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28" name="Title Text"/>
          <p:cNvSpPr txBox="1">
            <a:spLocks noGrp="1"/>
          </p:cNvSpPr>
          <p:nvPr>
            <p:ph type="title"/>
          </p:nvPr>
        </p:nvSpPr>
        <p:spPr>
          <a:prstGeom prst="rect">
            <a:avLst/>
          </a:prstGeom>
        </p:spPr>
        <p:txBody>
          <a:bodyPr/>
          <a:lstStyle>
            <a:lvl1pPr algn="ctr">
              <a:defRPr sz="4000"/>
            </a:lvl1pPr>
          </a:lstStyle>
          <a:p>
            <a:r>
              <a:t>Title Text</a:t>
            </a:r>
          </a:p>
        </p:txBody>
      </p:sp>
      <p:sp>
        <p:nvSpPr>
          <p:cNvPr id="229"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36"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43" name="Title Text"/>
          <p:cNvSpPr txBox="1">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244" name="Body Level One…"/>
          <p:cNvSpPr txBox="1">
            <a:spLocks noGrp="1"/>
          </p:cNvSpPr>
          <p:nvPr>
            <p:ph type="body" idx="1"/>
          </p:nvPr>
        </p:nvSpPr>
        <p:spPr>
          <a:xfrm>
            <a:off x="3575050" y="273050"/>
            <a:ext cx="5111750" cy="5853113"/>
          </a:xfrm>
          <a:prstGeom prst="rect">
            <a:avLst/>
          </a:prstGeom>
        </p:spPr>
        <p:txBody>
          <a:bodyPr/>
          <a:lstStyle>
            <a:lvl1pPr>
              <a:spcBef>
                <a:spcPts val="700"/>
              </a:spcBef>
              <a:buFont typeface="Arial"/>
              <a:defRPr sz="3200"/>
            </a:lvl1pPr>
            <a:lvl2pPr marL="783771" indent="-326571">
              <a:spcBef>
                <a:spcPts val="700"/>
              </a:spcBef>
              <a:buFont typeface="Arial"/>
              <a:defRPr sz="3200"/>
            </a:lvl2pPr>
            <a:lvl3pPr marL="1219200" indent="-304800">
              <a:spcBef>
                <a:spcPts val="700"/>
              </a:spcBef>
              <a:buFont typeface="Arial"/>
              <a:defRPr sz="3200"/>
            </a:lvl3pPr>
            <a:lvl4pPr marL="1737360" indent="-365760">
              <a:spcBef>
                <a:spcPts val="700"/>
              </a:spcBef>
              <a:buFont typeface="Arial"/>
              <a:defRPr sz="3200"/>
            </a:lvl4pPr>
            <a:lvl5pPr marL="2194560" indent="-365760">
              <a:spcBef>
                <a:spcPts val="700"/>
              </a:spcBef>
              <a:buFont typeface="Arial"/>
              <a:defRPr sz="3200"/>
            </a:lvl5pPr>
          </a:lstStyle>
          <a:p>
            <a:r>
              <a:t>Body Level One</a:t>
            </a:r>
          </a:p>
          <a:p>
            <a:pPr lvl="1"/>
            <a:r>
              <a:t>Body Level Two</a:t>
            </a:r>
          </a:p>
          <a:p>
            <a:pPr lvl="2"/>
            <a:r>
              <a:t>Body Level Three</a:t>
            </a:r>
          </a:p>
          <a:p>
            <a:pPr lvl="3"/>
            <a:r>
              <a:t>Body Level Four</a:t>
            </a:r>
          </a:p>
          <a:p>
            <a:pPr lvl="4"/>
            <a:r>
              <a:t>Body Level Five</a:t>
            </a:r>
          </a:p>
        </p:txBody>
      </p:sp>
      <p:sp>
        <p:nvSpPr>
          <p:cNvPr id="245"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246"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53" name="Title Text"/>
          <p:cNvSpPr txBox="1">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254"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255"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xfrm>
            <a:off x="8413144" y="6406785"/>
            <a:ext cx="273657" cy="264255"/>
          </a:xfrm>
          <a:prstGeom prst="rect">
            <a:avLst/>
          </a:prstGeom>
        </p:spPr>
        <p:txBody>
          <a:bodyPr anchor="ctr"/>
          <a:lstStyle>
            <a:lvl1pP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41_Custom Layout">
    <p:spTree>
      <p:nvGrpSpPr>
        <p:cNvPr id="1" name=""/>
        <p:cNvGrpSpPr/>
        <p:nvPr/>
      </p:nvGrpSpPr>
      <p:grpSpPr>
        <a:xfrm>
          <a:off x="0" y="0"/>
          <a:ext cx="0" cy="0"/>
          <a:chOff x="0" y="0"/>
          <a:chExt cx="0" cy="0"/>
        </a:xfrm>
      </p:grpSpPr>
      <p:sp>
        <p:nvSpPr>
          <p:cNvPr id="178" name="Picture Placeholder 6"/>
          <p:cNvSpPr>
            <a:spLocks noGrp="1"/>
          </p:cNvSpPr>
          <p:nvPr>
            <p:ph type="pic" sz="quarter" idx="13"/>
          </p:nvPr>
        </p:nvSpPr>
        <p:spPr>
          <a:xfrm>
            <a:off x="571500" y="3429000"/>
            <a:ext cx="2286000" cy="2806700"/>
          </a:xfrm>
          <a:prstGeom prst="rect">
            <a:avLst/>
          </a:prstGeom>
        </p:spPr>
        <p:txBody>
          <a:bodyPr lIns="91439" rIns="91439">
            <a:noAutofit/>
          </a:bodyPr>
          <a:lstStyle/>
          <a:p>
            <a:endParaRPr/>
          </a:p>
        </p:txBody>
      </p:sp>
      <p:sp>
        <p:nvSpPr>
          <p:cNvPr id="179" name="Picture Placeholder 11"/>
          <p:cNvSpPr>
            <a:spLocks noGrp="1"/>
          </p:cNvSpPr>
          <p:nvPr>
            <p:ph type="pic" sz="quarter" idx="14"/>
          </p:nvPr>
        </p:nvSpPr>
        <p:spPr>
          <a:xfrm>
            <a:off x="3429000" y="736600"/>
            <a:ext cx="2286000" cy="3606800"/>
          </a:xfrm>
          <a:prstGeom prst="rect">
            <a:avLst/>
          </a:prstGeom>
        </p:spPr>
        <p:txBody>
          <a:bodyPr lIns="91439" rIns="91439">
            <a:noAutofit/>
          </a:bodyPr>
          <a:lstStyle/>
          <a:p>
            <a:endParaRPr/>
          </a:p>
        </p:txBody>
      </p:sp>
      <p:sp>
        <p:nvSpPr>
          <p:cNvPr id="180" name="Picture Placeholder 11"/>
          <p:cNvSpPr>
            <a:spLocks noGrp="1"/>
          </p:cNvSpPr>
          <p:nvPr>
            <p:ph type="pic" sz="quarter" idx="15"/>
          </p:nvPr>
        </p:nvSpPr>
        <p:spPr>
          <a:xfrm>
            <a:off x="3429000" y="4610100"/>
            <a:ext cx="2286000" cy="1625600"/>
          </a:xfrm>
          <a:prstGeom prst="rect">
            <a:avLst/>
          </a:prstGeom>
        </p:spPr>
        <p:txBody>
          <a:bodyPr lIns="91439" rIns="91439">
            <a:noAutofit/>
          </a:bodyPr>
          <a:lstStyle/>
          <a:p>
            <a:endParaRPr/>
          </a:p>
        </p:txBody>
      </p:sp>
      <p:sp>
        <p:nvSpPr>
          <p:cNvPr id="181" name="Picture Placeholder 6"/>
          <p:cNvSpPr>
            <a:spLocks noGrp="1"/>
          </p:cNvSpPr>
          <p:nvPr>
            <p:ph type="pic" sz="quarter" idx="16"/>
          </p:nvPr>
        </p:nvSpPr>
        <p:spPr>
          <a:xfrm>
            <a:off x="6286500" y="3581400"/>
            <a:ext cx="2286000" cy="2806700"/>
          </a:xfrm>
          <a:prstGeom prst="rect">
            <a:avLst/>
          </a:prstGeom>
        </p:spPr>
        <p:txBody>
          <a:bodyPr lIns="91439" rIns="91439">
            <a:noAutofit/>
          </a:bodyPr>
          <a:lstStyle/>
          <a:p>
            <a:endParaRPr/>
          </a:p>
        </p:txBody>
      </p:sp>
      <p:sp>
        <p:nvSpPr>
          <p:cNvPr id="1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513596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buSzTx/>
              <a:buNone/>
              <a:defRPr sz="2000"/>
            </a:lvl1pPr>
            <a:lvl2pPr marL="0" indent="457200">
              <a:buSzTx/>
              <a:buNone/>
              <a:defRPr sz="2000"/>
            </a:lvl2pPr>
            <a:lvl3pPr marL="0" indent="914400">
              <a:buSzTx/>
              <a:buNone/>
              <a:defRPr sz="2000"/>
            </a:lvl3pPr>
            <a:lvl4pPr marL="0" indent="1371600">
              <a:buSzTx/>
              <a:buNone/>
              <a:defRPr sz="2000"/>
            </a:lvl4pPr>
            <a:lvl5pPr marL="0" indent="1828800">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defRPr sz="2800"/>
            </a:lvl1pPr>
            <a:lvl2pPr marL="790575" indent="-333375">
              <a:defRPr sz="2800"/>
            </a:lvl2pPr>
            <a:lvl3pPr marL="1234439" indent="-320039">
              <a:defRPr sz="2800"/>
            </a:lvl3pPr>
            <a:lvl4pPr marL="1727200" indent="-355600">
              <a:defRPr sz="2800"/>
            </a:lvl4pPr>
            <a:lvl5pPr marL="2184400" indent="-355600">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buSzTx/>
              <a:buNone/>
              <a:defRPr b="1"/>
            </a:lvl1pPr>
            <a:lvl2pPr marL="0" indent="457200">
              <a:buSzTx/>
              <a:buNone/>
              <a:defRPr b="1"/>
            </a:lvl2pPr>
            <a:lvl3pPr marL="0" indent="914400">
              <a:buSzTx/>
              <a:buNone/>
              <a:defRPr b="1"/>
            </a:lvl3pPr>
            <a:lvl4pPr marL="0" indent="1371600">
              <a:buSzTx/>
              <a:buNone/>
              <a:defRPr b="1"/>
            </a:lvl4pPr>
            <a:lvl5pPr marL="0" indent="18288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buSz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a:defRPr sz="3200"/>
            </a:lvl1pPr>
            <a:lvl2pPr marL="783771" indent="-326571">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457199" y="1435100"/>
            <a:ext cx="3008315" cy="4691063"/>
          </a:xfrm>
          <a:prstGeom prst="rect">
            <a:avLst/>
          </a:prstGeom>
        </p:spPr>
        <p:txBody>
          <a:bodyPr/>
          <a:lstStyle/>
          <a:p>
            <a:pPr marL="0" indent="0">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8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buSzTx/>
              <a:buNone/>
              <a:defRPr sz="1400"/>
            </a:lvl1pPr>
            <a:lvl2pPr marL="0" indent="457200">
              <a:buSzTx/>
              <a:buNone/>
              <a:defRPr sz="1400"/>
            </a:lvl2pPr>
            <a:lvl3pPr marL="0" indent="914400">
              <a:buSzTx/>
              <a:buNone/>
              <a:defRPr sz="1400"/>
            </a:lvl3pPr>
            <a:lvl4pPr marL="0" indent="1371600">
              <a:buSzTx/>
              <a:buNone/>
              <a:defRPr sz="1400"/>
            </a:lvl4pPr>
            <a:lvl5pPr marL="0" indent="1828800">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0"/>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9276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1pPr>
      <a:lvl2pPr marL="742950" marR="0" indent="-28575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2pPr>
      <a:lvl3pPr marL="1143000" marR="0" indent="-22860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3pPr>
      <a:lvl4pPr marL="1600200" marR="0" indent="-22860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4pPr>
      <a:lvl5pPr marL="2057400" marR="0" indent="-22860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5pPr>
      <a:lvl6pPr marL="2560320" marR="0" indent="-27432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6pPr>
      <a:lvl7pPr marL="3017520" marR="0" indent="-27432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7pPr>
      <a:lvl8pPr marL="3474720" marR="0" indent="-27432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8pPr>
      <a:lvl9pPr marL="3931920" marR="0" indent="-274320" algn="l" defTabSz="914400" rtl="0" latinLnBrk="0">
        <a:lnSpc>
          <a:spcPct val="100000"/>
        </a:lnSpc>
        <a:spcBef>
          <a:spcPts val="0"/>
        </a:spcBef>
        <a:spcAft>
          <a:spcPts val="0"/>
        </a:spcAft>
        <a:buClrTx/>
        <a:buSzPct val="100000"/>
        <a:buFontTx/>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Rectangle 4"/>
          <p:cNvSpPr/>
          <p:nvPr/>
        </p:nvSpPr>
        <p:spPr>
          <a:xfrm>
            <a:off x="4572000" y="5510464"/>
            <a:ext cx="1524000" cy="1066801"/>
          </a:xfrm>
          <a:prstGeom prst="rect">
            <a:avLst/>
          </a:prstGeom>
          <a:solidFill>
            <a:schemeClr val="accent3">
              <a:lumOff val="44000"/>
            </a:schemeClr>
          </a:solidFill>
          <a:ln w="25400">
            <a:solidFill>
              <a:schemeClr val="accent3">
                <a:lumOff val="44000"/>
              </a:schemeClr>
            </a:solidFill>
          </a:ln>
        </p:spPr>
        <p:txBody>
          <a:bodyPr lIns="45719" rIns="45719" anchor="ctr"/>
          <a:lstStyle/>
          <a:p>
            <a:pPr algn="ctr">
              <a:defRPr>
                <a:solidFill>
                  <a:schemeClr val="accent3">
                    <a:lumOff val="44000"/>
                  </a:schemeClr>
                </a:solidFill>
              </a:defRPr>
            </a:pPr>
            <a:endParaRPr/>
          </a:p>
        </p:txBody>
      </p:sp>
      <p:sp>
        <p:nvSpPr>
          <p:cNvPr id="266" name="Title 2"/>
          <p:cNvSpPr txBox="1">
            <a:spLocks noGrp="1"/>
          </p:cNvSpPr>
          <p:nvPr>
            <p:ph type="title"/>
          </p:nvPr>
        </p:nvSpPr>
        <p:spPr>
          <a:xfrm>
            <a:off x="674913" y="2438400"/>
            <a:ext cx="7772401" cy="1470025"/>
          </a:xfrm>
          <a:prstGeom prst="rect">
            <a:avLst/>
          </a:prstGeom>
        </p:spPr>
        <p:txBody>
          <a:bodyPr/>
          <a:lstStyle>
            <a:lvl1pPr>
              <a:defRPr sz="3200">
                <a:solidFill>
                  <a:srgbClr val="262626"/>
                </a:solidFill>
              </a:defRPr>
            </a:lvl1pPr>
          </a:lstStyle>
          <a:p>
            <a:r>
              <a:t>Update on Management of the Temporary Disability Grant Project</a:t>
            </a:r>
          </a:p>
        </p:txBody>
      </p:sp>
      <p:sp>
        <p:nvSpPr>
          <p:cNvPr id="267" name="Subtitle 1"/>
          <p:cNvSpPr txBox="1">
            <a:spLocks noGrp="1"/>
          </p:cNvSpPr>
          <p:nvPr>
            <p:ph type="body" sz="quarter" idx="1"/>
          </p:nvPr>
        </p:nvSpPr>
        <p:spPr>
          <a:xfrm>
            <a:off x="-10886" y="3733800"/>
            <a:ext cx="9144001" cy="990600"/>
          </a:xfrm>
          <a:prstGeom prst="rect">
            <a:avLst/>
          </a:prstGeom>
        </p:spPr>
        <p:txBody>
          <a:bodyPr/>
          <a:lstStyle>
            <a:lvl1pPr>
              <a:spcBef>
                <a:spcPts val="500"/>
              </a:spcBef>
              <a:defRPr sz="2200"/>
            </a:lvl1pPr>
          </a:lstStyle>
          <a:p>
            <a:r>
              <a:t>3 February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itle 1"/>
          <p:cNvSpPr txBox="1"/>
          <p:nvPr/>
        </p:nvSpPr>
        <p:spPr>
          <a:xfrm>
            <a:off x="502919" y="152400"/>
            <a:ext cx="8138162"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3600" b="1"/>
            </a:lvl1pPr>
          </a:lstStyle>
          <a:p>
            <a:r>
              <a:t>Medical Assessments</a:t>
            </a:r>
          </a:p>
        </p:txBody>
      </p:sp>
      <p:sp>
        <p:nvSpPr>
          <p:cNvPr id="352" name="TextBox 9"/>
          <p:cNvSpPr txBox="1"/>
          <p:nvPr/>
        </p:nvSpPr>
        <p:spPr>
          <a:xfrm>
            <a:off x="1112519" y="1599962"/>
            <a:ext cx="1356362" cy="474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600" b="1">
                <a:solidFill>
                  <a:srgbClr val="008000"/>
                </a:solidFill>
              </a:defRPr>
            </a:lvl1pPr>
          </a:lstStyle>
          <a:p>
            <a:r>
              <a:t>8 hour</a:t>
            </a:r>
          </a:p>
        </p:txBody>
      </p:sp>
      <p:sp>
        <p:nvSpPr>
          <p:cNvPr id="353" name="TextBox 10"/>
          <p:cNvSpPr txBox="1"/>
          <p:nvPr/>
        </p:nvSpPr>
        <p:spPr>
          <a:xfrm>
            <a:off x="883919" y="4775537"/>
            <a:ext cx="1813562"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200" b="1"/>
            </a:pPr>
            <a:r>
              <a:t>40</a:t>
            </a:r>
            <a:r>
              <a:rPr b="0"/>
              <a:t> assessments</a:t>
            </a:r>
          </a:p>
          <a:p>
            <a:pPr algn="ctr">
              <a:defRPr sz="1200"/>
            </a:pPr>
            <a:r>
              <a:t>(</a:t>
            </a:r>
            <a:r>
              <a:rPr b="1"/>
              <a:t>12</a:t>
            </a:r>
            <a:r>
              <a:t> minutes per client)</a:t>
            </a:r>
          </a:p>
        </p:txBody>
      </p:sp>
      <p:sp>
        <p:nvSpPr>
          <p:cNvPr id="354" name="TextBox 11"/>
          <p:cNvSpPr txBox="1"/>
          <p:nvPr/>
        </p:nvSpPr>
        <p:spPr>
          <a:xfrm>
            <a:off x="883919" y="1962089"/>
            <a:ext cx="1813562" cy="37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000" b="1">
                <a:solidFill>
                  <a:srgbClr val="008000"/>
                </a:solidFill>
              </a:defRPr>
            </a:lvl1pPr>
          </a:lstStyle>
          <a:p>
            <a:r>
              <a:t>session</a:t>
            </a:r>
          </a:p>
        </p:txBody>
      </p:sp>
      <p:grpSp>
        <p:nvGrpSpPr>
          <p:cNvPr id="395" name="Group 54"/>
          <p:cNvGrpSpPr/>
          <p:nvPr/>
        </p:nvGrpSpPr>
        <p:grpSpPr>
          <a:xfrm>
            <a:off x="1370670" y="2438449"/>
            <a:ext cx="840060" cy="2184975"/>
            <a:chOff x="0" y="0"/>
            <a:chExt cx="840059" cy="2184975"/>
          </a:xfrm>
        </p:grpSpPr>
        <p:sp>
          <p:nvSpPr>
            <p:cNvPr id="355" name="Rounded Rectangle 8"/>
            <p:cNvSpPr/>
            <p:nvPr/>
          </p:nvSpPr>
          <p:spPr>
            <a:xfrm>
              <a:off x="-1"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56" name="Rounded Rectangle 13"/>
            <p:cNvSpPr/>
            <p:nvPr/>
          </p:nvSpPr>
          <p:spPr>
            <a:xfrm>
              <a:off x="228599"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57" name="Rounded Rectangle 14"/>
            <p:cNvSpPr/>
            <p:nvPr/>
          </p:nvSpPr>
          <p:spPr>
            <a:xfrm>
              <a:off x="457199"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58" name="Rounded Rectangle 15"/>
            <p:cNvSpPr/>
            <p:nvPr/>
          </p:nvSpPr>
          <p:spPr>
            <a:xfrm>
              <a:off x="687659" y="185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59" name="Rounded Rectangle 18"/>
            <p:cNvSpPr/>
            <p:nvPr/>
          </p:nvSpPr>
          <p:spPr>
            <a:xfrm>
              <a:off x="-1"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0" name="Rounded Rectangle 19"/>
            <p:cNvSpPr/>
            <p:nvPr/>
          </p:nvSpPr>
          <p:spPr>
            <a:xfrm>
              <a:off x="228599"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1" name="Rounded Rectangle 20"/>
            <p:cNvSpPr/>
            <p:nvPr/>
          </p:nvSpPr>
          <p:spPr>
            <a:xfrm>
              <a:off x="457199"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2" name="Rounded Rectangle 21"/>
            <p:cNvSpPr/>
            <p:nvPr/>
          </p:nvSpPr>
          <p:spPr>
            <a:xfrm>
              <a:off x="687659" y="209727"/>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3" name="Rounded Rectangle 22"/>
            <p:cNvSpPr/>
            <p:nvPr/>
          </p:nvSpPr>
          <p:spPr>
            <a:xfrm>
              <a:off x="-1"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4" name="Rounded Rectangle 23"/>
            <p:cNvSpPr/>
            <p:nvPr/>
          </p:nvSpPr>
          <p:spPr>
            <a:xfrm>
              <a:off x="228599"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5" name="Rounded Rectangle 24"/>
            <p:cNvSpPr/>
            <p:nvPr/>
          </p:nvSpPr>
          <p:spPr>
            <a:xfrm>
              <a:off x="457199"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6" name="Rounded Rectangle 25"/>
            <p:cNvSpPr/>
            <p:nvPr/>
          </p:nvSpPr>
          <p:spPr>
            <a:xfrm>
              <a:off x="687659" y="43808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7" name="Rounded Rectangle 26"/>
            <p:cNvSpPr/>
            <p:nvPr/>
          </p:nvSpPr>
          <p:spPr>
            <a:xfrm>
              <a:off x="-1"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8" name="Rounded Rectangle 27"/>
            <p:cNvSpPr/>
            <p:nvPr/>
          </p:nvSpPr>
          <p:spPr>
            <a:xfrm>
              <a:off x="228599"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69" name="Rounded Rectangle 28"/>
            <p:cNvSpPr/>
            <p:nvPr/>
          </p:nvSpPr>
          <p:spPr>
            <a:xfrm>
              <a:off x="457199"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0" name="Rounded Rectangle 29"/>
            <p:cNvSpPr/>
            <p:nvPr/>
          </p:nvSpPr>
          <p:spPr>
            <a:xfrm>
              <a:off x="687659" y="66940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1" name="Rounded Rectangle 30"/>
            <p:cNvSpPr/>
            <p:nvPr/>
          </p:nvSpPr>
          <p:spPr>
            <a:xfrm>
              <a:off x="-1"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2" name="Rounded Rectangle 31"/>
            <p:cNvSpPr/>
            <p:nvPr/>
          </p:nvSpPr>
          <p:spPr>
            <a:xfrm>
              <a:off x="228599"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3" name="Rounded Rectangle 32"/>
            <p:cNvSpPr/>
            <p:nvPr/>
          </p:nvSpPr>
          <p:spPr>
            <a:xfrm>
              <a:off x="457199"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4" name="Rounded Rectangle 33"/>
            <p:cNvSpPr/>
            <p:nvPr/>
          </p:nvSpPr>
          <p:spPr>
            <a:xfrm>
              <a:off x="687659" y="89886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5" name="Rounded Rectangle 34"/>
            <p:cNvSpPr/>
            <p:nvPr/>
          </p:nvSpPr>
          <p:spPr>
            <a:xfrm>
              <a:off x="-1"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6" name="Rounded Rectangle 35"/>
            <p:cNvSpPr/>
            <p:nvPr/>
          </p:nvSpPr>
          <p:spPr>
            <a:xfrm>
              <a:off x="228599"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7" name="Rounded Rectangle 36"/>
            <p:cNvSpPr/>
            <p:nvPr/>
          </p:nvSpPr>
          <p:spPr>
            <a:xfrm>
              <a:off x="457199"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8" name="Rounded Rectangle 37"/>
            <p:cNvSpPr/>
            <p:nvPr/>
          </p:nvSpPr>
          <p:spPr>
            <a:xfrm>
              <a:off x="687659" y="112655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79" name="Rounded Rectangle 38"/>
            <p:cNvSpPr/>
            <p:nvPr/>
          </p:nvSpPr>
          <p:spPr>
            <a:xfrm>
              <a:off x="-1"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0" name="Rounded Rectangle 39"/>
            <p:cNvSpPr/>
            <p:nvPr/>
          </p:nvSpPr>
          <p:spPr>
            <a:xfrm>
              <a:off x="228599"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1" name="Rounded Rectangle 40"/>
            <p:cNvSpPr/>
            <p:nvPr/>
          </p:nvSpPr>
          <p:spPr>
            <a:xfrm>
              <a:off x="457199"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2" name="Rounded Rectangle 41"/>
            <p:cNvSpPr/>
            <p:nvPr/>
          </p:nvSpPr>
          <p:spPr>
            <a:xfrm>
              <a:off x="687659" y="1359497"/>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3" name="Rounded Rectangle 42"/>
            <p:cNvSpPr/>
            <p:nvPr/>
          </p:nvSpPr>
          <p:spPr>
            <a:xfrm>
              <a:off x="-1"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4" name="Rounded Rectangle 43"/>
            <p:cNvSpPr/>
            <p:nvPr/>
          </p:nvSpPr>
          <p:spPr>
            <a:xfrm>
              <a:off x="228599"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5" name="Rounded Rectangle 44"/>
            <p:cNvSpPr/>
            <p:nvPr/>
          </p:nvSpPr>
          <p:spPr>
            <a:xfrm>
              <a:off x="457199"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6" name="Rounded Rectangle 45"/>
            <p:cNvSpPr/>
            <p:nvPr/>
          </p:nvSpPr>
          <p:spPr>
            <a:xfrm>
              <a:off x="687659" y="157758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7" name="Rounded Rectangle 46"/>
            <p:cNvSpPr/>
            <p:nvPr/>
          </p:nvSpPr>
          <p:spPr>
            <a:xfrm>
              <a:off x="-1"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8" name="Rounded Rectangle 47"/>
            <p:cNvSpPr/>
            <p:nvPr/>
          </p:nvSpPr>
          <p:spPr>
            <a:xfrm>
              <a:off x="228599"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89" name="Rounded Rectangle 48"/>
            <p:cNvSpPr/>
            <p:nvPr/>
          </p:nvSpPr>
          <p:spPr>
            <a:xfrm>
              <a:off x="457199"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0" name="Rounded Rectangle 49"/>
            <p:cNvSpPr/>
            <p:nvPr/>
          </p:nvSpPr>
          <p:spPr>
            <a:xfrm>
              <a:off x="687659" y="180564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1" name="Rounded Rectangle 50"/>
            <p:cNvSpPr/>
            <p:nvPr/>
          </p:nvSpPr>
          <p:spPr>
            <a:xfrm>
              <a:off x="-1"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2" name="Rounded Rectangle 51"/>
            <p:cNvSpPr/>
            <p:nvPr/>
          </p:nvSpPr>
          <p:spPr>
            <a:xfrm>
              <a:off x="228599"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3" name="Rounded Rectangle 52"/>
            <p:cNvSpPr/>
            <p:nvPr/>
          </p:nvSpPr>
          <p:spPr>
            <a:xfrm>
              <a:off x="457199"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4" name="Rounded Rectangle 53"/>
            <p:cNvSpPr/>
            <p:nvPr/>
          </p:nvSpPr>
          <p:spPr>
            <a:xfrm>
              <a:off x="687659" y="2032574"/>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grpSp>
      <p:grpSp>
        <p:nvGrpSpPr>
          <p:cNvPr id="478" name="Group 137"/>
          <p:cNvGrpSpPr/>
          <p:nvPr/>
        </p:nvGrpSpPr>
        <p:grpSpPr>
          <a:xfrm>
            <a:off x="3581400" y="2438449"/>
            <a:ext cx="1756318" cy="2187143"/>
            <a:chOff x="0" y="0"/>
            <a:chExt cx="1756318" cy="2187141"/>
          </a:xfrm>
        </p:grpSpPr>
        <p:grpSp>
          <p:nvGrpSpPr>
            <p:cNvPr id="436" name="Group 55"/>
            <p:cNvGrpSpPr/>
            <p:nvPr/>
          </p:nvGrpSpPr>
          <p:grpSpPr>
            <a:xfrm>
              <a:off x="-1" y="0"/>
              <a:ext cx="840060" cy="2184976"/>
              <a:chOff x="0" y="0"/>
              <a:chExt cx="840059" cy="2184975"/>
            </a:xfrm>
          </p:grpSpPr>
          <p:sp>
            <p:nvSpPr>
              <p:cNvPr id="396" name="Rounded Rectangle 56"/>
              <p:cNvSpPr/>
              <p:nvPr/>
            </p:nvSpPr>
            <p:spPr>
              <a:xfrm>
                <a:off x="-1"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7" name="Rounded Rectangle 57"/>
              <p:cNvSpPr/>
              <p:nvPr/>
            </p:nvSpPr>
            <p:spPr>
              <a:xfrm>
                <a:off x="228599"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8" name="Rounded Rectangle 58"/>
              <p:cNvSpPr/>
              <p:nvPr/>
            </p:nvSpPr>
            <p:spPr>
              <a:xfrm>
                <a:off x="457199"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9" name="Rounded Rectangle 59"/>
              <p:cNvSpPr/>
              <p:nvPr/>
            </p:nvSpPr>
            <p:spPr>
              <a:xfrm>
                <a:off x="687659" y="185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0" name="Rounded Rectangle 60"/>
              <p:cNvSpPr/>
              <p:nvPr/>
            </p:nvSpPr>
            <p:spPr>
              <a:xfrm>
                <a:off x="-1"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1" name="Rounded Rectangle 61"/>
              <p:cNvSpPr/>
              <p:nvPr/>
            </p:nvSpPr>
            <p:spPr>
              <a:xfrm>
                <a:off x="228599"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2" name="Rounded Rectangle 62"/>
              <p:cNvSpPr/>
              <p:nvPr/>
            </p:nvSpPr>
            <p:spPr>
              <a:xfrm>
                <a:off x="457199"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3" name="Rounded Rectangle 63"/>
              <p:cNvSpPr/>
              <p:nvPr/>
            </p:nvSpPr>
            <p:spPr>
              <a:xfrm>
                <a:off x="687659" y="209727"/>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4" name="Rounded Rectangle 64"/>
              <p:cNvSpPr/>
              <p:nvPr/>
            </p:nvSpPr>
            <p:spPr>
              <a:xfrm>
                <a:off x="-1"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5" name="Rounded Rectangle 65"/>
              <p:cNvSpPr/>
              <p:nvPr/>
            </p:nvSpPr>
            <p:spPr>
              <a:xfrm>
                <a:off x="228599"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6" name="Rounded Rectangle 66"/>
              <p:cNvSpPr/>
              <p:nvPr/>
            </p:nvSpPr>
            <p:spPr>
              <a:xfrm>
                <a:off x="457199"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7" name="Rounded Rectangle 67"/>
              <p:cNvSpPr/>
              <p:nvPr/>
            </p:nvSpPr>
            <p:spPr>
              <a:xfrm>
                <a:off x="687659" y="43808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8" name="Rounded Rectangle 68"/>
              <p:cNvSpPr/>
              <p:nvPr/>
            </p:nvSpPr>
            <p:spPr>
              <a:xfrm>
                <a:off x="-1"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09" name="Rounded Rectangle 69"/>
              <p:cNvSpPr/>
              <p:nvPr/>
            </p:nvSpPr>
            <p:spPr>
              <a:xfrm>
                <a:off x="228599"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0" name="Rounded Rectangle 70"/>
              <p:cNvSpPr/>
              <p:nvPr/>
            </p:nvSpPr>
            <p:spPr>
              <a:xfrm>
                <a:off x="457199"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1" name="Rounded Rectangle 71"/>
              <p:cNvSpPr/>
              <p:nvPr/>
            </p:nvSpPr>
            <p:spPr>
              <a:xfrm>
                <a:off x="687659" y="66940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2" name="Rounded Rectangle 72"/>
              <p:cNvSpPr/>
              <p:nvPr/>
            </p:nvSpPr>
            <p:spPr>
              <a:xfrm>
                <a:off x="-1"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3" name="Rounded Rectangle 73"/>
              <p:cNvSpPr/>
              <p:nvPr/>
            </p:nvSpPr>
            <p:spPr>
              <a:xfrm>
                <a:off x="228599"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4" name="Rounded Rectangle 74"/>
              <p:cNvSpPr/>
              <p:nvPr/>
            </p:nvSpPr>
            <p:spPr>
              <a:xfrm>
                <a:off x="457199"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5" name="Rounded Rectangle 75"/>
              <p:cNvSpPr/>
              <p:nvPr/>
            </p:nvSpPr>
            <p:spPr>
              <a:xfrm>
                <a:off x="687659" y="89886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6" name="Rounded Rectangle 76"/>
              <p:cNvSpPr/>
              <p:nvPr/>
            </p:nvSpPr>
            <p:spPr>
              <a:xfrm>
                <a:off x="-1"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7" name="Rounded Rectangle 77"/>
              <p:cNvSpPr/>
              <p:nvPr/>
            </p:nvSpPr>
            <p:spPr>
              <a:xfrm>
                <a:off x="228599"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8" name="Rounded Rectangle 78"/>
              <p:cNvSpPr/>
              <p:nvPr/>
            </p:nvSpPr>
            <p:spPr>
              <a:xfrm>
                <a:off x="457199"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19" name="Rounded Rectangle 79"/>
              <p:cNvSpPr/>
              <p:nvPr/>
            </p:nvSpPr>
            <p:spPr>
              <a:xfrm>
                <a:off x="687659" y="112655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0" name="Rounded Rectangle 80"/>
              <p:cNvSpPr/>
              <p:nvPr/>
            </p:nvSpPr>
            <p:spPr>
              <a:xfrm>
                <a:off x="-1"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1" name="Rounded Rectangle 81"/>
              <p:cNvSpPr/>
              <p:nvPr/>
            </p:nvSpPr>
            <p:spPr>
              <a:xfrm>
                <a:off x="228599"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2" name="Rounded Rectangle 82"/>
              <p:cNvSpPr/>
              <p:nvPr/>
            </p:nvSpPr>
            <p:spPr>
              <a:xfrm>
                <a:off x="457199"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3" name="Rounded Rectangle 83"/>
              <p:cNvSpPr/>
              <p:nvPr/>
            </p:nvSpPr>
            <p:spPr>
              <a:xfrm>
                <a:off x="687659" y="1359497"/>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4" name="Rounded Rectangle 84"/>
              <p:cNvSpPr/>
              <p:nvPr/>
            </p:nvSpPr>
            <p:spPr>
              <a:xfrm>
                <a:off x="-1"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5" name="Rounded Rectangle 85"/>
              <p:cNvSpPr/>
              <p:nvPr/>
            </p:nvSpPr>
            <p:spPr>
              <a:xfrm>
                <a:off x="228599"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6" name="Rounded Rectangle 86"/>
              <p:cNvSpPr/>
              <p:nvPr/>
            </p:nvSpPr>
            <p:spPr>
              <a:xfrm>
                <a:off x="457199"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7" name="Rounded Rectangle 87"/>
              <p:cNvSpPr/>
              <p:nvPr/>
            </p:nvSpPr>
            <p:spPr>
              <a:xfrm>
                <a:off x="687659" y="157758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8" name="Rounded Rectangle 88"/>
              <p:cNvSpPr/>
              <p:nvPr/>
            </p:nvSpPr>
            <p:spPr>
              <a:xfrm>
                <a:off x="-1"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29" name="Rounded Rectangle 89"/>
              <p:cNvSpPr/>
              <p:nvPr/>
            </p:nvSpPr>
            <p:spPr>
              <a:xfrm>
                <a:off x="228599"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30" name="Rounded Rectangle 90"/>
              <p:cNvSpPr/>
              <p:nvPr/>
            </p:nvSpPr>
            <p:spPr>
              <a:xfrm>
                <a:off x="457199"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31" name="Rounded Rectangle 91"/>
              <p:cNvSpPr/>
              <p:nvPr/>
            </p:nvSpPr>
            <p:spPr>
              <a:xfrm>
                <a:off x="687659" y="180564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32" name="Rounded Rectangle 92"/>
              <p:cNvSpPr/>
              <p:nvPr/>
            </p:nvSpPr>
            <p:spPr>
              <a:xfrm>
                <a:off x="-1"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33" name="Rounded Rectangle 93"/>
              <p:cNvSpPr/>
              <p:nvPr/>
            </p:nvSpPr>
            <p:spPr>
              <a:xfrm>
                <a:off x="228599"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34" name="Rounded Rectangle 94"/>
              <p:cNvSpPr/>
              <p:nvPr/>
            </p:nvSpPr>
            <p:spPr>
              <a:xfrm>
                <a:off x="457199"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35" name="Rounded Rectangle 95"/>
              <p:cNvSpPr/>
              <p:nvPr/>
            </p:nvSpPr>
            <p:spPr>
              <a:xfrm>
                <a:off x="687659" y="2032574"/>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grpSp>
        <p:grpSp>
          <p:nvGrpSpPr>
            <p:cNvPr id="477" name="Group 96"/>
            <p:cNvGrpSpPr/>
            <p:nvPr/>
          </p:nvGrpSpPr>
          <p:grpSpPr>
            <a:xfrm>
              <a:off x="916259" y="2167"/>
              <a:ext cx="840059" cy="2184976"/>
              <a:chOff x="0" y="0"/>
              <a:chExt cx="840059" cy="2184975"/>
            </a:xfrm>
          </p:grpSpPr>
          <p:sp>
            <p:nvSpPr>
              <p:cNvPr id="437" name="Rounded Rectangle 97"/>
              <p:cNvSpPr/>
              <p:nvPr/>
            </p:nvSpPr>
            <p:spPr>
              <a:xfrm>
                <a:off x="-1"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38" name="Rounded Rectangle 98"/>
              <p:cNvSpPr/>
              <p:nvPr/>
            </p:nvSpPr>
            <p:spPr>
              <a:xfrm>
                <a:off x="228599"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39" name="Rounded Rectangle 99"/>
              <p:cNvSpPr/>
              <p:nvPr/>
            </p:nvSpPr>
            <p:spPr>
              <a:xfrm>
                <a:off x="457199" y="-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0" name="Rounded Rectangle 100"/>
              <p:cNvSpPr/>
              <p:nvPr/>
            </p:nvSpPr>
            <p:spPr>
              <a:xfrm>
                <a:off x="687659" y="185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1" name="Rounded Rectangle 101"/>
              <p:cNvSpPr/>
              <p:nvPr/>
            </p:nvSpPr>
            <p:spPr>
              <a:xfrm>
                <a:off x="-1"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2" name="Rounded Rectangle 102"/>
              <p:cNvSpPr/>
              <p:nvPr/>
            </p:nvSpPr>
            <p:spPr>
              <a:xfrm>
                <a:off x="228599"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3" name="Rounded Rectangle 103"/>
              <p:cNvSpPr/>
              <p:nvPr/>
            </p:nvSpPr>
            <p:spPr>
              <a:xfrm>
                <a:off x="457199" y="20786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4" name="Rounded Rectangle 104"/>
              <p:cNvSpPr/>
              <p:nvPr/>
            </p:nvSpPr>
            <p:spPr>
              <a:xfrm>
                <a:off x="687659" y="209727"/>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5" name="Rounded Rectangle 105"/>
              <p:cNvSpPr/>
              <p:nvPr/>
            </p:nvSpPr>
            <p:spPr>
              <a:xfrm>
                <a:off x="-1"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6" name="Rounded Rectangle 106"/>
              <p:cNvSpPr/>
              <p:nvPr/>
            </p:nvSpPr>
            <p:spPr>
              <a:xfrm>
                <a:off x="228599"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7" name="Rounded Rectangle 107"/>
              <p:cNvSpPr/>
              <p:nvPr/>
            </p:nvSpPr>
            <p:spPr>
              <a:xfrm>
                <a:off x="457199" y="4362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8" name="Rounded Rectangle 108"/>
              <p:cNvSpPr/>
              <p:nvPr/>
            </p:nvSpPr>
            <p:spPr>
              <a:xfrm>
                <a:off x="687659" y="43808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49" name="Rounded Rectangle 109"/>
              <p:cNvSpPr/>
              <p:nvPr/>
            </p:nvSpPr>
            <p:spPr>
              <a:xfrm>
                <a:off x="-1"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0" name="Rounded Rectangle 110"/>
              <p:cNvSpPr/>
              <p:nvPr/>
            </p:nvSpPr>
            <p:spPr>
              <a:xfrm>
                <a:off x="228599"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1" name="Rounded Rectangle 111"/>
              <p:cNvSpPr/>
              <p:nvPr/>
            </p:nvSpPr>
            <p:spPr>
              <a:xfrm>
                <a:off x="457199" y="667546"/>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2" name="Rounded Rectangle 112"/>
              <p:cNvSpPr/>
              <p:nvPr/>
            </p:nvSpPr>
            <p:spPr>
              <a:xfrm>
                <a:off x="687659" y="66940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3" name="Rounded Rectangle 113"/>
              <p:cNvSpPr/>
              <p:nvPr/>
            </p:nvSpPr>
            <p:spPr>
              <a:xfrm>
                <a:off x="-1"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4" name="Rounded Rectangle 114"/>
              <p:cNvSpPr/>
              <p:nvPr/>
            </p:nvSpPr>
            <p:spPr>
              <a:xfrm>
                <a:off x="228599"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5" name="Rounded Rectangle 115"/>
              <p:cNvSpPr/>
              <p:nvPr/>
            </p:nvSpPr>
            <p:spPr>
              <a:xfrm>
                <a:off x="457199" y="897003"/>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6" name="Rounded Rectangle 116"/>
              <p:cNvSpPr/>
              <p:nvPr/>
            </p:nvSpPr>
            <p:spPr>
              <a:xfrm>
                <a:off x="687659" y="89886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7" name="Rounded Rectangle 117"/>
              <p:cNvSpPr/>
              <p:nvPr/>
            </p:nvSpPr>
            <p:spPr>
              <a:xfrm>
                <a:off x="-1"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8" name="Rounded Rectangle 118"/>
              <p:cNvSpPr/>
              <p:nvPr/>
            </p:nvSpPr>
            <p:spPr>
              <a:xfrm>
                <a:off x="228599"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59" name="Rounded Rectangle 119"/>
              <p:cNvSpPr/>
              <p:nvPr/>
            </p:nvSpPr>
            <p:spPr>
              <a:xfrm>
                <a:off x="457199" y="112470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0" name="Rounded Rectangle 120"/>
              <p:cNvSpPr/>
              <p:nvPr/>
            </p:nvSpPr>
            <p:spPr>
              <a:xfrm>
                <a:off x="687659" y="112655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1" name="Rounded Rectangle 121"/>
              <p:cNvSpPr/>
              <p:nvPr/>
            </p:nvSpPr>
            <p:spPr>
              <a:xfrm>
                <a:off x="-1"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2" name="Rounded Rectangle 122"/>
              <p:cNvSpPr/>
              <p:nvPr/>
            </p:nvSpPr>
            <p:spPr>
              <a:xfrm>
                <a:off x="228599"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3" name="Rounded Rectangle 123"/>
              <p:cNvSpPr/>
              <p:nvPr/>
            </p:nvSpPr>
            <p:spPr>
              <a:xfrm>
                <a:off x="457199" y="1357638"/>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4" name="Rounded Rectangle 124"/>
              <p:cNvSpPr/>
              <p:nvPr/>
            </p:nvSpPr>
            <p:spPr>
              <a:xfrm>
                <a:off x="687659" y="1359497"/>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5" name="Rounded Rectangle 125"/>
              <p:cNvSpPr/>
              <p:nvPr/>
            </p:nvSpPr>
            <p:spPr>
              <a:xfrm>
                <a:off x="-1"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6" name="Rounded Rectangle 126"/>
              <p:cNvSpPr/>
              <p:nvPr/>
            </p:nvSpPr>
            <p:spPr>
              <a:xfrm>
                <a:off x="228599"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7" name="Rounded Rectangle 127"/>
              <p:cNvSpPr/>
              <p:nvPr/>
            </p:nvSpPr>
            <p:spPr>
              <a:xfrm>
                <a:off x="457199" y="1575730"/>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8" name="Rounded Rectangle 128"/>
              <p:cNvSpPr/>
              <p:nvPr/>
            </p:nvSpPr>
            <p:spPr>
              <a:xfrm>
                <a:off x="687659" y="1577589"/>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69" name="Rounded Rectangle 129"/>
              <p:cNvSpPr/>
              <p:nvPr/>
            </p:nvSpPr>
            <p:spPr>
              <a:xfrm>
                <a:off x="-1"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0" name="Rounded Rectangle 130"/>
              <p:cNvSpPr/>
              <p:nvPr/>
            </p:nvSpPr>
            <p:spPr>
              <a:xfrm>
                <a:off x="228599"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1" name="Rounded Rectangle 131"/>
              <p:cNvSpPr/>
              <p:nvPr/>
            </p:nvSpPr>
            <p:spPr>
              <a:xfrm>
                <a:off x="457199" y="1803782"/>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2" name="Rounded Rectangle 132"/>
              <p:cNvSpPr/>
              <p:nvPr/>
            </p:nvSpPr>
            <p:spPr>
              <a:xfrm>
                <a:off x="687659" y="1805641"/>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3" name="Rounded Rectangle 133"/>
              <p:cNvSpPr/>
              <p:nvPr/>
            </p:nvSpPr>
            <p:spPr>
              <a:xfrm>
                <a:off x="-1"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4" name="Rounded Rectangle 134"/>
              <p:cNvSpPr/>
              <p:nvPr/>
            </p:nvSpPr>
            <p:spPr>
              <a:xfrm>
                <a:off x="228599"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5" name="Rounded Rectangle 135"/>
              <p:cNvSpPr/>
              <p:nvPr/>
            </p:nvSpPr>
            <p:spPr>
              <a:xfrm>
                <a:off x="457199" y="2030715"/>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476" name="Rounded Rectangle 136"/>
              <p:cNvSpPr/>
              <p:nvPr/>
            </p:nvSpPr>
            <p:spPr>
              <a:xfrm>
                <a:off x="687659" y="2032574"/>
                <a:ext cx="152401" cy="152401"/>
              </a:xfrm>
              <a:prstGeom prst="roundRect">
                <a:avLst>
                  <a:gd name="adj" fmla="val 16667"/>
                </a:avLst>
              </a:prstGeom>
              <a:solidFill>
                <a:srgbClr val="FDB810"/>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grpSp>
      </p:grpSp>
      <p:sp>
        <p:nvSpPr>
          <p:cNvPr id="479" name="TextBox 138"/>
          <p:cNvSpPr txBox="1"/>
          <p:nvPr/>
        </p:nvSpPr>
        <p:spPr>
          <a:xfrm>
            <a:off x="3508174" y="4775537"/>
            <a:ext cx="1813561"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200" b="1"/>
            </a:pPr>
            <a:r>
              <a:t>80</a:t>
            </a:r>
            <a:r>
              <a:rPr b="0"/>
              <a:t> assessments</a:t>
            </a:r>
          </a:p>
          <a:p>
            <a:pPr algn="ctr">
              <a:defRPr sz="1200"/>
            </a:pPr>
            <a:r>
              <a:t>(</a:t>
            </a:r>
            <a:r>
              <a:rPr b="1"/>
              <a:t>6</a:t>
            </a:r>
            <a:r>
              <a:t> minutes per client)</a:t>
            </a:r>
          </a:p>
        </p:txBody>
      </p:sp>
      <p:sp>
        <p:nvSpPr>
          <p:cNvPr id="480" name="Right Arrow 139"/>
          <p:cNvSpPr/>
          <p:nvPr/>
        </p:nvSpPr>
        <p:spPr>
          <a:xfrm>
            <a:off x="2414241" y="3105996"/>
            <a:ext cx="1048215" cy="533355"/>
          </a:xfrm>
          <a:prstGeom prst="rightArrow">
            <a:avLst>
              <a:gd name="adj1" fmla="val 50000"/>
              <a:gd name="adj2" fmla="val 50000"/>
            </a:avLst>
          </a:prstGeom>
          <a:ln w="6350">
            <a:solidFill>
              <a:srgbClr val="008000"/>
            </a:solidFill>
          </a:ln>
        </p:spPr>
        <p:txBody>
          <a:bodyPr lIns="45719" rIns="45719" anchor="ctr"/>
          <a:lstStyle/>
          <a:p>
            <a:pPr algn="ctr">
              <a:defRPr>
                <a:solidFill>
                  <a:schemeClr val="accent3">
                    <a:lumOff val="44000"/>
                  </a:schemeClr>
                </a:solidFill>
              </a:defRPr>
            </a:pPr>
            <a:endParaRPr/>
          </a:p>
        </p:txBody>
      </p:sp>
      <p:sp>
        <p:nvSpPr>
          <p:cNvPr id="481" name="TextBox 140"/>
          <p:cNvSpPr txBox="1"/>
          <p:nvPr/>
        </p:nvSpPr>
        <p:spPr>
          <a:xfrm>
            <a:off x="2231360" y="3228893"/>
            <a:ext cx="1322906"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200">
                <a:solidFill>
                  <a:srgbClr val="008000"/>
                </a:solidFill>
              </a:defRPr>
            </a:lvl1pPr>
          </a:lstStyle>
          <a:p>
            <a:r>
              <a:t>Increased to</a:t>
            </a:r>
          </a:p>
        </p:txBody>
      </p:sp>
      <p:sp>
        <p:nvSpPr>
          <p:cNvPr id="482" name="TextBox 141"/>
          <p:cNvSpPr txBox="1"/>
          <p:nvPr/>
        </p:nvSpPr>
        <p:spPr>
          <a:xfrm>
            <a:off x="3705179" y="1596760"/>
            <a:ext cx="1356361" cy="474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600" b="1">
                <a:solidFill>
                  <a:srgbClr val="008000"/>
                </a:solidFill>
              </a:defRPr>
            </a:lvl1pPr>
          </a:lstStyle>
          <a:p>
            <a:r>
              <a:t>8 hour</a:t>
            </a:r>
          </a:p>
        </p:txBody>
      </p:sp>
      <p:sp>
        <p:nvSpPr>
          <p:cNvPr id="483" name="TextBox 142"/>
          <p:cNvSpPr txBox="1"/>
          <p:nvPr/>
        </p:nvSpPr>
        <p:spPr>
          <a:xfrm>
            <a:off x="3476579" y="1958888"/>
            <a:ext cx="1813561" cy="37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000" b="1">
                <a:solidFill>
                  <a:srgbClr val="008000"/>
                </a:solidFill>
              </a:defRPr>
            </a:lvl1pPr>
          </a:lstStyle>
          <a:p>
            <a:r>
              <a:t>session</a:t>
            </a:r>
          </a:p>
        </p:txBody>
      </p:sp>
      <p:sp>
        <p:nvSpPr>
          <p:cNvPr id="484" name="Content Placeholder 2"/>
          <p:cNvSpPr txBox="1">
            <a:spLocks noGrp="1"/>
          </p:cNvSpPr>
          <p:nvPr>
            <p:ph type="body" sz="quarter" idx="1"/>
          </p:nvPr>
        </p:nvSpPr>
        <p:spPr>
          <a:xfrm>
            <a:off x="5865555" y="1685506"/>
            <a:ext cx="2887051" cy="4525964"/>
          </a:xfrm>
          <a:prstGeom prst="rect">
            <a:avLst/>
          </a:prstGeom>
        </p:spPr>
        <p:txBody>
          <a:bodyPr>
            <a:normAutofit/>
          </a:bodyPr>
          <a:lstStyle/>
          <a:p>
            <a:pPr>
              <a:spcBef>
                <a:spcPts val="600"/>
              </a:spcBef>
              <a:defRPr sz="1200"/>
            </a:pPr>
            <a:r>
              <a:rPr sz="1400" dirty="0"/>
              <a:t>Doctors to supplement the capacity in the public health sector are contracted by SASSA after following an open procurement process</a:t>
            </a:r>
          </a:p>
          <a:p>
            <a:pPr>
              <a:spcBef>
                <a:spcPts val="600"/>
              </a:spcBef>
              <a:defRPr sz="1200"/>
            </a:pPr>
            <a:r>
              <a:rPr sz="1400" dirty="0"/>
              <a:t>Dependent on detailed referrals and client history</a:t>
            </a:r>
          </a:p>
          <a:p>
            <a:pPr>
              <a:spcBef>
                <a:spcPts val="600"/>
              </a:spcBef>
              <a:defRPr sz="1200"/>
            </a:pPr>
            <a:r>
              <a:rPr sz="1400" dirty="0"/>
              <a:t>Contracted doctors remunerated at R164,80 per assessment: total cost for the assessments will this project will not exceed R32 307 557.  </a:t>
            </a:r>
          </a:p>
          <a:p>
            <a:pPr>
              <a:spcBef>
                <a:spcPts val="600"/>
              </a:spcBef>
              <a:defRPr sz="1200"/>
            </a:pPr>
            <a:r>
              <a:rPr sz="1400" dirty="0"/>
              <a:t>Funds are available under the allocation for medical assessments</a:t>
            </a:r>
          </a:p>
        </p:txBody>
      </p:sp>
    </p:spTree>
    <p:extLst>
      <p:ext uri="{BB962C8B-B14F-4D97-AF65-F5344CB8AC3E}">
        <p14:creationId xmlns:p14="http://schemas.microsoft.com/office/powerpoint/2010/main" val="35378809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54039"/>
          </a:xfrm>
        </p:spPr>
        <p:txBody>
          <a:bodyPr/>
          <a:lstStyle/>
          <a:p>
            <a:pPr algn="ctr"/>
            <a:r>
              <a:rPr lang="en-US" dirty="0"/>
              <a:t>National Summary: Reinstatements</a:t>
            </a:r>
          </a:p>
        </p:txBody>
      </p:sp>
      <p:graphicFrame>
        <p:nvGraphicFramePr>
          <p:cNvPr id="5" name="Content Placeholder 4"/>
          <p:cNvGraphicFramePr>
            <a:graphicFrameLocks noGrp="1"/>
          </p:cNvGraphicFramePr>
          <p:nvPr>
            <p:ph idx="1"/>
            <p:extLst/>
          </p:nvPr>
        </p:nvGraphicFramePr>
        <p:xfrm>
          <a:off x="0" y="1383973"/>
          <a:ext cx="9143999" cy="3840578"/>
        </p:xfrm>
        <a:graphic>
          <a:graphicData uri="http://schemas.openxmlformats.org/drawingml/2006/table">
            <a:tbl>
              <a:tblPr/>
              <a:tblGrid>
                <a:gridCol w="2164404">
                  <a:extLst>
                    <a:ext uri="{9D8B030D-6E8A-4147-A177-3AD203B41FA5}">
                      <a16:colId xmlns:a16="http://schemas.microsoft.com/office/drawing/2014/main" val="20000"/>
                    </a:ext>
                  </a:extLst>
                </a:gridCol>
                <a:gridCol w="1337555">
                  <a:extLst>
                    <a:ext uri="{9D8B030D-6E8A-4147-A177-3AD203B41FA5}">
                      <a16:colId xmlns:a16="http://schemas.microsoft.com/office/drawing/2014/main" val="20001"/>
                    </a:ext>
                  </a:extLst>
                </a:gridCol>
                <a:gridCol w="1410510">
                  <a:extLst>
                    <a:ext uri="{9D8B030D-6E8A-4147-A177-3AD203B41FA5}">
                      <a16:colId xmlns:a16="http://schemas.microsoft.com/office/drawing/2014/main" val="20002"/>
                    </a:ext>
                  </a:extLst>
                </a:gridCol>
                <a:gridCol w="1410510">
                  <a:extLst>
                    <a:ext uri="{9D8B030D-6E8A-4147-A177-3AD203B41FA5}">
                      <a16:colId xmlns:a16="http://schemas.microsoft.com/office/drawing/2014/main" val="20003"/>
                    </a:ext>
                  </a:extLst>
                </a:gridCol>
                <a:gridCol w="1410510">
                  <a:extLst>
                    <a:ext uri="{9D8B030D-6E8A-4147-A177-3AD203B41FA5}">
                      <a16:colId xmlns:a16="http://schemas.microsoft.com/office/drawing/2014/main" val="20004"/>
                    </a:ext>
                  </a:extLst>
                </a:gridCol>
                <a:gridCol w="1410510">
                  <a:extLst>
                    <a:ext uri="{9D8B030D-6E8A-4147-A177-3AD203B41FA5}">
                      <a16:colId xmlns:a16="http://schemas.microsoft.com/office/drawing/2014/main" val="20005"/>
                    </a:ext>
                  </a:extLst>
                </a:gridCol>
              </a:tblGrid>
              <a:tr h="369851">
                <a:tc>
                  <a:txBody>
                    <a:bodyPr/>
                    <a:lstStyle/>
                    <a:p>
                      <a:pPr algn="l" fontAlgn="ctr"/>
                      <a:r>
                        <a:rPr lang="en-US" sz="1700" b="0" i="0" u="none" strike="noStrike" dirty="0">
                          <a:solidFill>
                            <a:srgbClr val="000000"/>
                          </a:solidFill>
                          <a:effectLst/>
                          <a:latin typeface="Arial" panose="020B0604020202020204" pitchFamily="34" charset="0"/>
                        </a:rPr>
                        <a:t> </a:t>
                      </a:r>
                    </a:p>
                  </a:txBody>
                  <a:tcPr marL="6033" marR="6033" marT="603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700" b="0" i="0" u="none" strike="noStrike">
                          <a:solidFill>
                            <a:srgbClr val="000000"/>
                          </a:solidFill>
                          <a:effectLst/>
                          <a:latin typeface="Arial" panose="020B0604020202020204" pitchFamily="34" charset="0"/>
                        </a:rPr>
                        <a:t> </a:t>
                      </a:r>
                    </a:p>
                  </a:txBody>
                  <a:tcPr marL="6033" marR="6033" marT="603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l" fontAlgn="ctr"/>
                      <a:r>
                        <a:rPr lang="en-US" sz="1400" b="0" i="0" u="none" strike="noStrike" dirty="0">
                          <a:solidFill>
                            <a:srgbClr val="000000"/>
                          </a:solidFill>
                          <a:effectLst/>
                          <a:latin typeface="Arial" panose="020B0604020202020204" pitchFamily="34" charset="0"/>
                        </a:rPr>
                        <a:t> </a:t>
                      </a:r>
                      <a:r>
                        <a:rPr lang="en-US" sz="2000" b="0" i="0" u="none" strike="noStrike" dirty="0">
                          <a:solidFill>
                            <a:srgbClr val="000000"/>
                          </a:solidFill>
                          <a:effectLst/>
                          <a:latin typeface="Arial" panose="020B0604020202020204" pitchFamily="34" charset="0"/>
                        </a:rPr>
                        <a:t>Re-assessments  Estimated - Projections </a:t>
                      </a:r>
                    </a:p>
                  </a:txBody>
                  <a:tcPr marL="6033" marR="6033" marT="60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pPr algn="l" fontAlgn="ctr"/>
                      <a:endParaRPr lang="en-US" sz="1400" b="0" i="0" u="none" strike="noStrike" dirty="0">
                        <a:solidFill>
                          <a:srgbClr val="000000"/>
                        </a:solidFill>
                        <a:effectLst/>
                        <a:latin typeface="Arial" panose="020B0604020202020204" pitchFamily="34" charset="0"/>
                      </a:endParaRPr>
                    </a:p>
                  </a:txBody>
                  <a:tcPr marL="6033" marR="6033" marT="60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en-US" sz="1400" b="0" i="0" u="none" strike="noStrike" dirty="0">
                        <a:solidFill>
                          <a:srgbClr val="000000"/>
                        </a:solidFill>
                        <a:effectLst/>
                        <a:latin typeface="Arial" panose="020B0604020202020204" pitchFamily="34" charset="0"/>
                      </a:endParaRPr>
                    </a:p>
                  </a:txBody>
                  <a:tcPr marL="6033" marR="6033" marT="60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5781">
                <a:tc>
                  <a:txBody>
                    <a:bodyPr/>
                    <a:lstStyle/>
                    <a:p>
                      <a:pPr algn="ctr" rtl="0" fontAlgn="ctr"/>
                      <a:r>
                        <a:rPr lang="en-US" sz="1300" b="1" i="0" u="none" strike="noStrike" dirty="0">
                          <a:solidFill>
                            <a:srgbClr val="000000"/>
                          </a:solidFill>
                          <a:effectLst/>
                          <a:latin typeface="Arial" panose="020B0604020202020204" pitchFamily="34" charset="0"/>
                        </a:rPr>
                        <a:t>Province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solidFill>
                            <a:srgbClr val="000000"/>
                          </a:solidFill>
                          <a:effectLst/>
                          <a:latin typeface="Arial" panose="020B0604020202020204" pitchFamily="34" charset="0"/>
                        </a:rPr>
                        <a:t>Number of Lapsed TDG</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solidFill>
                            <a:srgbClr val="000000"/>
                          </a:solidFill>
                          <a:effectLst/>
                          <a:latin typeface="Arial" panose="020B0604020202020204" pitchFamily="34" charset="0"/>
                        </a:rPr>
                        <a:t>Revised baseline</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solidFill>
                            <a:srgbClr val="000000"/>
                          </a:solidFill>
                          <a:effectLst/>
                          <a:latin typeface="Arial" panose="020B0604020202020204" pitchFamily="34" charset="0"/>
                        </a:rPr>
                        <a:t>Completed Assessments </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baseline="0" dirty="0">
                          <a:solidFill>
                            <a:srgbClr val="000000"/>
                          </a:solidFill>
                          <a:effectLst/>
                          <a:latin typeface="Arial" panose="020B0604020202020204" pitchFamily="34" charset="0"/>
                        </a:rPr>
                        <a:t>Confirmed bookings</a:t>
                      </a:r>
                      <a:endParaRPr lang="en-US" sz="1200" b="1" i="0" u="none" strike="noStrike" dirty="0">
                        <a:solidFill>
                          <a:srgbClr val="000000"/>
                        </a:solidFill>
                        <a:effectLst/>
                        <a:latin typeface="Arial" panose="020B0604020202020204" pitchFamily="34" charset="0"/>
                      </a:endParaRP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solidFill>
                            <a:srgbClr val="000000"/>
                          </a:solidFill>
                          <a:effectLst/>
                          <a:latin typeface="Arial" panose="020B0604020202020204" pitchFamily="34" charset="0"/>
                        </a:rPr>
                        <a:t>Bookings</a:t>
                      </a:r>
                      <a:r>
                        <a:rPr lang="en-US" sz="1200" b="1" i="0" u="none" strike="noStrike" baseline="0" dirty="0">
                          <a:solidFill>
                            <a:srgbClr val="000000"/>
                          </a:solidFill>
                          <a:effectLst/>
                          <a:latin typeface="Arial" panose="020B0604020202020204" pitchFamily="34" charset="0"/>
                        </a:rPr>
                        <a:t> to be finalised by March 2021</a:t>
                      </a:r>
                      <a:endParaRPr lang="en-US" sz="1200" b="1" i="0" u="none" strike="noStrike" dirty="0">
                        <a:solidFill>
                          <a:srgbClr val="000000"/>
                        </a:solidFill>
                        <a:effectLst/>
                        <a:latin typeface="Arial" panose="020B0604020202020204" pitchFamily="34" charset="0"/>
                      </a:endParaRP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58420">
                <a:tc>
                  <a:txBody>
                    <a:bodyPr/>
                    <a:lstStyle/>
                    <a:p>
                      <a:pPr algn="l" rtl="0" fontAlgn="ctr"/>
                      <a:r>
                        <a:rPr lang="en-US" sz="1300" b="1" i="0" u="none" strike="noStrike" dirty="0">
                          <a:solidFill>
                            <a:srgbClr val="000000"/>
                          </a:solidFill>
                          <a:effectLst/>
                          <a:latin typeface="Arial" panose="020B0604020202020204" pitchFamily="34" charset="0"/>
                        </a:rPr>
                        <a:t>Eastern Cape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dirty="0">
                          <a:solidFill>
                            <a:srgbClr val="000000"/>
                          </a:solidFill>
                          <a:effectLst/>
                          <a:latin typeface="Arial" panose="020B0604020202020204" pitchFamily="34" charset="0"/>
                        </a:rPr>
                        <a:t>10 679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10 349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sz="900"/>
                      </a:pPr>
                      <a:r>
                        <a:rPr lang="en-GB" sz="1400" dirty="0"/>
                        <a:t>5,696</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50000"/>
                        </a:lnSpc>
                        <a:defRPr sz="900"/>
                      </a:pPr>
                      <a:r>
                        <a:rPr lang="en-GB" sz="1400" dirty="0"/>
                        <a:t>6,195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rgbClr val="002060"/>
                        </a:solidFill>
                        <a:effectLst/>
                        <a:latin typeface="Arial" panose="020B0604020202020204" pitchFamily="34" charset="0"/>
                      </a:endParaRP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2"/>
                  </a:ext>
                </a:extLst>
              </a:tr>
              <a:tr h="258420">
                <a:tc>
                  <a:txBody>
                    <a:bodyPr/>
                    <a:lstStyle/>
                    <a:p>
                      <a:pPr algn="l" rtl="0" fontAlgn="ctr"/>
                      <a:r>
                        <a:rPr lang="en-US" sz="1300" b="1" i="0" u="none" strike="noStrike" dirty="0">
                          <a:solidFill>
                            <a:srgbClr val="000000"/>
                          </a:solidFill>
                          <a:effectLst/>
                          <a:latin typeface="Arial" panose="020B0604020202020204" pitchFamily="34" charset="0"/>
                        </a:rPr>
                        <a:t>Free State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dirty="0">
                          <a:solidFill>
                            <a:srgbClr val="000000"/>
                          </a:solidFill>
                          <a:effectLst/>
                          <a:latin typeface="Arial" panose="020B0604020202020204" pitchFamily="34" charset="0"/>
                        </a:rPr>
                        <a:t>12 941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12 168</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sz="900"/>
                      </a:pPr>
                      <a:r>
                        <a:rPr lang="en-GB" sz="1400" dirty="0"/>
                        <a:t>2,773</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50000"/>
                        </a:lnSpc>
                        <a:defRPr sz="900"/>
                      </a:pPr>
                      <a:r>
                        <a:rPr lang="en-GB" sz="1400" dirty="0"/>
                        <a:t>3,623</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fontAlgn="ctr" latinLnBrk="0">
                        <a:lnSpc>
                          <a:spcPct val="150000"/>
                        </a:lnSpc>
                        <a:spcBef>
                          <a:spcPts val="0"/>
                        </a:spcBef>
                        <a:spcAft>
                          <a:spcPts val="0"/>
                        </a:spcAft>
                        <a:buClrTx/>
                        <a:buSzTx/>
                        <a:buFontTx/>
                        <a:buNone/>
                        <a:tabLst/>
                        <a:defRPr sz="900"/>
                      </a:pPr>
                      <a:r>
                        <a:rPr lang="en-US" sz="1400" b="0" i="0" u="none" strike="noStrike" cap="none" spc="0" baseline="0" dirty="0">
                          <a:solidFill>
                            <a:schemeClr val="tx1"/>
                          </a:solidFill>
                          <a:uFillTx/>
                          <a:latin typeface="+mn-lt"/>
                          <a:ea typeface="+mn-ea"/>
                          <a:cs typeface="+mn-cs"/>
                          <a:sym typeface="Arial"/>
                        </a:rPr>
                        <a:t>9,571 </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420">
                <a:tc>
                  <a:txBody>
                    <a:bodyPr/>
                    <a:lstStyle/>
                    <a:p>
                      <a:pPr algn="l" rtl="0" fontAlgn="ctr"/>
                      <a:r>
                        <a:rPr lang="en-US" sz="1300" b="1" i="0" u="none" strike="noStrike" dirty="0">
                          <a:solidFill>
                            <a:srgbClr val="000000"/>
                          </a:solidFill>
                          <a:effectLst/>
                          <a:latin typeface="Arial" panose="020B0604020202020204" pitchFamily="34" charset="0"/>
                        </a:rPr>
                        <a:t>Gauteng</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Arial" panose="020B0604020202020204" pitchFamily="34" charset="0"/>
                        </a:rPr>
                        <a:t>33 394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31 341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2,022</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ZA" dirty="0"/>
                        <a:t>6 696</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tx1"/>
                          </a:solidFill>
                          <a:effectLst/>
                          <a:latin typeface="Arial" panose="020B0604020202020204" pitchFamily="34" charset="0"/>
                        </a:rPr>
                        <a:t>22,</a:t>
                      </a:r>
                      <a:r>
                        <a:rPr lang="en-US" sz="1400" b="0" i="0" u="none" strike="noStrike" baseline="0" dirty="0">
                          <a:solidFill>
                            <a:schemeClr val="tx1"/>
                          </a:solidFill>
                          <a:effectLst/>
                          <a:latin typeface="Arial" panose="020B0604020202020204" pitchFamily="34" charset="0"/>
                        </a:rPr>
                        <a:t>623</a:t>
                      </a:r>
                      <a:endParaRPr lang="en-US" sz="1400" b="0" i="0" u="none" strike="noStrike" dirty="0">
                        <a:solidFill>
                          <a:schemeClr val="tx1"/>
                        </a:solidFill>
                        <a:effectLst/>
                        <a:latin typeface="Arial" panose="020B0604020202020204" pitchFamily="34" charset="0"/>
                      </a:endParaRP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420">
                <a:tc>
                  <a:txBody>
                    <a:bodyPr/>
                    <a:lstStyle/>
                    <a:p>
                      <a:pPr algn="l" rtl="0" fontAlgn="ctr"/>
                      <a:r>
                        <a:rPr lang="en-US" sz="1300" b="1" i="0" u="none" strike="noStrike" dirty="0">
                          <a:solidFill>
                            <a:srgbClr val="000000"/>
                          </a:solidFill>
                          <a:effectLst/>
                          <a:latin typeface="Arial" panose="020B0604020202020204" pitchFamily="34" charset="0"/>
                        </a:rPr>
                        <a:t>KwaZulu-Natal</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dirty="0">
                          <a:solidFill>
                            <a:srgbClr val="000000"/>
                          </a:solidFill>
                          <a:effectLst/>
                          <a:latin typeface="Arial" panose="020B0604020202020204" pitchFamily="34" charset="0"/>
                        </a:rPr>
                        <a:t>40 884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37 637</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9,134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12,163</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tx1"/>
                          </a:solidFill>
                          <a:effectLst/>
                          <a:latin typeface="Arial" panose="020B0604020202020204" pitchFamily="34" charset="0"/>
                        </a:rPr>
                        <a:t>16,340</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8420">
                <a:tc>
                  <a:txBody>
                    <a:bodyPr/>
                    <a:lstStyle/>
                    <a:p>
                      <a:pPr algn="l" rtl="0" fontAlgn="ctr"/>
                      <a:r>
                        <a:rPr lang="en-US" sz="1300" b="1" i="0" u="none" strike="noStrike" dirty="0">
                          <a:solidFill>
                            <a:srgbClr val="000000"/>
                          </a:solidFill>
                          <a:effectLst/>
                          <a:latin typeface="Arial" panose="020B0604020202020204" pitchFamily="34" charset="0"/>
                        </a:rPr>
                        <a:t>Limpopo</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Arial" panose="020B0604020202020204" pitchFamily="34" charset="0"/>
                        </a:rPr>
                        <a:t>21 615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20 317</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6,534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7,862</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tx1"/>
                          </a:solidFill>
                          <a:effectLst/>
                          <a:latin typeface="Arial" panose="020B0604020202020204" pitchFamily="34" charset="0"/>
                        </a:rPr>
                        <a:t>5921</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8420">
                <a:tc>
                  <a:txBody>
                    <a:bodyPr/>
                    <a:lstStyle/>
                    <a:p>
                      <a:pPr algn="l" rtl="0" fontAlgn="ctr"/>
                      <a:r>
                        <a:rPr lang="en-US" sz="1300" b="1" i="0" u="none" strike="noStrike" dirty="0">
                          <a:solidFill>
                            <a:srgbClr val="000000"/>
                          </a:solidFill>
                          <a:effectLst/>
                          <a:latin typeface="Arial" panose="020B0604020202020204" pitchFamily="34" charset="0"/>
                        </a:rPr>
                        <a:t>Mpumalanga</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Arial" panose="020B0604020202020204" pitchFamily="34" charset="0"/>
                        </a:rPr>
                        <a:t>15 019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2060"/>
                          </a:solidFill>
                          <a:effectLst/>
                          <a:latin typeface="Arial" panose="020B0604020202020204" pitchFamily="34" charset="0"/>
                        </a:rPr>
                        <a:t>13 258</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sz="900"/>
                      </a:pPr>
                      <a:r>
                        <a:rPr lang="en-GB" sz="1400" dirty="0"/>
                        <a:t>3,693</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lnSpc>
                          <a:spcPct val="150000"/>
                        </a:lnSpc>
                        <a:defRPr sz="900"/>
                      </a:pPr>
                      <a:r>
                        <a:rPr lang="en-GB" sz="1400" dirty="0"/>
                        <a:t>5,628</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sz="1400" b="0" i="0" u="none" strike="noStrike" dirty="0">
                          <a:solidFill>
                            <a:schemeClr val="tx1"/>
                          </a:solidFill>
                          <a:effectLst/>
                          <a:latin typeface="Arial" panose="020B0604020202020204" pitchFamily="34" charset="0"/>
                        </a:rPr>
                        <a:t>3,937</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8420">
                <a:tc>
                  <a:txBody>
                    <a:bodyPr/>
                    <a:lstStyle/>
                    <a:p>
                      <a:pPr algn="l" rtl="0" fontAlgn="ctr"/>
                      <a:r>
                        <a:rPr lang="en-US" sz="1300" b="1" i="0" u="none" strike="noStrike" dirty="0">
                          <a:solidFill>
                            <a:srgbClr val="000000"/>
                          </a:solidFill>
                          <a:effectLst/>
                          <a:latin typeface="Arial" panose="020B0604020202020204" pitchFamily="34" charset="0"/>
                        </a:rPr>
                        <a:t>Northern Cape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Arial" panose="020B0604020202020204" pitchFamily="34" charset="0"/>
                        </a:rPr>
                        <a:t>14 385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13 499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2,941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6,695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fontAlgn="ctr"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Arial" panose="020B0604020202020204" pitchFamily="34" charset="0"/>
                          <a:ea typeface="+mn-ea"/>
                          <a:cs typeface="+mn-cs"/>
                          <a:sym typeface="Arial"/>
                        </a:rPr>
                        <a:t>3,863</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8420">
                <a:tc>
                  <a:txBody>
                    <a:bodyPr/>
                    <a:lstStyle/>
                    <a:p>
                      <a:pPr algn="l" rtl="0" fontAlgn="ctr"/>
                      <a:r>
                        <a:rPr lang="en-US" sz="1300" b="1" i="0" u="none" strike="noStrike" dirty="0">
                          <a:solidFill>
                            <a:srgbClr val="000000"/>
                          </a:solidFill>
                          <a:effectLst/>
                          <a:latin typeface="Arial" panose="020B0604020202020204" pitchFamily="34" charset="0"/>
                        </a:rPr>
                        <a:t>North West</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Arial" panose="020B0604020202020204" pitchFamily="34" charset="0"/>
                        </a:rPr>
                        <a:t>12 210</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10 836</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5,321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5,310</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1400" b="1" i="0" u="none" strike="noStrike" dirty="0">
                        <a:solidFill>
                          <a:srgbClr val="002060"/>
                        </a:solidFill>
                        <a:effectLst/>
                        <a:latin typeface="Arial" panose="020B0604020202020204" pitchFamily="34" charset="0"/>
                      </a:endParaRP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9"/>
                  </a:ext>
                </a:extLst>
              </a:tr>
              <a:tr h="258420">
                <a:tc>
                  <a:txBody>
                    <a:bodyPr/>
                    <a:lstStyle/>
                    <a:p>
                      <a:pPr algn="l" rtl="0" fontAlgn="ctr"/>
                      <a:r>
                        <a:rPr lang="en-US" sz="1300" b="1" i="0" u="none" strike="noStrike" dirty="0">
                          <a:solidFill>
                            <a:srgbClr val="000000"/>
                          </a:solidFill>
                          <a:effectLst/>
                          <a:latin typeface="Arial" panose="020B0604020202020204" pitchFamily="34" charset="0"/>
                        </a:rPr>
                        <a:t>Western Cape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Arial" panose="020B0604020202020204" pitchFamily="34" charset="0"/>
                        </a:rPr>
                        <a:t>52 323</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2060"/>
                          </a:solidFill>
                          <a:effectLst/>
                          <a:latin typeface="Arial" panose="020B0604020202020204" pitchFamily="34" charset="0"/>
                        </a:rPr>
                        <a:t>48 021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4,098</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dirty="0"/>
                        <a:t>22,958</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indent="0" algn="r" defTabSz="914400" rtl="0" fontAlgn="ctr"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Arial" panose="020B0604020202020204" pitchFamily="34" charset="0"/>
                          <a:ea typeface="+mn-ea"/>
                          <a:cs typeface="+mn-cs"/>
                          <a:sym typeface="Arial"/>
                        </a:rPr>
                        <a:t>20,965</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5327">
                <a:tc>
                  <a:txBody>
                    <a:bodyPr/>
                    <a:lstStyle/>
                    <a:p>
                      <a:pPr algn="l" rtl="0" fontAlgn="ctr"/>
                      <a:r>
                        <a:rPr lang="en-US" sz="1300" b="1" i="0" u="none" strike="noStrike" dirty="0">
                          <a:solidFill>
                            <a:srgbClr val="000000"/>
                          </a:solidFill>
                          <a:effectLst/>
                          <a:latin typeface="Arial" panose="020B0604020202020204" pitchFamily="34" charset="0"/>
                        </a:rPr>
                        <a:t>Total</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a:solidFill>
                            <a:srgbClr val="000000"/>
                          </a:solidFill>
                          <a:effectLst/>
                          <a:latin typeface="Arial" panose="020B0604020202020204" pitchFamily="34" charset="0"/>
                        </a:rPr>
                        <a:t>213 450</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400" b="1" i="0" u="none" strike="noStrike" dirty="0">
                          <a:solidFill>
                            <a:srgbClr val="002060"/>
                          </a:solidFill>
                          <a:effectLst/>
                          <a:latin typeface="Arial" panose="020B0604020202020204" pitchFamily="34" charset="0"/>
                        </a:rPr>
                        <a:t>197 426</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US" sz="1400" b="1" i="0" u="none" strike="noStrike" dirty="0">
                        <a:solidFill>
                          <a:srgbClr val="002060"/>
                        </a:solidFill>
                        <a:effectLst/>
                        <a:latin typeface="Arial" panose="020B0604020202020204" pitchFamily="34" charset="0"/>
                      </a:endParaRP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US" sz="1400" b="1" i="0" u="none" strike="noStrike" dirty="0">
                        <a:solidFill>
                          <a:srgbClr val="002060"/>
                        </a:solidFill>
                        <a:effectLst/>
                        <a:latin typeface="Arial" panose="020B0604020202020204" pitchFamily="34" charset="0"/>
                      </a:endParaRP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endParaRPr lang="en-US" sz="1400" b="1" i="0" u="none" strike="noStrike" dirty="0">
                        <a:solidFill>
                          <a:srgbClr val="002060"/>
                        </a:solidFill>
                        <a:effectLst/>
                        <a:latin typeface="Arial" panose="020B0604020202020204" pitchFamily="34" charset="0"/>
                      </a:endParaRP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1146412" y="982639"/>
            <a:ext cx="687847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a:ea typeface="Arial"/>
                <a:cs typeface="Arial"/>
                <a:sym typeface="Arial"/>
              </a:rPr>
              <a:t>Objective:  To complete the reassessments</a:t>
            </a:r>
            <a:r>
              <a:rPr kumimoji="0" lang="en-US" sz="1800" b="1" i="0" u="none" strike="noStrike" cap="none" spc="0" normalizeH="0" dirty="0">
                <a:ln>
                  <a:noFill/>
                </a:ln>
                <a:solidFill>
                  <a:srgbClr val="000000"/>
                </a:solidFill>
                <a:effectLst/>
                <a:uFillTx/>
                <a:latin typeface="Arial"/>
                <a:ea typeface="Arial"/>
                <a:cs typeface="Arial"/>
                <a:sym typeface="Arial"/>
              </a:rPr>
              <a:t> by 31 March 2021</a:t>
            </a:r>
            <a:r>
              <a:rPr kumimoji="0" lang="en-US" sz="1800" b="1" i="0" u="none" strike="noStrike" cap="none" spc="0" normalizeH="0" baseline="0" dirty="0">
                <a:ln>
                  <a:noFill/>
                </a:ln>
                <a:solidFill>
                  <a:srgbClr val="000000"/>
                </a:solidFill>
                <a:effectLst/>
                <a:uFillTx/>
                <a:latin typeface="Arial"/>
                <a:ea typeface="Arial"/>
                <a:cs typeface="Arial"/>
                <a:sym typeface="Arial"/>
              </a:rPr>
              <a:t> </a:t>
            </a:r>
            <a:endParaRPr kumimoji="0" lang="en-GB" sz="1800" b="1" i="0" u="none" strike="noStrike" cap="none" spc="0" normalizeH="0" baseline="0" dirty="0">
              <a:ln>
                <a:noFill/>
              </a:ln>
              <a:solidFill>
                <a:srgbClr val="000000"/>
              </a:solidFill>
              <a:effectLst/>
              <a:uFillTx/>
              <a:latin typeface="Arial"/>
              <a:ea typeface="Arial"/>
              <a:cs typeface="Arial"/>
              <a:sym typeface="Arial"/>
            </a:endParaRPr>
          </a:p>
        </p:txBody>
      </p:sp>
      <p:sp>
        <p:nvSpPr>
          <p:cNvPr id="3" name="TextBox 2"/>
          <p:cNvSpPr txBox="1"/>
          <p:nvPr/>
        </p:nvSpPr>
        <p:spPr>
          <a:xfrm>
            <a:off x="0" y="5288342"/>
            <a:ext cx="9144000" cy="1815880"/>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b="1" dirty="0"/>
              <a:t>It should be noted that generally not every one will qualify and some will not present themselves for  assessment.  Historically, 80% of applications will present themselves for Assessments</a:t>
            </a:r>
          </a:p>
          <a:p>
            <a:pPr marL="0" marR="0" indent="0" algn="l" defTabSz="914400" rtl="0" fontAlgn="auto" latinLnBrk="0" hangingPunct="0">
              <a:lnSpc>
                <a:spcPct val="100000"/>
              </a:lnSpc>
              <a:spcBef>
                <a:spcPts val="0"/>
              </a:spcBef>
              <a:spcAft>
                <a:spcPts val="0"/>
              </a:spcAft>
              <a:buClrTx/>
              <a:buSzTx/>
              <a:buFontTx/>
              <a:buNone/>
              <a:tabLst/>
            </a:pPr>
            <a:endParaRPr kumimoji="0" lang="en-US" sz="1600" b="1" i="0" u="none" strike="noStrike" cap="none" spc="0" normalizeH="0" baseline="0" dirty="0">
              <a:ln>
                <a:noFill/>
              </a:ln>
              <a:solidFill>
                <a:srgbClr val="000000"/>
              </a:solidFill>
              <a:effectLst/>
              <a:uFillTx/>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600" b="1" dirty="0"/>
              <a:t>2 tertiary hospitals in GP  (North Rand) do not take the referrals – and this is where majority of assessments are done – Paper based assessments will be used to mitigate the challenge.  This measure is already being implemented in WC</a:t>
            </a:r>
            <a:endParaRPr kumimoji="0" lang="en-GB" sz="1600" b="1" i="0"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9804381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Risks and Mitigation Strategies</a:t>
            </a:r>
            <a:endParaRPr lang="en-GB" dirty="0"/>
          </a:p>
        </p:txBody>
      </p:sp>
    </p:spTree>
    <p:extLst>
      <p:ext uri="{BB962C8B-B14F-4D97-AF65-F5344CB8AC3E}">
        <p14:creationId xmlns:p14="http://schemas.microsoft.com/office/powerpoint/2010/main" val="18000974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solidFill>
                  <a:schemeClr val="tx1"/>
                </a:solidFill>
              </a:rPr>
              <a:t>Management Plan CDG Re-applications</a:t>
            </a:r>
            <a:endParaRPr lang="en-GB" dirty="0"/>
          </a:p>
        </p:txBody>
      </p:sp>
      <p:sp>
        <p:nvSpPr>
          <p:cNvPr id="3" name="Text Placeholder 2"/>
          <p:cNvSpPr>
            <a:spLocks noGrp="1"/>
          </p:cNvSpPr>
          <p:nvPr>
            <p:ph type="body" idx="1"/>
          </p:nvPr>
        </p:nvSpPr>
        <p:spPr/>
        <p:txBody>
          <a:bodyPr>
            <a:noAutofit/>
          </a:bodyPr>
          <a:lstStyle/>
          <a:p>
            <a:pPr>
              <a:spcBef>
                <a:spcPts val="600"/>
              </a:spcBef>
              <a:spcAft>
                <a:spcPts val="600"/>
              </a:spcAft>
            </a:pPr>
            <a:r>
              <a:rPr lang="en-ZA" sz="1800" b="1" dirty="0"/>
              <a:t>CDG</a:t>
            </a:r>
            <a:r>
              <a:rPr lang="en-ZA" sz="1800" dirty="0"/>
              <a:t> where child turned 18 years in the course of 2021 were extended under the Disaster Management rules – total of </a:t>
            </a:r>
            <a:r>
              <a:rPr lang="en-ZA" sz="1800" b="1" dirty="0"/>
              <a:t>11 243</a:t>
            </a:r>
          </a:p>
          <a:p>
            <a:pPr>
              <a:spcBef>
                <a:spcPts val="600"/>
              </a:spcBef>
              <a:spcAft>
                <a:spcPts val="600"/>
              </a:spcAft>
            </a:pPr>
            <a:r>
              <a:rPr lang="en-ZA" sz="1800" b="1" dirty="0"/>
              <a:t>So far we have completed 70% of the re-assessments</a:t>
            </a:r>
          </a:p>
          <a:p>
            <a:pPr>
              <a:spcBef>
                <a:spcPts val="600"/>
              </a:spcBef>
              <a:spcAft>
                <a:spcPts val="600"/>
              </a:spcAft>
            </a:pPr>
            <a:r>
              <a:rPr lang="en-ZA" sz="1800" b="1" dirty="0"/>
              <a:t>Introduced paper-based assessments -  </a:t>
            </a:r>
            <a:r>
              <a:rPr lang="en-ZA" sz="1800" dirty="0"/>
              <a:t>Arrangements made for previous medical to be used for SASSA doctors to complete </a:t>
            </a:r>
            <a:r>
              <a:rPr lang="en-ZA" sz="1800" b="1" dirty="0"/>
              <a:t>paper based assessments </a:t>
            </a:r>
            <a:r>
              <a:rPr lang="en-ZA" sz="1800" dirty="0"/>
              <a:t>(CDG child not required to undergo new assessment, except in cases where there is no medical, or the medical is inconclusive)</a:t>
            </a:r>
          </a:p>
          <a:p>
            <a:pPr>
              <a:spcBef>
                <a:spcPts val="600"/>
              </a:spcBef>
              <a:spcAft>
                <a:spcPts val="600"/>
              </a:spcAft>
            </a:pPr>
            <a:r>
              <a:rPr lang="en-ZA" sz="1800" dirty="0"/>
              <a:t>care giver have been called to complete the processing of the applicants</a:t>
            </a:r>
          </a:p>
          <a:p>
            <a:pPr>
              <a:spcBef>
                <a:spcPts val="600"/>
              </a:spcBef>
              <a:spcAft>
                <a:spcPts val="600"/>
              </a:spcAft>
            </a:pPr>
            <a:r>
              <a:rPr lang="en-ZA" sz="1800" dirty="0"/>
              <a:t>Due to DHA not accepting new applications for  IDS, SASSA has made a concession and negotiated with SAPO to open bank accounts using a birth certificate.</a:t>
            </a:r>
          </a:p>
          <a:p>
            <a:pPr>
              <a:spcBef>
                <a:spcPts val="600"/>
              </a:spcBef>
              <a:spcAft>
                <a:spcPts val="600"/>
              </a:spcAft>
            </a:pPr>
            <a:endParaRPr lang="en-GB" sz="1800" dirty="0"/>
          </a:p>
        </p:txBody>
      </p:sp>
    </p:spTree>
    <p:extLst>
      <p:ext uri="{BB962C8B-B14F-4D97-AF65-F5344CB8AC3E}">
        <p14:creationId xmlns:p14="http://schemas.microsoft.com/office/powerpoint/2010/main" val="32424159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973575"/>
          <a:ext cx="9048466" cy="5495883"/>
        </p:xfrm>
        <a:graphic>
          <a:graphicData uri="http://schemas.openxmlformats.org/drawingml/2006/table">
            <a:tbl>
              <a:tblPr>
                <a:tableStyleId>{5940675A-B579-460E-94D1-54222C63F5DA}</a:tableStyleId>
              </a:tblPr>
              <a:tblGrid>
                <a:gridCol w="533309">
                  <a:extLst>
                    <a:ext uri="{9D8B030D-6E8A-4147-A177-3AD203B41FA5}">
                      <a16:colId xmlns:a16="http://schemas.microsoft.com/office/drawing/2014/main" val="20000"/>
                    </a:ext>
                  </a:extLst>
                </a:gridCol>
                <a:gridCol w="2363637">
                  <a:extLst>
                    <a:ext uri="{9D8B030D-6E8A-4147-A177-3AD203B41FA5}">
                      <a16:colId xmlns:a16="http://schemas.microsoft.com/office/drawing/2014/main" val="20001"/>
                    </a:ext>
                  </a:extLst>
                </a:gridCol>
                <a:gridCol w="6151520">
                  <a:extLst>
                    <a:ext uri="{9D8B030D-6E8A-4147-A177-3AD203B41FA5}">
                      <a16:colId xmlns:a16="http://schemas.microsoft.com/office/drawing/2014/main" val="20002"/>
                    </a:ext>
                  </a:extLst>
                </a:gridCol>
              </a:tblGrid>
              <a:tr h="374170">
                <a:tc>
                  <a:txBody>
                    <a:bodyPr/>
                    <a:lstStyle/>
                    <a:p>
                      <a:pPr algn="ctr">
                        <a:lnSpc>
                          <a:spcPct val="107000"/>
                        </a:lnSpc>
                        <a:spcAft>
                          <a:spcPts val="80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Item No</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60" marR="6260" marT="6260" marB="0" anchor="ctr">
                    <a:solidFill>
                      <a:schemeClr val="bg1">
                        <a:lumMod val="95000"/>
                      </a:schemeClr>
                    </a:solidFill>
                  </a:tcPr>
                </a:tc>
                <a:tc>
                  <a:txBody>
                    <a:bodyPr/>
                    <a:lstStyle/>
                    <a:p>
                      <a:pPr algn="ctr">
                        <a:lnSpc>
                          <a:spcPct val="107000"/>
                        </a:lnSpc>
                        <a:spcAft>
                          <a:spcPts val="800"/>
                        </a:spcAft>
                      </a:pPr>
                      <a:r>
                        <a:rPr lang="en-ZA" sz="1600" b="1" dirty="0">
                          <a:effectLst/>
                          <a:latin typeface="Arial" panose="020B0604020202020204" pitchFamily="34" charset="0"/>
                          <a:cs typeface="Arial" panose="020B0604020202020204" pitchFamily="34" charset="0"/>
                        </a:rPr>
                        <a:t>RISKS</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260" marR="6260" marT="6260" marB="0" anchor="ctr">
                    <a:solidFill>
                      <a:schemeClr val="bg1">
                        <a:lumMod val="95000"/>
                      </a:schemeClr>
                    </a:solidFill>
                  </a:tcPr>
                </a:tc>
                <a:tc>
                  <a:txBody>
                    <a:bodyPr/>
                    <a:lstStyle/>
                    <a:p>
                      <a:pPr algn="ctr">
                        <a:lnSpc>
                          <a:spcPct val="107000"/>
                        </a:lnSpc>
                        <a:spcAft>
                          <a:spcPts val="800"/>
                        </a:spcAft>
                      </a:pPr>
                      <a:r>
                        <a:rPr lang="en-ZA" sz="1600" b="1" dirty="0">
                          <a:effectLst/>
                          <a:latin typeface="Arial" panose="020B0604020202020204" pitchFamily="34" charset="0"/>
                          <a:cs typeface="Arial" panose="020B0604020202020204" pitchFamily="34" charset="0"/>
                        </a:rPr>
                        <a:t>Mitigations</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260" marR="6260" marT="6260" marB="0" anchor="ctr">
                    <a:solidFill>
                      <a:schemeClr val="bg1">
                        <a:lumMod val="95000"/>
                      </a:schemeClr>
                    </a:solidFill>
                  </a:tcPr>
                </a:tc>
                <a:extLst>
                  <a:ext uri="{0D108BD9-81ED-4DB2-BD59-A6C34878D82A}">
                    <a16:rowId xmlns:a16="http://schemas.microsoft.com/office/drawing/2014/main" val="10000"/>
                  </a:ext>
                </a:extLst>
              </a:tr>
              <a:tr h="1538812">
                <a:tc>
                  <a:txBody>
                    <a:bodyPr/>
                    <a:lstStyle/>
                    <a:p>
                      <a:pPr marL="0" indent="0" algn="ctr">
                        <a:lnSpc>
                          <a:spcPct val="107000"/>
                        </a:lnSpc>
                        <a:spcAft>
                          <a:spcPts val="800"/>
                        </a:spcAft>
                        <a:buFont typeface="+mj-lt"/>
                        <a:buNone/>
                      </a:pPr>
                      <a:r>
                        <a:rPr lang="en-US" sz="1600" dirty="0">
                          <a:solidFill>
                            <a:schemeClr val="tx1"/>
                          </a:solidFill>
                          <a:latin typeface="Arial" panose="020B0604020202020204" pitchFamily="34" charset="0"/>
                          <a:cs typeface="Arial" panose="020B0604020202020204" pitchFamily="34" charset="0"/>
                        </a:rPr>
                        <a:t>1.</a:t>
                      </a:r>
                      <a:endParaRPr lang="en-ZA" sz="1600" dirty="0">
                        <a:solidFill>
                          <a:schemeClr val="tx1"/>
                        </a:solidFill>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tc>
                  <a:txBody>
                    <a:bodyPr/>
                    <a:lstStyle/>
                    <a:p>
                      <a:pPr marL="173038" indent="-87313" algn="l" defTabSz="361950"/>
                      <a:r>
                        <a:rPr lang="en-ZA" sz="1600" dirty="0">
                          <a:latin typeface="Arial" panose="020B0604020202020204" pitchFamily="34" charset="0"/>
                          <a:cs typeface="Arial" panose="020B0604020202020204" pitchFamily="34" charset="0"/>
                        </a:rPr>
                        <a:t> Risk of not completing all lapsed</a:t>
                      </a:r>
                      <a:r>
                        <a:rPr lang="en-ZA"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TDG grant by end of March 2021</a:t>
                      </a:r>
                    </a:p>
                    <a:p>
                      <a:pPr algn="l">
                        <a:lnSpc>
                          <a:spcPct val="107000"/>
                        </a:lnSpc>
                        <a:spcAft>
                          <a:spcPts val="800"/>
                        </a:spcAft>
                      </a:pPr>
                      <a:endParaRPr lang="en-ZA" sz="1600" dirty="0">
                        <a:latin typeface="Arial" panose="020B0604020202020204" pitchFamily="34" charset="0"/>
                        <a:cs typeface="Arial" panose="020B0604020202020204" pitchFamily="34" charset="0"/>
                      </a:endParaRPr>
                    </a:p>
                    <a:p>
                      <a:pPr algn="l">
                        <a:lnSpc>
                          <a:spcPct val="107000"/>
                        </a:lnSpc>
                        <a:spcAft>
                          <a:spcPts val="800"/>
                        </a:spcAft>
                      </a:pPr>
                      <a:endParaRPr lang="en-ZA"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tc>
                  <a:txBody>
                    <a:bodyPr/>
                    <a:lstStyle/>
                    <a:p>
                      <a:pPr marL="379413" lvl="0" indent="-285750" algn="l">
                        <a:lnSpc>
                          <a:spcPct val="107000"/>
                        </a:lnSpc>
                        <a:spcAft>
                          <a:spcPts val="0"/>
                        </a:spcAft>
                        <a:buFont typeface="Arial" panose="020B0604020202020204" pitchFamily="34" charset="0"/>
                        <a:buChar char="•"/>
                      </a:pPr>
                      <a:r>
                        <a:rPr lang="en-ZA" sz="1600" dirty="0">
                          <a:latin typeface="Arial" panose="020B0604020202020204" pitchFamily="34" charset="0"/>
                          <a:cs typeface="Arial" panose="020B0604020202020204" pitchFamily="34" charset="0"/>
                        </a:rPr>
                        <a:t>Number of operating days and hours increased to include weekends (overtime).</a:t>
                      </a:r>
                    </a:p>
                    <a:p>
                      <a:pPr marL="379413"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dirty="0">
                          <a:effectLst/>
                          <a:latin typeface="Arial" panose="020B0604020202020204" pitchFamily="34" charset="0"/>
                          <a:cs typeface="Arial" panose="020B0604020202020204" pitchFamily="34" charset="0"/>
                        </a:rPr>
                        <a:t>Hybrid Assessment model implemented (health/private doctors)</a:t>
                      </a:r>
                    </a:p>
                    <a:p>
                      <a:pPr marL="379413"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Arial"/>
                        </a:rPr>
                        <a:t>Weekly Monitoring and monitoring corrective actions where provinces are lagging behind</a:t>
                      </a:r>
                    </a:p>
                    <a:p>
                      <a:pPr marL="379413"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Arial"/>
                        </a:rPr>
                        <a:t>Continue beyond March 2021, supplement with SRD where possible</a:t>
                      </a:r>
                      <a:endParaRPr lang="en-ZA"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extLst>
                  <a:ext uri="{0D108BD9-81ED-4DB2-BD59-A6C34878D82A}">
                    <a16:rowId xmlns:a16="http://schemas.microsoft.com/office/drawing/2014/main" val="10001"/>
                  </a:ext>
                </a:extLst>
              </a:tr>
              <a:tr h="1160060">
                <a:tc>
                  <a:txBody>
                    <a:bodyPr/>
                    <a:lstStyle/>
                    <a:p>
                      <a:pPr marL="0" indent="0" algn="ctr">
                        <a:lnSpc>
                          <a:spcPct val="107000"/>
                        </a:lnSpc>
                        <a:spcAft>
                          <a:spcPts val="800"/>
                        </a:spcAft>
                        <a:buFont typeface="+mj-lt"/>
                        <a:buNone/>
                      </a:pPr>
                      <a:r>
                        <a:rPr lang="en-US" sz="1600" dirty="0">
                          <a:solidFill>
                            <a:schemeClr val="tx1"/>
                          </a:solidFill>
                          <a:latin typeface="Arial" panose="020B0604020202020204" pitchFamily="34" charset="0"/>
                          <a:cs typeface="Arial" panose="020B0604020202020204" pitchFamily="34" charset="0"/>
                        </a:rPr>
                        <a:t>2.</a:t>
                      </a:r>
                      <a:endParaRPr lang="en-ZA" sz="1600" dirty="0">
                        <a:solidFill>
                          <a:schemeClr val="tx1"/>
                        </a:solidFill>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600" dirty="0">
                          <a:latin typeface="Arial" panose="020B0604020202020204" pitchFamily="34" charset="0"/>
                          <a:cs typeface="Arial" panose="020B0604020202020204" pitchFamily="34" charset="0"/>
                        </a:rPr>
                        <a:t>Limited</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availability of community halls </a:t>
                      </a:r>
                    </a:p>
                    <a:p>
                      <a:pPr marL="0" lvl="0" indent="0" algn="l">
                        <a:lnSpc>
                          <a:spcPct val="107000"/>
                        </a:lnSpc>
                        <a:spcAft>
                          <a:spcPts val="0"/>
                        </a:spcAft>
                        <a:buFont typeface="Symbol" panose="05050102010706020507" pitchFamily="18" charset="2"/>
                        <a:buNone/>
                      </a:pPr>
                      <a:endParaRPr lang="en-ZA"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dirty="0">
                          <a:effectLst/>
                          <a:latin typeface="Arial" panose="020B0604020202020204" pitchFamily="34" charset="0"/>
                          <a:cs typeface="Arial" panose="020B0604020202020204" pitchFamily="34" charset="0"/>
                        </a:rPr>
                        <a:t>SASSA offices utilised as assessment sites  where health is unable to help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dirty="0">
                          <a:effectLst/>
                          <a:latin typeface="Arial" panose="020B0604020202020204" pitchFamily="34" charset="0"/>
                          <a:cs typeface="Arial" panose="020B0604020202020204" pitchFamily="34" charset="0"/>
                        </a:rPr>
                        <a:t>assessments at alternative facilities other than the usual health facilities.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dirty="0">
                          <a:effectLst/>
                          <a:latin typeface="Arial" panose="020B0604020202020204" pitchFamily="34" charset="0"/>
                          <a:cs typeface="Arial" panose="020B0604020202020204" pitchFamily="34" charset="0"/>
                        </a:rPr>
                        <a:t>SASSA trucks used to mitigate the pressures with the facility.</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dirty="0">
                          <a:effectLst/>
                          <a:latin typeface="Arial" panose="020B0604020202020204" pitchFamily="34" charset="0"/>
                          <a:cs typeface="Arial" panose="020B0604020202020204" pitchFamily="34" charset="0"/>
                        </a:rPr>
                        <a:t>Ongoing Robust engagements with local stakeholders</a:t>
                      </a:r>
                      <a:r>
                        <a:rPr lang="en-ZA" sz="1600" baseline="0" dirty="0">
                          <a:effectLst/>
                          <a:latin typeface="Arial" panose="020B0604020202020204" pitchFamily="34" charset="0"/>
                          <a:cs typeface="Arial" panose="020B0604020202020204" pitchFamily="34" charset="0"/>
                        </a:rPr>
                        <a:t> such mayors </a:t>
                      </a:r>
                      <a:r>
                        <a:rPr lang="en-ZA" sz="1600" baseline="0" dirty="0" err="1">
                          <a:effectLst/>
                          <a:latin typeface="Arial" panose="020B0604020202020204" pitchFamily="34" charset="0"/>
                          <a:cs typeface="Arial" panose="020B0604020202020204" pitchFamily="34" charset="0"/>
                        </a:rPr>
                        <a:t>etc</a:t>
                      </a:r>
                      <a:r>
                        <a:rPr lang="en-ZA" sz="1600" baseline="0" dirty="0">
                          <a:effectLst/>
                          <a:latin typeface="Arial" panose="020B0604020202020204" pitchFamily="34" charset="0"/>
                          <a:cs typeface="Arial" panose="020B0604020202020204" pitchFamily="34" charset="0"/>
                        </a:rPr>
                        <a:t> </a:t>
                      </a:r>
                      <a:r>
                        <a:rPr lang="en-ZA" sz="1600" dirty="0">
                          <a:effectLst/>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extLst>
                  <a:ext uri="{0D108BD9-81ED-4DB2-BD59-A6C34878D82A}">
                    <a16:rowId xmlns:a16="http://schemas.microsoft.com/office/drawing/2014/main" val="10002"/>
                  </a:ext>
                </a:extLst>
              </a:tr>
              <a:tr h="1258116">
                <a:tc>
                  <a:txBody>
                    <a:bodyPr/>
                    <a:lstStyle/>
                    <a:p>
                      <a:pPr marL="0" indent="0" algn="ctr">
                        <a:buFont typeface="+mj-lt"/>
                        <a:buNone/>
                      </a:pPr>
                      <a:r>
                        <a:rPr lang="en-US" sz="1600" dirty="0">
                          <a:solidFill>
                            <a:schemeClr val="tx1"/>
                          </a:solidFill>
                          <a:latin typeface="Arial" panose="020B0604020202020204" pitchFamily="34" charset="0"/>
                          <a:cs typeface="Arial" panose="020B0604020202020204" pitchFamily="34" charset="0"/>
                        </a:rPr>
                        <a:t>3.</a:t>
                      </a:r>
                    </a:p>
                  </a:txBody>
                  <a:tcPr marL="6260" marR="6260" marT="6260" marB="0">
                    <a:solidFill>
                      <a:schemeClr val="accent6">
                        <a:lumMod val="20000"/>
                        <a:lumOff val="80000"/>
                      </a:schemeClr>
                    </a:solidFill>
                  </a:tcPr>
                </a:tc>
                <a:tc>
                  <a:txBody>
                    <a:bodyPr/>
                    <a:lstStyle/>
                    <a:p>
                      <a:pPr marL="173038" indent="-87313" algn="l" defTabSz="361950"/>
                      <a:r>
                        <a:rPr lang="en-ZA"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Fatigue of health professional</a:t>
                      </a:r>
                      <a:r>
                        <a:rPr lang="en-US" sz="1600" baseline="0" dirty="0">
                          <a:latin typeface="Arial" panose="020B0604020202020204" pitchFamily="34" charset="0"/>
                          <a:cs typeface="Arial" panose="020B0604020202020204" pitchFamily="34" charset="0"/>
                        </a:rPr>
                        <a:t>s </a:t>
                      </a:r>
                      <a:endParaRPr lang="en-US" sz="1600" dirty="0">
                        <a:latin typeface="Arial" panose="020B0604020202020204" pitchFamily="34" charset="0"/>
                        <a:cs typeface="Arial" panose="020B0604020202020204" pitchFamily="34" charset="0"/>
                      </a:endParaRPr>
                    </a:p>
                    <a:p>
                      <a:pPr marL="0" marR="0" lvl="2" indent="0" algn="l" defTabSz="914400" rtl="0" eaLnBrk="1" fontAlgn="auto" latinLnBrk="0" hangingPunct="1">
                        <a:lnSpc>
                          <a:spcPct val="107000"/>
                        </a:lnSpc>
                        <a:spcBef>
                          <a:spcPts val="0"/>
                        </a:spcBef>
                        <a:spcAft>
                          <a:spcPts val="800"/>
                        </a:spcAft>
                        <a:buClrTx/>
                        <a:buSzTx/>
                        <a:buFontTx/>
                        <a:buNone/>
                        <a:tabLst/>
                        <a:defRPr/>
                      </a:pPr>
                      <a:r>
                        <a:rPr lang="en-US" sz="1600" dirty="0">
                          <a:latin typeface="Arial" panose="020B0604020202020204" pitchFamily="34" charset="0"/>
                          <a:cs typeface="Arial" panose="020B0604020202020204" pitchFamily="34" charset="0"/>
                        </a:rPr>
                        <a:t> (Limited availability of doctors )</a:t>
                      </a:r>
                    </a:p>
                    <a:p>
                      <a:pPr algn="l">
                        <a:lnSpc>
                          <a:spcPct val="107000"/>
                        </a:lnSpc>
                        <a:spcAft>
                          <a:spcPts val="800"/>
                        </a:spcAft>
                      </a:pPr>
                      <a:endParaRPr lang="en-ZA"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tc>
                  <a:txBody>
                    <a:bodyPr/>
                    <a:lstStyle/>
                    <a:p>
                      <a:pPr marL="379413"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a:effectLst/>
                          <a:latin typeface="Arial" panose="020B0604020202020204" pitchFamily="34" charset="0"/>
                          <a:cs typeface="Arial" panose="020B0604020202020204" pitchFamily="34" charset="0"/>
                        </a:rPr>
                        <a:t>Alternative supplementary medical assessment system currently</a:t>
                      </a:r>
                      <a:r>
                        <a:rPr lang="en-US" sz="1600" baseline="0" dirty="0">
                          <a:effectLst/>
                          <a:latin typeface="Arial" panose="020B0604020202020204" pitchFamily="34" charset="0"/>
                          <a:cs typeface="Arial" panose="020B0604020202020204" pitchFamily="34" charset="0"/>
                        </a:rPr>
                        <a:t> being concluded. </a:t>
                      </a:r>
                      <a:r>
                        <a:rPr lang="en-GB" sz="16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Arial"/>
                        </a:rPr>
                        <a:t>folder review medical assessment with telephonic follow up where file does not provide sufficient information.</a:t>
                      </a:r>
                      <a:r>
                        <a:rPr lang="en-ZA" sz="1600" dirty="0">
                          <a:effectLst/>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5" name="Title 1"/>
          <p:cNvSpPr>
            <a:spLocks noGrp="1"/>
          </p:cNvSpPr>
          <p:nvPr>
            <p:ph type="title"/>
          </p:nvPr>
        </p:nvSpPr>
        <p:spPr>
          <a:xfrm>
            <a:off x="155275" y="103517"/>
            <a:ext cx="7643004" cy="517586"/>
          </a:xfrm>
        </p:spPr>
        <p:txBody>
          <a:bodyPr>
            <a:normAutofit fontScale="90000"/>
          </a:bodyPr>
          <a:lstStyle/>
          <a:p>
            <a:pPr algn="ctr"/>
            <a:r>
              <a:rPr lang="en-US" dirty="0"/>
              <a:t>Potential Risks</a:t>
            </a:r>
            <a:endParaRPr lang="en-GB" dirty="0"/>
          </a:p>
        </p:txBody>
      </p:sp>
    </p:spTree>
    <p:extLst>
      <p:ext uri="{BB962C8B-B14F-4D97-AF65-F5344CB8AC3E}">
        <p14:creationId xmlns:p14="http://schemas.microsoft.com/office/powerpoint/2010/main" val="9386414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2528" y="1088404"/>
          <a:ext cx="8971471" cy="5289699"/>
        </p:xfrm>
        <a:graphic>
          <a:graphicData uri="http://schemas.openxmlformats.org/drawingml/2006/table">
            <a:tbl>
              <a:tblPr>
                <a:tableStyleId>{5940675A-B579-460E-94D1-54222C63F5DA}</a:tableStyleId>
              </a:tblPr>
              <a:tblGrid>
                <a:gridCol w="767140">
                  <a:extLst>
                    <a:ext uri="{9D8B030D-6E8A-4147-A177-3AD203B41FA5}">
                      <a16:colId xmlns:a16="http://schemas.microsoft.com/office/drawing/2014/main" val="20000"/>
                    </a:ext>
                  </a:extLst>
                </a:gridCol>
                <a:gridCol w="3035744">
                  <a:extLst>
                    <a:ext uri="{9D8B030D-6E8A-4147-A177-3AD203B41FA5}">
                      <a16:colId xmlns:a16="http://schemas.microsoft.com/office/drawing/2014/main" val="20001"/>
                    </a:ext>
                  </a:extLst>
                </a:gridCol>
                <a:gridCol w="5168587">
                  <a:extLst>
                    <a:ext uri="{9D8B030D-6E8A-4147-A177-3AD203B41FA5}">
                      <a16:colId xmlns:a16="http://schemas.microsoft.com/office/drawing/2014/main" val="20002"/>
                    </a:ext>
                  </a:extLst>
                </a:gridCol>
              </a:tblGrid>
              <a:tr h="468622">
                <a:tc>
                  <a:txBody>
                    <a:bodyPr/>
                    <a:lstStyle/>
                    <a:p>
                      <a:pPr algn="ctr">
                        <a:lnSpc>
                          <a:spcPct val="107000"/>
                        </a:lnSpc>
                        <a:spcBef>
                          <a:spcPts val="600"/>
                        </a:spcBef>
                        <a:spcAft>
                          <a:spcPts val="60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Item No</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260" marR="6260" marT="6260" marB="0" anchor="ctr">
                    <a:solidFill>
                      <a:schemeClr val="bg1">
                        <a:lumMod val="95000"/>
                      </a:schemeClr>
                    </a:solidFill>
                  </a:tcPr>
                </a:tc>
                <a:tc>
                  <a:txBody>
                    <a:bodyPr/>
                    <a:lstStyle/>
                    <a:p>
                      <a:pPr algn="ctr">
                        <a:lnSpc>
                          <a:spcPct val="107000"/>
                        </a:lnSpc>
                        <a:spcBef>
                          <a:spcPts val="600"/>
                        </a:spcBef>
                        <a:spcAft>
                          <a:spcPts val="600"/>
                        </a:spcAft>
                      </a:pPr>
                      <a:r>
                        <a:rPr lang="en-ZA" sz="1600" b="1" dirty="0">
                          <a:effectLst/>
                          <a:latin typeface="Arial" panose="020B0604020202020204" pitchFamily="34" charset="0"/>
                          <a:cs typeface="Arial" panose="020B0604020202020204" pitchFamily="34" charset="0"/>
                        </a:rPr>
                        <a:t>RISK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260" marR="6260" marT="6260" marB="0" anchor="ctr">
                    <a:solidFill>
                      <a:schemeClr val="bg1">
                        <a:lumMod val="95000"/>
                      </a:schemeClr>
                    </a:solidFill>
                  </a:tcPr>
                </a:tc>
                <a:tc>
                  <a:txBody>
                    <a:bodyPr/>
                    <a:lstStyle/>
                    <a:p>
                      <a:pPr algn="ctr">
                        <a:lnSpc>
                          <a:spcPct val="107000"/>
                        </a:lnSpc>
                        <a:spcBef>
                          <a:spcPts val="600"/>
                        </a:spcBef>
                        <a:spcAft>
                          <a:spcPts val="600"/>
                        </a:spcAft>
                      </a:pPr>
                      <a:r>
                        <a:rPr lang="en-ZA" sz="1600" b="1" dirty="0">
                          <a:effectLst/>
                          <a:latin typeface="Arial" panose="020B0604020202020204" pitchFamily="34" charset="0"/>
                          <a:cs typeface="Arial" panose="020B0604020202020204" pitchFamily="34" charset="0"/>
                        </a:rPr>
                        <a:t>Mitigations put in</a:t>
                      </a:r>
                      <a:r>
                        <a:rPr lang="en-ZA" sz="1600" b="1" baseline="0" dirty="0">
                          <a:effectLst/>
                          <a:latin typeface="Arial" panose="020B0604020202020204" pitchFamily="34" charset="0"/>
                          <a:cs typeface="Arial" panose="020B0604020202020204" pitchFamily="34" charset="0"/>
                        </a:rPr>
                        <a:t> place </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260" marR="6260" marT="6260" marB="0" anchor="ctr">
                    <a:solidFill>
                      <a:schemeClr val="bg1">
                        <a:lumMod val="95000"/>
                      </a:schemeClr>
                    </a:solidFill>
                  </a:tcPr>
                </a:tc>
                <a:extLst>
                  <a:ext uri="{0D108BD9-81ED-4DB2-BD59-A6C34878D82A}">
                    <a16:rowId xmlns:a16="http://schemas.microsoft.com/office/drawing/2014/main" val="10000"/>
                  </a:ext>
                </a:extLst>
              </a:tr>
              <a:tr h="1022849">
                <a:tc>
                  <a:txBody>
                    <a:bodyPr/>
                    <a:lstStyle/>
                    <a:p>
                      <a:pPr marL="0" indent="0" algn="ctr">
                        <a:lnSpc>
                          <a:spcPct val="107000"/>
                        </a:lnSpc>
                        <a:spcBef>
                          <a:spcPts val="600"/>
                        </a:spcBef>
                        <a:spcAft>
                          <a:spcPts val="600"/>
                        </a:spcAft>
                        <a:buFont typeface="+mj-lt"/>
                        <a:buNone/>
                      </a:pPr>
                      <a:r>
                        <a:rPr lang="en-US" sz="1600" dirty="0">
                          <a:solidFill>
                            <a:schemeClr val="tx1"/>
                          </a:solidFill>
                          <a:latin typeface="Arial" panose="020B0604020202020204" pitchFamily="34" charset="0"/>
                          <a:cs typeface="Arial" panose="020B0604020202020204" pitchFamily="34" charset="0"/>
                        </a:rPr>
                        <a:t>4.</a:t>
                      </a:r>
                      <a:endParaRPr lang="en-ZA" sz="1600" dirty="0">
                        <a:solidFill>
                          <a:schemeClr val="tx1"/>
                        </a:solidFill>
                        <a:latin typeface="Arial" panose="020B0604020202020204" pitchFamily="34" charset="0"/>
                        <a:cs typeface="Arial" panose="020B0604020202020204" pitchFamily="34" charset="0"/>
                      </a:endParaRPr>
                    </a:p>
                  </a:txBody>
                  <a:tcPr marL="6260" marR="6260" marT="6260" marB="0" anchor="ctr">
                    <a:solidFill>
                      <a:schemeClr val="accent6">
                        <a:lumMod val="20000"/>
                        <a:lumOff val="80000"/>
                      </a:schemeClr>
                    </a:solidFill>
                  </a:tcPr>
                </a:tc>
                <a:tc>
                  <a:txBody>
                    <a:bodyPr/>
                    <a:lstStyle/>
                    <a:p>
                      <a:pPr algn="l">
                        <a:spcBef>
                          <a:spcPts val="600"/>
                        </a:spcBef>
                        <a:spcAft>
                          <a:spcPts val="600"/>
                        </a:spcAft>
                      </a:pPr>
                      <a:r>
                        <a:rPr lang="en-US" sz="1600" dirty="0">
                          <a:latin typeface="Arial" panose="020B0604020202020204" pitchFamily="34" charset="0"/>
                          <a:cs typeface="Arial" panose="020B0604020202020204" pitchFamily="34" charset="0"/>
                        </a:rPr>
                        <a:t>Temporary</a:t>
                      </a:r>
                      <a:r>
                        <a:rPr lang="en-US" sz="1600" baseline="0" dirty="0">
                          <a:latin typeface="Arial" panose="020B0604020202020204" pitchFamily="34" charset="0"/>
                          <a:cs typeface="Arial" panose="020B0604020202020204" pitchFamily="34" charset="0"/>
                        </a:rPr>
                        <a:t> closure of offices due to risk exposure</a:t>
                      </a:r>
                      <a:r>
                        <a:rPr lang="en-US" sz="1600" dirty="0">
                          <a:latin typeface="Arial" panose="020B0604020202020204" pitchFamily="34" charset="0"/>
                          <a:cs typeface="Arial" panose="020B0604020202020204" pitchFamily="34" charset="0"/>
                        </a:rPr>
                        <a:t> – staff contracting acting the virus </a:t>
                      </a:r>
                    </a:p>
                    <a:p>
                      <a:pPr marL="0" lvl="0" indent="0" algn="l">
                        <a:lnSpc>
                          <a:spcPct val="107000"/>
                        </a:lnSpc>
                        <a:spcBef>
                          <a:spcPts val="600"/>
                        </a:spcBef>
                        <a:spcAft>
                          <a:spcPts val="600"/>
                        </a:spcAft>
                        <a:buFont typeface="Symbol" panose="05050102010706020507" pitchFamily="18" charset="2"/>
                        <a:buNone/>
                      </a:pPr>
                      <a:endParaRPr lang="en-ZA"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tc>
                  <a:txBody>
                    <a:bodyPr/>
                    <a:lstStyle/>
                    <a:p>
                      <a:pPr marL="342900" lvl="0" indent="-342900" algn="l">
                        <a:lnSpc>
                          <a:spcPct val="107000"/>
                        </a:lnSpc>
                        <a:spcBef>
                          <a:spcPts val="600"/>
                        </a:spcBef>
                        <a:spcAft>
                          <a:spcPts val="600"/>
                        </a:spcAft>
                        <a:buFont typeface="Symbol" panose="05050102010706020507" pitchFamily="18" charset="2"/>
                        <a:buChar char=""/>
                      </a:pPr>
                      <a:r>
                        <a:rPr lang="en-US" sz="1600" dirty="0">
                          <a:latin typeface="Arial" panose="020B0604020202020204" pitchFamily="34" charset="0"/>
                          <a:cs typeface="Arial" panose="020B0604020202020204" pitchFamily="34" charset="0"/>
                        </a:rPr>
                        <a:t>Rotation of staff at offices and ensuring that we constantly have PPE</a:t>
                      </a:r>
                    </a:p>
                    <a:p>
                      <a:pPr marL="342900" marR="0" lvl="0" indent="-342900" algn="l"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lang="en-US" sz="1600" dirty="0">
                          <a:latin typeface="Arial" panose="020B0604020202020204" pitchFamily="34" charset="0"/>
                          <a:cs typeface="Arial" panose="020B0604020202020204" pitchFamily="34" charset="0"/>
                        </a:rPr>
                        <a:t>Deployment staff from regional and district offices to</a:t>
                      </a:r>
                      <a:r>
                        <a:rPr lang="en-US" sz="1600" baseline="0" dirty="0">
                          <a:latin typeface="Arial" panose="020B0604020202020204" pitchFamily="34" charset="0"/>
                          <a:cs typeface="Arial" panose="020B0604020202020204" pitchFamily="34" charset="0"/>
                        </a:rPr>
                        <a:t> alternative sites to support local offices </a:t>
                      </a:r>
                    </a:p>
                    <a:p>
                      <a:pPr marL="342900" marR="0" lvl="0" indent="-342900" algn="l"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lang="en-US" sz="1600" baseline="0" dirty="0">
                          <a:latin typeface="Arial" panose="020B0604020202020204" pitchFamily="34" charset="0"/>
                          <a:cs typeface="Arial" panose="020B0604020202020204" pitchFamily="34" charset="0"/>
                        </a:rPr>
                        <a:t>Communication to clients on closure of offices and diverting clients to alternative sites</a:t>
                      </a:r>
                      <a:endParaRPr lang="en-ZA"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extLst>
                  <a:ext uri="{0D108BD9-81ED-4DB2-BD59-A6C34878D82A}">
                    <a16:rowId xmlns:a16="http://schemas.microsoft.com/office/drawing/2014/main" val="10001"/>
                  </a:ext>
                </a:extLst>
              </a:tr>
              <a:tr h="1166052">
                <a:tc>
                  <a:txBody>
                    <a:bodyPr/>
                    <a:lstStyle/>
                    <a:p>
                      <a:pPr marL="0" indent="0" algn="ctr">
                        <a:spcBef>
                          <a:spcPts val="600"/>
                        </a:spcBef>
                        <a:spcAft>
                          <a:spcPts val="600"/>
                        </a:spcAft>
                        <a:buFont typeface="+mj-lt"/>
                        <a:buNone/>
                      </a:pPr>
                      <a:r>
                        <a:rPr lang="en-US" sz="1600" dirty="0">
                          <a:solidFill>
                            <a:schemeClr val="tx1"/>
                          </a:solidFill>
                          <a:latin typeface="Arial" panose="020B0604020202020204" pitchFamily="34" charset="0"/>
                          <a:cs typeface="Arial" panose="020B0604020202020204" pitchFamily="34" charset="0"/>
                        </a:rPr>
                        <a:t>5.</a:t>
                      </a:r>
                    </a:p>
                  </a:txBody>
                  <a:tcPr marL="6260" marR="6260" marT="6260" marB="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dirty="0">
                          <a:latin typeface="Arial" panose="020B0604020202020204" pitchFamily="34" charset="0"/>
                          <a:cs typeface="Arial" panose="020B0604020202020204" pitchFamily="34" charset="0"/>
                        </a:rPr>
                        <a:t>Limited number of people that can be accommodated at service points</a:t>
                      </a:r>
                    </a:p>
                    <a:p>
                      <a:pPr marL="0" indent="0" algn="l">
                        <a:spcBef>
                          <a:spcPts val="600"/>
                        </a:spcBef>
                        <a:spcAft>
                          <a:spcPts val="600"/>
                        </a:spcAft>
                        <a:buNone/>
                      </a:pPr>
                      <a:endParaRPr lang="en-US" sz="1600" dirty="0">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tc>
                  <a:txBody>
                    <a:bodyPr/>
                    <a:lstStyle/>
                    <a:p>
                      <a:pPr marL="342900" lvl="0" indent="-342900" algn="l">
                        <a:lnSpc>
                          <a:spcPct val="107000"/>
                        </a:lnSpc>
                        <a:spcBef>
                          <a:spcPts val="600"/>
                        </a:spcBef>
                        <a:spcAft>
                          <a:spcPts val="600"/>
                        </a:spcAft>
                        <a:buFont typeface="Symbol" panose="05050102010706020507" pitchFamily="18" charset="2"/>
                        <a:buChar char=""/>
                      </a:pPr>
                      <a:r>
                        <a:rPr lang="en-US" sz="1600" dirty="0">
                          <a:latin typeface="Arial" panose="020B0604020202020204" pitchFamily="34" charset="0"/>
                          <a:cs typeface="Arial" panose="020B0604020202020204" pitchFamily="34" charset="0"/>
                        </a:rPr>
                        <a:t>Staff rotation</a:t>
                      </a:r>
                      <a:r>
                        <a:rPr lang="en-US" sz="1600" baseline="0" dirty="0">
                          <a:latin typeface="Arial" panose="020B0604020202020204" pitchFamily="34" charset="0"/>
                          <a:cs typeface="Arial" panose="020B0604020202020204" pitchFamily="34" charset="0"/>
                        </a:rPr>
                        <a:t> introduced </a:t>
                      </a:r>
                    </a:p>
                    <a:p>
                      <a:pPr marL="342900" lvl="0" indent="-342900" algn="l">
                        <a:lnSpc>
                          <a:spcPct val="107000"/>
                        </a:lnSpc>
                        <a:spcBef>
                          <a:spcPts val="600"/>
                        </a:spcBef>
                        <a:spcAft>
                          <a:spcPts val="600"/>
                        </a:spcAft>
                        <a:buFont typeface="Symbol" panose="05050102010706020507" pitchFamily="18" charset="2"/>
                        <a:buChar char=""/>
                      </a:pPr>
                      <a:r>
                        <a:rPr lang="en-ZA" sz="1600" dirty="0">
                          <a:effectLst/>
                          <a:latin typeface="Arial" panose="020B0604020202020204" pitchFamily="34" charset="0"/>
                          <a:cs typeface="Arial" panose="020B0604020202020204" pitchFamily="34" charset="0"/>
                        </a:rPr>
                        <a:t>assessments at alternative facilities other than the usual health facilities</a:t>
                      </a:r>
                    </a:p>
                  </a:txBody>
                  <a:tcPr marL="6260" marR="6260" marT="6260" marB="0">
                    <a:solidFill>
                      <a:schemeClr val="accent6">
                        <a:lumMod val="20000"/>
                        <a:lumOff val="80000"/>
                      </a:schemeClr>
                    </a:solidFill>
                  </a:tcPr>
                </a:tc>
                <a:extLst>
                  <a:ext uri="{0D108BD9-81ED-4DB2-BD59-A6C34878D82A}">
                    <a16:rowId xmlns:a16="http://schemas.microsoft.com/office/drawing/2014/main" val="10002"/>
                  </a:ext>
                </a:extLst>
              </a:tr>
              <a:tr h="1797422">
                <a:tc>
                  <a:txBody>
                    <a:bodyPr/>
                    <a:lstStyle/>
                    <a:p>
                      <a:pPr marL="0" indent="0" algn="ctr">
                        <a:lnSpc>
                          <a:spcPct val="107000"/>
                        </a:lnSpc>
                        <a:spcBef>
                          <a:spcPts val="600"/>
                        </a:spcBef>
                        <a:spcAft>
                          <a:spcPts val="600"/>
                        </a:spcAft>
                        <a:buFont typeface="+mj-lt"/>
                        <a:buNone/>
                      </a:pPr>
                      <a:r>
                        <a:rPr lang="en-US" sz="1600" dirty="0">
                          <a:solidFill>
                            <a:schemeClr val="tx1"/>
                          </a:solidFill>
                          <a:latin typeface="Arial" panose="020B0604020202020204" pitchFamily="34" charset="0"/>
                          <a:cs typeface="Arial" panose="020B0604020202020204" pitchFamily="34" charset="0"/>
                        </a:rPr>
                        <a:t>6.</a:t>
                      </a:r>
                      <a:endParaRPr lang="en-ZA" sz="1600" dirty="0">
                        <a:solidFill>
                          <a:schemeClr val="tx1"/>
                        </a:solidFill>
                        <a:latin typeface="Arial" panose="020B0604020202020204" pitchFamily="34" charset="0"/>
                        <a:cs typeface="Arial" panose="020B0604020202020204" pitchFamily="34" charset="0"/>
                      </a:endParaRPr>
                    </a:p>
                  </a:txBody>
                  <a:tcPr marL="6260" marR="6260" marT="6260" marB="0">
                    <a:solidFill>
                      <a:schemeClr val="accent6">
                        <a:lumMod val="20000"/>
                        <a:lumOff val="80000"/>
                      </a:schemeClr>
                    </a:solidFill>
                  </a:tcPr>
                </a:tc>
                <a:tc>
                  <a:txBody>
                    <a:bodyPr/>
                    <a:lstStyle/>
                    <a:p>
                      <a:pPr lvl="0" algn="l">
                        <a:spcBef>
                          <a:spcPts val="600"/>
                        </a:spcBef>
                        <a:spcAft>
                          <a:spcPts val="600"/>
                        </a:spcAft>
                      </a:pPr>
                      <a:r>
                        <a:rPr lang="en-US" sz="1600" dirty="0">
                          <a:latin typeface="Arial" panose="020B0604020202020204" pitchFamily="34" charset="0"/>
                          <a:cs typeface="Arial" panose="020B0604020202020204" pitchFamily="34" charset="0"/>
                        </a:rPr>
                        <a:t>Criminals queuing and selling spaces </a:t>
                      </a:r>
                    </a:p>
                  </a:txBody>
                  <a:tcPr marL="6260" marR="6260" marT="6260" marB="0">
                    <a:solidFill>
                      <a:schemeClr val="accent6">
                        <a:lumMod val="20000"/>
                        <a:lumOff val="80000"/>
                      </a:schemeClr>
                    </a:solidFill>
                  </a:tcPr>
                </a:tc>
                <a:tc>
                  <a:txBody>
                    <a:bodyPr/>
                    <a:lstStyle/>
                    <a:p>
                      <a:pPr marL="342900" marR="0" lvl="0" indent="-342900" algn="l"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lang="en-US" sz="1600" dirty="0">
                          <a:latin typeface="Arial" panose="020B0604020202020204" pitchFamily="34" charset="0"/>
                          <a:cs typeface="Arial" panose="020B0604020202020204" pitchFamily="34" charset="0"/>
                        </a:rPr>
                        <a:t>Booking system introduced</a:t>
                      </a:r>
                      <a:r>
                        <a:rPr lang="en-US" sz="1600" baseline="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lang="en-ZA" sz="1600" dirty="0">
                          <a:latin typeface="Arial" panose="020B0604020202020204" pitchFamily="34" charset="0"/>
                          <a:cs typeface="Arial" panose="020B0604020202020204" pitchFamily="34" charset="0"/>
                        </a:rPr>
                        <a:t>Number of operating days and hours increased to include weekends (overtime).</a:t>
                      </a:r>
                    </a:p>
                    <a:p>
                      <a:pPr marL="342900" marR="0" lvl="0" indent="-342900" algn="l"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lang="en-US" sz="1600" dirty="0">
                          <a:latin typeface="Arial" panose="020B0604020202020204" pitchFamily="34" charset="0"/>
                          <a:cs typeface="Arial" panose="020B0604020202020204" pitchFamily="34" charset="0"/>
                        </a:rPr>
                        <a:t>Referral</a:t>
                      </a:r>
                      <a:r>
                        <a:rPr lang="en-US" sz="1600" baseline="0" dirty="0">
                          <a:latin typeface="Arial" panose="020B0604020202020204" pitchFamily="34" charset="0"/>
                          <a:cs typeface="Arial" panose="020B0604020202020204" pitchFamily="34" charset="0"/>
                        </a:rPr>
                        <a:t> forms availed online </a:t>
                      </a:r>
                    </a:p>
                    <a:p>
                      <a:pPr marL="342900" marR="0" lvl="0" indent="-342900" algn="l" defTabSz="914400" rtl="0" eaLnBrk="1" fontAlgn="auto" latinLnBrk="0" hangingPunct="1">
                        <a:lnSpc>
                          <a:spcPct val="107000"/>
                        </a:lnSpc>
                        <a:spcBef>
                          <a:spcPts val="600"/>
                        </a:spcBef>
                        <a:spcAft>
                          <a:spcPts val="600"/>
                        </a:spcAft>
                        <a:buClrTx/>
                        <a:buSzTx/>
                        <a:buFont typeface="Symbol" panose="05050102010706020507" pitchFamily="18" charset="2"/>
                        <a:buChar char=""/>
                        <a:tabLst/>
                        <a:defRPr/>
                      </a:pPr>
                      <a:r>
                        <a:rPr lang="en-US" sz="1600" dirty="0">
                          <a:latin typeface="Arial" panose="020B0604020202020204" pitchFamily="34" charset="0"/>
                          <a:cs typeface="Arial" panose="020B0604020202020204" pitchFamily="34" charset="0"/>
                        </a:rPr>
                        <a:t>Alternative venues utilized to reduce congestion </a:t>
                      </a:r>
                    </a:p>
                  </a:txBody>
                  <a:tcPr marL="6260" marR="6260" marT="6260" marB="0">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15810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PLANS TO OPERATIONALISE THE INTERVENTIONS </a:t>
            </a:r>
            <a:endParaRPr lang="en-GB" dirty="0"/>
          </a:p>
        </p:txBody>
      </p:sp>
    </p:spTree>
    <p:extLst>
      <p:ext uri="{BB962C8B-B14F-4D97-AF65-F5344CB8AC3E}">
        <p14:creationId xmlns:p14="http://schemas.microsoft.com/office/powerpoint/2010/main" val="37285649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457200" y="178231"/>
            <a:ext cx="8229600" cy="1143001"/>
          </a:xfrm>
          <a:prstGeom prst="rect">
            <a:avLst/>
          </a:prstGeom>
        </p:spPr>
        <p:txBody>
          <a:bodyPr/>
          <a:lstStyle/>
          <a:p>
            <a:pPr algn="ctr">
              <a:defRPr sz="2400"/>
            </a:pPr>
            <a:r>
              <a:rPr dirty="0"/>
              <a:t>High Level Project Plan: </a:t>
            </a:r>
            <a:br>
              <a:rPr dirty="0"/>
            </a:br>
            <a:r>
              <a:rPr dirty="0"/>
              <a:t>Target Date for Completion: 31 March 2021</a:t>
            </a:r>
          </a:p>
        </p:txBody>
      </p:sp>
      <p:graphicFrame>
        <p:nvGraphicFramePr>
          <p:cNvPr id="487" name="Content Placeholder 4"/>
          <p:cNvGraphicFramePr/>
          <p:nvPr>
            <p:extLst>
              <p:ext uri="{D42A27DB-BD31-4B8C-83A1-F6EECF244321}">
                <p14:modId xmlns:p14="http://schemas.microsoft.com/office/powerpoint/2010/main" val="3401675277"/>
              </p:ext>
            </p:extLst>
          </p:nvPr>
        </p:nvGraphicFramePr>
        <p:xfrm>
          <a:off x="0" y="1270291"/>
          <a:ext cx="9144001" cy="5214670"/>
        </p:xfrm>
        <a:graphic>
          <a:graphicData uri="http://schemas.openxmlformats.org/drawingml/2006/table">
            <a:tbl>
              <a:tblPr firstRow="1" bandRow="1">
                <a:tableStyleId>{5940675A-B579-460E-94D1-54222C63F5DA}</a:tableStyleId>
              </a:tblPr>
              <a:tblGrid>
                <a:gridCol w="1999309">
                  <a:extLst>
                    <a:ext uri="{9D8B030D-6E8A-4147-A177-3AD203B41FA5}">
                      <a16:colId xmlns:a16="http://schemas.microsoft.com/office/drawing/2014/main" val="20000"/>
                    </a:ext>
                  </a:extLst>
                </a:gridCol>
                <a:gridCol w="170685">
                  <a:extLst>
                    <a:ext uri="{9D8B030D-6E8A-4147-A177-3AD203B41FA5}">
                      <a16:colId xmlns:a16="http://schemas.microsoft.com/office/drawing/2014/main" val="20001"/>
                    </a:ext>
                  </a:extLst>
                </a:gridCol>
                <a:gridCol w="2961564">
                  <a:extLst>
                    <a:ext uri="{9D8B030D-6E8A-4147-A177-3AD203B41FA5}">
                      <a16:colId xmlns:a16="http://schemas.microsoft.com/office/drawing/2014/main" val="20002"/>
                    </a:ext>
                  </a:extLst>
                </a:gridCol>
                <a:gridCol w="4012443">
                  <a:extLst>
                    <a:ext uri="{9D8B030D-6E8A-4147-A177-3AD203B41FA5}">
                      <a16:colId xmlns:a16="http://schemas.microsoft.com/office/drawing/2014/main" val="20003"/>
                    </a:ext>
                  </a:extLst>
                </a:gridCol>
              </a:tblGrid>
              <a:tr h="366104">
                <a:tc>
                  <a:txBody>
                    <a:bodyPr/>
                    <a:lstStyle/>
                    <a:p>
                      <a:pPr algn="ctr">
                        <a:spcBef>
                          <a:spcPts val="600"/>
                        </a:spcBef>
                        <a:spcAft>
                          <a:spcPts val="600"/>
                        </a:spcAft>
                        <a:defRPr sz="1800" b="0">
                          <a:solidFill>
                            <a:srgbClr val="000000"/>
                          </a:solidFill>
                        </a:defRPr>
                      </a:pPr>
                      <a:r>
                        <a:rPr lang="en-US" sz="1600" b="1" dirty="0">
                          <a:solidFill>
                            <a:schemeClr val="bg1"/>
                          </a:solidFill>
                          <a:latin typeface="Arial" panose="020B0604020202020204" pitchFamily="34" charset="0"/>
                          <a:cs typeface="Arial" panose="020B0604020202020204" pitchFamily="34" charset="0"/>
                        </a:rPr>
                        <a:t>Theme</a:t>
                      </a: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Time frame</a:t>
                      </a: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Progress</a:t>
                      </a:r>
                    </a:p>
                  </a:txBody>
                  <a:tcPr marL="45720" marR="45720" horzOverflow="overflow">
                    <a:solidFill>
                      <a:schemeClr val="tx1"/>
                    </a:solidFill>
                  </a:tcPr>
                </a:tc>
                <a:extLst>
                  <a:ext uri="{0D108BD9-81ED-4DB2-BD59-A6C34878D82A}">
                    <a16:rowId xmlns:a16="http://schemas.microsoft.com/office/drawing/2014/main" val="10000"/>
                  </a:ext>
                </a:extLst>
              </a:tr>
              <a:tr h="1447999">
                <a:tc gridSpan="2">
                  <a:txBody>
                    <a:bodyPr/>
                    <a:lstStyle/>
                    <a:p>
                      <a:pPr marL="342900" marR="0" lvl="1" indent="-342900" algn="l" defTabSz="914400" rtl="0" eaLnBrk="1" fontAlgn="auto" latinLnBrk="0" hangingPunct="1">
                        <a:lnSpc>
                          <a:spcPct val="100000"/>
                        </a:lnSpc>
                        <a:spcBef>
                          <a:spcPts val="600"/>
                        </a:spcBef>
                        <a:spcAft>
                          <a:spcPts val="600"/>
                        </a:spcAft>
                        <a:buClrTx/>
                        <a:buSzTx/>
                        <a:buFont typeface="+mj-lt"/>
                        <a:buAutoNum type="arabicPeriod"/>
                        <a:tabLst/>
                        <a:defRPr sz="1800"/>
                      </a:pPr>
                      <a:r>
                        <a:rPr lang="en-US" sz="1600" dirty="0">
                          <a:latin typeface="Arial" panose="020B0604020202020204" pitchFamily="34" charset="0"/>
                          <a:cs typeface="Arial" panose="020B0604020202020204" pitchFamily="34" charset="0"/>
                        </a:rPr>
                        <a:t>Reinstatements of lapsed TDGs</a:t>
                      </a:r>
                    </a:p>
                    <a:p>
                      <a:pPr marL="342900" indent="-342900" algn="l">
                        <a:spcBef>
                          <a:spcPts val="600"/>
                        </a:spcBef>
                        <a:spcAft>
                          <a:spcPts val="600"/>
                        </a:spcAft>
                        <a:buFont typeface="+mj-lt"/>
                        <a:buAutoNum type="arabicPeriod"/>
                        <a:defRPr sz="1800"/>
                      </a:pPr>
                      <a:endParaRPr sz="1600" dirty="0">
                        <a:latin typeface="Arial" panose="020B0604020202020204" pitchFamily="34" charset="0"/>
                        <a:cs typeface="Arial" panose="020B0604020202020204" pitchFamily="34" charset="0"/>
                      </a:endParaRPr>
                    </a:p>
                  </a:txBody>
                  <a:tcPr marL="45720" marR="45720" horzOverflow="overflow"/>
                </a:tc>
                <a:tc hMerge="1">
                  <a:txBody>
                    <a:bodyPr/>
                    <a:lstStyle/>
                    <a:p>
                      <a:pPr algn="l">
                        <a:spcBef>
                          <a:spcPts val="600"/>
                        </a:spcBef>
                        <a:spcAft>
                          <a:spcPts val="600"/>
                        </a:spcAft>
                        <a:defRPr sz="1800"/>
                      </a:pPr>
                      <a:endParaRPr sz="1600" dirty="0"/>
                    </a:p>
                  </a:txBody>
                  <a:tcPr marL="45720" marR="45720" horzOverflow="overflow"/>
                </a:tc>
                <a:tc>
                  <a:txBody>
                    <a:bodyPr/>
                    <a:lstStyle/>
                    <a:p>
                      <a:pPr algn="l">
                        <a:spcBef>
                          <a:spcPts val="600"/>
                        </a:spcBef>
                        <a:spcAft>
                          <a:spcPts val="600"/>
                        </a:spcAft>
                        <a:defRPr sz="1800"/>
                      </a:pPr>
                      <a:r>
                        <a:rPr lang="en-US" sz="1600" dirty="0">
                          <a:latin typeface="Arial" panose="020B0604020202020204" pitchFamily="34" charset="0"/>
                          <a:cs typeface="Arial" panose="020B0604020202020204" pitchFamily="34" charset="0"/>
                        </a:rPr>
                        <a:t>Complete re-instatement</a:t>
                      </a:r>
                      <a:r>
                        <a:rPr lang="en-US" sz="1600" baseline="0" dirty="0">
                          <a:latin typeface="Arial" panose="020B0604020202020204" pitchFamily="34" charset="0"/>
                          <a:cs typeface="Arial" panose="020B0604020202020204" pitchFamily="34" charset="0"/>
                        </a:rPr>
                        <a:t> of selected TDGs by February 2021 </a:t>
                      </a:r>
                      <a:endParaRPr sz="1600" dirty="0">
                        <a:latin typeface="Arial" panose="020B0604020202020204" pitchFamily="34" charset="0"/>
                        <a:cs typeface="Arial" panose="020B0604020202020204" pitchFamily="34" charset="0"/>
                      </a:endParaRPr>
                    </a:p>
                  </a:txBody>
                  <a:tcPr marL="45720" marR="45720" horzOverflow="overflow"/>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dirty="0">
                          <a:solidFill>
                            <a:srgbClr val="000000"/>
                          </a:solidFill>
                          <a:effectLst/>
                          <a:latin typeface="Arial" panose="020B0604020202020204" pitchFamily="34" charset="0"/>
                        </a:rPr>
                        <a:t>The reinstatements</a:t>
                      </a:r>
                      <a:r>
                        <a:rPr lang="en-US" sz="1600" b="0" i="0" u="none" strike="noStrike" baseline="0" dirty="0">
                          <a:solidFill>
                            <a:srgbClr val="000000"/>
                          </a:solidFill>
                          <a:effectLst/>
                          <a:latin typeface="Arial" panose="020B0604020202020204" pitchFamily="34" charset="0"/>
                        </a:rPr>
                        <a:t> for selected beneficiaries have  been completed</a:t>
                      </a:r>
                    </a:p>
                    <a:p>
                      <a:pPr marL="285750" marR="0" lvl="2"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Arial" panose="020B0604020202020204" pitchFamily="34" charset="0"/>
                        </a:rPr>
                        <a:t>59 years: 9 295</a:t>
                      </a: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Arial" panose="020B0604020202020204" pitchFamily="34" charset="0"/>
                        </a:rPr>
                        <a:t>TDG + grant in aid: 6 079</a:t>
                      </a: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Arial" panose="020B0604020202020204" pitchFamily="34" charset="0"/>
                        </a:rPr>
                        <a:t>TDG + procurator:  577</a:t>
                      </a:r>
                    </a:p>
                    <a:p>
                      <a:pPr marL="285750" marR="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Arial" panose="020B0604020202020204" pitchFamily="34" charset="0"/>
                        </a:rPr>
                        <a:t>TDG + Administrator: 73</a:t>
                      </a: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600" b="1"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001"/>
                  </a:ext>
                </a:extLst>
              </a:tr>
              <a:tr h="2065361">
                <a:tc gridSpan="2">
                  <a:txBody>
                    <a:bodyPr/>
                    <a:lstStyle/>
                    <a:p>
                      <a:pPr marL="342900" indent="-342900" algn="l">
                        <a:spcBef>
                          <a:spcPts val="600"/>
                        </a:spcBef>
                        <a:spcAft>
                          <a:spcPts val="600"/>
                        </a:spcAft>
                        <a:buFont typeface="+mj-lt"/>
                        <a:buAutoNum type="arabicPeriod" startAt="2"/>
                        <a:defRPr sz="1800"/>
                      </a:pPr>
                      <a:r>
                        <a:rPr lang="en-US" sz="1600" dirty="0">
                          <a:latin typeface="Arial" panose="020B0604020202020204" pitchFamily="34" charset="0"/>
                          <a:cs typeface="Arial" panose="020B0604020202020204" pitchFamily="34" charset="0"/>
                        </a:rPr>
                        <a:t>Reassessments</a:t>
                      </a:r>
                      <a:r>
                        <a:rPr lang="en-US" sz="1600" baseline="0" dirty="0">
                          <a:latin typeface="Arial" panose="020B0604020202020204" pitchFamily="34" charset="0"/>
                          <a:cs typeface="Arial" panose="020B0604020202020204" pitchFamily="34" charset="0"/>
                        </a:rPr>
                        <a:t> of Lapsed TDGs completed</a:t>
                      </a:r>
                      <a:endParaRPr sz="1600" dirty="0">
                        <a:latin typeface="Arial" panose="020B0604020202020204" pitchFamily="34" charset="0"/>
                        <a:cs typeface="Arial" panose="020B0604020202020204" pitchFamily="34" charset="0"/>
                      </a:endParaRPr>
                    </a:p>
                  </a:txBody>
                  <a:tcPr marL="45720" marR="45720" horzOverflow="overflow"/>
                </a:tc>
                <a:tc hMerge="1">
                  <a:txBody>
                    <a:bodyPr/>
                    <a:lstStyle/>
                    <a:p>
                      <a:endParaRPr lang="en-GB"/>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Complete reassessments of 80%</a:t>
                      </a:r>
                      <a:r>
                        <a:rPr lang="en-US" sz="1600" baseline="0" dirty="0">
                          <a:latin typeface="Arial" panose="020B0604020202020204" pitchFamily="34" charset="0"/>
                          <a:cs typeface="Arial" panose="020B0604020202020204" pitchFamily="34" charset="0"/>
                        </a:rPr>
                        <a:t> of lapsed grants by end of March 2021  (157,940)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latin typeface="Arial" panose="020B0604020202020204" pitchFamily="34" charset="0"/>
                          <a:cs typeface="Arial" panose="020B0604020202020204" pitchFamily="34" charset="0"/>
                        </a:rPr>
                        <a:t>01 February 2021</a:t>
                      </a:r>
                    </a:p>
                  </a:txBody>
                  <a:tcPr marL="45720" marR="45720" horzOverflow="overflow"/>
                </a:tc>
                <a:tc>
                  <a:txBody>
                    <a:bodyPr/>
                    <a:lstStyle/>
                    <a:p>
                      <a:pPr marL="285750" indent="-285750" algn="l" fontAlgn="ctr">
                        <a:spcBef>
                          <a:spcPts val="600"/>
                        </a:spcBef>
                        <a:spcAft>
                          <a:spcPts val="600"/>
                        </a:spcAft>
                        <a:buFont typeface="Arial" panose="020B0604020202020204" pitchFamily="34" charset="0"/>
                        <a:buChar char="•"/>
                      </a:pPr>
                      <a:r>
                        <a:rPr lang="en-GB" sz="1600" u="none" strike="noStrike" dirty="0">
                          <a:effectLst/>
                          <a:latin typeface="Arial" panose="020B0604020202020204" pitchFamily="34" charset="0"/>
                          <a:cs typeface="Arial" panose="020B0604020202020204" pitchFamily="34" charset="0"/>
                        </a:rPr>
                        <a:t>38,484 reassessments have been completed countrywide</a:t>
                      </a:r>
                    </a:p>
                    <a:p>
                      <a:pPr marL="285750" indent="-285750" algn="l" fontAlgn="ctr">
                        <a:spcBef>
                          <a:spcPts val="600"/>
                        </a:spcBef>
                        <a:spcAft>
                          <a:spcPts val="600"/>
                        </a:spcAft>
                        <a:buFont typeface="Arial" panose="020B0604020202020204" pitchFamily="34" charset="0"/>
                        <a:buChar char="•"/>
                      </a:pPr>
                      <a:r>
                        <a:rPr lang="en-US" sz="1600" u="none" strike="noStrike" dirty="0">
                          <a:effectLst/>
                          <a:latin typeface="Arial" panose="020B0604020202020204" pitchFamily="34" charset="0"/>
                          <a:cs typeface="Arial" panose="020B0604020202020204" pitchFamily="34" charset="0"/>
                        </a:rPr>
                        <a:t>75,</a:t>
                      </a:r>
                      <a:r>
                        <a:rPr lang="en-US" sz="1600" u="none" strike="noStrike" baseline="0" dirty="0">
                          <a:effectLst/>
                          <a:latin typeface="Arial" panose="020B0604020202020204" pitchFamily="34" charset="0"/>
                          <a:cs typeface="Arial" panose="020B0604020202020204" pitchFamily="34" charset="0"/>
                        </a:rPr>
                        <a:t>434 TDG applicants have been booked for assessments as at 26 January 2021</a:t>
                      </a:r>
                    </a:p>
                    <a:p>
                      <a:pPr marL="285750" marR="0" indent="-285750" algn="l" defTabSz="914400" rtl="0" eaLnBrk="1" fontAlgn="ctr" latinLnBrk="0" hangingPunct="1">
                        <a:lnSpc>
                          <a:spcPct val="100000"/>
                        </a:lnSpc>
                        <a:spcBef>
                          <a:spcPts val="600"/>
                        </a:spcBef>
                        <a:spcAft>
                          <a:spcPts val="600"/>
                        </a:spcAft>
                        <a:buClrTx/>
                        <a:buSzTx/>
                        <a:buFont typeface="Arial" panose="020B0604020202020204" pitchFamily="34" charset="0"/>
                        <a:buChar char="•"/>
                        <a:tabLst/>
                        <a:defRPr/>
                      </a:pPr>
                      <a:r>
                        <a:rPr lang="en-US" sz="1600" b="0" dirty="0"/>
                        <a:t>Introduce paper based assessments to fast-track</a:t>
                      </a:r>
                      <a:r>
                        <a:rPr lang="en-US" sz="1600" b="0" baseline="0" dirty="0"/>
                        <a:t> re-assessment.  </a:t>
                      </a:r>
                    </a:p>
                  </a:txBody>
                  <a:tcPr marL="9525" marR="9525" marT="9525" marB="0"/>
                </a:tc>
                <a:extLst>
                  <a:ext uri="{0D108BD9-81ED-4DB2-BD59-A6C34878D82A}">
                    <a16:rowId xmlns:a16="http://schemas.microsoft.com/office/drawing/2014/main" val="10002"/>
                  </a:ext>
                </a:extLst>
              </a:tr>
              <a:tr h="366104">
                <a:tc gridSpan="2">
                  <a:txBody>
                    <a:bodyPr/>
                    <a:lstStyle/>
                    <a:p>
                      <a:pPr marL="342900" marR="0" lvl="1" indent="-342900" algn="l" defTabSz="914400" rtl="0" eaLnBrk="1" fontAlgn="auto" latinLnBrk="0" hangingPunct="1">
                        <a:lnSpc>
                          <a:spcPct val="100000"/>
                        </a:lnSpc>
                        <a:spcBef>
                          <a:spcPts val="600"/>
                        </a:spcBef>
                        <a:spcAft>
                          <a:spcPts val="600"/>
                        </a:spcAft>
                        <a:buClrTx/>
                        <a:buSzTx/>
                        <a:buFont typeface="+mj-lt"/>
                        <a:buAutoNum type="arabicPeriod" startAt="3"/>
                        <a:tabLst/>
                        <a:defRPr sz="1800"/>
                      </a:pPr>
                      <a:r>
                        <a:rPr lang="en-US" sz="1600" dirty="0">
                          <a:latin typeface="Arial" panose="020B0604020202020204" pitchFamily="34" charset="0"/>
                          <a:cs typeface="Arial" panose="020B0604020202020204" pitchFamily="34" charset="0"/>
                        </a:rPr>
                        <a:t>Reassessments of lapsed CDGs</a:t>
                      </a:r>
                    </a:p>
                    <a:p>
                      <a:pPr marL="342900" indent="-342900" algn="l">
                        <a:spcBef>
                          <a:spcPts val="600"/>
                        </a:spcBef>
                        <a:spcAft>
                          <a:spcPts val="600"/>
                        </a:spcAft>
                        <a:buFont typeface="+mj-lt"/>
                        <a:buAutoNum type="arabicPeriod"/>
                        <a:defRPr sz="1800"/>
                      </a:pPr>
                      <a:endParaRPr sz="1600" dirty="0">
                        <a:latin typeface="Arial" panose="020B0604020202020204" pitchFamily="34" charset="0"/>
                        <a:cs typeface="Arial" panose="020B0604020202020204" pitchFamily="34" charset="0"/>
                      </a:endParaRPr>
                    </a:p>
                  </a:txBody>
                  <a:tcPr marL="45720" marR="45720" horzOverflow="overflow"/>
                </a:tc>
                <a:tc hMerge="1">
                  <a:txBody>
                    <a:bodyPr/>
                    <a:lstStyle/>
                    <a:p>
                      <a:pPr algn="l">
                        <a:spcBef>
                          <a:spcPts val="600"/>
                        </a:spcBef>
                        <a:spcAft>
                          <a:spcPts val="600"/>
                        </a:spcAft>
                        <a:defRPr sz="1800"/>
                      </a:pPr>
                      <a:endParaRPr sz="1600" dirty="0"/>
                    </a:p>
                  </a:txBody>
                  <a:tcPr marL="45720" marR="45720" horzOverflow="overflow"/>
                </a:tc>
                <a:tc>
                  <a:txBody>
                    <a:bodyPr/>
                    <a:lstStyle/>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Reassessments</a:t>
                      </a:r>
                      <a:r>
                        <a:rPr lang="en-ZA" sz="1600" b="0" dirty="0"/>
                        <a:t> all</a:t>
                      </a:r>
                      <a:r>
                        <a:rPr lang="en-ZA" sz="1600" b="0" baseline="0" dirty="0"/>
                        <a:t> o</a:t>
                      </a:r>
                      <a:r>
                        <a:rPr lang="en-ZA" sz="1600" b="0" dirty="0"/>
                        <a:t>f 11 243</a:t>
                      </a:r>
                      <a:r>
                        <a:rPr lang="en-ZA" sz="1600" b="0" baseline="0" dirty="0"/>
                        <a:t> Care Dependency </a:t>
                      </a:r>
                      <a:r>
                        <a:rPr lang="en-ZA" sz="1600" dirty="0"/>
                        <a:t>Grants to be concluded by end of March</a:t>
                      </a:r>
                      <a:r>
                        <a:rPr lang="en-ZA" sz="1600" baseline="0" dirty="0"/>
                        <a:t> 2021</a:t>
                      </a:r>
                      <a:r>
                        <a:rPr lang="en-ZA" sz="1600" dirty="0"/>
                        <a:t> </a:t>
                      </a:r>
                      <a:endParaRPr sz="1600" dirty="0">
                        <a:latin typeface="Arial" panose="020B0604020202020204" pitchFamily="34" charset="0"/>
                        <a:cs typeface="Arial" panose="020B0604020202020204" pitchFamily="34" charset="0"/>
                      </a:endParaRPr>
                    </a:p>
                  </a:txBody>
                  <a:tcPr marL="45720" marR="45720" horzOverflow="overflow"/>
                </a:tc>
                <a:tc>
                  <a:txBody>
                    <a:bodyPr/>
                    <a:lstStyle/>
                    <a:p>
                      <a:pPr marL="285750" marR="0" indent="-285750" algn="l" defTabSz="914400" rtl="0" eaLnBrk="1" fontAlgn="ctr" latinLnBrk="0" hangingPunct="1">
                        <a:lnSpc>
                          <a:spcPct val="100000"/>
                        </a:lnSpc>
                        <a:spcBef>
                          <a:spcPts val="600"/>
                        </a:spcBef>
                        <a:spcAft>
                          <a:spcPts val="600"/>
                        </a:spcAft>
                        <a:buClrTx/>
                        <a:buSzTx/>
                        <a:buFont typeface="Arial" panose="020B0604020202020204" pitchFamily="34" charset="0"/>
                        <a:buChar char="•"/>
                        <a:tabLst/>
                        <a:defRPr/>
                      </a:pPr>
                      <a:r>
                        <a:rPr lang="en-GB" sz="1600" u="none" strike="noStrike" dirty="0">
                          <a:solidFill>
                            <a:schemeClr val="tx1"/>
                          </a:solidFill>
                          <a:effectLst/>
                          <a:latin typeface="Arial" panose="020B0604020202020204" pitchFamily="34" charset="0"/>
                          <a:cs typeface="Arial" panose="020B0604020202020204" pitchFamily="34" charset="0"/>
                        </a:rPr>
                        <a:t>75%</a:t>
                      </a:r>
                      <a:r>
                        <a:rPr lang="en-GB" sz="1600" u="none" strike="noStrike" baseline="0" dirty="0">
                          <a:solidFill>
                            <a:schemeClr val="tx1"/>
                          </a:solidFill>
                          <a:effectLst/>
                          <a:latin typeface="Arial" panose="020B0604020202020204" pitchFamily="34" charset="0"/>
                          <a:cs typeface="Arial" panose="020B0604020202020204" pitchFamily="34" charset="0"/>
                        </a:rPr>
                        <a:t> of </a:t>
                      </a:r>
                      <a:r>
                        <a:rPr lang="en-GB" sz="1600" u="none" strike="noStrike" dirty="0">
                          <a:solidFill>
                            <a:schemeClr val="tx1"/>
                          </a:solidFill>
                          <a:effectLst/>
                          <a:latin typeface="Arial" panose="020B0604020202020204" pitchFamily="34" charset="0"/>
                          <a:cs typeface="Arial" panose="020B0604020202020204" pitchFamily="34" charset="0"/>
                        </a:rPr>
                        <a:t> </a:t>
                      </a:r>
                      <a:r>
                        <a:rPr lang="en-GB" sz="1600" u="none" strike="noStrike" dirty="0">
                          <a:effectLst/>
                          <a:latin typeface="Arial" panose="020B0604020202020204" pitchFamily="34" charset="0"/>
                          <a:cs typeface="Arial" panose="020B0604020202020204" pitchFamily="34" charset="0"/>
                        </a:rPr>
                        <a:t>CDG re-assessments have been completed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135625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457200" y="178231"/>
            <a:ext cx="8229600" cy="1143001"/>
          </a:xfrm>
          <a:prstGeom prst="rect">
            <a:avLst/>
          </a:prstGeom>
        </p:spPr>
        <p:txBody>
          <a:bodyPr/>
          <a:lstStyle/>
          <a:p>
            <a:pPr algn="ctr">
              <a:defRPr sz="2400"/>
            </a:pPr>
            <a:r>
              <a:rPr dirty="0"/>
              <a:t>High Level Project Plan: </a:t>
            </a:r>
            <a:br>
              <a:rPr dirty="0"/>
            </a:br>
            <a:r>
              <a:rPr dirty="0"/>
              <a:t>Target Date for Completion: 31 March 2021</a:t>
            </a:r>
          </a:p>
        </p:txBody>
      </p:sp>
      <p:graphicFrame>
        <p:nvGraphicFramePr>
          <p:cNvPr id="487" name="Content Placeholder 4"/>
          <p:cNvGraphicFramePr/>
          <p:nvPr>
            <p:extLst>
              <p:ext uri="{D42A27DB-BD31-4B8C-83A1-F6EECF244321}">
                <p14:modId xmlns:p14="http://schemas.microsoft.com/office/powerpoint/2010/main" val="1280631003"/>
              </p:ext>
            </p:extLst>
          </p:nvPr>
        </p:nvGraphicFramePr>
        <p:xfrm>
          <a:off x="0" y="1424173"/>
          <a:ext cx="9144001" cy="5037068"/>
        </p:xfrm>
        <a:graphic>
          <a:graphicData uri="http://schemas.openxmlformats.org/drawingml/2006/table">
            <a:tbl>
              <a:tblPr firstRow="1" bandRow="1">
                <a:tableStyleId>{5940675A-B579-460E-94D1-54222C63F5DA}</a:tableStyleId>
              </a:tblPr>
              <a:tblGrid>
                <a:gridCol w="982640">
                  <a:extLst>
                    <a:ext uri="{9D8B030D-6E8A-4147-A177-3AD203B41FA5}">
                      <a16:colId xmlns:a16="http://schemas.microsoft.com/office/drawing/2014/main" val="20000"/>
                    </a:ext>
                  </a:extLst>
                </a:gridCol>
                <a:gridCol w="1016669">
                  <a:extLst>
                    <a:ext uri="{9D8B030D-6E8A-4147-A177-3AD203B41FA5}">
                      <a16:colId xmlns:a16="http://schemas.microsoft.com/office/drawing/2014/main" val="20001"/>
                    </a:ext>
                  </a:extLst>
                </a:gridCol>
                <a:gridCol w="75754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4558352">
                  <a:extLst>
                    <a:ext uri="{9D8B030D-6E8A-4147-A177-3AD203B41FA5}">
                      <a16:colId xmlns:a16="http://schemas.microsoft.com/office/drawing/2014/main" val="20004"/>
                    </a:ext>
                  </a:extLst>
                </a:gridCol>
              </a:tblGrid>
              <a:tr h="297336">
                <a:tc gridSpan="2">
                  <a:txBody>
                    <a:bodyPr/>
                    <a:lstStyle/>
                    <a:p>
                      <a:pPr algn="ctr">
                        <a:spcBef>
                          <a:spcPts val="600"/>
                        </a:spcBef>
                        <a:spcAft>
                          <a:spcPts val="600"/>
                        </a:spcAft>
                        <a:defRPr sz="1800" b="0">
                          <a:solidFill>
                            <a:srgbClr val="000000"/>
                          </a:solidFill>
                        </a:defRPr>
                      </a:pPr>
                      <a:r>
                        <a:rPr lang="en-US" sz="1600" b="1" dirty="0">
                          <a:solidFill>
                            <a:schemeClr val="bg1"/>
                          </a:solidFill>
                          <a:latin typeface="Arial" panose="020B0604020202020204" pitchFamily="34" charset="0"/>
                          <a:cs typeface="Arial" panose="020B0604020202020204" pitchFamily="34" charset="0"/>
                        </a:rPr>
                        <a:t>Theme (Sub-theme)</a:t>
                      </a: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hMerge="1">
                  <a:txBody>
                    <a:bodyPr/>
                    <a:lstStyle/>
                    <a:p>
                      <a:endParaRPr lang="en-GB"/>
                    </a:p>
                  </a:txBody>
                  <a:tcPr/>
                </a:tc>
                <a:tc>
                  <a:txBody>
                    <a:bodyPr/>
                    <a:lstStyle/>
                    <a:p>
                      <a:pPr algn="ctr">
                        <a:spcBef>
                          <a:spcPts val="600"/>
                        </a:spcBef>
                        <a:spcAft>
                          <a:spcPts val="600"/>
                        </a:spcAft>
                        <a:defRPr sz="1800" b="0">
                          <a:solidFill>
                            <a:srgbClr val="000000"/>
                          </a:solidFill>
                        </a:defRPr>
                      </a:pP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Time frame</a:t>
                      </a: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Progress</a:t>
                      </a:r>
                    </a:p>
                  </a:txBody>
                  <a:tcPr marL="45720" marR="45720" horzOverflow="overflow">
                    <a:solidFill>
                      <a:schemeClr val="tx1"/>
                    </a:solidFill>
                  </a:tcPr>
                </a:tc>
                <a:extLst>
                  <a:ext uri="{0D108BD9-81ED-4DB2-BD59-A6C34878D82A}">
                    <a16:rowId xmlns:a16="http://schemas.microsoft.com/office/drawing/2014/main" val="10000"/>
                  </a:ext>
                </a:extLst>
              </a:tr>
              <a:tr h="513581">
                <a:tc rowSpan="3">
                  <a:txBody>
                    <a:bodyPr/>
                    <a:lstStyle/>
                    <a:p>
                      <a:pPr marL="0" marR="0" lvl="1" indent="0" algn="l" defTabSz="914400" rtl="0" eaLnBrk="1" fontAlgn="auto" latinLnBrk="0" hangingPunct="1">
                        <a:lnSpc>
                          <a:spcPct val="100000"/>
                        </a:lnSpc>
                        <a:spcBef>
                          <a:spcPts val="600"/>
                        </a:spcBef>
                        <a:spcAft>
                          <a:spcPts val="600"/>
                        </a:spcAft>
                        <a:buClrTx/>
                        <a:buSzTx/>
                        <a:buFont typeface="+mj-lt"/>
                        <a:buNone/>
                        <a:tabLst/>
                        <a:defRPr sz="1800"/>
                      </a:pPr>
                      <a:r>
                        <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Queue Management</a:t>
                      </a:r>
                    </a:p>
                    <a:p>
                      <a:pPr marL="342900" indent="-342900" algn="l">
                        <a:spcBef>
                          <a:spcPts val="600"/>
                        </a:spcBef>
                        <a:spcAft>
                          <a:spcPts val="600"/>
                        </a:spcAft>
                        <a:buFont typeface="+mj-lt"/>
                        <a:buAutoNum type="arabicPeriod"/>
                        <a:defRPr sz="1800"/>
                      </a:pPr>
                      <a:endParaRPr sz="1600" dirty="0">
                        <a:latin typeface="Arial" panose="020B0604020202020204" pitchFamily="34" charset="0"/>
                        <a:cs typeface="Arial" panose="020B0604020202020204" pitchFamily="34" charset="0"/>
                      </a:endParaRPr>
                    </a:p>
                  </a:txBody>
                  <a:tcPr marL="45720" marR="45720" horzOverflow="overflow"/>
                </a:tc>
                <a:tc gridSpan="2">
                  <a:txBody>
                    <a:bodyPr/>
                    <a:lstStyle/>
                    <a:p>
                      <a:pPr marL="285750" lvl="2" indent="-285750" algn="l">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Poor queue management </a:t>
                      </a:r>
                    </a:p>
                  </a:txBody>
                  <a:tcPr marL="45720" marR="45720" horzOverflow="overflow"/>
                </a:tc>
                <a:tc hMerge="1">
                  <a:txBody>
                    <a:bodyPr/>
                    <a:lstStyle/>
                    <a:p>
                      <a:pPr marL="285750" lvl="2" indent="-285750" algn="l">
                        <a:buFont typeface="Arial" panose="020B0604020202020204" pitchFamily="34" charset="0"/>
                        <a:buChar char="•"/>
                      </a:pPr>
                      <a:endParaRPr lang="en-US" sz="1600" dirty="0"/>
                    </a:p>
                  </a:txBody>
                  <a:tcPr marL="45720" marR="45720" horzOverflow="overflow"/>
                </a:tc>
                <a:tc rowSpan="3">
                  <a:txBody>
                    <a:bodyPr/>
                    <a:lstStyle/>
                    <a:p>
                      <a:pPr marL="285750" indent="-285750" algn="l">
                        <a:spcBef>
                          <a:spcPts val="600"/>
                        </a:spcBef>
                        <a:buFont typeface="Arial" panose="020B0604020202020204" pitchFamily="34" charset="0"/>
                        <a:buChar char="•"/>
                      </a:pPr>
                      <a:r>
                        <a:rPr lang="en-US" sz="1600" dirty="0"/>
                        <a:t>Queue management strategy is being implemented immediately</a:t>
                      </a:r>
                    </a:p>
                    <a:p>
                      <a:pPr algn="l">
                        <a:spcBef>
                          <a:spcPts val="600"/>
                        </a:spcBef>
                        <a:spcAft>
                          <a:spcPts val="600"/>
                        </a:spcAft>
                        <a:defRPr sz="1800"/>
                      </a:pPr>
                      <a:endParaRPr sz="1600" dirty="0">
                        <a:latin typeface="Arial" panose="020B0604020202020204" pitchFamily="34" charset="0"/>
                        <a:cs typeface="Arial" panose="020B0604020202020204" pitchFamily="34" charset="0"/>
                      </a:endParaRPr>
                    </a:p>
                  </a:txBody>
                  <a:tcPr marL="45720" marR="45720" horzOverflow="overflow"/>
                </a:tc>
                <a:tc rowSpan="3">
                  <a:txBody>
                    <a:bodyPr/>
                    <a:lstStyle/>
                    <a:p>
                      <a:pPr marL="0" indent="0" algn="l">
                        <a:spcBef>
                          <a:spcPts val="600"/>
                        </a:spcBef>
                        <a:buFont typeface="Arial" panose="020B0604020202020204" pitchFamily="34" charset="0"/>
                        <a:buNone/>
                      </a:pPr>
                      <a:r>
                        <a:rPr lang="en-US" sz="1600" dirty="0"/>
                        <a:t>Generally there has been improvement with managing of queues across the country compared to the past few weeks. </a:t>
                      </a:r>
                    </a:p>
                    <a:p>
                      <a: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dirty="0"/>
                        <a:t>Express queues have been created for persons with special needs </a:t>
                      </a:r>
                    </a:p>
                    <a:p>
                      <a: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dirty="0"/>
                        <a:t>Management teams were dispatched to the different sites to assess the situation and ensure that there are mitigation actions implemented</a:t>
                      </a:r>
                    </a:p>
                    <a:p>
                      <a: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600" dirty="0"/>
                        <a:t>Telephone booking implemented </a:t>
                      </a:r>
                    </a:p>
                    <a:p>
                      <a: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dirty="0"/>
                        <a:t>Volunteers deployed to manage queues and have been given name tags and Bibs for visibility</a:t>
                      </a:r>
                      <a:r>
                        <a:rPr lang="en-US" sz="1600" baseline="0" dirty="0"/>
                        <a:t> </a:t>
                      </a:r>
                    </a:p>
                    <a:p>
                      <a: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600" dirty="0"/>
                        <a:t>Referral letters  provided at queue level and also through electronic channels </a:t>
                      </a:r>
                    </a:p>
                  </a:txBody>
                  <a:tcPr marL="9525" marR="9525" marT="9525" marB="0"/>
                </a:tc>
                <a:extLst>
                  <a:ext uri="{0D108BD9-81ED-4DB2-BD59-A6C34878D82A}">
                    <a16:rowId xmlns:a16="http://schemas.microsoft.com/office/drawing/2014/main" val="10001"/>
                  </a:ext>
                </a:extLst>
              </a:tr>
              <a:tr h="946069">
                <a:tc vMerge="1">
                  <a:txBody>
                    <a:bodyPr/>
                    <a:lstStyle/>
                    <a:p>
                      <a:pPr marL="342900" indent="-342900" algn="l">
                        <a:spcBef>
                          <a:spcPts val="600"/>
                        </a:spcBef>
                        <a:spcAft>
                          <a:spcPts val="600"/>
                        </a:spcAft>
                        <a:buFont typeface="+mj-lt"/>
                        <a:buAutoNum type="arabicPeriod"/>
                        <a:defRPr sz="1800"/>
                      </a:pPr>
                      <a:endParaRPr sz="1600" dirty="0"/>
                    </a:p>
                  </a:txBody>
                  <a:tcPr marL="45720" marR="45720" horzOverflow="overflow"/>
                </a:tc>
                <a:tc gridSpan="2">
                  <a:txBody>
                    <a:bodyPr/>
                    <a:lstStyle/>
                    <a:p>
                      <a:pPr marL="285750" lvl="2" indent="-285750" algn="l">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Overcrowding and lack of social distancing</a:t>
                      </a:r>
                    </a:p>
                  </a:txBody>
                  <a:tcPr marL="45720" marR="45720" horzOverflow="overflow"/>
                </a:tc>
                <a:tc hMerge="1">
                  <a:txBody>
                    <a:bodyPr/>
                    <a:lstStyle/>
                    <a:p>
                      <a:pPr marL="285750" lvl="2" indent="-285750" algn="l">
                        <a:buFont typeface="Arial" panose="020B0604020202020204" pitchFamily="34" charset="0"/>
                        <a:buChar char="•"/>
                      </a:pPr>
                      <a:endParaRPr lang="en-US" sz="1600" dirty="0"/>
                    </a:p>
                  </a:txBody>
                  <a:tcPr marL="45720" marR="45720" horzOverflow="overflow"/>
                </a:tc>
                <a:tc vMerge="1">
                  <a:txBody>
                    <a:bodyPr/>
                    <a:lstStyle/>
                    <a:p>
                      <a:pPr algn="l">
                        <a:spcBef>
                          <a:spcPts val="600"/>
                        </a:spcBef>
                        <a:spcAft>
                          <a:spcPts val="600"/>
                        </a:spcAft>
                        <a:defRPr sz="1800"/>
                      </a:pPr>
                      <a:endParaRPr sz="1600" dirty="0">
                        <a:latin typeface="Arial" panose="020B0604020202020204" pitchFamily="34" charset="0"/>
                        <a:cs typeface="Arial" panose="020B0604020202020204" pitchFamily="34" charset="0"/>
                      </a:endParaRPr>
                    </a:p>
                  </a:txBody>
                  <a:tcPr marL="45720" marR="45720" horzOverflow="overflow"/>
                </a:tc>
                <a:tc vMerge="1">
                  <a:txBody>
                    <a:bodyPr/>
                    <a:lstStyle/>
                    <a:p>
                      <a:pPr algn="ctr" fontAlgn="ctr">
                        <a:spcBef>
                          <a:spcPts val="600"/>
                        </a:spcBef>
                        <a:spcAft>
                          <a:spcPts val="600"/>
                        </a:spcAft>
                      </a:pP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055868">
                <a:tc vMerge="1">
                  <a:txBody>
                    <a:bodyPr/>
                    <a:lstStyle/>
                    <a:p>
                      <a:pPr marL="342900" indent="-342900" algn="l">
                        <a:spcBef>
                          <a:spcPts val="600"/>
                        </a:spcBef>
                        <a:spcAft>
                          <a:spcPts val="600"/>
                        </a:spcAft>
                        <a:buFont typeface="+mj-lt"/>
                        <a:buAutoNum type="arabicPeriod"/>
                        <a:defRPr sz="1800"/>
                      </a:pPr>
                      <a:endParaRPr sz="1600" dirty="0"/>
                    </a:p>
                  </a:txBody>
                  <a:tcPr marL="45720" marR="45720" horzOverflow="overflow"/>
                </a:tc>
                <a:tc gridSpan="2">
                  <a:txBody>
                    <a:bodyPr/>
                    <a:lstStyle/>
                    <a:p>
                      <a:pPr marL="285750" marR="0" lvl="2"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sz="1800"/>
                      </a:pPr>
                      <a:r>
                        <a:rPr lang="en-US" sz="1600" dirty="0">
                          <a:latin typeface="Arial" panose="020B0604020202020204" pitchFamily="34" charset="0"/>
                          <a:cs typeface="Arial" panose="020B0604020202020204" pitchFamily="34" charset="0"/>
                        </a:rPr>
                        <a:t>Lack of visibility of volunteers </a:t>
                      </a:r>
                    </a:p>
                  </a:txBody>
                  <a:tcPr marL="45720" marR="45720" horzOverflow="overflow"/>
                </a:tc>
                <a:tc hMerge="1">
                  <a:txBody>
                    <a:bodyPr/>
                    <a:lstStyle/>
                    <a:p>
                      <a:pPr algn="l">
                        <a:spcBef>
                          <a:spcPts val="600"/>
                        </a:spcBef>
                        <a:spcAft>
                          <a:spcPts val="600"/>
                        </a:spcAft>
                        <a:defRPr sz="1800"/>
                      </a:pPr>
                      <a:endParaRPr sz="1600" dirty="0"/>
                    </a:p>
                  </a:txBody>
                  <a:tcPr marL="45720" marR="45720" horzOverflow="overflow"/>
                </a:tc>
                <a:tc vMerge="1">
                  <a:txBody>
                    <a:bodyPr/>
                    <a:lstStyle/>
                    <a:p>
                      <a:pPr algn="l">
                        <a:spcBef>
                          <a:spcPts val="600"/>
                        </a:spcBef>
                        <a:spcAft>
                          <a:spcPts val="600"/>
                        </a:spcAft>
                        <a:defRPr sz="1800"/>
                      </a:pPr>
                      <a:endParaRPr sz="1600" dirty="0">
                        <a:latin typeface="Arial" panose="020B0604020202020204" pitchFamily="34" charset="0"/>
                        <a:cs typeface="Arial" panose="020B0604020202020204" pitchFamily="34" charset="0"/>
                      </a:endParaRPr>
                    </a:p>
                  </a:txBody>
                  <a:tcPr marL="45720" marR="45720" horzOverflow="overflow"/>
                </a:tc>
                <a:tc vMerge="1">
                  <a:txBody>
                    <a:bodyPr/>
                    <a:lstStyle/>
                    <a:p>
                      <a:pPr algn="ctr" fontAlgn="ctr">
                        <a:spcBef>
                          <a:spcPts val="600"/>
                        </a:spcBef>
                        <a:spcAft>
                          <a:spcPts val="600"/>
                        </a:spcAft>
                      </a:pP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74957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470848" y="0"/>
            <a:ext cx="8229600" cy="1143001"/>
          </a:xfrm>
          <a:prstGeom prst="rect">
            <a:avLst/>
          </a:prstGeom>
        </p:spPr>
        <p:txBody>
          <a:bodyPr/>
          <a:lstStyle/>
          <a:p>
            <a:pPr algn="ctr">
              <a:defRPr sz="2400"/>
            </a:pPr>
            <a:r>
              <a:rPr dirty="0"/>
              <a:t>High Level Project Plan: </a:t>
            </a:r>
            <a:br>
              <a:rPr dirty="0"/>
            </a:br>
            <a:r>
              <a:rPr dirty="0"/>
              <a:t>Target Date for Completion: 31 March 2021</a:t>
            </a:r>
          </a:p>
        </p:txBody>
      </p:sp>
      <p:graphicFrame>
        <p:nvGraphicFramePr>
          <p:cNvPr id="487" name="Content Placeholder 4"/>
          <p:cNvGraphicFramePr/>
          <p:nvPr>
            <p:extLst>
              <p:ext uri="{D42A27DB-BD31-4B8C-83A1-F6EECF244321}">
                <p14:modId xmlns:p14="http://schemas.microsoft.com/office/powerpoint/2010/main" val="1529877892"/>
              </p:ext>
            </p:extLst>
          </p:nvPr>
        </p:nvGraphicFramePr>
        <p:xfrm>
          <a:off x="0" y="820748"/>
          <a:ext cx="9144001" cy="5588287"/>
        </p:xfrm>
        <a:graphic>
          <a:graphicData uri="http://schemas.openxmlformats.org/drawingml/2006/table">
            <a:tbl>
              <a:tblPr firstRow="1" bandRow="1">
                <a:tableStyleId>{5940675A-B579-460E-94D1-54222C63F5DA}</a:tableStyleId>
              </a:tblPr>
              <a:tblGrid>
                <a:gridCol w="1323834">
                  <a:extLst>
                    <a:ext uri="{9D8B030D-6E8A-4147-A177-3AD203B41FA5}">
                      <a16:colId xmlns:a16="http://schemas.microsoft.com/office/drawing/2014/main" val="20000"/>
                    </a:ext>
                  </a:extLst>
                </a:gridCol>
                <a:gridCol w="1555845">
                  <a:extLst>
                    <a:ext uri="{9D8B030D-6E8A-4147-A177-3AD203B41FA5}">
                      <a16:colId xmlns:a16="http://schemas.microsoft.com/office/drawing/2014/main" val="20001"/>
                    </a:ext>
                  </a:extLst>
                </a:gridCol>
                <a:gridCol w="1487606">
                  <a:extLst>
                    <a:ext uri="{9D8B030D-6E8A-4147-A177-3AD203B41FA5}">
                      <a16:colId xmlns:a16="http://schemas.microsoft.com/office/drawing/2014/main" val="20002"/>
                    </a:ext>
                  </a:extLst>
                </a:gridCol>
                <a:gridCol w="4776716">
                  <a:extLst>
                    <a:ext uri="{9D8B030D-6E8A-4147-A177-3AD203B41FA5}">
                      <a16:colId xmlns:a16="http://schemas.microsoft.com/office/drawing/2014/main" val="20003"/>
                    </a:ext>
                  </a:extLst>
                </a:gridCol>
              </a:tblGrid>
              <a:tr h="348866">
                <a:tc>
                  <a:txBody>
                    <a:bodyPr/>
                    <a:lstStyle/>
                    <a:p>
                      <a:pPr algn="ctr">
                        <a:spcBef>
                          <a:spcPts val="300"/>
                        </a:spcBef>
                        <a:spcAft>
                          <a:spcPts val="300"/>
                        </a:spcAft>
                        <a:defRPr sz="1800" b="0">
                          <a:solidFill>
                            <a:srgbClr val="000000"/>
                          </a:solidFill>
                        </a:defRPr>
                      </a:pPr>
                      <a:r>
                        <a:rPr lang="en-US" sz="1600" b="1" dirty="0">
                          <a:solidFill>
                            <a:schemeClr val="bg1"/>
                          </a:solidFill>
                          <a:latin typeface="Arial" panose="020B0604020202020204" pitchFamily="34" charset="0"/>
                          <a:cs typeface="Arial" panose="020B0604020202020204" pitchFamily="34" charset="0"/>
                        </a:rPr>
                        <a:t>Theme</a:t>
                      </a: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300"/>
                        </a:spcBef>
                        <a:spcAft>
                          <a:spcPts val="300"/>
                        </a:spcAft>
                        <a:defRPr sz="1800" b="0">
                          <a:solidFill>
                            <a:srgbClr val="000000"/>
                          </a:solidFill>
                        </a:defRPr>
                      </a:pP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300"/>
                        </a:spcBef>
                        <a:spcAft>
                          <a:spcPts val="3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Time frame</a:t>
                      </a:r>
                    </a:p>
                  </a:txBody>
                  <a:tcPr marL="45720" marR="45720" horzOverflow="overflow">
                    <a:solidFill>
                      <a:schemeClr val="tx1"/>
                    </a:solidFill>
                  </a:tcPr>
                </a:tc>
                <a:tc>
                  <a:txBody>
                    <a:bodyPr/>
                    <a:lstStyle/>
                    <a:p>
                      <a:pPr algn="ctr">
                        <a:spcBef>
                          <a:spcPts val="300"/>
                        </a:spcBef>
                        <a:spcAft>
                          <a:spcPts val="3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Progress</a:t>
                      </a:r>
                    </a:p>
                  </a:txBody>
                  <a:tcPr marL="45720" marR="45720" horzOverflow="overflow">
                    <a:solidFill>
                      <a:schemeClr val="tx1"/>
                    </a:solidFill>
                  </a:tcPr>
                </a:tc>
                <a:extLst>
                  <a:ext uri="{0D108BD9-81ED-4DB2-BD59-A6C34878D82A}">
                    <a16:rowId xmlns:a16="http://schemas.microsoft.com/office/drawing/2014/main" val="10000"/>
                  </a:ext>
                </a:extLst>
              </a:tr>
              <a:tr h="3456341">
                <a:tc rowSpan="2">
                  <a:txBody>
                    <a:bodyPr/>
                    <a:lstStyle/>
                    <a:p>
                      <a:pPr marL="342900" marR="0" lvl="1" indent="-342900" algn="l" defTabSz="914400" rtl="0" eaLnBrk="1" fontAlgn="auto" latinLnBrk="0" hangingPunct="1">
                        <a:lnSpc>
                          <a:spcPct val="100000"/>
                        </a:lnSpc>
                        <a:spcBef>
                          <a:spcPts val="300"/>
                        </a:spcBef>
                        <a:spcAft>
                          <a:spcPts val="300"/>
                        </a:spcAft>
                        <a:buClrTx/>
                        <a:buSzTx/>
                        <a:buFont typeface="+mj-lt"/>
                        <a:buAutoNum type="arabicPeriod" startAt="4"/>
                        <a:tabLst/>
                        <a:defRPr sz="1800"/>
                      </a:pPr>
                      <a:r>
                        <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Communication</a:t>
                      </a:r>
                      <a:r>
                        <a:rPr lang="en-US" sz="1600" dirty="0">
                          <a:latin typeface="Arial" panose="020B0604020202020204" pitchFamily="34" charset="0"/>
                          <a:cs typeface="Arial" panose="020B0604020202020204" pitchFamily="34" charset="0"/>
                        </a:rPr>
                        <a:t> </a:t>
                      </a:r>
                    </a:p>
                    <a:p>
                      <a:pPr marL="342900" indent="-342900" algn="l">
                        <a:spcBef>
                          <a:spcPts val="300"/>
                        </a:spcBef>
                        <a:spcAft>
                          <a:spcPts val="300"/>
                        </a:spcAft>
                        <a:buFont typeface="+mj-lt"/>
                        <a:buAutoNum type="arabicPeriod"/>
                        <a:defRPr sz="1800"/>
                      </a:pPr>
                      <a:endParaRPr sz="1600" dirty="0">
                        <a:latin typeface="Arial" panose="020B0604020202020204" pitchFamily="34" charset="0"/>
                        <a:cs typeface="Arial" panose="020B0604020202020204" pitchFamily="34" charset="0"/>
                      </a:endParaRPr>
                    </a:p>
                  </a:txBody>
                  <a:tcPr marL="45720" marR="45720" horzOverflow="overflow"/>
                </a:tc>
                <a:tc>
                  <a:txBody>
                    <a:bodyPr/>
                    <a:lstStyle/>
                    <a:p>
                      <a:pPr marL="0" lvl="2" indent="0" algn="l">
                        <a:spcBef>
                          <a:spcPts val="300"/>
                        </a:spcBef>
                        <a:spcAft>
                          <a:spcPts val="300"/>
                        </a:spcAft>
                        <a:buFont typeface="Arial" panose="020B0604020202020204" pitchFamily="34" charset="0"/>
                        <a:buNone/>
                      </a:pPr>
                      <a:r>
                        <a:rPr lang="en-US" sz="1600" dirty="0">
                          <a:latin typeface="Arial" panose="020B0604020202020204" pitchFamily="34" charset="0"/>
                          <a:cs typeface="Arial" panose="020B0604020202020204" pitchFamily="34" charset="0"/>
                        </a:rPr>
                        <a:t>General poor communication</a:t>
                      </a:r>
                    </a:p>
                  </a:txBody>
                  <a:tcPr marL="45720" marR="45720" horzOverflow="overflow"/>
                </a:tc>
                <a:tc>
                  <a:txBody>
                    <a:bodyPr/>
                    <a:lstStyle/>
                    <a:p>
                      <a:pPr algn="l">
                        <a:spcBef>
                          <a:spcPts val="300"/>
                        </a:spcBef>
                        <a:spcAft>
                          <a:spcPts val="300"/>
                        </a:spcAft>
                        <a:defRPr sz="1800"/>
                      </a:pPr>
                      <a:r>
                        <a:rPr lang="en-US" sz="1600" dirty="0">
                          <a:latin typeface="Arial" panose="020B0604020202020204" pitchFamily="34" charset="0"/>
                          <a:cs typeface="Arial" panose="020B0604020202020204" pitchFamily="34" charset="0"/>
                        </a:rPr>
                        <a:t>Improve Communication to citizens,</a:t>
                      </a:r>
                      <a:r>
                        <a:rPr lang="en-US" sz="1600" baseline="0" dirty="0">
                          <a:latin typeface="Arial" panose="020B0604020202020204" pitchFamily="34" charset="0"/>
                          <a:cs typeface="Arial" panose="020B0604020202020204" pitchFamily="34" charset="0"/>
                        </a:rPr>
                        <a:t> including beneficiaries and stakeholders with </a:t>
                      </a:r>
                      <a:r>
                        <a:rPr lang="en-US" sz="1600" b="1" baseline="0" dirty="0">
                          <a:latin typeface="Arial" panose="020B0604020202020204" pitchFamily="34" charset="0"/>
                          <a:cs typeface="Arial" panose="020B0604020202020204" pitchFamily="34" charset="0"/>
                        </a:rPr>
                        <a:t>immediate effect</a:t>
                      </a:r>
                      <a:endParaRPr sz="1600" b="1" dirty="0">
                        <a:latin typeface="Arial" panose="020B0604020202020204" pitchFamily="34" charset="0"/>
                        <a:cs typeface="Arial" panose="020B0604020202020204" pitchFamily="34" charset="0"/>
                      </a:endParaRPr>
                    </a:p>
                  </a:txBody>
                  <a:tcPr marL="45720" marR="45720" horzOverflow="overflow"/>
                </a:tc>
                <a:tc>
                  <a:txBody>
                    <a:bodyPr/>
                    <a:lstStyle/>
                    <a:p>
                      <a:pPr algn="l">
                        <a:spcBef>
                          <a:spcPts val="300"/>
                        </a:spcBef>
                        <a:spcAft>
                          <a:spcPts val="300"/>
                        </a:spcAft>
                        <a:defRPr sz="1800"/>
                      </a:pPr>
                      <a:r>
                        <a:rPr lang="en-US" sz="1600" dirty="0">
                          <a:latin typeface="Arial" panose="020B0604020202020204" pitchFamily="34" charset="0"/>
                          <a:cs typeface="Arial" panose="020B0604020202020204" pitchFamily="34" charset="0"/>
                        </a:rPr>
                        <a:t>Appointed a Communication Agency to supplement SASSA on Communication</a:t>
                      </a:r>
                      <a:r>
                        <a:rPr lang="en-US" sz="1600" baseline="0" dirty="0">
                          <a:latin typeface="Arial" panose="020B0604020202020204" pitchFamily="34" charset="0"/>
                          <a:cs typeface="Arial" panose="020B0604020202020204" pitchFamily="34" charset="0"/>
                        </a:rPr>
                        <a:t> challenges</a:t>
                      </a:r>
                    </a:p>
                    <a:p>
                      <a:pPr marL="0" marR="0" indent="0" algn="l" defTabSz="914400" rtl="0" eaLnBrk="1" fontAlgn="auto" latinLnBrk="0" hangingPunct="1">
                        <a:lnSpc>
                          <a:spcPct val="100000"/>
                        </a:lnSpc>
                        <a:spcBef>
                          <a:spcPts val="300"/>
                        </a:spcBef>
                        <a:spcAft>
                          <a:spcPts val="300"/>
                        </a:spcAft>
                        <a:buClrTx/>
                        <a:buSzTx/>
                        <a:buFontTx/>
                        <a:buNone/>
                        <a:tabLst/>
                        <a:defRPr sz="1800"/>
                      </a:pPr>
                      <a:r>
                        <a:rPr lang="en-ZA" sz="1600" dirty="0">
                          <a:latin typeface="Arial" panose="020B0604020202020204" pitchFamily="34" charset="0"/>
                          <a:cs typeface="Arial" panose="020B0604020202020204" pitchFamily="34" charset="0"/>
                        </a:rPr>
                        <a:t>General communication using local media ramped up.  Communication the focus at National, Provincial and Local level through multiple channels – formal and social media</a:t>
                      </a:r>
                    </a:p>
                    <a:p>
                      <a:pPr marL="0" marR="0" indent="0" algn="l" defTabSz="914400" rtl="0" eaLnBrk="1" fontAlgn="auto" latinLnBrk="0" hangingPunct="1">
                        <a:lnSpc>
                          <a:spcPct val="100000"/>
                        </a:lnSpc>
                        <a:spcBef>
                          <a:spcPts val="300"/>
                        </a:spcBef>
                        <a:spcAft>
                          <a:spcPts val="300"/>
                        </a:spcAft>
                        <a:buClrTx/>
                        <a:buSzTx/>
                        <a:buFontTx/>
                        <a:buNone/>
                        <a:tabLst/>
                        <a:defRPr sz="1800"/>
                      </a:pPr>
                      <a:r>
                        <a:rPr lang="en-ZA" sz="1600" dirty="0">
                          <a:latin typeface="Arial" panose="020B0604020202020204" pitchFamily="34" charset="0"/>
                          <a:cs typeface="Arial" panose="020B0604020202020204" pitchFamily="34" charset="0"/>
                        </a:rPr>
                        <a:t>Community radio</a:t>
                      </a:r>
                      <a:r>
                        <a:rPr lang="en-ZA" sz="1600" baseline="0" dirty="0">
                          <a:latin typeface="Arial" panose="020B0604020202020204" pitchFamily="34" charset="0"/>
                          <a:cs typeface="Arial" panose="020B0604020202020204" pitchFamily="34" charset="0"/>
                        </a:rPr>
                        <a:t> stations activated and in print media.  Adverts on print media since December 2020</a:t>
                      </a:r>
                    </a:p>
                    <a:p>
                      <a:pPr marL="0" marR="0" indent="0" algn="l" defTabSz="914400" rtl="0" eaLnBrk="1" fontAlgn="auto" latinLnBrk="0" hangingPunct="1">
                        <a:lnSpc>
                          <a:spcPct val="100000"/>
                        </a:lnSpc>
                        <a:spcBef>
                          <a:spcPts val="300"/>
                        </a:spcBef>
                        <a:spcAft>
                          <a:spcPts val="300"/>
                        </a:spcAft>
                        <a:buClrTx/>
                        <a:buSzTx/>
                        <a:buFontTx/>
                        <a:buNone/>
                        <a:tabLst/>
                        <a:defRPr sz="1800"/>
                      </a:pPr>
                      <a:r>
                        <a:rPr lang="en-ZA" sz="1600" baseline="0" dirty="0">
                          <a:latin typeface="Arial" panose="020B0604020202020204" pitchFamily="34" charset="0"/>
                          <a:cs typeface="Arial" panose="020B0604020202020204" pitchFamily="34" charset="0"/>
                        </a:rPr>
                        <a:t>Engagements with provincial and local </a:t>
                      </a:r>
                      <a:r>
                        <a:rPr lang="en-ZA" sz="1600" b="1" baseline="0" dirty="0">
                          <a:latin typeface="Arial" panose="020B0604020202020204" pitchFamily="34" charset="0"/>
                          <a:cs typeface="Arial" panose="020B0604020202020204" pitchFamily="34" charset="0"/>
                        </a:rPr>
                        <a:t>JOCS</a:t>
                      </a:r>
                      <a:r>
                        <a:rPr lang="en-ZA" sz="1600" baseline="0" dirty="0">
                          <a:latin typeface="Arial" panose="020B0604020202020204" pitchFamily="34" charset="0"/>
                          <a:cs typeface="Arial" panose="020B0604020202020204" pitchFamily="34" charset="0"/>
                        </a:rPr>
                        <a:t>  weekly</a:t>
                      </a:r>
                    </a:p>
                    <a:p>
                      <a:pPr marL="0" marR="0" indent="0" algn="l" defTabSz="914400" rtl="0" eaLnBrk="1" fontAlgn="auto" latinLnBrk="0" hangingPunct="1">
                        <a:lnSpc>
                          <a:spcPct val="100000"/>
                        </a:lnSpc>
                        <a:spcBef>
                          <a:spcPts val="300"/>
                        </a:spcBef>
                        <a:spcAft>
                          <a:spcPts val="300"/>
                        </a:spcAft>
                        <a:buClrTx/>
                        <a:buSzTx/>
                        <a:buFontTx/>
                        <a:buNone/>
                        <a:tabLst/>
                        <a:defRPr sz="1800"/>
                      </a:pPr>
                      <a:r>
                        <a:rPr lang="en-ZA" sz="1600" baseline="0" dirty="0">
                          <a:latin typeface="Arial" panose="020B0604020202020204" pitchFamily="34" charset="0"/>
                          <a:cs typeface="Arial" panose="020B0604020202020204" pitchFamily="34" charset="0"/>
                        </a:rPr>
                        <a:t>Loudhailers procured for all SASSA offices</a:t>
                      </a:r>
                    </a:p>
                  </a:txBody>
                  <a:tcPr marL="45720" marR="45720" horzOverflow="overflow"/>
                </a:tc>
                <a:extLst>
                  <a:ext uri="{0D108BD9-81ED-4DB2-BD59-A6C34878D82A}">
                    <a16:rowId xmlns:a16="http://schemas.microsoft.com/office/drawing/2014/main" val="10001"/>
                  </a:ext>
                </a:extLst>
              </a:tr>
              <a:tr h="1309108">
                <a:tc vMerge="1">
                  <a:txBody>
                    <a:bodyPr/>
                    <a:lstStyle/>
                    <a:p>
                      <a:endParaRPr lang="en-GB"/>
                    </a:p>
                  </a:txBody>
                  <a:tcPr/>
                </a:tc>
                <a:tc>
                  <a:txBody>
                    <a:bodyPr/>
                    <a:lstStyle/>
                    <a:p>
                      <a:pPr marL="0" lvl="2" indent="0" algn="l">
                        <a:spcBef>
                          <a:spcPts val="300"/>
                        </a:spcBef>
                        <a:spcAft>
                          <a:spcPts val="300"/>
                        </a:spcAft>
                        <a:buFont typeface="Arial" panose="020B0604020202020204" pitchFamily="34" charset="0"/>
                        <a:buNone/>
                      </a:pPr>
                      <a:r>
                        <a:rPr lang="en-US" sz="1600" dirty="0">
                          <a:latin typeface="Arial" panose="020B0604020202020204" pitchFamily="34" charset="0"/>
                          <a:cs typeface="Arial" panose="020B0604020202020204" pitchFamily="34" charset="0"/>
                        </a:rPr>
                        <a:t>Stakeholder</a:t>
                      </a:r>
                      <a:r>
                        <a:rPr lang="en-US" sz="1600" baseline="0" dirty="0">
                          <a:latin typeface="Arial" panose="020B0604020202020204" pitchFamily="34" charset="0"/>
                          <a:cs typeface="Arial" panose="020B0604020202020204" pitchFamily="34" charset="0"/>
                        </a:rPr>
                        <a:t> engagements</a:t>
                      </a:r>
                      <a:endParaRPr lang="en-US" sz="1600" dirty="0">
                        <a:latin typeface="Arial" panose="020B0604020202020204" pitchFamily="34" charset="0"/>
                        <a:cs typeface="Arial" panose="020B0604020202020204" pitchFamily="34" charset="0"/>
                      </a:endParaRPr>
                    </a:p>
                  </a:txBody>
                  <a:tcPr marL="45720" marR="45720" horzOverflow="overflow"/>
                </a:tc>
                <a:tc>
                  <a:txBody>
                    <a:bodyPr/>
                    <a:lstStyle/>
                    <a:p>
                      <a:pPr algn="l">
                        <a:spcBef>
                          <a:spcPts val="300"/>
                        </a:spcBef>
                        <a:spcAft>
                          <a:spcPts val="300"/>
                        </a:spcAft>
                        <a:defRPr sz="1800"/>
                      </a:pPr>
                      <a:endParaRPr sz="1600" dirty="0">
                        <a:latin typeface="Arial" panose="020B0604020202020204" pitchFamily="34" charset="0"/>
                        <a:cs typeface="Arial" panose="020B0604020202020204" pitchFamily="34" charset="0"/>
                      </a:endParaRPr>
                    </a:p>
                  </a:txBody>
                  <a:tcPr marL="45720" marR="45720" horzOverflow="overflow"/>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sz="1800"/>
                      </a:pPr>
                      <a:r>
                        <a:rPr lang="en-ZA" sz="1600" baseline="0" dirty="0">
                          <a:latin typeface="Arial" panose="020B0604020202020204" pitchFamily="34" charset="0"/>
                          <a:cs typeface="Arial" panose="020B0604020202020204" pitchFamily="34" charset="0"/>
                        </a:rPr>
                        <a:t>SASSA commenced engagements with </a:t>
                      </a:r>
                    </a:p>
                    <a:p>
                      <a:pPr marL="285750" marR="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sz="1800"/>
                      </a:pPr>
                      <a:r>
                        <a:rPr lang="en-ZA" sz="1600" baseline="0" dirty="0">
                          <a:latin typeface="Arial" panose="020B0604020202020204" pitchFamily="34" charset="0"/>
                          <a:cs typeface="Arial" panose="020B0604020202020204" pitchFamily="34" charset="0"/>
                        </a:rPr>
                        <a:t>organisations working with persons with disabilities, </a:t>
                      </a:r>
                    </a:p>
                    <a:p>
                      <a:pPr marL="285750" marR="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sz="1800"/>
                      </a:pPr>
                      <a:r>
                        <a:rPr lang="en-ZA" sz="1600" baseline="0" dirty="0">
                          <a:latin typeface="Arial" panose="020B0604020202020204" pitchFamily="34" charset="0"/>
                          <a:cs typeface="Arial" panose="020B0604020202020204" pitchFamily="34" charset="0"/>
                        </a:rPr>
                        <a:t>Consult on modalities to improve  communication for persons with disabilities</a:t>
                      </a:r>
                    </a:p>
                    <a:p>
                      <a:pPr marL="285750" marR="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sz="1800"/>
                      </a:pPr>
                      <a:r>
                        <a:rPr lang="en-ZA" sz="1600" baseline="0" dirty="0">
                          <a:latin typeface="Arial" panose="020B0604020202020204" pitchFamily="34" charset="0"/>
                          <a:cs typeface="Arial" panose="020B0604020202020204" pitchFamily="34" charset="0"/>
                        </a:rPr>
                        <a:t>traditional authorities, Churches and Other </a:t>
                      </a:r>
                      <a:r>
                        <a:rPr lang="en-ZA" sz="1600" baseline="0" dirty="0" err="1">
                          <a:latin typeface="Arial" panose="020B0604020202020204" pitchFamily="34" charset="0"/>
                          <a:cs typeface="Arial" panose="020B0604020202020204" pitchFamily="34" charset="0"/>
                        </a:rPr>
                        <a:t>NGos</a:t>
                      </a:r>
                      <a:endParaRPr lang="en-ZA" sz="1600" dirty="0">
                        <a:latin typeface="Arial" panose="020B0604020202020204" pitchFamily="34" charset="0"/>
                        <a:cs typeface="Arial" panose="020B0604020202020204" pitchFamily="34" charset="0"/>
                      </a:endParaRPr>
                    </a:p>
                  </a:txBody>
                  <a:tcPr marL="45720" marR="4572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7493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itle 1"/>
          <p:cNvSpPr txBox="1">
            <a:spLocks noGrp="1"/>
          </p:cNvSpPr>
          <p:nvPr>
            <p:ph type="title"/>
          </p:nvPr>
        </p:nvSpPr>
        <p:spPr>
          <a:prstGeom prst="rect">
            <a:avLst/>
          </a:prstGeom>
        </p:spPr>
        <p:txBody>
          <a:bodyPr/>
          <a:lstStyle>
            <a:lvl1pPr algn="ctr"/>
          </a:lstStyle>
          <a:p>
            <a:r>
              <a:rPr lang="en-US" dirty="0"/>
              <a:t>Presentation Outline</a:t>
            </a:r>
            <a:endParaRPr dirty="0"/>
          </a:p>
        </p:txBody>
      </p:sp>
      <p:sp>
        <p:nvSpPr>
          <p:cNvPr id="269" name="Content Placeholder 2"/>
          <p:cNvSpPr txBox="1">
            <a:spLocks noGrp="1"/>
          </p:cNvSpPr>
          <p:nvPr>
            <p:ph type="body" idx="1"/>
          </p:nvPr>
        </p:nvSpPr>
        <p:spPr>
          <a:prstGeom prst="rect">
            <a:avLst/>
          </a:prstGeom>
          <a:solidFill>
            <a:schemeClr val="bg1"/>
          </a:solidFill>
        </p:spPr>
        <p:txBody>
          <a:bodyPr>
            <a:normAutofit lnSpcReduction="10000"/>
          </a:bodyPr>
          <a:lstStyle/>
          <a:p>
            <a:pPr>
              <a:spcBef>
                <a:spcPts val="600"/>
              </a:spcBef>
              <a:spcAft>
                <a:spcPts val="600"/>
              </a:spcAft>
              <a:defRPr sz="2200"/>
            </a:pPr>
            <a:r>
              <a:rPr lang="en-US" dirty="0"/>
              <a:t>Recap on the TDG </a:t>
            </a:r>
          </a:p>
          <a:p>
            <a:pPr>
              <a:spcBef>
                <a:spcPts val="600"/>
              </a:spcBef>
              <a:spcAft>
                <a:spcPts val="600"/>
              </a:spcAft>
              <a:defRPr sz="2200"/>
            </a:pPr>
            <a:r>
              <a:rPr lang="en-US" dirty="0"/>
              <a:t>Contextual Analysis  </a:t>
            </a:r>
          </a:p>
          <a:p>
            <a:pPr>
              <a:spcBef>
                <a:spcPts val="600"/>
              </a:spcBef>
              <a:spcAft>
                <a:spcPts val="600"/>
              </a:spcAft>
              <a:defRPr sz="2200"/>
            </a:pPr>
            <a:r>
              <a:rPr lang="en-GB" dirty="0"/>
              <a:t>High level project plan</a:t>
            </a:r>
          </a:p>
          <a:p>
            <a:pPr>
              <a:spcBef>
                <a:spcPts val="600"/>
              </a:spcBef>
              <a:spcAft>
                <a:spcPts val="600"/>
              </a:spcAft>
              <a:defRPr sz="2200"/>
            </a:pPr>
            <a:r>
              <a:rPr lang="en-GB" dirty="0"/>
              <a:t>Progress to date</a:t>
            </a:r>
          </a:p>
          <a:p>
            <a:pPr>
              <a:spcBef>
                <a:spcPts val="600"/>
              </a:spcBef>
              <a:spcAft>
                <a:spcPts val="600"/>
              </a:spcAft>
              <a:defRPr sz="2200"/>
            </a:pPr>
            <a:r>
              <a:rPr lang="en-US" dirty="0"/>
              <a:t>Specific I</a:t>
            </a:r>
            <a:r>
              <a:rPr dirty="0"/>
              <a:t>nterventions</a:t>
            </a:r>
            <a:endParaRPr lang="en-ZA" dirty="0"/>
          </a:p>
          <a:p>
            <a:pPr lvl="1">
              <a:spcBef>
                <a:spcPts val="600"/>
              </a:spcBef>
              <a:spcAft>
                <a:spcPts val="600"/>
              </a:spcAft>
              <a:defRPr sz="2200"/>
            </a:pPr>
            <a:r>
              <a:rPr lang="en-ZA" dirty="0"/>
              <a:t>Queue management</a:t>
            </a:r>
            <a:endParaRPr lang="en-US" dirty="0"/>
          </a:p>
          <a:p>
            <a:pPr lvl="1">
              <a:spcBef>
                <a:spcPts val="600"/>
              </a:spcBef>
              <a:spcAft>
                <a:spcPts val="600"/>
              </a:spcAft>
              <a:defRPr sz="2200"/>
            </a:pPr>
            <a:r>
              <a:rPr lang="en-US" dirty="0"/>
              <a:t>Automation </a:t>
            </a:r>
          </a:p>
          <a:p>
            <a:pPr lvl="1">
              <a:spcBef>
                <a:spcPts val="600"/>
              </a:spcBef>
              <a:spcAft>
                <a:spcPts val="600"/>
              </a:spcAft>
              <a:defRPr sz="2200"/>
            </a:pPr>
            <a:r>
              <a:rPr lang="en-US" dirty="0"/>
              <a:t>Communication</a:t>
            </a:r>
          </a:p>
          <a:p>
            <a:pPr>
              <a:spcBef>
                <a:spcPts val="600"/>
              </a:spcBef>
              <a:spcAft>
                <a:spcPts val="600"/>
              </a:spcAft>
              <a:defRPr sz="2200"/>
            </a:pPr>
            <a:r>
              <a:rPr lang="en-US" dirty="0"/>
              <a:t>Risks and Mitigation</a:t>
            </a:r>
          </a:p>
          <a:p>
            <a:pPr>
              <a:spcBef>
                <a:spcPts val="600"/>
              </a:spcBef>
              <a:spcAft>
                <a:spcPts val="600"/>
              </a:spcAft>
              <a:defRPr sz="2200"/>
            </a:pPr>
            <a:r>
              <a:rPr dirty="0"/>
              <a:t>Recommendation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470848" y="0"/>
            <a:ext cx="8229600" cy="1143001"/>
          </a:xfrm>
          <a:prstGeom prst="rect">
            <a:avLst/>
          </a:prstGeom>
        </p:spPr>
        <p:txBody>
          <a:bodyPr/>
          <a:lstStyle/>
          <a:p>
            <a:pPr algn="ctr">
              <a:defRPr sz="2400"/>
            </a:pPr>
            <a:r>
              <a:rPr dirty="0"/>
              <a:t>High Level Project Plan: </a:t>
            </a:r>
            <a:br>
              <a:rPr dirty="0"/>
            </a:br>
            <a:r>
              <a:rPr dirty="0"/>
              <a:t>Target Date for Completion: 31 March 2021</a:t>
            </a:r>
          </a:p>
        </p:txBody>
      </p:sp>
      <p:graphicFrame>
        <p:nvGraphicFramePr>
          <p:cNvPr id="487" name="Content Placeholder 4"/>
          <p:cNvGraphicFramePr/>
          <p:nvPr>
            <p:extLst>
              <p:ext uri="{D42A27DB-BD31-4B8C-83A1-F6EECF244321}">
                <p14:modId xmlns:p14="http://schemas.microsoft.com/office/powerpoint/2010/main" val="1276174946"/>
              </p:ext>
            </p:extLst>
          </p:nvPr>
        </p:nvGraphicFramePr>
        <p:xfrm>
          <a:off x="0" y="1661616"/>
          <a:ext cx="9144001" cy="3383624"/>
        </p:xfrm>
        <a:graphic>
          <a:graphicData uri="http://schemas.openxmlformats.org/drawingml/2006/table">
            <a:tbl>
              <a:tblPr firstRow="1" bandRow="1">
                <a:tableStyleId>{5940675A-B579-460E-94D1-54222C63F5DA}</a:tableStyleId>
              </a:tblPr>
              <a:tblGrid>
                <a:gridCol w="1323834">
                  <a:extLst>
                    <a:ext uri="{9D8B030D-6E8A-4147-A177-3AD203B41FA5}">
                      <a16:colId xmlns:a16="http://schemas.microsoft.com/office/drawing/2014/main" val="20000"/>
                    </a:ext>
                  </a:extLst>
                </a:gridCol>
                <a:gridCol w="2374710">
                  <a:extLst>
                    <a:ext uri="{9D8B030D-6E8A-4147-A177-3AD203B41FA5}">
                      <a16:colId xmlns:a16="http://schemas.microsoft.com/office/drawing/2014/main" val="20001"/>
                    </a:ext>
                  </a:extLst>
                </a:gridCol>
                <a:gridCol w="1637732">
                  <a:extLst>
                    <a:ext uri="{9D8B030D-6E8A-4147-A177-3AD203B41FA5}">
                      <a16:colId xmlns:a16="http://schemas.microsoft.com/office/drawing/2014/main" val="20002"/>
                    </a:ext>
                  </a:extLst>
                </a:gridCol>
                <a:gridCol w="3807725">
                  <a:extLst>
                    <a:ext uri="{9D8B030D-6E8A-4147-A177-3AD203B41FA5}">
                      <a16:colId xmlns:a16="http://schemas.microsoft.com/office/drawing/2014/main" val="20003"/>
                    </a:ext>
                  </a:extLst>
                </a:gridCol>
              </a:tblGrid>
              <a:tr h="366104">
                <a:tc>
                  <a:txBody>
                    <a:bodyPr/>
                    <a:lstStyle/>
                    <a:p>
                      <a:pPr algn="ctr">
                        <a:spcBef>
                          <a:spcPts val="600"/>
                        </a:spcBef>
                        <a:spcAft>
                          <a:spcPts val="600"/>
                        </a:spcAft>
                        <a:defRPr sz="1800" b="0">
                          <a:solidFill>
                            <a:srgbClr val="000000"/>
                          </a:solidFill>
                        </a:defRPr>
                      </a:pPr>
                      <a:r>
                        <a:rPr lang="en-US" sz="1600" b="1" dirty="0">
                          <a:solidFill>
                            <a:schemeClr val="bg1"/>
                          </a:solidFill>
                          <a:latin typeface="Arial" panose="020B0604020202020204" pitchFamily="34" charset="0"/>
                          <a:cs typeface="Arial" panose="020B0604020202020204" pitchFamily="34" charset="0"/>
                        </a:rPr>
                        <a:t>Theme</a:t>
                      </a: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Time frame</a:t>
                      </a: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Progress</a:t>
                      </a:r>
                    </a:p>
                  </a:txBody>
                  <a:tcPr marL="45720" marR="45720" horzOverflow="overflow">
                    <a:solidFill>
                      <a:schemeClr val="tx1"/>
                    </a:solidFill>
                  </a:tcPr>
                </a:tc>
                <a:extLst>
                  <a:ext uri="{0D108BD9-81ED-4DB2-BD59-A6C34878D82A}">
                    <a16:rowId xmlns:a16="http://schemas.microsoft.com/office/drawing/2014/main" val="10000"/>
                  </a:ext>
                </a:extLst>
              </a:tr>
              <a:tr h="1098312">
                <a:tc rowSpan="2">
                  <a:txBody>
                    <a:bodyPr/>
                    <a:lstStyle/>
                    <a:p>
                      <a:pPr marL="342900" marR="0" lvl="1" indent="-342900" algn="l" defTabSz="914400" rtl="0" eaLnBrk="1" fontAlgn="auto" latinLnBrk="0" hangingPunct="1">
                        <a:lnSpc>
                          <a:spcPct val="100000"/>
                        </a:lnSpc>
                        <a:spcBef>
                          <a:spcPts val="600"/>
                        </a:spcBef>
                        <a:spcAft>
                          <a:spcPts val="600"/>
                        </a:spcAft>
                        <a:buClrTx/>
                        <a:buSzTx/>
                        <a:buFont typeface="+mj-lt"/>
                        <a:buAutoNum type="arabicPeriod" startAt="4"/>
                        <a:tabLst/>
                        <a:defRPr sz="1800"/>
                      </a:pPr>
                      <a:r>
                        <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Communication</a:t>
                      </a:r>
                      <a:r>
                        <a:rPr lang="en-US" sz="1600" dirty="0">
                          <a:latin typeface="Arial" panose="020B0604020202020204" pitchFamily="34" charset="0"/>
                          <a:cs typeface="Arial" panose="020B0604020202020204" pitchFamily="34" charset="0"/>
                        </a:rPr>
                        <a:t> </a:t>
                      </a:r>
                    </a:p>
                    <a:p>
                      <a:pPr marL="342900" indent="-342900" algn="l">
                        <a:spcBef>
                          <a:spcPts val="600"/>
                        </a:spcBef>
                        <a:spcAft>
                          <a:spcPts val="600"/>
                        </a:spcAft>
                        <a:buFont typeface="+mj-lt"/>
                        <a:buAutoNum type="arabicPeriod"/>
                        <a:defRPr sz="1800"/>
                      </a:pPr>
                      <a:endParaRPr sz="1600" dirty="0">
                        <a:latin typeface="Arial" panose="020B0604020202020204" pitchFamily="34" charset="0"/>
                        <a:cs typeface="Arial" panose="020B0604020202020204" pitchFamily="34" charset="0"/>
                      </a:endParaRPr>
                    </a:p>
                  </a:txBody>
                  <a:tcPr marL="45720" marR="45720" horzOverflow="overflow"/>
                </a:tc>
                <a:tc>
                  <a:txBody>
                    <a:bodyPr/>
                    <a:lstStyle/>
                    <a:p>
                      <a:pPr marL="0" lvl="2" indent="0" algn="l">
                        <a:buFont typeface="Arial" panose="020B0604020202020204" pitchFamily="34" charset="0"/>
                        <a:buNone/>
                      </a:pPr>
                      <a:r>
                        <a:rPr lang="en-US" sz="1600" dirty="0">
                          <a:latin typeface="Arial" panose="020B0604020202020204" pitchFamily="34" charset="0"/>
                          <a:cs typeface="Arial" panose="020B0604020202020204" pitchFamily="34" charset="0"/>
                        </a:rPr>
                        <a:t>Referral Forms for disability not available on the website</a:t>
                      </a:r>
                    </a:p>
                    <a:p>
                      <a:pPr marL="0" lvl="2" indent="0" algn="l">
                        <a:buFont typeface="Arial" panose="020B0604020202020204" pitchFamily="34" charset="0"/>
                        <a:buNone/>
                      </a:pPr>
                      <a:r>
                        <a:rPr lang="en-US" sz="1600" dirty="0">
                          <a:latin typeface="Arial" panose="020B0604020202020204" pitchFamily="34" charset="0"/>
                          <a:cs typeface="Arial" panose="020B0604020202020204" pitchFamily="34" charset="0"/>
                        </a:rPr>
                        <a:t>SASSA website not user friendly</a:t>
                      </a:r>
                    </a:p>
                  </a:txBody>
                  <a:tcPr marL="45720" marR="45720" horzOverflow="overflow"/>
                </a:tc>
                <a:tc rowSpan="2">
                  <a:txBody>
                    <a:bodyPr/>
                    <a:lstStyle/>
                    <a:p>
                      <a:pPr algn="l">
                        <a:spcBef>
                          <a:spcPts val="600"/>
                        </a:spcBef>
                        <a:spcAft>
                          <a:spcPts val="600"/>
                        </a:spcAft>
                        <a:defRPr sz="1800"/>
                      </a:pPr>
                      <a:r>
                        <a:rPr lang="en-US" sz="1600" dirty="0">
                          <a:latin typeface="Arial" panose="020B0604020202020204" pitchFamily="34" charset="0"/>
                          <a:cs typeface="Arial" panose="020B0604020202020204" pitchFamily="34" charset="0"/>
                        </a:rPr>
                        <a:t>Completed in January</a:t>
                      </a:r>
                      <a:r>
                        <a:rPr lang="en-US" sz="1600" baseline="0" dirty="0">
                          <a:latin typeface="Arial" panose="020B0604020202020204" pitchFamily="34" charset="0"/>
                          <a:cs typeface="Arial" panose="020B0604020202020204" pitchFamily="34" charset="0"/>
                        </a:rPr>
                        <a:t> 2021</a:t>
                      </a:r>
                    </a:p>
                    <a:p>
                      <a:pPr algn="l">
                        <a:spcBef>
                          <a:spcPts val="600"/>
                        </a:spcBef>
                        <a:spcAft>
                          <a:spcPts val="600"/>
                        </a:spcAft>
                        <a:defRPr sz="1800"/>
                      </a:pPr>
                      <a:endParaRPr lang="en-US" sz="160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sz="1800"/>
                      </a:pPr>
                      <a:r>
                        <a:rPr lang="en-US" sz="1600" dirty="0">
                          <a:latin typeface="Arial" panose="020B0604020202020204" pitchFamily="34" charset="0"/>
                          <a:cs typeface="Arial" panose="020B0604020202020204" pitchFamily="34" charset="0"/>
                        </a:rPr>
                        <a:t>Completed in 15 February</a:t>
                      </a:r>
                      <a:r>
                        <a:rPr lang="en-US" sz="1600" baseline="0" dirty="0">
                          <a:latin typeface="Arial" panose="020B0604020202020204" pitchFamily="34" charset="0"/>
                          <a:cs typeface="Arial" panose="020B0604020202020204" pitchFamily="34" charset="0"/>
                        </a:rPr>
                        <a:t> 2021</a:t>
                      </a:r>
                      <a:endParaRPr lang="en-US" sz="1600" dirty="0">
                        <a:latin typeface="Arial" panose="020B0604020202020204" pitchFamily="34" charset="0"/>
                        <a:cs typeface="Arial" panose="020B0604020202020204" pitchFamily="34" charset="0"/>
                      </a:endParaRPr>
                    </a:p>
                    <a:p>
                      <a:pPr algn="l">
                        <a:spcBef>
                          <a:spcPts val="600"/>
                        </a:spcBef>
                        <a:spcAft>
                          <a:spcPts val="600"/>
                        </a:spcAft>
                        <a:defRPr sz="1800"/>
                      </a:pPr>
                      <a:endParaRPr sz="1600" dirty="0">
                        <a:latin typeface="Arial" panose="020B0604020202020204" pitchFamily="34" charset="0"/>
                        <a:cs typeface="Arial" panose="020B0604020202020204" pitchFamily="34" charset="0"/>
                      </a:endParaRPr>
                    </a:p>
                  </a:txBody>
                  <a:tcPr marL="45720" marR="45720" horzOverflow="overflow"/>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sz="1800"/>
                      </a:pPr>
                      <a:r>
                        <a:rPr lang="en-ZA" sz="1600" dirty="0">
                          <a:latin typeface="Arial" panose="020B0604020202020204" pitchFamily="34" charset="0"/>
                          <a:cs typeface="Arial" panose="020B0604020202020204" pitchFamily="34" charset="0"/>
                        </a:rPr>
                        <a:t>Referral</a:t>
                      </a:r>
                      <a:r>
                        <a:rPr lang="en-ZA" sz="1600" baseline="0" dirty="0">
                          <a:latin typeface="Arial" panose="020B0604020202020204" pitchFamily="34" charset="0"/>
                          <a:cs typeface="Arial" panose="020B0604020202020204" pitchFamily="34" charset="0"/>
                        </a:rPr>
                        <a:t> forms uploaded on SASSA website </a:t>
                      </a:r>
                    </a:p>
                    <a:p>
                      <a:pPr algn="l">
                        <a:spcBef>
                          <a:spcPts val="600"/>
                        </a:spcBef>
                        <a:spcAft>
                          <a:spcPts val="600"/>
                        </a:spcAft>
                        <a:defRPr sz="1800"/>
                      </a:pPr>
                      <a:endParaRPr lang="en-US" sz="1600" dirty="0">
                        <a:latin typeface="Arial" panose="020B0604020202020204" pitchFamily="34" charset="0"/>
                        <a:cs typeface="Arial" panose="020B0604020202020204" pitchFamily="34" charset="0"/>
                      </a:endParaRPr>
                    </a:p>
                  </a:txBody>
                  <a:tcPr marL="45720" marR="45720" horzOverflow="overflow"/>
                </a:tc>
                <a:extLst>
                  <a:ext uri="{0D108BD9-81ED-4DB2-BD59-A6C34878D82A}">
                    <a16:rowId xmlns:a16="http://schemas.microsoft.com/office/drawing/2014/main" val="10001"/>
                  </a:ext>
                </a:extLst>
              </a:tr>
              <a:tr h="366104">
                <a:tc vMerge="1">
                  <a:txBody>
                    <a:bodyPr/>
                    <a:lstStyle/>
                    <a:p>
                      <a:pPr algn="l">
                        <a:spcBef>
                          <a:spcPts val="600"/>
                        </a:spcBef>
                        <a:spcAft>
                          <a:spcPts val="600"/>
                        </a:spcAft>
                        <a:defRPr sz="1800"/>
                      </a:pPr>
                      <a:endParaRPr sz="1600" dirty="0"/>
                    </a:p>
                  </a:txBody>
                  <a:tcPr marL="45720" marR="45720" horzOverflow="overflow"/>
                </a:tc>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Arial" panose="020B0604020202020204" pitchFamily="34" charset="0"/>
                          <a:cs typeface="Arial" panose="020B0604020202020204" pitchFamily="34" charset="0"/>
                        </a:rPr>
                        <a:t>Lack of Information on the process to be followed on the website and social media</a:t>
                      </a:r>
                    </a:p>
                    <a:p>
                      <a:pPr marL="0" lvl="2" indent="0" algn="l">
                        <a:buFont typeface="Arial" panose="020B0604020202020204" pitchFamily="34" charset="0"/>
                        <a:buNone/>
                      </a:pPr>
                      <a:endParaRPr lang="en-US" sz="1600" dirty="0">
                        <a:latin typeface="Arial" panose="020B0604020202020204" pitchFamily="34" charset="0"/>
                        <a:cs typeface="Arial" panose="020B0604020202020204" pitchFamily="34" charset="0"/>
                      </a:endParaRPr>
                    </a:p>
                  </a:txBody>
                  <a:tcPr marL="45720" marR="45720" horzOverflow="overflow"/>
                </a:tc>
                <a:tc vMerge="1">
                  <a:txBody>
                    <a:bodyPr/>
                    <a:lstStyle/>
                    <a:p>
                      <a:pPr algn="l">
                        <a:spcBef>
                          <a:spcPts val="600"/>
                        </a:spcBef>
                        <a:spcAft>
                          <a:spcPts val="600"/>
                        </a:spcAft>
                        <a:defRPr sz="1800"/>
                      </a:pPr>
                      <a:endParaRPr sz="1400" dirty="0">
                        <a:latin typeface="Arial" panose="020B0604020202020204" pitchFamily="34" charset="0"/>
                        <a:cs typeface="Arial" panose="020B0604020202020204" pitchFamily="34" charset="0"/>
                      </a:endParaRPr>
                    </a:p>
                  </a:txBody>
                  <a:tcPr marL="45720" marR="45720" horzOverflow="overflow"/>
                </a:tc>
                <a:tc>
                  <a:txBody>
                    <a:bodyPr/>
                    <a:lstStyle/>
                    <a:p>
                      <a:pPr algn="l">
                        <a:spcBef>
                          <a:spcPts val="600"/>
                        </a:spcBef>
                        <a:spcAft>
                          <a:spcPts val="600"/>
                        </a:spcAft>
                        <a:defRPr sz="1800"/>
                      </a:pPr>
                      <a:r>
                        <a:rPr lang="en-US" sz="1600" dirty="0">
                          <a:latin typeface="Arial" panose="020B0604020202020204" pitchFamily="34" charset="0"/>
                          <a:cs typeface="Arial" panose="020B0604020202020204" pitchFamily="34" charset="0"/>
                        </a:rPr>
                        <a:t>Updated website and Social media channels</a:t>
                      </a:r>
                    </a:p>
                    <a:p>
                      <a:pPr marL="0" marR="0" indent="0" algn="l" defTabSz="914400" rtl="0" eaLnBrk="1" fontAlgn="auto" latinLnBrk="0" hangingPunct="1">
                        <a:lnSpc>
                          <a:spcPct val="100000"/>
                        </a:lnSpc>
                        <a:spcBef>
                          <a:spcPts val="600"/>
                        </a:spcBef>
                        <a:spcAft>
                          <a:spcPts val="600"/>
                        </a:spcAft>
                        <a:buClrTx/>
                        <a:buSzTx/>
                        <a:buFontTx/>
                        <a:buNone/>
                        <a:tabLst/>
                        <a:defRPr sz="1800"/>
                      </a:pPr>
                      <a:r>
                        <a:rPr lang="en-US" sz="1600" dirty="0">
                          <a:latin typeface="Arial" panose="020B0604020202020204" pitchFamily="34" charset="0"/>
                          <a:cs typeface="Arial" panose="020B0604020202020204" pitchFamily="34" charset="0"/>
                        </a:rPr>
                        <a:t>Further</a:t>
                      </a:r>
                      <a:r>
                        <a:rPr lang="en-US" sz="1600" baseline="0" dirty="0">
                          <a:latin typeface="Arial" panose="020B0604020202020204" pitchFamily="34" charset="0"/>
                          <a:cs typeface="Arial" panose="020B0604020202020204" pitchFamily="34" charset="0"/>
                        </a:rPr>
                        <a:t> modification of the website is in progress to ensure urgent and emergency issues reflect on the landing page</a:t>
                      </a:r>
                      <a:endParaRPr lang="en-US" sz="1600" dirty="0">
                        <a:latin typeface="Arial" panose="020B0604020202020204" pitchFamily="34" charset="0"/>
                        <a:cs typeface="Arial" panose="020B0604020202020204" pitchFamily="34" charset="0"/>
                      </a:endParaRPr>
                    </a:p>
                  </a:txBody>
                  <a:tcPr marL="45720" marR="4572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513991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457200" y="178231"/>
            <a:ext cx="8229600" cy="1143001"/>
          </a:xfrm>
          <a:prstGeom prst="rect">
            <a:avLst/>
          </a:prstGeom>
        </p:spPr>
        <p:txBody>
          <a:bodyPr/>
          <a:lstStyle/>
          <a:p>
            <a:pPr algn="ctr">
              <a:defRPr sz="2400"/>
            </a:pPr>
            <a:r>
              <a:rPr dirty="0"/>
              <a:t>High Level Project Plan: </a:t>
            </a:r>
            <a:br>
              <a:rPr dirty="0"/>
            </a:br>
            <a:r>
              <a:rPr dirty="0"/>
              <a:t>Target Date for Completion: 31 March 2021</a:t>
            </a:r>
          </a:p>
        </p:txBody>
      </p:sp>
      <p:graphicFrame>
        <p:nvGraphicFramePr>
          <p:cNvPr id="487" name="Content Placeholder 4"/>
          <p:cNvGraphicFramePr/>
          <p:nvPr>
            <p:extLst>
              <p:ext uri="{D42A27DB-BD31-4B8C-83A1-F6EECF244321}">
                <p14:modId xmlns:p14="http://schemas.microsoft.com/office/powerpoint/2010/main" val="3349244290"/>
              </p:ext>
            </p:extLst>
          </p:nvPr>
        </p:nvGraphicFramePr>
        <p:xfrm>
          <a:off x="-2" y="1387098"/>
          <a:ext cx="9144001" cy="4668414"/>
        </p:xfrm>
        <a:graphic>
          <a:graphicData uri="http://schemas.openxmlformats.org/drawingml/2006/table">
            <a:tbl>
              <a:tblPr firstRow="1" bandRow="1">
                <a:tableStyleId>{5940675A-B579-460E-94D1-54222C63F5DA}</a:tableStyleId>
              </a:tblPr>
              <a:tblGrid>
                <a:gridCol w="1569495">
                  <a:extLst>
                    <a:ext uri="{9D8B030D-6E8A-4147-A177-3AD203B41FA5}">
                      <a16:colId xmlns:a16="http://schemas.microsoft.com/office/drawing/2014/main" val="20000"/>
                    </a:ext>
                  </a:extLst>
                </a:gridCol>
                <a:gridCol w="1965277">
                  <a:extLst>
                    <a:ext uri="{9D8B030D-6E8A-4147-A177-3AD203B41FA5}">
                      <a16:colId xmlns:a16="http://schemas.microsoft.com/office/drawing/2014/main" val="20001"/>
                    </a:ext>
                  </a:extLst>
                </a:gridCol>
                <a:gridCol w="1992573">
                  <a:extLst>
                    <a:ext uri="{9D8B030D-6E8A-4147-A177-3AD203B41FA5}">
                      <a16:colId xmlns:a16="http://schemas.microsoft.com/office/drawing/2014/main" val="20002"/>
                    </a:ext>
                  </a:extLst>
                </a:gridCol>
                <a:gridCol w="3616656">
                  <a:extLst>
                    <a:ext uri="{9D8B030D-6E8A-4147-A177-3AD203B41FA5}">
                      <a16:colId xmlns:a16="http://schemas.microsoft.com/office/drawing/2014/main" val="20003"/>
                    </a:ext>
                  </a:extLst>
                </a:gridCol>
              </a:tblGrid>
              <a:tr h="366104">
                <a:tc>
                  <a:txBody>
                    <a:bodyPr/>
                    <a:lstStyle/>
                    <a:p>
                      <a:pPr algn="ctr">
                        <a:spcBef>
                          <a:spcPts val="600"/>
                        </a:spcBef>
                        <a:spcAft>
                          <a:spcPts val="600"/>
                        </a:spcAft>
                        <a:defRPr sz="1800" b="0">
                          <a:solidFill>
                            <a:srgbClr val="000000"/>
                          </a:solidFill>
                        </a:defRPr>
                      </a:pPr>
                      <a:r>
                        <a:rPr lang="en-US" sz="1500" b="1" dirty="0">
                          <a:solidFill>
                            <a:schemeClr val="bg1"/>
                          </a:solidFill>
                          <a:latin typeface="Arial" panose="020B0604020202020204" pitchFamily="34" charset="0"/>
                          <a:cs typeface="Arial" panose="020B0604020202020204" pitchFamily="34" charset="0"/>
                        </a:rPr>
                        <a:t>Theme</a:t>
                      </a:r>
                      <a:endParaRPr sz="15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endParaRPr sz="15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500" b="1" dirty="0">
                          <a:solidFill>
                            <a:schemeClr val="bg1"/>
                          </a:solidFill>
                          <a:latin typeface="Arial" panose="020B0604020202020204" pitchFamily="34" charset="0"/>
                          <a:cs typeface="Arial" panose="020B0604020202020204" pitchFamily="34" charset="0"/>
                        </a:rPr>
                        <a:t>Time frame</a:t>
                      </a: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500" b="1" dirty="0">
                          <a:solidFill>
                            <a:schemeClr val="bg1"/>
                          </a:solidFill>
                          <a:latin typeface="Arial" panose="020B0604020202020204" pitchFamily="34" charset="0"/>
                          <a:cs typeface="Arial" panose="020B0604020202020204" pitchFamily="34" charset="0"/>
                        </a:rPr>
                        <a:t>Progress</a:t>
                      </a:r>
                    </a:p>
                  </a:txBody>
                  <a:tcPr marL="45720" marR="45720" horzOverflow="overflow">
                    <a:solidFill>
                      <a:schemeClr val="tx1"/>
                    </a:solidFill>
                  </a:tcPr>
                </a:tc>
                <a:extLst>
                  <a:ext uri="{0D108BD9-81ED-4DB2-BD59-A6C34878D82A}">
                    <a16:rowId xmlns:a16="http://schemas.microsoft.com/office/drawing/2014/main" val="10000"/>
                  </a:ext>
                </a:extLst>
              </a:tr>
              <a:tr h="962702">
                <a:tc rowSpan="4">
                  <a:txBody>
                    <a:bodyPr/>
                    <a:lstStyle/>
                    <a:p>
                      <a:pPr marL="0" lvl="1" indent="0" algn="l">
                        <a:buFont typeface="Arial" panose="020B0604020202020204" pitchFamily="34" charset="0"/>
                        <a:buNone/>
                      </a:pPr>
                      <a:r>
                        <a:rPr lang="en-US" sz="1500" dirty="0">
                          <a:latin typeface="Arial" panose="020B0604020202020204" pitchFamily="34" charset="0"/>
                          <a:cs typeface="Arial" panose="020B0604020202020204" pitchFamily="34" charset="0"/>
                        </a:rPr>
                        <a:t>SASSA’s Capacity to manage client numbers within the universal access design principle </a:t>
                      </a:r>
                    </a:p>
                    <a:p>
                      <a:pPr algn="l">
                        <a:spcBef>
                          <a:spcPts val="600"/>
                        </a:spcBef>
                        <a:spcAft>
                          <a:spcPts val="600"/>
                        </a:spcAft>
                        <a:defRPr sz="1800"/>
                      </a:pPr>
                      <a:endParaRPr sz="1500" dirty="0">
                        <a:latin typeface="Arial" panose="020B0604020202020204" pitchFamily="34" charset="0"/>
                        <a:cs typeface="Arial" panose="020B0604020202020204" pitchFamily="34" charset="0"/>
                      </a:endParaRPr>
                    </a:p>
                  </a:txBody>
                  <a:tcPr marL="45720" marR="45720" horzOverflow="overflow"/>
                </a:tc>
                <a:tc>
                  <a:txBody>
                    <a:bodyPr/>
                    <a:lstStyle/>
                    <a:p>
                      <a:pPr marL="285750" lvl="2" indent="-285750" algn="l">
                        <a:buFont typeface="Arial" panose="020B0604020202020204" pitchFamily="34" charset="0"/>
                        <a:buChar char="•"/>
                      </a:pPr>
                      <a:r>
                        <a:rPr lang="en-US" sz="1500" dirty="0">
                          <a:latin typeface="Arial" panose="020B0604020202020204" pitchFamily="34" charset="0"/>
                          <a:cs typeface="Arial" panose="020B0604020202020204" pitchFamily="34" charset="0"/>
                        </a:rPr>
                        <a:t>Availability of community halls  and service centers</a:t>
                      </a:r>
                    </a:p>
                  </a:txBody>
                  <a:tcPr marL="45720" marR="45720" horzOverflow="overflow"/>
                </a:tc>
                <a:tc rowSpan="3">
                  <a:txBody>
                    <a:bodyPr/>
                    <a:lstStyle/>
                    <a:p>
                      <a:pPr algn="l">
                        <a:spcBef>
                          <a:spcPts val="600"/>
                        </a:spcBef>
                        <a:spcAft>
                          <a:spcPts val="600"/>
                        </a:spcAft>
                        <a:defRPr sz="1800"/>
                      </a:pPr>
                      <a:r>
                        <a:rPr lang="en-US" sz="1500" dirty="0">
                          <a:latin typeface="Arial" panose="020B0604020202020204" pitchFamily="34" charset="0"/>
                          <a:cs typeface="Arial" panose="020B0604020202020204" pitchFamily="34" charset="0"/>
                        </a:rPr>
                        <a:t>31 January</a:t>
                      </a:r>
                      <a:r>
                        <a:rPr lang="en-US" sz="1500" baseline="0" dirty="0">
                          <a:latin typeface="Arial" panose="020B0604020202020204" pitchFamily="34" charset="0"/>
                          <a:cs typeface="Arial" panose="020B0604020202020204" pitchFamily="34" charset="0"/>
                        </a:rPr>
                        <a:t> 2021</a:t>
                      </a:r>
                      <a:endParaRPr sz="15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sz="1800"/>
                      </a:pPr>
                      <a:r>
                        <a:rPr lang="en-US" sz="1500" dirty="0">
                          <a:latin typeface="Arial" panose="020B0604020202020204" pitchFamily="34" charset="0"/>
                          <a:cs typeface="Arial" panose="020B0604020202020204" pitchFamily="34" charset="0"/>
                        </a:rPr>
                        <a:t>To continue throughout project – additional facilities and doctors to be arranged as and when necessary</a:t>
                      </a:r>
                    </a:p>
                  </a:txBody>
                  <a:tcPr marL="45720" marR="45720" horzOverflow="overflow"/>
                </a:tc>
                <a:tc rowSpan="3">
                  <a:txBody>
                    <a:bodyPr/>
                    <a:lstStyle/>
                    <a:p>
                      <a:pPr marL="0" indent="0" algn="l" fontAlgn="ctr">
                        <a:spcBef>
                          <a:spcPts val="600"/>
                        </a:spcBef>
                        <a:spcAft>
                          <a:spcPts val="600"/>
                        </a:spcAft>
                        <a:buFont typeface="Arial" panose="020B0604020202020204" pitchFamily="34" charset="0"/>
                        <a:buNone/>
                      </a:pPr>
                      <a:r>
                        <a:rPr lang="en-US" sz="1500" b="0" i="0" u="none" strike="noStrike" baseline="0" dirty="0">
                          <a:solidFill>
                            <a:srgbClr val="000000"/>
                          </a:solidFill>
                          <a:effectLst/>
                          <a:latin typeface="Arial" panose="020B0604020202020204" pitchFamily="34" charset="0"/>
                          <a:cs typeface="Arial" panose="020B0604020202020204" pitchFamily="34" charset="0"/>
                        </a:rPr>
                        <a:t>Additional facilities secured to serve as service points for TDG.  For example in WC – 11</a:t>
                      </a:r>
                    </a:p>
                    <a:p>
                      <a:pPr marL="0" indent="0" algn="l" fontAlgn="ctr">
                        <a:spcBef>
                          <a:spcPts val="600"/>
                        </a:spcBef>
                        <a:spcAft>
                          <a:spcPts val="600"/>
                        </a:spcAft>
                        <a:buFont typeface="Arial" panose="020B0604020202020204" pitchFamily="34" charset="0"/>
                        <a:buNone/>
                      </a:pPr>
                      <a:r>
                        <a:rPr lang="en-US" sz="1500" b="0" i="0" u="none" strike="noStrike" baseline="0" dirty="0">
                          <a:solidFill>
                            <a:srgbClr val="000000"/>
                          </a:solidFill>
                          <a:effectLst/>
                          <a:latin typeface="Arial" panose="020B0604020202020204" pitchFamily="34" charset="0"/>
                          <a:cs typeface="Arial" panose="020B0604020202020204" pitchFamily="34" charset="0"/>
                        </a:rPr>
                        <a:t>SASSA offices are also used as sites for assessments </a:t>
                      </a:r>
                    </a:p>
                    <a:p>
                      <a:pPr marL="0" indent="0" algn="l" fontAlgn="ctr">
                        <a:spcBef>
                          <a:spcPts val="600"/>
                        </a:spcBef>
                        <a:spcAft>
                          <a:spcPts val="600"/>
                        </a:spcAft>
                        <a:buFont typeface="Arial" panose="020B0604020202020204" pitchFamily="34" charset="0"/>
                        <a:buNone/>
                      </a:pPr>
                      <a:r>
                        <a:rPr lang="en-US" sz="1500" b="0" i="0" u="none" strike="noStrike" baseline="0" dirty="0">
                          <a:solidFill>
                            <a:srgbClr val="000000"/>
                          </a:solidFill>
                          <a:effectLst/>
                          <a:latin typeface="Arial" panose="020B0604020202020204" pitchFamily="34" charset="0"/>
                          <a:cs typeface="Arial" panose="020B0604020202020204" pitchFamily="34" charset="0"/>
                        </a:rPr>
                        <a:t>Engagements with the Health practitioners to conduct file assessments supplemented by telephonic interviews</a:t>
                      </a:r>
                    </a:p>
                    <a:p>
                      <a:pPr marL="0" indent="0" algn="l" fontAlgn="ctr">
                        <a:spcBef>
                          <a:spcPts val="600"/>
                        </a:spcBef>
                        <a:spcAft>
                          <a:spcPts val="600"/>
                        </a:spcAft>
                        <a:buFont typeface="Arial" panose="020B0604020202020204" pitchFamily="34" charset="0"/>
                        <a:buNone/>
                      </a:pPr>
                      <a:r>
                        <a:rPr lang="en-US" sz="1500" b="0" i="0" u="none" strike="noStrike" baseline="0" dirty="0">
                          <a:solidFill>
                            <a:srgbClr val="000000"/>
                          </a:solidFill>
                          <a:effectLst/>
                          <a:latin typeface="Arial" panose="020B0604020202020204" pitchFamily="34" charset="0"/>
                          <a:cs typeface="Arial" panose="020B0604020202020204" pitchFamily="34" charset="0"/>
                        </a:rPr>
                        <a:t>In Mpumalanga, for example, hospitals have put site tents dedicated to assist SASSA clients</a:t>
                      </a:r>
                    </a:p>
                  </a:txBody>
                  <a:tcPr marL="9525" marR="9525" marT="9525" marB="0"/>
                </a:tc>
                <a:extLst>
                  <a:ext uri="{0D108BD9-81ED-4DB2-BD59-A6C34878D82A}">
                    <a16:rowId xmlns:a16="http://schemas.microsoft.com/office/drawing/2014/main" val="10001"/>
                  </a:ext>
                </a:extLst>
              </a:tr>
              <a:tr h="366104">
                <a:tc vMerge="1">
                  <a:txBody>
                    <a:bodyPr/>
                    <a:lstStyle/>
                    <a:p>
                      <a:pPr algn="l">
                        <a:spcBef>
                          <a:spcPts val="600"/>
                        </a:spcBef>
                        <a:spcAft>
                          <a:spcPts val="600"/>
                        </a:spcAft>
                        <a:defRPr sz="1800"/>
                      </a:pPr>
                      <a:endParaRPr sz="1600" dirty="0"/>
                    </a:p>
                  </a:txBody>
                  <a:tcPr marL="45720" marR="45720" horzOverflow="overflow"/>
                </a:tc>
                <a:tc>
                  <a:txBody>
                    <a:bodyPr/>
                    <a:lstStyle/>
                    <a:p>
                      <a:pPr marL="285750" lvl="2" indent="-285750" algn="l">
                        <a:buFont typeface="Arial" panose="020B0604020202020204" pitchFamily="34" charset="0"/>
                        <a:buChar char="•"/>
                      </a:pPr>
                      <a:r>
                        <a:rPr lang="en-US" sz="1500" dirty="0">
                          <a:latin typeface="Arial" panose="020B0604020202020204" pitchFamily="34" charset="0"/>
                          <a:cs typeface="Arial" panose="020B0604020202020204" pitchFamily="34" charset="0"/>
                        </a:rPr>
                        <a:t>Restricted access to health facilities </a:t>
                      </a:r>
                    </a:p>
                    <a:p>
                      <a:pPr marL="285750" lvl="2" indent="-285750" algn="l">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dirty="0">
                          <a:latin typeface="Arial" panose="020B0604020202020204" pitchFamily="34" charset="0"/>
                          <a:cs typeface="Arial" panose="020B0604020202020204" pitchFamily="34" charset="0"/>
                        </a:rPr>
                        <a:t>Referral</a:t>
                      </a:r>
                      <a:r>
                        <a:rPr lang="en-ZA" sz="1500" baseline="0" dirty="0">
                          <a:latin typeface="Arial" panose="020B0604020202020204" pitchFamily="34" charset="0"/>
                          <a:cs typeface="Arial" panose="020B0604020202020204" pitchFamily="34" charset="0"/>
                        </a:rPr>
                        <a:t> forms uploaded on SASSA website (GP)</a:t>
                      </a:r>
                    </a:p>
                  </a:txBody>
                  <a:tcPr marL="45720" marR="45720" horzOverflow="overflow"/>
                </a:tc>
                <a:tc vMerge="1">
                  <a:txBody>
                    <a:bodyPr/>
                    <a:lstStyle/>
                    <a:p>
                      <a:pPr algn="l">
                        <a:spcBef>
                          <a:spcPts val="600"/>
                        </a:spcBef>
                        <a:spcAft>
                          <a:spcPts val="600"/>
                        </a:spcAft>
                        <a:defRPr sz="1800"/>
                      </a:pPr>
                      <a:endParaRPr sz="1500" dirty="0">
                        <a:latin typeface="Arial" panose="020B0604020202020204" pitchFamily="34" charset="0"/>
                        <a:cs typeface="Arial" panose="020B0604020202020204" pitchFamily="34" charset="0"/>
                      </a:endParaRPr>
                    </a:p>
                  </a:txBody>
                  <a:tcPr marL="45720" marR="45720" horzOverflow="overflow"/>
                </a:tc>
                <a:tc vMerge="1">
                  <a:txBody>
                    <a:bodyPr/>
                    <a:lstStyle/>
                    <a:p>
                      <a:pPr algn="ctr" fontAlgn="ctr">
                        <a:spcBef>
                          <a:spcPts val="600"/>
                        </a:spcBef>
                        <a:spcAft>
                          <a:spcPts val="600"/>
                        </a:spcAft>
                      </a:pP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98990">
                <a:tc vMerge="1">
                  <a:txBody>
                    <a:bodyPr/>
                    <a:lstStyle/>
                    <a:p>
                      <a:pPr algn="l">
                        <a:spcBef>
                          <a:spcPts val="600"/>
                        </a:spcBef>
                        <a:spcAft>
                          <a:spcPts val="600"/>
                        </a:spcAft>
                        <a:defRPr sz="1800"/>
                      </a:pPr>
                      <a:endParaRPr sz="1600" dirty="0"/>
                    </a:p>
                  </a:txBody>
                  <a:tcPr marL="45720" marR="45720" horzOverflow="overflow"/>
                </a:tc>
                <a:tc>
                  <a:txBody>
                    <a:bodyPr/>
                    <a:lstStyle/>
                    <a:p>
                      <a:pPr marL="285750" marR="0" lvl="2" indent="-285750" algn="l" defTabSz="914400" rtl="0" latinLnBrk="0">
                        <a:lnSpc>
                          <a:spcPct val="100000"/>
                        </a:lnSpc>
                        <a:spcBef>
                          <a:spcPts val="0"/>
                        </a:spcBef>
                        <a:spcAft>
                          <a:spcPts val="0"/>
                        </a:spcAft>
                        <a:buClrTx/>
                        <a:buSzTx/>
                        <a:buFont typeface="Arial" panose="020B0604020202020204" pitchFamily="34" charset="0"/>
                        <a:buChar char="•"/>
                        <a:tabLst/>
                      </a:pPr>
                      <a:r>
                        <a:rPr lang="en-US" sz="15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Limited availability of doctors </a:t>
                      </a:r>
                    </a:p>
                  </a:txBody>
                  <a:tcPr marL="45720" marR="45720" horzOverflow="overflow"/>
                </a:tc>
                <a:tc v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sz="1800"/>
                      </a:pPr>
                      <a:endParaRPr lang="en-US" sz="1500" dirty="0">
                        <a:latin typeface="Arial" panose="020B0604020202020204" pitchFamily="34" charset="0"/>
                        <a:cs typeface="Arial" panose="020B0604020202020204" pitchFamily="34" charset="0"/>
                      </a:endParaRPr>
                    </a:p>
                  </a:txBody>
                  <a:tcPr marL="45720" marR="45720" horzOverflow="overflow"/>
                </a:tc>
                <a:tc v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sz="1800"/>
                      </a:pPr>
                      <a:endParaRPr lang="en-US" sz="1600" dirty="0">
                        <a:latin typeface="Arial" panose="020B0604020202020204" pitchFamily="34" charset="0"/>
                        <a:cs typeface="Arial" panose="020B0604020202020204" pitchFamily="34" charset="0"/>
                      </a:endParaRPr>
                    </a:p>
                  </a:txBody>
                  <a:tcPr marL="45720" marR="45720" horzOverflow="overflow"/>
                </a:tc>
                <a:extLst>
                  <a:ext uri="{0D108BD9-81ED-4DB2-BD59-A6C34878D82A}">
                    <a16:rowId xmlns:a16="http://schemas.microsoft.com/office/drawing/2014/main" val="10003"/>
                  </a:ext>
                </a:extLst>
              </a:tr>
              <a:tr h="366104">
                <a:tc vMerge="1">
                  <a:txBody>
                    <a:bodyPr/>
                    <a:lstStyle/>
                    <a:p>
                      <a:pPr algn="l">
                        <a:spcBef>
                          <a:spcPts val="600"/>
                        </a:spcBef>
                        <a:spcAft>
                          <a:spcPts val="600"/>
                        </a:spcAft>
                        <a:defRPr sz="1800"/>
                      </a:pPr>
                      <a:endParaRPr sz="1600" dirty="0"/>
                    </a:p>
                  </a:txBody>
                  <a:tcPr marL="45720" marR="45720" horzOverflow="overflow"/>
                </a:tc>
                <a:tc>
                  <a:txBody>
                    <a:bodyPr/>
                    <a:lstStyle/>
                    <a:p>
                      <a:pPr marL="285750" marR="0" lvl="2" indent="-285750" algn="l" defTabSz="914400" rtl="0" latinLnBrk="0">
                        <a:lnSpc>
                          <a:spcPct val="100000"/>
                        </a:lnSpc>
                        <a:spcBef>
                          <a:spcPts val="0"/>
                        </a:spcBef>
                        <a:spcAft>
                          <a:spcPts val="0"/>
                        </a:spcAft>
                        <a:buClrTx/>
                        <a:buSzTx/>
                        <a:buFont typeface="Arial" panose="020B0604020202020204" pitchFamily="34" charset="0"/>
                        <a:buChar char="•"/>
                        <a:tabLst/>
                      </a:pPr>
                      <a:r>
                        <a:rPr lang="en-US" sz="15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Ability of clients to make appointments </a:t>
                      </a:r>
                    </a:p>
                  </a:txBody>
                  <a:tcPr marL="45720" marR="45720" horzOverflow="overflow"/>
                </a:tc>
                <a:tc>
                  <a:txBody>
                    <a:bodyPr/>
                    <a:lstStyle/>
                    <a:p>
                      <a:pPr algn="l">
                        <a:spcBef>
                          <a:spcPts val="600"/>
                        </a:spcBef>
                        <a:spcAft>
                          <a:spcPts val="600"/>
                        </a:spcAft>
                        <a:defRPr sz="1800"/>
                      </a:pPr>
                      <a:r>
                        <a:rPr lang="en-US" sz="1500" dirty="0">
                          <a:latin typeface="Arial" panose="020B0604020202020204" pitchFamily="34" charset="0"/>
                          <a:cs typeface="Arial" panose="020B0604020202020204" pitchFamily="34" charset="0"/>
                        </a:rPr>
                        <a:t>Completed </a:t>
                      </a:r>
                      <a:endParaRPr sz="1500" dirty="0">
                        <a:latin typeface="Arial" panose="020B0604020202020204" pitchFamily="34" charset="0"/>
                        <a:cs typeface="Arial" panose="020B0604020202020204" pitchFamily="34" charset="0"/>
                      </a:endParaRPr>
                    </a:p>
                  </a:txBody>
                  <a:tcPr marL="45720" marR="45720" horzOverflow="overflow"/>
                </a:tc>
                <a:tc>
                  <a:txBody>
                    <a:bodyPr/>
                    <a:lstStyle/>
                    <a:p>
                      <a:pPr algn="l">
                        <a:spcBef>
                          <a:spcPts val="600"/>
                        </a:spcBef>
                        <a:spcAft>
                          <a:spcPts val="600"/>
                        </a:spcAft>
                        <a:defRPr sz="1800"/>
                      </a:pPr>
                      <a:r>
                        <a:rPr lang="en-US" sz="1500" dirty="0">
                          <a:latin typeface="Arial" panose="020B0604020202020204" pitchFamily="34" charset="0"/>
                          <a:cs typeface="Arial" panose="020B0604020202020204" pitchFamily="34" charset="0"/>
                        </a:rPr>
                        <a:t>Manual booking system (telephonic</a:t>
                      </a:r>
                      <a:r>
                        <a:rPr lang="en-US" sz="1500" baseline="0" dirty="0">
                          <a:latin typeface="Arial" panose="020B0604020202020204" pitchFamily="34" charset="0"/>
                          <a:cs typeface="Arial" panose="020B0604020202020204" pitchFamily="34" charset="0"/>
                        </a:rPr>
                        <a:t> and in-person) </a:t>
                      </a:r>
                      <a:r>
                        <a:rPr lang="en-US" sz="1500" dirty="0">
                          <a:latin typeface="Arial" panose="020B0604020202020204" pitchFamily="34" charset="0"/>
                          <a:cs typeface="Arial" panose="020B0604020202020204" pitchFamily="34" charset="0"/>
                        </a:rPr>
                        <a:t> implemented in all local offices as presented under queue management</a:t>
                      </a:r>
                      <a:endParaRPr sz="1500" dirty="0">
                        <a:latin typeface="Arial" panose="020B0604020202020204" pitchFamily="34" charset="0"/>
                        <a:cs typeface="Arial" panose="020B0604020202020204" pitchFamily="34" charset="0"/>
                      </a:endParaRPr>
                    </a:p>
                  </a:txBody>
                  <a:tcPr marL="45720" marR="45720"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280169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457200" y="178231"/>
            <a:ext cx="8229600" cy="1143001"/>
          </a:xfrm>
          <a:prstGeom prst="rect">
            <a:avLst/>
          </a:prstGeom>
        </p:spPr>
        <p:txBody>
          <a:bodyPr/>
          <a:lstStyle/>
          <a:p>
            <a:pPr algn="ctr">
              <a:defRPr sz="2400"/>
            </a:pPr>
            <a:r>
              <a:rPr dirty="0"/>
              <a:t>High Level Project Plan: </a:t>
            </a:r>
            <a:br>
              <a:rPr dirty="0"/>
            </a:br>
            <a:r>
              <a:rPr dirty="0"/>
              <a:t>Target Date for Completion: 31 March 2021</a:t>
            </a:r>
          </a:p>
        </p:txBody>
      </p:sp>
      <p:graphicFrame>
        <p:nvGraphicFramePr>
          <p:cNvPr id="487" name="Content Placeholder 4"/>
          <p:cNvGraphicFramePr/>
          <p:nvPr>
            <p:extLst>
              <p:ext uri="{D42A27DB-BD31-4B8C-83A1-F6EECF244321}">
                <p14:modId xmlns:p14="http://schemas.microsoft.com/office/powerpoint/2010/main" val="3535180760"/>
              </p:ext>
            </p:extLst>
          </p:nvPr>
        </p:nvGraphicFramePr>
        <p:xfrm>
          <a:off x="-2" y="1387098"/>
          <a:ext cx="9144001" cy="5313389"/>
        </p:xfrm>
        <a:graphic>
          <a:graphicData uri="http://schemas.openxmlformats.org/drawingml/2006/table">
            <a:tbl>
              <a:tblPr firstRow="1" bandRow="1">
                <a:tableStyleId>{5940675A-B579-460E-94D1-54222C63F5DA}</a:tableStyleId>
              </a:tblPr>
              <a:tblGrid>
                <a:gridCol w="1310187">
                  <a:extLst>
                    <a:ext uri="{9D8B030D-6E8A-4147-A177-3AD203B41FA5}">
                      <a16:colId xmlns:a16="http://schemas.microsoft.com/office/drawing/2014/main" val="20000"/>
                    </a:ext>
                  </a:extLst>
                </a:gridCol>
                <a:gridCol w="2115403">
                  <a:extLst>
                    <a:ext uri="{9D8B030D-6E8A-4147-A177-3AD203B41FA5}">
                      <a16:colId xmlns:a16="http://schemas.microsoft.com/office/drawing/2014/main" val="20001"/>
                    </a:ext>
                  </a:extLst>
                </a:gridCol>
                <a:gridCol w="1433015">
                  <a:extLst>
                    <a:ext uri="{9D8B030D-6E8A-4147-A177-3AD203B41FA5}">
                      <a16:colId xmlns:a16="http://schemas.microsoft.com/office/drawing/2014/main" val="20002"/>
                    </a:ext>
                  </a:extLst>
                </a:gridCol>
                <a:gridCol w="4285396">
                  <a:extLst>
                    <a:ext uri="{9D8B030D-6E8A-4147-A177-3AD203B41FA5}">
                      <a16:colId xmlns:a16="http://schemas.microsoft.com/office/drawing/2014/main" val="20003"/>
                    </a:ext>
                  </a:extLst>
                </a:gridCol>
              </a:tblGrid>
              <a:tr h="366104">
                <a:tc>
                  <a:txBody>
                    <a:bodyPr/>
                    <a:lstStyle/>
                    <a:p>
                      <a:pPr algn="ctr">
                        <a:spcBef>
                          <a:spcPts val="600"/>
                        </a:spcBef>
                        <a:spcAft>
                          <a:spcPts val="600"/>
                        </a:spcAft>
                        <a:defRPr sz="1800" b="0">
                          <a:solidFill>
                            <a:srgbClr val="000000"/>
                          </a:solidFill>
                        </a:defRPr>
                      </a:pPr>
                      <a:r>
                        <a:rPr lang="en-US" sz="1600" b="1" dirty="0">
                          <a:solidFill>
                            <a:schemeClr val="bg1"/>
                          </a:solidFill>
                          <a:latin typeface="Arial" panose="020B0604020202020204" pitchFamily="34" charset="0"/>
                          <a:cs typeface="Arial" panose="020B0604020202020204" pitchFamily="34" charset="0"/>
                        </a:rPr>
                        <a:t>Theme</a:t>
                      </a: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endParaRPr sz="16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Time frame</a:t>
                      </a: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1600" b="1" dirty="0">
                          <a:solidFill>
                            <a:schemeClr val="bg1"/>
                          </a:solidFill>
                          <a:latin typeface="Arial" panose="020B0604020202020204" pitchFamily="34" charset="0"/>
                          <a:cs typeface="Arial" panose="020B0604020202020204" pitchFamily="34" charset="0"/>
                        </a:rPr>
                        <a:t>Progress</a:t>
                      </a:r>
                    </a:p>
                  </a:txBody>
                  <a:tcPr marL="45720" marR="45720" horzOverflow="overflow">
                    <a:solidFill>
                      <a:schemeClr val="tx1"/>
                    </a:solidFill>
                  </a:tcPr>
                </a:tc>
                <a:extLst>
                  <a:ext uri="{0D108BD9-81ED-4DB2-BD59-A6C34878D82A}">
                    <a16:rowId xmlns:a16="http://schemas.microsoft.com/office/drawing/2014/main" val="10000"/>
                  </a:ext>
                </a:extLst>
              </a:tr>
              <a:tr h="2286535">
                <a:tc rowSpan="2">
                  <a:txBody>
                    <a:bodyPr/>
                    <a:lstStyle/>
                    <a:p>
                      <a:pPr marL="0" lvl="1" indent="0" algn="l">
                        <a:buFont typeface="Arial" panose="020B0604020202020204" pitchFamily="34" charset="0"/>
                        <a:buNone/>
                      </a:pPr>
                      <a:r>
                        <a:rPr lang="en-US" sz="1600" dirty="0">
                          <a:latin typeface="Arial" panose="020B0604020202020204" pitchFamily="34" charset="0"/>
                          <a:cs typeface="Arial" panose="020B0604020202020204" pitchFamily="34" charset="0"/>
                        </a:rPr>
                        <a:t>SASSA’s Capacity to manage client numbers</a:t>
                      </a:r>
                    </a:p>
                    <a:p>
                      <a:pPr algn="l">
                        <a:spcBef>
                          <a:spcPts val="600"/>
                        </a:spcBef>
                        <a:spcAft>
                          <a:spcPts val="600"/>
                        </a:spcAft>
                        <a:defRPr sz="1800"/>
                      </a:pPr>
                      <a:endParaRPr sz="1600" dirty="0">
                        <a:latin typeface="Arial" panose="020B0604020202020204" pitchFamily="34" charset="0"/>
                        <a:cs typeface="Arial" panose="020B0604020202020204" pitchFamily="34" charset="0"/>
                      </a:endParaRPr>
                    </a:p>
                  </a:txBody>
                  <a:tcPr marL="45720" marR="45720" horzOverflow="overflow"/>
                </a:tc>
                <a:tc>
                  <a:txBody>
                    <a:bodyPr/>
                    <a:lstStyle/>
                    <a:p>
                      <a:pPr marL="0" marR="0" lvl="2" indent="0" algn="l" defTabSz="914400" rtl="0" latinLnBrk="0">
                        <a:lnSpc>
                          <a:spcPct val="100000"/>
                        </a:lnSpc>
                        <a:spcBef>
                          <a:spcPts val="0"/>
                        </a:spcBef>
                        <a:spcAft>
                          <a:spcPts val="0"/>
                        </a:spcAft>
                        <a:buClrTx/>
                        <a:buSzTx/>
                        <a:buFont typeface="Arial" panose="020B0604020202020204" pitchFamily="34" charset="0"/>
                        <a:buNone/>
                        <a:tabLst/>
                      </a:pPr>
                      <a:r>
                        <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Call </a:t>
                      </a:r>
                      <a:r>
                        <a:rPr lang="en-US" sz="1600" b="0" i="0" u="none" strike="noStrike" cap="none" spc="0" baseline="0" dirty="0" err="1">
                          <a:solidFill>
                            <a:schemeClr val="tx1"/>
                          </a:solidFill>
                          <a:uFillTx/>
                          <a:latin typeface="Arial" panose="020B0604020202020204" pitchFamily="34" charset="0"/>
                          <a:ea typeface="+mn-ea"/>
                          <a:cs typeface="Arial" panose="020B0604020202020204" pitchFamily="34" charset="0"/>
                          <a:sym typeface="Arial"/>
                        </a:rPr>
                        <a:t>centre</a:t>
                      </a:r>
                      <a:r>
                        <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 accessibility       (not reachable)</a:t>
                      </a:r>
                    </a:p>
                    <a:p>
                      <a:pPr marL="0" marR="0" lvl="2" indent="0" algn="l" defTabSz="914400" rtl="0" latinLnBrk="0">
                        <a:lnSpc>
                          <a:spcPct val="100000"/>
                        </a:lnSpc>
                        <a:spcBef>
                          <a:spcPts val="0"/>
                        </a:spcBef>
                        <a:spcAft>
                          <a:spcPts val="0"/>
                        </a:spcAft>
                        <a:buClrTx/>
                        <a:buSzTx/>
                        <a:buFont typeface="Arial" panose="020B0604020202020204" pitchFamily="34" charset="0"/>
                        <a:buNone/>
                        <a:tabLst/>
                      </a:pPr>
                      <a:endPar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endParaRPr>
                    </a:p>
                    <a:p>
                      <a:pPr marL="0" marR="0" lvl="2" indent="0" algn="l" defTabSz="914400" rtl="0" latinLnBrk="0">
                        <a:lnSpc>
                          <a:spcPct val="100000"/>
                        </a:lnSpc>
                        <a:spcBef>
                          <a:spcPts val="0"/>
                        </a:spcBef>
                        <a:spcAft>
                          <a:spcPts val="0"/>
                        </a:spcAft>
                        <a:buClrTx/>
                        <a:buSzTx/>
                        <a:buFont typeface="Arial" panose="020B0604020202020204" pitchFamily="34" charset="0"/>
                        <a:buNone/>
                        <a:tabLst/>
                      </a:pPr>
                      <a:r>
                        <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Upgrading the call </a:t>
                      </a:r>
                      <a:r>
                        <a:rPr lang="en-US" sz="1600" b="0" i="0" u="none" strike="noStrike" cap="none" spc="0" baseline="0" dirty="0" err="1">
                          <a:solidFill>
                            <a:schemeClr val="tx1"/>
                          </a:solidFill>
                          <a:uFillTx/>
                          <a:latin typeface="Arial" panose="020B0604020202020204" pitchFamily="34" charset="0"/>
                          <a:ea typeface="+mn-ea"/>
                          <a:cs typeface="Arial" panose="020B0604020202020204" pitchFamily="34" charset="0"/>
                          <a:sym typeface="Arial"/>
                        </a:rPr>
                        <a:t>centre</a:t>
                      </a:r>
                      <a:r>
                        <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 to respond to respond to disability needs </a:t>
                      </a:r>
                    </a:p>
                  </a:txBody>
                  <a:tcPr marL="45720" marR="45720" horzOverflow="overflow"/>
                </a:tc>
                <a:tc>
                  <a:txBody>
                    <a:bodyPr/>
                    <a:lstStyle/>
                    <a:p>
                      <a:pPr algn="l">
                        <a:spcBef>
                          <a:spcPts val="600"/>
                        </a:spcBef>
                        <a:spcAft>
                          <a:spcPts val="600"/>
                        </a:spcAft>
                        <a:defRPr sz="1800"/>
                      </a:pPr>
                      <a:r>
                        <a:rPr lang="en-US" sz="1600" dirty="0">
                          <a:latin typeface="Arial" panose="020B0604020202020204" pitchFamily="34" charset="0"/>
                          <a:cs typeface="Arial" panose="020B0604020202020204" pitchFamily="34" charset="0"/>
                        </a:rPr>
                        <a:t>18 January 2021</a:t>
                      </a:r>
                      <a:endParaRPr sz="1600" dirty="0">
                        <a:latin typeface="Arial" panose="020B0604020202020204" pitchFamily="34" charset="0"/>
                        <a:cs typeface="Arial" panose="020B0604020202020204" pitchFamily="34" charset="0"/>
                      </a:endParaRPr>
                    </a:p>
                  </a:txBody>
                  <a:tcPr marL="45720" marR="45720" horzOverflow="overflow"/>
                </a:tc>
                <a:tc>
                  <a:txBody>
                    <a:bodyPr/>
                    <a:lstStyle/>
                    <a:p>
                      <a:pPr marL="0" indent="0" algn="l" fontAlgn="ctr">
                        <a:spcBef>
                          <a:spcPts val="0"/>
                        </a:spcBef>
                        <a:spcAft>
                          <a:spcPts val="0"/>
                        </a:spcAft>
                        <a:buFont typeface="Arial" panose="020B0604020202020204" pitchFamily="34" charset="0"/>
                        <a:buNone/>
                      </a:pPr>
                      <a:r>
                        <a:rPr lang="en-US" sz="1600" b="0" i="0" u="none" strike="noStrike" baseline="0" dirty="0">
                          <a:solidFill>
                            <a:srgbClr val="000000"/>
                          </a:solidFill>
                          <a:effectLst/>
                          <a:latin typeface="Arial" panose="020B0604020202020204" pitchFamily="34" charset="0"/>
                          <a:cs typeface="Arial" panose="020B0604020202020204" pitchFamily="34" charset="0"/>
                        </a:rPr>
                        <a:t>Appointed a service provider to supplement SASSA’s capacity for 6 months</a:t>
                      </a:r>
                    </a:p>
                    <a:p>
                      <a:pPr marL="0" indent="0" algn="l" fontAlgn="ctr">
                        <a:spcBef>
                          <a:spcPts val="0"/>
                        </a:spcBef>
                        <a:spcAft>
                          <a:spcPts val="0"/>
                        </a:spcAft>
                        <a:buFont typeface="Arial" panose="020B0604020202020204" pitchFamily="34" charset="0"/>
                        <a:buNone/>
                      </a:pPr>
                      <a:endParaRPr lang="en-US" sz="1600" b="0" i="0" u="none" strike="noStrike" baseline="0" dirty="0">
                        <a:solidFill>
                          <a:srgbClr val="000000"/>
                        </a:solidFill>
                        <a:effectLst/>
                        <a:latin typeface="Arial" panose="020B0604020202020204" pitchFamily="34" charset="0"/>
                        <a:cs typeface="Arial" panose="020B0604020202020204" pitchFamily="34" charset="0"/>
                      </a:endParaRPr>
                    </a:p>
                    <a:p>
                      <a:pPr marL="0" indent="0" algn="l" fontAlgn="ctr">
                        <a:spcBef>
                          <a:spcPts val="0"/>
                        </a:spcBef>
                        <a:spcAft>
                          <a:spcPts val="0"/>
                        </a:spcAft>
                        <a:buFont typeface="Arial" panose="020B0604020202020204" pitchFamily="34" charset="0"/>
                        <a:buNone/>
                      </a:pPr>
                      <a:r>
                        <a:rPr lang="en-US" sz="1600" b="0" i="0" u="none" strike="noStrike" baseline="0" dirty="0">
                          <a:solidFill>
                            <a:srgbClr val="000000"/>
                          </a:solidFill>
                          <a:effectLst/>
                          <a:latin typeface="Arial" panose="020B0604020202020204" pitchFamily="34" charset="0"/>
                          <a:cs typeface="Arial" panose="020B0604020202020204" pitchFamily="34" charset="0"/>
                        </a:rPr>
                        <a:t>300 call </a:t>
                      </a:r>
                      <a:r>
                        <a:rPr lang="en-US" sz="1600" b="0" i="0" u="none" strike="noStrike" baseline="0" dirty="0" err="1">
                          <a:solidFill>
                            <a:srgbClr val="000000"/>
                          </a:solidFill>
                          <a:effectLst/>
                          <a:latin typeface="Arial" panose="020B0604020202020204" pitchFamily="34" charset="0"/>
                          <a:cs typeface="Arial" panose="020B0604020202020204" pitchFamily="34" charset="0"/>
                        </a:rPr>
                        <a:t>centre</a:t>
                      </a:r>
                      <a:r>
                        <a:rPr lang="en-US" sz="1600" b="0" i="0" u="none" strike="noStrike" baseline="0" dirty="0">
                          <a:solidFill>
                            <a:srgbClr val="000000"/>
                          </a:solidFill>
                          <a:effectLst/>
                          <a:latin typeface="Arial" panose="020B0604020202020204" pitchFamily="34" charset="0"/>
                          <a:cs typeface="Arial" panose="020B0604020202020204" pitchFamily="34" charset="0"/>
                        </a:rPr>
                        <a:t> agents appointed and trained. There is improvement.  </a:t>
                      </a:r>
                    </a:p>
                    <a:p>
                      <a:pPr marL="0" indent="0" algn="l" fontAlgn="ctr">
                        <a:spcBef>
                          <a:spcPts val="0"/>
                        </a:spcBef>
                        <a:spcAft>
                          <a:spcPts val="0"/>
                        </a:spcAft>
                        <a:buFont typeface="Arial" panose="020B0604020202020204" pitchFamily="34" charset="0"/>
                        <a:buNone/>
                      </a:pPr>
                      <a:endParaRPr lang="en-US" sz="1600" b="0" i="0" u="none" strike="noStrike" baseline="0" dirty="0">
                        <a:solidFill>
                          <a:srgbClr val="000000"/>
                        </a:solidFill>
                        <a:effectLst/>
                        <a:latin typeface="Arial" panose="020B0604020202020204" pitchFamily="34" charset="0"/>
                        <a:cs typeface="Arial" panose="020B0604020202020204" pitchFamily="34" charset="0"/>
                      </a:endParaRPr>
                    </a:p>
                    <a:p>
                      <a:pPr marL="0" indent="0" algn="l" fontAlgn="ctr">
                        <a:spcBef>
                          <a:spcPts val="0"/>
                        </a:spcBef>
                        <a:spcAft>
                          <a:spcPts val="0"/>
                        </a:spcAft>
                        <a:buFont typeface="Arial" panose="020B0604020202020204" pitchFamily="34" charset="0"/>
                        <a:buNone/>
                      </a:pPr>
                      <a:r>
                        <a:rPr lang="en-US" sz="1600" b="0" i="0" u="none" strike="noStrike" baseline="0" dirty="0">
                          <a:solidFill>
                            <a:srgbClr val="000000"/>
                          </a:solidFill>
                          <a:effectLst/>
                          <a:latin typeface="Arial" panose="020B0604020202020204" pitchFamily="34" charset="0"/>
                          <a:cs typeface="Arial" panose="020B0604020202020204" pitchFamily="34" charset="0"/>
                        </a:rPr>
                        <a:t>Regional landlines: increased the hunting lines in regions </a:t>
                      </a:r>
                    </a:p>
                    <a:p>
                      <a:pPr marL="0" indent="0" algn="l" fontAlgn="ctr">
                        <a:spcBef>
                          <a:spcPts val="0"/>
                        </a:spcBef>
                        <a:spcAft>
                          <a:spcPts val="0"/>
                        </a:spcAft>
                        <a:buFont typeface="Arial" panose="020B0604020202020204" pitchFamily="34" charset="0"/>
                        <a:buNone/>
                      </a:pPr>
                      <a:endParaRPr lang="en-US" sz="1600" b="0" i="0" u="none" strike="noStrike" baseline="0" dirty="0">
                        <a:solidFill>
                          <a:srgbClr val="000000"/>
                        </a:solidFill>
                        <a:effectLst/>
                        <a:latin typeface="Arial" panose="020B0604020202020204" pitchFamily="34" charset="0"/>
                        <a:cs typeface="Arial" panose="020B0604020202020204" pitchFamily="34" charset="0"/>
                      </a:endParaRPr>
                    </a:p>
                    <a:p>
                      <a:pPr marL="0" indent="0" algn="l" fontAlgn="ctr">
                        <a:spcBef>
                          <a:spcPts val="0"/>
                        </a:spcBef>
                        <a:spcAft>
                          <a:spcPts val="0"/>
                        </a:spcAft>
                        <a:buFont typeface="Arial" panose="020B0604020202020204" pitchFamily="34" charset="0"/>
                        <a:buNone/>
                      </a:pPr>
                      <a:r>
                        <a:rPr lang="en-US" sz="1600" b="0" i="0" u="none" strike="noStrike" baseline="0" dirty="0">
                          <a:solidFill>
                            <a:srgbClr val="000000"/>
                          </a:solidFill>
                          <a:effectLst/>
                          <a:latin typeface="Arial" panose="020B0604020202020204" pitchFamily="34" charset="0"/>
                          <a:cs typeface="Arial" panose="020B0604020202020204" pitchFamily="34" charset="0"/>
                        </a:rPr>
                        <a:t>Long term: modernization of the call </a:t>
                      </a:r>
                      <a:r>
                        <a:rPr lang="en-US" sz="1600" b="0" i="0" u="none" strike="noStrike" baseline="0" dirty="0" err="1">
                          <a:solidFill>
                            <a:srgbClr val="000000"/>
                          </a:solidFill>
                          <a:effectLst/>
                          <a:latin typeface="Arial" panose="020B0604020202020204" pitchFamily="34" charset="0"/>
                          <a:cs typeface="Arial" panose="020B0604020202020204" pitchFamily="34" charset="0"/>
                        </a:rPr>
                        <a:t>centre</a:t>
                      </a:r>
                      <a:endParaRPr lang="en-US" sz="1600" b="0" i="0" u="none" strike="noStrike" baseline="0" dirty="0">
                        <a:solidFill>
                          <a:srgbClr val="000000"/>
                        </a:solidFill>
                        <a:effectLst/>
                        <a:latin typeface="Arial" panose="020B0604020202020204" pitchFamily="34" charset="0"/>
                        <a:cs typeface="Arial" panose="020B0604020202020204" pitchFamily="34" charset="0"/>
                      </a:endParaRPr>
                    </a:p>
                    <a:p>
                      <a:pPr marL="0" indent="0" algn="l" fontAlgn="ctr">
                        <a:spcBef>
                          <a:spcPts val="0"/>
                        </a:spcBef>
                        <a:spcAft>
                          <a:spcPts val="0"/>
                        </a:spcAft>
                        <a:buFont typeface="Arial" panose="020B0604020202020204" pitchFamily="34" charset="0"/>
                        <a:buNone/>
                      </a:pPr>
                      <a:endParaRPr lang="en-US" sz="1600" b="0" i="0"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val="10001"/>
                  </a:ext>
                </a:extLst>
              </a:tr>
              <a:tr h="366104">
                <a:tc vMerge="1">
                  <a:txBody>
                    <a:bodyPr/>
                    <a:lstStyle/>
                    <a:p>
                      <a:pPr algn="l">
                        <a:spcBef>
                          <a:spcPts val="600"/>
                        </a:spcBef>
                        <a:spcAft>
                          <a:spcPts val="600"/>
                        </a:spcAft>
                        <a:defRPr sz="1800"/>
                      </a:pPr>
                      <a:endParaRPr sz="1600" dirty="0"/>
                    </a:p>
                  </a:txBody>
                  <a:tcPr marL="45720" marR="45720" horzOverflow="overflow"/>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sz="1800"/>
                      </a:pPr>
                      <a:r>
                        <a:rPr lang="en-US" sz="1600" b="0" i="0" u="none" strike="noStrike" cap="none" spc="0" baseline="0" dirty="0">
                          <a:solidFill>
                            <a:schemeClr val="tx1"/>
                          </a:solidFill>
                          <a:uFillTx/>
                          <a:latin typeface="Arial" panose="020B0604020202020204" pitchFamily="34" charset="0"/>
                          <a:ea typeface="+mn-ea"/>
                          <a:cs typeface="Arial" panose="020B0604020202020204" pitchFamily="34" charset="0"/>
                          <a:sym typeface="Arial"/>
                        </a:rPr>
                        <a:t>Office Space and restricted number of persons that can be serviced including staff that can be in the office due to Covid-19 protocols</a:t>
                      </a:r>
                    </a:p>
                  </a:txBody>
                  <a:tcPr marL="45720" marR="45720" horzOverflow="overflow"/>
                </a:tc>
                <a:tc>
                  <a:txBody>
                    <a:bodyPr/>
                    <a:lstStyle/>
                    <a:p>
                      <a:pPr algn="l">
                        <a:spcBef>
                          <a:spcPts val="600"/>
                        </a:spcBef>
                        <a:spcAft>
                          <a:spcPts val="600"/>
                        </a:spcAft>
                        <a:defRPr sz="1800"/>
                      </a:pPr>
                      <a:endParaRPr sz="1600" dirty="0">
                        <a:latin typeface="Arial" panose="020B0604020202020204" pitchFamily="34" charset="0"/>
                        <a:cs typeface="Arial" panose="020B0604020202020204" pitchFamily="34" charset="0"/>
                      </a:endParaRPr>
                    </a:p>
                  </a:txBody>
                  <a:tcPr marL="45720" marR="45720" horzOverflow="overflow"/>
                </a:tc>
                <a:tc>
                  <a:txBody>
                    <a:bodyPr/>
                    <a:lstStyle/>
                    <a:p>
                      <a:pPr algn="l">
                        <a:spcBef>
                          <a:spcPts val="600"/>
                        </a:spcBef>
                        <a:spcAft>
                          <a:spcPts val="600"/>
                        </a:spcAft>
                        <a:defRPr sz="1800"/>
                      </a:pPr>
                      <a:r>
                        <a:rPr lang="en-US" sz="1600" dirty="0">
                          <a:latin typeface="Arial" panose="020B0604020202020204" pitchFamily="34" charset="0"/>
                          <a:cs typeface="Arial" panose="020B0604020202020204" pitchFamily="34" charset="0"/>
                        </a:rPr>
                        <a:t>Compliance</a:t>
                      </a:r>
                      <a:r>
                        <a:rPr lang="en-US" sz="1600" baseline="0" dirty="0">
                          <a:latin typeface="Arial" panose="020B0604020202020204" pitchFamily="34" charset="0"/>
                          <a:cs typeface="Arial" panose="020B0604020202020204" pitchFamily="34" charset="0"/>
                        </a:rPr>
                        <a:t> to Covid-19 protocols of 50%</a:t>
                      </a:r>
                    </a:p>
                    <a:p>
                      <a:pPr algn="l">
                        <a:spcBef>
                          <a:spcPts val="600"/>
                        </a:spcBef>
                        <a:spcAft>
                          <a:spcPts val="600"/>
                        </a:spcAft>
                        <a:defRPr sz="1800"/>
                      </a:pPr>
                      <a:r>
                        <a:rPr lang="en-US" sz="1600" baseline="0" dirty="0">
                          <a:latin typeface="Arial" panose="020B0604020202020204" pitchFamily="34" charset="0"/>
                          <a:cs typeface="Arial" panose="020B0604020202020204" pitchFamily="34" charset="0"/>
                        </a:rPr>
                        <a:t>Alternative sites  (e.g. community halls) and venues used for other staff  and deployed to assessments sites and SAPO</a:t>
                      </a:r>
                    </a:p>
                    <a:p>
                      <a:pPr algn="l">
                        <a:spcBef>
                          <a:spcPts val="600"/>
                        </a:spcBef>
                        <a:spcAft>
                          <a:spcPts val="600"/>
                        </a:spcAft>
                        <a:defRPr sz="1800"/>
                      </a:pPr>
                      <a:r>
                        <a:rPr lang="en-US" sz="1600" baseline="0" dirty="0">
                          <a:latin typeface="Arial" panose="020B0604020202020204" pitchFamily="34" charset="0"/>
                          <a:cs typeface="Arial" panose="020B0604020202020204" pitchFamily="34" charset="0"/>
                        </a:rPr>
                        <a:t>Mobile Trucks are also used with full teams</a:t>
                      </a:r>
                    </a:p>
                    <a:p>
                      <a:pPr algn="l">
                        <a:spcBef>
                          <a:spcPts val="600"/>
                        </a:spcBef>
                        <a:spcAft>
                          <a:spcPts val="600"/>
                        </a:spcAft>
                        <a:defRPr sz="1800"/>
                      </a:pPr>
                      <a:r>
                        <a:rPr lang="en-US" sz="1600" dirty="0">
                          <a:latin typeface="Arial" panose="020B0604020202020204" pitchFamily="34" charset="0"/>
                          <a:cs typeface="Arial" panose="020B0604020202020204" pitchFamily="34" charset="0"/>
                        </a:rPr>
                        <a:t>We</a:t>
                      </a:r>
                      <a:r>
                        <a:rPr lang="en-US" sz="1600" baseline="0" dirty="0">
                          <a:latin typeface="Arial" panose="020B0604020202020204" pitchFamily="34" charset="0"/>
                          <a:cs typeface="Arial" panose="020B0604020202020204" pitchFamily="34" charset="0"/>
                        </a:rPr>
                        <a:t> have additional chairs in some offices for dignity and assist with social distancing</a:t>
                      </a:r>
                      <a:endParaRPr sz="1600" dirty="0">
                        <a:latin typeface="Arial" panose="020B0604020202020204" pitchFamily="34" charset="0"/>
                        <a:cs typeface="Arial" panose="020B0604020202020204" pitchFamily="34" charset="0"/>
                      </a:endParaRPr>
                    </a:p>
                  </a:txBody>
                  <a:tcPr marL="45720" marR="4572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920120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457200" y="178231"/>
            <a:ext cx="8229600" cy="1143001"/>
          </a:xfrm>
          <a:prstGeom prst="rect">
            <a:avLst/>
          </a:prstGeom>
        </p:spPr>
        <p:txBody>
          <a:bodyPr/>
          <a:lstStyle/>
          <a:p>
            <a:pPr algn="ctr">
              <a:defRPr sz="2400"/>
            </a:pPr>
            <a:r>
              <a:rPr dirty="0"/>
              <a:t>High Level Project Plan: </a:t>
            </a:r>
            <a:br>
              <a:rPr dirty="0"/>
            </a:br>
            <a:r>
              <a:rPr dirty="0"/>
              <a:t>Target Date for Completion: 31 March 2021</a:t>
            </a:r>
          </a:p>
        </p:txBody>
      </p:sp>
      <p:graphicFrame>
        <p:nvGraphicFramePr>
          <p:cNvPr id="487" name="Content Placeholder 4"/>
          <p:cNvGraphicFramePr/>
          <p:nvPr>
            <p:extLst>
              <p:ext uri="{D42A27DB-BD31-4B8C-83A1-F6EECF244321}">
                <p14:modId xmlns:p14="http://schemas.microsoft.com/office/powerpoint/2010/main" val="4098885063"/>
              </p:ext>
            </p:extLst>
          </p:nvPr>
        </p:nvGraphicFramePr>
        <p:xfrm>
          <a:off x="286601" y="1714645"/>
          <a:ext cx="8639035" cy="3545205"/>
        </p:xfrm>
        <a:graphic>
          <a:graphicData uri="http://schemas.openxmlformats.org/drawingml/2006/table">
            <a:tbl>
              <a:tblPr firstRow="1" bandRow="1">
                <a:tableStyleId>{5940675A-B579-460E-94D1-54222C63F5DA}</a:tableStyleId>
              </a:tblPr>
              <a:tblGrid>
                <a:gridCol w="2377755">
                  <a:extLst>
                    <a:ext uri="{9D8B030D-6E8A-4147-A177-3AD203B41FA5}">
                      <a16:colId xmlns:a16="http://schemas.microsoft.com/office/drawing/2014/main" val="20000"/>
                    </a:ext>
                  </a:extLst>
                </a:gridCol>
                <a:gridCol w="1934940">
                  <a:extLst>
                    <a:ext uri="{9D8B030D-6E8A-4147-A177-3AD203B41FA5}">
                      <a16:colId xmlns:a16="http://schemas.microsoft.com/office/drawing/2014/main" val="20001"/>
                    </a:ext>
                  </a:extLst>
                </a:gridCol>
                <a:gridCol w="4326340">
                  <a:extLst>
                    <a:ext uri="{9D8B030D-6E8A-4147-A177-3AD203B41FA5}">
                      <a16:colId xmlns:a16="http://schemas.microsoft.com/office/drawing/2014/main" val="20002"/>
                    </a:ext>
                  </a:extLst>
                </a:gridCol>
              </a:tblGrid>
              <a:tr h="366104">
                <a:tc>
                  <a:txBody>
                    <a:bodyPr/>
                    <a:lstStyle/>
                    <a:p>
                      <a:pPr algn="ctr">
                        <a:spcBef>
                          <a:spcPts val="600"/>
                        </a:spcBef>
                        <a:spcAft>
                          <a:spcPts val="600"/>
                        </a:spcAft>
                        <a:defRPr sz="1800" b="0">
                          <a:solidFill>
                            <a:srgbClr val="000000"/>
                          </a:solidFill>
                        </a:defRPr>
                      </a:pPr>
                      <a:r>
                        <a:rPr lang="en-US" sz="2000" b="1" dirty="0">
                          <a:solidFill>
                            <a:schemeClr val="bg1"/>
                          </a:solidFill>
                          <a:latin typeface="Arial" panose="020B0604020202020204" pitchFamily="34" charset="0"/>
                          <a:cs typeface="Arial" panose="020B0604020202020204" pitchFamily="34" charset="0"/>
                        </a:rPr>
                        <a:t>Theme</a:t>
                      </a:r>
                      <a:endParaRPr sz="2000" b="1" dirty="0">
                        <a:solidFill>
                          <a:schemeClr val="bg1"/>
                        </a:solidFill>
                        <a:latin typeface="Arial" panose="020B0604020202020204" pitchFamily="34" charset="0"/>
                        <a:cs typeface="Arial" panose="020B0604020202020204" pitchFamily="34" charset="0"/>
                      </a:endParaRP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2000" b="1" dirty="0">
                          <a:solidFill>
                            <a:schemeClr val="bg1"/>
                          </a:solidFill>
                          <a:latin typeface="Arial" panose="020B0604020202020204" pitchFamily="34" charset="0"/>
                          <a:cs typeface="Arial" panose="020B0604020202020204" pitchFamily="34" charset="0"/>
                        </a:rPr>
                        <a:t>Time frame</a:t>
                      </a:r>
                    </a:p>
                  </a:txBody>
                  <a:tcPr marL="45720" marR="45720" horzOverflow="overflow">
                    <a:solidFill>
                      <a:schemeClr val="tx1"/>
                    </a:solidFill>
                  </a:tcPr>
                </a:tc>
                <a:tc>
                  <a:txBody>
                    <a:bodyPr/>
                    <a:lstStyle/>
                    <a:p>
                      <a:pPr algn="ctr">
                        <a:spcBef>
                          <a:spcPts val="600"/>
                        </a:spcBef>
                        <a:spcAft>
                          <a:spcPts val="600"/>
                        </a:spcAft>
                        <a:defRPr sz="1800" b="0">
                          <a:solidFill>
                            <a:srgbClr val="000000"/>
                          </a:solidFill>
                        </a:defRPr>
                      </a:pPr>
                      <a:r>
                        <a:rPr sz="2000" b="1" dirty="0">
                          <a:solidFill>
                            <a:schemeClr val="bg1"/>
                          </a:solidFill>
                          <a:latin typeface="Arial" panose="020B0604020202020204" pitchFamily="34" charset="0"/>
                          <a:cs typeface="Arial" panose="020B0604020202020204" pitchFamily="34" charset="0"/>
                        </a:rPr>
                        <a:t>Progress</a:t>
                      </a:r>
                    </a:p>
                  </a:txBody>
                  <a:tcPr marL="45720" marR="45720" horzOverflow="overflow">
                    <a:solidFill>
                      <a:schemeClr val="tx1"/>
                    </a:solidFill>
                  </a:tcPr>
                </a:tc>
                <a:extLst>
                  <a:ext uri="{0D108BD9-81ED-4DB2-BD59-A6C34878D82A}">
                    <a16:rowId xmlns:a16="http://schemas.microsoft.com/office/drawing/2014/main" val="10000"/>
                  </a:ext>
                </a:extLst>
              </a:tr>
              <a:tr h="962702">
                <a:tc rowSpan="2">
                  <a:txBody>
                    <a:bodyPr/>
                    <a:lstStyle/>
                    <a:p>
                      <a:pPr algn="l"/>
                      <a:r>
                        <a:rPr lang="en-US" sz="2000" dirty="0">
                          <a:latin typeface="Arial" panose="020B0604020202020204" pitchFamily="34" charset="0"/>
                          <a:cs typeface="Arial" panose="020B0604020202020204" pitchFamily="34" charset="0"/>
                        </a:rPr>
                        <a:t>In addition the Committee raised the issue of long queues at SAPO</a:t>
                      </a:r>
                    </a:p>
                    <a:p>
                      <a:pPr algn="l">
                        <a:spcBef>
                          <a:spcPts val="600"/>
                        </a:spcBef>
                        <a:spcAft>
                          <a:spcPts val="600"/>
                        </a:spcAft>
                        <a:defRPr sz="1800"/>
                      </a:pPr>
                      <a:endParaRPr sz="2000" dirty="0">
                        <a:latin typeface="Arial" panose="020B0604020202020204" pitchFamily="34" charset="0"/>
                        <a:cs typeface="Arial" panose="020B0604020202020204" pitchFamily="34" charset="0"/>
                      </a:endParaRPr>
                    </a:p>
                  </a:txBody>
                  <a:tcPr marL="45720" marR="45720" horzOverflow="overflow"/>
                </a:tc>
                <a:tc>
                  <a:txBody>
                    <a:bodyPr/>
                    <a:lstStyle/>
                    <a:p>
                      <a:pPr algn="l">
                        <a:spcBef>
                          <a:spcPts val="600"/>
                        </a:spcBef>
                        <a:spcAft>
                          <a:spcPts val="600"/>
                        </a:spcAft>
                        <a:defRPr sz="1800"/>
                      </a:pPr>
                      <a:r>
                        <a:rPr lang="en-US" sz="2000" dirty="0">
                          <a:latin typeface="Arial" panose="020B0604020202020204" pitchFamily="34" charset="0"/>
                          <a:cs typeface="Arial" panose="020B0604020202020204" pitchFamily="34" charset="0"/>
                        </a:rPr>
                        <a:t>Ongoing</a:t>
                      </a:r>
                      <a:endParaRPr sz="2000" dirty="0">
                        <a:latin typeface="Arial" panose="020B0604020202020204" pitchFamily="34" charset="0"/>
                        <a:cs typeface="Arial" panose="020B0604020202020204" pitchFamily="34" charset="0"/>
                      </a:endParaRPr>
                    </a:p>
                  </a:txBody>
                  <a:tcPr marL="45720" marR="45720" horzOverflow="overflow"/>
                </a:tc>
                <a:tc>
                  <a:txBody>
                    <a:bodyPr/>
                    <a:lstStyle/>
                    <a:p>
                      <a:pPr marL="285750" indent="-285750" algn="l" fontAlgn="ctr">
                        <a:spcBef>
                          <a:spcPts val="600"/>
                        </a:spcBef>
                        <a:spcAft>
                          <a:spcPts val="600"/>
                        </a:spcAft>
                        <a:buFont typeface="Arial" panose="020B0604020202020204" pitchFamily="34" charset="0"/>
                        <a:buChar char="•"/>
                      </a:pPr>
                      <a:r>
                        <a:rPr lang="en-US" sz="2000" b="0" i="0" u="none" strike="noStrike" baseline="0" dirty="0">
                          <a:solidFill>
                            <a:srgbClr val="000000"/>
                          </a:solidFill>
                          <a:effectLst/>
                          <a:latin typeface="Arial" panose="020B0604020202020204" pitchFamily="34" charset="0"/>
                          <a:cs typeface="Arial" panose="020B0604020202020204" pitchFamily="34" charset="0"/>
                        </a:rPr>
                        <a:t>Introduced Queue Management System based on the last numbers of the IDs</a:t>
                      </a:r>
                    </a:p>
                    <a:p>
                      <a:pPr marL="285750" indent="-285750" algn="l" fontAlgn="ctr">
                        <a:spcBef>
                          <a:spcPts val="600"/>
                        </a:spcBef>
                        <a:spcAft>
                          <a:spcPts val="600"/>
                        </a:spcAft>
                        <a:buFont typeface="Arial" panose="020B0604020202020204" pitchFamily="34" charset="0"/>
                        <a:buChar char="•"/>
                      </a:pPr>
                      <a:r>
                        <a:rPr lang="en-US" sz="2000" b="0" i="0" u="none" strike="noStrike" baseline="0" dirty="0">
                          <a:solidFill>
                            <a:srgbClr val="000000"/>
                          </a:solidFill>
                          <a:effectLst/>
                          <a:latin typeface="Arial" panose="020B0604020202020204" pitchFamily="34" charset="0"/>
                          <a:cs typeface="Arial" panose="020B0604020202020204" pitchFamily="34" charset="0"/>
                        </a:rPr>
                        <a:t>Staggering of SMS </a:t>
                      </a:r>
                    </a:p>
                    <a:p>
                      <a:pPr marL="285750" indent="-285750" algn="l" fontAlgn="ctr">
                        <a:spcBef>
                          <a:spcPts val="600"/>
                        </a:spcBef>
                        <a:spcAft>
                          <a:spcPts val="600"/>
                        </a:spcAft>
                        <a:buFont typeface="Arial" panose="020B0604020202020204" pitchFamily="34" charset="0"/>
                        <a:buChar char="•"/>
                      </a:pPr>
                      <a:r>
                        <a:rPr lang="en-US" sz="2000" b="0" i="0" u="none" strike="noStrike" baseline="0" dirty="0">
                          <a:solidFill>
                            <a:srgbClr val="000000"/>
                          </a:solidFill>
                          <a:effectLst/>
                          <a:latin typeface="Arial" panose="020B0604020202020204" pitchFamily="34" charset="0"/>
                          <a:cs typeface="Arial" panose="020B0604020202020204" pitchFamily="34" charset="0"/>
                        </a:rPr>
                        <a:t>Cash flow projections to ensure availability of resources</a:t>
                      </a:r>
                    </a:p>
                  </a:txBody>
                  <a:tcPr marL="9525" marR="9525" marT="9525" marB="0" anchor="ctr"/>
                </a:tc>
                <a:extLst>
                  <a:ext uri="{0D108BD9-81ED-4DB2-BD59-A6C34878D82A}">
                    <a16:rowId xmlns:a16="http://schemas.microsoft.com/office/drawing/2014/main" val="10001"/>
                  </a:ext>
                </a:extLst>
              </a:tr>
              <a:tr h="366104">
                <a:tc vMerge="1">
                  <a:txBody>
                    <a:bodyPr/>
                    <a:lstStyle/>
                    <a:p>
                      <a:pPr algn="l">
                        <a:spcBef>
                          <a:spcPts val="600"/>
                        </a:spcBef>
                        <a:spcAft>
                          <a:spcPts val="600"/>
                        </a:spcAft>
                        <a:defRPr sz="1800"/>
                      </a:pPr>
                      <a:endParaRPr sz="1600" dirty="0"/>
                    </a:p>
                  </a:txBody>
                  <a:tcPr marL="45720" marR="45720" horzOverflow="overflow"/>
                </a:tc>
                <a:tc gridSpan="2">
                  <a:txBody>
                    <a:bodyPr/>
                    <a:lstStyle/>
                    <a:p>
                      <a:pPr marL="285750" indent="-285750" algn="l">
                        <a:spcBef>
                          <a:spcPts val="600"/>
                        </a:spcBef>
                        <a:spcAft>
                          <a:spcPts val="600"/>
                        </a:spcAft>
                        <a:buFont typeface="Arial" panose="020B0604020202020204" pitchFamily="34" charset="0"/>
                        <a:buChar char="•"/>
                        <a:defRPr sz="1800"/>
                      </a:pPr>
                      <a:r>
                        <a:rPr lang="en-US" sz="2000" dirty="0">
                          <a:latin typeface="Arial" panose="020B0604020202020204" pitchFamily="34" charset="0"/>
                          <a:cs typeface="Arial" panose="020B0604020202020204" pitchFamily="34" charset="0"/>
                        </a:rPr>
                        <a:t>We request the Portfolio Committee to allow SASSA and SAPO to jointly</a:t>
                      </a:r>
                      <a:r>
                        <a:rPr lang="en-US" sz="2000" baseline="0" dirty="0">
                          <a:latin typeface="Arial" panose="020B0604020202020204" pitchFamily="34" charset="0"/>
                          <a:cs typeface="Arial" panose="020B0604020202020204" pitchFamily="34" charset="0"/>
                        </a:rPr>
                        <a:t> present </a:t>
                      </a:r>
                      <a:r>
                        <a:rPr lang="en-US" sz="2000" dirty="0">
                          <a:latin typeface="Arial" panose="020B0604020202020204" pitchFamily="34" charset="0"/>
                          <a:cs typeface="Arial" panose="020B0604020202020204" pitchFamily="34" charset="0"/>
                        </a:rPr>
                        <a:t>a detailed</a:t>
                      </a:r>
                      <a:r>
                        <a:rPr lang="en-US" sz="2000" baseline="0" dirty="0">
                          <a:latin typeface="Arial" panose="020B0604020202020204" pitchFamily="34" charset="0"/>
                          <a:cs typeface="Arial" panose="020B0604020202020204" pitchFamily="34" charset="0"/>
                        </a:rPr>
                        <a:t> plan on Grant payments</a:t>
                      </a:r>
                      <a:endParaRPr sz="2000" dirty="0">
                        <a:latin typeface="Arial" panose="020B0604020202020204" pitchFamily="34" charset="0"/>
                        <a:cs typeface="Arial" panose="020B0604020202020204" pitchFamily="34" charset="0"/>
                      </a:endParaRPr>
                    </a:p>
                  </a:txBody>
                  <a:tcPr marL="45720" marR="45720" horzOverflow="overflow"/>
                </a:tc>
                <a:tc hMerge="1">
                  <a:txBody>
                    <a:bodyPr/>
                    <a:lstStyle/>
                    <a:p>
                      <a:pPr algn="ctr" fontAlgn="ctr">
                        <a:spcBef>
                          <a:spcPts val="600"/>
                        </a:spcBef>
                        <a:spcAft>
                          <a:spcPts val="600"/>
                        </a:spcAft>
                      </a:pPr>
                      <a:endParaRPr lang="en-GB"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19564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Programme of Action (Feb – March 2021)</a:t>
            </a:r>
          </a:p>
        </p:txBody>
      </p:sp>
      <p:sp>
        <p:nvSpPr>
          <p:cNvPr id="3" name="Content Placeholder 2"/>
          <p:cNvSpPr>
            <a:spLocks noGrp="1"/>
          </p:cNvSpPr>
          <p:nvPr>
            <p:ph idx="1"/>
          </p:nvPr>
        </p:nvSpPr>
        <p:spPr>
          <a:xfrm>
            <a:off x="272955" y="1600200"/>
            <a:ext cx="8413845" cy="4650475"/>
          </a:xfrm>
        </p:spPr>
        <p:txBody>
          <a:bodyPr>
            <a:noAutofit/>
          </a:bodyPr>
          <a:lstStyle/>
          <a:p>
            <a:pPr>
              <a:spcBef>
                <a:spcPts val="600"/>
              </a:spcBef>
            </a:pPr>
            <a:r>
              <a:rPr lang="en-US" sz="1800" dirty="0"/>
              <a:t>Communication and Marketing will be accelerated in February – March 2021 focusing on:</a:t>
            </a:r>
          </a:p>
          <a:p>
            <a:pPr lvl="1">
              <a:spcBef>
                <a:spcPts val="600"/>
              </a:spcBef>
            </a:pPr>
            <a:r>
              <a:rPr lang="en-US" sz="1800" dirty="0"/>
              <a:t>Priority Focus on TDG (</a:t>
            </a:r>
            <a:r>
              <a:rPr lang="en-US" sz="1800" dirty="0">
                <a:solidFill>
                  <a:srgbClr val="000000"/>
                </a:solidFill>
                <a:ea typeface="Times New Roman" panose="02020603050405020304" pitchFamily="18" charset="0"/>
              </a:rPr>
              <a:t>Process to apply for TDG; What to do when you cannot get to a SASSA Office; How to make contact with a SASSA Office; Where to complain when you cannot get a service, FAQ on TDG, SRD,  </a:t>
            </a:r>
            <a:r>
              <a:rPr lang="en-US" sz="1800" dirty="0" err="1">
                <a:solidFill>
                  <a:srgbClr val="000000"/>
                </a:solidFill>
                <a:ea typeface="Times New Roman" panose="02020603050405020304" pitchFamily="18" charset="0"/>
              </a:rPr>
              <a:t>etc</a:t>
            </a:r>
            <a:r>
              <a:rPr lang="en-US" sz="1800" dirty="0">
                <a:solidFill>
                  <a:srgbClr val="000000"/>
                </a:solidFill>
                <a:ea typeface="Times New Roman" panose="02020603050405020304" pitchFamily="18" charset="0"/>
              </a:rPr>
              <a:t>)</a:t>
            </a:r>
            <a:endParaRPr lang="en-US" sz="1800" dirty="0"/>
          </a:p>
          <a:p>
            <a:pPr lvl="1">
              <a:spcBef>
                <a:spcPts val="600"/>
              </a:spcBef>
            </a:pPr>
            <a:r>
              <a:rPr lang="en-US" sz="1800" dirty="0"/>
              <a:t>Social media activations and improvements</a:t>
            </a:r>
          </a:p>
          <a:p>
            <a:pPr lvl="1">
              <a:spcBef>
                <a:spcPts val="600"/>
              </a:spcBef>
            </a:pPr>
            <a:r>
              <a:rPr lang="en-US" sz="1800" dirty="0"/>
              <a:t>Internal Communication and Staff information</a:t>
            </a:r>
          </a:p>
          <a:p>
            <a:pPr lvl="1">
              <a:spcBef>
                <a:spcPts val="600"/>
              </a:spcBef>
            </a:pPr>
            <a:r>
              <a:rPr lang="en-US" sz="1800" dirty="0"/>
              <a:t> Stakeholder Engagement: Share information with Constituency offices; targeted </a:t>
            </a:r>
            <a:r>
              <a:rPr lang="en-US" sz="1800" dirty="0" err="1"/>
              <a:t>Loudhailing</a:t>
            </a:r>
            <a:r>
              <a:rPr lang="en-US" sz="1800" dirty="0"/>
              <a:t>, especially in rural areas; information sharing through email)</a:t>
            </a:r>
          </a:p>
          <a:p>
            <a:pPr lvl="1">
              <a:spcBef>
                <a:spcPts val="600"/>
              </a:spcBef>
            </a:pPr>
            <a:r>
              <a:rPr lang="en-US" sz="1800" dirty="0"/>
              <a:t> Exploration of Retailers &amp; Banking Infrastructure -  as points of information</a:t>
            </a:r>
          </a:p>
          <a:p>
            <a:pPr lvl="1">
              <a:spcBef>
                <a:spcPts val="600"/>
              </a:spcBef>
            </a:pPr>
            <a:r>
              <a:rPr lang="en-US" sz="1800" dirty="0"/>
              <a:t>Web Management: Update Website and ensure it has a user-friendly landing page</a:t>
            </a:r>
          </a:p>
          <a:p>
            <a:pPr lvl="1">
              <a:spcBef>
                <a:spcPts val="600"/>
              </a:spcBef>
            </a:pPr>
            <a:endParaRPr lang="en-US" sz="1800" dirty="0"/>
          </a:p>
        </p:txBody>
      </p:sp>
    </p:spTree>
    <p:extLst>
      <p:ext uri="{BB962C8B-B14F-4D97-AF65-F5344CB8AC3E}">
        <p14:creationId xmlns:p14="http://schemas.microsoft.com/office/powerpoint/2010/main" val="34785925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OTHER DETAILED SPECIFIC INTERVENTIONS</a:t>
            </a:r>
            <a:br>
              <a:rPr lang="en-US" dirty="0"/>
            </a:br>
            <a:endParaRPr lang="en-GB" dirty="0"/>
          </a:p>
        </p:txBody>
      </p:sp>
    </p:spTree>
    <p:extLst>
      <p:ext uri="{BB962C8B-B14F-4D97-AF65-F5344CB8AC3E}">
        <p14:creationId xmlns:p14="http://schemas.microsoft.com/office/powerpoint/2010/main" val="114883105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3535"/>
          </a:xfrm>
        </p:spPr>
        <p:txBody>
          <a:bodyPr>
            <a:normAutofit/>
          </a:bodyPr>
          <a:lstStyle/>
          <a:p>
            <a:pPr algn="ctr"/>
            <a:r>
              <a:rPr lang="en-US" dirty="0"/>
              <a:t>Automation </a:t>
            </a:r>
            <a:endParaRPr lang="en-GB" dirty="0"/>
          </a:p>
        </p:txBody>
      </p:sp>
      <p:sp>
        <p:nvSpPr>
          <p:cNvPr id="3" name="Text Placeholder 2"/>
          <p:cNvSpPr>
            <a:spLocks noGrp="1"/>
          </p:cNvSpPr>
          <p:nvPr>
            <p:ph type="body" idx="1"/>
          </p:nvPr>
        </p:nvSpPr>
        <p:spPr>
          <a:xfrm>
            <a:off x="313899" y="900753"/>
            <a:ext cx="8372901" cy="5459104"/>
          </a:xfrm>
        </p:spPr>
        <p:txBody>
          <a:bodyPr>
            <a:noAutofit/>
          </a:bodyPr>
          <a:lstStyle/>
          <a:p>
            <a:pPr>
              <a:spcBef>
                <a:spcPts val="600"/>
              </a:spcBef>
              <a:defRPr sz="1800"/>
            </a:pPr>
            <a:r>
              <a:rPr lang="en-US" sz="1700" dirty="0"/>
              <a:t>Legislative restrictions are being addressed through draft regulations which are out for public comment : target date for implementation : 1 April 2021.</a:t>
            </a:r>
          </a:p>
          <a:p>
            <a:pPr>
              <a:spcBef>
                <a:spcPts val="600"/>
              </a:spcBef>
              <a:defRPr sz="1800"/>
            </a:pPr>
            <a:r>
              <a:rPr lang="en-US" sz="1700" dirty="0"/>
              <a:t>Automation of grant application processes is available for grants for older persons, CSG and FCG.  The plans are to expand the on-line applications to include disability related grants in the 2021/22 financial year; consider electronic assessment forms for medical officers; </a:t>
            </a:r>
            <a:r>
              <a:rPr lang="en-US" sz="1700" dirty="0" err="1"/>
              <a:t>utilisation</a:t>
            </a:r>
            <a:r>
              <a:rPr lang="en-US" sz="1700" dirty="0"/>
              <a:t> of multiple access channels – including cell phone access</a:t>
            </a:r>
          </a:p>
          <a:p>
            <a:pPr>
              <a:spcBef>
                <a:spcPts val="600"/>
              </a:spcBef>
              <a:buSzTx/>
            </a:pPr>
            <a:r>
              <a:rPr lang="en-US" sz="1700" dirty="0"/>
              <a:t>A service provider is onsite to augment call </a:t>
            </a:r>
            <a:r>
              <a:rPr lang="en-US" sz="1700" dirty="0" err="1"/>
              <a:t>centre</a:t>
            </a:r>
            <a:r>
              <a:rPr lang="en-US" sz="1700" dirty="0"/>
              <a:t> processing capacity is assisting with introduction of some automated elements in the call </a:t>
            </a:r>
            <a:r>
              <a:rPr lang="en-US" sz="1700" dirty="0" err="1"/>
              <a:t>centre</a:t>
            </a:r>
            <a:r>
              <a:rPr lang="en-US" sz="1700" dirty="0"/>
              <a:t> environment  by end of March 2021:</a:t>
            </a:r>
          </a:p>
          <a:p>
            <a:pPr lvl="1">
              <a:spcBef>
                <a:spcPts val="600"/>
              </a:spcBef>
              <a:buSzTx/>
            </a:pPr>
            <a:r>
              <a:rPr lang="en-US" sz="1700" dirty="0" err="1"/>
              <a:t>Chatbots</a:t>
            </a:r>
            <a:endParaRPr lang="en-US" sz="1700" dirty="0"/>
          </a:p>
          <a:p>
            <a:pPr lvl="1">
              <a:spcBef>
                <a:spcPts val="600"/>
              </a:spcBef>
              <a:buSzTx/>
            </a:pPr>
            <a:r>
              <a:rPr lang="en-US" sz="1700" dirty="0"/>
              <a:t>Clearing of email enquiries and complaints </a:t>
            </a:r>
          </a:p>
          <a:p>
            <a:pPr lvl="1">
              <a:spcBef>
                <a:spcPts val="600"/>
              </a:spcBef>
              <a:buSzTx/>
            </a:pPr>
            <a:r>
              <a:rPr lang="en-US" sz="1700" dirty="0"/>
              <a:t>Call answering for the national number – including afterhours.</a:t>
            </a:r>
          </a:p>
          <a:p>
            <a:pPr>
              <a:spcBef>
                <a:spcPts val="600"/>
              </a:spcBef>
              <a:buSzTx/>
            </a:pPr>
            <a:r>
              <a:rPr lang="en-US" sz="1700" dirty="0"/>
              <a:t>An interim process for collection, verification and uploading of  new policy mandates for funeral policies under Regulation 26A put in place since September 2020. This process will limit direct client interaction with SASSA (reduce foot traffic at local offices)</a:t>
            </a:r>
          </a:p>
          <a:p>
            <a:pPr>
              <a:spcBef>
                <a:spcPts val="600"/>
              </a:spcBef>
              <a:buSzTx/>
            </a:pPr>
            <a:r>
              <a:rPr lang="en-US" sz="1700" dirty="0"/>
              <a:t>SASSA is building on the successes of the Covid-19 R350 SRD grant  digitization platform to automate other grant types including disability grants</a:t>
            </a:r>
            <a:endParaRPr lang="en-GB" sz="1700" dirty="0"/>
          </a:p>
        </p:txBody>
      </p:sp>
    </p:spTree>
    <p:extLst>
      <p:ext uri="{BB962C8B-B14F-4D97-AF65-F5344CB8AC3E}">
        <p14:creationId xmlns:p14="http://schemas.microsoft.com/office/powerpoint/2010/main" val="17332422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Communication:</a:t>
            </a:r>
            <a:br>
              <a:rPr lang="en-ZA" dirty="0"/>
            </a:br>
            <a:r>
              <a:rPr lang="en-ZA" dirty="0"/>
              <a:t>Campaign Progress</a:t>
            </a:r>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pPr marL="0" marR="0" indent="0" algn="just">
              <a:lnSpc>
                <a:spcPct val="120000"/>
              </a:lnSpc>
              <a:spcBef>
                <a:spcPts val="0"/>
              </a:spcBef>
              <a:spcAft>
                <a:spcPts val="0"/>
              </a:spcAft>
              <a:buNone/>
            </a:pPr>
            <a:r>
              <a:rPr lang="en-GB" sz="2800" i="1" dirty="0">
                <a:ea typeface="Times New Roman" panose="02020603050405020304" pitchFamily="18" charset="0"/>
              </a:rPr>
              <a:t>Integrated Communication Plan Developed for 04 December 2020 </a:t>
            </a:r>
            <a:r>
              <a:rPr lang="en-US" sz="2800" i="1" dirty="0">
                <a:ea typeface="Times New Roman" panose="02020603050405020304" pitchFamily="18" charset="0"/>
              </a:rPr>
              <a:t>–</a:t>
            </a:r>
            <a:r>
              <a:rPr lang="en-GB" sz="2800" i="1" dirty="0">
                <a:ea typeface="Times New Roman" panose="02020603050405020304" pitchFamily="18" charset="0"/>
              </a:rPr>
              <a:t> 31 January 2021</a:t>
            </a:r>
          </a:p>
          <a:p>
            <a:pPr marL="0" marR="0" indent="0" algn="just">
              <a:lnSpc>
                <a:spcPct val="120000"/>
              </a:lnSpc>
              <a:spcBef>
                <a:spcPts val="0"/>
              </a:spcBef>
              <a:spcAft>
                <a:spcPts val="0"/>
              </a:spcAft>
              <a:buNone/>
            </a:pPr>
            <a:r>
              <a:rPr lang="en-GB" sz="2800" dirty="0">
                <a:ea typeface="Times New Roman" panose="02020603050405020304" pitchFamily="18" charset="0"/>
              </a:rPr>
              <a:t>The following activations have been initiated and </a:t>
            </a:r>
            <a:r>
              <a:rPr lang="en-GB" sz="2800" dirty="0" err="1">
                <a:ea typeface="Times New Roman" panose="02020603050405020304" pitchFamily="18" charset="0"/>
              </a:rPr>
              <a:t>ongoing</a:t>
            </a:r>
            <a:r>
              <a:rPr lang="en-GB" sz="2800" dirty="0">
                <a:ea typeface="Times New Roman" panose="02020603050405020304" pitchFamily="18" charset="0"/>
              </a:rPr>
              <a:t>:</a:t>
            </a:r>
          </a:p>
          <a:p>
            <a:pPr algn="just">
              <a:lnSpc>
                <a:spcPct val="120000"/>
              </a:lnSpc>
              <a:spcBef>
                <a:spcPts val="0"/>
              </a:spcBef>
              <a:spcAft>
                <a:spcPts val="0"/>
              </a:spcAft>
              <a:buFont typeface="Arial"/>
              <a:buChar char="•"/>
            </a:pPr>
            <a:r>
              <a:rPr lang="en-GB" sz="2800" b="1" dirty="0">
                <a:ea typeface="Times New Roman" panose="02020603050405020304" pitchFamily="18" charset="0"/>
              </a:rPr>
              <a:t>Digital Information Campaign: </a:t>
            </a:r>
            <a:r>
              <a:rPr lang="en-GB" sz="2800" dirty="0">
                <a:ea typeface="Times New Roman" panose="02020603050405020304" pitchFamily="18" charset="0"/>
              </a:rPr>
              <a:t>information SASSA digital platforms (social media, web, </a:t>
            </a:r>
            <a:r>
              <a:rPr lang="en-GB" sz="2800" dirty="0" err="1">
                <a:ea typeface="Times New Roman" panose="02020603050405020304" pitchFamily="18" charset="0"/>
              </a:rPr>
              <a:t>whatapp</a:t>
            </a:r>
            <a:r>
              <a:rPr lang="en-GB" sz="2800" dirty="0">
                <a:ea typeface="Times New Roman" panose="02020603050405020304" pitchFamily="18" charset="0"/>
              </a:rPr>
              <a:t>) on latest SASSA development;</a:t>
            </a:r>
          </a:p>
          <a:p>
            <a:pPr algn="just">
              <a:lnSpc>
                <a:spcPct val="120000"/>
              </a:lnSpc>
              <a:spcBef>
                <a:spcPts val="0"/>
              </a:spcBef>
              <a:spcAft>
                <a:spcPts val="0"/>
              </a:spcAft>
              <a:buFont typeface="Arial"/>
              <a:buChar char="•"/>
            </a:pPr>
            <a:r>
              <a:rPr lang="en-GB" sz="2800" b="1" dirty="0">
                <a:ea typeface="Times New Roman" panose="02020603050405020304" pitchFamily="18" charset="0"/>
              </a:rPr>
              <a:t>Community Media Activated </a:t>
            </a:r>
            <a:r>
              <a:rPr lang="en-US" sz="2800" dirty="0">
                <a:ea typeface="Times New Roman" panose="02020603050405020304" pitchFamily="18" charset="0"/>
              </a:rPr>
              <a:t>–</a:t>
            </a:r>
            <a:r>
              <a:rPr lang="en-GB" sz="2800" dirty="0">
                <a:ea typeface="Times New Roman" panose="02020603050405020304" pitchFamily="18" charset="0"/>
              </a:rPr>
              <a:t> Live read, Voice-overs on Temporary Disability Grant;</a:t>
            </a:r>
          </a:p>
          <a:p>
            <a:pPr algn="just">
              <a:lnSpc>
                <a:spcPct val="120000"/>
              </a:lnSpc>
              <a:spcBef>
                <a:spcPts val="0"/>
              </a:spcBef>
              <a:spcAft>
                <a:spcPts val="0"/>
              </a:spcAft>
              <a:buFont typeface="Arial"/>
              <a:buChar char="•"/>
            </a:pPr>
            <a:r>
              <a:rPr lang="en-US" sz="2800" b="1" dirty="0">
                <a:ea typeface="Times New Roman" panose="02020603050405020304" pitchFamily="18" charset="0"/>
              </a:rPr>
              <a:t>Community Education: </a:t>
            </a:r>
            <a:r>
              <a:rPr lang="en-US" sz="2800" dirty="0">
                <a:ea typeface="Times New Roman" panose="02020603050405020304" pitchFamily="18" charset="0"/>
              </a:rPr>
              <a:t>Information campaign targeting high frequency areas with multimedia support; Talk shows; community media;</a:t>
            </a:r>
          </a:p>
          <a:p>
            <a:pPr algn="just">
              <a:lnSpc>
                <a:spcPct val="120000"/>
              </a:lnSpc>
              <a:spcBef>
                <a:spcPts val="0"/>
              </a:spcBef>
              <a:spcAft>
                <a:spcPts val="0"/>
              </a:spcAft>
              <a:buFont typeface="Arial"/>
              <a:buChar char="•"/>
            </a:pPr>
            <a:r>
              <a:rPr lang="en-US" sz="2800" b="1" dirty="0">
                <a:ea typeface="Times New Roman" panose="02020603050405020304" pitchFamily="18" charset="0"/>
              </a:rPr>
              <a:t>Staff Information</a:t>
            </a:r>
            <a:r>
              <a:rPr lang="en-US" sz="2800" dirty="0">
                <a:ea typeface="Times New Roman" panose="02020603050405020304" pitchFamily="18" charset="0"/>
              </a:rPr>
              <a:t>: provide update to staff on SASSA operations and social grant</a:t>
            </a:r>
            <a:endParaRPr lang="en-ZA" sz="2800" dirty="0">
              <a:ea typeface="Times New Roman" panose="02020603050405020304" pitchFamily="18" charset="0"/>
            </a:endParaRPr>
          </a:p>
        </p:txBody>
      </p:sp>
    </p:spTree>
    <p:extLst>
      <p:ext uri="{BB962C8B-B14F-4D97-AF65-F5344CB8AC3E}">
        <p14:creationId xmlns:p14="http://schemas.microsoft.com/office/powerpoint/2010/main" val="26633230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0" name="Rectangle 11"/>
          <p:cNvGrpSpPr/>
          <p:nvPr/>
        </p:nvGrpSpPr>
        <p:grpSpPr>
          <a:xfrm>
            <a:off x="3624616" y="2121282"/>
            <a:ext cx="2198918" cy="3593718"/>
            <a:chOff x="-1" y="0"/>
            <a:chExt cx="2931890" cy="3239118"/>
          </a:xfrm>
          <a:solidFill>
            <a:srgbClr val="FF9B02"/>
          </a:solidFill>
        </p:grpSpPr>
        <p:sp>
          <p:nvSpPr>
            <p:cNvPr id="618" name="Rectangle"/>
            <p:cNvSpPr/>
            <p:nvPr/>
          </p:nvSpPr>
          <p:spPr>
            <a:xfrm>
              <a:off x="-1" y="0"/>
              <a:ext cx="2931890" cy="3239118"/>
            </a:xfrm>
            <a:prstGeom prst="rect">
              <a:avLst/>
            </a:prstGeom>
            <a:grpFill/>
            <a:ln w="57150" cap="flat">
              <a:solidFill>
                <a:srgbClr val="006B40"/>
              </a:solidFill>
              <a:prstDash val="solid"/>
              <a:miter lim="800000"/>
            </a:ln>
            <a:effectLst/>
          </p:spPr>
          <p:txBody>
            <a:bodyPr wrap="square" lIns="45719" tIns="45719" rIns="45719" bIns="45719" numCol="1" anchor="t">
              <a:noAutofit/>
            </a:bodyPr>
            <a:lstStyle/>
            <a:p>
              <a:pPr algn="ctr">
                <a:defRPr sz="2700" b="1">
                  <a:solidFill>
                    <a:srgbClr val="006B40"/>
                  </a:solidFill>
                  <a:latin typeface="+mn-lt"/>
                  <a:ea typeface="+mn-ea"/>
                  <a:cs typeface="+mn-cs"/>
                  <a:sym typeface="Helvetica"/>
                </a:defRPr>
              </a:pPr>
              <a:endParaRPr>
                <a:solidFill>
                  <a:srgbClr val="1A4B38"/>
                </a:solidFill>
              </a:endParaRPr>
            </a:p>
          </p:txBody>
        </p:sp>
        <p:sp>
          <p:nvSpPr>
            <p:cNvPr id="619" name="We Aren’t"/>
            <p:cNvSpPr txBox="1"/>
            <p:nvPr/>
          </p:nvSpPr>
          <p:spPr>
            <a:xfrm>
              <a:off x="-1" y="0"/>
              <a:ext cx="2931890" cy="457720"/>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700" b="1">
                  <a:solidFill>
                    <a:srgbClr val="FFFFFF"/>
                  </a:solidFill>
                  <a:latin typeface="+mn-lt"/>
                  <a:ea typeface="+mn-ea"/>
                  <a:cs typeface="+mn-cs"/>
                  <a:sym typeface="Helvetica"/>
                </a:defRPr>
              </a:lvl1pPr>
            </a:lstStyle>
            <a:p>
              <a:r>
                <a:rPr lang="en-US" dirty="0">
                  <a:solidFill>
                    <a:srgbClr val="1A4B38"/>
                  </a:solidFill>
                  <a:latin typeface="Arial"/>
                  <a:cs typeface="Arial"/>
                </a:rPr>
                <a:t>ALWAYS ON</a:t>
              </a:r>
              <a:endParaRPr dirty="0">
                <a:solidFill>
                  <a:srgbClr val="1A4B38"/>
                </a:solidFill>
                <a:latin typeface="Arial"/>
                <a:cs typeface="Arial"/>
              </a:endParaRPr>
            </a:p>
          </p:txBody>
        </p:sp>
      </p:grpSp>
      <p:sp>
        <p:nvSpPr>
          <p:cNvPr id="621" name="Rectangle 10"/>
          <p:cNvSpPr/>
          <p:nvPr/>
        </p:nvSpPr>
        <p:spPr>
          <a:xfrm>
            <a:off x="0" y="5694920"/>
            <a:ext cx="9144000" cy="1163080"/>
          </a:xfrm>
          <a:prstGeom prst="rect">
            <a:avLst/>
          </a:prstGeom>
          <a:solidFill>
            <a:srgbClr val="FFFFFF"/>
          </a:solidFill>
          <a:ln w="12700">
            <a:miter lim="400000"/>
          </a:ln>
        </p:spPr>
        <p:txBody>
          <a:bodyPr lIns="45719" rIns="45719" anchor="ctr"/>
          <a:lstStyle/>
          <a:p>
            <a:pPr algn="ctr">
              <a:defRPr>
                <a:solidFill>
                  <a:srgbClr val="FFFFFF"/>
                </a:solidFill>
              </a:defRPr>
            </a:pPr>
            <a:r>
              <a:rPr lang="en-US" dirty="0">
                <a:solidFill>
                  <a:schemeClr val="tx1"/>
                </a:solidFill>
                <a:latin typeface="Helvetica" pitchFamily="2" charset="0"/>
              </a:rPr>
              <a:t>*The above messaging is not exhaustive and is meant to be added to and layered. </a:t>
            </a:r>
            <a:endParaRPr dirty="0">
              <a:solidFill>
                <a:schemeClr val="tx1"/>
              </a:solidFill>
              <a:latin typeface="Helvetica" pitchFamily="2" charset="0"/>
            </a:endParaRPr>
          </a:p>
        </p:txBody>
      </p:sp>
      <p:grpSp>
        <p:nvGrpSpPr>
          <p:cNvPr id="625" name="Rectangle 24"/>
          <p:cNvGrpSpPr/>
          <p:nvPr/>
        </p:nvGrpSpPr>
        <p:grpSpPr>
          <a:xfrm>
            <a:off x="726802" y="2121282"/>
            <a:ext cx="2198918" cy="3239120"/>
            <a:chOff x="-1" y="0"/>
            <a:chExt cx="2931890" cy="3239118"/>
          </a:xfrm>
          <a:solidFill>
            <a:srgbClr val="FF9B02"/>
          </a:solidFill>
        </p:grpSpPr>
        <p:sp>
          <p:nvSpPr>
            <p:cNvPr id="623" name="Rectangle"/>
            <p:cNvSpPr/>
            <p:nvPr/>
          </p:nvSpPr>
          <p:spPr>
            <a:xfrm>
              <a:off x="-1" y="0"/>
              <a:ext cx="2931890" cy="3239118"/>
            </a:xfrm>
            <a:prstGeom prst="rect">
              <a:avLst/>
            </a:prstGeom>
            <a:grpFill/>
            <a:ln w="57150" cap="flat">
              <a:solidFill>
                <a:srgbClr val="006B40"/>
              </a:solidFill>
              <a:prstDash val="solid"/>
              <a:miter lim="800000"/>
            </a:ln>
            <a:effectLst/>
          </p:spPr>
          <p:txBody>
            <a:bodyPr wrap="square" lIns="45719" tIns="45719" rIns="45719" bIns="45719" numCol="1" anchor="t">
              <a:noAutofit/>
            </a:bodyPr>
            <a:lstStyle/>
            <a:p>
              <a:pPr algn="ctr">
                <a:defRPr sz="2700" b="1">
                  <a:solidFill>
                    <a:srgbClr val="006B40"/>
                  </a:solidFill>
                  <a:latin typeface="+mn-lt"/>
                  <a:ea typeface="+mn-ea"/>
                  <a:cs typeface="+mn-cs"/>
                  <a:sym typeface="Helvetica"/>
                </a:defRPr>
              </a:pPr>
              <a:endParaRPr>
                <a:solidFill>
                  <a:srgbClr val="1A4B38"/>
                </a:solidFill>
                <a:latin typeface="Arial"/>
                <a:cs typeface="Arial"/>
              </a:endParaRPr>
            </a:p>
          </p:txBody>
        </p:sp>
        <p:sp>
          <p:nvSpPr>
            <p:cNvPr id="624" name="We Are"/>
            <p:cNvSpPr txBox="1"/>
            <p:nvPr/>
          </p:nvSpPr>
          <p:spPr>
            <a:xfrm>
              <a:off x="-1" y="0"/>
              <a:ext cx="2931890" cy="461663"/>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700" b="1">
                  <a:solidFill>
                    <a:srgbClr val="FFFFFF"/>
                  </a:solidFill>
                  <a:latin typeface="+mn-lt"/>
                  <a:ea typeface="+mn-ea"/>
                  <a:cs typeface="+mn-cs"/>
                  <a:sym typeface="Helvetica"/>
                </a:defRPr>
              </a:lvl1pPr>
            </a:lstStyle>
            <a:p>
              <a:r>
                <a:rPr lang="en-US" sz="2400" dirty="0">
                  <a:solidFill>
                    <a:srgbClr val="1A4B38"/>
                  </a:solidFill>
                  <a:latin typeface="Arial"/>
                  <a:cs typeface="Arial"/>
                </a:rPr>
                <a:t>PRIORITY</a:t>
              </a:r>
              <a:endParaRPr sz="2400" dirty="0">
                <a:solidFill>
                  <a:srgbClr val="1A4B38"/>
                </a:solidFill>
                <a:latin typeface="Arial"/>
                <a:cs typeface="Arial"/>
              </a:endParaRPr>
            </a:p>
          </p:txBody>
        </p:sp>
      </p:grpSp>
      <p:sp>
        <p:nvSpPr>
          <p:cNvPr id="626" name="TextBox 25"/>
          <p:cNvSpPr txBox="1"/>
          <p:nvPr/>
        </p:nvSpPr>
        <p:spPr>
          <a:xfrm>
            <a:off x="699396" y="2810593"/>
            <a:ext cx="2226324" cy="212365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400">
                <a:solidFill>
                  <a:srgbClr val="006B40"/>
                </a:solidFill>
                <a:latin typeface="+mn-lt"/>
                <a:ea typeface="+mn-ea"/>
                <a:cs typeface="+mn-cs"/>
                <a:sym typeface="Helvetica"/>
              </a:defRPr>
            </a:pPr>
            <a:r>
              <a:rPr lang="en-US" sz="2200" b="1" dirty="0">
                <a:solidFill>
                  <a:schemeClr val="tx1"/>
                </a:solidFill>
                <a:latin typeface="Arial"/>
                <a:cs typeface="Arial"/>
              </a:rPr>
              <a:t>Primary: </a:t>
            </a:r>
          </a:p>
          <a:p>
            <a:pPr algn="ctr">
              <a:defRPr sz="2400">
                <a:solidFill>
                  <a:srgbClr val="006B40"/>
                </a:solidFill>
                <a:latin typeface="+mn-lt"/>
                <a:ea typeface="+mn-ea"/>
                <a:cs typeface="+mn-cs"/>
                <a:sym typeface="Helvetica"/>
              </a:defRPr>
            </a:pPr>
            <a:r>
              <a:rPr lang="en-US" sz="2200" dirty="0">
                <a:solidFill>
                  <a:schemeClr val="tx1"/>
                </a:solidFill>
                <a:latin typeface="Arial"/>
                <a:cs typeface="Arial"/>
              </a:rPr>
              <a:t>Temporary Disability Grants</a:t>
            </a:r>
          </a:p>
          <a:p>
            <a:pPr algn="ctr">
              <a:defRPr sz="2400">
                <a:solidFill>
                  <a:srgbClr val="006B40"/>
                </a:solidFill>
                <a:latin typeface="+mn-lt"/>
                <a:ea typeface="+mn-ea"/>
                <a:cs typeface="+mn-cs"/>
                <a:sym typeface="Helvetica"/>
              </a:defRPr>
            </a:pPr>
            <a:endParaRPr lang="en-US" sz="2200" dirty="0">
              <a:solidFill>
                <a:schemeClr val="tx1"/>
              </a:solidFill>
              <a:latin typeface="Arial"/>
              <a:cs typeface="Arial"/>
            </a:endParaRPr>
          </a:p>
          <a:p>
            <a:pPr algn="ctr">
              <a:defRPr sz="2400">
                <a:solidFill>
                  <a:srgbClr val="006B40"/>
                </a:solidFill>
                <a:latin typeface="+mn-lt"/>
                <a:ea typeface="+mn-ea"/>
                <a:cs typeface="+mn-cs"/>
                <a:sym typeface="Helvetica"/>
              </a:defRPr>
            </a:pPr>
            <a:r>
              <a:rPr lang="en-US" sz="2200" b="1" dirty="0">
                <a:solidFill>
                  <a:schemeClr val="tx1"/>
                </a:solidFill>
                <a:latin typeface="Arial"/>
                <a:cs typeface="Arial"/>
              </a:rPr>
              <a:t>Secondary: </a:t>
            </a:r>
          </a:p>
          <a:p>
            <a:pPr algn="ctr">
              <a:defRPr sz="2400">
                <a:solidFill>
                  <a:srgbClr val="006B40"/>
                </a:solidFill>
                <a:latin typeface="+mn-lt"/>
                <a:ea typeface="+mn-ea"/>
                <a:cs typeface="+mn-cs"/>
                <a:sym typeface="Helvetica"/>
              </a:defRPr>
            </a:pPr>
            <a:r>
              <a:rPr lang="en-US" sz="2200" dirty="0">
                <a:solidFill>
                  <a:schemeClr val="tx1"/>
                </a:solidFill>
                <a:latin typeface="Arial"/>
                <a:cs typeface="Arial"/>
              </a:rPr>
              <a:t>SRD Grants </a:t>
            </a:r>
            <a:endParaRPr sz="2200" dirty="0">
              <a:solidFill>
                <a:schemeClr val="tx1"/>
              </a:solidFill>
              <a:latin typeface="Arial"/>
              <a:cs typeface="Arial"/>
            </a:endParaRPr>
          </a:p>
        </p:txBody>
      </p:sp>
      <p:sp>
        <p:nvSpPr>
          <p:cNvPr id="627" name="TextBox 26"/>
          <p:cNvSpPr txBox="1"/>
          <p:nvPr/>
        </p:nvSpPr>
        <p:spPr>
          <a:xfrm>
            <a:off x="532495" y="1314325"/>
            <a:ext cx="8069579"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500" b="1">
                <a:solidFill>
                  <a:srgbClr val="FFFFFF"/>
                </a:solidFill>
                <a:latin typeface="+mn-lt"/>
                <a:ea typeface="+mn-ea"/>
                <a:cs typeface="+mn-cs"/>
                <a:sym typeface="Helvetica"/>
              </a:defRPr>
            </a:lvl1pPr>
          </a:lstStyle>
          <a:p>
            <a:r>
              <a:rPr lang="en-US" i="1" dirty="0">
                <a:solidFill>
                  <a:srgbClr val="1A4B38"/>
                </a:solidFill>
                <a:latin typeface="Arial"/>
                <a:cs typeface="Arial"/>
              </a:rPr>
              <a:t>KEY MESSAGING PER FOCUS AREA</a:t>
            </a:r>
            <a:endParaRPr i="1" dirty="0">
              <a:solidFill>
                <a:srgbClr val="1A4B38"/>
              </a:solidFill>
              <a:latin typeface="Arial"/>
              <a:cs typeface="Arial"/>
            </a:endParaRPr>
          </a:p>
        </p:txBody>
      </p:sp>
      <p:sp>
        <p:nvSpPr>
          <p:cNvPr id="628" name="Rectangle 12"/>
          <p:cNvSpPr/>
          <p:nvPr/>
        </p:nvSpPr>
        <p:spPr>
          <a:xfrm>
            <a:off x="-4717" y="526058"/>
            <a:ext cx="9144001" cy="698482"/>
          </a:xfrm>
          <a:prstGeom prst="rect">
            <a:avLst/>
          </a:prstGeom>
          <a:solidFill>
            <a:srgbClr val="F9B746">
              <a:alpha val="81000"/>
            </a:srgbClr>
          </a:solidFill>
          <a:ln w="12700">
            <a:miter lim="400000"/>
          </a:ln>
        </p:spPr>
        <p:txBody>
          <a:bodyPr lIns="45719" rIns="45719" anchor="ctr"/>
          <a:lstStyle/>
          <a:p>
            <a:pPr algn="ctr">
              <a:defRPr>
                <a:solidFill>
                  <a:srgbClr val="FFFFFF"/>
                </a:solidFill>
              </a:defRPr>
            </a:pPr>
            <a:endParaRPr/>
          </a:p>
        </p:txBody>
      </p:sp>
      <p:sp>
        <p:nvSpPr>
          <p:cNvPr id="629" name="TextBox 13"/>
          <p:cNvSpPr txBox="1"/>
          <p:nvPr/>
        </p:nvSpPr>
        <p:spPr>
          <a:xfrm>
            <a:off x="0" y="621889"/>
            <a:ext cx="914399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000" b="1">
                <a:solidFill>
                  <a:srgbClr val="FFFFFF"/>
                </a:solidFill>
                <a:latin typeface="+mn-lt"/>
                <a:ea typeface="+mn-ea"/>
                <a:cs typeface="+mn-cs"/>
                <a:sym typeface="Helvetica"/>
              </a:defRPr>
            </a:lvl1pPr>
          </a:lstStyle>
          <a:p>
            <a:r>
              <a:rPr lang="en-US" sz="3600" dirty="0">
                <a:latin typeface="Arial"/>
                <a:cs typeface="Arial"/>
              </a:rPr>
              <a:t>3-PRONGED APPROACH: JAN – MARCH</a:t>
            </a:r>
            <a:endParaRPr sz="3600" dirty="0">
              <a:latin typeface="Arial"/>
              <a:cs typeface="Arial"/>
            </a:endParaRPr>
          </a:p>
        </p:txBody>
      </p:sp>
      <p:grpSp>
        <p:nvGrpSpPr>
          <p:cNvPr id="15" name="Rectangle 11">
            <a:extLst>
              <a:ext uri="{FF2B5EF4-FFF2-40B4-BE49-F238E27FC236}">
                <a16:creationId xmlns:a16="http://schemas.microsoft.com/office/drawing/2014/main" id="{816D8A7A-3E65-334D-9A7E-575549866538}"/>
              </a:ext>
            </a:extLst>
          </p:cNvPr>
          <p:cNvGrpSpPr/>
          <p:nvPr/>
        </p:nvGrpSpPr>
        <p:grpSpPr>
          <a:xfrm>
            <a:off x="6403156" y="2121282"/>
            <a:ext cx="2198918" cy="3239120"/>
            <a:chOff x="-1" y="0"/>
            <a:chExt cx="2931890" cy="3239118"/>
          </a:xfrm>
          <a:solidFill>
            <a:srgbClr val="FF9B02"/>
          </a:solidFill>
        </p:grpSpPr>
        <p:sp>
          <p:nvSpPr>
            <p:cNvPr id="16" name="Rectangle">
              <a:extLst>
                <a:ext uri="{FF2B5EF4-FFF2-40B4-BE49-F238E27FC236}">
                  <a16:creationId xmlns:a16="http://schemas.microsoft.com/office/drawing/2014/main" id="{FE96930C-3A72-3043-8AEE-F2ABCAE1C080}"/>
                </a:ext>
              </a:extLst>
            </p:cNvPr>
            <p:cNvSpPr/>
            <p:nvPr/>
          </p:nvSpPr>
          <p:spPr>
            <a:xfrm>
              <a:off x="-1" y="0"/>
              <a:ext cx="2931890" cy="3239118"/>
            </a:xfrm>
            <a:prstGeom prst="rect">
              <a:avLst/>
            </a:prstGeom>
            <a:grpFill/>
            <a:ln w="57150" cap="flat">
              <a:solidFill>
                <a:srgbClr val="006B40"/>
              </a:solidFill>
              <a:prstDash val="solid"/>
              <a:miter lim="800000"/>
            </a:ln>
            <a:effectLst/>
          </p:spPr>
          <p:txBody>
            <a:bodyPr wrap="square" lIns="45719" tIns="45719" rIns="45719" bIns="45719" numCol="1" anchor="t">
              <a:noAutofit/>
            </a:bodyPr>
            <a:lstStyle/>
            <a:p>
              <a:pPr algn="ctr">
                <a:defRPr sz="2700" b="1">
                  <a:solidFill>
                    <a:srgbClr val="006B40"/>
                  </a:solidFill>
                  <a:latin typeface="+mn-lt"/>
                  <a:ea typeface="+mn-ea"/>
                  <a:cs typeface="+mn-cs"/>
                  <a:sym typeface="Helvetica"/>
                </a:defRPr>
              </a:pPr>
              <a:endParaRPr>
                <a:solidFill>
                  <a:srgbClr val="1A4B38"/>
                </a:solidFill>
              </a:endParaRPr>
            </a:p>
          </p:txBody>
        </p:sp>
        <p:sp>
          <p:nvSpPr>
            <p:cNvPr id="17" name="We Aren’t">
              <a:extLst>
                <a:ext uri="{FF2B5EF4-FFF2-40B4-BE49-F238E27FC236}">
                  <a16:creationId xmlns:a16="http://schemas.microsoft.com/office/drawing/2014/main" id="{4914CD96-96BA-1244-A7C9-81E20C3FFFEE}"/>
                </a:ext>
              </a:extLst>
            </p:cNvPr>
            <p:cNvSpPr txBox="1"/>
            <p:nvPr/>
          </p:nvSpPr>
          <p:spPr>
            <a:xfrm>
              <a:off x="-1" y="0"/>
              <a:ext cx="2931890" cy="50782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2700" b="1">
                  <a:solidFill>
                    <a:srgbClr val="FFFFFF"/>
                  </a:solidFill>
                  <a:latin typeface="+mn-lt"/>
                  <a:ea typeface="+mn-ea"/>
                  <a:cs typeface="+mn-cs"/>
                  <a:sym typeface="Helvetica"/>
                </a:defRPr>
              </a:lvl1pPr>
            </a:lstStyle>
            <a:p>
              <a:r>
                <a:rPr lang="en-US" dirty="0">
                  <a:solidFill>
                    <a:srgbClr val="1A4B38"/>
                  </a:solidFill>
                  <a:latin typeface="Arial"/>
                  <a:cs typeface="Arial"/>
                </a:rPr>
                <a:t>CRISIS</a:t>
              </a:r>
              <a:endParaRPr dirty="0">
                <a:solidFill>
                  <a:srgbClr val="1A4B38"/>
                </a:solidFill>
                <a:latin typeface="Arial"/>
                <a:cs typeface="Arial"/>
              </a:endParaRPr>
            </a:p>
          </p:txBody>
        </p:sp>
      </p:grpSp>
      <p:sp>
        <p:nvSpPr>
          <p:cNvPr id="20" name="TextBox 25">
            <a:extLst>
              <a:ext uri="{FF2B5EF4-FFF2-40B4-BE49-F238E27FC236}">
                <a16:creationId xmlns:a16="http://schemas.microsoft.com/office/drawing/2014/main" id="{F19EAF9B-2F4C-584C-8FE2-E4AE4B8EBB86}"/>
              </a:ext>
            </a:extLst>
          </p:cNvPr>
          <p:cNvSpPr txBox="1"/>
          <p:nvPr/>
        </p:nvSpPr>
        <p:spPr>
          <a:xfrm>
            <a:off x="6398611" y="2850005"/>
            <a:ext cx="2226324" cy="144655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400">
                <a:solidFill>
                  <a:srgbClr val="006B40"/>
                </a:solidFill>
                <a:latin typeface="+mn-lt"/>
                <a:ea typeface="+mn-ea"/>
                <a:cs typeface="+mn-cs"/>
                <a:sym typeface="Helvetica"/>
              </a:defRPr>
            </a:pPr>
            <a:r>
              <a:rPr lang="en-US" sz="2200" b="1" dirty="0">
                <a:solidFill>
                  <a:schemeClr val="tx1"/>
                </a:solidFill>
                <a:latin typeface="Arial"/>
                <a:cs typeface="Arial"/>
              </a:rPr>
              <a:t>Information and communication requiring rapid response.</a:t>
            </a:r>
            <a:endParaRPr sz="2200" dirty="0">
              <a:solidFill>
                <a:schemeClr val="tx1"/>
              </a:solidFill>
              <a:latin typeface="Arial"/>
              <a:cs typeface="Arial"/>
            </a:endParaRPr>
          </a:p>
        </p:txBody>
      </p:sp>
      <p:sp>
        <p:nvSpPr>
          <p:cNvPr id="21" name="TextBox 25">
            <a:extLst>
              <a:ext uri="{FF2B5EF4-FFF2-40B4-BE49-F238E27FC236}">
                <a16:creationId xmlns:a16="http://schemas.microsoft.com/office/drawing/2014/main" id="{A92406F4-32CE-8F4E-9105-39499B845F20}"/>
              </a:ext>
            </a:extLst>
          </p:cNvPr>
          <p:cNvSpPr txBox="1"/>
          <p:nvPr/>
        </p:nvSpPr>
        <p:spPr>
          <a:xfrm>
            <a:off x="3618646" y="2782208"/>
            <a:ext cx="2096354" cy="34932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a:solidFill>
                  <a:srgbClr val="006B40"/>
                </a:solidFill>
                <a:latin typeface="+mn-lt"/>
                <a:ea typeface="+mn-ea"/>
                <a:cs typeface="+mn-cs"/>
                <a:sym typeface="Helvetica"/>
              </a:defRPr>
            </a:pPr>
            <a:r>
              <a:rPr lang="en-US" sz="1700" b="1" dirty="0">
                <a:solidFill>
                  <a:schemeClr val="tx1"/>
                </a:solidFill>
                <a:latin typeface="Arial"/>
                <a:cs typeface="Arial"/>
              </a:rPr>
              <a:t>Payment Dates </a:t>
            </a:r>
            <a:r>
              <a:rPr lang="en-US" sz="1700" dirty="0">
                <a:solidFill>
                  <a:schemeClr val="tx1"/>
                </a:solidFill>
                <a:latin typeface="Arial"/>
                <a:cs typeface="Arial"/>
              </a:rPr>
              <a:t>(last </a:t>
            </a:r>
          </a:p>
          <a:p>
            <a:pPr algn="ctr">
              <a:defRPr sz="2400">
                <a:solidFill>
                  <a:srgbClr val="006B40"/>
                </a:solidFill>
                <a:latin typeface="+mn-lt"/>
                <a:ea typeface="+mn-ea"/>
                <a:cs typeface="+mn-cs"/>
                <a:sym typeface="Helvetica"/>
              </a:defRPr>
            </a:pPr>
            <a:r>
              <a:rPr lang="en-US" sz="1700" dirty="0">
                <a:solidFill>
                  <a:schemeClr val="tx1"/>
                </a:solidFill>
                <a:latin typeface="Arial"/>
                <a:cs typeface="Arial"/>
              </a:rPr>
              <a:t>&amp; 1</a:t>
            </a:r>
            <a:r>
              <a:rPr lang="en-US" sz="1700" baseline="30000" dirty="0">
                <a:solidFill>
                  <a:schemeClr val="tx1"/>
                </a:solidFill>
                <a:latin typeface="Arial"/>
                <a:cs typeface="Arial"/>
              </a:rPr>
              <a:t>st</a:t>
            </a:r>
            <a:r>
              <a:rPr lang="en-US" sz="1700" dirty="0">
                <a:solidFill>
                  <a:schemeClr val="tx1"/>
                </a:solidFill>
                <a:latin typeface="Arial"/>
                <a:cs typeface="Arial"/>
              </a:rPr>
              <a:t> week of the month)</a:t>
            </a:r>
          </a:p>
          <a:p>
            <a:pPr algn="ctr">
              <a:defRPr sz="2400">
                <a:solidFill>
                  <a:srgbClr val="006B40"/>
                </a:solidFill>
                <a:latin typeface="+mn-lt"/>
                <a:ea typeface="+mn-ea"/>
                <a:cs typeface="+mn-cs"/>
                <a:sym typeface="Helvetica"/>
              </a:defRPr>
            </a:pPr>
            <a:r>
              <a:rPr lang="en-US" sz="1700" b="1" dirty="0">
                <a:solidFill>
                  <a:schemeClr val="tx1"/>
                </a:solidFill>
                <a:latin typeface="Arial"/>
                <a:cs typeface="Arial"/>
              </a:rPr>
              <a:t>COVID Safety </a:t>
            </a:r>
            <a:r>
              <a:rPr lang="en-US" sz="1700" dirty="0">
                <a:solidFill>
                  <a:schemeClr val="tx1"/>
                </a:solidFill>
                <a:latin typeface="Arial"/>
                <a:cs typeface="Arial"/>
              </a:rPr>
              <a:t>(once </a:t>
            </a:r>
          </a:p>
          <a:p>
            <a:pPr algn="ctr">
              <a:defRPr sz="2400">
                <a:solidFill>
                  <a:srgbClr val="006B40"/>
                </a:solidFill>
                <a:latin typeface="+mn-lt"/>
                <a:ea typeface="+mn-ea"/>
                <a:cs typeface="+mn-cs"/>
                <a:sym typeface="Helvetica"/>
              </a:defRPr>
            </a:pPr>
            <a:r>
              <a:rPr lang="en-US" sz="1700" dirty="0">
                <a:solidFill>
                  <a:schemeClr val="tx1"/>
                </a:solidFill>
                <a:latin typeface="Arial"/>
                <a:cs typeface="Arial"/>
              </a:rPr>
              <a:t>a week)</a:t>
            </a:r>
          </a:p>
          <a:p>
            <a:pPr algn="ctr">
              <a:defRPr sz="2400">
                <a:solidFill>
                  <a:srgbClr val="006B40"/>
                </a:solidFill>
                <a:latin typeface="+mn-lt"/>
                <a:ea typeface="+mn-ea"/>
                <a:cs typeface="+mn-cs"/>
                <a:sym typeface="Helvetica"/>
              </a:defRPr>
            </a:pPr>
            <a:r>
              <a:rPr lang="en-US" sz="1700" b="1" dirty="0" err="1">
                <a:solidFill>
                  <a:schemeClr val="tx1"/>
                </a:solidFill>
                <a:latin typeface="Arial"/>
                <a:cs typeface="Arial"/>
              </a:rPr>
              <a:t>Paypoint</a:t>
            </a:r>
            <a:r>
              <a:rPr lang="en-US" sz="1700" b="1" dirty="0">
                <a:solidFill>
                  <a:schemeClr val="tx1"/>
                </a:solidFill>
                <a:latin typeface="Arial"/>
                <a:cs typeface="Arial"/>
              </a:rPr>
              <a:t> Safety </a:t>
            </a:r>
            <a:r>
              <a:rPr lang="en-US" sz="1700" dirty="0">
                <a:solidFill>
                  <a:schemeClr val="tx1"/>
                </a:solidFill>
                <a:latin typeface="Arial"/>
                <a:cs typeface="Arial"/>
              </a:rPr>
              <a:t>(once a week) </a:t>
            </a:r>
          </a:p>
          <a:p>
            <a:pPr algn="ctr">
              <a:defRPr sz="2400">
                <a:solidFill>
                  <a:srgbClr val="006B40"/>
                </a:solidFill>
                <a:latin typeface="+mn-lt"/>
                <a:ea typeface="+mn-ea"/>
                <a:cs typeface="+mn-cs"/>
                <a:sym typeface="Helvetica"/>
              </a:defRPr>
            </a:pPr>
            <a:r>
              <a:rPr lang="en-US" sz="1700" b="1" dirty="0">
                <a:solidFill>
                  <a:schemeClr val="tx1"/>
                </a:solidFill>
                <a:latin typeface="Arial"/>
                <a:cs typeface="Arial"/>
              </a:rPr>
              <a:t>Grant &amp; general info </a:t>
            </a:r>
            <a:r>
              <a:rPr lang="en-US" sz="1700" dirty="0">
                <a:solidFill>
                  <a:schemeClr val="tx1"/>
                </a:solidFill>
                <a:latin typeface="Arial"/>
                <a:cs typeface="Arial"/>
              </a:rPr>
              <a:t>(once </a:t>
            </a:r>
          </a:p>
          <a:p>
            <a:pPr algn="ctr">
              <a:defRPr sz="2400">
                <a:solidFill>
                  <a:srgbClr val="006B40"/>
                </a:solidFill>
                <a:latin typeface="+mn-lt"/>
                <a:ea typeface="+mn-ea"/>
                <a:cs typeface="+mn-cs"/>
                <a:sym typeface="Helvetica"/>
              </a:defRPr>
            </a:pPr>
            <a:r>
              <a:rPr lang="en-US" sz="1700" dirty="0">
                <a:solidFill>
                  <a:schemeClr val="tx1"/>
                </a:solidFill>
                <a:latin typeface="Arial"/>
                <a:cs typeface="Arial"/>
              </a:rPr>
              <a:t>a week)</a:t>
            </a:r>
          </a:p>
          <a:p>
            <a:pPr algn="ctr">
              <a:defRPr sz="2400">
                <a:solidFill>
                  <a:srgbClr val="006B40"/>
                </a:solidFill>
                <a:latin typeface="+mn-lt"/>
                <a:ea typeface="+mn-ea"/>
                <a:cs typeface="+mn-cs"/>
                <a:sym typeface="Helvetica"/>
              </a:defRPr>
            </a:pPr>
            <a:endParaRPr lang="en-US" sz="1700" dirty="0">
              <a:solidFill>
                <a:schemeClr val="tx1"/>
              </a:solidFill>
            </a:endParaRPr>
          </a:p>
          <a:p>
            <a:pPr algn="ctr">
              <a:defRPr sz="2400">
                <a:solidFill>
                  <a:srgbClr val="006B40"/>
                </a:solidFill>
                <a:latin typeface="+mn-lt"/>
                <a:ea typeface="+mn-ea"/>
                <a:cs typeface="+mn-cs"/>
                <a:sym typeface="Helvetica"/>
              </a:defRPr>
            </a:pPr>
            <a:endParaRPr sz="1700" dirty="0">
              <a:solidFill>
                <a:schemeClr val="tx1"/>
              </a:solidFill>
            </a:endParaRPr>
          </a:p>
        </p:txBody>
      </p:sp>
    </p:spTree>
    <p:extLst>
      <p:ext uri="{BB962C8B-B14F-4D97-AF65-F5344CB8AC3E}">
        <p14:creationId xmlns:p14="http://schemas.microsoft.com/office/powerpoint/2010/main" val="233917006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Messages for activations</a:t>
            </a:r>
            <a:br>
              <a:rPr lang="en-US" dirty="0"/>
            </a:br>
            <a:r>
              <a:rPr lang="en-US" dirty="0"/>
              <a:t>(December 2020 – February 2021)</a:t>
            </a:r>
          </a:p>
        </p:txBody>
      </p:sp>
      <p:sp>
        <p:nvSpPr>
          <p:cNvPr id="3" name="Content Placeholder 2"/>
          <p:cNvSpPr>
            <a:spLocks noGrp="1"/>
          </p:cNvSpPr>
          <p:nvPr>
            <p:ph idx="1"/>
          </p:nvPr>
        </p:nvSpPr>
        <p:spPr/>
        <p:txBody>
          <a:bodyPr>
            <a:normAutofit/>
          </a:bodyPr>
          <a:lstStyle/>
          <a:p>
            <a:r>
              <a:rPr lang="en-US" dirty="0"/>
              <a:t>Activations focused on the following messages</a:t>
            </a:r>
          </a:p>
          <a:p>
            <a:pPr lvl="1"/>
            <a:r>
              <a:rPr lang="en-US" dirty="0"/>
              <a:t>SRD Appeals Cut off Date</a:t>
            </a:r>
          </a:p>
          <a:p>
            <a:pPr lvl="1"/>
            <a:r>
              <a:rPr lang="en-US" dirty="0"/>
              <a:t>SRD Extension to January 2021</a:t>
            </a:r>
          </a:p>
          <a:p>
            <a:pPr lvl="1"/>
            <a:r>
              <a:rPr lang="en-US" dirty="0"/>
              <a:t>Temporary Disability Grants Lapse</a:t>
            </a:r>
          </a:p>
          <a:p>
            <a:pPr lvl="1"/>
            <a:r>
              <a:rPr lang="en-US" dirty="0"/>
              <a:t>Care Dependency Grant Lapse</a:t>
            </a:r>
          </a:p>
          <a:p>
            <a:pPr lvl="1"/>
            <a:r>
              <a:rPr lang="en-US" dirty="0"/>
              <a:t>Financial Literacy: SASSA services are free; Use grant card to transact; keep PIN safe</a:t>
            </a:r>
          </a:p>
          <a:p>
            <a:pPr lvl="1"/>
            <a:r>
              <a:rPr lang="en-US" dirty="0">
                <a:ea typeface="Times New Roman" panose="02020603050405020304" pitchFamily="18" charset="0"/>
              </a:rPr>
              <a:t>Broad Social Grants Information (Types of Grants; Current status of disability grant (temporary/permanent); means test; grant amounts</a:t>
            </a:r>
            <a:endParaRPr lang="en-ZA" dirty="0">
              <a:ea typeface="Times New Roman" panose="02020603050405020304" pitchFamily="18" charset="0"/>
            </a:endParaRPr>
          </a:p>
          <a:p>
            <a:pPr lvl="1"/>
            <a:endParaRPr lang="en-US" dirty="0"/>
          </a:p>
        </p:txBody>
      </p:sp>
    </p:spTree>
    <p:extLst>
      <p:ext uri="{BB962C8B-B14F-4D97-AF65-F5344CB8AC3E}">
        <p14:creationId xmlns:p14="http://schemas.microsoft.com/office/powerpoint/2010/main" val="27864793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Recap on the Temporary Disability Grants</a:t>
            </a:r>
            <a:endParaRPr lang="en-GB" dirty="0"/>
          </a:p>
        </p:txBody>
      </p:sp>
      <p:sp>
        <p:nvSpPr>
          <p:cNvPr id="3" name="Text Placeholder 2"/>
          <p:cNvSpPr>
            <a:spLocks noGrp="1"/>
          </p:cNvSpPr>
          <p:nvPr>
            <p:ph type="body" idx="1"/>
          </p:nvPr>
        </p:nvSpPr>
        <p:spPr/>
        <p:txBody>
          <a:bodyPr>
            <a:normAutofit/>
          </a:bodyPr>
          <a:lstStyle/>
          <a:p>
            <a:pPr>
              <a:spcBef>
                <a:spcPts val="600"/>
              </a:spcBef>
              <a:spcAft>
                <a:spcPts val="600"/>
              </a:spcAft>
            </a:pPr>
            <a:r>
              <a:rPr lang="en-ZA" sz="2000" dirty="0"/>
              <a:t>A Disability grant (DG) is awarded in terms of the Social Assistance Act, 2004</a:t>
            </a:r>
          </a:p>
          <a:p>
            <a:pPr>
              <a:spcBef>
                <a:spcPts val="600"/>
              </a:spcBef>
              <a:spcAft>
                <a:spcPts val="600"/>
              </a:spcAft>
            </a:pPr>
            <a:r>
              <a:rPr lang="en-ZA" sz="2000" dirty="0"/>
              <a:t>Medical assessment is a prerequisite for an application for a disability grant</a:t>
            </a:r>
          </a:p>
          <a:p>
            <a:pPr>
              <a:spcBef>
                <a:spcPts val="600"/>
              </a:spcBef>
              <a:spcAft>
                <a:spcPts val="600"/>
              </a:spcAft>
            </a:pPr>
            <a:r>
              <a:rPr lang="en-ZA" sz="2000" dirty="0"/>
              <a:t>Assessment model is medical not social</a:t>
            </a:r>
          </a:p>
          <a:p>
            <a:pPr>
              <a:spcBef>
                <a:spcPts val="600"/>
              </a:spcBef>
              <a:spcAft>
                <a:spcPts val="600"/>
              </a:spcAft>
            </a:pPr>
            <a:r>
              <a:rPr lang="en-ZA" sz="2000" dirty="0"/>
              <a:t>Grants provided to those who are unable to work as a result of the functional limitation caused by the disability or medical condition: </a:t>
            </a:r>
            <a:r>
              <a:rPr lang="en-ZA" sz="2000" i="1" dirty="0"/>
              <a:t>not provided for chronic conditions, or conditions which are manageable with treatment</a:t>
            </a:r>
          </a:p>
          <a:p>
            <a:pPr>
              <a:spcBef>
                <a:spcPts val="600"/>
              </a:spcBef>
              <a:spcAft>
                <a:spcPts val="600"/>
              </a:spcAft>
            </a:pPr>
            <a:r>
              <a:rPr lang="en-ZA" sz="2000" dirty="0"/>
              <a:t>Temporary disability grants provided for a period of 6 to 12 months, after which the grant lapses in terms of Social Assistance Act.</a:t>
            </a:r>
          </a:p>
          <a:p>
            <a:pPr>
              <a:spcBef>
                <a:spcPts val="600"/>
              </a:spcBef>
              <a:spcAft>
                <a:spcPts val="600"/>
              </a:spcAft>
            </a:pPr>
            <a:endParaRPr lang="en-GB" sz="2000" dirty="0"/>
          </a:p>
        </p:txBody>
      </p:sp>
    </p:spTree>
    <p:extLst>
      <p:ext uri="{BB962C8B-B14F-4D97-AF65-F5344CB8AC3E}">
        <p14:creationId xmlns:p14="http://schemas.microsoft.com/office/powerpoint/2010/main" val="408782002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Rectangle 12"/>
          <p:cNvSpPr/>
          <p:nvPr/>
        </p:nvSpPr>
        <p:spPr>
          <a:xfrm>
            <a:off x="0" y="424458"/>
            <a:ext cx="9144001" cy="698482"/>
          </a:xfrm>
          <a:prstGeom prst="rect">
            <a:avLst/>
          </a:prstGeom>
          <a:solidFill>
            <a:srgbClr val="F9B746"/>
          </a:solidFill>
          <a:ln w="12700">
            <a:miter lim="400000"/>
          </a:ln>
        </p:spPr>
        <p:txBody>
          <a:bodyPr lIns="45719" rIns="45719" anchor="ctr"/>
          <a:lstStyle/>
          <a:p>
            <a:pPr algn="ctr">
              <a:defRPr>
                <a:solidFill>
                  <a:srgbClr val="FFFFFF"/>
                </a:solidFill>
              </a:defRPr>
            </a:pPr>
            <a:endParaRPr/>
          </a:p>
        </p:txBody>
      </p:sp>
      <p:sp>
        <p:nvSpPr>
          <p:cNvPr id="629" name="TextBox 13"/>
          <p:cNvSpPr txBox="1"/>
          <p:nvPr/>
        </p:nvSpPr>
        <p:spPr>
          <a:xfrm>
            <a:off x="200025" y="542866"/>
            <a:ext cx="8943975" cy="4616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000" b="1">
                <a:solidFill>
                  <a:srgbClr val="FFFFFF"/>
                </a:solidFill>
                <a:latin typeface="+mn-lt"/>
                <a:ea typeface="+mn-ea"/>
                <a:cs typeface="+mn-cs"/>
                <a:sym typeface="Helvetica"/>
              </a:defRPr>
            </a:lvl1pPr>
          </a:lstStyle>
          <a:p>
            <a:pPr algn="l"/>
            <a:r>
              <a:rPr lang="en-ZA" sz="3000" dirty="0">
                <a:solidFill>
                  <a:schemeClr val="tx1"/>
                </a:solidFill>
                <a:latin typeface="Arial"/>
                <a:cs typeface="Arial"/>
              </a:rPr>
              <a:t>SASSA Radio Schedule</a:t>
            </a:r>
            <a:endParaRPr sz="3000" dirty="0">
              <a:solidFill>
                <a:schemeClr val="tx1"/>
              </a:solidFill>
              <a:latin typeface="Arial"/>
              <a:cs typeface="Arial"/>
            </a:endParaRPr>
          </a:p>
        </p:txBody>
      </p:sp>
      <p:pic>
        <p:nvPicPr>
          <p:cNvPr id="4" name="Picture 3">
            <a:extLst>
              <a:ext uri="{FF2B5EF4-FFF2-40B4-BE49-F238E27FC236}">
                <a16:creationId xmlns:a16="http://schemas.microsoft.com/office/drawing/2014/main" id="{8A2D28AC-BA9F-6F4C-9D36-B318895BD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8382000" cy="5040747"/>
          </a:xfrm>
          <a:prstGeom prst="rect">
            <a:avLst/>
          </a:prstGeom>
        </p:spPr>
      </p:pic>
      <p:sp>
        <p:nvSpPr>
          <p:cNvPr id="3" name="TextBox 2"/>
          <p:cNvSpPr txBox="1"/>
          <p:nvPr/>
        </p:nvSpPr>
        <p:spPr>
          <a:xfrm>
            <a:off x="4343400" y="1600200"/>
            <a:ext cx="4191000" cy="923330"/>
          </a:xfrm>
          <a:prstGeom prst="rect">
            <a:avLst/>
          </a:prstGeom>
          <a:noFill/>
        </p:spPr>
        <p:txBody>
          <a:bodyPr wrap="square" rtlCol="0">
            <a:spAutoFit/>
          </a:bodyPr>
          <a:lstStyle/>
          <a:p>
            <a:r>
              <a:rPr lang="en-US" dirty="0">
                <a:latin typeface="Arial"/>
                <a:cs typeface="Arial"/>
              </a:rPr>
              <a:t>SASSA conducted Live reads December 2020 - January 2021</a:t>
            </a:r>
          </a:p>
          <a:p>
            <a:endParaRPr lang="en-US" dirty="0"/>
          </a:p>
        </p:txBody>
      </p:sp>
    </p:spTree>
    <p:extLst>
      <p:ext uri="{BB962C8B-B14F-4D97-AF65-F5344CB8AC3E}">
        <p14:creationId xmlns:p14="http://schemas.microsoft.com/office/powerpoint/2010/main" val="278675085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Recommendation</a:t>
            </a:r>
            <a:endParaRPr lang="en-GB" dirty="0"/>
          </a:p>
        </p:txBody>
      </p:sp>
      <p:sp>
        <p:nvSpPr>
          <p:cNvPr id="7" name="Text Placeholder 6"/>
          <p:cNvSpPr>
            <a:spLocks noGrp="1"/>
          </p:cNvSpPr>
          <p:nvPr>
            <p:ph type="body" idx="1"/>
          </p:nvPr>
        </p:nvSpPr>
        <p:spPr/>
        <p:txBody>
          <a:bodyPr/>
          <a:lstStyle/>
          <a:p>
            <a:r>
              <a:rPr lang="en-US" dirty="0"/>
              <a:t>It is recommended that the Portfolio Committee note; </a:t>
            </a:r>
          </a:p>
          <a:p>
            <a:pPr lvl="1">
              <a:spcAft>
                <a:spcPts val="600"/>
              </a:spcAft>
            </a:pPr>
            <a:r>
              <a:rPr lang="en-US" sz="2000" dirty="0"/>
              <a:t>Plan to operationalizing the interventions that were presented to the Committee on the 20</a:t>
            </a:r>
            <a:r>
              <a:rPr lang="en-US" sz="2000" baseline="30000" dirty="0"/>
              <a:t>th</a:t>
            </a:r>
            <a:r>
              <a:rPr lang="en-US" sz="2000" dirty="0"/>
              <a:t> January 2021; and</a:t>
            </a:r>
          </a:p>
          <a:p>
            <a:pPr lvl="1">
              <a:spcAft>
                <a:spcPts val="600"/>
              </a:spcAft>
            </a:pPr>
            <a:r>
              <a:rPr lang="en-US" sz="2000" dirty="0"/>
              <a:t>update on progress to date. </a:t>
            </a:r>
          </a:p>
          <a:p>
            <a:endParaRPr lang="en-GB" dirty="0"/>
          </a:p>
        </p:txBody>
      </p:sp>
    </p:spTree>
    <p:extLst>
      <p:ext uri="{BB962C8B-B14F-4D97-AF65-F5344CB8AC3E}">
        <p14:creationId xmlns:p14="http://schemas.microsoft.com/office/powerpoint/2010/main" val="272891078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itle 1"/>
          <p:cNvSpPr txBox="1">
            <a:spLocks noGrp="1"/>
          </p:cNvSpPr>
          <p:nvPr>
            <p:ph type="title"/>
          </p:nvPr>
        </p:nvSpPr>
        <p:spPr>
          <a:xfrm>
            <a:off x="228600" y="2057400"/>
            <a:ext cx="8382000" cy="2819400"/>
          </a:xfrm>
          <a:prstGeom prst="rect">
            <a:avLst/>
          </a:prstGeom>
        </p:spPr>
        <p:txBody>
          <a:bodyPr>
            <a:normAutofit fontScale="90000"/>
          </a:bodyPr>
          <a:lstStyle/>
          <a:p>
            <a:pPr defTabSz="813816">
              <a:defRPr sz="3204">
                <a:solidFill>
                  <a:srgbClr val="EEA521"/>
                </a:solidFill>
              </a:defRPr>
            </a:pPr>
            <a:r>
              <a:t/>
            </a:r>
            <a:br/>
            <a:r>
              <a:rPr sz="3916"/>
              <a:t>Thank You</a:t>
            </a:r>
            <a:br>
              <a:rPr sz="3916"/>
            </a:br>
            <a:r>
              <a:rPr sz="3916"/>
              <a:t>Enkosi</a:t>
            </a:r>
            <a:br>
              <a:rPr sz="3916"/>
            </a:br>
            <a:r>
              <a:rPr sz="3916"/>
              <a:t>Dankie</a:t>
            </a:r>
            <a:br>
              <a:rPr sz="3916"/>
            </a:br>
            <a:endParaRPr sz="3916"/>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ontent Placeholder 2"/>
          <p:cNvSpPr txBox="1">
            <a:spLocks noGrp="1"/>
          </p:cNvSpPr>
          <p:nvPr>
            <p:ph type="body" sz="half" idx="1"/>
          </p:nvPr>
        </p:nvSpPr>
        <p:spPr>
          <a:xfrm>
            <a:off x="65314" y="966717"/>
            <a:ext cx="9078686" cy="5447731"/>
          </a:xfrm>
          <a:prstGeom prst="rect">
            <a:avLst/>
          </a:prstGeom>
        </p:spPr>
        <p:txBody>
          <a:bodyPr>
            <a:noAutofit/>
          </a:bodyPr>
          <a:lstStyle/>
          <a:p>
            <a:pPr marL="0" indent="0" algn="just">
              <a:spcBef>
                <a:spcPts val="600"/>
              </a:spcBef>
              <a:spcAft>
                <a:spcPts val="600"/>
              </a:spcAft>
              <a:buNone/>
            </a:pPr>
            <a:r>
              <a:rPr lang="en-US" sz="2000" dirty="0"/>
              <a:t>SASSA made a presentation to the portfolio Committee on the 20</a:t>
            </a:r>
            <a:r>
              <a:rPr lang="en-US" sz="2000" baseline="30000" dirty="0"/>
              <a:t>th</a:t>
            </a:r>
            <a:r>
              <a:rPr lang="en-US" sz="2000" dirty="0"/>
              <a:t> January 2021. The objective of the presentation was to report to the Portfolio Committee on how SASSA plans to address the challenges relating to the TDGs, reapplication for lapsed grants, and the management of queues.</a:t>
            </a:r>
          </a:p>
          <a:p>
            <a:pPr marL="0" indent="0">
              <a:spcBef>
                <a:spcPts val="600"/>
              </a:spcBef>
              <a:spcAft>
                <a:spcPts val="600"/>
              </a:spcAft>
              <a:buNone/>
            </a:pPr>
            <a:r>
              <a:rPr lang="en-US" sz="2000" dirty="0"/>
              <a:t>The Committee raised amongst others, the following issues and requested SASSA to provide detailed plan (interventions):</a:t>
            </a:r>
          </a:p>
          <a:p>
            <a:pPr>
              <a:spcBef>
                <a:spcPts val="600"/>
              </a:spcBef>
              <a:spcAft>
                <a:spcPts val="600"/>
              </a:spcAft>
            </a:pPr>
            <a:r>
              <a:rPr lang="en-US" sz="2000" dirty="0"/>
              <a:t>Lapsing of TDG grant without the capacity for reassessments</a:t>
            </a:r>
          </a:p>
          <a:p>
            <a:pPr lvl="1">
              <a:spcBef>
                <a:spcPts val="600"/>
              </a:spcBef>
              <a:spcAft>
                <a:spcPts val="600"/>
              </a:spcAft>
            </a:pPr>
            <a:r>
              <a:rPr lang="en-US" sz="2000" dirty="0"/>
              <a:t>Reinstatements of lapsed TDG</a:t>
            </a:r>
          </a:p>
          <a:p>
            <a:pPr lvl="1">
              <a:spcBef>
                <a:spcPts val="600"/>
              </a:spcBef>
              <a:spcAft>
                <a:spcPts val="600"/>
              </a:spcAft>
            </a:pPr>
            <a:r>
              <a:rPr lang="en-US" sz="2000" dirty="0"/>
              <a:t>Queue Management</a:t>
            </a:r>
          </a:p>
          <a:p>
            <a:pPr lvl="2">
              <a:spcBef>
                <a:spcPts val="600"/>
              </a:spcBef>
              <a:spcAft>
                <a:spcPts val="600"/>
              </a:spcAft>
            </a:pPr>
            <a:r>
              <a:rPr lang="en-US" sz="2000" dirty="0"/>
              <a:t>Poor queue management &amp; </a:t>
            </a:r>
          </a:p>
          <a:p>
            <a:pPr lvl="2">
              <a:spcBef>
                <a:spcPts val="600"/>
              </a:spcBef>
              <a:spcAft>
                <a:spcPts val="600"/>
              </a:spcAft>
            </a:pPr>
            <a:r>
              <a:rPr lang="en-US" sz="2000" dirty="0"/>
              <a:t>Criminals queuing and selling spaces </a:t>
            </a:r>
          </a:p>
          <a:p>
            <a:pPr lvl="2">
              <a:spcBef>
                <a:spcPts val="600"/>
              </a:spcBef>
              <a:spcAft>
                <a:spcPts val="600"/>
              </a:spcAft>
            </a:pPr>
            <a:r>
              <a:rPr lang="en-US" sz="2000" dirty="0"/>
              <a:t>Overcrowding and social distancing</a:t>
            </a:r>
          </a:p>
          <a:p>
            <a:pPr lvl="2">
              <a:spcBef>
                <a:spcPts val="600"/>
              </a:spcBef>
              <a:spcAft>
                <a:spcPts val="600"/>
              </a:spcAft>
            </a:pPr>
            <a:r>
              <a:rPr lang="en-US" sz="2000" dirty="0"/>
              <a:t>Lack of visibility for volunteers </a:t>
            </a:r>
          </a:p>
          <a:p>
            <a:pPr marL="0" indent="0">
              <a:spcBef>
                <a:spcPts val="600"/>
              </a:spcBef>
              <a:spcAft>
                <a:spcPts val="600"/>
              </a:spcAft>
              <a:buNone/>
            </a:pPr>
            <a:endParaRPr sz="2000" dirty="0"/>
          </a:p>
          <a:p>
            <a:pPr>
              <a:spcBef>
                <a:spcPts val="600"/>
              </a:spcBef>
              <a:spcAft>
                <a:spcPts val="600"/>
              </a:spcAft>
            </a:pPr>
            <a:endParaRPr sz="2000" dirty="0"/>
          </a:p>
        </p:txBody>
      </p:sp>
      <p:sp>
        <p:nvSpPr>
          <p:cNvPr id="494" name="Title 1"/>
          <p:cNvSpPr txBox="1"/>
          <p:nvPr/>
        </p:nvSpPr>
        <p:spPr>
          <a:xfrm>
            <a:off x="535576" y="0"/>
            <a:ext cx="8138162" cy="721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3600" b="1"/>
            </a:lvl1pPr>
          </a:lstStyle>
          <a:p>
            <a:r>
              <a:rPr lang="en-US" dirty="0"/>
              <a:t>Contextual analysis </a:t>
            </a:r>
            <a:endParaRPr dirty="0"/>
          </a:p>
        </p:txBody>
      </p:sp>
    </p:spTree>
    <p:extLst>
      <p:ext uri="{BB962C8B-B14F-4D97-AF65-F5344CB8AC3E}">
        <p14:creationId xmlns:p14="http://schemas.microsoft.com/office/powerpoint/2010/main" val="38501771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ontent Placeholder 2"/>
          <p:cNvSpPr txBox="1">
            <a:spLocks noGrp="1"/>
          </p:cNvSpPr>
          <p:nvPr>
            <p:ph type="body" sz="half" idx="1"/>
          </p:nvPr>
        </p:nvSpPr>
        <p:spPr>
          <a:xfrm>
            <a:off x="65314" y="721057"/>
            <a:ext cx="9078686" cy="6114197"/>
          </a:xfrm>
          <a:prstGeom prst="rect">
            <a:avLst/>
          </a:prstGeom>
        </p:spPr>
        <p:txBody>
          <a:bodyPr>
            <a:noAutofit/>
          </a:bodyPr>
          <a:lstStyle/>
          <a:p>
            <a:pPr marL="0" indent="0">
              <a:spcBef>
                <a:spcPts val="600"/>
              </a:spcBef>
              <a:spcAft>
                <a:spcPts val="600"/>
              </a:spcAft>
              <a:buNone/>
            </a:pPr>
            <a:r>
              <a:rPr lang="en-US" sz="2000" dirty="0"/>
              <a:t>Issues Raised By The Committee (</a:t>
            </a:r>
            <a:r>
              <a:rPr lang="en-US" sz="2000" dirty="0" err="1"/>
              <a:t>cont</a:t>
            </a:r>
            <a:r>
              <a:rPr lang="en-US" sz="2000" dirty="0"/>
              <a:t>…)</a:t>
            </a:r>
          </a:p>
          <a:p>
            <a:pPr lvl="1">
              <a:spcBef>
                <a:spcPts val="600"/>
              </a:spcBef>
              <a:spcAft>
                <a:spcPts val="600"/>
              </a:spcAft>
            </a:pPr>
            <a:r>
              <a:rPr lang="en-US" sz="2000" dirty="0"/>
              <a:t>Communication </a:t>
            </a:r>
          </a:p>
          <a:p>
            <a:pPr lvl="2">
              <a:spcBef>
                <a:spcPts val="600"/>
              </a:spcBef>
            </a:pPr>
            <a:r>
              <a:rPr lang="en-US" sz="2000" dirty="0"/>
              <a:t>Lack of Information on the process to be followed</a:t>
            </a:r>
          </a:p>
          <a:p>
            <a:pPr lvl="2">
              <a:spcBef>
                <a:spcPts val="600"/>
              </a:spcBef>
            </a:pPr>
            <a:r>
              <a:rPr lang="en-US" sz="2000" dirty="0"/>
              <a:t>Referral Forms for disability grants not available on the website</a:t>
            </a:r>
          </a:p>
          <a:p>
            <a:pPr lvl="2">
              <a:spcBef>
                <a:spcPts val="600"/>
              </a:spcBef>
            </a:pPr>
            <a:r>
              <a:rPr lang="en-US" sz="2000" dirty="0"/>
              <a:t>SASSA website not user friendly, no guidance on how people can apply</a:t>
            </a:r>
          </a:p>
          <a:p>
            <a:pPr lvl="1">
              <a:spcBef>
                <a:spcPts val="600"/>
              </a:spcBef>
              <a:spcAft>
                <a:spcPts val="600"/>
              </a:spcAft>
            </a:pPr>
            <a:r>
              <a:rPr lang="en-US" sz="2000" dirty="0"/>
              <a:t>SASSA’s Capacity to manage client numbers</a:t>
            </a:r>
          </a:p>
          <a:p>
            <a:pPr lvl="2">
              <a:spcBef>
                <a:spcPts val="600"/>
              </a:spcBef>
            </a:pPr>
            <a:r>
              <a:rPr lang="en-US" sz="2000" dirty="0"/>
              <a:t>Availability of community halls  and service centers</a:t>
            </a:r>
          </a:p>
          <a:p>
            <a:pPr lvl="2">
              <a:spcBef>
                <a:spcPts val="600"/>
              </a:spcBef>
            </a:pPr>
            <a:r>
              <a:rPr lang="en-US" sz="2000" dirty="0"/>
              <a:t>Restricted access to health facilities </a:t>
            </a:r>
          </a:p>
          <a:p>
            <a:pPr lvl="2">
              <a:spcBef>
                <a:spcPts val="600"/>
              </a:spcBef>
            </a:pPr>
            <a:r>
              <a:rPr lang="en-US" sz="2000" dirty="0"/>
              <a:t>Limited availability of doctors </a:t>
            </a:r>
          </a:p>
          <a:p>
            <a:pPr lvl="2">
              <a:spcBef>
                <a:spcPts val="600"/>
              </a:spcBef>
            </a:pPr>
            <a:r>
              <a:rPr lang="en-US" sz="2000" dirty="0"/>
              <a:t>Ability of clients to make appointments </a:t>
            </a:r>
          </a:p>
          <a:p>
            <a:pPr lvl="2">
              <a:spcBef>
                <a:spcPts val="600"/>
              </a:spcBef>
            </a:pPr>
            <a:r>
              <a:rPr lang="en-US" sz="2000" dirty="0"/>
              <a:t>Call centre accessibility ( not reachable)</a:t>
            </a:r>
          </a:p>
          <a:p>
            <a:pPr lvl="2">
              <a:spcBef>
                <a:spcPts val="600"/>
              </a:spcBef>
            </a:pPr>
            <a:r>
              <a:rPr lang="en-US" sz="2000" dirty="0"/>
              <a:t>Office Space and restricted number of persons that can be serviced including staff that can be in the office</a:t>
            </a:r>
          </a:p>
          <a:p>
            <a:pPr>
              <a:spcBef>
                <a:spcPts val="600"/>
              </a:spcBef>
              <a:spcAft>
                <a:spcPts val="600"/>
              </a:spcAft>
            </a:pPr>
            <a:r>
              <a:rPr lang="en-US" sz="2000" dirty="0"/>
              <a:t>In addition the Committee raised the issue of long queues at SAPO</a:t>
            </a:r>
          </a:p>
          <a:p>
            <a:pPr marL="0" indent="0">
              <a:spcBef>
                <a:spcPts val="600"/>
              </a:spcBef>
              <a:spcAft>
                <a:spcPts val="600"/>
              </a:spcAft>
              <a:buNone/>
            </a:pPr>
            <a:endParaRPr sz="2000" dirty="0"/>
          </a:p>
          <a:p>
            <a:pPr>
              <a:spcBef>
                <a:spcPts val="600"/>
              </a:spcBef>
              <a:spcAft>
                <a:spcPts val="600"/>
              </a:spcAft>
            </a:pPr>
            <a:endParaRPr sz="2000" dirty="0"/>
          </a:p>
        </p:txBody>
      </p:sp>
      <p:sp>
        <p:nvSpPr>
          <p:cNvPr id="494" name="Title 1"/>
          <p:cNvSpPr txBox="1"/>
          <p:nvPr/>
        </p:nvSpPr>
        <p:spPr>
          <a:xfrm>
            <a:off x="535576" y="0"/>
            <a:ext cx="8138162" cy="721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3600" b="1"/>
            </a:lvl1pPr>
          </a:lstStyle>
          <a:p>
            <a:r>
              <a:rPr lang="en-US" dirty="0"/>
              <a:t>Contextual analysis (</a:t>
            </a:r>
            <a:r>
              <a:rPr lang="en-US" dirty="0" err="1"/>
              <a:t>Cont</a:t>
            </a:r>
            <a:r>
              <a:rPr lang="en-US" dirty="0"/>
              <a:t>…) </a:t>
            </a:r>
            <a:endParaRPr dirty="0"/>
          </a:p>
        </p:txBody>
      </p:sp>
    </p:spTree>
    <p:extLst>
      <p:ext uri="{BB962C8B-B14F-4D97-AF65-F5344CB8AC3E}">
        <p14:creationId xmlns:p14="http://schemas.microsoft.com/office/powerpoint/2010/main" val="10981843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ontent Placeholder 2"/>
          <p:cNvSpPr txBox="1">
            <a:spLocks noGrp="1"/>
          </p:cNvSpPr>
          <p:nvPr>
            <p:ph type="body" sz="half" idx="1"/>
          </p:nvPr>
        </p:nvSpPr>
        <p:spPr>
          <a:xfrm>
            <a:off x="65314" y="1323833"/>
            <a:ext cx="9078686" cy="4735773"/>
          </a:xfrm>
          <a:prstGeom prst="rect">
            <a:avLst/>
          </a:prstGeom>
        </p:spPr>
        <p:txBody>
          <a:bodyPr>
            <a:noAutofit/>
          </a:bodyPr>
          <a:lstStyle/>
          <a:p>
            <a:pPr>
              <a:spcBef>
                <a:spcPts val="600"/>
              </a:spcBef>
              <a:spcAft>
                <a:spcPts val="600"/>
              </a:spcAft>
            </a:pPr>
            <a:r>
              <a:rPr lang="en-US" sz="2000" dirty="0"/>
              <a:t>The Presentation to the Committee today </a:t>
            </a:r>
            <a:r>
              <a:rPr lang="en-ZA" sz="2000" dirty="0"/>
              <a:t> serves to provide an update as requested and focuses </a:t>
            </a:r>
            <a:r>
              <a:rPr lang="en-US" sz="2000" dirty="0"/>
              <a:t>on</a:t>
            </a:r>
          </a:p>
          <a:p>
            <a:pPr lvl="1">
              <a:spcBef>
                <a:spcPts val="600"/>
              </a:spcBef>
              <a:spcAft>
                <a:spcPts val="600"/>
              </a:spcAft>
            </a:pPr>
            <a:r>
              <a:rPr lang="en-US" sz="2000" dirty="0"/>
              <a:t>operationalizing the plan that was presented to the Committee on the 20</a:t>
            </a:r>
            <a:r>
              <a:rPr lang="en-US" sz="2000" baseline="30000" dirty="0"/>
              <a:t>th</a:t>
            </a:r>
            <a:r>
              <a:rPr lang="en-US" sz="2000" dirty="0"/>
              <a:t> January 2021; </a:t>
            </a:r>
          </a:p>
          <a:p>
            <a:pPr lvl="1">
              <a:spcBef>
                <a:spcPts val="600"/>
              </a:spcBef>
              <a:spcAft>
                <a:spcPts val="600"/>
              </a:spcAft>
            </a:pPr>
            <a:r>
              <a:rPr lang="en-US" sz="2000" dirty="0"/>
              <a:t>Addressing the issues that were raised by the Committee;  and</a:t>
            </a:r>
          </a:p>
          <a:p>
            <a:pPr lvl="1">
              <a:spcBef>
                <a:spcPts val="600"/>
              </a:spcBef>
              <a:spcAft>
                <a:spcPts val="600"/>
              </a:spcAft>
            </a:pPr>
            <a:r>
              <a:rPr lang="en-US" sz="2000" dirty="0"/>
              <a:t>Giving update on progress to date</a:t>
            </a:r>
          </a:p>
          <a:p>
            <a:pPr lvl="1">
              <a:spcBef>
                <a:spcPts val="600"/>
              </a:spcBef>
              <a:spcAft>
                <a:spcPts val="600"/>
              </a:spcAft>
            </a:pPr>
            <a:endParaRPr sz="2000" dirty="0"/>
          </a:p>
          <a:p>
            <a:pPr>
              <a:spcBef>
                <a:spcPts val="600"/>
              </a:spcBef>
              <a:spcAft>
                <a:spcPts val="600"/>
              </a:spcAft>
            </a:pPr>
            <a:endParaRPr sz="2000" dirty="0"/>
          </a:p>
        </p:txBody>
      </p:sp>
      <p:sp>
        <p:nvSpPr>
          <p:cNvPr id="494" name="Title 1"/>
          <p:cNvSpPr txBox="1"/>
          <p:nvPr/>
        </p:nvSpPr>
        <p:spPr>
          <a:xfrm>
            <a:off x="535576" y="0"/>
            <a:ext cx="8138162" cy="721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3600" b="1"/>
            </a:lvl1pPr>
          </a:lstStyle>
          <a:p>
            <a:r>
              <a:rPr lang="en-US" dirty="0"/>
              <a:t>Contextual analysis (</a:t>
            </a:r>
            <a:r>
              <a:rPr lang="en-US" dirty="0" err="1"/>
              <a:t>Cont</a:t>
            </a:r>
            <a:r>
              <a:rPr lang="en-US" dirty="0"/>
              <a:t>…) </a:t>
            </a:r>
            <a:endParaRPr dirty="0"/>
          </a:p>
        </p:txBody>
      </p:sp>
    </p:spTree>
    <p:extLst>
      <p:ext uri="{BB962C8B-B14F-4D97-AF65-F5344CB8AC3E}">
        <p14:creationId xmlns:p14="http://schemas.microsoft.com/office/powerpoint/2010/main" val="11928730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656"/>
            <a:ext cx="8229600" cy="957943"/>
          </a:xfrm>
        </p:spPr>
        <p:txBody>
          <a:bodyPr>
            <a:normAutofit/>
          </a:bodyPr>
          <a:lstStyle/>
          <a:p>
            <a:r>
              <a:rPr lang="en-ZA" dirty="0"/>
              <a:t>Summary of Lapsed TDGs</a:t>
            </a:r>
            <a:endParaRPr lang="en-GB" dirty="0"/>
          </a:p>
        </p:txBody>
      </p:sp>
      <p:sp>
        <p:nvSpPr>
          <p:cNvPr id="3" name="Content Placeholder 2"/>
          <p:cNvSpPr>
            <a:spLocks noGrp="1"/>
          </p:cNvSpPr>
          <p:nvPr>
            <p:ph idx="1"/>
          </p:nvPr>
        </p:nvSpPr>
        <p:spPr>
          <a:xfrm>
            <a:off x="152400" y="990599"/>
            <a:ext cx="8839200" cy="4525963"/>
          </a:xfrm>
        </p:spPr>
        <p:txBody>
          <a:bodyPr>
            <a:normAutofit/>
          </a:bodyPr>
          <a:lstStyle/>
          <a:p>
            <a:pPr marL="0" indent="0" algn="just">
              <a:buNone/>
            </a:pPr>
            <a:r>
              <a:rPr lang="en-ZA" sz="1800" dirty="0"/>
              <a:t>SASSA has a total of </a:t>
            </a:r>
            <a:r>
              <a:rPr lang="en-GB" sz="1800" b="1" dirty="0">
                <a:latin typeface="Arial Narrow" panose="020B0606020202030204" pitchFamily="34" charset="0"/>
              </a:rPr>
              <a:t>214 473 </a:t>
            </a:r>
            <a:r>
              <a:rPr lang="en-GB" sz="1800" dirty="0">
                <a:latin typeface="Arial Narrow" panose="020B0606020202030204" pitchFamily="34" charset="0"/>
              </a:rPr>
              <a:t>TDGs </a:t>
            </a:r>
            <a:r>
              <a:rPr lang="en-ZA" sz="1800" dirty="0"/>
              <a:t>which were extended beyond the period for which they were approved for the period from February to December 2020, under the Disaster Management Act.  The cost of these extensions is approximated at R1,8 billion which was funded from the existing allocation:</a:t>
            </a:r>
          </a:p>
          <a:p>
            <a:pPr marL="0" indent="0">
              <a:buNone/>
            </a:pPr>
            <a:endParaRPr lang="en-GB" sz="1800" dirty="0"/>
          </a:p>
        </p:txBody>
      </p:sp>
      <p:graphicFrame>
        <p:nvGraphicFramePr>
          <p:cNvPr id="4" name="Table 3"/>
          <p:cNvGraphicFramePr>
            <a:graphicFrameLocks noGrp="1"/>
          </p:cNvGraphicFramePr>
          <p:nvPr>
            <p:extLst/>
          </p:nvPr>
        </p:nvGraphicFramePr>
        <p:xfrm>
          <a:off x="152401" y="2362204"/>
          <a:ext cx="8762999" cy="4364130"/>
        </p:xfrm>
        <a:graphic>
          <a:graphicData uri="http://schemas.openxmlformats.org/drawingml/2006/table">
            <a:tbl>
              <a:tblPr>
                <a:tableStyleId>{5C22544A-7EE6-4342-B048-85BDC9FD1C3A}</a:tableStyleId>
              </a:tblPr>
              <a:tblGrid>
                <a:gridCol w="930948">
                  <a:extLst>
                    <a:ext uri="{9D8B030D-6E8A-4147-A177-3AD203B41FA5}">
                      <a16:colId xmlns:a16="http://schemas.microsoft.com/office/drawing/2014/main" val="20000"/>
                    </a:ext>
                  </a:extLst>
                </a:gridCol>
                <a:gridCol w="623830">
                  <a:extLst>
                    <a:ext uri="{9D8B030D-6E8A-4147-A177-3AD203B41FA5}">
                      <a16:colId xmlns:a16="http://schemas.microsoft.com/office/drawing/2014/main" val="20001"/>
                    </a:ext>
                  </a:extLst>
                </a:gridCol>
                <a:gridCol w="655021">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536625">
                  <a:extLst>
                    <a:ext uri="{9D8B030D-6E8A-4147-A177-3AD203B41FA5}">
                      <a16:colId xmlns:a16="http://schemas.microsoft.com/office/drawing/2014/main" val="20011"/>
                    </a:ext>
                  </a:extLst>
                </a:gridCol>
                <a:gridCol w="758775">
                  <a:extLst>
                    <a:ext uri="{9D8B030D-6E8A-4147-A177-3AD203B41FA5}">
                      <a16:colId xmlns:a16="http://schemas.microsoft.com/office/drawing/2014/main" val="20012"/>
                    </a:ext>
                  </a:extLst>
                </a:gridCol>
              </a:tblGrid>
              <a:tr h="228596">
                <a:tc>
                  <a:txBody>
                    <a:bodyPr/>
                    <a:lstStyle/>
                    <a:p>
                      <a:pPr algn="ctr" fontAlgn="b"/>
                      <a:r>
                        <a:rPr lang="en-GB" sz="1400" b="1" u="none" strike="noStrike" dirty="0">
                          <a:effectLst/>
                          <a:latin typeface="Arial Narrow" panose="020B0606020202030204" pitchFamily="34" charset="0"/>
                        </a:rPr>
                        <a:t>Province</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Feb</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Mar</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April</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May</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June</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July</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Aug</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Sep</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Oct</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Nov</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Dec</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u="none" strike="noStrike" dirty="0">
                          <a:effectLst/>
                          <a:latin typeface="Arial Narrow" panose="020B0606020202030204" pitchFamily="34" charset="0"/>
                        </a:rPr>
                        <a:t>Total</a:t>
                      </a:r>
                      <a:endParaRPr lang="en-GB" sz="1400" b="1" i="0" u="none" strike="noStrike" dirty="0">
                        <a:solidFill>
                          <a:srgbClr val="000000"/>
                        </a:solidFill>
                        <a:effectLst/>
                        <a:latin typeface="Arial Narrow" panose="020B0606020202030204" pitchFamily="34" charset="0"/>
                      </a:endParaRPr>
                    </a:p>
                  </a:txBody>
                  <a:tcPr marL="5361" marR="5361" marT="53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05613">
                <a:tc>
                  <a:txBody>
                    <a:bodyPr/>
                    <a:lstStyle/>
                    <a:p>
                      <a:pPr algn="l" fontAlgn="b"/>
                      <a:r>
                        <a:rPr lang="en-GB" sz="1400" u="none" strike="noStrike" dirty="0">
                          <a:effectLst/>
                          <a:latin typeface="Arial Narrow" panose="020B0606020202030204" pitchFamily="34" charset="0"/>
                        </a:rPr>
                        <a:t>Eastern Cape</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1 111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1 258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1 235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785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873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1 493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1 407</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1 378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992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424</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190</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11 146</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5613">
                <a:tc>
                  <a:txBody>
                    <a:bodyPr/>
                    <a:lstStyle/>
                    <a:p>
                      <a:pPr algn="l" fontAlgn="b"/>
                      <a:r>
                        <a:rPr lang="en-GB" sz="1400" u="none" strike="noStrike" dirty="0">
                          <a:effectLst/>
                          <a:latin typeface="Arial Narrow" panose="020B0606020202030204" pitchFamily="34" charset="0"/>
                        </a:rPr>
                        <a:t>Free State</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1 159</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1 464</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1 694</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1 398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1 458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1 798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1 567</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1 236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1 177</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688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723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14 362</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5613">
                <a:tc>
                  <a:txBody>
                    <a:bodyPr/>
                    <a:lstStyle/>
                    <a:p>
                      <a:pPr algn="l" fontAlgn="b"/>
                      <a:r>
                        <a:rPr lang="en-GB" sz="1400" u="none" strike="noStrike" dirty="0">
                          <a:effectLst/>
                          <a:latin typeface="Arial Narrow" panose="020B0606020202030204" pitchFamily="34" charset="0"/>
                        </a:rPr>
                        <a:t>Gauteng</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1 565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3 682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4 199</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3 403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4 137</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3 971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3 439</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2 743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3 066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1 430</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1 759</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33 394</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5613">
                <a:tc>
                  <a:txBody>
                    <a:bodyPr/>
                    <a:lstStyle/>
                    <a:p>
                      <a:pPr algn="l" fontAlgn="b"/>
                      <a:r>
                        <a:rPr lang="en-GB" sz="1400" u="none" strike="noStrike" dirty="0">
                          <a:effectLst/>
                          <a:latin typeface="Arial Narrow" panose="020B0606020202030204" pitchFamily="34" charset="0"/>
                        </a:rPr>
                        <a:t>KwaZulu-Natal</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2 586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4 130</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4 498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4 001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5 060</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4 976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4 464</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3 691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3 115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1 922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2 441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40 884</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5613">
                <a:tc>
                  <a:txBody>
                    <a:bodyPr/>
                    <a:lstStyle/>
                    <a:p>
                      <a:pPr algn="l" fontAlgn="b"/>
                      <a:r>
                        <a:rPr lang="en-GB" sz="1400" u="none" strike="noStrike" dirty="0">
                          <a:effectLst/>
                          <a:latin typeface="Arial Narrow" panose="020B0606020202030204" pitchFamily="34" charset="0"/>
                        </a:rPr>
                        <a:t>Limpopo</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1 378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2 151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2 430</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2 082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2 539</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2 314</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2 062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2 161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1 792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872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1 552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21 333</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5613">
                <a:tc>
                  <a:txBody>
                    <a:bodyPr/>
                    <a:lstStyle/>
                    <a:p>
                      <a:pPr algn="l" fontAlgn="b"/>
                      <a:r>
                        <a:rPr lang="en-GB" sz="1400" u="none" strike="noStrike" dirty="0">
                          <a:effectLst/>
                          <a:latin typeface="Arial Narrow" panose="020B0606020202030204" pitchFamily="34" charset="0"/>
                        </a:rPr>
                        <a:t>Mpumalanga</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1 152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1 693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1 831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1 396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1 520</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1 533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1 386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1 271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1 213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659</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735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14 389</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5613">
                <a:tc>
                  <a:txBody>
                    <a:bodyPr/>
                    <a:lstStyle/>
                    <a:p>
                      <a:pPr algn="l" fontAlgn="b"/>
                      <a:r>
                        <a:rPr lang="en-GB" sz="1400" u="none" strike="noStrike" dirty="0">
                          <a:effectLst/>
                          <a:latin typeface="Arial Narrow" panose="020B0606020202030204" pitchFamily="34" charset="0"/>
                        </a:rPr>
                        <a:t>North West</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826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1 587</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1 591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1 218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1 175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1 436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1 547</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1 016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902</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588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595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12 481</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5613">
                <a:tc>
                  <a:txBody>
                    <a:bodyPr/>
                    <a:lstStyle/>
                    <a:p>
                      <a:pPr algn="l" fontAlgn="b"/>
                      <a:r>
                        <a:rPr lang="en-GB" sz="1400" u="none" strike="noStrike" dirty="0">
                          <a:effectLst/>
                          <a:latin typeface="Arial Narrow" panose="020B0606020202030204" pitchFamily="34" charset="0"/>
                        </a:rPr>
                        <a:t>Northern Cape</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1 888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1 435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1 841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1 363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1 586</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1 151</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1 515</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924</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918</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803</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737</a:t>
                      </a:r>
                      <a:endParaRPr lang="en-GB" sz="1400" b="0"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effectLst/>
                          <a:latin typeface="Arial Narrow" panose="020B0606020202030204" pitchFamily="34" charset="0"/>
                        </a:rPr>
                        <a:t>14 161</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5613">
                <a:tc>
                  <a:txBody>
                    <a:bodyPr/>
                    <a:lstStyle/>
                    <a:p>
                      <a:pPr algn="l" fontAlgn="b"/>
                      <a:r>
                        <a:rPr lang="en-GB" sz="1400" b="0" u="none" strike="noStrike" dirty="0">
                          <a:solidFill>
                            <a:schemeClr val="tx1"/>
                          </a:solidFill>
                          <a:effectLst/>
                          <a:latin typeface="Arial Narrow" panose="020B0606020202030204" pitchFamily="34" charset="0"/>
                        </a:rPr>
                        <a:t>Western Cape</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3 573</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6 476</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6 847</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5 791</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5 390</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6 262</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5 082</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3 869</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4 125</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3 143</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1 765</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u="none" strike="noStrike" dirty="0">
                          <a:solidFill>
                            <a:schemeClr val="tx1"/>
                          </a:solidFill>
                          <a:effectLst/>
                          <a:latin typeface="Arial Narrow" panose="020B0606020202030204" pitchFamily="34" charset="0"/>
                        </a:rPr>
                        <a:t>52 323</a:t>
                      </a:r>
                      <a:endParaRPr lang="en-GB" sz="1400" b="0" i="0" u="none" strike="noStrike" dirty="0">
                        <a:solidFill>
                          <a:schemeClr val="tx1"/>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05613">
                <a:tc>
                  <a:txBody>
                    <a:bodyPr/>
                    <a:lstStyle/>
                    <a:p>
                      <a:pPr algn="l" fontAlgn="b"/>
                      <a:r>
                        <a:rPr lang="en-GB" sz="1400" b="1" u="none" strike="noStrike" dirty="0">
                          <a:effectLst/>
                          <a:latin typeface="Arial Narrow" panose="020B0606020202030204" pitchFamily="34" charset="0"/>
                        </a:rPr>
                        <a:t>Total</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15 238</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23 876</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26 166</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21 437</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23 738</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24 934</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22 469</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18 289</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17 300</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10 529</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10 497</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effectLst/>
                          <a:latin typeface="Arial Narrow" panose="020B0606020202030204" pitchFamily="34" charset="0"/>
                        </a:rPr>
                        <a:t>214 473</a:t>
                      </a:r>
                      <a:endParaRPr lang="en-GB" sz="1400" b="1" i="0" u="none" strike="noStrike" dirty="0">
                        <a:solidFill>
                          <a:srgbClr val="000000"/>
                        </a:solidFill>
                        <a:effectLst/>
                        <a:latin typeface="Arial Narrow" panose="020B0606020202030204" pitchFamily="34" charset="0"/>
                      </a:endParaRPr>
                    </a:p>
                  </a:txBody>
                  <a:tcPr marL="5361" marR="5361" marT="53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9780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algn="ctr"/>
            <a:r>
              <a:rPr lang="en-US" dirty="0"/>
              <a:t>National Summary: Reinstatements</a:t>
            </a:r>
          </a:p>
        </p:txBody>
      </p:sp>
      <p:graphicFrame>
        <p:nvGraphicFramePr>
          <p:cNvPr id="5" name="Content Placeholder 4"/>
          <p:cNvGraphicFramePr>
            <a:graphicFrameLocks noGrp="1"/>
          </p:cNvGraphicFramePr>
          <p:nvPr>
            <p:ph idx="1"/>
            <p:extLst/>
          </p:nvPr>
        </p:nvGraphicFramePr>
        <p:xfrm>
          <a:off x="0" y="2097206"/>
          <a:ext cx="9048465" cy="3716739"/>
        </p:xfrm>
        <a:graphic>
          <a:graphicData uri="http://schemas.openxmlformats.org/drawingml/2006/table">
            <a:tbl>
              <a:tblPr/>
              <a:tblGrid>
                <a:gridCol w="1637731">
                  <a:extLst>
                    <a:ext uri="{9D8B030D-6E8A-4147-A177-3AD203B41FA5}">
                      <a16:colId xmlns:a16="http://schemas.microsoft.com/office/drawing/2014/main" val="20000"/>
                    </a:ext>
                  </a:extLst>
                </a:gridCol>
                <a:gridCol w="1228299">
                  <a:extLst>
                    <a:ext uri="{9D8B030D-6E8A-4147-A177-3AD203B41FA5}">
                      <a16:colId xmlns:a16="http://schemas.microsoft.com/office/drawing/2014/main" val="20001"/>
                    </a:ext>
                  </a:extLst>
                </a:gridCol>
                <a:gridCol w="1201003">
                  <a:extLst>
                    <a:ext uri="{9D8B030D-6E8A-4147-A177-3AD203B41FA5}">
                      <a16:colId xmlns:a16="http://schemas.microsoft.com/office/drawing/2014/main" val="20002"/>
                    </a:ext>
                  </a:extLst>
                </a:gridCol>
                <a:gridCol w="1296537">
                  <a:extLst>
                    <a:ext uri="{9D8B030D-6E8A-4147-A177-3AD203B41FA5}">
                      <a16:colId xmlns:a16="http://schemas.microsoft.com/office/drawing/2014/main" val="20003"/>
                    </a:ext>
                  </a:extLst>
                </a:gridCol>
                <a:gridCol w="1050878">
                  <a:extLst>
                    <a:ext uri="{9D8B030D-6E8A-4147-A177-3AD203B41FA5}">
                      <a16:colId xmlns:a16="http://schemas.microsoft.com/office/drawing/2014/main" val="20004"/>
                    </a:ext>
                  </a:extLst>
                </a:gridCol>
                <a:gridCol w="1173707">
                  <a:extLst>
                    <a:ext uri="{9D8B030D-6E8A-4147-A177-3AD203B41FA5}">
                      <a16:colId xmlns:a16="http://schemas.microsoft.com/office/drawing/2014/main" val="20005"/>
                    </a:ext>
                  </a:extLst>
                </a:gridCol>
                <a:gridCol w="1460310">
                  <a:extLst>
                    <a:ext uri="{9D8B030D-6E8A-4147-A177-3AD203B41FA5}">
                      <a16:colId xmlns:a16="http://schemas.microsoft.com/office/drawing/2014/main" val="20006"/>
                    </a:ext>
                  </a:extLst>
                </a:gridCol>
              </a:tblGrid>
              <a:tr h="369851">
                <a:tc>
                  <a:txBody>
                    <a:bodyPr/>
                    <a:lstStyle/>
                    <a:p>
                      <a:pPr algn="l" fontAlgn="ctr"/>
                      <a:r>
                        <a:rPr lang="en-US" sz="1600" b="0" i="0" u="none" strike="noStrike" dirty="0">
                          <a:solidFill>
                            <a:srgbClr val="000000"/>
                          </a:solidFill>
                          <a:effectLst/>
                          <a:latin typeface="Arial" panose="020B0604020202020204" pitchFamily="34" charset="0"/>
                        </a:rPr>
                        <a:t> </a:t>
                      </a:r>
                    </a:p>
                  </a:txBody>
                  <a:tcPr marL="6033" marR="6033" marT="603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Arial" panose="020B0604020202020204" pitchFamily="34" charset="0"/>
                        </a:rPr>
                        <a:t> </a:t>
                      </a:r>
                    </a:p>
                  </a:txBody>
                  <a:tcPr marL="6033" marR="6033" marT="603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rtl="0" fontAlgn="ctr"/>
                      <a:r>
                        <a:rPr lang="en-US" sz="1600" b="1" i="0" u="none" strike="noStrike" dirty="0">
                          <a:solidFill>
                            <a:srgbClr val="000000"/>
                          </a:solidFill>
                          <a:effectLst/>
                          <a:latin typeface="Arial" panose="020B0604020202020204" pitchFamily="34" charset="0"/>
                        </a:rPr>
                        <a:t>Grants Re-instated </a:t>
                      </a:r>
                    </a:p>
                  </a:txBody>
                  <a:tcPr marL="6033" marR="6033" marT="60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600" b="0" i="0" u="none" strike="noStrike" dirty="0">
                          <a:solidFill>
                            <a:srgbClr val="000000"/>
                          </a:solidFill>
                          <a:effectLst/>
                          <a:latin typeface="Arial" panose="020B0604020202020204" pitchFamily="34" charset="0"/>
                        </a:rPr>
                        <a:t> </a:t>
                      </a:r>
                    </a:p>
                  </a:txBody>
                  <a:tcPr marL="6033" marR="6033" marT="60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5781">
                <a:tc>
                  <a:txBody>
                    <a:bodyPr/>
                    <a:lstStyle/>
                    <a:p>
                      <a:pPr algn="ctr" rtl="0" fontAlgn="ctr"/>
                      <a:r>
                        <a:rPr lang="en-US" sz="1600" b="1" i="0" u="none" strike="noStrike" dirty="0">
                          <a:solidFill>
                            <a:srgbClr val="000000"/>
                          </a:solidFill>
                          <a:effectLst/>
                          <a:latin typeface="Arial" panose="020B0604020202020204" pitchFamily="34" charset="0"/>
                        </a:rPr>
                        <a:t>Province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dirty="0">
                          <a:solidFill>
                            <a:srgbClr val="000000"/>
                          </a:solidFill>
                          <a:effectLst/>
                          <a:latin typeface="Arial" panose="020B0604020202020204" pitchFamily="34" charset="0"/>
                        </a:rPr>
                        <a:t>TDGs Lapsed</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dirty="0">
                          <a:solidFill>
                            <a:srgbClr val="000000"/>
                          </a:solidFill>
                          <a:effectLst/>
                          <a:latin typeface="Arial" panose="020B0604020202020204" pitchFamily="34" charset="0"/>
                        </a:rPr>
                        <a:t>59 years</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dirty="0">
                          <a:solidFill>
                            <a:srgbClr val="000000"/>
                          </a:solidFill>
                          <a:effectLst/>
                          <a:latin typeface="Arial" panose="020B0604020202020204" pitchFamily="34" charset="0"/>
                        </a:rPr>
                        <a:t>TDG + grant in aid</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dirty="0">
                          <a:solidFill>
                            <a:srgbClr val="000000"/>
                          </a:solidFill>
                          <a:effectLst/>
                          <a:latin typeface="Arial" panose="020B0604020202020204" pitchFamily="34" charset="0"/>
                        </a:rPr>
                        <a:t>Procurators</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dirty="0">
                          <a:solidFill>
                            <a:srgbClr val="000000"/>
                          </a:solidFill>
                          <a:effectLst/>
                          <a:latin typeface="Arial" panose="020B0604020202020204" pitchFamily="34" charset="0"/>
                        </a:rPr>
                        <a:t>Administrators</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600" b="1" i="0" u="none" strike="noStrike" dirty="0">
                          <a:solidFill>
                            <a:srgbClr val="000000"/>
                          </a:solidFill>
                          <a:effectLst/>
                          <a:latin typeface="Arial" panose="020B0604020202020204" pitchFamily="34" charset="0"/>
                        </a:rPr>
                        <a:t>Revised Target</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58420">
                <a:tc>
                  <a:txBody>
                    <a:bodyPr/>
                    <a:lstStyle/>
                    <a:p>
                      <a:pPr algn="l" rtl="0" fontAlgn="ctr"/>
                      <a:r>
                        <a:rPr lang="en-US" sz="1600" b="1" i="0" u="none" strike="noStrike" dirty="0">
                          <a:solidFill>
                            <a:srgbClr val="000000"/>
                          </a:solidFill>
                          <a:effectLst/>
                          <a:latin typeface="Arial" panose="020B0604020202020204" pitchFamily="34" charset="0"/>
                        </a:rPr>
                        <a:t>Eastern Cape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dirty="0">
                          <a:solidFill>
                            <a:srgbClr val="000000"/>
                          </a:solidFill>
                          <a:effectLst/>
                          <a:latin typeface="Arial" panose="020B0604020202020204" pitchFamily="34" charset="0"/>
                        </a:rPr>
                        <a:t>10 679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257</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67</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2</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10 349</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8420">
                <a:tc>
                  <a:txBody>
                    <a:bodyPr/>
                    <a:lstStyle/>
                    <a:p>
                      <a:pPr algn="l" rtl="0" fontAlgn="ctr"/>
                      <a:r>
                        <a:rPr lang="en-US" sz="1600" b="1" i="0" u="none" strike="noStrike" dirty="0">
                          <a:solidFill>
                            <a:srgbClr val="000000"/>
                          </a:solidFill>
                          <a:effectLst/>
                          <a:latin typeface="Arial" panose="020B0604020202020204" pitchFamily="34" charset="0"/>
                        </a:rPr>
                        <a:t>Free State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dirty="0">
                          <a:solidFill>
                            <a:srgbClr val="000000"/>
                          </a:solidFill>
                          <a:effectLst/>
                          <a:latin typeface="Arial" panose="020B0604020202020204" pitchFamily="34" charset="0"/>
                        </a:rPr>
                        <a:t>12 941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714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35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20</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12 168</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420">
                <a:tc>
                  <a:txBody>
                    <a:bodyPr/>
                    <a:lstStyle/>
                    <a:p>
                      <a:pPr algn="l" rtl="0" fontAlgn="ctr"/>
                      <a:r>
                        <a:rPr lang="en-US" sz="1600" b="1" i="0" u="none" strike="noStrike" dirty="0">
                          <a:solidFill>
                            <a:srgbClr val="000000"/>
                          </a:solidFill>
                          <a:effectLst/>
                          <a:latin typeface="Arial" panose="020B0604020202020204" pitchFamily="34" charset="0"/>
                        </a:rPr>
                        <a:t>Gauteng</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a:solidFill>
                            <a:srgbClr val="000000"/>
                          </a:solidFill>
                          <a:effectLst/>
                          <a:latin typeface="Arial" panose="020B0604020202020204" pitchFamily="34" charset="0"/>
                        </a:rPr>
                        <a:t>33 394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Arial" panose="020B0604020202020204" pitchFamily="34" charset="0"/>
                        </a:rPr>
                        <a:t>1 484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515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49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31 341</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420">
                <a:tc>
                  <a:txBody>
                    <a:bodyPr/>
                    <a:lstStyle/>
                    <a:p>
                      <a:pPr algn="l" rtl="0" fontAlgn="ctr"/>
                      <a:r>
                        <a:rPr lang="en-US" sz="1600" b="1" i="0" u="none" strike="noStrike" dirty="0">
                          <a:solidFill>
                            <a:srgbClr val="000000"/>
                          </a:solidFill>
                          <a:effectLst/>
                          <a:latin typeface="Arial" panose="020B0604020202020204" pitchFamily="34" charset="0"/>
                        </a:rPr>
                        <a:t>KwaZulu-Natal</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dirty="0">
                          <a:solidFill>
                            <a:srgbClr val="000000"/>
                          </a:solidFill>
                          <a:effectLst/>
                          <a:latin typeface="Arial" panose="020B0604020202020204" pitchFamily="34" charset="0"/>
                        </a:rPr>
                        <a:t>40 884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2 021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1 136</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dirty="0">
                          <a:solidFill>
                            <a:srgbClr val="000000"/>
                          </a:solidFill>
                          <a:effectLst/>
                          <a:latin typeface="Arial" panose="020B0604020202020204" pitchFamily="34" charset="0"/>
                        </a:rPr>
                        <a:t>81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37 637</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8420">
                <a:tc>
                  <a:txBody>
                    <a:bodyPr/>
                    <a:lstStyle/>
                    <a:p>
                      <a:pPr algn="l" rtl="0" fontAlgn="ctr"/>
                      <a:r>
                        <a:rPr lang="en-US" sz="1600" b="1" i="0" u="none" strike="noStrike" dirty="0">
                          <a:solidFill>
                            <a:srgbClr val="000000"/>
                          </a:solidFill>
                          <a:effectLst/>
                          <a:latin typeface="Arial" panose="020B0604020202020204" pitchFamily="34" charset="0"/>
                        </a:rPr>
                        <a:t>Limpopo</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a:solidFill>
                            <a:srgbClr val="000000"/>
                          </a:solidFill>
                          <a:effectLst/>
                          <a:latin typeface="Arial" panose="020B0604020202020204" pitchFamily="34" charset="0"/>
                        </a:rPr>
                        <a:t>21 615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676</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540</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79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dirty="0">
                          <a:solidFill>
                            <a:srgbClr val="000000"/>
                          </a:solidFill>
                          <a:effectLst/>
                          <a:latin typeface="Arial" panose="020B0604020202020204" pitchFamily="34" charset="0"/>
                        </a:rPr>
                        <a:t>3</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20 317</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8420">
                <a:tc>
                  <a:txBody>
                    <a:bodyPr/>
                    <a:lstStyle/>
                    <a:p>
                      <a:pPr algn="l" rtl="0" fontAlgn="ctr"/>
                      <a:r>
                        <a:rPr lang="en-US" sz="1600" b="1" i="0" u="none" strike="noStrike" dirty="0">
                          <a:solidFill>
                            <a:srgbClr val="000000"/>
                          </a:solidFill>
                          <a:effectLst/>
                          <a:latin typeface="Arial" panose="020B0604020202020204" pitchFamily="34" charset="0"/>
                        </a:rPr>
                        <a:t>Mpumalanga</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a:solidFill>
                            <a:srgbClr val="000000"/>
                          </a:solidFill>
                          <a:effectLst/>
                          <a:latin typeface="Arial" panose="020B0604020202020204" pitchFamily="34" charset="0"/>
                        </a:rPr>
                        <a:t>15 019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547</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1 159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54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13 258</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8420">
                <a:tc>
                  <a:txBody>
                    <a:bodyPr/>
                    <a:lstStyle/>
                    <a:p>
                      <a:pPr algn="l" rtl="0" fontAlgn="ctr"/>
                      <a:r>
                        <a:rPr lang="en-US" sz="1600" b="1" i="0" u="none" strike="noStrike" dirty="0">
                          <a:solidFill>
                            <a:srgbClr val="000000"/>
                          </a:solidFill>
                          <a:effectLst/>
                          <a:latin typeface="Arial" panose="020B0604020202020204" pitchFamily="34" charset="0"/>
                        </a:rPr>
                        <a:t>Northern Cape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a:solidFill>
                            <a:srgbClr val="000000"/>
                          </a:solidFill>
                          <a:effectLst/>
                          <a:latin typeface="Arial" panose="020B0604020202020204" pitchFamily="34" charset="0"/>
                        </a:rPr>
                        <a:t>14 385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511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336</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28</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11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13 499</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8420">
                <a:tc>
                  <a:txBody>
                    <a:bodyPr/>
                    <a:lstStyle/>
                    <a:p>
                      <a:pPr algn="l" rtl="0" fontAlgn="ctr"/>
                      <a:r>
                        <a:rPr lang="en-US" sz="1600" b="1" i="0" u="none" strike="noStrike" dirty="0">
                          <a:solidFill>
                            <a:srgbClr val="000000"/>
                          </a:solidFill>
                          <a:effectLst/>
                          <a:latin typeface="Arial" panose="020B0604020202020204" pitchFamily="34" charset="0"/>
                        </a:rPr>
                        <a:t>North West</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a:solidFill>
                            <a:srgbClr val="000000"/>
                          </a:solidFill>
                          <a:effectLst/>
                          <a:latin typeface="Arial" panose="020B0604020202020204" pitchFamily="34" charset="0"/>
                        </a:rPr>
                        <a:t>12 210</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591</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759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24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0</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10 836</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8420">
                <a:tc>
                  <a:txBody>
                    <a:bodyPr/>
                    <a:lstStyle/>
                    <a:p>
                      <a:pPr algn="l" rtl="0" fontAlgn="ctr"/>
                      <a:r>
                        <a:rPr lang="en-US" sz="1600" b="1" i="0" u="none" strike="noStrike" dirty="0">
                          <a:solidFill>
                            <a:srgbClr val="000000"/>
                          </a:solidFill>
                          <a:effectLst/>
                          <a:latin typeface="Arial" panose="020B0604020202020204" pitchFamily="34" charset="0"/>
                        </a:rPr>
                        <a:t>Western Cape</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a:solidFill>
                            <a:srgbClr val="000000"/>
                          </a:solidFill>
                          <a:effectLst/>
                          <a:latin typeface="Arial" panose="020B0604020202020204" pitchFamily="34" charset="0"/>
                        </a:rPr>
                        <a:t>52 323</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Arial" panose="020B0604020202020204" pitchFamily="34" charset="0"/>
                        </a:rPr>
                        <a:t>2 494</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1 532</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238</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0" i="0" u="none" strike="noStrike">
                          <a:solidFill>
                            <a:srgbClr val="000000"/>
                          </a:solidFill>
                          <a:effectLst/>
                          <a:latin typeface="Arial" panose="020B0604020202020204" pitchFamily="34" charset="0"/>
                        </a:rPr>
                        <a:t>38</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FC1"/>
                    </a:solidFill>
                  </a:tcPr>
                </a:tc>
                <a:tc>
                  <a:txBody>
                    <a:bodyPr/>
                    <a:lstStyle/>
                    <a:p>
                      <a:pPr algn="ctr" rtl="0" fontAlgn="ctr"/>
                      <a:r>
                        <a:rPr lang="en-US" sz="1600" b="1" i="0" u="none" strike="noStrike">
                          <a:solidFill>
                            <a:srgbClr val="002060"/>
                          </a:solidFill>
                          <a:effectLst/>
                          <a:latin typeface="Arial" panose="020B0604020202020204" pitchFamily="34" charset="0"/>
                        </a:rPr>
                        <a:t>48 021</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5327">
                <a:tc>
                  <a:txBody>
                    <a:bodyPr/>
                    <a:lstStyle/>
                    <a:p>
                      <a:pPr algn="l" rtl="0" fontAlgn="ctr"/>
                      <a:r>
                        <a:rPr lang="en-US" sz="1600" b="1" i="0" u="none" strike="noStrike" dirty="0">
                          <a:solidFill>
                            <a:srgbClr val="000000"/>
                          </a:solidFill>
                          <a:effectLst/>
                          <a:latin typeface="Arial" panose="020B0604020202020204" pitchFamily="34" charset="0"/>
                        </a:rPr>
                        <a:t>Total</a:t>
                      </a:r>
                    </a:p>
                  </a:txBody>
                  <a:tcPr marL="6033" marR="6033" marT="6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a:solidFill>
                            <a:srgbClr val="000000"/>
                          </a:solidFill>
                          <a:effectLst/>
                          <a:latin typeface="Arial" panose="020B0604020202020204" pitchFamily="34" charset="0"/>
                        </a:rPr>
                        <a:t>213 450</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dirty="0">
                          <a:solidFill>
                            <a:srgbClr val="000000"/>
                          </a:solidFill>
                          <a:effectLst/>
                          <a:latin typeface="Arial" panose="020B0604020202020204" pitchFamily="34" charset="0"/>
                        </a:rPr>
                        <a:t>9 295</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dirty="0">
                          <a:solidFill>
                            <a:srgbClr val="000000"/>
                          </a:solidFill>
                          <a:effectLst/>
                          <a:latin typeface="Arial" panose="020B0604020202020204" pitchFamily="34" charset="0"/>
                        </a:rPr>
                        <a:t>6 079</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dirty="0">
                          <a:solidFill>
                            <a:srgbClr val="000000"/>
                          </a:solidFill>
                          <a:effectLst/>
                          <a:latin typeface="Arial" panose="020B0604020202020204" pitchFamily="34" charset="0"/>
                        </a:rPr>
                        <a:t>577</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a:solidFill>
                            <a:srgbClr val="000000"/>
                          </a:solidFill>
                          <a:effectLst/>
                          <a:latin typeface="Arial" panose="020B0604020202020204" pitchFamily="34" charset="0"/>
                        </a:rPr>
                        <a:t>73</a:t>
                      </a:r>
                    </a:p>
                  </a:txBody>
                  <a:tcPr marL="6033" marR="6033" marT="6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600" b="1" i="0" u="none" strike="noStrike" dirty="0">
                          <a:solidFill>
                            <a:srgbClr val="002060"/>
                          </a:solidFill>
                          <a:effectLst/>
                          <a:latin typeface="Arial" panose="020B0604020202020204" pitchFamily="34" charset="0"/>
                        </a:rPr>
                        <a:t>197 426</a:t>
                      </a:r>
                    </a:p>
                  </a:txBody>
                  <a:tcPr marL="6033" marR="6033" marT="60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136479" y="1371600"/>
            <a:ext cx="862652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a:ea typeface="Arial"/>
                <a:cs typeface="Arial"/>
                <a:sym typeface="Arial"/>
              </a:rPr>
              <a:t>Objective:  Reinstatements of selected categories of Grants completed in February 2021</a:t>
            </a:r>
            <a:endParaRPr kumimoji="0" lang="en-GB"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9146985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ontent Placeholder 2"/>
          <p:cNvSpPr txBox="1">
            <a:spLocks noGrp="1"/>
          </p:cNvSpPr>
          <p:nvPr>
            <p:ph type="body" idx="1"/>
          </p:nvPr>
        </p:nvSpPr>
        <p:spPr>
          <a:xfrm>
            <a:off x="468764" y="1016173"/>
            <a:ext cx="8229601" cy="5144406"/>
          </a:xfrm>
          <a:prstGeom prst="rect">
            <a:avLst/>
          </a:prstGeom>
        </p:spPr>
        <p:txBody>
          <a:bodyPr/>
          <a:lstStyle>
            <a:lvl1pPr marL="0" indent="0">
              <a:buSzTx/>
              <a:buNone/>
            </a:lvl1pPr>
          </a:lstStyle>
          <a:p>
            <a:r>
              <a:rPr dirty="0"/>
              <a:t/>
            </a:r>
            <a:br>
              <a:rPr dirty="0"/>
            </a:br>
            <a:endParaRPr dirty="0"/>
          </a:p>
        </p:txBody>
      </p:sp>
      <p:graphicFrame>
        <p:nvGraphicFramePr>
          <p:cNvPr id="293" name="Chart 1"/>
          <p:cNvGraphicFramePr/>
          <p:nvPr/>
        </p:nvGraphicFramePr>
        <p:xfrm>
          <a:off x="1238110" y="1239332"/>
          <a:ext cx="2129455" cy="2129456"/>
        </p:xfrm>
        <a:graphic>
          <a:graphicData uri="http://schemas.openxmlformats.org/drawingml/2006/chart">
            <c:chart xmlns:c="http://schemas.openxmlformats.org/drawingml/2006/chart" xmlns:r="http://schemas.openxmlformats.org/officeDocument/2006/relationships" r:id="rId2"/>
          </a:graphicData>
        </a:graphic>
      </p:graphicFrame>
      <p:sp>
        <p:nvSpPr>
          <p:cNvPr id="294" name="Title 1"/>
          <p:cNvSpPr txBox="1">
            <a:spLocks noGrp="1"/>
          </p:cNvSpPr>
          <p:nvPr>
            <p:ph type="title"/>
          </p:nvPr>
        </p:nvSpPr>
        <p:spPr>
          <a:xfrm>
            <a:off x="549558" y="42584"/>
            <a:ext cx="8229600" cy="1048633"/>
          </a:xfrm>
          <a:prstGeom prst="rect">
            <a:avLst/>
          </a:prstGeom>
        </p:spPr>
        <p:txBody>
          <a:bodyPr/>
          <a:lstStyle>
            <a:lvl1pPr algn="ctr"/>
          </a:lstStyle>
          <a:p>
            <a:r>
              <a:rPr dirty="0"/>
              <a:t>Progress To Date: TDG</a:t>
            </a:r>
          </a:p>
        </p:txBody>
      </p:sp>
      <p:grpSp>
        <p:nvGrpSpPr>
          <p:cNvPr id="302" name="Group 3"/>
          <p:cNvGrpSpPr/>
          <p:nvPr/>
        </p:nvGrpSpPr>
        <p:grpSpPr>
          <a:xfrm>
            <a:off x="696790" y="3694436"/>
            <a:ext cx="3661571" cy="2284199"/>
            <a:chOff x="0" y="-10465"/>
            <a:chExt cx="3361809" cy="2187348"/>
          </a:xfrm>
        </p:grpSpPr>
        <p:sp>
          <p:nvSpPr>
            <p:cNvPr id="295" name="TextBox 26"/>
            <p:cNvSpPr txBox="1"/>
            <p:nvPr/>
          </p:nvSpPr>
          <p:spPr>
            <a:xfrm>
              <a:off x="0" y="259130"/>
              <a:ext cx="1015153" cy="1723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50000"/>
                </a:lnSpc>
                <a:defRPr sz="900"/>
              </a:pPr>
              <a:r>
                <a:rPr dirty="0"/>
                <a:t>Eastern Cape </a:t>
              </a:r>
            </a:p>
            <a:p>
              <a:pPr>
                <a:lnSpc>
                  <a:spcPct val="150000"/>
                </a:lnSpc>
                <a:defRPr sz="900"/>
              </a:pPr>
              <a:r>
                <a:rPr dirty="0"/>
                <a:t>Free State </a:t>
              </a:r>
            </a:p>
            <a:p>
              <a:pPr>
                <a:lnSpc>
                  <a:spcPct val="150000"/>
                </a:lnSpc>
                <a:defRPr sz="900"/>
              </a:pPr>
              <a:r>
                <a:rPr dirty="0"/>
                <a:t>Gauteng </a:t>
              </a:r>
            </a:p>
            <a:p>
              <a:pPr>
                <a:lnSpc>
                  <a:spcPct val="150000"/>
                </a:lnSpc>
                <a:defRPr sz="900"/>
              </a:pPr>
              <a:r>
                <a:rPr dirty="0"/>
                <a:t>KwaZulu-Natal </a:t>
              </a:r>
            </a:p>
            <a:p>
              <a:pPr>
                <a:lnSpc>
                  <a:spcPct val="150000"/>
                </a:lnSpc>
                <a:defRPr sz="900"/>
              </a:pPr>
              <a:r>
                <a:rPr dirty="0"/>
                <a:t>Limpopo </a:t>
              </a:r>
            </a:p>
            <a:p>
              <a:pPr>
                <a:lnSpc>
                  <a:spcPct val="150000"/>
                </a:lnSpc>
                <a:defRPr sz="900"/>
              </a:pPr>
              <a:r>
                <a:rPr dirty="0"/>
                <a:t>Mpumalanga </a:t>
              </a:r>
            </a:p>
            <a:p>
              <a:pPr>
                <a:lnSpc>
                  <a:spcPct val="150000"/>
                </a:lnSpc>
                <a:defRPr sz="900"/>
              </a:pPr>
              <a:r>
                <a:rPr dirty="0"/>
                <a:t>Northern Cape</a:t>
              </a:r>
            </a:p>
            <a:p>
              <a:pPr>
                <a:lnSpc>
                  <a:spcPct val="150000"/>
                </a:lnSpc>
                <a:defRPr sz="900"/>
              </a:pPr>
              <a:r>
                <a:rPr dirty="0"/>
                <a:t>North West</a:t>
              </a:r>
            </a:p>
            <a:p>
              <a:pPr>
                <a:lnSpc>
                  <a:spcPct val="150000"/>
                </a:lnSpc>
                <a:defRPr sz="900"/>
              </a:pPr>
              <a:r>
                <a:rPr dirty="0"/>
                <a:t>Western Cape </a:t>
              </a:r>
            </a:p>
          </p:txBody>
        </p:sp>
        <p:sp>
          <p:nvSpPr>
            <p:cNvPr id="296" name="TextBox 6"/>
            <p:cNvSpPr txBox="1"/>
            <p:nvPr/>
          </p:nvSpPr>
          <p:spPr>
            <a:xfrm>
              <a:off x="954193" y="259130"/>
              <a:ext cx="518160" cy="1723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50000"/>
                </a:lnSpc>
                <a:defRPr sz="900"/>
              </a:pPr>
              <a:r>
                <a:rPr dirty="0"/>
                <a:t>10,349</a:t>
              </a:r>
            </a:p>
            <a:p>
              <a:pPr>
                <a:lnSpc>
                  <a:spcPct val="150000"/>
                </a:lnSpc>
                <a:defRPr sz="900"/>
              </a:pPr>
              <a:r>
                <a:rPr dirty="0"/>
                <a:t>12,168</a:t>
              </a:r>
            </a:p>
            <a:p>
              <a:pPr>
                <a:lnSpc>
                  <a:spcPct val="150000"/>
                </a:lnSpc>
                <a:defRPr sz="900"/>
              </a:pPr>
              <a:r>
                <a:rPr dirty="0"/>
                <a:t>31,341</a:t>
              </a:r>
            </a:p>
            <a:p>
              <a:pPr>
                <a:lnSpc>
                  <a:spcPct val="150000"/>
                </a:lnSpc>
                <a:defRPr sz="900"/>
              </a:pPr>
              <a:r>
                <a:rPr dirty="0"/>
                <a:t>37,637</a:t>
              </a:r>
            </a:p>
            <a:p>
              <a:pPr>
                <a:lnSpc>
                  <a:spcPct val="150000"/>
                </a:lnSpc>
                <a:defRPr sz="900"/>
              </a:pPr>
              <a:r>
                <a:rPr dirty="0"/>
                <a:t>20,317</a:t>
              </a:r>
            </a:p>
            <a:p>
              <a:pPr>
                <a:lnSpc>
                  <a:spcPct val="150000"/>
                </a:lnSpc>
                <a:defRPr sz="900"/>
              </a:pPr>
              <a:r>
                <a:rPr dirty="0"/>
                <a:t>13,258</a:t>
              </a:r>
            </a:p>
            <a:p>
              <a:pPr>
                <a:lnSpc>
                  <a:spcPct val="150000"/>
                </a:lnSpc>
                <a:defRPr sz="900"/>
              </a:pPr>
              <a:r>
                <a:rPr dirty="0"/>
                <a:t>12,114</a:t>
              </a:r>
            </a:p>
            <a:p>
              <a:pPr>
                <a:lnSpc>
                  <a:spcPct val="150000"/>
                </a:lnSpc>
                <a:defRPr sz="900"/>
              </a:pPr>
              <a:r>
                <a:rPr dirty="0"/>
                <a:t>10,836</a:t>
              </a:r>
            </a:p>
            <a:p>
              <a:pPr>
                <a:lnSpc>
                  <a:spcPct val="150000"/>
                </a:lnSpc>
                <a:defRPr sz="900"/>
              </a:pPr>
              <a:r>
                <a:rPr dirty="0"/>
                <a:t>48,021</a:t>
              </a:r>
            </a:p>
          </p:txBody>
        </p:sp>
        <p:sp>
          <p:nvSpPr>
            <p:cNvPr id="297" name="TextBox 7"/>
            <p:cNvSpPr txBox="1"/>
            <p:nvPr/>
          </p:nvSpPr>
          <p:spPr>
            <a:xfrm>
              <a:off x="1792392" y="259130"/>
              <a:ext cx="518160" cy="18788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50000"/>
                </a:lnSpc>
                <a:defRPr sz="900"/>
              </a:pPr>
              <a:r>
                <a:rPr dirty="0"/>
                <a:t>6,195</a:t>
              </a:r>
            </a:p>
            <a:p>
              <a:pPr>
                <a:lnSpc>
                  <a:spcPct val="150000"/>
                </a:lnSpc>
                <a:defRPr sz="900"/>
              </a:pPr>
              <a:r>
                <a:rPr dirty="0"/>
                <a:t>7,509</a:t>
              </a:r>
            </a:p>
            <a:p>
              <a:pPr>
                <a:lnSpc>
                  <a:spcPct val="150000"/>
                </a:lnSpc>
                <a:defRPr sz="900"/>
              </a:pPr>
              <a:r>
                <a:rPr lang="en-ZA" dirty="0"/>
                <a:t>6 696</a:t>
              </a:r>
              <a:endParaRPr dirty="0"/>
            </a:p>
            <a:p>
              <a:pPr>
                <a:lnSpc>
                  <a:spcPct val="150000"/>
                </a:lnSpc>
                <a:defRPr sz="900"/>
              </a:pPr>
              <a:r>
                <a:rPr dirty="0"/>
                <a:t>12,163</a:t>
              </a:r>
            </a:p>
            <a:p>
              <a:pPr>
                <a:lnSpc>
                  <a:spcPct val="150000"/>
                </a:lnSpc>
                <a:defRPr sz="900"/>
              </a:pPr>
              <a:r>
                <a:rPr dirty="0"/>
                <a:t>7,862</a:t>
              </a:r>
            </a:p>
            <a:p>
              <a:pPr>
                <a:lnSpc>
                  <a:spcPct val="150000"/>
                </a:lnSpc>
                <a:defRPr sz="900"/>
              </a:pPr>
              <a:r>
                <a:rPr dirty="0"/>
                <a:t>5,628</a:t>
              </a:r>
            </a:p>
            <a:p>
              <a:pPr>
                <a:lnSpc>
                  <a:spcPct val="150000"/>
                </a:lnSpc>
                <a:defRPr sz="900"/>
              </a:pPr>
              <a:r>
                <a:rPr dirty="0"/>
                <a:t>6,695</a:t>
              </a:r>
            </a:p>
            <a:p>
              <a:pPr>
                <a:lnSpc>
                  <a:spcPct val="150000"/>
                </a:lnSpc>
                <a:defRPr sz="900"/>
              </a:pPr>
              <a:r>
                <a:rPr dirty="0"/>
                <a:t>10,310</a:t>
              </a:r>
            </a:p>
            <a:p>
              <a:pPr>
                <a:lnSpc>
                  <a:spcPct val="150000"/>
                </a:lnSpc>
                <a:defRPr sz="900"/>
              </a:pPr>
              <a:r>
                <a:rPr dirty="0"/>
                <a:t>22,958</a:t>
              </a:r>
            </a:p>
          </p:txBody>
        </p:sp>
        <p:sp>
          <p:nvSpPr>
            <p:cNvPr id="298" name="TextBox 8"/>
            <p:cNvSpPr txBox="1"/>
            <p:nvPr/>
          </p:nvSpPr>
          <p:spPr>
            <a:xfrm>
              <a:off x="2554392" y="264508"/>
              <a:ext cx="518160" cy="19123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50000"/>
                </a:lnSpc>
                <a:defRPr sz="900"/>
              </a:pPr>
              <a:r>
                <a:rPr dirty="0"/>
                <a:t>5,696</a:t>
              </a:r>
            </a:p>
            <a:p>
              <a:pPr>
                <a:lnSpc>
                  <a:spcPct val="150000"/>
                </a:lnSpc>
                <a:defRPr sz="900"/>
              </a:pPr>
              <a:r>
                <a:rPr lang="en-US" dirty="0"/>
                <a:t>2,773</a:t>
              </a:r>
              <a:endParaRPr dirty="0"/>
            </a:p>
            <a:p>
              <a:pPr>
                <a:lnSpc>
                  <a:spcPct val="150000"/>
                </a:lnSpc>
                <a:defRPr sz="900"/>
              </a:pPr>
              <a:r>
                <a:rPr lang="en-US" dirty="0"/>
                <a:t>2,022</a:t>
              </a:r>
              <a:endParaRPr dirty="0"/>
            </a:p>
            <a:p>
              <a:pPr>
                <a:lnSpc>
                  <a:spcPct val="150000"/>
                </a:lnSpc>
                <a:defRPr sz="900"/>
              </a:pPr>
              <a:r>
                <a:rPr dirty="0"/>
                <a:t>9,134</a:t>
              </a:r>
            </a:p>
            <a:p>
              <a:pPr>
                <a:lnSpc>
                  <a:spcPct val="150000"/>
                </a:lnSpc>
                <a:defRPr sz="900"/>
              </a:pPr>
              <a:r>
                <a:rPr dirty="0"/>
                <a:t>6,534</a:t>
              </a:r>
            </a:p>
            <a:p>
              <a:pPr>
                <a:lnSpc>
                  <a:spcPct val="150000"/>
                </a:lnSpc>
                <a:defRPr sz="900"/>
              </a:pPr>
              <a:r>
                <a:rPr lang="en-US" dirty="0"/>
                <a:t>3,953</a:t>
              </a:r>
              <a:endParaRPr dirty="0"/>
            </a:p>
            <a:p>
              <a:pPr>
                <a:lnSpc>
                  <a:spcPct val="150000"/>
                </a:lnSpc>
                <a:defRPr sz="900"/>
              </a:pPr>
              <a:r>
                <a:rPr dirty="0"/>
                <a:t>2,941</a:t>
              </a:r>
            </a:p>
            <a:p>
              <a:pPr>
                <a:lnSpc>
                  <a:spcPct val="150000"/>
                </a:lnSpc>
                <a:defRPr sz="900"/>
              </a:pPr>
              <a:r>
                <a:rPr dirty="0"/>
                <a:t>5,321</a:t>
              </a:r>
            </a:p>
            <a:p>
              <a:pPr>
                <a:lnSpc>
                  <a:spcPct val="150000"/>
                </a:lnSpc>
                <a:defRPr sz="900"/>
              </a:pPr>
              <a:r>
                <a:rPr dirty="0"/>
                <a:t>4,098</a:t>
              </a:r>
            </a:p>
          </p:txBody>
        </p:sp>
        <p:sp>
          <p:nvSpPr>
            <p:cNvPr id="299" name="TextBox 9"/>
            <p:cNvSpPr txBox="1"/>
            <p:nvPr/>
          </p:nvSpPr>
          <p:spPr>
            <a:xfrm>
              <a:off x="954193" y="0"/>
              <a:ext cx="752455" cy="214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50000"/>
                </a:lnSpc>
                <a:defRPr sz="900" b="1"/>
              </a:lvl1pPr>
            </a:lstStyle>
            <a:p>
              <a:r>
                <a:t>Target (%)</a:t>
              </a:r>
            </a:p>
          </p:txBody>
        </p:sp>
        <p:sp>
          <p:nvSpPr>
            <p:cNvPr id="300" name="TextBox 10"/>
            <p:cNvSpPr txBox="1"/>
            <p:nvPr/>
          </p:nvSpPr>
          <p:spPr>
            <a:xfrm>
              <a:off x="1657696" y="0"/>
              <a:ext cx="887151" cy="28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50000"/>
                </a:lnSpc>
                <a:defRPr sz="900" b="1"/>
              </a:lvl1pPr>
            </a:lstStyle>
            <a:p>
              <a:r>
                <a:rPr dirty="0"/>
                <a:t>Booked</a:t>
              </a:r>
              <a:r>
                <a:rPr lang="en-ZA" dirty="0"/>
                <a:t> 26/01 </a:t>
              </a:r>
              <a:endParaRPr dirty="0"/>
            </a:p>
          </p:txBody>
        </p:sp>
        <p:sp>
          <p:nvSpPr>
            <p:cNvPr id="301" name="TextBox 11"/>
            <p:cNvSpPr txBox="1"/>
            <p:nvPr/>
          </p:nvSpPr>
          <p:spPr>
            <a:xfrm>
              <a:off x="2486695" y="-10465"/>
              <a:ext cx="875114" cy="28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50000"/>
                </a:lnSpc>
                <a:defRPr sz="900" b="1"/>
              </a:lvl1pPr>
            </a:lstStyle>
            <a:p>
              <a:r>
                <a:rPr dirty="0"/>
                <a:t>Assessed</a:t>
              </a:r>
              <a:r>
                <a:rPr lang="en-ZA" dirty="0"/>
                <a:t> 26/01</a:t>
              </a:r>
              <a:endParaRPr dirty="0"/>
            </a:p>
          </p:txBody>
        </p:sp>
      </p:grpSp>
      <p:grpSp>
        <p:nvGrpSpPr>
          <p:cNvPr id="310" name="Group 14"/>
          <p:cNvGrpSpPr/>
          <p:nvPr/>
        </p:nvGrpSpPr>
        <p:grpSpPr>
          <a:xfrm>
            <a:off x="5167851" y="3694436"/>
            <a:ext cx="3611307" cy="2165344"/>
            <a:chOff x="0" y="0"/>
            <a:chExt cx="3375185" cy="2176883"/>
          </a:xfrm>
        </p:grpSpPr>
        <p:sp>
          <p:nvSpPr>
            <p:cNvPr id="303" name="TextBox 16"/>
            <p:cNvSpPr txBox="1"/>
            <p:nvPr/>
          </p:nvSpPr>
          <p:spPr>
            <a:xfrm>
              <a:off x="0" y="259130"/>
              <a:ext cx="1015153" cy="1723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50000"/>
                </a:lnSpc>
                <a:defRPr sz="900"/>
              </a:pPr>
              <a:r>
                <a:rPr dirty="0"/>
                <a:t>Eastern Cape </a:t>
              </a:r>
            </a:p>
            <a:p>
              <a:pPr>
                <a:lnSpc>
                  <a:spcPct val="150000"/>
                </a:lnSpc>
                <a:defRPr sz="900"/>
              </a:pPr>
              <a:r>
                <a:rPr dirty="0"/>
                <a:t>Free State </a:t>
              </a:r>
            </a:p>
            <a:p>
              <a:pPr>
                <a:lnSpc>
                  <a:spcPct val="150000"/>
                </a:lnSpc>
                <a:defRPr sz="900"/>
              </a:pPr>
              <a:r>
                <a:rPr dirty="0"/>
                <a:t>Gauteng </a:t>
              </a:r>
            </a:p>
            <a:p>
              <a:pPr>
                <a:lnSpc>
                  <a:spcPct val="150000"/>
                </a:lnSpc>
                <a:defRPr sz="900"/>
              </a:pPr>
              <a:r>
                <a:rPr dirty="0"/>
                <a:t>KwaZulu-Natal </a:t>
              </a:r>
            </a:p>
            <a:p>
              <a:pPr>
                <a:lnSpc>
                  <a:spcPct val="150000"/>
                </a:lnSpc>
                <a:defRPr sz="900"/>
              </a:pPr>
              <a:r>
                <a:rPr dirty="0"/>
                <a:t>Limpopo </a:t>
              </a:r>
            </a:p>
            <a:p>
              <a:pPr>
                <a:lnSpc>
                  <a:spcPct val="150000"/>
                </a:lnSpc>
                <a:defRPr sz="900"/>
              </a:pPr>
              <a:r>
                <a:rPr dirty="0"/>
                <a:t>Mpumalanga </a:t>
              </a:r>
            </a:p>
            <a:p>
              <a:pPr>
                <a:lnSpc>
                  <a:spcPct val="150000"/>
                </a:lnSpc>
                <a:defRPr sz="900"/>
              </a:pPr>
              <a:r>
                <a:rPr dirty="0"/>
                <a:t>Northern Cape</a:t>
              </a:r>
            </a:p>
            <a:p>
              <a:pPr>
                <a:lnSpc>
                  <a:spcPct val="150000"/>
                </a:lnSpc>
                <a:defRPr sz="900"/>
              </a:pPr>
              <a:r>
                <a:rPr dirty="0"/>
                <a:t>North West</a:t>
              </a:r>
            </a:p>
            <a:p>
              <a:pPr>
                <a:lnSpc>
                  <a:spcPct val="150000"/>
                </a:lnSpc>
                <a:defRPr sz="900"/>
              </a:pPr>
              <a:r>
                <a:rPr dirty="0"/>
                <a:t>Western Cape </a:t>
              </a:r>
            </a:p>
          </p:txBody>
        </p:sp>
        <p:sp>
          <p:nvSpPr>
            <p:cNvPr id="304" name="TextBox 17"/>
            <p:cNvSpPr txBox="1"/>
            <p:nvPr/>
          </p:nvSpPr>
          <p:spPr>
            <a:xfrm>
              <a:off x="954193" y="259130"/>
              <a:ext cx="518160" cy="1723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50000"/>
                </a:lnSpc>
                <a:defRPr sz="900"/>
              </a:pPr>
              <a:r>
                <a:t>10,975</a:t>
              </a:r>
            </a:p>
            <a:p>
              <a:pPr>
                <a:lnSpc>
                  <a:spcPct val="150000"/>
                </a:lnSpc>
                <a:defRPr sz="900"/>
              </a:pPr>
              <a:r>
                <a:t>12,951</a:t>
              </a:r>
            </a:p>
            <a:p>
              <a:pPr>
                <a:lnSpc>
                  <a:spcPct val="150000"/>
                </a:lnSpc>
                <a:defRPr sz="900"/>
              </a:pPr>
              <a:r>
                <a:t>33,394</a:t>
              </a:r>
            </a:p>
            <a:p>
              <a:pPr>
                <a:lnSpc>
                  <a:spcPct val="150000"/>
                </a:lnSpc>
                <a:defRPr sz="900"/>
              </a:pPr>
              <a:r>
                <a:t>40,884</a:t>
              </a:r>
            </a:p>
            <a:p>
              <a:pPr>
                <a:lnSpc>
                  <a:spcPct val="150000"/>
                </a:lnSpc>
                <a:defRPr sz="900"/>
              </a:pPr>
              <a:r>
                <a:t>21,615</a:t>
              </a:r>
            </a:p>
            <a:p>
              <a:pPr>
                <a:lnSpc>
                  <a:spcPct val="150000"/>
                </a:lnSpc>
                <a:defRPr sz="900"/>
              </a:pPr>
              <a:r>
                <a:t>15,019</a:t>
              </a:r>
            </a:p>
            <a:p>
              <a:pPr>
                <a:lnSpc>
                  <a:spcPct val="150000"/>
                </a:lnSpc>
                <a:defRPr sz="900"/>
              </a:pPr>
              <a:r>
                <a:t>14,006</a:t>
              </a:r>
            </a:p>
            <a:p>
              <a:pPr>
                <a:lnSpc>
                  <a:spcPct val="150000"/>
                </a:lnSpc>
                <a:defRPr sz="900"/>
              </a:pPr>
              <a:r>
                <a:t>12,481</a:t>
              </a:r>
            </a:p>
            <a:p>
              <a:pPr>
                <a:lnSpc>
                  <a:spcPct val="150000"/>
                </a:lnSpc>
                <a:defRPr sz="900"/>
              </a:pPr>
              <a:r>
                <a:t>53,323</a:t>
              </a:r>
            </a:p>
          </p:txBody>
        </p:sp>
        <p:sp>
          <p:nvSpPr>
            <p:cNvPr id="305" name="TextBox 18"/>
            <p:cNvSpPr txBox="1"/>
            <p:nvPr/>
          </p:nvSpPr>
          <p:spPr>
            <a:xfrm>
              <a:off x="1767434" y="247349"/>
              <a:ext cx="518160" cy="1723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50000"/>
                </a:lnSpc>
                <a:defRPr sz="900"/>
              </a:pPr>
              <a:r>
                <a:t>5,314</a:t>
              </a:r>
            </a:p>
            <a:p>
              <a:pPr>
                <a:lnSpc>
                  <a:spcPct val="150000"/>
                </a:lnSpc>
                <a:defRPr sz="900"/>
              </a:pPr>
              <a:r>
                <a:t>3,443</a:t>
              </a:r>
            </a:p>
            <a:p>
              <a:pPr>
                <a:lnSpc>
                  <a:spcPct val="150000"/>
                </a:lnSpc>
                <a:defRPr sz="900"/>
              </a:pPr>
              <a:r>
                <a:t>5,693</a:t>
              </a:r>
            </a:p>
            <a:p>
              <a:pPr>
                <a:lnSpc>
                  <a:spcPct val="150000"/>
                </a:lnSpc>
                <a:defRPr sz="900"/>
              </a:pPr>
              <a:r>
                <a:t>8,903</a:t>
              </a:r>
            </a:p>
            <a:p>
              <a:pPr>
                <a:lnSpc>
                  <a:spcPct val="150000"/>
                </a:lnSpc>
                <a:defRPr sz="900"/>
              </a:pPr>
              <a:r>
                <a:t>4,713</a:t>
              </a:r>
            </a:p>
            <a:p>
              <a:pPr>
                <a:lnSpc>
                  <a:spcPct val="150000"/>
                </a:lnSpc>
                <a:defRPr sz="900"/>
              </a:pPr>
              <a:r>
                <a:t>3,081</a:t>
              </a:r>
            </a:p>
            <a:p>
              <a:pPr>
                <a:lnSpc>
                  <a:spcPct val="150000"/>
                </a:lnSpc>
                <a:defRPr sz="900"/>
              </a:pPr>
              <a:r>
                <a:t>5,005</a:t>
              </a:r>
            </a:p>
            <a:p>
              <a:pPr>
                <a:lnSpc>
                  <a:spcPct val="150000"/>
                </a:lnSpc>
                <a:defRPr sz="900"/>
              </a:pPr>
              <a:r>
                <a:t>3,136</a:t>
              </a:r>
            </a:p>
            <a:p>
              <a:pPr>
                <a:lnSpc>
                  <a:spcPct val="150000"/>
                </a:lnSpc>
                <a:defRPr sz="900"/>
              </a:pPr>
              <a:r>
                <a:t>11,550</a:t>
              </a:r>
            </a:p>
          </p:txBody>
        </p:sp>
        <p:sp>
          <p:nvSpPr>
            <p:cNvPr id="306" name="TextBox 19"/>
            <p:cNvSpPr txBox="1"/>
            <p:nvPr/>
          </p:nvSpPr>
          <p:spPr>
            <a:xfrm>
              <a:off x="2554392" y="264508"/>
              <a:ext cx="518160" cy="19123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nSpc>
                  <a:spcPct val="150000"/>
                </a:lnSpc>
                <a:defRPr sz="900"/>
              </a:pPr>
              <a:r>
                <a:rPr dirty="0"/>
                <a:t>1,735</a:t>
              </a:r>
            </a:p>
            <a:p>
              <a:pPr>
                <a:lnSpc>
                  <a:spcPct val="150000"/>
                </a:lnSpc>
                <a:defRPr sz="900"/>
              </a:pPr>
              <a:r>
                <a:rPr dirty="0"/>
                <a:t>2,300</a:t>
              </a:r>
            </a:p>
            <a:p>
              <a:pPr>
                <a:lnSpc>
                  <a:spcPct val="150000"/>
                </a:lnSpc>
                <a:defRPr sz="900"/>
              </a:pPr>
              <a:r>
                <a:rPr dirty="0"/>
                <a:t>1,091</a:t>
              </a:r>
            </a:p>
            <a:p>
              <a:pPr>
                <a:lnSpc>
                  <a:spcPct val="150000"/>
                </a:lnSpc>
                <a:defRPr sz="900"/>
              </a:pPr>
              <a:r>
                <a:rPr dirty="0"/>
                <a:t>4,779</a:t>
              </a:r>
            </a:p>
            <a:p>
              <a:pPr>
                <a:lnSpc>
                  <a:spcPct val="150000"/>
                </a:lnSpc>
                <a:defRPr sz="900"/>
              </a:pPr>
              <a:r>
                <a:rPr dirty="0"/>
                <a:t>2,453</a:t>
              </a:r>
            </a:p>
            <a:p>
              <a:pPr>
                <a:lnSpc>
                  <a:spcPct val="150000"/>
                </a:lnSpc>
                <a:defRPr sz="900"/>
              </a:pPr>
              <a:r>
                <a:rPr dirty="0"/>
                <a:t>647</a:t>
              </a:r>
            </a:p>
            <a:p>
              <a:pPr>
                <a:lnSpc>
                  <a:spcPct val="150000"/>
                </a:lnSpc>
                <a:defRPr sz="900"/>
              </a:pPr>
              <a:r>
                <a:rPr dirty="0"/>
                <a:t>1,215</a:t>
              </a:r>
            </a:p>
            <a:p>
              <a:pPr>
                <a:lnSpc>
                  <a:spcPct val="150000"/>
                </a:lnSpc>
                <a:defRPr sz="900"/>
              </a:pPr>
              <a:r>
                <a:rPr dirty="0"/>
                <a:t>1,853</a:t>
              </a:r>
            </a:p>
            <a:p>
              <a:pPr>
                <a:lnSpc>
                  <a:spcPct val="150000"/>
                </a:lnSpc>
                <a:defRPr sz="900"/>
              </a:pPr>
              <a:r>
                <a:rPr dirty="0"/>
                <a:t>796</a:t>
              </a:r>
            </a:p>
          </p:txBody>
        </p:sp>
        <p:sp>
          <p:nvSpPr>
            <p:cNvPr id="307" name="TextBox 20"/>
            <p:cNvSpPr txBox="1"/>
            <p:nvPr/>
          </p:nvSpPr>
          <p:spPr>
            <a:xfrm>
              <a:off x="954193" y="0"/>
              <a:ext cx="752455" cy="214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50000"/>
                </a:lnSpc>
                <a:defRPr sz="900" b="1"/>
              </a:lvl1pPr>
            </a:lstStyle>
            <a:p>
              <a:r>
                <a:t>Target (%)</a:t>
              </a:r>
            </a:p>
          </p:txBody>
        </p:sp>
        <p:sp>
          <p:nvSpPr>
            <p:cNvPr id="308" name="TextBox 21"/>
            <p:cNvSpPr txBox="1"/>
            <p:nvPr/>
          </p:nvSpPr>
          <p:spPr>
            <a:xfrm>
              <a:off x="1706648" y="0"/>
              <a:ext cx="838198" cy="3000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50000"/>
                </a:lnSpc>
                <a:defRPr sz="900" b="1"/>
              </a:lvl1pPr>
            </a:lstStyle>
            <a:p>
              <a:r>
                <a:rPr dirty="0"/>
                <a:t>Booked</a:t>
              </a:r>
              <a:r>
                <a:rPr lang="en-ZA" dirty="0"/>
                <a:t> 20/01</a:t>
              </a:r>
              <a:endParaRPr dirty="0"/>
            </a:p>
          </p:txBody>
        </p:sp>
        <p:sp>
          <p:nvSpPr>
            <p:cNvPr id="309" name="TextBox 22"/>
            <p:cNvSpPr txBox="1"/>
            <p:nvPr/>
          </p:nvSpPr>
          <p:spPr>
            <a:xfrm>
              <a:off x="2459103" y="0"/>
              <a:ext cx="916082" cy="3000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ct val="150000"/>
                </a:lnSpc>
                <a:defRPr sz="900" b="1"/>
              </a:lvl1pPr>
            </a:lstStyle>
            <a:p>
              <a:r>
                <a:rPr dirty="0"/>
                <a:t>Assessed</a:t>
              </a:r>
              <a:r>
                <a:rPr lang="en-ZA" dirty="0"/>
                <a:t> 20/01</a:t>
              </a:r>
              <a:endParaRPr dirty="0"/>
            </a:p>
          </p:txBody>
        </p:sp>
      </p:grpSp>
      <p:grpSp>
        <p:nvGrpSpPr>
          <p:cNvPr id="320" name="Group 35"/>
          <p:cNvGrpSpPr/>
          <p:nvPr/>
        </p:nvGrpSpPr>
        <p:grpSpPr>
          <a:xfrm>
            <a:off x="549557" y="4059854"/>
            <a:ext cx="108421" cy="1741775"/>
            <a:chOff x="0" y="0"/>
            <a:chExt cx="108420" cy="1741773"/>
          </a:xfrm>
        </p:grpSpPr>
        <p:pic>
          <p:nvPicPr>
            <p:cNvPr id="311" name="Picture 13" descr="Picture 13"/>
            <p:cNvPicPr>
              <a:picLocks noChangeAspect="1"/>
            </p:cNvPicPr>
            <p:nvPr/>
          </p:nvPicPr>
          <p:blipFill>
            <a:blip r:embed="rId3">
              <a:extLst/>
            </a:blip>
            <a:stretch>
              <a:fillRect/>
            </a:stretch>
          </p:blipFill>
          <p:spPr>
            <a:xfrm>
              <a:off x="0" y="0"/>
              <a:ext cx="97928" cy="106089"/>
            </a:xfrm>
            <a:prstGeom prst="rect">
              <a:avLst/>
            </a:prstGeom>
            <a:ln w="12700" cap="flat">
              <a:noFill/>
              <a:miter lim="400000"/>
            </a:ln>
            <a:effectLst/>
          </p:spPr>
        </p:pic>
        <p:pic>
          <p:nvPicPr>
            <p:cNvPr id="312" name="Picture 27" descr="Picture 27"/>
            <p:cNvPicPr>
              <a:picLocks noChangeAspect="1"/>
            </p:cNvPicPr>
            <p:nvPr/>
          </p:nvPicPr>
          <p:blipFill>
            <a:blip r:embed="rId4">
              <a:extLst/>
            </a:blip>
            <a:stretch>
              <a:fillRect/>
            </a:stretch>
          </p:blipFill>
          <p:spPr>
            <a:xfrm>
              <a:off x="680" y="204195"/>
              <a:ext cx="97248" cy="106089"/>
            </a:xfrm>
            <a:prstGeom prst="rect">
              <a:avLst/>
            </a:prstGeom>
            <a:ln w="12700" cap="flat">
              <a:noFill/>
              <a:miter lim="400000"/>
            </a:ln>
            <a:effectLst/>
          </p:spPr>
        </p:pic>
        <p:pic>
          <p:nvPicPr>
            <p:cNvPr id="313" name="Picture 28" descr="Picture 28"/>
            <p:cNvPicPr>
              <a:picLocks noChangeAspect="1"/>
            </p:cNvPicPr>
            <p:nvPr/>
          </p:nvPicPr>
          <p:blipFill>
            <a:blip r:embed="rId5">
              <a:extLst/>
            </a:blip>
            <a:stretch>
              <a:fillRect/>
            </a:stretch>
          </p:blipFill>
          <p:spPr>
            <a:xfrm>
              <a:off x="0" y="395865"/>
              <a:ext cx="106089" cy="106089"/>
            </a:xfrm>
            <a:prstGeom prst="rect">
              <a:avLst/>
            </a:prstGeom>
            <a:ln w="12700" cap="flat">
              <a:noFill/>
              <a:miter lim="400000"/>
            </a:ln>
            <a:effectLst/>
          </p:spPr>
        </p:pic>
        <p:pic>
          <p:nvPicPr>
            <p:cNvPr id="314" name="Picture 29" descr="Picture 29"/>
            <p:cNvPicPr>
              <a:picLocks noChangeAspect="1"/>
            </p:cNvPicPr>
            <p:nvPr/>
          </p:nvPicPr>
          <p:blipFill>
            <a:blip r:embed="rId6">
              <a:extLst/>
            </a:blip>
            <a:stretch>
              <a:fillRect/>
            </a:stretch>
          </p:blipFill>
          <p:spPr>
            <a:xfrm>
              <a:off x="2332" y="611037"/>
              <a:ext cx="106089" cy="106089"/>
            </a:xfrm>
            <a:prstGeom prst="rect">
              <a:avLst/>
            </a:prstGeom>
            <a:ln w="12700" cap="flat">
              <a:noFill/>
              <a:miter lim="400000"/>
            </a:ln>
            <a:effectLst/>
          </p:spPr>
        </p:pic>
        <p:pic>
          <p:nvPicPr>
            <p:cNvPr id="315" name="Picture 30" descr="Picture 30"/>
            <p:cNvPicPr>
              <a:picLocks noChangeAspect="1"/>
            </p:cNvPicPr>
            <p:nvPr/>
          </p:nvPicPr>
          <p:blipFill>
            <a:blip r:embed="rId7">
              <a:extLst/>
            </a:blip>
            <a:stretch>
              <a:fillRect/>
            </a:stretch>
          </p:blipFill>
          <p:spPr>
            <a:xfrm>
              <a:off x="4665" y="823937"/>
              <a:ext cx="101424" cy="101424"/>
            </a:xfrm>
            <a:prstGeom prst="rect">
              <a:avLst/>
            </a:prstGeom>
            <a:ln w="12700" cap="flat">
              <a:noFill/>
              <a:miter lim="400000"/>
            </a:ln>
            <a:effectLst/>
          </p:spPr>
        </p:pic>
        <p:pic>
          <p:nvPicPr>
            <p:cNvPr id="316" name="chart" descr="chart"/>
            <p:cNvPicPr>
              <a:picLocks noChangeAspect="1"/>
            </p:cNvPicPr>
            <p:nvPr/>
          </p:nvPicPr>
          <p:blipFill>
            <a:blip r:embed="rId8">
              <a:extLst/>
            </a:blip>
            <a:stretch>
              <a:fillRect/>
            </a:stretch>
          </p:blipFill>
          <p:spPr>
            <a:xfrm>
              <a:off x="4665" y="1019427"/>
              <a:ext cx="101424" cy="101424"/>
            </a:xfrm>
            <a:prstGeom prst="rect">
              <a:avLst/>
            </a:prstGeom>
            <a:ln w="12700" cap="flat">
              <a:noFill/>
              <a:miter lim="400000"/>
            </a:ln>
            <a:effectLst/>
          </p:spPr>
        </p:pic>
        <p:pic>
          <p:nvPicPr>
            <p:cNvPr id="317" name="Picture 32" descr="Picture 32"/>
            <p:cNvPicPr>
              <a:picLocks noChangeAspect="1"/>
            </p:cNvPicPr>
            <p:nvPr/>
          </p:nvPicPr>
          <p:blipFill>
            <a:blip r:embed="rId9">
              <a:extLst/>
            </a:blip>
            <a:stretch>
              <a:fillRect/>
            </a:stretch>
          </p:blipFill>
          <p:spPr>
            <a:xfrm>
              <a:off x="2332" y="1227730"/>
              <a:ext cx="101424" cy="101424"/>
            </a:xfrm>
            <a:prstGeom prst="rect">
              <a:avLst/>
            </a:prstGeom>
            <a:ln w="12700" cap="flat">
              <a:noFill/>
              <a:miter lim="400000"/>
            </a:ln>
            <a:effectLst/>
          </p:spPr>
        </p:pic>
        <p:pic>
          <p:nvPicPr>
            <p:cNvPr id="318" name="Picture 33" descr="Picture 33"/>
            <p:cNvPicPr>
              <a:picLocks noChangeAspect="1"/>
            </p:cNvPicPr>
            <p:nvPr/>
          </p:nvPicPr>
          <p:blipFill>
            <a:blip r:embed="rId10">
              <a:extLst/>
            </a:blip>
            <a:stretch>
              <a:fillRect/>
            </a:stretch>
          </p:blipFill>
          <p:spPr>
            <a:xfrm>
              <a:off x="2332" y="1432047"/>
              <a:ext cx="106089" cy="101424"/>
            </a:xfrm>
            <a:prstGeom prst="rect">
              <a:avLst/>
            </a:prstGeom>
            <a:ln w="12700" cap="flat">
              <a:noFill/>
              <a:miter lim="400000"/>
            </a:ln>
            <a:effectLst/>
          </p:spPr>
        </p:pic>
        <p:pic>
          <p:nvPicPr>
            <p:cNvPr id="319" name="Picture 34" descr="Picture 34"/>
            <p:cNvPicPr>
              <a:picLocks noChangeAspect="1"/>
            </p:cNvPicPr>
            <p:nvPr/>
          </p:nvPicPr>
          <p:blipFill>
            <a:blip r:embed="rId11">
              <a:extLst/>
            </a:blip>
            <a:stretch>
              <a:fillRect/>
            </a:stretch>
          </p:blipFill>
          <p:spPr>
            <a:xfrm>
              <a:off x="2332" y="1639129"/>
              <a:ext cx="106089" cy="102645"/>
            </a:xfrm>
            <a:prstGeom prst="rect">
              <a:avLst/>
            </a:prstGeom>
            <a:ln w="12700" cap="flat">
              <a:noFill/>
              <a:miter lim="400000"/>
            </a:ln>
            <a:effectLst/>
          </p:spPr>
        </p:pic>
      </p:grpSp>
      <p:grpSp>
        <p:nvGrpSpPr>
          <p:cNvPr id="330" name="Group 36"/>
          <p:cNvGrpSpPr/>
          <p:nvPr/>
        </p:nvGrpSpPr>
        <p:grpSpPr>
          <a:xfrm>
            <a:off x="5010125" y="4039320"/>
            <a:ext cx="108421" cy="1741775"/>
            <a:chOff x="0" y="0"/>
            <a:chExt cx="108420" cy="1741773"/>
          </a:xfrm>
        </p:grpSpPr>
        <p:pic>
          <p:nvPicPr>
            <p:cNvPr id="321" name="Picture 37" descr="Picture 37"/>
            <p:cNvPicPr>
              <a:picLocks noChangeAspect="1"/>
            </p:cNvPicPr>
            <p:nvPr/>
          </p:nvPicPr>
          <p:blipFill>
            <a:blip r:embed="rId3">
              <a:extLst/>
            </a:blip>
            <a:stretch>
              <a:fillRect/>
            </a:stretch>
          </p:blipFill>
          <p:spPr>
            <a:xfrm>
              <a:off x="0" y="0"/>
              <a:ext cx="97928" cy="106089"/>
            </a:xfrm>
            <a:prstGeom prst="rect">
              <a:avLst/>
            </a:prstGeom>
            <a:ln w="12700" cap="flat">
              <a:noFill/>
              <a:miter lim="400000"/>
            </a:ln>
            <a:effectLst/>
          </p:spPr>
        </p:pic>
        <p:pic>
          <p:nvPicPr>
            <p:cNvPr id="322" name="Picture 38" descr="Picture 38"/>
            <p:cNvPicPr>
              <a:picLocks noChangeAspect="1"/>
            </p:cNvPicPr>
            <p:nvPr/>
          </p:nvPicPr>
          <p:blipFill>
            <a:blip r:embed="rId4">
              <a:extLst/>
            </a:blip>
            <a:stretch>
              <a:fillRect/>
            </a:stretch>
          </p:blipFill>
          <p:spPr>
            <a:xfrm>
              <a:off x="680" y="204195"/>
              <a:ext cx="97248" cy="106089"/>
            </a:xfrm>
            <a:prstGeom prst="rect">
              <a:avLst/>
            </a:prstGeom>
            <a:ln w="12700" cap="flat">
              <a:noFill/>
              <a:miter lim="400000"/>
            </a:ln>
            <a:effectLst/>
          </p:spPr>
        </p:pic>
        <p:pic>
          <p:nvPicPr>
            <p:cNvPr id="323" name="Picture 39" descr="Picture 39"/>
            <p:cNvPicPr>
              <a:picLocks noChangeAspect="1"/>
            </p:cNvPicPr>
            <p:nvPr/>
          </p:nvPicPr>
          <p:blipFill>
            <a:blip r:embed="rId5">
              <a:extLst/>
            </a:blip>
            <a:stretch>
              <a:fillRect/>
            </a:stretch>
          </p:blipFill>
          <p:spPr>
            <a:xfrm>
              <a:off x="0" y="395865"/>
              <a:ext cx="106089" cy="106089"/>
            </a:xfrm>
            <a:prstGeom prst="rect">
              <a:avLst/>
            </a:prstGeom>
            <a:ln w="12700" cap="flat">
              <a:noFill/>
              <a:miter lim="400000"/>
            </a:ln>
            <a:effectLst/>
          </p:spPr>
        </p:pic>
        <p:pic>
          <p:nvPicPr>
            <p:cNvPr id="324" name="Picture 40" descr="Picture 40"/>
            <p:cNvPicPr>
              <a:picLocks noChangeAspect="1"/>
            </p:cNvPicPr>
            <p:nvPr/>
          </p:nvPicPr>
          <p:blipFill>
            <a:blip r:embed="rId6">
              <a:extLst/>
            </a:blip>
            <a:stretch>
              <a:fillRect/>
            </a:stretch>
          </p:blipFill>
          <p:spPr>
            <a:xfrm>
              <a:off x="2332" y="611037"/>
              <a:ext cx="106089" cy="106089"/>
            </a:xfrm>
            <a:prstGeom prst="rect">
              <a:avLst/>
            </a:prstGeom>
            <a:ln w="12700" cap="flat">
              <a:noFill/>
              <a:miter lim="400000"/>
            </a:ln>
            <a:effectLst/>
          </p:spPr>
        </p:pic>
        <p:pic>
          <p:nvPicPr>
            <p:cNvPr id="325" name="Picture 41" descr="Picture 41"/>
            <p:cNvPicPr>
              <a:picLocks noChangeAspect="1"/>
            </p:cNvPicPr>
            <p:nvPr/>
          </p:nvPicPr>
          <p:blipFill>
            <a:blip r:embed="rId7">
              <a:extLst/>
            </a:blip>
            <a:stretch>
              <a:fillRect/>
            </a:stretch>
          </p:blipFill>
          <p:spPr>
            <a:xfrm>
              <a:off x="4665" y="823937"/>
              <a:ext cx="101424" cy="101424"/>
            </a:xfrm>
            <a:prstGeom prst="rect">
              <a:avLst/>
            </a:prstGeom>
            <a:ln w="12700" cap="flat">
              <a:noFill/>
              <a:miter lim="400000"/>
            </a:ln>
            <a:effectLst/>
          </p:spPr>
        </p:pic>
        <p:pic>
          <p:nvPicPr>
            <p:cNvPr id="326" name="chart" descr="chart"/>
            <p:cNvPicPr>
              <a:picLocks noChangeAspect="1"/>
            </p:cNvPicPr>
            <p:nvPr/>
          </p:nvPicPr>
          <p:blipFill>
            <a:blip r:embed="rId8">
              <a:extLst/>
            </a:blip>
            <a:stretch>
              <a:fillRect/>
            </a:stretch>
          </p:blipFill>
          <p:spPr>
            <a:xfrm>
              <a:off x="4665" y="1019427"/>
              <a:ext cx="101424" cy="101424"/>
            </a:xfrm>
            <a:prstGeom prst="rect">
              <a:avLst/>
            </a:prstGeom>
            <a:ln w="12700" cap="flat">
              <a:noFill/>
              <a:miter lim="400000"/>
            </a:ln>
            <a:effectLst/>
          </p:spPr>
        </p:pic>
        <p:pic>
          <p:nvPicPr>
            <p:cNvPr id="327" name="Picture 43" descr="Picture 43"/>
            <p:cNvPicPr>
              <a:picLocks noChangeAspect="1"/>
            </p:cNvPicPr>
            <p:nvPr/>
          </p:nvPicPr>
          <p:blipFill>
            <a:blip r:embed="rId9">
              <a:extLst/>
            </a:blip>
            <a:stretch>
              <a:fillRect/>
            </a:stretch>
          </p:blipFill>
          <p:spPr>
            <a:xfrm>
              <a:off x="2332" y="1227730"/>
              <a:ext cx="101424" cy="101424"/>
            </a:xfrm>
            <a:prstGeom prst="rect">
              <a:avLst/>
            </a:prstGeom>
            <a:ln w="12700" cap="flat">
              <a:noFill/>
              <a:miter lim="400000"/>
            </a:ln>
            <a:effectLst/>
          </p:spPr>
        </p:pic>
        <p:pic>
          <p:nvPicPr>
            <p:cNvPr id="328" name="Picture 44" descr="Picture 44"/>
            <p:cNvPicPr>
              <a:picLocks noChangeAspect="1"/>
            </p:cNvPicPr>
            <p:nvPr/>
          </p:nvPicPr>
          <p:blipFill>
            <a:blip r:embed="rId10">
              <a:extLst/>
            </a:blip>
            <a:stretch>
              <a:fillRect/>
            </a:stretch>
          </p:blipFill>
          <p:spPr>
            <a:xfrm>
              <a:off x="2332" y="1432047"/>
              <a:ext cx="106089" cy="101424"/>
            </a:xfrm>
            <a:prstGeom prst="rect">
              <a:avLst/>
            </a:prstGeom>
            <a:ln w="12700" cap="flat">
              <a:noFill/>
              <a:miter lim="400000"/>
            </a:ln>
            <a:effectLst/>
          </p:spPr>
        </p:pic>
        <p:pic>
          <p:nvPicPr>
            <p:cNvPr id="329" name="Picture 45" descr="Picture 45"/>
            <p:cNvPicPr>
              <a:picLocks noChangeAspect="1"/>
            </p:cNvPicPr>
            <p:nvPr/>
          </p:nvPicPr>
          <p:blipFill>
            <a:blip r:embed="rId11">
              <a:extLst/>
            </a:blip>
            <a:stretch>
              <a:fillRect/>
            </a:stretch>
          </p:blipFill>
          <p:spPr>
            <a:xfrm>
              <a:off x="2332" y="1639129"/>
              <a:ext cx="106089" cy="102645"/>
            </a:xfrm>
            <a:prstGeom prst="rect">
              <a:avLst/>
            </a:prstGeom>
            <a:ln w="12700" cap="flat">
              <a:noFill/>
              <a:miter lim="400000"/>
            </a:ln>
            <a:effectLst/>
          </p:spPr>
        </p:pic>
      </p:grpSp>
      <p:sp>
        <p:nvSpPr>
          <p:cNvPr id="331" name="TextBox 46"/>
          <p:cNvSpPr txBox="1"/>
          <p:nvPr/>
        </p:nvSpPr>
        <p:spPr>
          <a:xfrm>
            <a:off x="2349069" y="1016172"/>
            <a:ext cx="440483"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5.3%</a:t>
            </a:r>
          </a:p>
        </p:txBody>
      </p:sp>
      <p:sp>
        <p:nvSpPr>
          <p:cNvPr id="332" name="TextBox 47"/>
          <p:cNvSpPr txBox="1"/>
          <p:nvPr/>
        </p:nvSpPr>
        <p:spPr>
          <a:xfrm>
            <a:off x="2790397" y="1141109"/>
            <a:ext cx="440483"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6.2%</a:t>
            </a:r>
          </a:p>
        </p:txBody>
      </p:sp>
      <p:sp>
        <p:nvSpPr>
          <p:cNvPr id="333" name="TextBox 48"/>
          <p:cNvSpPr txBox="1"/>
          <p:nvPr/>
        </p:nvSpPr>
        <p:spPr>
          <a:xfrm>
            <a:off x="3325274" y="1693871"/>
            <a:ext cx="440483"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16%</a:t>
            </a:r>
          </a:p>
        </p:txBody>
      </p:sp>
      <p:sp>
        <p:nvSpPr>
          <p:cNvPr id="334" name="TextBox 49"/>
          <p:cNvSpPr txBox="1"/>
          <p:nvPr/>
        </p:nvSpPr>
        <p:spPr>
          <a:xfrm>
            <a:off x="3111291" y="2990008"/>
            <a:ext cx="654466"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19.2%</a:t>
            </a:r>
          </a:p>
        </p:txBody>
      </p:sp>
      <p:sp>
        <p:nvSpPr>
          <p:cNvPr id="335" name="TextBox 50"/>
          <p:cNvSpPr txBox="1"/>
          <p:nvPr/>
        </p:nvSpPr>
        <p:spPr>
          <a:xfrm>
            <a:off x="1995586" y="3318333"/>
            <a:ext cx="654466"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10.4%</a:t>
            </a:r>
          </a:p>
        </p:txBody>
      </p:sp>
      <p:sp>
        <p:nvSpPr>
          <p:cNvPr id="336" name="TextBox 51"/>
          <p:cNvSpPr txBox="1"/>
          <p:nvPr/>
        </p:nvSpPr>
        <p:spPr>
          <a:xfrm>
            <a:off x="1341119" y="3124200"/>
            <a:ext cx="654467"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6.8%</a:t>
            </a:r>
          </a:p>
        </p:txBody>
      </p:sp>
      <p:sp>
        <p:nvSpPr>
          <p:cNvPr id="337" name="TextBox 52"/>
          <p:cNvSpPr txBox="1"/>
          <p:nvPr/>
        </p:nvSpPr>
        <p:spPr>
          <a:xfrm>
            <a:off x="989477" y="2781276"/>
            <a:ext cx="654466"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6.2%</a:t>
            </a:r>
          </a:p>
        </p:txBody>
      </p:sp>
      <p:sp>
        <p:nvSpPr>
          <p:cNvPr id="338" name="TextBox 53"/>
          <p:cNvSpPr txBox="1"/>
          <p:nvPr/>
        </p:nvSpPr>
        <p:spPr>
          <a:xfrm>
            <a:off x="823814" y="2344578"/>
            <a:ext cx="654466"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5.5%</a:t>
            </a:r>
          </a:p>
        </p:txBody>
      </p:sp>
      <p:sp>
        <p:nvSpPr>
          <p:cNvPr id="339" name="TextBox 54"/>
          <p:cNvSpPr txBox="1"/>
          <p:nvPr/>
        </p:nvSpPr>
        <p:spPr>
          <a:xfrm>
            <a:off x="1061607" y="1431419"/>
            <a:ext cx="654466"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24.5%</a:t>
            </a:r>
          </a:p>
        </p:txBody>
      </p:sp>
      <p:graphicFrame>
        <p:nvGraphicFramePr>
          <p:cNvPr id="340" name="Chart 55"/>
          <p:cNvGraphicFramePr/>
          <p:nvPr/>
        </p:nvGraphicFramePr>
        <p:xfrm>
          <a:off x="5690325" y="1241303"/>
          <a:ext cx="2129456" cy="2129455"/>
        </p:xfrm>
        <a:graphic>
          <a:graphicData uri="http://schemas.openxmlformats.org/drawingml/2006/chart">
            <c:chart xmlns:c="http://schemas.openxmlformats.org/drawingml/2006/chart" xmlns:r="http://schemas.openxmlformats.org/officeDocument/2006/relationships" r:id="rId12"/>
          </a:graphicData>
        </a:graphic>
      </p:graphicFrame>
      <p:sp>
        <p:nvSpPr>
          <p:cNvPr id="341" name="TextBox 56"/>
          <p:cNvSpPr txBox="1"/>
          <p:nvPr/>
        </p:nvSpPr>
        <p:spPr>
          <a:xfrm>
            <a:off x="6801285" y="1018142"/>
            <a:ext cx="440483"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5.1%</a:t>
            </a:r>
          </a:p>
        </p:txBody>
      </p:sp>
      <p:sp>
        <p:nvSpPr>
          <p:cNvPr id="342" name="TextBox 57"/>
          <p:cNvSpPr txBox="1"/>
          <p:nvPr/>
        </p:nvSpPr>
        <p:spPr>
          <a:xfrm>
            <a:off x="7242613" y="1143078"/>
            <a:ext cx="440483"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6%</a:t>
            </a:r>
          </a:p>
        </p:txBody>
      </p:sp>
      <p:sp>
        <p:nvSpPr>
          <p:cNvPr id="343" name="TextBox 58"/>
          <p:cNvSpPr txBox="1"/>
          <p:nvPr/>
        </p:nvSpPr>
        <p:spPr>
          <a:xfrm>
            <a:off x="7777490" y="1695841"/>
            <a:ext cx="654465"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15.7%</a:t>
            </a:r>
          </a:p>
        </p:txBody>
      </p:sp>
      <p:sp>
        <p:nvSpPr>
          <p:cNvPr id="344" name="TextBox 59"/>
          <p:cNvSpPr txBox="1"/>
          <p:nvPr/>
        </p:nvSpPr>
        <p:spPr>
          <a:xfrm>
            <a:off x="7563506" y="2991978"/>
            <a:ext cx="654466"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19.1%</a:t>
            </a:r>
          </a:p>
        </p:txBody>
      </p:sp>
      <p:sp>
        <p:nvSpPr>
          <p:cNvPr id="345" name="TextBox 60"/>
          <p:cNvSpPr txBox="1"/>
          <p:nvPr/>
        </p:nvSpPr>
        <p:spPr>
          <a:xfrm>
            <a:off x="6427819" y="3381657"/>
            <a:ext cx="654466"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10.1%</a:t>
            </a:r>
          </a:p>
        </p:txBody>
      </p:sp>
      <p:sp>
        <p:nvSpPr>
          <p:cNvPr id="346" name="TextBox 61"/>
          <p:cNvSpPr txBox="1"/>
          <p:nvPr/>
        </p:nvSpPr>
        <p:spPr>
          <a:xfrm>
            <a:off x="5853015" y="3126170"/>
            <a:ext cx="654466"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7%</a:t>
            </a:r>
          </a:p>
        </p:txBody>
      </p:sp>
      <p:sp>
        <p:nvSpPr>
          <p:cNvPr id="347" name="TextBox 62"/>
          <p:cNvSpPr txBox="1"/>
          <p:nvPr/>
        </p:nvSpPr>
        <p:spPr>
          <a:xfrm>
            <a:off x="5441694" y="2783246"/>
            <a:ext cx="654466"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6.5%</a:t>
            </a:r>
          </a:p>
        </p:txBody>
      </p:sp>
      <p:sp>
        <p:nvSpPr>
          <p:cNvPr id="348" name="TextBox 63"/>
          <p:cNvSpPr txBox="1"/>
          <p:nvPr/>
        </p:nvSpPr>
        <p:spPr>
          <a:xfrm>
            <a:off x="5276030" y="2346549"/>
            <a:ext cx="654466"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5.8%</a:t>
            </a:r>
          </a:p>
        </p:txBody>
      </p:sp>
      <p:sp>
        <p:nvSpPr>
          <p:cNvPr id="349" name="TextBox 64"/>
          <p:cNvSpPr txBox="1"/>
          <p:nvPr/>
        </p:nvSpPr>
        <p:spPr>
          <a:xfrm>
            <a:off x="5513823" y="1433388"/>
            <a:ext cx="654466"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a:lvl1pPr>
          </a:lstStyle>
          <a:p>
            <a:r>
              <a:t>24.8%</a:t>
            </a:r>
          </a:p>
        </p:txBody>
      </p:sp>
    </p:spTree>
    <p:extLst>
      <p:ext uri="{BB962C8B-B14F-4D97-AF65-F5344CB8AC3E}">
        <p14:creationId xmlns:p14="http://schemas.microsoft.com/office/powerpoint/2010/main" val="2873358017"/>
      </p:ext>
    </p:extLst>
  </p:cSld>
  <p:clrMapOvr>
    <a:masterClrMapping/>
  </p:clrMapOvr>
  <p:transition spd="med"/>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1004</TotalTime>
  <Words>3053</Words>
  <Application>Microsoft Office PowerPoint</Application>
  <PresentationFormat>On-screen Show (4:3)</PresentationFormat>
  <Paragraphs>682</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Narrow</vt:lpstr>
      <vt:lpstr>Calibri</vt:lpstr>
      <vt:lpstr>Helvetica</vt:lpstr>
      <vt:lpstr>Symbol</vt:lpstr>
      <vt:lpstr>Times New Roman</vt:lpstr>
      <vt:lpstr>Custom Design</vt:lpstr>
      <vt:lpstr>Update on Management of the Temporary Disability Grant Project</vt:lpstr>
      <vt:lpstr>Presentation Outline</vt:lpstr>
      <vt:lpstr>Recap on the Temporary Disability Grants</vt:lpstr>
      <vt:lpstr>PowerPoint Presentation</vt:lpstr>
      <vt:lpstr>PowerPoint Presentation</vt:lpstr>
      <vt:lpstr>PowerPoint Presentation</vt:lpstr>
      <vt:lpstr>Summary of Lapsed TDGs</vt:lpstr>
      <vt:lpstr>National Summary: Reinstatements</vt:lpstr>
      <vt:lpstr>Progress To Date: TDG</vt:lpstr>
      <vt:lpstr>PowerPoint Presentation</vt:lpstr>
      <vt:lpstr>National Summary: Reinstatements</vt:lpstr>
      <vt:lpstr>Risks and Mitigation Strategies</vt:lpstr>
      <vt:lpstr>Management Plan CDG Re-applications</vt:lpstr>
      <vt:lpstr>Potential Risks</vt:lpstr>
      <vt:lpstr>PowerPoint Presentation</vt:lpstr>
      <vt:lpstr>PLANS TO OPERATIONALISE THE INTERVENTIONS </vt:lpstr>
      <vt:lpstr>High Level Project Plan:  Target Date for Completion: 31 March 2021</vt:lpstr>
      <vt:lpstr>High Level Project Plan:  Target Date for Completion: 31 March 2021</vt:lpstr>
      <vt:lpstr>High Level Project Plan:  Target Date for Completion: 31 March 2021</vt:lpstr>
      <vt:lpstr>High Level Project Plan:  Target Date for Completion: 31 March 2021</vt:lpstr>
      <vt:lpstr>High Level Project Plan:  Target Date for Completion: 31 March 2021</vt:lpstr>
      <vt:lpstr>High Level Project Plan:  Target Date for Completion: 31 March 2021</vt:lpstr>
      <vt:lpstr>High Level Project Plan:  Target Date for Completion: 31 March 2021</vt:lpstr>
      <vt:lpstr>Programme of Action (Feb – March 2021)</vt:lpstr>
      <vt:lpstr>OTHER DETAILED SPECIFIC INTERVENTIONS </vt:lpstr>
      <vt:lpstr>Automation </vt:lpstr>
      <vt:lpstr>Communication: Campaign Progress</vt:lpstr>
      <vt:lpstr>PowerPoint Presentation</vt:lpstr>
      <vt:lpstr>Key Messages for activations (December 2020 – February 2021)</vt:lpstr>
      <vt:lpstr>PowerPoint Presentation</vt:lpstr>
      <vt:lpstr>Recommendation</vt:lpstr>
      <vt:lpstr> Thank You Enkosi Dankie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Management of the Temporary Disability Grant Project</dc:title>
  <dc:creator>Dianne Dunkerley</dc:creator>
  <cp:lastModifiedBy>Lindiwe Ntsabo</cp:lastModifiedBy>
  <cp:revision>100</cp:revision>
  <dcterms:modified xsi:type="dcterms:W3CDTF">2021-02-02T09:12:15Z</dcterms:modified>
</cp:coreProperties>
</file>