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slideLayouts/slideLayout42.xml" ContentType="application/vnd.openxmlformats-officedocument.presentationml.slideLayout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Default Extension="docx" ContentType="application/vnd.openxmlformats-officedocument.wordprocessingml.document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slideLayouts/slideLayout31.xml" ContentType="application/vnd.openxmlformats-officedocument.presentationml.slideLayout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Default Extension="xlsx" ContentType="application/vnd.openxmlformats-officedocument.spreadsheetml.shee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Layouts/slideLayout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slideLayouts/slideLayout33.xml" ContentType="application/vnd.openxmlformats-officedocument.presentationml.slideLayout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slideLayouts/slideLayout40.xml" ContentType="application/vnd.openxmlformats-officedocument.presentationml.slideLayout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34.xml" ContentType="application/vnd.openxmlformats-officedocument.presentationml.slideLayout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slideLayouts/slideLayout41.xml" ContentType="application/vnd.openxmlformats-officedocument.presentationml.slideLayout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  <p:sldMasterId id="2147483701" r:id="rId5"/>
  </p:sldMasterIdLst>
  <p:notesMasterIdLst>
    <p:notesMasterId r:id="rId15"/>
  </p:notesMasterIdLst>
  <p:handoutMasterIdLst>
    <p:handoutMasterId r:id="rId16"/>
  </p:handoutMasterIdLst>
  <p:sldIdLst>
    <p:sldId id="621" r:id="rId6"/>
    <p:sldId id="601" r:id="rId7"/>
    <p:sldId id="610" r:id="rId8"/>
    <p:sldId id="611" r:id="rId9"/>
    <p:sldId id="1629" r:id="rId10"/>
    <p:sldId id="1631" r:id="rId11"/>
    <p:sldId id="1632" r:id="rId12"/>
    <p:sldId id="615" r:id="rId13"/>
    <p:sldId id="609" r:id="rId14"/>
  </p:sldIdLst>
  <p:sldSz cx="9144000" cy="6858000" type="screen4x3"/>
  <p:notesSz cx="6797675" cy="9926638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isa Bambani" initials="NB" lastIdx="2" clrIdx="0">
    <p:extLst>
      <p:ext uri="{19B8F6BF-5375-455C-9EA6-DF929625EA0E}">
        <p15:presenceInfo xmlns:p15="http://schemas.microsoft.com/office/powerpoint/2012/main" xmlns="" userId="S-1-5-21-3528385313-3887411669-492545649-192049" providerId="AD"/>
      </p:ext>
    </p:extLst>
  </p:cmAuthor>
  <p:cmAuthor id="2" name="Cayley Green" initials="CG" lastIdx="1" clrIdx="1">
    <p:extLst>
      <p:ext uri="{19B8F6BF-5375-455C-9EA6-DF929625EA0E}">
        <p15:presenceInfo xmlns:p15="http://schemas.microsoft.com/office/powerpoint/2012/main" xmlns="" userId="S::Cayley.Green@westerncape.gov.za::dbf9b19c-2de8-4039-8b85-938f06da4d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D59F0F"/>
    <a:srgbClr val="B5121B"/>
    <a:srgbClr val="5C8727"/>
    <a:srgbClr val="001489"/>
    <a:srgbClr val="7FA9AE"/>
    <a:srgbClr val="0032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4D960-4E06-41B9-AF90-AE217A81A8C6}" v="99" dt="2021-01-20T12:52:01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5" autoAdjust="0"/>
    <p:restoredTop sz="94249" autoAdjust="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456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61" y="0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8" y="9428592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61" y="9428592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61" y="0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pPr/>
              <a:t>2021/02/05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9" tIns="44835" rIns="89669" bIns="44835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2"/>
            <a:ext cx="5438140" cy="4466987"/>
          </a:xfrm>
          <a:prstGeom prst="rect">
            <a:avLst/>
          </a:prstGeom>
        </p:spPr>
        <p:txBody>
          <a:bodyPr vert="horz" lIns="89669" tIns="44835" rIns="89669" bIns="448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8" y="9428592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61" y="9428592"/>
            <a:ext cx="2945659" cy="496332"/>
          </a:xfrm>
          <a:prstGeom prst="rect">
            <a:avLst/>
          </a:prstGeom>
        </p:spPr>
        <p:txBody>
          <a:bodyPr vert="horz" lIns="89669" tIns="44835" rIns="89669" bIns="44835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51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1085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493" y="382908"/>
            <a:ext cx="3654969" cy="1566836"/>
          </a:xfrm>
          <a:prstGeom prst="rect">
            <a:avLst/>
          </a:prstGeom>
        </p:spPr>
      </p:pic>
      <p:sp>
        <p:nvSpPr>
          <p:cNvPr id="4" name="Right Triangle 3"/>
          <p:cNvSpPr/>
          <p:nvPr userDrawn="1"/>
        </p:nvSpPr>
        <p:spPr>
          <a:xfrm flipH="1">
            <a:off x="1547664" y="2276872"/>
            <a:ext cx="7596336" cy="12533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/>
          </a:p>
        </p:txBody>
      </p:sp>
    </p:spTree>
    <p:extLst>
      <p:ext uri="{BB962C8B-B14F-4D97-AF65-F5344CB8AC3E}">
        <p14:creationId xmlns:p14="http://schemas.microsoft.com/office/powerpoint/2010/main" xmlns="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12" name="Picture 10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9512" y="6102308"/>
            <a:ext cx="1368151" cy="58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Triangle 6"/>
          <p:cNvSpPr/>
          <p:nvPr userDrawn="1"/>
        </p:nvSpPr>
        <p:spPr>
          <a:xfrm flipH="1">
            <a:off x="755576" y="5805264"/>
            <a:ext cx="8388424" cy="7200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/>
          </a:p>
        </p:txBody>
      </p:sp>
    </p:spTree>
    <p:extLst>
      <p:ext uri="{BB962C8B-B14F-4D97-AF65-F5344CB8AC3E}">
        <p14:creationId xmlns:p14="http://schemas.microsoft.com/office/powerpoint/2010/main" xmlns="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85076" y="1790072"/>
            <a:ext cx="4752528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97341" y="1835225"/>
            <a:ext cx="187010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sp>
        <p:nvSpPr>
          <p:cNvPr id="20" name="Right Triangle 19"/>
          <p:cNvSpPr/>
          <p:nvPr userDrawn="1"/>
        </p:nvSpPr>
        <p:spPr>
          <a:xfrm flipH="1">
            <a:off x="2834996" y="3284984"/>
            <a:ext cx="4102608" cy="91147"/>
          </a:xfrm>
          <a:prstGeom prst="rtTriangle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/>
          </a:p>
        </p:txBody>
      </p:sp>
    </p:spTree>
    <p:extLst>
      <p:ext uri="{BB962C8B-B14F-4D97-AF65-F5344CB8AC3E}">
        <p14:creationId xmlns:p14="http://schemas.microsoft.com/office/powerpoint/2010/main" xmlns="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sp>
        <p:nvSpPr>
          <p:cNvPr id="4" name="Right Triangle 3"/>
          <p:cNvSpPr/>
          <p:nvPr userDrawn="1"/>
        </p:nvSpPr>
        <p:spPr>
          <a:xfrm flipH="1">
            <a:off x="1547664" y="3140968"/>
            <a:ext cx="7596336" cy="12533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/>
          </a:p>
        </p:txBody>
      </p:sp>
    </p:spTree>
    <p:extLst>
      <p:ext uri="{BB962C8B-B14F-4D97-AF65-F5344CB8AC3E}">
        <p14:creationId xmlns:p14="http://schemas.microsoft.com/office/powerpoint/2010/main" xmlns="" val="2925466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493" y="382908"/>
            <a:ext cx="3654969" cy="1566836"/>
          </a:xfrm>
          <a:prstGeom prst="rect">
            <a:avLst/>
          </a:prstGeom>
        </p:spPr>
      </p:pic>
      <p:sp>
        <p:nvSpPr>
          <p:cNvPr id="4" name="Right Triangle 3"/>
          <p:cNvSpPr/>
          <p:nvPr userDrawn="1"/>
        </p:nvSpPr>
        <p:spPr>
          <a:xfrm flipH="1">
            <a:off x="1547664" y="2276872"/>
            <a:ext cx="7596336" cy="12533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353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8576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9010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812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757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1740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65860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40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44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33108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33416557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65484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49563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990060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12" name="Picture 10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9512" y="6102308"/>
            <a:ext cx="1368151" cy="58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Triangle 6"/>
          <p:cNvSpPr/>
          <p:nvPr userDrawn="1"/>
        </p:nvSpPr>
        <p:spPr>
          <a:xfrm flipH="1">
            <a:off x="755576" y="5805264"/>
            <a:ext cx="8388424" cy="7200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1150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4588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27197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966113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62240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1907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377221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321036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203178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388342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85076" y="1790072"/>
            <a:ext cx="4752528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97341" y="1835225"/>
            <a:ext cx="187010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sp>
        <p:nvSpPr>
          <p:cNvPr id="20" name="Right Triangle 19"/>
          <p:cNvSpPr/>
          <p:nvPr userDrawn="1"/>
        </p:nvSpPr>
        <p:spPr>
          <a:xfrm flipH="1">
            <a:off x="2834996" y="3284984"/>
            <a:ext cx="4102608" cy="91147"/>
          </a:xfrm>
          <a:prstGeom prst="rtTriangle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1861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sp>
        <p:nvSpPr>
          <p:cNvPr id="4" name="Right Triangle 3"/>
          <p:cNvSpPr/>
          <p:nvPr userDrawn="1"/>
        </p:nvSpPr>
        <p:spPr>
          <a:xfrm flipH="1">
            <a:off x="1547664" y="3140968"/>
            <a:ext cx="7596336" cy="12533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6265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845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3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29" Type="http://schemas.openxmlformats.org/officeDocument/2006/relationships/tags" Target="../tags/tag48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32" Type="http://schemas.openxmlformats.org/officeDocument/2006/relationships/tags" Target="../tags/tag51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tags" Target="../tags/tag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31" Type="http://schemas.openxmlformats.org/officeDocument/2006/relationships/tags" Target="../tags/tag50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vmlDrawing" Target="../drawings/vmlDrawing2.vml"/><Relationship Id="rId30" Type="http://schemas.openxmlformats.org/officeDocument/2006/relationships/tags" Target="../tags/tag49.xml"/><Relationship Id="rId35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68" name="think-cell Slide" r:id="rId32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7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8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0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1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3" name="Picture 107"/>
          <p:cNvPicPr>
            <a:picLocks noChangeAspect="1" noChangeArrowheads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2604" y="6309320"/>
            <a:ext cx="1039687" cy="44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Triangle 10"/>
          <p:cNvSpPr/>
          <p:nvPr userDrawn="1"/>
        </p:nvSpPr>
        <p:spPr>
          <a:xfrm flipH="1">
            <a:off x="539552" y="898353"/>
            <a:ext cx="8604448" cy="69297"/>
          </a:xfrm>
          <a:prstGeom prst="rtTriangle">
            <a:avLst/>
          </a:prstGeom>
          <a:solidFill>
            <a:srgbClr val="003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/>
          </a:p>
        </p:txBody>
      </p:sp>
    </p:spTree>
    <p:extLst>
      <p:ext uri="{BB962C8B-B14F-4D97-AF65-F5344CB8AC3E}">
        <p14:creationId xmlns:p14="http://schemas.microsoft.com/office/powerpoint/2010/main" xmlns="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4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92" name="think-cell Slide" r:id="rId33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2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>
                <a:solidFill>
                  <a:srgbClr val="998F86"/>
                </a:solidFill>
              </a:rPr>
              <a:t>© Western Cape Government 2012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3" name="Picture 107"/>
          <p:cNvPicPr>
            <a:picLocks noChangeAspect="1" noChangeArrowheads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2604" y="6309320"/>
            <a:ext cx="1039687" cy="44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Triangle 10"/>
          <p:cNvSpPr/>
          <p:nvPr userDrawn="1"/>
        </p:nvSpPr>
        <p:spPr>
          <a:xfrm flipH="1">
            <a:off x="539552" y="898353"/>
            <a:ext cx="8604448" cy="69297"/>
          </a:xfrm>
          <a:prstGeom prst="rtTriangle">
            <a:avLst/>
          </a:prstGeom>
          <a:solidFill>
            <a:srgbClr val="003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11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  <p:sldLayoutId id="2147483720" r:id="rId19"/>
    <p:sldLayoutId id="2147483721" r:id="rId20"/>
    <p:sldLayoutId id="2147483722" r:id="rId21"/>
    <p:sldLayoutId id="2147483723" r:id="rId22"/>
    <p:sldLayoutId id="2147483724" r:id="rId23"/>
    <p:sldLayoutId id="2147483725" r:id="rId24"/>
    <p:sldLayoutId id="2147483726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5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565955"/>
            <a:ext cx="8208912" cy="508552"/>
          </a:xfrm>
        </p:spPr>
        <p:txBody>
          <a:bodyPr>
            <a:normAutofit fontScale="92500" lnSpcReduction="10000"/>
          </a:bodyPr>
          <a:lstStyle/>
          <a:p>
            <a:endParaRPr lang="en-ZA" sz="1800" dirty="0"/>
          </a:p>
          <a:p>
            <a:r>
              <a:rPr lang="en-US" sz="1800" dirty="0"/>
              <a:t> Ad Hoc Committee on COVID-19 </a:t>
            </a:r>
            <a:endParaRPr lang="en-GB" sz="1800" dirty="0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948264" y="5525483"/>
            <a:ext cx="1944216" cy="365125"/>
          </a:xfrm>
        </p:spPr>
        <p:txBody>
          <a:bodyPr>
            <a:normAutofit/>
          </a:bodyPr>
          <a:lstStyle/>
          <a:p>
            <a:r>
              <a:rPr lang="en-GB" dirty="0"/>
              <a:t>3 February 2021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325884" y="2335703"/>
            <a:ext cx="8818116" cy="1779498"/>
          </a:xfrm>
        </p:spPr>
        <p:txBody>
          <a:bodyPr>
            <a:noAutofit/>
          </a:bodyPr>
          <a:lstStyle/>
          <a:p>
            <a:r>
              <a:rPr lang="en-ZA" sz="2000" b="0" dirty="0"/>
              <a:t/>
            </a:r>
            <a:br>
              <a:rPr lang="en-ZA" sz="2000" b="0" dirty="0"/>
            </a:br>
            <a:r>
              <a:rPr lang="en-US" sz="2000" b="0" dirty="0"/>
              <a:t> </a:t>
            </a:r>
            <a:r>
              <a:rPr lang="en-US" sz="2000" dirty="0"/>
              <a:t>funding for the COVID-19 vaccine </a:t>
            </a:r>
            <a:endParaRPr lang="en-GB" sz="2000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xmlns="" id="{1D470EC4-49F6-40F7-8986-DB6B69A3AACB}"/>
              </a:ext>
            </a:extLst>
          </p:cNvPr>
          <p:cNvSpPr txBox="1">
            <a:spLocks/>
          </p:cNvSpPr>
          <p:nvPr/>
        </p:nvSpPr>
        <p:spPr>
          <a:xfrm>
            <a:off x="4734942" y="5525261"/>
            <a:ext cx="1944216" cy="365125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 marL="0" indent="0" algn="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200" b="0" kern="1200" baseline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Mr. D Savage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0576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0" y="1003890"/>
            <a:ext cx="7152207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B5121B"/>
                </a:solidFill>
              </a:rPr>
              <a:t>Positioning the WCG beyond the 2020 budget process and toward recovery within the JDMA framework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7092" y="159018"/>
            <a:ext cx="8597205" cy="559256"/>
          </a:xfrm>
        </p:spPr>
        <p:txBody>
          <a:bodyPr/>
          <a:lstStyle/>
          <a:p>
            <a:r>
              <a:rPr lang="en-US" sz="2800" dirty="0">
                <a:solidFill>
                  <a:srgbClr val="001489"/>
                </a:solidFill>
              </a:rPr>
              <a:t>Western Cape Government 2020 Budget Approach</a:t>
            </a:r>
            <a:endParaRPr lang="en-ZA" sz="2800" dirty="0">
              <a:solidFill>
                <a:srgbClr val="0014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22210" y="6455506"/>
            <a:ext cx="4138573" cy="230832"/>
          </a:xfrm>
        </p:spPr>
        <p:txBody>
          <a:bodyPr/>
          <a:lstStyle/>
          <a:p>
            <a:r>
              <a:rPr lang="pt-BR" sz="800">
                <a:solidFill>
                  <a:srgbClr val="998F86"/>
                </a:solidFill>
              </a:rPr>
              <a:t>Budget Policy Committee </a:t>
            </a:r>
            <a:endParaRPr lang="en-GB" sz="800" dirty="0">
              <a:solidFill>
                <a:srgbClr val="998F86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FE7037-4813-48D7-908F-016EBA3F5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2</a:t>
            </a:fld>
            <a:endParaRPr lang="en-ZA" dirty="0">
              <a:solidFill>
                <a:srgbClr val="003399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2569EA50-1ED0-4116-A5C3-95516BCB58B9}"/>
              </a:ext>
            </a:extLst>
          </p:cNvPr>
          <p:cNvGrpSpPr/>
          <p:nvPr/>
        </p:nvGrpSpPr>
        <p:grpSpPr>
          <a:xfrm>
            <a:off x="262018" y="1405806"/>
            <a:ext cx="8784976" cy="4933780"/>
            <a:chOff x="539552" y="1340768"/>
            <a:chExt cx="8208912" cy="482453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F9A520E4-2F0A-4041-B247-DE48E39F36CC}"/>
                </a:ext>
              </a:extLst>
            </p:cNvPr>
            <p:cNvSpPr/>
            <p:nvPr/>
          </p:nvSpPr>
          <p:spPr>
            <a:xfrm>
              <a:off x="539552" y="1340768"/>
              <a:ext cx="8208912" cy="48245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200" err="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7FF88C02-5C3D-4D98-AC6F-7EE5B4AB4685}"/>
                </a:ext>
              </a:extLst>
            </p:cNvPr>
            <p:cNvGrpSpPr/>
            <p:nvPr/>
          </p:nvGrpSpPr>
          <p:grpSpPr>
            <a:xfrm>
              <a:off x="652736" y="1412776"/>
              <a:ext cx="7982544" cy="4680520"/>
              <a:chOff x="652736" y="1412776"/>
              <a:chExt cx="7982544" cy="4680520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xmlns="" id="{14DE0BBD-F55A-4513-9A37-D14976F9E099}"/>
                  </a:ext>
                </a:extLst>
              </p:cNvPr>
              <p:cNvCxnSpPr/>
              <p:nvPr/>
            </p:nvCxnSpPr>
            <p:spPr>
              <a:xfrm>
                <a:off x="1779846" y="4365574"/>
                <a:ext cx="0" cy="319465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xmlns="" id="{8B57AE48-AAC0-485E-BF00-D11492086A6A}"/>
                  </a:ext>
                </a:extLst>
              </p:cNvPr>
              <p:cNvCxnSpPr/>
              <p:nvPr/>
            </p:nvCxnSpPr>
            <p:spPr>
              <a:xfrm>
                <a:off x="1779846" y="5246378"/>
                <a:ext cx="0" cy="319465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xmlns="" id="{2C10BCF5-20BD-4312-811A-1F117F5FD1A2}"/>
                  </a:ext>
                </a:extLst>
              </p:cNvPr>
              <p:cNvGrpSpPr/>
              <p:nvPr/>
            </p:nvGrpSpPr>
            <p:grpSpPr>
              <a:xfrm>
                <a:off x="652736" y="1412776"/>
                <a:ext cx="7982544" cy="4680520"/>
                <a:chOff x="395536" y="1412776"/>
                <a:chExt cx="7982544" cy="4680520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xmlns="" id="{B983B1AE-AF65-4B70-8C82-3D62CA0B69CA}"/>
                    </a:ext>
                  </a:extLst>
                </p:cNvPr>
                <p:cNvGrpSpPr/>
                <p:nvPr/>
              </p:nvGrpSpPr>
              <p:grpSpPr>
                <a:xfrm>
                  <a:off x="395536" y="1412776"/>
                  <a:ext cx="5247456" cy="4680520"/>
                  <a:chOff x="1115616" y="1412776"/>
                  <a:chExt cx="5247456" cy="4680520"/>
                </a:xfrm>
              </p:grpSpPr>
              <p:sp>
                <p:nvSpPr>
                  <p:cNvPr id="41" name="Rounded Rectangle 6">
                    <a:extLst>
                      <a:ext uri="{FF2B5EF4-FFF2-40B4-BE49-F238E27FC236}">
                        <a16:creationId xmlns:a16="http://schemas.microsoft.com/office/drawing/2014/main" xmlns="" id="{C05690C9-7C74-4AFE-A981-66048457D0A7}"/>
                      </a:ext>
                    </a:extLst>
                  </p:cNvPr>
                  <p:cNvSpPr/>
                  <p:nvPr/>
                </p:nvSpPr>
                <p:spPr>
                  <a:xfrm>
                    <a:off x="1115616" y="1412776"/>
                    <a:ext cx="2520280" cy="905415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ZA" sz="1100" b="1" dirty="0"/>
                      <a:t>Immediate Phase</a:t>
                    </a:r>
                  </a:p>
                  <a:p>
                    <a:pPr algn="ctr"/>
                    <a:r>
                      <a:rPr lang="en-ZA" sz="1100" b="1" dirty="0"/>
                      <a:t>as of March 2020</a:t>
                    </a:r>
                  </a:p>
                </p:txBody>
              </p:sp>
              <p:sp>
                <p:nvSpPr>
                  <p:cNvPr id="42" name="Rounded Rectangle 8">
                    <a:extLst>
                      <a:ext uri="{FF2B5EF4-FFF2-40B4-BE49-F238E27FC236}">
                        <a16:creationId xmlns:a16="http://schemas.microsoft.com/office/drawing/2014/main" xmlns="" id="{F7C25949-4EB1-4CA3-B032-F26FFB77533D}"/>
                      </a:ext>
                    </a:extLst>
                  </p:cNvPr>
                  <p:cNvSpPr/>
                  <p:nvPr/>
                </p:nvSpPr>
                <p:spPr>
                  <a:xfrm>
                    <a:off x="3986808" y="1430921"/>
                    <a:ext cx="2376264" cy="887270"/>
                  </a:xfrm>
                  <a:prstGeom prst="round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ZA" sz="1100" b="1" dirty="0"/>
                      <a:t>Short term phase: </a:t>
                    </a:r>
                  </a:p>
                  <a:p>
                    <a:pPr algn="ctr"/>
                    <a:r>
                      <a:rPr lang="en-ZA" sz="1100" b="1" dirty="0"/>
                      <a:t>Policy led repositioning</a:t>
                    </a:r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xmlns="" id="{FDEA5CAD-89C8-436D-BDD2-7FA8C898FFDD}"/>
                      </a:ext>
                    </a:extLst>
                  </p:cNvPr>
                  <p:cNvSpPr/>
                  <p:nvPr/>
                </p:nvSpPr>
                <p:spPr>
                  <a:xfrm>
                    <a:off x="3959424" y="2444846"/>
                    <a:ext cx="2319027" cy="1920728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ZA" sz="1100" b="1" dirty="0"/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Establishing clear fiscal targets to accommodate baseline reductions</a:t>
                    </a:r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Repositioning budgets</a:t>
                    </a:r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Responding to policy priorities </a:t>
                    </a:r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Maintain fiscal sustainability in 2020 and 2021 MTEF</a:t>
                    </a:r>
                    <a:endParaRPr lang="en-ZA" sz="1200" dirty="0"/>
                  </a:p>
                </p:txBody>
              </p:sp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xmlns="" id="{3DE208F7-5602-4766-A1F0-DC4355A7BCEE}"/>
                      </a:ext>
                    </a:extLst>
                  </p:cNvPr>
                  <p:cNvSpPr/>
                  <p:nvPr/>
                </p:nvSpPr>
                <p:spPr>
                  <a:xfrm>
                    <a:off x="1187624" y="2420888"/>
                    <a:ext cx="2448272" cy="1944686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342900" lvl="0" indent="-342900">
                      <a:lnSpc>
                        <a:spcPct val="130000"/>
                      </a:lnSpc>
                      <a:buFont typeface="Symbol" panose="05050102010706020507" pitchFamily="18" charset="2"/>
                      <a:buChar char=""/>
                    </a:pPr>
                    <a:endParaRPr lang="en-ZA" sz="1000" dirty="0">
                      <a:latin typeface="+mj-lt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Reprioritisation spending towards COVID-19</a:t>
                    </a:r>
                    <a:endParaRPr lang="en-ZA" sz="1200" dirty="0"/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Transversal expenditure containment review</a:t>
                    </a:r>
                    <a:endParaRPr lang="en-ZA" sz="1200" dirty="0"/>
                  </a:p>
                  <a:p>
                    <a:pPr marL="228600" indent="-228600">
                      <a:buAutoNum type="alphaUcPeriod"/>
                    </a:pPr>
                    <a:r>
                      <a:rPr lang="en-US" sz="1200" dirty="0"/>
                      <a:t>Emergency expenditures in terms of Section 25 of PFMA  </a:t>
                    </a:r>
                    <a:endParaRPr lang="en-ZA" sz="1200" dirty="0"/>
                  </a:p>
                  <a:p>
                    <a:pPr marL="228600" indent="-228600">
                      <a:buAutoNum type="alphaUcPeriod"/>
                    </a:pPr>
                    <a:endParaRPr lang="en-ZA" sz="1200" dirty="0"/>
                  </a:p>
                </p:txBody>
              </p: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xmlns="" id="{3A93542B-1049-44A1-B967-63C21A57F546}"/>
                      </a:ext>
                    </a:extLst>
                  </p:cNvPr>
                  <p:cNvCxnSpPr/>
                  <p:nvPr/>
                </p:nvCxnSpPr>
                <p:spPr>
                  <a:xfrm>
                    <a:off x="3635896" y="1889045"/>
                    <a:ext cx="360040" cy="0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xmlns="" id="{D4D44849-D4A3-4D13-8C08-3F7DB8FC8AE5}"/>
                      </a:ext>
                    </a:extLst>
                  </p:cNvPr>
                  <p:cNvSpPr/>
                  <p:nvPr/>
                </p:nvSpPr>
                <p:spPr>
                  <a:xfrm>
                    <a:off x="1137589" y="4725144"/>
                    <a:ext cx="2210275" cy="504056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ZA" sz="1200"/>
                      <a:t>Technical Budget Engagements </a:t>
                    </a:r>
                  </a:p>
                </p:txBody>
              </p:sp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xmlns="" id="{391067A6-93FD-4CC9-A6ED-C2D739CD0400}"/>
                      </a:ext>
                    </a:extLst>
                  </p:cNvPr>
                  <p:cNvSpPr/>
                  <p:nvPr/>
                </p:nvSpPr>
                <p:spPr>
                  <a:xfrm>
                    <a:off x="1187625" y="5589240"/>
                    <a:ext cx="2160240" cy="504056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ZA" sz="1200" dirty="0"/>
                      <a:t>1</a:t>
                    </a:r>
                    <a:r>
                      <a:rPr lang="en-ZA" sz="1200" baseline="30000" dirty="0"/>
                      <a:t>st</a:t>
                    </a:r>
                    <a:r>
                      <a:rPr lang="en-ZA" sz="1200" dirty="0"/>
                      <a:t> 2020 Adjusted Budget</a:t>
                    </a:r>
                  </a:p>
                </p:txBody>
              </p:sp>
            </p:grpSp>
            <p:sp>
              <p:nvSpPr>
                <p:cNvPr id="35" name="Rounded Rectangle 18">
                  <a:extLst>
                    <a:ext uri="{FF2B5EF4-FFF2-40B4-BE49-F238E27FC236}">
                      <a16:creationId xmlns:a16="http://schemas.microsoft.com/office/drawing/2014/main" xmlns="" id="{321927D7-EEF1-4E57-9C96-D97B1D7F4266}"/>
                    </a:ext>
                  </a:extLst>
                </p:cNvPr>
                <p:cNvSpPr/>
                <p:nvPr/>
              </p:nvSpPr>
              <p:spPr>
                <a:xfrm>
                  <a:off x="6001816" y="1436338"/>
                  <a:ext cx="2376264" cy="881854"/>
                </a:xfrm>
                <a:prstGeom prst="roundRect">
                  <a:avLst/>
                </a:prstGeom>
                <a:solidFill>
                  <a:srgbClr val="0032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ZA" sz="1100" b="1" dirty="0"/>
                    <a:t>Medium Term Phase:</a:t>
                  </a:r>
                </a:p>
                <a:p>
                  <a:pPr algn="ctr"/>
                  <a:r>
                    <a:rPr lang="en-ZA" sz="1100" b="1" dirty="0"/>
                    <a:t>2021 Medium term expenditure framework</a:t>
                  </a:r>
                  <a:endParaRPr lang="en-US" sz="1100" b="1" dirty="0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5F95BA40-7ECB-43D5-A38A-B19B9AFC53A9}"/>
                    </a:ext>
                  </a:extLst>
                </p:cNvPr>
                <p:cNvSpPr/>
                <p:nvPr/>
              </p:nvSpPr>
              <p:spPr>
                <a:xfrm>
                  <a:off x="6012160" y="2444846"/>
                  <a:ext cx="2319027" cy="1920728"/>
                </a:xfrm>
                <a:prstGeom prst="rect">
                  <a:avLst/>
                </a:prstGeom>
                <a:solidFill>
                  <a:srgbClr val="5C8727"/>
                </a:solidFill>
                <a:ln w="38100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28600" indent="-228600">
                    <a:buAutoNum type="alphaUcPeriod"/>
                  </a:pPr>
                  <a:r>
                    <a:rPr lang="en-ZA" sz="1200" dirty="0"/>
                    <a:t>COVID-19 response (Vaccine strategy &amp; potential 3</a:t>
                  </a:r>
                  <a:r>
                    <a:rPr lang="en-ZA" sz="1200" baseline="30000" dirty="0"/>
                    <a:t>rd</a:t>
                  </a:r>
                  <a:r>
                    <a:rPr lang="en-ZA" sz="1200" dirty="0"/>
                    <a:t> and 4th wave) </a:t>
                  </a:r>
                </a:p>
                <a:p>
                  <a:pPr marL="228600" indent="-228600">
                    <a:buAutoNum type="alphaUcPeriod"/>
                  </a:pPr>
                  <a:r>
                    <a:rPr lang="en-ZA" sz="1200" dirty="0"/>
                    <a:t>Implementing new or strengthening existing service delivery models </a:t>
                  </a:r>
                </a:p>
                <a:p>
                  <a:pPr marL="228600" indent="-228600">
                    <a:buAutoNum type="alphaUcPeriod"/>
                  </a:pPr>
                  <a:r>
                    <a:rPr lang="en-ZA" sz="1200" dirty="0"/>
                    <a:t>WCG Way of Work &amp; CoE strategy </a:t>
                  </a:r>
                </a:p>
                <a:p>
                  <a:pPr marL="228600" indent="-228600">
                    <a:buAutoNum type="alphaUcPeriod"/>
                  </a:pPr>
                  <a:r>
                    <a:rPr lang="en-ZA" sz="1200" dirty="0"/>
                    <a:t>Streamlining of governance arrangements</a:t>
                  </a:r>
                </a:p>
              </p:txBody>
            </p: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xmlns="" id="{4FA4B039-6AB1-4D4F-948B-41982C2EC299}"/>
                    </a:ext>
                  </a:extLst>
                </p:cNvPr>
                <p:cNvCxnSpPr/>
                <p:nvPr/>
              </p:nvCxnSpPr>
              <p:spPr>
                <a:xfrm>
                  <a:off x="5642992" y="1844824"/>
                  <a:ext cx="360040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2F95C645-FF55-4063-84B8-0F546B871FE6}"/>
                    </a:ext>
                  </a:extLst>
                </p:cNvPr>
                <p:cNvSpPr/>
                <p:nvPr/>
              </p:nvSpPr>
              <p:spPr>
                <a:xfrm>
                  <a:off x="3239344" y="5570759"/>
                  <a:ext cx="2319027" cy="50358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ZA" sz="1100" b="1" dirty="0"/>
                    <a:t>2nd Adjusted Budget, 2020 MTBPS &amp; 2021 prelim allocations</a:t>
                  </a: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397F4DBA-CA9D-4ABA-895E-A6BF31E16B80}"/>
                    </a:ext>
                  </a:extLst>
                </p:cNvPr>
                <p:cNvSpPr/>
                <p:nvPr/>
              </p:nvSpPr>
              <p:spPr>
                <a:xfrm>
                  <a:off x="6001816" y="5565843"/>
                  <a:ext cx="2319027" cy="503585"/>
                </a:xfrm>
                <a:prstGeom prst="rect">
                  <a:avLst/>
                </a:prstGeom>
                <a:solidFill>
                  <a:srgbClr val="B5121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ZA" sz="1200" dirty="0"/>
                    <a:t>2021 Budget</a:t>
                  </a:r>
                </a:p>
              </p:txBody>
            </p: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xmlns="" id="{2A8DE7C7-E12E-439B-B56E-D28B64C30FE9}"/>
                    </a:ext>
                  </a:extLst>
                </p:cNvPr>
                <p:cNvCxnSpPr/>
                <p:nvPr/>
              </p:nvCxnSpPr>
              <p:spPr>
                <a:xfrm>
                  <a:off x="7236296" y="4365574"/>
                  <a:ext cx="0" cy="32400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405F65A-DB10-4926-A4A8-BC0AF51A401D}"/>
              </a:ext>
            </a:extLst>
          </p:cNvPr>
          <p:cNvSpPr/>
          <p:nvPr/>
        </p:nvSpPr>
        <p:spPr>
          <a:xfrm>
            <a:off x="3459118" y="4899897"/>
            <a:ext cx="2481766" cy="5035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b="1" dirty="0"/>
              <a:t>Integrated PG MTEC 1 Engagements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5DABC385-5028-4B57-9826-3AFAA1C1BC5B}"/>
              </a:ext>
            </a:extLst>
          </p:cNvPr>
          <p:cNvSpPr/>
          <p:nvPr/>
        </p:nvSpPr>
        <p:spPr>
          <a:xfrm>
            <a:off x="6447396" y="4888198"/>
            <a:ext cx="2481766" cy="503585"/>
          </a:xfrm>
          <a:prstGeom prst="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Integrated PG MTEC 2 Engagements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0AE25A90-DBDF-4982-BF43-B8E06CC8B18C}"/>
              </a:ext>
            </a:extLst>
          </p:cNvPr>
          <p:cNvCxnSpPr/>
          <p:nvPr/>
        </p:nvCxnSpPr>
        <p:spPr>
          <a:xfrm>
            <a:off x="4665481" y="4539856"/>
            <a:ext cx="0" cy="3240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361FC159-D964-4DC6-8D39-8FAE6A413FFE}"/>
              </a:ext>
            </a:extLst>
          </p:cNvPr>
          <p:cNvCxnSpPr/>
          <p:nvPr/>
        </p:nvCxnSpPr>
        <p:spPr>
          <a:xfrm>
            <a:off x="4730628" y="5443974"/>
            <a:ext cx="0" cy="3240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9FF298AF-FFA9-4983-A3D6-EF179484A87D}"/>
              </a:ext>
            </a:extLst>
          </p:cNvPr>
          <p:cNvCxnSpPr/>
          <p:nvPr/>
        </p:nvCxnSpPr>
        <p:spPr>
          <a:xfrm>
            <a:off x="7702461" y="5403482"/>
            <a:ext cx="0" cy="3240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6FD0427B-8502-407E-8FF8-85070D002A17}"/>
              </a:ext>
            </a:extLst>
          </p:cNvPr>
          <p:cNvSpPr/>
          <p:nvPr/>
        </p:nvSpPr>
        <p:spPr>
          <a:xfrm>
            <a:off x="6248578" y="5680075"/>
            <a:ext cx="2850683" cy="585873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/>
          </a:p>
        </p:txBody>
      </p:sp>
      <p:pic>
        <p:nvPicPr>
          <p:cNvPr id="51" name="Picture 50" descr="Green tick icon on white background check Vector Imag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526"/>
          <a:stretch/>
        </p:blipFill>
        <p:spPr bwMode="auto">
          <a:xfrm>
            <a:off x="2634559" y="1405806"/>
            <a:ext cx="564647" cy="599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2" name="Picture 51" descr="Green tick icon on white background check Vector Imag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526"/>
          <a:stretch/>
        </p:blipFill>
        <p:spPr bwMode="auto">
          <a:xfrm>
            <a:off x="5543755" y="1387445"/>
            <a:ext cx="564647" cy="599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9917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256732"/>
            <a:ext cx="8597205" cy="559256"/>
          </a:xfrm>
        </p:spPr>
        <p:txBody>
          <a:bodyPr/>
          <a:lstStyle/>
          <a:p>
            <a:r>
              <a:rPr lang="en-ZA" dirty="0">
                <a:solidFill>
                  <a:srgbClr val="001489"/>
                </a:solidFill>
              </a:rPr>
              <a:t>Context to finalising the 2021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43080" y="6468150"/>
            <a:ext cx="4489360" cy="230832"/>
          </a:xfrm>
        </p:spPr>
        <p:txBody>
          <a:bodyPr/>
          <a:lstStyle/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3529" y="908720"/>
            <a:ext cx="8714290" cy="5559430"/>
          </a:xfrm>
        </p:spPr>
        <p:txBody>
          <a:bodyPr>
            <a:normAutofit/>
          </a:bodyPr>
          <a:lstStyle/>
          <a:p>
            <a:pPr marL="263525" indent="-263525" algn="just">
              <a:lnSpc>
                <a:spcPct val="13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1500" dirty="0"/>
              <a:t>Compensation reductions</a:t>
            </a:r>
            <a:r>
              <a:rPr lang="en-US" sz="1500" b="0" dirty="0"/>
              <a:t>: the core of the new national strategy over five years</a:t>
            </a:r>
          </a:p>
          <a:p>
            <a:pPr marL="263525" indent="-263525" algn="just">
              <a:lnSpc>
                <a:spcPct val="13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1500" dirty="0"/>
              <a:t>Non-compensation adjustments </a:t>
            </a:r>
            <a:r>
              <a:rPr lang="en-US" sz="1500" b="0" dirty="0"/>
              <a:t>related to both inflation and policy cuts</a:t>
            </a:r>
          </a:p>
          <a:p>
            <a:pPr marL="263525" indent="-263525" algn="just">
              <a:lnSpc>
                <a:spcPct val="13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1500" b="0" dirty="0"/>
              <a:t>Outcome of </a:t>
            </a:r>
            <a:r>
              <a:rPr lang="en-US" sz="1500" dirty="0"/>
              <a:t>wage agreement </a:t>
            </a:r>
            <a:r>
              <a:rPr lang="en-US" sz="1500" b="0" dirty="0"/>
              <a:t>could impact the fiscal framework- National engagements on compensation approach are ongoing</a:t>
            </a:r>
          </a:p>
          <a:p>
            <a:pPr marL="263525" indent="-263525" algn="just">
              <a:lnSpc>
                <a:spcPct val="13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1500" b="0" dirty="0"/>
              <a:t>There are </a:t>
            </a:r>
            <a:r>
              <a:rPr lang="en-US" sz="1500" dirty="0"/>
              <a:t>signs that we have passed the peak of the 2nd wave </a:t>
            </a:r>
            <a:r>
              <a:rPr lang="en-US" sz="1500" b="0" dirty="0"/>
              <a:t>in the Western Cape, with early signs of easing of pressures</a:t>
            </a:r>
          </a:p>
          <a:p>
            <a:pPr marL="263525" indent="-263525" algn="just">
              <a:lnSpc>
                <a:spcPct val="13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ZA" sz="1500" b="0" dirty="0"/>
              <a:t>Provinces responsible for the </a:t>
            </a:r>
            <a:r>
              <a:rPr lang="en-ZA" sz="1500" dirty="0"/>
              <a:t>vaccination roll out programme </a:t>
            </a:r>
            <a:r>
              <a:rPr lang="en-ZA" sz="1500" b="0" dirty="0"/>
              <a:t>- </a:t>
            </a:r>
            <a:r>
              <a:rPr lang="en-US" sz="1500" b="0" dirty="0"/>
              <a:t>COVID-19 Vaccine Implementation </a:t>
            </a:r>
            <a:r>
              <a:rPr lang="en-US" sz="1500" b="0" dirty="0" err="1"/>
              <a:t>Programme</a:t>
            </a:r>
            <a:r>
              <a:rPr lang="en-US" sz="1500" b="0" dirty="0"/>
              <a:t> - to be supported by the 2021 National and Provincial Budget processes – uncertainty on availability of vaccines, timelines and financing  </a:t>
            </a:r>
          </a:p>
          <a:p>
            <a:pPr marL="263525" indent="-263525" algn="just">
              <a:lnSpc>
                <a:spcPct val="13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1500" b="0" dirty="0"/>
              <a:t>Implementation of the </a:t>
            </a:r>
            <a:r>
              <a:rPr lang="en-US" sz="1500" dirty="0"/>
              <a:t>WC Recovery Plan </a:t>
            </a:r>
            <a:r>
              <a:rPr lang="en-US" sz="1500" b="0" dirty="0"/>
              <a:t>to actively be responsive and hard discussions on </a:t>
            </a:r>
            <a:r>
              <a:rPr lang="en-US" sz="1500" dirty="0"/>
              <a:t>Compensation, New Way of Work and Service Delivery Models </a:t>
            </a:r>
            <a:endParaRPr lang="en-ZA" sz="1500" dirty="0"/>
          </a:p>
          <a:p>
            <a:pPr marL="0" lvl="1" indent="0">
              <a:buNone/>
            </a:pPr>
            <a:endParaRPr lang="en-ZA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7BC535-578D-4FF7-9829-7DC39982F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1260806" y="5589240"/>
            <a:ext cx="7117274" cy="446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dirty="0"/>
              <a:t>CURRENT CONTEXT HAS CHANGED AND THEREFORE BUDGET APPROACH FURTHER REFINED</a:t>
            </a:r>
          </a:p>
        </p:txBody>
      </p:sp>
    </p:spTree>
    <p:extLst>
      <p:ext uri="{BB962C8B-B14F-4D97-AF65-F5344CB8AC3E}">
        <p14:creationId xmlns:p14="http://schemas.microsoft.com/office/powerpoint/2010/main" xmlns="" val="355485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39" y="163003"/>
            <a:ext cx="8597205" cy="559256"/>
          </a:xfrm>
        </p:spPr>
        <p:txBody>
          <a:bodyPr>
            <a:normAutofit/>
          </a:bodyPr>
          <a:lstStyle/>
          <a:p>
            <a:r>
              <a:rPr lang="en-US" dirty="0"/>
              <a:t>The Preliminary 2021 MTEF Fiscal Framework: A reminder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>
                <a:solidFill>
                  <a:srgbClr val="998F86"/>
                </a:solidFill>
              </a:rPr>
              <a:t>Budget Policy Committee </a:t>
            </a:r>
            <a:endParaRPr lang="en-GB" dirty="0">
              <a:solidFill>
                <a:srgbClr val="998F86"/>
              </a:solidFill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B71C04E6-B74F-4F93-9F19-82EF563A6A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639" y="1340768"/>
          <a:ext cx="8917433" cy="4229245"/>
        </p:xfrm>
        <a:graphic>
          <a:graphicData uri="http://schemas.openxmlformats.org/presentationml/2006/ole">
            <p:oleObj spid="_x0000_s3114" name="Worksheet" r:id="rId3" imgW="11125418" imgH="5276698" progId="Excel.Sheet.12">
              <p:embed/>
            </p:oleObj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xmlns="" id="{391D1B4E-239B-4F83-8CBA-C81B8F245492}"/>
              </a:ext>
            </a:extLst>
          </p:cNvPr>
          <p:cNvSpPr/>
          <p:nvPr/>
        </p:nvSpPr>
        <p:spPr>
          <a:xfrm>
            <a:off x="8316416" y="2348880"/>
            <a:ext cx="792656" cy="4739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dirty="0" err="1">
              <a:noFill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4715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412E6A-5CDB-4331-87A7-664049D2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vaccines – National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095529C-9F4A-463D-A3CA-1D12358FD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76F13D-D31A-4140-8898-E08C46B9E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6F17461D-A98C-4388-A55E-DE97157D7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008658"/>
              </p:ext>
            </p:extLst>
          </p:nvPr>
        </p:nvGraphicFramePr>
        <p:xfrm>
          <a:off x="-2038698" y="2091303"/>
          <a:ext cx="13265150" cy="3025775"/>
        </p:xfrm>
        <a:graphic>
          <a:graphicData uri="http://schemas.openxmlformats.org/presentationml/2006/ole">
            <p:oleObj spid="_x0000_s8202" name="Document" r:id="rId3" imgW="6129204" imgH="1393577" progId="Word.Document.12">
              <p:embed/>
            </p:oleObj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4CE1F5B-B11D-476F-962A-F605269035A6}"/>
              </a:ext>
            </a:extLst>
          </p:cNvPr>
          <p:cNvSpPr txBox="1"/>
          <p:nvPr/>
        </p:nvSpPr>
        <p:spPr>
          <a:xfrm>
            <a:off x="6103239" y="46438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WC </a:t>
            </a:r>
            <a:r>
              <a:rPr lang="en-US" dirty="0" err="1"/>
              <a:t>DoH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43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C727D-3D51-4481-9092-0E90E895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rollout costs related to Provincial implementation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2F99676-DA77-4399-ABEC-294C61E97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06198D-DC4B-4F11-BAA0-0602ADA19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75ECAB7-FF1B-432B-9A97-CFC6E1AAD5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Vaccination supplies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 Staff for outreach services including the personal protective equipment the staff would require 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Cold chain equipment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Distribution of the vaccine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Training of healthcare workers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Demand creation	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Advocacy and monitoring and evaluation of vaccine introduction to measure outcomes of objectives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96030" y="5030050"/>
            <a:ext cx="2482050" cy="125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682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C727D-3D51-4481-9092-0E90E895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consider for the 2020 and 2021 Budget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2F99676-DA77-4399-ABEC-294C61E97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06198D-DC4B-4F11-BAA0-0602ADA19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75ECAB7-FF1B-432B-9A97-CFC6E1AAD5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Uncertainty on when the WC will receive vaccines from National and funding from National for the rollout of vaccines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Uptake of vaccines will vary and impact on demand forecasting 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The full costing for vaccines and vaccine rollout will continue to vary over time thereby impacting on the budget approach and requiring a staggered approach to be taken. 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Continued pressure to fund the COVID-19 response and a need to prepare for a potential 3</a:t>
            </a:r>
            <a:r>
              <a:rPr lang="en-US" b="0" baseline="30000" dirty="0"/>
              <a:t>rd</a:t>
            </a:r>
            <a:r>
              <a:rPr lang="en-US" b="0" dirty="0"/>
              <a:t> and 4</a:t>
            </a:r>
            <a:r>
              <a:rPr lang="en-US" b="0" baseline="30000" dirty="0"/>
              <a:t>th</a:t>
            </a:r>
            <a:r>
              <a:rPr lang="en-US" b="0" dirty="0"/>
              <a:t> wave </a:t>
            </a:r>
          </a:p>
          <a:p>
            <a:pPr marL="269875" indent="-269875">
              <a:lnSpc>
                <a:spcPct val="13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en-US" b="0" dirty="0"/>
              <a:t>Service delivery pressures remain and therefore a COVID-19 response and non-COVID-19 budgetary response will be required in a severe fiscally constrained environment</a:t>
            </a:r>
          </a:p>
        </p:txBody>
      </p:sp>
    </p:spTree>
    <p:extLst>
      <p:ext uri="{BB962C8B-B14F-4D97-AF65-F5344CB8AC3E}">
        <p14:creationId xmlns:p14="http://schemas.microsoft.com/office/powerpoint/2010/main" xmlns="" val="349356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Ongoing Budget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ZA"/>
              <a:t>Budget Policy Committee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0040572"/>
              </p:ext>
            </p:extLst>
          </p:nvPr>
        </p:nvGraphicFramePr>
        <p:xfrm>
          <a:off x="179512" y="1196752"/>
          <a:ext cx="8848726" cy="5040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4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DATE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842510" algn="l"/>
                        </a:tabLst>
                      </a:pPr>
                      <a:r>
                        <a:rPr lang="en-ZA" sz="1400" dirty="0">
                          <a:effectLst/>
                        </a:rPr>
                        <a:t>PROVINCIAL BUDGET PROCESS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25 – 29 January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PG MTEC 2 Engagements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02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MTBPC 2 engagement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43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09 – 10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Cabinet Bosberaad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107419"/>
                  </a:ext>
                </a:extLst>
              </a:tr>
              <a:tr h="578309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11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Budget Policy Committee Meeting: 2021 MTEF Final Allocations Recommendation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309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12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Special Provincial Top Management Meeting: 2021 MTEF Final Allocations Recommendation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12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AOs to submit final printer’s proof APPs to </a:t>
                      </a:r>
                      <a:r>
                        <a:rPr lang="en-ZA" sz="1400" dirty="0" err="1">
                          <a:effectLst/>
                        </a:rPr>
                        <a:t>DotP</a:t>
                      </a:r>
                      <a:r>
                        <a:rPr lang="en-ZA" sz="1400" dirty="0">
                          <a:effectLst/>
                        </a:rPr>
                        <a:t> and PT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15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Provincial Cabinet approves 2021 MTEF final allocations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16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Issue 2021 MTEF Final Allocation letters to Votes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6279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18 February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State of the Province Address (SOPA)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288942"/>
                  </a:ext>
                </a:extLst>
              </a:tr>
              <a:tr h="578309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01 March 2021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AOs and MECs final sign-off: EPREs (BS2s), OPMII, Appropriation Bill Schedules and Provincial Gazette including APPs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4361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03 March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AOs to submit final Strategic Plans and Annual Performance Plans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</a:rPr>
                        <a:t>10 March 2021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400" dirty="0">
                          <a:effectLst/>
                        </a:rPr>
                        <a:t>Provincial Budget Day: Budget tabled before Provincial Parliament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47" marR="6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998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xmlns="" val="5106016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yPDc+YGAsVDnrAdBfm5OLomapWE3kVAqh9b2jawd28kRYNSZ2VM9Zq8jLnRQsKd+zm3flYlSQ3N6EyKkSMGAbtXZPDAgzPCqp12cLtaehhktX0tL2QJLqhJXT50rTZFve8mXKum9VLtDf8/Ef4PJE20Wfd9sEmg5jcWpaEZMyas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W7sZ06LbXOADmgFMdiD8S7mwauFqwXJB"/>
  <p:tag name="SMARTBOX_SB8" val="5zbCZmvvwdXViW/PdaUP0A=="/>
  <p:tag name="SMARTBOX_SB7" val="okpar52XqDQrSAOpqNqg5Q=="/>
</p:tagLst>
</file>

<file path=ppt/theme/theme1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AA6F4ED936994B987AE46BF460E863" ma:contentTypeVersion="12" ma:contentTypeDescription="Create a new document." ma:contentTypeScope="" ma:versionID="c035a2725618190a13bccb7330e73d56">
  <xsd:schema xmlns:xsd="http://www.w3.org/2001/XMLSchema" xmlns:xs="http://www.w3.org/2001/XMLSchema" xmlns:p="http://schemas.microsoft.com/office/2006/metadata/properties" xmlns:ns3="b97f7988-fbbe-4fe1-a285-35f3f858d46d" xmlns:ns4="8216e7bb-8a5a-4a47-a69c-a13d1faeb798" targetNamespace="http://schemas.microsoft.com/office/2006/metadata/properties" ma:root="true" ma:fieldsID="df0fb1d2441c2c4a8a67d9031ed6275f" ns3:_="" ns4:_="">
    <xsd:import namespace="b97f7988-fbbe-4fe1-a285-35f3f858d46d"/>
    <xsd:import namespace="8216e7bb-8a5a-4a47-a69c-a13d1faeb7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f7988-fbbe-4fe1-a285-35f3f858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6e7bb-8a5a-4a47-a69c-a13d1faeb7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E6CEAF-AD50-4624-B793-DAABE5808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f7988-fbbe-4fe1-a285-35f3f858d46d"/>
    <ds:schemaRef ds:uri="8216e7bb-8a5a-4a47-a69c-a13d1faeb7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8D045A-B921-4D24-A4C7-9F7E518CD2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C964C-6AC4-43E4-81C0-B75549FF6383}">
  <ds:schemaRefs>
    <ds:schemaRef ds:uri="http://purl.org/dc/elements/1.1/"/>
    <ds:schemaRef ds:uri="8216e7bb-8a5a-4a47-a69c-a13d1faeb798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b97f7988-fbbe-4fe1-a285-35f3f858d46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WCG-New PPT Master-01112012</Template>
  <TotalTime>24267</TotalTime>
  <Words>626</Words>
  <Application>Microsoft Office PowerPoint</Application>
  <PresentationFormat>On-screen Show (4:3)</PresentationFormat>
  <Paragraphs>97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WCG-PPT Master-121022-amc</vt:lpstr>
      <vt:lpstr>1_WCG-PPT Master-121022-amc</vt:lpstr>
      <vt:lpstr>think-cell Slide</vt:lpstr>
      <vt:lpstr>Worksheet</vt:lpstr>
      <vt:lpstr>Document</vt:lpstr>
      <vt:lpstr>  funding for the COVID-19 vaccine </vt:lpstr>
      <vt:lpstr>Western Cape Government 2020 Budget Approach</vt:lpstr>
      <vt:lpstr>Context to finalising the 2021 Budget</vt:lpstr>
      <vt:lpstr>The Preliminary 2021 MTEF Fiscal Framework: A reminder</vt:lpstr>
      <vt:lpstr>Cost of vaccines – National</vt:lpstr>
      <vt:lpstr>Key rollout costs related to Provincial implementation  </vt:lpstr>
      <vt:lpstr>Factors to consider for the 2020 and 2021 Budget</vt:lpstr>
      <vt:lpstr>Ongoing Budget Process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Sylvanus du Plessis</dc:creator>
  <cp:keywords>POTX</cp:keywords>
  <cp:lastModifiedBy>USER</cp:lastModifiedBy>
  <cp:revision>364</cp:revision>
  <cp:lastPrinted>2019-11-25T15:56:59Z</cp:lastPrinted>
  <dcterms:created xsi:type="dcterms:W3CDTF">2017-07-31T06:28:37Z</dcterms:created>
  <dcterms:modified xsi:type="dcterms:W3CDTF">2021-02-05T13:45:19Z</dcterms:modified>
  <cp:category>CI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0x01010087AA6F4ED936994B987AE46BF460E863</vt:lpwstr>
  </property>
</Properties>
</file>