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5" r:id="rId9"/>
    <p:sldId id="268" r:id="rId10"/>
    <p:sldId id="261" r:id="rId11"/>
    <p:sldId id="266" r:id="rId12"/>
    <p:sldId id="276" r:id="rId13"/>
    <p:sldId id="269" r:id="rId14"/>
    <p:sldId id="273" r:id="rId15"/>
    <p:sldId id="274" r:id="rId16"/>
    <p:sldId id="275" r:id="rId17"/>
    <p:sldId id="267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47" d="100"/>
          <a:sy n="47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06CAC-DCEF-45EA-AF2D-BB162CFA5521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114E846-E581-4447-934A-F70487765473}">
      <dgm:prSet phldrT="[Text]" custT="1"/>
      <dgm:spPr/>
      <dgm:t>
        <a:bodyPr/>
        <a:lstStyle/>
        <a:p>
          <a:pPr algn="l"/>
          <a:r>
            <a:rPr lang="en-US" sz="2000" dirty="0" smtClean="0"/>
            <a:t>1. Briefing by the DPWI</a:t>
          </a:r>
        </a:p>
        <a:p>
          <a:pPr algn="l"/>
          <a:r>
            <a:rPr lang="en-US" sz="2000" dirty="0" smtClean="0"/>
            <a:t>2. Consideration of public inputs</a:t>
          </a:r>
        </a:p>
        <a:p>
          <a:pPr algn="l"/>
          <a:r>
            <a:rPr lang="en-US" sz="2000" dirty="0" smtClean="0"/>
            <a:t>3.</a:t>
          </a:r>
          <a:r>
            <a:rPr lang="en-ZA" sz="2000" dirty="0" smtClean="0"/>
            <a:t> Adoption of a motion of desirability</a:t>
          </a:r>
        </a:p>
        <a:p>
          <a:pPr algn="l"/>
          <a:r>
            <a:rPr lang="en-ZA" sz="2000" dirty="0" smtClean="0"/>
            <a:t>4. Invitation for further public comment </a:t>
          </a:r>
        </a:p>
        <a:p>
          <a:pPr algn="l"/>
          <a:r>
            <a:rPr lang="en-ZA" sz="2000" dirty="0" smtClean="0"/>
            <a:t>5. D</a:t>
          </a:r>
          <a:r>
            <a:rPr lang="en-US" sz="2000" dirty="0" smtClean="0"/>
            <a:t>eliberations by Members</a:t>
          </a:r>
        </a:p>
        <a:p>
          <a:pPr algn="l"/>
          <a:r>
            <a:rPr lang="en-US" sz="2000" dirty="0" smtClean="0"/>
            <a:t>6.</a:t>
          </a:r>
          <a:r>
            <a:rPr lang="en-ZA" sz="2000" dirty="0" smtClean="0"/>
            <a:t> Formal consideration of the Bill, clause by clause</a:t>
          </a:r>
        </a:p>
        <a:p>
          <a:pPr algn="l"/>
          <a:r>
            <a:rPr lang="en-ZA" sz="2000" dirty="0" smtClean="0"/>
            <a:t>7. Consideration and adoption of the report </a:t>
          </a:r>
        </a:p>
        <a:p>
          <a:pPr algn="l"/>
          <a:r>
            <a:rPr lang="en-ZA" sz="2000" dirty="0" smtClean="0"/>
            <a:t>8. Adoption of the final version of the Bill</a:t>
          </a:r>
          <a:endParaRPr lang="en-US" sz="2000" dirty="0" smtClean="0"/>
        </a:p>
      </dgm:t>
    </dgm:pt>
    <dgm:pt modelId="{3A929651-2619-4A13-BBF2-56E3AF5206D8}" type="parTrans" cxnId="{A6EA6D79-18B0-497B-B295-72767EFAF618}">
      <dgm:prSet/>
      <dgm:spPr/>
      <dgm:t>
        <a:bodyPr/>
        <a:lstStyle/>
        <a:p>
          <a:endParaRPr lang="en-US"/>
        </a:p>
      </dgm:t>
    </dgm:pt>
    <dgm:pt modelId="{594041A1-53FE-4118-A928-BB94ACE22391}" type="sibTrans" cxnId="{A6EA6D79-18B0-497B-B295-72767EFAF618}">
      <dgm:prSet/>
      <dgm:spPr/>
      <dgm:t>
        <a:bodyPr/>
        <a:lstStyle/>
        <a:p>
          <a:endParaRPr lang="en-US"/>
        </a:p>
      </dgm:t>
    </dgm:pt>
    <dgm:pt modelId="{5E79E85B-8820-4486-869E-49267F2F0481}">
      <dgm:prSet phldrT="[Text]"/>
      <dgm:spPr/>
      <dgm:t>
        <a:bodyPr/>
        <a:lstStyle/>
        <a:p>
          <a:r>
            <a:rPr lang="en-ZA" dirty="0" smtClean="0"/>
            <a:t>Presentation of the Bill to the NA</a:t>
          </a:r>
          <a:endParaRPr lang="en-US" dirty="0"/>
        </a:p>
      </dgm:t>
    </dgm:pt>
    <dgm:pt modelId="{27FDABA5-4AC3-4A85-94EC-B4E545FEE189}" type="parTrans" cxnId="{7C06CF6D-BB71-4317-B390-B530CF0693EB}">
      <dgm:prSet/>
      <dgm:spPr/>
      <dgm:t>
        <a:bodyPr/>
        <a:lstStyle/>
        <a:p>
          <a:endParaRPr lang="en-US"/>
        </a:p>
      </dgm:t>
    </dgm:pt>
    <dgm:pt modelId="{833DD718-4857-4948-8FA9-82C0047D952D}" type="sibTrans" cxnId="{7C06CF6D-BB71-4317-B390-B530CF0693EB}">
      <dgm:prSet/>
      <dgm:spPr/>
      <dgm:t>
        <a:bodyPr/>
        <a:lstStyle/>
        <a:p>
          <a:endParaRPr lang="en-US"/>
        </a:p>
      </dgm:t>
    </dgm:pt>
    <dgm:pt modelId="{178AD9A1-2367-4ADC-AAF6-1EDAF6F92CC0}" type="pres">
      <dgm:prSet presAssocID="{C6506CAC-DCEF-45EA-AF2D-BB162CFA552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E7D33E4-F13B-4930-8AAC-010B3BA9EE4B}" type="pres">
      <dgm:prSet presAssocID="{F114E846-E581-4447-934A-F70487765473}" presName="chaos" presStyleCnt="0"/>
      <dgm:spPr/>
    </dgm:pt>
    <dgm:pt modelId="{5A8FD0AC-0854-4F8C-8CAE-8862AAB154BA}" type="pres">
      <dgm:prSet presAssocID="{F114E846-E581-4447-934A-F70487765473}" presName="parTx1" presStyleLbl="revTx" presStyleIdx="0" presStyleCnt="1" custScaleX="184840" custScaleY="361509" custLinFactNeighborX="16150" custLinFactNeighborY="140"/>
      <dgm:spPr/>
      <dgm:t>
        <a:bodyPr/>
        <a:lstStyle/>
        <a:p>
          <a:endParaRPr lang="en-US"/>
        </a:p>
      </dgm:t>
    </dgm:pt>
    <dgm:pt modelId="{FE937856-8838-4CD5-A9B4-9C2A6AE6BF97}" type="pres">
      <dgm:prSet presAssocID="{F114E846-E581-4447-934A-F70487765473}" presName="c1" presStyleLbl="node1" presStyleIdx="0" presStyleCnt="19" custLinFactX="-392671" custLinFactY="-177361" custLinFactNeighborX="-400000" custLinFactNeighborY="-200000"/>
      <dgm:spPr/>
    </dgm:pt>
    <dgm:pt modelId="{4B26B4EB-583B-4D1F-9743-C49882D6BCB9}" type="pres">
      <dgm:prSet presAssocID="{F114E846-E581-4447-934A-F70487765473}" presName="c2" presStyleLbl="node1" presStyleIdx="1" presStyleCnt="19" custLinFactX="600000" custLinFactY="-100000" custLinFactNeighborX="628817" custLinFactNeighborY="-137900"/>
      <dgm:spPr/>
    </dgm:pt>
    <dgm:pt modelId="{7418761D-89D8-4E13-A5B7-5EAEE633941F}" type="pres">
      <dgm:prSet presAssocID="{F114E846-E581-4447-934A-F70487765473}" presName="c3" presStyleLbl="node1" presStyleIdx="2" presStyleCnt="19" custLinFactX="-300000" custLinFactNeighborX="-384499" custLinFactNeighborY="53507"/>
      <dgm:spPr/>
    </dgm:pt>
    <dgm:pt modelId="{0E252407-CAB5-4BDD-AA89-714DFDC41EFC}" type="pres">
      <dgm:prSet presAssocID="{F114E846-E581-4447-934A-F70487765473}" presName="c4" presStyleLbl="node1" presStyleIdx="3" presStyleCnt="19" custLinFactX="500000" custLinFactY="100000" custLinFactNeighborX="518657" custLinFactNeighborY="103532"/>
      <dgm:spPr/>
    </dgm:pt>
    <dgm:pt modelId="{316331BA-2C14-44C6-809A-7EA218BC905C}" type="pres">
      <dgm:prSet presAssocID="{F114E846-E581-4447-934A-F70487765473}" presName="c5" presStyleLbl="node1" presStyleIdx="4" presStyleCnt="19" custLinFactX="-34561" custLinFactNeighborX="-100000" custLinFactNeighborY="-84907"/>
      <dgm:spPr/>
    </dgm:pt>
    <dgm:pt modelId="{1B7EF8A0-B721-41FD-BDE5-4038ED01296B}" type="pres">
      <dgm:prSet presAssocID="{F114E846-E581-4447-934A-F70487765473}" presName="c6" presStyleLbl="node1" presStyleIdx="5" presStyleCnt="19" custLinFactX="27361" custLinFactY="-138796" custLinFactNeighborX="100000" custLinFactNeighborY="-200000"/>
      <dgm:spPr/>
    </dgm:pt>
    <dgm:pt modelId="{9B2FD5FA-C3D7-41F9-B0BF-992F4FA523A7}" type="pres">
      <dgm:prSet presAssocID="{F114E846-E581-4447-934A-F70487765473}" presName="c7" presStyleLbl="node1" presStyleIdx="6" presStyleCnt="19" custLinFactX="-300000" custLinFactY="-95297" custLinFactNeighborX="-394430" custLinFactNeighborY="-100000"/>
      <dgm:spPr/>
    </dgm:pt>
    <dgm:pt modelId="{01DC7CC8-645A-4BD0-AE55-9B5548A994BA}" type="pres">
      <dgm:prSet presAssocID="{F114E846-E581-4447-934A-F70487765473}" presName="c8" presStyleLbl="node1" presStyleIdx="7" presStyleCnt="19" custLinFactY="-100000" custLinFactNeighborX="-87036" custLinFactNeighborY="-112441"/>
      <dgm:spPr/>
    </dgm:pt>
    <dgm:pt modelId="{E7892ADB-A0C3-43B7-8E41-227CFEE49560}" type="pres">
      <dgm:prSet presAssocID="{F114E846-E581-4447-934A-F70487765473}" presName="c9" presStyleLbl="node1" presStyleIdx="8" presStyleCnt="19" custLinFactNeighborX="68690" custLinFactNeighborY="48255"/>
      <dgm:spPr/>
    </dgm:pt>
    <dgm:pt modelId="{9B706F6C-14A0-471B-9F3B-E45E74592588}" type="pres">
      <dgm:prSet presAssocID="{F114E846-E581-4447-934A-F70487765473}" presName="c10" presStyleLbl="node1" presStyleIdx="9" presStyleCnt="19" custLinFactX="150654" custLinFactY="136394" custLinFactNeighborX="200000" custLinFactNeighborY="200000"/>
      <dgm:spPr/>
    </dgm:pt>
    <dgm:pt modelId="{DCC63461-C640-4815-99F8-68F7E6D6E457}" type="pres">
      <dgm:prSet presAssocID="{F114E846-E581-4447-934A-F70487765473}" presName="c11" presStyleLbl="node1" presStyleIdx="10" presStyleCnt="19" custLinFactX="-313960" custLinFactY="-53181" custLinFactNeighborX="-400000" custLinFactNeighborY="-100000"/>
      <dgm:spPr/>
    </dgm:pt>
    <dgm:pt modelId="{04FBCBBA-3618-4072-9330-A74DDCF403BC}" type="pres">
      <dgm:prSet presAssocID="{F114E846-E581-4447-934A-F70487765473}" presName="c12" presStyleLbl="node1" presStyleIdx="11" presStyleCnt="19" custLinFactX="-226179" custLinFactNeighborX="-300000" custLinFactNeighborY="33648"/>
      <dgm:spPr/>
    </dgm:pt>
    <dgm:pt modelId="{ACD79D1C-7AF0-4F77-B4F2-85186845E76A}" type="pres">
      <dgm:prSet presAssocID="{F114E846-E581-4447-934A-F70487765473}" presName="c13" presStyleLbl="node1" presStyleIdx="12" presStyleCnt="19" custLinFactX="-200000" custLinFactY="100000" custLinFactNeighborX="-253725" custLinFactNeighborY="117538"/>
      <dgm:spPr/>
    </dgm:pt>
    <dgm:pt modelId="{A4D99B5F-1460-40B8-89D7-87140994852C}" type="pres">
      <dgm:prSet presAssocID="{F114E846-E581-4447-934A-F70487765473}" presName="c14" presStyleLbl="node1" presStyleIdx="13" presStyleCnt="19" custLinFactX="-303305" custLinFactY="200000" custLinFactNeighborX="-400000" custLinFactNeighborY="232766"/>
      <dgm:spPr/>
    </dgm:pt>
    <dgm:pt modelId="{49FF5807-B601-49D4-806D-A48C6FCB229C}" type="pres">
      <dgm:prSet presAssocID="{F114E846-E581-4447-934A-F70487765473}" presName="c15" presStyleLbl="node1" presStyleIdx="14" presStyleCnt="19" custLinFactY="-296963" custLinFactNeighborX="81626" custLinFactNeighborY="-300000"/>
      <dgm:spPr/>
    </dgm:pt>
    <dgm:pt modelId="{80E84536-793E-45AD-9399-4B738A62257C}" type="pres">
      <dgm:prSet presAssocID="{F114E846-E581-4447-934A-F70487765473}" presName="c16" presStyleLbl="node1" presStyleIdx="15" presStyleCnt="19" custLinFactX="-300000" custLinFactY="156610" custLinFactNeighborX="-325979" custLinFactNeighborY="200000"/>
      <dgm:spPr/>
    </dgm:pt>
    <dgm:pt modelId="{591E04BB-657C-4835-88E5-64BB9EA7B17D}" type="pres">
      <dgm:prSet presAssocID="{F114E846-E581-4447-934A-F70487765473}" presName="c17" presStyleLbl="node1" presStyleIdx="16" presStyleCnt="19" custLinFactX="-65741" custLinFactY="100000" custLinFactNeighborX="-100000" custLinFactNeighborY="176821"/>
      <dgm:spPr/>
    </dgm:pt>
    <dgm:pt modelId="{FFA705A1-1E7B-403C-8FD5-15977B7BAB67}" type="pres">
      <dgm:prSet presAssocID="{F114E846-E581-4447-934A-F70487765473}" presName="c18" presStyleLbl="node1" presStyleIdx="17" presStyleCnt="19" custLinFactX="-23556" custLinFactY="151574" custLinFactNeighborX="-100000" custLinFactNeighborY="200000"/>
      <dgm:spPr/>
    </dgm:pt>
    <dgm:pt modelId="{102B7018-37C0-4138-BB05-287AECD33A77}" type="pres">
      <dgm:prSet presAssocID="{594041A1-53FE-4118-A928-BB94ACE22391}" presName="chevronComposite1" presStyleCnt="0"/>
      <dgm:spPr/>
    </dgm:pt>
    <dgm:pt modelId="{6232E29C-E7D3-4B84-BE56-057B0C1E3E69}" type="pres">
      <dgm:prSet presAssocID="{594041A1-53FE-4118-A928-BB94ACE22391}" presName="chevron1" presStyleLbl="sibTrans2D1" presStyleIdx="0" presStyleCnt="2" custScaleY="79904" custLinFactNeighborX="-8956" custLinFactNeighborY="11250"/>
      <dgm:spPr/>
    </dgm:pt>
    <dgm:pt modelId="{769CB3A0-C35D-4829-824D-7BF0EEB7E57E}" type="pres">
      <dgm:prSet presAssocID="{594041A1-53FE-4118-A928-BB94ACE22391}" presName="spChevron1" presStyleCnt="0"/>
      <dgm:spPr/>
    </dgm:pt>
    <dgm:pt modelId="{97BFF939-0313-4A04-B4D1-132D4FCB0963}" type="pres">
      <dgm:prSet presAssocID="{594041A1-53FE-4118-A928-BB94ACE22391}" presName="overlap" presStyleCnt="0"/>
      <dgm:spPr/>
    </dgm:pt>
    <dgm:pt modelId="{FE39C27D-2AEF-4D49-8169-EE5709F2A1AD}" type="pres">
      <dgm:prSet presAssocID="{594041A1-53FE-4118-A928-BB94ACE22391}" presName="chevronComposite2" presStyleCnt="0"/>
      <dgm:spPr/>
    </dgm:pt>
    <dgm:pt modelId="{066D0272-3EFC-4E9B-95A2-D835C999760C}" type="pres">
      <dgm:prSet presAssocID="{594041A1-53FE-4118-A928-BB94ACE22391}" presName="chevron2" presStyleLbl="sibTrans2D1" presStyleIdx="1" presStyleCnt="2" custScaleY="78723" custLinFactNeighborX="-17295" custLinFactNeighborY="11250"/>
      <dgm:spPr/>
    </dgm:pt>
    <dgm:pt modelId="{21B6A55B-8028-46AA-B250-B54327DA54C7}" type="pres">
      <dgm:prSet presAssocID="{594041A1-53FE-4118-A928-BB94ACE22391}" presName="spChevron2" presStyleCnt="0"/>
      <dgm:spPr/>
    </dgm:pt>
    <dgm:pt modelId="{9755451E-EC0E-4E76-93F8-E596A704F7B6}" type="pres">
      <dgm:prSet presAssocID="{5E79E85B-8820-4486-869E-49267F2F0481}" presName="last" presStyleCnt="0"/>
      <dgm:spPr/>
    </dgm:pt>
    <dgm:pt modelId="{911C439C-C4AD-46C2-AD55-38BBC97808BE}" type="pres">
      <dgm:prSet presAssocID="{5E79E85B-8820-4486-869E-49267F2F0481}" presName="circleTx" presStyleLbl="node1" presStyleIdx="18" presStyleCnt="19" custLinFactNeighborX="-4052" custLinFactNeighborY="2789"/>
      <dgm:spPr/>
      <dgm:t>
        <a:bodyPr/>
        <a:lstStyle/>
        <a:p>
          <a:endParaRPr lang="en-US"/>
        </a:p>
      </dgm:t>
    </dgm:pt>
    <dgm:pt modelId="{296D5936-C640-4AE4-BCBC-94C74D4E43EB}" type="pres">
      <dgm:prSet presAssocID="{5E79E85B-8820-4486-869E-49267F2F0481}" presName="spN" presStyleCnt="0"/>
      <dgm:spPr/>
    </dgm:pt>
  </dgm:ptLst>
  <dgm:cxnLst>
    <dgm:cxn modelId="{153870C9-2062-46F3-91D7-EE7703F6FB63}" type="presOf" srcId="{F114E846-E581-4447-934A-F70487765473}" destId="{5A8FD0AC-0854-4F8C-8CAE-8862AAB154BA}" srcOrd="0" destOrd="0" presId="urn:microsoft.com/office/officeart/2009/3/layout/RandomtoResultProcess"/>
    <dgm:cxn modelId="{A6EA6D79-18B0-497B-B295-72767EFAF618}" srcId="{C6506CAC-DCEF-45EA-AF2D-BB162CFA5521}" destId="{F114E846-E581-4447-934A-F70487765473}" srcOrd="0" destOrd="0" parTransId="{3A929651-2619-4A13-BBF2-56E3AF5206D8}" sibTransId="{594041A1-53FE-4118-A928-BB94ACE22391}"/>
    <dgm:cxn modelId="{7C06CF6D-BB71-4317-B390-B530CF0693EB}" srcId="{C6506CAC-DCEF-45EA-AF2D-BB162CFA5521}" destId="{5E79E85B-8820-4486-869E-49267F2F0481}" srcOrd="1" destOrd="0" parTransId="{27FDABA5-4AC3-4A85-94EC-B4E545FEE189}" sibTransId="{833DD718-4857-4948-8FA9-82C0047D952D}"/>
    <dgm:cxn modelId="{AEE45E0D-1C1F-4150-ACEE-F17CAE60DF16}" type="presOf" srcId="{5E79E85B-8820-4486-869E-49267F2F0481}" destId="{911C439C-C4AD-46C2-AD55-38BBC97808BE}" srcOrd="0" destOrd="0" presId="urn:microsoft.com/office/officeart/2009/3/layout/RandomtoResultProcess"/>
    <dgm:cxn modelId="{C6143BB3-97DA-4F38-A7EB-3C8FEE0260C9}" type="presOf" srcId="{C6506CAC-DCEF-45EA-AF2D-BB162CFA5521}" destId="{178AD9A1-2367-4ADC-AAF6-1EDAF6F92CC0}" srcOrd="0" destOrd="0" presId="urn:microsoft.com/office/officeart/2009/3/layout/RandomtoResultProcess"/>
    <dgm:cxn modelId="{5AA331D9-5FE4-43D9-B67A-FAE1A94F2ADD}" type="presParOf" srcId="{178AD9A1-2367-4ADC-AAF6-1EDAF6F92CC0}" destId="{8E7D33E4-F13B-4930-8AAC-010B3BA9EE4B}" srcOrd="0" destOrd="0" presId="urn:microsoft.com/office/officeart/2009/3/layout/RandomtoResultProcess"/>
    <dgm:cxn modelId="{45E47F8E-ECEF-4502-B774-BACC29D99D9E}" type="presParOf" srcId="{8E7D33E4-F13B-4930-8AAC-010B3BA9EE4B}" destId="{5A8FD0AC-0854-4F8C-8CAE-8862AAB154BA}" srcOrd="0" destOrd="0" presId="urn:microsoft.com/office/officeart/2009/3/layout/RandomtoResultProcess"/>
    <dgm:cxn modelId="{A6C38953-245A-41BC-9434-3BFD3F8495DD}" type="presParOf" srcId="{8E7D33E4-F13B-4930-8AAC-010B3BA9EE4B}" destId="{FE937856-8838-4CD5-A9B4-9C2A6AE6BF97}" srcOrd="1" destOrd="0" presId="urn:microsoft.com/office/officeart/2009/3/layout/RandomtoResultProcess"/>
    <dgm:cxn modelId="{2D755DD2-BFA5-4D15-A163-879490E2EF4B}" type="presParOf" srcId="{8E7D33E4-F13B-4930-8AAC-010B3BA9EE4B}" destId="{4B26B4EB-583B-4D1F-9743-C49882D6BCB9}" srcOrd="2" destOrd="0" presId="urn:microsoft.com/office/officeart/2009/3/layout/RandomtoResultProcess"/>
    <dgm:cxn modelId="{872A8E7C-BC9B-4AFE-8EE5-7DB820A5A822}" type="presParOf" srcId="{8E7D33E4-F13B-4930-8AAC-010B3BA9EE4B}" destId="{7418761D-89D8-4E13-A5B7-5EAEE633941F}" srcOrd="3" destOrd="0" presId="urn:microsoft.com/office/officeart/2009/3/layout/RandomtoResultProcess"/>
    <dgm:cxn modelId="{20BBB701-0923-43F4-BC36-06D786BA62DF}" type="presParOf" srcId="{8E7D33E4-F13B-4930-8AAC-010B3BA9EE4B}" destId="{0E252407-CAB5-4BDD-AA89-714DFDC41EFC}" srcOrd="4" destOrd="0" presId="urn:microsoft.com/office/officeart/2009/3/layout/RandomtoResultProcess"/>
    <dgm:cxn modelId="{76CCCDDF-65C6-4CA3-BFB3-38201D2B3A1B}" type="presParOf" srcId="{8E7D33E4-F13B-4930-8AAC-010B3BA9EE4B}" destId="{316331BA-2C14-44C6-809A-7EA218BC905C}" srcOrd="5" destOrd="0" presId="urn:microsoft.com/office/officeart/2009/3/layout/RandomtoResultProcess"/>
    <dgm:cxn modelId="{99AD9486-8A19-4AFF-825C-B3ACAC81730C}" type="presParOf" srcId="{8E7D33E4-F13B-4930-8AAC-010B3BA9EE4B}" destId="{1B7EF8A0-B721-41FD-BDE5-4038ED01296B}" srcOrd="6" destOrd="0" presId="urn:microsoft.com/office/officeart/2009/3/layout/RandomtoResultProcess"/>
    <dgm:cxn modelId="{3EA46367-8933-412A-BB1C-929173CE7365}" type="presParOf" srcId="{8E7D33E4-F13B-4930-8AAC-010B3BA9EE4B}" destId="{9B2FD5FA-C3D7-41F9-B0BF-992F4FA523A7}" srcOrd="7" destOrd="0" presId="urn:microsoft.com/office/officeart/2009/3/layout/RandomtoResultProcess"/>
    <dgm:cxn modelId="{4448E30E-1676-49C7-AFB2-752AC2F3E029}" type="presParOf" srcId="{8E7D33E4-F13B-4930-8AAC-010B3BA9EE4B}" destId="{01DC7CC8-645A-4BD0-AE55-9B5548A994BA}" srcOrd="8" destOrd="0" presId="urn:microsoft.com/office/officeart/2009/3/layout/RandomtoResultProcess"/>
    <dgm:cxn modelId="{339D1C39-BD18-4D4D-B1AB-89C95F63136D}" type="presParOf" srcId="{8E7D33E4-F13B-4930-8AAC-010B3BA9EE4B}" destId="{E7892ADB-A0C3-43B7-8E41-227CFEE49560}" srcOrd="9" destOrd="0" presId="urn:microsoft.com/office/officeart/2009/3/layout/RandomtoResultProcess"/>
    <dgm:cxn modelId="{F7FE49C5-76B7-4B0B-AE87-7B9F5DC313B1}" type="presParOf" srcId="{8E7D33E4-F13B-4930-8AAC-010B3BA9EE4B}" destId="{9B706F6C-14A0-471B-9F3B-E45E74592588}" srcOrd="10" destOrd="0" presId="urn:microsoft.com/office/officeart/2009/3/layout/RandomtoResultProcess"/>
    <dgm:cxn modelId="{B555DFCB-3E8F-411A-9D5E-484C6921F0FE}" type="presParOf" srcId="{8E7D33E4-F13B-4930-8AAC-010B3BA9EE4B}" destId="{DCC63461-C640-4815-99F8-68F7E6D6E457}" srcOrd="11" destOrd="0" presId="urn:microsoft.com/office/officeart/2009/3/layout/RandomtoResultProcess"/>
    <dgm:cxn modelId="{0A6108D8-4DFD-4B80-B293-6B7D23777F93}" type="presParOf" srcId="{8E7D33E4-F13B-4930-8AAC-010B3BA9EE4B}" destId="{04FBCBBA-3618-4072-9330-A74DDCF403BC}" srcOrd="12" destOrd="0" presId="urn:microsoft.com/office/officeart/2009/3/layout/RandomtoResultProcess"/>
    <dgm:cxn modelId="{5DF156CD-149E-4038-B2E4-A7AC567E249F}" type="presParOf" srcId="{8E7D33E4-F13B-4930-8AAC-010B3BA9EE4B}" destId="{ACD79D1C-7AF0-4F77-B4F2-85186845E76A}" srcOrd="13" destOrd="0" presId="urn:microsoft.com/office/officeart/2009/3/layout/RandomtoResultProcess"/>
    <dgm:cxn modelId="{2A190AAB-DCB5-4F0D-BB97-4D57CD2AB49D}" type="presParOf" srcId="{8E7D33E4-F13B-4930-8AAC-010B3BA9EE4B}" destId="{A4D99B5F-1460-40B8-89D7-87140994852C}" srcOrd="14" destOrd="0" presId="urn:microsoft.com/office/officeart/2009/3/layout/RandomtoResultProcess"/>
    <dgm:cxn modelId="{6ABB10AB-B4D7-49B6-A70F-72B4A2ECAE30}" type="presParOf" srcId="{8E7D33E4-F13B-4930-8AAC-010B3BA9EE4B}" destId="{49FF5807-B601-49D4-806D-A48C6FCB229C}" srcOrd="15" destOrd="0" presId="urn:microsoft.com/office/officeart/2009/3/layout/RandomtoResultProcess"/>
    <dgm:cxn modelId="{6CDE60C9-2226-40FB-901E-11D98C51EA2A}" type="presParOf" srcId="{8E7D33E4-F13B-4930-8AAC-010B3BA9EE4B}" destId="{80E84536-793E-45AD-9399-4B738A62257C}" srcOrd="16" destOrd="0" presId="urn:microsoft.com/office/officeart/2009/3/layout/RandomtoResultProcess"/>
    <dgm:cxn modelId="{6B79F5F5-A910-4084-BF2C-8C3EB0FCF80C}" type="presParOf" srcId="{8E7D33E4-F13B-4930-8AAC-010B3BA9EE4B}" destId="{591E04BB-657C-4835-88E5-64BB9EA7B17D}" srcOrd="17" destOrd="0" presId="urn:microsoft.com/office/officeart/2009/3/layout/RandomtoResultProcess"/>
    <dgm:cxn modelId="{F4A35C99-B68B-45D4-8B50-11AC585AE2B8}" type="presParOf" srcId="{8E7D33E4-F13B-4930-8AAC-010B3BA9EE4B}" destId="{FFA705A1-1E7B-403C-8FD5-15977B7BAB67}" srcOrd="18" destOrd="0" presId="urn:microsoft.com/office/officeart/2009/3/layout/RandomtoResultProcess"/>
    <dgm:cxn modelId="{8C108E1B-C712-403C-B542-424511610829}" type="presParOf" srcId="{178AD9A1-2367-4ADC-AAF6-1EDAF6F92CC0}" destId="{102B7018-37C0-4138-BB05-287AECD33A77}" srcOrd="1" destOrd="0" presId="urn:microsoft.com/office/officeart/2009/3/layout/RandomtoResultProcess"/>
    <dgm:cxn modelId="{6FDF9A8C-B8EC-4E98-883E-DF614DD05943}" type="presParOf" srcId="{102B7018-37C0-4138-BB05-287AECD33A77}" destId="{6232E29C-E7D3-4B84-BE56-057B0C1E3E69}" srcOrd="0" destOrd="0" presId="urn:microsoft.com/office/officeart/2009/3/layout/RandomtoResultProcess"/>
    <dgm:cxn modelId="{525B14D4-ECC3-476C-9F1D-0C2B85503125}" type="presParOf" srcId="{102B7018-37C0-4138-BB05-287AECD33A77}" destId="{769CB3A0-C35D-4829-824D-7BF0EEB7E57E}" srcOrd="1" destOrd="0" presId="urn:microsoft.com/office/officeart/2009/3/layout/RandomtoResultProcess"/>
    <dgm:cxn modelId="{E87D8990-9B2E-49EA-80CB-A923E316E86C}" type="presParOf" srcId="{178AD9A1-2367-4ADC-AAF6-1EDAF6F92CC0}" destId="{97BFF939-0313-4A04-B4D1-132D4FCB0963}" srcOrd="2" destOrd="0" presId="urn:microsoft.com/office/officeart/2009/3/layout/RandomtoResultProcess"/>
    <dgm:cxn modelId="{48A32938-2A3D-4968-B8A8-34FE46C0DD65}" type="presParOf" srcId="{178AD9A1-2367-4ADC-AAF6-1EDAF6F92CC0}" destId="{FE39C27D-2AEF-4D49-8169-EE5709F2A1AD}" srcOrd="3" destOrd="0" presId="urn:microsoft.com/office/officeart/2009/3/layout/RandomtoResultProcess"/>
    <dgm:cxn modelId="{E968E44A-2BD3-40CE-8B91-9A50C9907412}" type="presParOf" srcId="{FE39C27D-2AEF-4D49-8169-EE5709F2A1AD}" destId="{066D0272-3EFC-4E9B-95A2-D835C999760C}" srcOrd="0" destOrd="0" presId="urn:microsoft.com/office/officeart/2009/3/layout/RandomtoResultProcess"/>
    <dgm:cxn modelId="{FB72D712-3B77-4F6C-87A0-10F48A4C6BAA}" type="presParOf" srcId="{FE39C27D-2AEF-4D49-8169-EE5709F2A1AD}" destId="{21B6A55B-8028-46AA-B250-B54327DA54C7}" srcOrd="1" destOrd="0" presId="urn:microsoft.com/office/officeart/2009/3/layout/RandomtoResultProcess"/>
    <dgm:cxn modelId="{0C2296E5-E8BA-433E-9D59-89E44C04F30B}" type="presParOf" srcId="{178AD9A1-2367-4ADC-AAF6-1EDAF6F92CC0}" destId="{9755451E-EC0E-4E76-93F8-E596A704F7B6}" srcOrd="4" destOrd="0" presId="urn:microsoft.com/office/officeart/2009/3/layout/RandomtoResultProcess"/>
    <dgm:cxn modelId="{F3B67DB2-31B5-4383-8B7A-50016E415837}" type="presParOf" srcId="{9755451E-EC0E-4E76-93F8-E596A704F7B6}" destId="{911C439C-C4AD-46C2-AD55-38BBC97808BE}" srcOrd="0" destOrd="0" presId="urn:microsoft.com/office/officeart/2009/3/layout/RandomtoResultProcess"/>
    <dgm:cxn modelId="{2260A47D-874D-4B19-83FC-57181AC903B0}" type="presParOf" srcId="{9755451E-EC0E-4E76-93F8-E596A704F7B6}" destId="{296D5936-C640-4AE4-BCBC-94C74D4E43EB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93E26-714E-42F3-BD19-53C7234A5AFF}" type="doc">
      <dgm:prSet loTypeId="urn:microsoft.com/office/officeart/2005/8/layout/chevron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7EA7379-B064-4610-8BB4-55A953F138DA}">
      <dgm:prSet phldrT="[Text]" custT="1"/>
      <dgm:spPr/>
      <dgm:t>
        <a:bodyPr/>
        <a:lstStyle/>
        <a:p>
          <a:r>
            <a:rPr lang="en-US" sz="2400" dirty="0" smtClean="0"/>
            <a:t>Oct 2020</a:t>
          </a:r>
          <a:endParaRPr lang="en-US" sz="2400" dirty="0"/>
        </a:p>
      </dgm:t>
    </dgm:pt>
    <dgm:pt modelId="{CB1A95ED-7342-46F3-BC69-EAC3880117D8}" type="parTrans" cxnId="{2DC0FBBF-3C26-4104-870C-D49485B598CE}">
      <dgm:prSet/>
      <dgm:spPr/>
      <dgm:t>
        <a:bodyPr/>
        <a:lstStyle/>
        <a:p>
          <a:endParaRPr lang="en-US" sz="1800"/>
        </a:p>
      </dgm:t>
    </dgm:pt>
    <dgm:pt modelId="{5A4A091C-2DD4-44BB-9A95-CFF62757B913}" type="sibTrans" cxnId="{2DC0FBBF-3C26-4104-870C-D49485B598CE}">
      <dgm:prSet/>
      <dgm:spPr/>
      <dgm:t>
        <a:bodyPr/>
        <a:lstStyle/>
        <a:p>
          <a:endParaRPr lang="en-US" sz="1800"/>
        </a:p>
      </dgm:t>
    </dgm:pt>
    <dgm:pt modelId="{97553225-DAA9-43F8-9D5C-6D743687749E}">
      <dgm:prSet phldrT="[Text]" custT="1"/>
      <dgm:spPr/>
      <dgm:t>
        <a:bodyPr/>
        <a:lstStyle/>
        <a:p>
          <a:r>
            <a:rPr lang="en-US" sz="2400" dirty="0" smtClean="0"/>
            <a:t>Committee resolved that calls for public comment must be published on 10 December 2020.</a:t>
          </a:r>
          <a:endParaRPr lang="en-US" sz="2400" dirty="0"/>
        </a:p>
      </dgm:t>
    </dgm:pt>
    <dgm:pt modelId="{453B6F47-BB94-4FD3-9DE6-F333E7063EEB}" type="parTrans" cxnId="{89CC3D17-6C88-4721-AC3C-4ED907B83AAE}">
      <dgm:prSet/>
      <dgm:spPr/>
      <dgm:t>
        <a:bodyPr/>
        <a:lstStyle/>
        <a:p>
          <a:endParaRPr lang="en-US" sz="1800"/>
        </a:p>
      </dgm:t>
    </dgm:pt>
    <dgm:pt modelId="{057FBE59-D763-464F-977A-8C695F132249}" type="sibTrans" cxnId="{89CC3D17-6C88-4721-AC3C-4ED907B83AAE}">
      <dgm:prSet/>
      <dgm:spPr/>
      <dgm:t>
        <a:bodyPr/>
        <a:lstStyle/>
        <a:p>
          <a:endParaRPr lang="en-US" sz="1800"/>
        </a:p>
      </dgm:t>
    </dgm:pt>
    <dgm:pt modelId="{8F4ED039-9520-422D-ACF4-6DD2CAB719CB}">
      <dgm:prSet phldrT="[Text]" custT="1"/>
      <dgm:spPr/>
      <dgm:t>
        <a:bodyPr/>
        <a:lstStyle/>
        <a:p>
          <a:r>
            <a:rPr lang="en-US" sz="2400" dirty="0" smtClean="0"/>
            <a:t>Jan 2021</a:t>
          </a:r>
          <a:endParaRPr lang="en-US" sz="2400" dirty="0"/>
        </a:p>
      </dgm:t>
    </dgm:pt>
    <dgm:pt modelId="{8CFC101F-F25A-42A8-A4C7-D122829E2A4C}" type="parTrans" cxnId="{3ECCC747-FE44-4C85-A210-AC1F841AC6BE}">
      <dgm:prSet/>
      <dgm:spPr/>
      <dgm:t>
        <a:bodyPr/>
        <a:lstStyle/>
        <a:p>
          <a:endParaRPr lang="en-US" sz="1800"/>
        </a:p>
      </dgm:t>
    </dgm:pt>
    <dgm:pt modelId="{FC943441-15D0-40B5-A578-BA96A712D4D4}" type="sibTrans" cxnId="{3ECCC747-FE44-4C85-A210-AC1F841AC6BE}">
      <dgm:prSet/>
      <dgm:spPr/>
      <dgm:t>
        <a:bodyPr/>
        <a:lstStyle/>
        <a:p>
          <a:endParaRPr lang="en-US" sz="1800"/>
        </a:p>
      </dgm:t>
    </dgm:pt>
    <dgm:pt modelId="{16D9E8BE-7DD6-4A90-88EA-53C5CD570D53}">
      <dgm:prSet phldrT="[Text]" custT="1"/>
      <dgm:spPr/>
      <dgm:t>
        <a:bodyPr/>
        <a:lstStyle/>
        <a:p>
          <a:r>
            <a:rPr lang="en-ZA" sz="2400" dirty="0" smtClean="0"/>
            <a:t>Radio promos aired from 25 January 2021 except for UWFM, Mongana </a:t>
          </a:r>
          <a:r>
            <a:rPr lang="en-ZA" sz="2400" dirty="0" err="1" smtClean="0"/>
            <a:t>Lonene</a:t>
          </a:r>
          <a:r>
            <a:rPr lang="en-ZA" sz="2400" dirty="0" smtClean="0"/>
            <a:t> and </a:t>
          </a:r>
          <a:r>
            <a:rPr lang="en-ZA" sz="2400" dirty="0" err="1" smtClean="0"/>
            <a:t>Phalaphala</a:t>
          </a:r>
          <a:r>
            <a:rPr lang="en-ZA" sz="2400" dirty="0" smtClean="0"/>
            <a:t> FM.</a:t>
          </a:r>
          <a:endParaRPr lang="en-US" sz="2400" dirty="0"/>
        </a:p>
      </dgm:t>
    </dgm:pt>
    <dgm:pt modelId="{9935448C-A0B3-4B8E-8F90-D7131C030E67}" type="parTrans" cxnId="{C74D2843-2535-414C-86B3-2574DAC5262F}">
      <dgm:prSet/>
      <dgm:spPr/>
      <dgm:t>
        <a:bodyPr/>
        <a:lstStyle/>
        <a:p>
          <a:endParaRPr lang="en-US" sz="1800"/>
        </a:p>
      </dgm:t>
    </dgm:pt>
    <dgm:pt modelId="{F19828C7-6E38-47BC-A57C-C11CEDC3528F}" type="sibTrans" cxnId="{C74D2843-2535-414C-86B3-2574DAC5262F}">
      <dgm:prSet/>
      <dgm:spPr/>
      <dgm:t>
        <a:bodyPr/>
        <a:lstStyle/>
        <a:p>
          <a:endParaRPr lang="en-US" sz="1800"/>
        </a:p>
      </dgm:t>
    </dgm:pt>
    <dgm:pt modelId="{5B08BCE1-9BB2-42D5-8B24-AF92D1513F11}">
      <dgm:prSet phldrT="[Text]" custT="1"/>
      <dgm:spPr/>
      <dgm:t>
        <a:bodyPr/>
        <a:lstStyle/>
        <a:p>
          <a:r>
            <a:rPr lang="en-US" sz="2400" dirty="0" smtClean="0"/>
            <a:t>Print media and website publication - from 11/12 December 2020</a:t>
          </a:r>
          <a:endParaRPr lang="en-US" sz="2400" dirty="0"/>
        </a:p>
      </dgm:t>
    </dgm:pt>
    <dgm:pt modelId="{231359D9-D07A-4557-97EF-3EAC2B1E2AA1}" type="parTrans" cxnId="{3609BD5C-764F-4BE4-AEE1-2276ED8E5CC3}">
      <dgm:prSet/>
      <dgm:spPr/>
      <dgm:t>
        <a:bodyPr/>
        <a:lstStyle/>
        <a:p>
          <a:endParaRPr lang="en-US"/>
        </a:p>
      </dgm:t>
    </dgm:pt>
    <dgm:pt modelId="{E3E6EDE8-F961-4A96-B999-AAFC42074D95}" type="sibTrans" cxnId="{3609BD5C-764F-4BE4-AEE1-2276ED8E5CC3}">
      <dgm:prSet/>
      <dgm:spPr/>
      <dgm:t>
        <a:bodyPr/>
        <a:lstStyle/>
        <a:p>
          <a:endParaRPr lang="en-US"/>
        </a:p>
      </dgm:t>
    </dgm:pt>
    <dgm:pt modelId="{A405C93B-FADD-4F91-8A5B-211A80A1F51C}">
      <dgm:prSet phldrT="[Text]" custT="1"/>
      <dgm:spPr/>
      <dgm:t>
        <a:bodyPr/>
        <a:lstStyle/>
        <a:p>
          <a:r>
            <a:rPr lang="en-ZA" sz="2400" dirty="0" smtClean="0"/>
            <a:t>Social media advertisement published on 29 January 2021. </a:t>
          </a:r>
          <a:endParaRPr lang="en-US" sz="2400" dirty="0"/>
        </a:p>
      </dgm:t>
    </dgm:pt>
    <dgm:pt modelId="{14E15AA6-E23C-42B6-9F75-E7A8A4EA0C32}" type="parTrans" cxnId="{F9B00211-A859-498C-BCF8-A41A2E4BE686}">
      <dgm:prSet/>
      <dgm:spPr/>
      <dgm:t>
        <a:bodyPr/>
        <a:lstStyle/>
        <a:p>
          <a:endParaRPr lang="en-US"/>
        </a:p>
      </dgm:t>
    </dgm:pt>
    <dgm:pt modelId="{770E5D06-7FAB-44D3-9D5A-DD389FAECD8A}" type="sibTrans" cxnId="{F9B00211-A859-498C-BCF8-A41A2E4BE686}">
      <dgm:prSet/>
      <dgm:spPr/>
      <dgm:t>
        <a:bodyPr/>
        <a:lstStyle/>
        <a:p>
          <a:endParaRPr lang="en-US"/>
        </a:p>
      </dgm:t>
    </dgm:pt>
    <dgm:pt modelId="{E8501C5D-C528-425F-A949-9E94662AA458}">
      <dgm:prSet phldrT="[Text]" custT="1"/>
      <dgm:spPr/>
      <dgm:t>
        <a:bodyPr/>
        <a:lstStyle/>
        <a:p>
          <a:r>
            <a:rPr lang="en-US" sz="2400" dirty="0" smtClean="0"/>
            <a:t>Project: Start – 14 Oct 2020, end – 30 July 2021</a:t>
          </a:r>
          <a:endParaRPr lang="en-US" sz="2400" dirty="0"/>
        </a:p>
      </dgm:t>
    </dgm:pt>
    <dgm:pt modelId="{A47374CF-6B97-443E-9D02-0BFEDC061BE1}" type="parTrans" cxnId="{67FF5111-D7CE-4541-B636-3BB277FD5C14}">
      <dgm:prSet/>
      <dgm:spPr/>
      <dgm:t>
        <a:bodyPr/>
        <a:lstStyle/>
        <a:p>
          <a:endParaRPr lang="en-US"/>
        </a:p>
      </dgm:t>
    </dgm:pt>
    <dgm:pt modelId="{4F6369C4-D4D7-41DF-B38D-98A4B2971A3E}" type="sibTrans" cxnId="{67FF5111-D7CE-4541-B636-3BB277FD5C14}">
      <dgm:prSet/>
      <dgm:spPr/>
      <dgm:t>
        <a:bodyPr/>
        <a:lstStyle/>
        <a:p>
          <a:endParaRPr lang="en-US"/>
        </a:p>
      </dgm:t>
    </dgm:pt>
    <dgm:pt modelId="{9A186A80-551C-4BF8-B45B-CC9AB8229EB2}" type="pres">
      <dgm:prSet presAssocID="{DDA93E26-714E-42F3-BD19-53C7234A5A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B23455-D5D6-4DA0-962A-9690AB4DD8AB}" type="pres">
      <dgm:prSet presAssocID="{57EA7379-B064-4610-8BB4-55A953F138DA}" presName="composite" presStyleCnt="0"/>
      <dgm:spPr/>
    </dgm:pt>
    <dgm:pt modelId="{62955755-5F29-4715-95DF-F24C2BFAB516}" type="pres">
      <dgm:prSet presAssocID="{57EA7379-B064-4610-8BB4-55A953F138DA}" presName="parentText" presStyleLbl="alignNode1" presStyleIdx="0" presStyleCnt="2" custScaleX="1005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5DF9B-6412-4B3B-81AC-341923E509AB}" type="pres">
      <dgm:prSet presAssocID="{57EA7379-B064-4610-8BB4-55A953F138DA}" presName="descendantText" presStyleLbl="alignAcc1" presStyleIdx="0" presStyleCnt="2" custScaleX="98305" custScaleY="96102" custLinFactNeighborX="-988" custLinFactNeighborY="1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1F6BE-B113-48C3-94D4-9F81584C5B8C}" type="pres">
      <dgm:prSet presAssocID="{5A4A091C-2DD4-44BB-9A95-CFF62757B913}" presName="sp" presStyleCnt="0"/>
      <dgm:spPr/>
    </dgm:pt>
    <dgm:pt modelId="{A792C5C8-AE7D-41CE-AE36-C810F4EAAECF}" type="pres">
      <dgm:prSet presAssocID="{8F4ED039-9520-422D-ACF4-6DD2CAB719CB}" presName="composite" presStyleCnt="0"/>
      <dgm:spPr/>
    </dgm:pt>
    <dgm:pt modelId="{0B285EE1-207C-4292-B551-91F7CCC803A7}" type="pres">
      <dgm:prSet presAssocID="{8F4ED039-9520-422D-ACF4-6DD2CAB719C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538FE-343D-4A0F-B54A-F042EE81765A}" type="pres">
      <dgm:prSet presAssocID="{8F4ED039-9520-422D-ACF4-6DD2CAB719C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C0FBBF-3C26-4104-870C-D49485B598CE}" srcId="{DDA93E26-714E-42F3-BD19-53C7234A5AFF}" destId="{57EA7379-B064-4610-8BB4-55A953F138DA}" srcOrd="0" destOrd="0" parTransId="{CB1A95ED-7342-46F3-BC69-EAC3880117D8}" sibTransId="{5A4A091C-2DD4-44BB-9A95-CFF62757B913}"/>
    <dgm:cxn modelId="{7BC1AA5A-1C87-4363-8C95-630DE16C2087}" type="presOf" srcId="{A405C93B-FADD-4F91-8A5B-211A80A1F51C}" destId="{A30538FE-343D-4A0F-B54A-F042EE81765A}" srcOrd="0" destOrd="1" presId="urn:microsoft.com/office/officeart/2005/8/layout/chevron2"/>
    <dgm:cxn modelId="{67FF5111-D7CE-4541-B636-3BB277FD5C14}" srcId="{57EA7379-B064-4610-8BB4-55A953F138DA}" destId="{E8501C5D-C528-425F-A949-9E94662AA458}" srcOrd="0" destOrd="0" parTransId="{A47374CF-6B97-443E-9D02-0BFEDC061BE1}" sibTransId="{4F6369C4-D4D7-41DF-B38D-98A4B2971A3E}"/>
    <dgm:cxn modelId="{F9B00211-A859-498C-BCF8-A41A2E4BE686}" srcId="{8F4ED039-9520-422D-ACF4-6DD2CAB719CB}" destId="{A405C93B-FADD-4F91-8A5B-211A80A1F51C}" srcOrd="1" destOrd="0" parTransId="{14E15AA6-E23C-42B6-9F75-E7A8A4EA0C32}" sibTransId="{770E5D06-7FAB-44D3-9D5A-DD389FAECD8A}"/>
    <dgm:cxn modelId="{9715D2C0-0ABD-459B-BF70-E264B78167CD}" type="presOf" srcId="{8F4ED039-9520-422D-ACF4-6DD2CAB719CB}" destId="{0B285EE1-207C-4292-B551-91F7CCC803A7}" srcOrd="0" destOrd="0" presId="urn:microsoft.com/office/officeart/2005/8/layout/chevron2"/>
    <dgm:cxn modelId="{CF72F906-643C-4BE1-9CC4-2870F61CA379}" type="presOf" srcId="{97553225-DAA9-43F8-9D5C-6D743687749E}" destId="{04C5DF9B-6412-4B3B-81AC-341923E509AB}" srcOrd="0" destOrd="1" presId="urn:microsoft.com/office/officeart/2005/8/layout/chevron2"/>
    <dgm:cxn modelId="{F05190BE-D933-4F98-8230-E649A22C048B}" type="presOf" srcId="{16D9E8BE-7DD6-4A90-88EA-53C5CD570D53}" destId="{A30538FE-343D-4A0F-B54A-F042EE81765A}" srcOrd="0" destOrd="0" presId="urn:microsoft.com/office/officeart/2005/8/layout/chevron2"/>
    <dgm:cxn modelId="{B2F98780-3261-4E29-AF39-242318D4FD3F}" type="presOf" srcId="{57EA7379-B064-4610-8BB4-55A953F138DA}" destId="{62955755-5F29-4715-95DF-F24C2BFAB516}" srcOrd="0" destOrd="0" presId="urn:microsoft.com/office/officeart/2005/8/layout/chevron2"/>
    <dgm:cxn modelId="{3609BD5C-764F-4BE4-AEE1-2276ED8E5CC3}" srcId="{57EA7379-B064-4610-8BB4-55A953F138DA}" destId="{5B08BCE1-9BB2-42D5-8B24-AF92D1513F11}" srcOrd="2" destOrd="0" parTransId="{231359D9-D07A-4557-97EF-3EAC2B1E2AA1}" sibTransId="{E3E6EDE8-F961-4A96-B999-AAFC42074D95}"/>
    <dgm:cxn modelId="{C2FC8D6F-F435-4CF4-A7D2-F17050AF197D}" type="presOf" srcId="{5B08BCE1-9BB2-42D5-8B24-AF92D1513F11}" destId="{04C5DF9B-6412-4B3B-81AC-341923E509AB}" srcOrd="0" destOrd="2" presId="urn:microsoft.com/office/officeart/2005/8/layout/chevron2"/>
    <dgm:cxn modelId="{89CC3D17-6C88-4721-AC3C-4ED907B83AAE}" srcId="{57EA7379-B064-4610-8BB4-55A953F138DA}" destId="{97553225-DAA9-43F8-9D5C-6D743687749E}" srcOrd="1" destOrd="0" parTransId="{453B6F47-BB94-4FD3-9DE6-F333E7063EEB}" sibTransId="{057FBE59-D763-464F-977A-8C695F132249}"/>
    <dgm:cxn modelId="{3ECCC747-FE44-4C85-A210-AC1F841AC6BE}" srcId="{DDA93E26-714E-42F3-BD19-53C7234A5AFF}" destId="{8F4ED039-9520-422D-ACF4-6DD2CAB719CB}" srcOrd="1" destOrd="0" parTransId="{8CFC101F-F25A-42A8-A4C7-D122829E2A4C}" sibTransId="{FC943441-15D0-40B5-A578-BA96A712D4D4}"/>
    <dgm:cxn modelId="{6E8FAC1D-68A3-41A5-A462-4D37C6DA04EA}" type="presOf" srcId="{E8501C5D-C528-425F-A949-9E94662AA458}" destId="{04C5DF9B-6412-4B3B-81AC-341923E509AB}" srcOrd="0" destOrd="0" presId="urn:microsoft.com/office/officeart/2005/8/layout/chevron2"/>
    <dgm:cxn modelId="{49313220-3ED6-483F-B7FB-313875A7E688}" type="presOf" srcId="{DDA93E26-714E-42F3-BD19-53C7234A5AFF}" destId="{9A186A80-551C-4BF8-B45B-CC9AB8229EB2}" srcOrd="0" destOrd="0" presId="urn:microsoft.com/office/officeart/2005/8/layout/chevron2"/>
    <dgm:cxn modelId="{C74D2843-2535-414C-86B3-2574DAC5262F}" srcId="{8F4ED039-9520-422D-ACF4-6DD2CAB719CB}" destId="{16D9E8BE-7DD6-4A90-88EA-53C5CD570D53}" srcOrd="0" destOrd="0" parTransId="{9935448C-A0B3-4B8E-8F90-D7131C030E67}" sibTransId="{F19828C7-6E38-47BC-A57C-C11CEDC3528F}"/>
    <dgm:cxn modelId="{63F5D825-9E7D-4EE0-A46B-5CBEAE58975C}" type="presParOf" srcId="{9A186A80-551C-4BF8-B45B-CC9AB8229EB2}" destId="{72B23455-D5D6-4DA0-962A-9690AB4DD8AB}" srcOrd="0" destOrd="0" presId="urn:microsoft.com/office/officeart/2005/8/layout/chevron2"/>
    <dgm:cxn modelId="{5AE93B4C-D1C6-4D9E-8056-501389AD2344}" type="presParOf" srcId="{72B23455-D5D6-4DA0-962A-9690AB4DD8AB}" destId="{62955755-5F29-4715-95DF-F24C2BFAB516}" srcOrd="0" destOrd="0" presId="urn:microsoft.com/office/officeart/2005/8/layout/chevron2"/>
    <dgm:cxn modelId="{683E27B6-47CA-4747-AF92-BD47413594B2}" type="presParOf" srcId="{72B23455-D5D6-4DA0-962A-9690AB4DD8AB}" destId="{04C5DF9B-6412-4B3B-81AC-341923E509AB}" srcOrd="1" destOrd="0" presId="urn:microsoft.com/office/officeart/2005/8/layout/chevron2"/>
    <dgm:cxn modelId="{B7E0008E-A34F-463F-B42F-4D414475E678}" type="presParOf" srcId="{9A186A80-551C-4BF8-B45B-CC9AB8229EB2}" destId="{E821F6BE-B113-48C3-94D4-9F81584C5B8C}" srcOrd="1" destOrd="0" presId="urn:microsoft.com/office/officeart/2005/8/layout/chevron2"/>
    <dgm:cxn modelId="{C0FBCA31-9A85-4B38-B662-FA20518AF632}" type="presParOf" srcId="{9A186A80-551C-4BF8-B45B-CC9AB8229EB2}" destId="{A792C5C8-AE7D-41CE-AE36-C810F4EAAECF}" srcOrd="2" destOrd="0" presId="urn:microsoft.com/office/officeart/2005/8/layout/chevron2"/>
    <dgm:cxn modelId="{F6D49390-29E0-4E01-AE3F-1E0CC8E405AA}" type="presParOf" srcId="{A792C5C8-AE7D-41CE-AE36-C810F4EAAECF}" destId="{0B285EE1-207C-4292-B551-91F7CCC803A7}" srcOrd="0" destOrd="0" presId="urn:microsoft.com/office/officeart/2005/8/layout/chevron2"/>
    <dgm:cxn modelId="{D98A5F0B-6A7E-4774-80DC-98490A31F617}" type="presParOf" srcId="{A792C5C8-AE7D-41CE-AE36-C810F4EAAECF}" destId="{A30538FE-343D-4A0F-B54A-F042EE8176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2C718B-8D85-42F3-9704-47D2609DC51E}" type="doc">
      <dgm:prSet loTypeId="urn:microsoft.com/office/officeart/2009/3/layout/CircleRelationship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E8C9DA-D128-441C-909F-2A232A3ED074}" type="pres">
      <dgm:prSet presAssocID="{A82C718B-8D85-42F3-9704-47D2609DC51E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B6385F-2C99-4B92-A29A-24E3718AD03F}" type="presOf" srcId="{A82C718B-8D85-42F3-9704-47D2609DC51E}" destId="{C1E8C9DA-D128-441C-909F-2A232A3ED074}" srcOrd="0" destOrd="0" presId="urn:microsoft.com/office/officeart/2009/3/layout/CircleRelationship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5B8D19-2B62-4046-B906-1D6D3F468320}" type="doc">
      <dgm:prSet loTypeId="urn:microsoft.com/office/officeart/2009/3/layout/StepUpProcess" loCatId="process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FE76F9FE-C264-46EA-9CF2-EA91D86A0680}">
      <dgm:prSet phldrT="[Text]" custT="1"/>
      <dgm:spPr/>
      <dgm:t>
        <a:bodyPr/>
        <a:lstStyle/>
        <a:p>
          <a:r>
            <a:rPr lang="en-US" sz="2400" dirty="0" smtClean="0"/>
            <a:t>1. TLU , IRR and Dear SA</a:t>
          </a:r>
        </a:p>
        <a:p>
          <a:r>
            <a:rPr lang="en-US" sz="2400" dirty="0" smtClean="0"/>
            <a:t>2. Duplication</a:t>
          </a:r>
        </a:p>
        <a:p>
          <a:r>
            <a:rPr lang="en-US" sz="2400" dirty="0" smtClean="0"/>
            <a:t>3. Campaigns </a:t>
          </a:r>
          <a:endParaRPr lang="en-US" sz="2400" dirty="0"/>
        </a:p>
      </dgm:t>
    </dgm:pt>
    <dgm:pt modelId="{3DFCA545-27AA-4E86-8FEF-4C8E44A5D320}" type="parTrans" cxnId="{BEEBCFC3-8427-4E96-A0F1-0F29EB051D35}">
      <dgm:prSet/>
      <dgm:spPr/>
      <dgm:t>
        <a:bodyPr/>
        <a:lstStyle/>
        <a:p>
          <a:endParaRPr lang="en-US"/>
        </a:p>
      </dgm:t>
    </dgm:pt>
    <dgm:pt modelId="{80880C5A-17C3-466E-861E-FD6627D7637A}" type="sibTrans" cxnId="{BEEBCFC3-8427-4E96-A0F1-0F29EB051D35}">
      <dgm:prSet/>
      <dgm:spPr/>
      <dgm:t>
        <a:bodyPr/>
        <a:lstStyle/>
        <a:p>
          <a:endParaRPr lang="en-US"/>
        </a:p>
      </dgm:t>
    </dgm:pt>
    <dgm:pt modelId="{73428DB8-4AE6-4D71-A457-382ABCF32EE2}">
      <dgm:prSet phldrT="[Text]" custT="1"/>
      <dgm:spPr/>
      <dgm:t>
        <a:bodyPr/>
        <a:lstStyle/>
        <a:p>
          <a:endParaRPr lang="en-US" sz="2000" dirty="0" smtClean="0"/>
        </a:p>
        <a:p>
          <a:r>
            <a:rPr lang="en-US" sz="2400" dirty="0" smtClean="0"/>
            <a:t>Minimal number of individual submissions than expected</a:t>
          </a:r>
          <a:r>
            <a:rPr lang="en-US" sz="2000" dirty="0" smtClean="0"/>
            <a:t>.</a:t>
          </a:r>
        </a:p>
        <a:p>
          <a:endParaRPr lang="en-US" sz="2000" dirty="0" smtClean="0"/>
        </a:p>
      </dgm:t>
    </dgm:pt>
    <dgm:pt modelId="{17ACD006-4AB9-49E2-B134-780CAD34B76C}" type="parTrans" cxnId="{E240DA0F-F96A-4778-BC12-2CFB959702BC}">
      <dgm:prSet/>
      <dgm:spPr/>
      <dgm:t>
        <a:bodyPr/>
        <a:lstStyle/>
        <a:p>
          <a:endParaRPr lang="en-US"/>
        </a:p>
      </dgm:t>
    </dgm:pt>
    <dgm:pt modelId="{B9E34276-4DD3-44E8-AA06-60586E10FE79}" type="sibTrans" cxnId="{E240DA0F-F96A-4778-BC12-2CFB959702BC}">
      <dgm:prSet/>
      <dgm:spPr/>
      <dgm:t>
        <a:bodyPr/>
        <a:lstStyle/>
        <a:p>
          <a:endParaRPr lang="en-US"/>
        </a:p>
      </dgm:t>
    </dgm:pt>
    <dgm:pt modelId="{4AA872B5-D4E4-4471-A8AE-AA24F36DAF12}">
      <dgm:prSet phldrT="[Text]" custT="1"/>
      <dgm:spPr/>
      <dgm:t>
        <a:bodyPr/>
        <a:lstStyle/>
        <a:p>
          <a:r>
            <a:rPr lang="en-US" sz="2400" dirty="0" smtClean="0"/>
            <a:t>1. Media coverage</a:t>
          </a:r>
        </a:p>
        <a:p>
          <a:r>
            <a:rPr lang="en-US" sz="2400" dirty="0" smtClean="0"/>
            <a:t>2. Radio promos</a:t>
          </a:r>
        </a:p>
        <a:p>
          <a:r>
            <a:rPr lang="en-US" sz="2400" dirty="0" smtClean="0"/>
            <a:t>3. Telephonic queries</a:t>
          </a:r>
        </a:p>
        <a:p>
          <a:endParaRPr lang="en-US" sz="2000" dirty="0"/>
        </a:p>
      </dgm:t>
    </dgm:pt>
    <dgm:pt modelId="{75F5EA3B-504C-45D5-92AC-37201F7C31E7}" type="sibTrans" cxnId="{58757559-0A2A-44AF-9963-D4E50D3A51AF}">
      <dgm:prSet/>
      <dgm:spPr/>
      <dgm:t>
        <a:bodyPr/>
        <a:lstStyle/>
        <a:p>
          <a:endParaRPr lang="en-US"/>
        </a:p>
      </dgm:t>
    </dgm:pt>
    <dgm:pt modelId="{26A8C560-6BEB-4542-AE3D-33D209B22543}" type="parTrans" cxnId="{58757559-0A2A-44AF-9963-D4E50D3A51AF}">
      <dgm:prSet/>
      <dgm:spPr/>
      <dgm:t>
        <a:bodyPr/>
        <a:lstStyle/>
        <a:p>
          <a:endParaRPr lang="en-US"/>
        </a:p>
      </dgm:t>
    </dgm:pt>
    <dgm:pt modelId="{C8617D0F-57ED-4AD2-9A1D-F349CA446803}" type="pres">
      <dgm:prSet presAssocID="{A05B8D19-2B62-4046-B906-1D6D3F46832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F0ED38D-52F3-4396-AFE8-597C9CC16469}" type="pres">
      <dgm:prSet presAssocID="{FE76F9FE-C264-46EA-9CF2-EA91D86A0680}" presName="composite" presStyleCnt="0"/>
      <dgm:spPr/>
    </dgm:pt>
    <dgm:pt modelId="{72DF405A-DD89-4892-AF54-17A6E8C86EDB}" type="pres">
      <dgm:prSet presAssocID="{FE76F9FE-C264-46EA-9CF2-EA91D86A0680}" presName="LShape" presStyleLbl="alignNode1" presStyleIdx="0" presStyleCnt="5" custLinFactNeighborX="-945" custLinFactNeighborY="35386"/>
      <dgm:spPr/>
    </dgm:pt>
    <dgm:pt modelId="{3FBD96B1-3EC6-4D85-860C-29B493F4485E}" type="pres">
      <dgm:prSet presAssocID="{FE76F9FE-C264-46EA-9CF2-EA91D86A0680}" presName="ParentText" presStyleLbl="revTx" presStyleIdx="0" presStyleCnt="3" custScaleY="518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1A66B-4B72-4C4D-95D0-9488A1CF086A}" type="pres">
      <dgm:prSet presAssocID="{FE76F9FE-C264-46EA-9CF2-EA91D86A0680}" presName="Triangle" presStyleLbl="alignNode1" presStyleIdx="1" presStyleCnt="5" custLinFactY="65537" custLinFactNeighborX="33291" custLinFactNeighborY="100000"/>
      <dgm:spPr/>
    </dgm:pt>
    <dgm:pt modelId="{06EB53D4-BB6A-442E-B451-05AF1461995F}" type="pres">
      <dgm:prSet presAssocID="{80880C5A-17C3-466E-861E-FD6627D7637A}" presName="sibTrans" presStyleCnt="0"/>
      <dgm:spPr/>
    </dgm:pt>
    <dgm:pt modelId="{70271169-9456-4E33-9C1B-4FE3E426A780}" type="pres">
      <dgm:prSet presAssocID="{80880C5A-17C3-466E-861E-FD6627D7637A}" presName="space" presStyleCnt="0"/>
      <dgm:spPr/>
    </dgm:pt>
    <dgm:pt modelId="{252A73C6-F1A6-4539-A0D3-B8A51CA59B45}" type="pres">
      <dgm:prSet presAssocID="{4AA872B5-D4E4-4471-A8AE-AA24F36DAF12}" presName="composite" presStyleCnt="0"/>
      <dgm:spPr/>
    </dgm:pt>
    <dgm:pt modelId="{BD283AA4-FDFD-45EA-BA28-CAA143D0582F}" type="pres">
      <dgm:prSet presAssocID="{4AA872B5-D4E4-4471-A8AE-AA24F36DAF12}" presName="LShape" presStyleLbl="alignNode1" presStyleIdx="2" presStyleCnt="5" custLinFactNeighborX="100" custLinFactNeighborY="25323"/>
      <dgm:spPr/>
    </dgm:pt>
    <dgm:pt modelId="{92768692-2449-4916-BBB3-C3476215190E}" type="pres">
      <dgm:prSet presAssocID="{4AA872B5-D4E4-4471-A8AE-AA24F36DAF12}" presName="ParentText" presStyleLbl="revTx" presStyleIdx="1" presStyleCnt="3" custScaleY="67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41ADC-64BB-4B0C-BD88-5B6FC37797D4}" type="pres">
      <dgm:prSet presAssocID="{4AA872B5-D4E4-4471-A8AE-AA24F36DAF12}" presName="Triangle" presStyleLbl="alignNode1" presStyleIdx="3" presStyleCnt="5" custLinFactY="19294" custLinFactNeighborX="41614" custLinFactNeighborY="100000"/>
      <dgm:spPr/>
    </dgm:pt>
    <dgm:pt modelId="{53800C47-F833-4388-9C13-6820D977DBF0}" type="pres">
      <dgm:prSet presAssocID="{75F5EA3B-504C-45D5-92AC-37201F7C31E7}" presName="sibTrans" presStyleCnt="0"/>
      <dgm:spPr/>
    </dgm:pt>
    <dgm:pt modelId="{CD24CB1E-3A10-40CA-B95E-F901BDA9836B}" type="pres">
      <dgm:prSet presAssocID="{75F5EA3B-504C-45D5-92AC-37201F7C31E7}" presName="space" presStyleCnt="0"/>
      <dgm:spPr/>
    </dgm:pt>
    <dgm:pt modelId="{91CA1C02-8ABC-4E0D-AA0E-6BA6229C98CE}" type="pres">
      <dgm:prSet presAssocID="{73428DB8-4AE6-4D71-A457-382ABCF32EE2}" presName="composite" presStyleCnt="0"/>
      <dgm:spPr/>
    </dgm:pt>
    <dgm:pt modelId="{5F9A8A48-D831-42F8-9E32-5F96AF578DEE}" type="pres">
      <dgm:prSet presAssocID="{73428DB8-4AE6-4D71-A457-382ABCF32EE2}" presName="LShape" presStyleLbl="alignNode1" presStyleIdx="4" presStyleCnt="5" custLinFactNeighborY="28309"/>
      <dgm:spPr/>
    </dgm:pt>
    <dgm:pt modelId="{E3AF2808-94CC-41E6-A9C4-340BF04C3B86}" type="pres">
      <dgm:prSet presAssocID="{73428DB8-4AE6-4D71-A457-382ABCF32EE2}" presName="ParentText" presStyleLbl="revTx" presStyleIdx="2" presStyleCnt="3" custScaleY="912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5EF1BF-06D0-4B99-9B35-344B53925B27}" type="presOf" srcId="{FE76F9FE-C264-46EA-9CF2-EA91D86A0680}" destId="{3FBD96B1-3EC6-4D85-860C-29B493F4485E}" srcOrd="0" destOrd="0" presId="urn:microsoft.com/office/officeart/2009/3/layout/StepUpProcess"/>
    <dgm:cxn modelId="{58757559-0A2A-44AF-9963-D4E50D3A51AF}" srcId="{A05B8D19-2B62-4046-B906-1D6D3F468320}" destId="{4AA872B5-D4E4-4471-A8AE-AA24F36DAF12}" srcOrd="1" destOrd="0" parTransId="{26A8C560-6BEB-4542-AE3D-33D209B22543}" sibTransId="{75F5EA3B-504C-45D5-92AC-37201F7C31E7}"/>
    <dgm:cxn modelId="{E240DA0F-F96A-4778-BC12-2CFB959702BC}" srcId="{A05B8D19-2B62-4046-B906-1D6D3F468320}" destId="{73428DB8-4AE6-4D71-A457-382ABCF32EE2}" srcOrd="2" destOrd="0" parTransId="{17ACD006-4AB9-49E2-B134-780CAD34B76C}" sibTransId="{B9E34276-4DD3-44E8-AA06-60586E10FE79}"/>
    <dgm:cxn modelId="{BEEBCFC3-8427-4E96-A0F1-0F29EB051D35}" srcId="{A05B8D19-2B62-4046-B906-1D6D3F468320}" destId="{FE76F9FE-C264-46EA-9CF2-EA91D86A0680}" srcOrd="0" destOrd="0" parTransId="{3DFCA545-27AA-4E86-8FEF-4C8E44A5D320}" sibTransId="{80880C5A-17C3-466E-861E-FD6627D7637A}"/>
    <dgm:cxn modelId="{B27A5135-1EFA-4EFB-8879-FAEE60053176}" type="presOf" srcId="{4AA872B5-D4E4-4471-A8AE-AA24F36DAF12}" destId="{92768692-2449-4916-BBB3-C3476215190E}" srcOrd="0" destOrd="0" presId="urn:microsoft.com/office/officeart/2009/3/layout/StepUpProcess"/>
    <dgm:cxn modelId="{574EFBEB-69D9-4E96-BE3D-A7A30AD63D4D}" type="presOf" srcId="{A05B8D19-2B62-4046-B906-1D6D3F468320}" destId="{C8617D0F-57ED-4AD2-9A1D-F349CA446803}" srcOrd="0" destOrd="0" presId="urn:microsoft.com/office/officeart/2009/3/layout/StepUpProcess"/>
    <dgm:cxn modelId="{9B1A235F-FFA5-4C01-8334-AA362657AEF2}" type="presOf" srcId="{73428DB8-4AE6-4D71-A457-382ABCF32EE2}" destId="{E3AF2808-94CC-41E6-A9C4-340BF04C3B86}" srcOrd="0" destOrd="0" presId="urn:microsoft.com/office/officeart/2009/3/layout/StepUpProcess"/>
    <dgm:cxn modelId="{A0AFC51F-0741-48BB-BAC0-96BE9DDA1716}" type="presParOf" srcId="{C8617D0F-57ED-4AD2-9A1D-F349CA446803}" destId="{1F0ED38D-52F3-4396-AFE8-597C9CC16469}" srcOrd="0" destOrd="0" presId="urn:microsoft.com/office/officeart/2009/3/layout/StepUpProcess"/>
    <dgm:cxn modelId="{7768C328-1975-401B-AD25-DEAB55CA39B3}" type="presParOf" srcId="{1F0ED38D-52F3-4396-AFE8-597C9CC16469}" destId="{72DF405A-DD89-4892-AF54-17A6E8C86EDB}" srcOrd="0" destOrd="0" presId="urn:microsoft.com/office/officeart/2009/3/layout/StepUpProcess"/>
    <dgm:cxn modelId="{C4E3014B-F743-4053-99A6-20DDAB199250}" type="presParOf" srcId="{1F0ED38D-52F3-4396-AFE8-597C9CC16469}" destId="{3FBD96B1-3EC6-4D85-860C-29B493F4485E}" srcOrd="1" destOrd="0" presId="urn:microsoft.com/office/officeart/2009/3/layout/StepUpProcess"/>
    <dgm:cxn modelId="{6783EA13-B824-4774-884B-036DB604EF94}" type="presParOf" srcId="{1F0ED38D-52F3-4396-AFE8-597C9CC16469}" destId="{6891A66B-4B72-4C4D-95D0-9488A1CF086A}" srcOrd="2" destOrd="0" presId="urn:microsoft.com/office/officeart/2009/3/layout/StepUpProcess"/>
    <dgm:cxn modelId="{6AF74621-4739-4536-96EB-023251805040}" type="presParOf" srcId="{C8617D0F-57ED-4AD2-9A1D-F349CA446803}" destId="{06EB53D4-BB6A-442E-B451-05AF1461995F}" srcOrd="1" destOrd="0" presId="urn:microsoft.com/office/officeart/2009/3/layout/StepUpProcess"/>
    <dgm:cxn modelId="{392B5135-D69B-4F52-B853-5E8D879CFF65}" type="presParOf" srcId="{06EB53D4-BB6A-442E-B451-05AF1461995F}" destId="{70271169-9456-4E33-9C1B-4FE3E426A780}" srcOrd="0" destOrd="0" presId="urn:microsoft.com/office/officeart/2009/3/layout/StepUpProcess"/>
    <dgm:cxn modelId="{F9C10D79-A0BB-4393-9554-985B20BB7593}" type="presParOf" srcId="{C8617D0F-57ED-4AD2-9A1D-F349CA446803}" destId="{252A73C6-F1A6-4539-A0D3-B8A51CA59B45}" srcOrd="2" destOrd="0" presId="urn:microsoft.com/office/officeart/2009/3/layout/StepUpProcess"/>
    <dgm:cxn modelId="{1CEA9ECA-B6B5-4433-B0C7-DE4275588792}" type="presParOf" srcId="{252A73C6-F1A6-4539-A0D3-B8A51CA59B45}" destId="{BD283AA4-FDFD-45EA-BA28-CAA143D0582F}" srcOrd="0" destOrd="0" presId="urn:microsoft.com/office/officeart/2009/3/layout/StepUpProcess"/>
    <dgm:cxn modelId="{841766C4-936C-4550-A5F1-123A18DA711C}" type="presParOf" srcId="{252A73C6-F1A6-4539-A0D3-B8A51CA59B45}" destId="{92768692-2449-4916-BBB3-C3476215190E}" srcOrd="1" destOrd="0" presId="urn:microsoft.com/office/officeart/2009/3/layout/StepUpProcess"/>
    <dgm:cxn modelId="{C1EE9F2B-73A3-4156-9123-90DA7ADD3CB9}" type="presParOf" srcId="{252A73C6-F1A6-4539-A0D3-B8A51CA59B45}" destId="{39F41ADC-64BB-4B0C-BD88-5B6FC37797D4}" srcOrd="2" destOrd="0" presId="urn:microsoft.com/office/officeart/2009/3/layout/StepUpProcess"/>
    <dgm:cxn modelId="{DECD2F33-9334-430A-B494-454E1B9583F0}" type="presParOf" srcId="{C8617D0F-57ED-4AD2-9A1D-F349CA446803}" destId="{53800C47-F833-4388-9C13-6820D977DBF0}" srcOrd="3" destOrd="0" presId="urn:microsoft.com/office/officeart/2009/3/layout/StepUpProcess"/>
    <dgm:cxn modelId="{1178EEF2-AA2B-4275-AE77-792944B9BE37}" type="presParOf" srcId="{53800C47-F833-4388-9C13-6820D977DBF0}" destId="{CD24CB1E-3A10-40CA-B95E-F901BDA9836B}" srcOrd="0" destOrd="0" presId="urn:microsoft.com/office/officeart/2009/3/layout/StepUpProcess"/>
    <dgm:cxn modelId="{4470FD34-C51D-4226-B515-8690DFDFB477}" type="presParOf" srcId="{C8617D0F-57ED-4AD2-9A1D-F349CA446803}" destId="{91CA1C02-8ABC-4E0D-AA0E-6BA6229C98CE}" srcOrd="4" destOrd="0" presId="urn:microsoft.com/office/officeart/2009/3/layout/StepUpProcess"/>
    <dgm:cxn modelId="{C8E1BF8F-4E3D-40AB-925A-BACE0D1A8CB2}" type="presParOf" srcId="{91CA1C02-8ABC-4E0D-AA0E-6BA6229C98CE}" destId="{5F9A8A48-D831-42F8-9E32-5F96AF578DEE}" srcOrd="0" destOrd="0" presId="urn:microsoft.com/office/officeart/2009/3/layout/StepUpProcess"/>
    <dgm:cxn modelId="{D9A470C3-35F6-4412-91F2-1696D0929213}" type="presParOf" srcId="{91CA1C02-8ABC-4E0D-AA0E-6BA6229C98CE}" destId="{E3AF2808-94CC-41E6-A9C4-340BF04C3B8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8FD0AC-0854-4F8C-8CAE-8862AAB154BA}">
      <dsp:nvSpPr>
        <dsp:cNvPr id="0" name=""/>
        <dsp:cNvSpPr/>
      </dsp:nvSpPr>
      <dsp:spPr>
        <a:xfrm>
          <a:off x="557207" y="189711"/>
          <a:ext cx="6376860" cy="4110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1. Briefing by the DPWI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 Consideration of public inputs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</a:t>
          </a:r>
          <a:r>
            <a:rPr lang="en-ZA" sz="2000" kern="1200" dirty="0" smtClean="0"/>
            <a:t> Adoption of a motion of desirability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4. Invitation for further public comment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5. D</a:t>
          </a:r>
          <a:r>
            <a:rPr lang="en-US" sz="2000" kern="1200" dirty="0" smtClean="0"/>
            <a:t>eliberations by Members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6.</a:t>
          </a:r>
          <a:r>
            <a:rPr lang="en-ZA" sz="2000" kern="1200" dirty="0" smtClean="0"/>
            <a:t> Formal consideration of the Bill, clause by clause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7. Consideration and adoption of the report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8. Adoption of the final version of the Bill</a:t>
          </a:r>
          <a:endParaRPr lang="en-US" sz="2000" kern="1200" dirty="0" smtClean="0"/>
        </a:p>
      </dsp:txBody>
      <dsp:txXfrm>
        <a:off x="557207" y="189711"/>
        <a:ext cx="6376860" cy="4110034"/>
      </dsp:txXfrm>
    </dsp:sp>
    <dsp:sp modelId="{FE937856-8838-4CD5-A9B4-9C2A6AE6BF97}">
      <dsp:nvSpPr>
        <dsp:cNvPr id="0" name=""/>
        <dsp:cNvSpPr/>
      </dsp:nvSpPr>
      <dsp:spPr>
        <a:xfrm>
          <a:off x="0" y="293324"/>
          <a:ext cx="274426" cy="2744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26B4EB-583B-4D1F-9743-C49882D6BCB9}">
      <dsp:nvSpPr>
        <dsp:cNvPr id="0" name=""/>
        <dsp:cNvSpPr/>
      </dsp:nvSpPr>
      <dsp:spPr>
        <a:xfrm>
          <a:off x="5023885" y="291845"/>
          <a:ext cx="274426" cy="2744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18761D-89D8-4E13-A5B7-5EAEE633941F}">
      <dsp:nvSpPr>
        <dsp:cNvPr id="0" name=""/>
        <dsp:cNvSpPr/>
      </dsp:nvSpPr>
      <dsp:spPr>
        <a:xfrm>
          <a:off x="0" y="1252290"/>
          <a:ext cx="431241" cy="4312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252407-CAB5-4BDD-AA89-714DFDC41EFC}">
      <dsp:nvSpPr>
        <dsp:cNvPr id="0" name=""/>
        <dsp:cNvSpPr/>
      </dsp:nvSpPr>
      <dsp:spPr>
        <a:xfrm>
          <a:off x="5292384" y="1157475"/>
          <a:ext cx="274426" cy="2744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6331BA-2C14-44C6-809A-7EA218BC905C}">
      <dsp:nvSpPr>
        <dsp:cNvPr id="0" name=""/>
        <dsp:cNvSpPr/>
      </dsp:nvSpPr>
      <dsp:spPr>
        <a:xfrm>
          <a:off x="2627103" y="212242"/>
          <a:ext cx="274426" cy="2744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7EF8A0-B721-41FD-BDE5-4038ED01296B}">
      <dsp:nvSpPr>
        <dsp:cNvPr id="0" name=""/>
        <dsp:cNvSpPr/>
      </dsp:nvSpPr>
      <dsp:spPr>
        <a:xfrm>
          <a:off x="3960603" y="0"/>
          <a:ext cx="274426" cy="2744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2FD5FA-C3D7-41F9-B0BF-992F4FA523A7}">
      <dsp:nvSpPr>
        <dsp:cNvPr id="0" name=""/>
        <dsp:cNvSpPr/>
      </dsp:nvSpPr>
      <dsp:spPr>
        <a:xfrm>
          <a:off x="1000614" y="64084"/>
          <a:ext cx="431241" cy="4312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DC7CC8-645A-4BD0-AE55-9B5548A994BA}">
      <dsp:nvSpPr>
        <dsp:cNvPr id="0" name=""/>
        <dsp:cNvSpPr/>
      </dsp:nvSpPr>
      <dsp:spPr>
        <a:xfrm>
          <a:off x="4294314" y="745909"/>
          <a:ext cx="274426" cy="27442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892ADB-A0C3-43B7-8E41-227CFEE49560}">
      <dsp:nvSpPr>
        <dsp:cNvPr id="0" name=""/>
        <dsp:cNvSpPr/>
      </dsp:nvSpPr>
      <dsp:spPr>
        <a:xfrm>
          <a:off x="4952186" y="1883945"/>
          <a:ext cx="274426" cy="2744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706F6C-14A0-471B-9F3B-E45E74592588}">
      <dsp:nvSpPr>
        <dsp:cNvPr id="0" name=""/>
        <dsp:cNvSpPr/>
      </dsp:nvSpPr>
      <dsp:spPr>
        <a:xfrm>
          <a:off x="5240311" y="3318533"/>
          <a:ext cx="705668" cy="70566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63461-C640-4815-99F8-68F7E6D6E457}">
      <dsp:nvSpPr>
        <dsp:cNvPr id="0" name=""/>
        <dsp:cNvSpPr/>
      </dsp:nvSpPr>
      <dsp:spPr>
        <a:xfrm>
          <a:off x="0" y="1984287"/>
          <a:ext cx="274426" cy="2744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FBCBBA-3618-4072-9330-A74DDCF403BC}">
      <dsp:nvSpPr>
        <dsp:cNvPr id="0" name=""/>
        <dsp:cNvSpPr/>
      </dsp:nvSpPr>
      <dsp:spPr>
        <a:xfrm>
          <a:off x="0" y="2895538"/>
          <a:ext cx="431241" cy="4312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79D1C-7AF0-4F77-B4F2-85186845E76A}">
      <dsp:nvSpPr>
        <dsp:cNvPr id="0" name=""/>
        <dsp:cNvSpPr/>
      </dsp:nvSpPr>
      <dsp:spPr>
        <a:xfrm>
          <a:off x="0" y="3859012"/>
          <a:ext cx="627261" cy="62726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D99B5F-1460-40B8-89D7-87140994852C}">
      <dsp:nvSpPr>
        <dsp:cNvPr id="0" name=""/>
        <dsp:cNvSpPr/>
      </dsp:nvSpPr>
      <dsp:spPr>
        <a:xfrm>
          <a:off x="951058" y="4211847"/>
          <a:ext cx="274426" cy="2744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F5807-B601-49D4-806D-A48C6FCB229C}">
      <dsp:nvSpPr>
        <dsp:cNvPr id="0" name=""/>
        <dsp:cNvSpPr/>
      </dsp:nvSpPr>
      <dsp:spPr>
        <a:xfrm>
          <a:off x="3386800" y="483437"/>
          <a:ext cx="431241" cy="4312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E84536-793E-45AD-9399-4B738A62257C}">
      <dsp:nvSpPr>
        <dsp:cNvPr id="0" name=""/>
        <dsp:cNvSpPr/>
      </dsp:nvSpPr>
      <dsp:spPr>
        <a:xfrm>
          <a:off x="1701138" y="4211847"/>
          <a:ext cx="274426" cy="2744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1E04BB-657C-4835-88E5-64BB9EA7B17D}">
      <dsp:nvSpPr>
        <dsp:cNvPr id="0" name=""/>
        <dsp:cNvSpPr/>
      </dsp:nvSpPr>
      <dsp:spPr>
        <a:xfrm>
          <a:off x="2725140" y="3859012"/>
          <a:ext cx="627261" cy="62726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A705A1-1E7B-403C-8FD5-15977B7BAB67}">
      <dsp:nvSpPr>
        <dsp:cNvPr id="0" name=""/>
        <dsp:cNvSpPr/>
      </dsp:nvSpPr>
      <dsp:spPr>
        <a:xfrm>
          <a:off x="4077178" y="4055032"/>
          <a:ext cx="431241" cy="4312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32E29C-E7D3-4B84-BE56-057B0C1E3E69}">
      <dsp:nvSpPr>
        <dsp:cNvPr id="0" name=""/>
        <dsp:cNvSpPr/>
      </dsp:nvSpPr>
      <dsp:spPr>
        <a:xfrm>
          <a:off x="6263476" y="1278736"/>
          <a:ext cx="1266496" cy="193198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6D0272-3EFC-4E9B-95A2-D835C999760C}">
      <dsp:nvSpPr>
        <dsp:cNvPr id="0" name=""/>
        <dsp:cNvSpPr/>
      </dsp:nvSpPr>
      <dsp:spPr>
        <a:xfrm>
          <a:off x="7194087" y="1293014"/>
          <a:ext cx="1266496" cy="1903427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1C439C-C4AD-46C2-AD55-38BBC97808BE}">
      <dsp:nvSpPr>
        <dsp:cNvPr id="0" name=""/>
        <dsp:cNvSpPr/>
      </dsp:nvSpPr>
      <dsp:spPr>
        <a:xfrm>
          <a:off x="8698821" y="645842"/>
          <a:ext cx="2935968" cy="29359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100" kern="1200" dirty="0" smtClean="0"/>
            <a:t>Presentation of the Bill to the NA</a:t>
          </a:r>
          <a:endParaRPr lang="en-US" sz="3100" kern="1200" dirty="0"/>
        </a:p>
      </dsp:txBody>
      <dsp:txXfrm>
        <a:off x="8698821" y="645842"/>
        <a:ext cx="2935968" cy="29359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955755-5F29-4715-95DF-F24C2BFAB516}">
      <dsp:nvSpPr>
        <dsp:cNvPr id="0" name=""/>
        <dsp:cNvSpPr/>
      </dsp:nvSpPr>
      <dsp:spPr>
        <a:xfrm rot="5400000">
          <a:off x="-382289" y="387530"/>
          <a:ext cx="2584051" cy="18194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Oct 2020</a:t>
          </a:r>
          <a:endParaRPr lang="en-US" sz="2400" kern="1200" dirty="0"/>
        </a:p>
      </dsp:txBody>
      <dsp:txXfrm rot="5400000">
        <a:off x="-382289" y="387530"/>
        <a:ext cx="2584051" cy="1819471"/>
      </dsp:txXfrm>
    </dsp:sp>
    <dsp:sp modelId="{04C5DF9B-6412-4B3B-81AC-341923E509AB}">
      <dsp:nvSpPr>
        <dsp:cNvPr id="0" name=""/>
        <dsp:cNvSpPr/>
      </dsp:nvSpPr>
      <dsp:spPr>
        <a:xfrm rot="5400000">
          <a:off x="5542865" y="-3675821"/>
          <a:ext cx="1614161" cy="90975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Project: Start – 14 Oct 2020, end – 30 July 2021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Committee resolved that calls for public comment must be published on 10 December 2020.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Print media and website publication - from 11/12 December 2020</a:t>
          </a:r>
          <a:endParaRPr lang="en-US" sz="2400" kern="1200" dirty="0"/>
        </a:p>
      </dsp:txBody>
      <dsp:txXfrm rot="5400000">
        <a:off x="5542865" y="-3675821"/>
        <a:ext cx="1614161" cy="9097589"/>
      </dsp:txXfrm>
    </dsp:sp>
    <dsp:sp modelId="{0B285EE1-207C-4292-B551-91F7CCC803A7}">
      <dsp:nvSpPr>
        <dsp:cNvPr id="0" name=""/>
        <dsp:cNvSpPr/>
      </dsp:nvSpPr>
      <dsp:spPr>
        <a:xfrm rot="5400000">
          <a:off x="-387607" y="2694165"/>
          <a:ext cx="2584051" cy="180883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Jan 2021</a:t>
          </a:r>
          <a:endParaRPr lang="en-US" sz="2400" kern="1200" dirty="0"/>
        </a:p>
      </dsp:txBody>
      <dsp:txXfrm rot="5400000">
        <a:off x="-387607" y="2694165"/>
        <a:ext cx="2584051" cy="1808835"/>
      </dsp:txXfrm>
    </dsp:sp>
    <dsp:sp modelId="{A30538FE-343D-4A0F-B54A-F042EE81765A}">
      <dsp:nvSpPr>
        <dsp:cNvPr id="0" name=""/>
        <dsp:cNvSpPr/>
      </dsp:nvSpPr>
      <dsp:spPr>
        <a:xfrm rot="5400000">
          <a:off x="5596245" y="-1480851"/>
          <a:ext cx="1679633" cy="9254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kern="1200" dirty="0" smtClean="0"/>
            <a:t>Radio promos aired from 25 January 2021 except for UWFM, Mongana </a:t>
          </a:r>
          <a:r>
            <a:rPr lang="en-ZA" sz="2400" kern="1200" dirty="0" err="1" smtClean="0"/>
            <a:t>Lonene</a:t>
          </a:r>
          <a:r>
            <a:rPr lang="en-ZA" sz="2400" kern="1200" dirty="0" smtClean="0"/>
            <a:t> and </a:t>
          </a:r>
          <a:r>
            <a:rPr lang="en-ZA" sz="2400" kern="1200" dirty="0" err="1" smtClean="0"/>
            <a:t>Phalaphala</a:t>
          </a:r>
          <a:r>
            <a:rPr lang="en-ZA" sz="2400" kern="1200" dirty="0" smtClean="0"/>
            <a:t> FM.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kern="1200" dirty="0" smtClean="0"/>
            <a:t>Social media advertisement published on 29 January 2021. </a:t>
          </a:r>
          <a:endParaRPr lang="en-US" sz="2400" kern="1200" dirty="0"/>
        </a:p>
      </dsp:txBody>
      <dsp:txXfrm rot="5400000">
        <a:off x="5596245" y="-1480851"/>
        <a:ext cx="1679633" cy="92544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DF405A-DD89-4892-AF54-17A6E8C86EDB}">
      <dsp:nvSpPr>
        <dsp:cNvPr id="0" name=""/>
        <dsp:cNvSpPr/>
      </dsp:nvSpPr>
      <dsp:spPr>
        <a:xfrm rot="5400000">
          <a:off x="680678" y="1870488"/>
          <a:ext cx="2151570" cy="358016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BD96B1-3EC6-4D85-860C-29B493F4485E}">
      <dsp:nvSpPr>
        <dsp:cNvPr id="0" name=""/>
        <dsp:cNvSpPr/>
      </dsp:nvSpPr>
      <dsp:spPr>
        <a:xfrm>
          <a:off x="355360" y="2860642"/>
          <a:ext cx="3232192" cy="14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 TLU , IRR and Dear SA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 Duplication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Campaigns </a:t>
          </a:r>
          <a:endParaRPr lang="en-US" sz="2400" kern="1200" dirty="0"/>
        </a:p>
      </dsp:txBody>
      <dsp:txXfrm>
        <a:off x="355360" y="2860642"/>
        <a:ext cx="3232192" cy="1469584"/>
      </dsp:txXfrm>
    </dsp:sp>
    <dsp:sp modelId="{6891A66B-4B72-4C4D-95D0-9488A1CF086A}">
      <dsp:nvSpPr>
        <dsp:cNvPr id="0" name=""/>
        <dsp:cNvSpPr/>
      </dsp:nvSpPr>
      <dsp:spPr>
        <a:xfrm>
          <a:off x="3180729" y="1855081"/>
          <a:ext cx="609847" cy="60984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283AA4-FDFD-45EA-BA28-CAA143D0582F}">
      <dsp:nvSpPr>
        <dsp:cNvPr id="0" name=""/>
        <dsp:cNvSpPr/>
      </dsp:nvSpPr>
      <dsp:spPr>
        <a:xfrm rot="5400000">
          <a:off x="4674926" y="1135915"/>
          <a:ext cx="2151570" cy="358016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768692-2449-4916-BBB3-C3476215190E}">
      <dsp:nvSpPr>
        <dsp:cNvPr id="0" name=""/>
        <dsp:cNvSpPr/>
      </dsp:nvSpPr>
      <dsp:spPr>
        <a:xfrm>
          <a:off x="4312195" y="2121832"/>
          <a:ext cx="3232192" cy="1911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 Media coverage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 Radio promos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Telephonic queries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312195" y="2121832"/>
        <a:ext cx="3232192" cy="1911082"/>
      </dsp:txXfrm>
    </dsp:sp>
    <dsp:sp modelId="{39F41ADC-64BB-4B0C-BD88-5B6FC37797D4}">
      <dsp:nvSpPr>
        <dsp:cNvPr id="0" name=""/>
        <dsp:cNvSpPr/>
      </dsp:nvSpPr>
      <dsp:spPr>
        <a:xfrm>
          <a:off x="7188322" y="1055008"/>
          <a:ext cx="609847" cy="60984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9A8A48-D831-42F8-9E32-5F96AF578DEE}">
      <dsp:nvSpPr>
        <dsp:cNvPr id="0" name=""/>
        <dsp:cNvSpPr/>
      </dsp:nvSpPr>
      <dsp:spPr>
        <a:xfrm rot="5400000">
          <a:off x="8628181" y="344792"/>
          <a:ext cx="2151570" cy="358016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AF2808-94CC-41E6-A9C4-340BF04C3B86}">
      <dsp:nvSpPr>
        <dsp:cNvPr id="0" name=""/>
        <dsp:cNvSpPr/>
      </dsp:nvSpPr>
      <dsp:spPr>
        <a:xfrm>
          <a:off x="8269030" y="929156"/>
          <a:ext cx="3232192" cy="2585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Minimal number of individual submissions than expected</a:t>
          </a:r>
          <a:r>
            <a:rPr lang="en-US" sz="2000" kern="1200" dirty="0" smtClean="0"/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</dsp:txBody>
      <dsp:txXfrm>
        <a:off x="8269030" y="929156"/>
        <a:ext cx="3232192" cy="2585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C0DB2-85BA-4FAB-AF04-6B02291AC475}" type="datetimeFigureOut">
              <a:rPr lang="en-ZA" smtClean="0"/>
              <a:pPr/>
              <a:t>2021/02/04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7FB8-3EA9-4064-8938-87838D7329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12171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32BB-7BF9-4A88-89D5-733142AB3403}" type="datetime1">
              <a:rPr lang="en-ZA" smtClean="0"/>
              <a:pPr/>
              <a:t>2021/02/04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42452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2E47-2A97-465E-81AB-5C958177DB8D}" type="datetime1">
              <a:rPr lang="en-ZA" smtClean="0"/>
              <a:pPr/>
              <a:t>2021/02/04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93348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2A43-2763-4406-81E0-EEDD5CD48994}" type="datetime1">
              <a:rPr lang="en-ZA" smtClean="0"/>
              <a:pPr/>
              <a:t>2021/02/04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98106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4862-38F8-4A8B-A36E-7E37107F27C8}" type="datetime1">
              <a:rPr lang="en-ZA" smtClean="0"/>
              <a:pPr/>
              <a:t>2021/02/04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9149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75EC-1124-485B-8EC3-9F70F73E52E4}" type="datetime1">
              <a:rPr lang="en-ZA" smtClean="0"/>
              <a:pPr/>
              <a:t>2021/02/04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99145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C0EC-D236-4B28-8ACA-BEAB8BF73425}" type="datetime1">
              <a:rPr lang="en-ZA" smtClean="0"/>
              <a:pPr/>
              <a:t>2021/02/04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44779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9908-5C30-43DE-A408-A5F1FA826EEB}" type="datetime1">
              <a:rPr lang="en-ZA" smtClean="0"/>
              <a:pPr/>
              <a:t>2021/02/04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01513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789F-C618-4858-8010-CD95882E3F92}" type="datetime1">
              <a:rPr lang="en-ZA" smtClean="0"/>
              <a:pPr/>
              <a:t>2021/02/04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99058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4E9C-75F2-4264-BFEA-2FD7A98B4467}" type="datetime1">
              <a:rPr lang="en-ZA" smtClean="0"/>
              <a:pPr/>
              <a:t>2021/02/04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99984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DEF9-7DA9-4F48-8849-B0650E964E36}" type="datetime1">
              <a:rPr lang="en-ZA" smtClean="0"/>
              <a:pPr/>
              <a:t>2021/02/04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73872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7693-3FBF-49C0-BA0F-F77680978B97}" type="datetime1">
              <a:rPr lang="en-ZA" smtClean="0"/>
              <a:pPr/>
              <a:t>2021/02/04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189228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B5BAD-C863-4BD9-8390-2E294942DBAD}" type="datetime1">
              <a:rPr lang="en-ZA" smtClean="0"/>
              <a:pPr/>
              <a:t>2021/02/04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D6699-6D31-4A01-B74D-84B54206AB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13758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UqG2TXTBNzhsy45i8" TargetMode="External"/><Relationship Id="rId2" Type="http://schemas.openxmlformats.org/officeDocument/2006/relationships/hyperlink" Target="mailto:Expropriationbill@parliament.gov.z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315825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839201" y="822583"/>
            <a:ext cx="32337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cs typeface="Arial" panose="020B0604020202020204" pitchFamily="34" charset="0"/>
              </a:rPr>
              <a:t>THE EXPROPRIATION BILL [B23-2020]</a:t>
            </a:r>
            <a:endParaRPr lang="en-US" sz="2800" b="1" i="1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sz="2400" b="1" dirty="0" smtClean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2400" b="1" i="1" dirty="0" smtClean="0">
                <a:cs typeface="Arial" panose="020B0604020202020204" pitchFamily="34" charset="0"/>
              </a:rPr>
              <a:t>Project Update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2400" b="1" i="1" dirty="0" smtClean="0">
                <a:cs typeface="Arial" panose="020B0604020202020204" pitchFamily="34" charset="0"/>
              </a:rPr>
              <a:t>3 February 2021</a:t>
            </a:r>
            <a:endParaRPr lang="en-US" sz="2400" b="1" i="1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sz="1600" b="1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6342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ZA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OBSERVATIONS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10</a:t>
            </a:fld>
            <a:endParaRPr lang="en-ZA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45795541"/>
              </p:ext>
            </p:extLst>
          </p:nvPr>
        </p:nvGraphicFramePr>
        <p:xfrm>
          <a:off x="442912" y="1871663"/>
          <a:ext cx="11501437" cy="465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2912" y="2883711"/>
            <a:ext cx="2743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smtClean="0"/>
              <a:t>1. </a:t>
            </a:r>
            <a:r>
              <a:rPr lang="en-ZA" sz="2800" b="1" dirty="0" smtClean="0"/>
              <a:t>Submissions per Organisations</a:t>
            </a:r>
            <a:endParaRPr lang="en-Z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88668" y="2348716"/>
            <a:ext cx="3014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/>
              <a:t>2. Submission uptake per province</a:t>
            </a:r>
            <a:endParaRPr lang="en-ZA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1929604"/>
            <a:ext cx="35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/>
              <a:t>3.Idividual submissions</a:t>
            </a:r>
            <a:endParaRPr lang="en-ZA" sz="2800" b="1" dirty="0"/>
          </a:p>
        </p:txBody>
      </p:sp>
    </p:spTree>
    <p:extLst>
      <p:ext uri="{BB962C8B-B14F-4D97-AF65-F5344CB8AC3E}">
        <p14:creationId xmlns="" xmlns:p14="http://schemas.microsoft.com/office/powerpoint/2010/main" val="4951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ANALYSIS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11</a:t>
            </a:fld>
            <a:endParaRPr lang="en-Z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5738" y="1825625"/>
            <a:ext cx="11772900" cy="4895850"/>
          </a:xfrm>
        </p:spPr>
        <p:txBody>
          <a:bodyPr>
            <a:normAutofit/>
          </a:bodyPr>
          <a:lstStyle/>
          <a:p>
            <a:pPr algn="just"/>
            <a:r>
              <a:rPr lang="en-ZA" sz="2600" dirty="0"/>
              <a:t>The main feature of electronic submissions on legislation is that we </a:t>
            </a:r>
            <a:r>
              <a:rPr lang="en-ZA" sz="2600" dirty="0" smtClean="0"/>
              <a:t>received </a:t>
            </a:r>
            <a:r>
              <a:rPr lang="en-ZA" sz="2600" dirty="0"/>
              <a:t>a high number of submissions, but a lower number of people participating. </a:t>
            </a:r>
            <a:endParaRPr lang="en-ZA" sz="2600" dirty="0" smtClean="0"/>
          </a:p>
          <a:p>
            <a:pPr marL="0" indent="0">
              <a:buNone/>
            </a:pPr>
            <a:endParaRPr lang="en-ZA" sz="2600" dirty="0" smtClean="0"/>
          </a:p>
          <a:p>
            <a:r>
              <a:rPr lang="en-ZA" sz="2600" dirty="0" smtClean="0"/>
              <a:t>We </a:t>
            </a:r>
            <a:r>
              <a:rPr lang="en-ZA" sz="2600" dirty="0"/>
              <a:t>also have a lower diversity of views on the piece of legislation under review</a:t>
            </a:r>
            <a:r>
              <a:rPr lang="en-ZA" sz="2600" dirty="0" smtClean="0"/>
              <a:t>.</a:t>
            </a:r>
          </a:p>
          <a:p>
            <a:pPr marL="0" indent="0">
              <a:buNone/>
            </a:pPr>
            <a:endParaRPr lang="en-ZA" sz="2600" dirty="0" smtClean="0"/>
          </a:p>
          <a:p>
            <a:r>
              <a:rPr lang="en-ZA" sz="2600" dirty="0"/>
              <a:t>Since the weekend of 29 January till the first week of February </a:t>
            </a:r>
            <a:r>
              <a:rPr lang="en-ZA" sz="2600" dirty="0" smtClean="0"/>
              <a:t>2021, tens of </a:t>
            </a:r>
            <a:r>
              <a:rPr lang="en-ZA" sz="2600" dirty="0"/>
              <a:t>thousands of emails appeared in the name of a number of organizations, including the </a:t>
            </a:r>
            <a:r>
              <a:rPr lang="en-ZA" sz="2600" b="1" dirty="0"/>
              <a:t>SA Institute of Race Relations (SA IRR), </a:t>
            </a:r>
            <a:r>
              <a:rPr lang="en-ZA" sz="2600" b="1" dirty="0" err="1"/>
              <a:t>AfriForum</a:t>
            </a:r>
            <a:r>
              <a:rPr lang="en-ZA" sz="2600" b="1" dirty="0"/>
              <a:t> (onteiening.co.za), </a:t>
            </a:r>
            <a:r>
              <a:rPr lang="en-ZA" sz="2600" b="1" dirty="0" smtClean="0"/>
              <a:t>Free </a:t>
            </a:r>
            <a:r>
              <a:rPr lang="en-ZA" sz="2600" b="1" dirty="0"/>
              <a:t>State Agriculture</a:t>
            </a:r>
            <a:r>
              <a:rPr lang="en-ZA" sz="2600" dirty="0"/>
              <a:t> (</a:t>
            </a:r>
            <a:r>
              <a:rPr lang="en-ZA" sz="2600" b="1" dirty="0"/>
              <a:t>FSA</a:t>
            </a:r>
            <a:r>
              <a:rPr lang="en-ZA" sz="2600" b="1" dirty="0" smtClean="0"/>
              <a:t>)</a:t>
            </a:r>
            <a:r>
              <a:rPr lang="en-ZA" sz="2600" dirty="0"/>
              <a:t> </a:t>
            </a:r>
            <a:r>
              <a:rPr lang="en-ZA" sz="2600" dirty="0" smtClean="0"/>
              <a:t>and </a:t>
            </a:r>
            <a:r>
              <a:rPr lang="en-ZA" sz="2600" b="1" dirty="0" err="1" smtClean="0"/>
              <a:t>DearSA</a:t>
            </a:r>
            <a:r>
              <a:rPr lang="en-ZA" sz="2600" b="1" dirty="0" smtClean="0"/>
              <a:t>. </a:t>
            </a:r>
            <a:endParaRPr lang="en-ZA" sz="2600" dirty="0" smtClean="0"/>
          </a:p>
          <a:p>
            <a:endParaRPr lang="en-ZA" dirty="0" smtClean="0"/>
          </a:p>
        </p:txBody>
      </p:sp>
    </p:spTree>
    <p:extLst>
      <p:ext uri="{BB962C8B-B14F-4D97-AF65-F5344CB8AC3E}">
        <p14:creationId xmlns="" xmlns:p14="http://schemas.microsoft.com/office/powerpoint/2010/main" val="28256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cont...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12</a:t>
            </a:fld>
            <a:endParaRPr lang="en-Z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5738" y="1825625"/>
            <a:ext cx="11772900" cy="48958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ZA" dirty="0"/>
              <a:t>The majority of the bulk e-mails from these organisations i.e. the IRR; </a:t>
            </a:r>
            <a:r>
              <a:rPr lang="en-ZA" dirty="0" err="1"/>
              <a:t>AfriForum</a:t>
            </a:r>
            <a:r>
              <a:rPr lang="en-ZA" dirty="0"/>
              <a:t>; </a:t>
            </a:r>
            <a:r>
              <a:rPr lang="en-ZA" dirty="0" err="1"/>
              <a:t>DearSA</a:t>
            </a:r>
            <a:r>
              <a:rPr lang="en-ZA" dirty="0"/>
              <a:t>; FSA in the main provide a single narrative, opposing the Expropriation Bill in the form of thousands of e-mails. </a:t>
            </a:r>
          </a:p>
          <a:p>
            <a:pPr lvl="0"/>
            <a:r>
              <a:rPr lang="en-ZA" dirty="0"/>
              <a:t>TLU SA specifically opposed the nil compensation provision and suggested that the Expropriation Act (No. 63 of 1975) should remain in force.</a:t>
            </a:r>
          </a:p>
          <a:p>
            <a:pPr lvl="0"/>
            <a:r>
              <a:rPr lang="en-ZA" dirty="0" err="1"/>
              <a:t>DearSA</a:t>
            </a:r>
            <a:r>
              <a:rPr lang="en-ZA" dirty="0"/>
              <a:t> focused mainly on Chapter 4 Powers of the Minister to Expropriate; Chapter 4: Intention to Expropriate and Expropriation of Property; Chapter 5: Compensation for Expropriation; and Chapter 8: Withdrawal of Expropriation. </a:t>
            </a:r>
          </a:p>
          <a:p>
            <a:pPr lvl="0"/>
            <a:r>
              <a:rPr lang="en-ZA" dirty="0"/>
              <a:t>Decisions need to be taken on how the written submissions may be viewed, as individuals are providing a single narrative through large organisations. </a:t>
            </a:r>
          </a:p>
          <a:p>
            <a:pPr lvl="0"/>
            <a:r>
              <a:rPr lang="en-ZA" dirty="0"/>
              <a:t>Two substantive submissions provided detailed suggestions on </a:t>
            </a:r>
            <a:r>
              <a:rPr lang="en-ZA" dirty="0" smtClean="0"/>
              <a:t>clauses</a:t>
            </a:r>
            <a:r>
              <a:rPr lang="en-ZA" dirty="0"/>
              <a:t>, related to timeframes, definitions, and impediments to </a:t>
            </a:r>
            <a:r>
              <a:rPr lang="en-ZA" dirty="0" smtClean="0"/>
              <a:t>implementation </a:t>
            </a:r>
            <a:r>
              <a:rPr lang="en-ZA" dirty="0"/>
              <a:t>of some provisions specific to the Bill.</a:t>
            </a:r>
          </a:p>
          <a:p>
            <a:endParaRPr lang="en-ZA" dirty="0" smtClean="0"/>
          </a:p>
        </p:txBody>
      </p:sp>
    </p:spTree>
    <p:extLst>
      <p:ext uri="{BB962C8B-B14F-4D97-AF65-F5344CB8AC3E}">
        <p14:creationId xmlns="" xmlns:p14="http://schemas.microsoft.com/office/powerpoint/2010/main" val="368184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ZA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13</a:t>
            </a:fld>
            <a:endParaRPr lang="en-Z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5738" y="1825625"/>
            <a:ext cx="11772900" cy="48958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b="1" dirty="0" smtClean="0"/>
              <a:t>Content of Submissions from TLU</a:t>
            </a:r>
          </a:p>
          <a:p>
            <a:pPr algn="just"/>
            <a:r>
              <a:rPr lang="en-ZA" dirty="0" smtClean="0"/>
              <a:t>Strongly </a:t>
            </a:r>
            <a:r>
              <a:rPr lang="en-ZA" dirty="0"/>
              <a:t>disagree with the repealment of the existing Expropriation Act 63 of </a:t>
            </a:r>
            <a:r>
              <a:rPr lang="en-ZA" dirty="0" smtClean="0"/>
              <a:t>1975. </a:t>
            </a:r>
            <a:r>
              <a:rPr lang="en-ZA" dirty="0"/>
              <a:t/>
            </a:r>
            <a:br>
              <a:rPr lang="en-ZA" dirty="0"/>
            </a:br>
            <a:endParaRPr lang="en-ZA" dirty="0" smtClean="0"/>
          </a:p>
          <a:p>
            <a:r>
              <a:rPr lang="en-ZA" dirty="0" smtClean="0"/>
              <a:t>I </a:t>
            </a:r>
            <a:r>
              <a:rPr lang="en-ZA" dirty="0"/>
              <a:t>do not agree that there should be instances where nil compensation is just and equitable . </a:t>
            </a:r>
            <a:br>
              <a:rPr lang="en-ZA" dirty="0"/>
            </a:br>
            <a:endParaRPr lang="en-ZA" dirty="0" smtClean="0"/>
          </a:p>
          <a:p>
            <a:r>
              <a:rPr lang="en-ZA" dirty="0" smtClean="0"/>
              <a:t>Private </a:t>
            </a:r>
            <a:r>
              <a:rPr lang="en-ZA" dirty="0"/>
              <a:t>ownership should be protected by the </a:t>
            </a:r>
            <a:r>
              <a:rPr lang="en-ZA" dirty="0" smtClean="0"/>
              <a:t>law. </a:t>
            </a:r>
          </a:p>
          <a:p>
            <a:r>
              <a:rPr lang="en-ZA" dirty="0" smtClean="0"/>
              <a:t>Do not </a:t>
            </a:r>
            <a:r>
              <a:rPr lang="en-ZA" dirty="0"/>
              <a:t>agree that there should be instances where nil compensation is just and </a:t>
            </a:r>
            <a:r>
              <a:rPr lang="en-ZA" dirty="0" smtClean="0"/>
              <a:t>equitable.</a:t>
            </a:r>
            <a:endParaRPr lang="en-ZA" dirty="0"/>
          </a:p>
          <a:p>
            <a:r>
              <a:rPr lang="en-ZA" dirty="0"/>
              <a:t>  Do not agree that there should be instances where nil compensation is just and equitable</a:t>
            </a:r>
          </a:p>
          <a:p>
            <a:r>
              <a:rPr lang="en-ZA" dirty="0"/>
              <a:t> Private ownership is the core of a healthy economy and community</a:t>
            </a:r>
          </a:p>
          <a:p>
            <a:r>
              <a:rPr lang="en-ZA" dirty="0"/>
              <a:t> Private ownership should be protected by the law</a:t>
            </a:r>
          </a:p>
          <a:p>
            <a:pPr marL="0" indent="0">
              <a:buNone/>
            </a:pPr>
            <a:endParaRPr lang="en-ZA" dirty="0" smtClean="0"/>
          </a:p>
        </p:txBody>
      </p:sp>
    </p:spTree>
    <p:extLst>
      <p:ext uri="{BB962C8B-B14F-4D97-AF65-F5344CB8AC3E}">
        <p14:creationId xmlns="" xmlns:p14="http://schemas.microsoft.com/office/powerpoint/2010/main" val="31273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ZA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14</a:t>
            </a:fld>
            <a:endParaRPr lang="en-Z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5738" y="1825625"/>
            <a:ext cx="11772900" cy="4895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ZA" sz="2600" b="1" dirty="0"/>
              <a:t>Content of Submissions from SA </a:t>
            </a:r>
            <a:r>
              <a:rPr lang="en-ZA" sz="2600" b="1" dirty="0" smtClean="0"/>
              <a:t>IRR</a:t>
            </a:r>
          </a:p>
          <a:p>
            <a:pPr marL="0" indent="0" algn="just">
              <a:buNone/>
            </a:pPr>
            <a:endParaRPr lang="en-ZA" sz="2600" dirty="0"/>
          </a:p>
          <a:p>
            <a:pPr algn="just"/>
            <a:r>
              <a:rPr lang="en-ZA" sz="2600" dirty="0"/>
              <a:t>The bill will allow the government to seize ownership or control of both land and many other assets.</a:t>
            </a:r>
          </a:p>
          <a:p>
            <a:pPr algn="just"/>
            <a:r>
              <a:rPr lang="en-ZA" sz="2600" dirty="0"/>
              <a:t>The definition of ‘property’ makes people vulnerable to lose all rights, improvements </a:t>
            </a:r>
            <a:r>
              <a:rPr lang="en-ZA" sz="2600" dirty="0" err="1"/>
              <a:t>etc</a:t>
            </a:r>
            <a:r>
              <a:rPr lang="en-ZA" sz="2600" dirty="0"/>
              <a:t> due to expropriation for ‘nil’ or inadequate compensation.</a:t>
            </a:r>
          </a:p>
          <a:p>
            <a:pPr algn="just"/>
            <a:r>
              <a:rPr lang="en-ZA" sz="2600" dirty="0"/>
              <a:t>Fear that the bill is not merely about land reform as argued by government.</a:t>
            </a:r>
          </a:p>
          <a:p>
            <a:pPr algn="just"/>
            <a:r>
              <a:rPr lang="en-ZA" sz="2600" dirty="0"/>
              <a:t>Fear that ‘nil compensation’ may be wider applied than is described in the draft bill.</a:t>
            </a:r>
          </a:p>
          <a:p>
            <a:pPr algn="just"/>
            <a:r>
              <a:rPr lang="en-ZA" sz="2600" dirty="0"/>
              <a:t>The Bill’s procedures for expropriation are heavily skewed in favour of the state.</a:t>
            </a:r>
          </a:p>
          <a:p>
            <a:pPr marL="0" indent="0" algn="just">
              <a:buNone/>
            </a:pPr>
            <a:endParaRPr lang="en-ZA" dirty="0" smtClean="0"/>
          </a:p>
        </p:txBody>
      </p:sp>
    </p:spTree>
    <p:extLst>
      <p:ext uri="{BB962C8B-B14F-4D97-AF65-F5344CB8AC3E}">
        <p14:creationId xmlns="" xmlns:p14="http://schemas.microsoft.com/office/powerpoint/2010/main" val="13292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ZA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15</a:t>
            </a:fld>
            <a:endParaRPr lang="en-Z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5738" y="1800224"/>
            <a:ext cx="11772900" cy="505777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ZA" sz="4200" b="1" dirty="0"/>
              <a:t>SA IRR Content of Submissions </a:t>
            </a:r>
            <a:r>
              <a:rPr lang="en-ZA" sz="4200" dirty="0"/>
              <a:t>(continued) </a:t>
            </a:r>
          </a:p>
          <a:p>
            <a:pPr algn="just"/>
            <a:r>
              <a:rPr lang="en-ZA" sz="4200" dirty="0"/>
              <a:t>Under notice to expropriate, ownership and the right to possess the property will automatically pass to the expropriating authority.</a:t>
            </a:r>
          </a:p>
          <a:p>
            <a:pPr algn="just"/>
            <a:r>
              <a:rPr lang="en-ZA" sz="4200" dirty="0"/>
              <a:t>Payment of compensation – timeframes vague &amp; contesting the process in court – fear of costly litigation.</a:t>
            </a:r>
          </a:p>
          <a:p>
            <a:pPr algn="just"/>
            <a:r>
              <a:rPr lang="en-ZA" sz="4200" dirty="0"/>
              <a:t>Fear – expropriated owners will remain with bond and loan debt.</a:t>
            </a:r>
          </a:p>
          <a:p>
            <a:pPr marL="0" indent="0" algn="just">
              <a:buNone/>
            </a:pPr>
            <a:endParaRPr lang="en-ZA" sz="4200" dirty="0"/>
          </a:p>
          <a:p>
            <a:pPr marL="0" indent="0" algn="just">
              <a:buNone/>
            </a:pPr>
            <a:r>
              <a:rPr lang="en-ZA" sz="4200" b="1" dirty="0"/>
              <a:t>FSA Content of Submissions (As part of broad campaign under “Stop Expropriation” </a:t>
            </a:r>
            <a:r>
              <a:rPr lang="en-ZA" sz="4200" b="1" dirty="0" err="1"/>
              <a:t>DearSA</a:t>
            </a:r>
            <a:r>
              <a:rPr lang="en-ZA" sz="4200" b="1" dirty="0"/>
              <a:t> and SAIRR)</a:t>
            </a:r>
          </a:p>
          <a:p>
            <a:pPr algn="just"/>
            <a:r>
              <a:rPr lang="en-ZA" sz="4200" dirty="0"/>
              <a:t>consider the following as unacceptable aspects of the bill and as a risk to individual submitters’ civil liberties:</a:t>
            </a:r>
          </a:p>
          <a:p>
            <a:pPr lvl="0" algn="just"/>
            <a:r>
              <a:rPr lang="en-ZA" sz="4200" dirty="0"/>
              <a:t>De-facto state control of all property (Clause: 3)</a:t>
            </a:r>
          </a:p>
          <a:p>
            <a:pPr lvl="0" algn="just"/>
            <a:r>
              <a:rPr lang="en-ZA" sz="4200" dirty="0"/>
              <a:t>Municipalities will have the right to apply and regulate this law (Clause: 1)</a:t>
            </a:r>
          </a:p>
          <a:p>
            <a:pPr lvl="0" algn="just"/>
            <a:r>
              <a:rPr lang="en-ZA" sz="4200" dirty="0"/>
              <a:t>Expropriation in “public interest ”is broadly defined and as such implies that any reason can be used for expropriation. (Clause: 1)</a:t>
            </a:r>
          </a:p>
          <a:p>
            <a:pPr marL="0" indent="0" algn="just">
              <a:buNone/>
            </a:pPr>
            <a:endParaRPr lang="en-ZA" dirty="0" smtClean="0"/>
          </a:p>
        </p:txBody>
      </p:sp>
    </p:spTree>
    <p:extLst>
      <p:ext uri="{BB962C8B-B14F-4D97-AF65-F5344CB8AC3E}">
        <p14:creationId xmlns="" xmlns:p14="http://schemas.microsoft.com/office/powerpoint/2010/main" val="27199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ZA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16</a:t>
            </a:fld>
            <a:endParaRPr lang="en-Z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5738" y="1825625"/>
            <a:ext cx="11772900" cy="489585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ZA" b="1" dirty="0"/>
              <a:t>FSA Content of Submissions (As part of broad campaign under “Stop Expropriation” </a:t>
            </a:r>
            <a:r>
              <a:rPr lang="en-ZA" b="1" dirty="0" err="1"/>
              <a:t>DearSA</a:t>
            </a:r>
            <a:r>
              <a:rPr lang="en-ZA" b="1" dirty="0"/>
              <a:t> and SAIRR) (continued)</a:t>
            </a:r>
          </a:p>
          <a:p>
            <a:pPr marL="0" indent="0" algn="just">
              <a:buNone/>
            </a:pPr>
            <a:r>
              <a:rPr lang="en-ZA" b="1" dirty="0"/>
              <a:t>Position on the legislative issue regarding property rights</a:t>
            </a:r>
            <a:endParaRPr lang="en-ZA" dirty="0"/>
          </a:p>
          <a:p>
            <a:pPr lvl="0" algn="just"/>
            <a:r>
              <a:rPr lang="en-ZA" dirty="0"/>
              <a:t>I reject any amendment to section 25 of the Constitution of the Republic of South Africa (No. 108 of 1996) or any current similar bills as such amendments may have a negative impact on the right to property. Any expropriation of private property without compensation is completely rejected.</a:t>
            </a:r>
          </a:p>
          <a:p>
            <a:pPr lvl="0" algn="just"/>
            <a:r>
              <a:rPr lang="en-ZA" dirty="0"/>
              <a:t>Support future-oriented, economically sustainable agricultural development that aims to pursue the expansion of the agricultural sector as well as food security to the people of South and Southern Africa.</a:t>
            </a:r>
          </a:p>
          <a:p>
            <a:pPr lvl="0" algn="just"/>
            <a:r>
              <a:rPr lang="en-ZA" dirty="0"/>
              <a:t>The state, commercial banks, and other financing institutions must establish financing models that provide full title to all new entrants to agriculture.</a:t>
            </a:r>
          </a:p>
          <a:p>
            <a:pPr lvl="0" algn="just"/>
            <a:r>
              <a:rPr lang="en-ZA" dirty="0"/>
              <a:t>Property rights must be expanded to be accessible for all South Africans. The Expropriation Bill diminishes and threatens property rights.</a:t>
            </a:r>
          </a:p>
          <a:p>
            <a:pPr marL="0" indent="0" algn="just">
              <a:buNone/>
            </a:pPr>
            <a:endParaRPr lang="en-ZA" dirty="0" smtClean="0"/>
          </a:p>
        </p:txBody>
      </p:sp>
    </p:spTree>
    <p:extLst>
      <p:ext uri="{BB962C8B-B14F-4D97-AF65-F5344CB8AC3E}">
        <p14:creationId xmlns="" xmlns:p14="http://schemas.microsoft.com/office/powerpoint/2010/main" val="1916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RECOMMENDATIONS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17</a:t>
            </a:fld>
            <a:endParaRPr lang="en-Z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5738" y="1825625"/>
            <a:ext cx="11772900" cy="489585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Sponsor to source more funding for the project and provide feedback to the Committee by no later than 10 February 2021.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PCS to draft a media plan and submit to the Committee by no later than 10 February 2021.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Embark on a drive to clarify the objectives of the Expropriation Bill (through interviews, Public Education Unit, radio and video promos).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of the public comments submission deadline to 28 February 2021 to accommodate further submissions.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Postponement of public hearings for commencement in March 2021 to make space for potential ease of COVID19 lockdown restrictions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 smtClean="0"/>
          </a:p>
        </p:txBody>
      </p:sp>
    </p:spTree>
    <p:extLst>
      <p:ext uri="{BB962C8B-B14F-4D97-AF65-F5344CB8AC3E}">
        <p14:creationId xmlns="" xmlns:p14="http://schemas.microsoft.com/office/powerpoint/2010/main" val="7212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18</a:t>
            </a:fld>
            <a:endParaRPr lang="en-ZA"/>
          </a:p>
        </p:txBody>
      </p:sp>
      <p:pic>
        <p:nvPicPr>
          <p:cNvPr id="14" name="Content Placeholder 13" descr="Comment &lt;strong&gt;thank you&lt;/strong&gt; - Anne Jenn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45" r="5814"/>
          <a:stretch/>
        </p:blipFill>
        <p:spPr>
          <a:xfrm>
            <a:off x="2714625" y="1690689"/>
            <a:ext cx="6372225" cy="5030786"/>
          </a:xfrm>
        </p:spPr>
      </p:pic>
    </p:spTree>
    <p:extLst>
      <p:ext uri="{BB962C8B-B14F-4D97-AF65-F5344CB8AC3E}">
        <p14:creationId xmlns="" xmlns:p14="http://schemas.microsoft.com/office/powerpoint/2010/main" val="29493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 challenges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Submissions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pPr marL="0" lvl="0" indent="0">
              <a:buNone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0254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BACKGROUND</a:t>
            </a:r>
            <a:b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(a) FORMAL STAGES OF LEGISATION: RULE 286 (6)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3</a:t>
            </a:fld>
            <a:endParaRPr lang="en-ZA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79823397"/>
              </p:ext>
            </p:extLst>
          </p:nvPr>
        </p:nvGraphicFramePr>
        <p:xfrm>
          <a:off x="150019" y="1778795"/>
          <a:ext cx="11891962" cy="448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580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72255448"/>
              </p:ext>
            </p:extLst>
          </p:nvPr>
        </p:nvGraphicFramePr>
        <p:xfrm>
          <a:off x="838200" y="1825625"/>
          <a:ext cx="11063288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BACKGROUND</a:t>
            </a:r>
            <a:br>
              <a:rPr lang="en-ZA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(b) UPDATE ON PROGRESS TO DATE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73872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PROCESS CHALLENGES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5</a:t>
            </a:fld>
            <a:endParaRPr lang="en-ZA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884766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14324" y="1825625"/>
            <a:ext cx="1187767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(funding)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Lack of media plan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COVID19 : Alert level 3 lockdown restrictions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Public Education</a:t>
            </a:r>
          </a:p>
          <a:p>
            <a:pPr marL="0" indent="0">
              <a:buNone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2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ZA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SUBMISSIONS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6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8" y="1825625"/>
            <a:ext cx="11772900" cy="48958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ZA" b="1" dirty="0" smtClean="0"/>
              <a:t>Electronic mail </a:t>
            </a:r>
            <a:r>
              <a:rPr lang="en-ZA" dirty="0" smtClean="0"/>
              <a:t>(</a:t>
            </a:r>
            <a:r>
              <a:rPr lang="en-ZA" dirty="0" smtClean="0">
                <a:hlinkClick r:id="rId2"/>
              </a:rPr>
              <a:t>Expropriationbill@parliament.gov.za</a:t>
            </a:r>
            <a:r>
              <a:rPr lang="en-ZA" dirty="0" smtClean="0"/>
              <a:t>)</a:t>
            </a:r>
          </a:p>
          <a:p>
            <a:pPr marL="0" indent="0">
              <a:buNone/>
            </a:pPr>
            <a:r>
              <a:rPr lang="en-ZA" dirty="0" smtClean="0"/>
              <a:t>        - 3955 submitted before 10 December 2020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    - 3994 submitted as at 29 January 2021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    - 37795 submitted as at 1 February 2021</a:t>
            </a:r>
          </a:p>
          <a:p>
            <a:pPr marL="0" indent="0">
              <a:buNone/>
            </a:pPr>
            <a:endParaRPr lang="en-ZA" dirty="0" smtClean="0"/>
          </a:p>
          <a:p>
            <a:pPr marL="514350" indent="-514350">
              <a:buAutoNum type="arabicPeriod" startAt="2"/>
            </a:pPr>
            <a:r>
              <a:rPr lang="en-ZA" b="1" dirty="0" smtClean="0"/>
              <a:t>Electronic </a:t>
            </a:r>
            <a:r>
              <a:rPr lang="en-ZA" b="1" dirty="0"/>
              <a:t>form </a:t>
            </a:r>
            <a:r>
              <a:rPr lang="en-ZA" dirty="0" smtClean="0"/>
              <a:t>(</a:t>
            </a:r>
            <a:r>
              <a:rPr lang="en-ZA" dirty="0" smtClean="0">
                <a:hlinkClick r:id="rId3"/>
              </a:rPr>
              <a:t>https</a:t>
            </a:r>
            <a:r>
              <a:rPr lang="en-ZA" dirty="0">
                <a:hlinkClick r:id="rId3"/>
              </a:rPr>
              <a:t>://</a:t>
            </a:r>
            <a:r>
              <a:rPr lang="en-ZA" dirty="0" smtClean="0">
                <a:hlinkClick r:id="rId3"/>
              </a:rPr>
              <a:t>forms.gle/UqG2TXTBNzhsy45i8</a:t>
            </a:r>
            <a:r>
              <a:rPr lang="en-ZA" dirty="0" smtClean="0"/>
              <a:t> )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    - 69 submitted before 25 January 2021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    - 121 submitted as at 29 January 2021</a:t>
            </a:r>
          </a:p>
          <a:p>
            <a:pPr marL="0" indent="0">
              <a:buNone/>
            </a:pPr>
            <a:r>
              <a:rPr lang="en-ZA" dirty="0"/>
              <a:t> </a:t>
            </a:r>
            <a:r>
              <a:rPr lang="en-ZA" dirty="0" smtClean="0"/>
              <a:t>       - 216 submitted as at 1 February 2021</a:t>
            </a:r>
          </a:p>
          <a:p>
            <a:pPr marL="0" indent="0">
              <a:buNone/>
            </a:pPr>
            <a:r>
              <a:rPr lang="en-ZA" b="1" dirty="0" smtClean="0"/>
              <a:t>3.    </a:t>
            </a:r>
            <a:r>
              <a:rPr lang="en-ZA" b="1" dirty="0" err="1" smtClean="0"/>
              <a:t>Whatsapp</a:t>
            </a:r>
            <a:r>
              <a:rPr lang="en-ZA" b="1" dirty="0" smtClean="0"/>
              <a:t> number </a:t>
            </a:r>
            <a:r>
              <a:rPr lang="en-ZA" dirty="0" smtClean="0"/>
              <a:t>(060 550 9848)</a:t>
            </a:r>
          </a:p>
          <a:p>
            <a:pPr marL="0" indent="0">
              <a:buNone/>
            </a:pPr>
            <a:r>
              <a:rPr lang="en-ZA" b="1" dirty="0" smtClean="0"/>
              <a:t>4.    Due date </a:t>
            </a:r>
            <a:r>
              <a:rPr lang="en-ZA" dirty="0" smtClean="0"/>
              <a:t>for all submissions is 10 February 2021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2993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STATISTICS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7</a:t>
            </a:fld>
            <a:endParaRPr lang="en-ZA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4831" t="21569" r="29470" b="30409"/>
          <a:stretch/>
        </p:blipFill>
        <p:spPr>
          <a:xfrm>
            <a:off x="0" y="1690689"/>
            <a:ext cx="12192000" cy="5167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82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STATISTICS cont..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8</a:t>
            </a:fld>
            <a:endParaRPr lang="en-Z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771" t="36519" r="50495" b="22766"/>
          <a:stretch/>
        </p:blipFill>
        <p:spPr>
          <a:xfrm>
            <a:off x="8815388" y="1887101"/>
            <a:ext cx="3272237" cy="3357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59" t="34374" r="50184" b="23243"/>
          <a:stretch/>
        </p:blipFill>
        <p:spPr>
          <a:xfrm>
            <a:off x="5915025" y="1690688"/>
            <a:ext cx="3543299" cy="3524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/>
          <a:srcRect l="24669" t="37350" r="50846" b="23242"/>
          <a:stretch/>
        </p:blipFill>
        <p:spPr>
          <a:xfrm>
            <a:off x="10750" y="1916829"/>
            <a:ext cx="3318545" cy="3298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61" t="37601" r="47419" b="22278"/>
          <a:stretch/>
        </p:blipFill>
        <p:spPr>
          <a:xfrm>
            <a:off x="3068368" y="1857374"/>
            <a:ext cx="3475307" cy="3357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18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EFBD47"/>
          </a:solidFill>
        </p:spPr>
        <p:txBody>
          <a:bodyPr/>
          <a:lstStyle/>
          <a:p>
            <a:pPr algn="ctr">
              <a:defRPr/>
            </a:pP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STATISTICS </a:t>
            </a:r>
            <a:r>
              <a:rPr lang="en-ZA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Z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D6699-6D31-4A01-B74D-84B54206AB67}" type="slidenum">
              <a:rPr lang="en-ZA" smtClean="0"/>
              <a:pPr/>
              <a:t>9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14742" t="23633" r="32978" b="26368"/>
          <a:stretch/>
        </p:blipFill>
        <p:spPr>
          <a:xfrm>
            <a:off x="909637" y="1690689"/>
            <a:ext cx="10372725" cy="5129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18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1158</Words>
  <Application>Microsoft Office PowerPoint</Application>
  <PresentationFormat>Custom</PresentationFormat>
  <Paragraphs>140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CONTENTS</vt:lpstr>
      <vt:lpstr>1. BACKGROUND  (a) FORMAL STAGES OF LEGISATION: RULE 286 (6)</vt:lpstr>
      <vt:lpstr>1. BACKGROUND (b) UPDATE ON PROGRESS TO DATE</vt:lpstr>
      <vt:lpstr>2. PROCESS CHALLENGES</vt:lpstr>
      <vt:lpstr>3. SUBMISSIONS</vt:lpstr>
      <vt:lpstr>4. STATISTICS</vt:lpstr>
      <vt:lpstr> STATISTICS cont..</vt:lpstr>
      <vt:lpstr> STATISTICS cont…</vt:lpstr>
      <vt:lpstr>5. OBSERVATIONS</vt:lpstr>
      <vt:lpstr>5. ANALYSIS</vt:lpstr>
      <vt:lpstr>ANALYSIS cont...</vt:lpstr>
      <vt:lpstr>ANALYSIS cont…</vt:lpstr>
      <vt:lpstr>ANALYSIS cont…</vt:lpstr>
      <vt:lpstr>ANALYSIS cont…</vt:lpstr>
      <vt:lpstr>ANALYSIS cont…</vt:lpstr>
      <vt:lpstr>6. RECOMMENDATIONS</vt:lpstr>
      <vt:lpstr>THE END</vt:lpstr>
    </vt:vector>
  </TitlesOfParts>
  <Company>Parliament of the Republic  of South Africa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Nola Jobodwana</dc:creator>
  <cp:lastModifiedBy>User</cp:lastModifiedBy>
  <cp:revision>54</cp:revision>
  <dcterms:created xsi:type="dcterms:W3CDTF">2020-10-26T15:13:53Z</dcterms:created>
  <dcterms:modified xsi:type="dcterms:W3CDTF">2021-02-04T16:27:54Z</dcterms:modified>
</cp:coreProperties>
</file>