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1" r:id="rId2"/>
    <p:sldMasterId id="2147483917" r:id="rId3"/>
  </p:sldMasterIdLst>
  <p:notesMasterIdLst>
    <p:notesMasterId r:id="rId98"/>
  </p:notesMasterIdLst>
  <p:handoutMasterIdLst>
    <p:handoutMasterId r:id="rId99"/>
  </p:handoutMasterIdLst>
  <p:sldIdLst>
    <p:sldId id="490" r:id="rId4"/>
    <p:sldId id="492" r:id="rId5"/>
    <p:sldId id="389" r:id="rId6"/>
    <p:sldId id="488" r:id="rId7"/>
    <p:sldId id="487" r:id="rId8"/>
    <p:sldId id="390" r:id="rId9"/>
    <p:sldId id="422" r:id="rId10"/>
    <p:sldId id="423" r:id="rId11"/>
    <p:sldId id="391" r:id="rId12"/>
    <p:sldId id="415" r:id="rId13"/>
    <p:sldId id="416" r:id="rId14"/>
    <p:sldId id="404" r:id="rId15"/>
    <p:sldId id="405" r:id="rId16"/>
    <p:sldId id="417" r:id="rId17"/>
    <p:sldId id="410" r:id="rId18"/>
    <p:sldId id="411" r:id="rId19"/>
    <p:sldId id="412" r:id="rId20"/>
    <p:sldId id="418" r:id="rId21"/>
    <p:sldId id="414" r:id="rId22"/>
    <p:sldId id="420" r:id="rId23"/>
    <p:sldId id="419" r:id="rId24"/>
    <p:sldId id="260" r:id="rId25"/>
    <p:sldId id="261" r:id="rId26"/>
    <p:sldId id="262" r:id="rId27"/>
    <p:sldId id="264" r:id="rId28"/>
    <p:sldId id="424" r:id="rId29"/>
    <p:sldId id="263" r:id="rId30"/>
    <p:sldId id="265" r:id="rId31"/>
    <p:sldId id="425" r:id="rId32"/>
    <p:sldId id="266" r:id="rId33"/>
    <p:sldId id="267" r:id="rId34"/>
    <p:sldId id="426" r:id="rId35"/>
    <p:sldId id="427" r:id="rId36"/>
    <p:sldId id="268" r:id="rId37"/>
    <p:sldId id="428" r:id="rId38"/>
    <p:sldId id="269" r:id="rId39"/>
    <p:sldId id="270" r:id="rId40"/>
    <p:sldId id="271" r:id="rId41"/>
    <p:sldId id="430" r:id="rId42"/>
    <p:sldId id="431" r:id="rId43"/>
    <p:sldId id="432" r:id="rId44"/>
    <p:sldId id="433" r:id="rId45"/>
    <p:sldId id="434" r:id="rId46"/>
    <p:sldId id="435" r:id="rId47"/>
    <p:sldId id="436" r:id="rId48"/>
    <p:sldId id="437" r:id="rId49"/>
    <p:sldId id="438" r:id="rId50"/>
    <p:sldId id="485"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86" r:id="rId82"/>
    <p:sldId id="471" r:id="rId83"/>
    <p:sldId id="472" r:id="rId84"/>
    <p:sldId id="473" r:id="rId85"/>
    <p:sldId id="474" r:id="rId86"/>
    <p:sldId id="475" r:id="rId87"/>
    <p:sldId id="476" r:id="rId88"/>
    <p:sldId id="477" r:id="rId89"/>
    <p:sldId id="478" r:id="rId90"/>
    <p:sldId id="479" r:id="rId91"/>
    <p:sldId id="480" r:id="rId92"/>
    <p:sldId id="481" r:id="rId93"/>
    <p:sldId id="482" r:id="rId94"/>
    <p:sldId id="483" r:id="rId95"/>
    <p:sldId id="484" r:id="rId96"/>
    <p:sldId id="429" r:id="rId9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paminondas Bellos" initials="E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59" autoAdjust="0"/>
    <p:restoredTop sz="69892" autoAdjust="0"/>
  </p:normalViewPr>
  <p:slideViewPr>
    <p:cSldViewPr snapToGrid="0" snapToObjects="1">
      <p:cViewPr varScale="1">
        <p:scale>
          <a:sx n="73" d="100"/>
          <a:sy n="73" d="100"/>
        </p:scale>
        <p:origin x="-1932" y="-102"/>
      </p:cViewPr>
      <p:guideLst>
        <p:guide orient="horz" pos="2160"/>
        <p:guide pos="2880"/>
      </p:guideLst>
    </p:cSldViewPr>
  </p:slideViewPr>
  <p:notesTextViewPr>
    <p:cViewPr>
      <p:scale>
        <a:sx n="1" d="1"/>
        <a:sy n="1" d="1"/>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0948A-5361-4505-8857-D32FFC24CCB7}" type="doc">
      <dgm:prSet loTypeId="urn:microsoft.com/office/officeart/2008/layout/NameandTitleOrganizationalChart" loCatId="hierarchy" qsTypeId="urn:microsoft.com/office/officeart/2005/8/quickstyle/simple1" qsCatId="simple" csTypeId="urn:microsoft.com/office/officeart/2005/8/colors/colorful5" csCatId="colorful" phldr="1"/>
      <dgm:spPr/>
      <dgm:t>
        <a:bodyPr/>
        <a:lstStyle/>
        <a:p>
          <a:endParaRPr lang="en-ZA"/>
        </a:p>
      </dgm:t>
    </dgm:pt>
    <dgm:pt modelId="{43BA2FE0-56E6-4F70-9AC0-CD0D4AF2635B}">
      <dgm:prSet/>
      <dgm:spPr>
        <a:solidFill>
          <a:schemeClr val="accent6"/>
        </a:solidFill>
      </dgm:spPr>
      <dgm:t>
        <a:bodyPr/>
        <a:lstStyle/>
        <a:p>
          <a:r>
            <a:rPr lang="en-ZA" b="1" dirty="0">
              <a:solidFill>
                <a:schemeClr val="tx1"/>
              </a:solidFill>
            </a:rPr>
            <a:t>Minister  </a:t>
          </a:r>
        </a:p>
      </dgm:t>
    </dgm:pt>
    <dgm:pt modelId="{7117FDF4-223A-4962-B755-5ACAB4E57739}" type="parTrans" cxnId="{9B5D1B40-CA5C-4EF4-94CE-5E4DE852360E}">
      <dgm:prSet/>
      <dgm:spPr/>
      <dgm:t>
        <a:bodyPr/>
        <a:lstStyle/>
        <a:p>
          <a:endParaRPr lang="en-ZA">
            <a:solidFill>
              <a:schemeClr val="tx1"/>
            </a:solidFill>
          </a:endParaRPr>
        </a:p>
      </dgm:t>
    </dgm:pt>
    <dgm:pt modelId="{6CECB37A-0941-409F-8EBF-D46AF45115D8}" type="sibTrans" cxnId="{9B5D1B40-CA5C-4EF4-94CE-5E4DE852360E}">
      <dgm:prSet custT="1"/>
      <dgm:spPr/>
      <dgm:t>
        <a:bodyPr/>
        <a:lstStyle/>
        <a:p>
          <a:pPr algn="ctr"/>
          <a:r>
            <a:rPr lang="en-ZA" sz="1200" b="1" i="0" dirty="0">
              <a:solidFill>
                <a:schemeClr val="tx1"/>
              </a:solidFill>
            </a:rPr>
            <a:t>Hon. Gwede Mantashe </a:t>
          </a:r>
        </a:p>
      </dgm:t>
    </dgm:pt>
    <dgm:pt modelId="{0CED7396-EC4B-4219-AE5B-68392D143B23}">
      <dgm:prSet custT="1"/>
      <dgm:spPr>
        <a:solidFill>
          <a:schemeClr val="accent6"/>
        </a:solidFill>
      </dgm:spPr>
      <dgm:t>
        <a:bodyPr/>
        <a:lstStyle/>
        <a:p>
          <a:r>
            <a:rPr lang="en-ZA" sz="1200" b="1" dirty="0">
              <a:solidFill>
                <a:schemeClr val="tx1"/>
              </a:solidFill>
            </a:rPr>
            <a:t>Director General</a:t>
          </a:r>
        </a:p>
      </dgm:t>
    </dgm:pt>
    <dgm:pt modelId="{4E3E2B14-D951-444C-AE4F-2DD11E2A7507}" type="parTrans" cxnId="{4FE997B4-8DDB-48FE-9F54-29F220610FBF}">
      <dgm:prSet/>
      <dgm:spPr/>
      <dgm:t>
        <a:bodyPr/>
        <a:lstStyle/>
        <a:p>
          <a:endParaRPr lang="en-ZA">
            <a:solidFill>
              <a:schemeClr val="tx1"/>
            </a:solidFill>
          </a:endParaRPr>
        </a:p>
      </dgm:t>
    </dgm:pt>
    <dgm:pt modelId="{0EE5AC64-D95E-42D2-B7FC-7BDC6E0CE257}" type="sibTrans" cxnId="{4FE997B4-8DDB-48FE-9F54-29F220610FBF}">
      <dgm:prSet custT="1"/>
      <dgm:spPr/>
      <dgm:t>
        <a:bodyPr/>
        <a:lstStyle/>
        <a:p>
          <a:r>
            <a:rPr lang="en-ZA" sz="1200" dirty="0">
              <a:solidFill>
                <a:schemeClr val="tx1"/>
              </a:solidFill>
            </a:rPr>
            <a:t>Adv. Thabo </a:t>
          </a:r>
          <a:r>
            <a:rPr lang="en-ZA" sz="1200" b="1" dirty="0">
              <a:solidFill>
                <a:schemeClr val="tx1"/>
              </a:solidFill>
            </a:rPr>
            <a:t>Mokoena</a:t>
          </a:r>
        </a:p>
      </dgm:t>
    </dgm:pt>
    <dgm:pt modelId="{5D79735D-A793-4C15-85BB-1A3BFB54C1A4}">
      <dgm:prSet/>
      <dgm:spPr>
        <a:solidFill>
          <a:srgbClr val="00B0F0"/>
        </a:solidFill>
      </dgm:spPr>
      <dgm:t>
        <a:bodyPr/>
        <a:lstStyle/>
        <a:p>
          <a:r>
            <a:rPr lang="en-ZA" b="1" dirty="0">
              <a:solidFill>
                <a:schemeClr val="tx1"/>
              </a:solidFill>
            </a:rPr>
            <a:t>Branch Mineral Regulations</a:t>
          </a:r>
        </a:p>
      </dgm:t>
    </dgm:pt>
    <dgm:pt modelId="{3B672B62-E581-4E0F-8AD4-E9A40BB9D5D5}" type="parTrans" cxnId="{A1116AD1-4EB0-44D2-8CA4-A2E7BBFC70F8}">
      <dgm:prSet/>
      <dgm:spPr/>
      <dgm:t>
        <a:bodyPr/>
        <a:lstStyle/>
        <a:p>
          <a:endParaRPr lang="en-ZA">
            <a:solidFill>
              <a:schemeClr val="tx1"/>
            </a:solidFill>
          </a:endParaRPr>
        </a:p>
      </dgm:t>
    </dgm:pt>
    <dgm:pt modelId="{C09BF625-022F-4B5B-8942-3FC0B76C1AA4}" type="sibTrans" cxnId="{A1116AD1-4EB0-44D2-8CA4-A2E7BBFC70F8}">
      <dgm:prSet custT="1"/>
      <dgm:spPr/>
      <dgm:t>
        <a:bodyPr/>
        <a:lstStyle/>
        <a:p>
          <a:pPr algn="ctr"/>
          <a:r>
            <a:rPr lang="en-ZA" sz="1200" b="1" dirty="0" err="1">
              <a:solidFill>
                <a:schemeClr val="tx1"/>
              </a:solidFill>
            </a:rPr>
            <a:t>Adv</a:t>
          </a:r>
          <a:r>
            <a:rPr lang="en-ZA" sz="1200" b="1" dirty="0">
              <a:solidFill>
                <a:schemeClr val="tx1"/>
              </a:solidFill>
            </a:rPr>
            <a:t> </a:t>
          </a:r>
          <a:r>
            <a:rPr lang="en-ZA" sz="1200" b="1" dirty="0" err="1">
              <a:solidFill>
                <a:schemeClr val="tx1"/>
              </a:solidFill>
            </a:rPr>
            <a:t>MmaDikeledi</a:t>
          </a:r>
          <a:r>
            <a:rPr lang="en-ZA" sz="1200" b="1" dirty="0">
              <a:solidFill>
                <a:schemeClr val="tx1"/>
              </a:solidFill>
            </a:rPr>
            <a:t> Malebe</a:t>
          </a:r>
        </a:p>
      </dgm:t>
    </dgm:pt>
    <dgm:pt modelId="{CF3B51B6-31A9-4A1E-B355-E286D7FE29EE}">
      <dgm:prSet/>
      <dgm:spPr>
        <a:solidFill>
          <a:srgbClr val="FFC000"/>
        </a:solidFill>
      </dgm:spPr>
      <dgm:t>
        <a:bodyPr/>
        <a:lstStyle/>
        <a:p>
          <a:r>
            <a:rPr lang="en-ZA" b="1" dirty="0">
              <a:solidFill>
                <a:schemeClr val="tx1"/>
              </a:solidFill>
            </a:rPr>
            <a:t>Branch Mine health and Safety</a:t>
          </a:r>
          <a:r>
            <a:rPr lang="en-ZA" dirty="0">
              <a:solidFill>
                <a:schemeClr val="tx1"/>
              </a:solidFill>
            </a:rPr>
            <a:t>	</a:t>
          </a:r>
        </a:p>
      </dgm:t>
    </dgm:pt>
    <dgm:pt modelId="{FB305105-9382-4CEA-9E55-0F3630F43AFC}" type="parTrans" cxnId="{1AC5E8B1-B9F9-41C6-B641-0535952EDED3}">
      <dgm:prSet/>
      <dgm:spPr/>
      <dgm:t>
        <a:bodyPr/>
        <a:lstStyle/>
        <a:p>
          <a:endParaRPr lang="en-ZA">
            <a:solidFill>
              <a:schemeClr val="tx1"/>
            </a:solidFill>
          </a:endParaRPr>
        </a:p>
      </dgm:t>
    </dgm:pt>
    <dgm:pt modelId="{47996B45-787A-4353-8CFB-C4D7A27C9F9E}" type="sibTrans" cxnId="{1AC5E8B1-B9F9-41C6-B641-0535952EDED3}">
      <dgm:prSet custT="1"/>
      <dgm:spPr/>
      <dgm:t>
        <a:bodyPr/>
        <a:lstStyle/>
        <a:p>
          <a:pPr algn="ctr"/>
          <a:r>
            <a:rPr lang="en-ZA" sz="1200" b="1" dirty="0">
              <a:solidFill>
                <a:schemeClr val="tx1"/>
              </a:solidFill>
            </a:rPr>
            <a:t>David Msiza</a:t>
          </a:r>
        </a:p>
      </dgm:t>
    </dgm:pt>
    <dgm:pt modelId="{44354D2D-3EAB-4110-A5F7-5D1927062E9E}">
      <dgm:prSet/>
      <dgm:spPr>
        <a:solidFill>
          <a:schemeClr val="accent6"/>
        </a:solidFill>
      </dgm:spPr>
      <dgm:t>
        <a:bodyPr/>
        <a:lstStyle/>
        <a:p>
          <a:r>
            <a:rPr lang="en-ZA" b="1" dirty="0">
              <a:solidFill>
                <a:schemeClr val="tx1"/>
              </a:solidFill>
            </a:rPr>
            <a:t>Branch Financial Administration</a:t>
          </a:r>
        </a:p>
      </dgm:t>
    </dgm:pt>
    <dgm:pt modelId="{EC266027-308C-4620-B966-696AE9243E10}" type="parTrans" cxnId="{752652D3-C414-42A7-976C-B6CD7C71570C}">
      <dgm:prSet/>
      <dgm:spPr/>
      <dgm:t>
        <a:bodyPr/>
        <a:lstStyle/>
        <a:p>
          <a:endParaRPr lang="en-ZA">
            <a:solidFill>
              <a:schemeClr val="tx1"/>
            </a:solidFill>
          </a:endParaRPr>
        </a:p>
      </dgm:t>
    </dgm:pt>
    <dgm:pt modelId="{9BBF0ED3-A3FB-4ABB-974D-758988DFB5FE}" type="sibTrans" cxnId="{752652D3-C414-42A7-976C-B6CD7C71570C}">
      <dgm:prSet custT="1"/>
      <dgm:spPr/>
      <dgm:t>
        <a:bodyPr/>
        <a:lstStyle/>
        <a:p>
          <a:pPr algn="r"/>
          <a:r>
            <a:rPr lang="en-ZA" sz="1100" b="1" dirty="0">
              <a:solidFill>
                <a:schemeClr val="tx1"/>
              </a:solidFill>
            </a:rPr>
            <a:t>Ditsietsi Morabe</a:t>
          </a:r>
        </a:p>
        <a:p>
          <a:pPr algn="ctr"/>
          <a:r>
            <a:rPr lang="en-ZA" sz="1100" b="1" dirty="0">
              <a:solidFill>
                <a:schemeClr val="tx1"/>
              </a:solidFill>
            </a:rPr>
            <a:t>(Acting)</a:t>
          </a:r>
        </a:p>
      </dgm:t>
    </dgm:pt>
    <dgm:pt modelId="{A010885F-E3B0-4F07-9CDE-4A7BD6AAA8E3}">
      <dgm:prSet/>
      <dgm:spPr/>
      <dgm:t>
        <a:bodyPr/>
        <a:lstStyle/>
        <a:p>
          <a:r>
            <a:rPr lang="en-ZA" b="1" dirty="0">
              <a:solidFill>
                <a:schemeClr val="tx1"/>
              </a:solidFill>
            </a:rPr>
            <a:t>Branch Corporate Services </a:t>
          </a:r>
        </a:p>
      </dgm:t>
    </dgm:pt>
    <dgm:pt modelId="{84C8F38B-0A8F-4945-A69D-CF832244006D}" type="parTrans" cxnId="{A57CD99D-E458-4BA8-9618-0069B22AE555}">
      <dgm:prSet/>
      <dgm:spPr/>
      <dgm:t>
        <a:bodyPr/>
        <a:lstStyle/>
        <a:p>
          <a:endParaRPr lang="en-ZA">
            <a:solidFill>
              <a:schemeClr val="tx1"/>
            </a:solidFill>
          </a:endParaRPr>
        </a:p>
      </dgm:t>
    </dgm:pt>
    <dgm:pt modelId="{7D2FA1B2-DD68-4F79-A3B9-F200E797990C}" type="sibTrans" cxnId="{A57CD99D-E458-4BA8-9618-0069B22AE555}">
      <dgm:prSet custT="1"/>
      <dgm:spPr/>
      <dgm:t>
        <a:bodyPr/>
        <a:lstStyle/>
        <a:p>
          <a:pPr algn="l"/>
          <a:r>
            <a:rPr lang="en-ZA" sz="1100" b="1" dirty="0">
              <a:solidFill>
                <a:schemeClr val="tx1"/>
              </a:solidFill>
            </a:rPr>
            <a:t>Patricia Gamede</a:t>
          </a:r>
        </a:p>
      </dgm:t>
    </dgm:pt>
    <dgm:pt modelId="{3C12F043-F3B6-4A15-A6ED-E2E63E236F89}">
      <dgm:prSet/>
      <dgm:spPr/>
      <dgm:t>
        <a:bodyPr/>
        <a:lstStyle/>
        <a:p>
          <a:r>
            <a:rPr lang="en-ZA" b="1" dirty="0">
              <a:solidFill>
                <a:schemeClr val="tx1"/>
              </a:solidFill>
            </a:rPr>
            <a:t>MHSC</a:t>
          </a:r>
        </a:p>
      </dgm:t>
    </dgm:pt>
    <dgm:pt modelId="{E14BDE12-43D5-44F6-9AC9-B57FEFC22FC2}" type="parTrans" cxnId="{7AFCC08A-767B-4221-8B81-B684F0F3AB73}">
      <dgm:prSet/>
      <dgm:spPr/>
      <dgm:t>
        <a:bodyPr/>
        <a:lstStyle/>
        <a:p>
          <a:endParaRPr lang="en-ZA">
            <a:solidFill>
              <a:schemeClr val="tx1"/>
            </a:solidFill>
          </a:endParaRPr>
        </a:p>
      </dgm:t>
    </dgm:pt>
    <dgm:pt modelId="{1D4DFCCF-A6D6-46B1-B0D5-7BFF7072DAF1}" type="sibTrans" cxnId="{7AFCC08A-767B-4221-8B81-B684F0F3AB73}">
      <dgm:prSet custT="1"/>
      <dgm:spPr/>
      <dgm:t>
        <a:bodyPr/>
        <a:lstStyle/>
        <a:p>
          <a:pPr algn="r"/>
          <a:r>
            <a:rPr lang="en-ZA" sz="1100" b="1" dirty="0">
              <a:solidFill>
                <a:schemeClr val="tx1"/>
              </a:solidFill>
            </a:rPr>
            <a:t>Thabo  Dube</a:t>
          </a:r>
        </a:p>
        <a:p>
          <a:pPr algn="ctr"/>
          <a:r>
            <a:rPr lang="en-ZA" sz="1100" b="1" dirty="0">
              <a:solidFill>
                <a:schemeClr val="tx1"/>
              </a:solidFill>
            </a:rPr>
            <a:t>(Acting)</a:t>
          </a:r>
        </a:p>
      </dgm:t>
    </dgm:pt>
    <dgm:pt modelId="{671ACB8B-88CA-4E11-BF15-2C4AAD6F0932}">
      <dgm:prSet/>
      <dgm:spPr>
        <a:solidFill>
          <a:srgbClr val="00B0F0"/>
        </a:solidFill>
      </dgm:spPr>
      <dgm:t>
        <a:bodyPr/>
        <a:lstStyle/>
        <a:p>
          <a:r>
            <a:rPr lang="en-ZA" b="1" dirty="0">
              <a:solidFill>
                <a:schemeClr val="tx1"/>
              </a:solidFill>
            </a:rPr>
            <a:t>Branch Policy and Promotion </a:t>
          </a:r>
        </a:p>
      </dgm:t>
    </dgm:pt>
    <dgm:pt modelId="{3E314592-DE3E-48BB-83A8-4CE04E418EC6}" type="parTrans" cxnId="{E1BEBC35-D789-4DB5-82E1-C57BC3139821}">
      <dgm:prSet/>
      <dgm:spPr/>
      <dgm:t>
        <a:bodyPr/>
        <a:lstStyle/>
        <a:p>
          <a:endParaRPr lang="en-ZA">
            <a:solidFill>
              <a:schemeClr val="tx1"/>
            </a:solidFill>
          </a:endParaRPr>
        </a:p>
      </dgm:t>
    </dgm:pt>
    <dgm:pt modelId="{B53C4B24-4DBE-42DC-8C79-E4EFD87E1AF9}" type="sibTrans" cxnId="{E1BEBC35-D789-4DB5-82E1-C57BC3139821}">
      <dgm:prSet custT="1"/>
      <dgm:spPr/>
      <dgm:t>
        <a:bodyPr/>
        <a:lstStyle/>
        <a:p>
          <a:pPr algn="ctr"/>
          <a:r>
            <a:rPr lang="en-ZA" sz="1100" b="1" dirty="0">
              <a:solidFill>
                <a:schemeClr val="tx1"/>
              </a:solidFill>
            </a:rPr>
            <a:t>Ntokozo Ngcwabe</a:t>
          </a:r>
        </a:p>
      </dgm:t>
    </dgm:pt>
    <dgm:pt modelId="{9B8DA0A1-950E-4184-B2A4-CA7604E5AD72}">
      <dgm:prSet/>
      <dgm:spPr/>
      <dgm:t>
        <a:bodyPr/>
        <a:lstStyle/>
        <a:p>
          <a:r>
            <a:rPr lang="en-ZA" b="1" dirty="0">
              <a:solidFill>
                <a:schemeClr val="tx1"/>
              </a:solidFill>
            </a:rPr>
            <a:t>CGS</a:t>
          </a:r>
        </a:p>
      </dgm:t>
    </dgm:pt>
    <dgm:pt modelId="{122B91D1-5F9E-4516-84E4-33D232E65171}" type="parTrans" cxnId="{A684FEB7-2E26-45E3-B962-6364F607F868}">
      <dgm:prSet/>
      <dgm:spPr/>
      <dgm:t>
        <a:bodyPr/>
        <a:lstStyle/>
        <a:p>
          <a:endParaRPr lang="en-ZA">
            <a:solidFill>
              <a:schemeClr val="tx1"/>
            </a:solidFill>
          </a:endParaRPr>
        </a:p>
      </dgm:t>
    </dgm:pt>
    <dgm:pt modelId="{F98E81F3-D061-48AE-A741-4D8105ED076F}" type="sibTrans" cxnId="{A684FEB7-2E26-45E3-B962-6364F607F868}">
      <dgm:prSet custT="1"/>
      <dgm:spPr/>
      <dgm:t>
        <a:bodyPr/>
        <a:lstStyle/>
        <a:p>
          <a:pPr algn="ctr"/>
          <a:r>
            <a:rPr lang="en-ZA" sz="1100" dirty="0">
              <a:solidFill>
                <a:schemeClr val="tx1"/>
              </a:solidFill>
            </a:rPr>
            <a:t>Mosa </a:t>
          </a:r>
          <a:r>
            <a:rPr lang="en-ZA" sz="1200" b="1" dirty="0">
              <a:solidFill>
                <a:schemeClr val="tx1"/>
              </a:solidFill>
            </a:rPr>
            <a:t>Mabuza</a:t>
          </a:r>
        </a:p>
      </dgm:t>
    </dgm:pt>
    <dgm:pt modelId="{B6C580AF-76E9-41A6-AFEA-D5BD9FF1235A}">
      <dgm:prSet/>
      <dgm:spPr/>
      <dgm:t>
        <a:bodyPr/>
        <a:lstStyle/>
        <a:p>
          <a:r>
            <a:rPr lang="en-ZA" b="1" dirty="0">
              <a:solidFill>
                <a:schemeClr val="tx1"/>
              </a:solidFill>
            </a:rPr>
            <a:t>State Diamond Trader</a:t>
          </a:r>
        </a:p>
      </dgm:t>
    </dgm:pt>
    <dgm:pt modelId="{5B48743B-C9D9-40CD-8F21-BB96168BF70B}" type="parTrans" cxnId="{6F19794E-85D1-4B3B-8421-E7ACE41D18F2}">
      <dgm:prSet/>
      <dgm:spPr/>
      <dgm:t>
        <a:bodyPr/>
        <a:lstStyle/>
        <a:p>
          <a:endParaRPr lang="en-ZA">
            <a:solidFill>
              <a:schemeClr val="tx1"/>
            </a:solidFill>
          </a:endParaRPr>
        </a:p>
      </dgm:t>
    </dgm:pt>
    <dgm:pt modelId="{6BD60463-FA42-45BB-B5E0-81BB977EF989}" type="sibTrans" cxnId="{6F19794E-85D1-4B3B-8421-E7ACE41D18F2}">
      <dgm:prSet custT="1"/>
      <dgm:spPr/>
      <dgm:t>
        <a:bodyPr/>
        <a:lstStyle/>
        <a:p>
          <a:pPr algn="ctr"/>
          <a:r>
            <a:rPr lang="en-ZA" sz="1200" b="1" dirty="0">
              <a:solidFill>
                <a:schemeClr val="tx1"/>
              </a:solidFill>
            </a:rPr>
            <a:t>Stanley Mguni</a:t>
          </a:r>
        </a:p>
      </dgm:t>
    </dgm:pt>
    <dgm:pt modelId="{6DF94E1A-A0A8-4617-9E88-1600107D9728}">
      <dgm:prSet/>
      <dgm:spPr>
        <a:solidFill>
          <a:srgbClr val="00B0F0"/>
        </a:solidFill>
      </dgm:spPr>
      <dgm:t>
        <a:bodyPr/>
        <a:lstStyle/>
        <a:p>
          <a:r>
            <a:rPr lang="en-ZA" b="1" dirty="0">
              <a:solidFill>
                <a:schemeClr val="tx1"/>
              </a:solidFill>
            </a:rPr>
            <a:t>MINTEK</a:t>
          </a:r>
        </a:p>
      </dgm:t>
    </dgm:pt>
    <dgm:pt modelId="{0E83AC09-6299-432A-8444-66CCA8A9FB17}" type="parTrans" cxnId="{B3755321-15B2-4F86-AAA1-D568C9836E92}">
      <dgm:prSet/>
      <dgm:spPr/>
      <dgm:t>
        <a:bodyPr/>
        <a:lstStyle/>
        <a:p>
          <a:endParaRPr lang="en-ZA">
            <a:solidFill>
              <a:schemeClr val="tx1"/>
            </a:solidFill>
          </a:endParaRPr>
        </a:p>
      </dgm:t>
    </dgm:pt>
    <dgm:pt modelId="{5C6EFBDA-5853-4F77-A46A-092C011B486A}" type="sibTrans" cxnId="{B3755321-15B2-4F86-AAA1-D568C9836E92}">
      <dgm:prSet custT="1"/>
      <dgm:spPr/>
      <dgm:t>
        <a:bodyPr/>
        <a:lstStyle/>
        <a:p>
          <a:pPr algn="ctr"/>
          <a:r>
            <a:rPr lang="en-ZA" sz="1100" b="1" dirty="0">
              <a:solidFill>
                <a:schemeClr val="tx1"/>
              </a:solidFill>
            </a:rPr>
            <a:t>Dr </a:t>
          </a:r>
          <a:r>
            <a:rPr lang="en-ZA" sz="1100" b="1" dirty="0" err="1">
              <a:solidFill>
                <a:schemeClr val="tx1"/>
              </a:solidFill>
            </a:rPr>
            <a:t>Molefi</a:t>
          </a:r>
          <a:r>
            <a:rPr lang="en-ZA" sz="1100" b="1" dirty="0">
              <a:solidFill>
                <a:schemeClr val="tx1"/>
              </a:solidFill>
            </a:rPr>
            <a:t> </a:t>
          </a:r>
          <a:r>
            <a:rPr lang="en-ZA" sz="1100" b="1" dirty="0" err="1">
              <a:solidFill>
                <a:schemeClr val="tx1"/>
              </a:solidFill>
            </a:rPr>
            <a:t>Motuku</a:t>
          </a:r>
          <a:endParaRPr lang="en-ZA" sz="1100" dirty="0">
            <a:solidFill>
              <a:schemeClr val="tx1"/>
            </a:solidFill>
          </a:endParaRPr>
        </a:p>
      </dgm:t>
    </dgm:pt>
    <dgm:pt modelId="{E1DE7243-7D6A-4EFE-AA9A-0662F91F4712}">
      <dgm:prSet/>
      <dgm:spPr>
        <a:solidFill>
          <a:srgbClr val="00B0F0"/>
        </a:solidFill>
        <a:ln>
          <a:solidFill>
            <a:schemeClr val="accent1"/>
          </a:solidFill>
        </a:ln>
      </dgm:spPr>
      <dgm:t>
        <a:bodyPr/>
        <a:lstStyle/>
        <a:p>
          <a:r>
            <a:rPr lang="en-ZA" b="1" dirty="0">
              <a:solidFill>
                <a:schemeClr val="tx1"/>
              </a:solidFill>
            </a:rPr>
            <a:t>PASA</a:t>
          </a:r>
        </a:p>
      </dgm:t>
    </dgm:pt>
    <dgm:pt modelId="{4C9BE11D-E3B9-4537-9897-1DB16A551F54}" type="parTrans" cxnId="{4C3794A9-8226-4711-83DD-92D120259168}">
      <dgm:prSet/>
      <dgm:spPr/>
      <dgm:t>
        <a:bodyPr/>
        <a:lstStyle/>
        <a:p>
          <a:endParaRPr lang="en-ZA">
            <a:solidFill>
              <a:schemeClr val="tx1"/>
            </a:solidFill>
          </a:endParaRPr>
        </a:p>
      </dgm:t>
    </dgm:pt>
    <dgm:pt modelId="{CC01898C-C649-42A8-AA8E-74F689E09FB9}" type="sibTrans" cxnId="{4C3794A9-8226-4711-83DD-92D120259168}">
      <dgm:prSet custT="1"/>
      <dgm:spPr/>
      <dgm:t>
        <a:bodyPr/>
        <a:lstStyle/>
        <a:p>
          <a:pPr algn="r"/>
          <a:r>
            <a:rPr lang="en-ZA" sz="1200" b="1" dirty="0">
              <a:solidFill>
                <a:schemeClr val="tx1"/>
              </a:solidFill>
            </a:rPr>
            <a:t>Lindiwe </a:t>
          </a:r>
          <a:r>
            <a:rPr lang="en-ZA" sz="1200" b="1" dirty="0" err="1">
              <a:solidFill>
                <a:schemeClr val="tx1"/>
              </a:solidFill>
            </a:rPr>
            <a:t>Mekwe</a:t>
          </a:r>
          <a:endParaRPr lang="en-ZA" sz="1200" dirty="0">
            <a:solidFill>
              <a:schemeClr val="tx1"/>
            </a:solidFill>
          </a:endParaRPr>
        </a:p>
        <a:p>
          <a:pPr algn="ctr"/>
          <a:r>
            <a:rPr lang="en-ZA" sz="1200" b="1" dirty="0">
              <a:solidFill>
                <a:schemeClr val="tx1"/>
              </a:solidFill>
            </a:rPr>
            <a:t>(Acting)</a:t>
          </a:r>
        </a:p>
      </dgm:t>
    </dgm:pt>
    <dgm:pt modelId="{8573DC5A-0CF4-4413-9730-13E44D1E61DF}">
      <dgm:prSet/>
      <dgm:spPr>
        <a:solidFill>
          <a:srgbClr val="FFC000"/>
        </a:solidFill>
      </dgm:spPr>
      <dgm:t>
        <a:bodyPr/>
        <a:lstStyle/>
        <a:p>
          <a:r>
            <a:rPr lang="en-ZA" b="1" dirty="0">
              <a:solidFill>
                <a:schemeClr val="tx1"/>
              </a:solidFill>
            </a:rPr>
            <a:t>State Diamond and Precious Metal Regulator</a:t>
          </a:r>
        </a:p>
      </dgm:t>
    </dgm:pt>
    <dgm:pt modelId="{7D02A40C-7D75-4EFC-992F-A977B7EC5D4A}" type="parTrans" cxnId="{D458103D-7992-41D4-8773-2B81FBD46A28}">
      <dgm:prSet/>
      <dgm:spPr/>
      <dgm:t>
        <a:bodyPr/>
        <a:lstStyle/>
        <a:p>
          <a:endParaRPr lang="en-ZA">
            <a:solidFill>
              <a:schemeClr val="tx1"/>
            </a:solidFill>
          </a:endParaRPr>
        </a:p>
      </dgm:t>
    </dgm:pt>
    <dgm:pt modelId="{71BA6083-FA07-4769-9EEA-23D710ACDA91}" type="sibTrans" cxnId="{D458103D-7992-41D4-8773-2B81FBD46A28}">
      <dgm:prSet custT="1"/>
      <dgm:spPr/>
      <dgm:t>
        <a:bodyPr/>
        <a:lstStyle/>
        <a:p>
          <a:pPr algn="ctr"/>
          <a:r>
            <a:rPr lang="en-ZA" sz="1100" b="1" dirty="0">
              <a:solidFill>
                <a:schemeClr val="tx1"/>
              </a:solidFill>
            </a:rPr>
            <a:t>Cecil Khosa</a:t>
          </a:r>
          <a:endParaRPr lang="en-ZA" sz="1100" dirty="0">
            <a:solidFill>
              <a:schemeClr val="tx1"/>
            </a:solidFill>
          </a:endParaRPr>
        </a:p>
      </dgm:t>
    </dgm:pt>
    <dgm:pt modelId="{3AAF92AC-31CF-432D-B35D-8105FE43780E}" type="pres">
      <dgm:prSet presAssocID="{BB90948A-5361-4505-8857-D32FFC24CCB7}" presName="hierChild1" presStyleCnt="0">
        <dgm:presLayoutVars>
          <dgm:orgChart val="1"/>
          <dgm:chPref val="1"/>
          <dgm:dir/>
          <dgm:animOne val="branch"/>
          <dgm:animLvl val="lvl"/>
          <dgm:resizeHandles/>
        </dgm:presLayoutVars>
      </dgm:prSet>
      <dgm:spPr/>
      <dgm:t>
        <a:bodyPr/>
        <a:lstStyle/>
        <a:p>
          <a:endParaRPr lang="en-ZA"/>
        </a:p>
      </dgm:t>
    </dgm:pt>
    <dgm:pt modelId="{BB978373-CCC8-428B-A670-2381A535F3E8}" type="pres">
      <dgm:prSet presAssocID="{43BA2FE0-56E6-4F70-9AC0-CD0D4AF2635B}" presName="hierRoot1" presStyleCnt="0">
        <dgm:presLayoutVars>
          <dgm:hierBranch val="init"/>
        </dgm:presLayoutVars>
      </dgm:prSet>
      <dgm:spPr/>
    </dgm:pt>
    <dgm:pt modelId="{FA853AA2-E155-44C8-B0DB-D91EACCD4289}" type="pres">
      <dgm:prSet presAssocID="{43BA2FE0-56E6-4F70-9AC0-CD0D4AF2635B}" presName="rootComposite1" presStyleCnt="0"/>
      <dgm:spPr/>
    </dgm:pt>
    <dgm:pt modelId="{2D0EEBF8-5D1C-4A65-9414-9FE5A8178E18}" type="pres">
      <dgm:prSet presAssocID="{43BA2FE0-56E6-4F70-9AC0-CD0D4AF2635B}" presName="rootText1" presStyleLbl="node0" presStyleIdx="0" presStyleCnt="1" custScaleX="177653" custScaleY="101885" custLinFactY="-20153" custLinFactNeighborX="1327" custLinFactNeighborY="-100000">
        <dgm:presLayoutVars>
          <dgm:chMax/>
          <dgm:chPref val="3"/>
        </dgm:presLayoutVars>
      </dgm:prSet>
      <dgm:spPr/>
      <dgm:t>
        <a:bodyPr/>
        <a:lstStyle/>
        <a:p>
          <a:endParaRPr lang="en-ZA"/>
        </a:p>
      </dgm:t>
    </dgm:pt>
    <dgm:pt modelId="{8D4CDE07-A2F3-4AA6-A066-212F2C60AC55}" type="pres">
      <dgm:prSet presAssocID="{43BA2FE0-56E6-4F70-9AC0-CD0D4AF2635B}" presName="titleText1" presStyleLbl="fgAcc0" presStyleIdx="0" presStyleCnt="1" custScaleX="205584" custScaleY="131151" custLinFactY="-168952" custLinFactNeighborX="-10307" custLinFactNeighborY="-200000">
        <dgm:presLayoutVars>
          <dgm:chMax val="0"/>
          <dgm:chPref val="0"/>
        </dgm:presLayoutVars>
      </dgm:prSet>
      <dgm:spPr/>
      <dgm:t>
        <a:bodyPr/>
        <a:lstStyle/>
        <a:p>
          <a:endParaRPr lang="en-ZA"/>
        </a:p>
      </dgm:t>
    </dgm:pt>
    <dgm:pt modelId="{DA6E30C7-A6FD-4967-BF14-C663367ED293}" type="pres">
      <dgm:prSet presAssocID="{43BA2FE0-56E6-4F70-9AC0-CD0D4AF2635B}" presName="rootConnector1" presStyleLbl="node1" presStyleIdx="0" presStyleCnt="12"/>
      <dgm:spPr/>
      <dgm:t>
        <a:bodyPr/>
        <a:lstStyle/>
        <a:p>
          <a:endParaRPr lang="en-ZA"/>
        </a:p>
      </dgm:t>
    </dgm:pt>
    <dgm:pt modelId="{4E3F8142-E3C7-4CB2-A0A6-0C19436159AD}" type="pres">
      <dgm:prSet presAssocID="{43BA2FE0-56E6-4F70-9AC0-CD0D4AF2635B}" presName="hierChild2" presStyleCnt="0"/>
      <dgm:spPr/>
    </dgm:pt>
    <dgm:pt modelId="{B2A68EB0-BFCB-4F9B-8500-867178F59AF0}" type="pres">
      <dgm:prSet presAssocID="{4E3E2B14-D951-444C-AE4F-2DD11E2A7507}" presName="Name37" presStyleLbl="parChTrans1D2" presStyleIdx="0" presStyleCnt="1"/>
      <dgm:spPr/>
      <dgm:t>
        <a:bodyPr/>
        <a:lstStyle/>
        <a:p>
          <a:endParaRPr lang="en-ZA"/>
        </a:p>
      </dgm:t>
    </dgm:pt>
    <dgm:pt modelId="{7245C25D-5C45-4FED-A1C7-982B65A4241C}" type="pres">
      <dgm:prSet presAssocID="{0CED7396-EC4B-4219-AE5B-68392D143B23}" presName="hierRoot2" presStyleCnt="0">
        <dgm:presLayoutVars>
          <dgm:hierBranch val="init"/>
        </dgm:presLayoutVars>
      </dgm:prSet>
      <dgm:spPr/>
    </dgm:pt>
    <dgm:pt modelId="{FE3DAB65-CCCA-4565-8F33-54DF756D929B}" type="pres">
      <dgm:prSet presAssocID="{0CED7396-EC4B-4219-AE5B-68392D143B23}" presName="rootComposite" presStyleCnt="0"/>
      <dgm:spPr/>
    </dgm:pt>
    <dgm:pt modelId="{C07CE0A3-7615-496A-8CFB-714C991D3004}" type="pres">
      <dgm:prSet presAssocID="{0CED7396-EC4B-4219-AE5B-68392D143B23}" presName="rootText" presStyleLbl="node1" presStyleIdx="0" presStyleCnt="12" custScaleX="176116" custLinFactY="-25157" custLinFactNeighborX="-4036" custLinFactNeighborY="-100000">
        <dgm:presLayoutVars>
          <dgm:chMax/>
          <dgm:chPref val="3"/>
        </dgm:presLayoutVars>
      </dgm:prSet>
      <dgm:spPr/>
      <dgm:t>
        <a:bodyPr/>
        <a:lstStyle/>
        <a:p>
          <a:endParaRPr lang="en-ZA"/>
        </a:p>
      </dgm:t>
    </dgm:pt>
    <dgm:pt modelId="{87458748-1339-42CE-A862-50A4EBD5E4F8}" type="pres">
      <dgm:prSet presAssocID="{0CED7396-EC4B-4219-AE5B-68392D143B23}" presName="titleText2" presStyleLbl="fgAcc1" presStyleIdx="0" presStyleCnt="12" custScaleX="178221" custScaleY="111627" custLinFactY="-100000" custLinFactNeighborX="-17689" custLinFactNeighborY="-199193">
        <dgm:presLayoutVars>
          <dgm:chMax val="0"/>
          <dgm:chPref val="0"/>
        </dgm:presLayoutVars>
      </dgm:prSet>
      <dgm:spPr/>
      <dgm:t>
        <a:bodyPr/>
        <a:lstStyle/>
        <a:p>
          <a:endParaRPr lang="en-ZA"/>
        </a:p>
      </dgm:t>
    </dgm:pt>
    <dgm:pt modelId="{7B2FEA06-FBB8-4928-9BAE-9C9A98062AE4}" type="pres">
      <dgm:prSet presAssocID="{0CED7396-EC4B-4219-AE5B-68392D143B23}" presName="rootConnector" presStyleLbl="node2" presStyleIdx="0" presStyleCnt="0"/>
      <dgm:spPr/>
      <dgm:t>
        <a:bodyPr/>
        <a:lstStyle/>
        <a:p>
          <a:endParaRPr lang="en-ZA"/>
        </a:p>
      </dgm:t>
    </dgm:pt>
    <dgm:pt modelId="{10C249DC-E6A8-4B84-A21F-28754FB032C0}" type="pres">
      <dgm:prSet presAssocID="{0CED7396-EC4B-4219-AE5B-68392D143B23}" presName="hierChild4" presStyleCnt="0"/>
      <dgm:spPr/>
    </dgm:pt>
    <dgm:pt modelId="{A1A8B0E1-C9B0-492E-8D5D-EDDD7B7C03E6}" type="pres">
      <dgm:prSet presAssocID="{84C8F38B-0A8F-4945-A69D-CF832244006D}" presName="Name37" presStyleLbl="parChTrans1D3" presStyleIdx="0" presStyleCnt="5"/>
      <dgm:spPr/>
      <dgm:t>
        <a:bodyPr/>
        <a:lstStyle/>
        <a:p>
          <a:endParaRPr lang="en-ZA"/>
        </a:p>
      </dgm:t>
    </dgm:pt>
    <dgm:pt modelId="{DF36A6B6-F7A3-4A1F-BA49-98398FFBE50B}" type="pres">
      <dgm:prSet presAssocID="{A010885F-E3B0-4F07-9CDE-4A7BD6AAA8E3}" presName="hierRoot2" presStyleCnt="0">
        <dgm:presLayoutVars>
          <dgm:hierBranch val="init"/>
        </dgm:presLayoutVars>
      </dgm:prSet>
      <dgm:spPr/>
    </dgm:pt>
    <dgm:pt modelId="{BBD09810-F6E4-4976-BD99-3B372838036C}" type="pres">
      <dgm:prSet presAssocID="{A010885F-E3B0-4F07-9CDE-4A7BD6AAA8E3}" presName="rootComposite" presStyleCnt="0"/>
      <dgm:spPr/>
    </dgm:pt>
    <dgm:pt modelId="{FB8A832A-2CD8-4D03-BD4F-F464F7C0ED44}" type="pres">
      <dgm:prSet presAssocID="{A010885F-E3B0-4F07-9CDE-4A7BD6AAA8E3}" presName="rootText" presStyleLbl="node1" presStyleIdx="1" presStyleCnt="12">
        <dgm:presLayoutVars>
          <dgm:chMax/>
          <dgm:chPref val="3"/>
        </dgm:presLayoutVars>
      </dgm:prSet>
      <dgm:spPr/>
      <dgm:t>
        <a:bodyPr/>
        <a:lstStyle/>
        <a:p>
          <a:endParaRPr lang="en-ZA"/>
        </a:p>
      </dgm:t>
    </dgm:pt>
    <dgm:pt modelId="{459ADD64-0FBD-4D43-B642-384D68F35E03}" type="pres">
      <dgm:prSet presAssocID="{A010885F-E3B0-4F07-9CDE-4A7BD6AAA8E3}" presName="titleText2" presStyleLbl="fgAcc1" presStyleIdx="1" presStyleCnt="12" custScaleX="134414" custScaleY="239781" custLinFactY="39336" custLinFactNeighborX="-9430" custLinFactNeighborY="100000">
        <dgm:presLayoutVars>
          <dgm:chMax val="0"/>
          <dgm:chPref val="0"/>
        </dgm:presLayoutVars>
      </dgm:prSet>
      <dgm:spPr/>
      <dgm:t>
        <a:bodyPr/>
        <a:lstStyle/>
        <a:p>
          <a:endParaRPr lang="en-ZA"/>
        </a:p>
      </dgm:t>
    </dgm:pt>
    <dgm:pt modelId="{974C66A2-6ED8-467B-A429-2687169E806E}" type="pres">
      <dgm:prSet presAssocID="{A010885F-E3B0-4F07-9CDE-4A7BD6AAA8E3}" presName="rootConnector" presStyleLbl="node3" presStyleIdx="0" presStyleCnt="0"/>
      <dgm:spPr/>
      <dgm:t>
        <a:bodyPr/>
        <a:lstStyle/>
        <a:p>
          <a:endParaRPr lang="en-ZA"/>
        </a:p>
      </dgm:t>
    </dgm:pt>
    <dgm:pt modelId="{8C9F7561-4329-4D42-AF8A-3A8440819B6C}" type="pres">
      <dgm:prSet presAssocID="{A010885F-E3B0-4F07-9CDE-4A7BD6AAA8E3}" presName="hierChild4" presStyleCnt="0"/>
      <dgm:spPr/>
    </dgm:pt>
    <dgm:pt modelId="{239B600A-1DC7-48F6-A194-996D01C751B3}" type="pres">
      <dgm:prSet presAssocID="{A010885F-E3B0-4F07-9CDE-4A7BD6AAA8E3}" presName="hierChild5" presStyleCnt="0"/>
      <dgm:spPr/>
    </dgm:pt>
    <dgm:pt modelId="{8509D585-8202-4D31-AD65-ACDC84B6BA9D}" type="pres">
      <dgm:prSet presAssocID="{EC266027-308C-4620-B966-696AE9243E10}" presName="Name37" presStyleLbl="parChTrans1D3" presStyleIdx="1" presStyleCnt="5"/>
      <dgm:spPr/>
      <dgm:t>
        <a:bodyPr/>
        <a:lstStyle/>
        <a:p>
          <a:endParaRPr lang="en-ZA"/>
        </a:p>
      </dgm:t>
    </dgm:pt>
    <dgm:pt modelId="{8271A2D8-CC71-444F-9525-A5EA85CE47B6}" type="pres">
      <dgm:prSet presAssocID="{44354D2D-3EAB-4110-A5F7-5D1927062E9E}" presName="hierRoot2" presStyleCnt="0">
        <dgm:presLayoutVars>
          <dgm:hierBranch val="init"/>
        </dgm:presLayoutVars>
      </dgm:prSet>
      <dgm:spPr/>
    </dgm:pt>
    <dgm:pt modelId="{73C06777-A65B-47EC-B442-1665FD1AB123}" type="pres">
      <dgm:prSet presAssocID="{44354D2D-3EAB-4110-A5F7-5D1927062E9E}" presName="rootComposite" presStyleCnt="0"/>
      <dgm:spPr/>
    </dgm:pt>
    <dgm:pt modelId="{968DBAB3-73E5-461E-A6CA-27902A58668A}" type="pres">
      <dgm:prSet presAssocID="{44354D2D-3EAB-4110-A5F7-5D1927062E9E}" presName="rootText" presStyleLbl="node1" presStyleIdx="2" presStyleCnt="12">
        <dgm:presLayoutVars>
          <dgm:chMax/>
          <dgm:chPref val="3"/>
        </dgm:presLayoutVars>
      </dgm:prSet>
      <dgm:spPr/>
      <dgm:t>
        <a:bodyPr/>
        <a:lstStyle/>
        <a:p>
          <a:endParaRPr lang="en-ZA"/>
        </a:p>
      </dgm:t>
    </dgm:pt>
    <dgm:pt modelId="{7AB68A4E-569F-471B-8912-F357F48F44B2}" type="pres">
      <dgm:prSet presAssocID="{44354D2D-3EAB-4110-A5F7-5D1927062E9E}" presName="titleText2" presStyleLbl="fgAcc1" presStyleIdx="2" presStyleCnt="12" custScaleX="140646" custScaleY="360640" custLinFactY="62288" custLinFactNeighborX="-14741" custLinFactNeighborY="100000">
        <dgm:presLayoutVars>
          <dgm:chMax val="0"/>
          <dgm:chPref val="0"/>
        </dgm:presLayoutVars>
      </dgm:prSet>
      <dgm:spPr/>
      <dgm:t>
        <a:bodyPr/>
        <a:lstStyle/>
        <a:p>
          <a:endParaRPr lang="en-ZA"/>
        </a:p>
      </dgm:t>
    </dgm:pt>
    <dgm:pt modelId="{167B6029-B38F-4A87-BC31-D4D224058F93}" type="pres">
      <dgm:prSet presAssocID="{44354D2D-3EAB-4110-A5F7-5D1927062E9E}" presName="rootConnector" presStyleLbl="node3" presStyleIdx="0" presStyleCnt="0"/>
      <dgm:spPr/>
      <dgm:t>
        <a:bodyPr/>
        <a:lstStyle/>
        <a:p>
          <a:endParaRPr lang="en-ZA"/>
        </a:p>
      </dgm:t>
    </dgm:pt>
    <dgm:pt modelId="{42EA5300-4ED8-4B34-96BB-F4F901C68AD1}" type="pres">
      <dgm:prSet presAssocID="{44354D2D-3EAB-4110-A5F7-5D1927062E9E}" presName="hierChild4" presStyleCnt="0"/>
      <dgm:spPr/>
    </dgm:pt>
    <dgm:pt modelId="{39F9675F-723A-4BE1-BB97-9C1355A5D555}" type="pres">
      <dgm:prSet presAssocID="{44354D2D-3EAB-4110-A5F7-5D1927062E9E}" presName="hierChild5" presStyleCnt="0"/>
      <dgm:spPr/>
    </dgm:pt>
    <dgm:pt modelId="{E90FB1C9-8AA2-4480-B7BE-59E6E25827AC}" type="pres">
      <dgm:prSet presAssocID="{FB305105-9382-4CEA-9E55-0F3630F43AFC}" presName="Name37" presStyleLbl="parChTrans1D3" presStyleIdx="2" presStyleCnt="5"/>
      <dgm:spPr/>
      <dgm:t>
        <a:bodyPr/>
        <a:lstStyle/>
        <a:p>
          <a:endParaRPr lang="en-ZA"/>
        </a:p>
      </dgm:t>
    </dgm:pt>
    <dgm:pt modelId="{FBC8931F-6C36-406D-A55C-B6729F1BEAE5}" type="pres">
      <dgm:prSet presAssocID="{CF3B51B6-31A9-4A1E-B355-E286D7FE29EE}" presName="hierRoot2" presStyleCnt="0">
        <dgm:presLayoutVars>
          <dgm:hierBranch val="init"/>
        </dgm:presLayoutVars>
      </dgm:prSet>
      <dgm:spPr/>
    </dgm:pt>
    <dgm:pt modelId="{B22040C7-7A18-47A3-A583-2743B17C672C}" type="pres">
      <dgm:prSet presAssocID="{CF3B51B6-31A9-4A1E-B355-E286D7FE29EE}" presName="rootComposite" presStyleCnt="0"/>
      <dgm:spPr/>
    </dgm:pt>
    <dgm:pt modelId="{01EBF908-ADF9-4C7C-92B4-C741142F286B}" type="pres">
      <dgm:prSet presAssocID="{CF3B51B6-31A9-4A1E-B355-E286D7FE29EE}" presName="rootText" presStyleLbl="node1" presStyleIdx="3" presStyleCnt="12" custScaleX="139180">
        <dgm:presLayoutVars>
          <dgm:chMax/>
          <dgm:chPref val="3"/>
        </dgm:presLayoutVars>
      </dgm:prSet>
      <dgm:spPr/>
      <dgm:t>
        <a:bodyPr/>
        <a:lstStyle/>
        <a:p>
          <a:endParaRPr lang="en-ZA"/>
        </a:p>
      </dgm:t>
    </dgm:pt>
    <dgm:pt modelId="{DFFEED59-7D52-4974-ADA3-F38715BEE631}" type="pres">
      <dgm:prSet presAssocID="{CF3B51B6-31A9-4A1E-B355-E286D7FE29EE}" presName="titleText2" presStyleLbl="fgAcc1" presStyleIdx="3" presStyleCnt="12" custScaleX="139704" custScaleY="177443" custLinFactNeighborX="-13525" custLinFactNeighborY="86054">
        <dgm:presLayoutVars>
          <dgm:chMax val="0"/>
          <dgm:chPref val="0"/>
        </dgm:presLayoutVars>
      </dgm:prSet>
      <dgm:spPr/>
      <dgm:t>
        <a:bodyPr/>
        <a:lstStyle/>
        <a:p>
          <a:endParaRPr lang="en-ZA"/>
        </a:p>
      </dgm:t>
    </dgm:pt>
    <dgm:pt modelId="{77614C47-9795-4D3C-BDF2-021ADFBEB3B3}" type="pres">
      <dgm:prSet presAssocID="{CF3B51B6-31A9-4A1E-B355-E286D7FE29EE}" presName="rootConnector" presStyleLbl="node3" presStyleIdx="0" presStyleCnt="0"/>
      <dgm:spPr/>
      <dgm:t>
        <a:bodyPr/>
        <a:lstStyle/>
        <a:p>
          <a:endParaRPr lang="en-ZA"/>
        </a:p>
      </dgm:t>
    </dgm:pt>
    <dgm:pt modelId="{E9304A05-CC03-4EF4-B6E5-AB4E043EE9BC}" type="pres">
      <dgm:prSet presAssocID="{CF3B51B6-31A9-4A1E-B355-E286D7FE29EE}" presName="hierChild4" presStyleCnt="0"/>
      <dgm:spPr/>
    </dgm:pt>
    <dgm:pt modelId="{B28F4704-81C0-4C00-9504-790D097F1AD3}" type="pres">
      <dgm:prSet presAssocID="{E14BDE12-43D5-44F6-9AC9-B57FEFC22FC2}" presName="Name37" presStyleLbl="parChTrans1D4" presStyleIdx="0" presStyleCnt="6"/>
      <dgm:spPr/>
      <dgm:t>
        <a:bodyPr/>
        <a:lstStyle/>
        <a:p>
          <a:endParaRPr lang="en-ZA"/>
        </a:p>
      </dgm:t>
    </dgm:pt>
    <dgm:pt modelId="{03DB72F2-1850-42CF-A4E7-3FF0AAE2C34A}" type="pres">
      <dgm:prSet presAssocID="{3C12F043-F3B6-4A15-A6ED-E2E63E236F89}" presName="hierRoot2" presStyleCnt="0">
        <dgm:presLayoutVars>
          <dgm:hierBranch val="init"/>
        </dgm:presLayoutVars>
      </dgm:prSet>
      <dgm:spPr/>
    </dgm:pt>
    <dgm:pt modelId="{F6708DBB-4306-490E-AF83-4437AFEF858E}" type="pres">
      <dgm:prSet presAssocID="{3C12F043-F3B6-4A15-A6ED-E2E63E236F89}" presName="rootComposite" presStyleCnt="0"/>
      <dgm:spPr/>
    </dgm:pt>
    <dgm:pt modelId="{2BA6A68D-2CBE-465B-B581-C18EC35A6F04}" type="pres">
      <dgm:prSet presAssocID="{3C12F043-F3B6-4A15-A6ED-E2E63E236F89}" presName="rootText" presStyleLbl="node1" presStyleIdx="4" presStyleCnt="12" custScaleY="71031" custLinFactNeighborX="2515" custLinFactNeighborY="23269">
        <dgm:presLayoutVars>
          <dgm:chMax/>
          <dgm:chPref val="3"/>
        </dgm:presLayoutVars>
      </dgm:prSet>
      <dgm:spPr/>
      <dgm:t>
        <a:bodyPr/>
        <a:lstStyle/>
        <a:p>
          <a:endParaRPr lang="en-ZA"/>
        </a:p>
      </dgm:t>
    </dgm:pt>
    <dgm:pt modelId="{DDAE31A1-5477-458B-8354-4C8A83E3292C}" type="pres">
      <dgm:prSet presAssocID="{3C12F043-F3B6-4A15-A6ED-E2E63E236F89}" presName="titleText2" presStyleLbl="fgAcc1" presStyleIdx="4" presStyleCnt="12" custScaleX="120210" custScaleY="248451" custLinFactY="54819" custLinFactNeighborX="-15354" custLinFactNeighborY="100000">
        <dgm:presLayoutVars>
          <dgm:chMax val="0"/>
          <dgm:chPref val="0"/>
        </dgm:presLayoutVars>
      </dgm:prSet>
      <dgm:spPr/>
      <dgm:t>
        <a:bodyPr/>
        <a:lstStyle/>
        <a:p>
          <a:endParaRPr lang="en-ZA"/>
        </a:p>
      </dgm:t>
    </dgm:pt>
    <dgm:pt modelId="{BACFB02B-2A13-4CD1-A85D-9E619F633ACB}" type="pres">
      <dgm:prSet presAssocID="{3C12F043-F3B6-4A15-A6ED-E2E63E236F89}" presName="rootConnector" presStyleLbl="node4" presStyleIdx="0" presStyleCnt="0"/>
      <dgm:spPr/>
      <dgm:t>
        <a:bodyPr/>
        <a:lstStyle/>
        <a:p>
          <a:endParaRPr lang="en-ZA"/>
        </a:p>
      </dgm:t>
    </dgm:pt>
    <dgm:pt modelId="{D297E028-F67B-4B49-A831-5B084F45BA74}" type="pres">
      <dgm:prSet presAssocID="{3C12F043-F3B6-4A15-A6ED-E2E63E236F89}" presName="hierChild4" presStyleCnt="0"/>
      <dgm:spPr/>
    </dgm:pt>
    <dgm:pt modelId="{F8EAC6C4-307E-404C-B7AE-66542C4D1DEF}" type="pres">
      <dgm:prSet presAssocID="{3C12F043-F3B6-4A15-A6ED-E2E63E236F89}" presName="hierChild5" presStyleCnt="0"/>
      <dgm:spPr/>
    </dgm:pt>
    <dgm:pt modelId="{8662567A-9169-4C07-A9A8-BC1EBA4D6ED3}" type="pres">
      <dgm:prSet presAssocID="{CF3B51B6-31A9-4A1E-B355-E286D7FE29EE}" presName="hierChild5" presStyleCnt="0"/>
      <dgm:spPr/>
    </dgm:pt>
    <dgm:pt modelId="{FBE6CED5-C2E2-4D72-A1B4-1C286A4D1C69}" type="pres">
      <dgm:prSet presAssocID="{3B672B62-E581-4E0F-8AD4-E9A40BB9D5D5}" presName="Name37" presStyleLbl="parChTrans1D3" presStyleIdx="3" presStyleCnt="5"/>
      <dgm:spPr/>
      <dgm:t>
        <a:bodyPr/>
        <a:lstStyle/>
        <a:p>
          <a:endParaRPr lang="en-ZA"/>
        </a:p>
      </dgm:t>
    </dgm:pt>
    <dgm:pt modelId="{99EB5C41-3FED-480B-95E5-A754A3114F6B}" type="pres">
      <dgm:prSet presAssocID="{5D79735D-A793-4C15-85BB-1A3BFB54C1A4}" presName="hierRoot2" presStyleCnt="0">
        <dgm:presLayoutVars>
          <dgm:hierBranch val="init"/>
        </dgm:presLayoutVars>
      </dgm:prSet>
      <dgm:spPr/>
    </dgm:pt>
    <dgm:pt modelId="{B1CE138C-F885-41FB-880F-B92C84E7A1BF}" type="pres">
      <dgm:prSet presAssocID="{5D79735D-A793-4C15-85BB-1A3BFB54C1A4}" presName="rootComposite" presStyleCnt="0"/>
      <dgm:spPr/>
    </dgm:pt>
    <dgm:pt modelId="{67414D9A-1608-4D47-BE54-DD799A0B5F0F}" type="pres">
      <dgm:prSet presAssocID="{5D79735D-A793-4C15-85BB-1A3BFB54C1A4}" presName="rootText" presStyleLbl="node1" presStyleIdx="5" presStyleCnt="12">
        <dgm:presLayoutVars>
          <dgm:chMax/>
          <dgm:chPref val="3"/>
        </dgm:presLayoutVars>
      </dgm:prSet>
      <dgm:spPr/>
      <dgm:t>
        <a:bodyPr/>
        <a:lstStyle/>
        <a:p>
          <a:endParaRPr lang="en-ZA"/>
        </a:p>
      </dgm:t>
    </dgm:pt>
    <dgm:pt modelId="{2E018714-7987-49D3-A5E1-E415DA7A5930}" type="pres">
      <dgm:prSet presAssocID="{5D79735D-A793-4C15-85BB-1A3BFB54C1A4}" presName="titleText2" presStyleLbl="fgAcc1" presStyleIdx="5" presStyleCnt="12" custScaleX="173676" custScaleY="265888" custLinFactNeighborX="86173" custLinFactNeighborY="39031">
        <dgm:presLayoutVars>
          <dgm:chMax val="0"/>
          <dgm:chPref val="0"/>
        </dgm:presLayoutVars>
      </dgm:prSet>
      <dgm:spPr/>
      <dgm:t>
        <a:bodyPr/>
        <a:lstStyle/>
        <a:p>
          <a:endParaRPr lang="en-ZA"/>
        </a:p>
      </dgm:t>
    </dgm:pt>
    <dgm:pt modelId="{880CBECB-ACFD-471D-9220-236A607F2885}" type="pres">
      <dgm:prSet presAssocID="{5D79735D-A793-4C15-85BB-1A3BFB54C1A4}" presName="rootConnector" presStyleLbl="node3" presStyleIdx="0" presStyleCnt="0"/>
      <dgm:spPr/>
      <dgm:t>
        <a:bodyPr/>
        <a:lstStyle/>
        <a:p>
          <a:endParaRPr lang="en-ZA"/>
        </a:p>
      </dgm:t>
    </dgm:pt>
    <dgm:pt modelId="{52B792D9-032C-40EC-83B1-495C0A0B9444}" type="pres">
      <dgm:prSet presAssocID="{5D79735D-A793-4C15-85BB-1A3BFB54C1A4}" presName="hierChild4" presStyleCnt="0"/>
      <dgm:spPr/>
    </dgm:pt>
    <dgm:pt modelId="{2F3AA92A-11A6-43FE-A627-3E4D01278C76}" type="pres">
      <dgm:prSet presAssocID="{7D02A40C-7D75-4EFC-992F-A977B7EC5D4A}" presName="Name37" presStyleLbl="parChTrans1D4" presStyleIdx="1" presStyleCnt="6"/>
      <dgm:spPr/>
      <dgm:t>
        <a:bodyPr/>
        <a:lstStyle/>
        <a:p>
          <a:endParaRPr lang="en-ZA"/>
        </a:p>
      </dgm:t>
    </dgm:pt>
    <dgm:pt modelId="{45FBDF88-AD50-4522-8AD3-217EC25BA982}" type="pres">
      <dgm:prSet presAssocID="{8573DC5A-0CF4-4413-9730-13E44D1E61DF}" presName="hierRoot2" presStyleCnt="0">
        <dgm:presLayoutVars>
          <dgm:hierBranch val="init"/>
        </dgm:presLayoutVars>
      </dgm:prSet>
      <dgm:spPr/>
    </dgm:pt>
    <dgm:pt modelId="{A927A2AB-BAD4-487D-A419-1364DE63E5B2}" type="pres">
      <dgm:prSet presAssocID="{8573DC5A-0CF4-4413-9730-13E44D1E61DF}" presName="rootComposite" presStyleCnt="0"/>
      <dgm:spPr/>
    </dgm:pt>
    <dgm:pt modelId="{94948DA6-A607-4338-A871-FF72EA5A2A38}" type="pres">
      <dgm:prSet presAssocID="{8573DC5A-0CF4-4413-9730-13E44D1E61DF}" presName="rootText" presStyleLbl="node1" presStyleIdx="6" presStyleCnt="12" custScaleX="132839" custLinFactNeighborX="-1410" custLinFactNeighborY="6565">
        <dgm:presLayoutVars>
          <dgm:chMax/>
          <dgm:chPref val="3"/>
        </dgm:presLayoutVars>
      </dgm:prSet>
      <dgm:spPr/>
      <dgm:t>
        <a:bodyPr/>
        <a:lstStyle/>
        <a:p>
          <a:endParaRPr lang="en-ZA"/>
        </a:p>
      </dgm:t>
    </dgm:pt>
    <dgm:pt modelId="{ADDC9DE5-C544-4699-9AA4-31F5B2E9A442}" type="pres">
      <dgm:prSet presAssocID="{8573DC5A-0CF4-4413-9730-13E44D1E61DF}" presName="titleText2" presStyleLbl="fgAcc1" presStyleIdx="6" presStyleCnt="12" custScaleX="152188" custScaleY="226842" custLinFactY="13113" custLinFactNeighborX="-9100" custLinFactNeighborY="100000">
        <dgm:presLayoutVars>
          <dgm:chMax val="0"/>
          <dgm:chPref val="0"/>
        </dgm:presLayoutVars>
      </dgm:prSet>
      <dgm:spPr/>
      <dgm:t>
        <a:bodyPr/>
        <a:lstStyle/>
        <a:p>
          <a:endParaRPr lang="en-ZA"/>
        </a:p>
      </dgm:t>
    </dgm:pt>
    <dgm:pt modelId="{2F93E94B-9BC7-4590-9F4E-5FB75AB5D212}" type="pres">
      <dgm:prSet presAssocID="{8573DC5A-0CF4-4413-9730-13E44D1E61DF}" presName="rootConnector" presStyleLbl="node4" presStyleIdx="0" presStyleCnt="0"/>
      <dgm:spPr/>
      <dgm:t>
        <a:bodyPr/>
        <a:lstStyle/>
        <a:p>
          <a:endParaRPr lang="en-ZA"/>
        </a:p>
      </dgm:t>
    </dgm:pt>
    <dgm:pt modelId="{36C9FC17-D95E-4B33-89DB-0FD480B40BFF}" type="pres">
      <dgm:prSet presAssocID="{8573DC5A-0CF4-4413-9730-13E44D1E61DF}" presName="hierChild4" presStyleCnt="0"/>
      <dgm:spPr/>
    </dgm:pt>
    <dgm:pt modelId="{B1A3D01A-4B8B-44C5-AEC6-D9E513DD0C83}" type="pres">
      <dgm:prSet presAssocID="{8573DC5A-0CF4-4413-9730-13E44D1E61DF}" presName="hierChild5" presStyleCnt="0"/>
      <dgm:spPr/>
    </dgm:pt>
    <dgm:pt modelId="{790AD5A2-2ADB-46A2-A778-963E6714EECE}" type="pres">
      <dgm:prSet presAssocID="{4C9BE11D-E3B9-4537-9897-1DB16A551F54}" presName="Name37" presStyleLbl="parChTrans1D4" presStyleIdx="2" presStyleCnt="6"/>
      <dgm:spPr/>
      <dgm:t>
        <a:bodyPr/>
        <a:lstStyle/>
        <a:p>
          <a:endParaRPr lang="en-ZA"/>
        </a:p>
      </dgm:t>
    </dgm:pt>
    <dgm:pt modelId="{5B4F81C3-0376-4C20-ADC7-E085EB1B82CE}" type="pres">
      <dgm:prSet presAssocID="{E1DE7243-7D6A-4EFE-AA9A-0662F91F4712}" presName="hierRoot2" presStyleCnt="0">
        <dgm:presLayoutVars>
          <dgm:hierBranch val="init"/>
        </dgm:presLayoutVars>
      </dgm:prSet>
      <dgm:spPr/>
    </dgm:pt>
    <dgm:pt modelId="{114D6805-C781-4E1D-BA8E-B93A5A30365F}" type="pres">
      <dgm:prSet presAssocID="{E1DE7243-7D6A-4EFE-AA9A-0662F91F4712}" presName="rootComposite" presStyleCnt="0"/>
      <dgm:spPr/>
    </dgm:pt>
    <dgm:pt modelId="{FB1A8DD1-D94C-4AAE-8AC5-F26A08CEA1D0}" type="pres">
      <dgm:prSet presAssocID="{E1DE7243-7D6A-4EFE-AA9A-0662F91F4712}" presName="rootText" presStyleLbl="node1" presStyleIdx="7" presStyleCnt="12">
        <dgm:presLayoutVars>
          <dgm:chMax/>
          <dgm:chPref val="3"/>
        </dgm:presLayoutVars>
      </dgm:prSet>
      <dgm:spPr/>
      <dgm:t>
        <a:bodyPr/>
        <a:lstStyle/>
        <a:p>
          <a:endParaRPr lang="en-ZA"/>
        </a:p>
      </dgm:t>
    </dgm:pt>
    <dgm:pt modelId="{A82E888A-4EB0-494C-93D1-C82A3352652E}" type="pres">
      <dgm:prSet presAssocID="{E1DE7243-7D6A-4EFE-AA9A-0662F91F4712}" presName="titleText2" presStyleLbl="fgAcc1" presStyleIdx="7" presStyleCnt="12" custScaleX="133393" custScaleY="262776" custLinFactNeighborX="-7713" custLinFactNeighborY="96528">
        <dgm:presLayoutVars>
          <dgm:chMax val="0"/>
          <dgm:chPref val="0"/>
        </dgm:presLayoutVars>
      </dgm:prSet>
      <dgm:spPr/>
      <dgm:t>
        <a:bodyPr/>
        <a:lstStyle/>
        <a:p>
          <a:endParaRPr lang="en-ZA"/>
        </a:p>
      </dgm:t>
    </dgm:pt>
    <dgm:pt modelId="{2B92EFE4-2BB1-40EE-90C4-1F77C77B5C79}" type="pres">
      <dgm:prSet presAssocID="{E1DE7243-7D6A-4EFE-AA9A-0662F91F4712}" presName="rootConnector" presStyleLbl="node4" presStyleIdx="0" presStyleCnt="0"/>
      <dgm:spPr/>
      <dgm:t>
        <a:bodyPr/>
        <a:lstStyle/>
        <a:p>
          <a:endParaRPr lang="en-ZA"/>
        </a:p>
      </dgm:t>
    </dgm:pt>
    <dgm:pt modelId="{AB9729F0-F67E-46DF-98CC-BC7AAD447AE6}" type="pres">
      <dgm:prSet presAssocID="{E1DE7243-7D6A-4EFE-AA9A-0662F91F4712}" presName="hierChild4" presStyleCnt="0"/>
      <dgm:spPr/>
    </dgm:pt>
    <dgm:pt modelId="{C839A405-A586-496E-AE65-93ADF26F6160}" type="pres">
      <dgm:prSet presAssocID="{E1DE7243-7D6A-4EFE-AA9A-0662F91F4712}" presName="hierChild5" presStyleCnt="0"/>
      <dgm:spPr/>
    </dgm:pt>
    <dgm:pt modelId="{AFF2744B-E04C-4D4F-A586-EC7F7E736C6B}" type="pres">
      <dgm:prSet presAssocID="{5D79735D-A793-4C15-85BB-1A3BFB54C1A4}" presName="hierChild5" presStyleCnt="0"/>
      <dgm:spPr/>
    </dgm:pt>
    <dgm:pt modelId="{87C94857-B1D7-4F61-AA71-27FD899D6D62}" type="pres">
      <dgm:prSet presAssocID="{3E314592-DE3E-48BB-83A8-4CE04E418EC6}" presName="Name37" presStyleLbl="parChTrans1D3" presStyleIdx="4" presStyleCnt="5"/>
      <dgm:spPr/>
      <dgm:t>
        <a:bodyPr/>
        <a:lstStyle/>
        <a:p>
          <a:endParaRPr lang="en-ZA"/>
        </a:p>
      </dgm:t>
    </dgm:pt>
    <dgm:pt modelId="{F662D947-1FBB-42BD-A425-1D4685C8B05A}" type="pres">
      <dgm:prSet presAssocID="{671ACB8B-88CA-4E11-BF15-2C4AAD6F0932}" presName="hierRoot2" presStyleCnt="0">
        <dgm:presLayoutVars>
          <dgm:hierBranch val="init"/>
        </dgm:presLayoutVars>
      </dgm:prSet>
      <dgm:spPr/>
    </dgm:pt>
    <dgm:pt modelId="{DCF8E831-0937-4ABD-ADDB-2D3AB8ABEC83}" type="pres">
      <dgm:prSet presAssocID="{671ACB8B-88CA-4E11-BF15-2C4AAD6F0932}" presName="rootComposite" presStyleCnt="0"/>
      <dgm:spPr/>
    </dgm:pt>
    <dgm:pt modelId="{C81CD5E2-F70D-4810-8264-17B5382481F1}" type="pres">
      <dgm:prSet presAssocID="{671ACB8B-88CA-4E11-BF15-2C4AAD6F0932}" presName="rootText" presStyleLbl="node1" presStyleIdx="8" presStyleCnt="12">
        <dgm:presLayoutVars>
          <dgm:chMax/>
          <dgm:chPref val="3"/>
        </dgm:presLayoutVars>
      </dgm:prSet>
      <dgm:spPr/>
      <dgm:t>
        <a:bodyPr/>
        <a:lstStyle/>
        <a:p>
          <a:endParaRPr lang="en-ZA"/>
        </a:p>
      </dgm:t>
    </dgm:pt>
    <dgm:pt modelId="{CC658850-8B4E-4AD6-B92B-CD4F981CFDEC}" type="pres">
      <dgm:prSet presAssocID="{671ACB8B-88CA-4E11-BF15-2C4AAD6F0932}" presName="titleText2" presStyleLbl="fgAcc1" presStyleIdx="8" presStyleCnt="12" custScaleX="172803" custScaleY="254984" custLinFactNeighborX="87739" custLinFactNeighborY="57192">
        <dgm:presLayoutVars>
          <dgm:chMax val="0"/>
          <dgm:chPref val="0"/>
        </dgm:presLayoutVars>
      </dgm:prSet>
      <dgm:spPr/>
      <dgm:t>
        <a:bodyPr/>
        <a:lstStyle/>
        <a:p>
          <a:endParaRPr lang="en-ZA"/>
        </a:p>
      </dgm:t>
    </dgm:pt>
    <dgm:pt modelId="{196E8355-A91E-437C-9EA4-74B4A9AC277C}" type="pres">
      <dgm:prSet presAssocID="{671ACB8B-88CA-4E11-BF15-2C4AAD6F0932}" presName="rootConnector" presStyleLbl="node3" presStyleIdx="0" presStyleCnt="0"/>
      <dgm:spPr/>
      <dgm:t>
        <a:bodyPr/>
        <a:lstStyle/>
        <a:p>
          <a:endParaRPr lang="en-ZA"/>
        </a:p>
      </dgm:t>
    </dgm:pt>
    <dgm:pt modelId="{E5333B5D-4C6C-46D3-8A3B-7373E5275236}" type="pres">
      <dgm:prSet presAssocID="{671ACB8B-88CA-4E11-BF15-2C4AAD6F0932}" presName="hierChild4" presStyleCnt="0"/>
      <dgm:spPr/>
    </dgm:pt>
    <dgm:pt modelId="{62E0119E-CE16-45C9-93A0-ED31CBBF2996}" type="pres">
      <dgm:prSet presAssocID="{0E83AC09-6299-432A-8444-66CCA8A9FB17}" presName="Name37" presStyleLbl="parChTrans1D4" presStyleIdx="3" presStyleCnt="6"/>
      <dgm:spPr/>
      <dgm:t>
        <a:bodyPr/>
        <a:lstStyle/>
        <a:p>
          <a:endParaRPr lang="en-ZA"/>
        </a:p>
      </dgm:t>
    </dgm:pt>
    <dgm:pt modelId="{98214BFD-994F-4E06-A3D0-B776D9DEB387}" type="pres">
      <dgm:prSet presAssocID="{6DF94E1A-A0A8-4617-9E88-1600107D9728}" presName="hierRoot2" presStyleCnt="0">
        <dgm:presLayoutVars>
          <dgm:hierBranch val="init"/>
        </dgm:presLayoutVars>
      </dgm:prSet>
      <dgm:spPr/>
    </dgm:pt>
    <dgm:pt modelId="{27A3B781-A214-4A07-A1FD-3A7398A6087E}" type="pres">
      <dgm:prSet presAssocID="{6DF94E1A-A0A8-4617-9E88-1600107D9728}" presName="rootComposite" presStyleCnt="0"/>
      <dgm:spPr/>
    </dgm:pt>
    <dgm:pt modelId="{383B14C2-5A49-4EA7-AE70-CAE8BFDD13EB}" type="pres">
      <dgm:prSet presAssocID="{6DF94E1A-A0A8-4617-9E88-1600107D9728}" presName="rootText" presStyleLbl="node1" presStyleIdx="9" presStyleCnt="12" custScaleY="58834" custLinFactNeighborX="-1412" custLinFactNeighborY="13577">
        <dgm:presLayoutVars>
          <dgm:chMax/>
          <dgm:chPref val="3"/>
        </dgm:presLayoutVars>
      </dgm:prSet>
      <dgm:spPr/>
      <dgm:t>
        <a:bodyPr/>
        <a:lstStyle/>
        <a:p>
          <a:endParaRPr lang="en-ZA"/>
        </a:p>
      </dgm:t>
    </dgm:pt>
    <dgm:pt modelId="{86F01A59-9BC2-4E9D-9CEE-88CC881C9C5E}" type="pres">
      <dgm:prSet presAssocID="{6DF94E1A-A0A8-4617-9E88-1600107D9728}" presName="titleText2" presStyleLbl="fgAcc1" presStyleIdx="9" presStyleCnt="12" custScaleX="135043" custScaleY="265179" custLinFactY="30605" custLinFactNeighborX="-3134" custLinFactNeighborY="100000">
        <dgm:presLayoutVars>
          <dgm:chMax val="0"/>
          <dgm:chPref val="0"/>
        </dgm:presLayoutVars>
      </dgm:prSet>
      <dgm:spPr/>
      <dgm:t>
        <a:bodyPr/>
        <a:lstStyle/>
        <a:p>
          <a:endParaRPr lang="en-ZA"/>
        </a:p>
      </dgm:t>
    </dgm:pt>
    <dgm:pt modelId="{80132F6B-1B63-4682-B66F-FEA1F8BDF6C9}" type="pres">
      <dgm:prSet presAssocID="{6DF94E1A-A0A8-4617-9E88-1600107D9728}" presName="rootConnector" presStyleLbl="node4" presStyleIdx="0" presStyleCnt="0"/>
      <dgm:spPr/>
      <dgm:t>
        <a:bodyPr/>
        <a:lstStyle/>
        <a:p>
          <a:endParaRPr lang="en-ZA"/>
        </a:p>
      </dgm:t>
    </dgm:pt>
    <dgm:pt modelId="{839B7612-0DA0-47E9-823B-F0FF578A35EB}" type="pres">
      <dgm:prSet presAssocID="{6DF94E1A-A0A8-4617-9E88-1600107D9728}" presName="hierChild4" presStyleCnt="0"/>
      <dgm:spPr/>
    </dgm:pt>
    <dgm:pt modelId="{A9EAFE15-791E-4873-9175-C542BC4757E1}" type="pres">
      <dgm:prSet presAssocID="{6DF94E1A-A0A8-4617-9E88-1600107D9728}" presName="hierChild5" presStyleCnt="0"/>
      <dgm:spPr/>
    </dgm:pt>
    <dgm:pt modelId="{3B61293F-FFE8-4076-833D-823EDC306BA7}" type="pres">
      <dgm:prSet presAssocID="{5B48743B-C9D9-40CD-8F21-BB96168BF70B}" presName="Name37" presStyleLbl="parChTrans1D4" presStyleIdx="4" presStyleCnt="6"/>
      <dgm:spPr/>
      <dgm:t>
        <a:bodyPr/>
        <a:lstStyle/>
        <a:p>
          <a:endParaRPr lang="en-ZA"/>
        </a:p>
      </dgm:t>
    </dgm:pt>
    <dgm:pt modelId="{C0A65DF9-6353-426D-AF11-879BC008AADB}" type="pres">
      <dgm:prSet presAssocID="{B6C580AF-76E9-41A6-AFEA-D5BD9FF1235A}" presName="hierRoot2" presStyleCnt="0">
        <dgm:presLayoutVars>
          <dgm:hierBranch val="init"/>
        </dgm:presLayoutVars>
      </dgm:prSet>
      <dgm:spPr/>
    </dgm:pt>
    <dgm:pt modelId="{62E71139-7DB9-432C-89EE-E3ABEEBD2A41}" type="pres">
      <dgm:prSet presAssocID="{B6C580AF-76E9-41A6-AFEA-D5BD9FF1235A}" presName="rootComposite" presStyleCnt="0"/>
      <dgm:spPr/>
    </dgm:pt>
    <dgm:pt modelId="{D572CEAB-9AC4-459C-AD73-040E03AF59AF}" type="pres">
      <dgm:prSet presAssocID="{B6C580AF-76E9-41A6-AFEA-D5BD9FF1235A}" presName="rootText" presStyleLbl="node1" presStyleIdx="10" presStyleCnt="12" custLinFactNeighborX="-5098" custLinFactNeighborY="10893">
        <dgm:presLayoutVars>
          <dgm:chMax/>
          <dgm:chPref val="3"/>
        </dgm:presLayoutVars>
      </dgm:prSet>
      <dgm:spPr/>
      <dgm:t>
        <a:bodyPr/>
        <a:lstStyle/>
        <a:p>
          <a:endParaRPr lang="en-ZA"/>
        </a:p>
      </dgm:t>
    </dgm:pt>
    <dgm:pt modelId="{BC8260C7-D448-4F89-8379-84936A286C68}" type="pres">
      <dgm:prSet presAssocID="{B6C580AF-76E9-41A6-AFEA-D5BD9FF1235A}" presName="titleText2" presStyleLbl="fgAcc1" presStyleIdx="10" presStyleCnt="12" custScaleX="121037" custScaleY="254778" custLinFactY="64031" custLinFactNeighborX="-10987" custLinFactNeighborY="100000">
        <dgm:presLayoutVars>
          <dgm:chMax val="0"/>
          <dgm:chPref val="0"/>
        </dgm:presLayoutVars>
      </dgm:prSet>
      <dgm:spPr/>
      <dgm:t>
        <a:bodyPr/>
        <a:lstStyle/>
        <a:p>
          <a:endParaRPr lang="en-ZA"/>
        </a:p>
      </dgm:t>
    </dgm:pt>
    <dgm:pt modelId="{71FC0F2D-4CEC-41DE-879F-F3AF5C37B44B}" type="pres">
      <dgm:prSet presAssocID="{B6C580AF-76E9-41A6-AFEA-D5BD9FF1235A}" presName="rootConnector" presStyleLbl="node4" presStyleIdx="0" presStyleCnt="0"/>
      <dgm:spPr/>
      <dgm:t>
        <a:bodyPr/>
        <a:lstStyle/>
        <a:p>
          <a:endParaRPr lang="en-ZA"/>
        </a:p>
      </dgm:t>
    </dgm:pt>
    <dgm:pt modelId="{2D4E540A-0770-4F4A-96F9-E82678C8A1D9}" type="pres">
      <dgm:prSet presAssocID="{B6C580AF-76E9-41A6-AFEA-D5BD9FF1235A}" presName="hierChild4" presStyleCnt="0"/>
      <dgm:spPr/>
    </dgm:pt>
    <dgm:pt modelId="{2969B365-BBF2-42A8-87CA-180FA173ABCD}" type="pres">
      <dgm:prSet presAssocID="{B6C580AF-76E9-41A6-AFEA-D5BD9FF1235A}" presName="hierChild5" presStyleCnt="0"/>
      <dgm:spPr/>
    </dgm:pt>
    <dgm:pt modelId="{6E60721C-22C4-4E0F-A9A8-DA7272699DB3}" type="pres">
      <dgm:prSet presAssocID="{122B91D1-5F9E-4516-84E4-33D232E65171}" presName="Name37" presStyleLbl="parChTrans1D4" presStyleIdx="5" presStyleCnt="6"/>
      <dgm:spPr/>
      <dgm:t>
        <a:bodyPr/>
        <a:lstStyle/>
        <a:p>
          <a:endParaRPr lang="en-ZA"/>
        </a:p>
      </dgm:t>
    </dgm:pt>
    <dgm:pt modelId="{8B244C07-E3A1-42B4-B825-4CB4ADCF0D8F}" type="pres">
      <dgm:prSet presAssocID="{9B8DA0A1-950E-4184-B2A4-CA7604E5AD72}" presName="hierRoot2" presStyleCnt="0">
        <dgm:presLayoutVars>
          <dgm:hierBranch val="init"/>
        </dgm:presLayoutVars>
      </dgm:prSet>
      <dgm:spPr/>
    </dgm:pt>
    <dgm:pt modelId="{68FD0013-7E34-4B75-ACD8-8DEACA880BA7}" type="pres">
      <dgm:prSet presAssocID="{9B8DA0A1-950E-4184-B2A4-CA7604E5AD72}" presName="rootComposite" presStyleCnt="0"/>
      <dgm:spPr/>
    </dgm:pt>
    <dgm:pt modelId="{64F0AEAE-44F7-4AD7-8BF8-25B81624DD13}" type="pres">
      <dgm:prSet presAssocID="{9B8DA0A1-950E-4184-B2A4-CA7604E5AD72}" presName="rootText" presStyleLbl="node1" presStyleIdx="11" presStyleCnt="12" custLinFactNeighborX="7000" custLinFactNeighborY="19057">
        <dgm:presLayoutVars>
          <dgm:chMax/>
          <dgm:chPref val="3"/>
        </dgm:presLayoutVars>
      </dgm:prSet>
      <dgm:spPr/>
      <dgm:t>
        <a:bodyPr/>
        <a:lstStyle/>
        <a:p>
          <a:endParaRPr lang="en-ZA"/>
        </a:p>
      </dgm:t>
    </dgm:pt>
    <dgm:pt modelId="{9F331AAB-A377-4D90-AFA4-B9E99A75C776}" type="pres">
      <dgm:prSet presAssocID="{9B8DA0A1-950E-4184-B2A4-CA7604E5AD72}" presName="titleText2" presStyleLbl="fgAcc1" presStyleIdx="11" presStyleCnt="12" custScaleX="119960" custScaleY="111892" custLinFactY="38894" custLinFactNeighborX="-4465" custLinFactNeighborY="100000">
        <dgm:presLayoutVars>
          <dgm:chMax val="0"/>
          <dgm:chPref val="0"/>
        </dgm:presLayoutVars>
      </dgm:prSet>
      <dgm:spPr/>
      <dgm:t>
        <a:bodyPr/>
        <a:lstStyle/>
        <a:p>
          <a:endParaRPr lang="en-ZA"/>
        </a:p>
      </dgm:t>
    </dgm:pt>
    <dgm:pt modelId="{355FDA6F-150C-4B73-B616-CC65B50B7148}" type="pres">
      <dgm:prSet presAssocID="{9B8DA0A1-950E-4184-B2A4-CA7604E5AD72}" presName="rootConnector" presStyleLbl="node4" presStyleIdx="0" presStyleCnt="0"/>
      <dgm:spPr/>
      <dgm:t>
        <a:bodyPr/>
        <a:lstStyle/>
        <a:p>
          <a:endParaRPr lang="en-ZA"/>
        </a:p>
      </dgm:t>
    </dgm:pt>
    <dgm:pt modelId="{8254E193-BE38-4BD8-8ACE-DCD57321D8C8}" type="pres">
      <dgm:prSet presAssocID="{9B8DA0A1-950E-4184-B2A4-CA7604E5AD72}" presName="hierChild4" presStyleCnt="0"/>
      <dgm:spPr/>
    </dgm:pt>
    <dgm:pt modelId="{31C80D2E-8400-4367-B34C-4843D7299680}" type="pres">
      <dgm:prSet presAssocID="{9B8DA0A1-950E-4184-B2A4-CA7604E5AD72}" presName="hierChild5" presStyleCnt="0"/>
      <dgm:spPr/>
    </dgm:pt>
    <dgm:pt modelId="{1C6EB3D0-35EF-401E-8531-BED57208FC92}" type="pres">
      <dgm:prSet presAssocID="{671ACB8B-88CA-4E11-BF15-2C4AAD6F0932}" presName="hierChild5" presStyleCnt="0"/>
      <dgm:spPr/>
    </dgm:pt>
    <dgm:pt modelId="{10A7F187-0B76-4784-B7AE-FC909E8F9E2D}" type="pres">
      <dgm:prSet presAssocID="{0CED7396-EC4B-4219-AE5B-68392D143B23}" presName="hierChild5" presStyleCnt="0"/>
      <dgm:spPr/>
    </dgm:pt>
    <dgm:pt modelId="{C6C9A2A6-4864-4180-8781-0ABFB5311C7A}" type="pres">
      <dgm:prSet presAssocID="{43BA2FE0-56E6-4F70-9AC0-CD0D4AF2635B}" presName="hierChild3" presStyleCnt="0"/>
      <dgm:spPr/>
    </dgm:pt>
  </dgm:ptLst>
  <dgm:cxnLst>
    <dgm:cxn modelId="{A1116AD1-4EB0-44D2-8CA4-A2E7BBFC70F8}" srcId="{0CED7396-EC4B-4219-AE5B-68392D143B23}" destId="{5D79735D-A793-4C15-85BB-1A3BFB54C1A4}" srcOrd="3" destOrd="0" parTransId="{3B672B62-E581-4E0F-8AD4-E9A40BB9D5D5}" sibTransId="{C09BF625-022F-4B5B-8942-3FC0B76C1AA4}"/>
    <dgm:cxn modelId="{A818F819-61B5-4579-9C9B-D6927D80A4E9}" type="presOf" srcId="{EC266027-308C-4620-B966-696AE9243E10}" destId="{8509D585-8202-4D31-AD65-ACDC84B6BA9D}" srcOrd="0" destOrd="0" presId="urn:microsoft.com/office/officeart/2008/layout/NameandTitleOrganizationalChart"/>
    <dgm:cxn modelId="{F418C5B4-6427-4EE6-9256-3037C742F3ED}" type="presOf" srcId="{9B8DA0A1-950E-4184-B2A4-CA7604E5AD72}" destId="{355FDA6F-150C-4B73-B616-CC65B50B7148}" srcOrd="1" destOrd="0" presId="urn:microsoft.com/office/officeart/2008/layout/NameandTitleOrganizationalChart"/>
    <dgm:cxn modelId="{303720CA-893A-4899-A6B4-1A15B3F2E988}" type="presOf" srcId="{BB90948A-5361-4505-8857-D32FFC24CCB7}" destId="{3AAF92AC-31CF-432D-B35D-8105FE43780E}" srcOrd="0" destOrd="0" presId="urn:microsoft.com/office/officeart/2008/layout/NameandTitleOrganizationalChart"/>
    <dgm:cxn modelId="{21E9E032-D543-445D-B09C-CC69F08C823B}" type="presOf" srcId="{0E83AC09-6299-432A-8444-66CCA8A9FB17}" destId="{62E0119E-CE16-45C9-93A0-ED31CBBF2996}" srcOrd="0" destOrd="0" presId="urn:microsoft.com/office/officeart/2008/layout/NameandTitleOrganizationalChart"/>
    <dgm:cxn modelId="{AF230107-BDC7-4CBB-9F48-6FEF952CF75D}" type="presOf" srcId="{5D79735D-A793-4C15-85BB-1A3BFB54C1A4}" destId="{880CBECB-ACFD-471D-9220-236A607F2885}" srcOrd="1" destOrd="0" presId="urn:microsoft.com/office/officeart/2008/layout/NameandTitleOrganizationalChart"/>
    <dgm:cxn modelId="{D458103D-7992-41D4-8773-2B81FBD46A28}" srcId="{5D79735D-A793-4C15-85BB-1A3BFB54C1A4}" destId="{8573DC5A-0CF4-4413-9730-13E44D1E61DF}" srcOrd="0" destOrd="0" parTransId="{7D02A40C-7D75-4EFC-992F-A977B7EC5D4A}" sibTransId="{71BA6083-FA07-4769-9EEA-23D710ACDA91}"/>
    <dgm:cxn modelId="{7AFCC08A-767B-4221-8B81-B684F0F3AB73}" srcId="{CF3B51B6-31A9-4A1E-B355-E286D7FE29EE}" destId="{3C12F043-F3B6-4A15-A6ED-E2E63E236F89}" srcOrd="0" destOrd="0" parTransId="{E14BDE12-43D5-44F6-9AC9-B57FEFC22FC2}" sibTransId="{1D4DFCCF-A6D6-46B1-B0D5-7BFF7072DAF1}"/>
    <dgm:cxn modelId="{2D82102B-231B-48BD-B04D-F61195A0789C}" type="presOf" srcId="{7D02A40C-7D75-4EFC-992F-A977B7EC5D4A}" destId="{2F3AA92A-11A6-43FE-A627-3E4D01278C76}" srcOrd="0" destOrd="0" presId="urn:microsoft.com/office/officeart/2008/layout/NameandTitleOrganizationalChart"/>
    <dgm:cxn modelId="{27539203-A3A3-41A2-B7DB-EA9CC987CB9B}" type="presOf" srcId="{43BA2FE0-56E6-4F70-9AC0-CD0D4AF2635B}" destId="{2D0EEBF8-5D1C-4A65-9414-9FE5A8178E18}" srcOrd="0" destOrd="0" presId="urn:microsoft.com/office/officeart/2008/layout/NameandTitleOrganizationalChart"/>
    <dgm:cxn modelId="{CC7E5DE3-0BBD-458C-9FF6-371038C181D3}" type="presOf" srcId="{0EE5AC64-D95E-42D2-B7FC-7BDC6E0CE257}" destId="{87458748-1339-42CE-A862-50A4EBD5E4F8}" srcOrd="0" destOrd="0" presId="urn:microsoft.com/office/officeart/2008/layout/NameandTitleOrganizationalChart"/>
    <dgm:cxn modelId="{17746055-A0E8-41D8-AB24-FFD947C17E45}" type="presOf" srcId="{43BA2FE0-56E6-4F70-9AC0-CD0D4AF2635B}" destId="{DA6E30C7-A6FD-4967-BF14-C663367ED293}" srcOrd="1" destOrd="0" presId="urn:microsoft.com/office/officeart/2008/layout/NameandTitleOrganizationalChart"/>
    <dgm:cxn modelId="{5CA93F06-9474-4687-8D17-C69A54522B69}" type="presOf" srcId="{E14BDE12-43D5-44F6-9AC9-B57FEFC22FC2}" destId="{B28F4704-81C0-4C00-9504-790D097F1AD3}" srcOrd="0" destOrd="0" presId="urn:microsoft.com/office/officeart/2008/layout/NameandTitleOrganizationalChart"/>
    <dgm:cxn modelId="{F2A5E445-D33F-41A7-8288-67E7D078E6DE}" type="presOf" srcId="{E1DE7243-7D6A-4EFE-AA9A-0662F91F4712}" destId="{2B92EFE4-2BB1-40EE-90C4-1F77C77B5C79}" srcOrd="1" destOrd="0" presId="urn:microsoft.com/office/officeart/2008/layout/NameandTitleOrganizationalChart"/>
    <dgm:cxn modelId="{BD3C2B49-CFBF-4967-97D1-D2269C42D2EA}" type="presOf" srcId="{A010885F-E3B0-4F07-9CDE-4A7BD6AAA8E3}" destId="{974C66A2-6ED8-467B-A429-2687169E806E}" srcOrd="1" destOrd="0" presId="urn:microsoft.com/office/officeart/2008/layout/NameandTitleOrganizationalChart"/>
    <dgm:cxn modelId="{F9AF5A35-A197-449E-A6DD-E9360B3E2F3F}" type="presOf" srcId="{6DF94E1A-A0A8-4617-9E88-1600107D9728}" destId="{80132F6B-1B63-4682-B66F-FEA1F8BDF6C9}" srcOrd="1" destOrd="0" presId="urn:microsoft.com/office/officeart/2008/layout/NameandTitleOrganizationalChart"/>
    <dgm:cxn modelId="{AA2A1A83-6A6F-4100-A0FA-33849936C373}" type="presOf" srcId="{3C12F043-F3B6-4A15-A6ED-E2E63E236F89}" destId="{BACFB02B-2A13-4CD1-A85D-9E619F633ACB}" srcOrd="1" destOrd="0" presId="urn:microsoft.com/office/officeart/2008/layout/NameandTitleOrganizationalChart"/>
    <dgm:cxn modelId="{73545C0E-B0A2-45F1-AF51-98720A874FBD}" type="presOf" srcId="{47996B45-787A-4353-8CFB-C4D7A27C9F9E}" destId="{DFFEED59-7D52-4974-ADA3-F38715BEE631}" srcOrd="0" destOrd="0" presId="urn:microsoft.com/office/officeart/2008/layout/NameandTitleOrganizationalChart"/>
    <dgm:cxn modelId="{59F9F25F-DDCC-4B02-B965-29C2ED0E0C6C}" type="presOf" srcId="{A010885F-E3B0-4F07-9CDE-4A7BD6AAA8E3}" destId="{FB8A832A-2CD8-4D03-BD4F-F464F7C0ED44}" srcOrd="0" destOrd="0" presId="urn:microsoft.com/office/officeart/2008/layout/NameandTitleOrganizationalChart"/>
    <dgm:cxn modelId="{1AC5E8B1-B9F9-41C6-B641-0535952EDED3}" srcId="{0CED7396-EC4B-4219-AE5B-68392D143B23}" destId="{CF3B51B6-31A9-4A1E-B355-E286D7FE29EE}" srcOrd="2" destOrd="0" parTransId="{FB305105-9382-4CEA-9E55-0F3630F43AFC}" sibTransId="{47996B45-787A-4353-8CFB-C4D7A27C9F9E}"/>
    <dgm:cxn modelId="{9B5D1B40-CA5C-4EF4-94CE-5E4DE852360E}" srcId="{BB90948A-5361-4505-8857-D32FFC24CCB7}" destId="{43BA2FE0-56E6-4F70-9AC0-CD0D4AF2635B}" srcOrd="0" destOrd="0" parTransId="{7117FDF4-223A-4962-B755-5ACAB4E57739}" sibTransId="{6CECB37A-0941-409F-8EBF-D46AF45115D8}"/>
    <dgm:cxn modelId="{15E00D22-F0FF-4CCA-8D73-9CBC93EA8F57}" type="presOf" srcId="{3B672B62-E581-4E0F-8AD4-E9A40BB9D5D5}" destId="{FBE6CED5-C2E2-4D72-A1B4-1C286A4D1C69}" srcOrd="0" destOrd="0" presId="urn:microsoft.com/office/officeart/2008/layout/NameandTitleOrganizationalChart"/>
    <dgm:cxn modelId="{4FE997B4-8DDB-48FE-9F54-29F220610FBF}" srcId="{43BA2FE0-56E6-4F70-9AC0-CD0D4AF2635B}" destId="{0CED7396-EC4B-4219-AE5B-68392D143B23}" srcOrd="0" destOrd="0" parTransId="{4E3E2B14-D951-444C-AE4F-2DD11E2A7507}" sibTransId="{0EE5AC64-D95E-42D2-B7FC-7BDC6E0CE257}"/>
    <dgm:cxn modelId="{4B273B74-435A-442F-814B-85001CB59935}" type="presOf" srcId="{71BA6083-FA07-4769-9EEA-23D710ACDA91}" destId="{ADDC9DE5-C544-4699-9AA4-31F5B2E9A442}" srcOrd="0" destOrd="0" presId="urn:microsoft.com/office/officeart/2008/layout/NameandTitleOrganizationalChart"/>
    <dgm:cxn modelId="{9C07C7BB-5D1F-4364-B94B-E83C6C7CE655}" type="presOf" srcId="{4C9BE11D-E3B9-4537-9897-1DB16A551F54}" destId="{790AD5A2-2ADB-46A2-A778-963E6714EECE}" srcOrd="0" destOrd="0" presId="urn:microsoft.com/office/officeart/2008/layout/NameandTitleOrganizationalChart"/>
    <dgm:cxn modelId="{EB40EBAB-54F6-4DC5-9AB2-AB7E58291B1A}" type="presOf" srcId="{4E3E2B14-D951-444C-AE4F-2DD11E2A7507}" destId="{B2A68EB0-BFCB-4F9B-8500-867178F59AF0}" srcOrd="0" destOrd="0" presId="urn:microsoft.com/office/officeart/2008/layout/NameandTitleOrganizationalChart"/>
    <dgm:cxn modelId="{F7BE5688-590D-48C9-A8CD-CA328FAB4A95}" type="presOf" srcId="{0CED7396-EC4B-4219-AE5B-68392D143B23}" destId="{7B2FEA06-FBB8-4928-9BAE-9C9A98062AE4}" srcOrd="1" destOrd="0" presId="urn:microsoft.com/office/officeart/2008/layout/NameandTitleOrganizationalChart"/>
    <dgm:cxn modelId="{A1EDF240-8905-416D-BC4C-F970699F4970}" type="presOf" srcId="{7D2FA1B2-DD68-4F79-A3B9-F200E797990C}" destId="{459ADD64-0FBD-4D43-B642-384D68F35E03}" srcOrd="0" destOrd="0" presId="urn:microsoft.com/office/officeart/2008/layout/NameandTitleOrganizationalChart"/>
    <dgm:cxn modelId="{752652D3-C414-42A7-976C-B6CD7C71570C}" srcId="{0CED7396-EC4B-4219-AE5B-68392D143B23}" destId="{44354D2D-3EAB-4110-A5F7-5D1927062E9E}" srcOrd="1" destOrd="0" parTransId="{EC266027-308C-4620-B966-696AE9243E10}" sibTransId="{9BBF0ED3-A3FB-4ABB-974D-758988DFB5FE}"/>
    <dgm:cxn modelId="{F8D2404F-FADA-4ABA-B6B9-354159D7A122}" type="presOf" srcId="{CF3B51B6-31A9-4A1E-B355-E286D7FE29EE}" destId="{01EBF908-ADF9-4C7C-92B4-C741142F286B}" srcOrd="0" destOrd="0" presId="urn:microsoft.com/office/officeart/2008/layout/NameandTitleOrganizationalChart"/>
    <dgm:cxn modelId="{89389F3C-A961-4246-8E76-DAA562B4CC9C}" type="presOf" srcId="{8573DC5A-0CF4-4413-9730-13E44D1E61DF}" destId="{94948DA6-A607-4338-A871-FF72EA5A2A38}" srcOrd="0" destOrd="0" presId="urn:microsoft.com/office/officeart/2008/layout/NameandTitleOrganizationalChart"/>
    <dgm:cxn modelId="{7996114D-DF36-4D0E-8F9D-AD2D4A789C25}" type="presOf" srcId="{84C8F38B-0A8F-4945-A69D-CF832244006D}" destId="{A1A8B0E1-C9B0-492E-8D5D-EDDD7B7C03E6}" srcOrd="0" destOrd="0" presId="urn:microsoft.com/office/officeart/2008/layout/NameandTitleOrganizationalChart"/>
    <dgm:cxn modelId="{257656BA-7F29-44B4-A35D-1D2D8B99E6CC}" type="presOf" srcId="{44354D2D-3EAB-4110-A5F7-5D1927062E9E}" destId="{968DBAB3-73E5-461E-A6CA-27902A58668A}" srcOrd="0" destOrd="0" presId="urn:microsoft.com/office/officeart/2008/layout/NameandTitleOrganizationalChart"/>
    <dgm:cxn modelId="{8306508B-DB21-4384-8909-4A00ADB4CB28}" type="presOf" srcId="{5D79735D-A793-4C15-85BB-1A3BFB54C1A4}" destId="{67414D9A-1608-4D47-BE54-DD799A0B5F0F}" srcOrd="0" destOrd="0" presId="urn:microsoft.com/office/officeart/2008/layout/NameandTitleOrganizationalChart"/>
    <dgm:cxn modelId="{C16142AE-E782-4C91-86E1-18DFEB471ABC}" type="presOf" srcId="{6CECB37A-0941-409F-8EBF-D46AF45115D8}" destId="{8D4CDE07-A2F3-4AA6-A066-212F2C60AC55}" srcOrd="0" destOrd="0" presId="urn:microsoft.com/office/officeart/2008/layout/NameandTitleOrganizationalChart"/>
    <dgm:cxn modelId="{CFBA4E28-DEEB-47CE-80B7-48B13941A55E}" type="presOf" srcId="{122B91D1-5F9E-4516-84E4-33D232E65171}" destId="{6E60721C-22C4-4E0F-A9A8-DA7272699DB3}" srcOrd="0" destOrd="0" presId="urn:microsoft.com/office/officeart/2008/layout/NameandTitleOrganizationalChart"/>
    <dgm:cxn modelId="{4C3794A9-8226-4711-83DD-92D120259168}" srcId="{5D79735D-A793-4C15-85BB-1A3BFB54C1A4}" destId="{E1DE7243-7D6A-4EFE-AA9A-0662F91F4712}" srcOrd="1" destOrd="0" parTransId="{4C9BE11D-E3B9-4537-9897-1DB16A551F54}" sibTransId="{CC01898C-C649-42A8-AA8E-74F689E09FB9}"/>
    <dgm:cxn modelId="{6F19794E-85D1-4B3B-8421-E7ACE41D18F2}" srcId="{671ACB8B-88CA-4E11-BF15-2C4AAD6F0932}" destId="{B6C580AF-76E9-41A6-AFEA-D5BD9FF1235A}" srcOrd="1" destOrd="0" parTransId="{5B48743B-C9D9-40CD-8F21-BB96168BF70B}" sibTransId="{6BD60463-FA42-45BB-B5E0-81BB977EF989}"/>
    <dgm:cxn modelId="{23B0E863-BFDC-43FB-9152-F13DA8131042}" type="presOf" srcId="{44354D2D-3EAB-4110-A5F7-5D1927062E9E}" destId="{167B6029-B38F-4A87-BC31-D4D224058F93}" srcOrd="1" destOrd="0" presId="urn:microsoft.com/office/officeart/2008/layout/NameandTitleOrganizationalChart"/>
    <dgm:cxn modelId="{36A84D20-98F4-4A89-B8AA-88797DCAB3CC}" type="presOf" srcId="{0CED7396-EC4B-4219-AE5B-68392D143B23}" destId="{C07CE0A3-7615-496A-8CFB-714C991D3004}" srcOrd="0" destOrd="0" presId="urn:microsoft.com/office/officeart/2008/layout/NameandTitleOrganizationalChart"/>
    <dgm:cxn modelId="{FA1FDC8D-754B-49AC-9D67-3B046AF39D32}" type="presOf" srcId="{E1DE7243-7D6A-4EFE-AA9A-0662F91F4712}" destId="{FB1A8DD1-D94C-4AAE-8AC5-F26A08CEA1D0}" srcOrd="0" destOrd="0" presId="urn:microsoft.com/office/officeart/2008/layout/NameandTitleOrganizationalChart"/>
    <dgm:cxn modelId="{3577160B-AB9A-48D5-B75F-6E35497394FF}" type="presOf" srcId="{5B48743B-C9D9-40CD-8F21-BB96168BF70B}" destId="{3B61293F-FFE8-4076-833D-823EDC306BA7}" srcOrd="0" destOrd="0" presId="urn:microsoft.com/office/officeart/2008/layout/NameandTitleOrganizationalChart"/>
    <dgm:cxn modelId="{52BB4E36-722A-44BF-B396-CBFEF51812D0}" type="presOf" srcId="{671ACB8B-88CA-4E11-BF15-2C4AAD6F0932}" destId="{196E8355-A91E-437C-9EA4-74B4A9AC277C}" srcOrd="1" destOrd="0" presId="urn:microsoft.com/office/officeart/2008/layout/NameandTitleOrganizationalChart"/>
    <dgm:cxn modelId="{A04F18F9-7EFA-4405-BCC0-03AA0F80BADD}" type="presOf" srcId="{1D4DFCCF-A6D6-46B1-B0D5-7BFF7072DAF1}" destId="{DDAE31A1-5477-458B-8354-4C8A83E3292C}" srcOrd="0" destOrd="0" presId="urn:microsoft.com/office/officeart/2008/layout/NameandTitleOrganizationalChart"/>
    <dgm:cxn modelId="{D63CEB07-CCC8-41E0-A5CF-1ECEA5692F42}" type="presOf" srcId="{8573DC5A-0CF4-4413-9730-13E44D1E61DF}" destId="{2F93E94B-9BC7-4590-9F4E-5FB75AB5D212}" srcOrd="1" destOrd="0" presId="urn:microsoft.com/office/officeart/2008/layout/NameandTitleOrganizationalChart"/>
    <dgm:cxn modelId="{5730A96F-6554-4A32-AF3A-015DBED59A11}" type="presOf" srcId="{CF3B51B6-31A9-4A1E-B355-E286D7FE29EE}" destId="{77614C47-9795-4D3C-BDF2-021ADFBEB3B3}" srcOrd="1" destOrd="0" presId="urn:microsoft.com/office/officeart/2008/layout/NameandTitleOrganizationalChart"/>
    <dgm:cxn modelId="{717EBC94-B9C7-4E52-A508-43CF86D234F7}" type="presOf" srcId="{671ACB8B-88CA-4E11-BF15-2C4AAD6F0932}" destId="{C81CD5E2-F70D-4810-8264-17B5382481F1}" srcOrd="0" destOrd="0" presId="urn:microsoft.com/office/officeart/2008/layout/NameandTitleOrganizationalChart"/>
    <dgm:cxn modelId="{400DEE7B-4563-47FC-B715-ADE64FC94F38}" type="presOf" srcId="{CC01898C-C649-42A8-AA8E-74F689E09FB9}" destId="{A82E888A-4EB0-494C-93D1-C82A3352652E}" srcOrd="0" destOrd="0" presId="urn:microsoft.com/office/officeart/2008/layout/NameandTitleOrganizationalChart"/>
    <dgm:cxn modelId="{3D650F09-BFE9-414B-ACD0-E131304116A7}" type="presOf" srcId="{9B8DA0A1-950E-4184-B2A4-CA7604E5AD72}" destId="{64F0AEAE-44F7-4AD7-8BF8-25B81624DD13}" srcOrd="0" destOrd="0" presId="urn:microsoft.com/office/officeart/2008/layout/NameandTitleOrganizationalChart"/>
    <dgm:cxn modelId="{AB93B4ED-7889-4DB7-B26A-2E7B94AFCC97}" type="presOf" srcId="{5C6EFBDA-5853-4F77-A46A-092C011B486A}" destId="{86F01A59-9BC2-4E9D-9CEE-88CC881C9C5E}" srcOrd="0" destOrd="0" presId="urn:microsoft.com/office/officeart/2008/layout/NameandTitleOrganizationalChart"/>
    <dgm:cxn modelId="{430DA11A-B3A9-4716-9908-ED31F380D885}" type="presOf" srcId="{B53C4B24-4DBE-42DC-8C79-E4EFD87E1AF9}" destId="{CC658850-8B4E-4AD6-B92B-CD4F981CFDEC}" srcOrd="0" destOrd="0" presId="urn:microsoft.com/office/officeart/2008/layout/NameandTitleOrganizationalChart"/>
    <dgm:cxn modelId="{EE75C4A8-034F-4F35-A20A-451D6A0B733E}" type="presOf" srcId="{3E314592-DE3E-48BB-83A8-4CE04E418EC6}" destId="{87C94857-B1D7-4F61-AA71-27FD899D6D62}" srcOrd="0" destOrd="0" presId="urn:microsoft.com/office/officeart/2008/layout/NameandTitleOrganizationalChart"/>
    <dgm:cxn modelId="{C0CD526C-78BB-4EDC-94CE-113BC043190B}" type="presOf" srcId="{3C12F043-F3B6-4A15-A6ED-E2E63E236F89}" destId="{2BA6A68D-2CBE-465B-B581-C18EC35A6F04}" srcOrd="0" destOrd="0" presId="urn:microsoft.com/office/officeart/2008/layout/NameandTitleOrganizationalChart"/>
    <dgm:cxn modelId="{88CCF2E3-06A4-4905-B406-2071421590BD}" type="presOf" srcId="{F98E81F3-D061-48AE-A741-4D8105ED076F}" destId="{9F331AAB-A377-4D90-AFA4-B9E99A75C776}" srcOrd="0" destOrd="0" presId="urn:microsoft.com/office/officeart/2008/layout/NameandTitleOrganizationalChart"/>
    <dgm:cxn modelId="{E1BEBC35-D789-4DB5-82E1-C57BC3139821}" srcId="{0CED7396-EC4B-4219-AE5B-68392D143B23}" destId="{671ACB8B-88CA-4E11-BF15-2C4AAD6F0932}" srcOrd="4" destOrd="0" parTransId="{3E314592-DE3E-48BB-83A8-4CE04E418EC6}" sibTransId="{B53C4B24-4DBE-42DC-8C79-E4EFD87E1AF9}"/>
    <dgm:cxn modelId="{1387A666-5DED-40C5-9ABA-03EDCB2DD9EB}" type="presOf" srcId="{6DF94E1A-A0A8-4617-9E88-1600107D9728}" destId="{383B14C2-5A49-4EA7-AE70-CAE8BFDD13EB}" srcOrd="0" destOrd="0" presId="urn:microsoft.com/office/officeart/2008/layout/NameandTitleOrganizationalChart"/>
    <dgm:cxn modelId="{A57CD99D-E458-4BA8-9618-0069B22AE555}" srcId="{0CED7396-EC4B-4219-AE5B-68392D143B23}" destId="{A010885F-E3B0-4F07-9CDE-4A7BD6AAA8E3}" srcOrd="0" destOrd="0" parTransId="{84C8F38B-0A8F-4945-A69D-CF832244006D}" sibTransId="{7D2FA1B2-DD68-4F79-A3B9-F200E797990C}"/>
    <dgm:cxn modelId="{B3755321-15B2-4F86-AAA1-D568C9836E92}" srcId="{671ACB8B-88CA-4E11-BF15-2C4AAD6F0932}" destId="{6DF94E1A-A0A8-4617-9E88-1600107D9728}" srcOrd="0" destOrd="0" parTransId="{0E83AC09-6299-432A-8444-66CCA8A9FB17}" sibTransId="{5C6EFBDA-5853-4F77-A46A-092C011B486A}"/>
    <dgm:cxn modelId="{4A9A72D7-3065-4F65-B0A1-646EDE85B828}" type="presOf" srcId="{B6C580AF-76E9-41A6-AFEA-D5BD9FF1235A}" destId="{71FC0F2D-4CEC-41DE-879F-F3AF5C37B44B}" srcOrd="1" destOrd="0" presId="urn:microsoft.com/office/officeart/2008/layout/NameandTitleOrganizationalChart"/>
    <dgm:cxn modelId="{C7C1ABFD-1E6F-44A0-940A-799818907A40}" type="presOf" srcId="{6BD60463-FA42-45BB-B5E0-81BB977EF989}" destId="{BC8260C7-D448-4F89-8379-84936A286C68}" srcOrd="0" destOrd="0" presId="urn:microsoft.com/office/officeart/2008/layout/NameandTitleOrganizationalChart"/>
    <dgm:cxn modelId="{15CD01D0-1D1E-4E2D-B731-62775A6A9508}" type="presOf" srcId="{9BBF0ED3-A3FB-4ABB-974D-758988DFB5FE}" destId="{7AB68A4E-569F-471B-8912-F357F48F44B2}" srcOrd="0" destOrd="0" presId="urn:microsoft.com/office/officeart/2008/layout/NameandTitleOrganizationalChart"/>
    <dgm:cxn modelId="{A684FEB7-2E26-45E3-B962-6364F607F868}" srcId="{671ACB8B-88CA-4E11-BF15-2C4AAD6F0932}" destId="{9B8DA0A1-950E-4184-B2A4-CA7604E5AD72}" srcOrd="2" destOrd="0" parTransId="{122B91D1-5F9E-4516-84E4-33D232E65171}" sibTransId="{F98E81F3-D061-48AE-A741-4D8105ED076F}"/>
    <dgm:cxn modelId="{B392C969-6897-4E42-95BE-C88D83E620F9}" type="presOf" srcId="{C09BF625-022F-4B5B-8942-3FC0B76C1AA4}" destId="{2E018714-7987-49D3-A5E1-E415DA7A5930}" srcOrd="0" destOrd="0" presId="urn:microsoft.com/office/officeart/2008/layout/NameandTitleOrganizationalChart"/>
    <dgm:cxn modelId="{9DDC797F-D027-4143-B3E0-02DC614DD43B}" type="presOf" srcId="{B6C580AF-76E9-41A6-AFEA-D5BD9FF1235A}" destId="{D572CEAB-9AC4-459C-AD73-040E03AF59AF}" srcOrd="0" destOrd="0" presId="urn:microsoft.com/office/officeart/2008/layout/NameandTitleOrganizationalChart"/>
    <dgm:cxn modelId="{20D6D030-7447-489D-AADA-6A7232ECB02D}" type="presOf" srcId="{FB305105-9382-4CEA-9E55-0F3630F43AFC}" destId="{E90FB1C9-8AA2-4480-B7BE-59E6E25827AC}" srcOrd="0" destOrd="0" presId="urn:microsoft.com/office/officeart/2008/layout/NameandTitleOrganizationalChart"/>
    <dgm:cxn modelId="{B6D0E749-C24E-4E09-8389-83AB816070F4}" type="presParOf" srcId="{3AAF92AC-31CF-432D-B35D-8105FE43780E}" destId="{BB978373-CCC8-428B-A670-2381A535F3E8}" srcOrd="0" destOrd="0" presId="urn:microsoft.com/office/officeart/2008/layout/NameandTitleOrganizationalChart"/>
    <dgm:cxn modelId="{43B2B937-4004-4E54-B960-CD20A5C24C28}" type="presParOf" srcId="{BB978373-CCC8-428B-A670-2381A535F3E8}" destId="{FA853AA2-E155-44C8-B0DB-D91EACCD4289}" srcOrd="0" destOrd="0" presId="urn:microsoft.com/office/officeart/2008/layout/NameandTitleOrganizationalChart"/>
    <dgm:cxn modelId="{7B2A6F67-82A6-45D0-847F-E0A84D4AEDF2}" type="presParOf" srcId="{FA853AA2-E155-44C8-B0DB-D91EACCD4289}" destId="{2D0EEBF8-5D1C-4A65-9414-9FE5A8178E18}" srcOrd="0" destOrd="0" presId="urn:microsoft.com/office/officeart/2008/layout/NameandTitleOrganizationalChart"/>
    <dgm:cxn modelId="{54C77213-2D22-49ED-A27A-6B06C744DC25}" type="presParOf" srcId="{FA853AA2-E155-44C8-B0DB-D91EACCD4289}" destId="{8D4CDE07-A2F3-4AA6-A066-212F2C60AC55}" srcOrd="1" destOrd="0" presId="urn:microsoft.com/office/officeart/2008/layout/NameandTitleOrganizationalChart"/>
    <dgm:cxn modelId="{7131AE13-19E4-4256-8438-4A74CD5289C8}" type="presParOf" srcId="{FA853AA2-E155-44C8-B0DB-D91EACCD4289}" destId="{DA6E30C7-A6FD-4967-BF14-C663367ED293}" srcOrd="2" destOrd="0" presId="urn:microsoft.com/office/officeart/2008/layout/NameandTitleOrganizationalChart"/>
    <dgm:cxn modelId="{D59F3112-C7E1-40FC-B6A7-413D77B14EDE}" type="presParOf" srcId="{BB978373-CCC8-428B-A670-2381A535F3E8}" destId="{4E3F8142-E3C7-4CB2-A0A6-0C19436159AD}" srcOrd="1" destOrd="0" presId="urn:microsoft.com/office/officeart/2008/layout/NameandTitleOrganizationalChart"/>
    <dgm:cxn modelId="{85659807-8FFE-4E48-B455-E1D19631B6A8}" type="presParOf" srcId="{4E3F8142-E3C7-4CB2-A0A6-0C19436159AD}" destId="{B2A68EB0-BFCB-4F9B-8500-867178F59AF0}" srcOrd="0" destOrd="0" presId="urn:microsoft.com/office/officeart/2008/layout/NameandTitleOrganizationalChart"/>
    <dgm:cxn modelId="{4B4BE36A-F32C-48B2-B617-7CE0EBA0DF9D}" type="presParOf" srcId="{4E3F8142-E3C7-4CB2-A0A6-0C19436159AD}" destId="{7245C25D-5C45-4FED-A1C7-982B65A4241C}" srcOrd="1" destOrd="0" presId="urn:microsoft.com/office/officeart/2008/layout/NameandTitleOrganizationalChart"/>
    <dgm:cxn modelId="{004F8579-52AA-487A-8B98-44E3062A20C7}" type="presParOf" srcId="{7245C25D-5C45-4FED-A1C7-982B65A4241C}" destId="{FE3DAB65-CCCA-4565-8F33-54DF756D929B}" srcOrd="0" destOrd="0" presId="urn:microsoft.com/office/officeart/2008/layout/NameandTitleOrganizationalChart"/>
    <dgm:cxn modelId="{741A48C6-62AD-4932-91A8-8D49E989F853}" type="presParOf" srcId="{FE3DAB65-CCCA-4565-8F33-54DF756D929B}" destId="{C07CE0A3-7615-496A-8CFB-714C991D3004}" srcOrd="0" destOrd="0" presId="urn:microsoft.com/office/officeart/2008/layout/NameandTitleOrganizationalChart"/>
    <dgm:cxn modelId="{8567B317-2BF0-4D6F-9E96-D68AD10A3602}" type="presParOf" srcId="{FE3DAB65-CCCA-4565-8F33-54DF756D929B}" destId="{87458748-1339-42CE-A862-50A4EBD5E4F8}" srcOrd="1" destOrd="0" presId="urn:microsoft.com/office/officeart/2008/layout/NameandTitleOrganizationalChart"/>
    <dgm:cxn modelId="{E4A0B79A-26A4-44A3-89B2-7DB95A191D2F}" type="presParOf" srcId="{FE3DAB65-CCCA-4565-8F33-54DF756D929B}" destId="{7B2FEA06-FBB8-4928-9BAE-9C9A98062AE4}" srcOrd="2" destOrd="0" presId="urn:microsoft.com/office/officeart/2008/layout/NameandTitleOrganizationalChart"/>
    <dgm:cxn modelId="{CBBE2FC2-B8E8-45B8-B084-DE3BA0BCCB6C}" type="presParOf" srcId="{7245C25D-5C45-4FED-A1C7-982B65A4241C}" destId="{10C249DC-E6A8-4B84-A21F-28754FB032C0}" srcOrd="1" destOrd="0" presId="urn:microsoft.com/office/officeart/2008/layout/NameandTitleOrganizationalChart"/>
    <dgm:cxn modelId="{1028F567-1FF0-45C6-8163-3554D4C04D7E}" type="presParOf" srcId="{10C249DC-E6A8-4B84-A21F-28754FB032C0}" destId="{A1A8B0E1-C9B0-492E-8D5D-EDDD7B7C03E6}" srcOrd="0" destOrd="0" presId="urn:microsoft.com/office/officeart/2008/layout/NameandTitleOrganizationalChart"/>
    <dgm:cxn modelId="{50DAC4DE-1730-4285-8A22-5AB9439FE852}" type="presParOf" srcId="{10C249DC-E6A8-4B84-A21F-28754FB032C0}" destId="{DF36A6B6-F7A3-4A1F-BA49-98398FFBE50B}" srcOrd="1" destOrd="0" presId="urn:microsoft.com/office/officeart/2008/layout/NameandTitleOrganizationalChart"/>
    <dgm:cxn modelId="{04618A29-F304-4A47-B968-53CCA0001B3E}" type="presParOf" srcId="{DF36A6B6-F7A3-4A1F-BA49-98398FFBE50B}" destId="{BBD09810-F6E4-4976-BD99-3B372838036C}" srcOrd="0" destOrd="0" presId="urn:microsoft.com/office/officeart/2008/layout/NameandTitleOrganizationalChart"/>
    <dgm:cxn modelId="{FCF0BB8D-405C-4253-BB43-D20A2D574F09}" type="presParOf" srcId="{BBD09810-F6E4-4976-BD99-3B372838036C}" destId="{FB8A832A-2CD8-4D03-BD4F-F464F7C0ED44}" srcOrd="0" destOrd="0" presId="urn:microsoft.com/office/officeart/2008/layout/NameandTitleOrganizationalChart"/>
    <dgm:cxn modelId="{42B8F976-7C00-40BA-8886-B192C4BABB24}" type="presParOf" srcId="{BBD09810-F6E4-4976-BD99-3B372838036C}" destId="{459ADD64-0FBD-4D43-B642-384D68F35E03}" srcOrd="1" destOrd="0" presId="urn:microsoft.com/office/officeart/2008/layout/NameandTitleOrganizationalChart"/>
    <dgm:cxn modelId="{4C130749-1A7E-4F36-83C7-ED6EE5AE68F2}" type="presParOf" srcId="{BBD09810-F6E4-4976-BD99-3B372838036C}" destId="{974C66A2-6ED8-467B-A429-2687169E806E}" srcOrd="2" destOrd="0" presId="urn:microsoft.com/office/officeart/2008/layout/NameandTitleOrganizationalChart"/>
    <dgm:cxn modelId="{0C5320FD-5245-476C-BDAD-4ADC917C1485}" type="presParOf" srcId="{DF36A6B6-F7A3-4A1F-BA49-98398FFBE50B}" destId="{8C9F7561-4329-4D42-AF8A-3A8440819B6C}" srcOrd="1" destOrd="0" presId="urn:microsoft.com/office/officeart/2008/layout/NameandTitleOrganizationalChart"/>
    <dgm:cxn modelId="{3BD889D1-05BC-43C2-AB47-B0AB17AB3580}" type="presParOf" srcId="{DF36A6B6-F7A3-4A1F-BA49-98398FFBE50B}" destId="{239B600A-1DC7-48F6-A194-996D01C751B3}" srcOrd="2" destOrd="0" presId="urn:microsoft.com/office/officeart/2008/layout/NameandTitleOrganizationalChart"/>
    <dgm:cxn modelId="{42407C52-2692-4D54-8A51-29C88DD32B13}" type="presParOf" srcId="{10C249DC-E6A8-4B84-A21F-28754FB032C0}" destId="{8509D585-8202-4D31-AD65-ACDC84B6BA9D}" srcOrd="2" destOrd="0" presId="urn:microsoft.com/office/officeart/2008/layout/NameandTitleOrganizationalChart"/>
    <dgm:cxn modelId="{4BA189BB-1202-47C0-B37D-49B0F4BE39E8}" type="presParOf" srcId="{10C249DC-E6A8-4B84-A21F-28754FB032C0}" destId="{8271A2D8-CC71-444F-9525-A5EA85CE47B6}" srcOrd="3" destOrd="0" presId="urn:microsoft.com/office/officeart/2008/layout/NameandTitleOrganizationalChart"/>
    <dgm:cxn modelId="{02793DBB-DD99-431A-B5FF-9AA5432E0A27}" type="presParOf" srcId="{8271A2D8-CC71-444F-9525-A5EA85CE47B6}" destId="{73C06777-A65B-47EC-B442-1665FD1AB123}" srcOrd="0" destOrd="0" presId="urn:microsoft.com/office/officeart/2008/layout/NameandTitleOrganizationalChart"/>
    <dgm:cxn modelId="{EA339486-6B68-4B90-8B46-A362A3A8CFAA}" type="presParOf" srcId="{73C06777-A65B-47EC-B442-1665FD1AB123}" destId="{968DBAB3-73E5-461E-A6CA-27902A58668A}" srcOrd="0" destOrd="0" presId="urn:microsoft.com/office/officeart/2008/layout/NameandTitleOrganizationalChart"/>
    <dgm:cxn modelId="{0E779830-FC56-4E8E-8841-EA97E72543ED}" type="presParOf" srcId="{73C06777-A65B-47EC-B442-1665FD1AB123}" destId="{7AB68A4E-569F-471B-8912-F357F48F44B2}" srcOrd="1" destOrd="0" presId="urn:microsoft.com/office/officeart/2008/layout/NameandTitleOrganizationalChart"/>
    <dgm:cxn modelId="{0904558E-4B72-454C-83E4-83421731239F}" type="presParOf" srcId="{73C06777-A65B-47EC-B442-1665FD1AB123}" destId="{167B6029-B38F-4A87-BC31-D4D224058F93}" srcOrd="2" destOrd="0" presId="urn:microsoft.com/office/officeart/2008/layout/NameandTitleOrganizationalChart"/>
    <dgm:cxn modelId="{15AF44D7-5284-4632-9A52-2A7D44DC17B0}" type="presParOf" srcId="{8271A2D8-CC71-444F-9525-A5EA85CE47B6}" destId="{42EA5300-4ED8-4B34-96BB-F4F901C68AD1}" srcOrd="1" destOrd="0" presId="urn:microsoft.com/office/officeart/2008/layout/NameandTitleOrganizationalChart"/>
    <dgm:cxn modelId="{2F8BCFEF-8212-42B1-B612-55E52F1D1146}" type="presParOf" srcId="{8271A2D8-CC71-444F-9525-A5EA85CE47B6}" destId="{39F9675F-723A-4BE1-BB97-9C1355A5D555}" srcOrd="2" destOrd="0" presId="urn:microsoft.com/office/officeart/2008/layout/NameandTitleOrganizationalChart"/>
    <dgm:cxn modelId="{C7B9D808-830A-410B-9E40-383411AC930A}" type="presParOf" srcId="{10C249DC-E6A8-4B84-A21F-28754FB032C0}" destId="{E90FB1C9-8AA2-4480-B7BE-59E6E25827AC}" srcOrd="4" destOrd="0" presId="urn:microsoft.com/office/officeart/2008/layout/NameandTitleOrganizationalChart"/>
    <dgm:cxn modelId="{35C72E4D-065C-42DB-A0C8-55615C7B570C}" type="presParOf" srcId="{10C249DC-E6A8-4B84-A21F-28754FB032C0}" destId="{FBC8931F-6C36-406D-A55C-B6729F1BEAE5}" srcOrd="5" destOrd="0" presId="urn:microsoft.com/office/officeart/2008/layout/NameandTitleOrganizationalChart"/>
    <dgm:cxn modelId="{FF87B6FA-8B6D-4724-B9D7-E844D1B8AD28}" type="presParOf" srcId="{FBC8931F-6C36-406D-A55C-B6729F1BEAE5}" destId="{B22040C7-7A18-47A3-A583-2743B17C672C}" srcOrd="0" destOrd="0" presId="urn:microsoft.com/office/officeart/2008/layout/NameandTitleOrganizationalChart"/>
    <dgm:cxn modelId="{576BD6FA-367E-4612-A18C-D280B87C1419}" type="presParOf" srcId="{B22040C7-7A18-47A3-A583-2743B17C672C}" destId="{01EBF908-ADF9-4C7C-92B4-C741142F286B}" srcOrd="0" destOrd="0" presId="urn:microsoft.com/office/officeart/2008/layout/NameandTitleOrganizationalChart"/>
    <dgm:cxn modelId="{7CB56F46-4144-43A0-AAB2-5CE9169A5016}" type="presParOf" srcId="{B22040C7-7A18-47A3-A583-2743B17C672C}" destId="{DFFEED59-7D52-4974-ADA3-F38715BEE631}" srcOrd="1" destOrd="0" presId="urn:microsoft.com/office/officeart/2008/layout/NameandTitleOrganizationalChart"/>
    <dgm:cxn modelId="{CB857936-AF99-4A28-BFC7-9E8D43ED9B53}" type="presParOf" srcId="{B22040C7-7A18-47A3-A583-2743B17C672C}" destId="{77614C47-9795-4D3C-BDF2-021ADFBEB3B3}" srcOrd="2" destOrd="0" presId="urn:microsoft.com/office/officeart/2008/layout/NameandTitleOrganizationalChart"/>
    <dgm:cxn modelId="{AE05847A-C516-4B7B-BD0E-830D4AAE499F}" type="presParOf" srcId="{FBC8931F-6C36-406D-A55C-B6729F1BEAE5}" destId="{E9304A05-CC03-4EF4-B6E5-AB4E043EE9BC}" srcOrd="1" destOrd="0" presId="urn:microsoft.com/office/officeart/2008/layout/NameandTitleOrganizationalChart"/>
    <dgm:cxn modelId="{7FAF6F1F-D17A-418F-890E-F88A2F36A5C8}" type="presParOf" srcId="{E9304A05-CC03-4EF4-B6E5-AB4E043EE9BC}" destId="{B28F4704-81C0-4C00-9504-790D097F1AD3}" srcOrd="0" destOrd="0" presId="urn:microsoft.com/office/officeart/2008/layout/NameandTitleOrganizationalChart"/>
    <dgm:cxn modelId="{E59A313D-3E82-4094-AA41-39BDFF82273E}" type="presParOf" srcId="{E9304A05-CC03-4EF4-B6E5-AB4E043EE9BC}" destId="{03DB72F2-1850-42CF-A4E7-3FF0AAE2C34A}" srcOrd="1" destOrd="0" presId="urn:microsoft.com/office/officeart/2008/layout/NameandTitleOrganizationalChart"/>
    <dgm:cxn modelId="{01F79ECF-C4D8-415D-A1E3-F5FB7EF1D1B2}" type="presParOf" srcId="{03DB72F2-1850-42CF-A4E7-3FF0AAE2C34A}" destId="{F6708DBB-4306-490E-AF83-4437AFEF858E}" srcOrd="0" destOrd="0" presId="urn:microsoft.com/office/officeart/2008/layout/NameandTitleOrganizationalChart"/>
    <dgm:cxn modelId="{3411DEFA-1D04-4779-9D8D-4F0FC259D164}" type="presParOf" srcId="{F6708DBB-4306-490E-AF83-4437AFEF858E}" destId="{2BA6A68D-2CBE-465B-B581-C18EC35A6F04}" srcOrd="0" destOrd="0" presId="urn:microsoft.com/office/officeart/2008/layout/NameandTitleOrganizationalChart"/>
    <dgm:cxn modelId="{09EB34FC-F3F8-440C-8ED8-768D36636BED}" type="presParOf" srcId="{F6708DBB-4306-490E-AF83-4437AFEF858E}" destId="{DDAE31A1-5477-458B-8354-4C8A83E3292C}" srcOrd="1" destOrd="0" presId="urn:microsoft.com/office/officeart/2008/layout/NameandTitleOrganizationalChart"/>
    <dgm:cxn modelId="{1E5B1830-0248-4CD2-A72B-EC5B772A3F06}" type="presParOf" srcId="{F6708DBB-4306-490E-AF83-4437AFEF858E}" destId="{BACFB02B-2A13-4CD1-A85D-9E619F633ACB}" srcOrd="2" destOrd="0" presId="urn:microsoft.com/office/officeart/2008/layout/NameandTitleOrganizationalChart"/>
    <dgm:cxn modelId="{48B32567-4C6C-4319-ACD3-193A9436EB79}" type="presParOf" srcId="{03DB72F2-1850-42CF-A4E7-3FF0AAE2C34A}" destId="{D297E028-F67B-4B49-A831-5B084F45BA74}" srcOrd="1" destOrd="0" presId="urn:microsoft.com/office/officeart/2008/layout/NameandTitleOrganizationalChart"/>
    <dgm:cxn modelId="{A506D297-C4E8-47B9-AC25-0F1CED19ED92}" type="presParOf" srcId="{03DB72F2-1850-42CF-A4E7-3FF0AAE2C34A}" destId="{F8EAC6C4-307E-404C-B7AE-66542C4D1DEF}" srcOrd="2" destOrd="0" presId="urn:microsoft.com/office/officeart/2008/layout/NameandTitleOrganizationalChart"/>
    <dgm:cxn modelId="{6148A928-6EC8-4D35-ADB6-6AB1F016959C}" type="presParOf" srcId="{FBC8931F-6C36-406D-A55C-B6729F1BEAE5}" destId="{8662567A-9169-4C07-A9A8-BC1EBA4D6ED3}" srcOrd="2" destOrd="0" presId="urn:microsoft.com/office/officeart/2008/layout/NameandTitleOrganizationalChart"/>
    <dgm:cxn modelId="{8B317B50-0FF8-40D2-99A6-B630CDF15F0A}" type="presParOf" srcId="{10C249DC-E6A8-4B84-A21F-28754FB032C0}" destId="{FBE6CED5-C2E2-4D72-A1B4-1C286A4D1C69}" srcOrd="6" destOrd="0" presId="urn:microsoft.com/office/officeart/2008/layout/NameandTitleOrganizationalChart"/>
    <dgm:cxn modelId="{AB5BF3A3-625E-4AEF-98F1-A432B2F25675}" type="presParOf" srcId="{10C249DC-E6A8-4B84-A21F-28754FB032C0}" destId="{99EB5C41-3FED-480B-95E5-A754A3114F6B}" srcOrd="7" destOrd="0" presId="urn:microsoft.com/office/officeart/2008/layout/NameandTitleOrganizationalChart"/>
    <dgm:cxn modelId="{C121B347-FDC7-4248-A339-AE3E27435C12}" type="presParOf" srcId="{99EB5C41-3FED-480B-95E5-A754A3114F6B}" destId="{B1CE138C-F885-41FB-880F-B92C84E7A1BF}" srcOrd="0" destOrd="0" presId="urn:microsoft.com/office/officeart/2008/layout/NameandTitleOrganizationalChart"/>
    <dgm:cxn modelId="{903347B7-FAB2-4EFB-8685-A5BF8593187A}" type="presParOf" srcId="{B1CE138C-F885-41FB-880F-B92C84E7A1BF}" destId="{67414D9A-1608-4D47-BE54-DD799A0B5F0F}" srcOrd="0" destOrd="0" presId="urn:microsoft.com/office/officeart/2008/layout/NameandTitleOrganizationalChart"/>
    <dgm:cxn modelId="{504CDF1E-279E-4A9C-924A-0EC50E41161C}" type="presParOf" srcId="{B1CE138C-F885-41FB-880F-B92C84E7A1BF}" destId="{2E018714-7987-49D3-A5E1-E415DA7A5930}" srcOrd="1" destOrd="0" presId="urn:microsoft.com/office/officeart/2008/layout/NameandTitleOrganizationalChart"/>
    <dgm:cxn modelId="{45768237-2142-4E3E-8B1D-A13A480300D6}" type="presParOf" srcId="{B1CE138C-F885-41FB-880F-B92C84E7A1BF}" destId="{880CBECB-ACFD-471D-9220-236A607F2885}" srcOrd="2" destOrd="0" presId="urn:microsoft.com/office/officeart/2008/layout/NameandTitleOrganizationalChart"/>
    <dgm:cxn modelId="{01A6B2EF-0552-438B-8CA5-0A24CFB8CFC3}" type="presParOf" srcId="{99EB5C41-3FED-480B-95E5-A754A3114F6B}" destId="{52B792D9-032C-40EC-83B1-495C0A0B9444}" srcOrd="1" destOrd="0" presId="urn:microsoft.com/office/officeart/2008/layout/NameandTitleOrganizationalChart"/>
    <dgm:cxn modelId="{8FDA841C-5EBB-40E0-8A50-0222996C6500}" type="presParOf" srcId="{52B792D9-032C-40EC-83B1-495C0A0B9444}" destId="{2F3AA92A-11A6-43FE-A627-3E4D01278C76}" srcOrd="0" destOrd="0" presId="urn:microsoft.com/office/officeart/2008/layout/NameandTitleOrganizationalChart"/>
    <dgm:cxn modelId="{B8A926F7-6A7B-4B46-990D-6C23BB696432}" type="presParOf" srcId="{52B792D9-032C-40EC-83B1-495C0A0B9444}" destId="{45FBDF88-AD50-4522-8AD3-217EC25BA982}" srcOrd="1" destOrd="0" presId="urn:microsoft.com/office/officeart/2008/layout/NameandTitleOrganizationalChart"/>
    <dgm:cxn modelId="{E34DD585-8776-4550-AF79-81A5EB2AAD28}" type="presParOf" srcId="{45FBDF88-AD50-4522-8AD3-217EC25BA982}" destId="{A927A2AB-BAD4-487D-A419-1364DE63E5B2}" srcOrd="0" destOrd="0" presId="urn:microsoft.com/office/officeart/2008/layout/NameandTitleOrganizationalChart"/>
    <dgm:cxn modelId="{6D3055BE-9481-48A6-BC21-FA5312780C74}" type="presParOf" srcId="{A927A2AB-BAD4-487D-A419-1364DE63E5B2}" destId="{94948DA6-A607-4338-A871-FF72EA5A2A38}" srcOrd="0" destOrd="0" presId="urn:microsoft.com/office/officeart/2008/layout/NameandTitleOrganizationalChart"/>
    <dgm:cxn modelId="{16C37FFA-E982-47BE-A345-1F8E8314619E}" type="presParOf" srcId="{A927A2AB-BAD4-487D-A419-1364DE63E5B2}" destId="{ADDC9DE5-C544-4699-9AA4-31F5B2E9A442}" srcOrd="1" destOrd="0" presId="urn:microsoft.com/office/officeart/2008/layout/NameandTitleOrganizationalChart"/>
    <dgm:cxn modelId="{72DDFFF8-1072-442E-BC03-C79F06B1D6F5}" type="presParOf" srcId="{A927A2AB-BAD4-487D-A419-1364DE63E5B2}" destId="{2F93E94B-9BC7-4590-9F4E-5FB75AB5D212}" srcOrd="2" destOrd="0" presId="urn:microsoft.com/office/officeart/2008/layout/NameandTitleOrganizationalChart"/>
    <dgm:cxn modelId="{C267FA8C-C891-4B4D-AFC1-A0C92A34E3A5}" type="presParOf" srcId="{45FBDF88-AD50-4522-8AD3-217EC25BA982}" destId="{36C9FC17-D95E-4B33-89DB-0FD480B40BFF}" srcOrd="1" destOrd="0" presId="urn:microsoft.com/office/officeart/2008/layout/NameandTitleOrganizationalChart"/>
    <dgm:cxn modelId="{5EAE65EE-4DD9-4239-A629-CEBD54C67777}" type="presParOf" srcId="{45FBDF88-AD50-4522-8AD3-217EC25BA982}" destId="{B1A3D01A-4B8B-44C5-AEC6-D9E513DD0C83}" srcOrd="2" destOrd="0" presId="urn:microsoft.com/office/officeart/2008/layout/NameandTitleOrganizationalChart"/>
    <dgm:cxn modelId="{209556E9-7410-4FF6-A2E5-CB285E49D9B9}" type="presParOf" srcId="{52B792D9-032C-40EC-83B1-495C0A0B9444}" destId="{790AD5A2-2ADB-46A2-A778-963E6714EECE}" srcOrd="2" destOrd="0" presId="urn:microsoft.com/office/officeart/2008/layout/NameandTitleOrganizationalChart"/>
    <dgm:cxn modelId="{BD025FA3-FFB8-4818-9FF3-F7EA8F57D6C0}" type="presParOf" srcId="{52B792D9-032C-40EC-83B1-495C0A0B9444}" destId="{5B4F81C3-0376-4C20-ADC7-E085EB1B82CE}" srcOrd="3" destOrd="0" presId="urn:microsoft.com/office/officeart/2008/layout/NameandTitleOrganizationalChart"/>
    <dgm:cxn modelId="{331F3D72-FCBD-475C-9104-47B060D20415}" type="presParOf" srcId="{5B4F81C3-0376-4C20-ADC7-E085EB1B82CE}" destId="{114D6805-C781-4E1D-BA8E-B93A5A30365F}" srcOrd="0" destOrd="0" presId="urn:microsoft.com/office/officeart/2008/layout/NameandTitleOrganizationalChart"/>
    <dgm:cxn modelId="{483F76EA-9D7F-4D34-B9F8-D8DC5477CC54}" type="presParOf" srcId="{114D6805-C781-4E1D-BA8E-B93A5A30365F}" destId="{FB1A8DD1-D94C-4AAE-8AC5-F26A08CEA1D0}" srcOrd="0" destOrd="0" presId="urn:microsoft.com/office/officeart/2008/layout/NameandTitleOrganizationalChart"/>
    <dgm:cxn modelId="{C88FFE9C-046D-4C93-8406-12E3A416A43B}" type="presParOf" srcId="{114D6805-C781-4E1D-BA8E-B93A5A30365F}" destId="{A82E888A-4EB0-494C-93D1-C82A3352652E}" srcOrd="1" destOrd="0" presId="urn:microsoft.com/office/officeart/2008/layout/NameandTitleOrganizationalChart"/>
    <dgm:cxn modelId="{3883B314-C067-4884-BE8D-BF601944BAE4}" type="presParOf" srcId="{114D6805-C781-4E1D-BA8E-B93A5A30365F}" destId="{2B92EFE4-2BB1-40EE-90C4-1F77C77B5C79}" srcOrd="2" destOrd="0" presId="urn:microsoft.com/office/officeart/2008/layout/NameandTitleOrganizationalChart"/>
    <dgm:cxn modelId="{20BAD9A2-041C-432A-80F4-F5F88FEC91FF}" type="presParOf" srcId="{5B4F81C3-0376-4C20-ADC7-E085EB1B82CE}" destId="{AB9729F0-F67E-46DF-98CC-BC7AAD447AE6}" srcOrd="1" destOrd="0" presId="urn:microsoft.com/office/officeart/2008/layout/NameandTitleOrganizationalChart"/>
    <dgm:cxn modelId="{D32AE12F-90C7-4E7F-A657-AABD314975BE}" type="presParOf" srcId="{5B4F81C3-0376-4C20-ADC7-E085EB1B82CE}" destId="{C839A405-A586-496E-AE65-93ADF26F6160}" srcOrd="2" destOrd="0" presId="urn:microsoft.com/office/officeart/2008/layout/NameandTitleOrganizationalChart"/>
    <dgm:cxn modelId="{52D565D8-C486-42EA-8D05-D0D0859A3E6A}" type="presParOf" srcId="{99EB5C41-3FED-480B-95E5-A754A3114F6B}" destId="{AFF2744B-E04C-4D4F-A586-EC7F7E736C6B}" srcOrd="2" destOrd="0" presId="urn:microsoft.com/office/officeart/2008/layout/NameandTitleOrganizationalChart"/>
    <dgm:cxn modelId="{DC4171BB-9B59-4E22-A3D7-E3F5E33F3D47}" type="presParOf" srcId="{10C249DC-E6A8-4B84-A21F-28754FB032C0}" destId="{87C94857-B1D7-4F61-AA71-27FD899D6D62}" srcOrd="8" destOrd="0" presId="urn:microsoft.com/office/officeart/2008/layout/NameandTitleOrganizationalChart"/>
    <dgm:cxn modelId="{7ED35494-809F-45D7-8DC8-9EFBB8735994}" type="presParOf" srcId="{10C249DC-E6A8-4B84-A21F-28754FB032C0}" destId="{F662D947-1FBB-42BD-A425-1D4685C8B05A}" srcOrd="9" destOrd="0" presId="urn:microsoft.com/office/officeart/2008/layout/NameandTitleOrganizationalChart"/>
    <dgm:cxn modelId="{B72BB839-588C-4C51-BCEE-1A6523569D18}" type="presParOf" srcId="{F662D947-1FBB-42BD-A425-1D4685C8B05A}" destId="{DCF8E831-0937-4ABD-ADDB-2D3AB8ABEC83}" srcOrd="0" destOrd="0" presId="urn:microsoft.com/office/officeart/2008/layout/NameandTitleOrganizationalChart"/>
    <dgm:cxn modelId="{83DA9CD4-4852-4FD1-86EF-EB8E2D011E16}" type="presParOf" srcId="{DCF8E831-0937-4ABD-ADDB-2D3AB8ABEC83}" destId="{C81CD5E2-F70D-4810-8264-17B5382481F1}" srcOrd="0" destOrd="0" presId="urn:microsoft.com/office/officeart/2008/layout/NameandTitleOrganizationalChart"/>
    <dgm:cxn modelId="{AE596FD6-764F-4AAD-BEA6-724FA40F235F}" type="presParOf" srcId="{DCF8E831-0937-4ABD-ADDB-2D3AB8ABEC83}" destId="{CC658850-8B4E-4AD6-B92B-CD4F981CFDEC}" srcOrd="1" destOrd="0" presId="urn:microsoft.com/office/officeart/2008/layout/NameandTitleOrganizationalChart"/>
    <dgm:cxn modelId="{0DF8243F-62DF-4014-A504-987558550F80}" type="presParOf" srcId="{DCF8E831-0937-4ABD-ADDB-2D3AB8ABEC83}" destId="{196E8355-A91E-437C-9EA4-74B4A9AC277C}" srcOrd="2" destOrd="0" presId="urn:microsoft.com/office/officeart/2008/layout/NameandTitleOrganizationalChart"/>
    <dgm:cxn modelId="{975EBE33-8411-41C6-8985-63C7F05CDB62}" type="presParOf" srcId="{F662D947-1FBB-42BD-A425-1D4685C8B05A}" destId="{E5333B5D-4C6C-46D3-8A3B-7373E5275236}" srcOrd="1" destOrd="0" presId="urn:microsoft.com/office/officeart/2008/layout/NameandTitleOrganizationalChart"/>
    <dgm:cxn modelId="{AB4C3180-7ADD-463C-A205-787A75B80041}" type="presParOf" srcId="{E5333B5D-4C6C-46D3-8A3B-7373E5275236}" destId="{62E0119E-CE16-45C9-93A0-ED31CBBF2996}" srcOrd="0" destOrd="0" presId="urn:microsoft.com/office/officeart/2008/layout/NameandTitleOrganizationalChart"/>
    <dgm:cxn modelId="{BCBC13B7-0A8F-4B50-8281-C088C402E5BE}" type="presParOf" srcId="{E5333B5D-4C6C-46D3-8A3B-7373E5275236}" destId="{98214BFD-994F-4E06-A3D0-B776D9DEB387}" srcOrd="1" destOrd="0" presId="urn:microsoft.com/office/officeart/2008/layout/NameandTitleOrganizationalChart"/>
    <dgm:cxn modelId="{E68ED44A-1733-4213-BCD4-581CD2C61BEB}" type="presParOf" srcId="{98214BFD-994F-4E06-A3D0-B776D9DEB387}" destId="{27A3B781-A214-4A07-A1FD-3A7398A6087E}" srcOrd="0" destOrd="0" presId="urn:microsoft.com/office/officeart/2008/layout/NameandTitleOrganizationalChart"/>
    <dgm:cxn modelId="{1007B04B-5C6A-407C-9D6B-E77475729792}" type="presParOf" srcId="{27A3B781-A214-4A07-A1FD-3A7398A6087E}" destId="{383B14C2-5A49-4EA7-AE70-CAE8BFDD13EB}" srcOrd="0" destOrd="0" presId="urn:microsoft.com/office/officeart/2008/layout/NameandTitleOrganizationalChart"/>
    <dgm:cxn modelId="{88C246AF-8E8D-4F61-8AFA-6603C7F00589}" type="presParOf" srcId="{27A3B781-A214-4A07-A1FD-3A7398A6087E}" destId="{86F01A59-9BC2-4E9D-9CEE-88CC881C9C5E}" srcOrd="1" destOrd="0" presId="urn:microsoft.com/office/officeart/2008/layout/NameandTitleOrganizationalChart"/>
    <dgm:cxn modelId="{0665D49B-5C23-40F4-ABC5-C49666A1F622}" type="presParOf" srcId="{27A3B781-A214-4A07-A1FD-3A7398A6087E}" destId="{80132F6B-1B63-4682-B66F-FEA1F8BDF6C9}" srcOrd="2" destOrd="0" presId="urn:microsoft.com/office/officeart/2008/layout/NameandTitleOrganizationalChart"/>
    <dgm:cxn modelId="{71EF2365-3EFF-46AA-8B2E-F2E88DB955A2}" type="presParOf" srcId="{98214BFD-994F-4E06-A3D0-B776D9DEB387}" destId="{839B7612-0DA0-47E9-823B-F0FF578A35EB}" srcOrd="1" destOrd="0" presId="urn:microsoft.com/office/officeart/2008/layout/NameandTitleOrganizationalChart"/>
    <dgm:cxn modelId="{26AEF460-7C4B-46D3-99FC-3F0FCC449356}" type="presParOf" srcId="{98214BFD-994F-4E06-A3D0-B776D9DEB387}" destId="{A9EAFE15-791E-4873-9175-C542BC4757E1}" srcOrd="2" destOrd="0" presId="urn:microsoft.com/office/officeart/2008/layout/NameandTitleOrganizationalChart"/>
    <dgm:cxn modelId="{7E4D11F5-B0C5-4A21-BD5B-DD5BAAB9BAC9}" type="presParOf" srcId="{E5333B5D-4C6C-46D3-8A3B-7373E5275236}" destId="{3B61293F-FFE8-4076-833D-823EDC306BA7}" srcOrd="2" destOrd="0" presId="urn:microsoft.com/office/officeart/2008/layout/NameandTitleOrganizationalChart"/>
    <dgm:cxn modelId="{29B3B4F4-69B2-4798-A6EB-3DF86F0D692F}" type="presParOf" srcId="{E5333B5D-4C6C-46D3-8A3B-7373E5275236}" destId="{C0A65DF9-6353-426D-AF11-879BC008AADB}" srcOrd="3" destOrd="0" presId="urn:microsoft.com/office/officeart/2008/layout/NameandTitleOrganizationalChart"/>
    <dgm:cxn modelId="{9E2BFECD-CA67-4D80-9E02-77C4748004FD}" type="presParOf" srcId="{C0A65DF9-6353-426D-AF11-879BC008AADB}" destId="{62E71139-7DB9-432C-89EE-E3ABEEBD2A41}" srcOrd="0" destOrd="0" presId="urn:microsoft.com/office/officeart/2008/layout/NameandTitleOrganizationalChart"/>
    <dgm:cxn modelId="{655AD7CA-16AC-4A33-B042-7F2703C640DD}" type="presParOf" srcId="{62E71139-7DB9-432C-89EE-E3ABEEBD2A41}" destId="{D572CEAB-9AC4-459C-AD73-040E03AF59AF}" srcOrd="0" destOrd="0" presId="urn:microsoft.com/office/officeart/2008/layout/NameandTitleOrganizationalChart"/>
    <dgm:cxn modelId="{70A51423-0210-4060-804D-3235CFD2C13B}" type="presParOf" srcId="{62E71139-7DB9-432C-89EE-E3ABEEBD2A41}" destId="{BC8260C7-D448-4F89-8379-84936A286C68}" srcOrd="1" destOrd="0" presId="urn:microsoft.com/office/officeart/2008/layout/NameandTitleOrganizationalChart"/>
    <dgm:cxn modelId="{5838CD5D-8232-4CD4-A438-35758E9C138B}" type="presParOf" srcId="{62E71139-7DB9-432C-89EE-E3ABEEBD2A41}" destId="{71FC0F2D-4CEC-41DE-879F-F3AF5C37B44B}" srcOrd="2" destOrd="0" presId="urn:microsoft.com/office/officeart/2008/layout/NameandTitleOrganizationalChart"/>
    <dgm:cxn modelId="{9B095BFD-1BCB-4912-8D2B-E21C496C2646}" type="presParOf" srcId="{C0A65DF9-6353-426D-AF11-879BC008AADB}" destId="{2D4E540A-0770-4F4A-96F9-E82678C8A1D9}" srcOrd="1" destOrd="0" presId="urn:microsoft.com/office/officeart/2008/layout/NameandTitleOrganizationalChart"/>
    <dgm:cxn modelId="{249FFA6D-D45F-4058-9C7B-177165D17D6B}" type="presParOf" srcId="{C0A65DF9-6353-426D-AF11-879BC008AADB}" destId="{2969B365-BBF2-42A8-87CA-180FA173ABCD}" srcOrd="2" destOrd="0" presId="urn:microsoft.com/office/officeart/2008/layout/NameandTitleOrganizationalChart"/>
    <dgm:cxn modelId="{8BB847E8-02E9-4077-964F-56DAEE398CA3}" type="presParOf" srcId="{E5333B5D-4C6C-46D3-8A3B-7373E5275236}" destId="{6E60721C-22C4-4E0F-A9A8-DA7272699DB3}" srcOrd="4" destOrd="0" presId="urn:microsoft.com/office/officeart/2008/layout/NameandTitleOrganizationalChart"/>
    <dgm:cxn modelId="{F67F731A-D1CF-4842-9B70-880CD86EC58A}" type="presParOf" srcId="{E5333B5D-4C6C-46D3-8A3B-7373E5275236}" destId="{8B244C07-E3A1-42B4-B825-4CB4ADCF0D8F}" srcOrd="5" destOrd="0" presId="urn:microsoft.com/office/officeart/2008/layout/NameandTitleOrganizationalChart"/>
    <dgm:cxn modelId="{182D6EC1-1484-4D7C-9BC3-FC8FB5B78B73}" type="presParOf" srcId="{8B244C07-E3A1-42B4-B825-4CB4ADCF0D8F}" destId="{68FD0013-7E34-4B75-ACD8-8DEACA880BA7}" srcOrd="0" destOrd="0" presId="urn:microsoft.com/office/officeart/2008/layout/NameandTitleOrganizationalChart"/>
    <dgm:cxn modelId="{5B842466-C2B8-40D6-BADF-CCE6DD642AB2}" type="presParOf" srcId="{68FD0013-7E34-4B75-ACD8-8DEACA880BA7}" destId="{64F0AEAE-44F7-4AD7-8BF8-25B81624DD13}" srcOrd="0" destOrd="0" presId="urn:microsoft.com/office/officeart/2008/layout/NameandTitleOrganizationalChart"/>
    <dgm:cxn modelId="{5F2020A8-29B9-479B-B237-B50780A04A3C}" type="presParOf" srcId="{68FD0013-7E34-4B75-ACD8-8DEACA880BA7}" destId="{9F331AAB-A377-4D90-AFA4-B9E99A75C776}" srcOrd="1" destOrd="0" presId="urn:microsoft.com/office/officeart/2008/layout/NameandTitleOrganizationalChart"/>
    <dgm:cxn modelId="{DF47EB85-FB93-48D4-87C0-2F7B151321F1}" type="presParOf" srcId="{68FD0013-7E34-4B75-ACD8-8DEACA880BA7}" destId="{355FDA6F-150C-4B73-B616-CC65B50B7148}" srcOrd="2" destOrd="0" presId="urn:microsoft.com/office/officeart/2008/layout/NameandTitleOrganizationalChart"/>
    <dgm:cxn modelId="{2F12027E-7518-47F7-ABFA-B60F0B7094AF}" type="presParOf" srcId="{8B244C07-E3A1-42B4-B825-4CB4ADCF0D8F}" destId="{8254E193-BE38-4BD8-8ACE-DCD57321D8C8}" srcOrd="1" destOrd="0" presId="urn:microsoft.com/office/officeart/2008/layout/NameandTitleOrganizationalChart"/>
    <dgm:cxn modelId="{308A724A-E815-4AC9-802B-A2B4F9E7EFCE}" type="presParOf" srcId="{8B244C07-E3A1-42B4-B825-4CB4ADCF0D8F}" destId="{31C80D2E-8400-4367-B34C-4843D7299680}" srcOrd="2" destOrd="0" presId="urn:microsoft.com/office/officeart/2008/layout/NameandTitleOrganizationalChart"/>
    <dgm:cxn modelId="{C5FA8909-311B-46E5-933C-D3CB76FAED3E}" type="presParOf" srcId="{F662D947-1FBB-42BD-A425-1D4685C8B05A}" destId="{1C6EB3D0-35EF-401E-8531-BED57208FC92}" srcOrd="2" destOrd="0" presId="urn:microsoft.com/office/officeart/2008/layout/NameandTitleOrganizationalChart"/>
    <dgm:cxn modelId="{0827EE4B-6F4A-4420-A0AD-2C3332C26B0C}" type="presParOf" srcId="{7245C25D-5C45-4FED-A1C7-982B65A4241C}" destId="{10A7F187-0B76-4784-B7AE-FC909E8F9E2D}" srcOrd="2" destOrd="0" presId="urn:microsoft.com/office/officeart/2008/layout/NameandTitleOrganizationalChart"/>
    <dgm:cxn modelId="{338601BF-D91F-460F-9510-1ADC61E95D62}" type="presParOf" srcId="{BB978373-CCC8-428B-A670-2381A535F3E8}" destId="{C6C9A2A6-4864-4180-8781-0ABFB5311C7A}" srcOrd="2" destOrd="0" presId="urn:microsoft.com/office/officeart/2008/layout/NameandTitleOrganizational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2685392B-A10E-4D3E-94E2-10C1DE3BD3CF}" type="datetimeFigureOut">
              <a:rPr lang="en-ZA"/>
              <a:pPr>
                <a:defRPr/>
              </a:pPr>
              <a:t>2021/02/02</a:t>
            </a:fld>
            <a:endParaRPr lang="en-ZA"/>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EF7124B-DE43-4316-9A78-AB2EE7E8E1A7}" type="slidenum">
              <a:rPr lang="en-ZA"/>
              <a:pPr/>
              <a:t>‹#›</a:t>
            </a:fld>
            <a:endParaRPr lang="en-ZA"/>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3FB7B05-E975-4475-BCE8-2B9B1A5EF301}" type="datetimeFigureOut">
              <a:rPr lang="en-US"/>
              <a:pPr>
                <a:defRPr/>
              </a:pPr>
              <a:t>2/2/2021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CCF5704-B2F3-4447-BFF2-A0B2BFA129A0}" type="slidenum">
              <a:rPr lang="en-US"/>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13973" indent="-197682">
              <a:defRPr>
                <a:solidFill>
                  <a:schemeClr val="tx1"/>
                </a:solidFill>
                <a:latin typeface="Calibri" panose="020F0502020204030204" pitchFamily="34" charset="0"/>
              </a:defRPr>
            </a:lvl2pPr>
            <a:lvl3pPr marL="790727" indent="-158145">
              <a:defRPr>
                <a:solidFill>
                  <a:schemeClr val="tx1"/>
                </a:solidFill>
                <a:latin typeface="Calibri" panose="020F0502020204030204" pitchFamily="34" charset="0"/>
              </a:defRPr>
            </a:lvl3pPr>
            <a:lvl4pPr marL="1107018" indent="-158145">
              <a:defRPr>
                <a:solidFill>
                  <a:schemeClr val="tx1"/>
                </a:solidFill>
                <a:latin typeface="Calibri" panose="020F0502020204030204" pitchFamily="34" charset="0"/>
              </a:defRPr>
            </a:lvl4pPr>
            <a:lvl5pPr marL="1423309" indent="-158145">
              <a:defRPr>
                <a:solidFill>
                  <a:schemeClr val="tx1"/>
                </a:solidFill>
                <a:latin typeface="Calibri" panose="020F0502020204030204" pitchFamily="34" charset="0"/>
              </a:defRPr>
            </a:lvl5pPr>
            <a:lvl6pPr marL="1739600" indent="-158145" eaLnBrk="0" fontAlgn="base" hangingPunct="0">
              <a:spcBef>
                <a:spcPct val="0"/>
              </a:spcBef>
              <a:spcAft>
                <a:spcPct val="0"/>
              </a:spcAft>
              <a:defRPr>
                <a:solidFill>
                  <a:schemeClr val="tx1"/>
                </a:solidFill>
                <a:latin typeface="Calibri" panose="020F0502020204030204" pitchFamily="34" charset="0"/>
              </a:defRPr>
            </a:lvl6pPr>
            <a:lvl7pPr marL="2055891" indent="-158145" eaLnBrk="0" fontAlgn="base" hangingPunct="0">
              <a:spcBef>
                <a:spcPct val="0"/>
              </a:spcBef>
              <a:spcAft>
                <a:spcPct val="0"/>
              </a:spcAft>
              <a:defRPr>
                <a:solidFill>
                  <a:schemeClr val="tx1"/>
                </a:solidFill>
                <a:latin typeface="Calibri" panose="020F0502020204030204" pitchFamily="34" charset="0"/>
              </a:defRPr>
            </a:lvl7pPr>
            <a:lvl8pPr marL="2372182" indent="-158145" eaLnBrk="0" fontAlgn="base" hangingPunct="0">
              <a:spcBef>
                <a:spcPct val="0"/>
              </a:spcBef>
              <a:spcAft>
                <a:spcPct val="0"/>
              </a:spcAft>
              <a:defRPr>
                <a:solidFill>
                  <a:schemeClr val="tx1"/>
                </a:solidFill>
                <a:latin typeface="Calibri" panose="020F0502020204030204" pitchFamily="34" charset="0"/>
              </a:defRPr>
            </a:lvl8pPr>
            <a:lvl9pPr marL="2688473" indent="-15814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32582" rtl="0" eaLnBrk="0" fontAlgn="base" latinLnBrk="0" hangingPunct="0">
              <a:lnSpc>
                <a:spcPct val="100000"/>
              </a:lnSpc>
              <a:spcBef>
                <a:spcPct val="0"/>
              </a:spcBef>
              <a:spcAft>
                <a:spcPct val="0"/>
              </a:spcAft>
              <a:buClrTx/>
              <a:buSzTx/>
              <a:buFontTx/>
              <a:buNone/>
              <a:tabLst/>
              <a:defRPr/>
            </a:pPr>
            <a:fld id="{AE988B12-D7DD-4C7F-9A8A-CB1951C558B1}" type="slidenum">
              <a:rPr kumimoji="0" lang="en-ZA" altLang="en-US"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32582" rtl="0" eaLnBrk="0" fontAlgn="base" latinLnBrk="0" hangingPunct="0">
                <a:lnSpc>
                  <a:spcPct val="100000"/>
                </a:lnSpc>
                <a:spcBef>
                  <a:spcPct val="0"/>
                </a:spcBef>
                <a:spcAft>
                  <a:spcPct val="0"/>
                </a:spcAft>
                <a:buClrTx/>
                <a:buSzTx/>
                <a:buFontTx/>
                <a:buNone/>
                <a:tabLst/>
                <a:defRPr/>
              </a:pPr>
              <a:t>1</a:t>
            </a:fld>
            <a:endParaRPr kumimoji="0" lang="en-ZA" alt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67759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Both SADPMR</a:t>
            </a:r>
            <a:r>
              <a:rPr lang="en-ZA" baseline="0" dirty="0"/>
              <a:t> &amp; MHSC CEO recruitment processes at an advanced stage!</a:t>
            </a:r>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50</a:t>
            </a:fld>
            <a:endParaRPr lang="en-ZA" dirty="0"/>
          </a:p>
        </p:txBody>
      </p:sp>
    </p:spTree>
    <p:extLst>
      <p:ext uri="{BB962C8B-B14F-4D97-AF65-F5344CB8AC3E}">
        <p14:creationId xmlns:p14="http://schemas.microsoft.com/office/powerpoint/2010/main" xmlns="" val="2640865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53</a:t>
            </a:fld>
            <a:endParaRPr lang="en-ZA" dirty="0"/>
          </a:p>
        </p:txBody>
      </p:sp>
    </p:spTree>
    <p:extLst>
      <p:ext uri="{BB962C8B-B14F-4D97-AF65-F5344CB8AC3E}">
        <p14:creationId xmlns:p14="http://schemas.microsoft.com/office/powerpoint/2010/main" xmlns="" val="3368005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60</a:t>
            </a:fld>
            <a:endParaRPr lang="en-ZA" dirty="0"/>
          </a:p>
        </p:txBody>
      </p:sp>
    </p:spTree>
    <p:extLst>
      <p:ext uri="{BB962C8B-B14F-4D97-AF65-F5344CB8AC3E}">
        <p14:creationId xmlns:p14="http://schemas.microsoft.com/office/powerpoint/2010/main" xmlns="" val="702793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76</a:t>
            </a:fld>
            <a:endParaRPr lang="en-ZA" dirty="0"/>
          </a:p>
        </p:txBody>
      </p:sp>
    </p:spTree>
    <p:extLst>
      <p:ext uri="{BB962C8B-B14F-4D97-AF65-F5344CB8AC3E}">
        <p14:creationId xmlns:p14="http://schemas.microsoft.com/office/powerpoint/2010/main" xmlns="" val="169077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xmlns="" val="78466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84</a:t>
            </a:fld>
            <a:endParaRPr lang="en-ZA" dirty="0"/>
          </a:p>
        </p:txBody>
      </p:sp>
    </p:spTree>
    <p:extLst>
      <p:ext uri="{BB962C8B-B14F-4D97-AF65-F5344CB8AC3E}">
        <p14:creationId xmlns:p14="http://schemas.microsoft.com/office/powerpoint/2010/main" xmlns="" val="16189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85</a:t>
            </a:fld>
            <a:endParaRPr lang="en-ZA" dirty="0"/>
          </a:p>
        </p:txBody>
      </p:sp>
    </p:spTree>
    <p:extLst>
      <p:ext uri="{BB962C8B-B14F-4D97-AF65-F5344CB8AC3E}">
        <p14:creationId xmlns:p14="http://schemas.microsoft.com/office/powerpoint/2010/main" xmlns="" val="92773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86</a:t>
            </a:fld>
            <a:endParaRPr lang="en-ZA" dirty="0"/>
          </a:p>
        </p:txBody>
      </p:sp>
    </p:spTree>
    <p:extLst>
      <p:ext uri="{BB962C8B-B14F-4D97-AF65-F5344CB8AC3E}">
        <p14:creationId xmlns:p14="http://schemas.microsoft.com/office/powerpoint/2010/main" xmlns="" val="3155135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31452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95874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1526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29155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8554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11098-8776-4ABB-A3E6-405FF14D928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8511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A009375-F8A9-440E-B043-F8088CDC8C5B}"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762ABD-1547-4C7F-AEF1-394E40755D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D70C3EE-D35D-4BD0-8888-486FDD282B6E}"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C114F6-9FEA-4AEB-BF99-9B6F3540D5F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0BCF730-F4FA-40CF-88E8-F22698648234}"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F48DBA-B3A4-483D-AA83-4059BE5C14C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5804759-29A4-4AE0-B9D0-C9351B89A730}"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4AF4C0-BDDA-4196-8E2D-9795138F1A4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9929863-51A7-42B6-AC76-7CFBE2388931}"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79B533-2D7D-478C-A731-220DA80FE1A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A77F004-459E-4523-A41C-7987B9E3D5AA}"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95EC9A-9C3B-4F5B-919F-6291EBBF9BC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8475337-03AB-4433-8437-9AE11E6E0F6E}" type="datetime1">
              <a:rPr lang="en-US"/>
              <a:pPr>
                <a:defRPr/>
              </a:pPr>
              <a:t>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D1A7B0-BD05-4400-8F21-370E9DC9703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F07C581-7889-49B5-8ECC-717B53D7D7E4}" type="datetime1">
              <a:rPr lang="en-US"/>
              <a:pPr>
                <a:defRPr/>
              </a:pPr>
              <a:t>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1640FAF-6BD9-4E96-B042-C2F91E9D3E5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D10903E-E680-4917-BA21-6AA831035746}" type="datetime1">
              <a:rPr lang="en-US"/>
              <a:pPr>
                <a:defRPr/>
              </a:pPr>
              <a:t>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740215B-08AB-4C3C-A925-A634EC66C44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720F99-E602-4ABC-ACEC-D01B16DA0C1E}" type="datetime1">
              <a:rPr lang="en-US"/>
              <a:pPr>
                <a:defRPr/>
              </a:pPr>
              <a:t>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36FA243-A6EE-4ED0-9D55-154944BBE7A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5D5847-69E6-4447-8704-23B41BDABA76}" type="datetime1">
              <a:rPr lang="en-US"/>
              <a:pPr>
                <a:defRPr/>
              </a:pPr>
              <a:t>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87F962-3D1B-43CC-A7B8-29323583B85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CAFA3637-C995-4919-9C8E-EE2905B317DB}"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859598-DBF4-4C64-A0A9-134A1B27EA4A}" type="datetime1">
              <a:rPr lang="en-US"/>
              <a:pPr>
                <a:defRPr/>
              </a:pPr>
              <a:t>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A14D6D-1E29-4598-88E6-DBD50132858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03A947A-8D15-4117-9F91-5584C59AA731}"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7F75C8-780E-4DC7-9DD8-79F871B4041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E757D87-742B-4B2C-9008-2F857B8242A7}"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AB50F3-EB5E-4A01-8A73-BC5B6293C96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7BD57E12-473C-45C4-8128-C75AFF3FD4A3}" type="slidenum">
              <a:rPr lang="en-US" altLang="en-US"/>
              <a:pPr>
                <a:defRPr/>
              </a:pPr>
              <a:t>‹#›</a:t>
            </a:fld>
            <a:endParaRPr lang="en-US" altLang="en-US" dirty="0"/>
          </a:p>
        </p:txBody>
      </p:sp>
    </p:spTree>
    <p:extLst>
      <p:ext uri="{BB962C8B-B14F-4D97-AF65-F5344CB8AC3E}">
        <p14:creationId xmlns:p14="http://schemas.microsoft.com/office/powerpoint/2010/main" xmlns="" val="1215451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1165" y="829346"/>
            <a:ext cx="7661672" cy="324615"/>
          </a:xfrm>
        </p:spPr>
        <p:txBody>
          <a:bodyPr/>
          <a:lstStyle>
            <a:lvl1pPr>
              <a:defRPr sz="2057"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722190" y="1718966"/>
            <a:ext cx="7699623" cy="216479"/>
          </a:xfrm>
        </p:spPr>
        <p:txBody>
          <a:bodyPr/>
          <a:lstStyle>
            <a:lvl1pPr>
              <a:defRPr sz="1372"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6757DF30-2317-4A1D-86CC-8BFEF4250C95}" type="slidenum">
              <a:rPr lang="en-US" altLang="en-US"/>
              <a:pPr>
                <a:defRPr/>
              </a:pPr>
              <a:t>‹#›</a:t>
            </a:fld>
            <a:endParaRPr lang="en-US" altLang="en-US" dirty="0"/>
          </a:p>
        </p:txBody>
      </p:sp>
    </p:spTree>
    <p:extLst>
      <p:ext uri="{BB962C8B-B14F-4D97-AF65-F5344CB8AC3E}">
        <p14:creationId xmlns:p14="http://schemas.microsoft.com/office/powerpoint/2010/main" xmlns="" val="473053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1165" y="829346"/>
            <a:ext cx="7661672" cy="324615"/>
          </a:xfrm>
        </p:spPr>
        <p:txBody>
          <a:bodyPr/>
          <a:lstStyle>
            <a:lvl1pPr>
              <a:defRPr sz="2057"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57201" y="1577341"/>
            <a:ext cx="3977640" cy="276999"/>
          </a:xfrm>
          <a:prstGeom prst="rect">
            <a:avLst/>
          </a:prstGeom>
        </p:spPr>
        <p:txBody>
          <a:bodyPr/>
          <a:lstStyle>
            <a:lvl1pPr>
              <a:defRPr/>
            </a:lvl1pPr>
          </a:lstStyle>
          <a:p>
            <a:endParaRPr/>
          </a:p>
        </p:txBody>
      </p:sp>
      <p:sp>
        <p:nvSpPr>
          <p:cNvPr id="4" name="Holder 4"/>
          <p:cNvSpPr>
            <a:spLocks noGrp="1"/>
          </p:cNvSpPr>
          <p:nvPr>
            <p:ph sz="half" idx="3"/>
          </p:nvPr>
        </p:nvSpPr>
        <p:spPr>
          <a:xfrm>
            <a:off x="4709161" y="1577341"/>
            <a:ext cx="3977640"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dirty="0"/>
          </a:p>
        </p:txBody>
      </p:sp>
      <p:sp>
        <p:nvSpPr>
          <p:cNvPr id="6" name="Holder 5"/>
          <p:cNvSpPr>
            <a:spLocks noGrp="1"/>
          </p:cNvSpPr>
          <p:nvPr>
            <p:ph type="dt" sz="half" idx="11"/>
          </p:nvPr>
        </p:nvSpPr>
        <p:spPr/>
        <p:txBody>
          <a:bodyPr/>
          <a:lstStyle>
            <a:lvl1pPr>
              <a:defRPr/>
            </a:lvl1pPr>
          </a:lstStyle>
          <a:p>
            <a:pPr>
              <a:defRPr/>
            </a:pPr>
            <a:endParaRPr lang="en-US" dirty="0"/>
          </a:p>
        </p:txBody>
      </p:sp>
      <p:sp>
        <p:nvSpPr>
          <p:cNvPr id="7" name="Holder 6"/>
          <p:cNvSpPr>
            <a:spLocks noGrp="1"/>
          </p:cNvSpPr>
          <p:nvPr>
            <p:ph type="sldNum" sz="quarter" idx="12"/>
          </p:nvPr>
        </p:nvSpPr>
        <p:spPr/>
        <p:txBody>
          <a:bodyPr/>
          <a:lstStyle>
            <a:lvl1pPr>
              <a:defRPr/>
            </a:lvl1pPr>
          </a:lstStyle>
          <a:p>
            <a:pPr>
              <a:defRPr/>
            </a:pPr>
            <a:fld id="{9768A2ED-4538-436E-9DCE-DA3231FF9BB0}" type="slidenum">
              <a:rPr lang="en-US" altLang="en-US"/>
              <a:pPr>
                <a:defRPr/>
              </a:pPr>
              <a:t>‹#›</a:t>
            </a:fld>
            <a:endParaRPr lang="en-US" altLang="en-US" dirty="0"/>
          </a:p>
        </p:txBody>
      </p:sp>
    </p:spTree>
    <p:extLst>
      <p:ext uri="{BB962C8B-B14F-4D97-AF65-F5344CB8AC3E}">
        <p14:creationId xmlns:p14="http://schemas.microsoft.com/office/powerpoint/2010/main" xmlns="" val="128069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1165" y="829346"/>
            <a:ext cx="7661672" cy="324615"/>
          </a:xfrm>
        </p:spPr>
        <p:txBody>
          <a:bodyPr/>
          <a:lstStyle>
            <a:lvl1pPr>
              <a:defRPr sz="2057"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dirty="0"/>
          </a:p>
        </p:txBody>
      </p:sp>
      <p:sp>
        <p:nvSpPr>
          <p:cNvPr id="4" name="Holder 5"/>
          <p:cNvSpPr>
            <a:spLocks noGrp="1"/>
          </p:cNvSpPr>
          <p:nvPr>
            <p:ph type="dt" sz="half" idx="11"/>
          </p:nvPr>
        </p:nvSpPr>
        <p:spPr/>
        <p:txBody>
          <a:bodyPr/>
          <a:lstStyle>
            <a:lvl1pPr>
              <a:defRPr/>
            </a:lvl1pPr>
          </a:lstStyle>
          <a:p>
            <a:pPr>
              <a:defRPr/>
            </a:pPr>
            <a:endParaRPr lang="en-US" dirty="0"/>
          </a:p>
        </p:txBody>
      </p:sp>
      <p:sp>
        <p:nvSpPr>
          <p:cNvPr id="5" name="Holder 6"/>
          <p:cNvSpPr>
            <a:spLocks noGrp="1"/>
          </p:cNvSpPr>
          <p:nvPr>
            <p:ph type="sldNum" sz="quarter" idx="12"/>
          </p:nvPr>
        </p:nvSpPr>
        <p:spPr/>
        <p:txBody>
          <a:bodyPr/>
          <a:lstStyle>
            <a:lvl1pPr>
              <a:defRPr/>
            </a:lvl1pPr>
          </a:lstStyle>
          <a:p>
            <a:pPr>
              <a:defRPr/>
            </a:pPr>
            <a:fld id="{9AE6E665-6C29-4C57-BDFC-83CD23F53329}" type="slidenum">
              <a:rPr lang="en-US" altLang="en-US"/>
              <a:pPr>
                <a:defRPr/>
              </a:pPr>
              <a:t>‹#›</a:t>
            </a:fld>
            <a:endParaRPr lang="en-US" altLang="en-US" dirty="0"/>
          </a:p>
        </p:txBody>
      </p:sp>
    </p:spTree>
    <p:extLst>
      <p:ext uri="{BB962C8B-B14F-4D97-AF65-F5344CB8AC3E}">
        <p14:creationId xmlns:p14="http://schemas.microsoft.com/office/powerpoint/2010/main" xmlns="" val="1354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dirty="0"/>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E94A1117-0BF9-4CA8-8CF1-6483981F5E26}" type="slidenum">
              <a:rPr lang="en-US" altLang="en-US"/>
              <a:pPr>
                <a:defRPr/>
              </a:pPr>
              <a:t>‹#›</a:t>
            </a:fld>
            <a:endParaRPr lang="en-US" altLang="en-US" dirty="0"/>
          </a:p>
        </p:txBody>
      </p:sp>
    </p:spTree>
    <p:extLst>
      <p:ext uri="{BB962C8B-B14F-4D97-AF65-F5344CB8AC3E}">
        <p14:creationId xmlns:p14="http://schemas.microsoft.com/office/powerpoint/2010/main" xmlns="" val="339669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663394"/>
            <a:ext cx="7772400" cy="1846570"/>
          </a:xfrm>
        </p:spPr>
        <p:txBody>
          <a:bodyPr anchor="b"/>
          <a:lstStyle>
            <a:lvl1pPr algn="ctr">
              <a:defRPr sz="5852"/>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369287"/>
          </a:xfrm>
        </p:spPr>
        <p:txBody>
          <a:bodyPr/>
          <a:lstStyle>
            <a:lvl1pPr marL="0" indent="0" algn="ctr">
              <a:buNone/>
              <a:defRPr sz="2341"/>
            </a:lvl1pPr>
            <a:lvl2pPr marL="445865" indent="0" algn="ctr">
              <a:buNone/>
              <a:defRPr sz="1950"/>
            </a:lvl2pPr>
            <a:lvl3pPr marL="891731" indent="0" algn="ctr">
              <a:buNone/>
              <a:defRPr sz="1755"/>
            </a:lvl3pPr>
            <a:lvl4pPr marL="1337596" indent="0" algn="ctr">
              <a:buNone/>
              <a:defRPr sz="1561"/>
            </a:lvl4pPr>
            <a:lvl5pPr marL="1783459" indent="0" algn="ctr">
              <a:buNone/>
              <a:defRPr sz="1561"/>
            </a:lvl5pPr>
            <a:lvl6pPr marL="2229325" indent="0" algn="ctr">
              <a:buNone/>
              <a:defRPr sz="1561"/>
            </a:lvl6pPr>
            <a:lvl7pPr marL="2675190" indent="0" algn="ctr">
              <a:buNone/>
              <a:defRPr sz="1561"/>
            </a:lvl7pPr>
            <a:lvl8pPr marL="3121055" indent="0" algn="ctr">
              <a:buNone/>
              <a:defRPr sz="1561"/>
            </a:lvl8pPr>
            <a:lvl9pPr marL="3566920" indent="0" algn="ctr">
              <a:buNone/>
              <a:defRPr sz="1561"/>
            </a:lvl9pPr>
          </a:lstStyle>
          <a:p>
            <a:r>
              <a:rPr lang="en-US"/>
              <a:t>Click to edit Master subtitle style</a:t>
            </a:r>
            <a:endParaRPr lang="en-US" dirty="0"/>
          </a:p>
        </p:txBody>
      </p:sp>
      <p:sp>
        <p:nvSpPr>
          <p:cNvPr id="5" name="Date Placeholder 3"/>
          <p:cNvSpPr>
            <a:spLocks noGrp="1"/>
          </p:cNvSpPr>
          <p:nvPr>
            <p:ph type="dt" sz="half" idx="10"/>
          </p:nvPr>
        </p:nvSpPr>
        <p:spPr>
          <a:xfrm>
            <a:off x="457646" y="6378030"/>
            <a:ext cx="2102942" cy="276999"/>
          </a:xfrm>
        </p:spPr>
        <p:txBody>
          <a:bodyPr/>
          <a:lstStyle>
            <a:lvl1pPr defTabSz="891731">
              <a:defRPr/>
            </a:lvl1pPr>
          </a:lstStyle>
          <a:p>
            <a:pPr>
              <a:defRPr/>
            </a:pPr>
            <a:endParaRPr lang="en-ZA" dirty="0"/>
          </a:p>
        </p:txBody>
      </p:sp>
      <p:sp>
        <p:nvSpPr>
          <p:cNvPr id="6" name="Footer Placeholder 4"/>
          <p:cNvSpPr>
            <a:spLocks noGrp="1"/>
          </p:cNvSpPr>
          <p:nvPr>
            <p:ph type="ftr" sz="quarter" idx="11"/>
          </p:nvPr>
        </p:nvSpPr>
        <p:spPr>
          <a:xfrm>
            <a:off x="3108648" y="6378030"/>
            <a:ext cx="2926706" cy="276999"/>
          </a:xfrm>
        </p:spPr>
        <p:txBody>
          <a:bodyPr/>
          <a:lstStyle>
            <a:lvl1pPr defTabSz="891731">
              <a:defRPr/>
            </a:lvl1pPr>
          </a:lstStyle>
          <a:p>
            <a:pPr>
              <a:defRPr/>
            </a:pPr>
            <a:endParaRPr lang="en-ZA" dirty="0"/>
          </a:p>
        </p:txBody>
      </p:sp>
      <p:sp>
        <p:nvSpPr>
          <p:cNvPr id="7" name="Slide Number Placeholder 5"/>
          <p:cNvSpPr>
            <a:spLocks noGrp="1"/>
          </p:cNvSpPr>
          <p:nvPr>
            <p:ph type="sldNum" sz="quarter" idx="12"/>
          </p:nvPr>
        </p:nvSpPr>
        <p:spPr>
          <a:xfrm>
            <a:off x="6583412" y="6378030"/>
            <a:ext cx="2102942" cy="276999"/>
          </a:xfrm>
        </p:spPr>
        <p:txBody>
          <a:bodyPr/>
          <a:lstStyle>
            <a:lvl1pPr defTabSz="891731">
              <a:defRPr/>
            </a:lvl1pPr>
          </a:lstStyle>
          <a:p>
            <a:pPr>
              <a:defRPr/>
            </a:pPr>
            <a:fld id="{7E837958-0363-4286-9C1A-268508370921}" type="slidenum">
              <a:rPr lang="en-ZA"/>
              <a:pPr>
                <a:defRPr/>
              </a:pPr>
              <a:t>‹#›</a:t>
            </a:fld>
            <a:endParaRPr lang="en-ZA" dirty="0"/>
          </a:p>
        </p:txBody>
      </p:sp>
    </p:spTree>
    <p:extLst>
      <p:ext uri="{BB962C8B-B14F-4D97-AF65-F5344CB8AC3E}">
        <p14:creationId xmlns:p14="http://schemas.microsoft.com/office/powerpoint/2010/main" xmlns="" val="405503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F2F3C7-4B75-4DFD-A767-7EA674CB4F83}" type="datetime1">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1EAF08-49E8-4049-A1FE-CB750C9384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99D6BBD-3612-41F3-8914-67CF92920557}" type="datetime1">
              <a:rPr lang="en-US"/>
              <a:pPr>
                <a:defRPr/>
              </a:pPr>
              <a:t>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9115F79-E3A4-45EB-856E-91259CBB35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255F3A5-2FEB-4DB8-953C-2DA615DDEF74}" type="datetime1">
              <a:rPr lang="en-US"/>
              <a:pPr>
                <a:defRPr/>
              </a:pPr>
              <a:t>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3092080-3F65-41B1-AB17-380ABA94A21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08DEB04-AB7B-49BA-8A14-F5473AAB4B85}" type="datetime1">
              <a:rPr lang="en-US"/>
              <a:pPr>
                <a:defRPr/>
              </a:pPr>
              <a:t>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FE6D489-F356-4FF8-885A-DB7761DEAC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C03793-8315-4C56-9275-3F4145326574}" type="datetime1">
              <a:rPr lang="en-US"/>
              <a:pPr>
                <a:defRPr/>
              </a:pPr>
              <a:t>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2FE1220-24AB-4E5F-B038-CBA0AF80E73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05F535-33A7-43B1-B499-47143550A764}" type="datetime1">
              <a:rPr lang="en-US"/>
              <a:pPr>
                <a:defRPr/>
              </a:pPr>
              <a:t>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9BB23E-A6FA-4229-BE0F-8CB739A12A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BD99CD-81C3-4AD2-A1A4-13DD96D24D43}" type="datetime1">
              <a:rPr lang="en-US"/>
              <a:pPr>
                <a:defRPr/>
              </a:pPr>
              <a:t>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4BA195-8F28-48A8-9819-D16AE239DA6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7A94DF0-BD88-43F2-B990-F82046D34C25}" type="datetime1">
              <a:rPr lang="en-US"/>
              <a:pPr>
                <a:defRPr/>
              </a:pPr>
              <a:t>2/2/2021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AC237BF-3A69-495D-A01A-42340CE634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3" r:id="rId1"/>
    <p:sldLayoutId id="2147483904"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961F527-3840-4A8F-BB40-0119D9DC6520}" type="datetime1">
              <a:rPr lang="en-US"/>
              <a:pPr>
                <a:defRPr/>
              </a:pPr>
              <a:t>2/2/2021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6313C87-8DB7-4595-AFDB-0F2A6584D3C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1"/>
            <a:ext cx="9144000" cy="6858000"/>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ZA" sz="1095" dirty="0"/>
          </a:p>
        </p:txBody>
      </p:sp>
      <p:sp>
        <p:nvSpPr>
          <p:cNvPr id="1027" name="Holder 2"/>
          <p:cNvSpPr>
            <a:spLocks noGrp="1"/>
          </p:cNvSpPr>
          <p:nvPr>
            <p:ph type="title"/>
          </p:nvPr>
        </p:nvSpPr>
        <p:spPr bwMode="auto">
          <a:xfrm>
            <a:off x="741165" y="829346"/>
            <a:ext cx="76616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3"/>
          <p:cNvSpPr>
            <a:spLocks noGrp="1"/>
          </p:cNvSpPr>
          <p:nvPr>
            <p:ph type="body" idx="1"/>
          </p:nvPr>
        </p:nvSpPr>
        <p:spPr bwMode="auto">
          <a:xfrm>
            <a:off x="722190" y="1718965"/>
            <a:ext cx="76996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648" y="6378030"/>
            <a:ext cx="2926706" cy="276999"/>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dirty="0"/>
          </a:p>
        </p:txBody>
      </p:sp>
      <p:sp>
        <p:nvSpPr>
          <p:cNvPr id="5" name="Holder 5"/>
          <p:cNvSpPr>
            <a:spLocks noGrp="1"/>
          </p:cNvSpPr>
          <p:nvPr>
            <p:ph type="dt" sz="half" idx="6"/>
          </p:nvPr>
        </p:nvSpPr>
        <p:spPr>
          <a:xfrm>
            <a:off x="457646" y="6378030"/>
            <a:ext cx="2102942" cy="276999"/>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dirty="0"/>
          </a:p>
        </p:txBody>
      </p:sp>
      <p:sp>
        <p:nvSpPr>
          <p:cNvPr id="6" name="Holder 6"/>
          <p:cNvSpPr>
            <a:spLocks noGrp="1"/>
          </p:cNvSpPr>
          <p:nvPr>
            <p:ph type="sldNum" sz="quarter" idx="7"/>
          </p:nvPr>
        </p:nvSpPr>
        <p:spPr>
          <a:xfrm>
            <a:off x="6583412" y="6378030"/>
            <a:ext cx="2102942" cy="276999"/>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1F5EE073-3049-46B5-B09B-FB7ADE54B7B1}" type="slidenum">
              <a:rPr lang="en-US" altLang="en-US"/>
              <a:pPr>
                <a:defRPr/>
              </a:pPr>
              <a:t>‹#›</a:t>
            </a:fld>
            <a:endParaRPr lang="en-US" altLang="en-US" dirty="0"/>
          </a:p>
        </p:txBody>
      </p:sp>
    </p:spTree>
    <p:extLst>
      <p:ext uri="{BB962C8B-B14F-4D97-AF65-F5344CB8AC3E}">
        <p14:creationId xmlns:p14="http://schemas.microsoft.com/office/powerpoint/2010/main" xmlns="" val="137067965"/>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313504" algn="ctr" rtl="0" eaLnBrk="0" fontAlgn="base" hangingPunct="0">
        <a:spcBef>
          <a:spcPct val="0"/>
        </a:spcBef>
        <a:spcAft>
          <a:spcPct val="0"/>
        </a:spcAft>
        <a:defRPr>
          <a:solidFill>
            <a:schemeClr val="tx2"/>
          </a:solidFill>
          <a:latin typeface="Calibri" panose="020F0502020204030204" pitchFamily="34" charset="0"/>
        </a:defRPr>
      </a:lvl6pPr>
      <a:lvl7pPr marL="627008" algn="ctr" rtl="0" eaLnBrk="0" fontAlgn="base" hangingPunct="0">
        <a:spcBef>
          <a:spcPct val="0"/>
        </a:spcBef>
        <a:spcAft>
          <a:spcPct val="0"/>
        </a:spcAft>
        <a:defRPr>
          <a:solidFill>
            <a:schemeClr val="tx2"/>
          </a:solidFill>
          <a:latin typeface="Calibri" panose="020F0502020204030204" pitchFamily="34" charset="0"/>
        </a:defRPr>
      </a:lvl7pPr>
      <a:lvl8pPr marL="940511" algn="ctr" rtl="0" eaLnBrk="0" fontAlgn="base" hangingPunct="0">
        <a:spcBef>
          <a:spcPct val="0"/>
        </a:spcBef>
        <a:spcAft>
          <a:spcPct val="0"/>
        </a:spcAft>
        <a:defRPr>
          <a:solidFill>
            <a:schemeClr val="tx2"/>
          </a:solidFill>
          <a:latin typeface="Calibri" panose="020F0502020204030204" pitchFamily="34" charset="0"/>
        </a:defRPr>
      </a:lvl8pPr>
      <a:lvl9pPr marL="125401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313504" algn="l" rtl="0" eaLnBrk="0" fontAlgn="base" hangingPunct="0">
        <a:spcBef>
          <a:spcPct val="20000"/>
        </a:spcBef>
        <a:spcAft>
          <a:spcPct val="0"/>
        </a:spcAft>
        <a:defRPr>
          <a:solidFill>
            <a:schemeClr val="tx1"/>
          </a:solidFill>
          <a:latin typeface="+mn-lt"/>
          <a:ea typeface="+mn-ea"/>
          <a:cs typeface="+mn-cs"/>
        </a:defRPr>
      </a:lvl2pPr>
      <a:lvl3pPr marL="627008" algn="l" rtl="0" eaLnBrk="0" fontAlgn="base" hangingPunct="0">
        <a:spcBef>
          <a:spcPct val="20000"/>
        </a:spcBef>
        <a:spcAft>
          <a:spcPct val="0"/>
        </a:spcAft>
        <a:defRPr>
          <a:solidFill>
            <a:schemeClr val="tx1"/>
          </a:solidFill>
          <a:latin typeface="+mn-lt"/>
          <a:ea typeface="+mn-ea"/>
          <a:cs typeface="+mn-cs"/>
        </a:defRPr>
      </a:lvl3pPr>
      <a:lvl4pPr marL="940511" algn="l" rtl="0" eaLnBrk="0" fontAlgn="base" hangingPunct="0">
        <a:spcBef>
          <a:spcPct val="20000"/>
        </a:spcBef>
        <a:spcAft>
          <a:spcPct val="0"/>
        </a:spcAft>
        <a:defRPr>
          <a:solidFill>
            <a:schemeClr val="tx1"/>
          </a:solidFill>
          <a:latin typeface="+mn-lt"/>
          <a:ea typeface="+mn-ea"/>
          <a:cs typeface="+mn-cs"/>
        </a:defRPr>
      </a:lvl4pPr>
      <a:lvl5pPr marL="1254015" algn="l" rtl="0" eaLnBrk="0" fontAlgn="base" hangingPunct="0">
        <a:spcBef>
          <a:spcPct val="20000"/>
        </a:spcBef>
        <a:spcAft>
          <a:spcPct val="0"/>
        </a:spcAft>
        <a:defRPr>
          <a:solidFill>
            <a:schemeClr val="tx1"/>
          </a:solidFill>
          <a:latin typeface="+mn-lt"/>
          <a:ea typeface="+mn-ea"/>
          <a:cs typeface="+mn-cs"/>
        </a:defRPr>
      </a:lvl5pPr>
      <a:lvl6pPr marL="1567519">
        <a:defRPr>
          <a:latin typeface="+mn-lt"/>
          <a:ea typeface="+mn-ea"/>
          <a:cs typeface="+mn-cs"/>
        </a:defRPr>
      </a:lvl6pPr>
      <a:lvl7pPr marL="1881023">
        <a:defRPr>
          <a:latin typeface="+mn-lt"/>
          <a:ea typeface="+mn-ea"/>
          <a:cs typeface="+mn-cs"/>
        </a:defRPr>
      </a:lvl7pPr>
      <a:lvl8pPr marL="2194526">
        <a:defRPr>
          <a:latin typeface="+mn-lt"/>
          <a:ea typeface="+mn-ea"/>
          <a:cs typeface="+mn-cs"/>
        </a:defRPr>
      </a:lvl8pPr>
      <a:lvl9pPr marL="2508030">
        <a:defRPr>
          <a:latin typeface="+mn-lt"/>
          <a:ea typeface="+mn-ea"/>
          <a:cs typeface="+mn-cs"/>
        </a:defRPr>
      </a:lvl9pPr>
    </p:bodyStyle>
    <p:otherStyle>
      <a:lvl1pPr marL="0">
        <a:defRPr>
          <a:latin typeface="+mn-lt"/>
          <a:ea typeface="+mn-ea"/>
          <a:cs typeface="+mn-cs"/>
        </a:defRPr>
      </a:lvl1pPr>
      <a:lvl2pPr marL="313504">
        <a:defRPr>
          <a:latin typeface="+mn-lt"/>
          <a:ea typeface="+mn-ea"/>
          <a:cs typeface="+mn-cs"/>
        </a:defRPr>
      </a:lvl2pPr>
      <a:lvl3pPr marL="627008">
        <a:defRPr>
          <a:latin typeface="+mn-lt"/>
          <a:ea typeface="+mn-ea"/>
          <a:cs typeface="+mn-cs"/>
        </a:defRPr>
      </a:lvl3pPr>
      <a:lvl4pPr marL="940511">
        <a:defRPr>
          <a:latin typeface="+mn-lt"/>
          <a:ea typeface="+mn-ea"/>
          <a:cs typeface="+mn-cs"/>
        </a:defRPr>
      </a:lvl4pPr>
      <a:lvl5pPr marL="1254015">
        <a:defRPr>
          <a:latin typeface="+mn-lt"/>
          <a:ea typeface="+mn-ea"/>
          <a:cs typeface="+mn-cs"/>
        </a:defRPr>
      </a:lvl5pPr>
      <a:lvl6pPr marL="1567519">
        <a:defRPr>
          <a:latin typeface="+mn-lt"/>
          <a:ea typeface="+mn-ea"/>
          <a:cs typeface="+mn-cs"/>
        </a:defRPr>
      </a:lvl6pPr>
      <a:lvl7pPr marL="1881023">
        <a:defRPr>
          <a:latin typeface="+mn-lt"/>
          <a:ea typeface="+mn-ea"/>
          <a:cs typeface="+mn-cs"/>
        </a:defRPr>
      </a:lvl7pPr>
      <a:lvl8pPr marL="2194526">
        <a:defRPr>
          <a:latin typeface="+mn-lt"/>
          <a:ea typeface="+mn-ea"/>
          <a:cs typeface="+mn-cs"/>
        </a:defRPr>
      </a:lvl8pPr>
      <a:lvl9pPr marL="250803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ctrTitle"/>
          </p:nvPr>
        </p:nvSpPr>
        <p:spPr>
          <a:xfrm>
            <a:off x="216714" y="3074656"/>
            <a:ext cx="8070507" cy="1020536"/>
          </a:xfrm>
        </p:spPr>
        <p:txBody>
          <a:bodyPr/>
          <a:lstStyle/>
          <a:p>
            <a:pPr algn="l" eaLnBrk="1" hangingPunct="1">
              <a:defRPr/>
            </a:pPr>
            <a:r>
              <a:rPr lang="en-ZA" altLang="en-US" sz="2341" b="1" dirty="0"/>
              <a:t/>
            </a:r>
            <a:br>
              <a:rPr lang="en-ZA" altLang="en-US" sz="2341" b="1" dirty="0"/>
            </a:br>
            <a:r>
              <a:rPr lang="en-ZA" altLang="en-US" sz="2341" b="1" dirty="0"/>
              <a:t/>
            </a:r>
            <a:br>
              <a:rPr lang="en-ZA" altLang="en-US" sz="2341" b="1" dirty="0"/>
            </a:br>
            <a:endParaRPr lang="en-ZA" altLang="en-US" sz="1950" b="1" dirty="0">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423806" y="3895208"/>
            <a:ext cx="5506404" cy="1905117"/>
          </a:xfrm>
          <a:prstGeom prst="rect">
            <a:avLst/>
          </a:prstGeom>
          <a:noFill/>
          <a:ln>
            <a:noFill/>
          </a:ln>
        </p:spPr>
      </p:pic>
      <p:sp>
        <p:nvSpPr>
          <p:cNvPr id="2" name="Slide Number Placeholder 1"/>
          <p:cNvSpPr>
            <a:spLocks noGrp="1"/>
          </p:cNvSpPr>
          <p:nvPr>
            <p:ph type="sldNum" sz="quarter" idx="12"/>
          </p:nvPr>
        </p:nvSpPr>
        <p:spPr>
          <a:xfrm>
            <a:off x="6909704" y="6864093"/>
            <a:ext cx="2207169" cy="257763"/>
          </a:xfrm>
        </p:spPr>
        <p:txBody>
          <a:bodyPr/>
          <a:lstStyle/>
          <a:p>
            <a:pPr fontAlgn="auto">
              <a:spcBef>
                <a:spcPts val="0"/>
              </a:spcBef>
              <a:spcAft>
                <a:spcPts val="0"/>
              </a:spcAft>
              <a:defRPr/>
            </a:pPr>
            <a:fld id="{7E837958-0363-4286-9C1A-268508370921}" type="slidenum">
              <a:rPr lang="en-ZA" sz="1675"/>
              <a:pPr fontAlgn="auto">
                <a:spcBef>
                  <a:spcPts val="0"/>
                </a:spcBef>
                <a:spcAft>
                  <a:spcPts val="0"/>
                </a:spcAft>
                <a:defRPr/>
              </a:pPr>
              <a:t>1</a:t>
            </a:fld>
            <a:endParaRPr lang="en-ZA" sz="1675" dirty="0"/>
          </a:p>
        </p:txBody>
      </p:sp>
    </p:spTree>
    <p:extLst>
      <p:ext uri="{BB962C8B-B14F-4D97-AF65-F5344CB8AC3E}">
        <p14:creationId xmlns:p14="http://schemas.microsoft.com/office/powerpoint/2010/main" xmlns="" val="258799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828675"/>
            <a:ext cx="7772400" cy="433388"/>
          </a:xfrm>
        </p:spPr>
        <p:txBody>
          <a:bodyPr anchor="t"/>
          <a:lstStyle/>
          <a:p>
            <a:pPr algn="l" eaLnBrk="1" hangingPunct="1"/>
            <a:r>
              <a:rPr lang="en-ZA" altLang="en-US" sz="2400" b="1" dirty="0">
                <a:solidFill>
                  <a:schemeClr val="bg1"/>
                </a:solidFill>
                <a:latin typeface="Century Gothic" pitchFamily="34" charset="0"/>
                <a:ea typeface="Century Gothic" pitchFamily="34" charset="0"/>
                <a:cs typeface="Century Gothic" pitchFamily="34" charset="0"/>
              </a:rPr>
              <a:t>PERFORMANCE CHALLENGES FOR THE_2019/20 FY </a:t>
            </a:r>
            <a:endParaRPr lang="en-US" altLang="en-US" sz="2400" b="1" dirty="0">
              <a:solidFill>
                <a:schemeClr val="bg1"/>
              </a:solidFill>
              <a:latin typeface="Century Gothic" pitchFamily="34" charset="0"/>
              <a:ea typeface="Century Gothic" pitchFamily="34" charset="0"/>
              <a:cs typeface="Century Gothic" pitchFamily="34" charset="0"/>
            </a:endParaRPr>
          </a:p>
        </p:txBody>
      </p:sp>
      <p:sp>
        <p:nvSpPr>
          <p:cNvPr id="14339" name="Content Placeholder 2"/>
          <p:cNvSpPr txBox="1">
            <a:spLocks/>
          </p:cNvSpPr>
          <p:nvPr/>
        </p:nvSpPr>
        <p:spPr bwMode="auto">
          <a:xfrm>
            <a:off x="465138" y="1695450"/>
            <a:ext cx="8450262" cy="5043488"/>
          </a:xfrm>
          <a:prstGeom prst="rect">
            <a:avLst/>
          </a:prstGeom>
          <a:noFill/>
          <a:ln w="9525">
            <a:noFill/>
            <a:miter lim="800000"/>
            <a:headEnd/>
            <a:tailEnd/>
          </a:ln>
        </p:spPr>
        <p:txBody>
          <a:bodyPr/>
          <a:lstStyle/>
          <a:p>
            <a:pPr marL="228600" indent="-228600" algn="just" eaLnBrk="1" hangingPunct="1">
              <a:lnSpc>
                <a:spcPct val="150000"/>
              </a:lnSpc>
              <a:spcBef>
                <a:spcPts val="1000"/>
              </a:spcBef>
              <a:buFont typeface="Wingdings" pitchFamily="2" charset="2"/>
              <a:buChar char="v"/>
            </a:pPr>
            <a:endParaRPr lang="en-ZA" altLang="en-US" sz="1200" dirty="0">
              <a:solidFill>
                <a:srgbClr val="000000"/>
              </a:solidFill>
              <a:latin typeface="Arial" charset="0"/>
              <a:cs typeface="Arial" charset="0"/>
            </a:endParaRPr>
          </a:p>
        </p:txBody>
      </p:sp>
      <p:sp>
        <p:nvSpPr>
          <p:cNvPr id="2" name="Slide Number Placeholder 1"/>
          <p:cNvSpPr>
            <a:spLocks noGrp="1"/>
          </p:cNvSpPr>
          <p:nvPr>
            <p:ph type="sldNum" sz="quarter" idx="12"/>
          </p:nvPr>
        </p:nvSpPr>
        <p:spPr>
          <a:xfrm>
            <a:off x="6457950" y="6151563"/>
            <a:ext cx="2178050" cy="569912"/>
          </a:xfrm>
        </p:spPr>
        <p:txBody>
          <a:bodyPr/>
          <a:lstStyle/>
          <a:p>
            <a:fld id="{D878783D-F4F4-435D-B4AA-DC89F502C108}" type="slidenum">
              <a:rPr lang="en-US" b="1"/>
              <a:pPr/>
              <a:t>10</a:t>
            </a:fld>
            <a:endParaRPr lang="en-US" b="1"/>
          </a:p>
        </p:txBody>
      </p:sp>
      <p:sp>
        <p:nvSpPr>
          <p:cNvPr id="5" name="Rectangle 4"/>
          <p:cNvSpPr/>
          <p:nvPr/>
        </p:nvSpPr>
        <p:spPr>
          <a:xfrm>
            <a:off x="327804" y="1262064"/>
            <a:ext cx="8419381" cy="4247317"/>
          </a:xfrm>
          <a:prstGeom prst="rect">
            <a:avLst/>
          </a:prstGeom>
        </p:spPr>
        <p:txBody>
          <a:bodyPr wrap="square">
            <a:spAutoFit/>
          </a:bodyPr>
          <a:lstStyle/>
          <a:p>
            <a:pPr algn="just">
              <a:buFont typeface="Wingdings" pitchFamily="2" charset="2"/>
              <a:buChar char="§"/>
            </a:pPr>
            <a:r>
              <a:rPr lang="en-US" dirty="0"/>
              <a:t>14 </a:t>
            </a:r>
            <a:r>
              <a:rPr lang="en-US" dirty="0" err="1"/>
              <a:t>Izimbizo</a:t>
            </a:r>
            <a:r>
              <a:rPr lang="en-US" dirty="0"/>
              <a:t> out of 20 were conducted, due to budget constraints;</a:t>
            </a:r>
          </a:p>
          <a:p>
            <a:pPr algn="just">
              <a:buFont typeface="Wingdings" pitchFamily="2" charset="2"/>
              <a:buChar char="§"/>
            </a:pPr>
            <a:r>
              <a:rPr lang="en-US" dirty="0"/>
              <a:t>Proposals of the “endstate” of the electricity sector were delayed by the production of the overarching electricity policy; </a:t>
            </a:r>
          </a:p>
          <a:p>
            <a:pPr algn="just">
              <a:buFont typeface="Wingdings" pitchFamily="2" charset="2"/>
              <a:buChar char="§"/>
            </a:pPr>
            <a:r>
              <a:rPr lang="en-US" dirty="0"/>
              <a:t>Off-take agreement on the Grand Inga Project not negotiated due to delays in the appointment of the project developer by the Democratic Republic of Congo (DRC);</a:t>
            </a:r>
          </a:p>
          <a:p>
            <a:pPr algn="just">
              <a:buFont typeface="Wingdings" pitchFamily="2" charset="2"/>
              <a:buChar char="§"/>
            </a:pPr>
            <a:r>
              <a:rPr lang="en-US" dirty="0"/>
              <a:t>Appointment of panel of contractors  for the non grid electrification were delayed;</a:t>
            </a:r>
          </a:p>
          <a:p>
            <a:pPr algn="just">
              <a:buFont typeface="Wingdings" pitchFamily="2" charset="2"/>
              <a:buChar char="§"/>
            </a:pPr>
            <a:r>
              <a:rPr lang="en-US" dirty="0"/>
              <a:t> The Draft </a:t>
            </a:r>
            <a:r>
              <a:rPr lang="en-ZA" dirty="0"/>
              <a:t>National Nuclear Regulator Amendment </a:t>
            </a:r>
            <a:r>
              <a:rPr lang="en-US" dirty="0"/>
              <a:t>Bill was not submitted to Cabinet due to engagements with the relevant stakeholders on the outstanding issues taking longer than expected;</a:t>
            </a:r>
          </a:p>
          <a:p>
            <a:pPr algn="just">
              <a:buFont typeface="Wingdings" pitchFamily="2" charset="2"/>
              <a:buChar char="§"/>
            </a:pPr>
            <a:r>
              <a:rPr lang="en-US" dirty="0"/>
              <a:t>Radioactive Waste Management Fund Bill could not be submitted to Cabinet due to delays in stakeholder consultation; </a:t>
            </a:r>
          </a:p>
          <a:p>
            <a:pPr algn="just">
              <a:buFont typeface="Wingdings" pitchFamily="2" charset="2"/>
              <a:buChar char="§"/>
            </a:pPr>
            <a:r>
              <a:rPr lang="en-US" dirty="0"/>
              <a:t>Reports on the installation of National Solar Water Heaters (NSWH) were produced, however, installation was not achieved due to under delivery of geysers to participating municipalities, and the  training of installers</a:t>
            </a:r>
          </a:p>
          <a:p>
            <a:pPr>
              <a:buFont typeface="Wingdings" pitchFamily="2" charset="2"/>
              <a:buChar cha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Content Placeholder 2"/>
          <p:cNvSpPr txBox="1">
            <a:spLocks/>
          </p:cNvSpPr>
          <p:nvPr/>
        </p:nvSpPr>
        <p:spPr bwMode="auto">
          <a:xfrm>
            <a:off x="304800" y="1241425"/>
            <a:ext cx="8520113" cy="4362450"/>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pPr>
            <a:endParaRPr lang="en-US" altLang="en-US" sz="2400" b="1">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endParaRPr lang="en-US" altLang="en-US" sz="4400" b="1">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r>
              <a:rPr lang="en-US" altLang="en-US" sz="4400" b="1">
                <a:solidFill>
                  <a:srgbClr val="FFFFFF"/>
                </a:solidFill>
                <a:latin typeface="Century Gothic" pitchFamily="34" charset="0"/>
                <a:ea typeface="Century Gothic" pitchFamily="34" charset="0"/>
                <a:cs typeface="Century Gothic" pitchFamily="34" charset="0"/>
              </a:rPr>
              <a:t>Strategies to overcome underperformance</a:t>
            </a:r>
          </a:p>
          <a:p>
            <a:pPr algn="ctr" eaLnBrk="1" hangingPunct="1">
              <a:lnSpc>
                <a:spcPct val="90000"/>
              </a:lnSpc>
              <a:spcBef>
                <a:spcPts val="1000"/>
              </a:spcBef>
              <a:buFont typeface="Arial" charset="0"/>
              <a:buNone/>
            </a:pPr>
            <a:r>
              <a:rPr lang="en-US" altLang="en-US" sz="4400" b="1">
                <a:solidFill>
                  <a:srgbClr val="FFFFFF"/>
                </a:solidFill>
                <a:latin typeface="Century Gothic" pitchFamily="34" charset="0"/>
                <a:ea typeface="Century Gothic" pitchFamily="34" charset="0"/>
                <a:cs typeface="Century Gothic" pitchFamily="34" charset="0"/>
              </a:rPr>
              <a:t> </a:t>
            </a:r>
          </a:p>
          <a:p>
            <a:pPr algn="ctr" eaLnBrk="1" hangingPunct="1">
              <a:lnSpc>
                <a:spcPct val="90000"/>
              </a:lnSpc>
              <a:spcBef>
                <a:spcPts val="1000"/>
              </a:spcBef>
              <a:buFont typeface="Arial" charset="0"/>
              <a:buNone/>
            </a:pPr>
            <a:endParaRPr lang="en-US" altLang="en-US" sz="2400" b="1">
              <a:solidFill>
                <a:srgbClr val="FFFFFF"/>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170613"/>
            <a:ext cx="2224088" cy="550862"/>
          </a:xfrm>
        </p:spPr>
        <p:txBody>
          <a:bodyPr/>
          <a:lstStyle/>
          <a:p>
            <a:fld id="{1C992672-ADFF-4FFB-A8DA-5ABA5A681413}" type="slidenum">
              <a:rPr lang="en-US" b="1"/>
              <a:pPr/>
              <a:t>11</a:t>
            </a:fld>
            <a:endParaRPr 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85800" y="828675"/>
            <a:ext cx="7772400" cy="433388"/>
          </a:xfrm>
        </p:spPr>
        <p:txBody>
          <a:bodyPr anchor="t"/>
          <a:lstStyle/>
          <a:p>
            <a:pPr algn="l" eaLnBrk="1" hangingPunct="1"/>
            <a:r>
              <a:rPr lang="en-ZA" altLang="en-US" sz="2400" b="1">
                <a:solidFill>
                  <a:schemeClr val="bg1"/>
                </a:solidFill>
                <a:latin typeface="Century Gothic" pitchFamily="34" charset="0"/>
                <a:ea typeface="Century Gothic" pitchFamily="34" charset="0"/>
                <a:cs typeface="Century Gothic" pitchFamily="34" charset="0"/>
              </a:rPr>
              <a:t>Strategy to overcome areas of under performance</a:t>
            </a:r>
            <a:endParaRPr lang="en-US" altLang="en-US" sz="2400" b="1">
              <a:solidFill>
                <a:schemeClr val="bg1"/>
              </a:solidFill>
              <a:latin typeface="Century Gothic" pitchFamily="34" charset="0"/>
              <a:ea typeface="Century Gothic" pitchFamily="34" charset="0"/>
              <a:cs typeface="Century Gothic" pitchFamily="34" charset="0"/>
            </a:endParaRPr>
          </a:p>
        </p:txBody>
      </p:sp>
      <p:sp>
        <p:nvSpPr>
          <p:cNvPr id="19459" name="Content Placeholder 2"/>
          <p:cNvSpPr txBox="1">
            <a:spLocks/>
          </p:cNvSpPr>
          <p:nvPr/>
        </p:nvSpPr>
        <p:spPr bwMode="auto">
          <a:xfrm>
            <a:off x="431800" y="1397000"/>
            <a:ext cx="8450263" cy="4208463"/>
          </a:xfrm>
          <a:prstGeom prst="rect">
            <a:avLst/>
          </a:prstGeom>
          <a:noFill/>
          <a:ln w="9525">
            <a:noFill/>
            <a:miter lim="800000"/>
            <a:headEnd/>
            <a:tailEnd/>
          </a:ln>
        </p:spPr>
        <p:txBody>
          <a:bodyPr/>
          <a:lstStyle/>
          <a:p>
            <a:pPr marL="228600" indent="-228600" algn="just" eaLnBrk="1" hangingPunct="1">
              <a:lnSpc>
                <a:spcPct val="150000"/>
              </a:lnSpc>
              <a:spcBef>
                <a:spcPts val="1000"/>
              </a:spcBef>
              <a:buFont typeface="Wingdings" pitchFamily="2" charset="2"/>
              <a:buChar char="v"/>
            </a:pPr>
            <a:endParaRPr lang="en-ZA" altLang="en-US" sz="1200">
              <a:solidFill>
                <a:srgbClr val="000000"/>
              </a:solidFill>
              <a:latin typeface="Arial" charset="0"/>
              <a:cs typeface="Arial" charset="0"/>
            </a:endParaRPr>
          </a:p>
          <a:p>
            <a:pPr marL="228600" indent="-228600" algn="just" eaLnBrk="1" hangingPunct="1">
              <a:lnSpc>
                <a:spcPct val="150000"/>
              </a:lnSpc>
              <a:spcBef>
                <a:spcPts val="1000"/>
              </a:spcBef>
              <a:buFont typeface="Wingdings" pitchFamily="2" charset="2"/>
              <a:buChar char="v"/>
            </a:pPr>
            <a:endParaRPr lang="en-ZA" altLang="en-US" sz="1200">
              <a:solidFill>
                <a:srgbClr val="000000"/>
              </a:solidFill>
              <a:latin typeface="Arial" charset="0"/>
              <a:cs typeface="Arial" charset="0"/>
            </a:endParaRPr>
          </a:p>
        </p:txBody>
      </p:sp>
      <p:graphicFrame>
        <p:nvGraphicFramePr>
          <p:cNvPr id="5" name="Table 4"/>
          <p:cNvGraphicFramePr>
            <a:graphicFrameLocks noGrp="1"/>
          </p:cNvGraphicFramePr>
          <p:nvPr/>
        </p:nvGraphicFramePr>
        <p:xfrm>
          <a:off x="288925" y="1397000"/>
          <a:ext cx="8475663" cy="5404397"/>
        </p:xfrm>
        <a:graphic>
          <a:graphicData uri="http://schemas.openxmlformats.org/drawingml/2006/table">
            <a:tbl>
              <a:tblPr firstRow="1" firstCol="1" lastRow="1" lastCol="1" bandRow="1" bandCol="1"/>
              <a:tblGrid>
                <a:gridCol w="3144086">
                  <a:extLst>
                    <a:ext uri="{9D8B030D-6E8A-4147-A177-3AD203B41FA5}">
                      <a16:colId xmlns:a16="http://schemas.microsoft.com/office/drawing/2014/main" xmlns="" val="20000"/>
                    </a:ext>
                  </a:extLst>
                </a:gridCol>
                <a:gridCol w="2294021">
                  <a:extLst>
                    <a:ext uri="{9D8B030D-6E8A-4147-A177-3AD203B41FA5}">
                      <a16:colId xmlns:a16="http://schemas.microsoft.com/office/drawing/2014/main" xmlns="" val="20001"/>
                    </a:ext>
                  </a:extLst>
                </a:gridCol>
                <a:gridCol w="3037556">
                  <a:extLst>
                    <a:ext uri="{9D8B030D-6E8A-4147-A177-3AD203B41FA5}">
                      <a16:colId xmlns:a16="http://schemas.microsoft.com/office/drawing/2014/main" xmlns="" val="20002"/>
                    </a:ext>
                  </a:extLst>
                </a:gridCol>
              </a:tblGrid>
              <a:tr h="4799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Aft>
                          <a:spcPts val="0"/>
                        </a:spcAft>
                      </a:pPr>
                      <a:r>
                        <a:rPr lang="en-US" sz="2000" b="1" spc="-10" dirty="0">
                          <a:effectLst/>
                          <a:latin typeface="Arial" panose="020B0604020202020204" pitchFamily="34" charset="0"/>
                          <a:ea typeface="Arial"/>
                          <a:cs typeface="Arial" panose="020B0604020202020204" pitchFamily="34" charset="0"/>
                        </a:rPr>
                        <a:t>A</a:t>
                      </a:r>
                      <a:r>
                        <a:rPr lang="en-US" sz="2000" b="1" spc="10" dirty="0">
                          <a:effectLst/>
                          <a:latin typeface="Arial" panose="020B0604020202020204" pitchFamily="34" charset="0"/>
                          <a:ea typeface="Arial"/>
                          <a:cs typeface="Arial" panose="020B0604020202020204" pitchFamily="34" charset="0"/>
                        </a:rPr>
                        <a:t>r</a:t>
                      </a:r>
                      <a:r>
                        <a:rPr lang="en-US" sz="2000" b="1" dirty="0">
                          <a:effectLst/>
                          <a:latin typeface="Arial" panose="020B0604020202020204" pitchFamily="34" charset="0"/>
                          <a:ea typeface="Arial"/>
                          <a:cs typeface="Arial" panose="020B0604020202020204" pitchFamily="34" charset="0"/>
                        </a:rPr>
                        <a:t>ea</a:t>
                      </a:r>
                      <a:r>
                        <a:rPr lang="en-US" sz="2000" b="1" spc="-25"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of</a:t>
                      </a:r>
                      <a:r>
                        <a:rPr lang="en-US" sz="2000" b="1" spc="-5"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Un</a:t>
                      </a:r>
                      <a:r>
                        <a:rPr lang="en-US" sz="2000" b="1" spc="15" dirty="0">
                          <a:effectLst/>
                          <a:latin typeface="Arial" panose="020B0604020202020204" pitchFamily="34" charset="0"/>
                          <a:ea typeface="Arial"/>
                          <a:cs typeface="Arial" panose="020B0604020202020204" pitchFamily="34" charset="0"/>
                        </a:rPr>
                        <a:t>d</a:t>
                      </a:r>
                      <a:r>
                        <a:rPr lang="en-US" sz="2000" b="1" dirty="0">
                          <a:effectLst/>
                          <a:latin typeface="Arial" panose="020B0604020202020204" pitchFamily="34" charset="0"/>
                          <a:ea typeface="Arial"/>
                          <a:cs typeface="Arial" panose="020B0604020202020204" pitchFamily="34" charset="0"/>
                        </a:rPr>
                        <a:t>e</a:t>
                      </a:r>
                      <a:r>
                        <a:rPr lang="en-US" sz="2000" b="1" spc="-5" dirty="0">
                          <a:effectLst/>
                          <a:latin typeface="Arial" panose="020B0604020202020204" pitchFamily="34" charset="0"/>
                          <a:ea typeface="Arial"/>
                          <a:cs typeface="Arial" panose="020B0604020202020204" pitchFamily="34" charset="0"/>
                        </a:rPr>
                        <a:t>r</a:t>
                      </a:r>
                      <a:r>
                        <a:rPr lang="en-US" sz="2000" b="1" dirty="0">
                          <a:effectLst/>
                          <a:latin typeface="Arial" panose="020B0604020202020204" pitchFamily="34" charset="0"/>
                          <a:ea typeface="Arial"/>
                          <a:cs typeface="Arial" panose="020B0604020202020204" pitchFamily="34" charset="0"/>
                        </a:rPr>
                        <a:t>p</a:t>
                      </a:r>
                      <a:r>
                        <a:rPr lang="en-US" sz="2000" b="1" spc="10" dirty="0">
                          <a:effectLst/>
                          <a:latin typeface="Arial" panose="020B0604020202020204" pitchFamily="34" charset="0"/>
                          <a:ea typeface="Arial"/>
                          <a:cs typeface="Arial" panose="020B0604020202020204" pitchFamily="34" charset="0"/>
                        </a:rPr>
                        <a:t>e</a:t>
                      </a:r>
                      <a:r>
                        <a:rPr lang="en-US" sz="2000" b="1" spc="-5" dirty="0">
                          <a:effectLst/>
                          <a:latin typeface="Arial" panose="020B0604020202020204" pitchFamily="34" charset="0"/>
                          <a:ea typeface="Arial"/>
                          <a:cs typeface="Arial" panose="020B0604020202020204" pitchFamily="34" charset="0"/>
                        </a:rPr>
                        <a:t>r</a:t>
                      </a:r>
                      <a:r>
                        <a:rPr lang="en-US" sz="2000" b="1" spc="5" dirty="0">
                          <a:effectLst/>
                          <a:latin typeface="Arial" panose="020B0604020202020204" pitchFamily="34" charset="0"/>
                          <a:ea typeface="Arial"/>
                          <a:cs typeface="Arial" panose="020B0604020202020204" pitchFamily="34" charset="0"/>
                        </a:rPr>
                        <a:t>f</a:t>
                      </a:r>
                      <a:r>
                        <a:rPr lang="en-US" sz="2000" b="1" dirty="0">
                          <a:effectLst/>
                          <a:latin typeface="Arial" panose="020B0604020202020204" pitchFamily="34" charset="0"/>
                          <a:ea typeface="Arial"/>
                          <a:cs typeface="Arial" panose="020B0604020202020204" pitchFamily="34" charset="0"/>
                        </a:rPr>
                        <a:t>o</a:t>
                      </a:r>
                      <a:r>
                        <a:rPr lang="en-US" sz="2000" b="1" spc="-5" dirty="0">
                          <a:effectLst/>
                          <a:latin typeface="Arial" panose="020B0604020202020204" pitchFamily="34" charset="0"/>
                          <a:ea typeface="Arial"/>
                          <a:cs typeface="Arial" panose="020B0604020202020204" pitchFamily="34" charset="0"/>
                        </a:rPr>
                        <a:t>r</a:t>
                      </a:r>
                      <a:r>
                        <a:rPr lang="en-US" sz="2000" b="1" dirty="0">
                          <a:effectLst/>
                          <a:latin typeface="Arial" panose="020B0604020202020204" pitchFamily="34" charset="0"/>
                          <a:ea typeface="Arial"/>
                          <a:cs typeface="Arial" panose="020B0604020202020204" pitchFamily="34" charset="0"/>
                        </a:rPr>
                        <a:t>ma</a:t>
                      </a:r>
                      <a:r>
                        <a:rPr lang="en-US" sz="2000" b="1" spc="15" dirty="0">
                          <a:effectLst/>
                          <a:latin typeface="Arial" panose="020B0604020202020204" pitchFamily="34" charset="0"/>
                          <a:ea typeface="Arial"/>
                          <a:cs typeface="Arial" panose="020B0604020202020204" pitchFamily="34" charset="0"/>
                        </a:rPr>
                        <a:t>n</a:t>
                      </a:r>
                      <a:r>
                        <a:rPr lang="en-US" sz="2000" b="1" spc="10" dirty="0">
                          <a:effectLst/>
                          <a:latin typeface="Arial" panose="020B0604020202020204" pitchFamily="34" charset="0"/>
                          <a:ea typeface="Arial"/>
                          <a:cs typeface="Arial" panose="020B0604020202020204" pitchFamily="34" charset="0"/>
                        </a:rPr>
                        <a:t>c</a:t>
                      </a:r>
                      <a:r>
                        <a:rPr lang="en-US" sz="2000" b="1" dirty="0">
                          <a:effectLst/>
                          <a:latin typeface="Arial" panose="020B0604020202020204" pitchFamily="34" charset="0"/>
                          <a:ea typeface="Arial"/>
                          <a:cs typeface="Arial" panose="020B0604020202020204" pitchFamily="34" charset="0"/>
                        </a:rPr>
                        <a:t>e</a:t>
                      </a:r>
                      <a:endParaRPr lang="en-ZA" sz="20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F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Aft>
                          <a:spcPts val="0"/>
                        </a:spcAft>
                      </a:pPr>
                      <a:r>
                        <a:rPr lang="en-US" sz="2000" b="1" spc="-5" dirty="0">
                          <a:effectLst/>
                          <a:latin typeface="Arial" panose="020B0604020202020204" pitchFamily="34" charset="0"/>
                          <a:ea typeface="Arial"/>
                          <a:cs typeface="Arial" panose="020B0604020202020204" pitchFamily="34" charset="0"/>
                        </a:rPr>
                        <a:t>E</a:t>
                      </a:r>
                      <a:r>
                        <a:rPr lang="en-US" sz="2000" b="1" dirty="0">
                          <a:effectLst/>
                          <a:latin typeface="Arial" panose="020B0604020202020204" pitchFamily="34" charset="0"/>
                          <a:ea typeface="Arial"/>
                          <a:cs typeface="Arial" panose="020B0604020202020204" pitchFamily="34" charset="0"/>
                        </a:rPr>
                        <a:t>xte</a:t>
                      </a:r>
                      <a:r>
                        <a:rPr lang="en-US" sz="2000" b="1" spc="5" dirty="0">
                          <a:effectLst/>
                          <a:latin typeface="Arial" panose="020B0604020202020204" pitchFamily="34" charset="0"/>
                          <a:ea typeface="Arial"/>
                          <a:cs typeface="Arial" panose="020B0604020202020204" pitchFamily="34" charset="0"/>
                        </a:rPr>
                        <a:t>n</a:t>
                      </a:r>
                      <a:r>
                        <a:rPr lang="en-US" sz="2000" b="1" dirty="0">
                          <a:effectLst/>
                          <a:latin typeface="Arial" panose="020B0604020202020204" pitchFamily="34" charset="0"/>
                          <a:ea typeface="Arial"/>
                          <a:cs typeface="Arial" panose="020B0604020202020204" pitchFamily="34" charset="0"/>
                        </a:rPr>
                        <a:t>t</a:t>
                      </a:r>
                      <a:r>
                        <a:rPr lang="en-US" sz="2000" b="1" spc="-30"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of</a:t>
                      </a:r>
                      <a:r>
                        <a:rPr lang="en-US" sz="2000" b="1" spc="-5"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Unde</a:t>
                      </a:r>
                      <a:r>
                        <a:rPr lang="en-US" sz="2000" b="1" spc="-5" dirty="0">
                          <a:effectLst/>
                          <a:latin typeface="Arial" panose="020B0604020202020204" pitchFamily="34" charset="0"/>
                          <a:ea typeface="Arial"/>
                          <a:cs typeface="Arial" panose="020B0604020202020204" pitchFamily="34" charset="0"/>
                        </a:rPr>
                        <a:t>r</a:t>
                      </a:r>
                      <a:r>
                        <a:rPr lang="en-US" sz="2000" b="1" spc="15" dirty="0">
                          <a:effectLst/>
                          <a:latin typeface="Arial" panose="020B0604020202020204" pitchFamily="34" charset="0"/>
                          <a:ea typeface="Arial"/>
                          <a:cs typeface="Arial" panose="020B0604020202020204" pitchFamily="34" charset="0"/>
                        </a:rPr>
                        <a:t>p</a:t>
                      </a:r>
                      <a:r>
                        <a:rPr lang="en-US" sz="2000" b="1" dirty="0">
                          <a:effectLst/>
                          <a:latin typeface="Arial" panose="020B0604020202020204" pitchFamily="34" charset="0"/>
                          <a:ea typeface="Arial"/>
                          <a:cs typeface="Arial" panose="020B0604020202020204" pitchFamily="34" charset="0"/>
                        </a:rPr>
                        <a:t>e</a:t>
                      </a:r>
                      <a:r>
                        <a:rPr lang="en-US" sz="2000" b="1" spc="-5" dirty="0">
                          <a:effectLst/>
                          <a:latin typeface="Arial" panose="020B0604020202020204" pitchFamily="34" charset="0"/>
                          <a:ea typeface="Arial"/>
                          <a:cs typeface="Arial" panose="020B0604020202020204" pitchFamily="34" charset="0"/>
                        </a:rPr>
                        <a:t>r</a:t>
                      </a:r>
                      <a:r>
                        <a:rPr lang="en-US" sz="2000" b="1" spc="5" dirty="0">
                          <a:effectLst/>
                          <a:latin typeface="Arial" panose="020B0604020202020204" pitchFamily="34" charset="0"/>
                          <a:ea typeface="Arial"/>
                          <a:cs typeface="Arial" panose="020B0604020202020204" pitchFamily="34" charset="0"/>
                        </a:rPr>
                        <a:t>f</a:t>
                      </a:r>
                      <a:r>
                        <a:rPr lang="en-US" sz="2000" b="1" dirty="0">
                          <a:effectLst/>
                          <a:latin typeface="Arial" panose="020B0604020202020204" pitchFamily="34" charset="0"/>
                          <a:ea typeface="Arial"/>
                          <a:cs typeface="Arial" panose="020B0604020202020204" pitchFamily="34" charset="0"/>
                        </a:rPr>
                        <a:t>o</a:t>
                      </a:r>
                      <a:r>
                        <a:rPr lang="en-US" sz="2000" b="1" spc="-5" dirty="0">
                          <a:effectLst/>
                          <a:latin typeface="Arial" panose="020B0604020202020204" pitchFamily="34" charset="0"/>
                          <a:ea typeface="Arial"/>
                          <a:cs typeface="Arial" panose="020B0604020202020204" pitchFamily="34" charset="0"/>
                        </a:rPr>
                        <a:t>r</a:t>
                      </a:r>
                      <a:r>
                        <a:rPr lang="en-US" sz="2000" b="1" spc="15" dirty="0">
                          <a:effectLst/>
                          <a:latin typeface="Arial" panose="020B0604020202020204" pitchFamily="34" charset="0"/>
                          <a:ea typeface="Arial"/>
                          <a:cs typeface="Arial" panose="020B0604020202020204" pitchFamily="34" charset="0"/>
                        </a:rPr>
                        <a:t>m</a:t>
                      </a:r>
                      <a:r>
                        <a:rPr lang="en-US" sz="2000" b="1" spc="10" dirty="0">
                          <a:effectLst/>
                          <a:latin typeface="Arial" panose="020B0604020202020204" pitchFamily="34" charset="0"/>
                          <a:ea typeface="Arial"/>
                          <a:cs typeface="Arial" panose="020B0604020202020204" pitchFamily="34" charset="0"/>
                        </a:rPr>
                        <a:t>a</a:t>
                      </a:r>
                      <a:r>
                        <a:rPr lang="en-US" sz="2000" b="1" dirty="0">
                          <a:effectLst/>
                          <a:latin typeface="Arial" panose="020B0604020202020204" pitchFamily="34" charset="0"/>
                          <a:ea typeface="Arial"/>
                          <a:cs typeface="Arial" panose="020B0604020202020204" pitchFamily="34" charset="0"/>
                        </a:rPr>
                        <a:t>nce</a:t>
                      </a:r>
                      <a:endParaRPr lang="en-ZA" sz="20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F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Aft>
                          <a:spcPts val="0"/>
                        </a:spcAft>
                      </a:pPr>
                      <a:r>
                        <a:rPr lang="en-US" sz="2000" b="1" spc="-5" dirty="0">
                          <a:effectLst/>
                          <a:latin typeface="Arial" panose="020B0604020202020204" pitchFamily="34" charset="0"/>
                          <a:ea typeface="Arial"/>
                          <a:cs typeface="Arial" panose="020B0604020202020204" pitchFamily="34" charset="0"/>
                        </a:rPr>
                        <a:t>S</a:t>
                      </a:r>
                      <a:r>
                        <a:rPr lang="en-US" sz="2000" b="1" spc="5" dirty="0">
                          <a:effectLst/>
                          <a:latin typeface="Arial" panose="020B0604020202020204" pitchFamily="34" charset="0"/>
                          <a:ea typeface="Arial"/>
                          <a:cs typeface="Arial" panose="020B0604020202020204" pitchFamily="34" charset="0"/>
                        </a:rPr>
                        <a:t>t</a:t>
                      </a:r>
                      <a:r>
                        <a:rPr lang="en-US" sz="2000" b="1" spc="-5" dirty="0">
                          <a:effectLst/>
                          <a:latin typeface="Arial" panose="020B0604020202020204" pitchFamily="34" charset="0"/>
                          <a:ea typeface="Arial"/>
                          <a:cs typeface="Arial" panose="020B0604020202020204" pitchFamily="34" charset="0"/>
                        </a:rPr>
                        <a:t>r</a:t>
                      </a:r>
                      <a:r>
                        <a:rPr lang="en-US" sz="2000" b="1" dirty="0">
                          <a:effectLst/>
                          <a:latin typeface="Arial" panose="020B0604020202020204" pitchFamily="34" charset="0"/>
                          <a:ea typeface="Arial"/>
                          <a:cs typeface="Arial" panose="020B0604020202020204" pitchFamily="34" charset="0"/>
                        </a:rPr>
                        <a:t>ate</a:t>
                      </a:r>
                      <a:r>
                        <a:rPr lang="en-US" sz="2000" b="1" spc="5" dirty="0">
                          <a:effectLst/>
                          <a:latin typeface="Arial" panose="020B0604020202020204" pitchFamily="34" charset="0"/>
                          <a:ea typeface="Arial"/>
                          <a:cs typeface="Arial" panose="020B0604020202020204" pitchFamily="34" charset="0"/>
                        </a:rPr>
                        <a:t>g</a:t>
                      </a:r>
                      <a:r>
                        <a:rPr lang="en-US" sz="2000" b="1" spc="10" dirty="0">
                          <a:effectLst/>
                          <a:latin typeface="Arial" panose="020B0604020202020204" pitchFamily="34" charset="0"/>
                          <a:ea typeface="Arial"/>
                          <a:cs typeface="Arial" panose="020B0604020202020204" pitchFamily="34" charset="0"/>
                        </a:rPr>
                        <a:t>i</a:t>
                      </a:r>
                      <a:r>
                        <a:rPr lang="en-US" sz="2000" b="1" dirty="0">
                          <a:effectLst/>
                          <a:latin typeface="Arial" panose="020B0604020202020204" pitchFamily="34" charset="0"/>
                          <a:ea typeface="Arial"/>
                          <a:cs typeface="Arial" panose="020B0604020202020204" pitchFamily="34" charset="0"/>
                        </a:rPr>
                        <a:t>es</a:t>
                      </a:r>
                      <a:r>
                        <a:rPr lang="en-US" sz="2000" b="1" spc="-55"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to</a:t>
                      </a:r>
                      <a:r>
                        <a:rPr lang="en-US" sz="2000" b="1" spc="-10"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o</a:t>
                      </a:r>
                      <a:r>
                        <a:rPr lang="en-US" sz="2000" b="1" spc="10" dirty="0">
                          <a:effectLst/>
                          <a:latin typeface="Arial" panose="020B0604020202020204" pitchFamily="34" charset="0"/>
                          <a:ea typeface="Arial"/>
                          <a:cs typeface="Arial" panose="020B0604020202020204" pitchFamily="34" charset="0"/>
                        </a:rPr>
                        <a:t>v</a:t>
                      </a:r>
                      <a:r>
                        <a:rPr lang="en-US" sz="2000" b="1" dirty="0">
                          <a:effectLst/>
                          <a:latin typeface="Arial" panose="020B0604020202020204" pitchFamily="34" charset="0"/>
                          <a:ea typeface="Arial"/>
                          <a:cs typeface="Arial" panose="020B0604020202020204" pitchFamily="34" charset="0"/>
                        </a:rPr>
                        <a:t>e</a:t>
                      </a:r>
                      <a:r>
                        <a:rPr lang="en-US" sz="2000" b="1" spc="-5" dirty="0">
                          <a:effectLst/>
                          <a:latin typeface="Arial" panose="020B0604020202020204" pitchFamily="34" charset="0"/>
                          <a:ea typeface="Arial"/>
                          <a:cs typeface="Arial" panose="020B0604020202020204" pitchFamily="34" charset="0"/>
                        </a:rPr>
                        <a:t>r</a:t>
                      </a:r>
                      <a:r>
                        <a:rPr lang="en-US" sz="2000" b="1" dirty="0">
                          <a:effectLst/>
                          <a:latin typeface="Arial" panose="020B0604020202020204" pitchFamily="34" charset="0"/>
                          <a:ea typeface="Arial"/>
                          <a:cs typeface="Arial" panose="020B0604020202020204" pitchFamily="34" charset="0"/>
                        </a:rPr>
                        <a:t>co</a:t>
                      </a:r>
                      <a:r>
                        <a:rPr lang="en-US" sz="2000" b="1" spc="15" dirty="0">
                          <a:effectLst/>
                          <a:latin typeface="Arial" panose="020B0604020202020204" pitchFamily="34" charset="0"/>
                          <a:ea typeface="Arial"/>
                          <a:cs typeface="Arial" panose="020B0604020202020204" pitchFamily="34" charset="0"/>
                        </a:rPr>
                        <a:t>m</a:t>
                      </a:r>
                      <a:r>
                        <a:rPr lang="en-US" sz="2000" b="1" dirty="0">
                          <a:effectLst/>
                          <a:latin typeface="Arial" panose="020B0604020202020204" pitchFamily="34" charset="0"/>
                          <a:ea typeface="Arial"/>
                          <a:cs typeface="Arial" panose="020B0604020202020204" pitchFamily="34" charset="0"/>
                        </a:rPr>
                        <a:t>e</a:t>
                      </a:r>
                      <a:r>
                        <a:rPr lang="en-US" sz="2000" b="1" spc="-45" dirty="0">
                          <a:effectLst/>
                          <a:latin typeface="Arial" panose="020B0604020202020204" pitchFamily="34" charset="0"/>
                          <a:ea typeface="Arial"/>
                          <a:cs typeface="Arial" panose="020B0604020202020204" pitchFamily="34" charset="0"/>
                        </a:rPr>
                        <a:t> </a:t>
                      </a:r>
                      <a:r>
                        <a:rPr lang="en-US" sz="2000" b="1" spc="15" dirty="0">
                          <a:effectLst/>
                          <a:latin typeface="Arial" panose="020B0604020202020204" pitchFamily="34" charset="0"/>
                          <a:ea typeface="Arial"/>
                          <a:cs typeface="Arial" panose="020B0604020202020204" pitchFamily="34" charset="0"/>
                        </a:rPr>
                        <a:t>t</a:t>
                      </a:r>
                      <a:r>
                        <a:rPr lang="en-US" sz="2000" b="1" dirty="0">
                          <a:effectLst/>
                          <a:latin typeface="Arial" panose="020B0604020202020204" pitchFamily="34" charset="0"/>
                          <a:ea typeface="Arial"/>
                          <a:cs typeface="Arial" panose="020B0604020202020204" pitchFamily="34" charset="0"/>
                        </a:rPr>
                        <a:t>he</a:t>
                      </a:r>
                      <a:r>
                        <a:rPr lang="en-US" sz="2000" b="1" spc="-15" dirty="0">
                          <a:effectLst/>
                          <a:latin typeface="Arial" panose="020B0604020202020204" pitchFamily="34" charset="0"/>
                          <a:ea typeface="Arial"/>
                          <a:cs typeface="Arial" panose="020B0604020202020204" pitchFamily="34" charset="0"/>
                        </a:rPr>
                        <a:t> </a:t>
                      </a:r>
                      <a:r>
                        <a:rPr lang="en-US" sz="2000" b="1" spc="-5" dirty="0">
                          <a:effectLst/>
                          <a:latin typeface="Arial" panose="020B0604020202020204" pitchFamily="34" charset="0"/>
                          <a:ea typeface="Arial"/>
                          <a:cs typeface="Arial" panose="020B0604020202020204" pitchFamily="34" charset="0"/>
                        </a:rPr>
                        <a:t>a</a:t>
                      </a:r>
                      <a:r>
                        <a:rPr lang="en-US" sz="2000" b="1" spc="10" dirty="0">
                          <a:effectLst/>
                          <a:latin typeface="Arial" panose="020B0604020202020204" pitchFamily="34" charset="0"/>
                          <a:ea typeface="Arial"/>
                          <a:cs typeface="Arial" panose="020B0604020202020204" pitchFamily="34" charset="0"/>
                        </a:rPr>
                        <a:t>r</a:t>
                      </a:r>
                      <a:r>
                        <a:rPr lang="en-US" sz="2000" b="1" dirty="0">
                          <a:effectLst/>
                          <a:latin typeface="Arial" panose="020B0604020202020204" pitchFamily="34" charset="0"/>
                          <a:ea typeface="Arial"/>
                          <a:cs typeface="Arial" panose="020B0604020202020204" pitchFamily="34" charset="0"/>
                        </a:rPr>
                        <a:t>e</a:t>
                      </a:r>
                      <a:r>
                        <a:rPr lang="en-US" sz="2000" b="1" spc="-5" dirty="0">
                          <a:effectLst/>
                          <a:latin typeface="Arial" panose="020B0604020202020204" pitchFamily="34" charset="0"/>
                          <a:ea typeface="Arial"/>
                          <a:cs typeface="Arial" panose="020B0604020202020204" pitchFamily="34" charset="0"/>
                        </a:rPr>
                        <a:t>a</a:t>
                      </a:r>
                      <a:r>
                        <a:rPr lang="en-US" sz="2000" b="1" dirty="0">
                          <a:effectLst/>
                          <a:latin typeface="Arial" panose="020B0604020202020204" pitchFamily="34" charset="0"/>
                          <a:ea typeface="Arial"/>
                          <a:cs typeface="Arial" panose="020B0604020202020204" pitchFamily="34" charset="0"/>
                        </a:rPr>
                        <a:t>s</a:t>
                      </a:r>
                      <a:r>
                        <a:rPr lang="en-US" sz="2000" b="1" spc="-25"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of</a:t>
                      </a:r>
                      <a:r>
                        <a:rPr lang="en-US" sz="2000" b="1" spc="-5" dirty="0">
                          <a:effectLst/>
                          <a:latin typeface="Arial" panose="020B0604020202020204" pitchFamily="34" charset="0"/>
                          <a:ea typeface="Arial"/>
                          <a:cs typeface="Arial" panose="020B0604020202020204" pitchFamily="34" charset="0"/>
                        </a:rPr>
                        <a:t> </a:t>
                      </a:r>
                      <a:r>
                        <a:rPr lang="en-US" sz="2000" b="1" dirty="0">
                          <a:effectLst/>
                          <a:latin typeface="Arial" panose="020B0604020202020204" pitchFamily="34" charset="0"/>
                          <a:ea typeface="Arial"/>
                          <a:cs typeface="Arial" panose="020B0604020202020204" pitchFamily="34" charset="0"/>
                        </a:rPr>
                        <a:t>u</a:t>
                      </a:r>
                      <a:r>
                        <a:rPr lang="en-US" sz="2000" b="1" spc="5" dirty="0">
                          <a:effectLst/>
                          <a:latin typeface="Arial" panose="020B0604020202020204" pitchFamily="34" charset="0"/>
                          <a:ea typeface="Arial"/>
                          <a:cs typeface="Arial" panose="020B0604020202020204" pitchFamily="34" charset="0"/>
                        </a:rPr>
                        <a:t>n</a:t>
                      </a:r>
                      <a:r>
                        <a:rPr lang="en-US" sz="2000" b="1" dirty="0">
                          <a:effectLst/>
                          <a:latin typeface="Arial" panose="020B0604020202020204" pitchFamily="34" charset="0"/>
                          <a:ea typeface="Arial"/>
                          <a:cs typeface="Arial" panose="020B0604020202020204" pitchFamily="34" charset="0"/>
                        </a:rPr>
                        <a:t>d</a:t>
                      </a:r>
                      <a:r>
                        <a:rPr lang="en-US" sz="2000" b="1" spc="10" dirty="0">
                          <a:effectLst/>
                          <a:latin typeface="Arial" panose="020B0604020202020204" pitchFamily="34" charset="0"/>
                          <a:ea typeface="Arial"/>
                          <a:cs typeface="Arial" panose="020B0604020202020204" pitchFamily="34" charset="0"/>
                        </a:rPr>
                        <a:t>e</a:t>
                      </a:r>
                      <a:r>
                        <a:rPr lang="en-US" sz="2000" b="1" spc="-5" dirty="0">
                          <a:effectLst/>
                          <a:latin typeface="Arial" panose="020B0604020202020204" pitchFamily="34" charset="0"/>
                          <a:ea typeface="Arial"/>
                          <a:cs typeface="Arial" panose="020B0604020202020204" pitchFamily="34" charset="0"/>
                        </a:rPr>
                        <a:t>r</a:t>
                      </a:r>
                      <a:r>
                        <a:rPr lang="en-US" sz="2000" b="1" dirty="0">
                          <a:effectLst/>
                          <a:latin typeface="Arial" panose="020B0604020202020204" pitchFamily="34" charset="0"/>
                          <a:ea typeface="Arial"/>
                          <a:cs typeface="Arial" panose="020B0604020202020204" pitchFamily="34" charset="0"/>
                        </a:rPr>
                        <a:t>pe</a:t>
                      </a:r>
                      <a:r>
                        <a:rPr lang="en-US" sz="2000" b="1" spc="-5" dirty="0">
                          <a:effectLst/>
                          <a:latin typeface="Arial" panose="020B0604020202020204" pitchFamily="34" charset="0"/>
                          <a:ea typeface="Arial"/>
                          <a:cs typeface="Arial" panose="020B0604020202020204" pitchFamily="34" charset="0"/>
                        </a:rPr>
                        <a:t>r</a:t>
                      </a:r>
                      <a:r>
                        <a:rPr lang="en-US" sz="2000" b="1" spc="5" dirty="0">
                          <a:effectLst/>
                          <a:latin typeface="Arial" panose="020B0604020202020204" pitchFamily="34" charset="0"/>
                          <a:ea typeface="Arial"/>
                          <a:cs typeface="Arial" panose="020B0604020202020204" pitchFamily="34" charset="0"/>
                        </a:rPr>
                        <a:t>f</a:t>
                      </a:r>
                      <a:r>
                        <a:rPr lang="en-US" sz="2000" b="1" dirty="0">
                          <a:effectLst/>
                          <a:latin typeface="Arial" panose="020B0604020202020204" pitchFamily="34" charset="0"/>
                          <a:ea typeface="Arial"/>
                          <a:cs typeface="Arial" panose="020B0604020202020204" pitchFamily="34" charset="0"/>
                        </a:rPr>
                        <a:t>o</a:t>
                      </a:r>
                      <a:r>
                        <a:rPr lang="en-US" sz="2000" b="1" spc="10" dirty="0">
                          <a:effectLst/>
                          <a:latin typeface="Arial" panose="020B0604020202020204" pitchFamily="34" charset="0"/>
                          <a:ea typeface="Arial"/>
                          <a:cs typeface="Arial" panose="020B0604020202020204" pitchFamily="34" charset="0"/>
                        </a:rPr>
                        <a:t>r</a:t>
                      </a:r>
                      <a:r>
                        <a:rPr lang="en-US" sz="2000" b="1" spc="15" dirty="0">
                          <a:effectLst/>
                          <a:latin typeface="Arial" panose="020B0604020202020204" pitchFamily="34" charset="0"/>
                          <a:ea typeface="Arial"/>
                          <a:cs typeface="Arial" panose="020B0604020202020204" pitchFamily="34" charset="0"/>
                        </a:rPr>
                        <a:t>m</a:t>
                      </a:r>
                      <a:r>
                        <a:rPr lang="en-US" sz="2000" b="1" dirty="0">
                          <a:effectLst/>
                          <a:latin typeface="Arial" panose="020B0604020202020204" pitchFamily="34" charset="0"/>
                          <a:ea typeface="Arial"/>
                          <a:cs typeface="Arial" panose="020B0604020202020204" pitchFamily="34" charset="0"/>
                        </a:rPr>
                        <a:t>ance</a:t>
                      </a:r>
                      <a:endParaRPr lang="en-ZA" sz="20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F50"/>
                    </a:solidFill>
                  </a:tcPr>
                </a:tc>
                <a:extLst>
                  <a:ext uri="{0D108BD9-81ED-4DB2-BD59-A6C34878D82A}">
                    <a16:rowId xmlns:a16="http://schemas.microsoft.com/office/drawing/2014/main" xmlns="" val="10000"/>
                  </a:ext>
                </a:extLst>
              </a:tr>
              <a:tr h="775528">
                <a:tc>
                  <a:txBody>
                    <a:bodyPr/>
                    <a:lstStyle/>
                    <a:p>
                      <a:pPr marL="0" marR="0">
                        <a:lnSpc>
                          <a:spcPct val="115000"/>
                        </a:lnSpc>
                        <a:spcBef>
                          <a:spcPts val="0"/>
                        </a:spcBef>
                        <a:spcAft>
                          <a:spcPts val="1000"/>
                        </a:spcAft>
                      </a:pPr>
                      <a:r>
                        <a:rPr lang="en-US" sz="1800" kern="1200" dirty="0">
                          <a:solidFill>
                            <a:schemeClr val="tx1"/>
                          </a:solidFill>
                          <a:latin typeface="+mn-lt"/>
                          <a:ea typeface="+mn-ea"/>
                          <a:cs typeface="+mn-cs"/>
                        </a:rPr>
                        <a:t>Unqualified audit report by the AG achieved for 2018/19</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b="1" kern="1200" dirty="0">
                          <a:solidFill>
                            <a:schemeClr val="tx1"/>
                          </a:solidFill>
                          <a:latin typeface="+mn-lt"/>
                          <a:ea typeface="+mn-ea"/>
                          <a:cs typeface="+mn-cs"/>
                        </a:rPr>
                        <a:t>Not Achieved</a:t>
                      </a:r>
                      <a:endParaRPr lang="en-US" sz="1800" kern="1200" dirty="0">
                        <a:solidFill>
                          <a:schemeClr val="tx1"/>
                        </a:solidFill>
                        <a:latin typeface="+mn-lt"/>
                        <a:ea typeface="+mn-ea"/>
                        <a:cs typeface="+mn-cs"/>
                      </a:endParaRPr>
                    </a:p>
                    <a:p>
                      <a:pPr marL="0" marR="0">
                        <a:lnSpc>
                          <a:spcPct val="115000"/>
                        </a:lnSpc>
                        <a:spcBef>
                          <a:spcPts val="0"/>
                        </a:spcBef>
                        <a:spcAft>
                          <a:spcPts val="1000"/>
                        </a:spcAft>
                      </a:pP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US" sz="1800" kern="1200" dirty="0">
                          <a:solidFill>
                            <a:schemeClr val="tx1"/>
                          </a:solidFill>
                          <a:latin typeface="+mn-lt"/>
                          <a:ea typeface="+mn-ea"/>
                          <a:cs typeface="+mn-cs"/>
                        </a:rPr>
                        <a:t>Accept irregular expenditure and implement consequence management</a:t>
                      </a:r>
                      <a:endParaRPr lang="en-ZA"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07593">
                <a:tc>
                  <a:txBody>
                    <a:bodyPr/>
                    <a:lstStyle/>
                    <a:p>
                      <a:pPr marL="0" marR="0">
                        <a:lnSpc>
                          <a:spcPct val="115000"/>
                        </a:lnSpc>
                        <a:spcBef>
                          <a:spcPts val="0"/>
                        </a:spcBef>
                        <a:spcAft>
                          <a:spcPts val="1000"/>
                        </a:spcAft>
                      </a:pPr>
                      <a:r>
                        <a:rPr lang="en-ZA" sz="1800" kern="1200" dirty="0">
                          <a:solidFill>
                            <a:schemeClr val="tx1"/>
                          </a:solidFill>
                          <a:latin typeface="+mn-lt"/>
                          <a:ea typeface="+mn-ea"/>
                          <a:cs typeface="+mn-cs"/>
                        </a:rPr>
                        <a:t>Municipal Asset Management Programme rollout framework developed</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ZA" sz="1800" b="1" kern="1200" dirty="0">
                          <a:solidFill>
                            <a:schemeClr val="tx1"/>
                          </a:solidFill>
                          <a:latin typeface="+mn-lt"/>
                          <a:ea typeface="+mn-ea"/>
                          <a:cs typeface="+mn-cs"/>
                        </a:rPr>
                        <a:t>Not Achieved </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ZA" sz="1800" kern="1200" dirty="0">
                          <a:solidFill>
                            <a:schemeClr val="tx1"/>
                          </a:solidFill>
                          <a:latin typeface="+mn-lt"/>
                          <a:ea typeface="+mn-ea"/>
                          <a:cs typeface="+mn-cs"/>
                        </a:rPr>
                        <a:t>Filling of critical positions need to be prioritised and funding secured</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6213230"/>
                  </a:ext>
                </a:extLst>
              </a:tr>
              <a:tr h="1155437">
                <a:tc>
                  <a:txBody>
                    <a:bodyPr/>
                    <a:lstStyle/>
                    <a:p>
                      <a:pPr marL="0" marR="0">
                        <a:lnSpc>
                          <a:spcPct val="115000"/>
                        </a:lnSpc>
                        <a:spcBef>
                          <a:spcPts val="0"/>
                        </a:spcBef>
                        <a:spcAft>
                          <a:spcPts val="0"/>
                        </a:spcAft>
                      </a:pPr>
                      <a:r>
                        <a:rPr lang="en-ZA" sz="1800" kern="1200" dirty="0">
                          <a:solidFill>
                            <a:schemeClr val="tx1"/>
                          </a:solidFill>
                          <a:latin typeface="+mn-lt"/>
                          <a:ea typeface="+mn-ea"/>
                          <a:cs typeface="+mn-cs"/>
                        </a:rPr>
                        <a:t>National Nuclear Regulator Amendment Bill submitted to Cabinet</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kern="1200" dirty="0">
                          <a:solidFill>
                            <a:schemeClr val="tx1"/>
                          </a:solidFill>
                          <a:latin typeface="+mn-lt"/>
                          <a:ea typeface="+mn-ea"/>
                          <a:cs typeface="+mn-cs"/>
                        </a:rPr>
                        <a:t>Partially achieved</a:t>
                      </a:r>
                      <a:endParaRPr lang="en-US" sz="1800" kern="1200" dirty="0">
                        <a:solidFill>
                          <a:schemeClr val="tx1"/>
                        </a:solidFill>
                        <a:latin typeface="+mn-lt"/>
                        <a:ea typeface="+mn-ea"/>
                        <a:cs typeface="+mn-cs"/>
                      </a:endParaRPr>
                    </a:p>
                    <a:p>
                      <a:r>
                        <a:rPr lang="en-ZA" sz="1800" b="1" u="none" strike="noStrike" kern="1200" dirty="0">
                          <a:solidFill>
                            <a:schemeClr val="tx1"/>
                          </a:solidFill>
                          <a:latin typeface="+mn-lt"/>
                          <a:ea typeface="+mn-ea"/>
                          <a:cs typeface="+mn-cs"/>
                        </a:rPr>
                        <a:t> </a:t>
                      </a:r>
                      <a:endParaRPr lang="en-US" sz="1800" kern="1200" dirty="0">
                        <a:solidFill>
                          <a:schemeClr val="tx1"/>
                        </a:solidFill>
                        <a:latin typeface="+mn-lt"/>
                        <a:ea typeface="+mn-ea"/>
                        <a:cs typeface="+mn-cs"/>
                      </a:endParaRPr>
                    </a:p>
                    <a:p>
                      <a:pPr marL="0" marR="0">
                        <a:lnSpc>
                          <a:spcPct val="115000"/>
                        </a:lnSpc>
                        <a:spcBef>
                          <a:spcPts val="0"/>
                        </a:spcBef>
                        <a:spcAft>
                          <a:spcPts val="0"/>
                        </a:spcAft>
                      </a:pP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800" kern="1200" dirty="0">
                          <a:solidFill>
                            <a:schemeClr val="tx1"/>
                          </a:solidFill>
                          <a:latin typeface="+mn-lt"/>
                          <a:ea typeface="+mn-ea"/>
                          <a:cs typeface="+mn-cs"/>
                        </a:rPr>
                        <a:t>The Department will publish the National Nuclear Regulator Amendment Bill upon its conclusion</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14768">
                <a:tc>
                  <a:txBody>
                    <a:bodyPr/>
                    <a:lstStyle/>
                    <a:p>
                      <a:pPr marL="0" marR="0" algn="l" defTabSz="914400" rtl="0" eaLnBrk="1" latinLnBrk="0" hangingPunct="1">
                        <a:lnSpc>
                          <a:spcPct val="115000"/>
                        </a:lnSpc>
                        <a:spcBef>
                          <a:spcPts val="0"/>
                        </a:spcBef>
                        <a:spcAft>
                          <a:spcPts val="1000"/>
                        </a:spcAft>
                      </a:pPr>
                      <a:r>
                        <a:rPr lang="en-ZA" sz="1800" kern="1200" dirty="0">
                          <a:solidFill>
                            <a:schemeClr val="tx1"/>
                          </a:solidFill>
                          <a:latin typeface="+mn-lt"/>
                          <a:ea typeface="+mn-ea"/>
                          <a:cs typeface="+mn-cs"/>
                        </a:rPr>
                        <a:t>Radioactive Waste Management Fund Bill Submitted to Cabinet</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1" kern="1200" dirty="0">
                          <a:solidFill>
                            <a:schemeClr val="tx1"/>
                          </a:solidFill>
                          <a:latin typeface="+mn-lt"/>
                          <a:ea typeface="+mn-ea"/>
                          <a:cs typeface="+mn-cs"/>
                        </a:rPr>
                        <a:t>Partially achieved</a:t>
                      </a:r>
                      <a:endParaRPr lang="en-US" sz="1800" kern="1200" dirty="0">
                        <a:solidFill>
                          <a:schemeClr val="tx1"/>
                        </a:solidFill>
                        <a:latin typeface="+mn-lt"/>
                        <a:ea typeface="+mn-ea"/>
                        <a:cs typeface="+mn-cs"/>
                      </a:endParaRPr>
                    </a:p>
                    <a:p>
                      <a:r>
                        <a:rPr lang="en-ZA" sz="1800" b="1" u="none" strike="noStrike" kern="1200" dirty="0">
                          <a:solidFill>
                            <a:schemeClr val="tx1"/>
                          </a:solidFill>
                          <a:latin typeface="+mn-lt"/>
                          <a:ea typeface="+mn-ea"/>
                          <a:cs typeface="+mn-cs"/>
                        </a:rPr>
                        <a:t> </a:t>
                      </a:r>
                      <a:endParaRPr lang="en-US" sz="1800" kern="1200" dirty="0">
                        <a:solidFill>
                          <a:schemeClr val="tx1"/>
                        </a:solidFill>
                        <a:latin typeface="+mn-lt"/>
                        <a:ea typeface="+mn-ea"/>
                        <a:cs typeface="+mn-cs"/>
                      </a:endParaRPr>
                    </a:p>
                    <a:p>
                      <a:pPr marL="0" marR="0" algn="l" defTabSz="914400" rtl="0" eaLnBrk="1" latinLnBrk="0" hangingPunct="1">
                        <a:lnSpc>
                          <a:spcPct val="115000"/>
                        </a:lnSpc>
                        <a:spcBef>
                          <a:spcPts val="0"/>
                        </a:spcBef>
                        <a:spcAft>
                          <a:spcPts val="1000"/>
                        </a:spcAft>
                      </a:pP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0"/>
                        </a:spcBef>
                        <a:spcAft>
                          <a:spcPts val="1000"/>
                        </a:spcAft>
                      </a:pPr>
                      <a:r>
                        <a:rPr lang="en-ZA" sz="1800" kern="1200" dirty="0">
                          <a:solidFill>
                            <a:schemeClr val="tx1"/>
                          </a:solidFill>
                          <a:latin typeface="+mn-lt"/>
                          <a:ea typeface="+mn-ea"/>
                          <a:cs typeface="+mn-cs"/>
                        </a:rPr>
                        <a:t>The Radioactive Waste Management Fund Bill will be published for public comments.</a:t>
                      </a:r>
                      <a:endParaRPr lang="en-US" sz="1200" kern="1200" dirty="0">
                        <a:solidFill>
                          <a:schemeClr val="tx1"/>
                        </a:solidFill>
                        <a:effectLst/>
                        <a:latin typeface="Arial" panose="020B0604020202020204" pitchFamily="34" charset="0"/>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56755157"/>
                  </a:ext>
                </a:extLst>
              </a:tr>
            </a:tbl>
          </a:graphicData>
        </a:graphic>
      </p:graphicFrame>
      <p:sp>
        <p:nvSpPr>
          <p:cNvPr id="2" name="Slide Number Placeholder 1"/>
          <p:cNvSpPr>
            <a:spLocks noGrp="1"/>
          </p:cNvSpPr>
          <p:nvPr>
            <p:ph type="sldNum" sz="quarter" idx="12"/>
          </p:nvPr>
        </p:nvSpPr>
        <p:spPr>
          <a:xfrm>
            <a:off x="6457950" y="6253163"/>
            <a:ext cx="2306638" cy="468312"/>
          </a:xfrm>
        </p:spPr>
        <p:txBody>
          <a:bodyPr/>
          <a:lstStyle/>
          <a:p>
            <a:fld id="{5B664D48-68CF-4921-A2E8-91C12EA5C05F}" type="slidenum">
              <a:rPr lang="en-US" b="1"/>
              <a:pPr/>
              <a:t>12</a:t>
            </a:fld>
            <a:endParaRPr 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5800" y="828675"/>
            <a:ext cx="7772400" cy="433388"/>
          </a:xfrm>
        </p:spPr>
        <p:txBody>
          <a:bodyPr anchor="t"/>
          <a:lstStyle/>
          <a:p>
            <a:pPr algn="l" eaLnBrk="1" hangingPunct="1"/>
            <a:r>
              <a:rPr lang="en-ZA" altLang="en-US" sz="2400" b="1">
                <a:solidFill>
                  <a:schemeClr val="bg1"/>
                </a:solidFill>
                <a:latin typeface="Century Gothic" pitchFamily="34" charset="0"/>
                <a:ea typeface="Century Gothic" pitchFamily="34" charset="0"/>
                <a:cs typeface="Century Gothic" pitchFamily="34" charset="0"/>
              </a:rPr>
              <a:t>Strategy to overcome areas of under performance</a:t>
            </a:r>
            <a:endParaRPr lang="en-US" altLang="en-US" sz="2400" b="1">
              <a:solidFill>
                <a:schemeClr val="bg1"/>
              </a:solidFill>
              <a:latin typeface="Century Gothic" pitchFamily="34" charset="0"/>
              <a:ea typeface="Century Gothic" pitchFamily="34" charset="0"/>
              <a:cs typeface="Century Gothic" pitchFamily="34" charset="0"/>
            </a:endParaRPr>
          </a:p>
        </p:txBody>
      </p:sp>
      <p:sp>
        <p:nvSpPr>
          <p:cNvPr id="21507" name="Content Placeholder 2"/>
          <p:cNvSpPr txBox="1">
            <a:spLocks/>
          </p:cNvSpPr>
          <p:nvPr/>
        </p:nvSpPr>
        <p:spPr bwMode="auto">
          <a:xfrm>
            <a:off x="431800" y="1397000"/>
            <a:ext cx="8450263" cy="4208463"/>
          </a:xfrm>
          <a:prstGeom prst="rect">
            <a:avLst/>
          </a:prstGeom>
          <a:noFill/>
          <a:ln w="9525">
            <a:noFill/>
            <a:miter lim="800000"/>
            <a:headEnd/>
            <a:tailEnd/>
          </a:ln>
        </p:spPr>
        <p:txBody>
          <a:bodyPr/>
          <a:lstStyle/>
          <a:p>
            <a:pPr marL="228600" indent="-228600" algn="just" eaLnBrk="1" hangingPunct="1">
              <a:lnSpc>
                <a:spcPct val="150000"/>
              </a:lnSpc>
              <a:spcBef>
                <a:spcPts val="1000"/>
              </a:spcBef>
              <a:buFont typeface="Wingdings" pitchFamily="2" charset="2"/>
              <a:buChar char="v"/>
            </a:pPr>
            <a:endParaRPr lang="en-ZA" altLang="en-US" sz="1200">
              <a:solidFill>
                <a:srgbClr val="000000"/>
              </a:solidFill>
              <a:latin typeface="Arial" charset="0"/>
              <a:cs typeface="Arial" charset="0"/>
            </a:endParaRPr>
          </a:p>
          <a:p>
            <a:pPr marL="228600" indent="-228600" algn="just" eaLnBrk="1" hangingPunct="1">
              <a:lnSpc>
                <a:spcPct val="150000"/>
              </a:lnSpc>
              <a:spcBef>
                <a:spcPts val="1000"/>
              </a:spcBef>
              <a:buFont typeface="Wingdings" pitchFamily="2" charset="2"/>
              <a:buChar char="v"/>
            </a:pPr>
            <a:endParaRPr lang="en-ZA" altLang="en-US" sz="1200">
              <a:solidFill>
                <a:srgbClr val="000000"/>
              </a:solidFill>
              <a:latin typeface="Arial" charset="0"/>
              <a:cs typeface="Arial" charset="0"/>
            </a:endParaRPr>
          </a:p>
        </p:txBody>
      </p:sp>
      <p:graphicFrame>
        <p:nvGraphicFramePr>
          <p:cNvPr id="5" name="Table 4"/>
          <p:cNvGraphicFramePr>
            <a:graphicFrameLocks noGrp="1"/>
          </p:cNvGraphicFramePr>
          <p:nvPr/>
        </p:nvGraphicFramePr>
        <p:xfrm>
          <a:off x="288925" y="1397000"/>
          <a:ext cx="8475663" cy="2365127"/>
        </p:xfrm>
        <a:graphic>
          <a:graphicData uri="http://schemas.openxmlformats.org/drawingml/2006/table">
            <a:tbl>
              <a:tblPr firstRow="1" firstCol="1" lastRow="1" lastCol="1" bandRow="1" bandCol="1"/>
              <a:tblGrid>
                <a:gridCol w="2610313">
                  <a:extLst>
                    <a:ext uri="{9D8B030D-6E8A-4147-A177-3AD203B41FA5}">
                      <a16:colId xmlns:a16="http://schemas.microsoft.com/office/drawing/2014/main" xmlns="" val="20000"/>
                    </a:ext>
                  </a:extLst>
                </a:gridCol>
                <a:gridCol w="2599565">
                  <a:extLst>
                    <a:ext uri="{9D8B030D-6E8A-4147-A177-3AD203B41FA5}">
                      <a16:colId xmlns:a16="http://schemas.microsoft.com/office/drawing/2014/main" xmlns="" val="20001"/>
                    </a:ext>
                  </a:extLst>
                </a:gridCol>
                <a:gridCol w="3265785">
                  <a:extLst>
                    <a:ext uri="{9D8B030D-6E8A-4147-A177-3AD203B41FA5}">
                      <a16:colId xmlns:a16="http://schemas.microsoft.com/office/drawing/2014/main" xmlns="" val="20002"/>
                    </a:ext>
                  </a:extLst>
                </a:gridCol>
              </a:tblGrid>
              <a:tr h="8063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b="1" spc="-10" dirty="0">
                          <a:effectLst/>
                          <a:latin typeface="Arial" panose="020B0604020202020204" pitchFamily="34" charset="0"/>
                          <a:ea typeface="Arial"/>
                          <a:cs typeface="Arial" panose="020B0604020202020204" pitchFamily="34" charset="0"/>
                        </a:rPr>
                        <a:t>A</a:t>
                      </a:r>
                      <a:r>
                        <a:rPr lang="en-US" sz="1200" b="1" spc="10" dirty="0">
                          <a:effectLst/>
                          <a:latin typeface="Arial" panose="020B0604020202020204" pitchFamily="34" charset="0"/>
                          <a:ea typeface="Arial"/>
                          <a:cs typeface="Arial" panose="020B0604020202020204" pitchFamily="34" charset="0"/>
                        </a:rPr>
                        <a:t>r</a:t>
                      </a:r>
                      <a:r>
                        <a:rPr lang="en-US" sz="1200" b="1" dirty="0">
                          <a:effectLst/>
                          <a:latin typeface="Arial" panose="020B0604020202020204" pitchFamily="34" charset="0"/>
                          <a:ea typeface="Arial"/>
                          <a:cs typeface="Arial" panose="020B0604020202020204" pitchFamily="34" charset="0"/>
                        </a:rPr>
                        <a:t>ea</a:t>
                      </a:r>
                      <a:r>
                        <a:rPr lang="en-US" sz="1200" b="1" spc="-25"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of</a:t>
                      </a:r>
                      <a:r>
                        <a:rPr lang="en-US" sz="1200" b="1" spc="-5"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Un</a:t>
                      </a:r>
                      <a:r>
                        <a:rPr lang="en-US" sz="1200" b="1" spc="15" dirty="0">
                          <a:effectLst/>
                          <a:latin typeface="Arial" panose="020B0604020202020204" pitchFamily="34" charset="0"/>
                          <a:ea typeface="Arial"/>
                          <a:cs typeface="Arial" panose="020B0604020202020204" pitchFamily="34" charset="0"/>
                        </a:rPr>
                        <a:t>d</a:t>
                      </a:r>
                      <a:r>
                        <a:rPr lang="en-US" sz="1200" b="1" dirty="0">
                          <a:effectLst/>
                          <a:latin typeface="Arial" panose="020B0604020202020204" pitchFamily="34" charset="0"/>
                          <a:ea typeface="Arial"/>
                          <a:cs typeface="Arial" panose="020B0604020202020204" pitchFamily="34" charset="0"/>
                        </a:rPr>
                        <a:t>e</a:t>
                      </a:r>
                      <a:r>
                        <a:rPr lang="en-US" sz="1200" b="1" spc="-5" dirty="0">
                          <a:effectLst/>
                          <a:latin typeface="Arial" panose="020B0604020202020204" pitchFamily="34" charset="0"/>
                          <a:ea typeface="Arial"/>
                          <a:cs typeface="Arial" panose="020B0604020202020204" pitchFamily="34" charset="0"/>
                        </a:rPr>
                        <a:t>r</a:t>
                      </a:r>
                      <a:r>
                        <a:rPr lang="en-US" sz="1200" b="1" dirty="0">
                          <a:effectLst/>
                          <a:latin typeface="Arial" panose="020B0604020202020204" pitchFamily="34" charset="0"/>
                          <a:ea typeface="Arial"/>
                          <a:cs typeface="Arial" panose="020B0604020202020204" pitchFamily="34" charset="0"/>
                        </a:rPr>
                        <a:t>p</a:t>
                      </a:r>
                      <a:r>
                        <a:rPr lang="en-US" sz="1200" b="1" spc="10" dirty="0">
                          <a:effectLst/>
                          <a:latin typeface="Arial" panose="020B0604020202020204" pitchFamily="34" charset="0"/>
                          <a:ea typeface="Arial"/>
                          <a:cs typeface="Arial" panose="020B0604020202020204" pitchFamily="34" charset="0"/>
                        </a:rPr>
                        <a:t>e</a:t>
                      </a:r>
                      <a:r>
                        <a:rPr lang="en-US" sz="1200" b="1" spc="-5" dirty="0">
                          <a:effectLst/>
                          <a:latin typeface="Arial" panose="020B0604020202020204" pitchFamily="34" charset="0"/>
                          <a:ea typeface="Arial"/>
                          <a:cs typeface="Arial" panose="020B0604020202020204" pitchFamily="34" charset="0"/>
                        </a:rPr>
                        <a:t>r</a:t>
                      </a:r>
                      <a:r>
                        <a:rPr lang="en-US" sz="1200" b="1" spc="5" dirty="0">
                          <a:effectLst/>
                          <a:latin typeface="Arial" panose="020B0604020202020204" pitchFamily="34" charset="0"/>
                          <a:ea typeface="Arial"/>
                          <a:cs typeface="Arial" panose="020B0604020202020204" pitchFamily="34" charset="0"/>
                        </a:rPr>
                        <a:t>f</a:t>
                      </a:r>
                      <a:r>
                        <a:rPr lang="en-US" sz="1200" b="1" dirty="0">
                          <a:effectLst/>
                          <a:latin typeface="Arial" panose="020B0604020202020204" pitchFamily="34" charset="0"/>
                          <a:ea typeface="Arial"/>
                          <a:cs typeface="Arial" panose="020B0604020202020204" pitchFamily="34" charset="0"/>
                        </a:rPr>
                        <a:t>o</a:t>
                      </a:r>
                      <a:r>
                        <a:rPr lang="en-US" sz="1200" b="1" spc="-5" dirty="0">
                          <a:effectLst/>
                          <a:latin typeface="Arial" panose="020B0604020202020204" pitchFamily="34" charset="0"/>
                          <a:ea typeface="Arial"/>
                          <a:cs typeface="Arial" panose="020B0604020202020204" pitchFamily="34" charset="0"/>
                        </a:rPr>
                        <a:t>r</a:t>
                      </a:r>
                      <a:r>
                        <a:rPr lang="en-US" sz="1200" b="1" dirty="0">
                          <a:effectLst/>
                          <a:latin typeface="Arial" panose="020B0604020202020204" pitchFamily="34" charset="0"/>
                          <a:ea typeface="Arial"/>
                          <a:cs typeface="Arial" panose="020B0604020202020204" pitchFamily="34" charset="0"/>
                        </a:rPr>
                        <a:t>ma</a:t>
                      </a:r>
                      <a:r>
                        <a:rPr lang="en-US" sz="1200" b="1" spc="15" dirty="0">
                          <a:effectLst/>
                          <a:latin typeface="Arial" panose="020B0604020202020204" pitchFamily="34" charset="0"/>
                          <a:ea typeface="Arial"/>
                          <a:cs typeface="Arial" panose="020B0604020202020204" pitchFamily="34" charset="0"/>
                        </a:rPr>
                        <a:t>n</a:t>
                      </a:r>
                      <a:r>
                        <a:rPr lang="en-US" sz="1200" b="1" spc="10" dirty="0">
                          <a:effectLst/>
                          <a:latin typeface="Arial" panose="020B0604020202020204" pitchFamily="34" charset="0"/>
                          <a:ea typeface="Arial"/>
                          <a:cs typeface="Arial" panose="020B0604020202020204" pitchFamily="34" charset="0"/>
                        </a:rPr>
                        <a:t>c</a:t>
                      </a:r>
                      <a:r>
                        <a:rPr lang="en-US" sz="1200" b="1" dirty="0">
                          <a:effectLst/>
                          <a:latin typeface="Arial" panose="020B0604020202020204" pitchFamily="34" charset="0"/>
                          <a:ea typeface="Arial"/>
                          <a:cs typeface="Arial" panose="020B0604020202020204" pitchFamily="34" charset="0"/>
                        </a:rPr>
                        <a:t>e</a:t>
                      </a:r>
                      <a:endParaRPr lang="en-ZA" sz="12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F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b="1" spc="-5" dirty="0">
                          <a:effectLst/>
                          <a:latin typeface="Arial" panose="020B0604020202020204" pitchFamily="34" charset="0"/>
                          <a:ea typeface="Arial"/>
                          <a:cs typeface="Arial" panose="020B0604020202020204" pitchFamily="34" charset="0"/>
                        </a:rPr>
                        <a:t>E</a:t>
                      </a:r>
                      <a:r>
                        <a:rPr lang="en-US" sz="1200" b="1" dirty="0">
                          <a:effectLst/>
                          <a:latin typeface="Arial" panose="020B0604020202020204" pitchFamily="34" charset="0"/>
                          <a:ea typeface="Arial"/>
                          <a:cs typeface="Arial" panose="020B0604020202020204" pitchFamily="34" charset="0"/>
                        </a:rPr>
                        <a:t>xte</a:t>
                      </a:r>
                      <a:r>
                        <a:rPr lang="en-US" sz="1200" b="1" spc="5" dirty="0">
                          <a:effectLst/>
                          <a:latin typeface="Arial" panose="020B0604020202020204" pitchFamily="34" charset="0"/>
                          <a:ea typeface="Arial"/>
                          <a:cs typeface="Arial" panose="020B0604020202020204" pitchFamily="34" charset="0"/>
                        </a:rPr>
                        <a:t>n</a:t>
                      </a:r>
                      <a:r>
                        <a:rPr lang="en-US" sz="1200" b="1" dirty="0">
                          <a:effectLst/>
                          <a:latin typeface="Arial" panose="020B0604020202020204" pitchFamily="34" charset="0"/>
                          <a:ea typeface="Arial"/>
                          <a:cs typeface="Arial" panose="020B0604020202020204" pitchFamily="34" charset="0"/>
                        </a:rPr>
                        <a:t>t</a:t>
                      </a:r>
                      <a:r>
                        <a:rPr lang="en-US" sz="1200" b="1" spc="-30"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of</a:t>
                      </a:r>
                      <a:r>
                        <a:rPr lang="en-US" sz="1200" b="1" spc="-5"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Unde</a:t>
                      </a:r>
                      <a:r>
                        <a:rPr lang="en-US" sz="1200" b="1" spc="-5" dirty="0">
                          <a:effectLst/>
                          <a:latin typeface="Arial" panose="020B0604020202020204" pitchFamily="34" charset="0"/>
                          <a:ea typeface="Arial"/>
                          <a:cs typeface="Arial" panose="020B0604020202020204" pitchFamily="34" charset="0"/>
                        </a:rPr>
                        <a:t>r</a:t>
                      </a:r>
                      <a:r>
                        <a:rPr lang="en-US" sz="1200" b="1" spc="15" dirty="0">
                          <a:effectLst/>
                          <a:latin typeface="Arial" panose="020B0604020202020204" pitchFamily="34" charset="0"/>
                          <a:ea typeface="Arial"/>
                          <a:cs typeface="Arial" panose="020B0604020202020204" pitchFamily="34" charset="0"/>
                        </a:rPr>
                        <a:t>p</a:t>
                      </a:r>
                      <a:r>
                        <a:rPr lang="en-US" sz="1200" b="1" dirty="0">
                          <a:effectLst/>
                          <a:latin typeface="Arial" panose="020B0604020202020204" pitchFamily="34" charset="0"/>
                          <a:ea typeface="Arial"/>
                          <a:cs typeface="Arial" panose="020B0604020202020204" pitchFamily="34" charset="0"/>
                        </a:rPr>
                        <a:t>e</a:t>
                      </a:r>
                      <a:r>
                        <a:rPr lang="en-US" sz="1200" b="1" spc="-5" dirty="0">
                          <a:effectLst/>
                          <a:latin typeface="Arial" panose="020B0604020202020204" pitchFamily="34" charset="0"/>
                          <a:ea typeface="Arial"/>
                          <a:cs typeface="Arial" panose="020B0604020202020204" pitchFamily="34" charset="0"/>
                        </a:rPr>
                        <a:t>r</a:t>
                      </a:r>
                      <a:r>
                        <a:rPr lang="en-US" sz="1200" b="1" spc="5" dirty="0">
                          <a:effectLst/>
                          <a:latin typeface="Arial" panose="020B0604020202020204" pitchFamily="34" charset="0"/>
                          <a:ea typeface="Arial"/>
                          <a:cs typeface="Arial" panose="020B0604020202020204" pitchFamily="34" charset="0"/>
                        </a:rPr>
                        <a:t>f</a:t>
                      </a:r>
                      <a:r>
                        <a:rPr lang="en-US" sz="1200" b="1" dirty="0">
                          <a:effectLst/>
                          <a:latin typeface="Arial" panose="020B0604020202020204" pitchFamily="34" charset="0"/>
                          <a:ea typeface="Arial"/>
                          <a:cs typeface="Arial" panose="020B0604020202020204" pitchFamily="34" charset="0"/>
                        </a:rPr>
                        <a:t>o</a:t>
                      </a:r>
                      <a:r>
                        <a:rPr lang="en-US" sz="1200" b="1" spc="-5" dirty="0">
                          <a:effectLst/>
                          <a:latin typeface="Arial" panose="020B0604020202020204" pitchFamily="34" charset="0"/>
                          <a:ea typeface="Arial"/>
                          <a:cs typeface="Arial" panose="020B0604020202020204" pitchFamily="34" charset="0"/>
                        </a:rPr>
                        <a:t>r</a:t>
                      </a:r>
                      <a:r>
                        <a:rPr lang="en-US" sz="1200" b="1" spc="15" dirty="0">
                          <a:effectLst/>
                          <a:latin typeface="Arial" panose="020B0604020202020204" pitchFamily="34" charset="0"/>
                          <a:ea typeface="Arial"/>
                          <a:cs typeface="Arial" panose="020B0604020202020204" pitchFamily="34" charset="0"/>
                        </a:rPr>
                        <a:t>m</a:t>
                      </a:r>
                      <a:r>
                        <a:rPr lang="en-US" sz="1200" b="1" spc="10" dirty="0">
                          <a:effectLst/>
                          <a:latin typeface="Arial" panose="020B0604020202020204" pitchFamily="34" charset="0"/>
                          <a:ea typeface="Arial"/>
                          <a:cs typeface="Arial" panose="020B0604020202020204" pitchFamily="34" charset="0"/>
                        </a:rPr>
                        <a:t>a</a:t>
                      </a:r>
                      <a:r>
                        <a:rPr lang="en-US" sz="1200" b="1" dirty="0">
                          <a:effectLst/>
                          <a:latin typeface="Arial" panose="020B0604020202020204" pitchFamily="34" charset="0"/>
                          <a:ea typeface="Arial"/>
                          <a:cs typeface="Arial" panose="020B0604020202020204" pitchFamily="34" charset="0"/>
                        </a:rPr>
                        <a:t>nce</a:t>
                      </a:r>
                      <a:endParaRPr lang="en-ZA" sz="12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F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b="1" spc="-5" dirty="0">
                          <a:effectLst/>
                          <a:latin typeface="Arial" panose="020B0604020202020204" pitchFamily="34" charset="0"/>
                          <a:ea typeface="Arial"/>
                          <a:cs typeface="Arial" panose="020B0604020202020204" pitchFamily="34" charset="0"/>
                        </a:rPr>
                        <a:t>S</a:t>
                      </a:r>
                      <a:r>
                        <a:rPr lang="en-US" sz="1200" b="1" spc="5" dirty="0">
                          <a:effectLst/>
                          <a:latin typeface="Arial" panose="020B0604020202020204" pitchFamily="34" charset="0"/>
                          <a:ea typeface="Arial"/>
                          <a:cs typeface="Arial" panose="020B0604020202020204" pitchFamily="34" charset="0"/>
                        </a:rPr>
                        <a:t>t</a:t>
                      </a:r>
                      <a:r>
                        <a:rPr lang="en-US" sz="1200" b="1" spc="-5" dirty="0">
                          <a:effectLst/>
                          <a:latin typeface="Arial" panose="020B0604020202020204" pitchFamily="34" charset="0"/>
                          <a:ea typeface="Arial"/>
                          <a:cs typeface="Arial" panose="020B0604020202020204" pitchFamily="34" charset="0"/>
                        </a:rPr>
                        <a:t>r</a:t>
                      </a:r>
                      <a:r>
                        <a:rPr lang="en-US" sz="1200" b="1" dirty="0">
                          <a:effectLst/>
                          <a:latin typeface="Arial" panose="020B0604020202020204" pitchFamily="34" charset="0"/>
                          <a:ea typeface="Arial"/>
                          <a:cs typeface="Arial" panose="020B0604020202020204" pitchFamily="34" charset="0"/>
                        </a:rPr>
                        <a:t>ate</a:t>
                      </a:r>
                      <a:r>
                        <a:rPr lang="en-US" sz="1200" b="1" spc="5" dirty="0">
                          <a:effectLst/>
                          <a:latin typeface="Arial" panose="020B0604020202020204" pitchFamily="34" charset="0"/>
                          <a:ea typeface="Arial"/>
                          <a:cs typeface="Arial" panose="020B0604020202020204" pitchFamily="34" charset="0"/>
                        </a:rPr>
                        <a:t>g</a:t>
                      </a:r>
                      <a:r>
                        <a:rPr lang="en-US" sz="1200" b="1" spc="10" dirty="0">
                          <a:effectLst/>
                          <a:latin typeface="Arial" panose="020B0604020202020204" pitchFamily="34" charset="0"/>
                          <a:ea typeface="Arial"/>
                          <a:cs typeface="Arial" panose="020B0604020202020204" pitchFamily="34" charset="0"/>
                        </a:rPr>
                        <a:t>i</a:t>
                      </a:r>
                      <a:r>
                        <a:rPr lang="en-US" sz="1200" b="1" dirty="0">
                          <a:effectLst/>
                          <a:latin typeface="Arial" panose="020B0604020202020204" pitchFamily="34" charset="0"/>
                          <a:ea typeface="Arial"/>
                          <a:cs typeface="Arial" panose="020B0604020202020204" pitchFamily="34" charset="0"/>
                        </a:rPr>
                        <a:t>es</a:t>
                      </a:r>
                      <a:r>
                        <a:rPr lang="en-US" sz="1200" b="1" spc="-55"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to</a:t>
                      </a:r>
                      <a:r>
                        <a:rPr lang="en-US" sz="1200" b="1" spc="-10"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o</a:t>
                      </a:r>
                      <a:r>
                        <a:rPr lang="en-US" sz="1200" b="1" spc="10" dirty="0">
                          <a:effectLst/>
                          <a:latin typeface="Arial" panose="020B0604020202020204" pitchFamily="34" charset="0"/>
                          <a:ea typeface="Arial"/>
                          <a:cs typeface="Arial" panose="020B0604020202020204" pitchFamily="34" charset="0"/>
                        </a:rPr>
                        <a:t>v</a:t>
                      </a:r>
                      <a:r>
                        <a:rPr lang="en-US" sz="1200" b="1" dirty="0">
                          <a:effectLst/>
                          <a:latin typeface="Arial" panose="020B0604020202020204" pitchFamily="34" charset="0"/>
                          <a:ea typeface="Arial"/>
                          <a:cs typeface="Arial" panose="020B0604020202020204" pitchFamily="34" charset="0"/>
                        </a:rPr>
                        <a:t>e</a:t>
                      </a:r>
                      <a:r>
                        <a:rPr lang="en-US" sz="1200" b="1" spc="-5" dirty="0">
                          <a:effectLst/>
                          <a:latin typeface="Arial" panose="020B0604020202020204" pitchFamily="34" charset="0"/>
                          <a:ea typeface="Arial"/>
                          <a:cs typeface="Arial" panose="020B0604020202020204" pitchFamily="34" charset="0"/>
                        </a:rPr>
                        <a:t>r</a:t>
                      </a:r>
                      <a:r>
                        <a:rPr lang="en-US" sz="1200" b="1" dirty="0">
                          <a:effectLst/>
                          <a:latin typeface="Arial" panose="020B0604020202020204" pitchFamily="34" charset="0"/>
                          <a:ea typeface="Arial"/>
                          <a:cs typeface="Arial" panose="020B0604020202020204" pitchFamily="34" charset="0"/>
                        </a:rPr>
                        <a:t>co</a:t>
                      </a:r>
                      <a:r>
                        <a:rPr lang="en-US" sz="1200" b="1" spc="15" dirty="0">
                          <a:effectLst/>
                          <a:latin typeface="Arial" panose="020B0604020202020204" pitchFamily="34" charset="0"/>
                          <a:ea typeface="Arial"/>
                          <a:cs typeface="Arial" panose="020B0604020202020204" pitchFamily="34" charset="0"/>
                        </a:rPr>
                        <a:t>m</a:t>
                      </a:r>
                      <a:r>
                        <a:rPr lang="en-US" sz="1200" b="1" dirty="0">
                          <a:effectLst/>
                          <a:latin typeface="Arial" panose="020B0604020202020204" pitchFamily="34" charset="0"/>
                          <a:ea typeface="Arial"/>
                          <a:cs typeface="Arial" panose="020B0604020202020204" pitchFamily="34" charset="0"/>
                        </a:rPr>
                        <a:t>e</a:t>
                      </a:r>
                      <a:r>
                        <a:rPr lang="en-US" sz="1200" b="1" spc="-45" dirty="0">
                          <a:effectLst/>
                          <a:latin typeface="Arial" panose="020B0604020202020204" pitchFamily="34" charset="0"/>
                          <a:ea typeface="Arial"/>
                          <a:cs typeface="Arial" panose="020B0604020202020204" pitchFamily="34" charset="0"/>
                        </a:rPr>
                        <a:t> </a:t>
                      </a:r>
                      <a:r>
                        <a:rPr lang="en-US" sz="1200" b="1" spc="15" dirty="0">
                          <a:effectLst/>
                          <a:latin typeface="Arial" panose="020B0604020202020204" pitchFamily="34" charset="0"/>
                          <a:ea typeface="Arial"/>
                          <a:cs typeface="Arial" panose="020B0604020202020204" pitchFamily="34" charset="0"/>
                        </a:rPr>
                        <a:t>t</a:t>
                      </a:r>
                      <a:r>
                        <a:rPr lang="en-US" sz="1200" b="1" dirty="0">
                          <a:effectLst/>
                          <a:latin typeface="Arial" panose="020B0604020202020204" pitchFamily="34" charset="0"/>
                          <a:ea typeface="Arial"/>
                          <a:cs typeface="Arial" panose="020B0604020202020204" pitchFamily="34" charset="0"/>
                        </a:rPr>
                        <a:t>he</a:t>
                      </a:r>
                      <a:r>
                        <a:rPr lang="en-US" sz="1200" b="1" spc="-15" dirty="0">
                          <a:effectLst/>
                          <a:latin typeface="Arial" panose="020B0604020202020204" pitchFamily="34" charset="0"/>
                          <a:ea typeface="Arial"/>
                          <a:cs typeface="Arial" panose="020B0604020202020204" pitchFamily="34" charset="0"/>
                        </a:rPr>
                        <a:t> </a:t>
                      </a:r>
                      <a:r>
                        <a:rPr lang="en-US" sz="1200" b="1" spc="-5" dirty="0">
                          <a:effectLst/>
                          <a:latin typeface="Arial" panose="020B0604020202020204" pitchFamily="34" charset="0"/>
                          <a:ea typeface="Arial"/>
                          <a:cs typeface="Arial" panose="020B0604020202020204" pitchFamily="34" charset="0"/>
                        </a:rPr>
                        <a:t>a</a:t>
                      </a:r>
                      <a:r>
                        <a:rPr lang="en-US" sz="1200" b="1" spc="10" dirty="0">
                          <a:effectLst/>
                          <a:latin typeface="Arial" panose="020B0604020202020204" pitchFamily="34" charset="0"/>
                          <a:ea typeface="Arial"/>
                          <a:cs typeface="Arial" panose="020B0604020202020204" pitchFamily="34" charset="0"/>
                        </a:rPr>
                        <a:t>r</a:t>
                      </a:r>
                      <a:r>
                        <a:rPr lang="en-US" sz="1200" b="1" dirty="0">
                          <a:effectLst/>
                          <a:latin typeface="Arial" panose="020B0604020202020204" pitchFamily="34" charset="0"/>
                          <a:ea typeface="Arial"/>
                          <a:cs typeface="Arial" panose="020B0604020202020204" pitchFamily="34" charset="0"/>
                        </a:rPr>
                        <a:t>e</a:t>
                      </a:r>
                      <a:r>
                        <a:rPr lang="en-US" sz="1200" b="1" spc="-5" dirty="0">
                          <a:effectLst/>
                          <a:latin typeface="Arial" panose="020B0604020202020204" pitchFamily="34" charset="0"/>
                          <a:ea typeface="Arial"/>
                          <a:cs typeface="Arial" panose="020B0604020202020204" pitchFamily="34" charset="0"/>
                        </a:rPr>
                        <a:t>a</a:t>
                      </a:r>
                      <a:r>
                        <a:rPr lang="en-US" sz="1200" b="1" dirty="0">
                          <a:effectLst/>
                          <a:latin typeface="Arial" panose="020B0604020202020204" pitchFamily="34" charset="0"/>
                          <a:ea typeface="Arial"/>
                          <a:cs typeface="Arial" panose="020B0604020202020204" pitchFamily="34" charset="0"/>
                        </a:rPr>
                        <a:t>s</a:t>
                      </a:r>
                      <a:r>
                        <a:rPr lang="en-US" sz="1200" b="1" spc="-25"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of</a:t>
                      </a:r>
                      <a:r>
                        <a:rPr lang="en-US" sz="1200" b="1" spc="-5" dirty="0">
                          <a:effectLst/>
                          <a:latin typeface="Arial" panose="020B0604020202020204" pitchFamily="34" charset="0"/>
                          <a:ea typeface="Arial"/>
                          <a:cs typeface="Arial" panose="020B0604020202020204" pitchFamily="34" charset="0"/>
                        </a:rPr>
                        <a:t> </a:t>
                      </a:r>
                      <a:r>
                        <a:rPr lang="en-US" sz="1200" b="1" dirty="0">
                          <a:effectLst/>
                          <a:latin typeface="Arial" panose="020B0604020202020204" pitchFamily="34" charset="0"/>
                          <a:ea typeface="Arial"/>
                          <a:cs typeface="Arial" panose="020B0604020202020204" pitchFamily="34" charset="0"/>
                        </a:rPr>
                        <a:t>u</a:t>
                      </a:r>
                      <a:r>
                        <a:rPr lang="en-US" sz="1200" b="1" spc="5" dirty="0">
                          <a:effectLst/>
                          <a:latin typeface="Arial" panose="020B0604020202020204" pitchFamily="34" charset="0"/>
                          <a:ea typeface="Arial"/>
                          <a:cs typeface="Arial" panose="020B0604020202020204" pitchFamily="34" charset="0"/>
                        </a:rPr>
                        <a:t>n</a:t>
                      </a:r>
                      <a:r>
                        <a:rPr lang="en-US" sz="1200" b="1" dirty="0">
                          <a:effectLst/>
                          <a:latin typeface="Arial" panose="020B0604020202020204" pitchFamily="34" charset="0"/>
                          <a:ea typeface="Arial"/>
                          <a:cs typeface="Arial" panose="020B0604020202020204" pitchFamily="34" charset="0"/>
                        </a:rPr>
                        <a:t>d</a:t>
                      </a:r>
                      <a:r>
                        <a:rPr lang="en-US" sz="1200" b="1" spc="10" dirty="0">
                          <a:effectLst/>
                          <a:latin typeface="Arial" panose="020B0604020202020204" pitchFamily="34" charset="0"/>
                          <a:ea typeface="Arial"/>
                          <a:cs typeface="Arial" panose="020B0604020202020204" pitchFamily="34" charset="0"/>
                        </a:rPr>
                        <a:t>e</a:t>
                      </a:r>
                      <a:r>
                        <a:rPr lang="en-US" sz="1200" b="1" spc="-5" dirty="0">
                          <a:effectLst/>
                          <a:latin typeface="Arial" panose="020B0604020202020204" pitchFamily="34" charset="0"/>
                          <a:ea typeface="Arial"/>
                          <a:cs typeface="Arial" panose="020B0604020202020204" pitchFamily="34" charset="0"/>
                        </a:rPr>
                        <a:t>r</a:t>
                      </a:r>
                      <a:r>
                        <a:rPr lang="en-US" sz="1200" b="1" dirty="0">
                          <a:effectLst/>
                          <a:latin typeface="Arial" panose="020B0604020202020204" pitchFamily="34" charset="0"/>
                          <a:ea typeface="Arial"/>
                          <a:cs typeface="Arial" panose="020B0604020202020204" pitchFamily="34" charset="0"/>
                        </a:rPr>
                        <a:t>pe</a:t>
                      </a:r>
                      <a:r>
                        <a:rPr lang="en-US" sz="1200" b="1" spc="-5" dirty="0">
                          <a:effectLst/>
                          <a:latin typeface="Arial" panose="020B0604020202020204" pitchFamily="34" charset="0"/>
                          <a:ea typeface="Arial"/>
                          <a:cs typeface="Arial" panose="020B0604020202020204" pitchFamily="34" charset="0"/>
                        </a:rPr>
                        <a:t>r</a:t>
                      </a:r>
                      <a:r>
                        <a:rPr lang="en-US" sz="1200" b="1" spc="5" dirty="0">
                          <a:effectLst/>
                          <a:latin typeface="Arial" panose="020B0604020202020204" pitchFamily="34" charset="0"/>
                          <a:ea typeface="Arial"/>
                          <a:cs typeface="Arial" panose="020B0604020202020204" pitchFamily="34" charset="0"/>
                        </a:rPr>
                        <a:t>f</a:t>
                      </a:r>
                      <a:r>
                        <a:rPr lang="en-US" sz="1200" b="1" dirty="0">
                          <a:effectLst/>
                          <a:latin typeface="Arial" panose="020B0604020202020204" pitchFamily="34" charset="0"/>
                          <a:ea typeface="Arial"/>
                          <a:cs typeface="Arial" panose="020B0604020202020204" pitchFamily="34" charset="0"/>
                        </a:rPr>
                        <a:t>o</a:t>
                      </a:r>
                      <a:r>
                        <a:rPr lang="en-US" sz="1200" b="1" spc="10" dirty="0">
                          <a:effectLst/>
                          <a:latin typeface="Arial" panose="020B0604020202020204" pitchFamily="34" charset="0"/>
                          <a:ea typeface="Arial"/>
                          <a:cs typeface="Arial" panose="020B0604020202020204" pitchFamily="34" charset="0"/>
                        </a:rPr>
                        <a:t>r</a:t>
                      </a:r>
                      <a:r>
                        <a:rPr lang="en-US" sz="1200" b="1" spc="15" dirty="0">
                          <a:effectLst/>
                          <a:latin typeface="Arial" panose="020B0604020202020204" pitchFamily="34" charset="0"/>
                          <a:ea typeface="Arial"/>
                          <a:cs typeface="Arial" panose="020B0604020202020204" pitchFamily="34" charset="0"/>
                        </a:rPr>
                        <a:t>m</a:t>
                      </a:r>
                      <a:r>
                        <a:rPr lang="en-US" sz="1200" b="1" dirty="0">
                          <a:effectLst/>
                          <a:latin typeface="Arial" panose="020B0604020202020204" pitchFamily="34" charset="0"/>
                          <a:ea typeface="Arial"/>
                          <a:cs typeface="Arial" panose="020B0604020202020204" pitchFamily="34" charset="0"/>
                        </a:rPr>
                        <a:t>ance</a:t>
                      </a:r>
                      <a:endParaRPr lang="en-ZA" sz="12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F50"/>
                    </a:solidFill>
                  </a:tcPr>
                </a:tc>
                <a:extLst>
                  <a:ext uri="{0D108BD9-81ED-4DB2-BD59-A6C34878D82A}">
                    <a16:rowId xmlns:a16="http://schemas.microsoft.com/office/drawing/2014/main" xmlns="" val="10000"/>
                  </a:ext>
                </a:extLst>
              </a:tr>
              <a:tr h="1113929">
                <a:tc>
                  <a:txBody>
                    <a:bodyPr/>
                    <a:lstStyle/>
                    <a:p>
                      <a:pPr marL="0" marR="0" algn="l" defTabSz="914400" rtl="0" eaLnBrk="1" latinLnBrk="0" hangingPunct="1">
                        <a:lnSpc>
                          <a:spcPct val="115000"/>
                        </a:lnSpc>
                        <a:spcBef>
                          <a:spcPts val="0"/>
                        </a:spcBef>
                        <a:spcAft>
                          <a:spcPts val="1000"/>
                        </a:spcAft>
                      </a:pPr>
                      <a:r>
                        <a:rPr lang="en-ZA" sz="1800" i="0" kern="1200" dirty="0">
                          <a:solidFill>
                            <a:schemeClr val="tx1"/>
                          </a:solidFill>
                          <a:latin typeface="+mn-lt"/>
                          <a:ea typeface="+mn-ea"/>
                          <a:cs typeface="+mn-cs"/>
                        </a:rPr>
                        <a:t>Terms of Reference for the Renewable Energy Technology Roadmap (RETRM)  completed (Revised target)</a:t>
                      </a:r>
                      <a:endParaRPr lang="en-US" sz="1800" i="0" kern="1200" dirty="0">
                        <a:solidFill>
                          <a:schemeClr val="tx1"/>
                        </a:solidFill>
                        <a:effectLst/>
                        <a:latin typeface="+mn-lt"/>
                        <a:ea typeface="Arial"/>
                        <a:cs typeface="Arial" panose="020B0604020202020204" pitchFamily="34" charset="0"/>
                      </a:endParaRPr>
                    </a:p>
                  </a:txBody>
                  <a:tcPr marL="18707" marR="18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en-ZA" sz="1800" b="1" i="0" dirty="0">
                          <a:solidFill>
                            <a:srgbClr val="000000"/>
                          </a:solidFill>
                          <a:latin typeface="+mn-lt"/>
                          <a:ea typeface="Times New Roman"/>
                          <a:cs typeface="Times New Roman"/>
                        </a:rPr>
                        <a:t>Not Achieved </a:t>
                      </a:r>
                      <a:endParaRPr lang="en-US" sz="1800" i="0" dirty="0">
                        <a:latin typeface="+mn-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en-ZA" sz="1800" i="0" dirty="0">
                          <a:solidFill>
                            <a:srgbClr val="000000"/>
                          </a:solidFill>
                          <a:latin typeface="+mn-lt"/>
                          <a:ea typeface="Times New Roman"/>
                          <a:cs typeface="Times New Roman"/>
                        </a:rPr>
                        <a:t>Projects will be implemented in line with the approved IRP 2019</a:t>
                      </a:r>
                      <a:endParaRPr lang="en-US" sz="1800" i="0" dirty="0">
                        <a:latin typeface="+mn-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a:xfrm>
            <a:off x="6429375" y="6178550"/>
            <a:ext cx="2424113" cy="542925"/>
          </a:xfrm>
        </p:spPr>
        <p:txBody>
          <a:bodyPr/>
          <a:lstStyle/>
          <a:p>
            <a:fld id="{DE88A473-120D-4F6C-B129-64AE74C7F8B7}" type="slidenum">
              <a:rPr lang="en-US" b="1"/>
              <a:pPr/>
              <a:t>13</a:t>
            </a:fld>
            <a:endParaRPr lang="en-US"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Content Placeholder 2"/>
          <p:cNvSpPr txBox="1">
            <a:spLocks/>
          </p:cNvSpPr>
          <p:nvPr/>
        </p:nvSpPr>
        <p:spPr bwMode="auto">
          <a:xfrm>
            <a:off x="330200" y="1546225"/>
            <a:ext cx="8467725" cy="4362450"/>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pPr>
            <a:endParaRPr lang="en-US" altLang="en-US" sz="2400" b="1">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endParaRPr lang="en-US" altLang="en-US" sz="4400" b="1">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r>
              <a:rPr lang="en-US" altLang="en-US" sz="4400" b="1">
                <a:solidFill>
                  <a:srgbClr val="FFFFFF"/>
                </a:solidFill>
                <a:latin typeface="Century Gothic" pitchFamily="34" charset="0"/>
                <a:ea typeface="Century Gothic" pitchFamily="34" charset="0"/>
                <a:cs typeface="Century Gothic" pitchFamily="34" charset="0"/>
              </a:rPr>
              <a:t>Service Delivery Environment </a:t>
            </a:r>
            <a:endParaRPr lang="en-US" altLang="en-US" sz="2400" b="1">
              <a:solidFill>
                <a:srgbClr val="FFFFFF"/>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105525"/>
            <a:ext cx="2339975" cy="615950"/>
          </a:xfrm>
        </p:spPr>
        <p:txBody>
          <a:bodyPr/>
          <a:lstStyle/>
          <a:p>
            <a:fld id="{AFA03D47-31AD-46C6-9C52-B5C83A5271C5}" type="slidenum">
              <a:rPr lang="en-US" b="1"/>
              <a:pPr/>
              <a:t>14</a:t>
            </a:fld>
            <a:endParaRPr 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828675"/>
            <a:ext cx="7772400" cy="433388"/>
          </a:xfrm>
        </p:spPr>
        <p:txBody>
          <a:bodyPr anchor="t"/>
          <a:lstStyle/>
          <a:p>
            <a:pPr algn="l" eaLnBrk="1" hangingPunct="1"/>
            <a:r>
              <a:rPr lang="en-ZA" altLang="en-US" sz="2400" b="1">
                <a:solidFill>
                  <a:schemeClr val="bg1"/>
                </a:solidFill>
                <a:latin typeface="Century Gothic" pitchFamily="34" charset="0"/>
                <a:ea typeface="Century Gothic" pitchFamily="34" charset="0"/>
                <a:cs typeface="Century Gothic" pitchFamily="34" charset="0"/>
              </a:rPr>
              <a:t>Service Delivery Environment </a:t>
            </a:r>
            <a:endParaRPr lang="en-US" altLang="en-US" sz="2400" b="1">
              <a:solidFill>
                <a:schemeClr val="bg1"/>
              </a:solidFill>
              <a:latin typeface="Century Gothic" pitchFamily="34" charset="0"/>
              <a:ea typeface="Century Gothic" pitchFamily="34" charset="0"/>
              <a:cs typeface="Century Gothic" pitchFamily="34" charset="0"/>
            </a:endParaRPr>
          </a:p>
        </p:txBody>
      </p:sp>
      <p:sp>
        <p:nvSpPr>
          <p:cNvPr id="4099" name="Content Placeholder 2"/>
          <p:cNvSpPr txBox="1">
            <a:spLocks/>
          </p:cNvSpPr>
          <p:nvPr/>
        </p:nvSpPr>
        <p:spPr bwMode="auto">
          <a:xfrm>
            <a:off x="346075" y="1671638"/>
            <a:ext cx="8450263" cy="492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50000"/>
              </a:lnSpc>
              <a:buFont typeface="Arial" panose="020B0604020202020204" pitchFamily="34" charset="0"/>
              <a:buNone/>
              <a:defRPr/>
            </a:pPr>
            <a:endParaRPr lang="en-ZA" altLang="en-US" sz="1200" b="1" dirty="0">
              <a:solidFill>
                <a:prstClr val="black"/>
              </a:solidFill>
              <a:latin typeface="Arial" charset="0"/>
              <a:cs typeface="Arial" charset="0"/>
            </a:endParaRPr>
          </a:p>
        </p:txBody>
      </p:sp>
      <p:sp>
        <p:nvSpPr>
          <p:cNvPr id="2" name="Slide Number Placeholder 1"/>
          <p:cNvSpPr>
            <a:spLocks noGrp="1"/>
          </p:cNvSpPr>
          <p:nvPr>
            <p:ph type="sldNum" sz="quarter" idx="12"/>
          </p:nvPr>
        </p:nvSpPr>
        <p:spPr>
          <a:xfrm>
            <a:off x="6457950" y="6115050"/>
            <a:ext cx="2243138" cy="606425"/>
          </a:xfrm>
        </p:spPr>
        <p:txBody>
          <a:bodyPr/>
          <a:lstStyle/>
          <a:p>
            <a:fld id="{3E7607F3-3727-44E0-972E-71356E8ACA7F}" type="slidenum">
              <a:rPr lang="en-US" b="1"/>
              <a:pPr/>
              <a:t>15</a:t>
            </a:fld>
            <a:endParaRPr lang="en-US" b="1"/>
          </a:p>
        </p:txBody>
      </p:sp>
      <p:sp>
        <p:nvSpPr>
          <p:cNvPr id="5" name="Rectangle 4"/>
          <p:cNvSpPr/>
          <p:nvPr/>
        </p:nvSpPr>
        <p:spPr>
          <a:xfrm>
            <a:off x="346075" y="1262064"/>
            <a:ext cx="8450263" cy="6186309"/>
          </a:xfrm>
          <a:prstGeom prst="rect">
            <a:avLst/>
          </a:prstGeom>
        </p:spPr>
        <p:txBody>
          <a:bodyPr wrap="square">
            <a:spAutoFit/>
          </a:bodyPr>
          <a:lstStyle/>
          <a:p>
            <a:pPr algn="just">
              <a:buFont typeface="Wingdings" pitchFamily="2" charset="2"/>
              <a:buChar char="§"/>
            </a:pPr>
            <a:r>
              <a:rPr lang="en-US" dirty="0"/>
              <a:t>The Integrated Resource Plan of 2019 (IRP 2019) is currently the Department’s preeminent policy for the South African electricity sector. Installed capacity for electricity generation by fuel type is as follows: 38 </a:t>
            </a:r>
            <a:r>
              <a:rPr lang="en-US" dirty="0" err="1"/>
              <a:t>GigaWatt</a:t>
            </a:r>
            <a:r>
              <a:rPr lang="en-US" dirty="0"/>
              <a:t> (GW) from coal, 1.8 GW from nuclear, 2.7 GW from pumped storage, 1.7 GW from hydro, 3.8 GW from diesel, and 3.7 GW from renewable energy. The electricity generated is transmitted through a network of high-voltage transmission lines that connect the various load centres, and Eskom and municipalities further distribute the electricity to end users, including the </a:t>
            </a:r>
            <a:r>
              <a:rPr lang="en-ZA" i="1" dirty="0"/>
              <a:t>Southern African Development Community</a:t>
            </a:r>
            <a:r>
              <a:rPr lang="en-ZA" dirty="0"/>
              <a:t> (SADC) </a:t>
            </a:r>
            <a:r>
              <a:rPr lang="en-US" dirty="0"/>
              <a:t>public. Eskom also supplies a number of international customers, including some SADC electricity utilities. </a:t>
            </a:r>
          </a:p>
          <a:p>
            <a:pPr algn="just">
              <a:buFont typeface="Wingdings" pitchFamily="2" charset="2"/>
              <a:buChar char="§"/>
            </a:pPr>
            <a:r>
              <a:rPr lang="en-US" dirty="0"/>
              <a:t>The IRP as an electricity infrastructure development plan is based on reaching a balance between demand and “least-cost electricity” supply while taking into account the country’s energy security and the environment (to minimize negative emissions and water usage). In total 18 000 </a:t>
            </a:r>
            <a:r>
              <a:rPr lang="en-US" dirty="0" err="1"/>
              <a:t>MegaWatt</a:t>
            </a:r>
            <a:r>
              <a:rPr lang="en-US" dirty="0"/>
              <a:t> (MW) of new generation capacity is allocated as follows: </a:t>
            </a:r>
          </a:p>
          <a:p>
            <a:pPr algn="just"/>
            <a:endParaRPr lang="en-US" dirty="0"/>
          </a:p>
          <a:p>
            <a:pPr algn="just">
              <a:buFont typeface="Wingdings" pitchFamily="2" charset="2"/>
              <a:buChar char="§"/>
            </a:pPr>
            <a:r>
              <a:rPr lang="en-US" dirty="0"/>
              <a:t> IPPs have commissioned 1 005 MW from two Open Cycle Gas Turbine (OCGT) peaking plants; A total of 6 422 MW has been procured by the REIPP Programme, with 3 876 MW made operational and available to the grid; Eskom has commissioned 1 332 MW from </a:t>
            </a:r>
            <a:r>
              <a:rPr lang="en-US" dirty="0" err="1"/>
              <a:t>Ingula</a:t>
            </a:r>
            <a:r>
              <a:rPr lang="en-US" dirty="0"/>
              <a:t> pumped storage, 1 588 MW from Medupi (coal), 800 MW from Kusile (coal), and 100 MW from the Sere Wind Farm. </a:t>
            </a:r>
          </a:p>
          <a:p>
            <a:pPr algn="just">
              <a:buFont typeface="Wingdings" pitchFamily="2" charset="2"/>
              <a:buChar char="§"/>
            </a:pPr>
            <a:r>
              <a:rPr lang="en-US" dirty="0"/>
              <a:t> </a:t>
            </a:r>
            <a:endParaRPr lang="en-ZA" dirty="0"/>
          </a:p>
          <a:p>
            <a:pPr>
              <a:buFont typeface="Wingdings" pitchFamily="2" charset="2"/>
              <a:buChar cha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85800" y="828675"/>
            <a:ext cx="7772400" cy="433388"/>
          </a:xfrm>
        </p:spPr>
        <p:txBody>
          <a:bodyPr anchor="t"/>
          <a:lstStyle/>
          <a:p>
            <a:pPr algn="l" eaLnBrk="1" hangingPunct="1"/>
            <a:r>
              <a:rPr lang="en-ZA" altLang="en-US" sz="2400" b="1">
                <a:solidFill>
                  <a:schemeClr val="bg1"/>
                </a:solidFill>
                <a:latin typeface="Century Gothic" pitchFamily="34" charset="0"/>
                <a:ea typeface="Century Gothic" pitchFamily="34" charset="0"/>
                <a:cs typeface="Century Gothic" pitchFamily="34" charset="0"/>
              </a:rPr>
              <a:t>Service Delivery Environment </a:t>
            </a:r>
            <a:endParaRPr lang="en-US" altLang="en-US" sz="2400" b="1">
              <a:solidFill>
                <a:schemeClr val="bg1"/>
              </a:solidFill>
              <a:latin typeface="Century Gothic" pitchFamily="34" charset="0"/>
              <a:ea typeface="Century Gothic" pitchFamily="34" charset="0"/>
              <a:cs typeface="Century Gothic" pitchFamily="34" charset="0"/>
            </a:endParaRPr>
          </a:p>
        </p:txBody>
      </p:sp>
      <p:sp>
        <p:nvSpPr>
          <p:cNvPr id="4099" name="Content Placeholder 2"/>
          <p:cNvSpPr txBox="1">
            <a:spLocks/>
          </p:cNvSpPr>
          <p:nvPr/>
        </p:nvSpPr>
        <p:spPr bwMode="auto">
          <a:xfrm>
            <a:off x="346075" y="1397000"/>
            <a:ext cx="8450263"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indent="-228600" algn="just" eaLnBrk="1" hangingPunct="1">
              <a:lnSpc>
                <a:spcPct val="150000"/>
              </a:lnSpc>
              <a:buFont typeface="Wingdings" pitchFamily="2" charset="2"/>
              <a:buChar char="v"/>
              <a:defRPr/>
            </a:pPr>
            <a:endParaRPr lang="en-ZA" altLang="en-US" sz="1200" dirty="0">
              <a:solidFill>
                <a:prstClr val="black"/>
              </a:solidFill>
              <a:latin typeface="Arial" charset="0"/>
              <a:cs typeface="Arial" charset="0"/>
            </a:endParaRPr>
          </a:p>
        </p:txBody>
      </p:sp>
      <p:sp>
        <p:nvSpPr>
          <p:cNvPr id="2" name="Slide Number Placeholder 1"/>
          <p:cNvSpPr>
            <a:spLocks noGrp="1"/>
          </p:cNvSpPr>
          <p:nvPr>
            <p:ph type="sldNum" sz="quarter" idx="12"/>
          </p:nvPr>
        </p:nvSpPr>
        <p:spPr>
          <a:xfrm>
            <a:off x="6457950" y="6105525"/>
            <a:ext cx="2270125" cy="615950"/>
          </a:xfrm>
        </p:spPr>
        <p:txBody>
          <a:bodyPr/>
          <a:lstStyle/>
          <a:p>
            <a:fld id="{F6351C5B-28F7-4F05-B805-33C8A64FE472}" type="slidenum">
              <a:rPr lang="en-US" b="1"/>
              <a:pPr/>
              <a:t>16</a:t>
            </a:fld>
            <a:endParaRPr lang="en-US" b="1"/>
          </a:p>
        </p:txBody>
      </p:sp>
      <p:sp>
        <p:nvSpPr>
          <p:cNvPr id="5" name="Rectangle 4"/>
          <p:cNvSpPr/>
          <p:nvPr/>
        </p:nvSpPr>
        <p:spPr>
          <a:xfrm>
            <a:off x="346075" y="1397000"/>
            <a:ext cx="8382000" cy="5355312"/>
          </a:xfrm>
          <a:prstGeom prst="rect">
            <a:avLst/>
          </a:prstGeom>
        </p:spPr>
        <p:txBody>
          <a:bodyPr wrap="square">
            <a:spAutoFit/>
          </a:bodyPr>
          <a:lstStyle/>
          <a:p>
            <a:pPr algn="just">
              <a:buFont typeface="Wingdings" pitchFamily="2" charset="2"/>
              <a:buChar char="§"/>
            </a:pPr>
            <a:r>
              <a:rPr lang="en-US" dirty="0"/>
              <a:t>The current electricity shortages will ease as Eskom finishes critical maintenance. Bid Window 4 of the renewable energy programme has been accelerated while the rapid decline in renewable energy prices will give new impetus to the remaining Bid Window 5. South Africa continues to pursue a diversified energy mix that reduces reliance on a single or a few primary energy sources. Generation capacity is designed to restore the necessary reserve margin and to be ahead of the economic growth curve at the least possible cost. The extent of decommissioning of the existing coal fleet due to end-of-design life, could provide space for a completely different energy mix relative to the current mix. In the period prior to 2030, the IRP 2019 provides for largely incremental capacity (modular and flexible technology) to complement the existing fixed capacity. The restructuring of the electricity sector as a whole is also underway with a R230 billion allocation over ten years. </a:t>
            </a:r>
          </a:p>
          <a:p>
            <a:pPr algn="just">
              <a:buFont typeface="Wingdings" pitchFamily="2" charset="2"/>
              <a:buChar char="§"/>
            </a:pPr>
            <a:endParaRPr lang="en-ZA" dirty="0"/>
          </a:p>
          <a:p>
            <a:pPr algn="just">
              <a:buFont typeface="Wingdings" pitchFamily="2" charset="2"/>
              <a:buChar char="§"/>
            </a:pPr>
            <a:r>
              <a:rPr lang="en-US" dirty="0"/>
              <a:t>Recently South Africa and South Sudan signed an oil exploration and production sharing agreement which is strategic for South Africa as an energy consumer. South Sudan currently produces 160,000 barrels of oil per day. The agreement concerns Block B2 which will be operated by South Africa’s state-owned Strategic Fuel Fund (SFF), and the Ministry of Petroleum and Nilepet, the national oil company of the Republic of South Sudan.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685800" y="828675"/>
            <a:ext cx="7772400" cy="433388"/>
          </a:xfrm>
        </p:spPr>
        <p:txBody>
          <a:bodyPr anchor="t"/>
          <a:lstStyle/>
          <a:p>
            <a:pPr algn="l" eaLnBrk="1" hangingPunct="1"/>
            <a:r>
              <a:rPr lang="en-ZA" altLang="en-US" sz="2400" b="1">
                <a:solidFill>
                  <a:schemeClr val="bg1"/>
                </a:solidFill>
                <a:latin typeface="Century Gothic" pitchFamily="34" charset="0"/>
                <a:ea typeface="Century Gothic" pitchFamily="34" charset="0"/>
                <a:cs typeface="Century Gothic" pitchFamily="34" charset="0"/>
              </a:rPr>
              <a:t>Service Delivery Environment </a:t>
            </a:r>
            <a:endParaRPr lang="en-US" altLang="en-US" sz="2400" b="1">
              <a:solidFill>
                <a:schemeClr val="bg1"/>
              </a:solidFill>
              <a:latin typeface="Century Gothic" pitchFamily="34" charset="0"/>
              <a:ea typeface="Century Gothic" pitchFamily="34" charset="0"/>
              <a:cs typeface="Century Gothic" pitchFamily="34" charset="0"/>
            </a:endParaRPr>
          </a:p>
        </p:txBody>
      </p:sp>
      <p:sp>
        <p:nvSpPr>
          <p:cNvPr id="4099" name="Content Placeholder 2"/>
          <p:cNvSpPr txBox="1">
            <a:spLocks/>
          </p:cNvSpPr>
          <p:nvPr/>
        </p:nvSpPr>
        <p:spPr bwMode="auto">
          <a:xfrm>
            <a:off x="287338" y="1552575"/>
            <a:ext cx="8569325" cy="477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50000"/>
              </a:lnSpc>
              <a:buFont typeface="Arial" panose="020B0604020202020204" pitchFamily="34" charset="0"/>
              <a:buNone/>
              <a:defRPr/>
            </a:pPr>
            <a:endParaRPr lang="en-ZA" altLang="en-US" sz="1200" b="1" dirty="0">
              <a:solidFill>
                <a:prstClr val="black"/>
              </a:solidFill>
              <a:latin typeface="Arial" charset="0"/>
              <a:cs typeface="Arial" charset="0"/>
            </a:endParaRPr>
          </a:p>
          <a:p>
            <a:pPr marL="0" indent="0" algn="just" eaLnBrk="1" hangingPunct="1">
              <a:lnSpc>
                <a:spcPct val="150000"/>
              </a:lnSpc>
              <a:buFont typeface="Arial" panose="020B0604020202020204" pitchFamily="34" charset="0"/>
              <a:buNone/>
              <a:defRPr/>
            </a:pPr>
            <a:endParaRPr lang="en-ZA" altLang="en-US" sz="1200" dirty="0">
              <a:solidFill>
                <a:prstClr val="black"/>
              </a:solidFill>
              <a:latin typeface="Arial" charset="0"/>
              <a:cs typeface="Arial" charset="0"/>
            </a:endParaRPr>
          </a:p>
        </p:txBody>
      </p:sp>
      <p:sp>
        <p:nvSpPr>
          <p:cNvPr id="2" name="Slide Number Placeholder 1"/>
          <p:cNvSpPr>
            <a:spLocks noGrp="1"/>
          </p:cNvSpPr>
          <p:nvPr>
            <p:ph type="sldNum" sz="quarter" idx="12"/>
          </p:nvPr>
        </p:nvSpPr>
        <p:spPr>
          <a:xfrm>
            <a:off x="6457950" y="6013450"/>
            <a:ext cx="2325688" cy="708025"/>
          </a:xfrm>
        </p:spPr>
        <p:txBody>
          <a:bodyPr/>
          <a:lstStyle/>
          <a:p>
            <a:fld id="{13C679D3-F19B-4B03-A57D-1935AACC65AE}" type="slidenum">
              <a:rPr lang="en-US" b="1"/>
              <a:pPr/>
              <a:t>17</a:t>
            </a:fld>
            <a:endParaRPr lang="en-US" b="1"/>
          </a:p>
        </p:txBody>
      </p:sp>
      <p:sp>
        <p:nvSpPr>
          <p:cNvPr id="5" name="Rectangle 4"/>
          <p:cNvSpPr/>
          <p:nvPr/>
        </p:nvSpPr>
        <p:spPr>
          <a:xfrm>
            <a:off x="457200" y="1262063"/>
            <a:ext cx="8326438" cy="5355312"/>
          </a:xfrm>
          <a:prstGeom prst="rect">
            <a:avLst/>
          </a:prstGeom>
        </p:spPr>
        <p:txBody>
          <a:bodyPr wrap="square">
            <a:spAutoFit/>
          </a:bodyPr>
          <a:lstStyle/>
          <a:p>
            <a:pPr algn="just">
              <a:buFont typeface="Wingdings" pitchFamily="2" charset="2"/>
              <a:buChar char="§"/>
            </a:pPr>
            <a:r>
              <a:rPr lang="en-US" dirty="0"/>
              <a:t>Under this agreement, which includes a six-year exploration period, the SFF alongside Nilepet will launch a comprehensive aerogravity survey exploration campaign, seismic acquisition and drill wells with great prospectivity. The SFF will also invest in capacity building initiatives, training of South Sudanese citizens, social and community development projects and ensuring local content and the empowerment of women.</a:t>
            </a:r>
          </a:p>
          <a:p>
            <a:pPr algn="just">
              <a:buFont typeface="Wingdings" pitchFamily="2" charset="2"/>
              <a:buChar char="§"/>
            </a:pPr>
            <a:endParaRPr lang="en-US" dirty="0"/>
          </a:p>
          <a:p>
            <a:pPr algn="just">
              <a:buFont typeface="Wingdings" pitchFamily="2" charset="2"/>
              <a:buChar char="§"/>
            </a:pPr>
            <a:r>
              <a:rPr lang="en-US" dirty="0"/>
              <a:t>Concerning the recent oil and gas discovery off our shores, as the Honourable President Cyril Ramaphosa noted in last year’s State of the Nation speech: </a:t>
            </a:r>
          </a:p>
          <a:p>
            <a:pPr algn="just"/>
            <a:r>
              <a:rPr lang="en-US" dirty="0"/>
              <a:t>This could well be a game-changer for our country and will have significant consequences for our country’s energy security and the development of this industry. We congratulate Total and its various partners and wish them well in their endeavours. Government will continue to develop legislation for the sector so that it is properly regulated for the interests of all concerned. </a:t>
            </a:r>
          </a:p>
          <a:p>
            <a:pPr algn="just"/>
            <a:endParaRPr lang="en-US" dirty="0"/>
          </a:p>
          <a:p>
            <a:pPr algn="just">
              <a:buFont typeface="Wingdings" pitchFamily="2" charset="2"/>
              <a:buChar char="§"/>
            </a:pPr>
            <a:r>
              <a:rPr lang="en-US" dirty="0"/>
              <a:t>In light of the need to transition to cleaner energy, the SADC Energy Ministers approved in 2018 the development of the SADC Regional Gas Master Plan covering evaluation of the available gas resources and existing markets, gas utilisation strategy, supply and demand analysis, infrastructure development plans, identification and linkages of value chains as well as institutional, regulatory and fiscal frameworks.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Content Placeholder 2"/>
          <p:cNvSpPr txBox="1">
            <a:spLocks/>
          </p:cNvSpPr>
          <p:nvPr/>
        </p:nvSpPr>
        <p:spPr bwMode="auto">
          <a:xfrm>
            <a:off x="330200" y="1546225"/>
            <a:ext cx="8467725" cy="4362450"/>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pPr>
            <a:endParaRPr lang="en-US" altLang="en-US" sz="2400" b="1">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endParaRPr lang="en-US" altLang="en-US" sz="4400" b="1">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r>
              <a:rPr lang="en-US" altLang="en-US" sz="4400" b="1">
                <a:solidFill>
                  <a:srgbClr val="FFFFFF"/>
                </a:solidFill>
                <a:latin typeface="Century Gothic" pitchFamily="34" charset="0"/>
                <a:ea typeface="Century Gothic" pitchFamily="34" charset="0"/>
                <a:cs typeface="Century Gothic" pitchFamily="34" charset="0"/>
              </a:rPr>
              <a:t>Organizational Environment </a:t>
            </a:r>
          </a:p>
        </p:txBody>
      </p:sp>
      <p:sp>
        <p:nvSpPr>
          <p:cNvPr id="2" name="Slide Number Placeholder 1"/>
          <p:cNvSpPr>
            <a:spLocks noGrp="1"/>
          </p:cNvSpPr>
          <p:nvPr>
            <p:ph type="sldNum" sz="quarter" idx="12"/>
          </p:nvPr>
        </p:nvSpPr>
        <p:spPr>
          <a:xfrm>
            <a:off x="6457950" y="6040438"/>
            <a:ext cx="2339975" cy="681037"/>
          </a:xfrm>
        </p:spPr>
        <p:txBody>
          <a:bodyPr/>
          <a:lstStyle/>
          <a:p>
            <a:fld id="{AE1671DE-8E3E-4FE5-8A28-82EB40E6D2A5}" type="slidenum">
              <a:rPr lang="en-US" b="1"/>
              <a:pPr/>
              <a:t>18</a:t>
            </a:fld>
            <a:endParaRPr lang="en-US"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685800" y="828675"/>
            <a:ext cx="7772400" cy="433388"/>
          </a:xfrm>
        </p:spPr>
        <p:txBody>
          <a:bodyPr anchor="t"/>
          <a:lstStyle/>
          <a:p>
            <a:pPr algn="l" eaLnBrk="1" hangingPunct="1"/>
            <a:r>
              <a:rPr lang="en-ZA" altLang="en-US" sz="2400" b="1">
                <a:solidFill>
                  <a:schemeClr val="bg1"/>
                </a:solidFill>
                <a:latin typeface="Century Gothic" pitchFamily="34" charset="0"/>
                <a:ea typeface="Century Gothic" pitchFamily="34" charset="0"/>
                <a:cs typeface="Century Gothic" pitchFamily="34" charset="0"/>
              </a:rPr>
              <a:t>Organisational Environment</a:t>
            </a:r>
            <a:endParaRPr lang="en-US" altLang="en-US" sz="2400" b="1">
              <a:solidFill>
                <a:schemeClr val="bg1"/>
              </a:solidFill>
              <a:latin typeface="Century Gothic" pitchFamily="34" charset="0"/>
              <a:ea typeface="Century Gothic" pitchFamily="34" charset="0"/>
              <a:cs typeface="Century Gothic" pitchFamily="34" charset="0"/>
            </a:endParaRPr>
          </a:p>
        </p:txBody>
      </p:sp>
      <p:sp>
        <p:nvSpPr>
          <p:cNvPr id="37891" name="Content Placeholder 2"/>
          <p:cNvSpPr txBox="1">
            <a:spLocks/>
          </p:cNvSpPr>
          <p:nvPr/>
        </p:nvSpPr>
        <p:spPr bwMode="auto">
          <a:xfrm>
            <a:off x="431800" y="1514475"/>
            <a:ext cx="8189913" cy="500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50000"/>
              </a:lnSpc>
              <a:buFont typeface="Arial" panose="020B0604020202020204" pitchFamily="34" charset="0"/>
              <a:buNone/>
              <a:defRPr/>
            </a:pPr>
            <a:endParaRPr lang="en-ZA" altLang="en-US" sz="1200" b="1"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457950" y="6059488"/>
            <a:ext cx="2316163" cy="661987"/>
          </a:xfrm>
        </p:spPr>
        <p:txBody>
          <a:bodyPr/>
          <a:lstStyle/>
          <a:p>
            <a:fld id="{E3D4505E-2172-4CF7-BA14-AD01CFF298B5}" type="slidenum">
              <a:rPr lang="en-US" b="1"/>
              <a:pPr/>
              <a:t>19</a:t>
            </a:fld>
            <a:endParaRPr lang="en-US" b="1"/>
          </a:p>
        </p:txBody>
      </p:sp>
      <p:sp>
        <p:nvSpPr>
          <p:cNvPr id="6" name="Rectangle 5"/>
          <p:cNvSpPr/>
          <p:nvPr/>
        </p:nvSpPr>
        <p:spPr>
          <a:xfrm>
            <a:off x="431799" y="1262063"/>
            <a:ext cx="8342313" cy="5355312"/>
          </a:xfrm>
          <a:prstGeom prst="rect">
            <a:avLst/>
          </a:prstGeom>
        </p:spPr>
        <p:txBody>
          <a:bodyPr wrap="square">
            <a:spAutoFit/>
          </a:bodyPr>
          <a:lstStyle/>
          <a:p>
            <a:pPr>
              <a:buFont typeface="Wingdings" pitchFamily="2" charset="2"/>
              <a:buChar char="§"/>
            </a:pPr>
            <a:r>
              <a:rPr lang="en-US" dirty="0"/>
              <a:t>In May 2019 the President announced the reconfiguration of Government which resulted in the creation of a new Department of Mineral Resources and Energy (DMRE) through a merger between the Department of Mineral Resources and the Department of Energy with effect from 01 April 2020. The majority of the 2019/2020 financial year was dedicated at managing the merger, transition, development of the start-up structure for DMRE and winding up the old Department of Energy through the National Macro Organization of Government (NMOG) process</a:t>
            </a:r>
          </a:p>
          <a:p>
            <a:pPr>
              <a:buFont typeface="Wingdings" pitchFamily="2" charset="2"/>
              <a:buChar char="§"/>
            </a:pPr>
            <a:endParaRPr lang="en-US" dirty="0"/>
          </a:p>
          <a:p>
            <a:pPr>
              <a:buFont typeface="Wingdings" pitchFamily="2" charset="2"/>
              <a:buChar char="§"/>
            </a:pPr>
            <a:r>
              <a:rPr lang="en-US" dirty="0"/>
              <a:t> The department will review the DMRE StartUp Organizational Structure to align with the DMRE strategic plan in order to ensure that the Organizational Structure is fit for purpose and implement necessary change management interventions accordingly. </a:t>
            </a:r>
          </a:p>
          <a:p>
            <a:endParaRPr lang="en-US" dirty="0"/>
          </a:p>
          <a:p>
            <a:pPr>
              <a:buFont typeface="Wingdings" pitchFamily="2" charset="2"/>
              <a:buChar char="§"/>
            </a:pPr>
            <a:r>
              <a:rPr lang="en-US" dirty="0"/>
              <a:t>The DoE 2019/2020 financial year end resulted in 597 post with 534 employees and 36 employees employed additional to the establishment until 31 March 2020. A vacancy rate of 10, 6% was observed at the end of the period which is 6% down from the previous financial year. The turnover rate of 16.1% was significantly higher than previous years but was due to the end of contracts which coincided with the merger date of the DMRE.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txBox="1">
            <a:spLocks/>
          </p:cNvSpPr>
          <p:nvPr/>
        </p:nvSpPr>
        <p:spPr bwMode="auto">
          <a:xfrm>
            <a:off x="104775" y="1747838"/>
            <a:ext cx="8542338" cy="3933825"/>
          </a:xfrm>
          <a:prstGeom prst="rect">
            <a:avLst/>
          </a:prstGeom>
          <a:noFill/>
          <a:ln w="9525">
            <a:noFill/>
            <a:miter lim="800000"/>
            <a:headEnd/>
            <a:tailEnd/>
          </a:ln>
        </p:spPr>
        <p:txBody>
          <a:bodyPr/>
          <a:lstStyle/>
          <a:p>
            <a:pPr algn="ctr" eaLnBrk="1" fontAlgn="auto" hangingPunct="1">
              <a:lnSpc>
                <a:spcPct val="170000"/>
              </a:lnSpc>
              <a:spcBef>
                <a:spcPts val="975"/>
              </a:spcBef>
              <a:spcAft>
                <a:spcPts val="0"/>
              </a:spcAft>
              <a:defRPr/>
            </a:pPr>
            <a:r>
              <a:rPr lang="en-ZA" sz="2900" b="1" i="1" dirty="0">
                <a:solidFill>
                  <a:prstClr val="black"/>
                </a:solidFill>
                <a:latin typeface="Calibri Light"/>
              </a:rPr>
              <a:t>Briefing by the Department of Mineral Resources and Energy on its 2019/20</a:t>
            </a:r>
          </a:p>
          <a:p>
            <a:pPr lvl="0" algn="ctr" eaLnBrk="1" fontAlgn="auto" hangingPunct="1">
              <a:lnSpc>
                <a:spcPct val="170000"/>
              </a:lnSpc>
              <a:spcBef>
                <a:spcPts val="975"/>
              </a:spcBef>
              <a:spcAft>
                <a:spcPts val="0"/>
              </a:spcAft>
              <a:defRPr/>
            </a:pPr>
            <a:r>
              <a:rPr lang="en-ZA" sz="2900" b="1" i="1" dirty="0">
                <a:solidFill>
                  <a:prstClr val="black"/>
                </a:solidFill>
                <a:latin typeface="Calibri Light"/>
              </a:rPr>
              <a:t>Annual Report</a:t>
            </a:r>
            <a:endParaRPr lang="en-ZA" sz="2100" b="1" dirty="0">
              <a:solidFill>
                <a:prstClr val="black"/>
              </a:solidFill>
              <a:latin typeface="Calibri Light"/>
            </a:endParaRPr>
          </a:p>
          <a:p>
            <a:pPr lvl="0" algn="r" eaLnBrk="1" fontAlgn="auto" hangingPunct="1">
              <a:spcBef>
                <a:spcPts val="975"/>
              </a:spcBef>
              <a:spcAft>
                <a:spcPts val="0"/>
              </a:spcAft>
              <a:defRPr/>
            </a:pPr>
            <a:endParaRPr lang="en-ZA" sz="2100" b="1" dirty="0">
              <a:solidFill>
                <a:prstClr val="black"/>
              </a:solidFill>
              <a:latin typeface="Arial Narrow" panose="020B0606020202030204" pitchFamily="34" charset="0"/>
            </a:endParaRPr>
          </a:p>
          <a:p>
            <a:pPr lvl="0" algn="r" eaLnBrk="1" fontAlgn="auto" hangingPunct="1">
              <a:spcBef>
                <a:spcPts val="975"/>
              </a:spcBef>
              <a:spcAft>
                <a:spcPts val="0"/>
              </a:spcAft>
              <a:defRPr/>
            </a:pPr>
            <a:endParaRPr lang="en-ZA" sz="2100" b="1" dirty="0">
              <a:solidFill>
                <a:prstClr val="black"/>
              </a:solidFill>
              <a:latin typeface="Arial Narrow" panose="020B0606020202030204" pitchFamily="34" charset="0"/>
            </a:endParaRPr>
          </a:p>
          <a:p>
            <a:pPr lvl="0" algn="r" eaLnBrk="1" fontAlgn="auto" hangingPunct="1">
              <a:spcBef>
                <a:spcPts val="975"/>
              </a:spcBef>
              <a:spcAft>
                <a:spcPts val="0"/>
              </a:spcAft>
              <a:defRPr/>
            </a:pPr>
            <a:r>
              <a:rPr lang="en-ZA" sz="2100" b="1" i="1" dirty="0">
                <a:solidFill>
                  <a:prstClr val="black"/>
                </a:solidFill>
                <a:latin typeface="+mn-lt"/>
              </a:rPr>
              <a:t>ADV T MOKOENA</a:t>
            </a:r>
          </a:p>
          <a:p>
            <a:pPr lvl="0" algn="r" eaLnBrk="1" fontAlgn="auto" hangingPunct="1">
              <a:spcBef>
                <a:spcPts val="975"/>
              </a:spcBef>
              <a:spcAft>
                <a:spcPts val="0"/>
              </a:spcAft>
              <a:defRPr/>
            </a:pPr>
            <a:r>
              <a:rPr lang="en-ZA" sz="2100" b="1" i="1" dirty="0">
                <a:solidFill>
                  <a:prstClr val="black"/>
                </a:solidFill>
                <a:latin typeface="+mn-lt"/>
              </a:rPr>
              <a:t>DIRECTOR GENERAL</a:t>
            </a:r>
          </a:p>
          <a:p>
            <a:pPr lvl="0" algn="r" eaLnBrk="1" fontAlgn="auto" hangingPunct="1">
              <a:spcBef>
                <a:spcPts val="975"/>
              </a:spcBef>
              <a:spcAft>
                <a:spcPts val="0"/>
              </a:spcAft>
              <a:defRPr/>
            </a:pPr>
            <a:r>
              <a:rPr lang="en-ZA" sz="2100" b="1" i="1" dirty="0">
                <a:solidFill>
                  <a:prstClr val="black"/>
                </a:solidFill>
                <a:latin typeface="+mn-lt"/>
              </a:rPr>
              <a:t>DATE: 02 February 2021</a:t>
            </a:r>
          </a:p>
        </p:txBody>
      </p:sp>
      <p:sp>
        <p:nvSpPr>
          <p:cNvPr id="2" name="Slide Number Placeholder 1"/>
          <p:cNvSpPr>
            <a:spLocks noGrp="1"/>
          </p:cNvSpPr>
          <p:nvPr>
            <p:ph type="sldNum" sz="quarter" idx="12"/>
          </p:nvPr>
        </p:nvSpPr>
        <p:spPr>
          <a:xfrm>
            <a:off x="6704013" y="6167438"/>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19289A-52DE-4F23-B311-234274282F3D}" type="slidenum">
              <a:rPr kumimoji="0" lang="en-US" sz="1400" b="1"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1"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59496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685800" y="828675"/>
            <a:ext cx="7772400" cy="433388"/>
          </a:xfrm>
        </p:spPr>
        <p:txBody>
          <a:bodyPr anchor="t"/>
          <a:lstStyle/>
          <a:p>
            <a:pPr algn="l" eaLnBrk="1" hangingPunct="1"/>
            <a:r>
              <a:rPr lang="en-ZA" altLang="en-US" sz="2400" b="1">
                <a:solidFill>
                  <a:schemeClr val="bg1"/>
                </a:solidFill>
                <a:latin typeface="Century Gothic" pitchFamily="34" charset="0"/>
                <a:ea typeface="Century Gothic" pitchFamily="34" charset="0"/>
                <a:cs typeface="Century Gothic" pitchFamily="34" charset="0"/>
              </a:rPr>
              <a:t>Organisational Environment</a:t>
            </a:r>
            <a:endParaRPr lang="en-US" altLang="en-US" sz="2400" b="1">
              <a:solidFill>
                <a:schemeClr val="bg1"/>
              </a:solidFill>
              <a:latin typeface="Century Gothic" pitchFamily="34" charset="0"/>
              <a:ea typeface="Century Gothic" pitchFamily="34" charset="0"/>
              <a:cs typeface="Century Gothic" pitchFamily="34" charset="0"/>
            </a:endParaRPr>
          </a:p>
        </p:txBody>
      </p:sp>
      <p:sp>
        <p:nvSpPr>
          <p:cNvPr id="41987" name="Content Placeholder 2"/>
          <p:cNvSpPr txBox="1">
            <a:spLocks/>
          </p:cNvSpPr>
          <p:nvPr/>
        </p:nvSpPr>
        <p:spPr bwMode="auto">
          <a:xfrm>
            <a:off x="346075" y="1649413"/>
            <a:ext cx="8450263" cy="4208462"/>
          </a:xfrm>
          <a:prstGeom prst="rect">
            <a:avLst/>
          </a:prstGeom>
          <a:noFill/>
          <a:ln w="9525">
            <a:noFill/>
            <a:miter lim="800000"/>
            <a:headEnd/>
            <a:tailEnd/>
          </a:ln>
        </p:spPr>
        <p:txBody>
          <a:bodyPr/>
          <a:lstStyle/>
          <a:p>
            <a:pPr marL="228600" indent="-228600" algn="just" eaLnBrk="1" hangingPunct="1">
              <a:spcBef>
                <a:spcPts val="1000"/>
              </a:spcBef>
              <a:buFont typeface="Wingdings" pitchFamily="2" charset="2"/>
              <a:buChar char="§"/>
            </a:pPr>
            <a:r>
              <a:rPr lang="en-US" altLang="en-US" dirty="0">
                <a:solidFill>
                  <a:srgbClr val="000000"/>
                </a:solidFill>
                <a:latin typeface="+mn-lt"/>
                <a:cs typeface="Arial" charset="0"/>
              </a:rPr>
              <a:t>Training and Development continued for the year under review with 21 Bursaries issued to employees, 36 Learnerships, 22 Internships and 225 Skills Programmes being implemented. Training programs were implemented in line with the Workplace Skills Plan (WSP) and a set target of 60 was achieved and exceeded to 64. </a:t>
            </a:r>
          </a:p>
          <a:p>
            <a:pPr marL="228600" indent="-228600" algn="just" eaLnBrk="1" hangingPunct="1">
              <a:spcBef>
                <a:spcPts val="1000"/>
              </a:spcBef>
              <a:buFont typeface="Wingdings" pitchFamily="2" charset="2"/>
              <a:buChar char="§"/>
            </a:pPr>
            <a:r>
              <a:rPr lang="en-US" altLang="en-US" dirty="0">
                <a:solidFill>
                  <a:srgbClr val="000000"/>
                </a:solidFill>
                <a:latin typeface="+mn-lt"/>
                <a:cs typeface="Arial" charset="0"/>
              </a:rPr>
              <a:t>Although there was no Employee Health and Wellness (EHW) service provider for the year, Health and Wellness activities were hosted during the year including events and wellness clinics. The process of procuring the EHW services was stopped because of the impending merger between DOE and DMR to form DMRE. Professional services were procured through Supply Chain Management (SCM) process when required by the officials and their family members.  </a:t>
            </a:r>
          </a:p>
          <a:p>
            <a:pPr marL="228600" indent="-228600" algn="just" eaLnBrk="1" hangingPunct="1">
              <a:spcBef>
                <a:spcPts val="1000"/>
              </a:spcBef>
              <a:buFont typeface="Wingdings" pitchFamily="2" charset="2"/>
              <a:buChar char="§"/>
            </a:pPr>
            <a:r>
              <a:rPr lang="en-US" altLang="en-US" dirty="0">
                <a:solidFill>
                  <a:srgbClr val="000000"/>
                </a:solidFill>
                <a:latin typeface="+mn-lt"/>
                <a:cs typeface="Arial" charset="0"/>
              </a:rPr>
              <a:t> Two duly authorised employee unions namely, the National Education, Health and Allied Workers' Union (NEHAWU) and the Public Service Association (PSA) represent workers. NEHAWU organizes state, health, education and welfare workers. PSA represents public servants, public service pensioners, and employees of quasi-state institutions. Additional discussion and descriptive statistics concerning human resources may be found in Part D of this report. </a:t>
            </a:r>
          </a:p>
          <a:p>
            <a:pPr marL="228600" indent="-228600" algn="just" eaLnBrk="1" hangingPunct="1">
              <a:spcBef>
                <a:spcPts val="1000"/>
              </a:spcBef>
              <a:buFont typeface="Wingdings" pitchFamily="2" charset="2"/>
              <a:buChar char="§"/>
            </a:pPr>
            <a:r>
              <a:rPr lang="en-US" altLang="en-US" dirty="0">
                <a:solidFill>
                  <a:srgbClr val="000000"/>
                </a:solidFill>
                <a:latin typeface="+mn-lt"/>
                <a:cs typeface="Arial" charset="0"/>
              </a:rPr>
              <a:t> </a:t>
            </a:r>
            <a:endParaRPr lang="en-ZA" altLang="en-US" dirty="0">
              <a:solidFill>
                <a:srgbClr val="000000"/>
              </a:solidFill>
              <a:latin typeface="+mn-lt"/>
              <a:cs typeface="Arial" charset="0"/>
            </a:endParaRPr>
          </a:p>
        </p:txBody>
      </p:sp>
      <p:sp>
        <p:nvSpPr>
          <p:cNvPr id="2" name="Slide Number Placeholder 1"/>
          <p:cNvSpPr>
            <a:spLocks noGrp="1"/>
          </p:cNvSpPr>
          <p:nvPr>
            <p:ph type="sldNum" sz="quarter" idx="12"/>
          </p:nvPr>
        </p:nvSpPr>
        <p:spPr>
          <a:xfrm>
            <a:off x="6457950" y="6021388"/>
            <a:ext cx="2338388" cy="700087"/>
          </a:xfrm>
        </p:spPr>
        <p:txBody>
          <a:bodyPr/>
          <a:lstStyle/>
          <a:p>
            <a:fld id="{A34B8B60-F111-4A16-88B0-1EADE4DD1839}" type="slidenum">
              <a:rPr lang="en-US" b="1"/>
              <a:pPr/>
              <a:t>20</a:t>
            </a:fld>
            <a:endParaRPr 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Content Placeholder 2"/>
          <p:cNvSpPr txBox="1">
            <a:spLocks/>
          </p:cNvSpPr>
          <p:nvPr/>
        </p:nvSpPr>
        <p:spPr bwMode="auto">
          <a:xfrm>
            <a:off x="330200" y="1114425"/>
            <a:ext cx="8467725" cy="4362450"/>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pPr>
            <a:endParaRPr lang="en-US" altLang="en-US" sz="2400" b="1" dirty="0">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endParaRPr lang="en-US" altLang="en-US" sz="4400" b="1" dirty="0">
              <a:solidFill>
                <a:srgbClr val="FFFFFF"/>
              </a:solidFill>
              <a:latin typeface="Century Gothic" pitchFamily="34" charset="0"/>
              <a:ea typeface="Century Gothic" pitchFamily="34" charset="0"/>
              <a:cs typeface="Century Gothic" pitchFamily="34" charset="0"/>
            </a:endParaRPr>
          </a:p>
          <a:p>
            <a:pPr algn="ctr" eaLnBrk="1" hangingPunct="1">
              <a:lnSpc>
                <a:spcPct val="90000"/>
              </a:lnSpc>
              <a:spcBef>
                <a:spcPts val="1000"/>
              </a:spcBef>
              <a:buFont typeface="Arial" charset="0"/>
              <a:buNone/>
            </a:pPr>
            <a:r>
              <a:rPr lang="en-ZA" altLang="en-US" sz="4400" b="1" dirty="0">
                <a:solidFill>
                  <a:srgbClr val="FFFFFF"/>
                </a:solidFill>
                <a:latin typeface="Century Gothic" pitchFamily="34" charset="0"/>
                <a:ea typeface="Century Gothic" pitchFamily="34" charset="0"/>
                <a:cs typeface="Century Gothic" pitchFamily="34" charset="0"/>
              </a:rPr>
              <a:t>DETAILED PERFORMANCE TABLES FOR THE 2019/20 ANNUAL REPORT </a:t>
            </a:r>
          </a:p>
          <a:p>
            <a:pPr algn="ctr" eaLnBrk="1" hangingPunct="1">
              <a:lnSpc>
                <a:spcPct val="90000"/>
              </a:lnSpc>
              <a:spcBef>
                <a:spcPts val="1000"/>
              </a:spcBef>
              <a:buFont typeface="Arial" charset="0"/>
              <a:buNone/>
            </a:pPr>
            <a:r>
              <a:rPr lang="en-US" altLang="en-US" sz="4400" b="1" dirty="0">
                <a:solidFill>
                  <a:srgbClr val="FFFFFF"/>
                </a:solidFill>
                <a:latin typeface="Century Gothic" pitchFamily="34" charset="0"/>
                <a:ea typeface="Century Gothic" pitchFamily="34" charset="0"/>
                <a:cs typeface="Century Gothic" pitchFamily="34" charset="0"/>
              </a:rPr>
              <a:t> </a:t>
            </a:r>
          </a:p>
        </p:txBody>
      </p:sp>
      <p:sp>
        <p:nvSpPr>
          <p:cNvPr id="2" name="Slide Number Placeholder 1"/>
          <p:cNvSpPr>
            <a:spLocks noGrp="1"/>
          </p:cNvSpPr>
          <p:nvPr>
            <p:ph type="sldNum" sz="quarter" idx="12"/>
          </p:nvPr>
        </p:nvSpPr>
        <p:spPr>
          <a:xfrm>
            <a:off x="6457950" y="6122988"/>
            <a:ext cx="2339975" cy="598487"/>
          </a:xfrm>
        </p:spPr>
        <p:txBody>
          <a:bodyPr/>
          <a:lstStyle/>
          <a:p>
            <a:fld id="{7EA065B8-C866-4582-9277-11ED845F23E0}" type="slidenum">
              <a:rPr lang="en-US" b="1"/>
              <a:pPr/>
              <a:t>21</a:t>
            </a:fld>
            <a:endParaRPr 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685800" y="828675"/>
            <a:ext cx="7772400" cy="433388"/>
          </a:xfrm>
        </p:spPr>
        <p:txBody>
          <a:bodyPr anchor="t"/>
          <a:lstStyle/>
          <a:p>
            <a:pPr algn="l"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Programme 1: Governance and Compliance</a:t>
            </a:r>
          </a:p>
        </p:txBody>
      </p:sp>
      <p:sp>
        <p:nvSpPr>
          <p:cNvPr id="2" name="Slide Number Placeholder 1"/>
          <p:cNvSpPr>
            <a:spLocks noGrp="1"/>
          </p:cNvSpPr>
          <p:nvPr>
            <p:ph type="sldNum" sz="quarter" idx="12"/>
          </p:nvPr>
        </p:nvSpPr>
        <p:spPr>
          <a:xfrm>
            <a:off x="6726238" y="6245225"/>
            <a:ext cx="2057400" cy="365125"/>
          </a:xfrm>
        </p:spPr>
        <p:txBody>
          <a:bodyPr/>
          <a:lstStyle/>
          <a:p>
            <a:fld id="{6178EE3F-FB11-47F8-A4F1-3C7D765D748B}" type="slidenum">
              <a:rPr lang="en-US" b="1"/>
              <a:pPr/>
              <a:t>22</a:t>
            </a:fld>
            <a:endParaRPr lang="en-US" b="1"/>
          </a:p>
        </p:txBody>
      </p:sp>
      <p:graphicFrame>
        <p:nvGraphicFramePr>
          <p:cNvPr id="9" name="Table 8"/>
          <p:cNvGraphicFramePr>
            <a:graphicFrameLocks noGrp="1"/>
          </p:cNvGraphicFramePr>
          <p:nvPr>
            <p:extLst>
              <p:ext uri="{D42A27DB-BD31-4B8C-83A1-F6EECF244321}">
                <p14:modId xmlns:p14="http://schemas.microsoft.com/office/powerpoint/2010/main" xmlns="" val="3496587113"/>
              </p:ext>
            </p:extLst>
          </p:nvPr>
        </p:nvGraphicFramePr>
        <p:xfrm>
          <a:off x="512617" y="1440874"/>
          <a:ext cx="8271020" cy="5113376"/>
        </p:xfrm>
        <a:graphic>
          <a:graphicData uri="http://schemas.openxmlformats.org/drawingml/2006/table">
            <a:tbl>
              <a:tblPr/>
              <a:tblGrid>
                <a:gridCol w="1593731">
                  <a:extLst>
                    <a:ext uri="{9D8B030D-6E8A-4147-A177-3AD203B41FA5}">
                      <a16:colId xmlns:a16="http://schemas.microsoft.com/office/drawing/2014/main" xmlns="" val="20000"/>
                    </a:ext>
                  </a:extLst>
                </a:gridCol>
                <a:gridCol w="1517202">
                  <a:extLst>
                    <a:ext uri="{9D8B030D-6E8A-4147-A177-3AD203B41FA5}">
                      <a16:colId xmlns:a16="http://schemas.microsoft.com/office/drawing/2014/main" xmlns="" val="20001"/>
                    </a:ext>
                  </a:extLst>
                </a:gridCol>
                <a:gridCol w="1822246">
                  <a:extLst>
                    <a:ext uri="{9D8B030D-6E8A-4147-A177-3AD203B41FA5}">
                      <a16:colId xmlns:a16="http://schemas.microsoft.com/office/drawing/2014/main" xmlns="" val="20002"/>
                    </a:ext>
                  </a:extLst>
                </a:gridCol>
                <a:gridCol w="1870947">
                  <a:extLst>
                    <a:ext uri="{9D8B030D-6E8A-4147-A177-3AD203B41FA5}">
                      <a16:colId xmlns:a16="http://schemas.microsoft.com/office/drawing/2014/main" xmlns="" val="20003"/>
                    </a:ext>
                  </a:extLst>
                </a:gridCol>
                <a:gridCol w="1466894">
                  <a:extLst>
                    <a:ext uri="{9D8B030D-6E8A-4147-A177-3AD203B41FA5}">
                      <a16:colId xmlns:a16="http://schemas.microsoft.com/office/drawing/2014/main" xmlns="" val="20004"/>
                    </a:ext>
                  </a:extLst>
                </a:gridCol>
              </a:tblGrid>
              <a:tr h="309892">
                <a:tc gridSpan="5">
                  <a:txBody>
                    <a:bodyPr/>
                    <a:lstStyle/>
                    <a:p>
                      <a:pPr algn="ctr">
                        <a:lnSpc>
                          <a:spcPct val="115000"/>
                        </a:lnSpc>
                        <a:spcAft>
                          <a:spcPts val="0"/>
                        </a:spcAft>
                      </a:pPr>
                      <a:r>
                        <a:rPr lang="en-ZA" sz="1800" b="1" dirty="0">
                          <a:solidFill>
                            <a:srgbClr val="000000"/>
                          </a:solidFill>
                          <a:latin typeface="Calibri"/>
                          <a:ea typeface="Times New Roman"/>
                          <a:cs typeface="Calibri"/>
                        </a:rPr>
                        <a:t>Strategic Objective 1.1-1.5</a:t>
                      </a:r>
                      <a:endParaRPr lang="en-US" sz="18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8037">
                <a:tc gridSpan="5">
                  <a:txBody>
                    <a:bodyPr/>
                    <a:lstStyle/>
                    <a:p>
                      <a:pPr algn="ctr">
                        <a:lnSpc>
                          <a:spcPct val="115000"/>
                        </a:lnSpc>
                        <a:spcAft>
                          <a:spcPts val="0"/>
                        </a:spcAft>
                      </a:pPr>
                      <a:r>
                        <a:rPr lang="en-ZA" sz="1800" b="1" dirty="0">
                          <a:solidFill>
                            <a:srgbClr val="000000"/>
                          </a:solidFill>
                          <a:latin typeface="Arial"/>
                          <a:ea typeface="Times New Roman"/>
                          <a:cs typeface="Times New Roman"/>
                        </a:rPr>
                        <a:t>Programme 1: Administration</a:t>
                      </a:r>
                      <a:endParaRPr lang="en-US" sz="18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304119">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Deviations from Planned Targets to 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Comments on Deviations</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522357">
                <a:tc>
                  <a:txBody>
                    <a:bodyPr/>
                    <a:lstStyle/>
                    <a:p>
                      <a:pPr>
                        <a:lnSpc>
                          <a:spcPct val="115000"/>
                        </a:lnSpc>
                        <a:spcAft>
                          <a:spcPts val="0"/>
                        </a:spcAft>
                      </a:pPr>
                      <a:r>
                        <a:rPr lang="en-ZA" sz="1200" dirty="0">
                          <a:solidFill>
                            <a:srgbClr val="000000"/>
                          </a:solidFill>
                          <a:latin typeface="Arial"/>
                          <a:ea typeface="Times New Roman"/>
                          <a:cs typeface="Times New Roman"/>
                        </a:rPr>
                        <a:t>SOEs Strategic Plans, Corporate Plans &amp; Shareholder Compacts approved</a:t>
                      </a:r>
                      <a:endParaRPr lang="en-US" sz="1200" dirty="0">
                        <a:latin typeface="Calibri"/>
                        <a:ea typeface="Calibri"/>
                        <a:cs typeface="Times New Roman"/>
                      </a:endParaRPr>
                    </a:p>
                    <a:p>
                      <a:pPr>
                        <a:lnSpc>
                          <a:spcPct val="115000"/>
                        </a:lnSpc>
                        <a:spcAft>
                          <a:spcPts val="0"/>
                        </a:spcAft>
                      </a:pPr>
                      <a:r>
                        <a:rPr lang="en-ZA" sz="1200" i="1" dirty="0">
                          <a:solidFill>
                            <a:srgbClr val="000000"/>
                          </a:solidFill>
                          <a:latin typeface="Arial"/>
                          <a:ea typeface="Times New Roman"/>
                          <a:cs typeface="Times New Roman"/>
                        </a:rPr>
                        <a:t>(Governance &amp; Compliance branch)</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Arial"/>
                          <a:ea typeface="Times New Roman"/>
                          <a:cs typeface="Times New Roman"/>
                        </a:rPr>
                        <a:t>SOEs Strategic Plans, Corporate Plans &amp; Shareholder Compacts submitted to the Minister</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Partially Achieved </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SOEs Strategic Plans, Corporate Plans &amp; Shareholder Compacts with the exception of Central Energy Fund (CEF) were received and approved.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CEF requested extension for submission of Corporate Plan.</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CEF’s request for extension was approved by the Minister.</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22357">
                <a:tc>
                  <a:txBody>
                    <a:bodyPr/>
                    <a:lstStyle/>
                    <a:p>
                      <a:pPr>
                        <a:lnSpc>
                          <a:spcPct val="115000"/>
                        </a:lnSpc>
                        <a:spcAft>
                          <a:spcPts val="0"/>
                        </a:spcAft>
                      </a:pPr>
                      <a:r>
                        <a:rPr lang="en-ZA" sz="1200">
                          <a:solidFill>
                            <a:srgbClr val="000000"/>
                          </a:solidFill>
                          <a:latin typeface="Arial"/>
                          <a:ea typeface="Times New Roman"/>
                          <a:cs typeface="Times New Roman"/>
                        </a:rPr>
                        <a:t>Number of foreign participants to advance energy agenda with the rest of the world</a:t>
                      </a:r>
                      <a:endParaRPr lang="en-US" sz="1200">
                        <a:latin typeface="Calibri"/>
                        <a:ea typeface="Calibri"/>
                        <a:cs typeface="Times New Roman"/>
                      </a:endParaRPr>
                    </a:p>
                    <a:p>
                      <a:pPr>
                        <a:lnSpc>
                          <a:spcPct val="115000"/>
                        </a:lnSpc>
                        <a:spcAft>
                          <a:spcPts val="0"/>
                        </a:spcAft>
                      </a:pPr>
                      <a:r>
                        <a:rPr lang="en-ZA" sz="1200" i="1">
                          <a:solidFill>
                            <a:srgbClr val="000000"/>
                          </a:solidFill>
                          <a:latin typeface="Arial"/>
                          <a:ea typeface="Times New Roman"/>
                          <a:cs typeface="Times New Roman"/>
                        </a:rPr>
                        <a:t>(Governance &amp; Compliance branch)</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Arial"/>
                          <a:ea typeface="Times New Roman"/>
                          <a:cs typeface="Times New Roman"/>
                        </a:rPr>
                        <a:t>18 foreign participants to advance energy agenda with the rest of the world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Achieved</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24 foreign participants to advance energy agenda with the rest of the world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+6</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6 additional bilateral arrangements were conducted.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85800" y="828675"/>
            <a:ext cx="7772400" cy="433388"/>
          </a:xfrm>
        </p:spPr>
        <p:txBody>
          <a:bodyPr anchor="t"/>
          <a:lstStyle/>
          <a:p>
            <a:pPr algn="l" eaLnBrk="1" hangingPunct="1">
              <a:lnSpc>
                <a:spcPct val="100000"/>
              </a:lnSpc>
            </a:pPr>
            <a:r>
              <a:rPr lang="fr-FR" altLang="en-US" sz="2000" b="1" dirty="0">
                <a:solidFill>
                  <a:schemeClr val="bg1"/>
                </a:solidFill>
                <a:latin typeface="Century Gothic" pitchFamily="34" charset="0"/>
                <a:ea typeface="Century Gothic" pitchFamily="34" charset="0"/>
                <a:cs typeface="Century Gothic" pitchFamily="34" charset="0"/>
              </a:rPr>
              <a:t>Programme 1: Governance and Compliance</a:t>
            </a:r>
            <a:r>
              <a:rPr lang="fr-FR" altLang="en-US" sz="1600" b="1" dirty="0">
                <a:solidFill>
                  <a:schemeClr val="bg1"/>
                </a:solidFill>
                <a:latin typeface="Century Gothic" pitchFamily="34" charset="0"/>
                <a:ea typeface="Century Gothic" pitchFamily="34" charset="0"/>
                <a:cs typeface="Century Gothic" pitchFamily="34" charset="0"/>
              </a:rPr>
              <a:t/>
            </a:r>
            <a:br>
              <a:rPr lang="fr-FR" altLang="en-US" sz="1600" b="1" dirty="0">
                <a:solidFill>
                  <a:schemeClr val="bg1"/>
                </a:solidFill>
                <a:latin typeface="Century Gothic" pitchFamily="34" charset="0"/>
                <a:ea typeface="Century Gothic" pitchFamily="34" charset="0"/>
                <a:cs typeface="Century Gothic" pitchFamily="34" charset="0"/>
              </a:rPr>
            </a:br>
            <a:endParaRPr lang="fr-FR" altLang="en-US" sz="16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105525"/>
            <a:ext cx="2354263" cy="615950"/>
          </a:xfrm>
        </p:spPr>
        <p:txBody>
          <a:bodyPr/>
          <a:lstStyle/>
          <a:p>
            <a:fld id="{8CE7AE0A-77F6-4419-8DC4-85C6EA032E84}" type="slidenum">
              <a:rPr lang="en-US" b="1"/>
              <a:pPr/>
              <a:t>23</a:t>
            </a:fld>
            <a:endParaRPr lang="en-US" b="1"/>
          </a:p>
        </p:txBody>
      </p:sp>
      <p:graphicFrame>
        <p:nvGraphicFramePr>
          <p:cNvPr id="5" name="Table 4"/>
          <p:cNvGraphicFramePr>
            <a:graphicFrameLocks noGrp="1"/>
          </p:cNvGraphicFramePr>
          <p:nvPr/>
        </p:nvGraphicFramePr>
        <p:xfrm>
          <a:off x="387927" y="1461901"/>
          <a:ext cx="8424285" cy="5110425"/>
        </p:xfrm>
        <a:graphic>
          <a:graphicData uri="http://schemas.openxmlformats.org/drawingml/2006/table">
            <a:tbl>
              <a:tblPr/>
              <a:tblGrid>
                <a:gridCol w="1623262">
                  <a:extLst>
                    <a:ext uri="{9D8B030D-6E8A-4147-A177-3AD203B41FA5}">
                      <a16:colId xmlns:a16="http://schemas.microsoft.com/office/drawing/2014/main" xmlns="" val="20000"/>
                    </a:ext>
                  </a:extLst>
                </a:gridCol>
                <a:gridCol w="1545317">
                  <a:extLst>
                    <a:ext uri="{9D8B030D-6E8A-4147-A177-3AD203B41FA5}">
                      <a16:colId xmlns:a16="http://schemas.microsoft.com/office/drawing/2014/main" xmlns="" val="20001"/>
                    </a:ext>
                  </a:extLst>
                </a:gridCol>
                <a:gridCol w="1856013">
                  <a:extLst>
                    <a:ext uri="{9D8B030D-6E8A-4147-A177-3AD203B41FA5}">
                      <a16:colId xmlns:a16="http://schemas.microsoft.com/office/drawing/2014/main" xmlns="" val="20002"/>
                    </a:ext>
                  </a:extLst>
                </a:gridCol>
                <a:gridCol w="1905616">
                  <a:extLst>
                    <a:ext uri="{9D8B030D-6E8A-4147-A177-3AD203B41FA5}">
                      <a16:colId xmlns:a16="http://schemas.microsoft.com/office/drawing/2014/main" xmlns="" val="20003"/>
                    </a:ext>
                  </a:extLst>
                </a:gridCol>
                <a:gridCol w="1494077">
                  <a:extLst>
                    <a:ext uri="{9D8B030D-6E8A-4147-A177-3AD203B41FA5}">
                      <a16:colId xmlns:a16="http://schemas.microsoft.com/office/drawing/2014/main" xmlns="" val="20004"/>
                    </a:ext>
                  </a:extLst>
                </a:gridCol>
              </a:tblGrid>
              <a:tr h="261465">
                <a:tc gridSpan="5">
                  <a:txBody>
                    <a:bodyPr/>
                    <a:lstStyle/>
                    <a:p>
                      <a:pPr algn="ctr">
                        <a:lnSpc>
                          <a:spcPct val="115000"/>
                        </a:lnSpc>
                        <a:spcAft>
                          <a:spcPts val="0"/>
                        </a:spcAft>
                      </a:pPr>
                      <a:r>
                        <a:rPr lang="en-ZA" sz="1200" b="1" dirty="0">
                          <a:solidFill>
                            <a:srgbClr val="000000"/>
                          </a:solidFill>
                          <a:latin typeface="Calibri"/>
                          <a:ea typeface="Times New Roman"/>
                          <a:cs typeface="Calibri"/>
                        </a:rPr>
                        <a:t>Strategic Objective 1.1-1.5</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61465">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1: Administration</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232638">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Deviations from Planned Targets to 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Comments on Deviations</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1646379">
                <a:tc>
                  <a:txBody>
                    <a:bodyPr/>
                    <a:lstStyle/>
                    <a:p>
                      <a:pPr>
                        <a:lnSpc>
                          <a:spcPct val="115000"/>
                        </a:lnSpc>
                        <a:spcAft>
                          <a:spcPts val="0"/>
                        </a:spcAft>
                      </a:pPr>
                      <a:r>
                        <a:rPr lang="en-ZA" sz="1200">
                          <a:solidFill>
                            <a:srgbClr val="000000"/>
                          </a:solidFill>
                          <a:latin typeface="Arial"/>
                          <a:ea typeface="Times New Roman"/>
                          <a:cs typeface="Times New Roman"/>
                        </a:rPr>
                        <a:t>Number of foreign participants to advance the African Agenda in the energy sector with African countries</a:t>
                      </a:r>
                      <a:endParaRPr lang="en-US" sz="1200">
                        <a:latin typeface="Calibri"/>
                        <a:ea typeface="Calibri"/>
                        <a:cs typeface="Times New Roman"/>
                      </a:endParaRPr>
                    </a:p>
                    <a:p>
                      <a:pPr>
                        <a:lnSpc>
                          <a:spcPct val="115000"/>
                        </a:lnSpc>
                        <a:spcAft>
                          <a:spcPts val="0"/>
                        </a:spcAft>
                      </a:pPr>
                      <a:r>
                        <a:rPr lang="en-ZA" sz="1200" i="1">
                          <a:solidFill>
                            <a:srgbClr val="000000"/>
                          </a:solidFill>
                          <a:latin typeface="Arial"/>
                          <a:ea typeface="Times New Roman"/>
                          <a:cs typeface="Times New Roman"/>
                        </a:rPr>
                        <a:t>(Governance &amp; Compliance branch)</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Arial"/>
                          <a:ea typeface="Times New Roman"/>
                          <a:cs typeface="Times New Roman"/>
                        </a:rPr>
                        <a:t>10 foreign participants to advance the African Agenda in the energy sector with African countries</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Achieved</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10 foreign participants to advance the African Agenda in the energy sector with African countries</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None</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None</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46379">
                <a:tc>
                  <a:txBody>
                    <a:bodyPr/>
                    <a:lstStyle/>
                    <a:p>
                      <a:pPr>
                        <a:lnSpc>
                          <a:spcPct val="115000"/>
                        </a:lnSpc>
                        <a:spcAft>
                          <a:spcPts val="0"/>
                        </a:spcAft>
                      </a:pPr>
                      <a:r>
                        <a:rPr lang="en-US" sz="1200" dirty="0">
                          <a:latin typeface="Arial"/>
                          <a:ea typeface="Calibri"/>
                          <a:cs typeface="Times New Roman"/>
                        </a:rPr>
                        <a:t>Number of foreign participants to advance the African Agenda in the energy sector with multilaterals</a:t>
                      </a:r>
                      <a:endParaRPr lang="en-US" sz="1200" dirty="0">
                        <a:latin typeface="Calibri"/>
                        <a:ea typeface="Calibri"/>
                        <a:cs typeface="Times New Roman"/>
                      </a:endParaRPr>
                    </a:p>
                    <a:p>
                      <a:pPr>
                        <a:lnSpc>
                          <a:spcPct val="115000"/>
                        </a:lnSpc>
                        <a:spcAft>
                          <a:spcPts val="0"/>
                        </a:spcAft>
                      </a:pPr>
                      <a:r>
                        <a:rPr lang="en-ZA" sz="1200" i="1" dirty="0">
                          <a:solidFill>
                            <a:srgbClr val="000000"/>
                          </a:solidFill>
                          <a:latin typeface="Arial"/>
                          <a:ea typeface="Times New Roman"/>
                          <a:cs typeface="Times New Roman"/>
                        </a:rPr>
                        <a:t>(Governance &amp; Compliance branch)</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dirty="0">
                          <a:latin typeface="Arial"/>
                          <a:ea typeface="Calibri"/>
                          <a:cs typeface="Times New Roman"/>
                        </a:rPr>
                        <a:t>12 foreign participants to advance the African Agenda in the energy sector with multilaterals</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Arial"/>
                          <a:ea typeface="Calibri"/>
                          <a:cs typeface="Times New Roman"/>
                        </a:rPr>
                        <a:t>Achieved</a:t>
                      </a:r>
                      <a:endParaRPr lang="en-US" sz="1200" dirty="0">
                        <a:latin typeface="Calibri"/>
                        <a:ea typeface="Calibri"/>
                        <a:cs typeface="Times New Roman"/>
                      </a:endParaRPr>
                    </a:p>
                    <a:p>
                      <a:pPr>
                        <a:lnSpc>
                          <a:spcPct val="115000"/>
                        </a:lnSpc>
                        <a:spcAft>
                          <a:spcPts val="0"/>
                        </a:spcAft>
                      </a:pPr>
                      <a:r>
                        <a:rPr lang="en-US" sz="1200" dirty="0">
                          <a:latin typeface="Arial"/>
                          <a:ea typeface="Calibri"/>
                          <a:cs typeface="Times New Roman"/>
                        </a:rPr>
                        <a:t>27 foreign participants to advance the African Agenda in the energy sector with multilaterals</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a:ea typeface="Calibri"/>
                          <a:cs typeface="Times New Roman"/>
                        </a:rPr>
                        <a:t>+15</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solidFill>
                            <a:srgbClr val="000000"/>
                          </a:solidFill>
                          <a:latin typeface="Arial"/>
                          <a:ea typeface="Calibri"/>
                          <a:cs typeface="Times New Roman"/>
                        </a:rPr>
                        <a:t>15 additional multilateral engagements were held with European countries to promote energy issues.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732052" y="761540"/>
            <a:ext cx="7772400" cy="878791"/>
          </a:xfrm>
        </p:spPr>
        <p:txBody>
          <a:bodyPr anchor="t"/>
          <a:lstStyle/>
          <a:p>
            <a:pPr algn="l"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Programme 1: Financial Management Services</a:t>
            </a:r>
          </a:p>
        </p:txBody>
      </p:sp>
      <p:sp>
        <p:nvSpPr>
          <p:cNvPr id="2" name="Slide Number Placeholder 1"/>
          <p:cNvSpPr>
            <a:spLocks noGrp="1"/>
          </p:cNvSpPr>
          <p:nvPr>
            <p:ph type="sldNum" sz="quarter" idx="12"/>
          </p:nvPr>
        </p:nvSpPr>
        <p:spPr>
          <a:xfrm>
            <a:off x="6457950" y="6040438"/>
            <a:ext cx="2335213" cy="681037"/>
          </a:xfrm>
        </p:spPr>
        <p:txBody>
          <a:bodyPr/>
          <a:lstStyle/>
          <a:p>
            <a:fld id="{FB684531-D57C-4F4F-8EC1-00836B4DDFDE}" type="slidenum">
              <a:rPr lang="en-US" b="1"/>
              <a:pPr/>
              <a:t>24</a:t>
            </a:fld>
            <a:endParaRPr lang="en-US" b="1"/>
          </a:p>
        </p:txBody>
      </p:sp>
      <p:graphicFrame>
        <p:nvGraphicFramePr>
          <p:cNvPr id="4" name="Table 3"/>
          <p:cNvGraphicFramePr>
            <a:graphicFrameLocks noGrp="1"/>
          </p:cNvGraphicFramePr>
          <p:nvPr/>
        </p:nvGraphicFramePr>
        <p:xfrm>
          <a:off x="443343" y="1392138"/>
          <a:ext cx="8349819" cy="4519889"/>
        </p:xfrm>
        <a:graphic>
          <a:graphicData uri="http://schemas.openxmlformats.org/drawingml/2006/table">
            <a:tbl>
              <a:tblPr/>
              <a:tblGrid>
                <a:gridCol w="1608914">
                  <a:extLst>
                    <a:ext uri="{9D8B030D-6E8A-4147-A177-3AD203B41FA5}">
                      <a16:colId xmlns:a16="http://schemas.microsoft.com/office/drawing/2014/main" xmlns="" val="20000"/>
                    </a:ext>
                  </a:extLst>
                </a:gridCol>
                <a:gridCol w="1531656">
                  <a:extLst>
                    <a:ext uri="{9D8B030D-6E8A-4147-A177-3AD203B41FA5}">
                      <a16:colId xmlns:a16="http://schemas.microsoft.com/office/drawing/2014/main" xmlns="" val="20001"/>
                    </a:ext>
                  </a:extLst>
                </a:gridCol>
                <a:gridCol w="1839608">
                  <a:extLst>
                    <a:ext uri="{9D8B030D-6E8A-4147-A177-3AD203B41FA5}">
                      <a16:colId xmlns:a16="http://schemas.microsoft.com/office/drawing/2014/main" xmlns="" val="20002"/>
                    </a:ext>
                  </a:extLst>
                </a:gridCol>
                <a:gridCol w="1888771">
                  <a:extLst>
                    <a:ext uri="{9D8B030D-6E8A-4147-A177-3AD203B41FA5}">
                      <a16:colId xmlns:a16="http://schemas.microsoft.com/office/drawing/2014/main" xmlns="" val="20003"/>
                    </a:ext>
                  </a:extLst>
                </a:gridCol>
                <a:gridCol w="1480870">
                  <a:extLst>
                    <a:ext uri="{9D8B030D-6E8A-4147-A177-3AD203B41FA5}">
                      <a16:colId xmlns:a16="http://schemas.microsoft.com/office/drawing/2014/main" xmlns="" val="20004"/>
                    </a:ext>
                  </a:extLst>
                </a:gridCol>
              </a:tblGrid>
              <a:tr h="218165">
                <a:tc gridSpan="5">
                  <a:txBody>
                    <a:bodyPr/>
                    <a:lstStyle/>
                    <a:p>
                      <a:pPr algn="ctr">
                        <a:lnSpc>
                          <a:spcPct val="115000"/>
                        </a:lnSpc>
                        <a:spcAft>
                          <a:spcPts val="0"/>
                        </a:spcAft>
                      </a:pPr>
                      <a:r>
                        <a:rPr lang="en-ZA" sz="1200" b="1" dirty="0">
                          <a:solidFill>
                            <a:srgbClr val="000000"/>
                          </a:solidFill>
                          <a:latin typeface="Calibri"/>
                          <a:ea typeface="Times New Roman"/>
                          <a:cs typeface="Calibri"/>
                        </a:rPr>
                        <a:t>Strategic Objective 1.1-1.5</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18165">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1: Administration</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77772">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Comments on Deviations</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479095">
                <a:tc>
                  <a:txBody>
                    <a:bodyPr/>
                    <a:lstStyle/>
                    <a:p>
                      <a:pPr>
                        <a:lnSpc>
                          <a:spcPct val="115000"/>
                        </a:lnSpc>
                        <a:spcAft>
                          <a:spcPts val="0"/>
                        </a:spcAft>
                      </a:pPr>
                      <a:r>
                        <a:rPr lang="en-US" sz="1200" dirty="0">
                          <a:latin typeface="Arial"/>
                          <a:ea typeface="Calibri"/>
                          <a:cs typeface="Times New Roman"/>
                        </a:rPr>
                        <a:t>Results of the annual Audit Report</a:t>
                      </a:r>
                      <a:endParaRPr lang="en-US" sz="1200" dirty="0">
                        <a:latin typeface="Calibri"/>
                        <a:ea typeface="Calibri"/>
                        <a:cs typeface="Times New Roman"/>
                      </a:endParaRPr>
                    </a:p>
                    <a:p>
                      <a:pPr>
                        <a:lnSpc>
                          <a:spcPct val="115000"/>
                        </a:lnSpc>
                        <a:spcAft>
                          <a:spcPts val="0"/>
                        </a:spcAft>
                      </a:pPr>
                      <a:r>
                        <a:rPr lang="en-US" sz="1200" i="1" dirty="0">
                          <a:latin typeface="Arial"/>
                          <a:ea typeface="Calibri"/>
                          <a:cs typeface="Times New Roman"/>
                        </a:rPr>
                        <a:t>(Financial Management Services branch)</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dirty="0">
                          <a:latin typeface="Arial"/>
                          <a:ea typeface="Calibri"/>
                          <a:cs typeface="Times New Roman"/>
                        </a:rPr>
                        <a:t>Unqualified audit report by the AG achieved for 2018/19</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Arial"/>
                          <a:ea typeface="Calibri"/>
                          <a:cs typeface="Times New Roman"/>
                        </a:rPr>
                        <a:t>Not Achieved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solidFill>
                            <a:srgbClr val="000000"/>
                          </a:solidFill>
                          <a:latin typeface="Arial"/>
                          <a:ea typeface="Calibri"/>
                          <a:cs typeface="Times New Roman"/>
                        </a:rPr>
                        <a:t>Department received a qualified audit opinion.  </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solidFill>
                            <a:srgbClr val="000000"/>
                          </a:solidFill>
                          <a:latin typeface="Arial"/>
                          <a:ea typeface="Calibri"/>
                          <a:cs typeface="Times New Roman"/>
                        </a:rPr>
                        <a:t>Accept irregular expenditure and implement consequence management. </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9323">
                <a:tc>
                  <a:txBody>
                    <a:bodyPr/>
                    <a:lstStyle/>
                    <a:p>
                      <a:pPr>
                        <a:lnSpc>
                          <a:spcPct val="115000"/>
                        </a:lnSpc>
                        <a:spcAft>
                          <a:spcPts val="1000"/>
                        </a:spcAft>
                      </a:pPr>
                      <a:r>
                        <a:rPr lang="en-US" sz="1200" dirty="0">
                          <a:latin typeface="Arial"/>
                          <a:ea typeface="Calibri"/>
                          <a:cs typeface="Times New Roman"/>
                        </a:rPr>
                        <a:t>Percentage of approved invoices from service providers paid within 30 days of receipt</a:t>
                      </a:r>
                      <a:endParaRPr lang="en-US" sz="1200" dirty="0">
                        <a:latin typeface="Calibri"/>
                        <a:ea typeface="Calibri"/>
                        <a:cs typeface="Times New Roman"/>
                      </a:endParaRPr>
                    </a:p>
                    <a:p>
                      <a:pPr>
                        <a:lnSpc>
                          <a:spcPct val="115000"/>
                        </a:lnSpc>
                        <a:spcAft>
                          <a:spcPts val="1000"/>
                        </a:spcAft>
                      </a:pPr>
                      <a:r>
                        <a:rPr lang="en-US" sz="1200" i="1" dirty="0">
                          <a:latin typeface="Arial"/>
                          <a:ea typeface="Calibri"/>
                          <a:cs typeface="Times New Roman"/>
                        </a:rPr>
                        <a:t>(Financial Management Services branch)</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1200" dirty="0">
                          <a:latin typeface="Arial"/>
                          <a:ea typeface="Calibri"/>
                          <a:cs typeface="Times New Roman"/>
                        </a:rPr>
                        <a:t>100% approved invoices from service providers paid within 30 days of receipt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Arial"/>
                          <a:ea typeface="Calibri"/>
                          <a:cs typeface="Times New Roman"/>
                        </a:rPr>
                        <a:t>Partially Achieved</a:t>
                      </a:r>
                      <a:endParaRPr lang="en-US" sz="1200" dirty="0">
                        <a:latin typeface="Calibri"/>
                        <a:ea typeface="Calibri"/>
                        <a:cs typeface="Times New Roman"/>
                      </a:endParaRPr>
                    </a:p>
                    <a:p>
                      <a:pPr>
                        <a:lnSpc>
                          <a:spcPct val="115000"/>
                        </a:lnSpc>
                        <a:spcAft>
                          <a:spcPts val="0"/>
                        </a:spcAft>
                      </a:pPr>
                      <a:r>
                        <a:rPr lang="en-US" sz="1200" dirty="0">
                          <a:latin typeface="Arial"/>
                          <a:ea typeface="Calibri"/>
                          <a:cs typeface="Times New Roman"/>
                        </a:rPr>
                        <a:t>98.98% approved invoices were paid within 30 days of receipt.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latin typeface="Arial"/>
                          <a:ea typeface="Calibri"/>
                          <a:cs typeface="Times New Roman"/>
                        </a:rPr>
                        <a:t>-1.02% of invoices were paid outside of 30 days mainly due to delays in verification processes.</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rgbClr val="000000"/>
                          </a:solidFill>
                          <a:latin typeface="Arial"/>
                          <a:ea typeface="Calibri"/>
                          <a:cs typeface="Times New Roman"/>
                        </a:rPr>
                        <a:t>Communication of compliance requirements with service providers needs to be improved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828675"/>
            <a:ext cx="7772400" cy="433388"/>
          </a:xfrm>
        </p:spPr>
        <p:txBody>
          <a:bodyPr anchor="t"/>
          <a:lstStyle/>
          <a:p>
            <a:pPr algn="l"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Programme 1: Corporate Services</a:t>
            </a:r>
          </a:p>
        </p:txBody>
      </p:sp>
      <p:sp>
        <p:nvSpPr>
          <p:cNvPr id="2" name="Slide Number Placeholder 1"/>
          <p:cNvSpPr>
            <a:spLocks noGrp="1"/>
          </p:cNvSpPr>
          <p:nvPr>
            <p:ph type="sldNum" sz="quarter" idx="12"/>
          </p:nvPr>
        </p:nvSpPr>
        <p:spPr>
          <a:xfrm>
            <a:off x="6457950" y="6122988"/>
            <a:ext cx="2335213" cy="598487"/>
          </a:xfrm>
        </p:spPr>
        <p:txBody>
          <a:bodyPr/>
          <a:lstStyle/>
          <a:p>
            <a:fld id="{BC33300A-88EB-4CDA-AC4C-174300481C68}" type="slidenum">
              <a:rPr lang="en-US" b="1"/>
              <a:pPr/>
              <a:t>25</a:t>
            </a:fld>
            <a:endParaRPr lang="en-US" b="1"/>
          </a:p>
        </p:txBody>
      </p:sp>
      <p:graphicFrame>
        <p:nvGraphicFramePr>
          <p:cNvPr id="4" name="Table 3"/>
          <p:cNvGraphicFramePr>
            <a:graphicFrameLocks noGrp="1"/>
          </p:cNvGraphicFramePr>
          <p:nvPr/>
        </p:nvGraphicFramePr>
        <p:xfrm>
          <a:off x="401783" y="1262064"/>
          <a:ext cx="8391380" cy="4703075"/>
        </p:xfrm>
        <a:graphic>
          <a:graphicData uri="http://schemas.openxmlformats.org/drawingml/2006/table">
            <a:tbl>
              <a:tblPr/>
              <a:tblGrid>
                <a:gridCol w="1616922">
                  <a:extLst>
                    <a:ext uri="{9D8B030D-6E8A-4147-A177-3AD203B41FA5}">
                      <a16:colId xmlns:a16="http://schemas.microsoft.com/office/drawing/2014/main" xmlns="" val="20000"/>
                    </a:ext>
                  </a:extLst>
                </a:gridCol>
                <a:gridCol w="1539280">
                  <a:extLst>
                    <a:ext uri="{9D8B030D-6E8A-4147-A177-3AD203B41FA5}">
                      <a16:colId xmlns:a16="http://schemas.microsoft.com/office/drawing/2014/main" xmlns="" val="20001"/>
                    </a:ext>
                  </a:extLst>
                </a:gridCol>
                <a:gridCol w="1848765">
                  <a:extLst>
                    <a:ext uri="{9D8B030D-6E8A-4147-A177-3AD203B41FA5}">
                      <a16:colId xmlns:a16="http://schemas.microsoft.com/office/drawing/2014/main" xmlns="" val="20002"/>
                    </a:ext>
                  </a:extLst>
                </a:gridCol>
                <a:gridCol w="1898172">
                  <a:extLst>
                    <a:ext uri="{9D8B030D-6E8A-4147-A177-3AD203B41FA5}">
                      <a16:colId xmlns:a16="http://schemas.microsoft.com/office/drawing/2014/main" xmlns="" val="20003"/>
                    </a:ext>
                  </a:extLst>
                </a:gridCol>
                <a:gridCol w="1488241">
                  <a:extLst>
                    <a:ext uri="{9D8B030D-6E8A-4147-A177-3AD203B41FA5}">
                      <a16:colId xmlns:a16="http://schemas.microsoft.com/office/drawing/2014/main" xmlns="" val="20004"/>
                    </a:ext>
                  </a:extLst>
                </a:gridCol>
              </a:tblGrid>
              <a:tr h="280682">
                <a:tc gridSpan="5">
                  <a:txBody>
                    <a:bodyPr/>
                    <a:lstStyle/>
                    <a:p>
                      <a:pPr algn="ctr">
                        <a:lnSpc>
                          <a:spcPct val="115000"/>
                        </a:lnSpc>
                        <a:spcAft>
                          <a:spcPts val="0"/>
                        </a:spcAft>
                      </a:pPr>
                      <a:r>
                        <a:rPr lang="en-ZA" sz="1200" b="1" dirty="0">
                          <a:solidFill>
                            <a:srgbClr val="000000"/>
                          </a:solidFill>
                          <a:latin typeface="Calibri"/>
                          <a:ea typeface="Times New Roman"/>
                          <a:cs typeface="Calibri"/>
                        </a:rPr>
                        <a:t>Strategic Objective 1.1-1.5</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9909">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1: Administration</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71994">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Deviations from Planned Targets to 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Comments on Deviations</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2111056">
                <a:tc>
                  <a:txBody>
                    <a:bodyPr/>
                    <a:lstStyle/>
                    <a:p>
                      <a:pPr>
                        <a:lnSpc>
                          <a:spcPct val="115000"/>
                        </a:lnSpc>
                        <a:spcAft>
                          <a:spcPts val="1200"/>
                        </a:spcAft>
                      </a:pPr>
                      <a:r>
                        <a:rPr lang="en-US" sz="1200">
                          <a:solidFill>
                            <a:srgbClr val="000000"/>
                          </a:solidFill>
                          <a:latin typeface="Arial"/>
                          <a:ea typeface="Calibri"/>
                          <a:cs typeface="Times New Roman"/>
                        </a:rPr>
                        <a:t>Number of Quarterly Reports on vacancy rate of less than or equals to 15% against the funded positions</a:t>
                      </a:r>
                      <a:br>
                        <a:rPr lang="en-US" sz="1200">
                          <a:solidFill>
                            <a:srgbClr val="000000"/>
                          </a:solidFill>
                          <a:latin typeface="Arial"/>
                          <a:ea typeface="Calibri"/>
                          <a:cs typeface="Times New Roman"/>
                        </a:rPr>
                      </a:br>
                      <a:r>
                        <a:rPr lang="en-US" sz="1200">
                          <a:solidFill>
                            <a:srgbClr val="000000"/>
                          </a:solidFill>
                          <a:latin typeface="Arial"/>
                          <a:ea typeface="Calibri"/>
                          <a:cs typeface="Times New Roman"/>
                        </a:rPr>
                        <a:t/>
                      </a:r>
                      <a:br>
                        <a:rPr lang="en-US" sz="1200">
                          <a:solidFill>
                            <a:srgbClr val="000000"/>
                          </a:solidFill>
                          <a:latin typeface="Arial"/>
                          <a:ea typeface="Calibri"/>
                          <a:cs typeface="Times New Roman"/>
                        </a:rPr>
                      </a:br>
                      <a:r>
                        <a:rPr lang="en-US" sz="1200" i="1">
                          <a:solidFill>
                            <a:srgbClr val="000000"/>
                          </a:solidFill>
                          <a:latin typeface="Arial"/>
                          <a:ea typeface="Calibri"/>
                          <a:cs typeface="Times New Roman"/>
                        </a:rPr>
                        <a:t>Number of  Quarterly Reports on Vacancy rate against the funded positions (Revised indicator)</a:t>
                      </a:r>
                      <a:endParaRPr lang="en-US" sz="1200">
                        <a:latin typeface="Calibri"/>
                        <a:ea typeface="Calibri"/>
                        <a:cs typeface="Times New Roman"/>
                      </a:endParaRPr>
                    </a:p>
                    <a:p>
                      <a:pPr>
                        <a:lnSpc>
                          <a:spcPct val="115000"/>
                        </a:lnSpc>
                        <a:spcAft>
                          <a:spcPts val="1200"/>
                        </a:spcAft>
                      </a:pPr>
                      <a:r>
                        <a:rPr lang="en-US" sz="1200" i="1">
                          <a:solidFill>
                            <a:srgbClr val="000000"/>
                          </a:solidFill>
                          <a:latin typeface="Arial"/>
                          <a:ea typeface="Calibri"/>
                          <a:cs typeface="Times New Roman"/>
                        </a:rPr>
                        <a:t>(Corporate Services branch)</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i="1" dirty="0">
                          <a:solidFill>
                            <a:srgbClr val="000000"/>
                          </a:solidFill>
                          <a:latin typeface="Arial"/>
                          <a:ea typeface="Calibri"/>
                          <a:cs typeface="Times New Roman"/>
                        </a:rPr>
                        <a:t>4 Quarterly Reports on Vacancy rate against the funded positions (Revised target)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b="1" dirty="0">
                          <a:latin typeface="Arial"/>
                          <a:ea typeface="Calibri"/>
                          <a:cs typeface="Times New Roman"/>
                        </a:rPr>
                        <a:t>Achieved</a:t>
                      </a:r>
                      <a:endParaRPr lang="en-US" sz="1200" dirty="0">
                        <a:latin typeface="Calibri"/>
                        <a:ea typeface="Calibri"/>
                        <a:cs typeface="Times New Roman"/>
                      </a:endParaRPr>
                    </a:p>
                    <a:p>
                      <a:pPr>
                        <a:lnSpc>
                          <a:spcPct val="115000"/>
                        </a:lnSpc>
                        <a:spcAft>
                          <a:spcPts val="1000"/>
                        </a:spcAft>
                      </a:pPr>
                      <a:r>
                        <a:rPr lang="en-US" sz="1200" dirty="0">
                          <a:latin typeface="Arial"/>
                          <a:ea typeface="Calibri"/>
                          <a:cs typeface="Times New Roman"/>
                        </a:rPr>
                        <a:t>The vacancy rate at the end of the quarter was 10.55%.</a:t>
                      </a:r>
                      <a:endParaRPr lang="en-US" sz="1200" dirty="0">
                        <a:latin typeface="Calibri"/>
                        <a:ea typeface="Calibri"/>
                        <a:cs typeface="Times New Roman"/>
                      </a:endParaRPr>
                    </a:p>
                    <a:p>
                      <a:pPr>
                        <a:lnSpc>
                          <a:spcPct val="115000"/>
                        </a:lnSpc>
                        <a:spcAft>
                          <a:spcPts val="1000"/>
                        </a:spcAft>
                      </a:pPr>
                      <a:r>
                        <a:rPr lang="en-US" sz="1200" dirty="0">
                          <a:latin typeface="Arial"/>
                          <a:ea typeface="Calibri"/>
                          <a:cs typeface="Times New Roman"/>
                        </a:rPr>
                        <a:t>4 Quarterly Reports on vacancy rate were produced.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latin typeface="Arial"/>
                          <a:ea typeface="Calibri"/>
                          <a:cs typeface="Times New Roman"/>
                        </a:rPr>
                        <a:t>None</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rgbClr val="000000"/>
                          </a:solidFill>
                          <a:latin typeface="Arial"/>
                          <a:ea typeface="Calibri"/>
                          <a:cs typeface="Times New Roman"/>
                        </a:rPr>
                        <a:t>None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828675"/>
            <a:ext cx="7772400" cy="433388"/>
          </a:xfrm>
        </p:spPr>
        <p:txBody>
          <a:bodyPr anchor="t"/>
          <a:lstStyle/>
          <a:p>
            <a:pPr algn="l" eaLnBrk="1" hangingPunct="1">
              <a:lnSpc>
                <a:spcPct val="100000"/>
              </a:lnSpc>
            </a:pPr>
            <a:r>
              <a:rPr lang="en-US" altLang="en-US" sz="1600" b="1" dirty="0">
                <a:solidFill>
                  <a:schemeClr val="bg1"/>
                </a:solidFill>
                <a:latin typeface="Century Gothic" pitchFamily="34" charset="0"/>
                <a:ea typeface="Century Gothic" pitchFamily="34" charset="0"/>
                <a:cs typeface="Century Gothic" pitchFamily="34" charset="0"/>
              </a:rPr>
              <a:t>Programme 1: Corporate  Services</a:t>
            </a:r>
          </a:p>
        </p:txBody>
      </p:sp>
      <p:sp>
        <p:nvSpPr>
          <p:cNvPr id="2" name="Slide Number Placeholder 1"/>
          <p:cNvSpPr>
            <a:spLocks noGrp="1"/>
          </p:cNvSpPr>
          <p:nvPr>
            <p:ph type="sldNum" sz="quarter" idx="12"/>
          </p:nvPr>
        </p:nvSpPr>
        <p:spPr>
          <a:xfrm>
            <a:off x="6457950" y="6122988"/>
            <a:ext cx="2335213" cy="598487"/>
          </a:xfrm>
        </p:spPr>
        <p:txBody>
          <a:bodyPr/>
          <a:lstStyle/>
          <a:p>
            <a:fld id="{BC33300A-88EB-4CDA-AC4C-174300481C68}" type="slidenum">
              <a:rPr lang="en-US" b="1"/>
              <a:pPr/>
              <a:t>26</a:t>
            </a:fld>
            <a:endParaRPr lang="en-US" b="1"/>
          </a:p>
        </p:txBody>
      </p:sp>
      <p:graphicFrame>
        <p:nvGraphicFramePr>
          <p:cNvPr id="5" name="Table 4"/>
          <p:cNvGraphicFramePr>
            <a:graphicFrameLocks noGrp="1"/>
          </p:cNvGraphicFramePr>
          <p:nvPr/>
        </p:nvGraphicFramePr>
        <p:xfrm>
          <a:off x="512617" y="1482435"/>
          <a:ext cx="8280546" cy="2956076"/>
        </p:xfrm>
        <a:graphic>
          <a:graphicData uri="http://schemas.openxmlformats.org/drawingml/2006/table">
            <a:tbl>
              <a:tblPr/>
              <a:tblGrid>
                <a:gridCol w="1595566">
                  <a:extLst>
                    <a:ext uri="{9D8B030D-6E8A-4147-A177-3AD203B41FA5}">
                      <a16:colId xmlns:a16="http://schemas.microsoft.com/office/drawing/2014/main" xmlns="" val="20000"/>
                    </a:ext>
                  </a:extLst>
                </a:gridCol>
                <a:gridCol w="1518949">
                  <a:extLst>
                    <a:ext uri="{9D8B030D-6E8A-4147-A177-3AD203B41FA5}">
                      <a16:colId xmlns:a16="http://schemas.microsoft.com/office/drawing/2014/main" xmlns="" val="20001"/>
                    </a:ext>
                  </a:extLst>
                </a:gridCol>
                <a:gridCol w="1824346">
                  <a:extLst>
                    <a:ext uri="{9D8B030D-6E8A-4147-A177-3AD203B41FA5}">
                      <a16:colId xmlns:a16="http://schemas.microsoft.com/office/drawing/2014/main" xmlns="" val="20002"/>
                    </a:ext>
                  </a:extLst>
                </a:gridCol>
                <a:gridCol w="1873101">
                  <a:extLst>
                    <a:ext uri="{9D8B030D-6E8A-4147-A177-3AD203B41FA5}">
                      <a16:colId xmlns:a16="http://schemas.microsoft.com/office/drawing/2014/main" xmlns="" val="20003"/>
                    </a:ext>
                  </a:extLst>
                </a:gridCol>
                <a:gridCol w="1468584">
                  <a:extLst>
                    <a:ext uri="{9D8B030D-6E8A-4147-A177-3AD203B41FA5}">
                      <a16:colId xmlns:a16="http://schemas.microsoft.com/office/drawing/2014/main" xmlns="" val="20004"/>
                    </a:ext>
                  </a:extLst>
                </a:gridCol>
              </a:tblGrid>
              <a:tr h="375900">
                <a:tc gridSpan="5">
                  <a:txBody>
                    <a:bodyPr/>
                    <a:lstStyle/>
                    <a:p>
                      <a:pPr algn="ctr">
                        <a:lnSpc>
                          <a:spcPct val="115000"/>
                        </a:lnSpc>
                        <a:spcAft>
                          <a:spcPts val="0"/>
                        </a:spcAft>
                      </a:pPr>
                      <a:r>
                        <a:rPr lang="en-ZA" sz="1200" b="1" dirty="0">
                          <a:solidFill>
                            <a:srgbClr val="000000"/>
                          </a:solidFill>
                          <a:latin typeface="Calibri"/>
                          <a:ea typeface="Times New Roman"/>
                          <a:cs typeface="Calibri"/>
                        </a:rPr>
                        <a:t>Strategic Objective 1.1-1.5</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5900">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1: Administration</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67806">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Comments on Deviations</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822770">
                <a:tc>
                  <a:txBody>
                    <a:bodyPr/>
                    <a:lstStyle/>
                    <a:p>
                      <a:pPr>
                        <a:lnSpc>
                          <a:spcPct val="115000"/>
                        </a:lnSpc>
                        <a:spcAft>
                          <a:spcPts val="1000"/>
                        </a:spcAft>
                      </a:pPr>
                      <a:r>
                        <a:rPr lang="en-US" sz="1200">
                          <a:solidFill>
                            <a:srgbClr val="000000"/>
                          </a:solidFill>
                          <a:latin typeface="Arial"/>
                          <a:ea typeface="Calibri"/>
                          <a:cs typeface="Times New Roman"/>
                        </a:rPr>
                        <a:t>Number of Izimbizo PPPs conducted</a:t>
                      </a:r>
                      <a:endParaRPr lang="en-US" sz="1200">
                        <a:latin typeface="Calibri"/>
                        <a:ea typeface="Calibri"/>
                        <a:cs typeface="Times New Roman"/>
                      </a:endParaRPr>
                    </a:p>
                    <a:p>
                      <a:pPr>
                        <a:lnSpc>
                          <a:spcPct val="115000"/>
                        </a:lnSpc>
                        <a:spcAft>
                          <a:spcPts val="1000"/>
                        </a:spcAft>
                      </a:pPr>
                      <a:r>
                        <a:rPr lang="en-US" sz="1200" i="1">
                          <a:solidFill>
                            <a:srgbClr val="000000"/>
                          </a:solidFill>
                          <a:latin typeface="Arial"/>
                          <a:ea typeface="Calibri"/>
                          <a:cs typeface="Times New Roman"/>
                        </a:rPr>
                        <a:t>(Corporate Services branch)</a:t>
                      </a:r>
                      <a:endParaRPr lang="en-US" sz="120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1200" dirty="0">
                          <a:solidFill>
                            <a:srgbClr val="000000"/>
                          </a:solidFill>
                          <a:latin typeface="Arial"/>
                          <a:ea typeface="Calibri"/>
                          <a:cs typeface="Times New Roman"/>
                        </a:rPr>
                        <a:t>20 Izimbizo PPPs conducted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b="1" dirty="0">
                          <a:solidFill>
                            <a:srgbClr val="000000"/>
                          </a:solidFill>
                          <a:latin typeface="Arial"/>
                          <a:ea typeface="Calibri"/>
                          <a:cs typeface="Times New Roman"/>
                        </a:rPr>
                        <a:t>Partially Achieved.</a:t>
                      </a:r>
                      <a:endParaRPr lang="en-US" sz="1200" dirty="0">
                        <a:latin typeface="Calibri"/>
                        <a:ea typeface="Calibri"/>
                        <a:cs typeface="Times New Roman"/>
                      </a:endParaRPr>
                    </a:p>
                    <a:p>
                      <a:pPr>
                        <a:lnSpc>
                          <a:spcPct val="115000"/>
                        </a:lnSpc>
                        <a:spcAft>
                          <a:spcPts val="1000"/>
                        </a:spcAft>
                      </a:pPr>
                      <a:r>
                        <a:rPr lang="en-US" sz="1200" dirty="0">
                          <a:solidFill>
                            <a:srgbClr val="000000"/>
                          </a:solidFill>
                          <a:latin typeface="Arial"/>
                          <a:ea typeface="Calibri"/>
                          <a:cs typeface="Times New Roman"/>
                        </a:rPr>
                        <a:t>14 Izimbizo were conducted</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rgbClr val="000000"/>
                          </a:solidFill>
                          <a:latin typeface="Arial"/>
                          <a:ea typeface="Calibri"/>
                          <a:cs typeface="Times New Roman"/>
                        </a:rPr>
                        <a:t> -6</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solidFill>
                            <a:srgbClr val="000000"/>
                          </a:solidFill>
                          <a:latin typeface="Arial"/>
                          <a:ea typeface="Calibri"/>
                          <a:cs typeface="Times New Roman"/>
                        </a:rPr>
                        <a:t>Budget constraints limited achievement</a:t>
                      </a:r>
                      <a:endParaRPr lang="en-US" sz="1200" dirty="0">
                        <a:latin typeface="Calibri"/>
                        <a:ea typeface="Calibri"/>
                        <a:cs typeface="Times New Roman"/>
                      </a:endParaRPr>
                    </a:p>
                  </a:txBody>
                  <a:tcPr marL="42607" marR="42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685800" y="828675"/>
            <a:ext cx="7772400" cy="433388"/>
          </a:xfrm>
        </p:spPr>
        <p:txBody>
          <a:bodyPr anchor="t"/>
          <a:lstStyle/>
          <a:p>
            <a:pPr algn="l" eaLnBrk="1" hangingPunct="1">
              <a:lnSpc>
                <a:spcPct val="100000"/>
              </a:lnSpc>
            </a:pPr>
            <a:r>
              <a:rPr lang="en-US" altLang="en-US" sz="1600" b="1" dirty="0">
                <a:solidFill>
                  <a:schemeClr val="bg1"/>
                </a:solidFill>
                <a:latin typeface="Century Gothic" pitchFamily="34" charset="0"/>
                <a:ea typeface="Century Gothic" pitchFamily="34" charset="0"/>
                <a:cs typeface="Century Gothic" pitchFamily="34" charset="0"/>
              </a:rPr>
              <a:t>Programme 2: Energy Policy and Planning</a:t>
            </a:r>
          </a:p>
        </p:txBody>
      </p:sp>
      <p:sp>
        <p:nvSpPr>
          <p:cNvPr id="2" name="Slide Number Placeholder 1"/>
          <p:cNvSpPr>
            <a:spLocks noGrp="1"/>
          </p:cNvSpPr>
          <p:nvPr>
            <p:ph type="sldNum" sz="quarter" idx="12"/>
          </p:nvPr>
        </p:nvSpPr>
        <p:spPr>
          <a:xfrm>
            <a:off x="6457950" y="6076950"/>
            <a:ext cx="2344738" cy="644525"/>
          </a:xfrm>
        </p:spPr>
        <p:txBody>
          <a:bodyPr/>
          <a:lstStyle/>
          <a:p>
            <a:fld id="{357AD5AF-7E51-48BE-AF4F-26A4021B11EA}" type="slidenum">
              <a:rPr lang="en-US" b="1"/>
              <a:pPr/>
              <a:t>27</a:t>
            </a:fld>
            <a:endParaRPr lang="en-US" b="1"/>
          </a:p>
        </p:txBody>
      </p:sp>
      <p:graphicFrame>
        <p:nvGraphicFramePr>
          <p:cNvPr id="4" name="Table 3"/>
          <p:cNvGraphicFramePr>
            <a:graphicFrameLocks noGrp="1"/>
          </p:cNvGraphicFramePr>
          <p:nvPr/>
        </p:nvGraphicFramePr>
        <p:xfrm>
          <a:off x="429491" y="1262063"/>
          <a:ext cx="8373198" cy="3994062"/>
        </p:xfrm>
        <a:graphic>
          <a:graphicData uri="http://schemas.openxmlformats.org/drawingml/2006/table">
            <a:tbl>
              <a:tblPr/>
              <a:tblGrid>
                <a:gridCol w="1592590">
                  <a:extLst>
                    <a:ext uri="{9D8B030D-6E8A-4147-A177-3AD203B41FA5}">
                      <a16:colId xmlns:a16="http://schemas.microsoft.com/office/drawing/2014/main" xmlns="" val="20000"/>
                    </a:ext>
                  </a:extLst>
                </a:gridCol>
                <a:gridCol w="1595405">
                  <a:extLst>
                    <a:ext uri="{9D8B030D-6E8A-4147-A177-3AD203B41FA5}">
                      <a16:colId xmlns:a16="http://schemas.microsoft.com/office/drawing/2014/main" xmlns="" val="20001"/>
                    </a:ext>
                  </a:extLst>
                </a:gridCol>
                <a:gridCol w="1675315">
                  <a:extLst>
                    <a:ext uri="{9D8B030D-6E8A-4147-A177-3AD203B41FA5}">
                      <a16:colId xmlns:a16="http://schemas.microsoft.com/office/drawing/2014/main" xmlns="" val="20002"/>
                    </a:ext>
                  </a:extLst>
                </a:gridCol>
                <a:gridCol w="1675315">
                  <a:extLst>
                    <a:ext uri="{9D8B030D-6E8A-4147-A177-3AD203B41FA5}">
                      <a16:colId xmlns:a16="http://schemas.microsoft.com/office/drawing/2014/main" xmlns="" val="20003"/>
                    </a:ext>
                  </a:extLst>
                </a:gridCol>
                <a:gridCol w="1834573">
                  <a:extLst>
                    <a:ext uri="{9D8B030D-6E8A-4147-A177-3AD203B41FA5}">
                      <a16:colId xmlns:a16="http://schemas.microsoft.com/office/drawing/2014/main" xmlns="" val="20004"/>
                    </a:ext>
                  </a:extLst>
                </a:gridCol>
              </a:tblGrid>
              <a:tr h="340982">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2.1-2.6</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40982">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Energy Policy and Planning</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68474">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Planned Targets from 2019/20 APP </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      Comments on Deviations</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694780">
                <a:tc>
                  <a:txBody>
                    <a:bodyPr/>
                    <a:lstStyle/>
                    <a:p>
                      <a:pPr>
                        <a:lnSpc>
                          <a:spcPct val="115000"/>
                        </a:lnSpc>
                        <a:spcAft>
                          <a:spcPts val="0"/>
                        </a:spcAft>
                      </a:pPr>
                      <a:r>
                        <a:rPr lang="en-ZA" sz="1200" dirty="0">
                          <a:solidFill>
                            <a:srgbClr val="000000"/>
                          </a:solidFill>
                          <a:latin typeface="Arial"/>
                          <a:ea typeface="Times New Roman"/>
                          <a:cs typeface="Times New Roman"/>
                        </a:rPr>
                        <a:t>Annual Energy Balances report</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Arial"/>
                          <a:ea typeface="Times New Roman"/>
                          <a:cs typeface="Times New Roman"/>
                        </a:rPr>
                        <a:t>Annual Energy Balance report (2017) published by March 2020.</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Achieved</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Annual Energy Balance report was published concerning 2017 data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None</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 None</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1084">
                <a:tc>
                  <a:txBody>
                    <a:bodyPr/>
                    <a:lstStyle/>
                    <a:p>
                      <a:pPr>
                        <a:lnSpc>
                          <a:spcPct val="115000"/>
                        </a:lnSpc>
                        <a:spcAft>
                          <a:spcPts val="0"/>
                        </a:spcAft>
                      </a:pPr>
                      <a:r>
                        <a:rPr lang="en-ZA" sz="1200" dirty="0">
                          <a:solidFill>
                            <a:srgbClr val="000000"/>
                          </a:solidFill>
                          <a:latin typeface="Arial"/>
                          <a:ea typeface="Times New Roman"/>
                          <a:cs typeface="Times New Roman"/>
                        </a:rPr>
                        <a:t>Gas Infrastructure Master plan report</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Arial"/>
                          <a:ea typeface="Times New Roman"/>
                          <a:cs typeface="Times New Roman"/>
                        </a:rPr>
                        <a:t>Gas Strategy Report submitted to the Minister</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Partially Achieved </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Draft produced</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Dependent on the finalisation of the Gas Amendment Bill.</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There are dependencies on a number of other activities</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9305">
                <a:tc>
                  <a:txBody>
                    <a:bodyPr/>
                    <a:lstStyle/>
                    <a:p>
                      <a:pPr>
                        <a:lnSpc>
                          <a:spcPct val="115000"/>
                        </a:lnSpc>
                        <a:spcAft>
                          <a:spcPts val="0"/>
                        </a:spcAft>
                      </a:pPr>
                      <a:r>
                        <a:rPr lang="en-ZA" sz="1200" dirty="0">
                          <a:solidFill>
                            <a:srgbClr val="000000"/>
                          </a:solidFill>
                          <a:latin typeface="Arial"/>
                          <a:ea typeface="Times New Roman"/>
                          <a:cs typeface="Times New Roman"/>
                        </a:rPr>
                        <a:t>Gas Amendment Bill</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Arial"/>
                          <a:ea typeface="Times New Roman"/>
                          <a:cs typeface="Times New Roman"/>
                        </a:rPr>
                        <a:t>Gas Amendment Bill certified by the State Law Advisor</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Partially Achieved </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Draft produced</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Consultation took longer than expected.</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None</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685800" y="828675"/>
            <a:ext cx="7772400" cy="433388"/>
          </a:xfrm>
        </p:spPr>
        <p:txBody>
          <a:bodyPr anchor="t"/>
          <a:lstStyle/>
          <a:p>
            <a:pPr algn="l"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Programme 2: Energy Policy and Planning</a:t>
            </a:r>
          </a:p>
        </p:txBody>
      </p:sp>
      <p:sp>
        <p:nvSpPr>
          <p:cNvPr id="2" name="Slide Number Placeholder 1"/>
          <p:cNvSpPr>
            <a:spLocks noGrp="1"/>
          </p:cNvSpPr>
          <p:nvPr>
            <p:ph type="sldNum" sz="quarter" idx="12"/>
          </p:nvPr>
        </p:nvSpPr>
        <p:spPr>
          <a:xfrm>
            <a:off x="6457950" y="6170613"/>
            <a:ext cx="2344738" cy="550862"/>
          </a:xfrm>
        </p:spPr>
        <p:txBody>
          <a:bodyPr/>
          <a:lstStyle/>
          <a:p>
            <a:fld id="{8815FD28-86FE-485B-92A9-340CDA17444F}" type="slidenum">
              <a:rPr lang="en-US" b="1"/>
              <a:pPr/>
              <a:t>28</a:t>
            </a:fld>
            <a:endParaRPr lang="en-US" b="1"/>
          </a:p>
        </p:txBody>
      </p:sp>
      <p:graphicFrame>
        <p:nvGraphicFramePr>
          <p:cNvPr id="4" name="Table 3"/>
          <p:cNvGraphicFramePr>
            <a:graphicFrameLocks noGrp="1"/>
          </p:cNvGraphicFramePr>
          <p:nvPr>
            <p:extLst>
              <p:ext uri="{D42A27DB-BD31-4B8C-83A1-F6EECF244321}">
                <p14:modId xmlns:p14="http://schemas.microsoft.com/office/powerpoint/2010/main" xmlns="" val="286251326"/>
              </p:ext>
            </p:extLst>
          </p:nvPr>
        </p:nvGraphicFramePr>
        <p:xfrm>
          <a:off x="443345" y="1262064"/>
          <a:ext cx="8359343" cy="5058506"/>
        </p:xfrm>
        <a:graphic>
          <a:graphicData uri="http://schemas.openxmlformats.org/drawingml/2006/table">
            <a:tbl>
              <a:tblPr/>
              <a:tblGrid>
                <a:gridCol w="1589955">
                  <a:extLst>
                    <a:ext uri="{9D8B030D-6E8A-4147-A177-3AD203B41FA5}">
                      <a16:colId xmlns:a16="http://schemas.microsoft.com/office/drawing/2014/main" xmlns="" val="20000"/>
                    </a:ext>
                  </a:extLst>
                </a:gridCol>
                <a:gridCol w="1592764">
                  <a:extLst>
                    <a:ext uri="{9D8B030D-6E8A-4147-A177-3AD203B41FA5}">
                      <a16:colId xmlns:a16="http://schemas.microsoft.com/office/drawing/2014/main" xmlns="" val="20001"/>
                    </a:ext>
                  </a:extLst>
                </a:gridCol>
                <a:gridCol w="1943463">
                  <a:extLst>
                    <a:ext uri="{9D8B030D-6E8A-4147-A177-3AD203B41FA5}">
                      <a16:colId xmlns:a16="http://schemas.microsoft.com/office/drawing/2014/main" xmlns="" val="20002"/>
                    </a:ext>
                  </a:extLst>
                </a:gridCol>
                <a:gridCol w="1607128">
                  <a:extLst>
                    <a:ext uri="{9D8B030D-6E8A-4147-A177-3AD203B41FA5}">
                      <a16:colId xmlns:a16="http://schemas.microsoft.com/office/drawing/2014/main" xmlns="" val="20003"/>
                    </a:ext>
                  </a:extLst>
                </a:gridCol>
                <a:gridCol w="1626033">
                  <a:extLst>
                    <a:ext uri="{9D8B030D-6E8A-4147-A177-3AD203B41FA5}">
                      <a16:colId xmlns:a16="http://schemas.microsoft.com/office/drawing/2014/main" xmlns="" val="20004"/>
                    </a:ext>
                  </a:extLst>
                </a:gridCol>
              </a:tblGrid>
              <a:tr h="248081">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2.1-2.6</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7765">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Energy Policy and Planning</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983014">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      Comments on Deviations</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786413">
                <a:tc>
                  <a:txBody>
                    <a:bodyPr/>
                    <a:lstStyle/>
                    <a:p>
                      <a:pPr>
                        <a:lnSpc>
                          <a:spcPct val="115000"/>
                        </a:lnSpc>
                        <a:spcAft>
                          <a:spcPts val="0"/>
                        </a:spcAft>
                      </a:pPr>
                      <a:r>
                        <a:rPr lang="en-ZA" sz="1200" dirty="0" err="1">
                          <a:solidFill>
                            <a:srgbClr val="000000"/>
                          </a:solidFill>
                          <a:latin typeface="Arial"/>
                          <a:ea typeface="Times New Roman"/>
                          <a:cs typeface="Times New Roman"/>
                        </a:rPr>
                        <a:t>Biofuels</a:t>
                      </a:r>
                      <a:r>
                        <a:rPr lang="en-ZA" sz="1200" dirty="0">
                          <a:solidFill>
                            <a:srgbClr val="000000"/>
                          </a:solidFill>
                          <a:latin typeface="Arial"/>
                          <a:ea typeface="Times New Roman"/>
                          <a:cs typeface="Times New Roman"/>
                        </a:rPr>
                        <a:t> Regulatory Framework</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err="1">
                          <a:solidFill>
                            <a:srgbClr val="000000"/>
                          </a:solidFill>
                          <a:latin typeface="Arial"/>
                          <a:ea typeface="Times New Roman"/>
                          <a:cs typeface="Times New Roman"/>
                        </a:rPr>
                        <a:t>Biofuels</a:t>
                      </a:r>
                      <a:r>
                        <a:rPr lang="en-ZA" sz="1200" dirty="0">
                          <a:solidFill>
                            <a:srgbClr val="000000"/>
                          </a:solidFill>
                          <a:latin typeface="Arial"/>
                          <a:ea typeface="Times New Roman"/>
                          <a:cs typeface="Times New Roman"/>
                        </a:rPr>
                        <a:t> regulatory framework gazetted</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Achieved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None</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 None</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6413">
                <a:tc>
                  <a:txBody>
                    <a:bodyPr/>
                    <a:lstStyle/>
                    <a:p>
                      <a:pPr>
                        <a:lnSpc>
                          <a:spcPct val="115000"/>
                        </a:lnSpc>
                        <a:spcAft>
                          <a:spcPts val="0"/>
                        </a:spcAft>
                      </a:pPr>
                      <a:r>
                        <a:rPr lang="en-ZA" sz="1200" dirty="0">
                          <a:solidFill>
                            <a:srgbClr val="000000"/>
                          </a:solidFill>
                          <a:latin typeface="Arial"/>
                          <a:ea typeface="Times New Roman"/>
                          <a:cs typeface="Times New Roman"/>
                        </a:rPr>
                        <a:t>Proposals regarding the “end-state” of the electricity sector</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Arial"/>
                          <a:ea typeface="Times New Roman"/>
                          <a:cs typeface="Times New Roman"/>
                        </a:rPr>
                        <a:t>Proposals of the “end-state” of the electricity sector.</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Not Achieved </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Conclusion of the report is dependent on external factors</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Delayed by production of the overarching electricity policy</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The approval of IRP 2019 will now enable this target to proceed</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69427">
                <a:tc>
                  <a:txBody>
                    <a:bodyPr/>
                    <a:lstStyle/>
                    <a:p>
                      <a:pPr>
                        <a:lnSpc>
                          <a:spcPct val="115000"/>
                        </a:lnSpc>
                        <a:spcAft>
                          <a:spcPts val="0"/>
                        </a:spcAft>
                      </a:pPr>
                      <a:r>
                        <a:rPr lang="en-ZA" sz="1200" dirty="0">
                          <a:solidFill>
                            <a:srgbClr val="000000"/>
                          </a:solidFill>
                          <a:latin typeface="Arial"/>
                          <a:ea typeface="Times New Roman"/>
                          <a:cs typeface="Times New Roman"/>
                        </a:rPr>
                        <a:t>National Energy Regulator Amendment Bill</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ZA" sz="1200" dirty="0">
                          <a:solidFill>
                            <a:srgbClr val="000000"/>
                          </a:solidFill>
                          <a:latin typeface="Arial"/>
                          <a:ea typeface="Times New Roman"/>
                          <a:cs typeface="Times New Roman"/>
                        </a:rPr>
                        <a:t>National Energy Regulator Amendment Bill certified by State Law Advisor</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Partially Achieved </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The Department has gazetted the Amended schedule 2 of the Energy Regulation Act exempting certain categories of power plants under 1 MW from a requirement to hold a license</a:t>
                      </a:r>
                      <a:r>
                        <a:rPr lang="en-ZA" sz="1200" b="1" dirty="0">
                          <a:solidFill>
                            <a:srgbClr val="000000"/>
                          </a:solidFill>
                          <a:latin typeface="Arial"/>
                          <a:ea typeface="Times New Roman"/>
                          <a:cs typeface="Times New Roman"/>
                        </a:rPr>
                        <a:t>.</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Cabinet committee decision to make the Executive Authority “the Appeal Authority” needs to be resolved.</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None</a:t>
                      </a:r>
                      <a:endParaRPr lang="en-US" sz="1200" dirty="0">
                        <a:latin typeface="Calibri"/>
                        <a:ea typeface="Calibri"/>
                        <a:cs typeface="Times New Roman"/>
                      </a:endParaRPr>
                    </a:p>
                    <a:p>
                      <a:pPr algn="just">
                        <a:lnSpc>
                          <a:spcPct val="115000"/>
                        </a:lnSpc>
                        <a:spcAft>
                          <a:spcPts val="0"/>
                        </a:spcAft>
                      </a:pPr>
                      <a:r>
                        <a:rPr lang="en-ZA" sz="1200" dirty="0">
                          <a:solidFill>
                            <a:srgbClr val="000000"/>
                          </a:solidFill>
                          <a:latin typeface="Arial"/>
                          <a:ea typeface="Times New Roman"/>
                          <a:cs typeface="Times New Roman"/>
                        </a:rPr>
                        <a:t>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685800" y="828675"/>
            <a:ext cx="7772400" cy="433388"/>
          </a:xfrm>
        </p:spPr>
        <p:txBody>
          <a:bodyPr anchor="t"/>
          <a:lstStyle/>
          <a:p>
            <a:pPr algn="l"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Programme 2: Energy Policy and Planning</a:t>
            </a:r>
          </a:p>
        </p:txBody>
      </p:sp>
      <p:sp>
        <p:nvSpPr>
          <p:cNvPr id="2" name="Slide Number Placeholder 1"/>
          <p:cNvSpPr>
            <a:spLocks noGrp="1"/>
          </p:cNvSpPr>
          <p:nvPr>
            <p:ph type="sldNum" sz="quarter" idx="12"/>
          </p:nvPr>
        </p:nvSpPr>
        <p:spPr>
          <a:xfrm>
            <a:off x="6457950" y="6170613"/>
            <a:ext cx="2344738" cy="550862"/>
          </a:xfrm>
        </p:spPr>
        <p:txBody>
          <a:bodyPr/>
          <a:lstStyle/>
          <a:p>
            <a:fld id="{8815FD28-86FE-485B-92A9-340CDA17444F}" type="slidenum">
              <a:rPr lang="en-US" b="1"/>
              <a:pPr/>
              <a:t>29</a:t>
            </a:fld>
            <a:endParaRPr lang="en-US" b="1"/>
          </a:p>
        </p:txBody>
      </p:sp>
      <p:graphicFrame>
        <p:nvGraphicFramePr>
          <p:cNvPr id="5" name="Table 4"/>
          <p:cNvGraphicFramePr>
            <a:graphicFrameLocks noGrp="1"/>
          </p:cNvGraphicFramePr>
          <p:nvPr/>
        </p:nvGraphicFramePr>
        <p:xfrm>
          <a:off x="443345" y="1454727"/>
          <a:ext cx="8188037" cy="4027761"/>
        </p:xfrm>
        <a:graphic>
          <a:graphicData uri="http://schemas.openxmlformats.org/drawingml/2006/table">
            <a:tbl>
              <a:tblPr/>
              <a:tblGrid>
                <a:gridCol w="1557373">
                  <a:extLst>
                    <a:ext uri="{9D8B030D-6E8A-4147-A177-3AD203B41FA5}">
                      <a16:colId xmlns:a16="http://schemas.microsoft.com/office/drawing/2014/main" xmlns="" val="20000"/>
                    </a:ext>
                  </a:extLst>
                </a:gridCol>
                <a:gridCol w="1560124">
                  <a:extLst>
                    <a:ext uri="{9D8B030D-6E8A-4147-A177-3AD203B41FA5}">
                      <a16:colId xmlns:a16="http://schemas.microsoft.com/office/drawing/2014/main" xmlns="" val="20001"/>
                    </a:ext>
                  </a:extLst>
                </a:gridCol>
                <a:gridCol w="1638268">
                  <a:extLst>
                    <a:ext uri="{9D8B030D-6E8A-4147-A177-3AD203B41FA5}">
                      <a16:colId xmlns:a16="http://schemas.microsoft.com/office/drawing/2014/main" xmlns="" val="20002"/>
                    </a:ext>
                  </a:extLst>
                </a:gridCol>
                <a:gridCol w="1638268">
                  <a:extLst>
                    <a:ext uri="{9D8B030D-6E8A-4147-A177-3AD203B41FA5}">
                      <a16:colId xmlns:a16="http://schemas.microsoft.com/office/drawing/2014/main" xmlns="" val="20003"/>
                    </a:ext>
                  </a:extLst>
                </a:gridCol>
                <a:gridCol w="1794004">
                  <a:extLst>
                    <a:ext uri="{9D8B030D-6E8A-4147-A177-3AD203B41FA5}">
                      <a16:colId xmlns:a16="http://schemas.microsoft.com/office/drawing/2014/main" xmlns="" val="20004"/>
                    </a:ext>
                  </a:extLst>
                </a:gridCol>
              </a:tblGrid>
              <a:tr h="351069">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2.1-2.6</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1069">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Energy Policy and Planning</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94165">
                <a:tc>
                  <a:txBody>
                    <a:bodyPr/>
                    <a:lstStyle/>
                    <a:p>
                      <a:pPr algn="ctr">
                        <a:lnSpc>
                          <a:spcPct val="115000"/>
                        </a:lnSpc>
                        <a:spcAft>
                          <a:spcPts val="0"/>
                        </a:spcAft>
                      </a:pPr>
                      <a:r>
                        <a:rPr lang="en-ZA" sz="1200" b="1">
                          <a:solidFill>
                            <a:srgbClr val="000000"/>
                          </a:solidFill>
                          <a:latin typeface="Calibri"/>
                          <a:ea typeface="Times New Roman"/>
                          <a:cs typeface="Calibri"/>
                        </a:rPr>
                        <a:t>Performance Indicators from 2019/20 APP </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br>
                        <a:rPr lang="en-ZA" sz="1200" b="1">
                          <a:solidFill>
                            <a:srgbClr val="000000"/>
                          </a:solidFill>
                          <a:latin typeface="Calibri"/>
                          <a:ea typeface="Times New Roman"/>
                          <a:cs typeface="Calibri"/>
                        </a:rPr>
                      </a:br>
                      <a:r>
                        <a:rPr lang="en-ZA" sz="1200" i="1">
                          <a:solidFill>
                            <a:srgbClr val="000000"/>
                          </a:solidFill>
                          <a:latin typeface="Calibri"/>
                          <a:ea typeface="Times New Roman"/>
                          <a:cs typeface="Calibri"/>
                        </a:rPr>
                        <a:t>("achieved", or "partially achieved", or "not achieved", and narrative support)</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      Comments on Deviations</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715333">
                <a:tc>
                  <a:txBody>
                    <a:bodyPr/>
                    <a:lstStyle/>
                    <a:p>
                      <a:pPr>
                        <a:lnSpc>
                          <a:spcPct val="115000"/>
                        </a:lnSpc>
                        <a:spcAft>
                          <a:spcPts val="1200"/>
                        </a:spcAft>
                      </a:pPr>
                      <a:r>
                        <a:rPr lang="en-ZA" sz="1200">
                          <a:solidFill>
                            <a:srgbClr val="000000"/>
                          </a:solidFill>
                          <a:latin typeface="Arial"/>
                          <a:ea typeface="Times New Roman"/>
                          <a:cs typeface="Times New Roman"/>
                        </a:rPr>
                        <a:t>Municipal Asset Management Programme rollout framework</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Arial"/>
                          <a:ea typeface="Times New Roman"/>
                          <a:cs typeface="Times New Roman"/>
                        </a:rPr>
                        <a:t>Municipal Asset Management Programme rollout framework developed</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Not Achieved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Capacity constraints</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Filling of critical positions need to be prioritised and funding secured</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15333">
                <a:tc>
                  <a:txBody>
                    <a:bodyPr/>
                    <a:lstStyle/>
                    <a:p>
                      <a:pPr>
                        <a:lnSpc>
                          <a:spcPct val="115000"/>
                        </a:lnSpc>
                        <a:spcAft>
                          <a:spcPts val="1200"/>
                        </a:spcAft>
                      </a:pPr>
                      <a:r>
                        <a:rPr lang="en-ZA" sz="1200">
                          <a:solidFill>
                            <a:srgbClr val="000000"/>
                          </a:solidFill>
                          <a:latin typeface="Arial"/>
                          <a:ea typeface="Times New Roman"/>
                          <a:cs typeface="Times New Roman"/>
                        </a:rPr>
                        <a:t>Off-take agreement on the Grand Inga Project</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i="1">
                          <a:solidFill>
                            <a:srgbClr val="000000"/>
                          </a:solidFill>
                          <a:latin typeface="Arial"/>
                          <a:ea typeface="Times New Roman"/>
                          <a:cs typeface="Times New Roman"/>
                        </a:rPr>
                        <a:t>Negotiate Off-take agreement with the project developer (Revised target)</a:t>
                      </a:r>
                      <a:endParaRPr lang="en-US" sz="120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Not Achieved </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Delay in the appointment of the project developer by the Democratic Republic of Congo (DRC).</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Dependent on outside factors.</a:t>
                      </a:r>
                      <a:endParaRPr lang="en-US" sz="1200" dirty="0">
                        <a:latin typeface="Calibri"/>
                        <a:ea typeface="Calibri"/>
                        <a:cs typeface="Times New Roman"/>
                      </a:endParaRPr>
                    </a:p>
                  </a:txBody>
                  <a:tcPr marL="44248" marR="44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828675"/>
            <a:ext cx="7772400" cy="433388"/>
          </a:xfrm>
        </p:spPr>
        <p:txBody>
          <a:bodyPr anchor="t"/>
          <a:lstStyle/>
          <a:p>
            <a:pPr eaLnBrk="1" hangingPunct="1"/>
            <a:r>
              <a:rPr lang="en-ZA" sz="4400" dirty="0">
                <a:solidFill>
                  <a:prstClr val="white"/>
                </a:solidFill>
              </a:rPr>
              <a:t>PRESENTATION OUTLINE</a:t>
            </a:r>
            <a:endParaRPr lang="en-US" altLang="en-US" sz="2400" b="1" dirty="0">
              <a:solidFill>
                <a:schemeClr val="bg1"/>
              </a:solidFill>
              <a:latin typeface="Century Gothic" pitchFamily="34" charset="0"/>
              <a:ea typeface="Century Gothic" pitchFamily="34" charset="0"/>
              <a:cs typeface="Century Gothic" pitchFamily="34" charset="0"/>
            </a:endParaRPr>
          </a:p>
        </p:txBody>
      </p:sp>
      <p:sp>
        <p:nvSpPr>
          <p:cNvPr id="7171" name="Content Placeholder 2"/>
          <p:cNvSpPr txBox="1">
            <a:spLocks/>
          </p:cNvSpPr>
          <p:nvPr/>
        </p:nvSpPr>
        <p:spPr bwMode="auto">
          <a:xfrm>
            <a:off x="104775" y="1747838"/>
            <a:ext cx="8542338" cy="3933825"/>
          </a:xfrm>
          <a:prstGeom prst="rect">
            <a:avLst/>
          </a:prstGeom>
          <a:noFill/>
          <a:ln w="9525">
            <a:noFill/>
            <a:miter lim="800000"/>
            <a:headEnd/>
            <a:tailEnd/>
          </a:ln>
        </p:spPr>
        <p:txBody>
          <a:bodyPr/>
          <a:lstStyle/>
          <a:p>
            <a:pPr marL="400050" lvl="2">
              <a:lnSpc>
                <a:spcPct val="150000"/>
              </a:lnSpc>
            </a:pPr>
            <a:r>
              <a:rPr lang="en-US" altLang="en-US" b="1" dirty="0">
                <a:solidFill>
                  <a:srgbClr val="000000"/>
                </a:solidFill>
                <a:latin typeface="Arial" charset="0"/>
                <a:cs typeface="Arial" charset="0"/>
              </a:rPr>
              <a:t>PART A- DEPARTMENT OF ENERGY</a:t>
            </a:r>
          </a:p>
          <a:p>
            <a:pPr marL="400050" lvl="2">
              <a:lnSpc>
                <a:spcPct val="150000"/>
              </a:lnSpc>
            </a:pPr>
            <a:endParaRPr lang="en-US" altLang="en-US" dirty="0">
              <a:solidFill>
                <a:srgbClr val="000000"/>
              </a:solidFill>
              <a:latin typeface="Arial" charset="0"/>
              <a:cs typeface="Arial" charset="0"/>
            </a:endParaRPr>
          </a:p>
          <a:p>
            <a:pPr marL="742950" lvl="2" indent="-342900">
              <a:lnSpc>
                <a:spcPct val="150000"/>
              </a:lnSpc>
              <a:buFont typeface="Arial" charset="0"/>
              <a:buAutoNum type="arabicPeriod"/>
            </a:pPr>
            <a:r>
              <a:rPr lang="en-US" altLang="en-US" dirty="0">
                <a:solidFill>
                  <a:srgbClr val="000000"/>
                </a:solidFill>
                <a:latin typeface="Arial" charset="0"/>
                <a:cs typeface="Arial" charset="0"/>
              </a:rPr>
              <a:t>Introduction</a:t>
            </a:r>
          </a:p>
          <a:p>
            <a:pPr marL="742950" lvl="2" indent="-342900">
              <a:lnSpc>
                <a:spcPct val="150000"/>
              </a:lnSpc>
              <a:buFont typeface="Arial" charset="0"/>
              <a:buAutoNum type="arabicPeriod"/>
            </a:pPr>
            <a:r>
              <a:rPr lang="en-US" altLang="en-US" dirty="0">
                <a:solidFill>
                  <a:srgbClr val="000000"/>
                </a:solidFill>
                <a:latin typeface="Arial" charset="0"/>
                <a:cs typeface="Arial" charset="0"/>
              </a:rPr>
              <a:t>Summary of 2019/20 Annual Performance Report</a:t>
            </a:r>
          </a:p>
          <a:p>
            <a:pPr marL="742950" lvl="2" indent="-342900">
              <a:lnSpc>
                <a:spcPct val="150000"/>
              </a:lnSpc>
              <a:buFont typeface="Arial" charset="0"/>
              <a:buAutoNum type="arabicPeriod"/>
            </a:pPr>
            <a:r>
              <a:rPr lang="en-US" altLang="en-US" dirty="0">
                <a:solidFill>
                  <a:srgbClr val="000000"/>
                </a:solidFill>
                <a:latin typeface="Arial" charset="0"/>
                <a:cs typeface="Arial" charset="0"/>
              </a:rPr>
              <a:t>Performance Highlights for 2019/20 Financial Year</a:t>
            </a:r>
          </a:p>
          <a:p>
            <a:pPr marL="742950" lvl="2" indent="-342900">
              <a:lnSpc>
                <a:spcPct val="150000"/>
              </a:lnSpc>
              <a:buFont typeface="Arial" charset="0"/>
              <a:buAutoNum type="arabicPeriod"/>
            </a:pPr>
            <a:r>
              <a:rPr lang="en-US" altLang="en-US" dirty="0">
                <a:solidFill>
                  <a:srgbClr val="000000"/>
                </a:solidFill>
                <a:latin typeface="Arial" charset="0"/>
                <a:cs typeface="Arial" charset="0"/>
              </a:rPr>
              <a:t>Strategies to overcome underperformance </a:t>
            </a:r>
          </a:p>
          <a:p>
            <a:pPr marL="742950" lvl="2" indent="-342900">
              <a:lnSpc>
                <a:spcPct val="150000"/>
              </a:lnSpc>
              <a:buFont typeface="Arial" charset="0"/>
              <a:buAutoNum type="arabicPeriod"/>
            </a:pPr>
            <a:r>
              <a:rPr lang="en-US" altLang="en-US" dirty="0">
                <a:solidFill>
                  <a:srgbClr val="000000"/>
                </a:solidFill>
                <a:latin typeface="Arial" charset="0"/>
                <a:cs typeface="Arial" charset="0"/>
              </a:rPr>
              <a:t>Service Delivery Environment </a:t>
            </a:r>
          </a:p>
          <a:p>
            <a:pPr marL="742950" lvl="2" indent="-342900">
              <a:lnSpc>
                <a:spcPct val="150000"/>
              </a:lnSpc>
              <a:buFont typeface="Arial" charset="0"/>
              <a:buAutoNum type="arabicPeriod"/>
            </a:pPr>
            <a:r>
              <a:rPr lang="en-US" altLang="en-US" dirty="0">
                <a:solidFill>
                  <a:srgbClr val="000000"/>
                </a:solidFill>
                <a:latin typeface="Arial" charset="0"/>
                <a:cs typeface="Arial" charset="0"/>
              </a:rPr>
              <a:t>Organizational Environment </a:t>
            </a:r>
          </a:p>
          <a:p>
            <a:pPr marL="742950" lvl="2" indent="-342900">
              <a:lnSpc>
                <a:spcPct val="150000"/>
              </a:lnSpc>
              <a:buFont typeface="Arial" charset="0"/>
              <a:buAutoNum type="arabicPeriod"/>
            </a:pPr>
            <a:r>
              <a:rPr lang="en-ZA" altLang="en-US" dirty="0">
                <a:solidFill>
                  <a:srgbClr val="000000"/>
                </a:solidFill>
                <a:latin typeface="Arial" charset="0"/>
                <a:ea typeface="Calibri" pitchFamily="34" charset="0"/>
                <a:cs typeface="Arial" charset="0"/>
              </a:rPr>
              <a:t>Annual Financial Statements </a:t>
            </a:r>
          </a:p>
          <a:p>
            <a:pPr marL="171450" indent="-171450" algn="just" eaLnBrk="1" hangingPunct="1">
              <a:lnSpc>
                <a:spcPct val="110000"/>
              </a:lnSpc>
              <a:spcBef>
                <a:spcPts val="1000"/>
              </a:spcBef>
              <a:buFont typeface="Arial" charset="0"/>
              <a:buChar char="•"/>
            </a:pPr>
            <a:endParaRPr lang="en-ZA" altLang="en-US" sz="1200" dirty="0">
              <a:solidFill>
                <a:srgbClr val="000000"/>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704013" y="6167438"/>
            <a:ext cx="2057400" cy="365125"/>
          </a:xfrm>
        </p:spPr>
        <p:txBody>
          <a:bodyPr/>
          <a:lstStyle/>
          <a:p>
            <a:fld id="{DE19289A-52DE-4F23-B311-234274282F3D}" type="slidenum">
              <a:rPr lang="en-US" sz="1400" b="1"/>
              <a:pPr/>
              <a:t>3</a:t>
            </a:fld>
            <a:endParaRPr lang="en-US" sz="1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339726" y="829049"/>
            <a:ext cx="8462962" cy="433388"/>
          </a:xfrm>
        </p:spPr>
        <p:txBody>
          <a:bodyPr anchor="t"/>
          <a:lstStyle/>
          <a:p>
            <a:pPr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 Programme 3: Petroleum and Petroleum Products Regulation</a:t>
            </a:r>
          </a:p>
        </p:txBody>
      </p:sp>
      <p:sp>
        <p:nvSpPr>
          <p:cNvPr id="2" name="Slide Number Placeholder 1"/>
          <p:cNvSpPr>
            <a:spLocks noGrp="1"/>
          </p:cNvSpPr>
          <p:nvPr>
            <p:ph type="sldNum" sz="quarter" idx="12"/>
          </p:nvPr>
        </p:nvSpPr>
        <p:spPr>
          <a:xfrm>
            <a:off x="6457950" y="6151563"/>
            <a:ext cx="2344738" cy="569912"/>
          </a:xfrm>
        </p:spPr>
        <p:txBody>
          <a:bodyPr/>
          <a:lstStyle/>
          <a:p>
            <a:fld id="{8EDE0ED0-F7C0-4CA1-BF3C-F03262A6B269}" type="slidenum">
              <a:rPr lang="en-US" b="1"/>
              <a:pPr/>
              <a:t>30</a:t>
            </a:fld>
            <a:endParaRPr lang="en-US" b="1"/>
          </a:p>
        </p:txBody>
      </p:sp>
      <p:graphicFrame>
        <p:nvGraphicFramePr>
          <p:cNvPr id="4" name="Table 3"/>
          <p:cNvGraphicFramePr>
            <a:graphicFrameLocks noGrp="1"/>
          </p:cNvGraphicFramePr>
          <p:nvPr>
            <p:extLst>
              <p:ext uri="{D42A27DB-BD31-4B8C-83A1-F6EECF244321}">
                <p14:modId xmlns:p14="http://schemas.microsoft.com/office/powerpoint/2010/main" xmlns="" val="2412076201"/>
              </p:ext>
            </p:extLst>
          </p:nvPr>
        </p:nvGraphicFramePr>
        <p:xfrm>
          <a:off x="339725" y="1444945"/>
          <a:ext cx="8462963" cy="4852690"/>
        </p:xfrm>
        <a:graphic>
          <a:graphicData uri="http://schemas.openxmlformats.org/drawingml/2006/table">
            <a:tbl>
              <a:tblPr/>
              <a:tblGrid>
                <a:gridCol w="1982291">
                  <a:extLst>
                    <a:ext uri="{9D8B030D-6E8A-4147-A177-3AD203B41FA5}">
                      <a16:colId xmlns:a16="http://schemas.microsoft.com/office/drawing/2014/main" xmlns="" val="20000"/>
                    </a:ext>
                  </a:extLst>
                </a:gridCol>
                <a:gridCol w="1556687">
                  <a:extLst>
                    <a:ext uri="{9D8B030D-6E8A-4147-A177-3AD203B41FA5}">
                      <a16:colId xmlns:a16="http://schemas.microsoft.com/office/drawing/2014/main" xmlns="" val="20001"/>
                    </a:ext>
                  </a:extLst>
                </a:gridCol>
                <a:gridCol w="1744372">
                  <a:extLst>
                    <a:ext uri="{9D8B030D-6E8A-4147-A177-3AD203B41FA5}">
                      <a16:colId xmlns:a16="http://schemas.microsoft.com/office/drawing/2014/main" xmlns="" val="20002"/>
                    </a:ext>
                  </a:extLst>
                </a:gridCol>
                <a:gridCol w="1501484">
                  <a:extLst>
                    <a:ext uri="{9D8B030D-6E8A-4147-A177-3AD203B41FA5}">
                      <a16:colId xmlns:a16="http://schemas.microsoft.com/office/drawing/2014/main" xmlns="" val="20003"/>
                    </a:ext>
                  </a:extLst>
                </a:gridCol>
                <a:gridCol w="1678129">
                  <a:extLst>
                    <a:ext uri="{9D8B030D-6E8A-4147-A177-3AD203B41FA5}">
                      <a16:colId xmlns:a16="http://schemas.microsoft.com/office/drawing/2014/main" xmlns="" val="20004"/>
                    </a:ext>
                  </a:extLst>
                </a:gridCol>
              </a:tblGrid>
              <a:tr h="331208">
                <a:tc gridSpan="5">
                  <a:txBody>
                    <a:bodyPr/>
                    <a:lstStyle/>
                    <a:p>
                      <a:pPr algn="ctr">
                        <a:lnSpc>
                          <a:spcPct val="115000"/>
                        </a:lnSpc>
                        <a:spcAft>
                          <a:spcPts val="0"/>
                        </a:spcAft>
                      </a:pPr>
                      <a:r>
                        <a:rPr lang="en-US" sz="1200" b="1" dirty="0">
                          <a:latin typeface="Arial"/>
                          <a:ea typeface="Calibri"/>
                          <a:cs typeface="Times New Roman"/>
                        </a:rPr>
                        <a:t>Strategic Objectives 3.1-3.2 </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16319">
                <a:tc gridSpan="5">
                  <a:txBody>
                    <a:bodyPr/>
                    <a:lstStyle/>
                    <a:p>
                      <a:pPr algn="ctr">
                        <a:lnSpc>
                          <a:spcPct val="115000"/>
                        </a:lnSpc>
                        <a:spcAft>
                          <a:spcPts val="0"/>
                        </a:spcAft>
                      </a:pPr>
                      <a:r>
                        <a:rPr lang="en-US" sz="1200" b="1">
                          <a:latin typeface="Arial"/>
                          <a:ea typeface="Calibri"/>
                          <a:cs typeface="Times New Roman"/>
                        </a:rPr>
                        <a:t>Programme 3: Petroleum and Petroleum Products Regulation</a:t>
                      </a:r>
                      <a:endParaRPr lang="en-US" sz="120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86907">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a:solidFill>
                            <a:srgbClr val="000000"/>
                          </a:solidFill>
                          <a:latin typeface="Calibri"/>
                          <a:ea typeface="Times New Roman"/>
                          <a:cs typeface="Calibri"/>
                        </a:rPr>
                        <a:t>      Comments on Deviations</a:t>
                      </a:r>
                      <a:endParaRPr lang="en-US" sz="120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907308">
                <a:tc>
                  <a:txBody>
                    <a:bodyPr/>
                    <a:lstStyle/>
                    <a:p>
                      <a:pPr>
                        <a:lnSpc>
                          <a:spcPct val="115000"/>
                        </a:lnSpc>
                        <a:spcAft>
                          <a:spcPts val="0"/>
                        </a:spcAft>
                      </a:pPr>
                      <a:r>
                        <a:rPr lang="en-ZA" sz="1200" dirty="0">
                          <a:solidFill>
                            <a:srgbClr val="000000"/>
                          </a:solidFill>
                          <a:latin typeface="Calibri"/>
                          <a:ea typeface="Times New Roman"/>
                          <a:cs typeface="Calibri"/>
                        </a:rPr>
                        <a:t>Number of retail site compliance inspections conducted per year</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Calibri"/>
                          <a:ea typeface="Times New Roman"/>
                          <a:cs typeface="Calibri"/>
                        </a:rPr>
                        <a:t>1 500 retail site compliance inspections conducted</a:t>
                      </a:r>
                      <a:endParaRPr lang="en-US" sz="120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Calibri"/>
                          <a:ea typeface="Calibri"/>
                          <a:cs typeface="Times New Roman"/>
                        </a:rPr>
                        <a:t>Achieved</a:t>
                      </a:r>
                      <a:r>
                        <a:rPr lang="en-US" sz="1200" dirty="0">
                          <a:latin typeface="Calibri"/>
                          <a:ea typeface="Calibri"/>
                          <a:cs typeface="Times New Roman"/>
                        </a:rPr>
                        <a:t>:</a:t>
                      </a:r>
                    </a:p>
                    <a:p>
                      <a:pPr>
                        <a:lnSpc>
                          <a:spcPct val="115000"/>
                        </a:lnSpc>
                        <a:spcAft>
                          <a:spcPts val="0"/>
                        </a:spcAft>
                      </a:pPr>
                      <a:r>
                        <a:rPr lang="en-US" sz="1200" dirty="0">
                          <a:latin typeface="Calibri"/>
                          <a:ea typeface="Calibri"/>
                          <a:cs typeface="Times New Roman"/>
                        </a:rPr>
                        <a:t>1367 Retail site inspections were conducted.</a:t>
                      </a: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Calibri"/>
                          <a:cs typeface="Times New Roman"/>
                        </a:rPr>
                        <a:t>- 133</a:t>
                      </a: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Calibri"/>
                          <a:ea typeface="Times New Roman"/>
                          <a:cs typeface="Calibri"/>
                        </a:rPr>
                        <a:t>Vacant positions of inspectors in </a:t>
                      </a:r>
                      <a:r>
                        <a:rPr lang="en-ZA" sz="1200" dirty="0" err="1">
                          <a:solidFill>
                            <a:srgbClr val="000000"/>
                          </a:solidFill>
                          <a:latin typeface="Calibri"/>
                          <a:ea typeface="Times New Roman"/>
                          <a:cs typeface="Calibri"/>
                        </a:rPr>
                        <a:t>Kwa</a:t>
                      </a:r>
                      <a:r>
                        <a:rPr lang="en-ZA" sz="1200" dirty="0">
                          <a:solidFill>
                            <a:srgbClr val="000000"/>
                          </a:solidFill>
                          <a:latin typeface="Calibri"/>
                          <a:ea typeface="Times New Roman"/>
                          <a:cs typeface="Calibri"/>
                        </a:rPr>
                        <a:t>-Zulu Natal and Northern Cape provinces.</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2133">
                <a:tc>
                  <a:txBody>
                    <a:bodyPr/>
                    <a:lstStyle/>
                    <a:p>
                      <a:pPr>
                        <a:lnSpc>
                          <a:spcPct val="115000"/>
                        </a:lnSpc>
                        <a:spcAft>
                          <a:spcPts val="0"/>
                        </a:spcAft>
                      </a:pPr>
                      <a:r>
                        <a:rPr lang="en-ZA" sz="1200" dirty="0">
                          <a:solidFill>
                            <a:srgbClr val="000000"/>
                          </a:solidFill>
                          <a:latin typeface="Calibri"/>
                          <a:ea typeface="Times New Roman"/>
                          <a:cs typeface="Calibri"/>
                        </a:rPr>
                        <a:t> Number of fuel samples tested</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Calibri"/>
                          <a:ea typeface="Times New Roman"/>
                          <a:cs typeface="Calibri"/>
                        </a:rPr>
                        <a:t>1 080 fuel samples tested</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Calibri"/>
                          <a:ea typeface="Calibri"/>
                          <a:cs typeface="Times New Roman"/>
                        </a:rPr>
                        <a:t>Achieved</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Calibri"/>
                          <a:ea typeface="Times New Roman"/>
                          <a:cs typeface="Calibri"/>
                        </a:rPr>
                        <a:t>1080 Fuel samples were collected and tested.</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Calibri"/>
                          <a:cs typeface="Times New Roman"/>
                        </a:rPr>
                        <a:t>None</a:t>
                      </a: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Calibri"/>
                          <a:ea typeface="Calibri"/>
                          <a:cs typeface="Times New Roman"/>
                        </a:rPr>
                        <a:t>None</a:t>
                      </a: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29685">
                <a:tc>
                  <a:txBody>
                    <a:bodyPr/>
                    <a:lstStyle/>
                    <a:p>
                      <a:pPr>
                        <a:lnSpc>
                          <a:spcPct val="115000"/>
                        </a:lnSpc>
                        <a:spcAft>
                          <a:spcPts val="0"/>
                        </a:spcAft>
                      </a:pPr>
                      <a:r>
                        <a:rPr lang="en-ZA" sz="1200" dirty="0">
                          <a:solidFill>
                            <a:srgbClr val="000000"/>
                          </a:solidFill>
                          <a:latin typeface="Calibri"/>
                          <a:ea typeface="Times New Roman"/>
                          <a:cs typeface="Calibri"/>
                        </a:rPr>
                        <a:t>% of licence applications approved where HDSA ownership is at least 50%</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Calibri"/>
                          <a:ea typeface="Times New Roman"/>
                          <a:cs typeface="Calibri"/>
                        </a:rPr>
                        <a:t>At least 50% of licence applications approved have a minimum of 50% HDSA ownership</a:t>
                      </a:r>
                      <a:endParaRPr lang="en-US" sz="1200" dirty="0">
                        <a:latin typeface="Calibri"/>
                        <a:ea typeface="Calibri"/>
                        <a:cs typeface="Times New Roman"/>
                      </a:endParaRP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Calibri"/>
                          <a:ea typeface="Calibri"/>
                          <a:cs typeface="Times New Roman"/>
                        </a:rPr>
                        <a:t>Achieved                                                                    </a:t>
                      </a:r>
                      <a:endParaRPr lang="en-US" sz="1200" dirty="0">
                        <a:latin typeface="Calibri"/>
                        <a:ea typeface="Calibri"/>
                        <a:cs typeface="Times New Roman"/>
                      </a:endParaRPr>
                    </a:p>
                    <a:p>
                      <a:pPr>
                        <a:lnSpc>
                          <a:spcPct val="115000"/>
                        </a:lnSpc>
                        <a:spcAft>
                          <a:spcPts val="0"/>
                        </a:spcAft>
                      </a:pPr>
                      <a:r>
                        <a:rPr lang="en-US" sz="1200" dirty="0">
                          <a:latin typeface="Calibri"/>
                          <a:ea typeface="Calibri"/>
                          <a:cs typeface="Times New Roman"/>
                        </a:rPr>
                        <a:t>91.85% compliance - 733 applications with 50% and more HDSA involvement out of 798 applications approved. </a:t>
                      </a: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Calibri"/>
                          <a:ea typeface="Calibri"/>
                          <a:cs typeface="Times New Roman"/>
                        </a:rPr>
                        <a:t>The percentage of participation by black Africans in the retail sector remains low.</a:t>
                      </a: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Calibri"/>
                          <a:ea typeface="Calibri"/>
                          <a:cs typeface="Times New Roman"/>
                        </a:rPr>
                        <a:t>None</a:t>
                      </a:r>
                    </a:p>
                  </a:txBody>
                  <a:tcPr marL="42944" marR="42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312738" y="774700"/>
            <a:ext cx="8145462" cy="433388"/>
          </a:xfrm>
        </p:spPr>
        <p:txBody>
          <a:bodyPr anchor="t"/>
          <a:lstStyle/>
          <a:p>
            <a:pPr algn="l" eaLnBrk="1" hangingPunct="1">
              <a:lnSpc>
                <a:spcPct val="100000"/>
              </a:lnSpc>
            </a:pPr>
            <a:r>
              <a:rPr lang="en-US" altLang="en-US" sz="1400" b="1" dirty="0">
                <a:solidFill>
                  <a:schemeClr val="bg1"/>
                </a:solidFill>
                <a:latin typeface="Century Gothic" pitchFamily="34" charset="0"/>
                <a:ea typeface="Century Gothic" pitchFamily="34" charset="0"/>
                <a:cs typeface="Century Gothic" pitchFamily="34" charset="0"/>
              </a:rPr>
              <a:t>Programme 4: Electrification and Energy Programme and Project Management, </a:t>
            </a:r>
            <a:br>
              <a:rPr lang="en-US" altLang="en-US" sz="1400" b="1" dirty="0">
                <a:solidFill>
                  <a:schemeClr val="bg1"/>
                </a:solidFill>
                <a:latin typeface="Century Gothic" pitchFamily="34" charset="0"/>
                <a:ea typeface="Century Gothic" pitchFamily="34" charset="0"/>
                <a:cs typeface="Century Gothic" pitchFamily="34" charset="0"/>
              </a:rPr>
            </a:br>
            <a:r>
              <a:rPr lang="en-US" altLang="en-US" sz="1400" b="1" dirty="0">
                <a:solidFill>
                  <a:schemeClr val="bg1"/>
                </a:solidFill>
                <a:latin typeface="Century Gothic" pitchFamily="34" charset="0"/>
                <a:ea typeface="Century Gothic" pitchFamily="34" charset="0"/>
                <a:cs typeface="Century Gothic" pitchFamily="34" charset="0"/>
              </a:rPr>
              <a:t>Annual Report 2019/20</a:t>
            </a:r>
          </a:p>
        </p:txBody>
      </p:sp>
      <p:sp>
        <p:nvSpPr>
          <p:cNvPr id="2" name="Slide Number Placeholder 1"/>
          <p:cNvSpPr>
            <a:spLocks noGrp="1"/>
          </p:cNvSpPr>
          <p:nvPr>
            <p:ph type="sldNum" sz="quarter" idx="12"/>
          </p:nvPr>
        </p:nvSpPr>
        <p:spPr>
          <a:xfrm>
            <a:off x="6457950" y="6132513"/>
            <a:ext cx="2344738" cy="588962"/>
          </a:xfrm>
        </p:spPr>
        <p:txBody>
          <a:bodyPr/>
          <a:lstStyle/>
          <a:p>
            <a:fld id="{B5D39C94-85B2-42B0-8554-EE3849242657}" type="slidenum">
              <a:rPr lang="en-US" b="1"/>
              <a:pPr/>
              <a:t>31</a:t>
            </a:fld>
            <a:endParaRPr lang="en-US" b="1"/>
          </a:p>
        </p:txBody>
      </p:sp>
      <p:graphicFrame>
        <p:nvGraphicFramePr>
          <p:cNvPr id="4" name="Table 3"/>
          <p:cNvGraphicFramePr>
            <a:graphicFrameLocks noGrp="1"/>
          </p:cNvGraphicFramePr>
          <p:nvPr>
            <p:extLst>
              <p:ext uri="{D42A27DB-BD31-4B8C-83A1-F6EECF244321}">
                <p14:modId xmlns:p14="http://schemas.microsoft.com/office/powerpoint/2010/main" xmlns="" val="1052396676"/>
              </p:ext>
            </p:extLst>
          </p:nvPr>
        </p:nvGraphicFramePr>
        <p:xfrm>
          <a:off x="312739" y="611623"/>
          <a:ext cx="8489949" cy="6109852"/>
        </p:xfrm>
        <a:graphic>
          <a:graphicData uri="http://schemas.openxmlformats.org/drawingml/2006/table">
            <a:tbl>
              <a:tblPr/>
              <a:tblGrid>
                <a:gridCol w="1945553">
                  <a:extLst>
                    <a:ext uri="{9D8B030D-6E8A-4147-A177-3AD203B41FA5}">
                      <a16:colId xmlns:a16="http://schemas.microsoft.com/office/drawing/2014/main" xmlns="" val="20000"/>
                    </a:ext>
                  </a:extLst>
                </a:gridCol>
                <a:gridCol w="1870364">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399309">
                  <a:extLst>
                    <a:ext uri="{9D8B030D-6E8A-4147-A177-3AD203B41FA5}">
                      <a16:colId xmlns:a16="http://schemas.microsoft.com/office/drawing/2014/main" xmlns="" val="20003"/>
                    </a:ext>
                  </a:extLst>
                </a:gridCol>
                <a:gridCol w="1445923">
                  <a:extLst>
                    <a:ext uri="{9D8B030D-6E8A-4147-A177-3AD203B41FA5}">
                      <a16:colId xmlns:a16="http://schemas.microsoft.com/office/drawing/2014/main" xmlns="" val="20004"/>
                    </a:ext>
                  </a:extLst>
                </a:gridCol>
              </a:tblGrid>
              <a:tr h="275166">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4.1-4.3</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5166">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4: Electrification and Energy Programme and Project Management</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355768">
                <a:tc>
                  <a:txBody>
                    <a:bodyPr/>
                    <a:lstStyle/>
                    <a:p>
                      <a:pPr algn="ctr">
                        <a:lnSpc>
                          <a:spcPct val="115000"/>
                        </a:lnSpc>
                        <a:spcAft>
                          <a:spcPts val="0"/>
                        </a:spcAft>
                      </a:pPr>
                      <a:r>
                        <a:rPr lang="en-ZA" sz="1200" b="1" dirty="0">
                          <a:solidFill>
                            <a:srgbClr val="000000"/>
                          </a:solidFill>
                          <a:latin typeface="Arial"/>
                          <a:ea typeface="Times New Roman"/>
                          <a:cs typeface="Times New Roman"/>
                        </a:rPr>
                        <a:t>Performance Indicators from 2019/20 APP </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Planned Targets from 2019/20 APP </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Arial"/>
                          <a:ea typeface="Times New Roman"/>
                          <a:cs typeface="Times New Roman"/>
                        </a:rPr>
                        <a:t>Actual Achievement</a:t>
                      </a:r>
                      <a:br>
                        <a:rPr lang="en-ZA" sz="1200" b="1">
                          <a:solidFill>
                            <a:srgbClr val="000000"/>
                          </a:solidFill>
                          <a:latin typeface="Arial"/>
                          <a:ea typeface="Times New Roman"/>
                          <a:cs typeface="Times New Roman"/>
                        </a:rPr>
                      </a:br>
                      <a:r>
                        <a:rPr lang="en-ZA" sz="1200" b="1">
                          <a:solidFill>
                            <a:srgbClr val="000000"/>
                          </a:solidFill>
                          <a:latin typeface="Arial"/>
                          <a:ea typeface="Times New Roman"/>
                          <a:cs typeface="Times New Roman"/>
                        </a:rPr>
                        <a:t>2019/20</a:t>
                      </a:r>
                      <a:br>
                        <a:rPr lang="en-ZA" sz="1200" b="1">
                          <a:solidFill>
                            <a:srgbClr val="000000"/>
                          </a:solidFill>
                          <a:latin typeface="Arial"/>
                          <a:ea typeface="Times New Roman"/>
                          <a:cs typeface="Times New Roman"/>
                        </a:rPr>
                      </a:br>
                      <a:r>
                        <a:rPr lang="en-ZA" sz="1200" i="1">
                          <a:solidFill>
                            <a:srgbClr val="000000"/>
                          </a:solidFill>
                          <a:latin typeface="Arial"/>
                          <a:ea typeface="Times New Roman"/>
                          <a:cs typeface="Times New Roman"/>
                        </a:rPr>
                        <a:t>("achieved", or "partially achieved", or "not achieved", and narrative support)</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Arial"/>
                          <a:ea typeface="Times New Roman"/>
                          <a:cs typeface="Times New Roman"/>
                        </a:rPr>
                        <a:t>Deviations from Planned Targets to Actual Achievement</a:t>
                      </a:r>
                      <a:br>
                        <a:rPr lang="en-ZA" sz="1200" b="1">
                          <a:solidFill>
                            <a:srgbClr val="000000"/>
                          </a:solidFill>
                          <a:latin typeface="Arial"/>
                          <a:ea typeface="Times New Roman"/>
                          <a:cs typeface="Times New Roman"/>
                        </a:rPr>
                      </a:br>
                      <a:r>
                        <a:rPr lang="en-ZA" sz="1200" b="1">
                          <a:solidFill>
                            <a:srgbClr val="000000"/>
                          </a:solidFill>
                          <a:latin typeface="Arial"/>
                          <a:ea typeface="Times New Roman"/>
                          <a:cs typeface="Times New Roman"/>
                        </a:rPr>
                        <a:t>2019/20</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a:solidFill>
                            <a:srgbClr val="000000"/>
                          </a:solidFill>
                          <a:latin typeface="Arial"/>
                          <a:ea typeface="Times New Roman"/>
                          <a:cs typeface="Times New Roman"/>
                        </a:rPr>
                        <a:t>      Comments on Deviations</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4203752">
                <a:tc>
                  <a:txBody>
                    <a:bodyPr/>
                    <a:lstStyle/>
                    <a:p>
                      <a:pPr>
                        <a:lnSpc>
                          <a:spcPct val="115000"/>
                        </a:lnSpc>
                        <a:spcAft>
                          <a:spcPts val="0"/>
                        </a:spcAft>
                      </a:pPr>
                      <a:r>
                        <a:rPr lang="en-ZA" sz="1200" dirty="0">
                          <a:solidFill>
                            <a:srgbClr val="000000"/>
                          </a:solidFill>
                          <a:latin typeface="Arial"/>
                          <a:ea typeface="Times New Roman"/>
                          <a:cs typeface="Times New Roman"/>
                        </a:rPr>
                        <a:t>Number of quarterly reports of additional households to be electrified with grid electrification towards the 2019/20 target of 195 000 in the National Electrification Plan</a:t>
                      </a:r>
                      <a:br>
                        <a:rPr lang="en-ZA" sz="1200" dirty="0">
                          <a:solidFill>
                            <a:srgbClr val="000000"/>
                          </a:solidFill>
                          <a:latin typeface="Arial"/>
                          <a:ea typeface="Times New Roman"/>
                          <a:cs typeface="Times New Roman"/>
                        </a:rPr>
                      </a:br>
                      <a:endParaRPr lang="en-ZA" sz="1200" dirty="0">
                        <a:solidFill>
                          <a:srgbClr val="000000"/>
                        </a:solidFill>
                        <a:latin typeface="Arial"/>
                        <a:ea typeface="Times New Roman"/>
                        <a:cs typeface="Times New Roman"/>
                      </a:endParaRPr>
                    </a:p>
                    <a:p>
                      <a:pPr>
                        <a:lnSpc>
                          <a:spcPct val="115000"/>
                        </a:lnSpc>
                        <a:spcAft>
                          <a:spcPts val="0"/>
                        </a:spcAft>
                      </a:pPr>
                      <a:endParaRPr lang="en-ZA" sz="1200" dirty="0">
                        <a:solidFill>
                          <a:srgbClr val="000000"/>
                        </a:solidFill>
                        <a:latin typeface="Arial"/>
                        <a:ea typeface="Times New Roman"/>
                        <a:cs typeface="Times New Roman"/>
                      </a:endParaRPr>
                    </a:p>
                    <a:p>
                      <a:pPr>
                        <a:lnSpc>
                          <a:spcPct val="115000"/>
                        </a:lnSpc>
                        <a:spcAft>
                          <a:spcPts val="0"/>
                        </a:spcAft>
                      </a:pPr>
                      <a:r>
                        <a:rPr lang="en-ZA" sz="1200" dirty="0">
                          <a:solidFill>
                            <a:srgbClr val="000000"/>
                          </a:solidFill>
                          <a:latin typeface="Arial"/>
                          <a:ea typeface="Times New Roman"/>
                          <a:cs typeface="Times New Roman"/>
                        </a:rPr>
                        <a:t/>
                      </a:r>
                      <a:br>
                        <a:rPr lang="en-ZA" sz="1200" dirty="0">
                          <a:solidFill>
                            <a:srgbClr val="000000"/>
                          </a:solidFill>
                          <a:latin typeface="Arial"/>
                          <a:ea typeface="Times New Roman"/>
                          <a:cs typeface="Times New Roman"/>
                        </a:rPr>
                      </a:br>
                      <a:endParaRPr lang="en-US" sz="1200" dirty="0">
                        <a:latin typeface="Calibri"/>
                        <a:ea typeface="Calibri"/>
                        <a:cs typeface="Times New Roman"/>
                      </a:endParaRPr>
                    </a:p>
                    <a:p>
                      <a:pPr>
                        <a:lnSpc>
                          <a:spcPct val="115000"/>
                        </a:lnSpc>
                        <a:spcAft>
                          <a:spcPts val="0"/>
                        </a:spcAft>
                      </a:pPr>
                      <a:r>
                        <a:rPr lang="en-ZA" sz="1200" i="1" dirty="0">
                          <a:solidFill>
                            <a:srgbClr val="000000"/>
                          </a:solidFill>
                          <a:latin typeface="Arial"/>
                          <a:ea typeface="Times New Roman"/>
                          <a:cs typeface="Times New Roman"/>
                        </a:rPr>
                        <a:t>Number of quarterly reports on the allocation of funding and the monitoring of implementation of grid electrification of additional households by Eskom and Municipalities (Revised indicator)</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chemeClr val="tx1"/>
                          </a:solidFill>
                          <a:effectLst>
                            <a:outerShdw blurRad="38100" dist="38100" dir="2700000" algn="tl">
                              <a:srgbClr val="000000">
                                <a:alpha val="43137"/>
                              </a:srgbClr>
                            </a:outerShdw>
                          </a:effectLst>
                          <a:latin typeface="Arial"/>
                          <a:ea typeface="Times New Roman"/>
                          <a:cs typeface="Times New Roman"/>
                        </a:rPr>
                        <a:t>4 Quarterly Reports on additional households to be electrified with grid electrification towards the target of 195 000 in the National Electrification Plan</a:t>
                      </a:r>
                    </a:p>
                    <a:p>
                      <a:pPr>
                        <a:lnSpc>
                          <a:spcPct val="115000"/>
                        </a:lnSpc>
                        <a:spcAft>
                          <a:spcPts val="0"/>
                        </a:spcAft>
                      </a:pPr>
                      <a:endParaRPr lang="en-ZA" sz="1200" dirty="0">
                        <a:solidFill>
                          <a:schemeClr val="tx1"/>
                        </a:solidFill>
                        <a:effectLst>
                          <a:outerShdw blurRad="38100" dist="38100" dir="2700000" algn="tl">
                            <a:srgbClr val="000000">
                              <a:alpha val="43137"/>
                            </a:srgbClr>
                          </a:outerShdw>
                        </a:effectLst>
                        <a:latin typeface="Arial"/>
                        <a:ea typeface="Calibri"/>
                        <a:cs typeface="Times New Roman"/>
                      </a:endParaRPr>
                    </a:p>
                    <a:p>
                      <a:pPr>
                        <a:lnSpc>
                          <a:spcPct val="115000"/>
                        </a:lnSpc>
                        <a:spcAft>
                          <a:spcPts val="0"/>
                        </a:spcAft>
                      </a:pPr>
                      <a:endParaRPr lang="en-ZA" sz="1200" dirty="0">
                        <a:solidFill>
                          <a:schemeClr val="tx1"/>
                        </a:solidFill>
                        <a:effectLst>
                          <a:outerShdw blurRad="38100" dist="38100" dir="2700000" algn="tl">
                            <a:srgbClr val="000000">
                              <a:alpha val="43137"/>
                            </a:srgbClr>
                          </a:outerShdw>
                        </a:effectLst>
                        <a:latin typeface="Arial"/>
                        <a:ea typeface="Calibri"/>
                        <a:cs typeface="Times New Roman"/>
                      </a:endParaRPr>
                    </a:p>
                    <a:p>
                      <a:pPr>
                        <a:lnSpc>
                          <a:spcPct val="115000"/>
                        </a:lnSpc>
                        <a:spcAft>
                          <a:spcPts val="0"/>
                        </a:spcAft>
                      </a:pPr>
                      <a:endParaRPr lang="en-ZA" sz="1200" dirty="0">
                        <a:solidFill>
                          <a:schemeClr val="tx1"/>
                        </a:solidFill>
                        <a:effectLst>
                          <a:outerShdw blurRad="38100" dist="38100" dir="2700000" algn="tl">
                            <a:srgbClr val="000000">
                              <a:alpha val="43137"/>
                            </a:srgbClr>
                          </a:outerShdw>
                        </a:effectLst>
                        <a:latin typeface="Arial"/>
                        <a:ea typeface="Calibri"/>
                        <a:cs typeface="Times New Roman"/>
                      </a:endParaRPr>
                    </a:p>
                    <a:p>
                      <a:pPr>
                        <a:lnSpc>
                          <a:spcPct val="115000"/>
                        </a:lnSpc>
                        <a:spcAft>
                          <a:spcPts val="0"/>
                        </a:spcAft>
                      </a:pPr>
                      <a:endParaRPr lang="en-US" sz="1200" dirty="0">
                        <a:solidFill>
                          <a:schemeClr val="tx1"/>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en-ZA" sz="1200" i="1" dirty="0">
                          <a:solidFill>
                            <a:schemeClr val="tx1"/>
                          </a:solidFill>
                          <a:effectLst>
                            <a:outerShdw blurRad="38100" dist="38100" dir="2700000" algn="tl">
                              <a:srgbClr val="000000">
                                <a:alpha val="43137"/>
                              </a:srgbClr>
                            </a:outerShdw>
                          </a:effectLst>
                          <a:latin typeface="Arial"/>
                          <a:ea typeface="Times New Roman"/>
                          <a:cs typeface="Times New Roman"/>
                        </a:rPr>
                        <a:t>4 Quarterly Reports on the allocation of funding and the monitoring of implementation of grid electrification of additional households by Eskom and Municipalities</a:t>
                      </a:r>
                      <a:endParaRPr lang="en-US" sz="1200" dirty="0">
                        <a:solidFill>
                          <a:schemeClr val="tx1"/>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en-ZA" sz="1200" i="1" dirty="0">
                          <a:solidFill>
                            <a:schemeClr val="tx1"/>
                          </a:solidFill>
                          <a:effectLst>
                            <a:outerShdw blurRad="38100" dist="38100" dir="2700000" algn="tl">
                              <a:srgbClr val="000000">
                                <a:alpha val="43137"/>
                              </a:srgbClr>
                            </a:outerShdw>
                          </a:effectLst>
                          <a:latin typeface="Arial"/>
                          <a:ea typeface="Times New Roman"/>
                          <a:cs typeface="Times New Roman"/>
                        </a:rPr>
                        <a:t>(Revised target)</a:t>
                      </a:r>
                      <a:endParaRPr lang="en-US" sz="12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b="1" dirty="0">
                          <a:latin typeface="Arial" pitchFamily="34" charset="0"/>
                          <a:cs typeface="Arial" pitchFamily="34" charset="0"/>
                        </a:rPr>
                        <a:t>Achieved </a:t>
                      </a:r>
                    </a:p>
                    <a:p>
                      <a:pPr>
                        <a:lnSpc>
                          <a:spcPct val="115000"/>
                        </a:lnSpc>
                        <a:spcAft>
                          <a:spcPts val="0"/>
                        </a:spcAft>
                      </a:pPr>
                      <a:r>
                        <a:rPr lang="en-ZA" sz="1200" dirty="0">
                          <a:latin typeface="Arial" pitchFamily="34" charset="0"/>
                          <a:cs typeface="Arial" pitchFamily="34" charset="0"/>
                        </a:rPr>
                        <a:t>4 Quarterly Reports were produced on achieving </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214 517 additional households with grid electricity against the target of 195000 in the National Electrification Plan</a:t>
                      </a:r>
                    </a:p>
                    <a:p>
                      <a:pPr>
                        <a:lnSpc>
                          <a:spcPct val="115000"/>
                        </a:lnSpc>
                        <a:spcAft>
                          <a:spcPts val="0"/>
                        </a:spcAft>
                      </a:pP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4 Quarterly reports</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on the allocation of funding and the monitoring of implementation of grid electrification of additional households by Eskom and Municipalities were produced</a:t>
                      </a:r>
                      <a:endParaRPr lang="en-US" sz="1200" dirty="0">
                        <a:latin typeface="Arial" pitchFamily="34" charset="0"/>
                        <a:cs typeface="Arial" pitchFamily="34" charset="0"/>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ZA" sz="1200" dirty="0">
                          <a:latin typeface="Arial" pitchFamily="34" charset="0"/>
                          <a:cs typeface="Arial" pitchFamily="34" charset="0"/>
                        </a:rPr>
                        <a:t>+19 517households were connected to the electricity grid</a:t>
                      </a:r>
                      <a:endParaRPr lang="en-US" sz="1200" dirty="0">
                        <a:latin typeface="Arial" pitchFamily="34" charset="0"/>
                        <a:cs typeface="Arial" pitchFamily="34" charset="0"/>
                      </a:endParaRPr>
                    </a:p>
                    <a:p>
                      <a:pPr>
                        <a:lnSpc>
                          <a:spcPct val="115000"/>
                        </a:lnSpc>
                        <a:spcAft>
                          <a:spcPts val="1000"/>
                        </a:spcAft>
                      </a:pPr>
                      <a:r>
                        <a:rPr lang="en-US" sz="1200" dirty="0">
                          <a:latin typeface="Arial" pitchFamily="34" charset="0"/>
                          <a:cs typeface="Arial" pitchFamily="34" charset="0"/>
                        </a:rPr>
                        <a:t>None</a:t>
                      </a: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200" dirty="0">
                          <a:latin typeface="Arial" pitchFamily="34" charset="0"/>
                          <a:cs typeface="Arial" pitchFamily="34" charset="0"/>
                        </a:rPr>
                        <a:t>None</a:t>
                      </a:r>
                    </a:p>
                    <a:p>
                      <a:pPr>
                        <a:lnSpc>
                          <a:spcPct val="115000"/>
                        </a:lnSpc>
                        <a:spcAft>
                          <a:spcPts val="1000"/>
                        </a:spcAft>
                      </a:pPr>
                      <a:r>
                        <a:rPr lang="en-ZA" sz="1200" dirty="0">
                          <a:latin typeface="Arial" pitchFamily="34" charset="0"/>
                          <a:cs typeface="Arial" pitchFamily="34" charset="0"/>
                        </a:rPr>
                        <a:t>None</a:t>
                      </a:r>
                      <a:endParaRPr lang="en-US" sz="1200" dirty="0">
                        <a:latin typeface="Arial" pitchFamily="34" charset="0"/>
                        <a:cs typeface="Arial" pitchFamily="34" charset="0"/>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312738" y="774700"/>
            <a:ext cx="8145462" cy="433388"/>
          </a:xfrm>
        </p:spPr>
        <p:txBody>
          <a:bodyPr anchor="t"/>
          <a:lstStyle/>
          <a:p>
            <a:pPr algn="l" eaLnBrk="1" hangingPunct="1">
              <a:lnSpc>
                <a:spcPct val="100000"/>
              </a:lnSpc>
            </a:pPr>
            <a:r>
              <a:rPr lang="en-US" altLang="en-US" sz="1400" b="1" dirty="0">
                <a:solidFill>
                  <a:schemeClr val="bg1"/>
                </a:solidFill>
                <a:latin typeface="Century Gothic" pitchFamily="34" charset="0"/>
                <a:ea typeface="Century Gothic" pitchFamily="34" charset="0"/>
                <a:cs typeface="Century Gothic" pitchFamily="34" charset="0"/>
              </a:rPr>
              <a:t>Programme 4: Electrification and Energy Programme and Project Management, </a:t>
            </a:r>
            <a:br>
              <a:rPr lang="en-US" altLang="en-US" sz="1400" b="1" dirty="0">
                <a:solidFill>
                  <a:schemeClr val="bg1"/>
                </a:solidFill>
                <a:latin typeface="Century Gothic" pitchFamily="34" charset="0"/>
                <a:ea typeface="Century Gothic" pitchFamily="34" charset="0"/>
                <a:cs typeface="Century Gothic" pitchFamily="34" charset="0"/>
              </a:rPr>
            </a:br>
            <a:r>
              <a:rPr lang="en-US" altLang="en-US" sz="1400" b="1" dirty="0">
                <a:solidFill>
                  <a:schemeClr val="bg1"/>
                </a:solidFill>
                <a:latin typeface="Century Gothic" pitchFamily="34" charset="0"/>
                <a:ea typeface="Century Gothic" pitchFamily="34" charset="0"/>
                <a:cs typeface="Century Gothic" pitchFamily="34" charset="0"/>
              </a:rPr>
              <a:t>Annual Report 2019/20</a:t>
            </a:r>
          </a:p>
        </p:txBody>
      </p:sp>
      <p:sp>
        <p:nvSpPr>
          <p:cNvPr id="2" name="Slide Number Placeholder 1"/>
          <p:cNvSpPr>
            <a:spLocks noGrp="1"/>
          </p:cNvSpPr>
          <p:nvPr>
            <p:ph type="sldNum" sz="quarter" idx="12"/>
          </p:nvPr>
        </p:nvSpPr>
        <p:spPr>
          <a:xfrm>
            <a:off x="6457950" y="6132513"/>
            <a:ext cx="2344738" cy="588962"/>
          </a:xfrm>
        </p:spPr>
        <p:txBody>
          <a:bodyPr/>
          <a:lstStyle/>
          <a:p>
            <a:fld id="{B5D39C94-85B2-42B0-8554-EE3849242657}" type="slidenum">
              <a:rPr lang="en-US" b="1"/>
              <a:pPr/>
              <a:t>32</a:t>
            </a:fld>
            <a:endParaRPr lang="en-US" b="1"/>
          </a:p>
        </p:txBody>
      </p:sp>
      <p:graphicFrame>
        <p:nvGraphicFramePr>
          <p:cNvPr id="5" name="Table 4"/>
          <p:cNvGraphicFramePr>
            <a:graphicFrameLocks noGrp="1"/>
          </p:cNvGraphicFramePr>
          <p:nvPr>
            <p:extLst>
              <p:ext uri="{D42A27DB-BD31-4B8C-83A1-F6EECF244321}">
                <p14:modId xmlns:p14="http://schemas.microsoft.com/office/powerpoint/2010/main" xmlns="" val="1105074539"/>
              </p:ext>
            </p:extLst>
          </p:nvPr>
        </p:nvGraphicFramePr>
        <p:xfrm>
          <a:off x="312738" y="290946"/>
          <a:ext cx="8489950" cy="6463867"/>
        </p:xfrm>
        <a:graphic>
          <a:graphicData uri="http://schemas.openxmlformats.org/drawingml/2006/table">
            <a:tbl>
              <a:tblPr/>
              <a:tblGrid>
                <a:gridCol w="1626340">
                  <a:extLst>
                    <a:ext uri="{9D8B030D-6E8A-4147-A177-3AD203B41FA5}">
                      <a16:colId xmlns:a16="http://schemas.microsoft.com/office/drawing/2014/main" xmlns="" val="20000"/>
                    </a:ext>
                  </a:extLst>
                </a:gridCol>
                <a:gridCol w="1967904">
                  <a:extLst>
                    <a:ext uri="{9D8B030D-6E8A-4147-A177-3AD203B41FA5}">
                      <a16:colId xmlns:a16="http://schemas.microsoft.com/office/drawing/2014/main" xmlns="" val="20001"/>
                    </a:ext>
                  </a:extLst>
                </a:gridCol>
                <a:gridCol w="1662545">
                  <a:extLst>
                    <a:ext uri="{9D8B030D-6E8A-4147-A177-3AD203B41FA5}">
                      <a16:colId xmlns:a16="http://schemas.microsoft.com/office/drawing/2014/main" xmlns="" val="20002"/>
                    </a:ext>
                  </a:extLst>
                </a:gridCol>
                <a:gridCol w="1478484">
                  <a:extLst>
                    <a:ext uri="{9D8B030D-6E8A-4147-A177-3AD203B41FA5}">
                      <a16:colId xmlns:a16="http://schemas.microsoft.com/office/drawing/2014/main" xmlns="" val="20003"/>
                    </a:ext>
                  </a:extLst>
                </a:gridCol>
                <a:gridCol w="1754677">
                  <a:extLst>
                    <a:ext uri="{9D8B030D-6E8A-4147-A177-3AD203B41FA5}">
                      <a16:colId xmlns:a16="http://schemas.microsoft.com/office/drawing/2014/main" xmlns="" val="20004"/>
                    </a:ext>
                  </a:extLst>
                </a:gridCol>
              </a:tblGrid>
              <a:tr h="290110">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4.1-4.3</a:t>
                      </a:r>
                      <a:endParaRPr lang="en-US" sz="1200" dirty="0">
                        <a:latin typeface="Calibri"/>
                        <a:ea typeface="Calibri"/>
                        <a:cs typeface="Times New Roman"/>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0110">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4: Electrification and Energy Programme and Project Management</a:t>
                      </a:r>
                      <a:endParaRPr lang="en-US" sz="1200" dirty="0">
                        <a:latin typeface="Calibri"/>
                        <a:ea typeface="Calibri"/>
                        <a:cs typeface="Times New Roman"/>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274626">
                <a:tc>
                  <a:txBody>
                    <a:bodyPr/>
                    <a:lstStyle/>
                    <a:p>
                      <a:pPr algn="ctr">
                        <a:lnSpc>
                          <a:spcPct val="115000"/>
                        </a:lnSpc>
                        <a:spcAft>
                          <a:spcPts val="0"/>
                        </a:spcAft>
                      </a:pPr>
                      <a:r>
                        <a:rPr lang="en-ZA" sz="1200" b="1" dirty="0">
                          <a:solidFill>
                            <a:srgbClr val="000000"/>
                          </a:solidFill>
                          <a:latin typeface="Arial"/>
                          <a:ea typeface="Times New Roman"/>
                          <a:cs typeface="Times New Roman"/>
                        </a:rPr>
                        <a:t>Performance Indicators from 2019/20 APP </a:t>
                      </a:r>
                      <a:endParaRPr lang="en-US" sz="1200" dirty="0">
                        <a:latin typeface="Calibri"/>
                        <a:ea typeface="Calibri"/>
                        <a:cs typeface="Times New Roman"/>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Planned Targets from 2019/20 APP </a:t>
                      </a:r>
                      <a:endParaRPr lang="en-US" sz="1200" dirty="0">
                        <a:latin typeface="Calibri"/>
                        <a:ea typeface="Calibri"/>
                        <a:cs typeface="Times New Roman"/>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Arial"/>
                          <a:ea typeface="Times New Roman"/>
                          <a:cs typeface="Times New Roman"/>
                        </a:rPr>
                        <a:t>Actual Achievement</a:t>
                      </a:r>
                      <a:br>
                        <a:rPr lang="en-ZA" sz="1200" b="1">
                          <a:solidFill>
                            <a:srgbClr val="000000"/>
                          </a:solidFill>
                          <a:latin typeface="Arial"/>
                          <a:ea typeface="Times New Roman"/>
                          <a:cs typeface="Times New Roman"/>
                        </a:rPr>
                      </a:br>
                      <a:r>
                        <a:rPr lang="en-ZA" sz="1200" b="1">
                          <a:solidFill>
                            <a:srgbClr val="000000"/>
                          </a:solidFill>
                          <a:latin typeface="Arial"/>
                          <a:ea typeface="Times New Roman"/>
                          <a:cs typeface="Times New Roman"/>
                        </a:rPr>
                        <a:t>2019/20</a:t>
                      </a:r>
                      <a:br>
                        <a:rPr lang="en-ZA" sz="1200" b="1">
                          <a:solidFill>
                            <a:srgbClr val="000000"/>
                          </a:solidFill>
                          <a:latin typeface="Arial"/>
                          <a:ea typeface="Times New Roman"/>
                          <a:cs typeface="Times New Roman"/>
                        </a:rPr>
                      </a:br>
                      <a:r>
                        <a:rPr lang="en-ZA" sz="1200" i="1">
                          <a:solidFill>
                            <a:srgbClr val="000000"/>
                          </a:solidFill>
                          <a:latin typeface="Arial"/>
                          <a:ea typeface="Times New Roman"/>
                          <a:cs typeface="Times New Roman"/>
                        </a:rPr>
                        <a:t>("achieved", or "partially achieved", or "not achieved", and narrative support)</a:t>
                      </a:r>
                      <a:endParaRPr lang="en-US" sz="1200">
                        <a:latin typeface="Calibri"/>
                        <a:ea typeface="Calibri"/>
                        <a:cs typeface="Times New Roman"/>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Deviations from Planned Targets to Actual Achievement</a:t>
                      </a:r>
                      <a:br>
                        <a:rPr lang="en-ZA" sz="1200" b="1" dirty="0">
                          <a:solidFill>
                            <a:srgbClr val="000000"/>
                          </a:solidFill>
                          <a:latin typeface="Arial"/>
                          <a:ea typeface="Times New Roman"/>
                          <a:cs typeface="Times New Roman"/>
                        </a:rPr>
                      </a:br>
                      <a:r>
                        <a:rPr lang="en-ZA" sz="1200" b="1" dirty="0">
                          <a:solidFill>
                            <a:srgbClr val="000000"/>
                          </a:solidFill>
                          <a:latin typeface="Arial"/>
                          <a:ea typeface="Times New Roman"/>
                          <a:cs typeface="Times New Roman"/>
                        </a:rPr>
                        <a:t>2019/20</a:t>
                      </a:r>
                      <a:endParaRPr lang="en-US" sz="1200" dirty="0">
                        <a:latin typeface="Calibri"/>
                        <a:ea typeface="Calibri"/>
                        <a:cs typeface="Times New Roman"/>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nSpc>
                          <a:spcPct val="115000"/>
                        </a:lnSpc>
                        <a:spcAft>
                          <a:spcPts val="0"/>
                        </a:spcAft>
                      </a:pPr>
                      <a:r>
                        <a:rPr lang="en-ZA" sz="1200" b="1">
                          <a:solidFill>
                            <a:srgbClr val="000000"/>
                          </a:solidFill>
                          <a:latin typeface="Arial"/>
                          <a:ea typeface="Times New Roman"/>
                          <a:cs typeface="Times New Roman"/>
                        </a:rPr>
                        <a:t>      Comments on Deviations</a:t>
                      </a:r>
                      <a:endParaRPr lang="en-US" sz="1200">
                        <a:latin typeface="Calibri"/>
                        <a:ea typeface="Calibri"/>
                        <a:cs typeface="Times New Roman"/>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4602851">
                <a:tc>
                  <a:txBody>
                    <a:bodyPr/>
                    <a:lstStyle/>
                    <a:p>
                      <a:pPr>
                        <a:lnSpc>
                          <a:spcPct val="115000"/>
                        </a:lnSpc>
                        <a:spcAft>
                          <a:spcPts val="0"/>
                        </a:spcAft>
                      </a:pPr>
                      <a:r>
                        <a:rPr lang="en-ZA" sz="1200" dirty="0">
                          <a:latin typeface="Arial" pitchFamily="34" charset="0"/>
                          <a:cs typeface="Arial" pitchFamily="34" charset="0"/>
                        </a:rPr>
                        <a:t> Number of quarterly progress reports on building/upgrading of electrification infrastructure projects towards the 2019/20 target</a:t>
                      </a:r>
                      <a:br>
                        <a:rPr lang="en-ZA" sz="1200" dirty="0">
                          <a:latin typeface="Arial" pitchFamily="34" charset="0"/>
                          <a:cs typeface="Arial" pitchFamily="34" charset="0"/>
                        </a:rPr>
                      </a:br>
                      <a:r>
                        <a:rPr lang="en-ZA" sz="1200" dirty="0">
                          <a:latin typeface="Arial" pitchFamily="34" charset="0"/>
                          <a:cs typeface="Arial" pitchFamily="34" charset="0"/>
                        </a:rPr>
                        <a:t/>
                      </a:r>
                      <a:br>
                        <a:rPr lang="en-ZA" sz="1200" dirty="0">
                          <a:latin typeface="Arial" pitchFamily="34" charset="0"/>
                          <a:cs typeface="Arial" pitchFamily="34" charset="0"/>
                        </a:rPr>
                      </a:br>
                      <a:r>
                        <a:rPr lang="en-ZA" sz="1200" dirty="0">
                          <a:latin typeface="Arial" pitchFamily="34" charset="0"/>
                          <a:cs typeface="Arial" pitchFamily="34" charset="0"/>
                        </a:rPr>
                        <a:t/>
                      </a:r>
                      <a:br>
                        <a:rPr lang="en-ZA" sz="1200" dirty="0">
                          <a:latin typeface="Arial" pitchFamily="34" charset="0"/>
                          <a:cs typeface="Arial" pitchFamily="34" charset="0"/>
                        </a:rPr>
                      </a:br>
                      <a:r>
                        <a:rPr lang="en-ZA" sz="1200" dirty="0">
                          <a:latin typeface="Arial" pitchFamily="34" charset="0"/>
                          <a:cs typeface="Arial" pitchFamily="34" charset="0"/>
                        </a:rPr>
                        <a:t/>
                      </a:r>
                      <a:br>
                        <a:rPr lang="en-ZA" sz="1200" dirty="0">
                          <a:latin typeface="Arial" pitchFamily="34" charset="0"/>
                          <a:cs typeface="Arial" pitchFamily="34" charset="0"/>
                        </a:rPr>
                      </a:br>
                      <a:endParaRPr lang="en-ZA" sz="1200" dirty="0">
                        <a:latin typeface="Arial" pitchFamily="34" charset="0"/>
                        <a:cs typeface="Arial" pitchFamily="34" charset="0"/>
                      </a:endParaRPr>
                    </a:p>
                    <a:p>
                      <a:pPr>
                        <a:lnSpc>
                          <a:spcPct val="115000"/>
                        </a:lnSpc>
                        <a:spcAft>
                          <a:spcPts val="0"/>
                        </a:spcAft>
                      </a:pP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Number of Quarterly reports on the funding and the monitoring of progress towards the</a:t>
                      </a:r>
                      <a:br>
                        <a:rPr lang="en-ZA" sz="1200" dirty="0">
                          <a:latin typeface="Arial" pitchFamily="34" charset="0"/>
                          <a:cs typeface="Arial" pitchFamily="34" charset="0"/>
                        </a:rPr>
                      </a:br>
                      <a:r>
                        <a:rPr lang="en-ZA" sz="1200" dirty="0">
                          <a:latin typeface="Arial" pitchFamily="34" charset="0"/>
                          <a:cs typeface="Arial" pitchFamily="34" charset="0"/>
                        </a:rPr>
                        <a:t>building/upgrading of</a:t>
                      </a:r>
                      <a:br>
                        <a:rPr lang="en-ZA" sz="1200" dirty="0">
                          <a:latin typeface="Arial" pitchFamily="34" charset="0"/>
                          <a:cs typeface="Arial" pitchFamily="34" charset="0"/>
                        </a:rPr>
                      </a:br>
                      <a:r>
                        <a:rPr lang="en-ZA" sz="1200" dirty="0">
                          <a:latin typeface="Arial" pitchFamily="34" charset="0"/>
                          <a:cs typeface="Arial" pitchFamily="34" charset="0"/>
                        </a:rPr>
                        <a:t>bulk electrification infrastructure</a:t>
                      </a:r>
                      <a:br>
                        <a:rPr lang="en-ZA" sz="1200" dirty="0">
                          <a:latin typeface="Arial" pitchFamily="34" charset="0"/>
                          <a:cs typeface="Arial" pitchFamily="34" charset="0"/>
                        </a:rPr>
                      </a:br>
                      <a:r>
                        <a:rPr lang="en-ZA" sz="1200" dirty="0">
                          <a:latin typeface="Arial" pitchFamily="34" charset="0"/>
                          <a:cs typeface="Arial" pitchFamily="34" charset="0"/>
                        </a:rPr>
                        <a:t>projects by Eskom and Municipalities</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 (Revised indicator)</a:t>
                      </a:r>
                      <a:endParaRPr lang="en-US" sz="1200" dirty="0">
                        <a:latin typeface="Arial" pitchFamily="34" charset="0"/>
                        <a:cs typeface="Arial" pitchFamily="34" charset="0"/>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200" dirty="0">
                          <a:latin typeface="Arial" pitchFamily="34" charset="0"/>
                          <a:cs typeface="Arial" pitchFamily="34" charset="0"/>
                        </a:rPr>
                        <a:t>4 Quarterly Reports on building/upgrading of electrification infrastructure projects towards the targets, as contracted with Eskom and municipalities- 2 new bulk substations built - 3 additional substations upgraded - 50 km new </a:t>
                      </a:r>
                      <a:r>
                        <a:rPr lang="en-US" sz="1200" dirty="0" err="1">
                          <a:latin typeface="Arial" pitchFamily="34" charset="0"/>
                          <a:cs typeface="Arial" pitchFamily="34" charset="0"/>
                        </a:rPr>
                        <a:t>MegaVolt</a:t>
                      </a:r>
                      <a:r>
                        <a:rPr lang="en-US" sz="1200" dirty="0">
                          <a:latin typeface="Arial" pitchFamily="34" charset="0"/>
                          <a:cs typeface="Arial" pitchFamily="34" charset="0"/>
                        </a:rPr>
                        <a:t> power lines constructed- 50 km of existing </a:t>
                      </a:r>
                      <a:r>
                        <a:rPr lang="en-US" sz="1200" dirty="0" err="1">
                          <a:latin typeface="Arial" pitchFamily="34" charset="0"/>
                          <a:cs typeface="Arial" pitchFamily="34" charset="0"/>
                        </a:rPr>
                        <a:t>MegaVolt</a:t>
                      </a:r>
                      <a:r>
                        <a:rPr lang="en-US" sz="1200" dirty="0">
                          <a:latin typeface="Arial" pitchFamily="34" charset="0"/>
                          <a:cs typeface="Arial" pitchFamily="34" charset="0"/>
                        </a:rPr>
                        <a:t> power lines upgraded</a:t>
                      </a:r>
                    </a:p>
                    <a:p>
                      <a:pPr>
                        <a:lnSpc>
                          <a:spcPct val="115000"/>
                        </a:lnSpc>
                        <a:spcAft>
                          <a:spcPts val="0"/>
                        </a:spcAft>
                      </a:pP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4 Quarterly Reports on the funding and the monitoring of progress towards the</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building/upgrading of</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bulk electrification infrastructure projects by Eskom and Municipalities. (Revised target)</a:t>
                      </a:r>
                      <a:endParaRPr lang="en-US" sz="1200" dirty="0">
                        <a:latin typeface="Arial" pitchFamily="34" charset="0"/>
                        <a:cs typeface="Arial" pitchFamily="34" charset="0"/>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b="1" dirty="0">
                          <a:latin typeface="Arial" pitchFamily="34" charset="0"/>
                          <a:cs typeface="Arial" pitchFamily="34" charset="0"/>
                        </a:rPr>
                        <a:t>Achieved</a:t>
                      </a:r>
                      <a:endParaRPr lang="en-US" sz="1200" b="1" dirty="0">
                        <a:latin typeface="Arial" pitchFamily="34" charset="0"/>
                        <a:cs typeface="Arial" pitchFamily="34" charset="0"/>
                      </a:endParaRPr>
                    </a:p>
                    <a:p>
                      <a:pPr marR="59055">
                        <a:lnSpc>
                          <a:spcPct val="115000"/>
                        </a:lnSpc>
                        <a:spcAft>
                          <a:spcPts val="0"/>
                        </a:spcAft>
                      </a:pPr>
                      <a:r>
                        <a:rPr lang="en-US" sz="1200" dirty="0">
                          <a:latin typeface="Arial" pitchFamily="34" charset="0"/>
                          <a:cs typeface="Arial" pitchFamily="34" charset="0"/>
                        </a:rPr>
                        <a:t>4 Quarterly Reports on building/upgrading of electrification infrastructure projects as follows: 3  new substations built; 3  substations upgraded; 174,87 km new power lines constructed; and 11 km of existing </a:t>
                      </a:r>
                      <a:r>
                        <a:rPr lang="en-US" sz="1200" dirty="0" err="1">
                          <a:latin typeface="Arial" pitchFamily="34" charset="0"/>
                          <a:cs typeface="Arial" pitchFamily="34" charset="0"/>
                        </a:rPr>
                        <a:t>MegaVolt</a:t>
                      </a:r>
                      <a:r>
                        <a:rPr lang="en-US" sz="1200" dirty="0">
                          <a:latin typeface="Arial" pitchFamily="34" charset="0"/>
                          <a:cs typeface="Arial" pitchFamily="34" charset="0"/>
                        </a:rPr>
                        <a:t> power lines upgraded</a:t>
                      </a:r>
                    </a:p>
                    <a:p>
                      <a:pPr marR="59055">
                        <a:lnSpc>
                          <a:spcPct val="115000"/>
                        </a:lnSpc>
                        <a:spcAft>
                          <a:spcPts val="0"/>
                        </a:spcAft>
                      </a:pP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4 quarterly reports on on the funding and the monitoring of progress towards the </a:t>
                      </a:r>
                      <a:br>
                        <a:rPr lang="en-ZA" sz="1200" dirty="0">
                          <a:latin typeface="Arial" pitchFamily="34" charset="0"/>
                          <a:cs typeface="Arial" pitchFamily="34" charset="0"/>
                        </a:rPr>
                      </a:br>
                      <a:r>
                        <a:rPr lang="en-ZA" sz="1200" dirty="0">
                          <a:latin typeface="Arial" pitchFamily="34" charset="0"/>
                          <a:cs typeface="Arial" pitchFamily="34" charset="0"/>
                        </a:rPr>
                        <a:t>targets contracted with Eskom and municipalities </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were produced</a:t>
                      </a:r>
                      <a:endParaRPr lang="en-US" sz="1200" dirty="0">
                        <a:latin typeface="Arial" pitchFamily="34" charset="0"/>
                        <a:cs typeface="Arial" pitchFamily="34" charset="0"/>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dirty="0">
                          <a:latin typeface="Arial" pitchFamily="34" charset="0"/>
                          <a:cs typeface="Arial" pitchFamily="34" charset="0"/>
                        </a:rPr>
                        <a:t>+1 new substation</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+124,87 km of new </a:t>
                      </a:r>
                      <a:r>
                        <a:rPr lang="en-ZA" sz="1200" dirty="0" err="1">
                          <a:latin typeface="Arial" pitchFamily="34" charset="0"/>
                          <a:cs typeface="Arial" pitchFamily="34" charset="0"/>
                        </a:rPr>
                        <a:t>MegaVolt</a:t>
                      </a:r>
                      <a:r>
                        <a:rPr lang="en-ZA" sz="1200" dirty="0">
                          <a:latin typeface="Arial" pitchFamily="34" charset="0"/>
                          <a:cs typeface="Arial" pitchFamily="34" charset="0"/>
                        </a:rPr>
                        <a:t> power lines</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-39 km of existing </a:t>
                      </a:r>
                      <a:r>
                        <a:rPr lang="en-ZA" sz="1200" dirty="0" err="1">
                          <a:latin typeface="Arial" pitchFamily="34" charset="0"/>
                          <a:cs typeface="Arial" pitchFamily="34" charset="0"/>
                        </a:rPr>
                        <a:t>MegaVolt</a:t>
                      </a:r>
                      <a:r>
                        <a:rPr lang="en-ZA" sz="1200" dirty="0">
                          <a:latin typeface="Arial" pitchFamily="34" charset="0"/>
                          <a:cs typeface="Arial" pitchFamily="34" charset="0"/>
                        </a:rPr>
                        <a:t> power lines were not upgraded</a:t>
                      </a: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None</a:t>
                      </a:r>
                      <a:endParaRPr lang="en-US" sz="1200" dirty="0">
                        <a:latin typeface="Arial" pitchFamily="34" charset="0"/>
                        <a:cs typeface="Arial" pitchFamily="34" charset="0"/>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200" dirty="0">
                          <a:latin typeface="Arial" pitchFamily="34" charset="0"/>
                          <a:cs typeface="Arial" pitchFamily="34" charset="0"/>
                        </a:rPr>
                        <a:t>New substation and new </a:t>
                      </a:r>
                      <a:r>
                        <a:rPr lang="en-US" sz="1200" dirty="0" err="1">
                          <a:latin typeface="Arial" pitchFamily="34" charset="0"/>
                          <a:cs typeface="Arial" pitchFamily="34" charset="0"/>
                        </a:rPr>
                        <a:t>MegaVolt</a:t>
                      </a:r>
                      <a:r>
                        <a:rPr lang="en-US" sz="1200" dirty="0">
                          <a:latin typeface="Arial" pitchFamily="34" charset="0"/>
                          <a:cs typeface="Arial" pitchFamily="34" charset="0"/>
                        </a:rPr>
                        <a:t> power line targets were exceeded due to project planning overruns</a:t>
                      </a:r>
                    </a:p>
                    <a:p>
                      <a:pPr>
                        <a:lnSpc>
                          <a:spcPct val="115000"/>
                        </a:lnSpc>
                        <a:spcAft>
                          <a:spcPts val="0"/>
                        </a:spcAft>
                      </a:pPr>
                      <a:r>
                        <a:rPr lang="en-US" sz="1200" dirty="0">
                          <a:latin typeface="Arial" pitchFamily="34" charset="0"/>
                          <a:cs typeface="Arial" pitchFamily="34" charset="0"/>
                        </a:rPr>
                        <a:t>Underachievement of</a:t>
                      </a:r>
                    </a:p>
                    <a:p>
                      <a:pPr>
                        <a:lnSpc>
                          <a:spcPct val="115000"/>
                        </a:lnSpc>
                        <a:spcAft>
                          <a:spcPts val="0"/>
                        </a:spcAft>
                      </a:pPr>
                      <a:r>
                        <a:rPr lang="en-US" sz="1200" dirty="0">
                          <a:latin typeface="Arial" pitchFamily="34" charset="0"/>
                          <a:cs typeface="Arial" pitchFamily="34" charset="0"/>
                        </a:rPr>
                        <a:t>-39kmfor the upgrading of existing power lines was due to the late appointment of service providers by some of the municipalities</a:t>
                      </a:r>
                    </a:p>
                    <a:p>
                      <a:pPr>
                        <a:lnSpc>
                          <a:spcPct val="115000"/>
                        </a:lnSpc>
                        <a:spcAft>
                          <a:spcPts val="0"/>
                        </a:spcAft>
                      </a:pPr>
                      <a:endParaRPr lang="en-US" sz="1200" dirty="0">
                        <a:latin typeface="Arial" pitchFamily="34" charset="0"/>
                        <a:cs typeface="Arial" pitchFamily="34" charset="0"/>
                      </a:endParaRPr>
                    </a:p>
                    <a:p>
                      <a:pPr>
                        <a:lnSpc>
                          <a:spcPct val="115000"/>
                        </a:lnSpc>
                        <a:spcAft>
                          <a:spcPts val="0"/>
                        </a:spcAft>
                      </a:pPr>
                      <a:endParaRPr lang="en-US" sz="1200"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None</a:t>
                      </a:r>
                      <a:endParaRPr lang="en-US" sz="1200" dirty="0">
                        <a:latin typeface="Arial" pitchFamily="34" charset="0"/>
                        <a:cs typeface="Arial" pitchFamily="34" charset="0"/>
                      </a:endParaRPr>
                    </a:p>
                  </a:txBody>
                  <a:tcPr marL="40127" marR="4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312738" y="774700"/>
            <a:ext cx="8145462" cy="433388"/>
          </a:xfrm>
        </p:spPr>
        <p:txBody>
          <a:bodyPr anchor="t"/>
          <a:lstStyle/>
          <a:p>
            <a:pPr algn="l" eaLnBrk="1" hangingPunct="1">
              <a:lnSpc>
                <a:spcPct val="100000"/>
              </a:lnSpc>
            </a:pPr>
            <a:r>
              <a:rPr lang="en-US" altLang="en-US" sz="1400" b="1" dirty="0">
                <a:solidFill>
                  <a:schemeClr val="bg1"/>
                </a:solidFill>
                <a:latin typeface="Century Gothic" pitchFamily="34" charset="0"/>
                <a:ea typeface="Century Gothic" pitchFamily="34" charset="0"/>
                <a:cs typeface="Century Gothic" pitchFamily="34" charset="0"/>
              </a:rPr>
              <a:t>Programme 4: Electrification and Energy Programme and Project Management, </a:t>
            </a:r>
            <a:br>
              <a:rPr lang="en-US" altLang="en-US" sz="1400" b="1" dirty="0">
                <a:solidFill>
                  <a:schemeClr val="bg1"/>
                </a:solidFill>
                <a:latin typeface="Century Gothic" pitchFamily="34" charset="0"/>
                <a:ea typeface="Century Gothic" pitchFamily="34" charset="0"/>
                <a:cs typeface="Century Gothic" pitchFamily="34" charset="0"/>
              </a:rPr>
            </a:br>
            <a:r>
              <a:rPr lang="en-US" altLang="en-US" sz="1400" b="1" dirty="0">
                <a:solidFill>
                  <a:schemeClr val="bg1"/>
                </a:solidFill>
                <a:latin typeface="Century Gothic" pitchFamily="34" charset="0"/>
                <a:ea typeface="Century Gothic" pitchFamily="34" charset="0"/>
                <a:cs typeface="Century Gothic" pitchFamily="34" charset="0"/>
              </a:rPr>
              <a:t>Annual Report 2019/20</a:t>
            </a:r>
          </a:p>
        </p:txBody>
      </p:sp>
      <p:sp>
        <p:nvSpPr>
          <p:cNvPr id="2" name="Slide Number Placeholder 1"/>
          <p:cNvSpPr>
            <a:spLocks noGrp="1"/>
          </p:cNvSpPr>
          <p:nvPr>
            <p:ph type="sldNum" sz="quarter" idx="12"/>
          </p:nvPr>
        </p:nvSpPr>
        <p:spPr>
          <a:xfrm>
            <a:off x="6457950" y="6132513"/>
            <a:ext cx="2344738" cy="588962"/>
          </a:xfrm>
        </p:spPr>
        <p:txBody>
          <a:bodyPr/>
          <a:lstStyle/>
          <a:p>
            <a:fld id="{B5D39C94-85B2-42B0-8554-EE3849242657}" type="slidenum">
              <a:rPr lang="en-US" b="1"/>
              <a:pPr/>
              <a:t>33</a:t>
            </a:fld>
            <a:endParaRPr lang="en-US" b="1"/>
          </a:p>
        </p:txBody>
      </p:sp>
      <p:graphicFrame>
        <p:nvGraphicFramePr>
          <p:cNvPr id="4" name="Table 3"/>
          <p:cNvGraphicFramePr>
            <a:graphicFrameLocks noGrp="1"/>
          </p:cNvGraphicFramePr>
          <p:nvPr/>
        </p:nvGraphicFramePr>
        <p:xfrm>
          <a:off x="312737" y="203202"/>
          <a:ext cx="8489950" cy="6241141"/>
        </p:xfrm>
        <a:graphic>
          <a:graphicData uri="http://schemas.openxmlformats.org/drawingml/2006/table">
            <a:tbl>
              <a:tblPr/>
              <a:tblGrid>
                <a:gridCol w="1626339">
                  <a:extLst>
                    <a:ext uri="{9D8B030D-6E8A-4147-A177-3AD203B41FA5}">
                      <a16:colId xmlns:a16="http://schemas.microsoft.com/office/drawing/2014/main" xmlns="" val="20000"/>
                    </a:ext>
                  </a:extLst>
                </a:gridCol>
                <a:gridCol w="1470695">
                  <a:extLst>
                    <a:ext uri="{9D8B030D-6E8A-4147-A177-3AD203B41FA5}">
                      <a16:colId xmlns:a16="http://schemas.microsoft.com/office/drawing/2014/main" xmlns="" val="20001"/>
                    </a:ext>
                  </a:extLst>
                </a:gridCol>
                <a:gridCol w="1703343">
                  <a:extLst>
                    <a:ext uri="{9D8B030D-6E8A-4147-A177-3AD203B41FA5}">
                      <a16:colId xmlns:a16="http://schemas.microsoft.com/office/drawing/2014/main" xmlns="" val="20002"/>
                    </a:ext>
                  </a:extLst>
                </a:gridCol>
                <a:gridCol w="1934896">
                  <a:extLst>
                    <a:ext uri="{9D8B030D-6E8A-4147-A177-3AD203B41FA5}">
                      <a16:colId xmlns:a16="http://schemas.microsoft.com/office/drawing/2014/main" xmlns="" val="20003"/>
                    </a:ext>
                  </a:extLst>
                </a:gridCol>
                <a:gridCol w="1754677">
                  <a:extLst>
                    <a:ext uri="{9D8B030D-6E8A-4147-A177-3AD203B41FA5}">
                      <a16:colId xmlns:a16="http://schemas.microsoft.com/office/drawing/2014/main" xmlns="" val="20004"/>
                    </a:ext>
                  </a:extLst>
                </a:gridCol>
              </a:tblGrid>
              <a:tr h="235472">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4.1-4.3</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5472">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4: Electrification and Energy Programme and Project Management</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384247">
                <a:tc>
                  <a:txBody>
                    <a:bodyPr/>
                    <a:lstStyle/>
                    <a:p>
                      <a:pPr algn="ctr">
                        <a:lnSpc>
                          <a:spcPct val="115000"/>
                        </a:lnSpc>
                        <a:spcAft>
                          <a:spcPts val="0"/>
                        </a:spcAft>
                      </a:pPr>
                      <a:r>
                        <a:rPr lang="en-ZA" sz="1200" b="1" dirty="0">
                          <a:solidFill>
                            <a:srgbClr val="000000"/>
                          </a:solidFill>
                          <a:latin typeface="Arial"/>
                          <a:ea typeface="Times New Roman"/>
                          <a:cs typeface="Times New Roman"/>
                        </a:rPr>
                        <a:t>Performance Indicators from 2019/20 APP </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Planned Targets from 2019/20 APP </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Arial"/>
                          <a:ea typeface="Times New Roman"/>
                          <a:cs typeface="Times New Roman"/>
                        </a:rPr>
                        <a:t>Actual Achievement</a:t>
                      </a:r>
                      <a:br>
                        <a:rPr lang="en-ZA" sz="1200" b="1">
                          <a:solidFill>
                            <a:srgbClr val="000000"/>
                          </a:solidFill>
                          <a:latin typeface="Arial"/>
                          <a:ea typeface="Times New Roman"/>
                          <a:cs typeface="Times New Roman"/>
                        </a:rPr>
                      </a:br>
                      <a:r>
                        <a:rPr lang="en-ZA" sz="1200" b="1">
                          <a:solidFill>
                            <a:srgbClr val="000000"/>
                          </a:solidFill>
                          <a:latin typeface="Arial"/>
                          <a:ea typeface="Times New Roman"/>
                          <a:cs typeface="Times New Roman"/>
                        </a:rPr>
                        <a:t>2019/20</a:t>
                      </a:r>
                      <a:br>
                        <a:rPr lang="en-ZA" sz="1200" b="1">
                          <a:solidFill>
                            <a:srgbClr val="000000"/>
                          </a:solidFill>
                          <a:latin typeface="Arial"/>
                          <a:ea typeface="Times New Roman"/>
                          <a:cs typeface="Times New Roman"/>
                        </a:rPr>
                      </a:br>
                      <a:r>
                        <a:rPr lang="en-ZA" sz="1200" i="1">
                          <a:solidFill>
                            <a:srgbClr val="000000"/>
                          </a:solidFill>
                          <a:latin typeface="Arial"/>
                          <a:ea typeface="Times New Roman"/>
                          <a:cs typeface="Times New Roman"/>
                        </a:rPr>
                        <a:t>("achieved", or "partially achieved", or "not achieved", and narrative support)</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Arial"/>
                          <a:ea typeface="Times New Roman"/>
                          <a:cs typeface="Times New Roman"/>
                        </a:rPr>
                        <a:t>Deviations from Planned Targets to Actual Achievement</a:t>
                      </a:r>
                      <a:br>
                        <a:rPr lang="en-ZA" sz="1200" b="1">
                          <a:solidFill>
                            <a:srgbClr val="000000"/>
                          </a:solidFill>
                          <a:latin typeface="Arial"/>
                          <a:ea typeface="Times New Roman"/>
                          <a:cs typeface="Times New Roman"/>
                        </a:rPr>
                      </a:br>
                      <a:r>
                        <a:rPr lang="en-ZA" sz="1200" b="1">
                          <a:solidFill>
                            <a:srgbClr val="000000"/>
                          </a:solidFill>
                          <a:latin typeface="Arial"/>
                          <a:ea typeface="Times New Roman"/>
                          <a:cs typeface="Times New Roman"/>
                        </a:rPr>
                        <a:t>2019/20</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nSpc>
                          <a:spcPct val="115000"/>
                        </a:lnSpc>
                        <a:spcAft>
                          <a:spcPts val="0"/>
                        </a:spcAft>
                      </a:pPr>
                      <a:r>
                        <a:rPr lang="en-ZA" sz="1200" b="1">
                          <a:solidFill>
                            <a:srgbClr val="000000"/>
                          </a:solidFill>
                          <a:latin typeface="Arial"/>
                          <a:ea typeface="Times New Roman"/>
                          <a:cs typeface="Times New Roman"/>
                        </a:rPr>
                        <a:t>      Comments on Deviations</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1617455">
                <a:tc>
                  <a:txBody>
                    <a:bodyPr/>
                    <a:lstStyle/>
                    <a:p>
                      <a:pPr>
                        <a:lnSpc>
                          <a:spcPct val="115000"/>
                        </a:lnSpc>
                        <a:spcAft>
                          <a:spcPts val="0"/>
                        </a:spcAft>
                      </a:pPr>
                      <a:r>
                        <a:rPr lang="en-ZA" sz="1200" dirty="0">
                          <a:solidFill>
                            <a:srgbClr val="000000"/>
                          </a:solidFill>
                          <a:latin typeface="Arial"/>
                          <a:ea typeface="Times New Roman"/>
                          <a:cs typeface="Times New Roman"/>
                        </a:rPr>
                        <a:t>Number of additional households electrified with non-grid electrification towards the 2019/20 target of 20 000 in the National Electrification Plan</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Arial"/>
                          <a:ea typeface="Times New Roman"/>
                          <a:cs typeface="Times New Roman"/>
                        </a:rPr>
                        <a:t>20 000 additional households electrified with non-grid electrification towards the target in the National Electrification Plan</a:t>
                      </a:r>
                      <a:endParaRPr lang="en-US" sz="1200" dirty="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chemeClr val="tx1"/>
                          </a:solidFill>
                          <a:latin typeface="Arial"/>
                          <a:ea typeface="Times New Roman"/>
                          <a:cs typeface="Times New Roman"/>
                        </a:rPr>
                        <a:t>Not Achieved</a:t>
                      </a:r>
                      <a:endParaRPr lang="en-US" sz="1200" dirty="0">
                        <a:solidFill>
                          <a:schemeClr val="tx1"/>
                        </a:solidFill>
                        <a:latin typeface="Calibri"/>
                        <a:ea typeface="Calibri"/>
                        <a:cs typeface="Times New Roman"/>
                      </a:endParaRPr>
                    </a:p>
                    <a:p>
                      <a:pPr>
                        <a:lnSpc>
                          <a:spcPct val="115000"/>
                        </a:lnSpc>
                        <a:spcAft>
                          <a:spcPts val="0"/>
                        </a:spcAft>
                      </a:pPr>
                      <a:r>
                        <a:rPr lang="en-ZA" sz="1200" dirty="0">
                          <a:solidFill>
                            <a:schemeClr val="tx1"/>
                          </a:solidFill>
                          <a:latin typeface="Arial"/>
                          <a:ea typeface="Times New Roman"/>
                          <a:cs typeface="Times New Roman"/>
                        </a:rPr>
                        <a:t>Zero additional households electrified with non-grid electrification in this fiscal year</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latin typeface="Arial"/>
                          <a:ea typeface="Times New Roman"/>
                          <a:cs typeface="Times New Roman"/>
                        </a:rPr>
                        <a:t>-20 000</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latin typeface="Arial"/>
                          <a:ea typeface="Times New Roman"/>
                          <a:cs typeface="Times New Roman"/>
                        </a:rPr>
                        <a:t>Delays were experienced with appointment of panel of contractors</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51040">
                <a:tc>
                  <a:txBody>
                    <a:bodyPr/>
                    <a:lstStyle/>
                    <a:p>
                      <a:pPr>
                        <a:lnSpc>
                          <a:spcPct val="115000"/>
                        </a:lnSpc>
                        <a:spcAft>
                          <a:spcPts val="0"/>
                        </a:spcAft>
                      </a:pPr>
                      <a:r>
                        <a:rPr lang="en-ZA" sz="1200">
                          <a:solidFill>
                            <a:srgbClr val="000000"/>
                          </a:solidFill>
                          <a:latin typeface="Arial"/>
                          <a:ea typeface="Times New Roman"/>
                          <a:cs typeface="Times New Roman"/>
                        </a:rPr>
                        <a:t>Number of quarterly reports on progress made with regard to development of rural IECs</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latin typeface="Arial"/>
                          <a:ea typeface="Times New Roman"/>
                          <a:cs typeface="Times New Roman"/>
                        </a:rPr>
                        <a:t>4 Quarterly Reports regarding the development of rural IECs</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chemeClr val="tx1"/>
                          </a:solidFill>
                          <a:latin typeface="Arial"/>
                          <a:ea typeface="Times New Roman"/>
                          <a:cs typeface="Times New Roman"/>
                        </a:rPr>
                        <a:t>Achieved</a:t>
                      </a:r>
                      <a:endParaRPr lang="en-US" sz="1200" dirty="0">
                        <a:solidFill>
                          <a:schemeClr val="tx1"/>
                        </a:solidFill>
                        <a:latin typeface="Calibri"/>
                        <a:ea typeface="Calibri"/>
                        <a:cs typeface="Times New Roman"/>
                      </a:endParaRPr>
                    </a:p>
                    <a:p>
                      <a:pPr>
                        <a:lnSpc>
                          <a:spcPct val="115000"/>
                        </a:lnSpc>
                        <a:spcAft>
                          <a:spcPts val="0"/>
                        </a:spcAft>
                      </a:pPr>
                      <a:r>
                        <a:rPr lang="en-ZA" sz="1200" dirty="0">
                          <a:solidFill>
                            <a:schemeClr val="tx1"/>
                          </a:solidFill>
                          <a:latin typeface="Arial"/>
                          <a:ea typeface="Times New Roman"/>
                          <a:cs typeface="Times New Roman"/>
                        </a:rPr>
                        <a:t>4 quarterly reports on the development of rural IECs</a:t>
                      </a:r>
                      <a:endParaRPr lang="en-US" sz="1200" dirty="0">
                        <a:solidFill>
                          <a:schemeClr val="tx1"/>
                        </a:solidFill>
                        <a:latin typeface="Calibri"/>
                        <a:ea typeface="Calibri"/>
                        <a:cs typeface="Times New Roman"/>
                      </a:endParaRPr>
                    </a:p>
                    <a:p>
                      <a:pPr>
                        <a:lnSpc>
                          <a:spcPct val="115000"/>
                        </a:lnSpc>
                        <a:spcAft>
                          <a:spcPts val="0"/>
                        </a:spcAft>
                      </a:pPr>
                      <a:r>
                        <a:rPr lang="en-ZA" sz="1200" dirty="0">
                          <a:solidFill>
                            <a:schemeClr val="tx1"/>
                          </a:solidFill>
                          <a:latin typeface="Arial"/>
                          <a:ea typeface="Times New Roman"/>
                          <a:cs typeface="Times New Roman"/>
                        </a:rPr>
                        <a:t>were produced</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latin typeface="Arial"/>
                          <a:ea typeface="Times New Roman"/>
                          <a:cs typeface="Times New Roman"/>
                        </a:rPr>
                        <a:t>None</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latin typeface="Arial"/>
                          <a:ea typeface="Times New Roman"/>
                          <a:cs typeface="Times New Roman"/>
                        </a:rPr>
                        <a:t>None</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17455">
                <a:tc>
                  <a:txBody>
                    <a:bodyPr/>
                    <a:lstStyle/>
                    <a:p>
                      <a:pPr>
                        <a:lnSpc>
                          <a:spcPct val="115000"/>
                        </a:lnSpc>
                        <a:spcAft>
                          <a:spcPts val="0"/>
                        </a:spcAft>
                      </a:pPr>
                      <a:r>
                        <a:rPr lang="en-ZA" sz="1200">
                          <a:solidFill>
                            <a:srgbClr val="000000"/>
                          </a:solidFill>
                          <a:latin typeface="Arial"/>
                          <a:ea typeface="Times New Roman"/>
                          <a:cs typeface="Times New Roman"/>
                        </a:rPr>
                        <a:t>Number of reports on interventions and support provided to municipalities regarding electricity</a:t>
                      </a:r>
                      <a:endParaRPr lang="en-US" sz="1200">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latin typeface="Arial" pitchFamily="34" charset="0"/>
                          <a:cs typeface="Arial" pitchFamily="34" charset="0"/>
                        </a:rPr>
                        <a:t>2 Reports on interventions and support provided to municipalities regarding electricity</a:t>
                      </a:r>
                      <a:endParaRPr lang="en-US" sz="1200">
                        <a:latin typeface="Arial" pitchFamily="34" charset="0"/>
                        <a:cs typeface="Arial" pitchFamily="34" charset="0"/>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latin typeface="Arial" pitchFamily="34" charset="0"/>
                          <a:cs typeface="Arial" pitchFamily="34" charset="0"/>
                        </a:rPr>
                        <a:t>Achieved</a:t>
                      </a:r>
                      <a:endParaRPr lang="en-US" sz="1200" b="1" dirty="0">
                        <a:latin typeface="Arial" pitchFamily="34" charset="0"/>
                        <a:cs typeface="Arial" pitchFamily="34" charset="0"/>
                      </a:endParaRPr>
                    </a:p>
                    <a:p>
                      <a:pPr>
                        <a:lnSpc>
                          <a:spcPct val="115000"/>
                        </a:lnSpc>
                        <a:spcAft>
                          <a:spcPts val="0"/>
                        </a:spcAft>
                      </a:pPr>
                      <a:r>
                        <a:rPr lang="en-ZA" sz="1200" dirty="0">
                          <a:latin typeface="Arial" pitchFamily="34" charset="0"/>
                          <a:cs typeface="Arial" pitchFamily="34" charset="0"/>
                        </a:rPr>
                        <a:t>2 reports on interventions and support provided to municipalities regarding electricity were produced</a:t>
                      </a:r>
                      <a:endParaRPr lang="en-US" sz="1200" dirty="0">
                        <a:latin typeface="Arial" pitchFamily="34" charset="0"/>
                        <a:cs typeface="Arial" pitchFamily="34" charset="0"/>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latin typeface="Arial"/>
                          <a:ea typeface="Times New Roman"/>
                          <a:cs typeface="Times New Roman"/>
                        </a:rPr>
                        <a:t>None</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chemeClr val="tx1"/>
                          </a:solidFill>
                          <a:latin typeface="Arial"/>
                          <a:ea typeface="Times New Roman"/>
                          <a:cs typeface="Times New Roman"/>
                        </a:rPr>
                        <a:t>None</a:t>
                      </a:r>
                      <a:endParaRPr lang="en-US" sz="1200" dirty="0">
                        <a:solidFill>
                          <a:schemeClr val="tx1"/>
                        </a:solidFill>
                        <a:latin typeface="Calibri"/>
                        <a:ea typeface="Calibri"/>
                        <a:cs typeface="Times New Roman"/>
                      </a:endParaRPr>
                    </a:p>
                  </a:txBody>
                  <a:tcPr marL="42350" marR="42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685800" y="839788"/>
            <a:ext cx="7772400" cy="433387"/>
          </a:xfrm>
        </p:spPr>
        <p:txBody>
          <a:bodyPr anchor="t"/>
          <a:lstStyle/>
          <a:p>
            <a:pPr algn="l"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Programme 5: Nuclear Energy</a:t>
            </a:r>
          </a:p>
        </p:txBody>
      </p:sp>
      <p:sp>
        <p:nvSpPr>
          <p:cNvPr id="2" name="Slide Number Placeholder 1"/>
          <p:cNvSpPr>
            <a:spLocks noGrp="1"/>
          </p:cNvSpPr>
          <p:nvPr>
            <p:ph type="sldNum" sz="quarter" idx="12"/>
          </p:nvPr>
        </p:nvSpPr>
        <p:spPr>
          <a:xfrm>
            <a:off x="6457950" y="6059488"/>
            <a:ext cx="2344738" cy="661987"/>
          </a:xfrm>
        </p:spPr>
        <p:txBody>
          <a:bodyPr/>
          <a:lstStyle/>
          <a:p>
            <a:fld id="{5490C3B7-35B8-47F7-8714-8B8BB55F9054}" type="slidenum">
              <a:rPr lang="en-US" b="1"/>
              <a:pPr/>
              <a:t>34</a:t>
            </a:fld>
            <a:endParaRPr lang="en-US" b="1"/>
          </a:p>
        </p:txBody>
      </p:sp>
      <p:graphicFrame>
        <p:nvGraphicFramePr>
          <p:cNvPr id="4" name="Table 3"/>
          <p:cNvGraphicFramePr>
            <a:graphicFrameLocks noGrp="1"/>
          </p:cNvGraphicFramePr>
          <p:nvPr>
            <p:extLst>
              <p:ext uri="{D42A27DB-BD31-4B8C-83A1-F6EECF244321}">
                <p14:modId xmlns:p14="http://schemas.microsoft.com/office/powerpoint/2010/main" xmlns="" val="2663306494"/>
              </p:ext>
            </p:extLst>
          </p:nvPr>
        </p:nvGraphicFramePr>
        <p:xfrm>
          <a:off x="289560" y="1273176"/>
          <a:ext cx="8513127" cy="5180906"/>
        </p:xfrm>
        <a:graphic>
          <a:graphicData uri="http://schemas.openxmlformats.org/drawingml/2006/table">
            <a:tbl>
              <a:tblPr/>
              <a:tblGrid>
                <a:gridCol w="1534364">
                  <a:extLst>
                    <a:ext uri="{9D8B030D-6E8A-4147-A177-3AD203B41FA5}">
                      <a16:colId xmlns:a16="http://schemas.microsoft.com/office/drawing/2014/main" xmlns="" val="20000"/>
                    </a:ext>
                  </a:extLst>
                </a:gridCol>
                <a:gridCol w="1533824">
                  <a:extLst>
                    <a:ext uri="{9D8B030D-6E8A-4147-A177-3AD203B41FA5}">
                      <a16:colId xmlns:a16="http://schemas.microsoft.com/office/drawing/2014/main" xmlns="" val="20001"/>
                    </a:ext>
                  </a:extLst>
                </a:gridCol>
                <a:gridCol w="2021972">
                  <a:extLst>
                    <a:ext uri="{9D8B030D-6E8A-4147-A177-3AD203B41FA5}">
                      <a16:colId xmlns:a16="http://schemas.microsoft.com/office/drawing/2014/main" xmlns="" val="20002"/>
                    </a:ext>
                  </a:extLst>
                </a:gridCol>
                <a:gridCol w="1767840">
                  <a:extLst>
                    <a:ext uri="{9D8B030D-6E8A-4147-A177-3AD203B41FA5}">
                      <a16:colId xmlns:a16="http://schemas.microsoft.com/office/drawing/2014/main" xmlns="" val="20003"/>
                    </a:ext>
                  </a:extLst>
                </a:gridCol>
                <a:gridCol w="1655127">
                  <a:extLst>
                    <a:ext uri="{9D8B030D-6E8A-4147-A177-3AD203B41FA5}">
                      <a16:colId xmlns:a16="http://schemas.microsoft.com/office/drawing/2014/main" xmlns="" val="20004"/>
                    </a:ext>
                  </a:extLst>
                </a:gridCol>
              </a:tblGrid>
              <a:tr h="198915">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5.1-5.2</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8915">
                <a:tc gridSpan="5">
                  <a:txBody>
                    <a:bodyPr/>
                    <a:lstStyle/>
                    <a:p>
                      <a:pPr algn="ctr">
                        <a:lnSpc>
                          <a:spcPct val="115000"/>
                        </a:lnSpc>
                        <a:spcAft>
                          <a:spcPts val="0"/>
                        </a:spcAft>
                      </a:pPr>
                      <a:r>
                        <a:rPr lang="en-ZA" sz="1200" b="1">
                          <a:solidFill>
                            <a:srgbClr val="000000"/>
                          </a:solidFill>
                          <a:latin typeface="Arial"/>
                          <a:ea typeface="Times New Roman"/>
                          <a:cs typeface="Times New Roman"/>
                        </a:rPr>
                        <a:t>Programme 5: Nuclear Energy</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78412">
                <a:tc>
                  <a:txBody>
                    <a:bodyPr/>
                    <a:lstStyle/>
                    <a:p>
                      <a:pPr algn="ctr">
                        <a:lnSpc>
                          <a:spcPct val="115000"/>
                        </a:lnSpc>
                        <a:spcAft>
                          <a:spcPts val="0"/>
                        </a:spcAft>
                      </a:pPr>
                      <a:r>
                        <a:rPr lang="en-ZA" sz="1200" b="1">
                          <a:solidFill>
                            <a:srgbClr val="000000"/>
                          </a:solidFill>
                          <a:latin typeface="Arial"/>
                          <a:ea typeface="Times New Roman"/>
                          <a:cs typeface="Times New Roman"/>
                        </a:rPr>
                        <a:t>Performance Indicators from 2019/20 APP </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Planned Targets from 2019/20 APP </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Actual Achievement</a:t>
                      </a:r>
                      <a:br>
                        <a:rPr lang="en-ZA" sz="1200" b="1" dirty="0">
                          <a:solidFill>
                            <a:srgbClr val="000000"/>
                          </a:solidFill>
                          <a:latin typeface="Arial"/>
                          <a:ea typeface="Times New Roman"/>
                          <a:cs typeface="Times New Roman"/>
                        </a:rPr>
                      </a:br>
                      <a:r>
                        <a:rPr lang="en-ZA" sz="1200" b="1" dirty="0">
                          <a:solidFill>
                            <a:srgbClr val="000000"/>
                          </a:solidFill>
                          <a:latin typeface="Arial"/>
                          <a:ea typeface="Times New Roman"/>
                          <a:cs typeface="Times New Roman"/>
                        </a:rPr>
                        <a:t>2019/20</a:t>
                      </a:r>
                      <a:br>
                        <a:rPr lang="en-ZA" sz="1200" b="1" dirty="0">
                          <a:solidFill>
                            <a:srgbClr val="000000"/>
                          </a:solidFill>
                          <a:latin typeface="Arial"/>
                          <a:ea typeface="Times New Roman"/>
                          <a:cs typeface="Times New Roman"/>
                        </a:rPr>
                      </a:br>
                      <a:r>
                        <a:rPr lang="en-ZA" sz="1200" i="1" dirty="0">
                          <a:solidFill>
                            <a:srgbClr val="000000"/>
                          </a:solidFill>
                          <a:latin typeface="Arial"/>
                          <a:ea typeface="Times New Roman"/>
                          <a:cs typeface="Times New Roman"/>
                        </a:rPr>
                        <a:t>("achieved", or "partially achieved", or "not achieved", and narrative support)</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Arial"/>
                          <a:ea typeface="Times New Roman"/>
                          <a:cs typeface="Times New Roman"/>
                        </a:rPr>
                        <a:t>Deviations from Planned Targets to Actual Achievement</a:t>
                      </a:r>
                      <a:br>
                        <a:rPr lang="en-ZA" sz="1200" b="1">
                          <a:solidFill>
                            <a:srgbClr val="000000"/>
                          </a:solidFill>
                          <a:latin typeface="Arial"/>
                          <a:ea typeface="Times New Roman"/>
                          <a:cs typeface="Times New Roman"/>
                        </a:rPr>
                      </a:br>
                      <a:r>
                        <a:rPr lang="en-ZA" sz="1200" b="1">
                          <a:solidFill>
                            <a:srgbClr val="000000"/>
                          </a:solidFill>
                          <a:latin typeface="Arial"/>
                          <a:ea typeface="Times New Roman"/>
                          <a:cs typeface="Times New Roman"/>
                        </a:rPr>
                        <a:t>2019/20</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a:solidFill>
                            <a:srgbClr val="000000"/>
                          </a:solidFill>
                          <a:latin typeface="Arial"/>
                          <a:ea typeface="Times New Roman"/>
                          <a:cs typeface="Times New Roman"/>
                        </a:rPr>
                        <a:t>      Comments on Deviations</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950818">
                <a:tc>
                  <a:txBody>
                    <a:bodyPr/>
                    <a:lstStyle/>
                    <a:p>
                      <a:pPr>
                        <a:lnSpc>
                          <a:spcPct val="115000"/>
                        </a:lnSpc>
                        <a:spcAft>
                          <a:spcPts val="0"/>
                        </a:spcAft>
                      </a:pPr>
                      <a:r>
                        <a:rPr lang="en-ZA" sz="1200">
                          <a:solidFill>
                            <a:srgbClr val="000000"/>
                          </a:solidFill>
                          <a:latin typeface="Arial"/>
                          <a:ea typeface="Times New Roman"/>
                          <a:cs typeface="Times New Roman"/>
                        </a:rPr>
                        <a:t>Draft Decommissioning and Decontamination Policy submitted to Cabinet.</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Arial"/>
                          <a:ea typeface="Times New Roman"/>
                          <a:cs typeface="Times New Roman"/>
                        </a:rPr>
                        <a:t>Draft Decommissioning and Decontamination Policy submitted to Cabinet.</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Not achieved</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Delays in conducting studies for data collection, due to establishment of a new procurement framework.</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dirty="0">
                          <a:latin typeface="Arial"/>
                          <a:ea typeface="Calibri"/>
                          <a:cs typeface="Times New Roman"/>
                        </a:rPr>
                        <a:t>The drafting of the Policy is dependent on data from the studies.</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200">
                          <a:latin typeface="Arial"/>
                          <a:ea typeface="Calibri"/>
                          <a:cs typeface="Times New Roman"/>
                        </a:rPr>
                        <a:t>None</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2010">
                <a:tc>
                  <a:txBody>
                    <a:bodyPr/>
                    <a:lstStyle/>
                    <a:p>
                      <a:pPr>
                        <a:lnSpc>
                          <a:spcPct val="115000"/>
                        </a:lnSpc>
                        <a:spcAft>
                          <a:spcPts val="0"/>
                        </a:spcAft>
                      </a:pPr>
                      <a:r>
                        <a:rPr lang="en-ZA" sz="1200">
                          <a:solidFill>
                            <a:srgbClr val="000000"/>
                          </a:solidFill>
                          <a:latin typeface="Arial"/>
                          <a:ea typeface="Times New Roman"/>
                          <a:cs typeface="Times New Roman"/>
                        </a:rPr>
                        <a:t>Percentage of processed authorisation applications within the 8-week time period.</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Arial"/>
                          <a:ea typeface="Times New Roman"/>
                          <a:cs typeface="Times New Roman"/>
                        </a:rPr>
                        <a:t>At least 70% of authorisation applications processed within the 8-week time period.</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Achieved</a:t>
                      </a:r>
                      <a:endParaRPr lang="en-US" sz="1200" dirty="0">
                        <a:latin typeface="Calibri"/>
                        <a:ea typeface="Calibri"/>
                        <a:cs typeface="Times New Roman"/>
                      </a:endParaRPr>
                    </a:p>
                    <a:p>
                      <a:pPr algn="just">
                        <a:lnSpc>
                          <a:spcPct val="115000"/>
                        </a:lnSpc>
                        <a:spcAft>
                          <a:spcPts val="0"/>
                        </a:spcAft>
                      </a:pPr>
                      <a:r>
                        <a:rPr lang="en-ZA" sz="1200" dirty="0">
                          <a:solidFill>
                            <a:srgbClr val="000000"/>
                          </a:solidFill>
                          <a:latin typeface="Arial"/>
                          <a:ea typeface="Times New Roman"/>
                          <a:cs typeface="Times New Roman"/>
                        </a:rPr>
                        <a:t>Authorisation applications were processed within 8 weeks</a:t>
                      </a:r>
                      <a:r>
                        <a:rPr lang="en-ZA" sz="1200" dirty="0">
                          <a:solidFill>
                            <a:srgbClr val="0070C0"/>
                          </a:solidFill>
                          <a:latin typeface="Arial"/>
                          <a:ea typeface="Times New Roman"/>
                          <a:cs typeface="Times New Roman"/>
                        </a:rPr>
                        <a:t>.</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latin typeface="Arial"/>
                          <a:ea typeface="Times New Roman"/>
                          <a:cs typeface="Times New Roman"/>
                        </a:rPr>
                        <a:t>None</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solidFill>
                            <a:srgbClr val="000000"/>
                          </a:solidFill>
                          <a:latin typeface="Arial"/>
                          <a:ea typeface="Times New Roman"/>
                          <a:cs typeface="Times New Roman"/>
                        </a:rPr>
                        <a:t>Authorisation report was produced.</a:t>
                      </a:r>
                      <a:endParaRPr lang="en-US" sz="120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78412">
                <a:tc>
                  <a:txBody>
                    <a:bodyPr/>
                    <a:lstStyle/>
                    <a:p>
                      <a:pPr>
                        <a:lnSpc>
                          <a:spcPct val="115000"/>
                        </a:lnSpc>
                        <a:spcAft>
                          <a:spcPts val="0"/>
                        </a:spcAft>
                      </a:pPr>
                      <a:r>
                        <a:rPr lang="en-ZA" sz="1200" dirty="0">
                          <a:solidFill>
                            <a:srgbClr val="000000"/>
                          </a:solidFill>
                          <a:latin typeface="Arial"/>
                          <a:ea typeface="Times New Roman"/>
                          <a:cs typeface="Times New Roman"/>
                        </a:rPr>
                        <a:t>National Nuclear Regulator Amendment Bill.</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dirty="0">
                          <a:solidFill>
                            <a:srgbClr val="000000"/>
                          </a:solidFill>
                          <a:latin typeface="Arial"/>
                          <a:ea typeface="Times New Roman"/>
                          <a:cs typeface="Times New Roman"/>
                        </a:rPr>
                        <a:t>National Nuclear Regulator Amendment Bill submitted to Cabinet</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solidFill>
                            <a:srgbClr val="000000"/>
                          </a:solidFill>
                          <a:latin typeface="Arial"/>
                          <a:ea typeface="Times New Roman"/>
                          <a:cs typeface="Times New Roman"/>
                        </a:rPr>
                        <a:t>Partially Achieved</a:t>
                      </a:r>
                      <a:endParaRPr lang="en-US" sz="1200" dirty="0">
                        <a:latin typeface="Calibri"/>
                        <a:ea typeface="Calibri"/>
                        <a:cs typeface="Times New Roman"/>
                      </a:endParaRPr>
                    </a:p>
                    <a:p>
                      <a:pPr>
                        <a:lnSpc>
                          <a:spcPct val="115000"/>
                        </a:lnSpc>
                        <a:spcAft>
                          <a:spcPts val="0"/>
                        </a:spcAft>
                      </a:pPr>
                      <a:r>
                        <a:rPr lang="en-ZA" sz="1200" dirty="0">
                          <a:solidFill>
                            <a:srgbClr val="000000"/>
                          </a:solidFill>
                          <a:latin typeface="Arial"/>
                          <a:ea typeface="Times New Roman"/>
                          <a:cs typeface="Times New Roman"/>
                        </a:rPr>
                        <a:t>The Draft Bill, Sign Off on Socio-Economic</a:t>
                      </a:r>
                      <a:r>
                        <a:rPr lang="en-ZA" sz="1200" baseline="0" dirty="0">
                          <a:solidFill>
                            <a:srgbClr val="000000"/>
                          </a:solidFill>
                          <a:latin typeface="Arial"/>
                          <a:ea typeface="Times New Roman"/>
                          <a:cs typeface="Times New Roman"/>
                        </a:rPr>
                        <a:t> Impact Assessment (</a:t>
                      </a:r>
                      <a:r>
                        <a:rPr lang="en-ZA" sz="1200" dirty="0">
                          <a:solidFill>
                            <a:srgbClr val="000000"/>
                          </a:solidFill>
                          <a:latin typeface="Arial"/>
                          <a:ea typeface="Times New Roman"/>
                          <a:cs typeface="Times New Roman"/>
                        </a:rPr>
                        <a:t>SEIAS) report by DPME and Memorandum of Objects submitted to the State Law Advisor</a:t>
                      </a:r>
                      <a:r>
                        <a:rPr lang="en-ZA" sz="1200" b="1" u="sng" dirty="0">
                          <a:solidFill>
                            <a:srgbClr val="000000"/>
                          </a:solidFill>
                          <a:latin typeface="Arial"/>
                          <a:ea typeface="Times New Roman"/>
                          <a:cs typeface="Times New Roman"/>
                        </a:rPr>
                        <a:t>.</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Delays due to engagements with the relevant stakeholders on the outstanding issues.</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The Department will publish the National Nuclear Regulator Amendment Bill upon its conclusion</a:t>
                      </a:r>
                      <a:endParaRPr lang="en-US" sz="1200" dirty="0">
                        <a:latin typeface="Calibri"/>
                        <a:ea typeface="Calibri"/>
                        <a:cs typeface="Times New Roman"/>
                      </a:endParaRPr>
                    </a:p>
                  </a:txBody>
                  <a:tcPr marL="41841" marR="41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685800" y="839788"/>
            <a:ext cx="7772400" cy="433387"/>
          </a:xfrm>
        </p:spPr>
        <p:txBody>
          <a:bodyPr anchor="t"/>
          <a:lstStyle/>
          <a:p>
            <a:pPr algn="l" eaLnBrk="1" hangingPunct="1">
              <a:lnSpc>
                <a:spcPct val="100000"/>
              </a:lnSpc>
            </a:pPr>
            <a:r>
              <a:rPr lang="en-US" altLang="en-US" sz="2000" b="1" dirty="0">
                <a:solidFill>
                  <a:schemeClr val="bg1"/>
                </a:solidFill>
                <a:latin typeface="Century Gothic" pitchFamily="34" charset="0"/>
                <a:ea typeface="Century Gothic" pitchFamily="34" charset="0"/>
                <a:cs typeface="Century Gothic" pitchFamily="34" charset="0"/>
              </a:rPr>
              <a:t>Programme 5: Nuclear Energy</a:t>
            </a:r>
          </a:p>
        </p:txBody>
      </p:sp>
      <p:sp>
        <p:nvSpPr>
          <p:cNvPr id="2" name="Slide Number Placeholder 1"/>
          <p:cNvSpPr>
            <a:spLocks noGrp="1"/>
          </p:cNvSpPr>
          <p:nvPr>
            <p:ph type="sldNum" sz="quarter" idx="12"/>
          </p:nvPr>
        </p:nvSpPr>
        <p:spPr>
          <a:xfrm>
            <a:off x="6457950" y="6059488"/>
            <a:ext cx="2344738" cy="661987"/>
          </a:xfrm>
        </p:spPr>
        <p:txBody>
          <a:bodyPr/>
          <a:lstStyle/>
          <a:p>
            <a:fld id="{5490C3B7-35B8-47F7-8714-8B8BB55F9054}" type="slidenum">
              <a:rPr lang="en-US" b="1"/>
              <a:pPr/>
              <a:t>35</a:t>
            </a:fld>
            <a:endParaRPr lang="en-US" b="1"/>
          </a:p>
        </p:txBody>
      </p:sp>
      <p:graphicFrame>
        <p:nvGraphicFramePr>
          <p:cNvPr id="4" name="Table 3"/>
          <p:cNvGraphicFramePr>
            <a:graphicFrameLocks noGrp="1"/>
          </p:cNvGraphicFramePr>
          <p:nvPr>
            <p:extLst>
              <p:ext uri="{D42A27DB-BD31-4B8C-83A1-F6EECF244321}">
                <p14:modId xmlns:p14="http://schemas.microsoft.com/office/powerpoint/2010/main" xmlns="" val="2537342035"/>
              </p:ext>
            </p:extLst>
          </p:nvPr>
        </p:nvGraphicFramePr>
        <p:xfrm>
          <a:off x="502920" y="1393201"/>
          <a:ext cx="8299767" cy="3366780"/>
        </p:xfrm>
        <a:graphic>
          <a:graphicData uri="http://schemas.openxmlformats.org/drawingml/2006/table">
            <a:tbl>
              <a:tblPr/>
              <a:tblGrid>
                <a:gridCol w="1495909">
                  <a:extLst>
                    <a:ext uri="{9D8B030D-6E8A-4147-A177-3AD203B41FA5}">
                      <a16:colId xmlns:a16="http://schemas.microsoft.com/office/drawing/2014/main" xmlns="" val="20000"/>
                    </a:ext>
                  </a:extLst>
                </a:gridCol>
                <a:gridCol w="1495382">
                  <a:extLst>
                    <a:ext uri="{9D8B030D-6E8A-4147-A177-3AD203B41FA5}">
                      <a16:colId xmlns:a16="http://schemas.microsoft.com/office/drawing/2014/main" xmlns="" val="20001"/>
                    </a:ext>
                  </a:extLst>
                </a:gridCol>
                <a:gridCol w="1644657">
                  <a:extLst>
                    <a:ext uri="{9D8B030D-6E8A-4147-A177-3AD203B41FA5}">
                      <a16:colId xmlns:a16="http://schemas.microsoft.com/office/drawing/2014/main" xmlns="" val="20002"/>
                    </a:ext>
                  </a:extLst>
                </a:gridCol>
                <a:gridCol w="1817140">
                  <a:extLst>
                    <a:ext uri="{9D8B030D-6E8A-4147-A177-3AD203B41FA5}">
                      <a16:colId xmlns:a16="http://schemas.microsoft.com/office/drawing/2014/main" xmlns="" val="20003"/>
                    </a:ext>
                  </a:extLst>
                </a:gridCol>
                <a:gridCol w="1846679">
                  <a:extLst>
                    <a:ext uri="{9D8B030D-6E8A-4147-A177-3AD203B41FA5}">
                      <a16:colId xmlns:a16="http://schemas.microsoft.com/office/drawing/2014/main" xmlns="" val="20004"/>
                    </a:ext>
                  </a:extLst>
                </a:gridCol>
              </a:tblGrid>
              <a:tr h="224731">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5.1-5.2</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4731">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5: Nuclear Energy</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992407">
                <a:tc>
                  <a:txBody>
                    <a:bodyPr/>
                    <a:lstStyle/>
                    <a:p>
                      <a:pPr algn="ctr">
                        <a:lnSpc>
                          <a:spcPct val="115000"/>
                        </a:lnSpc>
                        <a:spcAft>
                          <a:spcPts val="0"/>
                        </a:spcAft>
                      </a:pPr>
                      <a:r>
                        <a:rPr lang="en-ZA" sz="1200" b="1" dirty="0">
                          <a:solidFill>
                            <a:srgbClr val="000000"/>
                          </a:solidFill>
                          <a:latin typeface="Arial"/>
                          <a:ea typeface="Times New Roman"/>
                          <a:cs typeface="Times New Roman"/>
                        </a:rPr>
                        <a:t>Performance Indicators from 2019/20 APP </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Planned Targets from 2019/20 APP </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Arial"/>
                          <a:ea typeface="Times New Roman"/>
                          <a:cs typeface="Times New Roman"/>
                        </a:rPr>
                        <a:t>Actual Achievement</a:t>
                      </a:r>
                      <a:br>
                        <a:rPr lang="en-ZA" sz="1200" b="1" dirty="0">
                          <a:solidFill>
                            <a:srgbClr val="000000"/>
                          </a:solidFill>
                          <a:latin typeface="Arial"/>
                          <a:ea typeface="Times New Roman"/>
                          <a:cs typeface="Times New Roman"/>
                        </a:rPr>
                      </a:br>
                      <a:r>
                        <a:rPr lang="en-ZA" sz="1200" b="1" dirty="0">
                          <a:solidFill>
                            <a:srgbClr val="000000"/>
                          </a:solidFill>
                          <a:latin typeface="Arial"/>
                          <a:ea typeface="Times New Roman"/>
                          <a:cs typeface="Times New Roman"/>
                        </a:rPr>
                        <a:t>2019/20</a:t>
                      </a:r>
                      <a:br>
                        <a:rPr lang="en-ZA" sz="1200" b="1" dirty="0">
                          <a:solidFill>
                            <a:srgbClr val="000000"/>
                          </a:solidFill>
                          <a:latin typeface="Arial"/>
                          <a:ea typeface="Times New Roman"/>
                          <a:cs typeface="Times New Roman"/>
                        </a:rPr>
                      </a:br>
                      <a:r>
                        <a:rPr lang="en-ZA" sz="1200" i="1" dirty="0">
                          <a:solidFill>
                            <a:srgbClr val="000000"/>
                          </a:solidFill>
                          <a:latin typeface="Arial"/>
                          <a:ea typeface="Times New Roman"/>
                          <a:cs typeface="Times New Roman"/>
                        </a:rPr>
                        <a:t>("achieved", or "partially achieved", or "not achieved", and narrative support)</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Arial"/>
                          <a:ea typeface="Times New Roman"/>
                          <a:cs typeface="Times New Roman"/>
                        </a:rPr>
                        <a:t>Deviations from Planned Targets to Actual Achievement</a:t>
                      </a:r>
                      <a:br>
                        <a:rPr lang="en-ZA" sz="1200" b="1">
                          <a:solidFill>
                            <a:srgbClr val="000000"/>
                          </a:solidFill>
                          <a:latin typeface="Arial"/>
                          <a:ea typeface="Times New Roman"/>
                          <a:cs typeface="Times New Roman"/>
                        </a:rPr>
                      </a:br>
                      <a:r>
                        <a:rPr lang="en-ZA" sz="1200" b="1">
                          <a:solidFill>
                            <a:srgbClr val="000000"/>
                          </a:solidFill>
                          <a:latin typeface="Arial"/>
                          <a:ea typeface="Times New Roman"/>
                          <a:cs typeface="Times New Roman"/>
                        </a:rPr>
                        <a:t>2019/20</a:t>
                      </a:r>
                      <a:endParaRPr lang="en-US" sz="120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a:solidFill>
                            <a:srgbClr val="000000"/>
                          </a:solidFill>
                          <a:latin typeface="Arial"/>
                          <a:ea typeface="Times New Roman"/>
                          <a:cs typeface="Times New Roman"/>
                        </a:rPr>
                        <a:t>      Comments on Deviations</a:t>
                      </a:r>
                      <a:endParaRPr lang="en-US" sz="120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157809">
                <a:tc>
                  <a:txBody>
                    <a:bodyPr/>
                    <a:lstStyle/>
                    <a:p>
                      <a:pPr>
                        <a:lnSpc>
                          <a:spcPct val="115000"/>
                        </a:lnSpc>
                        <a:spcAft>
                          <a:spcPts val="0"/>
                        </a:spcAft>
                      </a:pPr>
                      <a:r>
                        <a:rPr lang="en-ZA" sz="1200" dirty="0">
                          <a:solidFill>
                            <a:srgbClr val="000000"/>
                          </a:solidFill>
                          <a:latin typeface="Arial"/>
                          <a:ea typeface="Times New Roman"/>
                          <a:cs typeface="Times New Roman"/>
                        </a:rPr>
                        <a:t>Approved Radioactive Waste Management Fund Bill</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200">
                          <a:solidFill>
                            <a:srgbClr val="000000"/>
                          </a:solidFill>
                          <a:latin typeface="Arial"/>
                          <a:ea typeface="Times New Roman"/>
                          <a:cs typeface="Times New Roman"/>
                        </a:rPr>
                        <a:t>Radioactive Waste Management Fund Bill Submitted to Cabinet</a:t>
                      </a:r>
                      <a:endParaRPr lang="en-US" sz="120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1" dirty="0">
                          <a:latin typeface="Arial"/>
                          <a:ea typeface="Times New Roman"/>
                          <a:cs typeface="Times New Roman"/>
                        </a:rPr>
                        <a:t>Partially achieved</a:t>
                      </a:r>
                      <a:endParaRPr lang="en-US" sz="1200" dirty="0">
                        <a:latin typeface="Calibri"/>
                        <a:ea typeface="Calibri"/>
                        <a:cs typeface="Times New Roman"/>
                      </a:endParaRPr>
                    </a:p>
                    <a:p>
                      <a:pPr algn="just">
                        <a:lnSpc>
                          <a:spcPct val="115000"/>
                        </a:lnSpc>
                        <a:spcAft>
                          <a:spcPts val="0"/>
                        </a:spcAft>
                      </a:pPr>
                      <a:r>
                        <a:rPr lang="en-ZA" sz="1200" dirty="0">
                          <a:solidFill>
                            <a:srgbClr val="000000"/>
                          </a:solidFill>
                          <a:latin typeface="Arial"/>
                          <a:ea typeface="Times New Roman"/>
                          <a:cs typeface="Times New Roman"/>
                        </a:rPr>
                        <a:t>Draft Bill, Sign-off on SEIAS report by DPME, Memorandum of Objects, responses to comments submitted to the State Law Advisor.</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Delays due to consultation with the State Law Advisor.</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latin typeface="Arial"/>
                          <a:ea typeface="Times New Roman"/>
                          <a:cs typeface="Times New Roman"/>
                        </a:rPr>
                        <a:t>The Radioactive Waste Management Fund Bill will be published for public comments.</a:t>
                      </a:r>
                      <a:endParaRPr lang="en-US" sz="1200" dirty="0">
                        <a:latin typeface="Calibri"/>
                        <a:ea typeface="Calibri"/>
                        <a:cs typeface="Times New Roman"/>
                      </a:endParaRPr>
                    </a:p>
                  </a:txBody>
                  <a:tcPr marL="39902" marR="39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85800" y="839788"/>
            <a:ext cx="7772400" cy="433387"/>
          </a:xfrm>
        </p:spPr>
        <p:txBody>
          <a:bodyPr anchor="t"/>
          <a:lstStyle/>
          <a:p>
            <a:pPr algn="l" eaLnBrk="1" hangingPunct="1">
              <a:lnSpc>
                <a:spcPct val="100000"/>
              </a:lnSpc>
            </a:pPr>
            <a:r>
              <a:rPr lang="en-US" altLang="en-US" sz="1800" b="1" dirty="0">
                <a:solidFill>
                  <a:schemeClr val="bg1"/>
                </a:solidFill>
                <a:latin typeface="Century Gothic" pitchFamily="34" charset="0"/>
                <a:ea typeface="Century Gothic" pitchFamily="34" charset="0"/>
                <a:cs typeface="Century Gothic" pitchFamily="34" charset="0"/>
              </a:rPr>
              <a:t>Programme 6: Clean Energy</a:t>
            </a:r>
          </a:p>
        </p:txBody>
      </p:sp>
      <p:sp>
        <p:nvSpPr>
          <p:cNvPr id="2" name="Slide Number Placeholder 1"/>
          <p:cNvSpPr>
            <a:spLocks noGrp="1"/>
          </p:cNvSpPr>
          <p:nvPr>
            <p:ph type="sldNum" sz="quarter" idx="12"/>
          </p:nvPr>
        </p:nvSpPr>
        <p:spPr>
          <a:xfrm>
            <a:off x="6457950" y="6142038"/>
            <a:ext cx="2381250" cy="579437"/>
          </a:xfrm>
        </p:spPr>
        <p:txBody>
          <a:bodyPr/>
          <a:lstStyle/>
          <a:p>
            <a:fld id="{F338034B-C797-4681-88A3-60667C27A76B}" type="slidenum">
              <a:rPr lang="en-US" b="1"/>
              <a:pPr/>
              <a:t>36</a:t>
            </a:fld>
            <a:endParaRPr lang="en-US" b="1"/>
          </a:p>
        </p:txBody>
      </p:sp>
      <p:graphicFrame>
        <p:nvGraphicFramePr>
          <p:cNvPr id="4" name="Table 3"/>
          <p:cNvGraphicFramePr>
            <a:graphicFrameLocks noGrp="1"/>
          </p:cNvGraphicFramePr>
          <p:nvPr/>
        </p:nvGraphicFramePr>
        <p:xfrm>
          <a:off x="243841" y="1261422"/>
          <a:ext cx="8595360" cy="5329635"/>
        </p:xfrm>
        <a:graphic>
          <a:graphicData uri="http://schemas.openxmlformats.org/drawingml/2006/table">
            <a:tbl>
              <a:tblPr/>
              <a:tblGrid>
                <a:gridCol w="1808735">
                  <a:extLst>
                    <a:ext uri="{9D8B030D-6E8A-4147-A177-3AD203B41FA5}">
                      <a16:colId xmlns:a16="http://schemas.microsoft.com/office/drawing/2014/main" xmlns="" val="20000"/>
                    </a:ext>
                  </a:extLst>
                </a:gridCol>
                <a:gridCol w="1561387">
                  <a:extLst>
                    <a:ext uri="{9D8B030D-6E8A-4147-A177-3AD203B41FA5}">
                      <a16:colId xmlns:a16="http://schemas.microsoft.com/office/drawing/2014/main" xmlns="" val="20001"/>
                    </a:ext>
                  </a:extLst>
                </a:gridCol>
                <a:gridCol w="1901492">
                  <a:extLst>
                    <a:ext uri="{9D8B030D-6E8A-4147-A177-3AD203B41FA5}">
                      <a16:colId xmlns:a16="http://schemas.microsoft.com/office/drawing/2014/main" xmlns="" val="20002"/>
                    </a:ext>
                  </a:extLst>
                </a:gridCol>
                <a:gridCol w="1808735">
                  <a:extLst>
                    <a:ext uri="{9D8B030D-6E8A-4147-A177-3AD203B41FA5}">
                      <a16:colId xmlns:a16="http://schemas.microsoft.com/office/drawing/2014/main" xmlns="" val="20003"/>
                    </a:ext>
                  </a:extLst>
                </a:gridCol>
                <a:gridCol w="1515011">
                  <a:extLst>
                    <a:ext uri="{9D8B030D-6E8A-4147-A177-3AD203B41FA5}">
                      <a16:colId xmlns:a16="http://schemas.microsoft.com/office/drawing/2014/main" xmlns="" val="20004"/>
                    </a:ext>
                  </a:extLst>
                </a:gridCol>
              </a:tblGrid>
              <a:tr h="194893">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6.1-6.3</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4893">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6: Clean Energy</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48947">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Planned Targets from 2019/20 APP </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latin typeface="Calibri"/>
                          <a:ea typeface="Times New Roman"/>
                          <a:cs typeface="Calibri"/>
                        </a:rPr>
                        <a:t>Actual Achievement</a:t>
                      </a:r>
                      <a:br>
                        <a:rPr lang="en-ZA" sz="1200" b="1" dirty="0">
                          <a:solidFill>
                            <a:srgbClr val="000000"/>
                          </a:solidFill>
                          <a:latin typeface="Calibri"/>
                          <a:ea typeface="Times New Roman"/>
                          <a:cs typeface="Calibri"/>
                        </a:rPr>
                      </a:br>
                      <a:r>
                        <a:rPr lang="en-ZA" sz="1200" b="1" dirty="0">
                          <a:solidFill>
                            <a:srgbClr val="000000"/>
                          </a:solidFill>
                          <a:latin typeface="Calibri"/>
                          <a:ea typeface="Times New Roman"/>
                          <a:cs typeface="Calibri"/>
                        </a:rPr>
                        <a:t>2019/20</a:t>
                      </a:r>
                      <a:br>
                        <a:rPr lang="en-ZA" sz="1200" b="1" dirty="0">
                          <a:solidFill>
                            <a:srgbClr val="000000"/>
                          </a:solidFill>
                          <a:latin typeface="Calibri"/>
                          <a:ea typeface="Times New Roman"/>
                          <a:cs typeface="Calibri"/>
                        </a:rPr>
                      </a:br>
                      <a:r>
                        <a:rPr lang="en-ZA" sz="1200" i="1" dirty="0">
                          <a:solidFill>
                            <a:srgbClr val="000000"/>
                          </a:solidFill>
                          <a:latin typeface="Calibri"/>
                          <a:ea typeface="Times New Roman"/>
                          <a:cs typeface="Calibri"/>
                        </a:rPr>
                        <a:t>("achieved", or "partially achieved", or "not achieved", and narrative support)</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en-ZA" sz="1200" b="1">
                          <a:solidFill>
                            <a:srgbClr val="000000"/>
                          </a:solidFill>
                          <a:latin typeface="Calibri"/>
                          <a:ea typeface="Times New Roman"/>
                          <a:cs typeface="Calibri"/>
                        </a:rPr>
                        <a:t>      Comments on Deviations</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954459">
                <a:tc rowSpan="2">
                  <a:txBody>
                    <a:bodyPr/>
                    <a:lstStyle/>
                    <a:p>
                      <a:pPr algn="l">
                        <a:lnSpc>
                          <a:spcPct val="115000"/>
                        </a:lnSpc>
                        <a:spcAft>
                          <a:spcPts val="0"/>
                        </a:spcAft>
                      </a:pPr>
                      <a:r>
                        <a:rPr lang="en-ZA" sz="1200">
                          <a:solidFill>
                            <a:srgbClr val="000000"/>
                          </a:solidFill>
                          <a:latin typeface="Arial"/>
                          <a:ea typeface="Times New Roman"/>
                          <a:cs typeface="Times New Roman"/>
                        </a:rPr>
                        <a:t>Number of energy savings realised and verified from EEDSM projects</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ZA" sz="1200" dirty="0">
                          <a:solidFill>
                            <a:srgbClr val="000000"/>
                          </a:solidFill>
                          <a:latin typeface="Arial"/>
                          <a:ea typeface="Times New Roman"/>
                          <a:cs typeface="Times New Roman"/>
                        </a:rPr>
                        <a:t>0.5 </a:t>
                      </a:r>
                      <a:r>
                        <a:rPr lang="en-ZA" sz="1200" dirty="0" err="1">
                          <a:solidFill>
                            <a:srgbClr val="000000"/>
                          </a:solidFill>
                          <a:latin typeface="Arial"/>
                          <a:ea typeface="Times New Roman"/>
                          <a:cs typeface="Times New Roman"/>
                        </a:rPr>
                        <a:t>TeraWatt</a:t>
                      </a:r>
                      <a:r>
                        <a:rPr lang="en-ZA" sz="1200" dirty="0">
                          <a:solidFill>
                            <a:srgbClr val="000000"/>
                          </a:solidFill>
                          <a:latin typeface="Arial"/>
                          <a:ea typeface="Times New Roman"/>
                          <a:cs typeface="Times New Roman"/>
                        </a:rPr>
                        <a:t> per hour energy savings realised and verified from EEDSM projects</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dirty="0">
                          <a:solidFill>
                            <a:srgbClr val="000000"/>
                          </a:solidFill>
                          <a:latin typeface="Arial"/>
                          <a:ea typeface="Times New Roman"/>
                          <a:cs typeface="Times New Roman"/>
                        </a:rPr>
                        <a:t>Achieved</a:t>
                      </a:r>
                      <a:endParaRPr lang="en-US" sz="1200" dirty="0">
                        <a:latin typeface="Calibri"/>
                        <a:ea typeface="Calibri"/>
                        <a:cs typeface="Times New Roman"/>
                      </a:endParaRPr>
                    </a:p>
                    <a:p>
                      <a:pPr algn="l">
                        <a:lnSpc>
                          <a:spcPct val="115000"/>
                        </a:lnSpc>
                        <a:spcAft>
                          <a:spcPts val="0"/>
                        </a:spcAft>
                      </a:pPr>
                      <a:r>
                        <a:rPr lang="en-ZA" sz="1200" dirty="0">
                          <a:solidFill>
                            <a:srgbClr val="000000"/>
                          </a:solidFill>
                          <a:latin typeface="Arial"/>
                          <a:ea typeface="Times New Roman"/>
                          <a:cs typeface="Times New Roman"/>
                        </a:rPr>
                        <a:t>6.3 </a:t>
                      </a:r>
                      <a:r>
                        <a:rPr lang="en-ZA" sz="1200" dirty="0" err="1">
                          <a:solidFill>
                            <a:srgbClr val="000000"/>
                          </a:solidFill>
                          <a:latin typeface="Arial"/>
                          <a:ea typeface="Times New Roman"/>
                          <a:cs typeface="Times New Roman"/>
                        </a:rPr>
                        <a:t>TeraWatt</a:t>
                      </a:r>
                      <a:r>
                        <a:rPr lang="en-ZA" sz="1200" dirty="0">
                          <a:solidFill>
                            <a:srgbClr val="000000"/>
                          </a:solidFill>
                          <a:latin typeface="Arial"/>
                          <a:ea typeface="Times New Roman"/>
                          <a:cs typeface="Times New Roman"/>
                        </a:rPr>
                        <a:t> per hour energy savings realised and verified from EEDSM projects.</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latin typeface="Arial"/>
                          <a:ea typeface="Times New Roman"/>
                          <a:cs typeface="Times New Roman"/>
                        </a:rPr>
                        <a:t>+5.8 </a:t>
                      </a:r>
                      <a:r>
                        <a:rPr lang="en-ZA" sz="1200" dirty="0" err="1">
                          <a:solidFill>
                            <a:srgbClr val="000000"/>
                          </a:solidFill>
                          <a:latin typeface="Arial"/>
                          <a:ea typeface="Times New Roman"/>
                          <a:cs typeface="Times New Roman"/>
                        </a:rPr>
                        <a:t>TeraWatt</a:t>
                      </a:r>
                      <a:r>
                        <a:rPr lang="en-ZA" sz="1200" dirty="0">
                          <a:solidFill>
                            <a:srgbClr val="000000"/>
                          </a:solidFill>
                          <a:latin typeface="Arial"/>
                          <a:ea typeface="Times New Roman"/>
                          <a:cs typeface="Times New Roman"/>
                        </a:rPr>
                        <a:t> per hour</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a:solidFill>
                            <a:srgbClr val="000000"/>
                          </a:solidFill>
                          <a:latin typeface="Arial"/>
                          <a:ea typeface="Times New Roman"/>
                          <a:cs typeface="Times New Roman"/>
                        </a:rPr>
                        <a:t>Target exceeded and verified</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9757">
                <a:tc vMerge="1">
                  <a:txBody>
                    <a:bodyPr/>
                    <a:lstStyle/>
                    <a:p>
                      <a:endParaRPr lang="en-US"/>
                    </a:p>
                  </a:txBody>
                  <a:tcPr/>
                </a:tc>
                <a:tc>
                  <a:txBody>
                    <a:bodyPr/>
                    <a:lstStyle/>
                    <a:p>
                      <a:pPr algn="just">
                        <a:lnSpc>
                          <a:spcPct val="115000"/>
                        </a:lnSpc>
                        <a:spcAft>
                          <a:spcPts val="0"/>
                        </a:spcAft>
                      </a:pPr>
                      <a:r>
                        <a:rPr lang="en-ZA" sz="1200" dirty="0">
                          <a:solidFill>
                            <a:srgbClr val="000000"/>
                          </a:solidFill>
                          <a:latin typeface="Arial"/>
                          <a:ea typeface="Times New Roman"/>
                          <a:cs typeface="Times New Roman"/>
                        </a:rPr>
                        <a:t>Energy consumption baselines developed from 15 additional municipalities</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dirty="0">
                          <a:solidFill>
                            <a:srgbClr val="000000"/>
                          </a:solidFill>
                          <a:latin typeface="Arial"/>
                          <a:ea typeface="Times New Roman"/>
                          <a:cs typeface="Times New Roman"/>
                        </a:rPr>
                        <a:t>Achieved</a:t>
                      </a:r>
                      <a:endParaRPr lang="en-US" sz="1200" dirty="0">
                        <a:latin typeface="Calibri"/>
                        <a:ea typeface="Calibri"/>
                        <a:cs typeface="Times New Roman"/>
                      </a:endParaRPr>
                    </a:p>
                    <a:p>
                      <a:pPr algn="l">
                        <a:lnSpc>
                          <a:spcPct val="115000"/>
                        </a:lnSpc>
                        <a:spcAft>
                          <a:spcPts val="0"/>
                        </a:spcAft>
                      </a:pPr>
                      <a:r>
                        <a:rPr lang="en-ZA" sz="1200" dirty="0">
                          <a:solidFill>
                            <a:srgbClr val="000000"/>
                          </a:solidFill>
                          <a:latin typeface="Arial"/>
                          <a:ea typeface="Times New Roman"/>
                          <a:cs typeface="Times New Roman"/>
                        </a:rPr>
                        <a:t>Energy consumption baselines developed from additional municipalities.</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latin typeface="Arial"/>
                          <a:ea typeface="Times New Roman"/>
                          <a:cs typeface="Times New Roman"/>
                        </a:rPr>
                        <a:t>None</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a:solidFill>
                            <a:srgbClr val="000000"/>
                          </a:solidFill>
                          <a:latin typeface="Arial"/>
                          <a:ea typeface="Times New Roman"/>
                          <a:cs typeface="Times New Roman"/>
                        </a:rPr>
                        <a:t>None.</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21356">
                <a:tc>
                  <a:txBody>
                    <a:bodyPr/>
                    <a:lstStyle/>
                    <a:p>
                      <a:pPr algn="l">
                        <a:lnSpc>
                          <a:spcPct val="115000"/>
                        </a:lnSpc>
                        <a:spcAft>
                          <a:spcPts val="0"/>
                        </a:spcAft>
                      </a:pPr>
                      <a:r>
                        <a:rPr lang="en-ZA" sz="1200" dirty="0">
                          <a:solidFill>
                            <a:srgbClr val="000000"/>
                          </a:solidFill>
                          <a:latin typeface="Arial"/>
                          <a:ea typeface="Times New Roman"/>
                          <a:cs typeface="Times New Roman"/>
                        </a:rPr>
                        <a:t>Energy Technology Roadmap</a:t>
                      </a:r>
                      <a:br>
                        <a:rPr lang="en-ZA" sz="1200" dirty="0">
                          <a:solidFill>
                            <a:srgbClr val="000000"/>
                          </a:solidFill>
                          <a:latin typeface="Arial"/>
                          <a:ea typeface="Times New Roman"/>
                          <a:cs typeface="Times New Roman"/>
                        </a:rPr>
                      </a:br>
                      <a:r>
                        <a:rPr lang="en-ZA" sz="1200" i="1" dirty="0">
                          <a:solidFill>
                            <a:srgbClr val="000000"/>
                          </a:solidFill>
                          <a:latin typeface="Arial"/>
                          <a:ea typeface="Times New Roman"/>
                          <a:cs typeface="Times New Roman"/>
                        </a:rPr>
                        <a:t>Developed the Terms of Reference (</a:t>
                      </a:r>
                      <a:r>
                        <a:rPr lang="en-ZA" sz="1200" i="1" dirty="0" err="1">
                          <a:solidFill>
                            <a:srgbClr val="000000"/>
                          </a:solidFill>
                          <a:latin typeface="Arial"/>
                          <a:ea typeface="Times New Roman"/>
                          <a:cs typeface="Times New Roman"/>
                        </a:rPr>
                        <a:t>ToRs</a:t>
                      </a:r>
                      <a:r>
                        <a:rPr lang="en-ZA" sz="1200" i="1" dirty="0">
                          <a:solidFill>
                            <a:srgbClr val="000000"/>
                          </a:solidFill>
                          <a:latin typeface="Arial"/>
                          <a:ea typeface="Times New Roman"/>
                          <a:cs typeface="Times New Roman"/>
                        </a:rPr>
                        <a:t>) for Energy Technology Roadmap (Revised indicator)</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ZA" sz="1200" i="1">
                          <a:solidFill>
                            <a:srgbClr val="000000"/>
                          </a:solidFill>
                          <a:latin typeface="Arial"/>
                          <a:ea typeface="Times New Roman"/>
                          <a:cs typeface="Times New Roman"/>
                        </a:rPr>
                        <a:t>Terms of Reference for the Renewable Energy Technology Roadmap (RETRM)  completed (Revised target)</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dirty="0">
                          <a:solidFill>
                            <a:srgbClr val="000000"/>
                          </a:solidFill>
                          <a:latin typeface="Arial"/>
                          <a:ea typeface="Times New Roman"/>
                          <a:cs typeface="Times New Roman"/>
                        </a:rPr>
                        <a:t>Not Achieved </a:t>
                      </a:r>
                      <a:endParaRPr lang="en-US" sz="1200" dirty="0">
                        <a:latin typeface="Calibri"/>
                        <a:ea typeface="Calibri"/>
                        <a:cs typeface="Times New Roman"/>
                      </a:endParaRPr>
                    </a:p>
                    <a:p>
                      <a:pPr algn="l">
                        <a:lnSpc>
                          <a:spcPct val="115000"/>
                        </a:lnSpc>
                        <a:spcAft>
                          <a:spcPts val="0"/>
                        </a:spcAft>
                      </a:pPr>
                      <a:r>
                        <a:rPr lang="en-ZA" sz="1200" dirty="0">
                          <a:solidFill>
                            <a:srgbClr val="000000"/>
                          </a:solidFill>
                          <a:latin typeface="Arial"/>
                          <a:ea typeface="Times New Roman"/>
                          <a:cs typeface="Times New Roman"/>
                        </a:rPr>
                        <a:t>External dependencies delayed the project</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latin typeface="Arial"/>
                          <a:ea typeface="Times New Roman"/>
                          <a:cs typeface="Times New Roman"/>
                        </a:rPr>
                        <a:t>Unavailability of funds was the main reason the project could not continue</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latin typeface="Arial"/>
                          <a:ea typeface="Times New Roman"/>
                          <a:cs typeface="Times New Roman"/>
                        </a:rPr>
                        <a:t>Projects will be implemented in line with the approved IRP 2019</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algn="l" eaLnBrk="1" hangingPunct="1">
              <a:lnSpc>
                <a:spcPct val="100000"/>
              </a:lnSpc>
            </a:pPr>
            <a:r>
              <a:rPr lang="en-US" altLang="en-US" sz="1800" b="1" dirty="0">
                <a:solidFill>
                  <a:schemeClr val="bg1"/>
                </a:solidFill>
                <a:latin typeface="Century Gothic" pitchFamily="34" charset="0"/>
                <a:ea typeface="Century Gothic" pitchFamily="34" charset="0"/>
                <a:cs typeface="Century Gothic" pitchFamily="34" charset="0"/>
              </a:rPr>
              <a:t>Programme 6: Clean Energy</a:t>
            </a:r>
          </a:p>
        </p:txBody>
      </p:sp>
      <p:sp>
        <p:nvSpPr>
          <p:cNvPr id="2" name="Slide Number Placeholder 1"/>
          <p:cNvSpPr>
            <a:spLocks noGrp="1"/>
          </p:cNvSpPr>
          <p:nvPr>
            <p:ph type="sldNum" sz="quarter" idx="12"/>
          </p:nvPr>
        </p:nvSpPr>
        <p:spPr>
          <a:xfrm>
            <a:off x="6457950" y="6096000"/>
            <a:ext cx="2371725" cy="625475"/>
          </a:xfrm>
        </p:spPr>
        <p:txBody>
          <a:bodyPr/>
          <a:lstStyle/>
          <a:p>
            <a:fld id="{E39B4258-D0DE-4997-BA16-06F57D0C3F8A}" type="slidenum">
              <a:rPr lang="en-US" b="1"/>
              <a:pPr/>
              <a:t>37</a:t>
            </a:fld>
            <a:endParaRPr lang="en-US" b="1"/>
          </a:p>
        </p:txBody>
      </p:sp>
      <p:graphicFrame>
        <p:nvGraphicFramePr>
          <p:cNvPr id="4" name="Table 3"/>
          <p:cNvGraphicFramePr>
            <a:graphicFrameLocks noGrp="1"/>
          </p:cNvGraphicFramePr>
          <p:nvPr>
            <p:extLst>
              <p:ext uri="{D42A27DB-BD31-4B8C-83A1-F6EECF244321}">
                <p14:modId xmlns:p14="http://schemas.microsoft.com/office/powerpoint/2010/main" xmlns="" val="2338764531"/>
              </p:ext>
            </p:extLst>
          </p:nvPr>
        </p:nvGraphicFramePr>
        <p:xfrm>
          <a:off x="198120" y="1273175"/>
          <a:ext cx="8631556" cy="5448300"/>
        </p:xfrm>
        <a:graphic>
          <a:graphicData uri="http://schemas.openxmlformats.org/drawingml/2006/table">
            <a:tbl>
              <a:tblPr/>
              <a:tblGrid>
                <a:gridCol w="1621999">
                  <a:extLst>
                    <a:ext uri="{9D8B030D-6E8A-4147-A177-3AD203B41FA5}">
                      <a16:colId xmlns:a16="http://schemas.microsoft.com/office/drawing/2014/main" xmlns="" val="20000"/>
                    </a:ext>
                  </a:extLst>
                </a:gridCol>
                <a:gridCol w="1624865">
                  <a:extLst>
                    <a:ext uri="{9D8B030D-6E8A-4147-A177-3AD203B41FA5}">
                      <a16:colId xmlns:a16="http://schemas.microsoft.com/office/drawing/2014/main" xmlns="" val="20001"/>
                    </a:ext>
                  </a:extLst>
                </a:gridCol>
                <a:gridCol w="1787637">
                  <a:extLst>
                    <a:ext uri="{9D8B030D-6E8A-4147-A177-3AD203B41FA5}">
                      <a16:colId xmlns:a16="http://schemas.microsoft.com/office/drawing/2014/main" xmlns="" val="20002"/>
                    </a:ext>
                  </a:extLst>
                </a:gridCol>
                <a:gridCol w="1624865">
                  <a:extLst>
                    <a:ext uri="{9D8B030D-6E8A-4147-A177-3AD203B41FA5}">
                      <a16:colId xmlns:a16="http://schemas.microsoft.com/office/drawing/2014/main" xmlns="" val="20003"/>
                    </a:ext>
                  </a:extLst>
                </a:gridCol>
                <a:gridCol w="1972190">
                  <a:extLst>
                    <a:ext uri="{9D8B030D-6E8A-4147-A177-3AD203B41FA5}">
                      <a16:colId xmlns:a16="http://schemas.microsoft.com/office/drawing/2014/main" xmlns="" val="20004"/>
                    </a:ext>
                  </a:extLst>
                </a:gridCol>
              </a:tblGrid>
              <a:tr h="259115">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Strategic Objectives 6.1-6.3</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9115">
                <a:tc gridSpan="5">
                  <a:txBody>
                    <a:bodyPr/>
                    <a:lstStyle/>
                    <a:p>
                      <a:pPr algn="ctr">
                        <a:lnSpc>
                          <a:spcPct val="115000"/>
                        </a:lnSpc>
                        <a:spcAft>
                          <a:spcPts val="0"/>
                        </a:spcAft>
                      </a:pPr>
                      <a:r>
                        <a:rPr lang="en-ZA" sz="1200" b="1" dirty="0">
                          <a:solidFill>
                            <a:srgbClr val="000000"/>
                          </a:solidFill>
                          <a:latin typeface="Arial"/>
                          <a:ea typeface="Times New Roman"/>
                          <a:cs typeface="Times New Roman"/>
                        </a:rPr>
                        <a:t>Programme 6: Clean Energy</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328044">
                <a:tc>
                  <a:txBody>
                    <a:bodyPr/>
                    <a:lstStyle/>
                    <a:p>
                      <a:pPr algn="ctr">
                        <a:lnSpc>
                          <a:spcPct val="115000"/>
                        </a:lnSpc>
                        <a:spcAft>
                          <a:spcPts val="0"/>
                        </a:spcAft>
                      </a:pPr>
                      <a:r>
                        <a:rPr lang="en-ZA" sz="1200" b="1" dirty="0">
                          <a:solidFill>
                            <a:srgbClr val="000000"/>
                          </a:solidFill>
                          <a:latin typeface="Calibri"/>
                          <a:ea typeface="Times New Roman"/>
                          <a:cs typeface="Calibri"/>
                        </a:rPr>
                        <a:t>Performance Indicators from 2019/20 APP </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Planned Targets from 2019/20 APP </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br>
                        <a:rPr lang="en-ZA" sz="1200" b="1">
                          <a:solidFill>
                            <a:srgbClr val="000000"/>
                          </a:solidFill>
                          <a:latin typeface="Calibri"/>
                          <a:ea typeface="Times New Roman"/>
                          <a:cs typeface="Calibri"/>
                        </a:rPr>
                      </a:br>
                      <a:r>
                        <a:rPr lang="en-ZA" sz="1200" i="1">
                          <a:solidFill>
                            <a:srgbClr val="000000"/>
                          </a:solidFill>
                          <a:latin typeface="Calibri"/>
                          <a:ea typeface="Times New Roman"/>
                          <a:cs typeface="Calibri"/>
                        </a:rPr>
                        <a:t>("achieved", or "partially achieved", or "not achieved", and narrative support)</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a:solidFill>
                            <a:srgbClr val="000000"/>
                          </a:solidFill>
                          <a:latin typeface="Calibri"/>
                          <a:ea typeface="Times New Roman"/>
                          <a:cs typeface="Calibri"/>
                        </a:rPr>
                        <a:t>Deviations from Planned Targets to Actual Achievement</a:t>
                      </a:r>
                      <a:br>
                        <a:rPr lang="en-ZA" sz="1200" b="1">
                          <a:solidFill>
                            <a:srgbClr val="000000"/>
                          </a:solidFill>
                          <a:latin typeface="Calibri"/>
                          <a:ea typeface="Times New Roman"/>
                          <a:cs typeface="Calibri"/>
                        </a:rPr>
                      </a:br>
                      <a:r>
                        <a:rPr lang="en-ZA" sz="1200" b="1">
                          <a:solidFill>
                            <a:srgbClr val="000000"/>
                          </a:solidFill>
                          <a:latin typeface="Calibri"/>
                          <a:ea typeface="Times New Roman"/>
                          <a:cs typeface="Calibri"/>
                        </a:rPr>
                        <a:t>2019/20</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l">
                        <a:lnSpc>
                          <a:spcPct val="115000"/>
                        </a:lnSpc>
                        <a:spcAft>
                          <a:spcPts val="0"/>
                        </a:spcAft>
                      </a:pPr>
                      <a:r>
                        <a:rPr lang="en-ZA" sz="1200" b="1">
                          <a:solidFill>
                            <a:srgbClr val="000000"/>
                          </a:solidFill>
                          <a:latin typeface="Calibri"/>
                          <a:ea typeface="Times New Roman"/>
                          <a:cs typeface="Calibri"/>
                        </a:rPr>
                        <a:t>      Comments on Deviations</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xmlns="" val="10002"/>
                  </a:ext>
                </a:extLst>
              </a:tr>
              <a:tr h="2275264">
                <a:tc>
                  <a:txBody>
                    <a:bodyPr/>
                    <a:lstStyle/>
                    <a:p>
                      <a:pPr algn="l">
                        <a:lnSpc>
                          <a:spcPct val="115000"/>
                        </a:lnSpc>
                        <a:spcAft>
                          <a:spcPts val="1200"/>
                        </a:spcAft>
                      </a:pPr>
                      <a:r>
                        <a:rPr lang="en-ZA" sz="1200" dirty="0">
                          <a:solidFill>
                            <a:srgbClr val="000000"/>
                          </a:solidFill>
                          <a:latin typeface="Arial"/>
                          <a:ea typeface="Times New Roman"/>
                          <a:cs typeface="Times New Roman"/>
                        </a:rPr>
                        <a:t>Report on roll-out of baseline systems in line with budget allocation</a:t>
                      </a:r>
                      <a:br>
                        <a:rPr lang="en-ZA" sz="1200" dirty="0">
                          <a:solidFill>
                            <a:srgbClr val="000000"/>
                          </a:solidFill>
                          <a:latin typeface="Arial"/>
                          <a:ea typeface="Times New Roman"/>
                          <a:cs typeface="Times New Roman"/>
                        </a:rPr>
                      </a:br>
                      <a:r>
                        <a:rPr lang="en-ZA" sz="1200" i="1" dirty="0">
                          <a:solidFill>
                            <a:srgbClr val="000000"/>
                          </a:solidFill>
                          <a:latin typeface="Arial"/>
                          <a:ea typeface="Times New Roman"/>
                          <a:cs typeface="Times New Roman"/>
                        </a:rPr>
                        <a:t/>
                      </a:r>
                      <a:br>
                        <a:rPr lang="en-ZA" sz="1200" i="1" dirty="0">
                          <a:solidFill>
                            <a:srgbClr val="000000"/>
                          </a:solidFill>
                          <a:latin typeface="Arial"/>
                          <a:ea typeface="Times New Roman"/>
                          <a:cs typeface="Times New Roman"/>
                        </a:rPr>
                      </a:br>
                      <a:r>
                        <a:rPr lang="en-ZA" sz="1200" i="1" dirty="0">
                          <a:solidFill>
                            <a:srgbClr val="000000"/>
                          </a:solidFill>
                          <a:latin typeface="Arial"/>
                          <a:ea typeface="Times New Roman"/>
                          <a:cs typeface="Times New Roman"/>
                        </a:rPr>
                        <a:t>Number of reports on roll-out of baseline systems in line with budget allocation (Revised indicator</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ZA" sz="1200" i="1" dirty="0">
                          <a:solidFill>
                            <a:srgbClr val="000000"/>
                          </a:solidFill>
                          <a:latin typeface="Arial"/>
                          <a:ea typeface="Times New Roman"/>
                          <a:cs typeface="Times New Roman"/>
                        </a:rPr>
                        <a:t>Reports on the roll out of the NSWH Programme (Revised target)</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dirty="0">
                          <a:latin typeface="Arial"/>
                          <a:ea typeface="Times New Roman"/>
                          <a:cs typeface="Times New Roman"/>
                        </a:rPr>
                        <a:t>Partially Achieved</a:t>
                      </a:r>
                      <a:endParaRPr lang="en-US" sz="1200" dirty="0">
                        <a:latin typeface="Calibri"/>
                        <a:ea typeface="Calibri"/>
                        <a:cs typeface="Times New Roman"/>
                      </a:endParaRPr>
                    </a:p>
                    <a:p>
                      <a:pPr algn="l">
                        <a:lnSpc>
                          <a:spcPct val="115000"/>
                        </a:lnSpc>
                        <a:spcAft>
                          <a:spcPts val="0"/>
                        </a:spcAft>
                      </a:pPr>
                      <a:r>
                        <a:rPr lang="en-ZA" sz="1200" dirty="0">
                          <a:solidFill>
                            <a:srgbClr val="000000"/>
                          </a:solidFill>
                          <a:latin typeface="Arial"/>
                          <a:ea typeface="Times New Roman"/>
                          <a:cs typeface="Times New Roman"/>
                        </a:rPr>
                        <a:t>The reports on the installation of </a:t>
                      </a:r>
                      <a:r>
                        <a:rPr lang="en-US" sz="1200" dirty="0">
                          <a:latin typeface="Calibri"/>
                          <a:ea typeface="Calibri"/>
                          <a:cs typeface="Times New Roman"/>
                        </a:rPr>
                        <a:t>NSWH</a:t>
                      </a:r>
                      <a:r>
                        <a:rPr lang="en-ZA" sz="1200" dirty="0">
                          <a:solidFill>
                            <a:srgbClr val="000000"/>
                          </a:solidFill>
                          <a:latin typeface="Arial"/>
                          <a:ea typeface="Times New Roman"/>
                          <a:cs typeface="Times New Roman"/>
                        </a:rPr>
                        <a:t> were produced </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1200" dirty="0">
                        <a:solidFill>
                          <a:srgbClr val="000000"/>
                        </a:solidFill>
                        <a:highlight>
                          <a:srgbClr val="FFFF00"/>
                        </a:highlight>
                        <a:latin typeface="Arial"/>
                        <a:ea typeface="Times New Roman"/>
                        <a:cs typeface="Times New Roman"/>
                      </a:endParaRPr>
                    </a:p>
                    <a:p>
                      <a:pPr algn="l">
                        <a:lnSpc>
                          <a:spcPct val="115000"/>
                        </a:lnSpc>
                        <a:spcAft>
                          <a:spcPts val="0"/>
                        </a:spcAft>
                      </a:pPr>
                      <a:r>
                        <a:rPr lang="en-ZA" sz="1200" dirty="0">
                          <a:solidFill>
                            <a:srgbClr val="000000"/>
                          </a:solidFill>
                          <a:latin typeface="Arial"/>
                          <a:ea typeface="Times New Roman"/>
                          <a:cs typeface="Times New Roman"/>
                        </a:rPr>
                        <a:t>Installation was not achieved due to under delivery of geysers to participating municipalities, and the </a:t>
                      </a:r>
                      <a:endParaRPr lang="en-US" sz="1200" dirty="0">
                        <a:latin typeface="Calibri"/>
                        <a:ea typeface="Calibri"/>
                        <a:cs typeface="Times New Roman"/>
                      </a:endParaRPr>
                    </a:p>
                    <a:p>
                      <a:pPr algn="l">
                        <a:lnSpc>
                          <a:spcPct val="115000"/>
                        </a:lnSpc>
                        <a:spcAft>
                          <a:spcPts val="0"/>
                        </a:spcAft>
                      </a:pPr>
                      <a:r>
                        <a:rPr lang="en-ZA" sz="1200" dirty="0">
                          <a:solidFill>
                            <a:srgbClr val="000000"/>
                          </a:solidFill>
                          <a:latin typeface="Arial"/>
                          <a:ea typeface="Times New Roman"/>
                          <a:cs typeface="Times New Roman"/>
                        </a:rPr>
                        <a:t>training of installers.</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1200">
                        <a:solidFill>
                          <a:srgbClr val="000000"/>
                        </a:solidFill>
                        <a:latin typeface="Arial"/>
                        <a:ea typeface="Times New Roman"/>
                        <a:cs typeface="Times New Roman"/>
                      </a:endParaRPr>
                    </a:p>
                    <a:p>
                      <a:pPr algn="l">
                        <a:lnSpc>
                          <a:spcPct val="115000"/>
                        </a:lnSpc>
                        <a:spcAft>
                          <a:spcPts val="0"/>
                        </a:spcAft>
                      </a:pPr>
                      <a:r>
                        <a:rPr lang="en-ZA" sz="1200">
                          <a:solidFill>
                            <a:srgbClr val="000000"/>
                          </a:solidFill>
                          <a:latin typeface="Arial"/>
                          <a:ea typeface="Times New Roman"/>
                          <a:cs typeface="Times New Roman"/>
                        </a:rPr>
                        <a:t>There were delays in the finalisation of the Technical Feasibility Assessment studies in municipalities' designated installation areas and the procurement of installation service providers</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26762">
                <a:tc>
                  <a:txBody>
                    <a:bodyPr/>
                    <a:lstStyle/>
                    <a:p>
                      <a:pPr algn="l">
                        <a:lnSpc>
                          <a:spcPct val="115000"/>
                        </a:lnSpc>
                        <a:spcAft>
                          <a:spcPts val="0"/>
                        </a:spcAft>
                      </a:pPr>
                      <a:r>
                        <a:rPr lang="en-ZA" sz="1200">
                          <a:solidFill>
                            <a:srgbClr val="000000"/>
                          </a:solidFill>
                          <a:latin typeface="Arial"/>
                          <a:ea typeface="Times New Roman"/>
                          <a:cs typeface="Times New Roman"/>
                        </a:rPr>
                        <a:t>Developed Annual Compliance Report on the 3rd Environmental Management Plan Edition</a:t>
                      </a:r>
                      <a:endParaRPr lang="en-US" sz="12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ZA" sz="1200" i="1" dirty="0">
                          <a:solidFill>
                            <a:srgbClr val="000000"/>
                          </a:solidFill>
                          <a:latin typeface="Arial"/>
                          <a:ea typeface="Times New Roman"/>
                          <a:cs typeface="Times New Roman"/>
                        </a:rPr>
                        <a:t>2018/19 Annual Compliance Report on the 3rd Environmental Management Plan Edition approved (Revised Target)</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dirty="0">
                          <a:solidFill>
                            <a:srgbClr val="000000"/>
                          </a:solidFill>
                          <a:latin typeface="Arial"/>
                          <a:ea typeface="Times New Roman"/>
                          <a:cs typeface="Times New Roman"/>
                        </a:rPr>
                        <a:t>Achieved</a:t>
                      </a:r>
                      <a:endParaRPr lang="en-US" sz="1200" dirty="0">
                        <a:latin typeface="Calibri"/>
                        <a:ea typeface="Calibri"/>
                        <a:cs typeface="Times New Roman"/>
                      </a:endParaRPr>
                    </a:p>
                    <a:p>
                      <a:pPr algn="l">
                        <a:lnSpc>
                          <a:spcPct val="115000"/>
                        </a:lnSpc>
                        <a:spcAft>
                          <a:spcPts val="0"/>
                        </a:spcAft>
                      </a:pPr>
                      <a:r>
                        <a:rPr lang="en-ZA" sz="1200" dirty="0">
                          <a:solidFill>
                            <a:srgbClr val="000000"/>
                          </a:solidFill>
                          <a:latin typeface="Arial"/>
                          <a:ea typeface="Times New Roman"/>
                          <a:cs typeface="Times New Roman"/>
                        </a:rPr>
                        <a:t>2018/19 Annual Compliance Report was approved.</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latin typeface="Arial"/>
                          <a:ea typeface="Times New Roman"/>
                          <a:cs typeface="Times New Roman"/>
                        </a:rPr>
                        <a:t>None</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latin typeface="Arial"/>
                          <a:ea typeface="Times New Roman"/>
                          <a:cs typeface="Times New Roman"/>
                        </a:rPr>
                        <a:t>None.</a:t>
                      </a:r>
                      <a:endParaRPr lang="en-US" sz="12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315913" y="3103563"/>
            <a:ext cx="8501062" cy="830262"/>
          </a:xfrm>
          <a:prstGeom prst="rect">
            <a:avLst/>
          </a:prstGeom>
          <a:noFill/>
          <a:ln w="9525">
            <a:noFill/>
            <a:miter lim="800000"/>
            <a:headEnd/>
            <a:tailEnd/>
          </a:ln>
        </p:spPr>
        <p:txBody>
          <a:bodyPr>
            <a:spAutoFit/>
          </a:bodyPr>
          <a:lstStyle/>
          <a:p>
            <a:pPr algn="ctr" eaLnBrk="1" hangingPunct="1"/>
            <a:r>
              <a:rPr lang="en-ZA" altLang="en-US" sz="2400" b="1" dirty="0">
                <a:solidFill>
                  <a:schemeClr val="bg1"/>
                </a:solidFill>
                <a:latin typeface="Century Gothic" pitchFamily="34" charset="0"/>
                <a:ea typeface="Century Gothic" pitchFamily="34" charset="0"/>
                <a:cs typeface="Century Gothic" pitchFamily="34" charset="0"/>
              </a:rPr>
              <a:t>ANNUAL FINANCIAL STATEMENTS </a:t>
            </a:r>
          </a:p>
          <a:p>
            <a:pPr algn="ctr" eaLnBrk="1" hangingPunct="1"/>
            <a:r>
              <a:rPr lang="en-ZA" altLang="en-US" sz="2400" dirty="0">
                <a:solidFill>
                  <a:schemeClr val="bg1"/>
                </a:solidFill>
                <a:latin typeface="Century Gothic" pitchFamily="34" charset="0"/>
                <a:ea typeface="Century Gothic" pitchFamily="34" charset="0"/>
                <a:cs typeface="Century Gothic" pitchFamily="34" charset="0"/>
              </a:rPr>
              <a:t>Year Ended 31 March 2020</a:t>
            </a:r>
          </a:p>
        </p:txBody>
      </p:sp>
      <p:sp>
        <p:nvSpPr>
          <p:cNvPr id="2" name="Slide Number Placeholder 1"/>
          <p:cNvSpPr>
            <a:spLocks noGrp="1"/>
          </p:cNvSpPr>
          <p:nvPr>
            <p:ph type="sldNum" sz="quarter" idx="12"/>
          </p:nvPr>
        </p:nvSpPr>
        <p:spPr>
          <a:xfrm>
            <a:off x="6731000" y="6173788"/>
            <a:ext cx="2057400" cy="365125"/>
          </a:xfrm>
        </p:spPr>
        <p:txBody>
          <a:bodyPr/>
          <a:lstStyle/>
          <a:p>
            <a:fld id="{51A63A59-DC78-439B-813E-00034BE19168}" type="slidenum">
              <a:rPr lang="en-US" b="1"/>
              <a:pPr/>
              <a:t>38</a:t>
            </a:fld>
            <a:endParaRPr 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Summary of Performance – Financial Overview</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fld id="{E39B4258-D0DE-4997-BA16-06F57D0C3F8A}" type="slidenum">
              <a:rPr lang="en-US" b="1"/>
              <a:pPr/>
              <a:t>39</a:t>
            </a:fld>
            <a:endParaRPr lang="en-US" b="1"/>
          </a:p>
        </p:txBody>
      </p:sp>
      <p:pic>
        <p:nvPicPr>
          <p:cNvPr id="6" name="Picture 5"/>
          <p:cNvPicPr>
            <a:picLocks noChangeAspect="1"/>
          </p:cNvPicPr>
          <p:nvPr/>
        </p:nvPicPr>
        <p:blipFill>
          <a:blip r:embed="rId2"/>
          <a:stretch>
            <a:fillRect/>
          </a:stretch>
        </p:blipFill>
        <p:spPr>
          <a:xfrm>
            <a:off x="267788" y="1130436"/>
            <a:ext cx="8450852" cy="5421084"/>
          </a:xfrm>
          <a:prstGeom prst="rect">
            <a:avLst/>
          </a:prstGeom>
        </p:spPr>
      </p:pic>
      <p:sp>
        <p:nvSpPr>
          <p:cNvPr id="3" name="Rectangle 2"/>
          <p:cNvSpPr/>
          <p:nvPr/>
        </p:nvSpPr>
        <p:spPr>
          <a:xfrm>
            <a:off x="267788" y="6488668"/>
            <a:ext cx="9124405" cy="369332"/>
          </a:xfrm>
          <a:prstGeom prst="rect">
            <a:avLst/>
          </a:prstGeom>
        </p:spPr>
        <p:txBody>
          <a:bodyPr wrap="square">
            <a:spAutoFit/>
          </a:bodyPr>
          <a:lstStyle/>
          <a:p>
            <a:r>
              <a:rPr lang="en-ZA" dirty="0"/>
              <a:t>In 2019/20 the department spent 96,4% of the allocated budget as compared 99,4% in 2018/19</a:t>
            </a:r>
          </a:p>
        </p:txBody>
      </p:sp>
    </p:spTree>
    <p:extLst>
      <p:ext uri="{BB962C8B-B14F-4D97-AF65-F5344CB8AC3E}">
        <p14:creationId xmlns:p14="http://schemas.microsoft.com/office/powerpoint/2010/main" xmlns="" val="308865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C96D20-0803-4E8A-A964-32EC96E05F46}"/>
              </a:ext>
            </a:extLst>
          </p:cNvPr>
          <p:cNvSpPr>
            <a:spLocks noGrp="1"/>
          </p:cNvSpPr>
          <p:nvPr>
            <p:ph idx="1"/>
          </p:nvPr>
        </p:nvSpPr>
        <p:spPr>
          <a:xfrm>
            <a:off x="340805" y="1690688"/>
            <a:ext cx="8724817" cy="3768850"/>
          </a:xfrm>
        </p:spPr>
        <p:txBody>
          <a:bodyPr>
            <a:noAutofit/>
          </a:bodyPr>
          <a:lstStyle/>
          <a:p>
            <a:pPr marL="0" indent="0">
              <a:buNone/>
            </a:pPr>
            <a:r>
              <a:rPr lang="en-US" altLang="en-US" sz="1600" b="1" dirty="0">
                <a:solidFill>
                  <a:srgbClr val="000000"/>
                </a:solidFill>
                <a:latin typeface="Arial" charset="0"/>
                <a:cs typeface="Arial" charset="0"/>
              </a:rPr>
              <a:t>PART B- DEPARTMENT OF MINERAL RESOURCES</a:t>
            </a:r>
          </a:p>
          <a:p>
            <a:pPr marL="0" indent="0">
              <a:buNone/>
            </a:pPr>
            <a:endParaRPr lang="en-ZA" sz="1575" dirty="0"/>
          </a:p>
          <a:p>
            <a:pPr marL="385763" indent="-385763">
              <a:buFont typeface="+mj-lt"/>
              <a:buAutoNum type="arabicPeriod"/>
            </a:pPr>
            <a:r>
              <a:rPr lang="en-ZA" sz="1800" dirty="0">
                <a:solidFill>
                  <a:srgbClr val="000000"/>
                </a:solidFill>
                <a:latin typeface="Arial" charset="0"/>
                <a:cs typeface="Arial" charset="0"/>
              </a:rPr>
              <a:t>General Information</a:t>
            </a:r>
          </a:p>
          <a:p>
            <a:pPr marL="385763" indent="-385763">
              <a:buFont typeface="+mj-lt"/>
              <a:buAutoNum type="arabicPeriod"/>
            </a:pPr>
            <a:r>
              <a:rPr lang="en-ZA" sz="1800" dirty="0">
                <a:solidFill>
                  <a:srgbClr val="000000"/>
                </a:solidFill>
                <a:latin typeface="Arial" charset="0"/>
                <a:cs typeface="Arial" charset="0"/>
              </a:rPr>
              <a:t> Performance Information</a:t>
            </a:r>
          </a:p>
          <a:p>
            <a:pPr marL="385763" indent="-385763">
              <a:buFont typeface="+mj-lt"/>
              <a:buAutoNum type="arabicPeriod"/>
            </a:pPr>
            <a:r>
              <a:rPr lang="en-ZA" sz="1800" dirty="0">
                <a:solidFill>
                  <a:srgbClr val="000000"/>
                </a:solidFill>
                <a:latin typeface="Arial" charset="0"/>
                <a:cs typeface="Arial" charset="0"/>
              </a:rPr>
              <a:t>Governance</a:t>
            </a:r>
          </a:p>
          <a:p>
            <a:pPr marL="385763" indent="-385763">
              <a:buFont typeface="+mj-lt"/>
              <a:buAutoNum type="arabicPeriod"/>
            </a:pPr>
            <a:r>
              <a:rPr lang="en-ZA" sz="1800" dirty="0">
                <a:solidFill>
                  <a:srgbClr val="000000"/>
                </a:solidFill>
                <a:latin typeface="Arial" charset="0"/>
                <a:cs typeface="Arial" charset="0"/>
              </a:rPr>
              <a:t>Human Resources</a:t>
            </a:r>
          </a:p>
          <a:p>
            <a:pPr marL="385763" indent="-385763">
              <a:buFont typeface="+mj-lt"/>
              <a:buAutoNum type="arabicPeriod"/>
            </a:pPr>
            <a:r>
              <a:rPr lang="en-ZA" sz="1800" dirty="0">
                <a:solidFill>
                  <a:srgbClr val="000000"/>
                </a:solidFill>
                <a:latin typeface="Arial" charset="0"/>
                <a:cs typeface="Arial" charset="0"/>
              </a:rPr>
              <a:t>Financial Information</a:t>
            </a:r>
          </a:p>
          <a:p>
            <a:pPr marL="342900" indent="-342900">
              <a:buFont typeface="+mj-lt"/>
              <a:buAutoNum type="arabicPeriod"/>
            </a:pPr>
            <a:r>
              <a:rPr lang="en-ZA" sz="1800" dirty="0">
                <a:solidFill>
                  <a:srgbClr val="000000"/>
                </a:solidFill>
                <a:latin typeface="Arial" charset="0"/>
                <a:cs typeface="Arial" charset="0"/>
              </a:rPr>
              <a:t>Concluding Remarks</a:t>
            </a:r>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59D84-FAE8-4D13-AA1D-158D5D14D02E}"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dirty="0">
                <a:solidFill>
                  <a:schemeClr val="bg1"/>
                </a:solidFill>
              </a:rPr>
              <a:t>PRESENTATION OUTLINE</a:t>
            </a:r>
          </a:p>
        </p:txBody>
      </p:sp>
    </p:spTree>
    <p:extLst>
      <p:ext uri="{BB962C8B-B14F-4D97-AF65-F5344CB8AC3E}">
        <p14:creationId xmlns:p14="http://schemas.microsoft.com/office/powerpoint/2010/main" xmlns="" val="1208568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Summary of Performance – Financial Overview</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fld id="{E39B4258-D0DE-4997-BA16-06F57D0C3F8A}" type="slidenum">
              <a:rPr lang="en-US" b="1"/>
              <a:pPr/>
              <a:t>40</a:t>
            </a:fld>
            <a:endParaRPr lang="en-US" b="1"/>
          </a:p>
        </p:txBody>
      </p:sp>
      <p:pic>
        <p:nvPicPr>
          <p:cNvPr id="7" name="Picture 6"/>
          <p:cNvPicPr>
            <a:picLocks noChangeAspect="1"/>
          </p:cNvPicPr>
          <p:nvPr/>
        </p:nvPicPr>
        <p:blipFill>
          <a:blip r:embed="rId2"/>
          <a:stretch>
            <a:fillRect/>
          </a:stretch>
        </p:blipFill>
        <p:spPr>
          <a:xfrm>
            <a:off x="222069" y="1206522"/>
            <a:ext cx="8607606" cy="5311844"/>
          </a:xfrm>
          <a:prstGeom prst="rect">
            <a:avLst/>
          </a:prstGeom>
        </p:spPr>
      </p:pic>
    </p:spTree>
    <p:extLst>
      <p:ext uri="{BB962C8B-B14F-4D97-AF65-F5344CB8AC3E}">
        <p14:creationId xmlns:p14="http://schemas.microsoft.com/office/powerpoint/2010/main" xmlns="" val="2035587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Explanation of Variances</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fld id="{E39B4258-D0DE-4997-BA16-06F57D0C3F8A}" type="slidenum">
              <a:rPr lang="en-US" b="1"/>
              <a:pPr/>
              <a:t>41</a:t>
            </a:fld>
            <a:endParaRPr lang="en-US" b="1"/>
          </a:p>
        </p:txBody>
      </p:sp>
      <p:sp>
        <p:nvSpPr>
          <p:cNvPr id="5" name="Content Placeholder 1"/>
          <p:cNvSpPr txBox="1">
            <a:spLocks/>
          </p:cNvSpPr>
          <p:nvPr/>
        </p:nvSpPr>
        <p:spPr>
          <a:xfrm>
            <a:off x="361950" y="1352306"/>
            <a:ext cx="8467725" cy="4980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34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Explanation of variance: </a:t>
            </a: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The Department’s adjusted budget for the 2019/20 financial year was R7.18 billion. Expenditure at year-end amounted to R6.93 billion or 96.43% of the total 2019/20 budget leading to a budget balance of R256.33 million. The reasons for this balance are as follows:                                                                                                                                       </a:t>
            </a:r>
          </a:p>
          <a:p>
            <a:pPr marL="571500" marR="0" lvl="0" indent="-571500" algn="just"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Compensation of employees </a:t>
            </a: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  R19.02 million or 5.06% budget underspending attributable to vacant priority positions which were put on hold pending the finalization of the merger with the DMR.</a:t>
            </a:r>
          </a:p>
          <a:p>
            <a:pPr marL="571500" marR="0" lvl="0" indent="-571500" algn="just"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Goods and services </a:t>
            </a: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 Actual spent was R258.77 million against projected spending of R284.99 million resulting in a net budget underspending of R26.22 million or 9.2% due to:</a:t>
            </a:r>
          </a:p>
          <a:p>
            <a:pPr marL="0" marR="0" lvl="0" indent="0" algn="just" defTabSz="914400" rtl="0" eaLnBrk="1" fontAlgn="auto" latinLnBrk="0" hangingPunct="1">
              <a:lnSpc>
                <a:spcPct val="134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endParaRPr>
          </a:p>
          <a:p>
            <a:pPr marL="1223963" marR="0" lvl="0" indent="-685800" algn="just" defTabSz="538163" rtl="0" eaLnBrk="1" fontAlgn="auto" latinLnBrk="0" hangingPunct="1">
              <a:lnSpc>
                <a:spcPct val="134000"/>
              </a:lnSpc>
              <a:spcBef>
                <a:spcPts val="0"/>
              </a:spcBef>
              <a:spcAft>
                <a:spcPts val="0"/>
              </a:spcAft>
              <a:buClrTx/>
              <a:buSzTx/>
              <a:buFont typeface="Wingdings" panose="05000000000000000000" pitchFamily="2" charset="2"/>
              <a:buChar char="Ø"/>
              <a:tabLst>
                <a:tab pos="538163" algn="l"/>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Delayed commencement and finalization of planned projects which included the LPG Audit in the Petroleum and Liquid Fuel Industry project; B-BBEE Monitoring project; </a:t>
            </a:r>
          </a:p>
          <a:p>
            <a:pPr marL="1223963" marR="0" lvl="0" indent="-685800" algn="just" defTabSz="538163" rtl="0" eaLnBrk="1" fontAlgn="auto" latinLnBrk="0" hangingPunct="1">
              <a:lnSpc>
                <a:spcPct val="134000"/>
              </a:lnSpc>
              <a:spcBef>
                <a:spcPts val="0"/>
              </a:spcBef>
              <a:spcAft>
                <a:spcPts val="0"/>
              </a:spcAft>
              <a:buClrTx/>
              <a:buSzTx/>
              <a:buFont typeface="Wingdings" panose="05000000000000000000" pitchFamily="2" charset="2"/>
              <a:buChar char="Ø"/>
              <a:tabLst>
                <a:tab pos="538163" algn="l"/>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Non-grid Monitoring and Evaluation (M&amp;V); the Electrification Master Plan development project; </a:t>
            </a:r>
          </a:p>
          <a:p>
            <a:pPr marL="1223963" marR="0" lvl="0" indent="-685800" algn="just" defTabSz="538163" rtl="0" eaLnBrk="1" fontAlgn="auto" latinLnBrk="0" hangingPunct="1">
              <a:lnSpc>
                <a:spcPct val="134000"/>
              </a:lnSpc>
              <a:spcBef>
                <a:spcPts val="0"/>
              </a:spcBef>
              <a:spcAft>
                <a:spcPts val="0"/>
              </a:spcAft>
              <a:buClrTx/>
              <a:buSzTx/>
              <a:buFont typeface="Wingdings" panose="05000000000000000000" pitchFamily="2" charset="2"/>
              <a:buChar char="Ø"/>
              <a:tabLst>
                <a:tab pos="538163" algn="l"/>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Stress-testing the NECSA Turnaround Strategy</a:t>
            </a:r>
          </a:p>
          <a:p>
            <a:pPr marL="1223963" marR="0" lvl="0" indent="-685800" algn="just" defTabSz="538163" rtl="0" eaLnBrk="1" fontAlgn="auto" latinLnBrk="0" hangingPunct="1">
              <a:lnSpc>
                <a:spcPct val="134000"/>
              </a:lnSpc>
              <a:spcBef>
                <a:spcPts val="0"/>
              </a:spcBef>
              <a:spcAft>
                <a:spcPts val="0"/>
              </a:spcAft>
              <a:buClrTx/>
              <a:buSzTx/>
              <a:buFont typeface="Wingdings" panose="05000000000000000000" pitchFamily="2" charset="2"/>
              <a:buChar char="Ø"/>
              <a:tabLst>
                <a:tab pos="538163" algn="l"/>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SWHP’s installation of procured units.</a:t>
            </a:r>
          </a:p>
          <a:p>
            <a:pPr marL="1223963" marR="0" lvl="0" indent="-685800" algn="just" defTabSz="538163" rtl="0" eaLnBrk="1" fontAlgn="auto" latinLnBrk="0" hangingPunct="1">
              <a:lnSpc>
                <a:spcPct val="134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Operating Leases item for office accommodation at Head Office, as payments to DPW were lower than budgeted for pending the resolution of a dispute with DPW.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502951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Explanation of Variances (continued)</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fld id="{E39B4258-D0DE-4997-BA16-06F57D0C3F8A}" type="slidenum">
              <a:rPr lang="en-US" b="1"/>
              <a:pPr/>
              <a:t>42</a:t>
            </a:fld>
            <a:endParaRPr lang="en-US" b="1"/>
          </a:p>
        </p:txBody>
      </p:sp>
      <p:sp>
        <p:nvSpPr>
          <p:cNvPr id="6" name="Content Placeholder 1"/>
          <p:cNvSpPr txBox="1">
            <a:spLocks/>
          </p:cNvSpPr>
          <p:nvPr/>
        </p:nvSpPr>
        <p:spPr>
          <a:xfrm>
            <a:off x="262352" y="1481309"/>
            <a:ext cx="8567323" cy="4927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34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Transfer Payments  </a:t>
            </a: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 net budget underspending of R208.83 million or 3.2% due to:</a:t>
            </a:r>
          </a:p>
          <a:p>
            <a:pPr marL="823913" lvl="0" indent="-285750" algn="just" fontAlgn="auto">
              <a:lnSpc>
                <a:spcPct val="170000"/>
              </a:lnSpc>
              <a:spcBef>
                <a:spcPts val="0"/>
              </a:spcBef>
              <a:spcAft>
                <a:spcPts val="0"/>
              </a:spcAft>
              <a:buFont typeface="Courier New" panose="02070309020205020404" pitchFamily="49" charset="0"/>
              <a:buChar char="o"/>
              <a:defRPr/>
            </a:pPr>
            <a:r>
              <a:rPr lang="en-US" sz="1400" dirty="0">
                <a:solidFill>
                  <a:sysClr val="windowText" lastClr="000000">
                    <a:lumMod val="75000"/>
                    <a:lumOff val="25000"/>
                  </a:sysClr>
                </a:solidFill>
              </a:rPr>
              <a:t>Integrated National Electrification </a:t>
            </a:r>
            <a:r>
              <a:rPr lang="en-US" sz="1400" dirty="0" err="1">
                <a:solidFill>
                  <a:sysClr val="windowText" lastClr="000000">
                    <a:lumMod val="75000"/>
                    <a:lumOff val="25000"/>
                  </a:sysClr>
                </a:solidFill>
              </a:rPr>
              <a:t>Programme</a:t>
            </a:r>
            <a:r>
              <a:rPr lang="en-US" sz="1400" dirty="0">
                <a:solidFill>
                  <a:sysClr val="windowText" lastClr="000000">
                    <a:lumMod val="75000"/>
                    <a:lumOff val="25000"/>
                  </a:sysClr>
                </a:solidFill>
              </a:rPr>
              <a:t> (INEP) </a:t>
            </a: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Non-Grid Households: R199.83 million underspending due to procurement process which could not be finalized by year-end. </a:t>
            </a:r>
          </a:p>
          <a:p>
            <a:pPr marL="823913" marR="0" lvl="0" indent="-285750" algn="just" defTabSz="914400" rtl="0" eaLnBrk="1" fontAlgn="auto" latinLnBrk="0" hangingPunct="1">
              <a:lnSpc>
                <a:spcPct val="17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International Membership fees: R4.89 million underspending mainly for subscription fees to multilateral  	international organizations. </a:t>
            </a:r>
          </a:p>
          <a:p>
            <a:pPr marL="823913" marR="0" lvl="0" indent="-285750" algn="just" defTabSz="914400" rtl="0" eaLnBrk="1" fontAlgn="auto" latinLnBrk="0" hangingPunct="1">
              <a:lnSpc>
                <a:spcPct val="17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Households: R603 thousand underspending as a result of outstanding payments relating to early retirement applications and pension liability payable to the GEPF</a:t>
            </a:r>
          </a:p>
          <a:p>
            <a:pPr marL="823913" marR="0" lvl="0" indent="-285750" algn="just" defTabSz="914400" rtl="0" eaLnBrk="1" fontAlgn="auto" latinLnBrk="0" hangingPunct="1">
              <a:lnSpc>
                <a:spcPct val="17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INEP Municipal grant: R3.51 million underspending due to the withholding of a payment to JS </a:t>
            </a:r>
            <a:r>
              <a:rPr kumimoji="0" lang="en-US" sz="1400" b="0" i="0" u="none" strike="noStrike" kern="1200" cap="none" spc="0" normalizeH="0" baseline="0" noProof="0" dirty="0" err="1">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Moroka</a:t>
            </a: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 in Mpumalanga due to underspending by the municipality.</a:t>
            </a:r>
          </a:p>
          <a:p>
            <a:pPr marL="571500" marR="0" lvl="0" indent="-571500" algn="just" defTabSz="914400" rtl="0" eaLnBrk="1" fontAlgn="auto" latinLnBrk="0" hangingPunct="1">
              <a:lnSpc>
                <a:spcPct val="17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Payments for capital assets </a:t>
            </a:r>
            <a:r>
              <a:rPr kumimoji="0" lang="en-US"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 The net budget underspending of R2.27 million is due to fewer requests than anticipated, mainly due to the merger of DoE and DMR.</a:t>
            </a:r>
            <a:endParaRPr kumimoji="0" lang="en-ZA" sz="14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918437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Summary of Audit Outcomes</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fld id="{E39B4258-D0DE-4997-BA16-06F57D0C3F8A}" type="slidenum">
              <a:rPr lang="en-US" b="1"/>
              <a:pPr/>
              <a:t>43</a:t>
            </a:fld>
            <a:endParaRPr lang="en-US" b="1"/>
          </a:p>
        </p:txBody>
      </p:sp>
      <p:graphicFrame>
        <p:nvGraphicFramePr>
          <p:cNvPr id="5" name="Table 4"/>
          <p:cNvGraphicFramePr>
            <a:graphicFrameLocks noGrp="1"/>
          </p:cNvGraphicFramePr>
          <p:nvPr>
            <p:extLst>
              <p:ext uri="{D42A27DB-BD31-4B8C-83A1-F6EECF244321}">
                <p14:modId xmlns:p14="http://schemas.microsoft.com/office/powerpoint/2010/main" xmlns="" val="2930020055"/>
              </p:ext>
            </p:extLst>
          </p:nvPr>
        </p:nvGraphicFramePr>
        <p:xfrm>
          <a:off x="347251" y="1435575"/>
          <a:ext cx="4316188" cy="3881007"/>
        </p:xfrm>
        <a:graphic>
          <a:graphicData uri="http://schemas.openxmlformats.org/drawingml/2006/table">
            <a:tbl>
              <a:tblPr/>
              <a:tblGrid>
                <a:gridCol w="1208533">
                  <a:extLst>
                    <a:ext uri="{9D8B030D-6E8A-4147-A177-3AD203B41FA5}">
                      <a16:colId xmlns:a16="http://schemas.microsoft.com/office/drawing/2014/main" xmlns="" val="3240890882"/>
                    </a:ext>
                  </a:extLst>
                </a:gridCol>
                <a:gridCol w="355451">
                  <a:extLst>
                    <a:ext uri="{9D8B030D-6E8A-4147-A177-3AD203B41FA5}">
                      <a16:colId xmlns:a16="http://schemas.microsoft.com/office/drawing/2014/main" xmlns="" val="1716780920"/>
                    </a:ext>
                  </a:extLst>
                </a:gridCol>
                <a:gridCol w="1218688">
                  <a:extLst>
                    <a:ext uri="{9D8B030D-6E8A-4147-A177-3AD203B41FA5}">
                      <a16:colId xmlns:a16="http://schemas.microsoft.com/office/drawing/2014/main" xmlns="" val="1181359372"/>
                    </a:ext>
                  </a:extLst>
                </a:gridCol>
                <a:gridCol w="324983">
                  <a:extLst>
                    <a:ext uri="{9D8B030D-6E8A-4147-A177-3AD203B41FA5}">
                      <a16:colId xmlns:a16="http://schemas.microsoft.com/office/drawing/2014/main" xmlns="" val="1115000312"/>
                    </a:ext>
                  </a:extLst>
                </a:gridCol>
                <a:gridCol w="1208533">
                  <a:extLst>
                    <a:ext uri="{9D8B030D-6E8A-4147-A177-3AD203B41FA5}">
                      <a16:colId xmlns:a16="http://schemas.microsoft.com/office/drawing/2014/main" xmlns="" val="85480983"/>
                    </a:ext>
                  </a:extLst>
                </a:gridCol>
              </a:tblGrid>
              <a:tr h="409390">
                <a:tc gridSpan="5">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t"/>
                      <a:r>
                        <a:rPr lang="en-ZA" sz="2000" b="1" i="0" u="none" strike="noStrike" dirty="0">
                          <a:solidFill>
                            <a:srgbClr val="4472C4"/>
                          </a:solidFill>
                          <a:effectLst/>
                          <a:latin typeface="Arial" panose="020B0604020202020204" pitchFamily="34" charset="0"/>
                          <a:cs typeface="Arial" panose="020B0604020202020204" pitchFamily="34" charset="0"/>
                        </a:rPr>
                        <a:t>Improvement in audit outcomes</a:t>
                      </a:r>
                    </a:p>
                  </a:txBody>
                  <a:tcPr marL="9525" marR="9525" marT="9525" marB="0">
                    <a:lnL>
                      <a:noFill/>
                    </a:lnL>
                    <a:lnR>
                      <a:noFill/>
                    </a:lnR>
                    <a:lnT>
                      <a:noFill/>
                    </a:lnT>
                    <a:lnB>
                      <a:noFill/>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65775655"/>
                  </a:ext>
                </a:extLst>
              </a:tr>
              <a:tr h="265284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6350" marB="0" anchor="b">
                    <a:lnL>
                      <a:noFill/>
                    </a:lnL>
                    <a:lnR>
                      <a:noFill/>
                    </a:lnR>
                    <a:lnT>
                      <a:noFill/>
                    </a:lnT>
                    <a:lnB>
                      <a:noFill/>
                    </a:lnB>
                    <a:lnTlToBr w="12700" cmpd="sng">
                      <a:noFill/>
                      <a:prstDash val="solid"/>
                    </a:lnTlToBr>
                    <a:lnBlToTr w="12700" cmpd="sng">
                      <a:noFill/>
                      <a:prstDash val="solid"/>
                    </a:lnBlToTr>
                    <a:solidFill>
                      <a:srgbClr val="FFCC00"/>
                    </a:solidFill>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9525" marR="9525"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6350" marB="0" anchor="b">
                    <a:lnL>
                      <a:noFill/>
                    </a:lnL>
                    <a:lnR>
                      <a:noFill/>
                    </a:lnR>
                    <a:lnT>
                      <a:noFill/>
                    </a:lnT>
                    <a:lnB>
                      <a:noFill/>
                    </a:lnB>
                    <a:lnTlToBr w="12700" cmpd="sng">
                      <a:noFill/>
                      <a:prstDash val="solid"/>
                    </a:lnTlToBr>
                    <a:lnBlToTr w="12700" cmpd="sng">
                      <a:noFill/>
                      <a:prstDash val="solid"/>
                    </a:lnBlToTr>
                    <a:solidFill>
                      <a:srgbClr val="CC00CC"/>
                    </a:solidFill>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9525" marR="9525"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6350" marB="0" anchor="b">
                    <a:lnL>
                      <a:noFill/>
                    </a:lnL>
                    <a:lnR>
                      <a:noFill/>
                    </a:lnR>
                    <a:lnT>
                      <a:noFill/>
                    </a:lnT>
                    <a:lnB>
                      <a:noFill/>
                    </a:lnB>
                    <a:lnTlToBr w="12700" cmpd="sng">
                      <a:noFill/>
                      <a:prstDash val="solid"/>
                    </a:lnTlToBr>
                    <a:lnBlToTr w="12700" cmpd="sng">
                      <a:noFill/>
                      <a:prstDash val="solid"/>
                    </a:lnBlToTr>
                    <a:solidFill>
                      <a:srgbClr val="CC00CC"/>
                    </a:solidFill>
                  </a:tcPr>
                </a:tc>
                <a:extLst>
                  <a:ext uri="{0D108BD9-81ED-4DB2-BD59-A6C34878D82A}">
                    <a16:rowId xmlns:a16="http://schemas.microsoft.com/office/drawing/2014/main" xmlns="" val="605286544"/>
                  </a:ext>
                </a:extLst>
              </a:tr>
              <a:tr h="81877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ZA" sz="2000" b="1" i="0" u="none" strike="noStrike" dirty="0">
                          <a:solidFill>
                            <a:srgbClr val="000000"/>
                          </a:solidFill>
                          <a:effectLst/>
                          <a:latin typeface="Arial" panose="020B0604020202020204" pitchFamily="34" charset="0"/>
                          <a:cs typeface="Arial" panose="020B0604020202020204" pitchFamily="34" charset="0"/>
                        </a:rPr>
                        <a:t>2019/20</a:t>
                      </a:r>
                    </a:p>
                  </a:txBody>
                  <a:tcPr marL="9525" marR="9525" marT="6350" marB="0" anchor="ctr">
                    <a:lnL>
                      <a:noFill/>
                    </a:lnL>
                    <a:lnR>
                      <a:noFill/>
                    </a:lnR>
                    <a:lnT>
                      <a:noFill/>
                    </a:lnT>
                    <a:lnB>
                      <a:noFill/>
                    </a:lnB>
                    <a:lnTlToBr w="12700" cmpd="sng">
                      <a:noFill/>
                      <a:prstDash val="solid"/>
                    </a:lnTlToBr>
                    <a:lnBlToTr w="12700" cmpd="sng">
                      <a:noFill/>
                      <a:prstDash val="solid"/>
                    </a:lnBlToTr>
                    <a:noFill/>
                  </a:tcPr>
                </a:tc>
                <a:tc vMerge="1">
                  <a:txBody>
                    <a:bodyPr/>
                    <a:lstStyle/>
                    <a:p>
                      <a:endParaRPr lang="en-ZA"/>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ZA" sz="2000" b="1" i="0" u="none" strike="noStrike" dirty="0">
                          <a:solidFill>
                            <a:srgbClr val="000000"/>
                          </a:solidFill>
                          <a:effectLst/>
                          <a:latin typeface="Arial" panose="020B0604020202020204" pitchFamily="34" charset="0"/>
                          <a:cs typeface="Arial" panose="020B0604020202020204" pitchFamily="34" charset="0"/>
                        </a:rPr>
                        <a:t>2018/19</a:t>
                      </a:r>
                    </a:p>
                  </a:txBody>
                  <a:tcPr marL="9525" marR="9525" marT="6350" marB="0" anchor="ctr">
                    <a:lnL>
                      <a:noFill/>
                    </a:lnL>
                    <a:lnR>
                      <a:noFill/>
                    </a:lnR>
                    <a:lnT>
                      <a:noFill/>
                    </a:lnT>
                    <a:lnB>
                      <a:noFill/>
                    </a:lnB>
                    <a:lnTlToBr w="12700" cmpd="sng">
                      <a:noFill/>
                      <a:prstDash val="solid"/>
                    </a:lnTlToBr>
                    <a:lnBlToTr w="12700" cmpd="sng">
                      <a:noFill/>
                      <a:prstDash val="solid"/>
                    </a:lnBlToTr>
                    <a:noFill/>
                  </a:tcPr>
                </a:tc>
                <a:tc vMerge="1">
                  <a:txBody>
                    <a:bodyPr/>
                    <a:lstStyle/>
                    <a:p>
                      <a:endParaRPr lang="en-ZA"/>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ZA" sz="2000" b="1" i="0" u="none" strike="noStrike" dirty="0">
                          <a:solidFill>
                            <a:srgbClr val="000000"/>
                          </a:solidFill>
                          <a:effectLst/>
                          <a:latin typeface="Arial" panose="020B0604020202020204" pitchFamily="34" charset="0"/>
                          <a:cs typeface="Arial" panose="020B0604020202020204" pitchFamily="34" charset="0"/>
                        </a:rPr>
                        <a:t>2017/18</a:t>
                      </a:r>
                    </a:p>
                  </a:txBody>
                  <a:tcPr marL="9525" marR="9525"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78420091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255971458"/>
              </p:ext>
            </p:extLst>
          </p:nvPr>
        </p:nvGraphicFramePr>
        <p:xfrm>
          <a:off x="4735347" y="1435575"/>
          <a:ext cx="4094328" cy="3566600"/>
        </p:xfrm>
        <a:graphic>
          <a:graphicData uri="http://schemas.openxmlformats.org/drawingml/2006/table">
            <a:tbl>
              <a:tblPr/>
              <a:tblGrid>
                <a:gridCol w="4094328">
                  <a:extLst>
                    <a:ext uri="{9D8B030D-6E8A-4147-A177-3AD203B41FA5}">
                      <a16:colId xmlns:a16="http://schemas.microsoft.com/office/drawing/2014/main" xmlns="" val="1402862901"/>
                    </a:ext>
                  </a:extLst>
                </a:gridCol>
              </a:tblGrid>
              <a:tr h="387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ZA" sz="2000" b="1" i="0" u="none" strike="noStrike" dirty="0">
                          <a:solidFill>
                            <a:srgbClr val="4472C4"/>
                          </a:solidFill>
                          <a:effectLst/>
                          <a:latin typeface="Arial" panose="020B0604020202020204" pitchFamily="34" charset="0"/>
                          <a:cs typeface="Arial" panose="020B0604020202020204" pitchFamily="34" charset="0"/>
                        </a:rPr>
                        <a:t>Types of audit outcomes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801829669"/>
                  </a:ext>
                </a:extLst>
              </a:tr>
              <a:tr h="387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r>
                        <a:rPr lang="en-ZA" sz="2000" b="1" i="0" u="none" strike="noStrike" dirty="0">
                          <a:solidFill>
                            <a:srgbClr val="000000"/>
                          </a:solidFill>
                          <a:effectLst/>
                          <a:latin typeface="Arial" panose="020B0604020202020204" pitchFamily="34" charset="0"/>
                          <a:cs typeface="Arial" panose="020B0604020202020204" pitchFamily="34" charset="0"/>
                        </a:rPr>
                        <a:t>Unqualified with no findings</a:t>
                      </a:r>
                    </a:p>
                  </a:txBody>
                  <a:tcPr marL="9525" marR="9525" marT="6350" marB="0" anchor="ctr">
                    <a:lnL>
                      <a:noFill/>
                    </a:lnL>
                    <a:lnR>
                      <a:noFill/>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404319776"/>
                  </a:ext>
                </a:extLst>
              </a:tr>
              <a:tr h="30960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683935203"/>
                  </a:ext>
                </a:extLst>
              </a:tr>
              <a:tr h="387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r>
                        <a:rPr lang="en-ZA" sz="2000" b="1" i="0" u="none" strike="noStrike" dirty="0">
                          <a:solidFill>
                            <a:srgbClr val="000000"/>
                          </a:solidFill>
                          <a:effectLst/>
                          <a:latin typeface="Arial" panose="020B0604020202020204" pitchFamily="34" charset="0"/>
                          <a:cs typeface="Arial" panose="020B0604020202020204" pitchFamily="34" charset="0"/>
                        </a:rPr>
                        <a:t>Unqualified with findings</a:t>
                      </a:r>
                    </a:p>
                  </a:txBody>
                  <a:tcPr marL="9525" marR="9525" marT="6350" marB="0" anchor="ctr">
                    <a:lnL>
                      <a:noFill/>
                    </a:lnL>
                    <a:lnR>
                      <a:noFill/>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803499178"/>
                  </a:ext>
                </a:extLst>
              </a:tr>
              <a:tr h="30960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7363751"/>
                  </a:ext>
                </a:extLst>
              </a:tr>
              <a:tr h="387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r>
                        <a:rPr lang="en-ZA" sz="2000" b="1" i="0" u="none" strike="noStrike" dirty="0">
                          <a:solidFill>
                            <a:srgbClr val="FFFFFF"/>
                          </a:solidFill>
                          <a:effectLst/>
                          <a:latin typeface="Arial" panose="020B0604020202020204" pitchFamily="34" charset="0"/>
                          <a:cs typeface="Arial" panose="020B0604020202020204" pitchFamily="34" charset="0"/>
                        </a:rPr>
                        <a:t>Qualified with findings</a:t>
                      </a:r>
                    </a:p>
                  </a:txBody>
                  <a:tcPr marL="9525" marR="9525" marT="6350" marB="0" anchor="ctr">
                    <a:lnL>
                      <a:noFill/>
                    </a:lnL>
                    <a:lnR>
                      <a:noFill/>
                    </a:lnR>
                    <a:lnT>
                      <a:noFill/>
                    </a:lnT>
                    <a:lnB>
                      <a:noFill/>
                    </a:lnB>
                    <a:lnTlToBr w="12700" cmpd="sng">
                      <a:noFill/>
                      <a:prstDash val="solid"/>
                    </a:lnTlToBr>
                    <a:lnBlToTr w="12700" cmpd="sng">
                      <a:noFill/>
                      <a:prstDash val="solid"/>
                    </a:lnBlToTr>
                    <a:solidFill>
                      <a:srgbClr val="CC00CC"/>
                    </a:solidFill>
                  </a:tcPr>
                </a:tc>
                <a:extLst>
                  <a:ext uri="{0D108BD9-81ED-4DB2-BD59-A6C34878D82A}">
                    <a16:rowId xmlns:a16="http://schemas.microsoft.com/office/drawing/2014/main" xmlns="" val="1342379308"/>
                  </a:ext>
                </a:extLst>
              </a:tr>
              <a:tr h="30960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992525399"/>
                  </a:ext>
                </a:extLst>
              </a:tr>
              <a:tr h="387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r>
                        <a:rPr lang="en-ZA" sz="2000" b="1" i="0" u="none" strike="noStrike" dirty="0">
                          <a:solidFill>
                            <a:srgbClr val="FFFFFF"/>
                          </a:solidFill>
                          <a:effectLst/>
                          <a:latin typeface="Arial" panose="020B0604020202020204" pitchFamily="34" charset="0"/>
                          <a:cs typeface="Arial" panose="020B0604020202020204" pitchFamily="34" charset="0"/>
                        </a:rPr>
                        <a:t>Adverse with findings</a:t>
                      </a:r>
                    </a:p>
                  </a:txBody>
                  <a:tcPr marL="9525" marR="9525" marT="6350" marB="0" anchor="ctr">
                    <a:lnL>
                      <a:noFill/>
                    </a:lnL>
                    <a:lnR>
                      <a:noFill/>
                    </a:lnR>
                    <a:lnT>
                      <a:noFill/>
                    </a:lnT>
                    <a:lnB>
                      <a:noFill/>
                    </a:lnB>
                    <a:lnTlToBr w="12700" cmpd="sng">
                      <a:noFill/>
                      <a:prstDash val="solid"/>
                    </a:lnTlToBr>
                    <a:lnBlToTr w="12700" cmpd="sng">
                      <a:noFill/>
                      <a:prstDash val="solid"/>
                    </a:lnBlToTr>
                    <a:solidFill>
                      <a:srgbClr val="FF0066"/>
                    </a:solidFill>
                  </a:tcPr>
                </a:tc>
                <a:extLst>
                  <a:ext uri="{0D108BD9-81ED-4DB2-BD59-A6C34878D82A}">
                    <a16:rowId xmlns:a16="http://schemas.microsoft.com/office/drawing/2014/main" xmlns="" val="1217591001"/>
                  </a:ext>
                </a:extLst>
              </a:tr>
              <a:tr h="30960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4039531142"/>
                  </a:ext>
                </a:extLst>
              </a:tr>
              <a:tr h="387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r>
                        <a:rPr lang="en-ZA" sz="2000" b="1" i="0" u="none" strike="noStrike" dirty="0">
                          <a:solidFill>
                            <a:srgbClr val="FFFFFF"/>
                          </a:solidFill>
                          <a:effectLst/>
                          <a:latin typeface="Arial" panose="020B0604020202020204" pitchFamily="34" charset="0"/>
                          <a:cs typeface="Arial" panose="020B0604020202020204" pitchFamily="34" charset="0"/>
                        </a:rPr>
                        <a:t>Disclaimer with findings</a:t>
                      </a:r>
                    </a:p>
                  </a:txBody>
                  <a:tcPr marL="9525" marR="9525" marT="6350" marB="0" anchor="ctr">
                    <a:lnL>
                      <a:noFill/>
                    </a:lnL>
                    <a:lnR>
                      <a:noFill/>
                    </a:lnR>
                    <a:lnT>
                      <a:noFill/>
                    </a:lnT>
                    <a:lnB>
                      <a:noFill/>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1172974507"/>
                  </a:ext>
                </a:extLst>
              </a:tr>
            </a:tbl>
          </a:graphicData>
        </a:graphic>
      </p:graphicFrame>
      <p:sp>
        <p:nvSpPr>
          <p:cNvPr id="8" name="Title 3">
            <a:extLst>
              <a:ext uri="{FF2B5EF4-FFF2-40B4-BE49-F238E27FC236}">
                <a16:creationId xmlns:a16="http://schemas.microsoft.com/office/drawing/2014/main" xmlns="" id="{5515F16C-8107-4048-B825-700E798C5806}"/>
              </a:ext>
            </a:extLst>
          </p:cNvPr>
          <p:cNvSpPr txBox="1">
            <a:spLocks/>
          </p:cNvSpPr>
          <p:nvPr/>
        </p:nvSpPr>
        <p:spPr>
          <a:xfrm>
            <a:off x="235132" y="5340228"/>
            <a:ext cx="8594543" cy="916881"/>
          </a:xfrm>
          <a:prstGeom prst="rect">
            <a:avLst/>
          </a:prstGeom>
          <a:solidFill>
            <a:srgbClr val="70AD47">
              <a:lumMod val="40000"/>
              <a:lumOff val="60000"/>
            </a:srgbClr>
          </a:solidFill>
          <a:ln>
            <a:solidFill>
              <a:sysClr val="window" lastClr="FFFFFF">
                <a:lumMod val="85000"/>
              </a:sys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department obtained an unqualified audit opinion with findings in 2019/20 financial year</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228624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Key audit findings</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9B4258-D0DE-4997-BA16-06F57D0C3F8A}" type="slidenum">
              <a:rPr kumimoji="0" lang="en-US" sz="1200" b="1"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Subtitle 2"/>
          <p:cNvSpPr txBox="1">
            <a:spLocks/>
          </p:cNvSpPr>
          <p:nvPr/>
        </p:nvSpPr>
        <p:spPr>
          <a:xfrm>
            <a:off x="205562" y="1227910"/>
            <a:ext cx="8624113" cy="523820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100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Material misstatement which were subsequently corrected,</a:t>
            </a:r>
          </a:p>
          <a:p>
            <a:pPr marL="800100" marR="0" lvl="1"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Missing SWH units - contingent asset </a:t>
            </a:r>
          </a:p>
          <a:p>
            <a:pPr marL="800100" marR="0" lvl="1"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Nuclear New</a:t>
            </a:r>
            <a:r>
              <a:rPr kumimoji="0" lang="en-ZA" sz="2000" b="0" i="0" u="none" strike="noStrike" kern="1200" cap="none" spc="0" normalizeH="0" noProof="0" dirty="0">
                <a:ln>
                  <a:noFill/>
                </a:ln>
                <a:solidFill>
                  <a:sysClr val="windowText" lastClr="000000"/>
                </a:solidFill>
                <a:effectLst/>
                <a:uLnTx/>
                <a:uFillTx/>
                <a:latin typeface="Arial" panose="020B0604020202020204"/>
                <a:ea typeface="+mn-ea"/>
                <a:cs typeface="+mn-cs"/>
              </a:rPr>
              <a:t> Build Programme (</a:t>
            </a: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NNBP) - Accruals for the prior financial period</a:t>
            </a:r>
          </a:p>
          <a:p>
            <a:pPr marL="800100" marR="0" lvl="1"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NNBP - Irregular expenditure misstatement not disclosed  </a:t>
            </a:r>
          </a:p>
          <a:p>
            <a:pPr marL="457200" marR="0" lvl="1"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as prior year error. </a:t>
            </a:r>
          </a:p>
          <a:p>
            <a:pPr marL="800100" marR="0" lvl="1"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Operating Lease payment - Payables were understated</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Department incurred irregular expenditure of R8.555 million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NNBP</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Department incurred fruitless and wasteful expenditure of R90.118 million - SWH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3595884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722222"/>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Notes to the Annual Financial Statements – Abridged </a:t>
            </a:r>
            <a:br>
              <a:rPr lang="en-ZA" altLang="en-US" sz="1800" b="1" dirty="0">
                <a:solidFill>
                  <a:schemeClr val="bg1"/>
                </a:solidFill>
                <a:latin typeface="Century Gothic" pitchFamily="34" charset="0"/>
                <a:ea typeface="Century Gothic" pitchFamily="34" charset="0"/>
                <a:cs typeface="Century Gothic" pitchFamily="34" charset="0"/>
              </a:rPr>
            </a:br>
            <a:r>
              <a:rPr lang="en-ZA" altLang="en-US" sz="1800" b="1" dirty="0">
                <a:solidFill>
                  <a:schemeClr val="bg1"/>
                </a:solidFill>
                <a:latin typeface="Century Gothic" pitchFamily="34" charset="0"/>
                <a:ea typeface="Century Gothic" pitchFamily="34" charset="0"/>
                <a:cs typeface="Century Gothic" pitchFamily="34" charset="0"/>
              </a:rPr>
              <a:t>Extracted key / critical Notes to AFS </a:t>
            </a:r>
          </a:p>
        </p:txBody>
      </p:sp>
      <p:sp>
        <p:nvSpPr>
          <p:cNvPr id="2" name="Slide Number Placeholder 1"/>
          <p:cNvSpPr>
            <a:spLocks noGrp="1"/>
          </p:cNvSpPr>
          <p:nvPr>
            <p:ph type="sldNum" sz="quarter" idx="12"/>
          </p:nvPr>
        </p:nvSpPr>
        <p:spPr>
          <a:xfrm>
            <a:off x="6457950" y="6096000"/>
            <a:ext cx="2371725" cy="625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9B4258-D0DE-4997-BA16-06F57D0C3F8A}" type="slidenum">
              <a:rPr kumimoji="0" lang="en-US" sz="1200" b="1"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srgbClr val="898989"/>
              </a:solidFill>
              <a:effectLst/>
              <a:uLnTx/>
              <a:uFillTx/>
              <a:latin typeface="Calibri"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412224667"/>
              </p:ext>
            </p:extLst>
          </p:nvPr>
        </p:nvGraphicFramePr>
        <p:xfrm>
          <a:off x="326574" y="1503634"/>
          <a:ext cx="8503103" cy="2122170"/>
        </p:xfrm>
        <a:graphic>
          <a:graphicData uri="http://schemas.openxmlformats.org/drawingml/2006/table">
            <a:tbl>
              <a:tblPr firstRow="1" bandRow="1"/>
              <a:tblGrid>
                <a:gridCol w="5081449">
                  <a:extLst>
                    <a:ext uri="{9D8B030D-6E8A-4147-A177-3AD203B41FA5}">
                      <a16:colId xmlns:a16="http://schemas.microsoft.com/office/drawing/2014/main" xmlns="" val="68691554"/>
                    </a:ext>
                  </a:extLst>
                </a:gridCol>
                <a:gridCol w="1502228">
                  <a:extLst>
                    <a:ext uri="{9D8B030D-6E8A-4147-A177-3AD203B41FA5}">
                      <a16:colId xmlns:a16="http://schemas.microsoft.com/office/drawing/2014/main" xmlns="" val="2834080873"/>
                    </a:ext>
                  </a:extLst>
                </a:gridCol>
                <a:gridCol w="1919426">
                  <a:extLst>
                    <a:ext uri="{9D8B030D-6E8A-4147-A177-3AD203B41FA5}">
                      <a16:colId xmlns:a16="http://schemas.microsoft.com/office/drawing/2014/main" xmlns="" val="473780908"/>
                    </a:ext>
                  </a:extLst>
                </a:gridCol>
              </a:tblGrid>
              <a:tr h="304800">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b="0" i="0" u="none" strike="noStrike" dirty="0">
                          <a:solidFill>
                            <a:srgbClr val="000000"/>
                          </a:solidFill>
                          <a:effectLst/>
                          <a:latin typeface="+mn-lt"/>
                        </a:rPr>
                        <a:t> </a:t>
                      </a:r>
                      <a:r>
                        <a:rPr lang="en-ZA" sz="1800" b="1" i="0" u="none" strike="noStrike" dirty="0">
                          <a:solidFill>
                            <a:srgbClr val="000000"/>
                          </a:solidFill>
                          <a:effectLst/>
                          <a:latin typeface="+mn-lt"/>
                        </a:rPr>
                        <a:t>Irregular Expenditure (Note 20)</a:t>
                      </a:r>
                    </a:p>
                    <a:p>
                      <a:pPr algn="l" fontAlgn="t"/>
                      <a:endParaRPr lang="en-ZA" sz="1800" b="0" i="0" u="none" strike="noStrike" dirty="0">
                        <a:solidFill>
                          <a:srgbClr val="000000"/>
                        </a:solidFill>
                        <a:effectLst/>
                        <a:latin typeface="+mn-lt"/>
                      </a:endParaRPr>
                    </a:p>
                    <a:p>
                      <a:pPr algn="l" rtl="0" fontAlgn="ctr"/>
                      <a:r>
                        <a:rPr lang="en-ZA" sz="1600" b="1" i="0" u="none" strike="noStrike" dirty="0">
                          <a:solidFill>
                            <a:srgbClr val="000000"/>
                          </a:solidFill>
                          <a:effectLst/>
                          <a:latin typeface="+mn-lt"/>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a:solidFill>
                            <a:srgbClr val="2F2B20"/>
                          </a:solidFill>
                          <a:effectLst/>
                          <a:latin typeface="+mn-lt"/>
                        </a:rPr>
                        <a:t>2019/20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a:solidFill>
                            <a:srgbClr val="000000"/>
                          </a:solidFill>
                          <a:effectLst/>
                          <a:latin typeface="+mn-lt"/>
                        </a:rPr>
                        <a:t>2018/19</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57922872"/>
                  </a:ext>
                </a:extLst>
              </a:tr>
              <a:tr h="266700">
                <a:tc vMerge="1">
                  <a:txBody>
                    <a:bodyPr/>
                    <a:lstStyle/>
                    <a:p>
                      <a:pPr algn="l" rtl="0" fontAlgn="ctr"/>
                      <a:endParaRPr lang="en-ZA" sz="16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dirty="0">
                          <a:solidFill>
                            <a:srgbClr val="000000"/>
                          </a:solidFill>
                          <a:effectLst/>
                          <a:latin typeface="+mn-lt"/>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a:solidFill>
                            <a:srgbClr val="000000"/>
                          </a:solidFill>
                          <a:effectLst/>
                          <a:latin typeface="+mn-lt"/>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06727617"/>
                  </a:ext>
                </a:extLst>
              </a:tr>
              <a:tr h="2667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0" i="0" u="none" strike="noStrike" dirty="0">
                          <a:solidFill>
                            <a:srgbClr val="2F2B20"/>
                          </a:solidFill>
                          <a:effectLst/>
                          <a:latin typeface="+mn-lt"/>
                        </a:rPr>
                        <a:t>Opening balance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264,044</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89,170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69407224"/>
                  </a:ext>
                </a:extLst>
              </a:tr>
              <a:tr h="2667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0" i="0" u="none" strike="noStrike" dirty="0">
                          <a:solidFill>
                            <a:srgbClr val="000000"/>
                          </a:solidFill>
                          <a:effectLst/>
                          <a:latin typeface="+mn-lt"/>
                        </a:rPr>
                        <a:t>Prior period error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98,380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8750532"/>
                  </a:ext>
                </a:extLst>
              </a:tr>
              <a:tr h="2667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0" i="0" u="none" strike="noStrike">
                          <a:solidFill>
                            <a:srgbClr val="000000"/>
                          </a:solidFill>
                          <a:effectLst/>
                          <a:latin typeface="+mn-lt"/>
                        </a:rPr>
                        <a:t>As restated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264,044</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187,550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0510717"/>
                  </a:ext>
                </a:extLst>
              </a:tr>
              <a:tr h="2202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US" sz="1600" b="0" i="0" u="none" strike="noStrike">
                          <a:solidFill>
                            <a:srgbClr val="000000"/>
                          </a:solidFill>
                          <a:effectLst/>
                          <a:latin typeface="+mn-lt"/>
                        </a:rPr>
                        <a:t>Add: Irregular expenditure – relating to current year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8,555</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76,494</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13774646"/>
                  </a:ext>
                </a:extLst>
              </a:tr>
              <a:tr h="2667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0" i="0" u="none" strike="noStrike">
                          <a:solidFill>
                            <a:srgbClr val="000000"/>
                          </a:solidFill>
                          <a:effectLst/>
                          <a:latin typeface="+mn-lt"/>
                        </a:rPr>
                        <a:t>Closing balance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272,599</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264,044</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0190445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176779638"/>
              </p:ext>
            </p:extLst>
          </p:nvPr>
        </p:nvGraphicFramePr>
        <p:xfrm>
          <a:off x="326574" y="3773488"/>
          <a:ext cx="8503103" cy="2512375"/>
        </p:xfrm>
        <a:graphic>
          <a:graphicData uri="http://schemas.openxmlformats.org/drawingml/2006/table">
            <a:tbl>
              <a:tblPr firstRow="1" bandRow="1"/>
              <a:tblGrid>
                <a:gridCol w="5055323">
                  <a:extLst>
                    <a:ext uri="{9D8B030D-6E8A-4147-A177-3AD203B41FA5}">
                      <a16:colId xmlns:a16="http://schemas.microsoft.com/office/drawing/2014/main" xmlns="" val="1020907665"/>
                    </a:ext>
                  </a:extLst>
                </a:gridCol>
                <a:gridCol w="1502229">
                  <a:extLst>
                    <a:ext uri="{9D8B030D-6E8A-4147-A177-3AD203B41FA5}">
                      <a16:colId xmlns:a16="http://schemas.microsoft.com/office/drawing/2014/main" xmlns="" val="3178472488"/>
                    </a:ext>
                  </a:extLst>
                </a:gridCol>
                <a:gridCol w="1945551">
                  <a:extLst>
                    <a:ext uri="{9D8B030D-6E8A-4147-A177-3AD203B41FA5}">
                      <a16:colId xmlns:a16="http://schemas.microsoft.com/office/drawing/2014/main" xmlns="" val="3875340677"/>
                    </a:ext>
                  </a:extLst>
                </a:gridCol>
              </a:tblGrid>
              <a:tr h="33650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US" sz="1600" b="1" i="0" u="none" strike="noStrike" dirty="0">
                          <a:solidFill>
                            <a:srgbClr val="000000"/>
                          </a:solidFill>
                          <a:effectLst/>
                          <a:latin typeface="+mn-lt"/>
                        </a:rPr>
                        <a:t>Fruitless and wasteful expenditure  (</a:t>
                      </a:r>
                      <a:r>
                        <a:rPr lang="en-US" sz="1600" b="1" i="0" u="none" strike="noStrike" dirty="0">
                          <a:solidFill>
                            <a:srgbClr val="2F2B20"/>
                          </a:solidFill>
                          <a:effectLst/>
                          <a:latin typeface="+mn-lt"/>
                        </a:rPr>
                        <a:t>Note 27</a:t>
                      </a:r>
                      <a:r>
                        <a:rPr lang="en-US" sz="1600" b="1" i="0" u="none" strike="noStrike" dirty="0">
                          <a:solidFill>
                            <a:srgbClr val="000000"/>
                          </a:solidFill>
                          <a:effectLst/>
                          <a:latin typeface="+mn-lt"/>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dirty="0">
                          <a:solidFill>
                            <a:srgbClr val="2F2B20"/>
                          </a:solidFill>
                          <a:effectLst/>
                          <a:latin typeface="+mn-lt"/>
                        </a:rPr>
                        <a:t>2019/20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dirty="0">
                          <a:solidFill>
                            <a:srgbClr val="000000"/>
                          </a:solidFill>
                          <a:effectLst/>
                          <a:latin typeface="+mn-lt"/>
                        </a:rPr>
                        <a:t>2018/19</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78304390"/>
                  </a:ext>
                </a:extLst>
              </a:tr>
              <a:tr h="40481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ctr"/>
                      <a:r>
                        <a:rPr lang="en-ZA" sz="1800" b="0" i="0" u="none" strike="noStrike" dirty="0">
                          <a:solidFill>
                            <a:srgbClr val="000000"/>
                          </a:solidFill>
                          <a:effectLst/>
                          <a:latin typeface="+mn-lt"/>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a:solidFill>
                            <a:srgbClr val="000000"/>
                          </a:solidFill>
                          <a:effectLst/>
                          <a:latin typeface="+mn-lt"/>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dirty="0">
                          <a:solidFill>
                            <a:srgbClr val="000000"/>
                          </a:solidFill>
                          <a:effectLst/>
                          <a:latin typeface="+mn-lt"/>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56034778"/>
                  </a:ext>
                </a:extLst>
              </a:tr>
              <a:tr h="35421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0" i="0" u="none" strike="noStrike">
                          <a:solidFill>
                            <a:srgbClr val="2F2B20"/>
                          </a:solidFill>
                          <a:effectLst/>
                          <a:latin typeface="+mn-lt"/>
                        </a:rPr>
                        <a:t>Opening balance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199,290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89143</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5867865"/>
                  </a:ext>
                </a:extLst>
              </a:tr>
              <a:tr h="35421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0" i="0" u="none" strike="noStrike" dirty="0">
                          <a:solidFill>
                            <a:srgbClr val="2F2B20"/>
                          </a:solidFill>
                          <a:effectLst/>
                          <a:latin typeface="+mn-lt"/>
                        </a:rPr>
                        <a:t>As restated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199,290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89,143</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89377231"/>
                  </a:ext>
                </a:extLst>
              </a:tr>
              <a:tr h="35421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US" sz="1600" b="0" i="0" u="none" strike="noStrike" dirty="0">
                          <a:solidFill>
                            <a:srgbClr val="2F2B20"/>
                          </a:solidFill>
                          <a:effectLst/>
                          <a:latin typeface="+mn-lt"/>
                        </a:rPr>
                        <a:t>Fruitless and wasteful expenditure – relating to current year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90 118</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110151</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0868754"/>
                  </a:ext>
                </a:extLst>
              </a:tr>
              <a:tr h="35421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0" i="0" u="none" strike="noStrike">
                          <a:solidFill>
                            <a:srgbClr val="2F2B20"/>
                          </a:solidFill>
                          <a:effectLst/>
                          <a:latin typeface="+mn-lt"/>
                        </a:rPr>
                        <a:t>Less: Amounts recoverable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a:solidFill>
                            <a:srgbClr val="000000"/>
                          </a:solidFill>
                          <a:effectLst/>
                          <a:latin typeface="+mn-lt"/>
                        </a:rPr>
                        <a:t> </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0" i="0" u="none" strike="noStrike" dirty="0">
                          <a:solidFill>
                            <a:srgbClr val="000000"/>
                          </a:solidFill>
                          <a:effectLst/>
                          <a:latin typeface="+mn-lt"/>
                        </a:rPr>
                        <a:t>-4</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85067722"/>
                  </a:ext>
                </a:extLst>
              </a:tr>
              <a:tr h="35421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rtl="0" fontAlgn="ctr"/>
                      <a:r>
                        <a:rPr lang="en-ZA" sz="1600" b="1" i="0" u="none" strike="noStrike" dirty="0">
                          <a:solidFill>
                            <a:srgbClr val="000000"/>
                          </a:solidFill>
                          <a:effectLst/>
                          <a:latin typeface="+mn-lt"/>
                        </a:rPr>
                        <a:t>Closing balance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a:solidFill>
                            <a:srgbClr val="000000"/>
                          </a:solidFill>
                          <a:effectLst/>
                          <a:latin typeface="+mn-lt"/>
                        </a:rPr>
                        <a:t>289,408</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rtl="0" fontAlgn="ctr"/>
                      <a:r>
                        <a:rPr lang="en-ZA" sz="1600" b="1" i="0" u="none" strike="noStrike" dirty="0">
                          <a:solidFill>
                            <a:srgbClr val="000000"/>
                          </a:solidFill>
                          <a:effectLst/>
                          <a:latin typeface="+mn-lt"/>
                        </a:rPr>
                        <a:t>199,290</a:t>
                      </a:r>
                    </a:p>
                  </a:txBody>
                  <a:tcPr marL="9525" marR="857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29043169"/>
                  </a:ext>
                </a:extLst>
              </a:tr>
            </a:tbl>
          </a:graphicData>
        </a:graphic>
      </p:graphicFrame>
    </p:spTree>
    <p:extLst>
      <p:ext uri="{BB962C8B-B14F-4D97-AF65-F5344CB8AC3E}">
        <p14:creationId xmlns:p14="http://schemas.microsoft.com/office/powerpoint/2010/main" xmlns="" val="1672150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Summary of Audit Outcomes</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9B4258-D0DE-4997-BA16-06F57D0C3F8A}" type="slidenum">
              <a:rPr kumimoji="0" lang="en-US" sz="1200" b="1"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srgbClr val="898989"/>
              </a:solidFill>
              <a:effectLst/>
              <a:uLnTx/>
              <a:uFillTx/>
              <a:latin typeface="Calibri" pitchFamily="34" charset="0"/>
              <a:ea typeface="+mn-ea"/>
              <a:cs typeface="+mn-cs"/>
            </a:endParaRPr>
          </a:p>
        </p:txBody>
      </p:sp>
      <p:graphicFrame>
        <p:nvGraphicFramePr>
          <p:cNvPr id="5" name="Content Placeholder 5">
            <a:extLst>
              <a:ext uri="{FF2B5EF4-FFF2-40B4-BE49-F238E27FC236}">
                <a16:creationId xmlns:a16="http://schemas.microsoft.com/office/drawing/2014/main" xmlns="" id="{F9ED1435-17B9-4FC7-B533-8B339A627D25}"/>
              </a:ext>
            </a:extLst>
          </p:cNvPr>
          <p:cNvGraphicFramePr>
            <a:graphicFrameLocks/>
          </p:cNvGraphicFramePr>
          <p:nvPr>
            <p:extLst>
              <p:ext uri="{D42A27DB-BD31-4B8C-83A1-F6EECF244321}">
                <p14:modId xmlns:p14="http://schemas.microsoft.com/office/powerpoint/2010/main" xmlns="" val="3197605099"/>
              </p:ext>
            </p:extLst>
          </p:nvPr>
        </p:nvGraphicFramePr>
        <p:xfrm>
          <a:off x="338137" y="1385616"/>
          <a:ext cx="8467726" cy="4111255"/>
        </p:xfrm>
        <a:graphic>
          <a:graphicData uri="http://schemas.openxmlformats.org/drawingml/2006/table">
            <a:tbl>
              <a:tblPr firstRow="1" bandRow="1"/>
              <a:tblGrid>
                <a:gridCol w="5501158">
                  <a:extLst>
                    <a:ext uri="{9D8B030D-6E8A-4147-A177-3AD203B41FA5}">
                      <a16:colId xmlns:a16="http://schemas.microsoft.com/office/drawing/2014/main" xmlns="" val="1296455115"/>
                    </a:ext>
                  </a:extLst>
                </a:gridCol>
                <a:gridCol w="1561656">
                  <a:extLst>
                    <a:ext uri="{9D8B030D-6E8A-4147-A177-3AD203B41FA5}">
                      <a16:colId xmlns:a16="http://schemas.microsoft.com/office/drawing/2014/main" xmlns="" val="110988402"/>
                    </a:ext>
                  </a:extLst>
                </a:gridCol>
                <a:gridCol w="1404912">
                  <a:extLst>
                    <a:ext uri="{9D8B030D-6E8A-4147-A177-3AD203B41FA5}">
                      <a16:colId xmlns:a16="http://schemas.microsoft.com/office/drawing/2014/main" xmlns="" val="3900738006"/>
                    </a:ext>
                  </a:extLst>
                </a:gridCol>
              </a:tblGrid>
              <a:tr h="94312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2000" dirty="0"/>
                        <a:t>Expenditure Management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2000" dirty="0"/>
                        <a:t>As at 31 March 2020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2000" dirty="0"/>
                        <a:t>As at 31 March 2019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42820121"/>
                  </a:ext>
                </a:extLst>
              </a:tr>
              <a:tr h="7401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Creditor-payment period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solidFill>
                            <a:schemeClr val="tx1"/>
                          </a:solidFill>
                        </a:rPr>
                        <a:t>35 days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solidFill>
                            <a:schemeClr val="tx1"/>
                          </a:solidFill>
                        </a:rPr>
                        <a:t>9 days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2368356166"/>
                  </a:ext>
                </a:extLst>
              </a:tr>
              <a:tr h="7401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Amount of total accruals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R26,884m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R19,</a:t>
                      </a:r>
                      <a:r>
                        <a:rPr lang="en-ZA" sz="2000" baseline="0" dirty="0"/>
                        <a:t> </a:t>
                      </a:r>
                      <a:r>
                        <a:rPr lang="en-ZA" sz="2000" dirty="0"/>
                        <a:t>897m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579881371"/>
                  </a:ext>
                </a:extLst>
              </a:tr>
              <a:tr h="88504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30+ days accruals as a percentage of total accruals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50.5%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1.2%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73514495"/>
                  </a:ext>
                </a:extLst>
              </a:tr>
              <a:tr h="7401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Amount of 30 days accruals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R13,583m</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R232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2037319532"/>
                  </a:ext>
                </a:extLst>
              </a:tr>
            </a:tbl>
          </a:graphicData>
        </a:graphic>
      </p:graphicFrame>
      <p:sp>
        <p:nvSpPr>
          <p:cNvPr id="3" name="Rectangle 2"/>
          <p:cNvSpPr/>
          <p:nvPr/>
        </p:nvSpPr>
        <p:spPr>
          <a:xfrm>
            <a:off x="444137" y="5609312"/>
            <a:ext cx="8385538" cy="830997"/>
          </a:xfrm>
          <a:prstGeom prst="rect">
            <a:avLst/>
          </a:prstGeom>
          <a:solidFill>
            <a:schemeClr val="accent6">
              <a:lumMod val="20000"/>
              <a:lumOff val="80000"/>
            </a:schemeClr>
          </a:solidFill>
        </p:spPr>
        <p:txBody>
          <a:bodyPr wrap="square">
            <a:spAutoFit/>
          </a:bodyPr>
          <a:lstStyle/>
          <a:p>
            <a:pPr marL="342900" marR="0" lvl="0" indent="-342900" algn="just" defTabSz="914400" eaLnBrk="1" fontAlgn="auto" latinLnBrk="0" hangingPunct="1">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a:rPr>
              <a:t>There were some challenges experienced at year end regarding the payment of creditors. </a:t>
            </a:r>
          </a:p>
          <a:p>
            <a:pPr marL="342900" marR="0" lvl="0" indent="-342900" algn="just" defTabSz="914400" eaLnBrk="1" fontAlgn="auto" latinLnBrk="0" hangingPunct="1">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a:rPr>
              <a:t>Further improvement measures has been implemented to remedy the situation</a:t>
            </a:r>
            <a:endParaRPr kumimoji="0" lang="en-ZA"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4225171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839788"/>
            <a:ext cx="7772400" cy="433387"/>
          </a:xfrm>
        </p:spPr>
        <p:txBody>
          <a:bodyPr anchor="t"/>
          <a:lstStyle/>
          <a:p>
            <a:pPr eaLnBrk="1" hangingPunct="1">
              <a:lnSpc>
                <a:spcPct val="100000"/>
              </a:lnSpc>
            </a:pPr>
            <a:r>
              <a:rPr lang="en-ZA" altLang="en-US" sz="1800" b="1" dirty="0">
                <a:solidFill>
                  <a:schemeClr val="bg1"/>
                </a:solidFill>
                <a:latin typeface="Century Gothic" pitchFamily="34" charset="0"/>
                <a:ea typeface="Century Gothic" pitchFamily="34" charset="0"/>
                <a:cs typeface="Century Gothic" pitchFamily="34" charset="0"/>
              </a:rPr>
              <a:t>Summary of Audit Outcomes</a:t>
            </a:r>
            <a:endParaRPr lang="en-US" altLang="en-US" sz="1800" b="1" dirty="0">
              <a:solidFill>
                <a:schemeClr val="bg1"/>
              </a:solidFill>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457950" y="6096000"/>
            <a:ext cx="2371725" cy="625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9B4258-D0DE-4997-BA16-06F57D0C3F8A}" type="slidenum">
              <a:rPr kumimoji="0" lang="en-US" sz="1200" b="1"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a:ln>
                <a:noFill/>
              </a:ln>
              <a:solidFill>
                <a:srgbClr val="898989"/>
              </a:solidFill>
              <a:effectLst/>
              <a:uLnTx/>
              <a:uFillTx/>
              <a:latin typeface="Calibri" pitchFamily="34" charset="0"/>
              <a:ea typeface="+mn-ea"/>
              <a:cs typeface="+mn-cs"/>
            </a:endParaRPr>
          </a:p>
        </p:txBody>
      </p:sp>
      <p:graphicFrame>
        <p:nvGraphicFramePr>
          <p:cNvPr id="6" name="Content Placeholder 5">
            <a:extLst>
              <a:ext uri="{FF2B5EF4-FFF2-40B4-BE49-F238E27FC236}">
                <a16:creationId xmlns:a16="http://schemas.microsoft.com/office/drawing/2014/main" xmlns="" id="{F9ED1435-17B9-4FC7-B533-8B339A627D25}"/>
              </a:ext>
            </a:extLst>
          </p:cNvPr>
          <p:cNvGraphicFramePr>
            <a:graphicFrameLocks/>
          </p:cNvGraphicFramePr>
          <p:nvPr>
            <p:extLst>
              <p:ext uri="{D42A27DB-BD31-4B8C-83A1-F6EECF244321}">
                <p14:modId xmlns:p14="http://schemas.microsoft.com/office/powerpoint/2010/main" xmlns="" val="1550047581"/>
              </p:ext>
            </p:extLst>
          </p:nvPr>
        </p:nvGraphicFramePr>
        <p:xfrm>
          <a:off x="361950" y="1370260"/>
          <a:ext cx="8467725" cy="3934552"/>
        </p:xfrm>
        <a:graphic>
          <a:graphicData uri="http://schemas.openxmlformats.org/drawingml/2006/table">
            <a:tbl>
              <a:tblPr firstRow="1" bandRow="1"/>
              <a:tblGrid>
                <a:gridCol w="5320393">
                  <a:extLst>
                    <a:ext uri="{9D8B030D-6E8A-4147-A177-3AD203B41FA5}">
                      <a16:colId xmlns:a16="http://schemas.microsoft.com/office/drawing/2014/main" xmlns="" val="1296455115"/>
                    </a:ext>
                  </a:extLst>
                </a:gridCol>
                <a:gridCol w="1721421">
                  <a:extLst>
                    <a:ext uri="{9D8B030D-6E8A-4147-A177-3AD203B41FA5}">
                      <a16:colId xmlns:a16="http://schemas.microsoft.com/office/drawing/2014/main" xmlns="" val="110988402"/>
                    </a:ext>
                  </a:extLst>
                </a:gridCol>
                <a:gridCol w="1425911">
                  <a:extLst>
                    <a:ext uri="{9D8B030D-6E8A-4147-A177-3AD203B41FA5}">
                      <a16:colId xmlns:a16="http://schemas.microsoft.com/office/drawing/2014/main" xmlns="" val="3900738006"/>
                    </a:ext>
                  </a:extLst>
                </a:gridCol>
              </a:tblGrid>
              <a:tr h="95229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2000" dirty="0"/>
                        <a:t>Revenue Management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2000" dirty="0"/>
                        <a:t>As at 31 March 2020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2000" dirty="0"/>
                        <a:t>As at 31 March 2019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42820121"/>
                  </a:ext>
                </a:extLst>
              </a:tr>
              <a:tr h="66447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Debtor-collection period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solidFill>
                            <a:schemeClr val="tx1"/>
                          </a:solidFill>
                        </a:rPr>
                        <a:t>511 days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solidFill>
                            <a:schemeClr val="tx1"/>
                          </a:solidFill>
                        </a:rPr>
                        <a:t>431 days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2368356166"/>
                  </a:ext>
                </a:extLst>
              </a:tr>
              <a:tr h="66447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Amount accrued departmental revenue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R5,030m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R54,680m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579881371"/>
                  </a:ext>
                </a:extLst>
              </a:tr>
              <a:tr h="79458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Amount debtors impairment provision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R121 000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73514495"/>
                  </a:ext>
                </a:extLst>
              </a:tr>
              <a:tr h="80517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2000" dirty="0"/>
                        <a:t>Debtors impairment provision as a percentage of departmental revenue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ZA" sz="2000" dirty="0"/>
                        <a:t>2.41%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a:t>
                      </a:r>
                      <a:endParaRPr lang="en-ZA"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2037319532"/>
                  </a:ext>
                </a:extLst>
              </a:tr>
            </a:tbl>
          </a:graphicData>
        </a:graphic>
      </p:graphicFrame>
      <p:sp>
        <p:nvSpPr>
          <p:cNvPr id="7" name="Title 3">
            <a:extLst>
              <a:ext uri="{FF2B5EF4-FFF2-40B4-BE49-F238E27FC236}">
                <a16:creationId xmlns:a16="http://schemas.microsoft.com/office/drawing/2014/main" xmlns="" id="{2A1DE92D-55C8-4658-8F57-CE86036B75CB}"/>
              </a:ext>
            </a:extLst>
          </p:cNvPr>
          <p:cNvSpPr txBox="1">
            <a:spLocks/>
          </p:cNvSpPr>
          <p:nvPr/>
        </p:nvSpPr>
        <p:spPr>
          <a:xfrm>
            <a:off x="361950" y="5860085"/>
            <a:ext cx="8506914" cy="86139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marL="342900" marR="0" lvl="0" indent="-342900" algn="just" defTabSz="914400" rtl="0" eaLnBrk="1" fontAlgn="auto" latinLnBrk="0" hangingPunct="1">
              <a:lnSpc>
                <a:spcPct val="150000"/>
              </a:lnSpc>
              <a:spcBef>
                <a:spcPct val="0"/>
              </a:spcBef>
              <a:spcAft>
                <a:spcPts val="0"/>
              </a:spcAft>
              <a:buClrTx/>
              <a:buSzTx/>
              <a:buFont typeface="Wingdings" panose="05000000000000000000" pitchFamily="2"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Collections efforts for revenue collection were implemented in 2019/20, however there were still challenges. Various improvement initiatives were further enhanced in 2020/21.  </a:t>
            </a:r>
          </a:p>
          <a:p>
            <a:pPr marL="342900" marR="0" lvl="0" indent="-342900" algn="just" defTabSz="914400" rtl="0" eaLnBrk="1" fontAlgn="auto" latinLnBrk="0" hangingPunct="1">
              <a:lnSpc>
                <a:spcPct val="150000"/>
              </a:lnSpc>
              <a:spcBef>
                <a:spcPct val="0"/>
              </a:spcBef>
              <a:spcAft>
                <a:spcPts val="0"/>
              </a:spcAft>
              <a:buClrTx/>
              <a:buSzTx/>
              <a:buFont typeface="Wingdings" panose="05000000000000000000" pitchFamily="2" charset="2"/>
              <a:buChar char="q"/>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3727454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315913" y="3103563"/>
            <a:ext cx="8501062" cy="83099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400" b="1" i="0" u="none" strike="noStrike" kern="1200" cap="none" spc="0" normalizeH="0" baseline="0" noProof="0" dirty="0">
                <a:ln>
                  <a:noFill/>
                </a:ln>
                <a:solidFill>
                  <a:prstClr val="white"/>
                </a:solidFill>
                <a:effectLst/>
                <a:uLnTx/>
                <a:uFillTx/>
                <a:latin typeface="Century Gothic" pitchFamily="34" charset="0"/>
                <a:ea typeface="Century Gothic" pitchFamily="34" charset="0"/>
                <a:cs typeface="Century Gothic" pitchFamily="34" charset="0"/>
              </a:rPr>
              <a:t>PART B</a:t>
            </a:r>
          </a:p>
          <a:p>
            <a:pPr marL="0" marR="0" lvl="0" indent="0" algn="ctr" defTabSz="914400" rtl="0" eaLnBrk="1" fontAlgn="base" latinLnBrk="0" hangingPunct="1">
              <a:lnSpc>
                <a:spcPct val="100000"/>
              </a:lnSpc>
              <a:spcBef>
                <a:spcPct val="0"/>
              </a:spcBef>
              <a:spcAft>
                <a:spcPct val="0"/>
              </a:spcAft>
              <a:buClrTx/>
              <a:buSzTx/>
              <a:buFontTx/>
              <a:buNone/>
              <a:tabLst/>
              <a:defRPr/>
            </a:pPr>
            <a:r>
              <a:rPr lang="en-ZA" altLang="en-US" sz="2400" b="1" noProof="0" dirty="0">
                <a:solidFill>
                  <a:prstClr val="white"/>
                </a:solidFill>
                <a:latin typeface="Century Gothic" pitchFamily="34" charset="0"/>
                <a:ea typeface="Century Gothic" pitchFamily="34" charset="0"/>
                <a:cs typeface="Century Gothic" pitchFamily="34" charset="0"/>
              </a:rPr>
              <a:t>DEPARTMENT OF MINERAL RESOURCES</a:t>
            </a:r>
            <a:endParaRPr kumimoji="0" lang="en-ZA" altLang="en-US" sz="2400" b="0" i="0" u="none" strike="noStrike" kern="1200" cap="none" spc="0" normalizeH="0" baseline="0" noProof="0" dirty="0">
              <a:ln>
                <a:noFill/>
              </a:ln>
              <a:solidFill>
                <a:prstClr val="white"/>
              </a:solidFill>
              <a:effectLst/>
              <a:uLnTx/>
              <a:uFillTx/>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731000" y="6173788"/>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A63A59-DC78-439B-813E-00034BE19168}" type="slidenum">
              <a:rPr kumimoji="0" lang="en-US" sz="1200" b="1"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230434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E59D84-FAE8-4D13-AA1D-158D5D14D02E}" type="slidenum">
              <a:rPr lang="en-ZA" smtClean="0"/>
              <a:pPr/>
              <a:t>49</a:t>
            </a:fld>
            <a:endParaRPr lang="en-ZA" dirty="0"/>
          </a:p>
        </p:txBody>
      </p:sp>
      <p:sp>
        <p:nvSpPr>
          <p:cNvPr id="4" name="Title 3"/>
          <p:cNvSpPr>
            <a:spLocks noGrp="1"/>
          </p:cNvSpPr>
          <p:nvPr>
            <p:ph type="title"/>
          </p:nvPr>
        </p:nvSpPr>
        <p:spPr/>
        <p:txBody>
          <a:bodyPr/>
          <a:lstStyle/>
          <a:p>
            <a:pPr algn="ctr"/>
            <a:r>
              <a:rPr lang="en-ZA" dirty="0">
                <a:solidFill>
                  <a:schemeClr val="bg1"/>
                </a:solidFill>
              </a:rPr>
              <a:t>Strategic Overview</a:t>
            </a:r>
          </a:p>
        </p:txBody>
      </p:sp>
      <p:graphicFrame>
        <p:nvGraphicFramePr>
          <p:cNvPr id="5" name="Table 4"/>
          <p:cNvGraphicFramePr>
            <a:graphicFrameLocks noGrp="1"/>
          </p:cNvGraphicFramePr>
          <p:nvPr>
            <p:extLst>
              <p:ext uri="{D42A27DB-BD31-4B8C-83A1-F6EECF244321}">
                <p14:modId xmlns:p14="http://schemas.microsoft.com/office/powerpoint/2010/main" xmlns="" val="278384521"/>
              </p:ext>
            </p:extLst>
          </p:nvPr>
        </p:nvGraphicFramePr>
        <p:xfrm>
          <a:off x="313508" y="1371601"/>
          <a:ext cx="8690943" cy="5271521"/>
        </p:xfrm>
        <a:graphic>
          <a:graphicData uri="http://schemas.openxmlformats.org/drawingml/2006/table">
            <a:tbl>
              <a:tblPr firstRow="1" bandRow="1">
                <a:tableStyleId>{5C22544A-7EE6-4342-B048-85BDC9FD1C3A}</a:tableStyleId>
              </a:tblPr>
              <a:tblGrid>
                <a:gridCol w="4960349">
                  <a:extLst>
                    <a:ext uri="{9D8B030D-6E8A-4147-A177-3AD203B41FA5}">
                      <a16:colId xmlns:a16="http://schemas.microsoft.com/office/drawing/2014/main" xmlns="" val="20000"/>
                    </a:ext>
                  </a:extLst>
                </a:gridCol>
                <a:gridCol w="3730594">
                  <a:extLst>
                    <a:ext uri="{9D8B030D-6E8A-4147-A177-3AD203B41FA5}">
                      <a16:colId xmlns:a16="http://schemas.microsoft.com/office/drawing/2014/main" xmlns="" val="20001"/>
                    </a:ext>
                  </a:extLst>
                </a:gridCol>
              </a:tblGrid>
              <a:tr h="565096">
                <a:tc>
                  <a:txBody>
                    <a:bodyPr/>
                    <a:lstStyle/>
                    <a:p>
                      <a:pPr algn="ctr"/>
                      <a:r>
                        <a:rPr lang="en-ZA" sz="1400" b="1" dirty="0">
                          <a:solidFill>
                            <a:schemeClr val="tx1"/>
                          </a:solidFill>
                        </a:rPr>
                        <a:t>VISION</a:t>
                      </a:r>
                    </a:p>
                  </a:txBody>
                  <a:tcPr marL="68580" marR="68580" marT="34290" marB="34290"/>
                </a:tc>
                <a:tc>
                  <a:txBody>
                    <a:bodyPr/>
                    <a:lstStyle/>
                    <a:p>
                      <a:pPr algn="ctr"/>
                      <a:r>
                        <a:rPr lang="en-ZA" sz="1400" dirty="0">
                          <a:solidFill>
                            <a:schemeClr val="tx1"/>
                          </a:solidFill>
                        </a:rPr>
                        <a:t>STRATEGIC GOALS / OUTCOMES</a:t>
                      </a:r>
                    </a:p>
                  </a:txBody>
                  <a:tcPr marL="68580" marR="68580" marT="34290" marB="34290"/>
                </a:tc>
                <a:extLst>
                  <a:ext uri="{0D108BD9-81ED-4DB2-BD59-A6C34878D82A}">
                    <a16:rowId xmlns:a16="http://schemas.microsoft.com/office/drawing/2014/main" xmlns="" val="10000"/>
                  </a:ext>
                </a:extLst>
              </a:tr>
              <a:tr h="144317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altLang="en-US" sz="1400" dirty="0">
                          <a:solidFill>
                            <a:schemeClr val="tx1"/>
                          </a:solidFill>
                        </a:rPr>
                        <a:t>A leader in the transformation of South Africa through economic growth and sustainable development by 2030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altLang="en-US"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altLang="en-US" sz="1400" dirty="0">
                          <a:solidFill>
                            <a:schemeClr val="tx1"/>
                          </a:solidFill>
                        </a:rPr>
                        <a:t>A global competitive, sustainable and meaningful transformed mining and mineral sector</a:t>
                      </a:r>
                      <a:r>
                        <a:rPr lang="en-ZA" altLang="en-US" sz="1400" baseline="0" dirty="0">
                          <a:solidFill>
                            <a:schemeClr val="tx1"/>
                          </a:solidFill>
                        </a:rPr>
                        <a:t> by 2019</a:t>
                      </a:r>
                      <a:endParaRPr lang="en-ZA" alt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altLang="en-US" sz="1400" b="1" dirty="0">
                        <a:solidFill>
                          <a:schemeClr val="tx1"/>
                        </a:solidFill>
                      </a:endParaRPr>
                    </a:p>
                  </a:txBody>
                  <a:tcPr marL="68580" marR="68580" marT="34290" marB="34290"/>
                </a:tc>
                <a:tc rowSpan="5">
                  <a:txBody>
                    <a:bodyPr/>
                    <a:lstStyle/>
                    <a:p>
                      <a:pPr marL="342900" indent="-342900">
                        <a:buFont typeface="Wingdings" panose="05000000000000000000" pitchFamily="2" charset="2"/>
                        <a:buChar char="Ø"/>
                      </a:pPr>
                      <a:r>
                        <a:rPr lang="en-ZA" sz="1400" b="0" kern="1200" dirty="0">
                          <a:solidFill>
                            <a:schemeClr val="tx1"/>
                          </a:solidFill>
                          <a:effectLst/>
                          <a:latin typeface="+mn-lt"/>
                          <a:ea typeface="+mn-ea"/>
                          <a:cs typeface="+mn-cs"/>
                        </a:rPr>
                        <a:t>Increased investment in the minerals, mining and petroleum sectors</a:t>
                      </a:r>
                    </a:p>
                    <a:p>
                      <a:pPr marL="342900" indent="-342900">
                        <a:buFont typeface="Wingdings" panose="05000000000000000000" pitchFamily="2" charset="2"/>
                        <a:buChar char="Ø"/>
                      </a:pPr>
                      <a:endParaRPr lang="en-ZA" sz="1400" b="0" kern="1200" dirty="0">
                        <a:solidFill>
                          <a:schemeClr val="tx1"/>
                        </a:solidFill>
                        <a:effectLst/>
                        <a:latin typeface="+mn-lt"/>
                        <a:ea typeface="+mn-ea"/>
                        <a:cs typeface="+mn-cs"/>
                      </a:endParaRPr>
                    </a:p>
                    <a:p>
                      <a:pPr marL="342900" indent="-342900">
                        <a:buFont typeface="Wingdings" panose="05000000000000000000" pitchFamily="2" charset="2"/>
                        <a:buChar char="Ø"/>
                      </a:pPr>
                      <a:r>
                        <a:rPr lang="en-ZA" sz="1400" b="0" kern="1200" dirty="0">
                          <a:solidFill>
                            <a:schemeClr val="tx1"/>
                          </a:solidFill>
                          <a:effectLst/>
                          <a:latin typeface="+mn-lt"/>
                          <a:ea typeface="+mn-ea"/>
                          <a:cs typeface="+mn-cs"/>
                        </a:rPr>
                        <a:t>Transformed minerals sector</a:t>
                      </a:r>
                    </a:p>
                    <a:p>
                      <a:pPr marL="342900" indent="-342900">
                        <a:buFont typeface="Wingdings" panose="05000000000000000000" pitchFamily="2" charset="2"/>
                        <a:buChar char="Ø"/>
                      </a:pPr>
                      <a:endParaRPr lang="en-ZA" sz="1400" b="0" kern="1200" dirty="0">
                        <a:solidFill>
                          <a:schemeClr val="tx1"/>
                        </a:solidFill>
                        <a:effectLst/>
                        <a:latin typeface="+mn-lt"/>
                        <a:ea typeface="+mn-ea"/>
                        <a:cs typeface="+mn-cs"/>
                      </a:endParaRPr>
                    </a:p>
                    <a:p>
                      <a:pPr marL="342900" indent="-342900">
                        <a:buFont typeface="Wingdings" panose="05000000000000000000" pitchFamily="2" charset="2"/>
                        <a:buChar char="Ø"/>
                      </a:pPr>
                      <a:r>
                        <a:rPr lang="en-ZA" sz="1400" b="0" kern="1200" dirty="0">
                          <a:solidFill>
                            <a:schemeClr val="tx1"/>
                          </a:solidFill>
                          <a:effectLst/>
                          <a:latin typeface="+mn-lt"/>
                          <a:ea typeface="+mn-ea"/>
                          <a:cs typeface="+mn-cs"/>
                        </a:rPr>
                        <a:t>Equitable and sustainable benefit from mineral resources</a:t>
                      </a:r>
                    </a:p>
                    <a:p>
                      <a:pPr marL="342900" indent="-342900">
                        <a:buFont typeface="Wingdings" panose="05000000000000000000" pitchFamily="2" charset="2"/>
                        <a:buChar char="Ø"/>
                      </a:pPr>
                      <a:endParaRPr lang="en-ZA" sz="1400" b="0" kern="1200" dirty="0">
                        <a:solidFill>
                          <a:schemeClr val="tx1"/>
                        </a:solidFill>
                        <a:effectLst/>
                        <a:latin typeface="+mn-lt"/>
                        <a:ea typeface="+mn-ea"/>
                        <a:cs typeface="+mn-cs"/>
                      </a:endParaRPr>
                    </a:p>
                    <a:p>
                      <a:pPr marL="342900" indent="-342900">
                        <a:buFont typeface="Wingdings" panose="05000000000000000000" pitchFamily="2" charset="2"/>
                        <a:buChar char="Ø"/>
                      </a:pPr>
                      <a:r>
                        <a:rPr lang="en-ZA" sz="1400" b="0" kern="1200" dirty="0">
                          <a:solidFill>
                            <a:schemeClr val="tx1"/>
                          </a:solidFill>
                          <a:effectLst/>
                          <a:latin typeface="+mn-lt"/>
                          <a:ea typeface="+mn-ea"/>
                          <a:cs typeface="+mn-cs"/>
                        </a:rPr>
                        <a:t>Efficient, effective and development-oriented Department</a:t>
                      </a:r>
                      <a:endParaRPr lang="en-ZA" sz="1400" b="0" dirty="0">
                        <a:solidFill>
                          <a:schemeClr val="tx1"/>
                        </a:solidFill>
                      </a:endParaRPr>
                    </a:p>
                  </a:txBody>
                  <a:tcPr marL="68580" marR="68580" marT="34290" marB="34290"/>
                </a:tc>
                <a:extLst>
                  <a:ext uri="{0D108BD9-81ED-4DB2-BD59-A6C34878D82A}">
                    <a16:rowId xmlns:a16="http://schemas.microsoft.com/office/drawing/2014/main" xmlns="" val="10001"/>
                  </a:ext>
                </a:extLst>
              </a:tr>
              <a:tr h="378705">
                <a:tc>
                  <a:txBody>
                    <a:bodyPr/>
                    <a:lstStyle/>
                    <a:p>
                      <a:pPr algn="ctr"/>
                      <a:r>
                        <a:rPr lang="en-ZA" sz="1400" b="1" dirty="0">
                          <a:solidFill>
                            <a:schemeClr val="tx1"/>
                          </a:solidFill>
                        </a:rPr>
                        <a:t>MANDATE</a:t>
                      </a:r>
                    </a:p>
                  </a:txBody>
                  <a:tcPr marL="68580" marR="68580" marT="34290" marB="34290"/>
                </a:tc>
                <a:tc vMerge="1">
                  <a:txBody>
                    <a:bodyPr/>
                    <a:lstStyle/>
                    <a:p>
                      <a:endParaRPr lang="en-ZA" dirty="0"/>
                    </a:p>
                  </a:txBody>
                  <a:tcPr/>
                </a:tc>
                <a:extLst>
                  <a:ext uri="{0D108BD9-81ED-4DB2-BD59-A6C34878D82A}">
                    <a16:rowId xmlns:a16="http://schemas.microsoft.com/office/drawing/2014/main" xmlns="" val="10002"/>
                  </a:ext>
                </a:extLst>
              </a:tr>
              <a:tr h="1210920">
                <a:tc>
                  <a:txBody>
                    <a:bodyPr/>
                    <a:lstStyle/>
                    <a:p>
                      <a:r>
                        <a:rPr lang="en-ZA" altLang="en-US" sz="1400" dirty="0">
                          <a:solidFill>
                            <a:schemeClr val="tx1"/>
                          </a:solidFill>
                        </a:rPr>
                        <a:t>Mineral and Petroleum Resources Development Act (Act No. 28 of 2002) and the Mine Health and Safety Act (Act No. 29 of 1996) provide the regulatory framework for the promotion and regulation of the industry, as well as the equitable access to and the sustainable development of the nation’s mineral resources and related matters.</a:t>
                      </a:r>
                      <a:endParaRPr lang="en-ZA" sz="1400" dirty="0">
                        <a:solidFill>
                          <a:schemeClr val="tx1"/>
                        </a:solidFill>
                      </a:endParaRPr>
                    </a:p>
                  </a:txBody>
                  <a:tcPr marL="68580" marR="68580" marT="34290" marB="34290"/>
                </a:tc>
                <a:tc vMerge="1">
                  <a:txBody>
                    <a:bodyPr/>
                    <a:lstStyle/>
                    <a:p>
                      <a:endParaRPr lang="en-ZA" dirty="0"/>
                    </a:p>
                  </a:txBody>
                  <a:tcPr/>
                </a:tc>
                <a:extLst>
                  <a:ext uri="{0D108BD9-81ED-4DB2-BD59-A6C34878D82A}">
                    <a16:rowId xmlns:a16="http://schemas.microsoft.com/office/drawing/2014/main" xmlns="" val="10003"/>
                  </a:ext>
                </a:extLst>
              </a:tr>
              <a:tr h="378705">
                <a:tc>
                  <a:txBody>
                    <a:bodyPr/>
                    <a:lstStyle/>
                    <a:p>
                      <a:pPr algn="ctr"/>
                      <a:r>
                        <a:rPr lang="en-ZA" sz="1400" b="1" dirty="0">
                          <a:solidFill>
                            <a:schemeClr val="tx1"/>
                          </a:solidFill>
                        </a:rPr>
                        <a:t>MISSION</a:t>
                      </a:r>
                    </a:p>
                  </a:txBody>
                  <a:tcPr marL="68580" marR="68580" marT="34290" marB="34290"/>
                </a:tc>
                <a:tc vMerge="1">
                  <a:txBody>
                    <a:bodyPr/>
                    <a:lstStyle/>
                    <a:p>
                      <a:endParaRPr lang="en-ZA" dirty="0"/>
                    </a:p>
                  </a:txBody>
                  <a:tcPr/>
                </a:tc>
                <a:extLst>
                  <a:ext uri="{0D108BD9-81ED-4DB2-BD59-A6C34878D82A}">
                    <a16:rowId xmlns:a16="http://schemas.microsoft.com/office/drawing/2014/main" xmlns="" val="10004"/>
                  </a:ext>
                </a:extLst>
              </a:tr>
              <a:tr h="1157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Promote and regulate the minerals and mining sector for transformation, growth and development, and ensure that all South Africans derive sustainable benefit from the country’s mineral wealth</a:t>
                      </a:r>
                      <a:r>
                        <a:rPr lang="en-ZA" altLang="en-US" sz="1400" dirty="0">
                          <a:solidFill>
                            <a:schemeClr val="tx1"/>
                          </a:solidFill>
                        </a:rPr>
                        <a:t>.</a:t>
                      </a:r>
                      <a:endParaRPr lang="en-ZA" sz="1400" dirty="0">
                        <a:solidFill>
                          <a:schemeClr val="tx1"/>
                        </a:solidFill>
                      </a:endParaRPr>
                    </a:p>
                  </a:txBody>
                  <a:tcPr marL="68580" marR="68580" marT="34290" marB="34290"/>
                </a:tc>
                <a:tc vMerge="1">
                  <a:txBody>
                    <a:bodyPr/>
                    <a:lstStyle/>
                    <a:p>
                      <a:endParaRPr lang="en-ZA"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76689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315913" y="3103563"/>
            <a:ext cx="8501062" cy="83099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400" b="1" i="0" u="none" strike="noStrike" kern="1200" cap="none" spc="0" normalizeH="0" baseline="0" noProof="0" dirty="0">
                <a:ln>
                  <a:noFill/>
                </a:ln>
                <a:solidFill>
                  <a:prstClr val="white"/>
                </a:solidFill>
                <a:effectLst/>
                <a:uLnTx/>
                <a:uFillTx/>
                <a:latin typeface="Century Gothic" pitchFamily="34" charset="0"/>
                <a:ea typeface="Century Gothic" pitchFamily="34" charset="0"/>
                <a:cs typeface="Century Gothic" pitchFamily="34" charset="0"/>
              </a:rPr>
              <a:t>PART 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400" b="1" i="0" u="none" strike="noStrike" kern="1200" cap="none" spc="0" normalizeH="0" baseline="0" noProof="0" dirty="0">
                <a:ln>
                  <a:noFill/>
                </a:ln>
                <a:solidFill>
                  <a:prstClr val="white"/>
                </a:solidFill>
                <a:effectLst/>
                <a:uLnTx/>
                <a:uFillTx/>
                <a:latin typeface="Century Gothic" pitchFamily="34" charset="0"/>
                <a:ea typeface="Century Gothic" pitchFamily="34" charset="0"/>
                <a:cs typeface="Century Gothic" pitchFamily="34" charset="0"/>
              </a:rPr>
              <a:t>DEPARTMENT OF ENERGY</a:t>
            </a:r>
            <a:endParaRPr kumimoji="0" lang="en-ZA" altLang="en-US" sz="2400" b="0" i="0" u="none" strike="noStrike" kern="1200" cap="none" spc="0" normalizeH="0" baseline="0" noProof="0" dirty="0">
              <a:ln>
                <a:noFill/>
              </a:ln>
              <a:solidFill>
                <a:prstClr val="white"/>
              </a:solidFill>
              <a:effectLst/>
              <a:uLnTx/>
              <a:uFillTx/>
              <a:latin typeface="Century Gothic" pitchFamily="34" charset="0"/>
              <a:ea typeface="Century Gothic" pitchFamily="34" charset="0"/>
              <a:cs typeface="Century Gothic" pitchFamily="34" charset="0"/>
            </a:endParaRPr>
          </a:p>
        </p:txBody>
      </p:sp>
      <p:sp>
        <p:nvSpPr>
          <p:cNvPr id="2" name="Slide Number Placeholder 1"/>
          <p:cNvSpPr>
            <a:spLocks noGrp="1"/>
          </p:cNvSpPr>
          <p:nvPr>
            <p:ph type="sldNum" sz="quarter" idx="12"/>
          </p:nvPr>
        </p:nvSpPr>
        <p:spPr>
          <a:xfrm>
            <a:off x="6731000" y="6173788"/>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A63A59-DC78-439B-813E-00034BE19168}" type="slidenum">
              <a:rPr kumimoji="0" lang="en-US" sz="1200" b="1"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2899771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E59D84-FAE8-4D13-AA1D-158D5D14D02E}" type="slidenum">
              <a:rPr lang="en-ZA" smtClean="0"/>
              <a:pPr/>
              <a:t>50</a:t>
            </a:fld>
            <a:endParaRPr lang="en-ZA" dirty="0"/>
          </a:p>
        </p:txBody>
      </p:sp>
      <p:sp>
        <p:nvSpPr>
          <p:cNvPr id="4" name="Title 3"/>
          <p:cNvSpPr>
            <a:spLocks noGrp="1"/>
          </p:cNvSpPr>
          <p:nvPr>
            <p:ph type="title"/>
          </p:nvPr>
        </p:nvSpPr>
        <p:spPr/>
        <p:txBody>
          <a:bodyPr/>
          <a:lstStyle/>
          <a:p>
            <a:pPr algn="ctr"/>
            <a:r>
              <a:rPr lang="en-ZA" b="1" dirty="0">
                <a:solidFill>
                  <a:schemeClr val="bg1"/>
                </a:solidFill>
              </a:rPr>
              <a:t>Department Structure Overview</a:t>
            </a:r>
          </a:p>
        </p:txBody>
      </p:sp>
      <p:graphicFrame>
        <p:nvGraphicFramePr>
          <p:cNvPr id="7" name="Diagram 6">
            <a:extLst>
              <a:ext uri="{FF2B5EF4-FFF2-40B4-BE49-F238E27FC236}">
                <a16:creationId xmlns:a16="http://schemas.microsoft.com/office/drawing/2014/main" xmlns="" id="{AC5F2344-9BD1-470E-960A-68F464712A38}"/>
              </a:ext>
            </a:extLst>
          </p:cNvPr>
          <p:cNvGraphicFramePr/>
          <p:nvPr>
            <p:extLst>
              <p:ext uri="{D42A27DB-BD31-4B8C-83A1-F6EECF244321}">
                <p14:modId xmlns:p14="http://schemas.microsoft.com/office/powerpoint/2010/main" xmlns="" val="2683330520"/>
              </p:ext>
            </p:extLst>
          </p:nvPr>
        </p:nvGraphicFramePr>
        <p:xfrm>
          <a:off x="71168" y="1522451"/>
          <a:ext cx="9009534" cy="3866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73314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ABCB8BA-263F-40FC-972E-9166A85267C6}"/>
              </a:ext>
            </a:extLst>
          </p:cNvPr>
          <p:cNvSpPr>
            <a:spLocks noGrp="1"/>
          </p:cNvSpPr>
          <p:nvPr>
            <p:ph type="ctrTitle"/>
          </p:nvPr>
        </p:nvSpPr>
        <p:spPr/>
        <p:txBody>
          <a:bodyPr>
            <a:normAutofit/>
          </a:bodyPr>
          <a:lstStyle/>
          <a:p>
            <a:pPr algn="ctr"/>
            <a:r>
              <a:rPr lang="en-ZA" sz="3000" b="1" dirty="0"/>
              <a:t>PART A – GENERAL INFORMATION</a:t>
            </a:r>
            <a:br>
              <a:rPr lang="en-ZA" sz="3000" b="1" dirty="0"/>
            </a:br>
            <a:r>
              <a:rPr lang="en-ZA" sz="3000" b="1" dirty="0"/>
              <a:t/>
            </a:r>
            <a:br>
              <a:rPr lang="en-ZA" sz="3000" b="1" dirty="0"/>
            </a:br>
            <a:endParaRPr lang="en-ZA" sz="3000" b="1"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51</a:t>
            </a:fld>
            <a:endParaRPr lang="en-ZA" dirty="0"/>
          </a:p>
        </p:txBody>
      </p:sp>
    </p:spTree>
    <p:extLst>
      <p:ext uri="{BB962C8B-B14F-4D97-AF65-F5344CB8AC3E}">
        <p14:creationId xmlns:p14="http://schemas.microsoft.com/office/powerpoint/2010/main" xmlns="" val="3867105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95" y="1222005"/>
            <a:ext cx="8685629" cy="4956726"/>
          </a:xfrm>
        </p:spPr>
        <p:txBody>
          <a:bodyPr>
            <a:noAutofit/>
          </a:bodyPr>
          <a:lstStyle/>
          <a:p>
            <a:pPr marL="214313" indent="-214313" fontAlgn="b">
              <a:lnSpc>
                <a:spcPct val="150000"/>
              </a:lnSpc>
              <a:buFont typeface="Wingdings" panose="05000000000000000000" pitchFamily="2" charset="2"/>
              <a:buChar char="q"/>
            </a:pPr>
            <a:r>
              <a:rPr lang="en-US" sz="1400" b="1" dirty="0"/>
              <a:t>South Africa’s mining </a:t>
            </a:r>
          </a:p>
          <a:p>
            <a:pPr marL="557213" lvl="1" indent="-214313" fontAlgn="b">
              <a:lnSpc>
                <a:spcPct val="100000"/>
              </a:lnSpc>
              <a:buFont typeface="Wingdings" panose="05000000000000000000" pitchFamily="2" charset="2"/>
              <a:buChar char="§"/>
            </a:pPr>
            <a:r>
              <a:rPr lang="en-US" sz="1400" b="1" dirty="0"/>
              <a:t>I</a:t>
            </a:r>
            <a:r>
              <a:rPr lang="en-US" sz="1400" dirty="0"/>
              <a:t>ndustry saw a decline over the past five years in financial performance impacted by a slump in commodity prices and increased cost pressures. The industry faced job losses, a fall in its exploration budget and rising input costs.</a:t>
            </a:r>
            <a:endParaRPr lang="en-GB" sz="1400" dirty="0"/>
          </a:p>
          <a:p>
            <a:pPr marL="214313" indent="-214313" fontAlgn="b">
              <a:lnSpc>
                <a:spcPct val="150000"/>
              </a:lnSpc>
              <a:buFont typeface="Wingdings" panose="05000000000000000000" pitchFamily="2" charset="2"/>
              <a:buChar char="q"/>
            </a:pPr>
            <a:r>
              <a:rPr lang="en-GB" sz="1400" b="1" dirty="0"/>
              <a:t>Production</a:t>
            </a:r>
          </a:p>
          <a:p>
            <a:pPr marL="557213" lvl="1" indent="-214313" fontAlgn="b">
              <a:lnSpc>
                <a:spcPct val="150000"/>
              </a:lnSpc>
              <a:buFont typeface="Wingdings" panose="05000000000000000000" pitchFamily="2" charset="2"/>
              <a:buChar char="§"/>
            </a:pPr>
            <a:r>
              <a:rPr lang="en-US" sz="1400" dirty="0"/>
              <a:t>Year-on-year mining production decreased by 3.1 percent in Q4 2019. The largest contributors being PGMs, coal and iron ore.</a:t>
            </a:r>
            <a:endParaRPr lang="en-GB" sz="1400" dirty="0"/>
          </a:p>
          <a:p>
            <a:pPr marL="214313" indent="-214313" fontAlgn="b">
              <a:lnSpc>
                <a:spcPct val="150000"/>
              </a:lnSpc>
              <a:buFont typeface="Wingdings" panose="05000000000000000000" pitchFamily="2" charset="2"/>
              <a:buChar char="q"/>
            </a:pPr>
            <a:r>
              <a:rPr lang="en-GB" sz="1400" b="1" dirty="0"/>
              <a:t>Employment</a:t>
            </a:r>
          </a:p>
          <a:p>
            <a:pPr marL="557213" lvl="1" indent="-214313" fontAlgn="b">
              <a:lnSpc>
                <a:spcPct val="100000"/>
              </a:lnSpc>
              <a:buFont typeface="Wingdings" panose="05000000000000000000" pitchFamily="2" charset="2"/>
              <a:buChar char="§"/>
            </a:pPr>
            <a:r>
              <a:rPr lang="en-US" sz="1400" dirty="0"/>
              <a:t>The industry suffered 3.2 % job losses, from 463 441 in Q3 to 448 492 in Q4 2019. </a:t>
            </a:r>
          </a:p>
          <a:p>
            <a:pPr marL="557213" lvl="1" indent="-214313" fontAlgn="b">
              <a:lnSpc>
                <a:spcPct val="100000"/>
              </a:lnSpc>
              <a:buFont typeface="Wingdings" panose="05000000000000000000" pitchFamily="2" charset="2"/>
              <a:buChar char="§"/>
            </a:pPr>
            <a:r>
              <a:rPr lang="en-US" sz="1400" dirty="0"/>
              <a:t>Year-on-year employment decreased by 0.8% due to a decline in all commodities.</a:t>
            </a:r>
            <a:endParaRPr lang="en-GB" sz="1400" dirty="0"/>
          </a:p>
          <a:p>
            <a:pPr marL="214313" indent="-214313" fontAlgn="b">
              <a:lnSpc>
                <a:spcPct val="150000"/>
              </a:lnSpc>
              <a:buFont typeface="Wingdings" panose="05000000000000000000" pitchFamily="2" charset="2"/>
              <a:buChar char="q"/>
            </a:pPr>
            <a:r>
              <a:rPr lang="en-GB" sz="1400" b="1" dirty="0"/>
              <a:t>Earnings</a:t>
            </a:r>
          </a:p>
          <a:p>
            <a:pPr marL="557213" lvl="1" indent="-214313" fontAlgn="b">
              <a:lnSpc>
                <a:spcPct val="100000"/>
              </a:lnSpc>
              <a:buFont typeface="Wingdings" panose="05000000000000000000" pitchFamily="2" charset="2"/>
              <a:buChar char="§"/>
            </a:pPr>
            <a:r>
              <a:rPr lang="en-US" sz="1400" dirty="0"/>
              <a:t>Despite employment, total earnings increased by 2% from R34.8 billion in Q3 to R35.5 billion in Q4. </a:t>
            </a:r>
          </a:p>
          <a:p>
            <a:pPr marL="557213" lvl="1" indent="-214313" fontAlgn="b">
              <a:lnSpc>
                <a:spcPct val="100000"/>
              </a:lnSpc>
              <a:buFont typeface="Wingdings" panose="05000000000000000000" pitchFamily="2" charset="2"/>
              <a:buChar char="§"/>
            </a:pPr>
            <a:r>
              <a:rPr lang="en-US" sz="1400" dirty="0"/>
              <a:t>Year-on-year earnings increased by 7.7% from R32.7 billion in Q4 2018 to R35.5 billion in Q4 2019.</a:t>
            </a:r>
            <a:endParaRPr lang="en-GB" sz="1400" dirty="0"/>
          </a:p>
          <a:p>
            <a:pPr marL="214313" indent="-214313" fontAlgn="b">
              <a:lnSpc>
                <a:spcPct val="150000"/>
              </a:lnSpc>
              <a:buFont typeface="Wingdings" panose="05000000000000000000" pitchFamily="2" charset="2"/>
              <a:buChar char="q"/>
            </a:pPr>
            <a:r>
              <a:rPr lang="en-GB" sz="1400" b="1" dirty="0"/>
              <a:t>Sales</a:t>
            </a:r>
          </a:p>
          <a:p>
            <a:pPr marL="557213" lvl="1" indent="-214313" fontAlgn="b">
              <a:lnSpc>
                <a:spcPct val="150000"/>
              </a:lnSpc>
              <a:buFont typeface="Wingdings" panose="05000000000000000000" pitchFamily="2" charset="2"/>
              <a:buChar char="§"/>
            </a:pPr>
            <a:r>
              <a:rPr lang="en-US" sz="1400" dirty="0"/>
              <a:t>Seasonally adjusted mineral sales increased by 22,9 percent in January 2020 compared with December 2019</a:t>
            </a:r>
            <a:endParaRPr lang="en-GB" sz="1400" dirty="0"/>
          </a:p>
          <a:p>
            <a:endParaRPr lang="en-ZA" sz="1400"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52</a:t>
            </a:fld>
            <a:endParaRPr lang="en-ZA" dirty="0"/>
          </a:p>
        </p:txBody>
      </p:sp>
      <p:sp>
        <p:nvSpPr>
          <p:cNvPr id="5" name="Rectangle 4"/>
          <p:cNvSpPr/>
          <p:nvPr/>
        </p:nvSpPr>
        <p:spPr>
          <a:xfrm>
            <a:off x="71168" y="1364110"/>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400" dirty="0">
                <a:solidFill>
                  <a:schemeClr val="bg1"/>
                </a:solidFill>
              </a:rPr>
              <a:t>HIGHLIGHTS – Sector Performance</a:t>
            </a:r>
          </a:p>
        </p:txBody>
      </p:sp>
    </p:spTree>
    <p:extLst>
      <p:ext uri="{BB962C8B-B14F-4D97-AF65-F5344CB8AC3E}">
        <p14:creationId xmlns:p14="http://schemas.microsoft.com/office/powerpoint/2010/main" xmlns="" val="2621799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559586"/>
          </a:xfrm>
        </p:spPr>
        <p:txBody>
          <a:bodyPr>
            <a:normAutofit/>
          </a:bodyPr>
          <a:lstStyle/>
          <a:p>
            <a:r>
              <a:rPr lang="en-ZA" sz="12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53</a:t>
            </a:fld>
            <a:endParaRPr lang="en-ZA" dirty="0"/>
          </a:p>
        </p:txBody>
      </p:sp>
      <p:sp>
        <p:nvSpPr>
          <p:cNvPr id="5" name="Rectangle 4"/>
          <p:cNvSpPr/>
          <p:nvPr/>
        </p:nvSpPr>
        <p:spPr>
          <a:xfrm>
            <a:off x="71168" y="1522451"/>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400" dirty="0">
                <a:solidFill>
                  <a:schemeClr val="bg1"/>
                </a:solidFill>
              </a:rPr>
              <a:t>HIGHLIGHTS – Health and Safety Performance</a:t>
            </a:r>
          </a:p>
        </p:txBody>
      </p:sp>
      <p:sp>
        <p:nvSpPr>
          <p:cNvPr id="4" name="Rectangle 3"/>
          <p:cNvSpPr/>
          <p:nvPr/>
        </p:nvSpPr>
        <p:spPr>
          <a:xfrm>
            <a:off x="391885" y="1522452"/>
            <a:ext cx="8559609" cy="5078313"/>
          </a:xfrm>
          <a:prstGeom prst="rect">
            <a:avLst/>
          </a:prstGeom>
        </p:spPr>
        <p:txBody>
          <a:bodyPr wrap="square">
            <a:spAutoFit/>
          </a:bodyPr>
          <a:lstStyle/>
          <a:p>
            <a:pPr fontAlgn="b">
              <a:lnSpc>
                <a:spcPct val="150000"/>
              </a:lnSpc>
            </a:pPr>
            <a:r>
              <a:rPr lang="en-US" dirty="0"/>
              <a:t>Key results for the year: 2019/20</a:t>
            </a:r>
          </a:p>
          <a:p>
            <a:pPr marL="214313" indent="-214313" fontAlgn="b">
              <a:lnSpc>
                <a:spcPct val="150000"/>
              </a:lnSpc>
              <a:buFont typeface="Wingdings" panose="05000000000000000000" pitchFamily="2" charset="2"/>
              <a:buChar char="q"/>
            </a:pPr>
            <a:r>
              <a:rPr lang="en-US" dirty="0"/>
              <a:t>17% improvement on overall fatalities;</a:t>
            </a:r>
          </a:p>
          <a:p>
            <a:pPr marL="214313" indent="-214313" fontAlgn="b">
              <a:lnSpc>
                <a:spcPct val="150000"/>
              </a:lnSpc>
              <a:buFont typeface="Wingdings" panose="05000000000000000000" pitchFamily="2" charset="2"/>
              <a:buChar char="q"/>
            </a:pPr>
            <a:r>
              <a:rPr lang="en-US" dirty="0"/>
              <a:t>2% improvement on the number of injuries;</a:t>
            </a:r>
          </a:p>
          <a:p>
            <a:pPr marL="214313" indent="-214313" fontAlgn="b">
              <a:lnSpc>
                <a:spcPct val="150000"/>
              </a:lnSpc>
              <a:buFont typeface="Wingdings" panose="05000000000000000000" pitchFamily="2" charset="2"/>
              <a:buChar char="q"/>
            </a:pPr>
            <a:r>
              <a:rPr lang="en-US" dirty="0"/>
              <a:t>4% reduction in occupational diseases; and</a:t>
            </a:r>
          </a:p>
          <a:p>
            <a:pPr marL="214313" indent="-214313" fontAlgn="b">
              <a:lnSpc>
                <a:spcPct val="150000"/>
              </a:lnSpc>
              <a:buFont typeface="Wingdings" panose="05000000000000000000" pitchFamily="2" charset="2"/>
              <a:buChar char="q"/>
            </a:pPr>
            <a:r>
              <a:rPr lang="en-US" dirty="0"/>
              <a:t>99% of investigations completed.</a:t>
            </a:r>
          </a:p>
          <a:p>
            <a:pPr marL="214313" indent="-214313" fontAlgn="b">
              <a:lnSpc>
                <a:spcPct val="150000"/>
              </a:lnSpc>
              <a:buFont typeface="Wingdings" panose="05000000000000000000" pitchFamily="2" charset="2"/>
              <a:buChar char="q"/>
            </a:pPr>
            <a:endParaRPr lang="en-US" dirty="0"/>
          </a:p>
          <a:p>
            <a:pPr fontAlgn="b">
              <a:lnSpc>
                <a:spcPct val="150000"/>
              </a:lnSpc>
            </a:pPr>
            <a:r>
              <a:rPr lang="en-US" dirty="0"/>
              <a:t>The fatalities per commodity during the year under review (2019/20) were 57 and broken down as follows:</a:t>
            </a:r>
          </a:p>
          <a:p>
            <a:pPr marL="214313" indent="-214313" fontAlgn="b">
              <a:lnSpc>
                <a:spcPct val="150000"/>
              </a:lnSpc>
              <a:buFont typeface="Wingdings" panose="05000000000000000000" pitchFamily="2" charset="2"/>
              <a:buChar char="q"/>
            </a:pPr>
            <a:r>
              <a:rPr lang="en-US" dirty="0"/>
              <a:t>Gold Sector - 24;</a:t>
            </a:r>
          </a:p>
          <a:p>
            <a:pPr marL="214313" indent="-214313" fontAlgn="b">
              <a:lnSpc>
                <a:spcPct val="150000"/>
              </a:lnSpc>
              <a:buFont typeface="Wingdings" panose="05000000000000000000" pitchFamily="2" charset="2"/>
              <a:buChar char="q"/>
            </a:pPr>
            <a:r>
              <a:rPr lang="en-US" dirty="0"/>
              <a:t>Platinum Sector - 8;</a:t>
            </a:r>
          </a:p>
          <a:p>
            <a:pPr marL="214313" indent="-214313" fontAlgn="b">
              <a:lnSpc>
                <a:spcPct val="150000"/>
              </a:lnSpc>
              <a:buFont typeface="Wingdings" panose="05000000000000000000" pitchFamily="2" charset="2"/>
              <a:buChar char="q"/>
            </a:pPr>
            <a:r>
              <a:rPr lang="en-US" dirty="0"/>
              <a:t>Coal Sector - 21;</a:t>
            </a:r>
          </a:p>
          <a:p>
            <a:pPr marL="214313" indent="-214313" fontAlgn="b">
              <a:lnSpc>
                <a:spcPct val="150000"/>
              </a:lnSpc>
              <a:buFont typeface="Wingdings" panose="05000000000000000000" pitchFamily="2" charset="2"/>
              <a:buChar char="q"/>
            </a:pPr>
            <a:r>
              <a:rPr lang="en-US" dirty="0"/>
              <a:t>Other mines – 4</a:t>
            </a:r>
          </a:p>
        </p:txBody>
      </p:sp>
    </p:spTree>
    <p:extLst>
      <p:ext uri="{BB962C8B-B14F-4D97-AF65-F5344CB8AC3E}">
        <p14:creationId xmlns:p14="http://schemas.microsoft.com/office/powerpoint/2010/main" xmlns="" val="2707530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559586"/>
          </a:xfrm>
        </p:spPr>
        <p:txBody>
          <a:bodyPr>
            <a:normAutofit/>
          </a:bodyPr>
          <a:lstStyle/>
          <a:p>
            <a:r>
              <a:rPr lang="en-ZA" sz="12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54</a:t>
            </a:fld>
            <a:endParaRPr lang="en-ZA" dirty="0"/>
          </a:p>
        </p:txBody>
      </p:sp>
      <p:sp>
        <p:nvSpPr>
          <p:cNvPr id="5" name="Rectangle 4"/>
          <p:cNvSpPr/>
          <p:nvPr/>
        </p:nvSpPr>
        <p:spPr>
          <a:xfrm>
            <a:off x="71168" y="1522451"/>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400" dirty="0">
                <a:solidFill>
                  <a:schemeClr val="bg1"/>
                </a:solidFill>
              </a:rPr>
              <a:t>HIGHLIGHTS – Sector Performance</a:t>
            </a:r>
          </a:p>
        </p:txBody>
      </p:sp>
      <p:sp>
        <p:nvSpPr>
          <p:cNvPr id="4" name="Rectangle 3"/>
          <p:cNvSpPr/>
          <p:nvPr/>
        </p:nvSpPr>
        <p:spPr>
          <a:xfrm>
            <a:off x="365760" y="1591031"/>
            <a:ext cx="8559438" cy="4524315"/>
          </a:xfrm>
          <a:prstGeom prst="rect">
            <a:avLst/>
          </a:prstGeom>
        </p:spPr>
        <p:txBody>
          <a:bodyPr wrap="square">
            <a:spAutoFit/>
          </a:bodyPr>
          <a:lstStyle/>
          <a:p>
            <a:pPr marL="214313" indent="-214313" fontAlgn="b">
              <a:buFont typeface="Wingdings" panose="05000000000000000000" pitchFamily="2" charset="2"/>
              <a:buChar char="q"/>
            </a:pPr>
            <a:r>
              <a:rPr lang="en-ZA" sz="1600" b="1" dirty="0"/>
              <a:t>Rights and permits granted and/or issued to HDSA-controlled entities – </a:t>
            </a:r>
            <a:r>
              <a:rPr lang="en-ZA" sz="1600" dirty="0"/>
              <a:t>176 achieved against a target of 120</a:t>
            </a:r>
          </a:p>
          <a:p>
            <a:pPr marL="214313" indent="-214313" fontAlgn="b">
              <a:buFont typeface="Wingdings" panose="05000000000000000000" pitchFamily="2" charset="2"/>
              <a:buChar char="q"/>
            </a:pPr>
            <a:endParaRPr lang="en-ZA" sz="1600" b="1" dirty="0"/>
          </a:p>
          <a:p>
            <a:pPr marL="214313" indent="-214313" fontAlgn="b">
              <a:buFont typeface="Wingdings" panose="05000000000000000000" pitchFamily="2" charset="2"/>
              <a:buChar char="q"/>
            </a:pPr>
            <a:r>
              <a:rPr lang="en-ZA" sz="1600" b="1" dirty="0"/>
              <a:t>Consultations/engagements and conflict management with communities/ stakeholder and the mining industry </a:t>
            </a:r>
            <a:r>
              <a:rPr lang="en-ZA" sz="1600" dirty="0"/>
              <a:t>–</a:t>
            </a:r>
            <a:r>
              <a:rPr lang="en-ZA" sz="1600" b="1" dirty="0"/>
              <a:t> </a:t>
            </a:r>
            <a:r>
              <a:rPr lang="en-ZA" sz="1600" dirty="0"/>
              <a:t>523 achieved against a target of 150</a:t>
            </a:r>
          </a:p>
          <a:p>
            <a:pPr marL="214313" indent="-214313" fontAlgn="b">
              <a:buFont typeface="Wingdings" panose="05000000000000000000" pitchFamily="2" charset="2"/>
              <a:buChar char="q"/>
            </a:pPr>
            <a:endParaRPr lang="en-ZA" sz="1600" b="1" dirty="0"/>
          </a:p>
          <a:p>
            <a:pPr marL="214313" indent="-214313" fontAlgn="b">
              <a:buFont typeface="Wingdings" panose="05000000000000000000" pitchFamily="2" charset="2"/>
              <a:buChar char="q"/>
            </a:pPr>
            <a:r>
              <a:rPr lang="en-ZA" sz="1600" b="1" dirty="0"/>
              <a:t>SLP inspections – </a:t>
            </a:r>
            <a:r>
              <a:rPr lang="en-ZA" sz="1600" dirty="0"/>
              <a:t>228 achieved against a target of 212</a:t>
            </a:r>
          </a:p>
          <a:p>
            <a:pPr marL="214313" indent="-214313" fontAlgn="b">
              <a:buFont typeface="Wingdings" panose="05000000000000000000" pitchFamily="2" charset="2"/>
              <a:buChar char="q"/>
            </a:pPr>
            <a:endParaRPr lang="en-ZA" sz="1600" b="1" dirty="0"/>
          </a:p>
          <a:p>
            <a:pPr marL="214313" indent="-214313" fontAlgn="b">
              <a:buFont typeface="Wingdings" panose="05000000000000000000" pitchFamily="2" charset="2"/>
              <a:buChar char="q"/>
            </a:pPr>
            <a:r>
              <a:rPr lang="en-ZA" sz="1600" b="1" dirty="0"/>
              <a:t>SLP projects completed – </a:t>
            </a:r>
            <a:r>
              <a:rPr lang="en-ZA" sz="1600" dirty="0"/>
              <a:t>99 achieved against a target of 120</a:t>
            </a:r>
          </a:p>
          <a:p>
            <a:pPr marL="214313" indent="-214313" fontAlgn="b">
              <a:buFont typeface="Wingdings" panose="05000000000000000000" pitchFamily="2" charset="2"/>
              <a:buChar char="q"/>
            </a:pPr>
            <a:endParaRPr lang="en-ZA" sz="1600" b="1" dirty="0"/>
          </a:p>
          <a:p>
            <a:pPr marL="214313" indent="-214313" fontAlgn="b">
              <a:buFont typeface="Wingdings" panose="05000000000000000000" pitchFamily="2" charset="2"/>
              <a:buChar char="q"/>
            </a:pPr>
            <a:r>
              <a:rPr lang="en-ZA" sz="1600" b="1" dirty="0"/>
              <a:t>Black Industrialists – </a:t>
            </a:r>
            <a:r>
              <a:rPr lang="en-ZA" sz="1600" dirty="0"/>
              <a:t>10 achieved against a target of 10</a:t>
            </a:r>
          </a:p>
          <a:p>
            <a:pPr marL="214313" indent="-214313" fontAlgn="b">
              <a:buFont typeface="Wingdings" panose="05000000000000000000" pitchFamily="2" charset="2"/>
              <a:buChar char="q"/>
            </a:pPr>
            <a:endParaRPr lang="en-ZA" sz="1600" b="1" dirty="0"/>
          </a:p>
          <a:p>
            <a:pPr marL="214313" indent="-214313" fontAlgn="b">
              <a:buFont typeface="Wingdings" panose="05000000000000000000" pitchFamily="2" charset="2"/>
              <a:buChar char="q"/>
            </a:pPr>
            <a:r>
              <a:rPr lang="en-ZA" sz="1600" b="1" dirty="0"/>
              <a:t>Legal compliance inspections – </a:t>
            </a:r>
            <a:r>
              <a:rPr lang="en-ZA" sz="1600" dirty="0"/>
              <a:t>142 achieved against a target of 150</a:t>
            </a:r>
          </a:p>
          <a:p>
            <a:pPr marL="214313" indent="-214313" fontAlgn="b">
              <a:buFont typeface="Wingdings" panose="05000000000000000000" pitchFamily="2" charset="2"/>
              <a:buChar char="q"/>
            </a:pPr>
            <a:endParaRPr lang="en-ZA" sz="1600" b="1" dirty="0"/>
          </a:p>
          <a:p>
            <a:pPr marL="214313" indent="-214313" fontAlgn="b">
              <a:buFont typeface="Wingdings" panose="05000000000000000000" pitchFamily="2" charset="2"/>
              <a:buChar char="q"/>
            </a:pPr>
            <a:r>
              <a:rPr lang="en-ZA" sz="1600" b="1" dirty="0"/>
              <a:t>Environmental compliance inspections – </a:t>
            </a:r>
            <a:r>
              <a:rPr lang="en-ZA" sz="1600" dirty="0"/>
              <a:t>1 381 achieved against a target of 1 275</a:t>
            </a:r>
          </a:p>
          <a:p>
            <a:pPr marL="214313" indent="-214313" fontAlgn="b">
              <a:buFont typeface="Wingdings" panose="05000000000000000000" pitchFamily="2" charset="2"/>
              <a:buChar char="q"/>
            </a:pPr>
            <a:endParaRPr lang="en-ZA" sz="1600" b="1" dirty="0"/>
          </a:p>
          <a:p>
            <a:pPr marL="214313" indent="-214313" fontAlgn="b">
              <a:buFont typeface="Wingdings" panose="05000000000000000000" pitchFamily="2" charset="2"/>
              <a:buChar char="q"/>
            </a:pPr>
            <a:r>
              <a:rPr lang="en-ZA" sz="1600" b="1" dirty="0"/>
              <a:t>Mine Economics compliance inspections – </a:t>
            </a:r>
            <a:r>
              <a:rPr lang="en-ZA" sz="1600" dirty="0"/>
              <a:t>434 achieved against a target of 425</a:t>
            </a:r>
          </a:p>
          <a:p>
            <a:pPr marL="214313" indent="-214313" fontAlgn="b">
              <a:buFont typeface="Wingdings" panose="05000000000000000000" pitchFamily="2" charset="2"/>
              <a:buChar char="q"/>
            </a:pPr>
            <a:endParaRPr lang="en-ZA" sz="1600" b="1" dirty="0"/>
          </a:p>
        </p:txBody>
      </p:sp>
    </p:spTree>
    <p:extLst>
      <p:ext uri="{BB962C8B-B14F-4D97-AF65-F5344CB8AC3E}">
        <p14:creationId xmlns:p14="http://schemas.microsoft.com/office/powerpoint/2010/main" xmlns="" val="2649730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96" y="1419606"/>
            <a:ext cx="8685629" cy="3922776"/>
          </a:xfrm>
        </p:spPr>
        <p:txBody>
          <a:bodyPr>
            <a:noAutofit/>
          </a:bodyPr>
          <a:lstStyle/>
          <a:p>
            <a:pPr marL="342900" indent="-342900">
              <a:lnSpc>
                <a:spcPct val="150000"/>
              </a:lnSpc>
              <a:buFont typeface="Wingdings" panose="05000000000000000000" pitchFamily="2" charset="2"/>
              <a:buChar char="q"/>
            </a:pPr>
            <a:endParaRPr lang="en-GB" sz="1800" dirty="0"/>
          </a:p>
          <a:p>
            <a:pPr marL="342900" indent="-342900">
              <a:lnSpc>
                <a:spcPct val="150000"/>
              </a:lnSpc>
              <a:buFont typeface="Wingdings" panose="05000000000000000000" pitchFamily="2" charset="2"/>
              <a:buChar char="q"/>
            </a:pPr>
            <a:r>
              <a:rPr lang="en-GB" sz="1800" dirty="0"/>
              <a:t>During May 2019, the President of the Republic od South Africa, His Excellency CM </a:t>
            </a:r>
            <a:r>
              <a:rPr lang="en-GB" sz="1800" dirty="0" err="1"/>
              <a:t>Ramaphosa</a:t>
            </a:r>
            <a:r>
              <a:rPr lang="en-GB" sz="1800" dirty="0"/>
              <a:t> announced the reconfiguration of government which culminated in the merger of the DMR and DOE to form the new DMRE with effect from 1 April 2020, </a:t>
            </a:r>
          </a:p>
          <a:p>
            <a:pPr marL="342900" indent="-342900">
              <a:lnSpc>
                <a:spcPct val="150000"/>
              </a:lnSpc>
              <a:buFont typeface="Wingdings" panose="05000000000000000000" pitchFamily="2" charset="2"/>
              <a:buChar char="q"/>
            </a:pPr>
            <a:r>
              <a:rPr lang="en-GB" sz="1800" dirty="0"/>
              <a:t>A significant part of the financial year was dedicated to managing the merger and putting in place transitional arrangements,</a:t>
            </a:r>
          </a:p>
          <a:p>
            <a:pPr marL="342900" indent="-342900">
              <a:lnSpc>
                <a:spcPct val="150000"/>
              </a:lnSpc>
              <a:buFont typeface="Wingdings" panose="05000000000000000000" pitchFamily="2" charset="2"/>
              <a:buChar char="q"/>
            </a:pPr>
            <a:r>
              <a:rPr lang="en-GB" sz="1800" dirty="0"/>
              <a:t>The merger process affected filling of critical vacancies that as a decision was taken no to fill vacancies in anticipation of excess capacity post merger, </a:t>
            </a:r>
          </a:p>
          <a:p>
            <a:pPr marL="342900" indent="-342900">
              <a:lnSpc>
                <a:spcPct val="150000"/>
              </a:lnSpc>
              <a:buFont typeface="Wingdings" panose="05000000000000000000" pitchFamily="2" charset="2"/>
              <a:buChar char="q"/>
            </a:pPr>
            <a:r>
              <a:rPr lang="en-GB" sz="1800" dirty="0"/>
              <a:t>The new DMRE will be conducting a reorganisation exercise after the merger aimed at ensuring optimal service delivery,</a:t>
            </a:r>
          </a:p>
        </p:txBody>
      </p:sp>
      <p:sp>
        <p:nvSpPr>
          <p:cNvPr id="3" name="Slide Number Placeholder 2"/>
          <p:cNvSpPr>
            <a:spLocks noGrp="1"/>
          </p:cNvSpPr>
          <p:nvPr>
            <p:ph type="sldNum" sz="quarter" idx="12"/>
          </p:nvPr>
        </p:nvSpPr>
        <p:spPr/>
        <p:txBody>
          <a:bodyPr/>
          <a:lstStyle/>
          <a:p>
            <a:fld id="{5BE59D84-FAE8-4D13-AA1D-158D5D14D02E}" type="slidenum">
              <a:rPr lang="en-ZA" smtClean="0"/>
              <a:pPr/>
              <a:t>55</a:t>
            </a:fld>
            <a:endParaRPr lang="en-ZA" dirty="0"/>
          </a:p>
        </p:txBody>
      </p:sp>
      <p:sp>
        <p:nvSpPr>
          <p:cNvPr id="4" name="Title 3"/>
          <p:cNvSpPr>
            <a:spLocks noGrp="1"/>
          </p:cNvSpPr>
          <p:nvPr>
            <p:ph type="title"/>
          </p:nvPr>
        </p:nvSpPr>
        <p:spPr/>
        <p:txBody>
          <a:bodyPr/>
          <a:lstStyle/>
          <a:p>
            <a:r>
              <a:rPr lang="en-ZA" sz="2800" dirty="0">
                <a:solidFill>
                  <a:schemeClr val="bg1"/>
                </a:solidFill>
              </a:rPr>
              <a:t>HIGHLIGHTS – Organisational Environment</a:t>
            </a:r>
          </a:p>
        </p:txBody>
      </p:sp>
    </p:spTree>
    <p:extLst>
      <p:ext uri="{BB962C8B-B14F-4D97-AF65-F5344CB8AC3E}">
        <p14:creationId xmlns:p14="http://schemas.microsoft.com/office/powerpoint/2010/main" xmlns="" val="2925455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173" y="1366909"/>
            <a:ext cx="8667884" cy="5138393"/>
          </a:xfrm>
        </p:spPr>
        <p:txBody>
          <a:bodyPr>
            <a:noAutofit/>
          </a:bodyPr>
          <a:lstStyle/>
          <a:p>
            <a:pPr marL="342900" indent="-342900" algn="just">
              <a:lnSpc>
                <a:spcPct val="100000"/>
              </a:lnSpc>
              <a:buFont typeface="Wingdings" panose="05000000000000000000" pitchFamily="2" charset="2"/>
              <a:buChar char="q"/>
            </a:pPr>
            <a:r>
              <a:rPr lang="en-ZA" sz="1600" b="1" dirty="0"/>
              <a:t>Draft Upstream Petroleum Development Bill, 2019 - </a:t>
            </a:r>
            <a:r>
              <a:rPr lang="en-GB" sz="1600" dirty="0"/>
              <a:t>The Draft Upstream Petroleum Resources Development Bill, 2019 was gazetted for public comments in December 2019 and the department subsequently conducted public consultations with all stakeholders who sent written submissions</a:t>
            </a:r>
            <a:endParaRPr lang="en-ZA" sz="1600" dirty="0"/>
          </a:p>
          <a:p>
            <a:pPr marL="342900" indent="-342900" algn="just">
              <a:lnSpc>
                <a:spcPct val="100000"/>
              </a:lnSpc>
              <a:buFont typeface="Wingdings" panose="05000000000000000000" pitchFamily="2" charset="2"/>
              <a:buChar char="q"/>
            </a:pPr>
            <a:r>
              <a:rPr lang="en-ZA" sz="1600" b="1" dirty="0"/>
              <a:t>MPRDA Amendment Regulations – </a:t>
            </a:r>
            <a:r>
              <a:rPr lang="en-GB" sz="1600" dirty="0"/>
              <a:t>The Amendment Regulations were gazetted for implementation on 27th March 2020. The Amendment Regulations provide for the following, Improved regulation of Social and Labour Plans, Meaningful notification and consultation requirements, Procedures and requirements for downscaling and retrenchments, section 52 of the MPRDA, Procedures and requirements for surface land use, section 53 of the MPRDA, Full alignment with NEMA and the One Environmental Management System, and Improved Appeals regime</a:t>
            </a:r>
          </a:p>
          <a:p>
            <a:pPr marL="342900" indent="-342900" algn="just">
              <a:lnSpc>
                <a:spcPct val="100000"/>
              </a:lnSpc>
              <a:buFont typeface="Wingdings" panose="05000000000000000000" pitchFamily="2" charset="2"/>
              <a:buChar char="q"/>
            </a:pPr>
            <a:r>
              <a:rPr lang="en-ZA" sz="1600" b="1" dirty="0"/>
              <a:t>Mine Community resettlement guidelines – </a:t>
            </a:r>
            <a:r>
              <a:rPr lang="en-ZA" sz="1600" dirty="0"/>
              <a:t>guidelines were gazetted for public comment in November 2019. </a:t>
            </a:r>
            <a:r>
              <a:rPr lang="en-GB" sz="1600" dirty="0"/>
              <a:t>These Resettlement Guidelines were intended to outline the process and requirements to be complied with by an applicant or a holder of a prospecting right, mining right or mining permit when such application or right will result in relocation, displacement and resettlement of land owners, lawful occupiers, host communities, mine communities, holders of informal land rights and holders of communal land rights from their land</a:t>
            </a:r>
            <a:endParaRPr lang="en-ZA" sz="1600" dirty="0"/>
          </a:p>
          <a:p>
            <a:pPr marL="342900" indent="-342900" algn="just">
              <a:lnSpc>
                <a:spcPct val="100000"/>
              </a:lnSpc>
              <a:buFont typeface="Wingdings" panose="05000000000000000000" pitchFamily="2" charset="2"/>
              <a:buChar char="q"/>
            </a:pPr>
            <a:r>
              <a:rPr lang="en-ZA" sz="1600" b="1" dirty="0"/>
              <a:t>Housing and living conditions standards for the mining industry – </a:t>
            </a:r>
            <a:r>
              <a:rPr lang="en-ZA" sz="1600" dirty="0"/>
              <a:t>gazetted during December 2019. The objective is to ensure that right holders </a:t>
            </a:r>
            <a:r>
              <a:rPr lang="en-GB" sz="1600" dirty="0"/>
              <a:t>provide </a:t>
            </a:r>
            <a:r>
              <a:rPr lang="en-GB" sz="1600" b="1" dirty="0"/>
              <a:t>decent </a:t>
            </a:r>
            <a:r>
              <a:rPr lang="en-GB" sz="1600" b="1" dirty="0" err="1"/>
              <a:t>livable</a:t>
            </a:r>
            <a:r>
              <a:rPr lang="en-GB" sz="1600" b="1" dirty="0"/>
              <a:t> integrated human settlements, healthcare schemes, balanced nutrition, water and related amenities</a:t>
            </a:r>
            <a:r>
              <a:rPr lang="en-GB" sz="1600" dirty="0"/>
              <a:t> to mine employees</a:t>
            </a:r>
            <a:endParaRPr lang="en-ZA" sz="1600" b="1"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56</a:t>
            </a:fld>
            <a:endParaRPr lang="en-ZA" dirty="0"/>
          </a:p>
        </p:txBody>
      </p:sp>
      <p:sp>
        <p:nvSpPr>
          <p:cNvPr id="8" name="Title 3"/>
          <p:cNvSpPr>
            <a:spLocks noGrp="1"/>
          </p:cNvSpPr>
          <p:nvPr>
            <p:ph type="title"/>
          </p:nvPr>
        </p:nvSpPr>
        <p:spPr/>
        <p:txBody>
          <a:bodyPr/>
          <a:lstStyle/>
          <a:p>
            <a:pPr algn="ctr"/>
            <a:r>
              <a:rPr lang="en-ZA" sz="2100" dirty="0">
                <a:solidFill>
                  <a:schemeClr val="bg1"/>
                </a:solidFill>
              </a:rPr>
              <a:t>HIGHLIGHTS – Key policy development and legislative changes</a:t>
            </a:r>
          </a:p>
        </p:txBody>
      </p:sp>
    </p:spTree>
    <p:extLst>
      <p:ext uri="{BB962C8B-B14F-4D97-AF65-F5344CB8AC3E}">
        <p14:creationId xmlns:p14="http://schemas.microsoft.com/office/powerpoint/2010/main" xmlns="" val="3418683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559586"/>
          </a:xfrm>
        </p:spPr>
        <p:txBody>
          <a:bodyPr>
            <a:normAutofit/>
          </a:bodyPr>
          <a:lstStyle/>
          <a:p>
            <a:r>
              <a:rPr lang="en-ZA" sz="12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57</a:t>
            </a:fld>
            <a:endParaRPr lang="en-ZA" dirty="0"/>
          </a:p>
        </p:txBody>
      </p:sp>
      <p:sp>
        <p:nvSpPr>
          <p:cNvPr id="5" name="Rectangle 4"/>
          <p:cNvSpPr/>
          <p:nvPr/>
        </p:nvSpPr>
        <p:spPr>
          <a:xfrm>
            <a:off x="71168" y="1522451"/>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100" dirty="0">
                <a:solidFill>
                  <a:schemeClr val="bg1"/>
                </a:solidFill>
              </a:rPr>
              <a:t>HIGHLIGHTS – Strategic Outcome Oriented Goals</a:t>
            </a:r>
          </a:p>
        </p:txBody>
      </p:sp>
      <p:sp>
        <p:nvSpPr>
          <p:cNvPr id="4" name="Rectangle 3"/>
          <p:cNvSpPr/>
          <p:nvPr/>
        </p:nvSpPr>
        <p:spPr>
          <a:xfrm>
            <a:off x="269526" y="1450866"/>
            <a:ext cx="8417274" cy="4616648"/>
          </a:xfrm>
          <a:prstGeom prst="rect">
            <a:avLst/>
          </a:prstGeom>
        </p:spPr>
        <p:txBody>
          <a:bodyPr wrap="square">
            <a:spAutoFit/>
          </a:bodyPr>
          <a:lstStyle/>
          <a:p>
            <a:pPr algn="just" fontAlgn="b">
              <a:lnSpc>
                <a:spcPct val="150000"/>
              </a:lnSpc>
            </a:pPr>
            <a:r>
              <a:rPr lang="en-ZA" sz="1400" b="1" dirty="0"/>
              <a:t>Outcome 4 – Decent employment through inclusive growth</a:t>
            </a:r>
          </a:p>
          <a:p>
            <a:pPr marL="214313" indent="-214313" algn="just" fontAlgn="b">
              <a:lnSpc>
                <a:spcPct val="150000"/>
              </a:lnSpc>
              <a:buFont typeface="Wingdings" panose="05000000000000000000" pitchFamily="2" charset="2"/>
              <a:buChar char="q"/>
            </a:pPr>
            <a:r>
              <a:rPr lang="en-US" sz="1400" dirty="0">
                <a:latin typeface="Arial" panose="020B0604020202020204" pitchFamily="34" charset="0"/>
                <a:ea typeface="Calibri" panose="020F0502020204030204" pitchFamily="34" charset="0"/>
              </a:rPr>
              <a:t>The SLP continues to be an instrument that is used to improve the quality of life of communities. The projects that have been identified and implemented have been contributing towards reduction of poverty, inequality and unemployment, 99 SLP development projects in infrastructure development, SMME development, Education and Health have been completed which has created a number of jobs.</a:t>
            </a:r>
          </a:p>
          <a:p>
            <a:pPr marL="214313" indent="-214313" algn="just" fontAlgn="b">
              <a:lnSpc>
                <a:spcPct val="150000"/>
              </a:lnSpc>
              <a:buFont typeface="Wingdings" panose="05000000000000000000" pitchFamily="2" charset="2"/>
              <a:buChar char="q"/>
            </a:pPr>
            <a:r>
              <a:rPr lang="en-ZA" sz="1400" dirty="0"/>
              <a:t>The Department continues to capture and share reliable statistical data on mining and minerals with SARS.</a:t>
            </a:r>
          </a:p>
          <a:p>
            <a:pPr marL="214313" indent="-214313" algn="just" fontAlgn="b">
              <a:lnSpc>
                <a:spcPct val="150000"/>
              </a:lnSpc>
              <a:buFont typeface="Wingdings" panose="05000000000000000000" pitchFamily="2" charset="2"/>
              <a:buChar char="q"/>
            </a:pPr>
            <a:r>
              <a:rPr lang="en-ZA" sz="1400" dirty="0"/>
              <a:t>Coal Sector and Chrome Sector reports were developed to strategically guide these sectors into a sustainable future – technology and beneficiation</a:t>
            </a:r>
          </a:p>
          <a:p>
            <a:pPr marL="214313" indent="-214313" algn="just" fontAlgn="b">
              <a:lnSpc>
                <a:spcPct val="150000"/>
              </a:lnSpc>
              <a:buFont typeface="Wingdings" panose="05000000000000000000" pitchFamily="2" charset="2"/>
              <a:buChar char="q"/>
            </a:pPr>
            <a:r>
              <a:rPr lang="en-ZA" sz="1400" dirty="0"/>
              <a:t>On the viability of shale gas exploration in the Karoo, </a:t>
            </a:r>
          </a:p>
          <a:p>
            <a:pPr marL="557213" lvl="1" indent="-214313" algn="just" fontAlgn="b">
              <a:lnSpc>
                <a:spcPct val="150000"/>
              </a:lnSpc>
              <a:buFont typeface="Wingdings" panose="05000000000000000000" pitchFamily="2" charset="2"/>
              <a:buChar char="q"/>
            </a:pPr>
            <a:r>
              <a:rPr lang="en-ZA" sz="1400" dirty="0"/>
              <a:t>The Department is currently engaged in a process of environmental authorisation for the drilling of a 3.5 km deep vertical stratigraphic borehole. </a:t>
            </a:r>
          </a:p>
          <a:p>
            <a:pPr marL="557213" lvl="1" indent="-214313" algn="just" fontAlgn="b">
              <a:lnSpc>
                <a:spcPct val="150000"/>
              </a:lnSpc>
              <a:buFont typeface="Wingdings" panose="05000000000000000000" pitchFamily="2" charset="2"/>
              <a:buChar char="q"/>
            </a:pPr>
            <a:r>
              <a:rPr lang="en-ZA" sz="1400" dirty="0"/>
              <a:t>The information collected from this borehole will be critical in determining the economic and environmental feasibility of shale gas exploration in South Africa</a:t>
            </a:r>
            <a:endParaRPr lang="en-US" sz="1400" b="1" dirty="0"/>
          </a:p>
        </p:txBody>
      </p:sp>
    </p:spTree>
    <p:extLst>
      <p:ext uri="{BB962C8B-B14F-4D97-AF65-F5344CB8AC3E}">
        <p14:creationId xmlns:p14="http://schemas.microsoft.com/office/powerpoint/2010/main" xmlns="" val="1974621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677" y="1522451"/>
            <a:ext cx="8967158" cy="3559586"/>
          </a:xfrm>
        </p:spPr>
        <p:txBody>
          <a:bodyPr>
            <a:normAutofit/>
          </a:bodyPr>
          <a:lstStyle/>
          <a:p>
            <a:r>
              <a:rPr lang="en-ZA" sz="12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58</a:t>
            </a:fld>
            <a:endParaRPr lang="en-ZA" dirty="0"/>
          </a:p>
        </p:txBody>
      </p:sp>
      <p:sp>
        <p:nvSpPr>
          <p:cNvPr id="5" name="Rectangle 4"/>
          <p:cNvSpPr/>
          <p:nvPr/>
        </p:nvSpPr>
        <p:spPr>
          <a:xfrm>
            <a:off x="71168" y="1522451"/>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100" dirty="0">
                <a:solidFill>
                  <a:schemeClr val="bg1"/>
                </a:solidFill>
              </a:rPr>
              <a:t>HIGHLIGHTS – Strategic Outcome Oriented Goals</a:t>
            </a:r>
          </a:p>
        </p:txBody>
      </p:sp>
      <p:sp>
        <p:nvSpPr>
          <p:cNvPr id="4" name="Rectangle 3"/>
          <p:cNvSpPr/>
          <p:nvPr/>
        </p:nvSpPr>
        <p:spPr>
          <a:xfrm>
            <a:off x="314753" y="1577656"/>
            <a:ext cx="8476550" cy="4247317"/>
          </a:xfrm>
          <a:prstGeom prst="rect">
            <a:avLst/>
          </a:prstGeom>
        </p:spPr>
        <p:txBody>
          <a:bodyPr wrap="square">
            <a:spAutoFit/>
          </a:bodyPr>
          <a:lstStyle/>
          <a:p>
            <a:pPr fontAlgn="b">
              <a:lnSpc>
                <a:spcPct val="150000"/>
              </a:lnSpc>
            </a:pPr>
            <a:r>
              <a:rPr lang="en-ZA" sz="2000" b="1" dirty="0"/>
              <a:t>Outcome 10: Protect and enhance our environmental assets and natural resources</a:t>
            </a:r>
            <a:endParaRPr lang="en-ZA" sz="2000" dirty="0"/>
          </a:p>
          <a:p>
            <a:pPr marL="214313" indent="-214313" fontAlgn="b">
              <a:lnSpc>
                <a:spcPct val="150000"/>
              </a:lnSpc>
              <a:buFont typeface="Wingdings" panose="05000000000000000000" pitchFamily="2" charset="2"/>
              <a:buChar char="q"/>
            </a:pPr>
            <a:r>
              <a:rPr lang="en-ZA" sz="2000" dirty="0"/>
              <a:t>The department managed to rehabilitate 3 asbestos mine, </a:t>
            </a:r>
          </a:p>
          <a:p>
            <a:pPr marL="557213" lvl="1" indent="-214313" fontAlgn="b">
              <a:lnSpc>
                <a:spcPct val="150000"/>
              </a:lnSpc>
              <a:buFont typeface="Wingdings" panose="05000000000000000000" pitchFamily="2" charset="2"/>
              <a:buChar char="q"/>
            </a:pPr>
            <a:r>
              <a:rPr lang="en-ZA" sz="2000" dirty="0" err="1"/>
              <a:t>Steelpoort</a:t>
            </a:r>
            <a:r>
              <a:rPr lang="en-ZA" sz="2000" dirty="0"/>
              <a:t>  and Streatham in the Limpopo Province, and</a:t>
            </a:r>
          </a:p>
          <a:p>
            <a:pPr marL="557213" lvl="1" indent="-214313" fontAlgn="b">
              <a:lnSpc>
                <a:spcPct val="150000"/>
              </a:lnSpc>
              <a:buFont typeface="Wingdings" panose="05000000000000000000" pitchFamily="2" charset="2"/>
              <a:buChar char="q"/>
            </a:pPr>
            <a:r>
              <a:rPr lang="en-ZA" sz="2000" dirty="0" err="1"/>
              <a:t>Msauli</a:t>
            </a:r>
            <a:r>
              <a:rPr lang="en-ZA" sz="2000" dirty="0"/>
              <a:t> in the Mpumalanga Province.</a:t>
            </a:r>
          </a:p>
          <a:p>
            <a:pPr lvl="1" fontAlgn="b">
              <a:lnSpc>
                <a:spcPct val="150000"/>
              </a:lnSpc>
            </a:pPr>
            <a:endParaRPr lang="en-ZA" sz="2000" dirty="0"/>
          </a:p>
          <a:p>
            <a:pPr marL="214313" indent="-214313" fontAlgn="b">
              <a:lnSpc>
                <a:spcPct val="150000"/>
              </a:lnSpc>
              <a:buFont typeface="Wingdings" panose="05000000000000000000" pitchFamily="2" charset="2"/>
              <a:buChar char="q"/>
            </a:pPr>
            <a:r>
              <a:rPr lang="en-ZA" sz="2000" dirty="0"/>
              <a:t>A total of 61 mine shafts were sealed in Gauteng, Limpopo and Kwazulu-Natal</a:t>
            </a:r>
            <a:endParaRPr lang="en-ZA" sz="2000" dirty="0">
              <a:solidFill>
                <a:srgbClr val="FF0000"/>
              </a:solidFill>
            </a:endParaRPr>
          </a:p>
          <a:p>
            <a:pPr fontAlgn="b">
              <a:lnSpc>
                <a:spcPct val="150000"/>
              </a:lnSpc>
            </a:pPr>
            <a:endParaRPr lang="en-US" sz="2000" b="1" dirty="0"/>
          </a:p>
          <a:p>
            <a:pPr fontAlgn="b">
              <a:lnSpc>
                <a:spcPct val="150000"/>
              </a:lnSpc>
            </a:pPr>
            <a:endParaRPr lang="en-US" sz="2000" b="1" dirty="0"/>
          </a:p>
        </p:txBody>
      </p:sp>
    </p:spTree>
    <p:extLst>
      <p:ext uri="{BB962C8B-B14F-4D97-AF65-F5344CB8AC3E}">
        <p14:creationId xmlns:p14="http://schemas.microsoft.com/office/powerpoint/2010/main" xmlns="" val="222918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ABCB8BA-263F-40FC-972E-9166A85267C6}"/>
              </a:ext>
            </a:extLst>
          </p:cNvPr>
          <p:cNvSpPr>
            <a:spLocks noGrp="1"/>
          </p:cNvSpPr>
          <p:nvPr>
            <p:ph type="ctrTitle"/>
          </p:nvPr>
        </p:nvSpPr>
        <p:spPr/>
        <p:txBody>
          <a:bodyPr>
            <a:normAutofit/>
          </a:bodyPr>
          <a:lstStyle/>
          <a:p>
            <a:pPr algn="ctr"/>
            <a:r>
              <a:rPr lang="en-ZA" sz="3000" b="1" dirty="0"/>
              <a:t>PART B – PERFORMANCE INFORMATION</a:t>
            </a:r>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59</a:t>
            </a:fld>
            <a:endParaRPr lang="en-ZA" dirty="0"/>
          </a:p>
        </p:txBody>
      </p:sp>
    </p:spTree>
    <p:extLst>
      <p:ext uri="{BB962C8B-B14F-4D97-AF65-F5344CB8AC3E}">
        <p14:creationId xmlns:p14="http://schemas.microsoft.com/office/powerpoint/2010/main" xmlns="" val="363448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828675"/>
            <a:ext cx="7772400" cy="433388"/>
          </a:xfrm>
        </p:spPr>
        <p:txBody>
          <a:bodyPr anchor="t"/>
          <a:lstStyle/>
          <a:p>
            <a:pPr algn="l" eaLnBrk="1" hangingPunct="1"/>
            <a:r>
              <a:rPr lang="en-US" altLang="en-US" sz="2400" b="1">
                <a:solidFill>
                  <a:schemeClr val="bg1"/>
                </a:solidFill>
                <a:latin typeface="Century Gothic" pitchFamily="34" charset="0"/>
                <a:ea typeface="Century Gothic" pitchFamily="34" charset="0"/>
                <a:cs typeface="Century Gothic" pitchFamily="34" charset="0"/>
              </a:rPr>
              <a:t>Introduction</a:t>
            </a:r>
          </a:p>
        </p:txBody>
      </p:sp>
      <p:sp>
        <p:nvSpPr>
          <p:cNvPr id="4099" name="Content Placeholder 2"/>
          <p:cNvSpPr txBox="1">
            <a:spLocks/>
          </p:cNvSpPr>
          <p:nvPr/>
        </p:nvSpPr>
        <p:spPr bwMode="auto">
          <a:xfrm>
            <a:off x="352425" y="1362075"/>
            <a:ext cx="8294688"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fontAlgn="auto" hangingPunct="1">
              <a:lnSpc>
                <a:spcPct val="150000"/>
              </a:lnSpc>
              <a:spcBef>
                <a:spcPct val="20000"/>
              </a:spcBef>
              <a:spcAft>
                <a:spcPts val="0"/>
              </a:spcAft>
              <a:buFont typeface="Arial" panose="020B0604020202020204" pitchFamily="34" charset="0"/>
              <a:buNone/>
              <a:defRPr/>
            </a:pPr>
            <a:r>
              <a:rPr lang="en-ZA" sz="1600" dirty="0">
                <a:solidFill>
                  <a:prstClr val="black"/>
                </a:solidFill>
                <a:latin typeface="Arial" panose="020B0604020202020204" pitchFamily="34" charset="0"/>
                <a:cs typeface="Arial" panose="020B0604020202020204" pitchFamily="34" charset="0"/>
              </a:rPr>
              <a:t>This presentation reflects on the following:</a:t>
            </a:r>
          </a:p>
          <a:p>
            <a:pPr marL="800100" lvl="1" indent="-342900" algn="just" eaLnBrk="1" fontAlgn="auto" hangingPunct="1">
              <a:lnSpc>
                <a:spcPct val="150000"/>
              </a:lnSpc>
              <a:spcBef>
                <a:spcPct val="20000"/>
              </a:spcBef>
              <a:spcAft>
                <a:spcPts val="0"/>
              </a:spcAft>
              <a:buFont typeface="+mj-lt"/>
              <a:buAutoNum type="arabicPeriod"/>
              <a:defRPr/>
            </a:pPr>
            <a:r>
              <a:rPr lang="en-ZA" sz="1600" dirty="0">
                <a:solidFill>
                  <a:prstClr val="black"/>
                </a:solidFill>
                <a:latin typeface="Arial" panose="020B0604020202020204" pitchFamily="34" charset="0"/>
                <a:cs typeface="Arial" panose="020B0604020202020204" pitchFamily="34" charset="0"/>
              </a:rPr>
              <a:t>The Non-financial and Financial performance information of the Department of Energy (DoE) for the 2019/20 financial year as contained in the Audited Annual Report.  </a:t>
            </a:r>
          </a:p>
          <a:p>
            <a:pPr marL="0" indent="0" algn="just" eaLnBrk="1" fontAlgn="auto" hangingPunct="1">
              <a:lnSpc>
                <a:spcPct val="150000"/>
              </a:lnSpc>
              <a:spcBef>
                <a:spcPct val="20000"/>
              </a:spcBef>
              <a:spcAft>
                <a:spcPts val="0"/>
              </a:spcAft>
              <a:buFont typeface="Arial" panose="020B0604020202020204" pitchFamily="34" charset="0"/>
              <a:buNone/>
              <a:defRPr/>
            </a:pPr>
            <a:endParaRPr lang="en-ZA" sz="800" dirty="0">
              <a:solidFill>
                <a:prstClr val="black"/>
              </a:solidFill>
              <a:latin typeface="Arial" panose="020B0604020202020204" pitchFamily="34" charset="0"/>
              <a:cs typeface="Arial" panose="020B0604020202020204" pitchFamily="34" charset="0"/>
            </a:endParaRPr>
          </a:p>
          <a:p>
            <a:pPr marL="0" indent="0" algn="just" eaLnBrk="1" fontAlgn="auto" hangingPunct="1">
              <a:lnSpc>
                <a:spcPct val="150000"/>
              </a:lnSpc>
              <a:spcBef>
                <a:spcPct val="20000"/>
              </a:spcBef>
              <a:spcAft>
                <a:spcPts val="0"/>
              </a:spcAft>
              <a:buFont typeface="Arial" panose="020B0604020202020204" pitchFamily="34" charset="0"/>
              <a:buNone/>
              <a:defRPr/>
            </a:pPr>
            <a:r>
              <a:rPr lang="en-ZA" sz="1600" dirty="0">
                <a:solidFill>
                  <a:prstClr val="black"/>
                </a:solidFill>
                <a:latin typeface="Arial" panose="020B0604020202020204" pitchFamily="34" charset="0"/>
                <a:cs typeface="Arial" panose="020B0604020202020204" pitchFamily="34" charset="0"/>
              </a:rPr>
              <a:t>DoE implements its Annual Performance Plan (APP) through six programmes; </a:t>
            </a:r>
          </a:p>
          <a:p>
            <a:pPr marL="742950" lvl="1" indent="-285750" algn="just" eaLnBrk="1" fontAlgn="auto" hangingPunct="1">
              <a:lnSpc>
                <a:spcPct val="150000"/>
              </a:lnSpc>
              <a:spcBef>
                <a:spcPct val="20000"/>
              </a:spcBef>
              <a:spcAft>
                <a:spcPts val="0"/>
              </a:spcAft>
              <a:buFont typeface="Wingdings" panose="05000000000000000000" pitchFamily="2" charset="2"/>
              <a:buChar char="ü"/>
              <a:defRPr/>
            </a:pPr>
            <a:r>
              <a:rPr lang="en-ZA" sz="1600" dirty="0">
                <a:solidFill>
                  <a:prstClr val="black"/>
                </a:solidFill>
                <a:latin typeface="Arial" panose="020B0604020202020204" pitchFamily="34" charset="0"/>
                <a:cs typeface="Arial" panose="020B0604020202020204" pitchFamily="34" charset="0"/>
              </a:rPr>
              <a:t>Programme 1 – Administration, </a:t>
            </a:r>
          </a:p>
          <a:p>
            <a:pPr marL="742950" lvl="1" indent="-285750" algn="just" eaLnBrk="1" fontAlgn="auto" hangingPunct="1">
              <a:lnSpc>
                <a:spcPct val="150000"/>
              </a:lnSpc>
              <a:spcBef>
                <a:spcPct val="20000"/>
              </a:spcBef>
              <a:spcAft>
                <a:spcPts val="0"/>
              </a:spcAft>
              <a:buFont typeface="Wingdings" panose="05000000000000000000" pitchFamily="2" charset="2"/>
              <a:buChar char="ü"/>
              <a:defRPr/>
            </a:pPr>
            <a:r>
              <a:rPr lang="en-ZA" sz="1600" dirty="0">
                <a:solidFill>
                  <a:prstClr val="black"/>
                </a:solidFill>
                <a:latin typeface="Arial" panose="020B0604020202020204" pitchFamily="34" charset="0"/>
                <a:cs typeface="Arial" panose="020B0604020202020204" pitchFamily="34" charset="0"/>
              </a:rPr>
              <a:t>Programme 2 – Energy Policy and Planning, </a:t>
            </a:r>
          </a:p>
          <a:p>
            <a:pPr marL="742950" lvl="1" indent="-285750" algn="just" eaLnBrk="1" fontAlgn="auto" hangingPunct="1">
              <a:lnSpc>
                <a:spcPct val="150000"/>
              </a:lnSpc>
              <a:spcBef>
                <a:spcPct val="20000"/>
              </a:spcBef>
              <a:spcAft>
                <a:spcPts val="0"/>
              </a:spcAft>
              <a:buFont typeface="Wingdings" panose="05000000000000000000" pitchFamily="2" charset="2"/>
              <a:buChar char="ü"/>
              <a:defRPr/>
            </a:pPr>
            <a:r>
              <a:rPr lang="en-ZA" sz="1600" dirty="0">
                <a:solidFill>
                  <a:prstClr val="black"/>
                </a:solidFill>
                <a:latin typeface="Arial" panose="020B0604020202020204" pitchFamily="34" charset="0"/>
                <a:cs typeface="Arial" panose="020B0604020202020204" pitchFamily="34" charset="0"/>
              </a:rPr>
              <a:t>Programme 3 – Petroleum &amp; Petroleum Products Regulation, </a:t>
            </a:r>
          </a:p>
          <a:p>
            <a:pPr marL="742950" lvl="1" indent="-285750" algn="just" eaLnBrk="1" fontAlgn="auto" hangingPunct="1">
              <a:lnSpc>
                <a:spcPct val="150000"/>
              </a:lnSpc>
              <a:spcBef>
                <a:spcPct val="20000"/>
              </a:spcBef>
              <a:spcAft>
                <a:spcPts val="0"/>
              </a:spcAft>
              <a:buFont typeface="Wingdings" panose="05000000000000000000" pitchFamily="2" charset="2"/>
              <a:buChar char="ü"/>
              <a:defRPr/>
            </a:pPr>
            <a:r>
              <a:rPr lang="en-ZA" sz="1600" dirty="0">
                <a:solidFill>
                  <a:prstClr val="black"/>
                </a:solidFill>
                <a:latin typeface="Arial" panose="020B0604020202020204" pitchFamily="34" charset="0"/>
                <a:cs typeface="Arial" panose="020B0604020202020204" pitchFamily="34" charset="0"/>
              </a:rPr>
              <a:t>Programme 4 – Electrification &amp; Energy Programme and Projects, </a:t>
            </a:r>
          </a:p>
          <a:p>
            <a:pPr marL="742950" lvl="1" indent="-285750" algn="just" eaLnBrk="1" fontAlgn="auto" hangingPunct="1">
              <a:lnSpc>
                <a:spcPct val="150000"/>
              </a:lnSpc>
              <a:spcBef>
                <a:spcPct val="20000"/>
              </a:spcBef>
              <a:spcAft>
                <a:spcPts val="0"/>
              </a:spcAft>
              <a:buFont typeface="Wingdings" panose="05000000000000000000" pitchFamily="2" charset="2"/>
              <a:buChar char="ü"/>
              <a:defRPr/>
            </a:pPr>
            <a:r>
              <a:rPr lang="en-ZA" sz="1600" dirty="0">
                <a:solidFill>
                  <a:prstClr val="black"/>
                </a:solidFill>
                <a:latin typeface="Arial" panose="020B0604020202020204" pitchFamily="34" charset="0"/>
                <a:cs typeface="Arial" panose="020B0604020202020204" pitchFamily="34" charset="0"/>
              </a:rPr>
              <a:t>Programme 5 – Nuclear Energy and </a:t>
            </a:r>
          </a:p>
          <a:p>
            <a:pPr marL="742950" lvl="1" indent="-285750" algn="just" eaLnBrk="1" fontAlgn="auto" hangingPunct="1">
              <a:lnSpc>
                <a:spcPct val="150000"/>
              </a:lnSpc>
              <a:spcBef>
                <a:spcPct val="20000"/>
              </a:spcBef>
              <a:spcAft>
                <a:spcPts val="0"/>
              </a:spcAft>
              <a:buFont typeface="Wingdings" panose="05000000000000000000" pitchFamily="2" charset="2"/>
              <a:buChar char="ü"/>
              <a:defRPr/>
            </a:pPr>
            <a:r>
              <a:rPr lang="en-ZA" sz="1600" dirty="0">
                <a:solidFill>
                  <a:prstClr val="black"/>
                </a:solidFill>
                <a:latin typeface="Arial" panose="020B0604020202020204" pitchFamily="34" charset="0"/>
                <a:cs typeface="Arial" panose="020B0604020202020204" pitchFamily="34" charset="0"/>
              </a:rPr>
              <a:t>Programme 6 – Clean Energy.</a:t>
            </a:r>
          </a:p>
          <a:p>
            <a:pPr algn="just" eaLnBrk="1" hangingPunct="1">
              <a:lnSpc>
                <a:spcPct val="110000"/>
              </a:lnSpc>
              <a:defRPr/>
            </a:pPr>
            <a:endPar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 name="Slide Number Placeholder 1"/>
          <p:cNvSpPr>
            <a:spLocks noGrp="1"/>
          </p:cNvSpPr>
          <p:nvPr>
            <p:ph type="sldNum" sz="quarter" idx="12"/>
          </p:nvPr>
        </p:nvSpPr>
        <p:spPr>
          <a:xfrm>
            <a:off x="6457950" y="6188075"/>
            <a:ext cx="2298700" cy="533400"/>
          </a:xfrm>
        </p:spPr>
        <p:txBody>
          <a:bodyPr/>
          <a:lstStyle/>
          <a:p>
            <a:fld id="{BB185F6C-1FE1-4E52-B186-E7E58ACEDC1F}" type="slidenum">
              <a:rPr lang="en-US" b="1"/>
              <a:pPr/>
              <a:t>6</a:t>
            </a:fld>
            <a:endParaRPr lang="en-US"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110613" y="661307"/>
            <a:ext cx="8958325" cy="692497"/>
          </a:xfrm>
          <a:prstGeom prst="rect">
            <a:avLst/>
          </a:prstGeom>
          <a:noFill/>
          <a:ln w="9525">
            <a:noFill/>
            <a:miter lim="800000"/>
            <a:headEnd/>
            <a:tailEnd/>
          </a:ln>
        </p:spPr>
        <p:txBody>
          <a:bodyPr wrap="square">
            <a:spAutoFit/>
          </a:bodyPr>
          <a:lstStyle/>
          <a:p>
            <a:pPr algn="ctr" fontAlgn="b"/>
            <a:endParaRPr lang="en-ZA" sz="1500" b="1" dirty="0">
              <a:solidFill>
                <a:schemeClr val="bg1"/>
              </a:solidFill>
            </a:endParaRPr>
          </a:p>
          <a:p>
            <a:pPr algn="ctr" fontAlgn="b"/>
            <a:r>
              <a:rPr lang="en-ZA" sz="2400" b="1" dirty="0">
                <a:solidFill>
                  <a:schemeClr val="bg1"/>
                </a:solidFill>
              </a:rPr>
              <a:t>Summary of performance as at end of 31 March 2020</a:t>
            </a:r>
            <a:endParaRPr lang="en-US" b="1" dirty="0">
              <a:solidFill>
                <a:schemeClr val="bg1"/>
              </a:solidFill>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062337699"/>
              </p:ext>
            </p:extLst>
          </p:nvPr>
        </p:nvGraphicFramePr>
        <p:xfrm>
          <a:off x="378821" y="1557167"/>
          <a:ext cx="8399421" cy="4974261"/>
        </p:xfrm>
        <a:graphic>
          <a:graphicData uri="http://schemas.openxmlformats.org/drawingml/2006/table">
            <a:tbl>
              <a:tblPr firstRow="1" bandRow="1">
                <a:tableStyleId>{5C22544A-7EE6-4342-B048-85BDC9FD1C3A}</a:tableStyleId>
              </a:tblPr>
              <a:tblGrid>
                <a:gridCol w="3087064">
                  <a:extLst>
                    <a:ext uri="{9D8B030D-6E8A-4147-A177-3AD203B41FA5}">
                      <a16:colId xmlns:a16="http://schemas.microsoft.com/office/drawing/2014/main" xmlns="" val="20000"/>
                    </a:ext>
                  </a:extLst>
                </a:gridCol>
                <a:gridCol w="1210869">
                  <a:extLst>
                    <a:ext uri="{9D8B030D-6E8A-4147-A177-3AD203B41FA5}">
                      <a16:colId xmlns:a16="http://schemas.microsoft.com/office/drawing/2014/main" xmlns="" val="20001"/>
                    </a:ext>
                  </a:extLst>
                </a:gridCol>
                <a:gridCol w="1025372">
                  <a:extLst>
                    <a:ext uri="{9D8B030D-6E8A-4147-A177-3AD203B41FA5}">
                      <a16:colId xmlns:a16="http://schemas.microsoft.com/office/drawing/2014/main" xmlns="" val="20002"/>
                    </a:ext>
                  </a:extLst>
                </a:gridCol>
                <a:gridCol w="1025372">
                  <a:extLst>
                    <a:ext uri="{9D8B030D-6E8A-4147-A177-3AD203B41FA5}">
                      <a16:colId xmlns:a16="http://schemas.microsoft.com/office/drawing/2014/main" xmlns="" val="20003"/>
                    </a:ext>
                  </a:extLst>
                </a:gridCol>
                <a:gridCol w="1025372">
                  <a:extLst>
                    <a:ext uri="{9D8B030D-6E8A-4147-A177-3AD203B41FA5}">
                      <a16:colId xmlns:a16="http://schemas.microsoft.com/office/drawing/2014/main" xmlns="" val="20004"/>
                    </a:ext>
                  </a:extLst>
                </a:gridCol>
                <a:gridCol w="1025372">
                  <a:extLst>
                    <a:ext uri="{9D8B030D-6E8A-4147-A177-3AD203B41FA5}">
                      <a16:colId xmlns:a16="http://schemas.microsoft.com/office/drawing/2014/main" xmlns="" val="20005"/>
                    </a:ext>
                  </a:extLst>
                </a:gridCol>
              </a:tblGrid>
              <a:tr h="580814">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600" b="1" i="0" u="none" strike="noStrike" dirty="0">
                          <a:solidFill>
                            <a:srgbClr val="000000"/>
                          </a:solidFill>
                          <a:effectLst/>
                          <a:latin typeface="+mn-lt"/>
                        </a:rPr>
                        <a:t>Branches</a:t>
                      </a:r>
                    </a:p>
                    <a:p>
                      <a:pPr algn="ctr" fontAlgn="ctr"/>
                      <a:endParaRPr lang="en-ZA" sz="1600" b="1" i="0" u="none" strike="noStrike" dirty="0">
                        <a:solidFill>
                          <a:srgbClr val="000000"/>
                        </a:solidFill>
                        <a:effectLst/>
                        <a:latin typeface="+mn-lt"/>
                      </a:endParaRPr>
                    </a:p>
                  </a:txBody>
                  <a:tcPr marL="7144" marR="7144" marT="7144" marB="0" anchor="ctr">
                    <a:solidFill>
                      <a:srgbClr val="00B050"/>
                    </a:solidFill>
                  </a:tcPr>
                </a:tc>
                <a:tc gridSpan="5">
                  <a:txBody>
                    <a:bodyPr/>
                    <a:lstStyle/>
                    <a:p>
                      <a:pPr algn="ctr" fontAlgn="ctr"/>
                      <a:r>
                        <a:rPr lang="en-ZA" sz="1600" b="1" i="0" u="none" strike="noStrike" dirty="0">
                          <a:solidFill>
                            <a:srgbClr val="000000"/>
                          </a:solidFill>
                          <a:effectLst/>
                          <a:latin typeface="+mn-lt"/>
                        </a:rPr>
                        <a:t>AUDITED</a:t>
                      </a:r>
                      <a:r>
                        <a:rPr lang="en-ZA" sz="1600" b="1" i="0" u="none" strike="noStrike" baseline="0" dirty="0">
                          <a:solidFill>
                            <a:srgbClr val="000000"/>
                          </a:solidFill>
                          <a:effectLst/>
                          <a:latin typeface="+mn-lt"/>
                        </a:rPr>
                        <a:t> PERFORMANCE INFORMATION RESULTS</a:t>
                      </a:r>
                      <a:endParaRPr lang="en-ZA" sz="1600" b="1" i="0" u="none" strike="noStrike" dirty="0">
                        <a:solidFill>
                          <a:srgbClr val="000000"/>
                        </a:solidFill>
                        <a:effectLst/>
                        <a:latin typeface="+mn-lt"/>
                      </a:endParaRPr>
                    </a:p>
                  </a:txBody>
                  <a:tcPr marL="7144" marR="7144" marT="7144" marB="0" anchor="ctr">
                    <a:solidFill>
                      <a:srgbClr val="00B050"/>
                    </a:solidFill>
                  </a:tcPr>
                </a:tc>
                <a:tc hMerge="1">
                  <a:txBody>
                    <a:bodyPr/>
                    <a:lstStyle/>
                    <a:p>
                      <a:pPr algn="ctr" fontAlgn="ctr"/>
                      <a:endParaRPr lang="en-ZA" sz="1400" b="1" i="0" u="none" strike="noStrike" dirty="0">
                        <a:solidFill>
                          <a:srgbClr val="000000"/>
                        </a:solidFill>
                        <a:effectLst/>
                        <a:latin typeface="+mn-lt"/>
                      </a:endParaRPr>
                    </a:p>
                  </a:txBody>
                  <a:tcPr marL="9525" marR="9525" marT="9525" marB="0" anchor="ctr"/>
                </a:tc>
                <a:tc hMerge="1">
                  <a:txBody>
                    <a:bodyPr/>
                    <a:lstStyle/>
                    <a:p>
                      <a:pPr algn="ctr" fontAlgn="ctr"/>
                      <a:endParaRPr lang="en-ZA" sz="1400" b="1" i="0" u="none" strike="noStrike" dirty="0">
                        <a:solidFill>
                          <a:srgbClr val="000000"/>
                        </a:solidFill>
                        <a:effectLst/>
                        <a:latin typeface="+mn-lt"/>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mn-lt"/>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ZA"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0"/>
                  </a:ext>
                </a:extLst>
              </a:tr>
              <a:tr h="505798">
                <a:tc vMerge="1">
                  <a:txBody>
                    <a:bodyPr/>
                    <a:lstStyle/>
                    <a:p>
                      <a:pPr algn="ctr" fontAlgn="ctr"/>
                      <a:endParaRPr lang="en-ZA" sz="1400" b="1" i="0" u="none" strike="noStrike" dirty="0">
                        <a:solidFill>
                          <a:srgbClr val="000000"/>
                        </a:solidFill>
                        <a:effectLst/>
                        <a:latin typeface="+mn-lt"/>
                      </a:endParaRPr>
                    </a:p>
                  </a:txBody>
                  <a:tcPr marL="9525" marR="9525" marT="9525" marB="0" anchor="ctr"/>
                </a:tc>
                <a:tc>
                  <a:txBody>
                    <a:bodyPr/>
                    <a:lstStyle/>
                    <a:p>
                      <a:pPr algn="ctr" fontAlgn="ctr"/>
                      <a:r>
                        <a:rPr lang="en-ZA" sz="1200" b="1" i="0" u="none" strike="noStrike" dirty="0">
                          <a:solidFill>
                            <a:srgbClr val="000000"/>
                          </a:solidFill>
                          <a:effectLst/>
                          <a:latin typeface="+mn-lt"/>
                        </a:rPr>
                        <a:t>31 March 2016</a:t>
                      </a:r>
                    </a:p>
                  </a:txBody>
                  <a:tcPr marL="7144" marR="7144" marT="7144" marB="0" anchor="ctr"/>
                </a:tc>
                <a:tc>
                  <a:txBody>
                    <a:bodyPr/>
                    <a:lstStyle/>
                    <a:p>
                      <a:pPr algn="ctr" fontAlgn="ctr"/>
                      <a:r>
                        <a:rPr lang="en-ZA" sz="1200" b="1" i="0" u="none" strike="noStrike" dirty="0">
                          <a:solidFill>
                            <a:srgbClr val="000000"/>
                          </a:solidFill>
                          <a:effectLst/>
                          <a:latin typeface="+mn-lt"/>
                        </a:rPr>
                        <a:t>31 March 2017</a:t>
                      </a: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mn-lt"/>
                        </a:rPr>
                        <a:t>31 March 2018</a:t>
                      </a: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mn-lt"/>
                        </a:rPr>
                        <a:t>31 March 2019</a:t>
                      </a: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mn-lt"/>
                        </a:rPr>
                        <a:t>31 March 2020</a:t>
                      </a:r>
                    </a:p>
                  </a:txBody>
                  <a:tcPr marL="7144" marR="7144" marT="7144" marB="0" anchor="ctr"/>
                </a:tc>
                <a:extLst>
                  <a:ext uri="{0D108BD9-81ED-4DB2-BD59-A6C34878D82A}">
                    <a16:rowId xmlns:a16="http://schemas.microsoft.com/office/drawing/2014/main" xmlns="" val="10001"/>
                  </a:ext>
                </a:extLst>
              </a:tr>
              <a:tr h="402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i="0" u="none" strike="noStrike" dirty="0">
                          <a:solidFill>
                            <a:schemeClr val="tx1"/>
                          </a:solidFill>
                          <a:effectLst/>
                          <a:latin typeface="Arial" panose="020B0604020202020204" pitchFamily="34" charset="0"/>
                          <a:cs typeface="Arial" panose="020B0604020202020204" pitchFamily="34" charset="0"/>
                        </a:rPr>
                        <a:t>Departmental Performance</a:t>
                      </a:r>
                    </a:p>
                  </a:txBody>
                  <a:tcPr marL="68580" marR="68580" marT="34290" marB="34290"/>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81.7%</a:t>
                      </a:r>
                    </a:p>
                  </a:txBody>
                  <a:tcPr marL="7144" marR="7144" marT="7144" marB="0" anchor="b"/>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84.0%</a:t>
                      </a:r>
                    </a:p>
                  </a:txBody>
                  <a:tcPr marL="7144" marR="7144" marT="7144" marB="0" anchor="b"/>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81.3%</a:t>
                      </a:r>
                    </a:p>
                  </a:txBody>
                  <a:tcPr marL="7144" marR="7144" marT="7144" marB="0" anchor="b"/>
                </a:tc>
                <a:tc>
                  <a:txBody>
                    <a:bodyPr/>
                    <a:lstStyle/>
                    <a:p>
                      <a:pPr algn="ctr" fontAlgn="b"/>
                      <a:r>
                        <a:rPr lang="en-ZA" sz="1400" b="1" i="0" u="none" strike="noStrike" dirty="0">
                          <a:solidFill>
                            <a:schemeClr val="tx1"/>
                          </a:solidFill>
                          <a:effectLst/>
                          <a:latin typeface="+mn-lt"/>
                        </a:rPr>
                        <a:t>84%</a:t>
                      </a:r>
                    </a:p>
                  </a:txBody>
                  <a:tcPr marL="7144" marR="7144" marT="7144" marB="0" anchor="b"/>
                </a:tc>
                <a:tc>
                  <a:txBody>
                    <a:bodyPr/>
                    <a:lstStyle/>
                    <a:p>
                      <a:pPr algn="ctr" fontAlgn="b"/>
                      <a:r>
                        <a:rPr lang="en-ZA" sz="1400" b="1" i="0" u="none" strike="noStrike" dirty="0">
                          <a:solidFill>
                            <a:schemeClr val="tx1"/>
                          </a:solidFill>
                          <a:effectLst/>
                          <a:latin typeface="+mn-lt"/>
                        </a:rPr>
                        <a:t>85.8%</a:t>
                      </a:r>
                    </a:p>
                  </a:txBody>
                  <a:tcPr marL="7144" marR="7144" marT="7144" marB="0" anchor="b"/>
                </a:tc>
                <a:extLst>
                  <a:ext uri="{0D108BD9-81ED-4DB2-BD59-A6C34878D82A}">
                    <a16:rowId xmlns:a16="http://schemas.microsoft.com/office/drawing/2014/main" xmlns="" val="10002"/>
                  </a:ext>
                </a:extLst>
              </a:tr>
              <a:tr h="58081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i="0" u="none" strike="noStrike" baseline="0" dirty="0">
                          <a:solidFill>
                            <a:schemeClr val="tx1"/>
                          </a:solidFill>
                          <a:effectLst/>
                          <a:latin typeface="Arial" panose="020B0604020202020204" pitchFamily="34" charset="0"/>
                          <a:cs typeface="Arial" panose="020B0604020202020204" pitchFamily="34" charset="0"/>
                        </a:rPr>
                        <a:t> Breakdown of the 2019/20 Performance Information</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68580" marR="68580" marT="34290" marB="34290"/>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3"/>
                  </a:ext>
                </a:extLst>
              </a:tr>
              <a:tr h="580814">
                <a:tc gridSpan="5">
                  <a:txBody>
                    <a:bodyPr/>
                    <a:lstStyle/>
                    <a:p>
                      <a:pPr algn="l" fontAlgn="b"/>
                      <a:r>
                        <a:rPr lang="en-ZA" sz="1400" b="1" i="0" u="none" strike="noStrike" dirty="0">
                          <a:solidFill>
                            <a:schemeClr val="tx1"/>
                          </a:solidFill>
                          <a:effectLst/>
                          <a:latin typeface="Arial" panose="020B0604020202020204" pitchFamily="34" charset="0"/>
                          <a:cs typeface="Arial" panose="020B0604020202020204" pitchFamily="34" charset="0"/>
                        </a:rPr>
                        <a:t>Corporate Services</a:t>
                      </a:r>
                    </a:p>
                  </a:txBody>
                  <a:tcPr marL="7144" marR="7144" marT="7144"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a:solidFill>
                            <a:schemeClr val="tx1"/>
                          </a:solidFill>
                          <a:effectLst/>
                          <a:latin typeface="+mn-lt"/>
                        </a:rPr>
                        <a:t>96.3%</a:t>
                      </a:r>
                    </a:p>
                  </a:txBody>
                  <a:tcPr marL="7144" marR="7144" marT="7144" marB="0" anchor="b"/>
                </a:tc>
                <a:extLst>
                  <a:ext uri="{0D108BD9-81ED-4DB2-BD59-A6C34878D82A}">
                    <a16:rowId xmlns:a16="http://schemas.microsoft.com/office/drawing/2014/main" xmlns="" val="10004"/>
                  </a:ext>
                </a:extLst>
              </a:tr>
              <a:tr h="580814">
                <a:tc gridSpan="5">
                  <a:txBody>
                    <a:bodyPr/>
                    <a:lstStyle/>
                    <a:p>
                      <a:pPr algn="l" fontAlgn="b"/>
                      <a:r>
                        <a:rPr lang="en-ZA" sz="1400" b="1" i="0" u="none" strike="noStrike" dirty="0">
                          <a:solidFill>
                            <a:schemeClr val="tx1"/>
                          </a:solidFill>
                          <a:effectLst/>
                          <a:latin typeface="Arial" panose="020B0604020202020204" pitchFamily="34" charset="0"/>
                          <a:cs typeface="Arial" panose="020B0604020202020204" pitchFamily="34" charset="0"/>
                        </a:rPr>
                        <a:t>Financial Administration</a:t>
                      </a:r>
                    </a:p>
                  </a:txBody>
                  <a:tcPr marL="7144" marR="7144" marT="7144"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a:solidFill>
                            <a:schemeClr val="tx1"/>
                          </a:solidFill>
                          <a:effectLst/>
                          <a:latin typeface="+mn-lt"/>
                        </a:rPr>
                        <a:t>73.3%</a:t>
                      </a:r>
                    </a:p>
                  </a:txBody>
                  <a:tcPr marL="7144" marR="7144" marT="7144" marB="0" anchor="b"/>
                </a:tc>
                <a:extLst>
                  <a:ext uri="{0D108BD9-81ED-4DB2-BD59-A6C34878D82A}">
                    <a16:rowId xmlns:a16="http://schemas.microsoft.com/office/drawing/2014/main" xmlns="" val="10005"/>
                  </a:ext>
                </a:extLst>
              </a:tr>
              <a:tr h="580814">
                <a:tc gridSpan="5">
                  <a:txBody>
                    <a:bodyPr/>
                    <a:lstStyle/>
                    <a:p>
                      <a:pPr algn="l" fontAlgn="b"/>
                      <a:r>
                        <a:rPr lang="en-ZA" sz="1400" b="1" i="0" u="none" strike="noStrike" dirty="0">
                          <a:solidFill>
                            <a:schemeClr val="tx1"/>
                          </a:solidFill>
                          <a:effectLst/>
                          <a:latin typeface="Arial" panose="020B0604020202020204" pitchFamily="34" charset="0"/>
                          <a:cs typeface="Arial" panose="020B0604020202020204" pitchFamily="34" charset="0"/>
                        </a:rPr>
                        <a:t>Mine Health and Safety Inspectorate</a:t>
                      </a:r>
                    </a:p>
                  </a:txBody>
                  <a:tcPr marL="7144" marR="7144" marT="7144"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a:solidFill>
                            <a:schemeClr val="tx1"/>
                          </a:solidFill>
                          <a:effectLst/>
                          <a:latin typeface="+mn-lt"/>
                        </a:rPr>
                        <a:t>81.0%</a:t>
                      </a:r>
                    </a:p>
                  </a:txBody>
                  <a:tcPr marL="7144" marR="7144" marT="7144" marB="0" anchor="b"/>
                </a:tc>
                <a:extLst>
                  <a:ext uri="{0D108BD9-81ED-4DB2-BD59-A6C34878D82A}">
                    <a16:rowId xmlns:a16="http://schemas.microsoft.com/office/drawing/2014/main" xmlns="" val="10006"/>
                  </a:ext>
                </a:extLst>
              </a:tr>
              <a:tr h="580814">
                <a:tc gridSpan="5">
                  <a:txBody>
                    <a:bodyPr/>
                    <a:lstStyle/>
                    <a:p>
                      <a:pPr algn="l" fontAlgn="b"/>
                      <a:r>
                        <a:rPr lang="en-ZA" sz="1400" b="1" i="0" u="none" strike="noStrike" dirty="0">
                          <a:solidFill>
                            <a:schemeClr val="tx1"/>
                          </a:solidFill>
                          <a:effectLst/>
                          <a:latin typeface="Arial" panose="020B0604020202020204" pitchFamily="34" charset="0"/>
                          <a:cs typeface="Arial" panose="020B0604020202020204" pitchFamily="34" charset="0"/>
                        </a:rPr>
                        <a:t>Mineral Regulation</a:t>
                      </a:r>
                    </a:p>
                  </a:txBody>
                  <a:tcPr marL="7144" marR="7144" marT="7144"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a:solidFill>
                            <a:schemeClr val="tx1"/>
                          </a:solidFill>
                          <a:effectLst/>
                          <a:latin typeface="+mn-lt"/>
                        </a:rPr>
                        <a:t>76.9%</a:t>
                      </a:r>
                    </a:p>
                  </a:txBody>
                  <a:tcPr marL="7144" marR="7144" marT="7144" marB="0" anchor="b"/>
                </a:tc>
                <a:extLst>
                  <a:ext uri="{0D108BD9-81ED-4DB2-BD59-A6C34878D82A}">
                    <a16:rowId xmlns:a16="http://schemas.microsoft.com/office/drawing/2014/main" xmlns="" val="10007"/>
                  </a:ext>
                </a:extLst>
              </a:tr>
              <a:tr h="580814">
                <a:tc gridSpan="5">
                  <a:txBody>
                    <a:bodyPr/>
                    <a:lstStyle/>
                    <a:p>
                      <a:pPr algn="l" fontAlgn="b"/>
                      <a:r>
                        <a:rPr lang="en-ZA" sz="1400" b="1" i="0" u="none" strike="noStrike" dirty="0">
                          <a:solidFill>
                            <a:schemeClr val="tx1"/>
                          </a:solidFill>
                          <a:effectLst/>
                          <a:latin typeface="Arial" panose="020B0604020202020204" pitchFamily="34" charset="0"/>
                          <a:cs typeface="Arial" panose="020B0604020202020204" pitchFamily="34" charset="0"/>
                        </a:rPr>
                        <a:t>Mineral Policy and Promotion</a:t>
                      </a:r>
                    </a:p>
                  </a:txBody>
                  <a:tcPr marL="7144" marR="7144" marT="7144"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1" i="0" u="none" strike="noStrike" dirty="0">
                          <a:solidFill>
                            <a:schemeClr val="tx1"/>
                          </a:solidFill>
                          <a:effectLst/>
                          <a:latin typeface="+mn-lt"/>
                        </a:rPr>
                        <a:t>95.8%</a:t>
                      </a:r>
                    </a:p>
                  </a:txBody>
                  <a:tcPr marL="7144" marR="7144" marT="7144"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424670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384" y="1522451"/>
            <a:ext cx="8556170" cy="3984018"/>
          </a:xfrm>
        </p:spPr>
        <p:txBody>
          <a:bodyPr>
            <a:normAutofit/>
          </a:bodyPr>
          <a:lstStyle/>
          <a:p>
            <a:pPr marL="257175" indent="-257175" algn="just">
              <a:lnSpc>
                <a:spcPct val="150000"/>
              </a:lnSpc>
              <a:buFont typeface="Wingdings" panose="05000000000000000000" pitchFamily="2" charset="2"/>
              <a:buChar char="q"/>
            </a:pPr>
            <a:r>
              <a:rPr lang="en-US" sz="1800" dirty="0"/>
              <a:t>The overall audited performance attained by the department for the year under review was </a:t>
            </a:r>
            <a:r>
              <a:rPr lang="en-US" sz="1800" b="1" dirty="0"/>
              <a:t>85.8%</a:t>
            </a:r>
            <a:r>
              <a:rPr lang="en-US" sz="1800" dirty="0"/>
              <a:t> which compared favorably to </a:t>
            </a:r>
            <a:r>
              <a:rPr lang="en-US" sz="1800" b="1" dirty="0"/>
              <a:t>84% </a:t>
            </a:r>
            <a:r>
              <a:rPr lang="en-US" sz="1800" dirty="0"/>
              <a:t>achieved during the previous financial year.</a:t>
            </a:r>
          </a:p>
          <a:p>
            <a:pPr marL="257175" indent="-257175">
              <a:lnSpc>
                <a:spcPct val="150000"/>
              </a:lnSpc>
              <a:buFont typeface="Wingdings" panose="05000000000000000000" pitchFamily="2" charset="2"/>
              <a:buChar char="q"/>
            </a:pPr>
            <a:r>
              <a:rPr lang="en-US" sz="1800" dirty="0"/>
              <a:t>This performance is an improvement in comparison to the  previous financial year results.</a:t>
            </a:r>
          </a:p>
          <a:p>
            <a:pPr marL="257175" indent="-257175">
              <a:lnSpc>
                <a:spcPct val="150000"/>
              </a:lnSpc>
              <a:buFont typeface="Wingdings" panose="05000000000000000000" pitchFamily="2" charset="2"/>
              <a:buChar char="q"/>
            </a:pPr>
            <a:r>
              <a:rPr lang="en-US" sz="1800" dirty="0"/>
              <a:t>The increased performance is attributable to an improved control environment with management ensuring that all targets within their area of control are achieved in accordance to the plan.</a:t>
            </a:r>
            <a:endParaRPr lang="en-ZA" sz="18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61</a:t>
            </a:fld>
            <a:endParaRPr lang="en-ZA" dirty="0"/>
          </a:p>
        </p:txBody>
      </p:sp>
      <p:sp>
        <p:nvSpPr>
          <p:cNvPr id="4" name="Title 3"/>
          <p:cNvSpPr>
            <a:spLocks noGrp="1"/>
          </p:cNvSpPr>
          <p:nvPr>
            <p:ph type="title"/>
          </p:nvPr>
        </p:nvSpPr>
        <p:spPr/>
        <p:txBody>
          <a:bodyPr/>
          <a:lstStyle/>
          <a:p>
            <a:r>
              <a:rPr lang="en-ZA" sz="2400" dirty="0">
                <a:solidFill>
                  <a:schemeClr val="bg1"/>
                </a:solidFill>
              </a:rPr>
              <a:t>Summary of Performance (Pre-determined Objectives)</a:t>
            </a:r>
          </a:p>
        </p:txBody>
      </p:sp>
    </p:spTree>
    <p:extLst>
      <p:ext uri="{BB962C8B-B14F-4D97-AF65-F5344CB8AC3E}">
        <p14:creationId xmlns:p14="http://schemas.microsoft.com/office/powerpoint/2010/main" xmlns="" val="822178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383" y="1522452"/>
            <a:ext cx="8464732" cy="3797617"/>
          </a:xfrm>
        </p:spPr>
        <p:txBody>
          <a:bodyPr>
            <a:noAutofit/>
          </a:bodyPr>
          <a:lstStyle/>
          <a:p>
            <a:pPr marL="257175" indent="-257175">
              <a:lnSpc>
                <a:spcPct val="100000"/>
              </a:lnSpc>
              <a:buFont typeface="Wingdings" panose="05000000000000000000" pitchFamily="2" charset="2"/>
              <a:buChar char="q"/>
            </a:pPr>
            <a:r>
              <a:rPr lang="en-US" sz="1800" dirty="0"/>
              <a:t>The branch attained an overall </a:t>
            </a:r>
            <a:r>
              <a:rPr lang="en-US" sz="1800" b="1" dirty="0"/>
              <a:t>96.3% </a:t>
            </a:r>
            <a:r>
              <a:rPr lang="en-US" sz="1800" dirty="0"/>
              <a:t>on all performance indicators for the year under review. </a:t>
            </a:r>
          </a:p>
          <a:p>
            <a:pPr marL="257175" indent="-257175">
              <a:lnSpc>
                <a:spcPct val="100000"/>
              </a:lnSpc>
              <a:buFont typeface="Wingdings" panose="05000000000000000000" pitchFamily="2" charset="2"/>
              <a:buChar char="q"/>
            </a:pPr>
            <a:r>
              <a:rPr lang="en-US" sz="1800" dirty="0"/>
              <a:t>The following only target that was partially achieved and negatively contributed resulting in the </a:t>
            </a:r>
            <a:r>
              <a:rPr lang="en-US" sz="1800" b="1" u="sng" dirty="0"/>
              <a:t>final score of 96% was: </a:t>
            </a:r>
          </a:p>
          <a:p>
            <a:pPr marL="600075" lvl="1" indent="-257175">
              <a:lnSpc>
                <a:spcPct val="100000"/>
              </a:lnSpc>
              <a:buFont typeface="Wingdings" panose="05000000000000000000" pitchFamily="2" charset="2"/>
              <a:buChar char="q"/>
            </a:pPr>
            <a:r>
              <a:rPr lang="en-ZA" sz="1800" dirty="0"/>
              <a:t>Number of policies/guidelines developed and/or reviewed (Target 5  vs Actual 0)</a:t>
            </a:r>
          </a:p>
          <a:p>
            <a:pPr marL="257175" indent="-257175">
              <a:lnSpc>
                <a:spcPct val="100000"/>
              </a:lnSpc>
              <a:buFont typeface="Wingdings" panose="05000000000000000000" pitchFamily="2" charset="2"/>
              <a:buChar char="q"/>
            </a:pPr>
            <a:endParaRPr lang="en-ZA" sz="1800" dirty="0"/>
          </a:p>
          <a:p>
            <a:pPr marL="257175" indent="-257175">
              <a:lnSpc>
                <a:spcPct val="100000"/>
              </a:lnSpc>
              <a:buFont typeface="Wingdings" panose="05000000000000000000" pitchFamily="2" charset="2"/>
              <a:buChar char="q"/>
            </a:pPr>
            <a:r>
              <a:rPr lang="en-ZA" sz="1800" dirty="0"/>
              <a:t>Management remains committed to achieving planned goals and has committed to ensuring that this policies are reviewed under the DMRE as deferment was as a result of the announcement of the merger of the DMR and DoE</a:t>
            </a:r>
          </a:p>
        </p:txBody>
      </p:sp>
      <p:sp>
        <p:nvSpPr>
          <p:cNvPr id="3" name="Slide Number Placeholder 2"/>
          <p:cNvSpPr>
            <a:spLocks noGrp="1"/>
          </p:cNvSpPr>
          <p:nvPr>
            <p:ph type="sldNum" sz="quarter" idx="12"/>
          </p:nvPr>
        </p:nvSpPr>
        <p:spPr/>
        <p:txBody>
          <a:bodyPr/>
          <a:lstStyle/>
          <a:p>
            <a:fld id="{5BE59D84-FAE8-4D13-AA1D-158D5D14D02E}" type="slidenum">
              <a:rPr lang="en-ZA" smtClean="0"/>
              <a:pPr/>
              <a:t>62</a:t>
            </a:fld>
            <a:endParaRPr lang="en-ZA" dirty="0"/>
          </a:p>
        </p:txBody>
      </p:sp>
      <p:sp>
        <p:nvSpPr>
          <p:cNvPr id="4" name="Title 3"/>
          <p:cNvSpPr>
            <a:spLocks noGrp="1"/>
          </p:cNvSpPr>
          <p:nvPr>
            <p:ph type="title"/>
          </p:nvPr>
        </p:nvSpPr>
        <p:spPr/>
        <p:txBody>
          <a:bodyPr/>
          <a:lstStyle/>
          <a:p>
            <a:pPr algn="ctr"/>
            <a:r>
              <a:rPr lang="en-ZA" sz="2400" dirty="0">
                <a:solidFill>
                  <a:schemeClr val="bg1"/>
                </a:solidFill>
              </a:rPr>
              <a:t>Summary of Performance – Corporate Service</a:t>
            </a:r>
          </a:p>
        </p:txBody>
      </p:sp>
    </p:spTree>
    <p:extLst>
      <p:ext uri="{BB962C8B-B14F-4D97-AF65-F5344CB8AC3E}">
        <p14:creationId xmlns:p14="http://schemas.microsoft.com/office/powerpoint/2010/main" xmlns="" val="303147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559586"/>
          </a:xfrm>
        </p:spPr>
        <p:txBody>
          <a:bodyPr>
            <a:normAutofit/>
          </a:bodyPr>
          <a:lstStyle/>
          <a:p>
            <a:r>
              <a:rPr lang="en-ZA" sz="12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63</a:t>
            </a:fld>
            <a:endParaRPr lang="en-ZA" dirty="0"/>
          </a:p>
        </p:txBody>
      </p:sp>
      <p:sp>
        <p:nvSpPr>
          <p:cNvPr id="5" name="Rectangle 4"/>
          <p:cNvSpPr/>
          <p:nvPr/>
        </p:nvSpPr>
        <p:spPr>
          <a:xfrm>
            <a:off x="88421" y="1298273"/>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400" dirty="0">
                <a:solidFill>
                  <a:schemeClr val="bg1"/>
                </a:solidFill>
              </a:rPr>
              <a:t>Highlights – Corporate Services</a:t>
            </a:r>
          </a:p>
        </p:txBody>
      </p:sp>
      <p:sp>
        <p:nvSpPr>
          <p:cNvPr id="4" name="Rectangle 3"/>
          <p:cNvSpPr/>
          <p:nvPr/>
        </p:nvSpPr>
        <p:spPr>
          <a:xfrm>
            <a:off x="391883" y="1298273"/>
            <a:ext cx="8451671" cy="5386090"/>
          </a:xfrm>
          <a:prstGeom prst="rect">
            <a:avLst/>
          </a:prstGeom>
        </p:spPr>
        <p:txBody>
          <a:bodyPr wrap="square">
            <a:spAutoFit/>
          </a:bodyPr>
          <a:lstStyle/>
          <a:p>
            <a:pPr marL="257175" indent="-257175" fontAlgn="b">
              <a:lnSpc>
                <a:spcPct val="150000"/>
              </a:lnSpc>
              <a:buFont typeface="Wingdings" panose="05000000000000000000" pitchFamily="2" charset="2"/>
              <a:buChar char="q"/>
            </a:pPr>
            <a:r>
              <a:rPr lang="en-ZA" altLang="en-US" sz="1600" dirty="0">
                <a:cs typeface="Arial" panose="020B0604020202020204" pitchFamily="34" charset="0"/>
              </a:rPr>
              <a:t>DDGs’ in the Department have a 60% women representation.</a:t>
            </a:r>
            <a:endParaRPr lang="en-US" sz="1600" dirty="0"/>
          </a:p>
          <a:p>
            <a:pPr marL="257175" indent="-257175" fontAlgn="b">
              <a:lnSpc>
                <a:spcPct val="150000"/>
              </a:lnSpc>
              <a:buFont typeface="Wingdings" panose="05000000000000000000" pitchFamily="2" charset="2"/>
              <a:buChar char="q"/>
            </a:pPr>
            <a:r>
              <a:rPr lang="en-US" sz="1600" dirty="0"/>
              <a:t>The Directorate achieved 50 bursaries for recipients to study mining related qualifications,</a:t>
            </a:r>
          </a:p>
          <a:p>
            <a:pPr marL="257175" indent="-257175" algn="just" fontAlgn="b">
              <a:lnSpc>
                <a:spcPct val="150000"/>
              </a:lnSpc>
              <a:buFont typeface="Wingdings" panose="05000000000000000000" pitchFamily="2" charset="2"/>
              <a:buChar char="q"/>
            </a:pPr>
            <a:r>
              <a:rPr lang="en-ZA" altLang="en-US" sz="1600" b="1" dirty="0">
                <a:cs typeface="Arial" panose="020B0604020202020204" pitchFamily="34" charset="0"/>
              </a:rPr>
              <a:t>Twenty (20) women </a:t>
            </a:r>
            <a:r>
              <a:rPr lang="en-ZA" altLang="en-US" sz="1600" dirty="0">
                <a:cs typeface="Arial" panose="020B0604020202020204" pitchFamily="34" charset="0"/>
              </a:rPr>
              <a:t>from the Greater </a:t>
            </a:r>
            <a:r>
              <a:rPr lang="en-ZA" altLang="en-US" sz="1600" dirty="0" err="1">
                <a:cs typeface="Arial" panose="020B0604020202020204" pitchFamily="34" charset="0"/>
              </a:rPr>
              <a:t>Taung</a:t>
            </a:r>
            <a:r>
              <a:rPr lang="en-ZA" altLang="en-US" sz="1600" dirty="0">
                <a:cs typeface="Arial" panose="020B0604020202020204" pitchFamily="34" charset="0"/>
              </a:rPr>
              <a:t> Municipality have been </a:t>
            </a:r>
            <a:r>
              <a:rPr lang="en-ZA" altLang="en-US" sz="1600" b="1" dirty="0">
                <a:cs typeface="Arial" panose="020B0604020202020204" pitchFamily="34" charset="0"/>
              </a:rPr>
              <a:t>enrolled for the Small-Scale Mining skills programme called “Women Diggers” </a:t>
            </a:r>
            <a:r>
              <a:rPr lang="en-ZA" altLang="en-US" sz="1600" dirty="0">
                <a:cs typeface="Arial" panose="020B0604020202020204" pitchFamily="34" charset="0"/>
              </a:rPr>
              <a:t>aimed at their inclusion in the mainstream economy within the mineral and mining sector as a result of the President’s visit in North West during the 2019 Women’s  Day celebration in </a:t>
            </a:r>
            <a:r>
              <a:rPr lang="en-ZA" altLang="en-US" sz="1600" dirty="0" err="1">
                <a:cs typeface="Arial" panose="020B0604020202020204" pitchFamily="34" charset="0"/>
              </a:rPr>
              <a:t>Taung</a:t>
            </a:r>
            <a:r>
              <a:rPr lang="en-ZA" altLang="en-US" sz="1600" dirty="0">
                <a:cs typeface="Arial" panose="020B0604020202020204" pitchFamily="34" charset="0"/>
              </a:rPr>
              <a:t>. The DMR was working in collaboration with its SOEs namely, MINTEK and MQA</a:t>
            </a:r>
          </a:p>
          <a:p>
            <a:pPr marL="257175" indent="-257175" algn="just">
              <a:lnSpc>
                <a:spcPct val="150000"/>
              </a:lnSpc>
              <a:buFont typeface="Wingdings" panose="05000000000000000000" pitchFamily="2" charset="2"/>
              <a:buChar char="q"/>
            </a:pPr>
            <a:r>
              <a:rPr lang="en-US" sz="1600" dirty="0"/>
              <a:t>Established a Gender-Based Violence subcommittee aimed at ending gender based violence and </a:t>
            </a:r>
            <a:r>
              <a:rPr lang="en-US" sz="1600" dirty="0" err="1"/>
              <a:t>femicide</a:t>
            </a:r>
            <a:r>
              <a:rPr lang="en-US" sz="1600" dirty="0"/>
              <a:t>,</a:t>
            </a:r>
          </a:p>
          <a:p>
            <a:pPr marL="257175" indent="-257175" algn="just">
              <a:lnSpc>
                <a:spcPct val="150000"/>
              </a:lnSpc>
              <a:buFont typeface="Wingdings" panose="05000000000000000000" pitchFamily="2" charset="2"/>
              <a:buChar char="q"/>
            </a:pPr>
            <a:r>
              <a:rPr lang="en-US" sz="1600" dirty="0"/>
              <a:t>Vacancy rate was kept at 6% which is below the allowed threshold of 10%,</a:t>
            </a:r>
          </a:p>
          <a:p>
            <a:pPr marL="257175" indent="-257175" algn="just">
              <a:lnSpc>
                <a:spcPct val="150000"/>
              </a:lnSpc>
              <a:buFont typeface="Wingdings" panose="05000000000000000000" pitchFamily="2" charset="2"/>
              <a:buChar char="q"/>
            </a:pPr>
            <a:r>
              <a:rPr lang="en-ZA" sz="1600" dirty="0"/>
              <a:t>The Department achieved a 100% compliance in terms of disclosure of financial interests for SMS members.</a:t>
            </a:r>
          </a:p>
          <a:p>
            <a:pPr marL="257175" indent="-257175" algn="just">
              <a:buFont typeface="Wingdings" panose="05000000000000000000" pitchFamily="2" charset="2"/>
              <a:buChar char="q"/>
            </a:pPr>
            <a:r>
              <a:rPr lang="en-ZA" altLang="en-US" sz="1600" b="1" dirty="0">
                <a:cs typeface="Arial" panose="020B0604020202020204" pitchFamily="34" charset="0"/>
              </a:rPr>
              <a:t>Finalization of accident Inquiries </a:t>
            </a:r>
            <a:r>
              <a:rPr lang="en-ZA" altLang="en-US" sz="1600" dirty="0">
                <a:cs typeface="Arial" panose="020B0604020202020204" pitchFamily="34" charset="0"/>
              </a:rPr>
              <a:t>especially </a:t>
            </a:r>
            <a:r>
              <a:rPr lang="en-ZA" altLang="en-US" sz="1600" dirty="0" err="1">
                <a:cs typeface="Arial" panose="020B0604020202020204" pitchFamily="34" charset="0"/>
              </a:rPr>
              <a:t>Phalaborwa</a:t>
            </a:r>
            <a:r>
              <a:rPr lang="en-ZA" altLang="en-US" sz="1600" dirty="0">
                <a:cs typeface="Arial" panose="020B0604020202020204" pitchFamily="34" charset="0"/>
              </a:rPr>
              <a:t> mining as well as the collaboration protocol with NPA in Mpumalanga on Lilly Mine Prosecution.</a:t>
            </a:r>
            <a:endParaRPr lang="en-US" altLang="en-US" sz="1600" dirty="0">
              <a:cs typeface="Arial" panose="020B0604020202020204" pitchFamily="34" charset="0"/>
            </a:endParaRPr>
          </a:p>
          <a:p>
            <a:pPr marL="257175" indent="-257175" algn="just">
              <a:lnSpc>
                <a:spcPct val="150000"/>
              </a:lnSpc>
              <a:buFont typeface="Wingdings" panose="05000000000000000000" pitchFamily="2" charset="2"/>
              <a:buChar char="q"/>
            </a:pPr>
            <a:r>
              <a:rPr lang="en-GB" altLang="en-US" sz="1600" b="1" dirty="0">
                <a:cs typeface="Arial" panose="020B0604020202020204" pitchFamily="34" charset="0"/>
              </a:rPr>
              <a:t>Consolidation</a:t>
            </a:r>
            <a:r>
              <a:rPr lang="en-GB" altLang="en-US" sz="1600" dirty="0">
                <a:cs typeface="Arial" panose="020B0604020202020204" pitchFamily="34" charset="0"/>
              </a:rPr>
              <a:t> of both Northern Cape (Kimberley) and Kwa-Zulu Natal (Durban) </a:t>
            </a:r>
            <a:r>
              <a:rPr lang="en-GB" altLang="en-US" sz="1600" b="1" dirty="0">
                <a:cs typeface="Arial" panose="020B0604020202020204" pitchFamily="34" charset="0"/>
              </a:rPr>
              <a:t>Regional Offices</a:t>
            </a:r>
            <a:r>
              <a:rPr lang="en-GB" altLang="en-US" sz="1600" dirty="0">
                <a:cs typeface="Arial" panose="020B0604020202020204" pitchFamily="34" charset="0"/>
              </a:rPr>
              <a:t>. </a:t>
            </a:r>
            <a:endParaRPr lang="en-ZA" sz="1600" dirty="0"/>
          </a:p>
        </p:txBody>
      </p:sp>
    </p:spTree>
    <p:extLst>
      <p:ext uri="{BB962C8B-B14F-4D97-AF65-F5344CB8AC3E}">
        <p14:creationId xmlns:p14="http://schemas.microsoft.com/office/powerpoint/2010/main" xmlns="" val="1867174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97" y="1522452"/>
            <a:ext cx="8477794" cy="3797617"/>
          </a:xfrm>
        </p:spPr>
        <p:txBody>
          <a:bodyPr>
            <a:noAutofit/>
          </a:bodyPr>
          <a:lstStyle/>
          <a:p>
            <a:pPr marL="257175" indent="-257175">
              <a:lnSpc>
                <a:spcPct val="100000"/>
              </a:lnSpc>
              <a:buFont typeface="Wingdings" panose="05000000000000000000" pitchFamily="2" charset="2"/>
              <a:buChar char="q"/>
            </a:pPr>
            <a:r>
              <a:rPr lang="en-US" sz="1600" dirty="0"/>
              <a:t>The branch attained an overall </a:t>
            </a:r>
            <a:r>
              <a:rPr lang="en-US" sz="1600" b="1" dirty="0"/>
              <a:t>73% </a:t>
            </a:r>
            <a:r>
              <a:rPr lang="en-US" sz="1600" dirty="0"/>
              <a:t>on all performance indicators for the year under review. </a:t>
            </a:r>
          </a:p>
          <a:p>
            <a:pPr marL="257175" indent="-257175">
              <a:lnSpc>
                <a:spcPct val="100000"/>
              </a:lnSpc>
              <a:buFont typeface="Wingdings" panose="05000000000000000000" pitchFamily="2" charset="2"/>
              <a:buChar char="q"/>
            </a:pPr>
            <a:r>
              <a:rPr lang="en-US" sz="1600" dirty="0"/>
              <a:t>The following only target that was partially achieved and negatively contributed resulting in the </a:t>
            </a:r>
            <a:r>
              <a:rPr lang="en-US" sz="1600" b="1" u="sng" dirty="0"/>
              <a:t>final score of 73%: </a:t>
            </a:r>
          </a:p>
          <a:p>
            <a:pPr marL="600075" lvl="1" indent="-257175">
              <a:lnSpc>
                <a:spcPct val="100000"/>
              </a:lnSpc>
              <a:buFont typeface="Wingdings" panose="05000000000000000000" pitchFamily="2" charset="2"/>
              <a:buChar char="q"/>
            </a:pPr>
            <a:r>
              <a:rPr lang="en-ZA" sz="1600" dirty="0"/>
              <a:t>% achievement of service Level agreement (Target 95%  vs Actual 94%)</a:t>
            </a:r>
          </a:p>
          <a:p>
            <a:pPr marL="600075" lvl="1" indent="-257175">
              <a:lnSpc>
                <a:spcPct val="100000"/>
              </a:lnSpc>
              <a:buFont typeface="Wingdings" panose="05000000000000000000" pitchFamily="2" charset="2"/>
              <a:buChar char="q"/>
            </a:pPr>
            <a:r>
              <a:rPr lang="en-ZA" sz="1600" dirty="0"/>
              <a:t>Customer Satisfaction Index (1-5) (Target 3 – Actual 0)</a:t>
            </a:r>
          </a:p>
          <a:p>
            <a:pPr marL="600075" lvl="1" indent="-257175">
              <a:lnSpc>
                <a:spcPct val="100000"/>
              </a:lnSpc>
              <a:buFont typeface="Wingdings" panose="05000000000000000000" pitchFamily="2" charset="2"/>
              <a:buChar char="q"/>
            </a:pPr>
            <a:r>
              <a:rPr lang="en-GB" sz="1600" dirty="0"/>
              <a:t>% of Financial reports delivered on schedule </a:t>
            </a:r>
            <a:r>
              <a:rPr lang="en-ZA" sz="1600" dirty="0"/>
              <a:t> (Target 100%  vs Actual 98.22%)</a:t>
            </a:r>
          </a:p>
          <a:p>
            <a:pPr marL="600075" lvl="1" indent="-257175">
              <a:lnSpc>
                <a:spcPct val="100000"/>
              </a:lnSpc>
              <a:buFont typeface="Wingdings" panose="05000000000000000000" pitchFamily="2" charset="2"/>
              <a:buChar char="q"/>
            </a:pPr>
            <a:r>
              <a:rPr lang="en-GB" sz="1600" dirty="0"/>
              <a:t>% of fully implemented agreed upon management action plans (</a:t>
            </a:r>
            <a:r>
              <a:rPr lang="en-GB" sz="1600" dirty="0" err="1"/>
              <a:t>Int</a:t>
            </a:r>
            <a:r>
              <a:rPr lang="en-GB" sz="1600" dirty="0"/>
              <a:t> Audit) - </a:t>
            </a:r>
            <a:r>
              <a:rPr lang="en-ZA" sz="1600" dirty="0"/>
              <a:t>(Target 100%  vs Actual 87%)</a:t>
            </a:r>
          </a:p>
          <a:p>
            <a:pPr marL="257175" indent="-257175">
              <a:lnSpc>
                <a:spcPct val="100000"/>
              </a:lnSpc>
              <a:buFont typeface="Wingdings" panose="05000000000000000000" pitchFamily="2" charset="2"/>
              <a:buChar char="q"/>
            </a:pPr>
            <a:endParaRPr lang="en-ZA" sz="1600" dirty="0"/>
          </a:p>
          <a:p>
            <a:pPr marL="257175" indent="-257175">
              <a:lnSpc>
                <a:spcPct val="100000"/>
              </a:lnSpc>
              <a:buFont typeface="Wingdings" panose="05000000000000000000" pitchFamily="2" charset="2"/>
              <a:buChar char="q"/>
            </a:pPr>
            <a:r>
              <a:rPr lang="en-ZA" sz="1600" dirty="0"/>
              <a:t>Management remains committed to achieving planned goals and has committed to corrective action going into the future. Management had attributed weaker performance to weak capacity within ICT helpdesk, and had introduced automated help-desk facility which will contribute to increased performance going into the future.</a:t>
            </a:r>
          </a:p>
        </p:txBody>
      </p:sp>
      <p:sp>
        <p:nvSpPr>
          <p:cNvPr id="3" name="Slide Number Placeholder 2"/>
          <p:cNvSpPr>
            <a:spLocks noGrp="1"/>
          </p:cNvSpPr>
          <p:nvPr>
            <p:ph type="sldNum" sz="quarter" idx="12"/>
          </p:nvPr>
        </p:nvSpPr>
        <p:spPr/>
        <p:txBody>
          <a:bodyPr/>
          <a:lstStyle/>
          <a:p>
            <a:fld id="{5BE59D84-FAE8-4D13-AA1D-158D5D14D02E}" type="slidenum">
              <a:rPr lang="en-ZA" smtClean="0"/>
              <a:pPr/>
              <a:t>64</a:t>
            </a:fld>
            <a:endParaRPr lang="en-ZA" dirty="0"/>
          </a:p>
        </p:txBody>
      </p:sp>
      <p:sp>
        <p:nvSpPr>
          <p:cNvPr id="4" name="Title 3"/>
          <p:cNvSpPr>
            <a:spLocks noGrp="1"/>
          </p:cNvSpPr>
          <p:nvPr>
            <p:ph type="title"/>
          </p:nvPr>
        </p:nvSpPr>
        <p:spPr/>
        <p:txBody>
          <a:bodyPr/>
          <a:lstStyle/>
          <a:p>
            <a:pPr algn="ctr"/>
            <a:r>
              <a:rPr lang="en-ZA" sz="2400" dirty="0">
                <a:solidFill>
                  <a:schemeClr val="bg1"/>
                </a:solidFill>
              </a:rPr>
              <a:t>Summary of Performance – Financial Administration</a:t>
            </a:r>
          </a:p>
        </p:txBody>
      </p:sp>
    </p:spTree>
    <p:extLst>
      <p:ext uri="{BB962C8B-B14F-4D97-AF65-F5344CB8AC3E}">
        <p14:creationId xmlns:p14="http://schemas.microsoft.com/office/powerpoint/2010/main" xmlns="" val="3324599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559586"/>
          </a:xfrm>
        </p:spPr>
        <p:txBody>
          <a:bodyPr>
            <a:normAutofit/>
          </a:bodyPr>
          <a:lstStyle/>
          <a:p>
            <a:r>
              <a:rPr lang="en-ZA" sz="12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65</a:t>
            </a:fld>
            <a:endParaRPr lang="en-ZA" dirty="0"/>
          </a:p>
        </p:txBody>
      </p:sp>
      <p:sp>
        <p:nvSpPr>
          <p:cNvPr id="5" name="Rectangle 4"/>
          <p:cNvSpPr/>
          <p:nvPr/>
        </p:nvSpPr>
        <p:spPr>
          <a:xfrm>
            <a:off x="71168" y="1522451"/>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400" dirty="0">
                <a:solidFill>
                  <a:schemeClr val="bg1"/>
                </a:solidFill>
              </a:rPr>
              <a:t>Highlights – Financial Administration</a:t>
            </a:r>
          </a:p>
        </p:txBody>
      </p:sp>
      <p:sp>
        <p:nvSpPr>
          <p:cNvPr id="4" name="Rectangle 3"/>
          <p:cNvSpPr/>
          <p:nvPr/>
        </p:nvSpPr>
        <p:spPr>
          <a:xfrm>
            <a:off x="358550" y="1581495"/>
            <a:ext cx="8445816" cy="3000821"/>
          </a:xfrm>
          <a:prstGeom prst="rect">
            <a:avLst/>
          </a:prstGeom>
        </p:spPr>
        <p:txBody>
          <a:bodyPr wrap="square">
            <a:spAutoFit/>
          </a:bodyPr>
          <a:lstStyle/>
          <a:p>
            <a:pPr marL="257175" indent="-257175" fontAlgn="b">
              <a:lnSpc>
                <a:spcPct val="150000"/>
              </a:lnSpc>
              <a:buFont typeface="Wingdings" panose="05000000000000000000" pitchFamily="2" charset="2"/>
              <a:buChar char="q"/>
            </a:pPr>
            <a:r>
              <a:rPr lang="en-ZA" dirty="0"/>
              <a:t>The department obtained a Unqualified Audit for 2019/20 financial year, with an Irregular expenditure reported with proper SCM procedures having not been followed,</a:t>
            </a:r>
          </a:p>
          <a:p>
            <a:pPr marL="257175" indent="-257175" fontAlgn="b">
              <a:lnSpc>
                <a:spcPct val="150000"/>
              </a:lnSpc>
              <a:buFont typeface="Wingdings" panose="05000000000000000000" pitchFamily="2" charset="2"/>
              <a:buChar char="q"/>
            </a:pPr>
            <a:r>
              <a:rPr lang="en-ZA" dirty="0"/>
              <a:t>The department returned 0,7% of the total allocation to NT – which is noticeably below the 2% threshold of the National Treasury,</a:t>
            </a:r>
          </a:p>
          <a:p>
            <a:pPr marL="257175" indent="-257175" fontAlgn="b">
              <a:lnSpc>
                <a:spcPct val="150000"/>
              </a:lnSpc>
              <a:buFont typeface="Wingdings" panose="05000000000000000000" pitchFamily="2" charset="2"/>
              <a:buChar char="q"/>
            </a:pPr>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marL="257175" indent="-257175" fontAlgn="b">
              <a:lnSpc>
                <a:spcPct val="150000"/>
              </a:lnSpc>
              <a:buFont typeface="Wingdings" panose="05000000000000000000" pitchFamily="2" charset="2"/>
              <a:buChar char="q"/>
            </a:pPr>
            <a:endParaRPr lang="en-GB"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67152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446" y="1522452"/>
            <a:ext cx="8503920" cy="3797617"/>
          </a:xfrm>
        </p:spPr>
        <p:txBody>
          <a:bodyPr>
            <a:noAutofit/>
          </a:bodyPr>
          <a:lstStyle/>
          <a:p>
            <a:pPr marL="257175" indent="-257175">
              <a:lnSpc>
                <a:spcPct val="100000"/>
              </a:lnSpc>
              <a:buFont typeface="Wingdings" panose="05000000000000000000" pitchFamily="2" charset="2"/>
              <a:buChar char="q"/>
            </a:pPr>
            <a:r>
              <a:rPr lang="en-US" sz="1800" dirty="0"/>
              <a:t>The branch attained an overall </a:t>
            </a:r>
            <a:r>
              <a:rPr lang="en-US" sz="1800" b="1" dirty="0"/>
              <a:t>81% </a:t>
            </a:r>
            <a:r>
              <a:rPr lang="en-US" sz="1800" dirty="0"/>
              <a:t>on all performance indicators for the year under review. </a:t>
            </a:r>
          </a:p>
          <a:p>
            <a:pPr marL="257175" indent="-257175">
              <a:lnSpc>
                <a:spcPct val="100000"/>
              </a:lnSpc>
              <a:buFont typeface="Wingdings" panose="05000000000000000000" pitchFamily="2" charset="2"/>
              <a:buChar char="q"/>
            </a:pPr>
            <a:r>
              <a:rPr lang="en-US" sz="1800" dirty="0"/>
              <a:t>The following </a:t>
            </a:r>
            <a:r>
              <a:rPr lang="en-US" sz="1800" b="1" dirty="0"/>
              <a:t>4 uncontrollable measures</a:t>
            </a:r>
            <a:r>
              <a:rPr lang="en-US" sz="1800" dirty="0"/>
              <a:t> were partially achieved and negatively contributed resulting in the </a:t>
            </a:r>
            <a:r>
              <a:rPr lang="en-US" sz="1800" b="1" u="sng" dirty="0"/>
              <a:t>final score of 81%: </a:t>
            </a:r>
          </a:p>
          <a:p>
            <a:pPr marL="600075" lvl="1" indent="-257175">
              <a:lnSpc>
                <a:spcPct val="100000"/>
              </a:lnSpc>
              <a:buFont typeface="Wingdings" panose="05000000000000000000" pitchFamily="2" charset="2"/>
              <a:buChar char="q"/>
            </a:pPr>
            <a:r>
              <a:rPr lang="en-ZA" sz="1800" dirty="0"/>
              <a:t>% Reduction in occupational fatalities (Target 20%  vs Actual 17%)</a:t>
            </a:r>
          </a:p>
          <a:p>
            <a:pPr marL="600075" lvl="1" indent="-257175">
              <a:lnSpc>
                <a:spcPct val="100000"/>
              </a:lnSpc>
              <a:buFont typeface="Wingdings" panose="05000000000000000000" pitchFamily="2" charset="2"/>
              <a:buChar char="q"/>
            </a:pPr>
            <a:r>
              <a:rPr lang="en-ZA" sz="1800" dirty="0"/>
              <a:t>% Reduction in occupational injuries  (Target 20%  vs Actual 2%)</a:t>
            </a:r>
          </a:p>
          <a:p>
            <a:pPr marL="600075" lvl="1" indent="-257175">
              <a:lnSpc>
                <a:spcPct val="100000"/>
              </a:lnSpc>
              <a:buFont typeface="Wingdings" panose="05000000000000000000" pitchFamily="2" charset="2"/>
              <a:buChar char="q"/>
            </a:pPr>
            <a:r>
              <a:rPr lang="en-ZA" sz="1800" dirty="0"/>
              <a:t>% Reduction in occupational diseases, </a:t>
            </a:r>
            <a:r>
              <a:rPr lang="en-ZA" sz="1800" dirty="0" err="1"/>
              <a:t>incl</a:t>
            </a:r>
            <a:r>
              <a:rPr lang="en-ZA" sz="1800" dirty="0"/>
              <a:t> TB (Target 10%  vs Actual 4%)</a:t>
            </a:r>
          </a:p>
          <a:p>
            <a:pPr marL="600075" lvl="1" indent="-257175">
              <a:lnSpc>
                <a:spcPct val="100000"/>
              </a:lnSpc>
              <a:buFont typeface="Wingdings" panose="05000000000000000000" pitchFamily="2" charset="2"/>
              <a:buChar char="q"/>
            </a:pPr>
            <a:r>
              <a:rPr lang="en-ZA" sz="1800" dirty="0"/>
              <a:t>% adherence to prescribed timeframes for MPRDA applications  (Target 100% vs Actual 98%)</a:t>
            </a:r>
          </a:p>
          <a:p>
            <a:pPr marL="257175" indent="-257175">
              <a:lnSpc>
                <a:spcPct val="100000"/>
              </a:lnSpc>
              <a:buFont typeface="Wingdings" panose="05000000000000000000" pitchFamily="2" charset="2"/>
              <a:buChar char="q"/>
            </a:pPr>
            <a:r>
              <a:rPr lang="en-ZA" sz="1800" dirty="0"/>
              <a:t>Management remains committed to the goal of Zero-harm and continues with stakeholder engagement and collaboration</a:t>
            </a:r>
          </a:p>
          <a:p>
            <a:pPr marL="257175" indent="-257175">
              <a:lnSpc>
                <a:spcPct val="100000"/>
              </a:lnSpc>
              <a:buFont typeface="Wingdings" panose="05000000000000000000" pitchFamily="2" charset="2"/>
              <a:buChar char="q"/>
            </a:pPr>
            <a:r>
              <a:rPr lang="en-ZA" sz="1800" dirty="0"/>
              <a:t>The reasons for partial achievement of fatalities is attributed to increase in seismic induced fatality fall of ground at the mines and this area continue to be a focal point of the inspectorate.</a:t>
            </a:r>
          </a:p>
        </p:txBody>
      </p:sp>
      <p:sp>
        <p:nvSpPr>
          <p:cNvPr id="3" name="Slide Number Placeholder 2"/>
          <p:cNvSpPr>
            <a:spLocks noGrp="1"/>
          </p:cNvSpPr>
          <p:nvPr>
            <p:ph type="sldNum" sz="quarter" idx="12"/>
          </p:nvPr>
        </p:nvSpPr>
        <p:spPr/>
        <p:txBody>
          <a:bodyPr/>
          <a:lstStyle/>
          <a:p>
            <a:fld id="{5BE59D84-FAE8-4D13-AA1D-158D5D14D02E}" type="slidenum">
              <a:rPr lang="en-ZA" smtClean="0"/>
              <a:pPr/>
              <a:t>66</a:t>
            </a:fld>
            <a:endParaRPr lang="en-ZA" dirty="0"/>
          </a:p>
        </p:txBody>
      </p:sp>
      <p:sp>
        <p:nvSpPr>
          <p:cNvPr id="4" name="Title 3"/>
          <p:cNvSpPr>
            <a:spLocks noGrp="1"/>
          </p:cNvSpPr>
          <p:nvPr>
            <p:ph type="title"/>
          </p:nvPr>
        </p:nvSpPr>
        <p:spPr/>
        <p:txBody>
          <a:bodyPr/>
          <a:lstStyle/>
          <a:p>
            <a:pPr algn="ctr"/>
            <a:r>
              <a:rPr lang="en-ZA" sz="2400" dirty="0">
                <a:solidFill>
                  <a:schemeClr val="bg1"/>
                </a:solidFill>
              </a:rPr>
              <a:t>Summary of Performance – Mine Health and Safety Inspectorate (MHSI)</a:t>
            </a:r>
          </a:p>
        </p:txBody>
      </p:sp>
    </p:spTree>
    <p:extLst>
      <p:ext uri="{BB962C8B-B14F-4D97-AF65-F5344CB8AC3E}">
        <p14:creationId xmlns:p14="http://schemas.microsoft.com/office/powerpoint/2010/main" xmlns="" val="1777602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97" y="1523664"/>
            <a:ext cx="8425543" cy="3750728"/>
          </a:xfrm>
        </p:spPr>
        <p:txBody>
          <a:bodyPr>
            <a:noAutofit/>
          </a:bodyPr>
          <a:lstStyle/>
          <a:p>
            <a:pPr algn="just"/>
            <a:r>
              <a:rPr lang="en-ZA" sz="1600" b="1" dirty="0"/>
              <a:t>TRIPARTITE HEALTH AND SAFETY INITIATIVE </a:t>
            </a:r>
          </a:p>
          <a:p>
            <a:pPr algn="just" defTabSz="514380">
              <a:lnSpc>
                <a:spcPct val="100000"/>
              </a:lnSpc>
              <a:defRPr/>
            </a:pPr>
            <a:r>
              <a:rPr lang="en-ZA" sz="1600" dirty="0"/>
              <a:t>The Department, led by Director General (DG) </a:t>
            </a:r>
            <a:r>
              <a:rPr lang="en-ZA" sz="1600" dirty="0" err="1"/>
              <a:t>Adv</a:t>
            </a:r>
            <a:r>
              <a:rPr lang="en-ZA" sz="1600" dirty="0"/>
              <a:t> Thabo Mokoena, participated at the Anglo-American Tripartite Health and Safety Initiative on 28 to 29 November 2019. The two-day summit gave an opportunity for stakeholders to engage on health and safety matters. </a:t>
            </a:r>
            <a:endParaRPr lang="en-ZA" sz="1600" b="1" dirty="0"/>
          </a:p>
          <a:p>
            <a:pPr defTabSz="514380">
              <a:lnSpc>
                <a:spcPct val="150000"/>
              </a:lnSpc>
              <a:defRPr/>
            </a:pPr>
            <a:r>
              <a:rPr lang="en-ZA" sz="1600" b="1" dirty="0"/>
              <a:t>WORLD AIDS DAY COMMEMORATION </a:t>
            </a:r>
          </a:p>
          <a:p>
            <a:pPr algn="just" defTabSz="514380">
              <a:lnSpc>
                <a:spcPct val="100000"/>
              </a:lnSpc>
              <a:defRPr/>
            </a:pPr>
            <a:r>
              <a:rPr lang="en-ZA" sz="1600" dirty="0"/>
              <a:t>On the 6</a:t>
            </a:r>
            <a:r>
              <a:rPr lang="en-ZA" sz="1600" baseline="30000" dirty="0"/>
              <a:t>th</a:t>
            </a:r>
            <a:r>
              <a:rPr lang="en-ZA" sz="1600" dirty="0"/>
              <a:t> December 2019, the Department, in collaboration with the Mine Health and Safety Council, hosted a World Aids Day commemoration event  in the Northern Cape. The event was well attended, by over 1000 delegates from mine employees and persons from the nearby mine communities.  </a:t>
            </a:r>
          </a:p>
          <a:p>
            <a:pPr algn="just" defTabSz="514380">
              <a:lnSpc>
                <a:spcPct val="150000"/>
              </a:lnSpc>
              <a:defRPr/>
            </a:pPr>
            <a:r>
              <a:rPr lang="en-ZA" sz="1600" b="1" dirty="0"/>
              <a:t>RELEASE OF THE 2019 MINE HEALTH AND SAFETY STATISTICS</a:t>
            </a:r>
          </a:p>
          <a:p>
            <a:pPr algn="just" defTabSz="514380">
              <a:defRPr/>
            </a:pPr>
            <a:r>
              <a:rPr lang="en-ZA" sz="1600" dirty="0"/>
              <a:t>On the 24</a:t>
            </a:r>
            <a:r>
              <a:rPr lang="en-ZA" sz="1600" baseline="30000" dirty="0"/>
              <a:t>th</a:t>
            </a:r>
            <a:r>
              <a:rPr lang="en-ZA" sz="1600" dirty="0"/>
              <a:t> January  2020, the Minister of the DMRE released mine health and safety statistics during the media a briefing in Pretoria. The number of fatalities in the sector reported in 2019 was the lowest on record with no disaster recorded for the first time since 2016. There was a 37% reduction on fatalities from 81 during to 51 in 2019. </a:t>
            </a:r>
          </a:p>
          <a:p>
            <a:pPr algn="just" defTabSz="514380">
              <a:defRPr/>
            </a:pPr>
            <a:r>
              <a:rPr lang="en-ZA" sz="1600" dirty="0"/>
              <a:t>The o</a:t>
            </a:r>
            <a:r>
              <a:rPr lang="en-US" sz="1600" dirty="0"/>
              <a:t>occupational diseases decreased by 23% from 4483 cases in 2017 to 3458 cases in 2018. The reduction was mainly on silicosis, Pulmonary TB and noise induced hearing loss with 29%, 24% and 22% respectively.</a:t>
            </a:r>
            <a:endParaRPr lang="en-ZA" sz="16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67</a:t>
            </a:fld>
            <a:endParaRPr lang="en-ZA" dirty="0"/>
          </a:p>
        </p:txBody>
      </p:sp>
      <p:sp>
        <p:nvSpPr>
          <p:cNvPr id="4" name="Title 3"/>
          <p:cNvSpPr>
            <a:spLocks noGrp="1"/>
          </p:cNvSpPr>
          <p:nvPr>
            <p:ph type="title"/>
          </p:nvPr>
        </p:nvSpPr>
        <p:spPr/>
        <p:txBody>
          <a:bodyPr/>
          <a:lstStyle/>
          <a:p>
            <a:pPr algn="ctr"/>
            <a:r>
              <a:rPr lang="en-ZA" sz="2400" dirty="0"/>
              <a:t/>
            </a:r>
            <a:br>
              <a:rPr lang="en-ZA" sz="2400" dirty="0"/>
            </a:br>
            <a:r>
              <a:rPr lang="en-ZA" sz="2400" dirty="0">
                <a:solidFill>
                  <a:schemeClr val="bg1"/>
                </a:solidFill>
              </a:rPr>
              <a:t>Highlights - Mine Health and Safety Inspectorate (MHSI)</a:t>
            </a:r>
            <a:br>
              <a:rPr lang="en-ZA" sz="2400" dirty="0">
                <a:solidFill>
                  <a:schemeClr val="bg1"/>
                </a:solidFill>
              </a:rPr>
            </a:br>
            <a:endParaRPr lang="en-ZA" sz="2400" dirty="0">
              <a:solidFill>
                <a:schemeClr val="bg1"/>
              </a:solidFill>
            </a:endParaRPr>
          </a:p>
        </p:txBody>
      </p:sp>
    </p:spTree>
    <p:extLst>
      <p:ext uri="{BB962C8B-B14F-4D97-AF65-F5344CB8AC3E}">
        <p14:creationId xmlns:p14="http://schemas.microsoft.com/office/powerpoint/2010/main" xmlns="" val="250860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571" y="1523664"/>
            <a:ext cx="8464732" cy="3750728"/>
          </a:xfrm>
        </p:spPr>
        <p:txBody>
          <a:bodyPr>
            <a:normAutofit/>
          </a:bodyPr>
          <a:lstStyle/>
          <a:p>
            <a:pPr algn="just">
              <a:lnSpc>
                <a:spcPct val="120000"/>
              </a:lnSpc>
            </a:pPr>
            <a:r>
              <a:rPr lang="en-ZA" sz="1600" b="1" dirty="0"/>
              <a:t>NO VIOLENCE AGAINST WOMEN AND CHILDREN IN THE MINING SECTOR</a:t>
            </a:r>
            <a:endParaRPr lang="en-ZA" sz="1600" dirty="0"/>
          </a:p>
          <a:p>
            <a:pPr algn="just">
              <a:lnSpc>
                <a:spcPct val="110000"/>
              </a:lnSpc>
            </a:pPr>
            <a:r>
              <a:rPr lang="en-ZA" sz="1600" dirty="0"/>
              <a:t>The Department led a launch of the first, </a:t>
            </a:r>
            <a:r>
              <a:rPr lang="en-ZA" sz="1600" dirty="0" err="1"/>
              <a:t>Mens</a:t>
            </a:r>
            <a:r>
              <a:rPr lang="en-ZA" sz="1600" dirty="0"/>
              <a:t>’ Dialogue for the Mining Sector on “No Violence Against Women and Children” on 29 November 2019 in Mpumalanga. The Prevention of Gender Based Violence Steering Committee was also established. </a:t>
            </a:r>
          </a:p>
          <a:p>
            <a:pPr algn="just">
              <a:lnSpc>
                <a:spcPct val="110000"/>
              </a:lnSpc>
            </a:pPr>
            <a:endParaRPr lang="en-GB" sz="1600" dirty="0"/>
          </a:p>
          <a:p>
            <a:pPr algn="just">
              <a:lnSpc>
                <a:spcPct val="100000"/>
              </a:lnSpc>
            </a:pPr>
            <a:r>
              <a:rPr lang="en-ZA" sz="1600" b="1" dirty="0"/>
              <a:t>SUCCESSFUL RESCUE OF TRAPPED 1800 MINEWOKERS </a:t>
            </a:r>
          </a:p>
          <a:p>
            <a:pPr algn="just"/>
            <a:r>
              <a:rPr lang="en-ZA" sz="1600" dirty="0"/>
              <a:t>On 1 May 2019, a successful rescue of the 1 800 mineworkers was conducted. The workers were trapped at the Sibanye-Stillwater’s </a:t>
            </a:r>
            <a:r>
              <a:rPr lang="en-ZA" sz="1600" dirty="0" err="1"/>
              <a:t>Thembelani</a:t>
            </a:r>
            <a:r>
              <a:rPr lang="en-ZA" sz="1600" dirty="0"/>
              <a:t> shaft in Rustenburg following a damages at shaft infrastructure on 30 April 2019. </a:t>
            </a:r>
          </a:p>
          <a:p>
            <a:pPr algn="just">
              <a:lnSpc>
                <a:spcPct val="110000"/>
              </a:lnSpc>
            </a:pPr>
            <a:endParaRPr lang="en-ZA" sz="16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68</a:t>
            </a:fld>
            <a:endParaRPr lang="en-ZA" dirty="0"/>
          </a:p>
        </p:txBody>
      </p:sp>
      <p:sp>
        <p:nvSpPr>
          <p:cNvPr id="4" name="Title 3"/>
          <p:cNvSpPr>
            <a:spLocks noGrp="1"/>
          </p:cNvSpPr>
          <p:nvPr>
            <p:ph type="title"/>
          </p:nvPr>
        </p:nvSpPr>
        <p:spPr/>
        <p:txBody>
          <a:bodyPr/>
          <a:lstStyle/>
          <a:p>
            <a:pPr algn="ctr"/>
            <a:r>
              <a:rPr lang="en-ZA" sz="2400" dirty="0"/>
              <a:t/>
            </a:r>
            <a:br>
              <a:rPr lang="en-ZA" sz="2400" dirty="0"/>
            </a:br>
            <a:r>
              <a:rPr lang="en-ZA" sz="2400" dirty="0">
                <a:solidFill>
                  <a:schemeClr val="bg1"/>
                </a:solidFill>
              </a:rPr>
              <a:t>Highlights - Mine Health and Safety Inspectorate (MHSI)</a:t>
            </a:r>
            <a:br>
              <a:rPr lang="en-ZA" sz="2400" dirty="0">
                <a:solidFill>
                  <a:schemeClr val="bg1"/>
                </a:solidFill>
              </a:rPr>
            </a:br>
            <a:endParaRPr lang="en-ZA" sz="2400" dirty="0">
              <a:solidFill>
                <a:schemeClr val="bg1"/>
              </a:solidFill>
            </a:endParaRPr>
          </a:p>
        </p:txBody>
      </p:sp>
    </p:spTree>
    <p:extLst>
      <p:ext uri="{BB962C8B-B14F-4D97-AF65-F5344CB8AC3E}">
        <p14:creationId xmlns:p14="http://schemas.microsoft.com/office/powerpoint/2010/main" xmlns="" val="3215457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8193" y="1522451"/>
            <a:ext cx="8718965" cy="3984018"/>
          </a:xfrm>
        </p:spPr>
        <p:txBody>
          <a:bodyPr>
            <a:noAutofit/>
          </a:bodyPr>
          <a:lstStyle/>
          <a:p>
            <a:pPr>
              <a:lnSpc>
                <a:spcPct val="150000"/>
              </a:lnSpc>
            </a:pPr>
            <a:r>
              <a:rPr lang="en-US" sz="1800" dirty="0"/>
              <a:t>The branch attained an </a:t>
            </a:r>
            <a:r>
              <a:rPr lang="en-US" sz="1800" b="1" dirty="0"/>
              <a:t>overall 76.92% </a:t>
            </a:r>
            <a:r>
              <a:rPr lang="en-US" sz="1800" dirty="0"/>
              <a:t>on all performance indicators for the year under review. </a:t>
            </a:r>
          </a:p>
          <a:p>
            <a:pPr marL="257175" indent="-257175">
              <a:lnSpc>
                <a:spcPct val="150000"/>
              </a:lnSpc>
              <a:buFont typeface="Wingdings" panose="05000000000000000000" pitchFamily="2" charset="2"/>
              <a:buChar char="q"/>
            </a:pPr>
            <a:r>
              <a:rPr lang="en-US" sz="1800" dirty="0"/>
              <a:t>The following </a:t>
            </a:r>
            <a:r>
              <a:rPr lang="en-US" sz="1800" b="1" dirty="0"/>
              <a:t>6 measures </a:t>
            </a:r>
            <a:r>
              <a:rPr lang="en-US" sz="1800" dirty="0"/>
              <a:t>were partially achieved and negatively contributed resulting in the </a:t>
            </a:r>
            <a:r>
              <a:rPr lang="en-US" sz="1800" b="1" u="sng" dirty="0"/>
              <a:t>final score of 76.92%</a:t>
            </a:r>
            <a:r>
              <a:rPr lang="en-US" sz="1800" b="1" dirty="0"/>
              <a:t>: </a:t>
            </a:r>
          </a:p>
          <a:p>
            <a:pPr marL="600075" lvl="1" indent="-257175">
              <a:lnSpc>
                <a:spcPct val="150000"/>
              </a:lnSpc>
              <a:buFont typeface="Wingdings" panose="05000000000000000000" pitchFamily="2" charset="2"/>
              <a:buChar char="q"/>
            </a:pPr>
            <a:r>
              <a:rPr lang="en-ZA" sz="1800" dirty="0"/>
              <a:t>Number of SLPs development projects completed (Target 120 vs Actual 99 or 82.5%)</a:t>
            </a:r>
          </a:p>
          <a:p>
            <a:pPr marL="600075" lvl="1" indent="-257175">
              <a:lnSpc>
                <a:spcPct val="150000"/>
              </a:lnSpc>
              <a:buFont typeface="Wingdings" panose="05000000000000000000" pitchFamily="2" charset="2"/>
              <a:buChar char="q"/>
            </a:pPr>
            <a:r>
              <a:rPr lang="en-ZA" sz="1800" dirty="0"/>
              <a:t>Number of jobs created through mining (Target 1 500 vs Actual 295 or 19.67%)</a:t>
            </a:r>
          </a:p>
          <a:p>
            <a:pPr marL="600075" lvl="1" indent="-257175">
              <a:lnSpc>
                <a:spcPct val="150000"/>
              </a:lnSpc>
              <a:buFont typeface="Wingdings" panose="05000000000000000000" pitchFamily="2" charset="2"/>
              <a:buChar char="q"/>
            </a:pPr>
            <a:r>
              <a:rPr lang="en-ZA" sz="1800" dirty="0"/>
              <a:t>% of complaints closed vs received (Target 100% vs Actual 26%)</a:t>
            </a:r>
          </a:p>
          <a:p>
            <a:pPr marL="600075" lvl="1" indent="-257175">
              <a:lnSpc>
                <a:spcPct val="150000"/>
              </a:lnSpc>
              <a:buFont typeface="Wingdings" panose="05000000000000000000" pitchFamily="2" charset="2"/>
              <a:buChar char="q"/>
            </a:pPr>
            <a:r>
              <a:rPr lang="en-ZA" sz="1800" dirty="0"/>
              <a:t>Number of legal compliance and verification inspections  (MLA &amp; SLP) (Target  150 vs Actual 142 or 94.67%)</a:t>
            </a:r>
          </a:p>
          <a:p>
            <a:pPr marL="600075" lvl="1" indent="-257175">
              <a:lnSpc>
                <a:spcPct val="150000"/>
              </a:lnSpc>
              <a:buFont typeface="Wingdings" panose="05000000000000000000" pitchFamily="2" charset="2"/>
              <a:buChar char="q"/>
            </a:pPr>
            <a:r>
              <a:rPr lang="en-ZA" sz="1800" dirty="0"/>
              <a:t>% adherence to timeframe committed to DPME (Target 70% vs Actual 16%)</a:t>
            </a:r>
          </a:p>
          <a:p>
            <a:pPr marL="600075" lvl="1" indent="-257175">
              <a:lnSpc>
                <a:spcPct val="150000"/>
              </a:lnSpc>
              <a:buFont typeface="Wingdings" panose="05000000000000000000" pitchFamily="2" charset="2"/>
              <a:buChar char="q"/>
            </a:pPr>
            <a:r>
              <a:rPr lang="en-GB" sz="1800" dirty="0"/>
              <a:t>% Implementation of risk management plans (Target 100% vs Actual 88%)</a:t>
            </a:r>
          </a:p>
          <a:p>
            <a:pPr marL="600075" lvl="1" indent="-257175">
              <a:lnSpc>
                <a:spcPct val="150000"/>
              </a:lnSpc>
              <a:buFont typeface="Wingdings" panose="05000000000000000000" pitchFamily="2" charset="2"/>
              <a:buChar char="q"/>
            </a:pPr>
            <a:endParaRPr lang="en-GB" sz="1800" dirty="0"/>
          </a:p>
          <a:p>
            <a:pPr>
              <a:lnSpc>
                <a:spcPct val="150000"/>
              </a:lnSpc>
            </a:pPr>
            <a:r>
              <a:rPr lang="en-GB" sz="1800" b="1" dirty="0"/>
              <a:t>The negative impact of unachieved measures was noted by management and corrective action will be taken going into the future wherever possible as in some instances the cause is as a result of external uncontrollable factors</a:t>
            </a:r>
            <a:endParaRPr lang="en-ZA" sz="1800"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69</a:t>
            </a:fld>
            <a:endParaRPr lang="en-ZA" dirty="0"/>
          </a:p>
        </p:txBody>
      </p:sp>
      <p:sp>
        <p:nvSpPr>
          <p:cNvPr id="4" name="Title 3"/>
          <p:cNvSpPr>
            <a:spLocks noGrp="1"/>
          </p:cNvSpPr>
          <p:nvPr>
            <p:ph type="title"/>
          </p:nvPr>
        </p:nvSpPr>
        <p:spPr/>
        <p:txBody>
          <a:bodyPr/>
          <a:lstStyle/>
          <a:p>
            <a:pPr algn="ctr"/>
            <a:r>
              <a:rPr lang="en-ZA" sz="2400" dirty="0">
                <a:solidFill>
                  <a:schemeClr val="bg1"/>
                </a:solidFill>
              </a:rPr>
              <a:t>Summary of Performance – Mineral Regulation (MR)</a:t>
            </a:r>
          </a:p>
        </p:txBody>
      </p:sp>
    </p:spTree>
    <p:extLst>
      <p:ext uri="{BB962C8B-B14F-4D97-AF65-F5344CB8AC3E}">
        <p14:creationId xmlns:p14="http://schemas.microsoft.com/office/powerpoint/2010/main" xmlns="" val="299159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773113" y="728663"/>
            <a:ext cx="7889875" cy="214312"/>
          </a:xfrm>
        </p:spPr>
        <p:txBody>
          <a:bodyPr anchor="t"/>
          <a:lstStyle/>
          <a:p>
            <a:pPr algn="l" eaLnBrk="1" hangingPunct="1"/>
            <a:r>
              <a:rPr lang="en-US" altLang="en-US" sz="2000" b="1" dirty="0">
                <a:solidFill>
                  <a:schemeClr val="bg1"/>
                </a:solidFill>
                <a:latin typeface="Arial" pitchFamily="34" charset="0"/>
                <a:ea typeface="Century Gothic" pitchFamily="34" charset="0"/>
                <a:cs typeface="Arial" pitchFamily="34" charset="0"/>
              </a:rPr>
              <a:t>Summary of DoE 2019/20 Annual Performance Plan Results</a:t>
            </a:r>
          </a:p>
        </p:txBody>
      </p:sp>
      <p:sp>
        <p:nvSpPr>
          <p:cNvPr id="11267" name="Slide Number Placeholder 2"/>
          <p:cNvSpPr>
            <a:spLocks noGrp="1"/>
          </p:cNvSpPr>
          <p:nvPr>
            <p:ph type="sldNum" sz="quarter" idx="12"/>
          </p:nvPr>
        </p:nvSpPr>
        <p:spPr bwMode="auto">
          <a:xfrm>
            <a:off x="6465888" y="6192838"/>
            <a:ext cx="2057400" cy="365125"/>
          </a:xfrm>
          <a:noFill/>
          <a:ln>
            <a:miter lim="800000"/>
            <a:headEnd/>
            <a:tailEnd/>
          </a:ln>
        </p:spPr>
        <p:txBody>
          <a:bodyPr/>
          <a:lstStyle/>
          <a:p>
            <a:fld id="{E8F17FDD-C432-4D37-8BA4-E61EF4037CB5}" type="slidenum">
              <a:rPr lang="en-US" altLang="en-US" b="1"/>
              <a:pPr/>
              <a:t>7</a:t>
            </a:fld>
            <a:endParaRPr lang="en-US" altLang="en-US" b="1"/>
          </a:p>
        </p:txBody>
      </p:sp>
      <p:graphicFrame>
        <p:nvGraphicFramePr>
          <p:cNvPr id="2" name="Table 1"/>
          <p:cNvGraphicFramePr>
            <a:graphicFrameLocks noGrp="1"/>
          </p:cNvGraphicFramePr>
          <p:nvPr>
            <p:extLst>
              <p:ext uri="{D42A27DB-BD31-4B8C-83A1-F6EECF244321}">
                <p14:modId xmlns:p14="http://schemas.microsoft.com/office/powerpoint/2010/main" xmlns="" val="4193774893"/>
              </p:ext>
            </p:extLst>
          </p:nvPr>
        </p:nvGraphicFramePr>
        <p:xfrm>
          <a:off x="312738" y="1168400"/>
          <a:ext cx="8350251" cy="5013908"/>
        </p:xfrm>
        <a:graphic>
          <a:graphicData uri="http://schemas.openxmlformats.org/drawingml/2006/table">
            <a:tbl>
              <a:tblPr firstRow="1" bandRow="1"/>
              <a:tblGrid>
                <a:gridCol w="1456986">
                  <a:extLst>
                    <a:ext uri="{9D8B030D-6E8A-4147-A177-3AD203B41FA5}">
                      <a16:colId xmlns:a16="http://schemas.microsoft.com/office/drawing/2014/main" xmlns="" val="1473539768"/>
                    </a:ext>
                  </a:extLst>
                </a:gridCol>
                <a:gridCol w="1056000">
                  <a:extLst>
                    <a:ext uri="{9D8B030D-6E8A-4147-A177-3AD203B41FA5}">
                      <a16:colId xmlns:a16="http://schemas.microsoft.com/office/drawing/2014/main" xmlns="" val="3128213431"/>
                    </a:ext>
                  </a:extLst>
                </a:gridCol>
                <a:gridCol w="1373525">
                  <a:extLst>
                    <a:ext uri="{9D8B030D-6E8A-4147-A177-3AD203B41FA5}">
                      <a16:colId xmlns:a16="http://schemas.microsoft.com/office/drawing/2014/main" xmlns="" val="506102920"/>
                    </a:ext>
                  </a:extLst>
                </a:gridCol>
                <a:gridCol w="934102">
                  <a:extLst>
                    <a:ext uri="{9D8B030D-6E8A-4147-A177-3AD203B41FA5}">
                      <a16:colId xmlns:a16="http://schemas.microsoft.com/office/drawing/2014/main" xmlns="" val="260519870"/>
                    </a:ext>
                  </a:extLst>
                </a:gridCol>
                <a:gridCol w="1176546">
                  <a:extLst>
                    <a:ext uri="{9D8B030D-6E8A-4147-A177-3AD203B41FA5}">
                      <a16:colId xmlns:a16="http://schemas.microsoft.com/office/drawing/2014/main" xmlns="" val="1129792202"/>
                    </a:ext>
                  </a:extLst>
                </a:gridCol>
                <a:gridCol w="1176546">
                  <a:extLst>
                    <a:ext uri="{9D8B030D-6E8A-4147-A177-3AD203B41FA5}">
                      <a16:colId xmlns:a16="http://schemas.microsoft.com/office/drawing/2014/main" xmlns="" val="4240935090"/>
                    </a:ext>
                  </a:extLst>
                </a:gridCol>
                <a:gridCol w="1176546">
                  <a:extLst>
                    <a:ext uri="{9D8B030D-6E8A-4147-A177-3AD203B41FA5}">
                      <a16:colId xmlns:a16="http://schemas.microsoft.com/office/drawing/2014/main" xmlns="" val="1364118112"/>
                    </a:ext>
                  </a:extLst>
                </a:gridCol>
              </a:tblGrid>
              <a:tr h="633165">
                <a:tc>
                  <a:txBody>
                    <a:bodyPr/>
                    <a:lstStyle/>
                    <a:p>
                      <a:pPr algn="ct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BRANCH</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Number of Annual Targets in the APP</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Achieved</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Partially Achieved</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Not Achieved</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Budget  Allocation</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Actual Expenditure</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667586903"/>
                  </a:ext>
                </a:extLst>
              </a:tr>
              <a:tr h="535897">
                <a:tc>
                  <a:txBody>
                    <a:bodyPr/>
                    <a:lstStyle/>
                    <a:p>
                      <a:pP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Administration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r>
                        <a:rPr lang="en-ZA" sz="1200" b="1" dirty="0"/>
                        <a:t>8</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4</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3</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1</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293 583</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279 383 (95%)</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222121229"/>
                  </a:ext>
                </a:extLst>
              </a:tr>
              <a:tr h="599702">
                <a:tc>
                  <a:txBody>
                    <a:bodyPr/>
                    <a:lstStyle/>
                    <a:p>
                      <a:pP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Energy Policy &amp; Planning</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r>
                        <a:rPr lang="en-ZA" sz="1200" b="1" dirty="0"/>
                        <a:t>8</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2</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3</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3</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47 568</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39 945 (84%)</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39929403"/>
                  </a:ext>
                </a:extLst>
              </a:tr>
              <a:tr h="509108">
                <a:tc>
                  <a:txBody>
                    <a:bodyPr/>
                    <a:lstStyle/>
                    <a:p>
                      <a:pP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Petroleum &amp; Petroleum Products Regulation</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r>
                        <a:rPr lang="en-ZA" sz="1200" b="1" dirty="0"/>
                        <a:t>3</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3</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0</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0</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88 355</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80 710 (91%)</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591290180"/>
                  </a:ext>
                </a:extLst>
              </a:tr>
              <a:tr h="509109">
                <a:tc>
                  <a:txBody>
                    <a:bodyPr/>
                    <a:lstStyle/>
                    <a:p>
                      <a:pP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Electrification &amp; Programme &amp; Projects</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r>
                        <a:rPr lang="en-ZA" sz="1200" b="1" dirty="0"/>
                        <a:t>5</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4</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0</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1</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5 274 825</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5 064 328 (96%)</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465488312"/>
                  </a:ext>
                </a:extLst>
              </a:tr>
              <a:tr h="499679">
                <a:tc>
                  <a:txBody>
                    <a:bodyPr/>
                    <a:lstStyle/>
                    <a:p>
                      <a:pP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Nuclear Energy</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r>
                        <a:rPr lang="en-ZA" sz="1200" b="1" dirty="0"/>
                        <a:t>4</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1</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2</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1</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1 050 143</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1 039 907 (99%)</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124502542"/>
                  </a:ext>
                </a:extLst>
              </a:tr>
              <a:tr h="509109">
                <a:tc>
                  <a:txBody>
                    <a:bodyPr/>
                    <a:lstStyle/>
                    <a:p>
                      <a:pP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Clean Energy</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r>
                        <a:rPr lang="en-ZA" sz="1200" b="1" dirty="0"/>
                        <a:t>5</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3</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1</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1</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429 083</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422 956 (98%)</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543532106"/>
                  </a:ext>
                </a:extLst>
              </a:tr>
              <a:tr h="480824">
                <a:tc>
                  <a:txBody>
                    <a:bodyPr/>
                    <a:lstStyle/>
                    <a:p>
                      <a:pPr>
                        <a:lnSpc>
                          <a:spcPct val="107000"/>
                        </a:lnSpc>
                        <a:spcAft>
                          <a:spcPts val="80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Total</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r>
                        <a:rPr lang="en-ZA" sz="1200" b="1" dirty="0"/>
                        <a:t>33 </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17(52%)</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9(27%)</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200" b="1" dirty="0"/>
                        <a:t>7(21%)</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a:t>7 183 557</a:t>
                      </a:r>
                      <a:endParaRPr lang="en-US" sz="1200" b="1" dirty="0"/>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6 927 230 (96,4%)</a:t>
                      </a:r>
                    </a:p>
                  </a:txBody>
                  <a:tcPr marL="88456" marR="88456" marT="44241" marB="442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6521657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97" y="1522451"/>
            <a:ext cx="8614462" cy="3984018"/>
          </a:xfrm>
        </p:spPr>
        <p:txBody>
          <a:bodyPr>
            <a:normAutofit/>
          </a:bodyPr>
          <a:lstStyle/>
          <a:p>
            <a:pPr lvl="0"/>
            <a:r>
              <a:rPr lang="en-GB" sz="2000" dirty="0"/>
              <a:t>The negative impact of unachieved measures was noted by management and corrective action will be taken going into the future wherever possible as in some instances the cause is as a result of external uncontrollable factors</a:t>
            </a:r>
            <a:endParaRPr lang="en-US" sz="2000" u="sng" dirty="0"/>
          </a:p>
        </p:txBody>
      </p:sp>
      <p:sp>
        <p:nvSpPr>
          <p:cNvPr id="3" name="Slide Number Placeholder 2"/>
          <p:cNvSpPr>
            <a:spLocks noGrp="1"/>
          </p:cNvSpPr>
          <p:nvPr>
            <p:ph type="sldNum" sz="quarter" idx="12"/>
          </p:nvPr>
        </p:nvSpPr>
        <p:spPr/>
        <p:txBody>
          <a:bodyPr/>
          <a:lstStyle/>
          <a:p>
            <a:fld id="{5BE59D84-FAE8-4D13-AA1D-158D5D14D02E}" type="slidenum">
              <a:rPr lang="en-ZA" smtClean="0"/>
              <a:pPr/>
              <a:t>70</a:t>
            </a:fld>
            <a:endParaRPr lang="en-ZA" dirty="0"/>
          </a:p>
        </p:txBody>
      </p:sp>
      <p:sp>
        <p:nvSpPr>
          <p:cNvPr id="4" name="Title 3"/>
          <p:cNvSpPr>
            <a:spLocks noGrp="1"/>
          </p:cNvSpPr>
          <p:nvPr>
            <p:ph type="title"/>
          </p:nvPr>
        </p:nvSpPr>
        <p:spPr/>
        <p:txBody>
          <a:bodyPr/>
          <a:lstStyle/>
          <a:p>
            <a:pPr algn="ctr"/>
            <a:r>
              <a:rPr lang="en-ZA" sz="2400" dirty="0">
                <a:solidFill>
                  <a:schemeClr val="bg1"/>
                </a:solidFill>
              </a:rPr>
              <a:t>Summary of Performance – Mineral Regulation (MR</a:t>
            </a:r>
            <a:r>
              <a:rPr lang="en-ZA" sz="2400" dirty="0"/>
              <a:t>)</a:t>
            </a:r>
          </a:p>
        </p:txBody>
      </p:sp>
    </p:spTree>
    <p:extLst>
      <p:ext uri="{BB962C8B-B14F-4D97-AF65-F5344CB8AC3E}">
        <p14:creationId xmlns:p14="http://schemas.microsoft.com/office/powerpoint/2010/main" xmlns="" val="31302246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531FE142-F3E0-4E50-AC9D-60ECC40BD437}"/>
              </a:ext>
            </a:extLst>
          </p:cNvPr>
          <p:cNvGraphicFramePr>
            <a:graphicFrameLocks noGrp="1"/>
          </p:cNvGraphicFramePr>
          <p:nvPr>
            <p:ph idx="1"/>
            <p:extLst>
              <p:ext uri="{D42A27DB-BD31-4B8C-83A1-F6EECF244321}">
                <p14:modId xmlns:p14="http://schemas.microsoft.com/office/powerpoint/2010/main" xmlns="" val="1916711156"/>
              </p:ext>
            </p:extLst>
          </p:nvPr>
        </p:nvGraphicFramePr>
        <p:xfrm>
          <a:off x="300445" y="1539479"/>
          <a:ext cx="8569233" cy="3962980"/>
        </p:xfrm>
        <a:graphic>
          <a:graphicData uri="http://schemas.openxmlformats.org/drawingml/2006/table">
            <a:tbl>
              <a:tblPr firstRow="1" firstCol="1" bandRow="1">
                <a:tableStyleId>{5C22544A-7EE6-4342-B048-85BDC9FD1C3A}</a:tableStyleId>
              </a:tblPr>
              <a:tblGrid>
                <a:gridCol w="1247305">
                  <a:extLst>
                    <a:ext uri="{9D8B030D-6E8A-4147-A177-3AD203B41FA5}">
                      <a16:colId xmlns:a16="http://schemas.microsoft.com/office/drawing/2014/main" xmlns="" val="3909275179"/>
                    </a:ext>
                  </a:extLst>
                </a:gridCol>
                <a:gridCol w="1508850">
                  <a:extLst>
                    <a:ext uri="{9D8B030D-6E8A-4147-A177-3AD203B41FA5}">
                      <a16:colId xmlns:a16="http://schemas.microsoft.com/office/drawing/2014/main" xmlns="" val="1329002477"/>
                    </a:ext>
                  </a:extLst>
                </a:gridCol>
                <a:gridCol w="2200985">
                  <a:extLst>
                    <a:ext uri="{9D8B030D-6E8A-4147-A177-3AD203B41FA5}">
                      <a16:colId xmlns:a16="http://schemas.microsoft.com/office/drawing/2014/main" xmlns="" val="435320188"/>
                    </a:ext>
                  </a:extLst>
                </a:gridCol>
                <a:gridCol w="2408624">
                  <a:extLst>
                    <a:ext uri="{9D8B030D-6E8A-4147-A177-3AD203B41FA5}">
                      <a16:colId xmlns:a16="http://schemas.microsoft.com/office/drawing/2014/main" xmlns="" val="1681528257"/>
                    </a:ext>
                  </a:extLst>
                </a:gridCol>
                <a:gridCol w="1203469">
                  <a:extLst>
                    <a:ext uri="{9D8B030D-6E8A-4147-A177-3AD203B41FA5}">
                      <a16:colId xmlns:a16="http://schemas.microsoft.com/office/drawing/2014/main" xmlns="" val="2781973622"/>
                    </a:ext>
                  </a:extLst>
                </a:gridCol>
              </a:tblGrid>
              <a:tr h="353726">
                <a:tc>
                  <a:txBody>
                    <a:bodyPr/>
                    <a:lstStyle/>
                    <a:p>
                      <a:pPr marL="0" marR="0" algn="ctr">
                        <a:lnSpc>
                          <a:spcPct val="150000"/>
                        </a:lnSpc>
                        <a:spcBef>
                          <a:spcPts val="0"/>
                        </a:spcBef>
                        <a:spcAft>
                          <a:spcPts val="1000"/>
                        </a:spcAft>
                      </a:pPr>
                      <a:r>
                        <a:rPr lang="en-ZA" sz="1400" b="1" dirty="0">
                          <a:effectLst/>
                          <a:latin typeface="+mn-lt"/>
                        </a:rPr>
                        <a:t>REGION</a:t>
                      </a:r>
                      <a:endParaRPr lang="en-US" sz="14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COMPANY NAME</a:t>
                      </a:r>
                      <a:endParaRPr lang="en-US" sz="14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MUNICIPALITY/WARD/VILLAGE</a:t>
                      </a:r>
                      <a:endParaRPr lang="en-US" sz="14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DESCRIPTION OF THE PROJECT</a:t>
                      </a:r>
                      <a:endParaRPr lang="en-US" sz="14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TOTAL SPENT</a:t>
                      </a:r>
                      <a:endParaRPr lang="en-US" sz="14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extLst>
                  <a:ext uri="{0D108BD9-81ED-4DB2-BD59-A6C34878D82A}">
                    <a16:rowId xmlns:a16="http://schemas.microsoft.com/office/drawing/2014/main" xmlns="" val="2354405495"/>
                  </a:ext>
                </a:extLst>
              </a:tr>
              <a:tr h="612013">
                <a:tc>
                  <a:txBody>
                    <a:bodyPr/>
                    <a:lstStyle/>
                    <a:p>
                      <a:pPr marL="0" marR="0" algn="l">
                        <a:lnSpc>
                          <a:spcPct val="150000"/>
                        </a:lnSpc>
                        <a:spcBef>
                          <a:spcPts val="0"/>
                        </a:spcBef>
                        <a:spcAft>
                          <a:spcPts val="1000"/>
                        </a:spcAft>
                      </a:pPr>
                      <a:r>
                        <a:rPr lang="en-ZA" sz="1400" dirty="0">
                          <a:effectLst/>
                          <a:latin typeface="+mn-lt"/>
                        </a:rPr>
                        <a:t>EASTERN CAPE</a:t>
                      </a:r>
                      <a:endParaRPr lang="en-US" sz="1400" dirty="0">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spcBef>
                          <a:spcPts val="0"/>
                        </a:spcBef>
                        <a:spcAft>
                          <a:spcPts val="0"/>
                        </a:spcAft>
                      </a:pPr>
                      <a:r>
                        <a:rPr lang="en-ZA" sz="1400" dirty="0">
                          <a:solidFill>
                            <a:schemeClr val="tx1"/>
                          </a:solidFill>
                          <a:effectLst/>
                          <a:latin typeface="+mn-lt"/>
                        </a:rPr>
                        <a:t>East London Bricks (Pty) Ltd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a:solidFill>
                            <a:schemeClr val="tx1"/>
                          </a:solidFill>
                          <a:effectLst/>
                          <a:latin typeface="+mn-lt"/>
                        </a:rPr>
                        <a:t>Buffalo Metropolitan Municipality, East London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a:solidFill>
                            <a:schemeClr val="tx1"/>
                          </a:solidFill>
                          <a:effectLst/>
                          <a:latin typeface="+mn-lt"/>
                        </a:rPr>
                        <a:t>Renovation of a school</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a:solidFill>
                            <a:schemeClr val="tx1"/>
                          </a:solidFill>
                          <a:effectLst/>
                          <a:latin typeface="+mn-lt"/>
                        </a:rPr>
                        <a:t>R154 533</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extLst>
                  <a:ext uri="{0D108BD9-81ED-4DB2-BD59-A6C34878D82A}">
                    <a16:rowId xmlns:a16="http://schemas.microsoft.com/office/drawing/2014/main" xmlns="" val="3502541446"/>
                  </a:ext>
                </a:extLst>
              </a:tr>
              <a:tr h="771525">
                <a:tc>
                  <a:txBody>
                    <a:bodyPr/>
                    <a:lstStyle/>
                    <a:p>
                      <a:pPr marL="0" marR="0" algn="l">
                        <a:lnSpc>
                          <a:spcPct val="150000"/>
                        </a:lnSpc>
                        <a:spcBef>
                          <a:spcPts val="0"/>
                        </a:spcBef>
                        <a:spcAft>
                          <a:spcPts val="1000"/>
                        </a:spcAft>
                      </a:pPr>
                      <a:r>
                        <a:rPr lang="en-ZA" sz="1400">
                          <a:effectLst/>
                          <a:latin typeface="+mn-lt"/>
                        </a:rPr>
                        <a:t>LIMPOPO</a:t>
                      </a:r>
                      <a:endParaRPr lang="en-US" sz="1400">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spcBef>
                          <a:spcPts val="0"/>
                        </a:spcBef>
                        <a:spcAft>
                          <a:spcPts val="0"/>
                        </a:spcAft>
                      </a:pPr>
                      <a:r>
                        <a:rPr lang="en-ZA" sz="1400" dirty="0">
                          <a:solidFill>
                            <a:schemeClr val="tx1"/>
                          </a:solidFill>
                          <a:effectLst/>
                          <a:latin typeface="+mn-lt"/>
                        </a:rPr>
                        <a:t>African Red Granite (Pty) Ltd</a:t>
                      </a:r>
                      <a:endParaRPr lang="en-US" sz="1400" dirty="0">
                        <a:solidFill>
                          <a:schemeClr val="tx1"/>
                        </a:solidFill>
                        <a:effectLst/>
                        <a:latin typeface="+mn-lt"/>
                      </a:endParaRPr>
                    </a:p>
                    <a:p>
                      <a:pPr marL="0" marR="0" algn="l">
                        <a:spcBef>
                          <a:spcPts val="0"/>
                        </a:spcBef>
                        <a:spcAft>
                          <a:spcPts val="0"/>
                        </a:spcAft>
                      </a:pPr>
                      <a:r>
                        <a:rPr lang="en-ZA" sz="1400" dirty="0">
                          <a:solidFill>
                            <a:schemeClr val="tx1"/>
                          </a:solidFill>
                          <a:effectLst/>
                          <a:latin typeface="+mn-lt"/>
                        </a:rPr>
                        <a:t> </a:t>
                      </a:r>
                      <a:endParaRPr lang="en-US" sz="1400" dirty="0">
                        <a:solidFill>
                          <a:schemeClr val="tx1"/>
                        </a:solidFill>
                        <a:effectLst/>
                        <a:latin typeface="+mn-lt"/>
                      </a:endParaRPr>
                    </a:p>
                    <a:p>
                      <a:pPr marL="0" marR="0" algn="l">
                        <a:lnSpc>
                          <a:spcPct val="150000"/>
                        </a:lnSpc>
                        <a:spcBef>
                          <a:spcPts val="0"/>
                        </a:spcBef>
                        <a:spcAft>
                          <a:spcPts val="1000"/>
                        </a:spcAft>
                      </a:pPr>
                      <a:r>
                        <a:rPr lang="en-ZA" sz="1400" dirty="0">
                          <a:solidFill>
                            <a:schemeClr val="tx1"/>
                          </a:solidFill>
                          <a:effectLst/>
                          <a:latin typeface="+mn-lt"/>
                        </a:rPr>
                        <a:t>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err="1">
                          <a:solidFill>
                            <a:schemeClr val="tx1"/>
                          </a:solidFill>
                          <a:effectLst/>
                          <a:latin typeface="+mn-lt"/>
                        </a:rPr>
                        <a:t>Mokopane</a:t>
                      </a:r>
                      <a:r>
                        <a:rPr lang="en-ZA" sz="1400" dirty="0">
                          <a:solidFill>
                            <a:schemeClr val="tx1"/>
                          </a:solidFill>
                          <a:effectLst/>
                          <a:latin typeface="+mn-lt"/>
                        </a:rPr>
                        <a:t> Local Municipality, </a:t>
                      </a:r>
                      <a:r>
                        <a:rPr lang="en-ZA" sz="1400" dirty="0" err="1">
                          <a:solidFill>
                            <a:schemeClr val="tx1"/>
                          </a:solidFill>
                          <a:effectLst/>
                          <a:latin typeface="+mn-lt"/>
                        </a:rPr>
                        <a:t>Kadichuene</a:t>
                      </a:r>
                      <a:r>
                        <a:rPr lang="en-ZA" sz="1400" dirty="0">
                          <a:solidFill>
                            <a:schemeClr val="tx1"/>
                          </a:solidFill>
                          <a:effectLst/>
                          <a:latin typeface="+mn-lt"/>
                        </a:rPr>
                        <a:t> Village.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a:solidFill>
                            <a:schemeClr val="tx1"/>
                          </a:solidFill>
                          <a:effectLst/>
                          <a:latin typeface="+mn-lt"/>
                        </a:rPr>
                        <a:t>Construction of a Multipurpose centre.</a:t>
                      </a:r>
                      <a:endParaRPr lang="en-US" sz="1400" dirty="0">
                        <a:solidFill>
                          <a:schemeClr val="tx1"/>
                        </a:solidFill>
                        <a:effectLst/>
                        <a:latin typeface="+mn-lt"/>
                      </a:endParaRPr>
                    </a:p>
                    <a:p>
                      <a:pPr marL="0" marR="0" algn="l">
                        <a:lnSpc>
                          <a:spcPct val="150000"/>
                        </a:lnSpc>
                        <a:spcBef>
                          <a:spcPts val="0"/>
                        </a:spcBef>
                        <a:spcAft>
                          <a:spcPts val="1000"/>
                        </a:spcAft>
                      </a:pPr>
                      <a:r>
                        <a:rPr lang="en-ZA" sz="1400" dirty="0">
                          <a:solidFill>
                            <a:schemeClr val="tx1"/>
                          </a:solidFill>
                          <a:effectLst/>
                          <a:latin typeface="+mn-lt"/>
                        </a:rPr>
                        <a:t>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a:solidFill>
                            <a:schemeClr val="tx1"/>
                          </a:solidFill>
                          <a:effectLst/>
                          <a:latin typeface="+mn-lt"/>
                        </a:rPr>
                        <a:t>R901 294</a:t>
                      </a:r>
                      <a:endParaRPr lang="en-US" sz="1400" dirty="0">
                        <a:solidFill>
                          <a:schemeClr val="tx1"/>
                        </a:solidFill>
                        <a:effectLst/>
                        <a:latin typeface="+mn-lt"/>
                      </a:endParaRPr>
                    </a:p>
                    <a:p>
                      <a:pPr marL="0" marR="0" algn="l">
                        <a:lnSpc>
                          <a:spcPct val="150000"/>
                        </a:lnSpc>
                        <a:spcBef>
                          <a:spcPts val="0"/>
                        </a:spcBef>
                        <a:spcAft>
                          <a:spcPts val="1000"/>
                        </a:spcAft>
                      </a:pPr>
                      <a:r>
                        <a:rPr lang="en-ZA" sz="1400" dirty="0">
                          <a:solidFill>
                            <a:schemeClr val="tx1"/>
                          </a:solidFill>
                          <a:effectLst/>
                          <a:latin typeface="+mn-lt"/>
                        </a:rPr>
                        <a:t>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extLst>
                  <a:ext uri="{0D108BD9-81ED-4DB2-BD59-A6C34878D82A}">
                    <a16:rowId xmlns:a16="http://schemas.microsoft.com/office/drawing/2014/main" xmlns="" val="1279710690"/>
                  </a:ext>
                </a:extLst>
              </a:tr>
              <a:tr h="1689933">
                <a:tc>
                  <a:txBody>
                    <a:bodyPr/>
                    <a:lstStyle/>
                    <a:p>
                      <a:pPr marL="0" marR="0" algn="l">
                        <a:lnSpc>
                          <a:spcPct val="150000"/>
                        </a:lnSpc>
                        <a:spcBef>
                          <a:spcPts val="0"/>
                        </a:spcBef>
                        <a:spcAft>
                          <a:spcPts val="1000"/>
                        </a:spcAft>
                      </a:pPr>
                      <a:r>
                        <a:rPr lang="en-ZA" sz="1400">
                          <a:effectLst/>
                          <a:latin typeface="+mn-lt"/>
                        </a:rPr>
                        <a:t>FREE STATE</a:t>
                      </a:r>
                      <a:endParaRPr lang="en-US" sz="1400">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spcBef>
                          <a:spcPts val="0"/>
                        </a:spcBef>
                        <a:spcAft>
                          <a:spcPts val="0"/>
                        </a:spcAft>
                      </a:pPr>
                      <a:r>
                        <a:rPr lang="en-ZA" sz="1400">
                          <a:solidFill>
                            <a:schemeClr val="tx1"/>
                          </a:solidFill>
                          <a:effectLst/>
                          <a:latin typeface="+mn-lt"/>
                        </a:rPr>
                        <a:t>Hendrik Sand van Heerden (Pty) Ltd</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err="1">
                          <a:solidFill>
                            <a:schemeClr val="tx1"/>
                          </a:solidFill>
                          <a:effectLst/>
                          <a:latin typeface="+mn-lt"/>
                        </a:rPr>
                        <a:t>Matjhabeng</a:t>
                      </a:r>
                      <a:r>
                        <a:rPr lang="en-ZA" sz="1400" dirty="0">
                          <a:solidFill>
                            <a:schemeClr val="tx1"/>
                          </a:solidFill>
                          <a:effectLst/>
                          <a:latin typeface="+mn-lt"/>
                        </a:rPr>
                        <a:t> Local Municipality, Virginia</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a:solidFill>
                            <a:schemeClr val="tx1"/>
                          </a:solidFill>
                          <a:effectLst/>
                          <a:latin typeface="+mn-lt"/>
                        </a:rPr>
                        <a:t>Refurbishment of a water reticulation plant (Installation of generator to pump water &amp; security cameras)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tc>
                  <a:txBody>
                    <a:bodyPr/>
                    <a:lstStyle/>
                    <a:p>
                      <a:pPr marL="0" marR="0" algn="l">
                        <a:lnSpc>
                          <a:spcPct val="150000"/>
                        </a:lnSpc>
                        <a:spcBef>
                          <a:spcPts val="0"/>
                        </a:spcBef>
                        <a:spcAft>
                          <a:spcPts val="1000"/>
                        </a:spcAft>
                      </a:pPr>
                      <a:r>
                        <a:rPr lang="en-ZA" sz="1400" dirty="0">
                          <a:solidFill>
                            <a:schemeClr val="tx1"/>
                          </a:solidFill>
                          <a:effectLst/>
                          <a:latin typeface="+mn-lt"/>
                        </a:rPr>
                        <a:t>R69 000</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6820" marR="36820" marT="0" marB="0"/>
                </a:tc>
                <a:extLst>
                  <a:ext uri="{0D108BD9-81ED-4DB2-BD59-A6C34878D82A}">
                    <a16:rowId xmlns:a16="http://schemas.microsoft.com/office/drawing/2014/main" xmlns="" val="3626897071"/>
                  </a:ext>
                </a:extLst>
              </a:tr>
            </a:tbl>
          </a:graphicData>
        </a:graphic>
      </p:graphicFrame>
      <p:sp>
        <p:nvSpPr>
          <p:cNvPr id="3" name="Slide Number Placeholder 2"/>
          <p:cNvSpPr>
            <a:spLocks noGrp="1"/>
          </p:cNvSpPr>
          <p:nvPr>
            <p:ph type="sldNum" sz="quarter" idx="12"/>
          </p:nvPr>
        </p:nvSpPr>
        <p:spPr>
          <a:xfrm>
            <a:off x="3414713" y="5555457"/>
            <a:ext cx="2314575" cy="273844"/>
          </a:xfrm>
        </p:spPr>
        <p:txBody>
          <a:bodyPr/>
          <a:lstStyle/>
          <a:p>
            <a:pPr algn="ctr" defTabSz="637936">
              <a:defRPr/>
            </a:pPr>
            <a:fld id="{661DE44E-C98E-44F0-96C5-39A96C2D8B60}" type="slidenum">
              <a:rPr lang="en-ZA">
                <a:solidFill>
                  <a:schemeClr val="tx1"/>
                </a:solidFill>
              </a:rPr>
              <a:pPr algn="ctr" defTabSz="637936">
                <a:defRPr/>
              </a:pPr>
              <a:t>71</a:t>
            </a:fld>
            <a:endParaRPr lang="en-ZA" dirty="0">
              <a:solidFill>
                <a:schemeClr val="tx1"/>
              </a:solidFill>
            </a:endParaRPr>
          </a:p>
        </p:txBody>
      </p:sp>
      <p:sp>
        <p:nvSpPr>
          <p:cNvPr id="62499" name="Title 3"/>
          <p:cNvSpPr>
            <a:spLocks noGrp="1"/>
          </p:cNvSpPr>
          <p:nvPr>
            <p:ph type="title"/>
          </p:nvPr>
        </p:nvSpPr>
        <p:spPr>
          <a:xfrm>
            <a:off x="1143000" y="787292"/>
            <a:ext cx="6724650" cy="548879"/>
          </a:xfrm>
        </p:spPr>
        <p:txBody>
          <a:bodyPr/>
          <a:lstStyle/>
          <a:p>
            <a:pPr algn="ctr" eaLnBrk="1" hangingPunct="1"/>
            <a:r>
              <a:rPr lang="en-GB" altLang="en-US" sz="2400" dirty="0">
                <a:solidFill>
                  <a:schemeClr val="bg1"/>
                </a:solidFill>
              </a:rPr>
              <a:t>HIGHLIGHTS – MINERAL REGULATION</a:t>
            </a:r>
            <a:endParaRPr lang="en-ZA" altLang="en-US" sz="2400" dirty="0">
              <a:solidFill>
                <a:schemeClr val="bg1"/>
              </a:solidFill>
            </a:endParaRPr>
          </a:p>
        </p:txBody>
      </p:sp>
      <p:pic>
        <p:nvPicPr>
          <p:cNvPr id="62500"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1480" y="5692379"/>
            <a:ext cx="1225154" cy="661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7586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3B697353-E5DD-4530-8308-0E741667521E}"/>
              </a:ext>
            </a:extLst>
          </p:cNvPr>
          <p:cNvGraphicFramePr>
            <a:graphicFrameLocks noGrp="1"/>
          </p:cNvGraphicFramePr>
          <p:nvPr>
            <p:ph idx="1"/>
            <p:extLst>
              <p:ext uri="{D42A27DB-BD31-4B8C-83A1-F6EECF244321}">
                <p14:modId xmlns:p14="http://schemas.microsoft.com/office/powerpoint/2010/main" xmlns="" val="4112056624"/>
              </p:ext>
            </p:extLst>
          </p:nvPr>
        </p:nvGraphicFramePr>
        <p:xfrm>
          <a:off x="313508" y="1530450"/>
          <a:ext cx="8543110" cy="3901224"/>
        </p:xfrm>
        <a:graphic>
          <a:graphicData uri="http://schemas.openxmlformats.org/drawingml/2006/table">
            <a:tbl>
              <a:tblPr firstRow="1" firstCol="1" bandRow="1">
                <a:tableStyleId>{5C22544A-7EE6-4342-B048-85BDC9FD1C3A}</a:tableStyleId>
              </a:tblPr>
              <a:tblGrid>
                <a:gridCol w="1219994">
                  <a:extLst>
                    <a:ext uri="{9D8B030D-6E8A-4147-A177-3AD203B41FA5}">
                      <a16:colId xmlns:a16="http://schemas.microsoft.com/office/drawing/2014/main" xmlns="" val="1126746863"/>
                    </a:ext>
                  </a:extLst>
                </a:gridCol>
                <a:gridCol w="1703148">
                  <a:extLst>
                    <a:ext uri="{9D8B030D-6E8A-4147-A177-3AD203B41FA5}">
                      <a16:colId xmlns:a16="http://schemas.microsoft.com/office/drawing/2014/main" xmlns="" val="1506380348"/>
                    </a:ext>
                  </a:extLst>
                </a:gridCol>
                <a:gridCol w="1761027">
                  <a:extLst>
                    <a:ext uri="{9D8B030D-6E8A-4147-A177-3AD203B41FA5}">
                      <a16:colId xmlns:a16="http://schemas.microsoft.com/office/drawing/2014/main" xmlns="" val="3096360846"/>
                    </a:ext>
                  </a:extLst>
                </a:gridCol>
                <a:gridCol w="2588472">
                  <a:extLst>
                    <a:ext uri="{9D8B030D-6E8A-4147-A177-3AD203B41FA5}">
                      <a16:colId xmlns:a16="http://schemas.microsoft.com/office/drawing/2014/main" xmlns="" val="129939748"/>
                    </a:ext>
                  </a:extLst>
                </a:gridCol>
                <a:gridCol w="1270469">
                  <a:extLst>
                    <a:ext uri="{9D8B030D-6E8A-4147-A177-3AD203B41FA5}">
                      <a16:colId xmlns:a16="http://schemas.microsoft.com/office/drawing/2014/main" xmlns="" val="1984261350"/>
                    </a:ext>
                  </a:extLst>
                </a:gridCol>
              </a:tblGrid>
              <a:tr h="512255">
                <a:tc>
                  <a:txBody>
                    <a:bodyPr/>
                    <a:lstStyle/>
                    <a:p>
                      <a:pPr marL="0" marR="0" algn="ctr">
                        <a:lnSpc>
                          <a:spcPct val="150000"/>
                        </a:lnSpc>
                        <a:spcBef>
                          <a:spcPts val="0"/>
                        </a:spcBef>
                        <a:spcAft>
                          <a:spcPts val="1000"/>
                        </a:spcAft>
                      </a:pPr>
                      <a:r>
                        <a:rPr lang="en-ZA" sz="1400" b="1" dirty="0">
                          <a:effectLst/>
                          <a:latin typeface="+mn-lt"/>
                        </a:rPr>
                        <a:t>REGION</a:t>
                      </a:r>
                      <a:endParaRPr lang="en-US" sz="1400" b="1" dirty="0">
                        <a:effectLst/>
                        <a:latin typeface="+mn-lt"/>
                        <a:ea typeface="Calibri" panose="020F0502020204030204" pitchFamily="34" charset="0"/>
                        <a:cs typeface="Times New Roman" panose="02020603050405020304" pitchFamily="18" charset="0"/>
                      </a:endParaRPr>
                    </a:p>
                  </a:txBody>
                  <a:tcPr marL="36817" marR="36817"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COMPANY NAME</a:t>
                      </a:r>
                      <a:endParaRPr lang="en-US" sz="1400" b="1" dirty="0">
                        <a:effectLst/>
                        <a:latin typeface="+mn-lt"/>
                        <a:ea typeface="Calibri" panose="020F0502020204030204" pitchFamily="34" charset="0"/>
                        <a:cs typeface="Times New Roman" panose="02020603050405020304" pitchFamily="18" charset="0"/>
                      </a:endParaRPr>
                    </a:p>
                  </a:txBody>
                  <a:tcPr marL="36817" marR="36817"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MUNICIPALITY/WARD/VILLAGE</a:t>
                      </a:r>
                      <a:endParaRPr lang="en-US" sz="1400" b="1" dirty="0">
                        <a:effectLst/>
                        <a:latin typeface="+mn-lt"/>
                        <a:ea typeface="Calibri" panose="020F0502020204030204" pitchFamily="34" charset="0"/>
                        <a:cs typeface="Times New Roman" panose="02020603050405020304" pitchFamily="18" charset="0"/>
                      </a:endParaRPr>
                    </a:p>
                  </a:txBody>
                  <a:tcPr marL="36817" marR="36817"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DESCRIPTION OF THE PROJECT</a:t>
                      </a:r>
                      <a:endParaRPr lang="en-US" sz="1400" b="1" dirty="0">
                        <a:effectLst/>
                        <a:latin typeface="+mn-lt"/>
                        <a:ea typeface="Calibri" panose="020F0502020204030204" pitchFamily="34" charset="0"/>
                        <a:cs typeface="Times New Roman" panose="02020603050405020304" pitchFamily="18" charset="0"/>
                      </a:endParaRPr>
                    </a:p>
                  </a:txBody>
                  <a:tcPr marL="36817" marR="36817" marT="0" marB="0">
                    <a:solidFill>
                      <a:srgbClr val="00B050"/>
                    </a:solidFill>
                  </a:tcPr>
                </a:tc>
                <a:tc>
                  <a:txBody>
                    <a:bodyPr/>
                    <a:lstStyle/>
                    <a:p>
                      <a:pPr marL="0" marR="0" algn="ctr">
                        <a:lnSpc>
                          <a:spcPct val="150000"/>
                        </a:lnSpc>
                        <a:spcBef>
                          <a:spcPts val="0"/>
                        </a:spcBef>
                        <a:spcAft>
                          <a:spcPts val="1000"/>
                        </a:spcAft>
                      </a:pPr>
                      <a:r>
                        <a:rPr lang="en-ZA" sz="1400" b="1" dirty="0">
                          <a:effectLst/>
                          <a:latin typeface="+mn-lt"/>
                        </a:rPr>
                        <a:t>TOTAL SPENT</a:t>
                      </a:r>
                      <a:endParaRPr lang="en-US" sz="1400" b="1" dirty="0">
                        <a:effectLst/>
                        <a:latin typeface="+mn-lt"/>
                        <a:ea typeface="Calibri" panose="020F0502020204030204" pitchFamily="34" charset="0"/>
                        <a:cs typeface="Times New Roman" panose="02020603050405020304" pitchFamily="18" charset="0"/>
                      </a:endParaRPr>
                    </a:p>
                  </a:txBody>
                  <a:tcPr marL="36817" marR="36817" marT="0" marB="0">
                    <a:solidFill>
                      <a:srgbClr val="00B050"/>
                    </a:solidFill>
                  </a:tcPr>
                </a:tc>
                <a:extLst>
                  <a:ext uri="{0D108BD9-81ED-4DB2-BD59-A6C34878D82A}">
                    <a16:rowId xmlns:a16="http://schemas.microsoft.com/office/drawing/2014/main" xmlns="" val="2927385946"/>
                  </a:ext>
                </a:extLst>
              </a:tr>
              <a:tr h="616782">
                <a:tc rowSpan="3">
                  <a:txBody>
                    <a:bodyPr/>
                    <a:lstStyle/>
                    <a:p>
                      <a:pPr marL="0" marR="0" algn="l">
                        <a:lnSpc>
                          <a:spcPct val="150000"/>
                        </a:lnSpc>
                        <a:spcBef>
                          <a:spcPts val="0"/>
                        </a:spcBef>
                        <a:spcAft>
                          <a:spcPts val="1000"/>
                        </a:spcAft>
                      </a:pPr>
                      <a:r>
                        <a:rPr lang="en-ZA" sz="1400" dirty="0">
                          <a:effectLst/>
                        </a:rPr>
                        <a:t>KWA ZULU-NATAL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1000"/>
                        </a:spcAft>
                      </a:pPr>
                      <a:r>
                        <a:rPr lang="en-ZA"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1000"/>
                        </a:spcAft>
                      </a:pPr>
                      <a:r>
                        <a:rPr lang="en-ZA"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spcBef>
                          <a:spcPts val="0"/>
                        </a:spcBef>
                        <a:spcAft>
                          <a:spcPts val="0"/>
                        </a:spcAft>
                      </a:pPr>
                      <a:r>
                        <a:rPr lang="en-ZA" sz="1400" dirty="0">
                          <a:solidFill>
                            <a:schemeClr val="tx1"/>
                          </a:solidFill>
                          <a:effectLst/>
                        </a:rPr>
                        <a:t>NPC </a:t>
                      </a:r>
                      <a:r>
                        <a:rPr lang="en-ZA" sz="1400" dirty="0" err="1">
                          <a:solidFill>
                            <a:schemeClr val="tx1"/>
                          </a:solidFill>
                          <a:effectLst/>
                        </a:rPr>
                        <a:t>Cimpor</a:t>
                      </a:r>
                      <a:r>
                        <a:rPr lang="en-ZA" sz="1400" dirty="0">
                          <a:solidFill>
                            <a:schemeClr val="tx1"/>
                          </a:solidFill>
                          <a:effectLst/>
                        </a:rPr>
                        <a:t> (Pty) Ltd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1000"/>
                        </a:spcAft>
                      </a:pPr>
                      <a:r>
                        <a:rPr lang="en-ZA" sz="1400" dirty="0">
                          <a:solidFill>
                            <a:schemeClr val="tx1"/>
                          </a:solidFill>
                          <a:effectLst/>
                        </a:rPr>
                        <a:t> Ray Nkonyeni Local Municipality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1000"/>
                        </a:spcAft>
                      </a:pPr>
                      <a:r>
                        <a:rPr lang="en-ZA" sz="1400" dirty="0">
                          <a:solidFill>
                            <a:schemeClr val="tx1"/>
                          </a:solidFill>
                          <a:effectLst/>
                        </a:rPr>
                        <a:t>South Coast Educational &amp; Vegetable farming projects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0"/>
                        </a:spcAft>
                      </a:pPr>
                      <a:r>
                        <a:rPr lang="en-ZA" sz="1400" dirty="0">
                          <a:solidFill>
                            <a:schemeClr val="tx1"/>
                          </a:solidFill>
                          <a:effectLst/>
                        </a:rPr>
                        <a:t>R860 000</a:t>
                      </a:r>
                      <a:endParaRPr lang="en-US" sz="1400" dirty="0">
                        <a:solidFill>
                          <a:schemeClr val="tx1"/>
                        </a:solidFill>
                        <a:effectLst/>
                      </a:endParaRPr>
                    </a:p>
                    <a:p>
                      <a:pPr marL="0" marR="0" algn="l">
                        <a:lnSpc>
                          <a:spcPct val="150000"/>
                        </a:lnSpc>
                        <a:spcBef>
                          <a:spcPts val="0"/>
                        </a:spcBef>
                        <a:spcAft>
                          <a:spcPts val="1000"/>
                        </a:spcAft>
                      </a:pPr>
                      <a:r>
                        <a:rPr lang="en-ZA" sz="1400" dirty="0">
                          <a:solidFill>
                            <a:schemeClr val="tx1"/>
                          </a:solidFill>
                          <a:effectLst/>
                        </a:rPr>
                        <a:t>R1 300 000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extLst>
                  <a:ext uri="{0D108BD9-81ED-4DB2-BD59-A6C34878D82A}">
                    <a16:rowId xmlns:a16="http://schemas.microsoft.com/office/drawing/2014/main" xmlns="" val="3731196148"/>
                  </a:ext>
                </a:extLst>
              </a:tr>
              <a:tr h="1955956">
                <a:tc vMerge="1">
                  <a:txBody>
                    <a:bodyPr/>
                    <a:lstStyle/>
                    <a:p>
                      <a:pPr marL="0" marR="0" algn="just">
                        <a:lnSpc>
                          <a:spcPct val="150000"/>
                        </a:lnSpc>
                        <a:spcBef>
                          <a:spcPts val="0"/>
                        </a:spcBef>
                        <a:spcAft>
                          <a:spcPts val="100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7700" marR="47700" marT="0" marB="0"/>
                </a:tc>
                <a:tc>
                  <a:txBody>
                    <a:bodyPr/>
                    <a:lstStyle/>
                    <a:p>
                      <a:pPr marL="0" marR="0" algn="l">
                        <a:spcBef>
                          <a:spcPts val="0"/>
                        </a:spcBef>
                        <a:spcAft>
                          <a:spcPts val="0"/>
                        </a:spcAft>
                      </a:pPr>
                      <a:r>
                        <a:rPr lang="en-ZA" sz="1400" dirty="0" err="1">
                          <a:solidFill>
                            <a:schemeClr val="tx1"/>
                          </a:solidFill>
                          <a:effectLst/>
                        </a:rPr>
                        <a:t>Sterkspruit</a:t>
                      </a:r>
                      <a:r>
                        <a:rPr lang="en-ZA" sz="1400" dirty="0">
                          <a:solidFill>
                            <a:schemeClr val="tx1"/>
                          </a:solidFill>
                          <a:effectLst/>
                        </a:rPr>
                        <a:t> Aggregate (Pty) Ltd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1000"/>
                        </a:spcAft>
                      </a:pPr>
                      <a:r>
                        <a:rPr lang="en-ZA" sz="1400" dirty="0">
                          <a:solidFill>
                            <a:schemeClr val="tx1"/>
                          </a:solidFill>
                          <a:effectLst/>
                        </a:rPr>
                        <a:t>eThekwini Metropolitan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0"/>
                        </a:spcAft>
                      </a:pPr>
                      <a:r>
                        <a:rPr lang="en-ZA" sz="1400" dirty="0">
                          <a:solidFill>
                            <a:schemeClr val="tx1"/>
                          </a:solidFill>
                          <a:effectLst/>
                        </a:rPr>
                        <a:t>To promote safety in communities, ensure visibility of CPFs  community  centre (for victims)                                                </a:t>
                      </a:r>
                      <a:endParaRPr lang="en-US" sz="1400" dirty="0">
                        <a:solidFill>
                          <a:schemeClr val="tx1"/>
                        </a:solidFill>
                        <a:effectLst/>
                      </a:endParaRPr>
                    </a:p>
                    <a:p>
                      <a:pPr marL="0" marR="0" algn="l">
                        <a:lnSpc>
                          <a:spcPct val="150000"/>
                        </a:lnSpc>
                        <a:spcBef>
                          <a:spcPts val="0"/>
                        </a:spcBef>
                        <a:spcAft>
                          <a:spcPts val="0"/>
                        </a:spcAft>
                      </a:pPr>
                      <a:r>
                        <a:rPr lang="en-ZA" sz="1400" dirty="0">
                          <a:solidFill>
                            <a:schemeClr val="tx1"/>
                          </a:solidFill>
                          <a:effectLst/>
                        </a:rPr>
                        <a:t> 1. Mobile Library container                                 2.CPF container                                              3. </a:t>
                      </a:r>
                      <a:r>
                        <a:rPr lang="en-ZA" sz="1400" dirty="0" err="1">
                          <a:solidFill>
                            <a:schemeClr val="tx1"/>
                          </a:solidFill>
                          <a:effectLst/>
                        </a:rPr>
                        <a:t>Ablusion</a:t>
                      </a:r>
                      <a:r>
                        <a:rPr lang="en-ZA" sz="1400" dirty="0">
                          <a:solidFill>
                            <a:schemeClr val="tx1"/>
                          </a:solidFill>
                          <a:effectLst/>
                        </a:rPr>
                        <a:t> facilities</a:t>
                      </a:r>
                      <a:endParaRPr lang="en-US" sz="1400" dirty="0">
                        <a:solidFill>
                          <a:schemeClr val="tx1"/>
                        </a:solidFill>
                        <a:effectLst/>
                      </a:endParaRPr>
                    </a:p>
                  </a:txBody>
                  <a:tcPr marL="35774" marR="35774" marT="0" marB="0"/>
                </a:tc>
                <a:tc>
                  <a:txBody>
                    <a:bodyPr/>
                    <a:lstStyle/>
                    <a:p>
                      <a:pPr marL="0" marR="0" algn="l">
                        <a:lnSpc>
                          <a:spcPct val="150000"/>
                        </a:lnSpc>
                        <a:spcBef>
                          <a:spcPts val="0"/>
                        </a:spcBef>
                        <a:spcAft>
                          <a:spcPts val="0"/>
                        </a:spcAft>
                      </a:pPr>
                      <a:r>
                        <a:rPr lang="en-ZA" sz="1400" dirty="0">
                          <a:solidFill>
                            <a:schemeClr val="tx1"/>
                          </a:solidFill>
                          <a:effectLst/>
                        </a:rPr>
                        <a:t>R365 000</a:t>
                      </a:r>
                      <a:endParaRPr lang="en-US" sz="1400" dirty="0">
                        <a:solidFill>
                          <a:schemeClr val="tx1"/>
                        </a:solidFill>
                        <a:effectLst/>
                      </a:endParaRPr>
                    </a:p>
                    <a:p>
                      <a:pPr marL="0" marR="0" algn="l">
                        <a:lnSpc>
                          <a:spcPct val="150000"/>
                        </a:lnSpc>
                        <a:spcBef>
                          <a:spcPts val="0"/>
                        </a:spcBef>
                        <a:spcAft>
                          <a:spcPts val="1000"/>
                        </a:spcAft>
                      </a:pPr>
                      <a:r>
                        <a:rPr lang="en-ZA"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extLst>
                  <a:ext uri="{0D108BD9-81ED-4DB2-BD59-A6C34878D82A}">
                    <a16:rowId xmlns:a16="http://schemas.microsoft.com/office/drawing/2014/main" xmlns="" val="1624749933"/>
                  </a:ext>
                </a:extLst>
              </a:tr>
              <a:tr h="721489">
                <a:tc vMerge="1">
                  <a:txBody>
                    <a:bodyPr/>
                    <a:lstStyle/>
                    <a:p>
                      <a:pPr marL="0" marR="0" algn="just">
                        <a:lnSpc>
                          <a:spcPct val="150000"/>
                        </a:lnSpc>
                        <a:spcBef>
                          <a:spcPts val="0"/>
                        </a:spcBef>
                        <a:spcAft>
                          <a:spcPts val="100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7700" marR="47700" marT="0" marB="0"/>
                </a:tc>
                <a:tc>
                  <a:txBody>
                    <a:bodyPr/>
                    <a:lstStyle/>
                    <a:p>
                      <a:pPr marL="0" marR="0" algn="l">
                        <a:spcBef>
                          <a:spcPts val="0"/>
                        </a:spcBef>
                        <a:spcAft>
                          <a:spcPts val="0"/>
                        </a:spcAft>
                      </a:pPr>
                      <a:r>
                        <a:rPr lang="en-ZA" sz="1400">
                          <a:solidFill>
                            <a:schemeClr val="tx1"/>
                          </a:solidFill>
                          <a:effectLst/>
                        </a:rPr>
                        <a:t>Mattioda Collabora Heavy Equipment &amp; Spares cc</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1000"/>
                        </a:spcAft>
                      </a:pPr>
                      <a:r>
                        <a:rPr lang="en-ZA" sz="1400" dirty="0">
                          <a:solidFill>
                            <a:schemeClr val="tx1"/>
                          </a:solidFill>
                          <a:effectLst/>
                        </a:rPr>
                        <a:t>eThekwini Metropolitan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1000"/>
                        </a:spcAft>
                      </a:pPr>
                      <a:r>
                        <a:rPr lang="en-ZA" sz="1400" dirty="0">
                          <a:solidFill>
                            <a:schemeClr val="tx1"/>
                          </a:solidFill>
                          <a:effectLst/>
                        </a:rPr>
                        <a:t>Renovation of a community centre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tc>
                  <a:txBody>
                    <a:bodyPr/>
                    <a:lstStyle/>
                    <a:p>
                      <a:pPr marL="0" marR="0" algn="l">
                        <a:lnSpc>
                          <a:spcPct val="150000"/>
                        </a:lnSpc>
                        <a:spcBef>
                          <a:spcPts val="0"/>
                        </a:spcBef>
                        <a:spcAft>
                          <a:spcPts val="1000"/>
                        </a:spcAft>
                      </a:pPr>
                      <a:r>
                        <a:rPr lang="en-ZA" sz="1400" dirty="0">
                          <a:solidFill>
                            <a:schemeClr val="tx1"/>
                          </a:solidFill>
                          <a:effectLst/>
                        </a:rPr>
                        <a:t>R100 000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74" marR="35774" marT="0" marB="0"/>
                </a:tc>
                <a:extLst>
                  <a:ext uri="{0D108BD9-81ED-4DB2-BD59-A6C34878D82A}">
                    <a16:rowId xmlns:a16="http://schemas.microsoft.com/office/drawing/2014/main" xmlns="" val="1948429225"/>
                  </a:ext>
                </a:extLst>
              </a:tr>
            </a:tbl>
          </a:graphicData>
        </a:graphic>
      </p:graphicFrame>
      <p:sp>
        <p:nvSpPr>
          <p:cNvPr id="3" name="Slide Number Placeholder 2"/>
          <p:cNvSpPr>
            <a:spLocks noGrp="1"/>
          </p:cNvSpPr>
          <p:nvPr>
            <p:ph type="sldNum" sz="quarter" idx="12"/>
          </p:nvPr>
        </p:nvSpPr>
        <p:spPr>
          <a:xfrm>
            <a:off x="3414713" y="5555457"/>
            <a:ext cx="2314575" cy="273844"/>
          </a:xfrm>
        </p:spPr>
        <p:txBody>
          <a:bodyPr/>
          <a:lstStyle/>
          <a:p>
            <a:pPr algn="ctr" defTabSz="637936">
              <a:defRPr/>
            </a:pPr>
            <a:fld id="{E32B4B35-CB84-4324-8224-EF7698F167CA}" type="slidenum">
              <a:rPr lang="en-ZA">
                <a:solidFill>
                  <a:schemeClr val="tx1"/>
                </a:solidFill>
              </a:rPr>
              <a:pPr algn="ctr" defTabSz="637936">
                <a:defRPr/>
              </a:pPr>
              <a:t>72</a:t>
            </a:fld>
            <a:endParaRPr lang="en-ZA" dirty="0">
              <a:solidFill>
                <a:schemeClr val="tx1"/>
              </a:solidFill>
            </a:endParaRPr>
          </a:p>
        </p:txBody>
      </p:sp>
      <p:sp>
        <p:nvSpPr>
          <p:cNvPr id="63521" name="Title 3"/>
          <p:cNvSpPr>
            <a:spLocks noGrp="1"/>
          </p:cNvSpPr>
          <p:nvPr>
            <p:ph type="title"/>
          </p:nvPr>
        </p:nvSpPr>
        <p:spPr>
          <a:xfrm>
            <a:off x="1124733" y="763046"/>
            <a:ext cx="6724650" cy="548879"/>
          </a:xfrm>
        </p:spPr>
        <p:txBody>
          <a:bodyPr/>
          <a:lstStyle/>
          <a:p>
            <a:pPr algn="ctr" eaLnBrk="1" hangingPunct="1"/>
            <a:r>
              <a:rPr lang="en-GB" altLang="en-US" sz="2400" dirty="0">
                <a:solidFill>
                  <a:schemeClr val="bg1"/>
                </a:solidFill>
              </a:rPr>
              <a:t>KEY HIGHLIGHTS – MR</a:t>
            </a:r>
            <a:endParaRPr lang="en-ZA" altLang="en-US" sz="2400" dirty="0">
              <a:solidFill>
                <a:schemeClr val="bg1"/>
              </a:solidFill>
            </a:endParaRPr>
          </a:p>
        </p:txBody>
      </p:sp>
      <p:pic>
        <p:nvPicPr>
          <p:cNvPr id="6352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508" y="5829301"/>
            <a:ext cx="1225154"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83473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2C0D0D40-5806-4C22-A6DD-0E4E53BBF04C}"/>
              </a:ext>
            </a:extLst>
          </p:cNvPr>
          <p:cNvGraphicFramePr>
            <a:graphicFrameLocks noGrp="1"/>
          </p:cNvGraphicFramePr>
          <p:nvPr>
            <p:ph idx="1"/>
            <p:extLst>
              <p:ext uri="{D42A27DB-BD31-4B8C-83A1-F6EECF244321}">
                <p14:modId xmlns:p14="http://schemas.microsoft.com/office/powerpoint/2010/main" xmlns="" val="3085733656"/>
              </p:ext>
            </p:extLst>
          </p:nvPr>
        </p:nvGraphicFramePr>
        <p:xfrm>
          <a:off x="313509" y="1522810"/>
          <a:ext cx="8569235" cy="4962047"/>
        </p:xfrm>
        <a:graphic>
          <a:graphicData uri="http://schemas.openxmlformats.org/drawingml/2006/table">
            <a:tbl>
              <a:tblPr firstRow="1" firstCol="1" bandRow="1">
                <a:tableStyleId>{5C22544A-7EE6-4342-B048-85BDC9FD1C3A}</a:tableStyleId>
              </a:tblPr>
              <a:tblGrid>
                <a:gridCol w="921933">
                  <a:extLst>
                    <a:ext uri="{9D8B030D-6E8A-4147-A177-3AD203B41FA5}">
                      <a16:colId xmlns:a16="http://schemas.microsoft.com/office/drawing/2014/main" xmlns="" val="219603469"/>
                    </a:ext>
                  </a:extLst>
                </a:gridCol>
                <a:gridCol w="1494300">
                  <a:extLst>
                    <a:ext uri="{9D8B030D-6E8A-4147-A177-3AD203B41FA5}">
                      <a16:colId xmlns:a16="http://schemas.microsoft.com/office/drawing/2014/main" xmlns="" val="3185370803"/>
                    </a:ext>
                  </a:extLst>
                </a:gridCol>
                <a:gridCol w="1972867">
                  <a:extLst>
                    <a:ext uri="{9D8B030D-6E8A-4147-A177-3AD203B41FA5}">
                      <a16:colId xmlns:a16="http://schemas.microsoft.com/office/drawing/2014/main" xmlns="" val="2003333712"/>
                    </a:ext>
                  </a:extLst>
                </a:gridCol>
                <a:gridCol w="2945328">
                  <a:extLst>
                    <a:ext uri="{9D8B030D-6E8A-4147-A177-3AD203B41FA5}">
                      <a16:colId xmlns:a16="http://schemas.microsoft.com/office/drawing/2014/main" xmlns="" val="997507845"/>
                    </a:ext>
                  </a:extLst>
                </a:gridCol>
                <a:gridCol w="1234807">
                  <a:extLst>
                    <a:ext uri="{9D8B030D-6E8A-4147-A177-3AD203B41FA5}">
                      <a16:colId xmlns:a16="http://schemas.microsoft.com/office/drawing/2014/main" xmlns="" val="2028868745"/>
                    </a:ext>
                  </a:extLst>
                </a:gridCol>
              </a:tblGrid>
              <a:tr h="324998">
                <a:tc>
                  <a:txBody>
                    <a:bodyPr/>
                    <a:lstStyle/>
                    <a:p>
                      <a:pPr marL="0" marR="0" algn="ctr">
                        <a:lnSpc>
                          <a:spcPct val="150000"/>
                        </a:lnSpc>
                        <a:spcBef>
                          <a:spcPts val="0"/>
                        </a:spcBef>
                        <a:spcAft>
                          <a:spcPts val="1000"/>
                        </a:spcAft>
                      </a:pPr>
                      <a:r>
                        <a:rPr lang="en-ZA" sz="1200" b="1" dirty="0">
                          <a:effectLst/>
                          <a:latin typeface="+mn-lt"/>
                        </a:rPr>
                        <a:t>REGION</a:t>
                      </a:r>
                      <a:endParaRPr lang="en-US" sz="12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just">
                        <a:lnSpc>
                          <a:spcPct val="150000"/>
                        </a:lnSpc>
                        <a:spcBef>
                          <a:spcPts val="0"/>
                        </a:spcBef>
                        <a:spcAft>
                          <a:spcPts val="1000"/>
                        </a:spcAft>
                      </a:pPr>
                      <a:r>
                        <a:rPr lang="en-ZA" sz="1200" b="1" dirty="0">
                          <a:effectLst/>
                          <a:latin typeface="+mn-lt"/>
                        </a:rPr>
                        <a:t>COMPANY NAME</a:t>
                      </a:r>
                      <a:endParaRPr lang="en-US" sz="12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just">
                        <a:lnSpc>
                          <a:spcPct val="150000"/>
                        </a:lnSpc>
                        <a:spcBef>
                          <a:spcPts val="0"/>
                        </a:spcBef>
                        <a:spcAft>
                          <a:spcPts val="1000"/>
                        </a:spcAft>
                      </a:pPr>
                      <a:r>
                        <a:rPr lang="en-ZA" sz="1200" b="1" dirty="0">
                          <a:effectLst/>
                          <a:latin typeface="+mn-lt"/>
                        </a:rPr>
                        <a:t>MUNICIPALITY/WARD/VILLAGE</a:t>
                      </a:r>
                      <a:endParaRPr lang="en-US" sz="12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just">
                        <a:lnSpc>
                          <a:spcPct val="150000"/>
                        </a:lnSpc>
                        <a:spcBef>
                          <a:spcPts val="0"/>
                        </a:spcBef>
                        <a:spcAft>
                          <a:spcPts val="1000"/>
                        </a:spcAft>
                      </a:pPr>
                      <a:r>
                        <a:rPr lang="en-ZA" sz="1200" b="1" dirty="0">
                          <a:effectLst/>
                          <a:latin typeface="+mn-lt"/>
                        </a:rPr>
                        <a:t>DESCRIPTION OF THE PROJECT</a:t>
                      </a:r>
                      <a:endParaRPr lang="en-US" sz="12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tc>
                  <a:txBody>
                    <a:bodyPr/>
                    <a:lstStyle/>
                    <a:p>
                      <a:pPr marL="0" marR="0" algn="ctr">
                        <a:lnSpc>
                          <a:spcPct val="150000"/>
                        </a:lnSpc>
                        <a:spcBef>
                          <a:spcPts val="0"/>
                        </a:spcBef>
                        <a:spcAft>
                          <a:spcPts val="1000"/>
                        </a:spcAft>
                      </a:pPr>
                      <a:r>
                        <a:rPr lang="en-ZA" sz="1200" b="1" dirty="0">
                          <a:effectLst/>
                          <a:latin typeface="+mn-lt"/>
                        </a:rPr>
                        <a:t>TOTAL SPENT</a:t>
                      </a:r>
                      <a:endParaRPr lang="en-US" sz="1200" b="1" dirty="0">
                        <a:effectLst/>
                        <a:latin typeface="+mn-lt"/>
                        <a:ea typeface="Calibri" panose="020F0502020204030204" pitchFamily="34" charset="0"/>
                        <a:cs typeface="Times New Roman" panose="02020603050405020304" pitchFamily="18" charset="0"/>
                      </a:endParaRPr>
                    </a:p>
                  </a:txBody>
                  <a:tcPr marL="36820" marR="36820" marT="0" marB="0">
                    <a:solidFill>
                      <a:srgbClr val="00B050"/>
                    </a:solidFill>
                  </a:tcPr>
                </a:tc>
                <a:extLst>
                  <a:ext uri="{0D108BD9-81ED-4DB2-BD59-A6C34878D82A}">
                    <a16:rowId xmlns:a16="http://schemas.microsoft.com/office/drawing/2014/main" xmlns="" val="3965745619"/>
                  </a:ext>
                </a:extLst>
              </a:tr>
              <a:tr h="401403">
                <a:tc>
                  <a:txBody>
                    <a:bodyPr/>
                    <a:lstStyle/>
                    <a:p>
                      <a:pPr marL="0" marR="0" algn="l">
                        <a:lnSpc>
                          <a:spcPct val="150000"/>
                        </a:lnSpc>
                        <a:spcBef>
                          <a:spcPts val="0"/>
                        </a:spcBef>
                        <a:spcAft>
                          <a:spcPts val="1000"/>
                        </a:spcAft>
                      </a:pPr>
                      <a:r>
                        <a:rPr lang="en-ZA" sz="1200" dirty="0">
                          <a:effectLst/>
                          <a:latin typeface="+mn-lt"/>
                        </a:rPr>
                        <a:t>MPUMALANGA</a:t>
                      </a:r>
                      <a:endParaRPr lang="en-US" sz="1200" dirty="0">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spcBef>
                          <a:spcPts val="0"/>
                        </a:spcBef>
                        <a:spcAft>
                          <a:spcPts val="0"/>
                        </a:spcAft>
                      </a:pPr>
                      <a:r>
                        <a:rPr lang="en-ZA" sz="1200" dirty="0" err="1">
                          <a:solidFill>
                            <a:schemeClr val="tx1"/>
                          </a:solidFill>
                          <a:effectLst/>
                          <a:latin typeface="+mn-lt"/>
                        </a:rPr>
                        <a:t>Exxarro</a:t>
                      </a:r>
                      <a:r>
                        <a:rPr lang="en-ZA" sz="1200" dirty="0">
                          <a:solidFill>
                            <a:schemeClr val="tx1"/>
                          </a:solidFill>
                          <a:effectLst/>
                          <a:latin typeface="+mn-lt"/>
                        </a:rPr>
                        <a:t> Coal (Pty) Ltd</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err="1">
                          <a:solidFill>
                            <a:schemeClr val="tx1"/>
                          </a:solidFill>
                          <a:effectLst/>
                          <a:latin typeface="+mn-lt"/>
                        </a:rPr>
                        <a:t>Emalahleni</a:t>
                      </a:r>
                      <a:r>
                        <a:rPr lang="en-ZA" sz="1200" dirty="0">
                          <a:solidFill>
                            <a:schemeClr val="tx1"/>
                          </a:solidFill>
                          <a:effectLst/>
                          <a:latin typeface="+mn-lt"/>
                        </a:rPr>
                        <a:t> local Municipality, </a:t>
                      </a:r>
                      <a:r>
                        <a:rPr lang="en-ZA" sz="1200" dirty="0" err="1">
                          <a:solidFill>
                            <a:schemeClr val="tx1"/>
                          </a:solidFill>
                          <a:effectLst/>
                          <a:latin typeface="+mn-lt"/>
                        </a:rPr>
                        <a:t>Kriel</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a:solidFill>
                            <a:schemeClr val="tx1"/>
                          </a:solidFill>
                          <a:effectLst/>
                          <a:latin typeface="+mn-lt"/>
                        </a:rPr>
                        <a:t>Construction of </a:t>
                      </a:r>
                      <a:r>
                        <a:rPr lang="en-ZA" sz="1200" dirty="0" err="1">
                          <a:solidFill>
                            <a:schemeClr val="tx1"/>
                          </a:solidFill>
                          <a:effectLst/>
                          <a:latin typeface="+mn-lt"/>
                        </a:rPr>
                        <a:t>Bonginhlanhla</a:t>
                      </a:r>
                      <a:r>
                        <a:rPr lang="en-ZA" sz="1200" dirty="0">
                          <a:solidFill>
                            <a:schemeClr val="tx1"/>
                          </a:solidFill>
                          <a:effectLst/>
                          <a:latin typeface="+mn-lt"/>
                        </a:rPr>
                        <a:t> Primary School Phase 2</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a:solidFill>
                            <a:schemeClr val="tx1"/>
                          </a:solidFill>
                          <a:effectLst/>
                          <a:latin typeface="+mn-lt"/>
                        </a:rPr>
                        <a:t>R10 million</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extLst>
                  <a:ext uri="{0D108BD9-81ED-4DB2-BD59-A6C34878D82A}">
                    <a16:rowId xmlns:a16="http://schemas.microsoft.com/office/drawing/2014/main" xmlns="" val="4245947796"/>
                  </a:ext>
                </a:extLst>
              </a:tr>
              <a:tr h="595495">
                <a:tc rowSpan="4">
                  <a:txBody>
                    <a:bodyPr/>
                    <a:lstStyle/>
                    <a:p>
                      <a:pPr marL="0" marR="0" algn="l">
                        <a:lnSpc>
                          <a:spcPct val="150000"/>
                        </a:lnSpc>
                        <a:spcBef>
                          <a:spcPts val="0"/>
                        </a:spcBef>
                        <a:spcAft>
                          <a:spcPts val="1000"/>
                        </a:spcAft>
                      </a:pPr>
                      <a:r>
                        <a:rPr lang="en-ZA" sz="1200" dirty="0">
                          <a:effectLst/>
                          <a:latin typeface="+mn-lt"/>
                        </a:rPr>
                        <a:t>NORTHERN CAPE</a:t>
                      </a:r>
                      <a:endParaRPr lang="en-US" sz="1200" dirty="0">
                        <a:effectLst/>
                        <a:latin typeface="+mn-lt"/>
                        <a:ea typeface="Calibri" panose="020F0502020204030204" pitchFamily="34" charset="0"/>
                        <a:cs typeface="Times New Roman" panose="02020603050405020304" pitchFamily="18" charset="0"/>
                      </a:endParaRPr>
                    </a:p>
                    <a:p>
                      <a:pPr marL="0" marR="0" algn="l">
                        <a:lnSpc>
                          <a:spcPct val="150000"/>
                        </a:lnSpc>
                        <a:spcBef>
                          <a:spcPts val="0"/>
                        </a:spcBef>
                        <a:spcAft>
                          <a:spcPts val="1000"/>
                        </a:spcAft>
                      </a:pPr>
                      <a:r>
                        <a:rPr lang="en-ZA"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p>
                      <a:pPr marL="0" marR="0" algn="l">
                        <a:lnSpc>
                          <a:spcPct val="150000"/>
                        </a:lnSpc>
                        <a:spcBef>
                          <a:spcPts val="0"/>
                        </a:spcBef>
                        <a:spcAft>
                          <a:spcPts val="1000"/>
                        </a:spcAft>
                      </a:pPr>
                      <a:r>
                        <a:rPr lang="en-ZA"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p>
                      <a:pPr marL="0" marR="0" algn="l">
                        <a:lnSpc>
                          <a:spcPct val="150000"/>
                        </a:lnSpc>
                        <a:spcBef>
                          <a:spcPts val="0"/>
                        </a:spcBef>
                        <a:spcAft>
                          <a:spcPts val="1000"/>
                        </a:spcAft>
                      </a:pPr>
                      <a:r>
                        <a:rPr lang="en-ZA"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spcBef>
                          <a:spcPts val="0"/>
                        </a:spcBef>
                        <a:spcAft>
                          <a:spcPts val="0"/>
                        </a:spcAft>
                      </a:pPr>
                      <a:r>
                        <a:rPr lang="en-ZA" sz="1200" dirty="0" err="1">
                          <a:solidFill>
                            <a:schemeClr val="tx1"/>
                          </a:solidFill>
                          <a:effectLst/>
                          <a:latin typeface="+mn-lt"/>
                        </a:rPr>
                        <a:t>Assmang</a:t>
                      </a:r>
                      <a:r>
                        <a:rPr lang="en-ZA" sz="1200" dirty="0">
                          <a:solidFill>
                            <a:schemeClr val="tx1"/>
                          </a:solidFill>
                          <a:effectLst/>
                          <a:latin typeface="+mn-lt"/>
                        </a:rPr>
                        <a:t> Limited (</a:t>
                      </a:r>
                      <a:r>
                        <a:rPr lang="en-ZA" sz="1200" dirty="0" err="1">
                          <a:solidFill>
                            <a:schemeClr val="tx1"/>
                          </a:solidFill>
                          <a:effectLst/>
                          <a:latin typeface="+mn-lt"/>
                        </a:rPr>
                        <a:t>Khumani</a:t>
                      </a:r>
                      <a:r>
                        <a:rPr lang="en-ZA" sz="1200" dirty="0">
                          <a:solidFill>
                            <a:schemeClr val="tx1"/>
                          </a:solidFill>
                          <a:effectLst/>
                          <a:latin typeface="+mn-lt"/>
                        </a:rPr>
                        <a:t> mine)</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err="1">
                          <a:solidFill>
                            <a:schemeClr val="tx1"/>
                          </a:solidFill>
                          <a:effectLst/>
                          <a:latin typeface="+mn-lt"/>
                        </a:rPr>
                        <a:t>Gamagara</a:t>
                      </a:r>
                      <a:r>
                        <a:rPr lang="en-ZA" sz="1200" dirty="0">
                          <a:solidFill>
                            <a:schemeClr val="tx1"/>
                          </a:solidFill>
                          <a:effectLst/>
                          <a:latin typeface="+mn-lt"/>
                        </a:rPr>
                        <a:t> Local Municipality ( Kathu)</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spcBef>
                          <a:spcPts val="0"/>
                        </a:spcBef>
                        <a:spcAft>
                          <a:spcPts val="0"/>
                        </a:spcAft>
                      </a:pPr>
                      <a:r>
                        <a:rPr lang="en-ZA" sz="1200" dirty="0" err="1">
                          <a:solidFill>
                            <a:schemeClr val="tx1"/>
                          </a:solidFill>
                          <a:effectLst/>
                          <a:latin typeface="+mn-lt"/>
                        </a:rPr>
                        <a:t>Bakhidi</a:t>
                      </a:r>
                      <a:r>
                        <a:rPr lang="en-ZA" sz="1200" dirty="0">
                          <a:solidFill>
                            <a:schemeClr val="tx1"/>
                          </a:solidFill>
                          <a:effectLst/>
                          <a:latin typeface="+mn-lt"/>
                        </a:rPr>
                        <a:t> Bricks and paving ( Enterprise Development project</a:t>
                      </a:r>
                      <a:endParaRPr lang="en-US" sz="1200" dirty="0">
                        <a:solidFill>
                          <a:schemeClr val="tx1"/>
                        </a:solidFill>
                        <a:effectLst/>
                        <a:latin typeface="+mn-lt"/>
                      </a:endParaRPr>
                    </a:p>
                    <a:p>
                      <a:pPr marL="0" marR="0" algn="l">
                        <a:lnSpc>
                          <a:spcPct val="150000"/>
                        </a:lnSpc>
                        <a:spcBef>
                          <a:spcPts val="0"/>
                        </a:spcBef>
                        <a:spcAft>
                          <a:spcPts val="1000"/>
                        </a:spcAft>
                      </a:pPr>
                      <a:r>
                        <a:rPr lang="en-ZA" sz="1200" dirty="0">
                          <a:solidFill>
                            <a:schemeClr val="tx1"/>
                          </a:solidFill>
                          <a:effectLst/>
                          <a:latin typeface="+mn-lt"/>
                        </a:rPr>
                        <a:t> </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a:solidFill>
                            <a:schemeClr val="tx1"/>
                          </a:solidFill>
                          <a:effectLst/>
                          <a:latin typeface="+mn-lt"/>
                        </a:rPr>
                        <a:t>R3 684  684</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extLst>
                  <a:ext uri="{0D108BD9-81ED-4DB2-BD59-A6C34878D82A}">
                    <a16:rowId xmlns:a16="http://schemas.microsoft.com/office/drawing/2014/main" xmlns="" val="3477547581"/>
                  </a:ext>
                </a:extLst>
              </a:tr>
              <a:tr h="608068">
                <a:tc vMerge="1">
                  <a:txBody>
                    <a:bodyPr/>
                    <a:lstStyle/>
                    <a:p>
                      <a:pPr marL="0" marR="0" algn="just">
                        <a:lnSpc>
                          <a:spcPct val="150000"/>
                        </a:lnSpc>
                        <a:spcBef>
                          <a:spcPts val="0"/>
                        </a:spcBef>
                        <a:spcAft>
                          <a:spcPts val="1000"/>
                        </a:spcAft>
                      </a:pPr>
                      <a:endParaRPr lang="en-US" sz="1300" dirty="0">
                        <a:effectLst/>
                        <a:latin typeface="+mn-lt"/>
                        <a:ea typeface="Calibri" panose="020F0502020204030204" pitchFamily="34" charset="0"/>
                        <a:cs typeface="Times New Roman" panose="02020603050405020304" pitchFamily="18" charset="0"/>
                      </a:endParaRPr>
                    </a:p>
                  </a:txBody>
                  <a:tcPr marL="37573" marR="37573" marT="0" marB="0"/>
                </a:tc>
                <a:tc>
                  <a:txBody>
                    <a:bodyPr/>
                    <a:lstStyle/>
                    <a:p>
                      <a:pPr marL="0" marR="0" algn="l">
                        <a:spcBef>
                          <a:spcPts val="0"/>
                        </a:spcBef>
                        <a:spcAft>
                          <a:spcPts val="0"/>
                        </a:spcAft>
                      </a:pPr>
                      <a:r>
                        <a:rPr lang="en-ZA" sz="1200" dirty="0" err="1">
                          <a:solidFill>
                            <a:schemeClr val="tx1"/>
                          </a:solidFill>
                          <a:effectLst/>
                          <a:latin typeface="+mn-lt"/>
                        </a:rPr>
                        <a:t>Kolomela</a:t>
                      </a:r>
                      <a:r>
                        <a:rPr lang="en-ZA" sz="1200" dirty="0">
                          <a:solidFill>
                            <a:schemeClr val="tx1"/>
                          </a:solidFill>
                          <a:effectLst/>
                          <a:latin typeface="+mn-lt"/>
                        </a:rPr>
                        <a:t> Mine </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err="1">
                          <a:solidFill>
                            <a:schemeClr val="tx1"/>
                          </a:solidFill>
                          <a:effectLst/>
                          <a:latin typeface="+mn-lt"/>
                        </a:rPr>
                        <a:t>Tsantsabane</a:t>
                      </a:r>
                      <a:r>
                        <a:rPr lang="en-ZA" sz="1200" dirty="0">
                          <a:solidFill>
                            <a:schemeClr val="tx1"/>
                          </a:solidFill>
                          <a:effectLst/>
                          <a:latin typeface="+mn-lt"/>
                        </a:rPr>
                        <a:t> Local Municipality ( Jenn Haven ) </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a:solidFill>
                            <a:schemeClr val="tx1"/>
                          </a:solidFill>
                          <a:effectLst/>
                          <a:latin typeface="+mn-lt"/>
                        </a:rPr>
                        <a:t>Roads construction and upgrade of main access roads and internal roads in Jenn Haven ( infrastructure)</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a:solidFill>
                            <a:schemeClr val="tx1"/>
                          </a:solidFill>
                          <a:effectLst/>
                          <a:latin typeface="+mn-lt"/>
                        </a:rPr>
                        <a:t>R 7 567 096</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extLst>
                  <a:ext uri="{0D108BD9-81ED-4DB2-BD59-A6C34878D82A}">
                    <a16:rowId xmlns:a16="http://schemas.microsoft.com/office/drawing/2014/main" xmlns="" val="1955306920"/>
                  </a:ext>
                </a:extLst>
              </a:tr>
              <a:tr h="597742">
                <a:tc vMerge="1">
                  <a:txBody>
                    <a:bodyPr/>
                    <a:lstStyle/>
                    <a:p>
                      <a:pPr marL="0" marR="0" algn="just">
                        <a:lnSpc>
                          <a:spcPct val="150000"/>
                        </a:lnSpc>
                        <a:spcBef>
                          <a:spcPts val="0"/>
                        </a:spcBef>
                        <a:spcAft>
                          <a:spcPts val="1000"/>
                        </a:spcAft>
                      </a:pPr>
                      <a:endParaRPr lang="en-US" sz="1300" dirty="0">
                        <a:effectLst/>
                        <a:latin typeface="+mn-lt"/>
                        <a:ea typeface="Calibri" panose="020F0502020204030204" pitchFamily="34" charset="0"/>
                        <a:cs typeface="Times New Roman" panose="02020603050405020304" pitchFamily="18" charset="0"/>
                      </a:endParaRPr>
                    </a:p>
                  </a:txBody>
                  <a:tcPr marL="37573" marR="37573" marT="0" marB="0"/>
                </a:tc>
                <a:tc>
                  <a:txBody>
                    <a:bodyPr/>
                    <a:lstStyle/>
                    <a:p>
                      <a:pPr marL="0" marR="0" algn="l">
                        <a:spcBef>
                          <a:spcPts val="0"/>
                        </a:spcBef>
                        <a:spcAft>
                          <a:spcPts val="0"/>
                        </a:spcAft>
                      </a:pPr>
                      <a:r>
                        <a:rPr lang="en-ZA" sz="1200">
                          <a:solidFill>
                            <a:schemeClr val="tx1"/>
                          </a:solidFill>
                          <a:effectLst/>
                          <a:latin typeface="+mn-lt"/>
                        </a:rPr>
                        <a:t>Sedibeng Iron Ore</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a:solidFill>
                            <a:schemeClr val="tx1"/>
                          </a:solidFill>
                          <a:effectLst/>
                          <a:latin typeface="+mn-lt"/>
                        </a:rPr>
                        <a:t>Tsantsabane Local Municipality ( Maramane Village)</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err="1">
                          <a:solidFill>
                            <a:schemeClr val="tx1"/>
                          </a:solidFill>
                          <a:effectLst/>
                          <a:latin typeface="+mn-lt"/>
                        </a:rPr>
                        <a:t>Maramane</a:t>
                      </a:r>
                      <a:r>
                        <a:rPr lang="en-ZA" sz="1200" dirty="0">
                          <a:solidFill>
                            <a:schemeClr val="tx1"/>
                          </a:solidFill>
                          <a:effectLst/>
                          <a:latin typeface="+mn-lt"/>
                        </a:rPr>
                        <a:t> Laundry project – ( ED)</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a:solidFill>
                            <a:schemeClr val="tx1"/>
                          </a:solidFill>
                          <a:effectLst/>
                          <a:latin typeface="+mn-lt"/>
                        </a:rPr>
                        <a:t>R 785,551</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extLst>
                  <a:ext uri="{0D108BD9-81ED-4DB2-BD59-A6C34878D82A}">
                    <a16:rowId xmlns:a16="http://schemas.microsoft.com/office/drawing/2014/main" xmlns="" val="4195165307"/>
                  </a:ext>
                </a:extLst>
              </a:tr>
              <a:tr h="648265">
                <a:tc vMerge="1">
                  <a:txBody>
                    <a:bodyPr/>
                    <a:lstStyle/>
                    <a:p>
                      <a:pPr marL="0" marR="0" algn="just">
                        <a:lnSpc>
                          <a:spcPct val="150000"/>
                        </a:lnSpc>
                        <a:spcBef>
                          <a:spcPts val="0"/>
                        </a:spcBef>
                        <a:spcAft>
                          <a:spcPts val="1000"/>
                        </a:spcAft>
                      </a:pPr>
                      <a:endParaRPr lang="en-US" sz="1300" dirty="0">
                        <a:effectLst/>
                        <a:latin typeface="+mn-lt"/>
                        <a:ea typeface="Calibri" panose="020F0502020204030204" pitchFamily="34" charset="0"/>
                        <a:cs typeface="Times New Roman" panose="02020603050405020304" pitchFamily="18" charset="0"/>
                      </a:endParaRPr>
                    </a:p>
                  </a:txBody>
                  <a:tcPr marL="37573" marR="37573" marT="0" marB="0"/>
                </a:tc>
                <a:tc>
                  <a:txBody>
                    <a:bodyPr/>
                    <a:lstStyle/>
                    <a:p>
                      <a:pPr marL="0" marR="0" algn="l">
                        <a:spcBef>
                          <a:spcPts val="0"/>
                        </a:spcBef>
                        <a:spcAft>
                          <a:spcPts val="0"/>
                        </a:spcAft>
                      </a:pPr>
                      <a:r>
                        <a:rPr lang="en-ZA" sz="1200" dirty="0" err="1">
                          <a:solidFill>
                            <a:schemeClr val="tx1"/>
                          </a:solidFill>
                          <a:effectLst/>
                          <a:latin typeface="+mn-lt"/>
                        </a:rPr>
                        <a:t>Assmang</a:t>
                      </a:r>
                      <a:r>
                        <a:rPr lang="en-ZA" sz="1200" dirty="0">
                          <a:solidFill>
                            <a:schemeClr val="tx1"/>
                          </a:solidFill>
                          <a:effectLst/>
                          <a:latin typeface="+mn-lt"/>
                        </a:rPr>
                        <a:t> Limited ( Blackrock Mine)</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a:solidFill>
                            <a:schemeClr val="tx1"/>
                          </a:solidFill>
                          <a:effectLst/>
                          <a:latin typeface="+mn-lt"/>
                        </a:rPr>
                        <a:t>Joe </a:t>
                      </a:r>
                      <a:r>
                        <a:rPr lang="en-ZA" sz="1200" dirty="0" err="1">
                          <a:solidFill>
                            <a:schemeClr val="tx1"/>
                          </a:solidFill>
                          <a:effectLst/>
                          <a:latin typeface="+mn-lt"/>
                        </a:rPr>
                        <a:t>Morolong</a:t>
                      </a:r>
                      <a:r>
                        <a:rPr lang="en-ZA" sz="1200" dirty="0">
                          <a:solidFill>
                            <a:schemeClr val="tx1"/>
                          </a:solidFill>
                          <a:effectLst/>
                          <a:latin typeface="+mn-lt"/>
                        </a:rPr>
                        <a:t> Local municipality ( </a:t>
                      </a:r>
                      <a:r>
                        <a:rPr lang="en-ZA" sz="1200" dirty="0" err="1">
                          <a:solidFill>
                            <a:schemeClr val="tx1"/>
                          </a:solidFill>
                          <a:effectLst/>
                          <a:latin typeface="+mn-lt"/>
                        </a:rPr>
                        <a:t>Maphiniki</a:t>
                      </a:r>
                      <a:r>
                        <a:rPr lang="en-ZA" sz="1200" dirty="0">
                          <a:solidFill>
                            <a:schemeClr val="tx1"/>
                          </a:solidFill>
                          <a:effectLst/>
                          <a:latin typeface="+mn-lt"/>
                        </a:rPr>
                        <a:t> village in </a:t>
                      </a:r>
                      <a:r>
                        <a:rPr lang="en-ZA" sz="1200" dirty="0" err="1">
                          <a:solidFill>
                            <a:schemeClr val="tx1"/>
                          </a:solidFill>
                          <a:effectLst/>
                          <a:latin typeface="+mn-lt"/>
                        </a:rPr>
                        <a:t>Kuruman</a:t>
                      </a:r>
                      <a:r>
                        <a:rPr lang="en-ZA" sz="1200" dirty="0">
                          <a:solidFill>
                            <a:schemeClr val="tx1"/>
                          </a:solidFill>
                          <a:effectLst/>
                          <a:latin typeface="+mn-lt"/>
                        </a:rPr>
                        <a:t>)</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a:solidFill>
                            <a:schemeClr val="tx1"/>
                          </a:solidFill>
                          <a:effectLst/>
                          <a:latin typeface="+mn-lt"/>
                        </a:rPr>
                        <a:t>Upgrade of water system at </a:t>
                      </a:r>
                      <a:r>
                        <a:rPr lang="en-ZA" sz="1200" dirty="0" err="1">
                          <a:solidFill>
                            <a:schemeClr val="tx1"/>
                          </a:solidFill>
                          <a:effectLst/>
                          <a:latin typeface="+mn-lt"/>
                        </a:rPr>
                        <a:t>Maphiniki</a:t>
                      </a:r>
                      <a:r>
                        <a:rPr lang="en-ZA" sz="1200" dirty="0">
                          <a:solidFill>
                            <a:schemeClr val="tx1"/>
                          </a:solidFill>
                          <a:effectLst/>
                          <a:latin typeface="+mn-lt"/>
                        </a:rPr>
                        <a:t> (Infrastructure)</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a:txBody>
                    <a:bodyPr/>
                    <a:lstStyle/>
                    <a:p>
                      <a:pPr marL="0" marR="0" algn="l">
                        <a:lnSpc>
                          <a:spcPct val="150000"/>
                        </a:lnSpc>
                        <a:spcBef>
                          <a:spcPts val="0"/>
                        </a:spcBef>
                        <a:spcAft>
                          <a:spcPts val="1000"/>
                        </a:spcAft>
                      </a:pPr>
                      <a:r>
                        <a:rPr lang="en-ZA" sz="1200" dirty="0">
                          <a:solidFill>
                            <a:schemeClr val="tx1"/>
                          </a:solidFill>
                          <a:effectLst/>
                          <a:latin typeface="+mn-lt"/>
                        </a:rPr>
                        <a:t>R 8 011 637</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extLst>
                  <a:ext uri="{0D108BD9-81ED-4DB2-BD59-A6C34878D82A}">
                    <a16:rowId xmlns:a16="http://schemas.microsoft.com/office/drawing/2014/main" xmlns="" val="1116596772"/>
                  </a:ext>
                </a:extLst>
              </a:tr>
              <a:tr h="925733">
                <a:tc gridSpan="5">
                  <a:txBody>
                    <a:bodyPr/>
                    <a:lstStyle/>
                    <a:p>
                      <a:pPr marL="0" marR="0" algn="l">
                        <a:lnSpc>
                          <a:spcPct val="150000"/>
                        </a:lnSpc>
                        <a:spcBef>
                          <a:spcPts val="0"/>
                        </a:spcBef>
                        <a:spcAft>
                          <a:spcPts val="1000"/>
                        </a:spcAft>
                      </a:pPr>
                      <a:r>
                        <a:rPr lang="en-US" sz="1200" dirty="0">
                          <a:solidFill>
                            <a:schemeClr val="tx1"/>
                          </a:solidFill>
                          <a:effectLst/>
                          <a:latin typeface="+mn-lt"/>
                          <a:ea typeface="Calibri" panose="020F0502020204030204" pitchFamily="34" charset="0"/>
                          <a:cs typeface="Times New Roman" panose="02020603050405020304" pitchFamily="18" charset="0"/>
                        </a:rPr>
                        <a:t>NB:</a:t>
                      </a:r>
                      <a:r>
                        <a:rPr lang="en-US" sz="1200" baseline="0" dirty="0">
                          <a:solidFill>
                            <a:schemeClr val="tx1"/>
                          </a:solidFill>
                          <a:effectLst/>
                          <a:latin typeface="+mn-lt"/>
                          <a:ea typeface="Calibri" panose="020F0502020204030204" pitchFamily="34" charset="0"/>
                          <a:cs typeface="Times New Roman" panose="02020603050405020304" pitchFamily="18" charset="0"/>
                        </a:rPr>
                        <a:t> Reported spent by right-holders includes professional services fees incurred related to project (</a:t>
                      </a:r>
                      <a:r>
                        <a:rPr lang="en-US" sz="1200" baseline="0" dirty="0" err="1">
                          <a:solidFill>
                            <a:schemeClr val="tx1"/>
                          </a:solidFill>
                          <a:effectLst/>
                          <a:latin typeface="+mn-lt"/>
                          <a:ea typeface="Calibri" panose="020F0502020204030204" pitchFamily="34" charset="0"/>
                          <a:cs typeface="Times New Roman" panose="02020603050405020304" pitchFamily="18" charset="0"/>
                        </a:rPr>
                        <a:t>eg</a:t>
                      </a:r>
                      <a:r>
                        <a:rPr lang="en-US" sz="1200" baseline="0" dirty="0">
                          <a:solidFill>
                            <a:schemeClr val="tx1"/>
                          </a:solidFill>
                          <a:effectLst/>
                          <a:latin typeface="+mn-lt"/>
                          <a:ea typeface="Calibri" panose="020F0502020204030204" pitchFamily="34" charset="0"/>
                          <a:cs typeface="Times New Roman" panose="02020603050405020304" pitchFamily="18" charset="0"/>
                        </a:rPr>
                        <a:t> Environmental Impact Assessments </a:t>
                      </a:r>
                      <a:r>
                        <a:rPr lang="en-US" sz="1200" baseline="0" dirty="0" err="1">
                          <a:solidFill>
                            <a:schemeClr val="tx1"/>
                          </a:solidFill>
                          <a:effectLst/>
                          <a:latin typeface="+mn-lt"/>
                          <a:ea typeface="Calibri" panose="020F0502020204030204" pitchFamily="34" charset="0"/>
                          <a:cs typeface="Times New Roman" panose="02020603050405020304" pitchFamily="18" charset="0"/>
                        </a:rPr>
                        <a:t>etc</a:t>
                      </a:r>
                      <a:r>
                        <a:rPr lang="en-US" sz="1200" baseline="0" dirty="0">
                          <a:solidFill>
                            <a:schemeClr val="tx1"/>
                          </a:solidFill>
                          <a:effectLst/>
                          <a:latin typeface="+mn-lt"/>
                          <a:ea typeface="Calibri" panose="020F0502020204030204" pitchFamily="34" charset="0"/>
                          <a:cs typeface="Times New Roman" panose="02020603050405020304" pitchFamily="18" charset="0"/>
                        </a:rPr>
                        <a:t>)</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28181" marR="28181" marT="0" marB="0"/>
                </a:tc>
                <a:tc hMerge="1">
                  <a:txBody>
                    <a:bodyPr/>
                    <a:lstStyle/>
                    <a:p>
                      <a:pPr marL="0" marR="0" algn="l">
                        <a:spcBef>
                          <a:spcPts val="0"/>
                        </a:spcBef>
                        <a:spcAft>
                          <a:spcPts val="0"/>
                        </a:spcAft>
                      </a:pPr>
                      <a:endParaRPr lang="en-US" sz="1300" dirty="0">
                        <a:effectLst/>
                        <a:latin typeface="+mn-lt"/>
                        <a:ea typeface="Calibri" panose="020F0502020204030204" pitchFamily="34" charset="0"/>
                        <a:cs typeface="Times New Roman" panose="02020603050405020304" pitchFamily="18" charset="0"/>
                      </a:endParaRPr>
                    </a:p>
                  </a:txBody>
                  <a:tcPr marL="37574" marR="37574" marT="0" marB="0"/>
                </a:tc>
                <a:tc hMerge="1">
                  <a:txBody>
                    <a:bodyPr/>
                    <a:lstStyle/>
                    <a:p>
                      <a:pPr marL="0" marR="0" algn="l">
                        <a:lnSpc>
                          <a:spcPct val="150000"/>
                        </a:lnSpc>
                        <a:spcBef>
                          <a:spcPts val="0"/>
                        </a:spcBef>
                        <a:spcAft>
                          <a:spcPts val="1000"/>
                        </a:spcAft>
                      </a:pPr>
                      <a:endParaRPr lang="en-US" sz="1300" dirty="0">
                        <a:effectLst/>
                        <a:latin typeface="+mn-lt"/>
                        <a:ea typeface="Calibri" panose="020F0502020204030204" pitchFamily="34" charset="0"/>
                        <a:cs typeface="Times New Roman" panose="02020603050405020304" pitchFamily="18" charset="0"/>
                      </a:endParaRPr>
                    </a:p>
                  </a:txBody>
                  <a:tcPr marL="37574" marR="37574" marT="0" marB="0"/>
                </a:tc>
                <a:tc hMerge="1">
                  <a:txBody>
                    <a:bodyPr/>
                    <a:lstStyle/>
                    <a:p>
                      <a:pPr marL="0" marR="0" algn="l">
                        <a:lnSpc>
                          <a:spcPct val="150000"/>
                        </a:lnSpc>
                        <a:spcBef>
                          <a:spcPts val="0"/>
                        </a:spcBef>
                        <a:spcAft>
                          <a:spcPts val="1000"/>
                        </a:spcAft>
                      </a:pPr>
                      <a:endParaRPr lang="en-US" sz="1300" dirty="0">
                        <a:effectLst/>
                        <a:latin typeface="+mn-lt"/>
                        <a:ea typeface="Calibri" panose="020F0502020204030204" pitchFamily="34" charset="0"/>
                        <a:cs typeface="Times New Roman" panose="02020603050405020304" pitchFamily="18" charset="0"/>
                      </a:endParaRPr>
                    </a:p>
                  </a:txBody>
                  <a:tcPr marL="37574" marR="37574" marT="0" marB="0"/>
                </a:tc>
                <a:tc hMerge="1">
                  <a:txBody>
                    <a:bodyPr/>
                    <a:lstStyle/>
                    <a:p>
                      <a:pPr marL="0" marR="0" algn="l">
                        <a:lnSpc>
                          <a:spcPct val="150000"/>
                        </a:lnSpc>
                        <a:spcBef>
                          <a:spcPts val="0"/>
                        </a:spcBef>
                        <a:spcAft>
                          <a:spcPts val="1000"/>
                        </a:spcAft>
                      </a:pPr>
                      <a:endParaRPr lang="en-US" sz="1300" dirty="0">
                        <a:effectLst/>
                        <a:latin typeface="+mn-lt"/>
                        <a:ea typeface="Calibri" panose="020F0502020204030204" pitchFamily="34" charset="0"/>
                        <a:cs typeface="Times New Roman" panose="02020603050405020304" pitchFamily="18" charset="0"/>
                      </a:endParaRPr>
                    </a:p>
                  </a:txBody>
                  <a:tcPr marL="37574" marR="37574" marT="0" marB="0"/>
                </a:tc>
                <a:extLst>
                  <a:ext uri="{0D108BD9-81ED-4DB2-BD59-A6C34878D82A}">
                    <a16:rowId xmlns:a16="http://schemas.microsoft.com/office/drawing/2014/main" xmlns="" val="1577771609"/>
                  </a:ext>
                </a:extLst>
              </a:tr>
            </a:tbl>
          </a:graphicData>
        </a:graphic>
      </p:graphicFrame>
      <p:sp>
        <p:nvSpPr>
          <p:cNvPr id="3" name="Slide Number Placeholder 2"/>
          <p:cNvSpPr>
            <a:spLocks noGrp="1"/>
          </p:cNvSpPr>
          <p:nvPr>
            <p:ph type="sldNum" sz="quarter" idx="12"/>
          </p:nvPr>
        </p:nvSpPr>
        <p:spPr>
          <a:xfrm>
            <a:off x="3414713" y="5624514"/>
            <a:ext cx="2314575" cy="273844"/>
          </a:xfrm>
        </p:spPr>
        <p:txBody>
          <a:bodyPr/>
          <a:lstStyle/>
          <a:p>
            <a:pPr algn="ctr" defTabSz="637936">
              <a:defRPr/>
            </a:pPr>
            <a:fld id="{EB41DEBC-482C-412A-90BF-005C21B534FA}" type="slidenum">
              <a:rPr lang="en-ZA"/>
              <a:pPr algn="ctr" defTabSz="637936">
                <a:defRPr/>
              </a:pPr>
              <a:t>73</a:t>
            </a:fld>
            <a:endParaRPr lang="en-ZA" dirty="0"/>
          </a:p>
        </p:txBody>
      </p:sp>
      <p:sp>
        <p:nvSpPr>
          <p:cNvPr id="64556" name="Title 3"/>
          <p:cNvSpPr>
            <a:spLocks noGrp="1"/>
          </p:cNvSpPr>
          <p:nvPr>
            <p:ph type="title"/>
          </p:nvPr>
        </p:nvSpPr>
        <p:spPr>
          <a:xfrm>
            <a:off x="1143000" y="760293"/>
            <a:ext cx="6724650" cy="548879"/>
          </a:xfrm>
        </p:spPr>
        <p:txBody>
          <a:bodyPr/>
          <a:lstStyle/>
          <a:p>
            <a:pPr algn="ctr" eaLnBrk="1" hangingPunct="1"/>
            <a:r>
              <a:rPr lang="en-GB" altLang="en-US" sz="2400" dirty="0">
                <a:solidFill>
                  <a:schemeClr val="bg1"/>
                </a:solidFill>
              </a:rPr>
              <a:t>KEY HIGHLIGHTS – MR</a:t>
            </a:r>
            <a:endParaRPr lang="en-ZA" altLang="en-US" sz="2400" dirty="0">
              <a:solidFill>
                <a:schemeClr val="bg1"/>
              </a:solidFill>
            </a:endParaRPr>
          </a:p>
        </p:txBody>
      </p:sp>
      <p:pic>
        <p:nvPicPr>
          <p:cNvPr id="6455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509" y="5898358"/>
            <a:ext cx="1225154" cy="569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53492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315955BA-43F5-4C11-BF53-4C14C9537276}"/>
              </a:ext>
            </a:extLst>
          </p:cNvPr>
          <p:cNvGraphicFramePr>
            <a:graphicFrameLocks noGrp="1"/>
          </p:cNvGraphicFramePr>
          <p:nvPr>
            <p:ph idx="1"/>
            <p:extLst>
              <p:ext uri="{D42A27DB-BD31-4B8C-83A1-F6EECF244321}">
                <p14:modId xmlns:p14="http://schemas.microsoft.com/office/powerpoint/2010/main" xmlns="" val="3733880758"/>
              </p:ext>
            </p:extLst>
          </p:nvPr>
        </p:nvGraphicFramePr>
        <p:xfrm>
          <a:off x="280851" y="1395679"/>
          <a:ext cx="8582297" cy="4502679"/>
        </p:xfrm>
        <a:graphic>
          <a:graphicData uri="http://schemas.openxmlformats.org/drawingml/2006/table">
            <a:tbl>
              <a:tblPr firstRow="1" firstCol="1" bandRow="1">
                <a:tableStyleId>{5C22544A-7EE6-4342-B048-85BDC9FD1C3A}</a:tableStyleId>
              </a:tblPr>
              <a:tblGrid>
                <a:gridCol w="1250752">
                  <a:extLst>
                    <a:ext uri="{9D8B030D-6E8A-4147-A177-3AD203B41FA5}">
                      <a16:colId xmlns:a16="http://schemas.microsoft.com/office/drawing/2014/main" xmlns="" val="3176342740"/>
                    </a:ext>
                  </a:extLst>
                </a:gridCol>
                <a:gridCol w="1397117">
                  <a:extLst>
                    <a:ext uri="{9D8B030D-6E8A-4147-A177-3AD203B41FA5}">
                      <a16:colId xmlns:a16="http://schemas.microsoft.com/office/drawing/2014/main" xmlns="" val="1714890983"/>
                    </a:ext>
                  </a:extLst>
                </a:gridCol>
                <a:gridCol w="2170598">
                  <a:extLst>
                    <a:ext uri="{9D8B030D-6E8A-4147-A177-3AD203B41FA5}">
                      <a16:colId xmlns:a16="http://schemas.microsoft.com/office/drawing/2014/main" xmlns="" val="1320914846"/>
                    </a:ext>
                  </a:extLst>
                </a:gridCol>
                <a:gridCol w="2619673">
                  <a:extLst>
                    <a:ext uri="{9D8B030D-6E8A-4147-A177-3AD203B41FA5}">
                      <a16:colId xmlns:a16="http://schemas.microsoft.com/office/drawing/2014/main" xmlns="" val="861927380"/>
                    </a:ext>
                  </a:extLst>
                </a:gridCol>
                <a:gridCol w="1144157">
                  <a:extLst>
                    <a:ext uri="{9D8B030D-6E8A-4147-A177-3AD203B41FA5}">
                      <a16:colId xmlns:a16="http://schemas.microsoft.com/office/drawing/2014/main" xmlns="" val="3033382772"/>
                    </a:ext>
                  </a:extLst>
                </a:gridCol>
              </a:tblGrid>
              <a:tr h="389241">
                <a:tc>
                  <a:txBody>
                    <a:bodyPr/>
                    <a:lstStyle/>
                    <a:p>
                      <a:pPr marL="0" marR="0" algn="ctr">
                        <a:lnSpc>
                          <a:spcPct val="150000"/>
                        </a:lnSpc>
                        <a:spcBef>
                          <a:spcPts val="0"/>
                        </a:spcBef>
                        <a:spcAft>
                          <a:spcPts val="1000"/>
                        </a:spcAft>
                      </a:pPr>
                      <a:r>
                        <a:rPr lang="en-ZA" sz="1200" b="1" dirty="0">
                          <a:effectLst/>
                          <a:latin typeface="+mn-lt"/>
                        </a:rPr>
                        <a:t>REGION</a:t>
                      </a:r>
                      <a:endParaRPr lang="en-US" sz="1200" b="1" dirty="0">
                        <a:effectLst/>
                        <a:latin typeface="+mn-lt"/>
                        <a:ea typeface="Calibri" panose="020F0502020204030204" pitchFamily="34" charset="0"/>
                        <a:cs typeface="Times New Roman" panose="02020603050405020304" pitchFamily="18" charset="0"/>
                      </a:endParaRPr>
                    </a:p>
                  </a:txBody>
                  <a:tcPr marL="36818" marR="36818" marT="0" marB="0">
                    <a:solidFill>
                      <a:srgbClr val="00B050"/>
                    </a:solidFill>
                  </a:tcPr>
                </a:tc>
                <a:tc>
                  <a:txBody>
                    <a:bodyPr/>
                    <a:lstStyle/>
                    <a:p>
                      <a:pPr marL="0" marR="0" algn="ctr">
                        <a:lnSpc>
                          <a:spcPct val="150000"/>
                        </a:lnSpc>
                        <a:spcBef>
                          <a:spcPts val="0"/>
                        </a:spcBef>
                        <a:spcAft>
                          <a:spcPts val="1000"/>
                        </a:spcAft>
                      </a:pPr>
                      <a:r>
                        <a:rPr lang="en-ZA" sz="1200" b="1" dirty="0">
                          <a:effectLst/>
                          <a:latin typeface="+mn-lt"/>
                        </a:rPr>
                        <a:t>COMPANY NAME</a:t>
                      </a:r>
                      <a:endParaRPr lang="en-US" sz="1200" b="1" dirty="0">
                        <a:effectLst/>
                        <a:latin typeface="+mn-lt"/>
                        <a:ea typeface="Calibri" panose="020F0502020204030204" pitchFamily="34" charset="0"/>
                        <a:cs typeface="Times New Roman" panose="02020603050405020304" pitchFamily="18" charset="0"/>
                      </a:endParaRPr>
                    </a:p>
                  </a:txBody>
                  <a:tcPr marL="36818" marR="36818" marT="0" marB="0">
                    <a:solidFill>
                      <a:srgbClr val="00B050"/>
                    </a:solidFill>
                  </a:tcPr>
                </a:tc>
                <a:tc>
                  <a:txBody>
                    <a:bodyPr/>
                    <a:lstStyle/>
                    <a:p>
                      <a:pPr marL="0" marR="0" algn="ctr">
                        <a:lnSpc>
                          <a:spcPct val="150000"/>
                        </a:lnSpc>
                        <a:spcBef>
                          <a:spcPts val="0"/>
                        </a:spcBef>
                        <a:spcAft>
                          <a:spcPts val="1000"/>
                        </a:spcAft>
                      </a:pPr>
                      <a:r>
                        <a:rPr lang="en-ZA" sz="1200" b="1" dirty="0">
                          <a:effectLst/>
                          <a:latin typeface="+mn-lt"/>
                        </a:rPr>
                        <a:t>MUNICIPALITY/WARD/VILLAGE</a:t>
                      </a:r>
                      <a:endParaRPr lang="en-US" sz="1200" b="1" dirty="0">
                        <a:effectLst/>
                        <a:latin typeface="+mn-lt"/>
                        <a:ea typeface="Calibri" panose="020F0502020204030204" pitchFamily="34" charset="0"/>
                        <a:cs typeface="Times New Roman" panose="02020603050405020304" pitchFamily="18" charset="0"/>
                      </a:endParaRPr>
                    </a:p>
                  </a:txBody>
                  <a:tcPr marL="36818" marR="36818" marT="0" marB="0">
                    <a:solidFill>
                      <a:srgbClr val="00B050"/>
                    </a:solidFill>
                  </a:tcPr>
                </a:tc>
                <a:tc>
                  <a:txBody>
                    <a:bodyPr/>
                    <a:lstStyle/>
                    <a:p>
                      <a:pPr marL="0" marR="0" algn="ctr">
                        <a:lnSpc>
                          <a:spcPct val="150000"/>
                        </a:lnSpc>
                        <a:spcBef>
                          <a:spcPts val="0"/>
                        </a:spcBef>
                        <a:spcAft>
                          <a:spcPts val="1000"/>
                        </a:spcAft>
                      </a:pPr>
                      <a:r>
                        <a:rPr lang="en-ZA" sz="1200" b="1" dirty="0">
                          <a:effectLst/>
                          <a:latin typeface="+mn-lt"/>
                        </a:rPr>
                        <a:t>DESCRIPTION OF THE PROJECT</a:t>
                      </a:r>
                      <a:endParaRPr lang="en-US" sz="1200" b="1" dirty="0">
                        <a:effectLst/>
                        <a:latin typeface="+mn-lt"/>
                        <a:ea typeface="Calibri" panose="020F0502020204030204" pitchFamily="34" charset="0"/>
                        <a:cs typeface="Times New Roman" panose="02020603050405020304" pitchFamily="18" charset="0"/>
                      </a:endParaRPr>
                    </a:p>
                  </a:txBody>
                  <a:tcPr marL="36818" marR="36818" marT="0" marB="0">
                    <a:solidFill>
                      <a:srgbClr val="00B050"/>
                    </a:solidFill>
                  </a:tcPr>
                </a:tc>
                <a:tc>
                  <a:txBody>
                    <a:bodyPr/>
                    <a:lstStyle/>
                    <a:p>
                      <a:pPr marL="0" marR="0" algn="ctr">
                        <a:lnSpc>
                          <a:spcPct val="150000"/>
                        </a:lnSpc>
                        <a:spcBef>
                          <a:spcPts val="0"/>
                        </a:spcBef>
                        <a:spcAft>
                          <a:spcPts val="1000"/>
                        </a:spcAft>
                      </a:pPr>
                      <a:r>
                        <a:rPr lang="en-ZA" sz="1200" b="1" dirty="0">
                          <a:effectLst/>
                          <a:latin typeface="+mn-lt"/>
                        </a:rPr>
                        <a:t>TOTAL SPENT</a:t>
                      </a:r>
                      <a:endParaRPr lang="en-US" sz="1200" b="1" dirty="0">
                        <a:effectLst/>
                        <a:latin typeface="+mn-lt"/>
                        <a:ea typeface="Calibri" panose="020F0502020204030204" pitchFamily="34" charset="0"/>
                        <a:cs typeface="Times New Roman" panose="02020603050405020304" pitchFamily="18" charset="0"/>
                      </a:endParaRPr>
                    </a:p>
                  </a:txBody>
                  <a:tcPr marL="36818" marR="36818" marT="0" marB="0">
                    <a:solidFill>
                      <a:srgbClr val="00B050"/>
                    </a:solidFill>
                  </a:tcPr>
                </a:tc>
                <a:extLst>
                  <a:ext uri="{0D108BD9-81ED-4DB2-BD59-A6C34878D82A}">
                    <a16:rowId xmlns:a16="http://schemas.microsoft.com/office/drawing/2014/main" xmlns="" val="799537031"/>
                  </a:ext>
                </a:extLst>
              </a:tr>
              <a:tr h="538607">
                <a:tc rowSpan="2">
                  <a:txBody>
                    <a:bodyPr/>
                    <a:lstStyle/>
                    <a:p>
                      <a:pPr marL="0" marR="0" algn="l">
                        <a:lnSpc>
                          <a:spcPct val="150000"/>
                        </a:lnSpc>
                        <a:spcBef>
                          <a:spcPts val="0"/>
                        </a:spcBef>
                        <a:spcAft>
                          <a:spcPts val="1000"/>
                        </a:spcAft>
                      </a:pPr>
                      <a:r>
                        <a:rPr lang="en-ZA" sz="1200" dirty="0">
                          <a:effectLst/>
                        </a:rPr>
                        <a:t> NORTHERN CAPE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1000"/>
                        </a:spcAft>
                      </a:pPr>
                      <a:r>
                        <a:rPr lang="en-ZA"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spcBef>
                          <a:spcPts val="0"/>
                        </a:spcBef>
                        <a:spcAft>
                          <a:spcPts val="0"/>
                        </a:spcAft>
                      </a:pPr>
                      <a:r>
                        <a:rPr lang="en-ZA" sz="1200" dirty="0" err="1">
                          <a:solidFill>
                            <a:schemeClr val="tx1"/>
                          </a:solidFill>
                          <a:effectLst/>
                        </a:rPr>
                        <a:t>Tshipi</a:t>
                      </a:r>
                      <a:r>
                        <a:rPr lang="en-ZA" sz="1200" dirty="0">
                          <a:solidFill>
                            <a:schemeClr val="tx1"/>
                          </a:solidFill>
                          <a:effectLst/>
                        </a:rPr>
                        <a:t> </a:t>
                      </a:r>
                      <a:r>
                        <a:rPr lang="en-ZA" sz="1200" dirty="0" err="1">
                          <a:solidFill>
                            <a:schemeClr val="tx1"/>
                          </a:solidFill>
                          <a:effectLst/>
                        </a:rPr>
                        <a:t>entle</a:t>
                      </a:r>
                      <a:r>
                        <a:rPr lang="en-ZA" sz="1200" dirty="0">
                          <a:solidFill>
                            <a:schemeClr val="tx1"/>
                          </a:solidFill>
                          <a:effectLst/>
                        </a:rPr>
                        <a:t> Mine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dirty="0">
                          <a:solidFill>
                            <a:schemeClr val="tx1"/>
                          </a:solidFill>
                          <a:effectLst/>
                        </a:rPr>
                        <a:t>Joe </a:t>
                      </a:r>
                      <a:r>
                        <a:rPr lang="en-ZA" sz="1200" dirty="0" err="1">
                          <a:solidFill>
                            <a:schemeClr val="tx1"/>
                          </a:solidFill>
                          <a:effectLst/>
                        </a:rPr>
                        <a:t>Morolong</a:t>
                      </a:r>
                      <a:r>
                        <a:rPr lang="en-ZA" sz="1200" dirty="0">
                          <a:solidFill>
                            <a:schemeClr val="tx1"/>
                          </a:solidFill>
                          <a:effectLst/>
                        </a:rPr>
                        <a:t> Local municipality ( Glen Red village in </a:t>
                      </a:r>
                      <a:r>
                        <a:rPr lang="en-ZA" sz="1200" dirty="0" err="1">
                          <a:solidFill>
                            <a:schemeClr val="tx1"/>
                          </a:solidFill>
                          <a:effectLst/>
                        </a:rPr>
                        <a:t>Kuruman</a:t>
                      </a:r>
                      <a:r>
                        <a:rPr lang="en-ZA" sz="1200" dirty="0">
                          <a:solidFill>
                            <a:schemeClr val="tx1"/>
                          </a:solidFill>
                          <a:effectLst/>
                        </a:rPr>
                        <a: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a:solidFill>
                            <a:schemeClr val="tx1"/>
                          </a:solidFill>
                          <a:effectLst/>
                        </a:rPr>
                        <a:t>Borehole Glen Red Clinic ( Infrastructure)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dirty="0">
                          <a:solidFill>
                            <a:schemeClr val="tx1"/>
                          </a:solidFill>
                          <a:effectLst/>
                        </a:rPr>
                        <a:t>R 377 775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extLst>
                  <a:ext uri="{0D108BD9-81ED-4DB2-BD59-A6C34878D82A}">
                    <a16:rowId xmlns:a16="http://schemas.microsoft.com/office/drawing/2014/main" xmlns="" val="1076896130"/>
                  </a:ext>
                </a:extLst>
              </a:tr>
              <a:tr h="558649">
                <a:tc vMerge="1">
                  <a:txBody>
                    <a:bodyPr/>
                    <a:lstStyle/>
                    <a:p>
                      <a:pPr marL="0" marR="0" algn="l">
                        <a:lnSpc>
                          <a:spcPct val="150000"/>
                        </a:lnSpc>
                        <a:spcBef>
                          <a:spcPts val="0"/>
                        </a:spcBef>
                        <a:spcAft>
                          <a:spcPts val="100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701" marR="36701" marT="0" marB="0"/>
                </a:tc>
                <a:tc>
                  <a:txBody>
                    <a:bodyPr/>
                    <a:lstStyle/>
                    <a:p>
                      <a:pPr marL="0" marR="0" algn="l">
                        <a:spcBef>
                          <a:spcPts val="0"/>
                        </a:spcBef>
                        <a:spcAft>
                          <a:spcPts val="0"/>
                        </a:spcAft>
                      </a:pPr>
                      <a:r>
                        <a:rPr lang="en-ZA" sz="1200" dirty="0" err="1">
                          <a:solidFill>
                            <a:schemeClr val="tx1"/>
                          </a:solidFill>
                          <a:effectLst/>
                        </a:rPr>
                        <a:t>Tshipi</a:t>
                      </a:r>
                      <a:r>
                        <a:rPr lang="en-ZA" sz="1200" dirty="0">
                          <a:solidFill>
                            <a:schemeClr val="tx1"/>
                          </a:solidFill>
                          <a:effectLst/>
                        </a:rPr>
                        <a:t> E </a:t>
                      </a:r>
                      <a:r>
                        <a:rPr lang="en-ZA" sz="1200" dirty="0" err="1">
                          <a:solidFill>
                            <a:schemeClr val="tx1"/>
                          </a:solidFill>
                          <a:effectLst/>
                        </a:rPr>
                        <a:t>ntle</a:t>
                      </a:r>
                      <a:r>
                        <a:rPr lang="en-ZA" sz="1200" dirty="0">
                          <a:solidFill>
                            <a:schemeClr val="tx1"/>
                          </a:solidFill>
                          <a:effectLst/>
                        </a:rPr>
                        <a:t> Mine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dirty="0">
                          <a:solidFill>
                            <a:schemeClr val="tx1"/>
                          </a:solidFill>
                          <a:effectLst/>
                        </a:rPr>
                        <a:t>Joe </a:t>
                      </a:r>
                      <a:r>
                        <a:rPr lang="en-ZA" sz="1200" dirty="0" err="1">
                          <a:solidFill>
                            <a:schemeClr val="tx1"/>
                          </a:solidFill>
                          <a:effectLst/>
                        </a:rPr>
                        <a:t>Morolong</a:t>
                      </a:r>
                      <a:r>
                        <a:rPr lang="en-ZA" sz="1200" dirty="0">
                          <a:solidFill>
                            <a:schemeClr val="tx1"/>
                          </a:solidFill>
                          <a:effectLst/>
                        </a:rPr>
                        <a:t> Local municipality  </a:t>
                      </a:r>
                      <a:r>
                        <a:rPr lang="en-ZA" sz="1200" dirty="0" err="1">
                          <a:solidFill>
                            <a:schemeClr val="tx1"/>
                          </a:solidFill>
                          <a:effectLst/>
                        </a:rPr>
                        <a:t>Heuningvlei</a:t>
                      </a:r>
                      <a:r>
                        <a:rPr lang="en-ZA" sz="1200" dirty="0">
                          <a:solidFill>
                            <a:schemeClr val="tx1"/>
                          </a:solidFill>
                          <a:effectLst/>
                        </a:rPr>
                        <a:t> village in </a:t>
                      </a:r>
                      <a:r>
                        <a:rPr lang="en-ZA" sz="1200" dirty="0" err="1">
                          <a:solidFill>
                            <a:schemeClr val="tx1"/>
                          </a:solidFill>
                          <a:effectLst/>
                        </a:rPr>
                        <a:t>Kuruman</a:t>
                      </a:r>
                      <a:r>
                        <a:rPr lang="en-ZA" sz="1200" dirty="0">
                          <a:solidFill>
                            <a:schemeClr val="tx1"/>
                          </a:solidFill>
                          <a:effectLst/>
                        </a:rPr>
                        <a: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a:solidFill>
                            <a:schemeClr val="tx1"/>
                          </a:solidFill>
                          <a:effectLst/>
                        </a:rPr>
                        <a:t>Contribution towards the construction of Heuningvlei Clinic ( Infrastructure)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dirty="0">
                          <a:solidFill>
                            <a:schemeClr val="tx1"/>
                          </a:solidFill>
                          <a:effectLst/>
                        </a:rPr>
                        <a:t>R 7 800 000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extLst>
                  <a:ext uri="{0D108BD9-81ED-4DB2-BD59-A6C34878D82A}">
                    <a16:rowId xmlns:a16="http://schemas.microsoft.com/office/drawing/2014/main" xmlns="" val="756395556"/>
                  </a:ext>
                </a:extLst>
              </a:tr>
              <a:tr h="1653420">
                <a:tc>
                  <a:txBody>
                    <a:bodyPr/>
                    <a:lstStyle/>
                    <a:p>
                      <a:pPr marL="0" marR="0" algn="l">
                        <a:lnSpc>
                          <a:spcPct val="150000"/>
                        </a:lnSpc>
                        <a:spcBef>
                          <a:spcPts val="0"/>
                        </a:spcBef>
                        <a:spcAft>
                          <a:spcPts val="1000"/>
                        </a:spcAft>
                      </a:pPr>
                      <a:r>
                        <a:rPr lang="en-ZA" sz="1200" dirty="0">
                          <a:effectLst/>
                        </a:rPr>
                        <a:t>WESTERN CAPE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spcBef>
                          <a:spcPts val="0"/>
                        </a:spcBef>
                        <a:spcAft>
                          <a:spcPts val="0"/>
                        </a:spcAft>
                      </a:pPr>
                      <a:r>
                        <a:rPr lang="en-ZA" sz="1200" dirty="0" err="1">
                          <a:solidFill>
                            <a:schemeClr val="tx1"/>
                          </a:solidFill>
                          <a:effectLst/>
                        </a:rPr>
                        <a:t>Afrimat</a:t>
                      </a:r>
                      <a:r>
                        <a:rPr lang="en-ZA" sz="1200" dirty="0">
                          <a:solidFill>
                            <a:schemeClr val="tx1"/>
                          </a:solidFill>
                          <a:effectLst/>
                        </a:rPr>
                        <a:t> (Pty) Ltd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dirty="0">
                          <a:solidFill>
                            <a:schemeClr val="tx1"/>
                          </a:solidFill>
                          <a:effectLst/>
                        </a:rPr>
                        <a:t>1.Drakenstein local municipality</a:t>
                      </a:r>
                      <a:endParaRPr lang="en-US" sz="1200" dirty="0">
                        <a:solidFill>
                          <a:schemeClr val="tx1"/>
                        </a:solidFill>
                        <a:effectLst/>
                      </a:endParaRPr>
                    </a:p>
                    <a:p>
                      <a:pPr marL="0" marR="0" algn="l">
                        <a:lnSpc>
                          <a:spcPct val="150000"/>
                        </a:lnSpc>
                        <a:spcBef>
                          <a:spcPts val="0"/>
                        </a:spcBef>
                        <a:spcAft>
                          <a:spcPts val="1000"/>
                        </a:spcAft>
                      </a:pPr>
                      <a:r>
                        <a:rPr lang="en-ZA" sz="1200" dirty="0">
                          <a:solidFill>
                            <a:schemeClr val="tx1"/>
                          </a:solidFill>
                          <a:effectLst/>
                        </a:rPr>
                        <a:t>2.Brede Valley local municipality (</a:t>
                      </a:r>
                      <a:r>
                        <a:rPr lang="en-ZA" sz="1200" dirty="0" err="1">
                          <a:solidFill>
                            <a:schemeClr val="tx1"/>
                          </a:solidFill>
                          <a:effectLst/>
                        </a:rPr>
                        <a:t>Rawsonville</a:t>
                      </a:r>
                      <a:r>
                        <a:rPr lang="en-ZA" sz="1200" dirty="0">
                          <a:solidFill>
                            <a:schemeClr val="tx1"/>
                          </a:solidFill>
                          <a:effectLst/>
                        </a:rPr>
                        <a:t> &amp; Worcester)</a:t>
                      </a:r>
                      <a:endParaRPr lang="en-US" sz="1200" dirty="0">
                        <a:solidFill>
                          <a:schemeClr val="tx1"/>
                        </a:solidFill>
                        <a:effectLst/>
                      </a:endParaRPr>
                    </a:p>
                    <a:p>
                      <a:pPr marL="0" marR="0" algn="l">
                        <a:lnSpc>
                          <a:spcPct val="150000"/>
                        </a:lnSpc>
                        <a:spcBef>
                          <a:spcPts val="0"/>
                        </a:spcBef>
                        <a:spcAft>
                          <a:spcPts val="1000"/>
                        </a:spcAft>
                      </a:pPr>
                      <a:r>
                        <a:rPr lang="en-ZA" sz="1200" dirty="0">
                          <a:solidFill>
                            <a:schemeClr val="tx1"/>
                          </a:solidFill>
                          <a:effectLst/>
                        </a:rPr>
                        <a:t>3.Swartland local municipality (</a:t>
                      </a:r>
                      <a:r>
                        <a:rPr lang="en-ZA" sz="1200" dirty="0" err="1">
                          <a:solidFill>
                            <a:schemeClr val="tx1"/>
                          </a:solidFill>
                          <a:effectLst/>
                        </a:rPr>
                        <a:t>Malmesbury</a:t>
                      </a:r>
                      <a:r>
                        <a:rPr lang="en-ZA" sz="1200" dirty="0">
                          <a:solidFill>
                            <a:schemeClr val="tx1"/>
                          </a:solidFill>
                          <a:effectLst/>
                        </a:rPr>
                        <a:t>)</a:t>
                      </a:r>
                      <a:endParaRPr lang="en-US" sz="1200" dirty="0">
                        <a:solidFill>
                          <a:schemeClr val="tx1"/>
                        </a:solidFill>
                        <a:effectLst/>
                      </a:endParaRPr>
                    </a:p>
                  </a:txBody>
                  <a:tcPr marL="27524" marR="27524" marT="0" marB="0"/>
                </a:tc>
                <a:tc>
                  <a:txBody>
                    <a:bodyPr/>
                    <a:lstStyle/>
                    <a:p>
                      <a:pPr marL="0" marR="0" algn="l">
                        <a:spcBef>
                          <a:spcPts val="0"/>
                        </a:spcBef>
                        <a:spcAft>
                          <a:spcPts val="0"/>
                        </a:spcAft>
                      </a:pPr>
                      <a:r>
                        <a:rPr lang="en-ZA" sz="1200" dirty="0">
                          <a:solidFill>
                            <a:schemeClr val="tx1"/>
                          </a:solidFill>
                          <a:effectLst/>
                        </a:rPr>
                        <a:t>Driver License Training Project to contribute to job readiness of unemployed youth within these local municipalities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tc>
                  <a:txBody>
                    <a:bodyPr/>
                    <a:lstStyle/>
                    <a:p>
                      <a:pPr marL="0" marR="0" algn="l">
                        <a:lnSpc>
                          <a:spcPct val="150000"/>
                        </a:lnSpc>
                        <a:spcBef>
                          <a:spcPts val="0"/>
                        </a:spcBef>
                        <a:spcAft>
                          <a:spcPts val="1000"/>
                        </a:spcAft>
                      </a:pPr>
                      <a:r>
                        <a:rPr lang="en-ZA" sz="1200" dirty="0">
                          <a:solidFill>
                            <a:schemeClr val="tx1"/>
                          </a:solidFill>
                          <a:effectLst/>
                        </a:rPr>
                        <a:t> </a:t>
                      </a:r>
                      <a:r>
                        <a:rPr lang="en-US" sz="1200" kern="1200" dirty="0">
                          <a:solidFill>
                            <a:schemeClr val="tx1"/>
                          </a:solidFill>
                          <a:effectLst/>
                          <a:latin typeface="+mn-lt"/>
                          <a:ea typeface="+mn-ea"/>
                          <a:cs typeface="+mn-cs"/>
                        </a:rPr>
                        <a:t>R 560 799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524" marR="27524" marT="0" marB="0"/>
                </a:tc>
                <a:extLst>
                  <a:ext uri="{0D108BD9-81ED-4DB2-BD59-A6C34878D82A}">
                    <a16:rowId xmlns:a16="http://schemas.microsoft.com/office/drawing/2014/main" xmlns="" val="64356080"/>
                  </a:ext>
                </a:extLst>
              </a:tr>
              <a:tr h="1362762">
                <a:tc>
                  <a:txBody>
                    <a:bodyPr/>
                    <a:lstStyle/>
                    <a:p>
                      <a:pPr marL="0" marR="0" algn="l">
                        <a:lnSpc>
                          <a:spcPct val="150000"/>
                        </a:lnSpc>
                        <a:spcBef>
                          <a:spcPts val="0"/>
                        </a:spcBef>
                        <a:spcAft>
                          <a:spcPts val="1000"/>
                        </a:spcAft>
                      </a:pPr>
                      <a:r>
                        <a:rPr lang="en-ZA" sz="1200" dirty="0">
                          <a:effectLst/>
                        </a:rPr>
                        <a:t>NORTH WEST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981" marR="53981" marT="0" marB="0"/>
                </a:tc>
                <a:tc>
                  <a:txBody>
                    <a:bodyPr/>
                    <a:lstStyle/>
                    <a:p>
                      <a:pPr marL="0" marR="0" algn="l">
                        <a:spcBef>
                          <a:spcPts val="0"/>
                        </a:spcBef>
                        <a:spcAft>
                          <a:spcPts val="0"/>
                        </a:spcAft>
                      </a:pPr>
                      <a:r>
                        <a:rPr lang="en-ZA" sz="1200" dirty="0" err="1">
                          <a:solidFill>
                            <a:schemeClr val="tx1"/>
                          </a:solidFill>
                          <a:effectLst/>
                        </a:rPr>
                        <a:t>Pilanesberg</a:t>
                      </a:r>
                      <a:r>
                        <a:rPr lang="en-ZA" sz="1200" dirty="0">
                          <a:solidFill>
                            <a:schemeClr val="tx1"/>
                          </a:solidFill>
                          <a:effectLst/>
                        </a:rPr>
                        <a:t> Platinum Mine (Pty) Ltd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81" marR="53981" marT="0" marB="0"/>
                </a:tc>
                <a:tc>
                  <a:txBody>
                    <a:bodyPr/>
                    <a:lstStyle/>
                    <a:p>
                      <a:pPr marL="0" marR="0" algn="l">
                        <a:lnSpc>
                          <a:spcPct val="150000"/>
                        </a:lnSpc>
                        <a:spcBef>
                          <a:spcPts val="0"/>
                        </a:spcBef>
                        <a:spcAft>
                          <a:spcPts val="1000"/>
                        </a:spcAft>
                      </a:pPr>
                      <a:r>
                        <a:rPr lang="en-ZA" sz="1200" dirty="0">
                          <a:solidFill>
                            <a:schemeClr val="tx1"/>
                          </a:solidFill>
                          <a:effectLst/>
                        </a:rPr>
                        <a:t>Moses </a:t>
                      </a:r>
                      <a:r>
                        <a:rPr lang="en-ZA" sz="1200" dirty="0" err="1">
                          <a:solidFill>
                            <a:schemeClr val="tx1"/>
                          </a:solidFill>
                          <a:effectLst/>
                        </a:rPr>
                        <a:t>Kotane</a:t>
                      </a:r>
                      <a:r>
                        <a:rPr lang="en-ZA" sz="1200" dirty="0">
                          <a:solidFill>
                            <a:schemeClr val="tx1"/>
                          </a:solidFill>
                          <a:effectLst/>
                        </a:rPr>
                        <a:t> Local Municipality, </a:t>
                      </a:r>
                      <a:r>
                        <a:rPr lang="en-ZA" sz="1200" dirty="0" err="1">
                          <a:solidFill>
                            <a:schemeClr val="tx1"/>
                          </a:solidFill>
                          <a:effectLst/>
                        </a:rPr>
                        <a:t>Mothlabe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81" marR="53981" marT="0" marB="0"/>
                </a:tc>
                <a:tc>
                  <a:txBody>
                    <a:bodyPr/>
                    <a:lstStyle/>
                    <a:p>
                      <a:pPr marL="0" marR="0" algn="l">
                        <a:spcBef>
                          <a:spcPts val="0"/>
                        </a:spcBef>
                        <a:spcAft>
                          <a:spcPts val="0"/>
                        </a:spcAft>
                      </a:pPr>
                      <a:r>
                        <a:rPr lang="en-ZA" sz="1200" dirty="0">
                          <a:solidFill>
                            <a:schemeClr val="tx1"/>
                          </a:solidFill>
                          <a:effectLst/>
                        </a:rPr>
                        <a:t>Construction of 5.1km paved road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81" marR="53981" marT="0" marB="0"/>
                </a:tc>
                <a:tc>
                  <a:txBody>
                    <a:bodyPr/>
                    <a:lstStyle/>
                    <a:p>
                      <a:pPr marL="0" marR="0" algn="l">
                        <a:lnSpc>
                          <a:spcPct val="150000"/>
                        </a:lnSpc>
                        <a:spcBef>
                          <a:spcPts val="0"/>
                        </a:spcBef>
                        <a:spcAft>
                          <a:spcPts val="1000"/>
                        </a:spcAft>
                      </a:pPr>
                      <a:r>
                        <a:rPr lang="en-ZA" sz="1200" dirty="0">
                          <a:solidFill>
                            <a:schemeClr val="tx1"/>
                          </a:solidFill>
                          <a:effectLst/>
                        </a:rPr>
                        <a:t>R32 332 339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81" marR="53981" marT="0" marB="0"/>
                </a:tc>
                <a:extLst>
                  <a:ext uri="{0D108BD9-81ED-4DB2-BD59-A6C34878D82A}">
                    <a16:rowId xmlns:a16="http://schemas.microsoft.com/office/drawing/2014/main" xmlns="" val="85001463"/>
                  </a:ext>
                </a:extLst>
              </a:tr>
            </a:tbl>
          </a:graphicData>
        </a:graphic>
      </p:graphicFrame>
      <p:sp>
        <p:nvSpPr>
          <p:cNvPr id="3" name="Slide Number Placeholder 2"/>
          <p:cNvSpPr>
            <a:spLocks noGrp="1"/>
          </p:cNvSpPr>
          <p:nvPr>
            <p:ph type="sldNum" sz="quarter" idx="12"/>
          </p:nvPr>
        </p:nvSpPr>
        <p:spPr>
          <a:xfrm>
            <a:off x="3414713" y="5624514"/>
            <a:ext cx="2314575" cy="273844"/>
          </a:xfrm>
        </p:spPr>
        <p:txBody>
          <a:bodyPr/>
          <a:lstStyle/>
          <a:p>
            <a:pPr algn="ctr" defTabSz="637936">
              <a:defRPr/>
            </a:pPr>
            <a:fld id="{E604EF0D-381C-4EE4-9078-D9B8CEF0A03A}" type="slidenum">
              <a:rPr lang="en-ZA"/>
              <a:pPr algn="ctr" defTabSz="637936">
                <a:defRPr/>
              </a:pPr>
              <a:t>74</a:t>
            </a:fld>
            <a:endParaRPr lang="en-ZA" dirty="0"/>
          </a:p>
        </p:txBody>
      </p:sp>
      <p:sp>
        <p:nvSpPr>
          <p:cNvPr id="65570" name="Title 3"/>
          <p:cNvSpPr>
            <a:spLocks noGrp="1"/>
          </p:cNvSpPr>
          <p:nvPr>
            <p:ph type="title"/>
          </p:nvPr>
        </p:nvSpPr>
        <p:spPr>
          <a:xfrm>
            <a:off x="1175657" y="699491"/>
            <a:ext cx="6724650" cy="548879"/>
          </a:xfrm>
        </p:spPr>
        <p:txBody>
          <a:bodyPr/>
          <a:lstStyle/>
          <a:p>
            <a:pPr algn="ctr" eaLnBrk="1" hangingPunct="1"/>
            <a:r>
              <a:rPr lang="en-GB" altLang="en-US" sz="2400" dirty="0">
                <a:solidFill>
                  <a:schemeClr val="bg1"/>
                </a:solidFill>
              </a:rPr>
              <a:t>KEY HIGHLIGHTS – MR</a:t>
            </a:r>
            <a:endParaRPr lang="en-ZA" altLang="en-US" sz="2400" dirty="0">
              <a:solidFill>
                <a:schemeClr val="bg1"/>
              </a:solidFill>
            </a:endParaRPr>
          </a:p>
        </p:txBody>
      </p:sp>
      <p:pic>
        <p:nvPicPr>
          <p:cNvPr id="6557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193" y="5892781"/>
            <a:ext cx="1225154" cy="582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7780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509" y="1522451"/>
            <a:ext cx="8464731" cy="3984018"/>
          </a:xfrm>
        </p:spPr>
        <p:txBody>
          <a:bodyPr>
            <a:normAutofit/>
          </a:bodyPr>
          <a:lstStyle/>
          <a:p>
            <a:pPr>
              <a:lnSpc>
                <a:spcPct val="150000"/>
              </a:lnSpc>
              <a:buFont typeface="Wingdings" panose="05000000000000000000" pitchFamily="2" charset="2"/>
              <a:buChar char="q"/>
            </a:pPr>
            <a:r>
              <a:rPr lang="en-US" sz="1800" dirty="0"/>
              <a:t>The branch attained an </a:t>
            </a:r>
            <a:r>
              <a:rPr lang="en-US" sz="1800" b="1" dirty="0"/>
              <a:t>overall 95.8% </a:t>
            </a:r>
            <a:r>
              <a:rPr lang="en-US" sz="1800" dirty="0"/>
              <a:t>on all performance indicators for the year under review. </a:t>
            </a:r>
          </a:p>
          <a:p>
            <a:pPr>
              <a:lnSpc>
                <a:spcPct val="150000"/>
              </a:lnSpc>
              <a:buFont typeface="Wingdings" panose="05000000000000000000" pitchFamily="2" charset="2"/>
              <a:buChar char="q"/>
            </a:pPr>
            <a:r>
              <a:rPr lang="en-US" sz="1800" dirty="0"/>
              <a:t>The following</a:t>
            </a:r>
            <a:r>
              <a:rPr lang="en-US" sz="1800" b="1" dirty="0"/>
              <a:t> measure </a:t>
            </a:r>
            <a:r>
              <a:rPr lang="en-US" sz="1800" dirty="0"/>
              <a:t>was partially achieved and negatively contributed resulting in the </a:t>
            </a:r>
            <a:r>
              <a:rPr lang="en-US" sz="1800" b="1" u="sng" dirty="0"/>
              <a:t>final score of 95.8%</a:t>
            </a:r>
            <a:r>
              <a:rPr lang="en-US" sz="1800" b="1" dirty="0"/>
              <a:t>: </a:t>
            </a:r>
          </a:p>
          <a:p>
            <a:pPr marL="628650" lvl="1" indent="-285750">
              <a:lnSpc>
                <a:spcPct val="150000"/>
              </a:lnSpc>
              <a:buFont typeface="Wingdings" panose="05000000000000000000" pitchFamily="2" charset="2"/>
              <a:buChar char="q"/>
            </a:pPr>
            <a:r>
              <a:rPr lang="en-ZA" sz="1800" dirty="0"/>
              <a:t> Number of technical partnerships implemented (Target 7 vs Actual 5 or 71.43%)</a:t>
            </a:r>
          </a:p>
          <a:p>
            <a:pPr>
              <a:lnSpc>
                <a:spcPct val="150000"/>
              </a:lnSpc>
              <a:buFont typeface="Wingdings" panose="05000000000000000000" pitchFamily="2" charset="2"/>
              <a:buChar char="q"/>
            </a:pPr>
            <a:r>
              <a:rPr lang="en-ZA" sz="1800" dirty="0"/>
              <a:t>Management remains committed to the attainment of  planned goals and has deferred outstanding plans for implementation under the new DMRE.</a:t>
            </a:r>
          </a:p>
        </p:txBody>
      </p:sp>
      <p:sp>
        <p:nvSpPr>
          <p:cNvPr id="3" name="Slide Number Placeholder 2"/>
          <p:cNvSpPr>
            <a:spLocks noGrp="1"/>
          </p:cNvSpPr>
          <p:nvPr>
            <p:ph type="sldNum" sz="quarter" idx="12"/>
          </p:nvPr>
        </p:nvSpPr>
        <p:spPr/>
        <p:txBody>
          <a:bodyPr/>
          <a:lstStyle/>
          <a:p>
            <a:fld id="{5BE59D84-FAE8-4D13-AA1D-158D5D14D02E}" type="slidenum">
              <a:rPr lang="en-ZA" smtClean="0"/>
              <a:pPr/>
              <a:t>75</a:t>
            </a:fld>
            <a:endParaRPr lang="en-ZA" dirty="0"/>
          </a:p>
        </p:txBody>
      </p:sp>
      <p:sp>
        <p:nvSpPr>
          <p:cNvPr id="4" name="Title 3"/>
          <p:cNvSpPr>
            <a:spLocks noGrp="1"/>
          </p:cNvSpPr>
          <p:nvPr>
            <p:ph type="title"/>
          </p:nvPr>
        </p:nvSpPr>
        <p:spPr/>
        <p:txBody>
          <a:bodyPr/>
          <a:lstStyle/>
          <a:p>
            <a:pPr algn="ctr"/>
            <a:r>
              <a:rPr lang="en-ZA" sz="2100" dirty="0">
                <a:solidFill>
                  <a:schemeClr val="bg1"/>
                </a:solidFill>
              </a:rPr>
              <a:t>Summary of Performance – Mineral Policy and Promotion (MPP)</a:t>
            </a:r>
            <a:endParaRPr lang="en-ZA" sz="2400" dirty="0">
              <a:solidFill>
                <a:schemeClr val="bg1"/>
              </a:solidFill>
            </a:endParaRPr>
          </a:p>
        </p:txBody>
      </p:sp>
    </p:spTree>
    <p:extLst>
      <p:ext uri="{BB962C8B-B14F-4D97-AF65-F5344CB8AC3E}">
        <p14:creationId xmlns:p14="http://schemas.microsoft.com/office/powerpoint/2010/main" xmlns="" val="21414215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559586"/>
          </a:xfrm>
        </p:spPr>
        <p:txBody>
          <a:bodyPr>
            <a:normAutofit/>
          </a:bodyPr>
          <a:lstStyle/>
          <a:p>
            <a:r>
              <a:rPr lang="en-ZA" sz="1200" dirty="0">
                <a:solidFill>
                  <a:srgbClr val="FF0000"/>
                </a:solidFill>
              </a:rPr>
              <a:t>									</a:t>
            </a:r>
            <a:endParaRPr lang="en-ZA" b="1" dirty="0">
              <a:solidFill>
                <a:schemeClr val="tx1"/>
              </a:solidFill>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76</a:t>
            </a:fld>
            <a:endParaRPr lang="en-ZA" dirty="0"/>
          </a:p>
        </p:txBody>
      </p:sp>
      <p:sp>
        <p:nvSpPr>
          <p:cNvPr id="5" name="Rectangle 4"/>
          <p:cNvSpPr/>
          <p:nvPr/>
        </p:nvSpPr>
        <p:spPr>
          <a:xfrm>
            <a:off x="71168" y="1522451"/>
            <a:ext cx="8967158" cy="784830"/>
          </a:xfrm>
          <a:prstGeom prst="rect">
            <a:avLst/>
          </a:prstGeom>
        </p:spPr>
        <p:txBody>
          <a:bodyPr wrap="square">
            <a:spAutoFit/>
          </a:bodyPr>
          <a:lstStyle/>
          <a:p>
            <a:pPr marL="385763" lvl="1" indent="-342900" algn="just">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a:p>
            <a:pPr marL="385763" lvl="1" indent="-342900" algn="just">
              <a:buFont typeface="Arial" panose="020B0604020202020204" pitchFamily="34" charset="0"/>
              <a:buChar char="•"/>
              <a:defRPr/>
            </a:pPr>
            <a:endParaRPr lang="en-GB" sz="1500" dirty="0">
              <a:latin typeface="Arial" panose="020B0604020202020204" pitchFamily="34" charset="0"/>
              <a:cs typeface="Arial" panose="020B0604020202020204" pitchFamily="34" charset="0"/>
            </a:endParaRPr>
          </a:p>
        </p:txBody>
      </p:sp>
      <p:sp>
        <p:nvSpPr>
          <p:cNvPr id="8" name="Title 3"/>
          <p:cNvSpPr>
            <a:spLocks noGrp="1"/>
          </p:cNvSpPr>
          <p:nvPr>
            <p:ph type="title"/>
          </p:nvPr>
        </p:nvSpPr>
        <p:spPr/>
        <p:txBody>
          <a:bodyPr/>
          <a:lstStyle/>
          <a:p>
            <a:pPr algn="ctr"/>
            <a:r>
              <a:rPr lang="en-ZA" sz="2400" dirty="0">
                <a:solidFill>
                  <a:schemeClr val="bg1"/>
                </a:solidFill>
              </a:rPr>
              <a:t>Highlights - Mineral Policy and Promotion</a:t>
            </a:r>
          </a:p>
        </p:txBody>
      </p:sp>
      <p:sp>
        <p:nvSpPr>
          <p:cNvPr id="4" name="Rectangle 3"/>
          <p:cNvSpPr/>
          <p:nvPr/>
        </p:nvSpPr>
        <p:spPr>
          <a:xfrm>
            <a:off x="352697" y="1522451"/>
            <a:ext cx="8464732" cy="4770537"/>
          </a:xfrm>
          <a:prstGeom prst="rect">
            <a:avLst/>
          </a:prstGeom>
        </p:spPr>
        <p:txBody>
          <a:bodyPr wrap="square">
            <a:spAutoFit/>
          </a:bodyPr>
          <a:lstStyle/>
          <a:p>
            <a:pPr algn="just" defTabSz="514380">
              <a:defRPr/>
            </a:pPr>
            <a:r>
              <a:rPr lang="en-ZA" sz="1600" b="1" dirty="0"/>
              <a:t>Regulatory Certainty &amp; Investment</a:t>
            </a:r>
          </a:p>
          <a:p>
            <a:pPr marL="269931" indent="-269931" algn="just" defTabSz="514380">
              <a:buFont typeface="Wingdings" panose="05000000000000000000" pitchFamily="2" charset="2"/>
              <a:buChar char="q"/>
              <a:defRPr/>
            </a:pPr>
            <a:r>
              <a:rPr lang="en-ZA" sz="1600" dirty="0"/>
              <a:t>Publishing of  the </a:t>
            </a:r>
            <a:r>
              <a:rPr lang="en-ZA" sz="1600" b="1" dirty="0"/>
              <a:t>draft upstream petroleum bill</a:t>
            </a:r>
            <a:r>
              <a:rPr lang="en-ZA" sz="1600" dirty="0"/>
              <a:t> is opening up investments in the petroleum space.</a:t>
            </a:r>
          </a:p>
          <a:p>
            <a:pPr marL="269931" indent="-269931" algn="just" defTabSz="514380">
              <a:buFont typeface="Wingdings" panose="05000000000000000000" pitchFamily="2" charset="2"/>
              <a:buChar char="q"/>
              <a:defRPr/>
            </a:pPr>
            <a:r>
              <a:rPr lang="en-ZA" sz="1600" dirty="0"/>
              <a:t>The </a:t>
            </a:r>
            <a:r>
              <a:rPr lang="en-ZA" sz="1600" b="1" dirty="0"/>
              <a:t>Total gas find </a:t>
            </a:r>
            <a:r>
              <a:rPr lang="en-ZA" sz="1600" dirty="0"/>
              <a:t>has been the highlight for investments. The company has further committed to drill more holes in June 2020. - this is a huge boost for the economy.</a:t>
            </a:r>
          </a:p>
          <a:p>
            <a:pPr marL="269931" indent="-269931" algn="just" defTabSz="514380">
              <a:buFont typeface="Wingdings" panose="05000000000000000000" pitchFamily="2" charset="2"/>
              <a:buChar char="q"/>
              <a:defRPr/>
            </a:pPr>
            <a:r>
              <a:rPr lang="en-ZA" sz="1600" dirty="0"/>
              <a:t>South Africa improved as a mining destination according to the </a:t>
            </a:r>
            <a:r>
              <a:rPr lang="en-ZA" sz="1600" b="1" dirty="0"/>
              <a:t>2019 Fraser Institute Survey </a:t>
            </a:r>
            <a:r>
              <a:rPr lang="en-ZA" sz="1600" dirty="0"/>
              <a:t>on mining indicating that the investment drive and regulatory framework provides confidence to the investor community.</a:t>
            </a:r>
          </a:p>
          <a:p>
            <a:pPr algn="just" defTabSz="514380">
              <a:lnSpc>
                <a:spcPct val="150000"/>
              </a:lnSpc>
              <a:defRPr/>
            </a:pPr>
            <a:endParaRPr lang="en-ZA" sz="1600" b="1" dirty="0"/>
          </a:p>
          <a:p>
            <a:pPr algn="just" defTabSz="514380">
              <a:lnSpc>
                <a:spcPct val="150000"/>
              </a:lnSpc>
              <a:defRPr/>
            </a:pPr>
            <a:r>
              <a:rPr lang="en-ZA" sz="1600" b="1" dirty="0"/>
              <a:t>International Matters</a:t>
            </a:r>
          </a:p>
          <a:p>
            <a:pPr marL="269931" indent="-269931" defTabSz="514380">
              <a:buFont typeface="Wingdings" panose="05000000000000000000" pitchFamily="2" charset="2"/>
              <a:buChar char="q"/>
              <a:defRPr/>
            </a:pPr>
            <a:r>
              <a:rPr lang="en-ZA" sz="1600" b="1" dirty="0"/>
              <a:t>Through South Africa’s interventions </a:t>
            </a:r>
            <a:r>
              <a:rPr lang="en-ZA" sz="1600" dirty="0"/>
              <a:t>and negotiations at the KPCS </a:t>
            </a:r>
          </a:p>
          <a:p>
            <a:pPr marL="527121" lvl="1" indent="-269931" defTabSz="514380">
              <a:defRPr/>
            </a:pPr>
            <a:r>
              <a:rPr lang="en-ZA" sz="1600" dirty="0"/>
              <a:t>The </a:t>
            </a:r>
            <a:r>
              <a:rPr lang="en-ZA" sz="1600" b="1" dirty="0"/>
              <a:t>Central African Republic is now able to trade its diamonds </a:t>
            </a:r>
            <a:r>
              <a:rPr lang="en-ZA" sz="1600" dirty="0"/>
              <a:t>from certain provinces; </a:t>
            </a:r>
          </a:p>
          <a:p>
            <a:pPr marL="527121" lvl="1" indent="-269931" defTabSz="514380">
              <a:defRPr/>
            </a:pPr>
            <a:r>
              <a:rPr lang="en-ZA" sz="1600" dirty="0"/>
              <a:t>Zimbabwean diamonds are now able to enter international markets. </a:t>
            </a:r>
          </a:p>
          <a:p>
            <a:pPr algn="just" defTabSz="514380">
              <a:defRPr/>
            </a:pPr>
            <a:endParaRPr lang="en-ZA" sz="1600" b="1" dirty="0"/>
          </a:p>
          <a:p>
            <a:pPr algn="just" defTabSz="514380">
              <a:defRPr/>
            </a:pPr>
            <a:r>
              <a:rPr lang="en-ZA" sz="1600" b="1" dirty="0"/>
              <a:t>Rehabilitation Programme</a:t>
            </a:r>
          </a:p>
          <a:p>
            <a:pPr marL="269931" indent="-269931" algn="just" defTabSz="514380">
              <a:buFont typeface="Wingdings" panose="05000000000000000000" pitchFamily="2" charset="2"/>
              <a:buChar char="q"/>
              <a:defRPr/>
            </a:pPr>
            <a:r>
              <a:rPr lang="en-ZA" sz="1600" b="1" dirty="0"/>
              <a:t>61 mine shafts were sealed</a:t>
            </a:r>
            <a:r>
              <a:rPr lang="en-ZA" sz="1600" dirty="0"/>
              <a:t>, includes those that were outstanding from the previous year.</a:t>
            </a:r>
          </a:p>
          <a:p>
            <a:pPr marL="269931" indent="-269931" algn="just" defTabSz="514380">
              <a:buFont typeface="Wingdings" panose="05000000000000000000" pitchFamily="2" charset="2"/>
              <a:buChar char="q"/>
              <a:defRPr/>
            </a:pPr>
            <a:r>
              <a:rPr lang="en-ZA" sz="1600" b="1" dirty="0"/>
              <a:t>3 asbestos mines were rehabilitated </a:t>
            </a:r>
            <a:r>
              <a:rPr lang="en-ZA" sz="1600" dirty="0"/>
              <a:t>– (but 2 of these were completed during the last week of May due to the national lockdown).</a:t>
            </a:r>
          </a:p>
        </p:txBody>
      </p:sp>
    </p:spTree>
    <p:extLst>
      <p:ext uri="{BB962C8B-B14F-4D97-AF65-F5344CB8AC3E}">
        <p14:creationId xmlns:p14="http://schemas.microsoft.com/office/powerpoint/2010/main" xmlns="" val="10619609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ABCB8BA-263F-40FC-972E-9166A85267C6}"/>
              </a:ext>
            </a:extLst>
          </p:cNvPr>
          <p:cNvSpPr>
            <a:spLocks noGrp="1"/>
          </p:cNvSpPr>
          <p:nvPr>
            <p:ph type="ctrTitle"/>
          </p:nvPr>
        </p:nvSpPr>
        <p:spPr/>
        <p:txBody>
          <a:bodyPr>
            <a:normAutofit/>
          </a:bodyPr>
          <a:lstStyle/>
          <a:p>
            <a:pPr algn="ctr"/>
            <a:r>
              <a:rPr lang="en-ZA" sz="3000" b="1" dirty="0"/>
              <a:t>PART C – GOVERNANCE</a:t>
            </a:r>
            <a:br>
              <a:rPr lang="en-ZA" sz="3000" b="1" dirty="0"/>
            </a:br>
            <a:r>
              <a:rPr lang="en-ZA" sz="3000" b="1" dirty="0"/>
              <a:t/>
            </a:r>
            <a:br>
              <a:rPr lang="en-ZA" sz="3000" b="1" dirty="0"/>
            </a:br>
            <a:endParaRPr lang="en-ZA" sz="3000" b="1"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77</a:t>
            </a:fld>
            <a:endParaRPr lang="en-ZA" dirty="0"/>
          </a:p>
        </p:txBody>
      </p:sp>
    </p:spTree>
    <p:extLst>
      <p:ext uri="{BB962C8B-B14F-4D97-AF65-F5344CB8AC3E}">
        <p14:creationId xmlns:p14="http://schemas.microsoft.com/office/powerpoint/2010/main" xmlns="" val="4247386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165" y="1319176"/>
            <a:ext cx="8451669" cy="4885682"/>
          </a:xfrm>
        </p:spPr>
        <p:txBody>
          <a:bodyPr>
            <a:noAutofit/>
          </a:bodyPr>
          <a:lstStyle/>
          <a:p>
            <a:pPr algn="just">
              <a:lnSpc>
                <a:spcPct val="150000"/>
              </a:lnSpc>
            </a:pPr>
            <a:r>
              <a:rPr lang="en-US" sz="1400" dirty="0"/>
              <a:t>Good governance plays a critical role in ensuring accountability in the use and management of state resources. It leads to better decisions, helps the Department meet its legislative responsibilities and further promotes public confidence.</a:t>
            </a:r>
          </a:p>
          <a:p>
            <a:pPr algn="just">
              <a:lnSpc>
                <a:spcPct val="150000"/>
              </a:lnSpc>
            </a:pPr>
            <a:r>
              <a:rPr lang="en-GB" sz="1400" b="1" dirty="0"/>
              <a:t>1) RISK MANAGEMENT</a:t>
            </a:r>
          </a:p>
          <a:p>
            <a:pPr marL="214313" indent="-214313" algn="just">
              <a:lnSpc>
                <a:spcPct val="150000"/>
              </a:lnSpc>
              <a:buFont typeface="Wingdings" panose="05000000000000000000" pitchFamily="2" charset="2"/>
              <a:buChar char="q"/>
            </a:pPr>
            <a:r>
              <a:rPr lang="en-ZA" sz="1400" dirty="0"/>
              <a:t>Department has an approved risk management policy and strategy in place, which was formulated using the Public-sector Risk Management Framework and the Management Performance Assessment Tool (MPAT) standards</a:t>
            </a:r>
            <a:endParaRPr lang="en-ZA" sz="1400" b="1" dirty="0"/>
          </a:p>
          <a:p>
            <a:pPr algn="just">
              <a:lnSpc>
                <a:spcPct val="150000"/>
              </a:lnSpc>
            </a:pPr>
            <a:r>
              <a:rPr lang="en-GB" sz="1400" b="1" dirty="0"/>
              <a:t>2)  FRAUD AND CORRUPTION</a:t>
            </a:r>
          </a:p>
          <a:p>
            <a:pPr marL="257175" indent="-257175" algn="just">
              <a:lnSpc>
                <a:spcPct val="150000"/>
              </a:lnSpc>
              <a:buFont typeface="Wingdings" panose="05000000000000000000" pitchFamily="2" charset="2"/>
              <a:buChar char="q"/>
            </a:pPr>
            <a:r>
              <a:rPr lang="en-ZA" sz="1400" dirty="0"/>
              <a:t>This policy is implemented through the Department’s Anti-fraud and Corruption Strategy</a:t>
            </a:r>
          </a:p>
          <a:p>
            <a:pPr marL="257175" indent="-257175" algn="just">
              <a:lnSpc>
                <a:spcPct val="150000"/>
              </a:lnSpc>
              <a:buFont typeface="Wingdings" panose="05000000000000000000" pitchFamily="2" charset="2"/>
              <a:buChar char="q"/>
            </a:pPr>
            <a:r>
              <a:rPr lang="en-US" sz="1400" dirty="0"/>
              <a:t>Reported allegations are investigated internally, referred to the South African Police Services (SAPS) or the National Prosecuting Authority (NPA), and/or are referred to a disciplinary committee.</a:t>
            </a:r>
            <a:endParaRPr lang="en-GB" sz="1400" b="1" dirty="0"/>
          </a:p>
          <a:p>
            <a:pPr marL="257175" indent="-257175" algn="just">
              <a:lnSpc>
                <a:spcPct val="150000"/>
              </a:lnSpc>
              <a:buFont typeface="+mj-lt"/>
              <a:buAutoNum type="alphaUcPeriod"/>
            </a:pPr>
            <a:endParaRPr lang="en-ZA" sz="1400" i="1" dirty="0"/>
          </a:p>
          <a:p>
            <a:pPr marL="257175" indent="-257175" algn="just">
              <a:lnSpc>
                <a:spcPct val="150000"/>
              </a:lnSpc>
              <a:buFont typeface="+mj-lt"/>
              <a:buAutoNum type="alphaUcPeriod"/>
            </a:pPr>
            <a:endParaRPr lang="en-ZA" sz="1400" b="1" i="1" dirty="0"/>
          </a:p>
          <a:p>
            <a:pPr marL="257175" indent="-257175" algn="just">
              <a:lnSpc>
                <a:spcPct val="150000"/>
              </a:lnSpc>
              <a:buFont typeface="+mj-lt"/>
              <a:buAutoNum type="alphaUcPeriod"/>
            </a:pPr>
            <a:endParaRPr lang="en-ZA" sz="1400" b="1" i="1" dirty="0"/>
          </a:p>
          <a:p>
            <a:pPr marL="257175" indent="-257175" algn="just">
              <a:lnSpc>
                <a:spcPct val="150000"/>
              </a:lnSpc>
              <a:buFont typeface="+mj-lt"/>
              <a:buAutoNum type="alphaUcPeriod"/>
            </a:pPr>
            <a:endParaRPr lang="en-ZA" sz="1400" b="1" i="1" dirty="0"/>
          </a:p>
          <a:p>
            <a:pPr algn="just">
              <a:lnSpc>
                <a:spcPct val="150000"/>
              </a:lnSpc>
            </a:pPr>
            <a:endParaRPr lang="en-ZA" sz="1400"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78</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3000" dirty="0">
                <a:solidFill>
                  <a:schemeClr val="bg1"/>
                </a:solidFill>
              </a:rPr>
              <a:t>PART C – GOVERNANCE</a:t>
            </a:r>
          </a:p>
        </p:txBody>
      </p:sp>
    </p:spTree>
    <p:extLst>
      <p:ext uri="{BB962C8B-B14F-4D97-AF65-F5344CB8AC3E}">
        <p14:creationId xmlns:p14="http://schemas.microsoft.com/office/powerpoint/2010/main" xmlns="" val="318725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165" y="1319176"/>
            <a:ext cx="8451669" cy="4885682"/>
          </a:xfrm>
        </p:spPr>
        <p:txBody>
          <a:bodyPr>
            <a:noAutofit/>
          </a:bodyPr>
          <a:lstStyle/>
          <a:p>
            <a:pPr marL="257175" indent="-257175" algn="just">
              <a:lnSpc>
                <a:spcPct val="150000"/>
              </a:lnSpc>
              <a:buFont typeface="Wingdings" panose="05000000000000000000" pitchFamily="2" charset="2"/>
              <a:buChar char="q"/>
            </a:pPr>
            <a:r>
              <a:rPr lang="en-ZA" sz="1600" dirty="0"/>
              <a:t>The Senior Management Service (SMS) is required to disclose its financial interests annually and employees are required to seek Director-General’s approval before embarking on any remunerative work outside employment</a:t>
            </a:r>
            <a:endParaRPr lang="en-ZA" sz="1600" b="1" dirty="0"/>
          </a:p>
          <a:p>
            <a:pPr algn="just">
              <a:lnSpc>
                <a:spcPct val="150000"/>
              </a:lnSpc>
            </a:pPr>
            <a:r>
              <a:rPr lang="en-ZA" sz="1600" b="1" dirty="0"/>
              <a:t>4)  </a:t>
            </a:r>
            <a:r>
              <a:rPr lang="en-GB" sz="1600" b="1" dirty="0"/>
              <a:t>CODE OF CONDUCT </a:t>
            </a:r>
          </a:p>
          <a:p>
            <a:pPr marL="257175" indent="-257175" algn="just">
              <a:lnSpc>
                <a:spcPct val="150000"/>
              </a:lnSpc>
              <a:buFont typeface="Wingdings" panose="05000000000000000000" pitchFamily="2" charset="2"/>
              <a:buChar char="q"/>
            </a:pPr>
            <a:r>
              <a:rPr lang="en-GB" sz="1600" b="1" dirty="0"/>
              <a:t>Code of conduct in place and manuals circulated to officials, and transgressors are </a:t>
            </a:r>
            <a:r>
              <a:rPr lang="en-ZA" sz="1600" b="1" dirty="0"/>
              <a:t>disciplined </a:t>
            </a:r>
            <a:r>
              <a:rPr lang="en-ZA" sz="1600" dirty="0"/>
              <a:t>in terms of Pubic service Coordinating Bargaining Council (PSCBC) Resolution 1 of 2003</a:t>
            </a:r>
            <a:r>
              <a:rPr lang="en-GB" sz="1600" b="1" dirty="0"/>
              <a:t> </a:t>
            </a:r>
            <a:endParaRPr lang="en-ZA" sz="1600" b="1" dirty="0"/>
          </a:p>
          <a:p>
            <a:pPr algn="just">
              <a:lnSpc>
                <a:spcPct val="150000"/>
              </a:lnSpc>
            </a:pPr>
            <a:r>
              <a:rPr lang="en-GB" sz="1600" b="1" dirty="0"/>
              <a:t>5) HEALTH, SAFETY AND ENVIRONMENTAL ISSUES</a:t>
            </a:r>
          </a:p>
          <a:p>
            <a:pPr marL="257175" indent="-257175" algn="just">
              <a:lnSpc>
                <a:spcPct val="150000"/>
              </a:lnSpc>
              <a:buFont typeface="Wingdings" panose="05000000000000000000" pitchFamily="2" charset="2"/>
              <a:buChar char="q"/>
            </a:pPr>
            <a:r>
              <a:rPr lang="en-GB" sz="1600" dirty="0"/>
              <a:t>Health Safety and Environmental challenges having an impact on the department identified and escalated to management for resolution and monitored on an ongoing basis</a:t>
            </a:r>
          </a:p>
          <a:p>
            <a:pPr marL="257175" indent="-257175" algn="just">
              <a:lnSpc>
                <a:spcPct val="150000"/>
              </a:lnSpc>
              <a:buFont typeface="+mj-lt"/>
              <a:buAutoNum type="alphaUcPeriod"/>
            </a:pPr>
            <a:endParaRPr lang="en-ZA" sz="1400" i="1" dirty="0"/>
          </a:p>
          <a:p>
            <a:pPr marL="257175" indent="-257175" algn="just">
              <a:lnSpc>
                <a:spcPct val="150000"/>
              </a:lnSpc>
              <a:buFont typeface="+mj-lt"/>
              <a:buAutoNum type="alphaUcPeriod"/>
            </a:pPr>
            <a:endParaRPr lang="en-ZA" sz="1400" b="1" i="1" dirty="0"/>
          </a:p>
          <a:p>
            <a:pPr marL="257175" indent="-257175" algn="just">
              <a:lnSpc>
                <a:spcPct val="150000"/>
              </a:lnSpc>
              <a:buFont typeface="+mj-lt"/>
              <a:buAutoNum type="alphaUcPeriod"/>
            </a:pPr>
            <a:endParaRPr lang="en-ZA" sz="1400" b="1" i="1" dirty="0"/>
          </a:p>
          <a:p>
            <a:pPr marL="257175" indent="-257175" algn="just">
              <a:lnSpc>
                <a:spcPct val="150000"/>
              </a:lnSpc>
              <a:buFont typeface="+mj-lt"/>
              <a:buAutoNum type="alphaUcPeriod"/>
            </a:pPr>
            <a:endParaRPr lang="en-ZA" sz="1400" b="1" i="1" dirty="0"/>
          </a:p>
          <a:p>
            <a:pPr algn="just">
              <a:lnSpc>
                <a:spcPct val="150000"/>
              </a:lnSpc>
            </a:pPr>
            <a:endParaRPr lang="en-ZA" sz="1400"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79</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3000" dirty="0">
                <a:solidFill>
                  <a:schemeClr val="bg1"/>
                </a:solidFill>
              </a:rPr>
              <a:t>PART C – GOVERNANCE</a:t>
            </a:r>
          </a:p>
        </p:txBody>
      </p:sp>
    </p:spTree>
    <p:extLst>
      <p:ext uri="{BB962C8B-B14F-4D97-AF65-F5344CB8AC3E}">
        <p14:creationId xmlns:p14="http://schemas.microsoft.com/office/powerpoint/2010/main" xmlns="" val="83424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000" b="1" dirty="0">
                <a:solidFill>
                  <a:schemeClr val="bg1"/>
                </a:solidFill>
                <a:latin typeface="Century Gothic" pitchFamily="34" charset="0"/>
                <a:ea typeface="Century Gothic" pitchFamily="34" charset="0"/>
                <a:cs typeface="Century Gothic" pitchFamily="34" charset="0"/>
              </a:rPr>
              <a:t>PERFORMANCE HIGHLIGHTS FOR THE_2019/20 COMPARED TO 2018/19 FY </a:t>
            </a:r>
            <a:endParaRPr lang="en-US" sz="2000" dirty="0"/>
          </a:p>
        </p:txBody>
      </p:sp>
      <p:sp>
        <p:nvSpPr>
          <p:cNvPr id="3" name="Content Placeholder 2"/>
          <p:cNvSpPr>
            <a:spLocks noGrp="1"/>
          </p:cNvSpPr>
          <p:nvPr>
            <p:ph idx="1"/>
          </p:nvPr>
        </p:nvSpPr>
        <p:spPr/>
        <p:txBody>
          <a:bodyPr/>
          <a:lstStyle/>
          <a:p>
            <a:pPr>
              <a:buFont typeface="Wingdings" pitchFamily="2" charset="2"/>
              <a:buChar char="§"/>
            </a:pPr>
            <a:r>
              <a:rPr lang="en-ZA" sz="1800" dirty="0"/>
              <a:t>There has been an improvement in the performance results  of the Department in 2019/20.</a:t>
            </a:r>
          </a:p>
        </p:txBody>
      </p:sp>
      <p:sp>
        <p:nvSpPr>
          <p:cNvPr id="4" name="Slide Number Placeholder 3"/>
          <p:cNvSpPr>
            <a:spLocks noGrp="1"/>
          </p:cNvSpPr>
          <p:nvPr>
            <p:ph type="sldNum" sz="quarter" idx="12"/>
          </p:nvPr>
        </p:nvSpPr>
        <p:spPr/>
        <p:txBody>
          <a:bodyPr/>
          <a:lstStyle/>
          <a:p>
            <a:pPr>
              <a:defRPr/>
            </a:pPr>
            <a:endParaRPr lang="en-US"/>
          </a:p>
        </p:txBody>
      </p:sp>
      <p:graphicFrame>
        <p:nvGraphicFramePr>
          <p:cNvPr id="5" name="Table 4"/>
          <p:cNvGraphicFramePr>
            <a:graphicFrameLocks noGrp="1"/>
          </p:cNvGraphicFramePr>
          <p:nvPr/>
        </p:nvGraphicFramePr>
        <p:xfrm>
          <a:off x="1104179" y="2734574"/>
          <a:ext cx="7108167" cy="2477740"/>
        </p:xfrm>
        <a:graphic>
          <a:graphicData uri="http://schemas.openxmlformats.org/drawingml/2006/table">
            <a:tbl>
              <a:tblPr firstRow="1" bandRow="1">
                <a:tableStyleId>{5C22544A-7EE6-4342-B048-85BDC9FD1C3A}</a:tableStyleId>
              </a:tblPr>
              <a:tblGrid>
                <a:gridCol w="2369389">
                  <a:extLst>
                    <a:ext uri="{9D8B030D-6E8A-4147-A177-3AD203B41FA5}">
                      <a16:colId xmlns:a16="http://schemas.microsoft.com/office/drawing/2014/main" xmlns="" val="20000"/>
                    </a:ext>
                  </a:extLst>
                </a:gridCol>
                <a:gridCol w="2369389">
                  <a:extLst>
                    <a:ext uri="{9D8B030D-6E8A-4147-A177-3AD203B41FA5}">
                      <a16:colId xmlns:a16="http://schemas.microsoft.com/office/drawing/2014/main" xmlns="" val="20001"/>
                    </a:ext>
                  </a:extLst>
                </a:gridCol>
                <a:gridCol w="2369389">
                  <a:extLst>
                    <a:ext uri="{9D8B030D-6E8A-4147-A177-3AD203B41FA5}">
                      <a16:colId xmlns:a16="http://schemas.microsoft.com/office/drawing/2014/main" xmlns="" val="20002"/>
                    </a:ext>
                  </a:extLst>
                </a:gridCol>
              </a:tblGrid>
              <a:tr h="465826">
                <a:tc>
                  <a:txBody>
                    <a:bodyPr/>
                    <a:lstStyle/>
                    <a:p>
                      <a:pPr algn="ctr"/>
                      <a:r>
                        <a:rPr lang="en-ZA" sz="2000" dirty="0">
                          <a:solidFill>
                            <a:schemeClr val="tx1"/>
                          </a:solidFill>
                        </a:rPr>
                        <a:t>Year </a:t>
                      </a:r>
                      <a:endParaRPr lang="en-US" sz="2000" dirty="0">
                        <a:solidFill>
                          <a:schemeClr val="tx1"/>
                        </a:solidFill>
                      </a:endParaRPr>
                    </a:p>
                  </a:txBody>
                  <a:tcPr>
                    <a:noFill/>
                  </a:tcPr>
                </a:tc>
                <a:tc>
                  <a:txBody>
                    <a:bodyPr/>
                    <a:lstStyle/>
                    <a:p>
                      <a:pPr algn="ctr"/>
                      <a:r>
                        <a:rPr lang="en-ZA" sz="2000" dirty="0">
                          <a:solidFill>
                            <a:schemeClr val="tx1"/>
                          </a:solidFill>
                        </a:rPr>
                        <a:t>2019/20</a:t>
                      </a:r>
                      <a:endParaRPr lang="en-US" sz="2000" dirty="0">
                        <a:solidFill>
                          <a:schemeClr val="tx1"/>
                        </a:solidFill>
                      </a:endParaRPr>
                    </a:p>
                  </a:txBody>
                  <a:tcPr>
                    <a:noFill/>
                  </a:tcPr>
                </a:tc>
                <a:tc>
                  <a:txBody>
                    <a:bodyPr/>
                    <a:lstStyle/>
                    <a:p>
                      <a:pPr algn="ctr"/>
                      <a:r>
                        <a:rPr lang="en-ZA" sz="2000" dirty="0">
                          <a:solidFill>
                            <a:schemeClr val="tx1"/>
                          </a:solidFill>
                        </a:rPr>
                        <a:t>2018/19</a:t>
                      </a:r>
                      <a:endParaRPr lang="en-US" sz="2000" dirty="0">
                        <a:solidFill>
                          <a:schemeClr val="tx1"/>
                        </a:solidFill>
                      </a:endParaRPr>
                    </a:p>
                  </a:txBody>
                  <a:tcPr>
                    <a:noFill/>
                  </a:tcPr>
                </a:tc>
                <a:extLst>
                  <a:ext uri="{0D108BD9-81ED-4DB2-BD59-A6C34878D82A}">
                    <a16:rowId xmlns:a16="http://schemas.microsoft.com/office/drawing/2014/main" xmlns="" val="10000"/>
                  </a:ext>
                </a:extLst>
              </a:tr>
              <a:tr h="670638">
                <a:tc>
                  <a:txBody>
                    <a:bodyPr/>
                    <a:lstStyle/>
                    <a:p>
                      <a:pPr algn="l"/>
                      <a:r>
                        <a:rPr lang="en-ZA" sz="1800" b="1" i="0" dirty="0"/>
                        <a:t>Achieved</a:t>
                      </a:r>
                      <a:r>
                        <a:rPr lang="en-ZA" sz="1800" b="1" i="0" baseline="0" dirty="0"/>
                        <a:t> </a:t>
                      </a:r>
                      <a:endParaRPr lang="en-US" sz="1800" b="1" i="0" dirty="0"/>
                    </a:p>
                  </a:txBody>
                  <a:tcPr>
                    <a:solidFill>
                      <a:srgbClr val="00B050"/>
                    </a:solidFill>
                  </a:tcPr>
                </a:tc>
                <a:tc>
                  <a:txBody>
                    <a:bodyPr/>
                    <a:lstStyle/>
                    <a:p>
                      <a:pPr algn="ctr"/>
                      <a:r>
                        <a:rPr lang="en-ZA" sz="1800" b="1" dirty="0"/>
                        <a:t>17 (52%)</a:t>
                      </a:r>
                      <a:endParaRPr lang="en-US" sz="1800" b="1" dirty="0"/>
                    </a:p>
                  </a:txBody>
                  <a:tcPr>
                    <a:solidFill>
                      <a:srgbClr val="00B050"/>
                    </a:solidFill>
                  </a:tcPr>
                </a:tc>
                <a:tc>
                  <a:txBody>
                    <a:bodyPr/>
                    <a:lstStyle/>
                    <a:p>
                      <a:pPr algn="ctr"/>
                      <a:r>
                        <a:rPr lang="en-ZA" sz="1800" b="1" dirty="0"/>
                        <a:t>13(32%)</a:t>
                      </a:r>
                      <a:endParaRPr lang="en-US" sz="1800" b="1" dirty="0"/>
                    </a:p>
                  </a:txBody>
                  <a:tcPr>
                    <a:solidFill>
                      <a:srgbClr val="00B050"/>
                    </a:solidFill>
                  </a:tcPr>
                </a:tc>
                <a:extLst>
                  <a:ext uri="{0D108BD9-81ED-4DB2-BD59-A6C34878D82A}">
                    <a16:rowId xmlns:a16="http://schemas.microsoft.com/office/drawing/2014/main" xmlns="" val="10001"/>
                  </a:ext>
                </a:extLst>
              </a:tr>
              <a:tr h="670638">
                <a:tc>
                  <a:txBody>
                    <a:bodyPr/>
                    <a:lstStyle/>
                    <a:p>
                      <a:pPr algn="l"/>
                      <a:r>
                        <a:rPr lang="en-ZA" sz="1800" b="1" i="0" dirty="0"/>
                        <a:t>Partially</a:t>
                      </a:r>
                      <a:r>
                        <a:rPr lang="en-ZA" sz="1800" b="1" i="0" baseline="0" dirty="0"/>
                        <a:t> achieved </a:t>
                      </a:r>
                      <a:endParaRPr lang="en-US" sz="1800" b="1" i="0" dirty="0"/>
                    </a:p>
                  </a:txBody>
                  <a:tcPr>
                    <a:solidFill>
                      <a:srgbClr val="FFFF00"/>
                    </a:solidFill>
                  </a:tcPr>
                </a:tc>
                <a:tc>
                  <a:txBody>
                    <a:bodyPr/>
                    <a:lstStyle/>
                    <a:p>
                      <a:pPr algn="ctr"/>
                      <a:r>
                        <a:rPr lang="en-ZA" sz="1800" b="1" dirty="0"/>
                        <a:t>7 (27%)</a:t>
                      </a:r>
                      <a:endParaRPr lang="en-US" sz="1800" b="1" dirty="0"/>
                    </a:p>
                  </a:txBody>
                  <a:tcPr>
                    <a:solidFill>
                      <a:srgbClr val="FFFF00"/>
                    </a:solidFill>
                  </a:tcPr>
                </a:tc>
                <a:tc>
                  <a:txBody>
                    <a:bodyPr/>
                    <a:lstStyle/>
                    <a:p>
                      <a:pPr algn="ctr"/>
                      <a:r>
                        <a:rPr lang="en-ZA" sz="1800" b="1" dirty="0"/>
                        <a:t>18 (44%)</a:t>
                      </a:r>
                      <a:endParaRPr lang="en-US" sz="1800" b="1" dirty="0"/>
                    </a:p>
                  </a:txBody>
                  <a:tcPr>
                    <a:solidFill>
                      <a:srgbClr val="FFFF00"/>
                    </a:solidFill>
                  </a:tcPr>
                </a:tc>
                <a:extLst>
                  <a:ext uri="{0D108BD9-81ED-4DB2-BD59-A6C34878D82A}">
                    <a16:rowId xmlns:a16="http://schemas.microsoft.com/office/drawing/2014/main" xmlns="" val="10002"/>
                  </a:ext>
                </a:extLst>
              </a:tr>
              <a:tr h="670638">
                <a:tc>
                  <a:txBody>
                    <a:bodyPr/>
                    <a:lstStyle/>
                    <a:p>
                      <a:pPr algn="l"/>
                      <a:r>
                        <a:rPr lang="en-ZA" sz="1800" b="1" i="0" dirty="0"/>
                        <a:t>Not achieved </a:t>
                      </a:r>
                      <a:endParaRPr lang="en-US" sz="1800" b="1" i="0" dirty="0"/>
                    </a:p>
                  </a:txBody>
                  <a:tcPr>
                    <a:solidFill>
                      <a:srgbClr val="FF0000"/>
                    </a:solidFill>
                  </a:tcPr>
                </a:tc>
                <a:tc>
                  <a:txBody>
                    <a:bodyPr/>
                    <a:lstStyle/>
                    <a:p>
                      <a:pPr algn="ctr"/>
                      <a:r>
                        <a:rPr lang="en-ZA" sz="1800" b="1" dirty="0"/>
                        <a:t>7 (21%)</a:t>
                      </a:r>
                      <a:endParaRPr lang="en-US" sz="1800" b="1" dirty="0"/>
                    </a:p>
                  </a:txBody>
                  <a:tcPr>
                    <a:solidFill>
                      <a:srgbClr val="FF0000"/>
                    </a:solidFill>
                  </a:tcPr>
                </a:tc>
                <a:tc>
                  <a:txBody>
                    <a:bodyPr/>
                    <a:lstStyle/>
                    <a:p>
                      <a:pPr algn="ctr"/>
                      <a:r>
                        <a:rPr lang="en-ZA" sz="1800" b="1" dirty="0"/>
                        <a:t>10 (24%)</a:t>
                      </a:r>
                      <a:endParaRPr lang="en-US" sz="1800" b="1" dirty="0"/>
                    </a:p>
                  </a:txBody>
                  <a:tcPr>
                    <a:solidFill>
                      <a:srgbClr val="FF0000"/>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508" y="1606558"/>
            <a:ext cx="8503921" cy="3597779"/>
          </a:xfrm>
        </p:spPr>
        <p:txBody>
          <a:bodyPr>
            <a:noAutofit/>
          </a:bodyPr>
          <a:lstStyle/>
          <a:p>
            <a:r>
              <a:rPr lang="en-GB" sz="1800" b="1" dirty="0"/>
              <a:t>6)  PORTFOLIO COMMITTEES</a:t>
            </a:r>
            <a:endParaRPr lang="en-GB" sz="1800" dirty="0"/>
          </a:p>
          <a:p>
            <a:pPr marL="257175" indent="-257175">
              <a:buFont typeface="Wingdings" panose="05000000000000000000" pitchFamily="2" charset="2"/>
              <a:buChar char="q"/>
            </a:pPr>
            <a:r>
              <a:rPr lang="en-GB" sz="1800" dirty="0"/>
              <a:t>Committees attended in line witch schedule and all questions answered</a:t>
            </a:r>
          </a:p>
          <a:p>
            <a:pPr marL="257175" indent="-257175">
              <a:buFont typeface="Wingdings" panose="05000000000000000000" pitchFamily="2" charset="2"/>
              <a:buChar char="q"/>
            </a:pPr>
            <a:endParaRPr lang="en-GB" sz="1800" dirty="0"/>
          </a:p>
          <a:p>
            <a:r>
              <a:rPr lang="en-GB" sz="1800" b="1" dirty="0"/>
              <a:t>7)  SCOPA RESOLUTIONS</a:t>
            </a:r>
          </a:p>
          <a:p>
            <a:pPr marL="257175" indent="-257175">
              <a:buFont typeface="Wingdings" panose="05000000000000000000" pitchFamily="2" charset="2"/>
              <a:buChar char="q"/>
            </a:pPr>
            <a:r>
              <a:rPr lang="en-ZA" sz="1800" dirty="0"/>
              <a:t>There were no Standing Committee on Public Accounts (SCOPA) resolutions </a:t>
            </a:r>
            <a:endParaRPr lang="en-GB" sz="1800" b="1" dirty="0"/>
          </a:p>
          <a:p>
            <a:endParaRPr lang="en-ZA" sz="1800" b="1" dirty="0"/>
          </a:p>
          <a:p>
            <a:r>
              <a:rPr lang="en-ZA" sz="1800" b="1" dirty="0"/>
              <a:t>8)  PRIOR MODIFICATIONS TO AUDIT REPORTS</a:t>
            </a:r>
          </a:p>
          <a:p>
            <a:pPr marL="257175" indent="-257175">
              <a:buFont typeface="Wingdings" panose="05000000000000000000" pitchFamily="2" charset="2"/>
              <a:buChar char="q"/>
            </a:pPr>
            <a:r>
              <a:rPr lang="en-ZA" sz="1800" dirty="0"/>
              <a:t>There were no modifications during the period under review</a:t>
            </a:r>
            <a:endParaRPr lang="en-ZA" sz="1800" b="1" dirty="0"/>
          </a:p>
          <a:p>
            <a:endParaRPr lang="en-GB" sz="1800" b="1" dirty="0"/>
          </a:p>
          <a:p>
            <a:r>
              <a:rPr lang="en-GB" sz="1800" b="1" dirty="0"/>
              <a:t>9)  INTERNAL CONTROL UNIT</a:t>
            </a:r>
          </a:p>
          <a:p>
            <a:pPr marL="257175" indent="-257175">
              <a:buFont typeface="Wingdings" panose="05000000000000000000" pitchFamily="2" charset="2"/>
              <a:buChar char="q"/>
            </a:pPr>
            <a:r>
              <a:rPr lang="en-ZA" sz="1800" dirty="0"/>
              <a:t>Internal Control Unit compiled the annual financial statements, quarterly financial statements and monthly compliance certificates. In addition, the Unit coordinated the activities of the Auditor-General, and monitored the clearance of suspense accounts in order to ensure that financial periods were closed properly and on time.</a:t>
            </a:r>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80</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3000" dirty="0">
                <a:solidFill>
                  <a:schemeClr val="bg1"/>
                </a:solidFill>
              </a:rPr>
              <a:t>PART C – GOVERNANCE</a:t>
            </a:r>
          </a:p>
        </p:txBody>
      </p:sp>
    </p:spTree>
    <p:extLst>
      <p:ext uri="{BB962C8B-B14F-4D97-AF65-F5344CB8AC3E}">
        <p14:creationId xmlns:p14="http://schemas.microsoft.com/office/powerpoint/2010/main" xmlns="" val="8748752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96" y="1449803"/>
            <a:ext cx="8685629" cy="4749792"/>
          </a:xfrm>
        </p:spPr>
        <p:txBody>
          <a:bodyPr>
            <a:normAutofit fontScale="92500" lnSpcReduction="20000"/>
          </a:bodyPr>
          <a:lstStyle/>
          <a:p>
            <a:pPr marL="257175" indent="-257175">
              <a:lnSpc>
                <a:spcPct val="150000"/>
              </a:lnSpc>
              <a:buAutoNum type="arabicParenR" startAt="10"/>
            </a:pPr>
            <a:r>
              <a:rPr lang="en-GB" sz="1400" b="1" dirty="0"/>
              <a:t>INTERNAL AUDIT AND AUDIT COMMITTEES</a:t>
            </a:r>
            <a:endParaRPr lang="en-GB" sz="1400" dirty="0"/>
          </a:p>
          <a:p>
            <a:pPr marL="214313" indent="-214313">
              <a:lnSpc>
                <a:spcPct val="150000"/>
              </a:lnSpc>
              <a:buFont typeface="Wingdings" panose="05000000000000000000" pitchFamily="2" charset="2"/>
              <a:buChar char="q"/>
            </a:pPr>
            <a:r>
              <a:rPr lang="en-GB" sz="1400" dirty="0"/>
              <a:t>The Department has in place an Internal Audit unit and an independent oversight body in a form of Audit and Risk Committee (ARC) which functioned throughout the financial year,</a:t>
            </a:r>
          </a:p>
          <a:p>
            <a:pPr marL="214313" indent="-214313">
              <a:lnSpc>
                <a:spcPct val="150000"/>
              </a:lnSpc>
              <a:buFont typeface="Wingdings" panose="05000000000000000000" pitchFamily="2" charset="2"/>
              <a:buChar char="q"/>
            </a:pPr>
            <a:r>
              <a:rPr lang="en-GB" sz="1400" dirty="0"/>
              <a:t>The Internal Audit unit performed the following work during the year under review:</a:t>
            </a:r>
          </a:p>
          <a:p>
            <a:pPr marL="557213" lvl="1" indent="-214313">
              <a:lnSpc>
                <a:spcPct val="150000"/>
              </a:lnSpc>
              <a:buFont typeface="Wingdings" panose="05000000000000000000" pitchFamily="2" charset="2"/>
              <a:buChar char="q"/>
            </a:pPr>
            <a:r>
              <a:rPr lang="en-GB" sz="1400" dirty="0"/>
              <a:t>Financial Audits</a:t>
            </a:r>
          </a:p>
          <a:p>
            <a:pPr marL="557213" lvl="1" indent="-214313">
              <a:lnSpc>
                <a:spcPct val="150000"/>
              </a:lnSpc>
              <a:buFont typeface="Wingdings" panose="05000000000000000000" pitchFamily="2" charset="2"/>
              <a:buChar char="q"/>
            </a:pPr>
            <a:r>
              <a:rPr lang="en-GB" sz="1400" dirty="0"/>
              <a:t>Performance Audits</a:t>
            </a:r>
          </a:p>
          <a:p>
            <a:pPr marL="557213" lvl="1" indent="-214313">
              <a:lnSpc>
                <a:spcPct val="150000"/>
              </a:lnSpc>
              <a:buFont typeface="Wingdings" panose="05000000000000000000" pitchFamily="2" charset="2"/>
              <a:buChar char="q"/>
            </a:pPr>
            <a:r>
              <a:rPr lang="en-GB" sz="1400" dirty="0"/>
              <a:t>Operational Audits, and</a:t>
            </a:r>
          </a:p>
          <a:p>
            <a:pPr marL="557213" lvl="1" indent="-214313">
              <a:lnSpc>
                <a:spcPct val="150000"/>
              </a:lnSpc>
              <a:buFont typeface="Wingdings" panose="05000000000000000000" pitchFamily="2" charset="2"/>
              <a:buChar char="q"/>
            </a:pPr>
            <a:r>
              <a:rPr lang="en-GB" sz="1400" dirty="0"/>
              <a:t>Information Communications Technology Audit</a:t>
            </a:r>
          </a:p>
          <a:p>
            <a:pPr marL="214313" indent="-214313">
              <a:lnSpc>
                <a:spcPct val="150000"/>
              </a:lnSpc>
              <a:buFont typeface="Wingdings" panose="05000000000000000000" pitchFamily="2" charset="2"/>
              <a:buChar char="q"/>
            </a:pPr>
            <a:r>
              <a:rPr lang="en-GB" sz="1400" dirty="0"/>
              <a:t>ARC had a total of five meetings during the year under review,</a:t>
            </a:r>
          </a:p>
          <a:p>
            <a:pPr marL="214313" indent="-214313">
              <a:lnSpc>
                <a:spcPct val="150000"/>
              </a:lnSpc>
              <a:buFont typeface="Wingdings" panose="05000000000000000000" pitchFamily="2" charset="2"/>
              <a:buChar char="q"/>
            </a:pPr>
            <a:r>
              <a:rPr lang="en-GB" sz="1400" dirty="0"/>
              <a:t>The ARC raised the following areas of concern for the year under review:</a:t>
            </a:r>
          </a:p>
          <a:p>
            <a:pPr marL="557213" lvl="1" indent="-214313">
              <a:lnSpc>
                <a:spcPct val="150000"/>
              </a:lnSpc>
              <a:buFont typeface="Wingdings" panose="05000000000000000000" pitchFamily="2" charset="2"/>
              <a:buChar char="q"/>
            </a:pPr>
            <a:r>
              <a:rPr lang="en-GB" sz="1400" dirty="0"/>
              <a:t>Insufficient funding to sustain the department,</a:t>
            </a:r>
          </a:p>
          <a:p>
            <a:pPr marL="557213" lvl="1" indent="-214313">
              <a:lnSpc>
                <a:spcPct val="150000"/>
              </a:lnSpc>
              <a:buFont typeface="Wingdings" panose="05000000000000000000" pitchFamily="2" charset="2"/>
              <a:buChar char="q"/>
            </a:pPr>
            <a:r>
              <a:rPr lang="en-GB" sz="1400" dirty="0"/>
              <a:t>Some of the ICT systems were obsolete and required funding to acquire new systems,</a:t>
            </a:r>
          </a:p>
          <a:p>
            <a:pPr marL="557213" lvl="1" indent="-214313">
              <a:lnSpc>
                <a:spcPct val="150000"/>
              </a:lnSpc>
              <a:buFont typeface="Wingdings" panose="05000000000000000000" pitchFamily="2" charset="2"/>
              <a:buChar char="q"/>
            </a:pPr>
            <a:r>
              <a:rPr lang="en-GB" sz="1400" dirty="0"/>
              <a:t>Accuracy of reported information remains a concern, however the ARC noted significant improvements from previous years,</a:t>
            </a:r>
            <a:endParaRPr lang="en-ZA" sz="1400"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81</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3000" dirty="0">
                <a:solidFill>
                  <a:schemeClr val="bg1"/>
                </a:solidFill>
              </a:rPr>
              <a:t>PART C – GOVERNANCE</a:t>
            </a:r>
          </a:p>
        </p:txBody>
      </p:sp>
    </p:spTree>
    <p:extLst>
      <p:ext uri="{BB962C8B-B14F-4D97-AF65-F5344CB8AC3E}">
        <p14:creationId xmlns:p14="http://schemas.microsoft.com/office/powerpoint/2010/main" xmlns="" val="1054669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ABCB8BA-263F-40FC-972E-9166A85267C6}"/>
              </a:ext>
            </a:extLst>
          </p:cNvPr>
          <p:cNvSpPr>
            <a:spLocks noGrp="1"/>
          </p:cNvSpPr>
          <p:nvPr>
            <p:ph type="ctrTitle"/>
          </p:nvPr>
        </p:nvSpPr>
        <p:spPr/>
        <p:txBody>
          <a:bodyPr>
            <a:normAutofit/>
          </a:bodyPr>
          <a:lstStyle/>
          <a:p>
            <a:pPr algn="ctr"/>
            <a:r>
              <a:rPr lang="en-ZA" sz="3000" b="1" dirty="0"/>
              <a:t>PART D – HUMAN RESOURCES</a:t>
            </a:r>
            <a:br>
              <a:rPr lang="en-ZA" sz="3000" b="1" dirty="0"/>
            </a:br>
            <a:r>
              <a:rPr lang="en-ZA" sz="3000" b="1" dirty="0"/>
              <a:t/>
            </a:r>
            <a:br>
              <a:rPr lang="en-ZA" sz="3000" b="1" dirty="0"/>
            </a:br>
            <a:endParaRPr lang="en-ZA" sz="3000" b="1"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82</a:t>
            </a:fld>
            <a:endParaRPr lang="en-ZA" dirty="0"/>
          </a:p>
        </p:txBody>
      </p:sp>
    </p:spTree>
    <p:extLst>
      <p:ext uri="{BB962C8B-B14F-4D97-AF65-F5344CB8AC3E}">
        <p14:creationId xmlns:p14="http://schemas.microsoft.com/office/powerpoint/2010/main" xmlns="" val="38945281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510" y="1615582"/>
            <a:ext cx="8516982" cy="3559586"/>
          </a:xfrm>
        </p:spPr>
        <p:txBody>
          <a:bodyPr>
            <a:normAutofit/>
          </a:bodyPr>
          <a:lstStyle/>
          <a:p>
            <a:r>
              <a:rPr lang="en-ZA" sz="1400" b="1" dirty="0"/>
              <a:t>Human Resources Oversight Statistics</a:t>
            </a:r>
          </a:p>
          <a:p>
            <a:pPr marL="214313" indent="-214313">
              <a:buFont typeface="Wingdings" panose="05000000000000000000" pitchFamily="2" charset="2"/>
              <a:buChar char="q"/>
            </a:pPr>
            <a:r>
              <a:rPr lang="en-ZA" sz="1400" dirty="0"/>
              <a:t>Employment costs as a percentage of Total Programme Expenditure (see table 3.1.1)</a:t>
            </a:r>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83</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3000" dirty="0"/>
              <a:t>PART D – HUMAN RESOURCES</a:t>
            </a:r>
          </a:p>
        </p:txBody>
      </p:sp>
      <p:graphicFrame>
        <p:nvGraphicFramePr>
          <p:cNvPr id="5" name="Table 4"/>
          <p:cNvGraphicFramePr>
            <a:graphicFrameLocks noGrp="1"/>
          </p:cNvGraphicFramePr>
          <p:nvPr>
            <p:extLst>
              <p:ext uri="{D42A27DB-BD31-4B8C-83A1-F6EECF244321}">
                <p14:modId xmlns:p14="http://schemas.microsoft.com/office/powerpoint/2010/main" xmlns="" val="2898777815"/>
              </p:ext>
            </p:extLst>
          </p:nvPr>
        </p:nvGraphicFramePr>
        <p:xfrm>
          <a:off x="313511" y="2388430"/>
          <a:ext cx="8516982" cy="3021869"/>
        </p:xfrm>
        <a:graphic>
          <a:graphicData uri="http://schemas.openxmlformats.org/drawingml/2006/table">
            <a:tbl>
              <a:tblPr firstRow="1" bandRow="1">
                <a:tableStyleId>{5C22544A-7EE6-4342-B048-85BDC9FD1C3A}</a:tableStyleId>
              </a:tblPr>
              <a:tblGrid>
                <a:gridCol w="2190507">
                  <a:extLst>
                    <a:ext uri="{9D8B030D-6E8A-4147-A177-3AD203B41FA5}">
                      <a16:colId xmlns:a16="http://schemas.microsoft.com/office/drawing/2014/main" xmlns="" val="20000"/>
                    </a:ext>
                  </a:extLst>
                </a:gridCol>
                <a:gridCol w="1759639">
                  <a:extLst>
                    <a:ext uri="{9D8B030D-6E8A-4147-A177-3AD203B41FA5}">
                      <a16:colId xmlns:a16="http://schemas.microsoft.com/office/drawing/2014/main" xmlns="" val="20001"/>
                    </a:ext>
                  </a:extLst>
                </a:gridCol>
                <a:gridCol w="2350563">
                  <a:extLst>
                    <a:ext uri="{9D8B030D-6E8A-4147-A177-3AD203B41FA5}">
                      <a16:colId xmlns:a16="http://schemas.microsoft.com/office/drawing/2014/main" xmlns="" val="20002"/>
                    </a:ext>
                  </a:extLst>
                </a:gridCol>
                <a:gridCol w="2216273">
                  <a:extLst>
                    <a:ext uri="{9D8B030D-6E8A-4147-A177-3AD203B41FA5}">
                      <a16:colId xmlns:a16="http://schemas.microsoft.com/office/drawing/2014/main" xmlns="" val="20003"/>
                    </a:ext>
                  </a:extLst>
                </a:gridCol>
              </a:tblGrid>
              <a:tr h="762719">
                <a:tc>
                  <a:txBody>
                    <a:bodyPr/>
                    <a:lstStyle/>
                    <a:p>
                      <a:pPr algn="ctr" fontAlgn="ctr"/>
                      <a:r>
                        <a:rPr lang="en-ZA" sz="1200" b="1" i="0" u="none" strike="noStrike" dirty="0">
                          <a:solidFill>
                            <a:schemeClr val="tx1"/>
                          </a:solidFill>
                          <a:effectLst/>
                          <a:latin typeface="CIDFont+F1"/>
                          <a:ea typeface="Times New Roman" panose="02020603050405020304" pitchFamily="18" charset="0"/>
                        </a:rPr>
                        <a:t>Programme</a:t>
                      </a:r>
                      <a:endParaRPr lang="en-ZA" sz="1200" b="1" i="0" u="none" strike="noStrike" dirty="0">
                        <a:solidFill>
                          <a:schemeClr val="tx1"/>
                        </a:solidFill>
                        <a:effectLst/>
                        <a:latin typeface="CIDFont+F1"/>
                      </a:endParaRPr>
                    </a:p>
                  </a:txBody>
                  <a:tcPr marL="7144" marR="7144" marT="7144" marB="0" anchor="ctr">
                    <a:solidFill>
                      <a:srgbClr val="00B050"/>
                    </a:solidFill>
                  </a:tcPr>
                </a:tc>
                <a:tc>
                  <a:txBody>
                    <a:bodyPr/>
                    <a:lstStyle/>
                    <a:p>
                      <a:pPr algn="ctr" fontAlgn="ctr"/>
                      <a:r>
                        <a:rPr lang="en-ZA" sz="1200" b="1" i="0" u="none" strike="noStrike" dirty="0">
                          <a:solidFill>
                            <a:schemeClr val="tx1"/>
                          </a:solidFill>
                          <a:effectLst/>
                          <a:latin typeface="CIDFont+F1"/>
                          <a:ea typeface="Times New Roman" panose="02020603050405020304" pitchFamily="18" charset="0"/>
                        </a:rPr>
                        <a:t>Total Expenditure (R'000)</a:t>
                      </a:r>
                      <a:endParaRPr lang="en-ZA" sz="1200" b="1" i="0" u="none" strike="noStrike" dirty="0">
                        <a:solidFill>
                          <a:schemeClr val="tx1"/>
                        </a:solidFill>
                        <a:effectLst/>
                        <a:latin typeface="CIDFont+F1"/>
                      </a:endParaRPr>
                    </a:p>
                  </a:txBody>
                  <a:tcPr marL="7144" marR="7144" marT="7144" marB="0" anchor="c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200" b="1" i="0" u="none" strike="noStrike" dirty="0">
                          <a:solidFill>
                            <a:schemeClr val="tx1"/>
                          </a:solidFill>
                          <a:effectLst/>
                          <a:latin typeface="CIDFont+F1"/>
                          <a:ea typeface="Times New Roman" panose="02020603050405020304" pitchFamily="18" charset="0"/>
                        </a:rPr>
                        <a:t>Total Personnel Expenditure (R'000)</a:t>
                      </a:r>
                      <a:endParaRPr lang="en-ZA" sz="1200" b="1" i="0" u="none" strike="noStrike" dirty="0">
                        <a:solidFill>
                          <a:schemeClr val="tx1"/>
                        </a:solidFill>
                        <a:effectLst/>
                        <a:latin typeface="CIDFont+F1"/>
                      </a:endParaRPr>
                    </a:p>
                    <a:p>
                      <a:pPr algn="ctr" fontAlgn="ctr"/>
                      <a:endParaRPr lang="en-ZA" sz="1200" b="1" i="0" u="none" strike="noStrike" dirty="0">
                        <a:solidFill>
                          <a:schemeClr val="tx1"/>
                        </a:solidFill>
                        <a:effectLst/>
                        <a:latin typeface="CIDFont+F1"/>
                      </a:endParaRPr>
                    </a:p>
                  </a:txBody>
                  <a:tcPr marL="7144" marR="7144" marT="7144" marB="0" anchor="ctr">
                    <a:solidFill>
                      <a:srgbClr val="00B050"/>
                    </a:solidFill>
                  </a:tcPr>
                </a:tc>
                <a:tc>
                  <a:txBody>
                    <a:bodyPr/>
                    <a:lstStyle/>
                    <a:p>
                      <a:pPr algn="ctr" fontAlgn="ctr"/>
                      <a:r>
                        <a:rPr lang="en-ZA" sz="1200" b="1" i="0" u="none" strike="noStrike" dirty="0">
                          <a:solidFill>
                            <a:schemeClr val="tx1"/>
                          </a:solidFill>
                          <a:effectLst/>
                          <a:latin typeface="CIDFont+F1"/>
                          <a:ea typeface="Times New Roman" panose="02020603050405020304" pitchFamily="18" charset="0"/>
                        </a:rPr>
                        <a:t>Personnel Expenditure as percent of Total Expenditure</a:t>
                      </a:r>
                      <a:endParaRPr lang="en-ZA" sz="1200" b="1" i="0" u="none" strike="noStrike" dirty="0">
                        <a:solidFill>
                          <a:schemeClr val="tx1"/>
                        </a:solidFill>
                        <a:effectLst/>
                        <a:latin typeface="CIDFont+F1"/>
                      </a:endParaRPr>
                    </a:p>
                  </a:txBody>
                  <a:tcPr marL="7144" marR="7144" marT="7144" marB="0" anchor="ctr">
                    <a:solidFill>
                      <a:srgbClr val="00B050"/>
                    </a:solidFill>
                  </a:tcPr>
                </a:tc>
                <a:extLst>
                  <a:ext uri="{0D108BD9-81ED-4DB2-BD59-A6C34878D82A}">
                    <a16:rowId xmlns:a16="http://schemas.microsoft.com/office/drawing/2014/main" xmlns="" val="10000"/>
                  </a:ext>
                </a:extLst>
              </a:tr>
              <a:tr h="451830">
                <a:tc>
                  <a:txBody>
                    <a:bodyPr/>
                    <a:lstStyle/>
                    <a:p>
                      <a:pPr algn="l" fontAlgn="ctr"/>
                      <a:r>
                        <a:rPr lang="en-ZA" sz="1200" b="0" i="0" u="none" strike="noStrike" dirty="0">
                          <a:solidFill>
                            <a:schemeClr val="tx1"/>
                          </a:solidFill>
                          <a:effectLst/>
                          <a:latin typeface="CIDFont+F1"/>
                          <a:ea typeface="Times New Roman" panose="02020603050405020304" pitchFamily="18" charset="0"/>
                        </a:rPr>
                        <a:t>DMR: ADMINISTRATION</a:t>
                      </a:r>
                      <a:endParaRPr lang="en-ZA" sz="1200" b="0" i="0" u="none" strike="noStrike" dirty="0">
                        <a:solidFill>
                          <a:schemeClr val="tx1"/>
                        </a:solidFill>
                        <a:effectLst/>
                        <a:latin typeface="CIDFont+F1"/>
                      </a:endParaRPr>
                    </a:p>
                  </a:txBody>
                  <a:tcPr marL="7144" marR="7144" marT="7144" marB="0" anchor="ctr"/>
                </a:tc>
                <a:tc>
                  <a:txBody>
                    <a:bodyPr/>
                    <a:lstStyle/>
                    <a:p>
                      <a:pPr algn="ctr" fontAlgn="ctr"/>
                      <a:r>
                        <a:rPr lang="en-ZA" sz="1200" b="0" i="0" u="none" strike="noStrike" dirty="0">
                          <a:solidFill>
                            <a:schemeClr val="tx1"/>
                          </a:solidFill>
                          <a:effectLst/>
                          <a:latin typeface="CIDFont+F1"/>
                        </a:rPr>
                        <a:t>          384 718 </a:t>
                      </a:r>
                    </a:p>
                  </a:txBody>
                  <a:tcPr marL="7144" marR="7144" marT="7144" marB="0" anchor="ctr"/>
                </a:tc>
                <a:tc>
                  <a:txBody>
                    <a:bodyPr/>
                    <a:lstStyle/>
                    <a:p>
                      <a:pPr algn="ctr" rtl="0" fontAlgn="ctr"/>
                      <a:r>
                        <a:rPr lang="en-ZA" sz="1200" b="0" i="0" u="none" strike="noStrike" dirty="0">
                          <a:solidFill>
                            <a:schemeClr val="tx1"/>
                          </a:solidFill>
                          <a:effectLst/>
                          <a:latin typeface="CIDFont+F1"/>
                        </a:rPr>
                        <a:t>192</a:t>
                      </a:r>
                      <a:r>
                        <a:rPr lang="en-ZA" sz="1200" b="0" i="0" u="none" strike="noStrike" baseline="0" dirty="0">
                          <a:solidFill>
                            <a:schemeClr val="tx1"/>
                          </a:solidFill>
                          <a:effectLst/>
                          <a:latin typeface="CIDFont+F1"/>
                        </a:rPr>
                        <a:t> 053</a:t>
                      </a:r>
                      <a:endParaRPr lang="en-ZA" sz="1200" b="0" i="0" u="none" strike="noStrike" dirty="0">
                        <a:solidFill>
                          <a:schemeClr val="tx1"/>
                        </a:solidFill>
                        <a:effectLst/>
                        <a:latin typeface="CIDFont+F1"/>
                      </a:endParaRPr>
                    </a:p>
                  </a:txBody>
                  <a:tcPr marL="7144" marR="7144" marT="7144" marB="0" anchor="ctr"/>
                </a:tc>
                <a:tc>
                  <a:txBody>
                    <a:bodyPr/>
                    <a:lstStyle/>
                    <a:p>
                      <a:pPr algn="ctr" rtl="0" fontAlgn="ctr"/>
                      <a:r>
                        <a:rPr lang="en-ZA" sz="1200" b="0" i="0" u="none" strike="noStrike" dirty="0">
                          <a:solidFill>
                            <a:schemeClr val="tx1"/>
                          </a:solidFill>
                          <a:effectLst/>
                          <a:latin typeface="CIDFont+F1"/>
                        </a:rPr>
                        <a:t>50%</a:t>
                      </a:r>
                    </a:p>
                  </a:txBody>
                  <a:tcPr marL="7144" marR="7144" marT="7144" marB="0" anchor="ctr"/>
                </a:tc>
                <a:extLst>
                  <a:ext uri="{0D108BD9-81ED-4DB2-BD59-A6C34878D82A}">
                    <a16:rowId xmlns:a16="http://schemas.microsoft.com/office/drawing/2014/main" xmlns="" val="10001"/>
                  </a:ext>
                </a:extLst>
              </a:tr>
              <a:tr h="451830">
                <a:tc>
                  <a:txBody>
                    <a:bodyPr/>
                    <a:lstStyle/>
                    <a:p>
                      <a:pPr algn="l" fontAlgn="ctr"/>
                      <a:r>
                        <a:rPr lang="en-ZA" sz="1200" b="0" i="0" u="none" strike="noStrike" dirty="0">
                          <a:solidFill>
                            <a:schemeClr val="tx1"/>
                          </a:solidFill>
                          <a:effectLst/>
                          <a:latin typeface="CIDFont+F1"/>
                          <a:ea typeface="Times New Roman" panose="02020603050405020304" pitchFamily="18" charset="0"/>
                        </a:rPr>
                        <a:t>DMR: MINE HEALTH AND SAFETY</a:t>
                      </a:r>
                      <a:endParaRPr lang="en-ZA" sz="1200" b="0" i="0" u="none" strike="noStrike" dirty="0">
                        <a:solidFill>
                          <a:schemeClr val="tx1"/>
                        </a:solidFill>
                        <a:effectLst/>
                        <a:latin typeface="CIDFont+F1"/>
                      </a:endParaRPr>
                    </a:p>
                  </a:txBody>
                  <a:tcPr marL="7144" marR="7144" marT="7144" marB="0" anchor="ctr"/>
                </a:tc>
                <a:tc>
                  <a:txBody>
                    <a:bodyPr/>
                    <a:lstStyle/>
                    <a:p>
                      <a:pPr algn="ctr" fontAlgn="ctr"/>
                      <a:r>
                        <a:rPr lang="en-ZA" sz="1200" b="0" i="0" u="none" strike="noStrike" dirty="0">
                          <a:solidFill>
                            <a:schemeClr val="tx1"/>
                          </a:solidFill>
                          <a:effectLst/>
                          <a:latin typeface="CIDFont+F1"/>
                        </a:rPr>
                        <a:t>          219</a:t>
                      </a:r>
                      <a:r>
                        <a:rPr lang="en-ZA" sz="1200" b="0" i="0" u="none" strike="noStrike" baseline="0" dirty="0">
                          <a:solidFill>
                            <a:schemeClr val="tx1"/>
                          </a:solidFill>
                          <a:effectLst/>
                          <a:latin typeface="CIDFont+F1"/>
                        </a:rPr>
                        <a:t> 733</a:t>
                      </a:r>
                      <a:r>
                        <a:rPr lang="en-ZA" sz="1200" b="0" i="0" u="none" strike="noStrike" dirty="0">
                          <a:solidFill>
                            <a:schemeClr val="tx1"/>
                          </a:solidFill>
                          <a:effectLst/>
                          <a:latin typeface="CIDFont+F1"/>
                        </a:rPr>
                        <a:t> </a:t>
                      </a:r>
                    </a:p>
                  </a:txBody>
                  <a:tcPr marL="7144" marR="7144" marT="7144" marB="0" anchor="ctr"/>
                </a:tc>
                <a:tc>
                  <a:txBody>
                    <a:bodyPr/>
                    <a:lstStyle/>
                    <a:p>
                      <a:pPr algn="ctr" rtl="0" fontAlgn="ctr"/>
                      <a:r>
                        <a:rPr lang="en-ZA" sz="1200" b="0" i="0" u="none" strike="noStrike" dirty="0">
                          <a:solidFill>
                            <a:schemeClr val="tx1"/>
                          </a:solidFill>
                          <a:effectLst/>
                          <a:latin typeface="CIDFont+F1"/>
                        </a:rPr>
                        <a:t>184</a:t>
                      </a:r>
                      <a:r>
                        <a:rPr lang="en-ZA" sz="1200" b="0" i="0" u="none" strike="noStrike" baseline="0" dirty="0">
                          <a:solidFill>
                            <a:schemeClr val="tx1"/>
                          </a:solidFill>
                          <a:effectLst/>
                          <a:latin typeface="CIDFont+F1"/>
                        </a:rPr>
                        <a:t> 195</a:t>
                      </a:r>
                      <a:endParaRPr lang="en-ZA" sz="1200" b="0" i="0" u="none" strike="noStrike" dirty="0">
                        <a:solidFill>
                          <a:schemeClr val="tx1"/>
                        </a:solidFill>
                        <a:effectLst/>
                        <a:latin typeface="CIDFont+F1"/>
                      </a:endParaRPr>
                    </a:p>
                  </a:txBody>
                  <a:tcPr marL="7144" marR="7144" marT="7144" marB="0" anchor="ctr"/>
                </a:tc>
                <a:tc>
                  <a:txBody>
                    <a:bodyPr/>
                    <a:lstStyle/>
                    <a:p>
                      <a:pPr algn="ctr" rtl="0" fontAlgn="ctr"/>
                      <a:r>
                        <a:rPr lang="en-ZA" sz="1200" b="0" i="0" u="none" strike="noStrike" dirty="0">
                          <a:solidFill>
                            <a:schemeClr val="tx1"/>
                          </a:solidFill>
                          <a:effectLst/>
                          <a:latin typeface="CIDFont+F1"/>
                        </a:rPr>
                        <a:t>84%</a:t>
                      </a:r>
                    </a:p>
                  </a:txBody>
                  <a:tcPr marL="7144" marR="7144" marT="7144" marB="0" anchor="ctr"/>
                </a:tc>
                <a:extLst>
                  <a:ext uri="{0D108BD9-81ED-4DB2-BD59-A6C34878D82A}">
                    <a16:rowId xmlns:a16="http://schemas.microsoft.com/office/drawing/2014/main" xmlns="" val="10002"/>
                  </a:ext>
                </a:extLst>
              </a:tr>
              <a:tr h="451830">
                <a:tc>
                  <a:txBody>
                    <a:bodyPr/>
                    <a:lstStyle/>
                    <a:p>
                      <a:pPr algn="l" fontAlgn="ctr"/>
                      <a:r>
                        <a:rPr lang="en-ZA" sz="1200" b="0" i="0" u="none" strike="noStrike" dirty="0">
                          <a:solidFill>
                            <a:schemeClr val="tx1"/>
                          </a:solidFill>
                          <a:effectLst/>
                          <a:latin typeface="CIDFont+F1"/>
                          <a:ea typeface="Times New Roman" panose="02020603050405020304" pitchFamily="18" charset="0"/>
                        </a:rPr>
                        <a:t>DMR: MINERAL REGULATION</a:t>
                      </a:r>
                      <a:endParaRPr lang="en-ZA" sz="1200" b="0" i="0" u="none" strike="noStrike" dirty="0">
                        <a:solidFill>
                          <a:schemeClr val="tx1"/>
                        </a:solidFill>
                        <a:effectLst/>
                        <a:latin typeface="CIDFont+F1"/>
                      </a:endParaRPr>
                    </a:p>
                  </a:txBody>
                  <a:tcPr marL="7144" marR="7144" marT="7144" marB="0" anchor="ctr"/>
                </a:tc>
                <a:tc>
                  <a:txBody>
                    <a:bodyPr/>
                    <a:lstStyle/>
                    <a:p>
                      <a:pPr algn="ctr" fontAlgn="ctr"/>
                      <a:r>
                        <a:rPr lang="en-ZA" sz="1200" b="0" i="0" u="none" strike="noStrike" dirty="0">
                          <a:solidFill>
                            <a:schemeClr val="tx1"/>
                          </a:solidFill>
                          <a:effectLst/>
                          <a:latin typeface="CIDFont+F1"/>
                        </a:rPr>
                        <a:t>          441</a:t>
                      </a:r>
                      <a:r>
                        <a:rPr lang="en-ZA" sz="1200" b="0" i="0" u="none" strike="noStrike" baseline="0" dirty="0">
                          <a:solidFill>
                            <a:schemeClr val="tx1"/>
                          </a:solidFill>
                          <a:effectLst/>
                          <a:latin typeface="CIDFont+F1"/>
                        </a:rPr>
                        <a:t> 333</a:t>
                      </a:r>
                      <a:r>
                        <a:rPr lang="en-ZA" sz="1200" b="0" i="0" u="none" strike="noStrike" dirty="0">
                          <a:solidFill>
                            <a:schemeClr val="tx1"/>
                          </a:solidFill>
                          <a:effectLst/>
                          <a:latin typeface="CIDFont+F1"/>
                        </a:rPr>
                        <a:t> </a:t>
                      </a:r>
                    </a:p>
                  </a:txBody>
                  <a:tcPr marL="7144" marR="7144" marT="7144" marB="0" anchor="ctr"/>
                </a:tc>
                <a:tc>
                  <a:txBody>
                    <a:bodyPr/>
                    <a:lstStyle/>
                    <a:p>
                      <a:pPr algn="ctr" rtl="0" fontAlgn="ctr"/>
                      <a:r>
                        <a:rPr lang="en-GB" sz="1200" b="0" i="0" u="none" strike="noStrike" dirty="0">
                          <a:solidFill>
                            <a:schemeClr val="tx1"/>
                          </a:solidFill>
                          <a:effectLst/>
                          <a:latin typeface="CIDFont+F1"/>
                        </a:rPr>
                        <a:t>204</a:t>
                      </a:r>
                      <a:r>
                        <a:rPr lang="en-GB" sz="1200" b="0" i="0" u="none" strike="noStrike" baseline="0" dirty="0">
                          <a:solidFill>
                            <a:schemeClr val="tx1"/>
                          </a:solidFill>
                          <a:effectLst/>
                          <a:latin typeface="CIDFont+F1"/>
                        </a:rPr>
                        <a:t> 629</a:t>
                      </a:r>
                      <a:endParaRPr lang="en-ZA" sz="1200" b="0" i="0" u="none" strike="noStrike" dirty="0">
                        <a:solidFill>
                          <a:schemeClr val="tx1"/>
                        </a:solidFill>
                        <a:effectLst/>
                        <a:latin typeface="CIDFont+F1"/>
                      </a:endParaRPr>
                    </a:p>
                  </a:txBody>
                  <a:tcPr marL="7144" marR="7144" marT="7144" marB="0" anchor="ctr"/>
                </a:tc>
                <a:tc>
                  <a:txBody>
                    <a:bodyPr/>
                    <a:lstStyle/>
                    <a:p>
                      <a:pPr algn="ctr" rtl="0" fontAlgn="ctr"/>
                      <a:r>
                        <a:rPr lang="en-ZA" sz="1200" b="0" i="0" u="none" strike="noStrike" dirty="0">
                          <a:solidFill>
                            <a:schemeClr val="tx1"/>
                          </a:solidFill>
                          <a:effectLst/>
                          <a:latin typeface="CIDFont+F1"/>
                        </a:rPr>
                        <a:t>46%</a:t>
                      </a:r>
                    </a:p>
                  </a:txBody>
                  <a:tcPr marL="7144" marR="7144" marT="7144" marB="0" anchor="ctr"/>
                </a:tc>
                <a:extLst>
                  <a:ext uri="{0D108BD9-81ED-4DB2-BD59-A6C34878D82A}">
                    <a16:rowId xmlns:a16="http://schemas.microsoft.com/office/drawing/2014/main" xmlns="" val="10003"/>
                  </a:ext>
                </a:extLst>
              </a:tr>
              <a:tr h="451830">
                <a:tc>
                  <a:txBody>
                    <a:bodyPr/>
                    <a:lstStyle/>
                    <a:p>
                      <a:pPr algn="l" fontAlgn="ctr"/>
                      <a:r>
                        <a:rPr lang="en-ZA" sz="1200" b="0" i="0" u="none" strike="noStrike">
                          <a:solidFill>
                            <a:schemeClr val="tx1"/>
                          </a:solidFill>
                          <a:effectLst/>
                          <a:latin typeface="CIDFont+F1"/>
                          <a:ea typeface="Times New Roman" panose="02020603050405020304" pitchFamily="18" charset="0"/>
                        </a:rPr>
                        <a:t>DMR: MINERAL POLICY AND PROMOTION</a:t>
                      </a:r>
                      <a:endParaRPr lang="en-ZA" sz="1200" b="0" i="0" u="none" strike="noStrike">
                        <a:solidFill>
                          <a:schemeClr val="tx1"/>
                        </a:solidFill>
                        <a:effectLst/>
                        <a:latin typeface="CIDFont+F1"/>
                      </a:endParaRPr>
                    </a:p>
                  </a:txBody>
                  <a:tcPr marL="7144" marR="7144" marT="7144" marB="0" anchor="ctr"/>
                </a:tc>
                <a:tc>
                  <a:txBody>
                    <a:bodyPr/>
                    <a:lstStyle/>
                    <a:p>
                      <a:pPr algn="ctr" fontAlgn="ctr"/>
                      <a:r>
                        <a:rPr lang="en-ZA" sz="1200" b="0" i="0" u="none" strike="noStrike" dirty="0">
                          <a:solidFill>
                            <a:schemeClr val="tx1"/>
                          </a:solidFill>
                          <a:effectLst/>
                          <a:latin typeface="CIDFont+F1"/>
                        </a:rPr>
                        <a:t>          942</a:t>
                      </a:r>
                      <a:r>
                        <a:rPr lang="en-ZA" sz="1200" b="0" i="0" u="none" strike="noStrike" baseline="0" dirty="0">
                          <a:solidFill>
                            <a:schemeClr val="tx1"/>
                          </a:solidFill>
                          <a:effectLst/>
                          <a:latin typeface="CIDFont+F1"/>
                        </a:rPr>
                        <a:t> 577</a:t>
                      </a:r>
                      <a:r>
                        <a:rPr lang="en-ZA" sz="1200" b="0" i="0" u="none" strike="noStrike" dirty="0">
                          <a:solidFill>
                            <a:schemeClr val="tx1"/>
                          </a:solidFill>
                          <a:effectLst/>
                          <a:latin typeface="CIDFont+F1"/>
                        </a:rPr>
                        <a:t> </a:t>
                      </a:r>
                    </a:p>
                  </a:txBody>
                  <a:tcPr marL="7144" marR="7144" marT="7144" marB="0" anchor="ctr"/>
                </a:tc>
                <a:tc>
                  <a:txBody>
                    <a:bodyPr/>
                    <a:lstStyle/>
                    <a:p>
                      <a:pPr algn="ctr" rtl="0" fontAlgn="ctr"/>
                      <a:r>
                        <a:rPr lang="en-GB" sz="1200" b="0" i="0" u="none" strike="noStrike" dirty="0">
                          <a:solidFill>
                            <a:schemeClr val="tx1"/>
                          </a:solidFill>
                          <a:effectLst/>
                          <a:latin typeface="CIDFont+F1"/>
                        </a:rPr>
                        <a:t>69</a:t>
                      </a:r>
                      <a:r>
                        <a:rPr lang="en-GB" sz="1200" b="0" i="0" u="none" strike="noStrike" baseline="0" dirty="0">
                          <a:solidFill>
                            <a:schemeClr val="tx1"/>
                          </a:solidFill>
                          <a:effectLst/>
                          <a:latin typeface="CIDFont+F1"/>
                        </a:rPr>
                        <a:t> 754</a:t>
                      </a:r>
                      <a:endParaRPr lang="en-ZA" sz="1200" b="0" i="0" u="none" strike="noStrike" dirty="0">
                        <a:solidFill>
                          <a:schemeClr val="tx1"/>
                        </a:solidFill>
                        <a:effectLst/>
                        <a:latin typeface="CIDFont+F1"/>
                      </a:endParaRPr>
                    </a:p>
                  </a:txBody>
                  <a:tcPr marL="7144" marR="7144" marT="7144" marB="0" anchor="ctr"/>
                </a:tc>
                <a:tc>
                  <a:txBody>
                    <a:bodyPr/>
                    <a:lstStyle/>
                    <a:p>
                      <a:pPr algn="ctr" rtl="0" fontAlgn="ctr"/>
                      <a:r>
                        <a:rPr lang="en-ZA" sz="1200" b="0" i="0" u="none" strike="noStrike" dirty="0">
                          <a:solidFill>
                            <a:schemeClr val="tx1"/>
                          </a:solidFill>
                          <a:effectLst/>
                          <a:latin typeface="CIDFont+F1"/>
                        </a:rPr>
                        <a:t>7%</a:t>
                      </a:r>
                    </a:p>
                  </a:txBody>
                  <a:tcPr marL="7144" marR="7144" marT="7144" marB="0" anchor="ctr"/>
                </a:tc>
                <a:extLst>
                  <a:ext uri="{0D108BD9-81ED-4DB2-BD59-A6C34878D82A}">
                    <a16:rowId xmlns:a16="http://schemas.microsoft.com/office/drawing/2014/main" xmlns="" val="10004"/>
                  </a:ext>
                </a:extLst>
              </a:tr>
              <a:tr h="451830">
                <a:tc>
                  <a:txBody>
                    <a:bodyPr/>
                    <a:lstStyle/>
                    <a:p>
                      <a:pPr algn="l" fontAlgn="ctr"/>
                      <a:r>
                        <a:rPr lang="en-ZA" sz="1200" b="1" i="0" u="none" strike="noStrike">
                          <a:solidFill>
                            <a:schemeClr val="tx1"/>
                          </a:solidFill>
                          <a:effectLst/>
                          <a:latin typeface="CIDFont+F1"/>
                          <a:ea typeface="Times New Roman" panose="02020603050405020304" pitchFamily="18" charset="0"/>
                        </a:rPr>
                        <a:t>Total</a:t>
                      </a:r>
                      <a:endParaRPr lang="en-ZA" sz="1200" b="1" i="0" u="none" strike="noStrike">
                        <a:solidFill>
                          <a:schemeClr val="tx1"/>
                        </a:solidFill>
                        <a:effectLst/>
                        <a:latin typeface="CIDFont+F1"/>
                      </a:endParaRPr>
                    </a:p>
                  </a:txBody>
                  <a:tcPr marL="7144" marR="7144" marT="7144" marB="0" anchor="ctr"/>
                </a:tc>
                <a:tc>
                  <a:txBody>
                    <a:bodyPr/>
                    <a:lstStyle/>
                    <a:p>
                      <a:pPr algn="ctr" fontAlgn="ctr"/>
                      <a:r>
                        <a:rPr lang="en-ZA" sz="1200" b="1" i="0" u="none" strike="noStrike" dirty="0">
                          <a:solidFill>
                            <a:schemeClr val="tx1"/>
                          </a:solidFill>
                          <a:effectLst/>
                          <a:latin typeface="CIDFont+F1"/>
                        </a:rPr>
                        <a:t>       1 988</a:t>
                      </a:r>
                      <a:r>
                        <a:rPr lang="en-ZA" sz="1200" b="1" i="0" u="none" strike="noStrike" baseline="0" dirty="0">
                          <a:solidFill>
                            <a:schemeClr val="tx1"/>
                          </a:solidFill>
                          <a:effectLst/>
                          <a:latin typeface="CIDFont+F1"/>
                        </a:rPr>
                        <a:t> 361</a:t>
                      </a:r>
                      <a:r>
                        <a:rPr lang="en-ZA" sz="1200" b="1" i="0" u="none" strike="noStrike" dirty="0">
                          <a:solidFill>
                            <a:schemeClr val="tx1"/>
                          </a:solidFill>
                          <a:effectLst/>
                          <a:latin typeface="CIDFont+F1"/>
                        </a:rPr>
                        <a:t> </a:t>
                      </a:r>
                    </a:p>
                  </a:txBody>
                  <a:tcPr marL="7144" marR="7144" marT="7144" marB="0" anchor="ctr"/>
                </a:tc>
                <a:tc>
                  <a:txBody>
                    <a:bodyPr/>
                    <a:lstStyle/>
                    <a:p>
                      <a:pPr algn="ctr" rtl="0" fontAlgn="ctr"/>
                      <a:r>
                        <a:rPr lang="en-ZA" sz="1200" b="0" i="0" u="none" strike="noStrike" dirty="0">
                          <a:solidFill>
                            <a:schemeClr val="tx1"/>
                          </a:solidFill>
                          <a:effectLst/>
                          <a:latin typeface="CIDFont+F1"/>
                        </a:rPr>
                        <a:t>650</a:t>
                      </a:r>
                      <a:r>
                        <a:rPr lang="en-ZA" sz="1200" b="0" i="0" u="none" strike="noStrike" baseline="0" dirty="0">
                          <a:solidFill>
                            <a:schemeClr val="tx1"/>
                          </a:solidFill>
                          <a:effectLst/>
                          <a:latin typeface="CIDFont+F1"/>
                        </a:rPr>
                        <a:t> 631</a:t>
                      </a:r>
                      <a:endParaRPr lang="en-ZA" sz="1200" b="0" i="0" u="none" strike="noStrike" dirty="0">
                        <a:solidFill>
                          <a:schemeClr val="tx1"/>
                        </a:solidFill>
                        <a:effectLst/>
                        <a:latin typeface="CIDFont+F1"/>
                      </a:endParaRPr>
                    </a:p>
                  </a:txBody>
                  <a:tcPr marL="7144" marR="7144" marT="7144" marB="0" anchor="ctr"/>
                </a:tc>
                <a:tc>
                  <a:txBody>
                    <a:bodyPr/>
                    <a:lstStyle/>
                    <a:p>
                      <a:pPr algn="ctr" rtl="0" fontAlgn="ctr"/>
                      <a:r>
                        <a:rPr lang="en-ZA" sz="2100" b="1" i="0" u="none" strike="noStrike" dirty="0">
                          <a:solidFill>
                            <a:schemeClr val="tx1"/>
                          </a:solidFill>
                          <a:effectLst/>
                          <a:latin typeface="CIDFont+F1"/>
                        </a:rPr>
                        <a:t>33%</a:t>
                      </a:r>
                    </a:p>
                  </a:txBody>
                  <a:tcPr marL="7144" marR="7144" marT="7144"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253579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634" y="1563190"/>
            <a:ext cx="8705106" cy="3559586"/>
          </a:xfrm>
        </p:spPr>
        <p:txBody>
          <a:bodyPr/>
          <a:lstStyle/>
          <a:p>
            <a:r>
              <a:rPr lang="en-ZA" sz="1400" b="1" dirty="0"/>
              <a:t>Human Resources Oversight Statistics</a:t>
            </a:r>
          </a:p>
          <a:p>
            <a:pPr marL="214313" indent="-214313">
              <a:buFont typeface="Wingdings" panose="05000000000000000000" pitchFamily="2" charset="2"/>
              <a:buChar char="q"/>
            </a:pPr>
            <a:r>
              <a:rPr lang="en-ZA" sz="1400" dirty="0"/>
              <a:t>Employment costs per salary band, and average employee compensation per salary band (see table 3.1.2) </a:t>
            </a:r>
          </a:p>
          <a:p>
            <a:endParaRPr lang="en-ZA" sz="1400" dirty="0"/>
          </a:p>
          <a:p>
            <a:endParaRPr lang="en-ZA" sz="1400"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84</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3000" dirty="0">
                <a:solidFill>
                  <a:schemeClr val="bg1"/>
                </a:solidFill>
              </a:rPr>
              <a:t>PART D – HUMAN RESOURCES</a:t>
            </a:r>
          </a:p>
        </p:txBody>
      </p:sp>
      <p:graphicFrame>
        <p:nvGraphicFramePr>
          <p:cNvPr id="5" name="Table 4"/>
          <p:cNvGraphicFramePr>
            <a:graphicFrameLocks noGrp="1"/>
          </p:cNvGraphicFramePr>
          <p:nvPr>
            <p:extLst>
              <p:ext uri="{D42A27DB-BD31-4B8C-83A1-F6EECF244321}">
                <p14:modId xmlns:p14="http://schemas.microsoft.com/office/powerpoint/2010/main" xmlns="" val="931664026"/>
              </p:ext>
            </p:extLst>
          </p:nvPr>
        </p:nvGraphicFramePr>
        <p:xfrm>
          <a:off x="339634" y="2258231"/>
          <a:ext cx="8490857" cy="3247521"/>
        </p:xfrm>
        <a:graphic>
          <a:graphicData uri="http://schemas.openxmlformats.org/drawingml/2006/table">
            <a:tbl>
              <a:tblPr firstRow="1" bandRow="1">
                <a:tableStyleId>{5C22544A-7EE6-4342-B048-85BDC9FD1C3A}</a:tableStyleId>
              </a:tblPr>
              <a:tblGrid>
                <a:gridCol w="1877424">
                  <a:extLst>
                    <a:ext uri="{9D8B030D-6E8A-4147-A177-3AD203B41FA5}">
                      <a16:colId xmlns:a16="http://schemas.microsoft.com/office/drawing/2014/main" xmlns="" val="20000"/>
                    </a:ext>
                  </a:extLst>
                </a:gridCol>
                <a:gridCol w="1518917">
                  <a:extLst>
                    <a:ext uri="{9D8B030D-6E8A-4147-A177-3AD203B41FA5}">
                      <a16:colId xmlns:a16="http://schemas.microsoft.com/office/drawing/2014/main" xmlns="" val="20001"/>
                    </a:ext>
                  </a:extLst>
                </a:gridCol>
                <a:gridCol w="1698172">
                  <a:extLst>
                    <a:ext uri="{9D8B030D-6E8A-4147-A177-3AD203B41FA5}">
                      <a16:colId xmlns:a16="http://schemas.microsoft.com/office/drawing/2014/main" xmlns="" val="20002"/>
                    </a:ext>
                  </a:extLst>
                </a:gridCol>
                <a:gridCol w="1698172">
                  <a:extLst>
                    <a:ext uri="{9D8B030D-6E8A-4147-A177-3AD203B41FA5}">
                      <a16:colId xmlns:a16="http://schemas.microsoft.com/office/drawing/2014/main" xmlns="" val="20003"/>
                    </a:ext>
                  </a:extLst>
                </a:gridCol>
                <a:gridCol w="1698172">
                  <a:extLst>
                    <a:ext uri="{9D8B030D-6E8A-4147-A177-3AD203B41FA5}">
                      <a16:colId xmlns:a16="http://schemas.microsoft.com/office/drawing/2014/main" xmlns="" val="20004"/>
                    </a:ext>
                  </a:extLst>
                </a:gridCol>
              </a:tblGrid>
              <a:tr h="428505">
                <a:tc>
                  <a:txBody>
                    <a:bodyPr/>
                    <a:lstStyle/>
                    <a:p>
                      <a:pPr algn="ctr">
                        <a:lnSpc>
                          <a:spcPct val="115000"/>
                        </a:lnSpc>
                        <a:spcAft>
                          <a:spcPts val="0"/>
                        </a:spcAft>
                      </a:pPr>
                      <a:r>
                        <a:rPr lang="en-ZA" sz="1100" b="1" dirty="0">
                          <a:solidFill>
                            <a:schemeClr val="tx1"/>
                          </a:solidFill>
                          <a:effectLst/>
                          <a:latin typeface="CIDFont+F1"/>
                          <a:ea typeface="Times New Roman" panose="02020603050405020304" pitchFamily="18" charset="0"/>
                          <a:cs typeface="Times New Roman" panose="02020603050405020304" pitchFamily="18" charset="0"/>
                        </a:rPr>
                        <a:t>Salary Bands</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ZA" sz="1100" b="1" dirty="0">
                          <a:solidFill>
                            <a:schemeClr val="tx1"/>
                          </a:solidFill>
                          <a:effectLst/>
                          <a:latin typeface="CIDFont+F1"/>
                          <a:ea typeface="Times New Roman" panose="02020603050405020304" pitchFamily="18" charset="0"/>
                          <a:cs typeface="Times New Roman" panose="02020603050405020304" pitchFamily="18" charset="0"/>
                        </a:rPr>
                        <a:t>Personnel expenditure (R'000)</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ZA" sz="1100" b="1" dirty="0">
                          <a:solidFill>
                            <a:schemeClr val="tx1"/>
                          </a:solidFill>
                          <a:effectLst/>
                          <a:latin typeface="CIDFont+F1"/>
                          <a:ea typeface="Times New Roman" panose="02020603050405020304" pitchFamily="18" charset="0"/>
                          <a:cs typeface="Times New Roman" panose="02020603050405020304" pitchFamily="18" charset="0"/>
                        </a:rPr>
                        <a:t>% of Personnel Cost </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ZA" sz="1100" b="1" dirty="0">
                          <a:solidFill>
                            <a:schemeClr val="tx1"/>
                          </a:solidFill>
                          <a:effectLst/>
                          <a:latin typeface="CIDFont+F1"/>
                          <a:ea typeface="Times New Roman" panose="02020603050405020304" pitchFamily="18" charset="0"/>
                          <a:cs typeface="Times New Roman" panose="02020603050405020304" pitchFamily="18" charset="0"/>
                        </a:rPr>
                        <a:t>Number of Employees</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ZA" sz="1100" b="1">
                          <a:solidFill>
                            <a:schemeClr val="tx1"/>
                          </a:solidFill>
                          <a:effectLst/>
                          <a:latin typeface="CIDFont+F1"/>
                          <a:ea typeface="Times New Roman" panose="02020603050405020304" pitchFamily="18" charset="0"/>
                          <a:cs typeface="Times New Roman" panose="02020603050405020304" pitchFamily="18" charset="0"/>
                        </a:rPr>
                        <a:t>Average Compensation Cost per Employee (R)</a:t>
                      </a:r>
                      <a:endParaRPr lang="en-ZA" sz="110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0"/>
                  </a:ext>
                </a:extLst>
              </a:tr>
              <a:tr h="243639">
                <a:tc>
                  <a:txBody>
                    <a:bodyPr/>
                    <a:lstStyle/>
                    <a:p>
                      <a:pPr algn="l">
                        <a:lnSpc>
                          <a:spcPct val="115000"/>
                        </a:lnSpc>
                        <a:spcAft>
                          <a:spcPts val="0"/>
                        </a:spcAft>
                      </a:pPr>
                      <a:r>
                        <a:rPr lang="en-ZA" sz="1100" dirty="0">
                          <a:solidFill>
                            <a:schemeClr val="tx1"/>
                          </a:solidFill>
                          <a:effectLst/>
                          <a:latin typeface="CIDFont+F1"/>
                          <a:ea typeface="Times New Roman" panose="02020603050405020304" pitchFamily="18" charset="0"/>
                          <a:cs typeface="Times New Roman" panose="02020603050405020304" pitchFamily="18" charset="0"/>
                        </a:rPr>
                        <a:t>Skilled (Levels 3-5)</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51</a:t>
                      </a:r>
                      <a:r>
                        <a:rPr lang="en-GB" sz="1100" baseline="0" dirty="0">
                          <a:solidFill>
                            <a:schemeClr val="tx1"/>
                          </a:solidFill>
                          <a:effectLst/>
                          <a:latin typeface="CIDFont+F1"/>
                          <a:ea typeface="CIDFont+F1"/>
                          <a:cs typeface="Times New Roman" panose="02020603050405020304" pitchFamily="18" charset="0"/>
                        </a:rPr>
                        <a:t> 216</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8%</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178</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287</a:t>
                      </a:r>
                      <a:r>
                        <a:rPr lang="en-ZA" sz="1100" baseline="0" dirty="0">
                          <a:solidFill>
                            <a:schemeClr val="tx1"/>
                          </a:solidFill>
                          <a:effectLst/>
                          <a:latin typeface="CIDFont+F1"/>
                          <a:ea typeface="CIDFont+F1"/>
                          <a:cs typeface="Times New Roman" panose="02020603050405020304" pitchFamily="18" charset="0"/>
                        </a:rPr>
                        <a:t> 733</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1"/>
                  </a:ext>
                </a:extLst>
              </a:tr>
              <a:tr h="368046">
                <a:tc>
                  <a:txBody>
                    <a:bodyPr/>
                    <a:lstStyle/>
                    <a:p>
                      <a:pPr algn="l">
                        <a:lnSpc>
                          <a:spcPct val="115000"/>
                        </a:lnSpc>
                        <a:spcAft>
                          <a:spcPts val="0"/>
                        </a:spcAft>
                      </a:pPr>
                      <a:r>
                        <a:rPr lang="en-ZA" sz="1100" dirty="0">
                          <a:solidFill>
                            <a:schemeClr val="tx1"/>
                          </a:solidFill>
                          <a:effectLst/>
                          <a:latin typeface="CIDFont+F1"/>
                          <a:ea typeface="Times New Roman" panose="02020603050405020304" pitchFamily="18" charset="0"/>
                          <a:cs typeface="Times New Roman" panose="02020603050405020304" pitchFamily="18" charset="0"/>
                        </a:rPr>
                        <a:t>Highly skilled production (Levels 6-8)</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128</a:t>
                      </a:r>
                      <a:r>
                        <a:rPr lang="en-GB" sz="1100" baseline="0" dirty="0">
                          <a:solidFill>
                            <a:schemeClr val="tx1"/>
                          </a:solidFill>
                          <a:effectLst/>
                          <a:latin typeface="CIDFont+F1"/>
                          <a:ea typeface="CIDFont+F1"/>
                          <a:cs typeface="Times New Roman" panose="02020603050405020304" pitchFamily="18" charset="0"/>
                        </a:rPr>
                        <a:t> 658</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1000"/>
                        </a:spcAft>
                      </a:pPr>
                      <a:r>
                        <a:rPr lang="en-ZA" sz="1100" dirty="0">
                          <a:solidFill>
                            <a:schemeClr val="tx1"/>
                          </a:solidFill>
                          <a:effectLst/>
                          <a:latin typeface="CIDFont+F1"/>
                          <a:ea typeface="CIDFont+F1"/>
                          <a:cs typeface="Times New Roman" panose="02020603050405020304" pitchFamily="18" charset="0"/>
                        </a:rPr>
                        <a:t>20%</a:t>
                      </a:r>
                    </a:p>
                  </a:txBody>
                  <a:tcPr marL="51435" marR="51435" marT="0" marB="0" anchor="ctr"/>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298</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431</a:t>
                      </a:r>
                      <a:r>
                        <a:rPr lang="en-ZA" sz="1100" baseline="0" dirty="0">
                          <a:solidFill>
                            <a:schemeClr val="tx1"/>
                          </a:solidFill>
                          <a:effectLst/>
                          <a:latin typeface="CIDFont+F1"/>
                          <a:ea typeface="CIDFont+F1"/>
                          <a:cs typeface="Times New Roman" panose="02020603050405020304" pitchFamily="18" charset="0"/>
                        </a:rPr>
                        <a:t> 739</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2"/>
                  </a:ext>
                </a:extLst>
              </a:tr>
              <a:tr h="368046">
                <a:tc>
                  <a:txBody>
                    <a:bodyPr/>
                    <a:lstStyle/>
                    <a:p>
                      <a:pPr algn="l">
                        <a:lnSpc>
                          <a:spcPct val="115000"/>
                        </a:lnSpc>
                        <a:spcAft>
                          <a:spcPts val="0"/>
                        </a:spcAft>
                      </a:pPr>
                      <a:r>
                        <a:rPr lang="en-ZA" sz="1100" dirty="0">
                          <a:solidFill>
                            <a:schemeClr val="tx1"/>
                          </a:solidFill>
                          <a:effectLst/>
                          <a:latin typeface="CIDFont+F1"/>
                          <a:ea typeface="Times New Roman" panose="02020603050405020304" pitchFamily="18" charset="0"/>
                          <a:cs typeface="Times New Roman" panose="02020603050405020304" pitchFamily="18" charset="0"/>
                        </a:rPr>
                        <a:t>Highly skilled supervision (Levels 9-12)</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357</a:t>
                      </a:r>
                      <a:r>
                        <a:rPr lang="en-ZA" sz="1100" baseline="0" dirty="0">
                          <a:solidFill>
                            <a:schemeClr val="tx1"/>
                          </a:solidFill>
                          <a:effectLst/>
                          <a:latin typeface="CIDFont+F1"/>
                          <a:ea typeface="CIDFont+F1"/>
                          <a:cs typeface="Times New Roman" panose="02020603050405020304" pitchFamily="18" charset="0"/>
                        </a:rPr>
                        <a:t> 625</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1000"/>
                        </a:spcAft>
                      </a:pPr>
                      <a:r>
                        <a:rPr lang="en-ZA" sz="1100" dirty="0">
                          <a:solidFill>
                            <a:schemeClr val="tx1"/>
                          </a:solidFill>
                          <a:effectLst/>
                          <a:latin typeface="CIDFont+F1"/>
                          <a:ea typeface="CIDFont+F1"/>
                          <a:cs typeface="Times New Roman" panose="02020603050405020304" pitchFamily="18" charset="0"/>
                        </a:rPr>
                        <a:t>55%</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433</a:t>
                      </a:r>
                    </a:p>
                  </a:txBody>
                  <a:tcPr marL="51435" marR="51435" marT="0" marB="0" anchor="ctr"/>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825</a:t>
                      </a:r>
                      <a:r>
                        <a:rPr lang="en-GB" sz="1100" baseline="0" dirty="0">
                          <a:solidFill>
                            <a:schemeClr val="tx1"/>
                          </a:solidFill>
                          <a:effectLst/>
                          <a:latin typeface="CIDFont+F1"/>
                          <a:ea typeface="CIDFont+F1"/>
                          <a:cs typeface="Times New Roman" panose="02020603050405020304" pitchFamily="18" charset="0"/>
                        </a:rPr>
                        <a:t> 923</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3"/>
                  </a:ext>
                </a:extLst>
              </a:tr>
              <a:tr h="368046">
                <a:tc>
                  <a:txBody>
                    <a:bodyPr/>
                    <a:lstStyle/>
                    <a:p>
                      <a:pPr algn="l">
                        <a:lnSpc>
                          <a:spcPct val="115000"/>
                        </a:lnSpc>
                        <a:spcAft>
                          <a:spcPts val="0"/>
                        </a:spcAft>
                      </a:pPr>
                      <a:r>
                        <a:rPr lang="en-ZA" sz="1100">
                          <a:solidFill>
                            <a:schemeClr val="tx1"/>
                          </a:solidFill>
                          <a:effectLst/>
                          <a:latin typeface="CIDFont+F1"/>
                          <a:ea typeface="Times New Roman" panose="02020603050405020304" pitchFamily="18" charset="0"/>
                          <a:cs typeface="Times New Roman" panose="02020603050405020304" pitchFamily="18" charset="0"/>
                        </a:rPr>
                        <a:t>Senior management (Levels &gt;13)</a:t>
                      </a:r>
                      <a:endParaRPr lang="en-ZA" sz="110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83</a:t>
                      </a:r>
                      <a:r>
                        <a:rPr lang="en-GB" sz="1100" baseline="0" dirty="0">
                          <a:solidFill>
                            <a:schemeClr val="tx1"/>
                          </a:solidFill>
                          <a:effectLst/>
                          <a:latin typeface="CIDFont+F1"/>
                          <a:ea typeface="CIDFont+F1"/>
                          <a:cs typeface="Times New Roman" panose="02020603050405020304" pitchFamily="18" charset="0"/>
                        </a:rPr>
                        <a:t> 949</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1000"/>
                        </a:spcAft>
                      </a:pPr>
                      <a:r>
                        <a:rPr lang="en-ZA" sz="1100" dirty="0">
                          <a:solidFill>
                            <a:schemeClr val="tx1"/>
                          </a:solidFill>
                          <a:effectLst/>
                          <a:latin typeface="CIDFont+F1"/>
                          <a:ea typeface="CIDFont+F1"/>
                          <a:cs typeface="Times New Roman" panose="02020603050405020304" pitchFamily="18" charset="0"/>
                        </a:rPr>
                        <a:t>13%</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67</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1</a:t>
                      </a:r>
                      <a:r>
                        <a:rPr lang="en-ZA" sz="1100" baseline="0" dirty="0">
                          <a:solidFill>
                            <a:schemeClr val="tx1"/>
                          </a:solidFill>
                          <a:effectLst/>
                          <a:latin typeface="CIDFont+F1"/>
                          <a:ea typeface="CIDFont+F1"/>
                          <a:cs typeface="Times New Roman" panose="02020603050405020304" pitchFamily="18" charset="0"/>
                        </a:rPr>
                        <a:t> 252 975</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4"/>
                  </a:ext>
                </a:extLst>
              </a:tr>
              <a:tr h="216568">
                <a:tc>
                  <a:txBody>
                    <a:bodyPr/>
                    <a:lstStyle/>
                    <a:p>
                      <a:pPr algn="l">
                        <a:lnSpc>
                          <a:spcPct val="115000"/>
                        </a:lnSpc>
                        <a:spcAft>
                          <a:spcPts val="0"/>
                        </a:spcAft>
                      </a:pPr>
                      <a:r>
                        <a:rPr lang="en-ZA" sz="1100">
                          <a:solidFill>
                            <a:schemeClr val="tx1"/>
                          </a:solidFill>
                          <a:effectLst/>
                          <a:latin typeface="CIDFont+F1"/>
                          <a:ea typeface="Times New Roman" panose="02020603050405020304" pitchFamily="18" charset="0"/>
                          <a:cs typeface="Times New Roman" panose="02020603050405020304" pitchFamily="18" charset="0"/>
                        </a:rPr>
                        <a:t>Contract (Levels 3-5)</a:t>
                      </a:r>
                      <a:endParaRPr lang="en-ZA" sz="110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488</a:t>
                      </a:r>
                    </a:p>
                  </a:txBody>
                  <a:tcPr marL="51435" marR="51435" marT="0" marB="0" anchor="ctr"/>
                </a:tc>
                <a:tc>
                  <a:txBody>
                    <a:bodyPr/>
                    <a:lstStyle/>
                    <a:p>
                      <a:pPr algn="ctr">
                        <a:lnSpc>
                          <a:spcPct val="115000"/>
                        </a:lnSpc>
                        <a:spcAft>
                          <a:spcPts val="1000"/>
                        </a:spcAft>
                      </a:pPr>
                      <a:r>
                        <a:rPr lang="en-ZA" sz="1100" dirty="0">
                          <a:solidFill>
                            <a:schemeClr val="tx1"/>
                          </a:solidFill>
                          <a:effectLst/>
                          <a:latin typeface="CIDFont+F1"/>
                          <a:ea typeface="CIDFont+F1"/>
                          <a:cs typeface="Times New Roman" panose="02020603050405020304" pitchFamily="18" charset="0"/>
                        </a:rPr>
                        <a:t>0%</a:t>
                      </a:r>
                    </a:p>
                  </a:txBody>
                  <a:tcPr marL="51435" marR="51435" marT="0" marB="0" anchor="ctr"/>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3</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162</a:t>
                      </a:r>
                      <a:r>
                        <a:rPr lang="en-GB" sz="1100" baseline="0" dirty="0">
                          <a:solidFill>
                            <a:schemeClr val="tx1"/>
                          </a:solidFill>
                          <a:effectLst/>
                          <a:latin typeface="CIDFont+F1"/>
                          <a:ea typeface="CIDFont+F1"/>
                          <a:cs typeface="Times New Roman" panose="02020603050405020304" pitchFamily="18" charset="0"/>
                        </a:rPr>
                        <a:t> 557</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5"/>
                  </a:ext>
                </a:extLst>
              </a:tr>
              <a:tr h="329243">
                <a:tc>
                  <a:txBody>
                    <a:bodyPr/>
                    <a:lstStyle/>
                    <a:p>
                      <a:pPr algn="l">
                        <a:lnSpc>
                          <a:spcPct val="115000"/>
                        </a:lnSpc>
                        <a:spcAft>
                          <a:spcPts val="0"/>
                        </a:spcAft>
                      </a:pPr>
                      <a:r>
                        <a:rPr lang="en-ZA" sz="1100" dirty="0">
                          <a:solidFill>
                            <a:schemeClr val="tx1"/>
                          </a:solidFill>
                          <a:effectLst/>
                          <a:latin typeface="CIDFont+F1"/>
                          <a:ea typeface="Times New Roman" panose="02020603050405020304" pitchFamily="18" charset="0"/>
                          <a:cs typeface="Times New Roman" panose="02020603050405020304" pitchFamily="18" charset="0"/>
                        </a:rPr>
                        <a:t>Contract (Levels 6-8)</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6</a:t>
                      </a:r>
                      <a:r>
                        <a:rPr lang="en-GB" sz="1100" baseline="0" dirty="0">
                          <a:solidFill>
                            <a:schemeClr val="tx1"/>
                          </a:solidFill>
                          <a:effectLst/>
                          <a:latin typeface="CIDFont+F1"/>
                          <a:ea typeface="CIDFont+F1"/>
                          <a:cs typeface="Times New Roman" panose="02020603050405020304" pitchFamily="18" charset="0"/>
                        </a:rPr>
                        <a:t> 948</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1000"/>
                        </a:spcAft>
                      </a:pPr>
                      <a:r>
                        <a:rPr lang="en-ZA" sz="1100" dirty="0">
                          <a:solidFill>
                            <a:schemeClr val="tx1"/>
                          </a:solidFill>
                          <a:effectLst/>
                          <a:latin typeface="CIDFont+F1"/>
                          <a:ea typeface="CIDFont+F1"/>
                          <a:cs typeface="Times New Roman" panose="02020603050405020304" pitchFamily="18" charset="0"/>
                        </a:rPr>
                        <a:t>1%</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13</a:t>
                      </a:r>
                    </a:p>
                  </a:txBody>
                  <a:tcPr marL="51435" marR="51435" marT="0" marB="0" anchor="ctr"/>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534</a:t>
                      </a:r>
                      <a:r>
                        <a:rPr lang="en-GB" sz="1100" baseline="0" dirty="0">
                          <a:solidFill>
                            <a:schemeClr val="tx1"/>
                          </a:solidFill>
                          <a:effectLst/>
                          <a:latin typeface="CIDFont+F1"/>
                          <a:ea typeface="CIDFont+F1"/>
                          <a:cs typeface="Times New Roman" panose="02020603050405020304" pitchFamily="18" charset="0"/>
                        </a:rPr>
                        <a:t> 486</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6"/>
                  </a:ext>
                </a:extLst>
              </a:tr>
              <a:tr h="248273">
                <a:tc>
                  <a:txBody>
                    <a:bodyPr/>
                    <a:lstStyle/>
                    <a:p>
                      <a:pPr algn="l">
                        <a:lnSpc>
                          <a:spcPct val="115000"/>
                        </a:lnSpc>
                        <a:spcAft>
                          <a:spcPts val="0"/>
                        </a:spcAft>
                      </a:pPr>
                      <a:r>
                        <a:rPr lang="en-ZA" sz="1100">
                          <a:solidFill>
                            <a:schemeClr val="tx1"/>
                          </a:solidFill>
                          <a:effectLst/>
                          <a:latin typeface="CIDFont+F1"/>
                          <a:ea typeface="Times New Roman" panose="02020603050405020304" pitchFamily="18" charset="0"/>
                          <a:cs typeface="Times New Roman" panose="02020603050405020304" pitchFamily="18" charset="0"/>
                        </a:rPr>
                        <a:t>Contract (Levels 9-12)</a:t>
                      </a:r>
                      <a:endParaRPr lang="en-ZA" sz="110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13</a:t>
                      </a:r>
                      <a:r>
                        <a:rPr lang="en-ZA" sz="1100" baseline="0" dirty="0">
                          <a:solidFill>
                            <a:schemeClr val="tx1"/>
                          </a:solidFill>
                          <a:effectLst/>
                          <a:latin typeface="CIDFont+F1"/>
                          <a:ea typeface="CIDFont+F1"/>
                          <a:cs typeface="Times New Roman" panose="02020603050405020304" pitchFamily="18" charset="0"/>
                        </a:rPr>
                        <a:t> 585</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1000"/>
                        </a:spcAft>
                      </a:pPr>
                      <a:r>
                        <a:rPr lang="en-ZA" sz="1100" dirty="0">
                          <a:solidFill>
                            <a:schemeClr val="tx1"/>
                          </a:solidFill>
                          <a:effectLst/>
                          <a:latin typeface="CIDFont+F1"/>
                          <a:ea typeface="CIDFont+F1"/>
                          <a:cs typeface="Times New Roman" panose="02020603050405020304" pitchFamily="18" charset="0"/>
                        </a:rPr>
                        <a:t>2%</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17</a:t>
                      </a:r>
                    </a:p>
                  </a:txBody>
                  <a:tcPr marL="51435" marR="51435" marT="0" marB="0" anchor="ctr"/>
                </a:tc>
                <a:tc>
                  <a:txBody>
                    <a:bodyPr/>
                    <a:lstStyle/>
                    <a:p>
                      <a:pPr algn="ctr">
                        <a:lnSpc>
                          <a:spcPct val="115000"/>
                        </a:lnSpc>
                        <a:spcAft>
                          <a:spcPts val="0"/>
                        </a:spcAft>
                      </a:pPr>
                      <a:r>
                        <a:rPr lang="en-ZA" sz="1100" dirty="0">
                          <a:solidFill>
                            <a:schemeClr val="tx1"/>
                          </a:solidFill>
                          <a:effectLst/>
                          <a:latin typeface="CIDFont+F1"/>
                          <a:ea typeface="CIDFont+F1"/>
                          <a:cs typeface="Times New Roman" panose="02020603050405020304" pitchFamily="18" charset="0"/>
                        </a:rPr>
                        <a:t>799</a:t>
                      </a:r>
                      <a:r>
                        <a:rPr lang="en-ZA" sz="1100" baseline="0" dirty="0">
                          <a:solidFill>
                            <a:schemeClr val="tx1"/>
                          </a:solidFill>
                          <a:effectLst/>
                          <a:latin typeface="CIDFont+F1"/>
                          <a:ea typeface="CIDFont+F1"/>
                          <a:cs typeface="Times New Roman" panose="02020603050405020304" pitchFamily="18" charset="0"/>
                        </a:rPr>
                        <a:t> 108</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7"/>
                  </a:ext>
                </a:extLst>
              </a:tr>
              <a:tr h="329243">
                <a:tc>
                  <a:txBody>
                    <a:bodyPr/>
                    <a:lstStyle/>
                    <a:p>
                      <a:pPr algn="l">
                        <a:lnSpc>
                          <a:spcPct val="115000"/>
                        </a:lnSpc>
                        <a:spcAft>
                          <a:spcPts val="0"/>
                        </a:spcAft>
                      </a:pPr>
                      <a:r>
                        <a:rPr lang="en-ZA" sz="1100">
                          <a:solidFill>
                            <a:schemeClr val="tx1"/>
                          </a:solidFill>
                          <a:effectLst/>
                          <a:latin typeface="CIDFont+F1"/>
                          <a:ea typeface="Times New Roman" panose="02020603050405020304" pitchFamily="18" charset="0"/>
                          <a:cs typeface="Times New Roman" panose="02020603050405020304" pitchFamily="18" charset="0"/>
                        </a:rPr>
                        <a:t>Contract (Levels &gt;13)</a:t>
                      </a:r>
                      <a:endParaRPr lang="en-ZA" sz="110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8</a:t>
                      </a:r>
                      <a:r>
                        <a:rPr lang="en-GB" sz="1100" baseline="0" dirty="0">
                          <a:solidFill>
                            <a:schemeClr val="tx1"/>
                          </a:solidFill>
                          <a:effectLst/>
                          <a:latin typeface="CIDFont+F1"/>
                          <a:ea typeface="CIDFont+F1"/>
                          <a:cs typeface="Times New Roman" panose="02020603050405020304" pitchFamily="18" charset="0"/>
                        </a:rPr>
                        <a:t> 161</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1000"/>
                        </a:spcAft>
                      </a:pPr>
                      <a:r>
                        <a:rPr lang="en-ZA" sz="1100" dirty="0">
                          <a:solidFill>
                            <a:schemeClr val="tx1"/>
                          </a:solidFill>
                          <a:effectLst/>
                          <a:latin typeface="CIDFont+F1"/>
                          <a:ea typeface="CIDFont+F1"/>
                          <a:cs typeface="Times New Roman" panose="02020603050405020304" pitchFamily="18" charset="0"/>
                        </a:rPr>
                        <a:t>1%</a:t>
                      </a:r>
                    </a:p>
                  </a:txBody>
                  <a:tcPr marL="51435" marR="51435" marT="0" marB="0" anchor="ctr"/>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4</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GB" sz="1100" dirty="0">
                          <a:solidFill>
                            <a:schemeClr val="tx1"/>
                          </a:solidFill>
                          <a:effectLst/>
                          <a:latin typeface="CIDFont+F1"/>
                          <a:ea typeface="CIDFont+F1"/>
                          <a:cs typeface="Times New Roman" panose="02020603050405020304" pitchFamily="18" charset="0"/>
                        </a:rPr>
                        <a:t>2</a:t>
                      </a:r>
                      <a:r>
                        <a:rPr lang="en-GB" sz="1100" baseline="0" dirty="0">
                          <a:solidFill>
                            <a:schemeClr val="tx1"/>
                          </a:solidFill>
                          <a:effectLst/>
                          <a:latin typeface="CIDFont+F1"/>
                          <a:ea typeface="CIDFont+F1"/>
                          <a:cs typeface="Times New Roman" panose="02020603050405020304" pitchFamily="18" charset="0"/>
                        </a:rPr>
                        <a:t> 040 373</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8"/>
                  </a:ext>
                </a:extLst>
              </a:tr>
              <a:tr h="329243">
                <a:tc>
                  <a:txBody>
                    <a:bodyPr/>
                    <a:lstStyle/>
                    <a:p>
                      <a:pPr algn="l">
                        <a:lnSpc>
                          <a:spcPct val="115000"/>
                        </a:lnSpc>
                        <a:spcAft>
                          <a:spcPts val="0"/>
                        </a:spcAft>
                      </a:pPr>
                      <a:r>
                        <a:rPr lang="en-ZA" sz="1100" b="1">
                          <a:solidFill>
                            <a:schemeClr val="tx1"/>
                          </a:solidFill>
                          <a:effectLst/>
                          <a:latin typeface="CIDFont+F1"/>
                          <a:ea typeface="Times New Roman" panose="02020603050405020304" pitchFamily="18" charset="0"/>
                          <a:cs typeface="Times New Roman" panose="02020603050405020304" pitchFamily="18" charset="0"/>
                        </a:rPr>
                        <a:t>TOTAL</a:t>
                      </a:r>
                      <a:endParaRPr lang="en-ZA" sz="110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ZA" sz="1100" b="1" dirty="0">
                          <a:solidFill>
                            <a:schemeClr val="tx1"/>
                          </a:solidFill>
                          <a:effectLst/>
                          <a:latin typeface="CIDFont+F1"/>
                          <a:ea typeface="CIDFont+F1"/>
                          <a:cs typeface="Times New Roman" panose="02020603050405020304" pitchFamily="18" charset="0"/>
                        </a:rPr>
                        <a:t>650</a:t>
                      </a:r>
                      <a:r>
                        <a:rPr lang="en-ZA" sz="1100" b="1" baseline="0" dirty="0">
                          <a:solidFill>
                            <a:schemeClr val="tx1"/>
                          </a:solidFill>
                          <a:effectLst/>
                          <a:latin typeface="CIDFont+F1"/>
                          <a:ea typeface="CIDFont+F1"/>
                          <a:cs typeface="Times New Roman" panose="02020603050405020304" pitchFamily="18" charset="0"/>
                        </a:rPr>
                        <a:t> 63</a:t>
                      </a:r>
                      <a:r>
                        <a:rPr lang="en-ZA" sz="1100" b="1" dirty="0">
                          <a:solidFill>
                            <a:schemeClr val="tx1"/>
                          </a:solidFill>
                          <a:effectLst/>
                          <a:latin typeface="CIDFont+F1"/>
                          <a:ea typeface="CIDFont+F1"/>
                          <a:cs typeface="Times New Roman" panose="02020603050405020304" pitchFamily="18" charset="0"/>
                        </a:rPr>
                        <a:t>1</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1000"/>
                        </a:spcAft>
                      </a:pPr>
                      <a:r>
                        <a:rPr lang="en-ZA" sz="1100" b="1" dirty="0">
                          <a:solidFill>
                            <a:schemeClr val="tx1"/>
                          </a:solidFill>
                          <a:effectLst/>
                          <a:latin typeface="CIDFont+F1"/>
                          <a:ea typeface="CIDFont+F1"/>
                          <a:cs typeface="Times New Roman" panose="02020603050405020304" pitchFamily="18" charset="0"/>
                        </a:rPr>
                        <a:t>100%</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ZA" sz="1100" b="1" dirty="0">
                          <a:solidFill>
                            <a:schemeClr val="tx1"/>
                          </a:solidFill>
                          <a:effectLst/>
                          <a:latin typeface="CIDFont+F1"/>
                          <a:ea typeface="CIDFont+F1"/>
                          <a:cs typeface="Times New Roman" panose="02020603050405020304" pitchFamily="18" charset="0"/>
                        </a:rPr>
                        <a:t>1 013</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tc>
                  <a:txBody>
                    <a:bodyPr/>
                    <a:lstStyle/>
                    <a:p>
                      <a:pPr algn="ctr">
                        <a:lnSpc>
                          <a:spcPct val="115000"/>
                        </a:lnSpc>
                        <a:spcAft>
                          <a:spcPts val="0"/>
                        </a:spcAft>
                      </a:pPr>
                      <a:r>
                        <a:rPr lang="en-ZA" sz="1100" b="1" dirty="0">
                          <a:solidFill>
                            <a:schemeClr val="tx1"/>
                          </a:solidFill>
                          <a:effectLst/>
                          <a:latin typeface="CIDFont+F1"/>
                          <a:ea typeface="CIDFont+F1"/>
                          <a:cs typeface="Times New Roman" panose="02020603050405020304" pitchFamily="18" charset="0"/>
                        </a:rPr>
                        <a:t>642</a:t>
                      </a:r>
                      <a:r>
                        <a:rPr lang="en-ZA" sz="1100" b="1" baseline="0" dirty="0">
                          <a:solidFill>
                            <a:schemeClr val="tx1"/>
                          </a:solidFill>
                          <a:effectLst/>
                          <a:latin typeface="CIDFont+F1"/>
                          <a:ea typeface="CIDFont+F1"/>
                          <a:cs typeface="Times New Roman" panose="02020603050405020304" pitchFamily="18" charset="0"/>
                        </a:rPr>
                        <a:t> 281</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509550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822" y="1522452"/>
            <a:ext cx="8665917" cy="3600325"/>
          </a:xfrm>
        </p:spPr>
        <p:txBody>
          <a:bodyPr/>
          <a:lstStyle/>
          <a:p>
            <a:r>
              <a:rPr lang="en-ZA" sz="1400" b="1" dirty="0"/>
              <a:t>Human Resources Oversight Statistics</a:t>
            </a:r>
          </a:p>
          <a:p>
            <a:pPr marL="214313" indent="-214313">
              <a:buFont typeface="Wingdings" panose="05000000000000000000" pitchFamily="2" charset="2"/>
              <a:buChar char="q"/>
            </a:pPr>
            <a:r>
              <a:rPr lang="en-ZA" sz="1400" dirty="0"/>
              <a:t>Salaries, Overtime, Home Owners Allowances and Medical Aid by programme (see table 3.1.3) </a:t>
            </a:r>
          </a:p>
          <a:p>
            <a:endParaRPr lang="en-ZA" sz="1400" dirty="0"/>
          </a:p>
          <a:p>
            <a:endParaRPr lang="en-ZA" sz="1400"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85</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a:xfrm>
            <a:off x="77582" y="857251"/>
            <a:ext cx="8960744" cy="665201"/>
          </a:xfrm>
        </p:spPr>
        <p:txBody>
          <a:bodyPr/>
          <a:lstStyle/>
          <a:p>
            <a:pPr algn="ctr"/>
            <a:r>
              <a:rPr lang="en-ZA" sz="3000" dirty="0"/>
              <a:t>PART D – HUMAN RESOURCES</a:t>
            </a:r>
          </a:p>
        </p:txBody>
      </p:sp>
      <p:graphicFrame>
        <p:nvGraphicFramePr>
          <p:cNvPr id="6" name="Table 5">
            <a:extLst>
              <a:ext uri="{FF2B5EF4-FFF2-40B4-BE49-F238E27FC236}">
                <a16:creationId xmlns:a16="http://schemas.microsoft.com/office/drawing/2014/main" xmlns="" id="{5FD1865B-3CA7-4C7F-A547-CA1AE88E88CD}"/>
              </a:ext>
            </a:extLst>
          </p:cNvPr>
          <p:cNvGraphicFramePr>
            <a:graphicFrameLocks noGrp="1"/>
          </p:cNvGraphicFramePr>
          <p:nvPr>
            <p:extLst>
              <p:ext uri="{D42A27DB-BD31-4B8C-83A1-F6EECF244321}">
                <p14:modId xmlns:p14="http://schemas.microsoft.com/office/powerpoint/2010/main" xmlns="" val="1297588005"/>
              </p:ext>
            </p:extLst>
          </p:nvPr>
        </p:nvGraphicFramePr>
        <p:xfrm>
          <a:off x="378822" y="2298509"/>
          <a:ext cx="8438608" cy="4206793"/>
        </p:xfrm>
        <a:graphic>
          <a:graphicData uri="http://schemas.openxmlformats.org/drawingml/2006/table">
            <a:tbl>
              <a:tblPr firstRow="1" firstCol="1" bandRow="1">
                <a:tableStyleId>{5C22544A-7EE6-4342-B048-85BDC9FD1C3A}</a:tableStyleId>
              </a:tblPr>
              <a:tblGrid>
                <a:gridCol w="1688526">
                  <a:extLst>
                    <a:ext uri="{9D8B030D-6E8A-4147-A177-3AD203B41FA5}">
                      <a16:colId xmlns:a16="http://schemas.microsoft.com/office/drawing/2014/main" xmlns="" val="2680196425"/>
                    </a:ext>
                  </a:extLst>
                </a:gridCol>
                <a:gridCol w="850300">
                  <a:extLst>
                    <a:ext uri="{9D8B030D-6E8A-4147-A177-3AD203B41FA5}">
                      <a16:colId xmlns:a16="http://schemas.microsoft.com/office/drawing/2014/main" xmlns="" val="660766952"/>
                    </a:ext>
                  </a:extLst>
                </a:gridCol>
                <a:gridCol w="765804">
                  <a:extLst>
                    <a:ext uri="{9D8B030D-6E8A-4147-A177-3AD203B41FA5}">
                      <a16:colId xmlns:a16="http://schemas.microsoft.com/office/drawing/2014/main" xmlns="" val="245317122"/>
                    </a:ext>
                  </a:extLst>
                </a:gridCol>
                <a:gridCol w="855663">
                  <a:extLst>
                    <a:ext uri="{9D8B030D-6E8A-4147-A177-3AD203B41FA5}">
                      <a16:colId xmlns:a16="http://schemas.microsoft.com/office/drawing/2014/main" xmlns="" val="1114274995"/>
                    </a:ext>
                  </a:extLst>
                </a:gridCol>
                <a:gridCol w="855663">
                  <a:extLst>
                    <a:ext uri="{9D8B030D-6E8A-4147-A177-3AD203B41FA5}">
                      <a16:colId xmlns:a16="http://schemas.microsoft.com/office/drawing/2014/main" xmlns="" val="3611927413"/>
                    </a:ext>
                  </a:extLst>
                </a:gridCol>
                <a:gridCol w="855663">
                  <a:extLst>
                    <a:ext uri="{9D8B030D-6E8A-4147-A177-3AD203B41FA5}">
                      <a16:colId xmlns:a16="http://schemas.microsoft.com/office/drawing/2014/main" xmlns="" val="3159140858"/>
                    </a:ext>
                  </a:extLst>
                </a:gridCol>
                <a:gridCol w="855663">
                  <a:extLst>
                    <a:ext uri="{9D8B030D-6E8A-4147-A177-3AD203B41FA5}">
                      <a16:colId xmlns:a16="http://schemas.microsoft.com/office/drawing/2014/main" xmlns="" val="2752351128"/>
                    </a:ext>
                  </a:extLst>
                </a:gridCol>
                <a:gridCol w="855663">
                  <a:extLst>
                    <a:ext uri="{9D8B030D-6E8A-4147-A177-3AD203B41FA5}">
                      <a16:colId xmlns:a16="http://schemas.microsoft.com/office/drawing/2014/main" xmlns="" val="1545499291"/>
                    </a:ext>
                  </a:extLst>
                </a:gridCol>
                <a:gridCol w="855663">
                  <a:extLst>
                    <a:ext uri="{9D8B030D-6E8A-4147-A177-3AD203B41FA5}">
                      <a16:colId xmlns:a16="http://schemas.microsoft.com/office/drawing/2014/main" xmlns="" val="3915201019"/>
                    </a:ext>
                  </a:extLst>
                </a:gridCol>
              </a:tblGrid>
              <a:tr h="544941">
                <a:tc rowSpan="2">
                  <a:txBody>
                    <a:bodyPr/>
                    <a:lstStyle/>
                    <a:p>
                      <a:pPr algn="l" rtl="0" fontAlgn="ctr"/>
                      <a:r>
                        <a:rPr lang="en-ZA" sz="1000" b="1" i="0" u="none" strike="noStrike">
                          <a:solidFill>
                            <a:srgbClr val="FFFFFF"/>
                          </a:solidFill>
                          <a:effectLst/>
                          <a:latin typeface="Arial" panose="020B0604020202020204" pitchFamily="34" charset="0"/>
                        </a:rPr>
                        <a:t>Programme</a:t>
                      </a:r>
                    </a:p>
                  </a:txBody>
                  <a:tcPr marL="7144" marR="7144" marT="7144" marB="0" anchor="ctr">
                    <a:solidFill>
                      <a:srgbClr val="00B050"/>
                    </a:solidFill>
                  </a:tcPr>
                </a:tc>
                <a:tc gridSpan="2">
                  <a:txBody>
                    <a:bodyPr/>
                    <a:lstStyle/>
                    <a:p>
                      <a:pPr algn="ctr" rtl="0" fontAlgn="ctr"/>
                      <a:r>
                        <a:rPr lang="en-ZA" sz="1000" b="1" i="0" u="none" strike="noStrike">
                          <a:solidFill>
                            <a:srgbClr val="FFFFFF"/>
                          </a:solidFill>
                          <a:effectLst/>
                          <a:latin typeface="Arial" panose="020B0604020202020204" pitchFamily="34" charset="0"/>
                        </a:rPr>
                        <a:t>Salaries</a:t>
                      </a:r>
                    </a:p>
                  </a:txBody>
                  <a:tcPr marL="7144" marR="7144" marT="7144" marB="0" anchor="ctr">
                    <a:solidFill>
                      <a:srgbClr val="00B050"/>
                    </a:solidFill>
                  </a:tcPr>
                </a:tc>
                <a:tc hMerge="1">
                  <a:txBody>
                    <a:bodyPr/>
                    <a:lstStyle/>
                    <a:p>
                      <a:endParaRPr lang="en-ZA"/>
                    </a:p>
                  </a:txBody>
                  <a:tcPr/>
                </a:tc>
                <a:tc gridSpan="2">
                  <a:txBody>
                    <a:bodyPr/>
                    <a:lstStyle/>
                    <a:p>
                      <a:pPr algn="ctr" rtl="0" fontAlgn="ctr"/>
                      <a:r>
                        <a:rPr lang="en-ZA" sz="1000" b="1" i="0" u="none" strike="noStrike">
                          <a:solidFill>
                            <a:srgbClr val="FFFFFF"/>
                          </a:solidFill>
                          <a:effectLst/>
                          <a:latin typeface="Arial" panose="020B0604020202020204" pitchFamily="34" charset="0"/>
                        </a:rPr>
                        <a:t>Overtime</a:t>
                      </a:r>
                    </a:p>
                  </a:txBody>
                  <a:tcPr marL="7144" marR="7144" marT="7144" marB="0" anchor="ctr">
                    <a:solidFill>
                      <a:srgbClr val="00B050"/>
                    </a:solidFill>
                  </a:tcPr>
                </a:tc>
                <a:tc hMerge="1">
                  <a:txBody>
                    <a:bodyPr/>
                    <a:lstStyle/>
                    <a:p>
                      <a:endParaRPr lang="en-ZA"/>
                    </a:p>
                  </a:txBody>
                  <a:tcPr/>
                </a:tc>
                <a:tc gridSpan="2">
                  <a:txBody>
                    <a:bodyPr/>
                    <a:lstStyle/>
                    <a:p>
                      <a:pPr algn="ctr" rtl="0" fontAlgn="ctr"/>
                      <a:r>
                        <a:rPr lang="en-ZA" sz="1000" b="1" i="0" u="none" strike="noStrike" dirty="0">
                          <a:solidFill>
                            <a:srgbClr val="FFFFFF"/>
                          </a:solidFill>
                          <a:effectLst/>
                          <a:latin typeface="Arial" panose="020B0604020202020204" pitchFamily="34" charset="0"/>
                        </a:rPr>
                        <a:t>Home Owners Allowance</a:t>
                      </a:r>
                    </a:p>
                  </a:txBody>
                  <a:tcPr marL="7144" marR="7144" marT="7144" marB="0" anchor="ctr">
                    <a:solidFill>
                      <a:srgbClr val="00B050"/>
                    </a:solidFill>
                  </a:tcPr>
                </a:tc>
                <a:tc hMerge="1">
                  <a:txBody>
                    <a:bodyPr/>
                    <a:lstStyle/>
                    <a:p>
                      <a:endParaRPr lang="en-ZA"/>
                    </a:p>
                  </a:txBody>
                  <a:tcPr/>
                </a:tc>
                <a:tc gridSpan="2">
                  <a:txBody>
                    <a:bodyPr/>
                    <a:lstStyle/>
                    <a:p>
                      <a:pPr algn="ctr" rtl="0" fontAlgn="ctr"/>
                      <a:r>
                        <a:rPr lang="en-ZA" sz="1000" b="1" i="0" u="none" strike="noStrike" dirty="0">
                          <a:solidFill>
                            <a:srgbClr val="FFFFFF"/>
                          </a:solidFill>
                          <a:effectLst/>
                          <a:latin typeface="Arial" panose="020B0604020202020204" pitchFamily="34" charset="0"/>
                        </a:rPr>
                        <a:t>Medical Aid</a:t>
                      </a:r>
                    </a:p>
                  </a:txBody>
                  <a:tcPr marL="7144" marR="7144" marT="7144" marB="0" anchor="ctr">
                    <a:solidFill>
                      <a:srgbClr val="00B050"/>
                    </a:solidFill>
                  </a:tcPr>
                </a:tc>
                <a:tc hMerge="1">
                  <a:txBody>
                    <a:bodyPr/>
                    <a:lstStyle/>
                    <a:p>
                      <a:endParaRPr lang="en-ZA"/>
                    </a:p>
                  </a:txBody>
                  <a:tcPr/>
                </a:tc>
                <a:extLst>
                  <a:ext uri="{0D108BD9-81ED-4DB2-BD59-A6C34878D82A}">
                    <a16:rowId xmlns:a16="http://schemas.microsoft.com/office/drawing/2014/main" xmlns="" val="2389227220"/>
                  </a:ext>
                </a:extLst>
              </a:tr>
              <a:tr h="1060922">
                <a:tc vMerge="1">
                  <a:txBody>
                    <a:bodyPr/>
                    <a:lstStyle/>
                    <a:p>
                      <a:endParaRPr lang="en-ZA"/>
                    </a:p>
                  </a:txBody>
                  <a:tcPr/>
                </a:tc>
                <a:tc>
                  <a:txBody>
                    <a:bodyPr/>
                    <a:lstStyle/>
                    <a:p>
                      <a:pPr algn="ctr" rtl="0" fontAlgn="ctr"/>
                      <a:r>
                        <a:rPr lang="en-ZA" sz="1000" b="1" i="0" u="none" strike="noStrike" dirty="0">
                          <a:solidFill>
                            <a:schemeClr val="tx1"/>
                          </a:solidFill>
                          <a:effectLst/>
                          <a:latin typeface="Arial" panose="020B0604020202020204" pitchFamily="34" charset="0"/>
                        </a:rPr>
                        <a:t>Salaries (R'000)</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Salaries as % of Personnel Cost</a:t>
                      </a:r>
                    </a:p>
                  </a:txBody>
                  <a:tcPr marL="7144" marR="7144" marT="7144" marB="0" anchor="ctr"/>
                </a:tc>
                <a:tc>
                  <a:txBody>
                    <a:bodyPr/>
                    <a:lstStyle/>
                    <a:p>
                      <a:pPr algn="ctr" rtl="0" fontAlgn="ctr"/>
                      <a:r>
                        <a:rPr lang="en-ZA" sz="1000" b="1" i="0" u="none" strike="noStrike">
                          <a:solidFill>
                            <a:schemeClr val="tx1"/>
                          </a:solidFill>
                          <a:effectLst/>
                          <a:latin typeface="Arial" panose="020B0604020202020204" pitchFamily="34" charset="0"/>
                        </a:rPr>
                        <a:t>Overtime (R'000)</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Overtime as % of Personnel Cost</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HOA (R'000)</a:t>
                      </a:r>
                    </a:p>
                  </a:txBody>
                  <a:tcPr marL="7144" marR="7144" marT="7144" marB="0" anchor="ctr"/>
                </a:tc>
                <a:tc>
                  <a:txBody>
                    <a:bodyPr/>
                    <a:lstStyle/>
                    <a:p>
                      <a:pPr algn="ctr" rtl="0" fontAlgn="ctr"/>
                      <a:r>
                        <a:rPr lang="en-ZA" sz="1000" b="1" i="0" u="none" strike="noStrike">
                          <a:solidFill>
                            <a:schemeClr val="tx1"/>
                          </a:solidFill>
                          <a:effectLst/>
                          <a:latin typeface="Arial" panose="020B0604020202020204" pitchFamily="34" charset="0"/>
                        </a:rPr>
                        <a:t>HOA as % of Personnel Cost</a:t>
                      </a:r>
                    </a:p>
                  </a:txBody>
                  <a:tcPr marL="7144" marR="7144" marT="7144" marB="0" anchor="ctr"/>
                </a:tc>
                <a:tc>
                  <a:txBody>
                    <a:bodyPr/>
                    <a:lstStyle/>
                    <a:p>
                      <a:pPr algn="ctr" rtl="0" fontAlgn="ctr"/>
                      <a:r>
                        <a:rPr lang="en-ZA" sz="1000" b="1" i="0" u="none" strike="noStrike">
                          <a:solidFill>
                            <a:schemeClr val="tx1"/>
                          </a:solidFill>
                          <a:effectLst/>
                          <a:latin typeface="Arial" panose="020B0604020202020204" pitchFamily="34" charset="0"/>
                        </a:rPr>
                        <a:t>Medical Ass. (R'000)</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Medical Ass. as % of Personnel Cost</a:t>
                      </a:r>
                    </a:p>
                  </a:txBody>
                  <a:tcPr marL="7144" marR="7144" marT="7144" marB="0" anchor="ctr"/>
                </a:tc>
                <a:extLst>
                  <a:ext uri="{0D108BD9-81ED-4DB2-BD59-A6C34878D82A}">
                    <a16:rowId xmlns:a16="http://schemas.microsoft.com/office/drawing/2014/main" xmlns="" val="2201306828"/>
                  </a:ext>
                </a:extLst>
              </a:tr>
              <a:tr h="517386">
                <a:tc>
                  <a:txBody>
                    <a:bodyPr/>
                    <a:lstStyle/>
                    <a:p>
                      <a:pPr algn="l" rtl="0" fontAlgn="ctr"/>
                      <a:r>
                        <a:rPr lang="en-ZA" sz="1000" b="1" i="0" u="none" strike="noStrike" dirty="0">
                          <a:solidFill>
                            <a:srgbClr val="FFFFFF"/>
                          </a:solidFill>
                          <a:effectLst/>
                          <a:latin typeface="Arial" panose="020B0604020202020204" pitchFamily="34" charset="0"/>
                        </a:rPr>
                        <a:t>DMR: ADMINISTRATION</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167 604</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87%</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4 823</a:t>
                      </a:r>
                    </a:p>
                  </a:txBody>
                  <a:tcPr marL="7144" marR="7144" marT="7144" marB="0" anchor="ctr"/>
                </a:tc>
                <a:tc>
                  <a:txBody>
                    <a:bodyPr/>
                    <a:lstStyle/>
                    <a:p>
                      <a:pPr algn="ctr" rtl="0" fontAlgn="ctr"/>
                      <a:r>
                        <a:rPr lang="en-GB" sz="1000" b="0" i="0" u="none" strike="noStrike" dirty="0">
                          <a:solidFill>
                            <a:schemeClr val="tx1"/>
                          </a:solidFill>
                          <a:effectLst/>
                          <a:latin typeface="Arial" panose="020B0604020202020204" pitchFamily="34" charset="0"/>
                        </a:rPr>
                        <a:t>3</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4</a:t>
                      </a:r>
                      <a:r>
                        <a:rPr lang="en-ZA" sz="1000" b="0" i="0" u="none" strike="noStrike" baseline="0" dirty="0">
                          <a:solidFill>
                            <a:schemeClr val="tx1"/>
                          </a:solidFill>
                          <a:effectLst/>
                          <a:latin typeface="Arial" panose="020B0604020202020204" pitchFamily="34" charset="0"/>
                        </a:rPr>
                        <a:t> 794</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3%</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8</a:t>
                      </a:r>
                      <a:r>
                        <a:rPr lang="en-ZA" sz="1000" b="0" i="0" u="none" strike="noStrike" baseline="0" dirty="0">
                          <a:solidFill>
                            <a:schemeClr val="tx1"/>
                          </a:solidFill>
                          <a:effectLst/>
                          <a:latin typeface="Arial" panose="020B0604020202020204" pitchFamily="34" charset="0"/>
                        </a:rPr>
                        <a:t> 068</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4%</a:t>
                      </a:r>
                    </a:p>
                  </a:txBody>
                  <a:tcPr marL="7144" marR="7144" marT="7144" marB="0" anchor="ctr"/>
                </a:tc>
                <a:extLst>
                  <a:ext uri="{0D108BD9-81ED-4DB2-BD59-A6C34878D82A}">
                    <a16:rowId xmlns:a16="http://schemas.microsoft.com/office/drawing/2014/main" xmlns="" val="3852525214"/>
                  </a:ext>
                </a:extLst>
              </a:tr>
              <a:tr h="517386">
                <a:tc>
                  <a:txBody>
                    <a:bodyPr/>
                    <a:lstStyle/>
                    <a:p>
                      <a:pPr algn="l" rtl="0" fontAlgn="ctr"/>
                      <a:r>
                        <a:rPr lang="en-ZA" sz="1000" b="1" i="0" u="none" strike="noStrike" dirty="0">
                          <a:solidFill>
                            <a:srgbClr val="FFFFFF"/>
                          </a:solidFill>
                          <a:effectLst/>
                          <a:latin typeface="Arial" panose="020B0604020202020204" pitchFamily="34" charset="0"/>
                        </a:rPr>
                        <a:t>DMR: MINE HEALTH AND SAFETY</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162</a:t>
                      </a:r>
                      <a:r>
                        <a:rPr lang="en-ZA" sz="1000" b="1" i="0" u="none" strike="noStrike" baseline="0" dirty="0">
                          <a:solidFill>
                            <a:schemeClr val="tx1"/>
                          </a:solidFill>
                          <a:effectLst/>
                          <a:latin typeface="Arial" panose="020B0604020202020204" pitchFamily="34" charset="0"/>
                        </a:rPr>
                        <a:t> 737</a:t>
                      </a:r>
                      <a:endParaRPr lang="en-ZA" sz="1000" b="1"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88%</a:t>
                      </a:r>
                    </a:p>
                  </a:txBody>
                  <a:tcPr marL="7144" marR="7144" marT="7144" marB="0" anchor="ctr"/>
                </a:tc>
                <a:tc>
                  <a:txBody>
                    <a:bodyPr/>
                    <a:lstStyle/>
                    <a:p>
                      <a:pPr algn="ctr" rtl="0" fontAlgn="ctr"/>
                      <a:r>
                        <a:rPr lang="en-GB" sz="1000" b="0" i="0" u="none" strike="noStrike" dirty="0">
                          <a:solidFill>
                            <a:schemeClr val="tx1"/>
                          </a:solidFill>
                          <a:effectLst/>
                          <a:latin typeface="Arial" panose="020B0604020202020204" pitchFamily="34" charset="0"/>
                        </a:rPr>
                        <a:t>163</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0</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2</a:t>
                      </a:r>
                      <a:r>
                        <a:rPr lang="en-ZA" sz="1000" b="0" i="0" u="none" strike="noStrike" baseline="0" dirty="0">
                          <a:solidFill>
                            <a:schemeClr val="tx1"/>
                          </a:solidFill>
                          <a:effectLst/>
                          <a:latin typeface="Arial" panose="020B0604020202020204" pitchFamily="34" charset="0"/>
                        </a:rPr>
                        <a:t> 654</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1%</a:t>
                      </a:r>
                    </a:p>
                  </a:txBody>
                  <a:tcPr marL="7144" marR="7144" marT="7144" marB="0" anchor="ctr"/>
                </a:tc>
                <a:tc>
                  <a:txBody>
                    <a:bodyPr/>
                    <a:lstStyle/>
                    <a:p>
                      <a:pPr algn="ctr" rtl="0" fontAlgn="ctr"/>
                      <a:r>
                        <a:rPr lang="en-GB" sz="1000" b="0" i="0" u="none" strike="noStrike" dirty="0">
                          <a:solidFill>
                            <a:schemeClr val="tx1"/>
                          </a:solidFill>
                          <a:effectLst/>
                          <a:latin typeface="Arial" panose="020B0604020202020204" pitchFamily="34" charset="0"/>
                        </a:rPr>
                        <a:t>5</a:t>
                      </a:r>
                      <a:r>
                        <a:rPr lang="en-GB" sz="1000" b="0" i="0" u="none" strike="noStrike" baseline="0" dirty="0">
                          <a:solidFill>
                            <a:schemeClr val="tx1"/>
                          </a:solidFill>
                          <a:effectLst/>
                          <a:latin typeface="Arial" panose="020B0604020202020204" pitchFamily="34" charset="0"/>
                        </a:rPr>
                        <a:t> 122</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3%</a:t>
                      </a:r>
                    </a:p>
                  </a:txBody>
                  <a:tcPr marL="7144" marR="7144" marT="7144" marB="0" anchor="ctr"/>
                </a:tc>
                <a:extLst>
                  <a:ext uri="{0D108BD9-81ED-4DB2-BD59-A6C34878D82A}">
                    <a16:rowId xmlns:a16="http://schemas.microsoft.com/office/drawing/2014/main" xmlns="" val="3784083375"/>
                  </a:ext>
                </a:extLst>
              </a:tr>
              <a:tr h="517386">
                <a:tc>
                  <a:txBody>
                    <a:bodyPr/>
                    <a:lstStyle/>
                    <a:p>
                      <a:pPr algn="l" rtl="0" fontAlgn="ctr"/>
                      <a:r>
                        <a:rPr lang="en-ZA" sz="1000" b="1" i="0" u="none" strike="noStrike" dirty="0">
                          <a:solidFill>
                            <a:srgbClr val="FFFFFF"/>
                          </a:solidFill>
                          <a:effectLst/>
                          <a:latin typeface="Arial" panose="020B0604020202020204" pitchFamily="34" charset="0"/>
                        </a:rPr>
                        <a:t>DMR: MINERAL REGULATION</a:t>
                      </a:r>
                    </a:p>
                  </a:txBody>
                  <a:tcPr marL="7144" marR="7144" marT="7144" marB="0" anchor="ctr"/>
                </a:tc>
                <a:tc>
                  <a:txBody>
                    <a:bodyPr/>
                    <a:lstStyle/>
                    <a:p>
                      <a:pPr algn="ctr" rtl="0" fontAlgn="ctr"/>
                      <a:r>
                        <a:rPr lang="en-GB" sz="1000" b="1" i="0" u="none" strike="noStrike" dirty="0">
                          <a:solidFill>
                            <a:schemeClr val="tx1"/>
                          </a:solidFill>
                          <a:effectLst/>
                          <a:latin typeface="Arial" panose="020B0604020202020204" pitchFamily="34" charset="0"/>
                        </a:rPr>
                        <a:t>60</a:t>
                      </a:r>
                      <a:r>
                        <a:rPr lang="en-GB" sz="1000" b="1" i="0" u="none" strike="noStrike" baseline="0" dirty="0">
                          <a:solidFill>
                            <a:schemeClr val="tx1"/>
                          </a:solidFill>
                          <a:effectLst/>
                          <a:latin typeface="Arial" panose="020B0604020202020204" pitchFamily="34" charset="0"/>
                        </a:rPr>
                        <a:t> 995</a:t>
                      </a:r>
                      <a:endParaRPr lang="en-ZA" sz="1000" b="1"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87%</a:t>
                      </a:r>
                    </a:p>
                  </a:txBody>
                  <a:tcPr marL="7144" marR="7144" marT="7144" marB="0" anchor="ctr"/>
                </a:tc>
                <a:tc>
                  <a:txBody>
                    <a:bodyPr/>
                    <a:lstStyle/>
                    <a:p>
                      <a:pPr algn="ctr" rtl="0" fontAlgn="ctr"/>
                      <a:r>
                        <a:rPr lang="en-GB" sz="1000" b="0" i="0" u="none" strike="noStrike" dirty="0">
                          <a:solidFill>
                            <a:schemeClr val="tx1"/>
                          </a:solidFill>
                          <a:effectLst/>
                          <a:latin typeface="Arial" panose="020B0604020202020204" pitchFamily="34" charset="0"/>
                        </a:rPr>
                        <a:t>36</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0</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1</a:t>
                      </a:r>
                      <a:r>
                        <a:rPr lang="en-ZA" sz="1000" b="0" i="0" u="none" strike="noStrike" baseline="0" dirty="0">
                          <a:solidFill>
                            <a:schemeClr val="tx1"/>
                          </a:solidFill>
                          <a:effectLst/>
                          <a:latin typeface="Arial" panose="020B0604020202020204" pitchFamily="34" charset="0"/>
                        </a:rPr>
                        <a:t> 426</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2%</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2</a:t>
                      </a:r>
                      <a:r>
                        <a:rPr lang="en-ZA" sz="1000" b="0" i="0" u="none" strike="noStrike" baseline="0" dirty="0">
                          <a:solidFill>
                            <a:schemeClr val="tx1"/>
                          </a:solidFill>
                          <a:effectLst/>
                          <a:latin typeface="Arial" panose="020B0604020202020204" pitchFamily="34" charset="0"/>
                        </a:rPr>
                        <a:t> 382</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a:solidFill>
                            <a:schemeClr val="tx1"/>
                          </a:solidFill>
                          <a:effectLst/>
                          <a:latin typeface="Arial" panose="020B0604020202020204" pitchFamily="34" charset="0"/>
                        </a:rPr>
                        <a:t>3%</a:t>
                      </a:r>
                    </a:p>
                  </a:txBody>
                  <a:tcPr marL="7144" marR="7144" marT="7144" marB="0" anchor="ctr"/>
                </a:tc>
                <a:extLst>
                  <a:ext uri="{0D108BD9-81ED-4DB2-BD59-A6C34878D82A}">
                    <a16:rowId xmlns:a16="http://schemas.microsoft.com/office/drawing/2014/main" xmlns="" val="11796812"/>
                  </a:ext>
                </a:extLst>
              </a:tr>
              <a:tr h="784664">
                <a:tc>
                  <a:txBody>
                    <a:bodyPr/>
                    <a:lstStyle/>
                    <a:p>
                      <a:pPr algn="l" rtl="0" fontAlgn="ctr"/>
                      <a:r>
                        <a:rPr lang="en-ZA" sz="1000" b="1" i="0" u="none" strike="noStrike">
                          <a:solidFill>
                            <a:srgbClr val="FFFFFF"/>
                          </a:solidFill>
                          <a:effectLst/>
                          <a:latin typeface="Arial" panose="020B0604020202020204" pitchFamily="34" charset="0"/>
                        </a:rPr>
                        <a:t>DMR: MINERAL POLICY AND PROMOTION</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175</a:t>
                      </a:r>
                      <a:r>
                        <a:rPr lang="en-ZA" sz="1000" b="1" i="0" u="none" strike="noStrike" baseline="0" dirty="0">
                          <a:solidFill>
                            <a:schemeClr val="tx1"/>
                          </a:solidFill>
                          <a:effectLst/>
                          <a:latin typeface="Arial" panose="020B0604020202020204" pitchFamily="34" charset="0"/>
                        </a:rPr>
                        <a:t> 587</a:t>
                      </a:r>
                      <a:endParaRPr lang="en-ZA" sz="1000" b="1"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86%</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110</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0</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4</a:t>
                      </a:r>
                      <a:r>
                        <a:rPr lang="en-ZA" sz="1000" b="0" i="0" u="none" strike="noStrike" baseline="0" dirty="0">
                          <a:solidFill>
                            <a:schemeClr val="tx1"/>
                          </a:solidFill>
                          <a:effectLst/>
                          <a:latin typeface="Arial" panose="020B0604020202020204" pitchFamily="34" charset="0"/>
                        </a:rPr>
                        <a:t> 818</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2%</a:t>
                      </a:r>
                    </a:p>
                  </a:txBody>
                  <a:tcPr marL="7144" marR="7144" marT="7144" marB="0" anchor="ctr"/>
                </a:tc>
                <a:tc>
                  <a:txBody>
                    <a:bodyPr/>
                    <a:lstStyle/>
                    <a:p>
                      <a:pPr algn="ctr" rtl="0" fontAlgn="ctr"/>
                      <a:r>
                        <a:rPr lang="en-GB" sz="1000" b="0" i="0" u="none" strike="noStrike" dirty="0">
                          <a:solidFill>
                            <a:schemeClr val="tx1"/>
                          </a:solidFill>
                          <a:effectLst/>
                          <a:latin typeface="Arial" panose="020B0604020202020204" pitchFamily="34" charset="0"/>
                        </a:rPr>
                        <a:t>10</a:t>
                      </a:r>
                      <a:r>
                        <a:rPr lang="en-GB" sz="1000" b="0" i="0" u="none" strike="noStrike" baseline="0" dirty="0">
                          <a:solidFill>
                            <a:schemeClr val="tx1"/>
                          </a:solidFill>
                          <a:effectLst/>
                          <a:latin typeface="Arial" panose="020B0604020202020204" pitchFamily="34" charset="0"/>
                        </a:rPr>
                        <a:t> 341</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5%</a:t>
                      </a:r>
                    </a:p>
                  </a:txBody>
                  <a:tcPr marL="7144" marR="7144" marT="7144" marB="0" anchor="ctr"/>
                </a:tc>
                <a:extLst>
                  <a:ext uri="{0D108BD9-81ED-4DB2-BD59-A6C34878D82A}">
                    <a16:rowId xmlns:a16="http://schemas.microsoft.com/office/drawing/2014/main" xmlns="" val="1919563192"/>
                  </a:ext>
                </a:extLst>
              </a:tr>
              <a:tr h="264108">
                <a:tc>
                  <a:txBody>
                    <a:bodyPr/>
                    <a:lstStyle/>
                    <a:p>
                      <a:pPr algn="l" rtl="0" fontAlgn="ctr"/>
                      <a:r>
                        <a:rPr lang="en-ZA" sz="1000" b="1" i="0" u="none" strike="noStrike" dirty="0">
                          <a:solidFill>
                            <a:srgbClr val="FFFFFF"/>
                          </a:solidFill>
                          <a:effectLst/>
                          <a:latin typeface="Arial" panose="020B0604020202020204" pitchFamily="34" charset="0"/>
                        </a:rPr>
                        <a:t>TOTAL</a:t>
                      </a:r>
                    </a:p>
                  </a:txBody>
                  <a:tcPr marL="7144" marR="7144" marT="7144" marB="0" anchor="ctr"/>
                </a:tc>
                <a:tc>
                  <a:txBody>
                    <a:bodyPr/>
                    <a:lstStyle/>
                    <a:p>
                      <a:pPr algn="ctr" rtl="0" fontAlgn="ctr"/>
                      <a:r>
                        <a:rPr lang="en-ZA" sz="1000" b="1" i="0" u="none" strike="noStrike" dirty="0">
                          <a:solidFill>
                            <a:schemeClr val="tx1"/>
                          </a:solidFill>
                          <a:effectLst/>
                          <a:latin typeface="Arial" panose="020B0604020202020204" pitchFamily="34" charset="0"/>
                        </a:rPr>
                        <a:t>566</a:t>
                      </a:r>
                      <a:r>
                        <a:rPr lang="en-ZA" sz="1000" b="1" i="0" u="none" strike="noStrike" baseline="0" dirty="0">
                          <a:solidFill>
                            <a:schemeClr val="tx1"/>
                          </a:solidFill>
                          <a:effectLst/>
                          <a:latin typeface="Arial" panose="020B0604020202020204" pitchFamily="34" charset="0"/>
                        </a:rPr>
                        <a:t> 923</a:t>
                      </a:r>
                      <a:endParaRPr lang="en-ZA" sz="1000" b="1"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87%</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5</a:t>
                      </a:r>
                      <a:r>
                        <a:rPr lang="en-ZA" sz="1000" b="0" i="0" u="none" strike="noStrike" baseline="0" dirty="0">
                          <a:solidFill>
                            <a:schemeClr val="tx1"/>
                          </a:solidFill>
                          <a:effectLst/>
                          <a:latin typeface="Arial" panose="020B0604020202020204" pitchFamily="34" charset="0"/>
                        </a:rPr>
                        <a:t> 132</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1</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13</a:t>
                      </a:r>
                      <a:r>
                        <a:rPr lang="en-ZA" sz="1000" b="0" i="0" u="none" strike="noStrike" baseline="0" dirty="0">
                          <a:solidFill>
                            <a:schemeClr val="tx1"/>
                          </a:solidFill>
                          <a:effectLst/>
                          <a:latin typeface="Arial" panose="020B0604020202020204" pitchFamily="34" charset="0"/>
                        </a:rPr>
                        <a:t> </a:t>
                      </a:r>
                      <a:r>
                        <a:rPr lang="en-ZA" sz="1000" b="0" i="0" u="none" strike="noStrike" dirty="0">
                          <a:solidFill>
                            <a:schemeClr val="tx1"/>
                          </a:solidFill>
                          <a:effectLst/>
                          <a:latin typeface="Arial" panose="020B0604020202020204" pitchFamily="34" charset="0"/>
                        </a:rPr>
                        <a:t>692</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2%</a:t>
                      </a: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25</a:t>
                      </a:r>
                      <a:r>
                        <a:rPr lang="en-ZA" sz="1000" b="0" i="0" u="none" strike="noStrike" baseline="0" dirty="0">
                          <a:solidFill>
                            <a:schemeClr val="tx1"/>
                          </a:solidFill>
                          <a:effectLst/>
                          <a:latin typeface="Arial" panose="020B0604020202020204" pitchFamily="34" charset="0"/>
                        </a:rPr>
                        <a:t> 913</a:t>
                      </a:r>
                      <a:endParaRPr lang="en-ZA" sz="10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rtl="0" fontAlgn="ctr"/>
                      <a:r>
                        <a:rPr lang="en-ZA" sz="1000" b="0" i="0" u="none" strike="noStrike" dirty="0">
                          <a:solidFill>
                            <a:schemeClr val="tx1"/>
                          </a:solidFill>
                          <a:effectLst/>
                          <a:latin typeface="Arial" panose="020B0604020202020204" pitchFamily="34" charset="0"/>
                        </a:rPr>
                        <a:t>4%</a:t>
                      </a:r>
                    </a:p>
                  </a:txBody>
                  <a:tcPr marL="7144" marR="7144" marT="7144" marB="0" anchor="ctr"/>
                </a:tc>
                <a:extLst>
                  <a:ext uri="{0D108BD9-81ED-4DB2-BD59-A6C34878D82A}">
                    <a16:rowId xmlns:a16="http://schemas.microsoft.com/office/drawing/2014/main" xmlns="" val="1793291445"/>
                  </a:ext>
                </a:extLst>
              </a:tr>
            </a:tbl>
          </a:graphicData>
        </a:graphic>
      </p:graphicFrame>
    </p:spTree>
    <p:extLst>
      <p:ext uri="{BB962C8B-B14F-4D97-AF65-F5344CB8AC3E}">
        <p14:creationId xmlns:p14="http://schemas.microsoft.com/office/powerpoint/2010/main" xmlns="" val="1707826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446" y="1624606"/>
            <a:ext cx="8843554" cy="3559586"/>
          </a:xfrm>
        </p:spPr>
        <p:txBody>
          <a:bodyPr/>
          <a:lstStyle/>
          <a:p>
            <a:r>
              <a:rPr lang="en-ZA" sz="1400" dirty="0"/>
              <a:t>Human Resources Oversight Statistics</a:t>
            </a:r>
          </a:p>
          <a:p>
            <a:pPr marL="214313" indent="-214313">
              <a:buFont typeface="Wingdings" panose="05000000000000000000" pitchFamily="2" charset="2"/>
              <a:buChar char="q"/>
            </a:pPr>
            <a:r>
              <a:rPr lang="en-ZA" sz="1400" dirty="0"/>
              <a:t>Vacancy rate as at 31 March 2020,  </a:t>
            </a:r>
            <a:r>
              <a:rPr lang="en-ZA" sz="1400" b="1" dirty="0"/>
              <a:t>Target ≤ 10% Vacancy Rate</a:t>
            </a:r>
            <a:r>
              <a:rPr lang="en-ZA" sz="1400" dirty="0"/>
              <a:t>. The Department Vacancy rate was better than the allowed maximum of 10%</a:t>
            </a:r>
          </a:p>
          <a:p>
            <a:pPr marL="214313" indent="-214313">
              <a:buFont typeface="Wingdings" panose="05000000000000000000" pitchFamily="2" charset="2"/>
              <a:buChar char="q"/>
            </a:pPr>
            <a:r>
              <a:rPr lang="en-ZA" sz="1400" dirty="0"/>
              <a:t>The reported 6% vacancy rate was in senior management  service (12%), middle management (7%), Highly skilled  (4%) and Skilled (4%) (see table 3.2.2)  </a:t>
            </a:r>
          </a:p>
          <a:p>
            <a:endParaRPr lang="en-ZA" sz="1400" dirty="0"/>
          </a:p>
          <a:p>
            <a:endParaRPr lang="en-ZA" sz="1400"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86</a:t>
            </a:fld>
            <a:endParaRPr lang="en-ZA" dirty="0"/>
          </a:p>
        </p:txBody>
      </p:sp>
      <p:sp>
        <p:nvSpPr>
          <p:cNvPr id="4" name="Title 3">
            <a:extLst>
              <a:ext uri="{FF2B5EF4-FFF2-40B4-BE49-F238E27FC236}">
                <a16:creationId xmlns:a16="http://schemas.microsoft.com/office/drawing/2014/main" xmlns="" id="{5ABCB8BA-263F-40FC-972E-9166A85267C6}"/>
              </a:ext>
            </a:extLst>
          </p:cNvPr>
          <p:cNvSpPr>
            <a:spLocks noGrp="1"/>
          </p:cNvSpPr>
          <p:nvPr>
            <p:ph type="title"/>
          </p:nvPr>
        </p:nvSpPr>
        <p:spPr/>
        <p:txBody>
          <a:bodyPr/>
          <a:lstStyle/>
          <a:p>
            <a:pPr algn="ctr"/>
            <a:r>
              <a:rPr lang="en-ZA" sz="3000" dirty="0">
                <a:solidFill>
                  <a:schemeClr val="bg1"/>
                </a:solidFill>
              </a:rPr>
              <a:t>PART D – HUMAN RESOURCES</a:t>
            </a:r>
          </a:p>
        </p:txBody>
      </p:sp>
      <p:graphicFrame>
        <p:nvGraphicFramePr>
          <p:cNvPr id="5" name="Table 4"/>
          <p:cNvGraphicFramePr>
            <a:graphicFrameLocks noGrp="1"/>
          </p:cNvGraphicFramePr>
          <p:nvPr>
            <p:extLst>
              <p:ext uri="{D42A27DB-BD31-4B8C-83A1-F6EECF244321}">
                <p14:modId xmlns:p14="http://schemas.microsoft.com/office/powerpoint/2010/main" xmlns="" val="524435093"/>
              </p:ext>
            </p:extLst>
          </p:nvPr>
        </p:nvGraphicFramePr>
        <p:xfrm>
          <a:off x="299650" y="3193949"/>
          <a:ext cx="8556967" cy="3249723"/>
        </p:xfrm>
        <a:graphic>
          <a:graphicData uri="http://schemas.openxmlformats.org/drawingml/2006/table">
            <a:tbl>
              <a:tblPr firstRow="1" bandRow="1">
                <a:tableStyleId>{5C22544A-7EE6-4342-B048-85BDC9FD1C3A}</a:tableStyleId>
              </a:tblPr>
              <a:tblGrid>
                <a:gridCol w="1892042">
                  <a:extLst>
                    <a:ext uri="{9D8B030D-6E8A-4147-A177-3AD203B41FA5}">
                      <a16:colId xmlns:a16="http://schemas.microsoft.com/office/drawing/2014/main" xmlns="" val="20000"/>
                    </a:ext>
                  </a:extLst>
                </a:gridCol>
                <a:gridCol w="1936885">
                  <a:extLst>
                    <a:ext uri="{9D8B030D-6E8A-4147-A177-3AD203B41FA5}">
                      <a16:colId xmlns:a16="http://schemas.microsoft.com/office/drawing/2014/main" xmlns="" val="20001"/>
                    </a:ext>
                  </a:extLst>
                </a:gridCol>
                <a:gridCol w="1761565">
                  <a:extLst>
                    <a:ext uri="{9D8B030D-6E8A-4147-A177-3AD203B41FA5}">
                      <a16:colId xmlns:a16="http://schemas.microsoft.com/office/drawing/2014/main" xmlns="" val="20002"/>
                    </a:ext>
                  </a:extLst>
                </a:gridCol>
                <a:gridCol w="1255082">
                  <a:extLst>
                    <a:ext uri="{9D8B030D-6E8A-4147-A177-3AD203B41FA5}">
                      <a16:colId xmlns:a16="http://schemas.microsoft.com/office/drawing/2014/main" xmlns="" val="20003"/>
                    </a:ext>
                  </a:extLst>
                </a:gridCol>
                <a:gridCol w="1711393">
                  <a:extLst>
                    <a:ext uri="{9D8B030D-6E8A-4147-A177-3AD203B41FA5}">
                      <a16:colId xmlns:a16="http://schemas.microsoft.com/office/drawing/2014/main" xmlns="" val="20004"/>
                    </a:ext>
                  </a:extLst>
                </a:gridCol>
              </a:tblGrid>
              <a:tr h="729530">
                <a:tc>
                  <a:txBody>
                    <a:bodyPr/>
                    <a:lstStyle/>
                    <a:p>
                      <a:pPr algn="ctr">
                        <a:lnSpc>
                          <a:spcPct val="115000"/>
                        </a:lnSpc>
                        <a:spcAft>
                          <a:spcPts val="0"/>
                        </a:spcAft>
                      </a:pPr>
                      <a:r>
                        <a:rPr lang="en-ZA" sz="1100" b="1" dirty="0">
                          <a:solidFill>
                            <a:schemeClr val="tx1"/>
                          </a:solidFill>
                          <a:effectLst/>
                          <a:latin typeface="CIDFont+F1"/>
                          <a:ea typeface="Times New Roman" panose="02020603050405020304" pitchFamily="18" charset="0"/>
                          <a:cs typeface="Times New Roman" panose="02020603050405020304" pitchFamily="18" charset="0"/>
                        </a:rPr>
                        <a:t>Programme</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solidFill>
                      <a:srgbClr val="00B050"/>
                    </a:solidFill>
                  </a:tcPr>
                </a:tc>
                <a:tc>
                  <a:txBody>
                    <a:bodyPr/>
                    <a:lstStyle/>
                    <a:p>
                      <a:pPr algn="ctr">
                        <a:lnSpc>
                          <a:spcPct val="115000"/>
                        </a:lnSpc>
                        <a:spcAft>
                          <a:spcPts val="0"/>
                        </a:spcAft>
                      </a:pPr>
                      <a:r>
                        <a:rPr lang="en-ZA" sz="1100" b="1">
                          <a:solidFill>
                            <a:schemeClr val="tx1"/>
                          </a:solidFill>
                          <a:effectLst/>
                          <a:latin typeface="CIDFont+F1"/>
                          <a:ea typeface="Times New Roman" panose="02020603050405020304" pitchFamily="18" charset="0"/>
                          <a:cs typeface="Times New Roman" panose="02020603050405020304" pitchFamily="18" charset="0"/>
                        </a:rPr>
                        <a:t>Number of Posts on approved establishment</a:t>
                      </a:r>
                      <a:endParaRPr lang="en-ZA" sz="1100">
                        <a:solidFill>
                          <a:schemeClr val="tx1"/>
                        </a:solidFill>
                        <a:effectLst/>
                        <a:latin typeface="CIDFont+F1"/>
                        <a:ea typeface="CIDFont+F1"/>
                        <a:cs typeface="Times New Roman" panose="02020603050405020304" pitchFamily="18" charset="0"/>
                      </a:endParaRPr>
                    </a:p>
                  </a:txBody>
                  <a:tcPr marL="51435" marR="51435" marT="0" marB="0" anchor="ctr">
                    <a:solidFill>
                      <a:srgbClr val="00B050"/>
                    </a:solidFill>
                  </a:tcPr>
                </a:tc>
                <a:tc>
                  <a:txBody>
                    <a:bodyPr/>
                    <a:lstStyle/>
                    <a:p>
                      <a:pPr algn="ctr">
                        <a:lnSpc>
                          <a:spcPct val="115000"/>
                        </a:lnSpc>
                        <a:spcAft>
                          <a:spcPts val="0"/>
                        </a:spcAft>
                      </a:pPr>
                      <a:r>
                        <a:rPr lang="en-ZA" sz="1100" b="1">
                          <a:solidFill>
                            <a:schemeClr val="tx1"/>
                          </a:solidFill>
                          <a:effectLst/>
                          <a:latin typeface="CIDFont+F1"/>
                          <a:ea typeface="Times New Roman" panose="02020603050405020304" pitchFamily="18" charset="0"/>
                          <a:cs typeface="Times New Roman" panose="02020603050405020304" pitchFamily="18" charset="0"/>
                        </a:rPr>
                        <a:t>Number of Posts Filled</a:t>
                      </a:r>
                      <a:endParaRPr lang="en-ZA" sz="1100">
                        <a:solidFill>
                          <a:schemeClr val="tx1"/>
                        </a:solidFill>
                        <a:effectLst/>
                        <a:latin typeface="CIDFont+F1"/>
                        <a:ea typeface="CIDFont+F1"/>
                        <a:cs typeface="Times New Roman" panose="02020603050405020304" pitchFamily="18" charset="0"/>
                      </a:endParaRPr>
                    </a:p>
                  </a:txBody>
                  <a:tcPr marL="51435" marR="51435" marT="0" marB="0" anchor="ctr">
                    <a:solidFill>
                      <a:srgbClr val="00B050"/>
                    </a:solidFill>
                  </a:tcPr>
                </a:tc>
                <a:tc>
                  <a:txBody>
                    <a:bodyPr/>
                    <a:lstStyle/>
                    <a:p>
                      <a:pPr algn="ctr">
                        <a:lnSpc>
                          <a:spcPct val="115000"/>
                        </a:lnSpc>
                        <a:spcAft>
                          <a:spcPts val="0"/>
                        </a:spcAft>
                      </a:pPr>
                      <a:r>
                        <a:rPr lang="en-ZA" sz="1100" b="1">
                          <a:solidFill>
                            <a:schemeClr val="tx1"/>
                          </a:solidFill>
                          <a:effectLst/>
                          <a:latin typeface="CIDFont+F1"/>
                          <a:ea typeface="Times New Roman" panose="02020603050405020304" pitchFamily="18" charset="0"/>
                          <a:cs typeface="Times New Roman" panose="02020603050405020304" pitchFamily="18" charset="0"/>
                        </a:rPr>
                        <a:t>Vacancy Rate </a:t>
                      </a:r>
                      <a:endParaRPr lang="en-ZA" sz="1100">
                        <a:solidFill>
                          <a:schemeClr val="tx1"/>
                        </a:solidFill>
                        <a:effectLst/>
                        <a:latin typeface="CIDFont+F1"/>
                        <a:ea typeface="CIDFont+F1"/>
                        <a:cs typeface="Times New Roman" panose="02020603050405020304" pitchFamily="18" charset="0"/>
                      </a:endParaRPr>
                    </a:p>
                  </a:txBody>
                  <a:tcPr marL="51435" marR="51435" marT="0" marB="0" anchor="ctr">
                    <a:solidFill>
                      <a:srgbClr val="00B050"/>
                    </a:solidFill>
                  </a:tcPr>
                </a:tc>
                <a:tc>
                  <a:txBody>
                    <a:bodyPr/>
                    <a:lstStyle/>
                    <a:p>
                      <a:pPr algn="ctr">
                        <a:lnSpc>
                          <a:spcPct val="115000"/>
                        </a:lnSpc>
                        <a:spcAft>
                          <a:spcPts val="0"/>
                        </a:spcAft>
                      </a:pPr>
                      <a:r>
                        <a:rPr lang="en-ZA" sz="1100" b="1" dirty="0">
                          <a:solidFill>
                            <a:schemeClr val="tx1"/>
                          </a:solidFill>
                          <a:effectLst/>
                          <a:latin typeface="CIDFont+F1"/>
                          <a:ea typeface="Times New Roman" panose="02020603050405020304" pitchFamily="18" charset="0"/>
                          <a:cs typeface="Times New Roman" panose="02020603050405020304" pitchFamily="18" charset="0"/>
                        </a:rPr>
                        <a:t>Number of employees additional to the establishment</a:t>
                      </a:r>
                      <a:endParaRPr lang="en-ZA" sz="1100" dirty="0">
                        <a:solidFill>
                          <a:schemeClr val="tx1"/>
                        </a:solidFill>
                        <a:effectLst/>
                        <a:latin typeface="CIDFont+F1"/>
                        <a:ea typeface="CIDFont+F1"/>
                        <a:cs typeface="Times New Roman" panose="02020603050405020304" pitchFamily="18" charset="0"/>
                      </a:endParaRPr>
                    </a:p>
                  </a:txBody>
                  <a:tcPr marL="51435" marR="51435" marT="0" marB="0" anchor="ctr">
                    <a:solidFill>
                      <a:srgbClr val="00B050"/>
                    </a:solidFill>
                  </a:tcPr>
                </a:tc>
                <a:extLst>
                  <a:ext uri="{0D108BD9-81ED-4DB2-BD59-A6C34878D82A}">
                    <a16:rowId xmlns:a16="http://schemas.microsoft.com/office/drawing/2014/main" xmlns="" val="10000"/>
                  </a:ext>
                </a:extLst>
              </a:tr>
              <a:tr h="530567">
                <a:tc>
                  <a:txBody>
                    <a:bodyPr/>
                    <a:lstStyle/>
                    <a:p>
                      <a:pPr>
                        <a:lnSpc>
                          <a:spcPct val="115000"/>
                        </a:lnSpc>
                        <a:spcAft>
                          <a:spcPts val="0"/>
                        </a:spcAft>
                      </a:pPr>
                      <a:r>
                        <a:rPr lang="en-ZA"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DMR: ADMINISTRATION, Permanent</a:t>
                      </a:r>
                      <a:endParaRPr lang="en-ZA" sz="18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0"/>
                        </a:spcAft>
                      </a:pPr>
                      <a:r>
                        <a:rPr lang="en-ZA" sz="1200" dirty="0">
                          <a:solidFill>
                            <a:schemeClr val="tx1"/>
                          </a:solidFill>
                          <a:effectLst/>
                          <a:latin typeface="Calibri" panose="020F0502020204030204" pitchFamily="34" charset="0"/>
                          <a:ea typeface="CIDFont+F1"/>
                          <a:cs typeface="Arial" panose="020B0604020202020204" pitchFamily="34" charset="0"/>
                        </a:rPr>
                        <a:t>338</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326</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4%</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GB" sz="1200" dirty="0">
                          <a:solidFill>
                            <a:schemeClr val="tx1"/>
                          </a:solidFill>
                          <a:effectLst/>
                          <a:latin typeface="Calibri" panose="020F0502020204030204" pitchFamily="34" charset="0"/>
                          <a:ea typeface="CIDFont+F1"/>
                          <a:cs typeface="Arial" panose="020B0604020202020204" pitchFamily="34" charset="0"/>
                        </a:rPr>
                        <a:t>2</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530567">
                <a:tc>
                  <a:txBody>
                    <a:bodyPr/>
                    <a:lstStyle/>
                    <a:p>
                      <a:pPr>
                        <a:lnSpc>
                          <a:spcPct val="115000"/>
                        </a:lnSpc>
                        <a:spcAft>
                          <a:spcPts val="0"/>
                        </a:spcAft>
                      </a:pPr>
                      <a:r>
                        <a:rPr lang="en-ZA" sz="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DMR: MINE HEALTH AND SAFETY, Permanent</a:t>
                      </a:r>
                      <a:endParaRPr lang="en-ZA" sz="18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279</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253</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9%</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0</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530567">
                <a:tc>
                  <a:txBody>
                    <a:bodyPr/>
                    <a:lstStyle/>
                    <a:p>
                      <a:pPr>
                        <a:lnSpc>
                          <a:spcPct val="115000"/>
                        </a:lnSpc>
                        <a:spcAft>
                          <a:spcPts val="0"/>
                        </a:spcAft>
                      </a:pPr>
                      <a:r>
                        <a:rPr lang="en-ZA" sz="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DMR: MINERAL POLICY AND PROMOTION, Permanent</a:t>
                      </a:r>
                      <a:endParaRPr lang="en-ZA" sz="180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1000"/>
                        </a:spcAft>
                      </a:pPr>
                      <a:r>
                        <a:rPr lang="en-GB" sz="1200" dirty="0">
                          <a:solidFill>
                            <a:schemeClr val="tx1"/>
                          </a:solidFill>
                          <a:effectLst/>
                          <a:latin typeface="Calibri" panose="020F0502020204030204" pitchFamily="34" charset="0"/>
                          <a:ea typeface="CIDFont+F1"/>
                          <a:cs typeface="Arial" panose="020B0604020202020204" pitchFamily="34" charset="0"/>
                        </a:rPr>
                        <a:t>96</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95</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1%</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0</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530567">
                <a:tc>
                  <a:txBody>
                    <a:bodyPr/>
                    <a:lstStyle/>
                    <a:p>
                      <a:pPr>
                        <a:lnSpc>
                          <a:spcPct val="115000"/>
                        </a:lnSpc>
                        <a:spcAft>
                          <a:spcPts val="0"/>
                        </a:spcAft>
                      </a:pPr>
                      <a:r>
                        <a:rPr lang="en-ZA" sz="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DMR: MINERAL REGULATION, Permanent</a:t>
                      </a:r>
                      <a:endParaRPr lang="en-ZA" sz="180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362</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339</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6%</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dirty="0">
                          <a:solidFill>
                            <a:schemeClr val="tx1"/>
                          </a:solidFill>
                          <a:effectLst/>
                          <a:latin typeface="Calibri" panose="020F0502020204030204" pitchFamily="34" charset="0"/>
                          <a:ea typeface="CIDFont+F1"/>
                          <a:cs typeface="Arial" panose="020B0604020202020204" pitchFamily="34" charset="0"/>
                        </a:rPr>
                        <a:t>0</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r h="397925">
                <a:tc>
                  <a:txBody>
                    <a:bodyPr/>
                    <a:lstStyle/>
                    <a:p>
                      <a:pPr>
                        <a:lnSpc>
                          <a:spcPct val="115000"/>
                        </a:lnSpc>
                        <a:spcAft>
                          <a:spcPts val="0"/>
                        </a:spcAft>
                      </a:pPr>
                      <a:r>
                        <a:rPr lang="en-ZA"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TOTAL</a:t>
                      </a:r>
                      <a:endParaRPr lang="en-ZA" sz="1800" dirty="0">
                        <a:solidFill>
                          <a:schemeClr val="tx1"/>
                        </a:solidFill>
                        <a:effectLst/>
                        <a:latin typeface="CIDFont+F1"/>
                        <a:ea typeface="CIDFont+F1"/>
                        <a:cs typeface="Times New Roman" panose="02020603050405020304" pitchFamily="18" charset="0"/>
                      </a:endParaRPr>
                    </a:p>
                  </a:txBody>
                  <a:tcPr marL="51435" marR="51435" marT="0" marB="0" anchor="b"/>
                </a:tc>
                <a:tc>
                  <a:txBody>
                    <a:bodyPr/>
                    <a:lstStyle/>
                    <a:p>
                      <a:pPr algn="ctr">
                        <a:lnSpc>
                          <a:spcPct val="115000"/>
                        </a:lnSpc>
                        <a:spcAft>
                          <a:spcPts val="1000"/>
                        </a:spcAft>
                      </a:pPr>
                      <a:r>
                        <a:rPr lang="en-ZA" sz="1200" b="1" dirty="0">
                          <a:solidFill>
                            <a:schemeClr val="tx1"/>
                          </a:solidFill>
                          <a:effectLst/>
                          <a:latin typeface="Calibri" panose="020F0502020204030204" pitchFamily="34" charset="0"/>
                          <a:ea typeface="CIDFont+F1"/>
                          <a:cs typeface="Arial" panose="020B0604020202020204" pitchFamily="34" charset="0"/>
                        </a:rPr>
                        <a:t>1 075</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200" b="1" dirty="0">
                          <a:solidFill>
                            <a:schemeClr val="tx1"/>
                          </a:solidFill>
                          <a:effectLst/>
                          <a:latin typeface="Calibri" panose="020F0502020204030204" pitchFamily="34" charset="0"/>
                          <a:ea typeface="CIDFont+F1"/>
                          <a:cs typeface="Arial" panose="020B0604020202020204" pitchFamily="34" charset="0"/>
                        </a:rPr>
                        <a:t>1 013</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ZA" sz="1800" b="1" dirty="0">
                          <a:solidFill>
                            <a:schemeClr val="tx1"/>
                          </a:solidFill>
                          <a:effectLst/>
                          <a:latin typeface="Calibri" panose="020F0502020204030204" pitchFamily="34" charset="0"/>
                          <a:ea typeface="CIDFont+F1"/>
                          <a:cs typeface="Arial" panose="020B0604020202020204" pitchFamily="34" charset="0"/>
                        </a:rPr>
                        <a:t>6%</a:t>
                      </a:r>
                      <a:endParaRPr lang="en-ZA" sz="2700" dirty="0">
                        <a:solidFill>
                          <a:schemeClr val="tx1"/>
                        </a:solidFill>
                        <a:effectLst/>
                        <a:latin typeface="CIDFont+F1"/>
                        <a:ea typeface="CIDFont+F1"/>
                        <a:cs typeface="Times New Roman" panose="02020603050405020304" pitchFamily="18" charset="0"/>
                      </a:endParaRPr>
                    </a:p>
                  </a:txBody>
                  <a:tcPr marL="51435" marR="51435" marT="0" marB="0"/>
                </a:tc>
                <a:tc>
                  <a:txBody>
                    <a:bodyPr/>
                    <a:lstStyle/>
                    <a:p>
                      <a:pPr algn="ctr">
                        <a:lnSpc>
                          <a:spcPct val="115000"/>
                        </a:lnSpc>
                        <a:spcAft>
                          <a:spcPts val="1000"/>
                        </a:spcAft>
                      </a:pPr>
                      <a:r>
                        <a:rPr lang="en-GB" sz="1200" b="1" dirty="0">
                          <a:solidFill>
                            <a:schemeClr val="tx1"/>
                          </a:solidFill>
                          <a:effectLst/>
                          <a:latin typeface="Calibri" panose="020F0502020204030204" pitchFamily="34" charset="0"/>
                          <a:ea typeface="CIDFont+F1"/>
                          <a:cs typeface="Arial" panose="020B0604020202020204" pitchFamily="34" charset="0"/>
                        </a:rPr>
                        <a:t>2</a:t>
                      </a:r>
                      <a:endParaRPr lang="en-ZA" sz="1800" dirty="0">
                        <a:solidFill>
                          <a:schemeClr val="tx1"/>
                        </a:solidFill>
                        <a:effectLst/>
                        <a:latin typeface="CIDFont+F1"/>
                        <a:ea typeface="CIDFont+F1"/>
                        <a:cs typeface="Times New Roman" panose="02020603050405020304" pitchFamily="18" charset="0"/>
                      </a:endParaRPr>
                    </a:p>
                  </a:txBody>
                  <a:tcPr marL="51435" marR="51435"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98635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ABCB8BA-263F-40FC-972E-9166A85267C6}"/>
              </a:ext>
            </a:extLst>
          </p:cNvPr>
          <p:cNvSpPr>
            <a:spLocks noGrp="1"/>
          </p:cNvSpPr>
          <p:nvPr>
            <p:ph type="ctrTitle"/>
          </p:nvPr>
        </p:nvSpPr>
        <p:spPr/>
        <p:txBody>
          <a:bodyPr/>
          <a:lstStyle/>
          <a:p>
            <a:pPr algn="ctr"/>
            <a:r>
              <a:rPr lang="en-ZA" sz="3000" b="1" dirty="0"/>
              <a:t>PART E – FINANCIAL INFORMATION</a:t>
            </a:r>
            <a:br>
              <a:rPr lang="en-ZA" sz="3000" b="1" dirty="0"/>
            </a:br>
            <a:r>
              <a:rPr lang="en-ZA" sz="3000" b="1" dirty="0"/>
              <a:t/>
            </a:r>
            <a:br>
              <a:rPr lang="en-ZA" sz="3000" b="1" dirty="0"/>
            </a:br>
            <a:endParaRPr lang="en-ZA" sz="3000" b="1" dirty="0"/>
          </a:p>
        </p:txBody>
      </p:sp>
      <p:sp>
        <p:nvSpPr>
          <p:cNvPr id="3" name="Slide Number Placeholder 2">
            <a:extLst>
              <a:ext uri="{FF2B5EF4-FFF2-40B4-BE49-F238E27FC236}">
                <a16:creationId xmlns:a16="http://schemas.microsoft.com/office/drawing/2014/main" xmlns="" id="{BC3BECA4-A7D5-4D84-BC95-CB91616BC921}"/>
              </a:ext>
            </a:extLst>
          </p:cNvPr>
          <p:cNvSpPr>
            <a:spLocks noGrp="1"/>
          </p:cNvSpPr>
          <p:nvPr>
            <p:ph type="sldNum" sz="quarter" idx="12"/>
          </p:nvPr>
        </p:nvSpPr>
        <p:spPr/>
        <p:txBody>
          <a:bodyPr/>
          <a:lstStyle/>
          <a:p>
            <a:fld id="{5BE59D84-FAE8-4D13-AA1D-158D5D14D02E}" type="slidenum">
              <a:rPr lang="en-ZA" smtClean="0"/>
              <a:pPr/>
              <a:t>87</a:t>
            </a:fld>
            <a:endParaRPr lang="en-ZA" dirty="0"/>
          </a:p>
        </p:txBody>
      </p:sp>
    </p:spTree>
    <p:extLst>
      <p:ext uri="{BB962C8B-B14F-4D97-AF65-F5344CB8AC3E}">
        <p14:creationId xmlns:p14="http://schemas.microsoft.com/office/powerpoint/2010/main" xmlns="" val="41142672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796729"/>
          </a:xfrm>
        </p:spPr>
        <p:txBody>
          <a:bodyPr>
            <a:normAutofit/>
          </a:bodyPr>
          <a:lstStyle/>
          <a:p>
            <a:pPr marL="42863" lvl="1" algn="just">
              <a:lnSpc>
                <a:spcPct val="170000"/>
              </a:lnSpc>
              <a:spcBef>
                <a:spcPts val="0"/>
              </a:spcBef>
              <a:defRPr/>
            </a:pPr>
            <a:r>
              <a:rPr lang="en-ZA" dirty="0"/>
              <a:t>		</a:t>
            </a:r>
          </a:p>
          <a:p>
            <a:endParaRPr lang="en-ZA" sz="1200" dirty="0">
              <a:solidFill>
                <a:srgbClr val="FF0000"/>
              </a:solidFill>
            </a:endParaRPr>
          </a:p>
          <a:p>
            <a:endParaRPr lang="en-ZA" sz="1200" dirty="0">
              <a:solidFill>
                <a:srgbClr val="FF0000"/>
              </a:solidFill>
            </a:endParaRPr>
          </a:p>
        </p:txBody>
      </p:sp>
      <p:sp>
        <p:nvSpPr>
          <p:cNvPr id="3" name="Slide Number Placeholder 2"/>
          <p:cNvSpPr>
            <a:spLocks noGrp="1"/>
          </p:cNvSpPr>
          <p:nvPr>
            <p:ph type="sldNum" sz="quarter" idx="12"/>
          </p:nvPr>
        </p:nvSpPr>
        <p:spPr/>
        <p:txBody>
          <a:bodyPr/>
          <a:lstStyle/>
          <a:p>
            <a:pPr defTabSz="685800">
              <a:defRPr/>
            </a:pPr>
            <a:fld id="{5BE59D84-FAE8-4D13-AA1D-158D5D14D02E}" type="slidenum">
              <a:rPr lang="en-ZA" sz="750" i="1">
                <a:solidFill>
                  <a:srgbClr val="0B9444"/>
                </a:solidFill>
                <a:latin typeface="Arial" panose="020B0604020202020204" pitchFamily="34" charset="0"/>
                <a:cs typeface="Arial" panose="020B0604020202020204" pitchFamily="34" charset="0"/>
              </a:rPr>
              <a:pPr defTabSz="685800">
                <a:defRPr/>
              </a:pPr>
              <a:t>88</a:t>
            </a:fld>
            <a:endParaRPr lang="en-ZA" sz="750" i="1" dirty="0">
              <a:solidFill>
                <a:srgbClr val="0B9444"/>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pPr algn="ctr"/>
            <a:r>
              <a:rPr lang="en-ZA" sz="2400" dirty="0">
                <a:solidFill>
                  <a:schemeClr val="bg1"/>
                </a:solidFill>
              </a:rPr>
              <a:t>Expenditure outcome - Programme</a:t>
            </a:r>
          </a:p>
        </p:txBody>
      </p:sp>
      <p:sp>
        <p:nvSpPr>
          <p:cNvPr id="7" name="Title 3">
            <a:extLst>
              <a:ext uri="{FF2B5EF4-FFF2-40B4-BE49-F238E27FC236}">
                <a16:creationId xmlns:a16="http://schemas.microsoft.com/office/drawing/2014/main" xmlns="" id="{0800E3EB-904F-447A-BAD9-FED018A5BA9B}"/>
              </a:ext>
            </a:extLst>
          </p:cNvPr>
          <p:cNvSpPr txBox="1">
            <a:spLocks/>
          </p:cNvSpPr>
          <p:nvPr/>
        </p:nvSpPr>
        <p:spPr>
          <a:xfrm>
            <a:off x="93340" y="4540488"/>
            <a:ext cx="8967158" cy="940197"/>
          </a:xfrm>
          <a:prstGeom prst="rect">
            <a:avLst/>
          </a:prstGeom>
          <a:solidFill>
            <a:schemeClr val="accent6">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marL="257175" indent="-257175">
              <a:lnSpc>
                <a:spcPct val="100000"/>
              </a:lnSpc>
              <a:buFont typeface="Arial" panose="020B0604020202020204" pitchFamily="34" charset="0"/>
              <a:buChar char="•"/>
            </a:pPr>
            <a:r>
              <a:rPr lang="en-ZA" sz="1200" dirty="0">
                <a:solidFill>
                  <a:schemeClr val="tx1"/>
                </a:solidFill>
              </a:rPr>
              <a:t>In 2019/20 the department spent 99,3% of the allocated budget as compared 99,44% in 2018/19, this being below the National Treasury variance threshold set at 2% of appropriation.</a:t>
            </a:r>
          </a:p>
          <a:p>
            <a:pPr marL="257175" indent="-257175">
              <a:lnSpc>
                <a:spcPct val="100000"/>
              </a:lnSpc>
              <a:buFont typeface="Arial" panose="020B0604020202020204" pitchFamily="34" charset="0"/>
              <a:buChar char="•"/>
            </a:pPr>
            <a:r>
              <a:rPr lang="en-ZA" sz="1200" dirty="0">
                <a:solidFill>
                  <a:schemeClr val="tx1"/>
                </a:solidFill>
              </a:rPr>
              <a:t>The programmes that surrendered more funds to NT is Administration, Mineral Regulation and Mineral Policy and Promotion</a:t>
            </a:r>
            <a:endParaRPr lang="en-ZA" sz="1350" dirty="0">
              <a:solidFill>
                <a:schemeClr val="tx1"/>
              </a:solidFill>
            </a:endParaRPr>
          </a:p>
        </p:txBody>
      </p:sp>
      <p:pic>
        <p:nvPicPr>
          <p:cNvPr id="9" name="Picture 8">
            <a:extLst>
              <a:ext uri="{FF2B5EF4-FFF2-40B4-BE49-F238E27FC236}">
                <a16:creationId xmlns:a16="http://schemas.microsoft.com/office/drawing/2014/main" xmlns="" id="{FCF2CAC5-EC59-4FD0-927F-8A569074DE2A}"/>
              </a:ext>
            </a:extLst>
          </p:cNvPr>
          <p:cNvPicPr>
            <a:picLocks noChangeAspect="1"/>
          </p:cNvPicPr>
          <p:nvPr/>
        </p:nvPicPr>
        <p:blipFill>
          <a:blip r:embed="rId3"/>
          <a:stretch>
            <a:fillRect/>
          </a:stretch>
        </p:blipFill>
        <p:spPr>
          <a:xfrm>
            <a:off x="313509" y="1537608"/>
            <a:ext cx="8490857" cy="3001668"/>
          </a:xfrm>
          <a:prstGeom prst="rect">
            <a:avLst/>
          </a:prstGeom>
        </p:spPr>
      </p:pic>
    </p:spTree>
    <p:extLst>
      <p:ext uri="{BB962C8B-B14F-4D97-AF65-F5344CB8AC3E}">
        <p14:creationId xmlns:p14="http://schemas.microsoft.com/office/powerpoint/2010/main" xmlns="" val="29710670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68" y="1523664"/>
            <a:ext cx="8967158" cy="3796729"/>
          </a:xfrm>
        </p:spPr>
        <p:txBody>
          <a:bodyPr>
            <a:normAutofit/>
          </a:bodyPr>
          <a:lstStyle/>
          <a:p>
            <a:pPr marL="42863" lvl="1" algn="just">
              <a:lnSpc>
                <a:spcPct val="170000"/>
              </a:lnSpc>
              <a:spcBef>
                <a:spcPts val="0"/>
              </a:spcBef>
              <a:defRPr/>
            </a:pPr>
            <a:r>
              <a:rPr lang="en-ZA" dirty="0"/>
              <a:t>				</a:t>
            </a:r>
          </a:p>
          <a:p>
            <a:endParaRPr lang="en-ZA" sz="1200" dirty="0">
              <a:solidFill>
                <a:srgbClr val="FF0000"/>
              </a:solidFill>
            </a:endParaRPr>
          </a:p>
          <a:p>
            <a:endParaRPr lang="en-ZA" sz="1200" dirty="0">
              <a:solidFill>
                <a:srgbClr val="FF0000"/>
              </a:solidFill>
            </a:endParaRPr>
          </a:p>
        </p:txBody>
      </p:sp>
      <p:sp>
        <p:nvSpPr>
          <p:cNvPr id="3" name="Slide Number Placeholder 2"/>
          <p:cNvSpPr>
            <a:spLocks noGrp="1"/>
          </p:cNvSpPr>
          <p:nvPr>
            <p:ph type="sldNum" sz="quarter" idx="12"/>
          </p:nvPr>
        </p:nvSpPr>
        <p:spPr/>
        <p:txBody>
          <a:bodyPr/>
          <a:lstStyle/>
          <a:p>
            <a:pPr defTabSz="685800">
              <a:defRPr/>
            </a:pPr>
            <a:fld id="{5BE59D84-FAE8-4D13-AA1D-158D5D14D02E}" type="slidenum">
              <a:rPr lang="en-ZA" sz="750" i="1">
                <a:solidFill>
                  <a:srgbClr val="0B9444"/>
                </a:solidFill>
                <a:latin typeface="Arial" panose="020B0604020202020204" pitchFamily="34" charset="0"/>
                <a:cs typeface="Arial" panose="020B0604020202020204" pitchFamily="34" charset="0"/>
              </a:rPr>
              <a:pPr defTabSz="685800">
                <a:defRPr/>
              </a:pPr>
              <a:t>89</a:t>
            </a:fld>
            <a:endParaRPr lang="en-ZA" sz="750" i="1" dirty="0">
              <a:solidFill>
                <a:srgbClr val="0B9444"/>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pPr algn="ctr"/>
            <a:r>
              <a:rPr lang="en-ZA" sz="2400" dirty="0">
                <a:solidFill>
                  <a:schemeClr val="bg1"/>
                </a:solidFill>
              </a:rPr>
              <a:t>Expenditure outcome – Economic classification </a:t>
            </a:r>
          </a:p>
        </p:txBody>
      </p:sp>
      <p:sp>
        <p:nvSpPr>
          <p:cNvPr id="8" name="Title 3">
            <a:extLst>
              <a:ext uri="{FF2B5EF4-FFF2-40B4-BE49-F238E27FC236}">
                <a16:creationId xmlns:a16="http://schemas.microsoft.com/office/drawing/2014/main" xmlns="" id="{6899BABF-6E68-4D32-A469-2BF90C070746}"/>
              </a:ext>
            </a:extLst>
          </p:cNvPr>
          <p:cNvSpPr txBox="1">
            <a:spLocks/>
          </p:cNvSpPr>
          <p:nvPr/>
        </p:nvSpPr>
        <p:spPr>
          <a:xfrm>
            <a:off x="313509" y="4663440"/>
            <a:ext cx="8742070" cy="857249"/>
          </a:xfrm>
          <a:prstGeom prst="rect">
            <a:avLst/>
          </a:prstGeom>
          <a:solidFill>
            <a:schemeClr val="accent6">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marL="257175" indent="-257175" algn="just">
              <a:buFont typeface="Arial" panose="020B0604020202020204" pitchFamily="34" charset="0"/>
              <a:buChar char="•"/>
            </a:pPr>
            <a:endParaRPr lang="en-ZA" sz="1400" b="0" dirty="0">
              <a:solidFill>
                <a:schemeClr val="tx1"/>
              </a:solidFill>
            </a:endParaRPr>
          </a:p>
          <a:p>
            <a:pPr marL="214313" indent="-214313" algn="just">
              <a:buFont typeface="Arial" panose="020B0604020202020204" pitchFamily="34" charset="0"/>
              <a:buChar char="•"/>
            </a:pPr>
            <a:r>
              <a:rPr lang="en-ZA" sz="1050" u="sng" dirty="0">
                <a:solidFill>
                  <a:schemeClr val="tx1"/>
                </a:solidFill>
              </a:rPr>
              <a:t>Compensation of employees</a:t>
            </a:r>
            <a:r>
              <a:rPr lang="en-ZA" sz="1050" dirty="0">
                <a:solidFill>
                  <a:schemeClr val="tx1"/>
                </a:solidFill>
              </a:rPr>
              <a:t>: 2019/20 recorded a larger variance as compared to 2018/19 because there was a directive for departments affected by NMOG process to halt filling of posts until the process is finalised. </a:t>
            </a:r>
          </a:p>
          <a:p>
            <a:pPr marL="214313" indent="-214313" algn="just">
              <a:buFont typeface="Arial" panose="020B0604020202020204" pitchFamily="34" charset="0"/>
              <a:buChar char="•"/>
            </a:pPr>
            <a:r>
              <a:rPr lang="en-ZA" sz="1050" u="sng" dirty="0">
                <a:solidFill>
                  <a:schemeClr val="tx1"/>
                </a:solidFill>
              </a:rPr>
              <a:t>Transfer payments</a:t>
            </a:r>
            <a:r>
              <a:rPr lang="en-ZA" sz="1050" dirty="0">
                <a:solidFill>
                  <a:schemeClr val="tx1"/>
                </a:solidFill>
              </a:rPr>
              <a:t>: the `allocation on transfers to households was overestimated – payment </a:t>
            </a:r>
            <a:r>
              <a:rPr lang="en-ZA" sz="1050" dirty="0" err="1">
                <a:solidFill>
                  <a:schemeClr val="tx1"/>
                </a:solidFill>
              </a:rPr>
              <a:t>i.r.o.</a:t>
            </a:r>
            <a:r>
              <a:rPr lang="en-ZA" sz="1050" dirty="0">
                <a:solidFill>
                  <a:schemeClr val="tx1"/>
                </a:solidFill>
              </a:rPr>
              <a:t> claims against the department by DMR officials and payments of leave gratuity to officials resigning/retiring from the employ of State  </a:t>
            </a:r>
          </a:p>
          <a:p>
            <a:pPr marL="214313" indent="-214313">
              <a:buFont typeface="Arial" panose="020B0604020202020204" pitchFamily="34" charset="0"/>
              <a:buChar char="•"/>
            </a:pPr>
            <a:r>
              <a:rPr lang="en-ZA" sz="1050" u="sng" dirty="0">
                <a:solidFill>
                  <a:schemeClr val="tx1"/>
                </a:solidFill>
              </a:rPr>
              <a:t>Payments for capital assets</a:t>
            </a:r>
            <a:r>
              <a:rPr lang="en-ZA" sz="1050" dirty="0">
                <a:solidFill>
                  <a:schemeClr val="tx1"/>
                </a:solidFill>
              </a:rPr>
              <a:t>: there is an improvement as compared to 2018/19. Variance is due to delay in installation of security system in Head Office.</a:t>
            </a:r>
            <a:endParaRPr lang="en-ZA" sz="1050" dirty="0"/>
          </a:p>
          <a:p>
            <a:pPr marL="257175" indent="-257175" algn="just">
              <a:buFont typeface="Arial" panose="020B0604020202020204" pitchFamily="34" charset="0"/>
              <a:buChar char="•"/>
            </a:pPr>
            <a:endParaRPr lang="en-ZA" sz="1350" b="0" dirty="0">
              <a:solidFill>
                <a:schemeClr val="tx1"/>
              </a:solidFill>
            </a:endParaRPr>
          </a:p>
        </p:txBody>
      </p:sp>
      <p:pic>
        <p:nvPicPr>
          <p:cNvPr id="9" name="Picture 8">
            <a:extLst>
              <a:ext uri="{FF2B5EF4-FFF2-40B4-BE49-F238E27FC236}">
                <a16:creationId xmlns:a16="http://schemas.microsoft.com/office/drawing/2014/main" xmlns="" id="{22EC6DE2-B928-49A9-8DB0-F568F4B1EEBF}"/>
              </a:ext>
            </a:extLst>
          </p:cNvPr>
          <p:cNvPicPr>
            <a:picLocks noChangeAspect="1"/>
          </p:cNvPicPr>
          <p:nvPr/>
        </p:nvPicPr>
        <p:blipFill>
          <a:blip r:embed="rId3"/>
          <a:stretch>
            <a:fillRect/>
          </a:stretch>
        </p:blipFill>
        <p:spPr>
          <a:xfrm>
            <a:off x="313509" y="1522452"/>
            <a:ext cx="8543108" cy="2998129"/>
          </a:xfrm>
          <a:prstGeom prst="rect">
            <a:avLst/>
          </a:prstGeom>
        </p:spPr>
      </p:pic>
    </p:spTree>
    <p:extLst>
      <p:ext uri="{BB962C8B-B14F-4D97-AF65-F5344CB8AC3E}">
        <p14:creationId xmlns:p14="http://schemas.microsoft.com/office/powerpoint/2010/main" xmlns="" val="414605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828675"/>
            <a:ext cx="7772400" cy="433388"/>
          </a:xfrm>
        </p:spPr>
        <p:txBody>
          <a:bodyPr anchor="t"/>
          <a:lstStyle/>
          <a:p>
            <a:pPr algn="l" eaLnBrk="1" hangingPunct="1"/>
            <a:r>
              <a:rPr lang="en-ZA" altLang="en-US" sz="2400" b="1" dirty="0">
                <a:solidFill>
                  <a:schemeClr val="bg1"/>
                </a:solidFill>
                <a:latin typeface="Century Gothic" pitchFamily="34" charset="0"/>
                <a:ea typeface="Century Gothic" pitchFamily="34" charset="0"/>
                <a:cs typeface="Century Gothic" pitchFamily="34" charset="0"/>
              </a:rPr>
              <a:t>PERFORMANCE HIGHLIGHTS FOR THE_2019/20 FY </a:t>
            </a:r>
            <a:endParaRPr lang="en-US" altLang="en-US" sz="2400" b="1" dirty="0">
              <a:solidFill>
                <a:schemeClr val="bg1"/>
              </a:solidFill>
              <a:latin typeface="Century Gothic" pitchFamily="34" charset="0"/>
              <a:ea typeface="Century Gothic" pitchFamily="34" charset="0"/>
              <a:cs typeface="Century Gothic" pitchFamily="34" charset="0"/>
            </a:endParaRPr>
          </a:p>
        </p:txBody>
      </p:sp>
      <p:sp>
        <p:nvSpPr>
          <p:cNvPr id="12291" name="Content Placeholder 2"/>
          <p:cNvSpPr txBox="1">
            <a:spLocks/>
          </p:cNvSpPr>
          <p:nvPr/>
        </p:nvSpPr>
        <p:spPr bwMode="auto">
          <a:xfrm>
            <a:off x="431800" y="1397000"/>
            <a:ext cx="8450263" cy="5043488"/>
          </a:xfrm>
          <a:prstGeom prst="rect">
            <a:avLst/>
          </a:prstGeom>
          <a:noFill/>
          <a:ln w="9525">
            <a:noFill/>
            <a:miter lim="800000"/>
            <a:headEnd/>
            <a:tailEnd/>
          </a:ln>
        </p:spPr>
        <p:txBody>
          <a:bodyPr/>
          <a:lstStyle/>
          <a:p>
            <a:pPr marL="228600" indent="-228600" algn="just" eaLnBrk="1" hangingPunct="1">
              <a:lnSpc>
                <a:spcPct val="150000"/>
              </a:lnSpc>
              <a:spcBef>
                <a:spcPts val="1000"/>
              </a:spcBef>
              <a:buFont typeface="Wingdings" pitchFamily="2" charset="2"/>
              <a:buChar char="v"/>
            </a:pPr>
            <a:endParaRPr lang="en-ZA" altLang="en-US" sz="1200" dirty="0">
              <a:solidFill>
                <a:srgbClr val="000000"/>
              </a:solidFill>
              <a:latin typeface="Arial" charset="0"/>
              <a:cs typeface="Arial" charset="0"/>
            </a:endParaRPr>
          </a:p>
        </p:txBody>
      </p:sp>
      <p:sp>
        <p:nvSpPr>
          <p:cNvPr id="2" name="Slide Number Placeholder 1"/>
          <p:cNvSpPr>
            <a:spLocks noGrp="1"/>
          </p:cNvSpPr>
          <p:nvPr>
            <p:ph type="sldNum" sz="quarter" idx="12"/>
          </p:nvPr>
        </p:nvSpPr>
        <p:spPr>
          <a:xfrm>
            <a:off x="6457950" y="6151563"/>
            <a:ext cx="2260600" cy="569912"/>
          </a:xfrm>
        </p:spPr>
        <p:txBody>
          <a:bodyPr/>
          <a:lstStyle/>
          <a:p>
            <a:fld id="{D6D71974-8677-4CB7-AD11-30E2F4A48BD7}" type="slidenum">
              <a:rPr lang="en-US" b="1"/>
              <a:pPr/>
              <a:t>9</a:t>
            </a:fld>
            <a:endParaRPr lang="en-US" b="1"/>
          </a:p>
        </p:txBody>
      </p:sp>
      <p:sp>
        <p:nvSpPr>
          <p:cNvPr id="5" name="Rectangle 4"/>
          <p:cNvSpPr/>
          <p:nvPr/>
        </p:nvSpPr>
        <p:spPr>
          <a:xfrm>
            <a:off x="431800" y="1262063"/>
            <a:ext cx="8026400" cy="5355312"/>
          </a:xfrm>
          <a:prstGeom prst="rect">
            <a:avLst/>
          </a:prstGeom>
        </p:spPr>
        <p:txBody>
          <a:bodyPr wrap="square">
            <a:spAutoFit/>
          </a:bodyPr>
          <a:lstStyle/>
          <a:p>
            <a:pPr algn="just">
              <a:buFont typeface="Wingdings" pitchFamily="2" charset="2"/>
              <a:buChar char="§"/>
            </a:pPr>
            <a:r>
              <a:rPr lang="en-US" dirty="0"/>
              <a:t>98.98% approved invoices were paid within 30 days of receipt;</a:t>
            </a:r>
          </a:p>
          <a:p>
            <a:pPr algn="just">
              <a:buFont typeface="Wingdings" pitchFamily="2" charset="2"/>
              <a:buChar char="§"/>
            </a:pPr>
            <a:r>
              <a:rPr lang="en-US" dirty="0"/>
              <a:t> Annual Energy Balance report for 2017 data was published;</a:t>
            </a:r>
          </a:p>
          <a:p>
            <a:pPr algn="just">
              <a:buFont typeface="Wingdings" pitchFamily="2" charset="2"/>
              <a:buChar char="§"/>
            </a:pPr>
            <a:r>
              <a:rPr lang="en-US" dirty="0"/>
              <a:t>Biofuels regulatory framework was gazetted;</a:t>
            </a:r>
          </a:p>
          <a:p>
            <a:pPr algn="just">
              <a:buFont typeface="Wingdings" pitchFamily="2" charset="2"/>
              <a:buChar char="§"/>
            </a:pPr>
            <a:r>
              <a:rPr lang="en-US" dirty="0"/>
              <a:t> 1080 Fuel samples were collected and tested; </a:t>
            </a:r>
          </a:p>
          <a:p>
            <a:pPr algn="just">
              <a:buFont typeface="Wingdings" pitchFamily="2" charset="2"/>
              <a:buChar char="§"/>
            </a:pPr>
            <a:r>
              <a:rPr lang="en-US" dirty="0"/>
              <a:t>1367 Retail site inspections were conducted;</a:t>
            </a:r>
          </a:p>
          <a:p>
            <a:pPr algn="just">
              <a:buFont typeface="Wingdings" pitchFamily="2" charset="2"/>
              <a:buChar char="§"/>
            </a:pPr>
            <a:r>
              <a:rPr lang="en-US" dirty="0"/>
              <a:t> 91.85% (733/798) </a:t>
            </a:r>
            <a:r>
              <a:rPr lang="en-ZA" dirty="0"/>
              <a:t>of licence applications approved have a minimum of 50% HDSA ownership</a:t>
            </a:r>
            <a:r>
              <a:rPr lang="en-US" dirty="0"/>
              <a:t>; </a:t>
            </a:r>
          </a:p>
          <a:p>
            <a:pPr algn="just">
              <a:buFont typeface="Wingdings" pitchFamily="2" charset="2"/>
              <a:buChar char="§"/>
            </a:pPr>
            <a:r>
              <a:rPr lang="en-US" dirty="0"/>
              <a:t> 214 517 newly electrified households exceeding a target of 195 000;  </a:t>
            </a:r>
          </a:p>
          <a:p>
            <a:pPr algn="just">
              <a:buFont typeface="Wingdings" pitchFamily="2" charset="2"/>
              <a:buChar char="§"/>
            </a:pPr>
            <a:r>
              <a:rPr lang="en-ZA" dirty="0"/>
              <a:t>3  new substations built; 3  substations upgraded; 174,87 km new </a:t>
            </a:r>
            <a:r>
              <a:rPr lang="en-ZA" dirty="0" err="1"/>
              <a:t>MegaVolt</a:t>
            </a:r>
            <a:r>
              <a:rPr lang="en-ZA" dirty="0"/>
              <a:t> power lines constructed; and 11 km of existing </a:t>
            </a:r>
            <a:r>
              <a:rPr lang="en-ZA" dirty="0" err="1"/>
              <a:t>MegaVolt</a:t>
            </a:r>
            <a:r>
              <a:rPr lang="en-ZA" dirty="0"/>
              <a:t> power lines upgraded</a:t>
            </a:r>
          </a:p>
          <a:p>
            <a:pPr algn="just">
              <a:buFont typeface="Wingdings" pitchFamily="2" charset="2"/>
              <a:buChar char="§"/>
            </a:pPr>
            <a:r>
              <a:rPr lang="en-US" dirty="0"/>
              <a:t>2 reports on interventions and support provided to municipalities regarding electricity were produced</a:t>
            </a:r>
          </a:p>
          <a:p>
            <a:pPr algn="just">
              <a:buFont typeface="Wingdings" pitchFamily="2" charset="2"/>
              <a:buChar char="§"/>
            </a:pPr>
            <a:r>
              <a:rPr lang="en-US" dirty="0"/>
              <a:t> Authorisation applications were consistently processed within 8 weeks to achieve the target of 70% ;</a:t>
            </a:r>
          </a:p>
          <a:p>
            <a:pPr algn="just">
              <a:buFont typeface="Wingdings" pitchFamily="2" charset="2"/>
              <a:buChar char="§"/>
            </a:pPr>
            <a:r>
              <a:rPr lang="en-US" dirty="0"/>
              <a:t>6.3 Terawatts per hour energy savings realised and verified from Energy Efficiency Demand Side Management (EEDSM) projects; and </a:t>
            </a:r>
          </a:p>
          <a:p>
            <a:pPr algn="just">
              <a:buFont typeface="Wingdings" pitchFamily="2" charset="2"/>
              <a:buChar char="§"/>
            </a:pPr>
            <a:r>
              <a:rPr lang="en-US" dirty="0"/>
              <a:t>2018/19 Annual Compliance Report on the 3rd Environmental Management Plan Edition was approved</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fld id="{5BE59D84-FAE8-4D13-AA1D-158D5D14D02E}" type="slidenum">
              <a:rPr lang="en-ZA" noProof="0" smtClean="0"/>
              <a:pPr lvl="0"/>
              <a:t>90</a:t>
            </a:fld>
            <a:endParaRPr lang="en-ZA" noProof="0" dirty="0"/>
          </a:p>
        </p:txBody>
      </p:sp>
      <p:sp>
        <p:nvSpPr>
          <p:cNvPr id="4" name="Title 3"/>
          <p:cNvSpPr>
            <a:spLocks noGrp="1"/>
          </p:cNvSpPr>
          <p:nvPr>
            <p:ph type="title"/>
          </p:nvPr>
        </p:nvSpPr>
        <p:spPr>
          <a:ln>
            <a:solidFill>
              <a:schemeClr val="bg1">
                <a:lumMod val="85000"/>
              </a:schemeClr>
            </a:solidFill>
          </a:ln>
        </p:spPr>
        <p:txBody>
          <a:bodyPr/>
          <a:lstStyle/>
          <a:p>
            <a:pPr algn="ctr"/>
            <a:r>
              <a:rPr lang="en-ZA" sz="2400" dirty="0">
                <a:solidFill>
                  <a:schemeClr val="bg1"/>
                </a:solidFill>
              </a:rPr>
              <a:t>Summary of Audit Outcomes</a:t>
            </a:r>
          </a:p>
        </p:txBody>
      </p:sp>
      <p:sp>
        <p:nvSpPr>
          <p:cNvPr id="6" name="Title 3">
            <a:extLst>
              <a:ext uri="{FF2B5EF4-FFF2-40B4-BE49-F238E27FC236}">
                <a16:creationId xmlns:a16="http://schemas.microsoft.com/office/drawing/2014/main" xmlns="" id="{5515F16C-8107-4048-B825-700E798C5806}"/>
              </a:ext>
            </a:extLst>
          </p:cNvPr>
          <p:cNvSpPr txBox="1">
            <a:spLocks/>
          </p:cNvSpPr>
          <p:nvPr/>
        </p:nvSpPr>
        <p:spPr>
          <a:xfrm>
            <a:off x="71168" y="4512810"/>
            <a:ext cx="8967158" cy="616637"/>
          </a:xfrm>
          <a:prstGeom prst="rect">
            <a:avLst/>
          </a:prstGeom>
          <a:solidFill>
            <a:schemeClr val="accent6">
              <a:lumMod val="40000"/>
              <a:lumOff val="60000"/>
            </a:schemeClr>
          </a:solidFill>
          <a:ln>
            <a:solidFill>
              <a:schemeClr val="bg1">
                <a:lumMod val="85000"/>
              </a:schemeClr>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r>
              <a:rPr lang="en-ZA" sz="1500" dirty="0">
                <a:solidFill>
                  <a:schemeClr val="tx1"/>
                </a:solidFill>
              </a:rPr>
              <a:t>The department obtained an unqualified audit opinion with findings in 2019/20 financial year</a:t>
            </a:r>
            <a:endParaRPr lang="en-ZA" sz="3300" dirty="0"/>
          </a:p>
        </p:txBody>
      </p:sp>
      <p:pic>
        <p:nvPicPr>
          <p:cNvPr id="8" name="Content Placeholder 7">
            <a:extLst>
              <a:ext uri="{FF2B5EF4-FFF2-40B4-BE49-F238E27FC236}">
                <a16:creationId xmlns:a16="http://schemas.microsoft.com/office/drawing/2014/main" xmlns="" id="{A63A7A65-26D3-4E5C-B557-0A2ECC7DFDC7}"/>
              </a:ext>
            </a:extLst>
          </p:cNvPr>
          <p:cNvPicPr>
            <a:picLocks noGrp="1" noChangeAspect="1"/>
          </p:cNvPicPr>
          <p:nvPr>
            <p:ph idx="1"/>
          </p:nvPr>
        </p:nvPicPr>
        <p:blipFill>
          <a:blip r:embed="rId3"/>
          <a:stretch>
            <a:fillRect/>
          </a:stretch>
        </p:blipFill>
        <p:spPr>
          <a:xfrm>
            <a:off x="668655" y="1637380"/>
            <a:ext cx="3711616" cy="2500280"/>
          </a:xfrm>
          <a:prstGeom prst="rect">
            <a:avLst/>
          </a:prstGeom>
        </p:spPr>
      </p:pic>
      <p:pic>
        <p:nvPicPr>
          <p:cNvPr id="11" name="Picture 10">
            <a:extLst>
              <a:ext uri="{FF2B5EF4-FFF2-40B4-BE49-F238E27FC236}">
                <a16:creationId xmlns:a16="http://schemas.microsoft.com/office/drawing/2014/main" xmlns="" id="{A631A441-5F78-4D94-BC7A-3E2A840FFAF3}"/>
              </a:ext>
            </a:extLst>
          </p:cNvPr>
          <p:cNvPicPr>
            <a:picLocks noChangeAspect="1"/>
          </p:cNvPicPr>
          <p:nvPr/>
        </p:nvPicPr>
        <p:blipFill>
          <a:blip r:embed="rId4"/>
          <a:stretch>
            <a:fillRect/>
          </a:stretch>
        </p:blipFill>
        <p:spPr>
          <a:xfrm>
            <a:off x="5286375" y="1728553"/>
            <a:ext cx="3228975" cy="2409107"/>
          </a:xfrm>
          <a:prstGeom prst="rect">
            <a:avLst/>
          </a:prstGeom>
        </p:spPr>
      </p:pic>
    </p:spTree>
    <p:extLst>
      <p:ext uri="{BB962C8B-B14F-4D97-AF65-F5344CB8AC3E}">
        <p14:creationId xmlns:p14="http://schemas.microsoft.com/office/powerpoint/2010/main" xmlns="" val="35737428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fld id="{5BE59D84-FAE8-4D13-AA1D-158D5D14D02E}" type="slidenum">
              <a:rPr lang="en-ZA" noProof="0" smtClean="0"/>
              <a:pPr lvl="0"/>
              <a:t>91</a:t>
            </a:fld>
            <a:endParaRPr lang="en-ZA" noProof="0" dirty="0"/>
          </a:p>
        </p:txBody>
      </p:sp>
      <p:sp>
        <p:nvSpPr>
          <p:cNvPr id="4" name="Title 3"/>
          <p:cNvSpPr>
            <a:spLocks noGrp="1"/>
          </p:cNvSpPr>
          <p:nvPr>
            <p:ph type="title"/>
          </p:nvPr>
        </p:nvSpPr>
        <p:spPr/>
        <p:txBody>
          <a:bodyPr/>
          <a:lstStyle/>
          <a:p>
            <a:pPr algn="ctr"/>
            <a:r>
              <a:rPr lang="en-ZA" sz="2400" dirty="0">
                <a:solidFill>
                  <a:schemeClr val="bg1"/>
                </a:solidFill>
              </a:rPr>
              <a:t>Summary of Audit Outcomes </a:t>
            </a:r>
          </a:p>
        </p:txBody>
      </p:sp>
      <p:sp>
        <p:nvSpPr>
          <p:cNvPr id="7" name="Content Placeholder 6">
            <a:extLst>
              <a:ext uri="{FF2B5EF4-FFF2-40B4-BE49-F238E27FC236}">
                <a16:creationId xmlns:a16="http://schemas.microsoft.com/office/drawing/2014/main" xmlns="" id="{A85B7EC4-253C-498C-B087-8AEE12ADC9DD}"/>
              </a:ext>
            </a:extLst>
          </p:cNvPr>
          <p:cNvSpPr>
            <a:spLocks noGrp="1"/>
          </p:cNvSpPr>
          <p:nvPr>
            <p:ph idx="1"/>
          </p:nvPr>
        </p:nvSpPr>
        <p:spPr>
          <a:xfrm>
            <a:off x="261256" y="1565910"/>
            <a:ext cx="8503921" cy="3663315"/>
          </a:xfrm>
        </p:spPr>
        <p:txBody>
          <a:bodyPr>
            <a:noAutofit/>
          </a:bodyPr>
          <a:lstStyle/>
          <a:p>
            <a:pPr marL="342900" indent="-342900" algn="just">
              <a:lnSpc>
                <a:spcPct val="170000"/>
              </a:lnSpc>
              <a:spcBef>
                <a:spcPts val="0"/>
              </a:spcBef>
              <a:buFont typeface="Wingdings" panose="05000000000000000000" pitchFamily="2" charset="2"/>
              <a:buChar char="q"/>
            </a:pPr>
            <a:r>
              <a:rPr lang="en-ZA" sz="1600" dirty="0"/>
              <a:t>Material misstatements </a:t>
            </a:r>
          </a:p>
          <a:p>
            <a:pPr lvl="1" indent="-342900" algn="just">
              <a:lnSpc>
                <a:spcPct val="170000"/>
              </a:lnSpc>
              <a:spcBef>
                <a:spcPts val="0"/>
              </a:spcBef>
              <a:buFont typeface="Wingdings" panose="05000000000000000000" pitchFamily="2" charset="2"/>
              <a:buChar char="§"/>
            </a:pPr>
            <a:r>
              <a:rPr lang="en-ZA" sz="1600" dirty="0"/>
              <a:t>Contingent liability and provisions</a:t>
            </a:r>
          </a:p>
          <a:p>
            <a:pPr lvl="1" indent="-342900" algn="just">
              <a:lnSpc>
                <a:spcPct val="170000"/>
              </a:lnSpc>
              <a:spcBef>
                <a:spcPts val="0"/>
              </a:spcBef>
              <a:buFont typeface="Wingdings" panose="05000000000000000000" pitchFamily="2" charset="2"/>
              <a:buChar char="§"/>
            </a:pPr>
            <a:r>
              <a:rPr lang="en-ZA" sz="1600" dirty="0"/>
              <a:t>Lease commitments</a:t>
            </a:r>
          </a:p>
          <a:p>
            <a:pPr lvl="1" indent="-342900" algn="just">
              <a:lnSpc>
                <a:spcPct val="170000"/>
              </a:lnSpc>
              <a:spcBef>
                <a:spcPts val="0"/>
              </a:spcBef>
              <a:buFont typeface="Wingdings" panose="05000000000000000000" pitchFamily="2" charset="2"/>
              <a:buChar char="§"/>
            </a:pPr>
            <a:r>
              <a:rPr lang="en-ZA" sz="1600" dirty="0"/>
              <a:t>Movable assets</a:t>
            </a:r>
          </a:p>
          <a:p>
            <a:pPr lvl="1" indent="-342900" algn="just">
              <a:lnSpc>
                <a:spcPct val="170000"/>
              </a:lnSpc>
              <a:spcBef>
                <a:spcPts val="0"/>
              </a:spcBef>
              <a:buFont typeface="Wingdings" panose="05000000000000000000" pitchFamily="2" charset="2"/>
              <a:buChar char="§"/>
            </a:pPr>
            <a:r>
              <a:rPr lang="en-ZA" sz="1600" dirty="0"/>
              <a:t>Performance information</a:t>
            </a:r>
          </a:p>
          <a:p>
            <a:pPr marL="342900" indent="-342900" algn="just">
              <a:lnSpc>
                <a:spcPct val="170000"/>
              </a:lnSpc>
              <a:spcBef>
                <a:spcPts val="0"/>
              </a:spcBef>
              <a:buFont typeface="Wingdings" panose="05000000000000000000" pitchFamily="2" charset="2"/>
              <a:buChar char="q"/>
            </a:pPr>
            <a:r>
              <a:rPr lang="en-ZA" sz="1600" dirty="0"/>
              <a:t>The prior year irregular expenditure was condoned by NT </a:t>
            </a:r>
          </a:p>
          <a:p>
            <a:pPr marL="342900" indent="-342900" algn="just">
              <a:lnSpc>
                <a:spcPct val="170000"/>
              </a:lnSpc>
              <a:spcBef>
                <a:spcPts val="0"/>
              </a:spcBef>
              <a:buFont typeface="Wingdings" panose="05000000000000000000" pitchFamily="2" charset="2"/>
              <a:buChar char="q"/>
            </a:pPr>
            <a:r>
              <a:rPr lang="en-ZA" sz="1600" dirty="0"/>
              <a:t>Irregular expenditure of </a:t>
            </a:r>
            <a:r>
              <a:rPr lang="en-ZA" sz="1600" dirty="0">
                <a:solidFill>
                  <a:schemeClr val="tx1"/>
                </a:solidFill>
              </a:rPr>
              <a:t>R 358 000.00 </a:t>
            </a:r>
            <a:r>
              <a:rPr lang="en-ZA" sz="1600" dirty="0"/>
              <a:t>was incurred in 2019/20 – the tax status of the supplier awarded a tender changed to non-compliant before the procurement process was finalised</a:t>
            </a:r>
          </a:p>
          <a:p>
            <a:pPr marL="342900" indent="-342900" algn="just">
              <a:lnSpc>
                <a:spcPct val="170000"/>
              </a:lnSpc>
              <a:spcBef>
                <a:spcPts val="0"/>
              </a:spcBef>
              <a:buFont typeface="Wingdings" panose="05000000000000000000" pitchFamily="2" charset="2"/>
              <a:buChar char="q"/>
            </a:pPr>
            <a:r>
              <a:rPr lang="en-ZA" sz="1600" dirty="0"/>
              <a:t>Wasteful expenditure of </a:t>
            </a:r>
            <a:r>
              <a:rPr lang="en-ZA" sz="1600" dirty="0">
                <a:solidFill>
                  <a:schemeClr val="tx1"/>
                </a:solidFill>
              </a:rPr>
              <a:t>R 551 000.00 </a:t>
            </a:r>
            <a:r>
              <a:rPr lang="en-ZA" sz="1600" dirty="0"/>
              <a:t>was recorded under travel claims – once the investigation is finalised the department will implement consequence management    </a:t>
            </a:r>
          </a:p>
        </p:txBody>
      </p:sp>
    </p:spTree>
    <p:extLst>
      <p:ext uri="{BB962C8B-B14F-4D97-AF65-F5344CB8AC3E}">
        <p14:creationId xmlns:p14="http://schemas.microsoft.com/office/powerpoint/2010/main" xmlns="" val="42490867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F9ED1435-17B9-4FC7-B533-8B339A627D25}"/>
              </a:ext>
            </a:extLst>
          </p:cNvPr>
          <p:cNvGraphicFramePr>
            <a:graphicFrameLocks noGrp="1"/>
          </p:cNvGraphicFramePr>
          <p:nvPr>
            <p:ph idx="1"/>
            <p:extLst>
              <p:ext uri="{D42A27DB-BD31-4B8C-83A1-F6EECF244321}">
                <p14:modId xmlns:p14="http://schemas.microsoft.com/office/powerpoint/2010/main" xmlns="" val="2242493117"/>
              </p:ext>
            </p:extLst>
          </p:nvPr>
        </p:nvGraphicFramePr>
        <p:xfrm>
          <a:off x="378823" y="1533253"/>
          <a:ext cx="8425543" cy="2922152"/>
        </p:xfrm>
        <a:graphic>
          <a:graphicData uri="http://schemas.openxmlformats.org/drawingml/2006/table">
            <a:tbl>
              <a:tblPr firstRow="1" bandRow="1">
                <a:tableStyleId>{5C22544A-7EE6-4342-B048-85BDC9FD1C3A}</a:tableStyleId>
              </a:tblPr>
              <a:tblGrid>
                <a:gridCol w="5448332">
                  <a:extLst>
                    <a:ext uri="{9D8B030D-6E8A-4147-A177-3AD203B41FA5}">
                      <a16:colId xmlns:a16="http://schemas.microsoft.com/office/drawing/2014/main" xmlns="" val="1296455115"/>
                    </a:ext>
                  </a:extLst>
                </a:gridCol>
                <a:gridCol w="1500527">
                  <a:extLst>
                    <a:ext uri="{9D8B030D-6E8A-4147-A177-3AD203B41FA5}">
                      <a16:colId xmlns:a16="http://schemas.microsoft.com/office/drawing/2014/main" xmlns="" val="110988402"/>
                    </a:ext>
                  </a:extLst>
                </a:gridCol>
                <a:gridCol w="1476684">
                  <a:extLst>
                    <a:ext uri="{9D8B030D-6E8A-4147-A177-3AD203B41FA5}">
                      <a16:colId xmlns:a16="http://schemas.microsoft.com/office/drawing/2014/main" xmlns="" val="3900738006"/>
                    </a:ext>
                  </a:extLst>
                </a:gridCol>
              </a:tblGrid>
              <a:tr h="764177">
                <a:tc>
                  <a:txBody>
                    <a:bodyPr/>
                    <a:lstStyle/>
                    <a:p>
                      <a:r>
                        <a:rPr lang="en-ZA" sz="1800" dirty="0"/>
                        <a:t>EXPENDITURE MANAMENT </a:t>
                      </a:r>
                    </a:p>
                  </a:txBody>
                  <a:tcPr marL="68580" marR="68580" marT="34290" marB="34290"/>
                </a:tc>
                <a:tc>
                  <a:txBody>
                    <a:bodyPr/>
                    <a:lstStyle/>
                    <a:p>
                      <a:pPr algn="ctr"/>
                      <a:r>
                        <a:rPr lang="en-ZA" sz="1800" dirty="0"/>
                        <a:t>As at 31 March 2020</a:t>
                      </a:r>
                    </a:p>
                  </a:txBody>
                  <a:tcPr marL="68580" marR="68580" marT="34290" marB="34290"/>
                </a:tc>
                <a:tc>
                  <a:txBody>
                    <a:bodyPr/>
                    <a:lstStyle/>
                    <a:p>
                      <a:pPr algn="ctr"/>
                      <a:r>
                        <a:rPr lang="en-ZA" sz="1800" dirty="0"/>
                        <a:t>As at 31 March 2019</a:t>
                      </a:r>
                    </a:p>
                  </a:txBody>
                  <a:tcPr marL="68580" marR="68580" marT="34290" marB="34290"/>
                </a:tc>
                <a:extLst>
                  <a:ext uri="{0D108BD9-81ED-4DB2-BD59-A6C34878D82A}">
                    <a16:rowId xmlns:a16="http://schemas.microsoft.com/office/drawing/2014/main" xmlns="" val="1042820121"/>
                  </a:ext>
                </a:extLst>
              </a:tr>
              <a:tr h="530135">
                <a:tc>
                  <a:txBody>
                    <a:bodyPr/>
                    <a:lstStyle/>
                    <a:p>
                      <a:r>
                        <a:rPr lang="en-ZA" sz="1500" dirty="0">
                          <a:solidFill>
                            <a:schemeClr val="tx1"/>
                          </a:solidFill>
                        </a:rPr>
                        <a:t>Creditor-payment period</a:t>
                      </a:r>
                    </a:p>
                  </a:txBody>
                  <a:tcPr marL="68580" marR="68580" marT="34290" marB="34290"/>
                </a:tc>
                <a:tc>
                  <a:txBody>
                    <a:bodyPr/>
                    <a:lstStyle/>
                    <a:p>
                      <a:pPr algn="r"/>
                      <a:r>
                        <a:rPr lang="en-ZA" sz="1500" b="0" kern="1200" dirty="0">
                          <a:solidFill>
                            <a:schemeClr val="dk1"/>
                          </a:solidFill>
                          <a:effectLst/>
                          <a:latin typeface="+mn-lt"/>
                          <a:ea typeface="+mn-ea"/>
                          <a:cs typeface="+mn-cs"/>
                        </a:rPr>
                        <a:t>30 days</a:t>
                      </a:r>
                      <a:endParaRPr lang="en-ZA" sz="1500" b="0" dirty="0">
                        <a:solidFill>
                          <a:srgbClr val="FF0000"/>
                        </a:solidFill>
                      </a:endParaRPr>
                    </a:p>
                  </a:txBody>
                  <a:tcPr marL="68580" marR="68580" marT="34290" marB="34290"/>
                </a:tc>
                <a:tc>
                  <a:txBody>
                    <a:bodyPr/>
                    <a:lstStyle/>
                    <a:p>
                      <a:pPr algn="r"/>
                      <a:r>
                        <a:rPr lang="en-ZA" sz="1500" dirty="0">
                          <a:solidFill>
                            <a:schemeClr val="tx1"/>
                          </a:solidFill>
                        </a:rPr>
                        <a:t>6 days</a:t>
                      </a:r>
                    </a:p>
                  </a:txBody>
                  <a:tcPr marL="68580" marR="68580" marT="34290" marB="34290"/>
                </a:tc>
                <a:extLst>
                  <a:ext uri="{0D108BD9-81ED-4DB2-BD59-A6C34878D82A}">
                    <a16:rowId xmlns:a16="http://schemas.microsoft.com/office/drawing/2014/main" xmlns="" val="2368356166"/>
                  </a:ext>
                </a:extLst>
              </a:tr>
              <a:tr h="509367">
                <a:tc>
                  <a:txBody>
                    <a:bodyPr/>
                    <a:lstStyle/>
                    <a:p>
                      <a:r>
                        <a:rPr lang="en-ZA" sz="1500" dirty="0">
                          <a:solidFill>
                            <a:schemeClr val="tx1"/>
                          </a:solidFill>
                        </a:rPr>
                        <a:t>Amount of total accruals</a:t>
                      </a:r>
                    </a:p>
                  </a:txBody>
                  <a:tcPr marL="68580" marR="68580" marT="34290" marB="34290"/>
                </a:tc>
                <a:tc>
                  <a:txBody>
                    <a:bodyPr/>
                    <a:lstStyle/>
                    <a:p>
                      <a:pPr algn="r"/>
                      <a:r>
                        <a:rPr lang="en-ZA" sz="1400" b="0" kern="1200" dirty="0">
                          <a:solidFill>
                            <a:schemeClr val="tx1"/>
                          </a:solidFill>
                          <a:effectLst/>
                          <a:latin typeface="+mn-lt"/>
                          <a:ea typeface="+mn-ea"/>
                          <a:cs typeface="+mn-cs"/>
                        </a:rPr>
                        <a:t>R4,638</a:t>
                      </a:r>
                      <a:r>
                        <a:rPr lang="en-ZA" sz="1500" b="0" dirty="0">
                          <a:solidFill>
                            <a:schemeClr val="tx1"/>
                          </a:solidFill>
                        </a:rPr>
                        <a:t>m</a:t>
                      </a:r>
                    </a:p>
                  </a:txBody>
                  <a:tcPr marL="68580" marR="68580" marT="34290" marB="34290"/>
                </a:tc>
                <a:tc>
                  <a:txBody>
                    <a:bodyPr/>
                    <a:lstStyle/>
                    <a:p>
                      <a:pPr algn="r"/>
                      <a:r>
                        <a:rPr lang="en-ZA" sz="1500" dirty="0">
                          <a:solidFill>
                            <a:schemeClr val="tx1"/>
                          </a:solidFill>
                        </a:rPr>
                        <a:t>R3,639m</a:t>
                      </a:r>
                    </a:p>
                  </a:txBody>
                  <a:tcPr marL="68580" marR="68580" marT="34290" marB="34290"/>
                </a:tc>
                <a:extLst>
                  <a:ext uri="{0D108BD9-81ED-4DB2-BD59-A6C34878D82A}">
                    <a16:rowId xmlns:a16="http://schemas.microsoft.com/office/drawing/2014/main" xmlns="" val="1579881371"/>
                  </a:ext>
                </a:extLst>
              </a:tr>
              <a:tr h="609106">
                <a:tc>
                  <a:txBody>
                    <a:bodyPr/>
                    <a:lstStyle/>
                    <a:p>
                      <a:r>
                        <a:rPr lang="en-ZA" sz="1500" dirty="0">
                          <a:solidFill>
                            <a:schemeClr val="tx1"/>
                          </a:solidFill>
                        </a:rPr>
                        <a:t>30+ days accruals as a percentage of total accruals</a:t>
                      </a:r>
                    </a:p>
                  </a:txBody>
                  <a:tcPr marL="68580" marR="68580" marT="34290" marB="34290"/>
                </a:tc>
                <a:tc>
                  <a:txBody>
                    <a:bodyPr/>
                    <a:lstStyle/>
                    <a:p>
                      <a:pPr algn="r"/>
                      <a:r>
                        <a:rPr lang="en-ZA" sz="1500" dirty="0">
                          <a:solidFill>
                            <a:schemeClr val="tx1"/>
                          </a:solidFill>
                        </a:rPr>
                        <a:t>0.%</a:t>
                      </a:r>
                    </a:p>
                  </a:txBody>
                  <a:tcPr marL="68580" marR="68580" marT="34290" marB="34290"/>
                </a:tc>
                <a:tc>
                  <a:txBody>
                    <a:bodyPr/>
                    <a:lstStyle/>
                    <a:p>
                      <a:pPr algn="r"/>
                      <a:r>
                        <a:rPr lang="en-ZA" sz="1500" dirty="0">
                          <a:solidFill>
                            <a:schemeClr val="tx1"/>
                          </a:solidFill>
                        </a:rPr>
                        <a:t>0%</a:t>
                      </a:r>
                    </a:p>
                  </a:txBody>
                  <a:tcPr marL="68580" marR="68580" marT="34290" marB="34290"/>
                </a:tc>
                <a:extLst>
                  <a:ext uri="{0D108BD9-81ED-4DB2-BD59-A6C34878D82A}">
                    <a16:rowId xmlns:a16="http://schemas.microsoft.com/office/drawing/2014/main" xmlns="" val="73514495"/>
                  </a:ext>
                </a:extLst>
              </a:tr>
              <a:tr h="509367">
                <a:tc>
                  <a:txBody>
                    <a:bodyPr/>
                    <a:lstStyle/>
                    <a:p>
                      <a:r>
                        <a:rPr lang="en-ZA" sz="1500" dirty="0">
                          <a:solidFill>
                            <a:schemeClr val="tx1"/>
                          </a:solidFill>
                        </a:rPr>
                        <a:t>Amount of 30 days accruals </a:t>
                      </a:r>
                    </a:p>
                  </a:txBody>
                  <a:tcPr marL="68580" marR="68580" marT="34290" marB="34290"/>
                </a:tc>
                <a:tc>
                  <a:txBody>
                    <a:bodyPr/>
                    <a:lstStyle/>
                    <a:p>
                      <a:pPr algn="r"/>
                      <a:r>
                        <a:rPr lang="en-ZA" sz="1500" dirty="0">
                          <a:solidFill>
                            <a:schemeClr val="tx1"/>
                          </a:solidFill>
                        </a:rPr>
                        <a:t>0</a:t>
                      </a:r>
                    </a:p>
                  </a:txBody>
                  <a:tcPr marL="68580" marR="68580" marT="34290" marB="34290"/>
                </a:tc>
                <a:tc>
                  <a:txBody>
                    <a:bodyPr/>
                    <a:lstStyle/>
                    <a:p>
                      <a:pPr algn="r"/>
                      <a:r>
                        <a:rPr lang="en-ZA" sz="1500" dirty="0">
                          <a:solidFill>
                            <a:schemeClr val="tx1"/>
                          </a:solidFill>
                        </a:rPr>
                        <a:t>0</a:t>
                      </a:r>
                    </a:p>
                  </a:txBody>
                  <a:tcPr marL="68580" marR="68580" marT="34290" marB="34290"/>
                </a:tc>
                <a:extLst>
                  <a:ext uri="{0D108BD9-81ED-4DB2-BD59-A6C34878D82A}">
                    <a16:rowId xmlns:a16="http://schemas.microsoft.com/office/drawing/2014/main" xmlns="" val="2037319532"/>
                  </a:ext>
                </a:extLst>
              </a:tr>
            </a:tbl>
          </a:graphicData>
        </a:graphic>
      </p:graphicFrame>
      <p:sp>
        <p:nvSpPr>
          <p:cNvPr id="3" name="Slide Number Placeholder 2"/>
          <p:cNvSpPr>
            <a:spLocks noGrp="1"/>
          </p:cNvSpPr>
          <p:nvPr>
            <p:ph type="sldNum" sz="quarter" idx="12"/>
          </p:nvPr>
        </p:nvSpPr>
        <p:spPr/>
        <p:txBody>
          <a:bodyPr/>
          <a:lstStyle/>
          <a:p>
            <a:pPr lvl="0"/>
            <a:fld id="{5BE59D84-FAE8-4D13-AA1D-158D5D14D02E}" type="slidenum">
              <a:rPr lang="en-ZA" noProof="0" smtClean="0"/>
              <a:pPr lvl="0"/>
              <a:t>92</a:t>
            </a:fld>
            <a:endParaRPr lang="en-ZA" noProof="0" dirty="0"/>
          </a:p>
        </p:txBody>
      </p:sp>
      <p:sp>
        <p:nvSpPr>
          <p:cNvPr id="4" name="Title 3"/>
          <p:cNvSpPr>
            <a:spLocks noGrp="1"/>
          </p:cNvSpPr>
          <p:nvPr>
            <p:ph type="title"/>
          </p:nvPr>
        </p:nvSpPr>
        <p:spPr/>
        <p:txBody>
          <a:bodyPr/>
          <a:lstStyle/>
          <a:p>
            <a:pPr algn="ctr"/>
            <a:r>
              <a:rPr lang="en-ZA" sz="2400" dirty="0">
                <a:solidFill>
                  <a:schemeClr val="bg1"/>
                </a:solidFill>
              </a:rPr>
              <a:t>Summary of Audit Outcomes</a:t>
            </a:r>
          </a:p>
        </p:txBody>
      </p:sp>
      <p:sp>
        <p:nvSpPr>
          <p:cNvPr id="5" name="Title 3">
            <a:extLst>
              <a:ext uri="{FF2B5EF4-FFF2-40B4-BE49-F238E27FC236}">
                <a16:creationId xmlns:a16="http://schemas.microsoft.com/office/drawing/2014/main" xmlns="" id="{2A1DE92D-55C8-4658-8F57-CE86036B75CB}"/>
              </a:ext>
            </a:extLst>
          </p:cNvPr>
          <p:cNvSpPr txBox="1">
            <a:spLocks/>
          </p:cNvSpPr>
          <p:nvPr/>
        </p:nvSpPr>
        <p:spPr>
          <a:xfrm>
            <a:off x="201046" y="4609858"/>
            <a:ext cx="8694760" cy="796019"/>
          </a:xfrm>
          <a:prstGeom prst="rect">
            <a:avLst/>
          </a:prstGeom>
          <a:solidFill>
            <a:schemeClr val="accent6">
              <a:lumMod val="40000"/>
              <a:lumOff val="6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just"/>
            <a:r>
              <a:rPr lang="en-ZA" sz="1800" dirty="0">
                <a:solidFill>
                  <a:schemeClr val="tx1"/>
                </a:solidFill>
              </a:rPr>
              <a:t>The expenditure management environment of the department is healthy</a:t>
            </a:r>
          </a:p>
        </p:txBody>
      </p:sp>
    </p:spTree>
    <p:extLst>
      <p:ext uri="{BB962C8B-B14F-4D97-AF65-F5344CB8AC3E}">
        <p14:creationId xmlns:p14="http://schemas.microsoft.com/office/powerpoint/2010/main" xmlns="" val="499296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F9ED1435-17B9-4FC7-B533-8B339A627D25}"/>
              </a:ext>
            </a:extLst>
          </p:cNvPr>
          <p:cNvGraphicFramePr>
            <a:graphicFrameLocks noGrp="1"/>
          </p:cNvGraphicFramePr>
          <p:nvPr>
            <p:ph idx="1"/>
            <p:extLst>
              <p:ext uri="{D42A27DB-BD31-4B8C-83A1-F6EECF244321}">
                <p14:modId xmlns:p14="http://schemas.microsoft.com/office/powerpoint/2010/main" xmlns="" val="1847444206"/>
              </p:ext>
            </p:extLst>
          </p:nvPr>
        </p:nvGraphicFramePr>
        <p:xfrm>
          <a:off x="326571" y="1522451"/>
          <a:ext cx="8503920" cy="2522328"/>
        </p:xfrm>
        <a:graphic>
          <a:graphicData uri="http://schemas.openxmlformats.org/drawingml/2006/table">
            <a:tbl>
              <a:tblPr firstRow="1" bandRow="1">
                <a:tableStyleId>{5C22544A-7EE6-4342-B048-85BDC9FD1C3A}</a:tableStyleId>
              </a:tblPr>
              <a:tblGrid>
                <a:gridCol w="5616788">
                  <a:extLst>
                    <a:ext uri="{9D8B030D-6E8A-4147-A177-3AD203B41FA5}">
                      <a16:colId xmlns:a16="http://schemas.microsoft.com/office/drawing/2014/main" xmlns="" val="1296455115"/>
                    </a:ext>
                  </a:extLst>
                </a:gridCol>
                <a:gridCol w="1455126">
                  <a:extLst>
                    <a:ext uri="{9D8B030D-6E8A-4147-A177-3AD203B41FA5}">
                      <a16:colId xmlns:a16="http://schemas.microsoft.com/office/drawing/2014/main" xmlns="" val="110988402"/>
                    </a:ext>
                  </a:extLst>
                </a:gridCol>
                <a:gridCol w="1432006">
                  <a:extLst>
                    <a:ext uri="{9D8B030D-6E8A-4147-A177-3AD203B41FA5}">
                      <a16:colId xmlns:a16="http://schemas.microsoft.com/office/drawing/2014/main" xmlns="" val="3900738006"/>
                    </a:ext>
                  </a:extLst>
                </a:gridCol>
              </a:tblGrid>
              <a:tr h="525780">
                <a:tc>
                  <a:txBody>
                    <a:bodyPr/>
                    <a:lstStyle/>
                    <a:p>
                      <a:r>
                        <a:rPr lang="en-ZA" sz="1500" dirty="0"/>
                        <a:t>REVENUE MANAMENT </a:t>
                      </a:r>
                    </a:p>
                  </a:txBody>
                  <a:tcPr marL="68580" marR="68580" marT="34290" marB="34290"/>
                </a:tc>
                <a:tc>
                  <a:txBody>
                    <a:bodyPr/>
                    <a:lstStyle/>
                    <a:p>
                      <a:pPr algn="ctr"/>
                      <a:r>
                        <a:rPr lang="en-ZA" sz="1500" dirty="0"/>
                        <a:t>As at 31 March 2020</a:t>
                      </a:r>
                    </a:p>
                  </a:txBody>
                  <a:tcPr marL="68580" marR="68580" marT="34290" marB="34290"/>
                </a:tc>
                <a:tc>
                  <a:txBody>
                    <a:bodyPr/>
                    <a:lstStyle/>
                    <a:p>
                      <a:pPr algn="ctr"/>
                      <a:r>
                        <a:rPr lang="en-ZA" sz="1500" dirty="0"/>
                        <a:t>As at 31 March 2019</a:t>
                      </a:r>
                    </a:p>
                  </a:txBody>
                  <a:tcPr marL="68580" marR="68580" marT="34290" marB="34290"/>
                </a:tc>
                <a:extLst>
                  <a:ext uri="{0D108BD9-81ED-4DB2-BD59-A6C34878D82A}">
                    <a16:rowId xmlns:a16="http://schemas.microsoft.com/office/drawing/2014/main" xmlns="" val="1042820121"/>
                  </a:ext>
                </a:extLst>
              </a:tr>
              <a:tr h="474481">
                <a:tc>
                  <a:txBody>
                    <a:bodyPr/>
                    <a:lstStyle/>
                    <a:p>
                      <a:r>
                        <a:rPr lang="en-ZA" sz="1500" dirty="0">
                          <a:solidFill>
                            <a:schemeClr val="tx1"/>
                          </a:solidFill>
                        </a:rPr>
                        <a:t>Debtor-collection period</a:t>
                      </a:r>
                    </a:p>
                  </a:txBody>
                  <a:tcPr marL="68580" marR="68580" marT="34290" marB="34290"/>
                </a:tc>
                <a:tc>
                  <a:txBody>
                    <a:bodyPr/>
                    <a:lstStyle/>
                    <a:p>
                      <a:pPr marL="0" algn="r" defTabSz="914400" rtl="0" eaLnBrk="1" latinLnBrk="0" hangingPunct="1"/>
                      <a:r>
                        <a:rPr lang="en-ZA" sz="1500" kern="1200" dirty="0">
                          <a:solidFill>
                            <a:schemeClr val="tx1"/>
                          </a:solidFill>
                          <a:latin typeface="+mn-lt"/>
                          <a:ea typeface="+mn-ea"/>
                          <a:cs typeface="+mn-cs"/>
                        </a:rPr>
                        <a:t>430 days</a:t>
                      </a:r>
                    </a:p>
                  </a:txBody>
                  <a:tcPr marL="68580" marR="68580" marT="34290" marB="34290"/>
                </a:tc>
                <a:tc>
                  <a:txBody>
                    <a:bodyPr/>
                    <a:lstStyle/>
                    <a:p>
                      <a:pPr algn="r"/>
                      <a:r>
                        <a:rPr lang="en-ZA" sz="1500" dirty="0">
                          <a:solidFill>
                            <a:schemeClr val="tx1"/>
                          </a:solidFill>
                        </a:rPr>
                        <a:t>809 days</a:t>
                      </a:r>
                    </a:p>
                  </a:txBody>
                  <a:tcPr marL="68580" marR="68580" marT="34290" marB="34290"/>
                </a:tc>
                <a:extLst>
                  <a:ext uri="{0D108BD9-81ED-4DB2-BD59-A6C34878D82A}">
                    <a16:rowId xmlns:a16="http://schemas.microsoft.com/office/drawing/2014/main" xmlns="" val="2368356166"/>
                  </a:ext>
                </a:extLst>
              </a:tr>
              <a:tr h="424546">
                <a:tc>
                  <a:txBody>
                    <a:bodyPr/>
                    <a:lstStyle/>
                    <a:p>
                      <a:r>
                        <a:rPr lang="en-ZA" sz="1500" dirty="0">
                          <a:solidFill>
                            <a:schemeClr val="tx1"/>
                          </a:solidFill>
                        </a:rPr>
                        <a:t>Amount accrued departmental revenue </a:t>
                      </a:r>
                    </a:p>
                  </a:txBody>
                  <a:tcPr marL="68580" marR="68580" marT="34290" marB="34290"/>
                </a:tc>
                <a:tc>
                  <a:txBody>
                    <a:bodyPr/>
                    <a:lstStyle/>
                    <a:p>
                      <a:pPr marL="0" algn="r" defTabSz="914400" rtl="0" eaLnBrk="1" latinLnBrk="0" hangingPunct="1"/>
                      <a:r>
                        <a:rPr lang="en-ZA" sz="1500" kern="1200" dirty="0">
                          <a:solidFill>
                            <a:schemeClr val="tx1"/>
                          </a:solidFill>
                          <a:latin typeface="+mn-lt"/>
                          <a:ea typeface="+mn-ea"/>
                          <a:cs typeface="+mn-cs"/>
                        </a:rPr>
                        <a:t>R229,094m</a:t>
                      </a:r>
                    </a:p>
                  </a:txBody>
                  <a:tcPr marL="68580" marR="68580" marT="34290" marB="34290"/>
                </a:tc>
                <a:tc>
                  <a:txBody>
                    <a:bodyPr/>
                    <a:lstStyle/>
                    <a:p>
                      <a:pPr algn="r"/>
                      <a:r>
                        <a:rPr lang="en-ZA" sz="1500" dirty="0">
                          <a:solidFill>
                            <a:schemeClr val="tx1"/>
                          </a:solidFill>
                        </a:rPr>
                        <a:t>R206,632m</a:t>
                      </a:r>
                    </a:p>
                  </a:txBody>
                  <a:tcPr marL="68580" marR="68580" marT="34290" marB="34290"/>
                </a:tc>
                <a:extLst>
                  <a:ext uri="{0D108BD9-81ED-4DB2-BD59-A6C34878D82A}">
                    <a16:rowId xmlns:a16="http://schemas.microsoft.com/office/drawing/2014/main" xmlns="" val="1579881371"/>
                  </a:ext>
                </a:extLst>
              </a:tr>
              <a:tr h="412415">
                <a:tc>
                  <a:txBody>
                    <a:bodyPr/>
                    <a:lstStyle/>
                    <a:p>
                      <a:r>
                        <a:rPr lang="en-ZA" sz="1500" dirty="0">
                          <a:solidFill>
                            <a:schemeClr val="tx1"/>
                          </a:solidFill>
                        </a:rPr>
                        <a:t>Amount debtors impairment provision </a:t>
                      </a:r>
                    </a:p>
                  </a:txBody>
                  <a:tcPr marL="68580" marR="68580" marT="34290" marB="34290"/>
                </a:tc>
                <a:tc>
                  <a:txBody>
                    <a:bodyPr/>
                    <a:lstStyle/>
                    <a:p>
                      <a:pPr marL="0" algn="r" defTabSz="914400" rtl="0" eaLnBrk="1" latinLnBrk="0" hangingPunct="1"/>
                      <a:r>
                        <a:rPr lang="en-ZA" sz="1500" kern="1200" dirty="0">
                          <a:solidFill>
                            <a:schemeClr val="tx1"/>
                          </a:solidFill>
                          <a:latin typeface="+mn-lt"/>
                          <a:ea typeface="+mn-ea"/>
                          <a:cs typeface="+mn-cs"/>
                        </a:rPr>
                        <a:t>R174,099m</a:t>
                      </a:r>
                    </a:p>
                  </a:txBody>
                  <a:tcPr marL="68580" marR="68580" marT="34290" marB="34290"/>
                </a:tc>
                <a:tc>
                  <a:txBody>
                    <a:bodyPr/>
                    <a:lstStyle/>
                    <a:p>
                      <a:pPr algn="r"/>
                      <a:r>
                        <a:rPr lang="en-ZA" sz="1500" dirty="0">
                          <a:solidFill>
                            <a:schemeClr val="tx1"/>
                          </a:solidFill>
                        </a:rPr>
                        <a:t>R113,373m</a:t>
                      </a:r>
                    </a:p>
                  </a:txBody>
                  <a:tcPr marL="68580" marR="68580" marT="34290" marB="34290"/>
                </a:tc>
                <a:extLst>
                  <a:ext uri="{0D108BD9-81ED-4DB2-BD59-A6C34878D82A}">
                    <a16:rowId xmlns:a16="http://schemas.microsoft.com/office/drawing/2014/main" xmlns="" val="73514495"/>
                  </a:ext>
                </a:extLst>
              </a:tr>
              <a:tr h="685106">
                <a:tc>
                  <a:txBody>
                    <a:bodyPr/>
                    <a:lstStyle/>
                    <a:p>
                      <a:r>
                        <a:rPr lang="en-ZA" sz="1500" dirty="0">
                          <a:solidFill>
                            <a:schemeClr val="tx1"/>
                          </a:solidFill>
                        </a:rPr>
                        <a:t>Debtors impairment provision as a percentage of departmental revenue</a:t>
                      </a:r>
                    </a:p>
                  </a:txBody>
                  <a:tcPr marL="68580" marR="68580" marT="34290" marB="34290"/>
                </a:tc>
                <a:tc>
                  <a:txBody>
                    <a:bodyPr/>
                    <a:lstStyle/>
                    <a:p>
                      <a:pPr marL="0" algn="r" defTabSz="914400" rtl="0" eaLnBrk="1" latinLnBrk="0" hangingPunct="1"/>
                      <a:r>
                        <a:rPr lang="en-ZA" sz="1500" kern="1200" dirty="0">
                          <a:solidFill>
                            <a:schemeClr val="tx1"/>
                          </a:solidFill>
                          <a:latin typeface="+mn-lt"/>
                          <a:ea typeface="+mn-ea"/>
                          <a:cs typeface="+mn-cs"/>
                        </a:rPr>
                        <a:t>76%</a:t>
                      </a:r>
                    </a:p>
                  </a:txBody>
                  <a:tcPr marL="68580" marR="68580" marT="34290" marB="34290"/>
                </a:tc>
                <a:tc>
                  <a:txBody>
                    <a:bodyPr/>
                    <a:lstStyle/>
                    <a:p>
                      <a:pPr algn="r"/>
                      <a:r>
                        <a:rPr lang="en-ZA" sz="1500" dirty="0">
                          <a:solidFill>
                            <a:schemeClr val="tx1"/>
                          </a:solidFill>
                        </a:rPr>
                        <a:t>54,9%</a:t>
                      </a:r>
                    </a:p>
                  </a:txBody>
                  <a:tcPr marL="68580" marR="68580" marT="34290" marB="34290"/>
                </a:tc>
                <a:extLst>
                  <a:ext uri="{0D108BD9-81ED-4DB2-BD59-A6C34878D82A}">
                    <a16:rowId xmlns:a16="http://schemas.microsoft.com/office/drawing/2014/main" xmlns="" val="2037319532"/>
                  </a:ext>
                </a:extLst>
              </a:tr>
            </a:tbl>
          </a:graphicData>
        </a:graphic>
      </p:graphicFrame>
      <p:sp>
        <p:nvSpPr>
          <p:cNvPr id="3" name="Slide Number Placeholder 2"/>
          <p:cNvSpPr>
            <a:spLocks noGrp="1"/>
          </p:cNvSpPr>
          <p:nvPr>
            <p:ph type="sldNum" sz="quarter" idx="12"/>
          </p:nvPr>
        </p:nvSpPr>
        <p:spPr/>
        <p:txBody>
          <a:bodyPr/>
          <a:lstStyle/>
          <a:p>
            <a:pPr lvl="0"/>
            <a:fld id="{5BE59D84-FAE8-4D13-AA1D-158D5D14D02E}" type="slidenum">
              <a:rPr lang="en-ZA" noProof="0" smtClean="0"/>
              <a:pPr lvl="0"/>
              <a:t>93</a:t>
            </a:fld>
            <a:endParaRPr lang="en-ZA" noProof="0" dirty="0"/>
          </a:p>
        </p:txBody>
      </p:sp>
      <p:sp>
        <p:nvSpPr>
          <p:cNvPr id="4" name="Title 3"/>
          <p:cNvSpPr>
            <a:spLocks noGrp="1"/>
          </p:cNvSpPr>
          <p:nvPr>
            <p:ph type="title"/>
          </p:nvPr>
        </p:nvSpPr>
        <p:spPr/>
        <p:txBody>
          <a:bodyPr/>
          <a:lstStyle/>
          <a:p>
            <a:pPr algn="ctr"/>
            <a:r>
              <a:rPr lang="en-ZA" sz="2400" dirty="0">
                <a:solidFill>
                  <a:schemeClr val="bg1"/>
                </a:solidFill>
              </a:rPr>
              <a:t>Summary of Audit Outcomes</a:t>
            </a:r>
          </a:p>
        </p:txBody>
      </p:sp>
      <p:sp>
        <p:nvSpPr>
          <p:cNvPr id="5" name="Title 3">
            <a:extLst>
              <a:ext uri="{FF2B5EF4-FFF2-40B4-BE49-F238E27FC236}">
                <a16:creationId xmlns:a16="http://schemas.microsoft.com/office/drawing/2014/main" xmlns="" id="{2A1DE92D-55C8-4658-8F57-CE86036B75CB}"/>
              </a:ext>
            </a:extLst>
          </p:cNvPr>
          <p:cNvSpPr txBox="1">
            <a:spLocks/>
          </p:cNvSpPr>
          <p:nvPr/>
        </p:nvSpPr>
        <p:spPr>
          <a:xfrm>
            <a:off x="326571" y="4454434"/>
            <a:ext cx="8503920" cy="1901915"/>
          </a:xfrm>
          <a:prstGeom prst="rect">
            <a:avLst/>
          </a:prstGeom>
          <a:solidFill>
            <a:schemeClr val="accent6">
              <a:lumMod val="40000"/>
              <a:lumOff val="60000"/>
            </a:schemeClr>
          </a:solidFill>
        </p:spPr>
        <p:txBody>
          <a:bodyPr vert="horz" lIns="68580" tIns="34290" rIns="68580" bIns="34290" rtlCol="0" anchor="ctr">
            <a:noAutofit/>
          </a:bodyPr>
          <a:lstStyle>
            <a:defPPr>
              <a:defRPr lang="en-US"/>
            </a:defPPr>
            <a:lvl1pPr algn="just">
              <a:lnSpc>
                <a:spcPct val="90000"/>
              </a:lnSpc>
              <a:spcBef>
                <a:spcPct val="0"/>
              </a:spcBef>
              <a:buNone/>
              <a:defRPr sz="2400" b="1" i="0">
                <a:latin typeface="Arial" panose="020B0604020202020204" pitchFamily="34" charset="0"/>
                <a:ea typeface="+mj-ea"/>
                <a:cs typeface="Arial" panose="020B0604020202020204" pitchFamily="34" charset="0"/>
              </a:defRPr>
            </a:lvl1pPr>
          </a:lstStyle>
          <a:p>
            <a:pPr marL="214313" indent="-214313">
              <a:lnSpc>
                <a:spcPct val="150000"/>
              </a:lnSpc>
              <a:buFont typeface="Arial" panose="020B0604020202020204" pitchFamily="34" charset="0"/>
              <a:buChar char="•"/>
            </a:pPr>
            <a:r>
              <a:rPr lang="en-ZA" sz="1400" dirty="0"/>
              <a:t>Although the debtor-collection period has reduced substantially, there are challenges in the department’s revenue management environment</a:t>
            </a:r>
          </a:p>
          <a:p>
            <a:pPr marL="214313" indent="-214313">
              <a:lnSpc>
                <a:spcPct val="150000"/>
              </a:lnSpc>
              <a:buFont typeface="Arial" panose="020B0604020202020204" pitchFamily="34" charset="0"/>
              <a:buChar char="•"/>
            </a:pPr>
            <a:r>
              <a:rPr lang="en-ZA" sz="1400" dirty="0"/>
              <a:t>Accrued departmental revenue continue to increase due to delay (by prospecting rights applicants) to execute the granted prospecting right</a:t>
            </a:r>
          </a:p>
          <a:p>
            <a:pPr marL="214313" indent="-214313">
              <a:lnSpc>
                <a:spcPct val="150000"/>
              </a:lnSpc>
              <a:buFont typeface="Arial" panose="020B0604020202020204" pitchFamily="34" charset="0"/>
              <a:buChar char="•"/>
            </a:pPr>
            <a:r>
              <a:rPr lang="en-ZA" sz="1400" dirty="0"/>
              <a:t>New developments: Under DMR the officials who were performing revenue management functions were also responsible for reporting and one Director responsible for FA&amp; Reporting. On the new structure of DMRE there is a dedicated team of 4 officials responsible for revenue management; and a dedicated Director for Revenue and Financial Provisions Management</a:t>
            </a:r>
          </a:p>
        </p:txBody>
      </p:sp>
    </p:spTree>
    <p:extLst>
      <p:ext uri="{BB962C8B-B14F-4D97-AF65-F5344CB8AC3E}">
        <p14:creationId xmlns:p14="http://schemas.microsoft.com/office/powerpoint/2010/main" xmlns="" val="2142352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051550"/>
            <a:ext cx="2281238" cy="669925"/>
          </a:xfrm>
        </p:spPr>
        <p:txBody>
          <a:bodyPr/>
          <a:lstStyle/>
          <a:p>
            <a:fld id="{3FD5963C-B7DE-410D-A411-88E1EA39A697}" type="slidenum">
              <a:rPr lang="en-US" b="1"/>
              <a:pPr/>
              <a:t>94</a:t>
            </a:fld>
            <a:endParaRPr lang="en-US" b="1"/>
          </a:p>
        </p:txBody>
      </p:sp>
    </p:spTree>
    <p:extLst>
      <p:ext uri="{BB962C8B-B14F-4D97-AF65-F5344CB8AC3E}">
        <p14:creationId xmlns:p14="http://schemas.microsoft.com/office/powerpoint/2010/main" xmlns="" val="449512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1865</TotalTime>
  <Words>9910</Words>
  <Application>Microsoft Office PowerPoint</Application>
  <PresentationFormat>On-screen Show (4:3)</PresentationFormat>
  <Paragraphs>1418</Paragraphs>
  <Slides>94</Slides>
  <Notes>28</Notes>
  <HiddenSlides>0</HiddenSlides>
  <MMClips>0</MMClips>
  <ScaleCrop>false</ScaleCrop>
  <HeadingPairs>
    <vt:vector size="4" baseType="variant">
      <vt:variant>
        <vt:lpstr>Theme</vt:lpstr>
      </vt:variant>
      <vt:variant>
        <vt:i4>3</vt:i4>
      </vt:variant>
      <vt:variant>
        <vt:lpstr>Slide Titles</vt:lpstr>
      </vt:variant>
      <vt:variant>
        <vt:i4>94</vt:i4>
      </vt:variant>
    </vt:vector>
  </HeadingPairs>
  <TitlesOfParts>
    <vt:vector size="97" baseType="lpstr">
      <vt:lpstr>Office Theme</vt:lpstr>
      <vt:lpstr>3_Office Theme</vt:lpstr>
      <vt:lpstr>2_Office Theme</vt:lpstr>
      <vt:lpstr>  </vt:lpstr>
      <vt:lpstr>Slide 2</vt:lpstr>
      <vt:lpstr>PRESENTATION OUTLINE</vt:lpstr>
      <vt:lpstr>PRESENTATION OUTLINE</vt:lpstr>
      <vt:lpstr>Slide 5</vt:lpstr>
      <vt:lpstr>Introduction</vt:lpstr>
      <vt:lpstr>Summary of DoE 2019/20 Annual Performance Plan Results</vt:lpstr>
      <vt:lpstr>PERFORMANCE HIGHLIGHTS FOR THE_2019/20 COMPARED TO 2018/19 FY </vt:lpstr>
      <vt:lpstr>PERFORMANCE HIGHLIGHTS FOR THE_2019/20 FY </vt:lpstr>
      <vt:lpstr>PERFORMANCE CHALLENGES FOR THE_2019/20 FY </vt:lpstr>
      <vt:lpstr>Slide 11</vt:lpstr>
      <vt:lpstr>Strategy to overcome areas of under performance</vt:lpstr>
      <vt:lpstr>Strategy to overcome areas of under performance</vt:lpstr>
      <vt:lpstr>Slide 14</vt:lpstr>
      <vt:lpstr>Service Delivery Environment </vt:lpstr>
      <vt:lpstr>Service Delivery Environment </vt:lpstr>
      <vt:lpstr>Service Delivery Environment </vt:lpstr>
      <vt:lpstr>Slide 18</vt:lpstr>
      <vt:lpstr>Organisational Environment</vt:lpstr>
      <vt:lpstr>Organisational Environment</vt:lpstr>
      <vt:lpstr>Slide 21</vt:lpstr>
      <vt:lpstr>Programme 1: Governance and Compliance</vt:lpstr>
      <vt:lpstr>Programme 1: Governance and Compliance </vt:lpstr>
      <vt:lpstr>Programme 1: Financial Management Services</vt:lpstr>
      <vt:lpstr>Programme 1: Corporate Services</vt:lpstr>
      <vt:lpstr>Programme 1: Corporate  Services</vt:lpstr>
      <vt:lpstr>Programme 2: Energy Policy and Planning</vt:lpstr>
      <vt:lpstr>Programme 2: Energy Policy and Planning</vt:lpstr>
      <vt:lpstr>Programme 2: Energy Policy and Planning</vt:lpstr>
      <vt:lpstr> Programme 3: Petroleum and Petroleum Products Regulation</vt:lpstr>
      <vt:lpstr>Programme 4: Electrification and Energy Programme and Project Management,  Annual Report 2019/20</vt:lpstr>
      <vt:lpstr>Programme 4: Electrification and Energy Programme and Project Management,  Annual Report 2019/20</vt:lpstr>
      <vt:lpstr>Programme 4: Electrification and Energy Programme and Project Management,  Annual Report 2019/20</vt:lpstr>
      <vt:lpstr>Programme 5: Nuclear Energy</vt:lpstr>
      <vt:lpstr>Programme 5: Nuclear Energy</vt:lpstr>
      <vt:lpstr>Programme 6: Clean Energy</vt:lpstr>
      <vt:lpstr>Programme 6: Clean Energy</vt:lpstr>
      <vt:lpstr>Slide 38</vt:lpstr>
      <vt:lpstr>Summary of Performance – Financial Overview</vt:lpstr>
      <vt:lpstr>Summary of Performance – Financial Overview</vt:lpstr>
      <vt:lpstr>Explanation of Variances</vt:lpstr>
      <vt:lpstr>Explanation of Variances (continued)</vt:lpstr>
      <vt:lpstr>Summary of Audit Outcomes</vt:lpstr>
      <vt:lpstr>Key audit findings</vt:lpstr>
      <vt:lpstr>Notes to the Annual Financial Statements – Abridged  Extracted key / critical Notes to AFS </vt:lpstr>
      <vt:lpstr>Summary of Audit Outcomes</vt:lpstr>
      <vt:lpstr>Summary of Audit Outcomes</vt:lpstr>
      <vt:lpstr>Slide 48</vt:lpstr>
      <vt:lpstr>Strategic Overview</vt:lpstr>
      <vt:lpstr>Department Structure Overview</vt:lpstr>
      <vt:lpstr>PART A – GENERAL INFORMATION  </vt:lpstr>
      <vt:lpstr>HIGHLIGHTS – Sector Performance</vt:lpstr>
      <vt:lpstr>HIGHLIGHTS – Health and Safety Performance</vt:lpstr>
      <vt:lpstr>HIGHLIGHTS – Sector Performance</vt:lpstr>
      <vt:lpstr>HIGHLIGHTS – Organisational Environment</vt:lpstr>
      <vt:lpstr>HIGHLIGHTS – Key policy development and legislative changes</vt:lpstr>
      <vt:lpstr>HIGHLIGHTS – Strategic Outcome Oriented Goals</vt:lpstr>
      <vt:lpstr>HIGHLIGHTS – Strategic Outcome Oriented Goals</vt:lpstr>
      <vt:lpstr>PART B – PERFORMANCE INFORMATION</vt:lpstr>
      <vt:lpstr>Slide 60</vt:lpstr>
      <vt:lpstr>Summary of Performance (Pre-determined Objectives)</vt:lpstr>
      <vt:lpstr>Summary of Performance – Corporate Service</vt:lpstr>
      <vt:lpstr>Highlights – Corporate Services</vt:lpstr>
      <vt:lpstr>Summary of Performance – Financial Administration</vt:lpstr>
      <vt:lpstr>Highlights – Financial Administration</vt:lpstr>
      <vt:lpstr>Summary of Performance – Mine Health and Safety Inspectorate (MHSI)</vt:lpstr>
      <vt:lpstr> Highlights - Mine Health and Safety Inspectorate (MHSI) </vt:lpstr>
      <vt:lpstr> Highlights - Mine Health and Safety Inspectorate (MHSI) </vt:lpstr>
      <vt:lpstr>Summary of Performance – Mineral Regulation (MR)</vt:lpstr>
      <vt:lpstr>Summary of Performance – Mineral Regulation (MR)</vt:lpstr>
      <vt:lpstr>HIGHLIGHTS – MINERAL REGULATION</vt:lpstr>
      <vt:lpstr>KEY HIGHLIGHTS – MR</vt:lpstr>
      <vt:lpstr>KEY HIGHLIGHTS – MR</vt:lpstr>
      <vt:lpstr>KEY HIGHLIGHTS – MR</vt:lpstr>
      <vt:lpstr>Summary of Performance – Mineral Policy and Promotion (MPP)</vt:lpstr>
      <vt:lpstr>Highlights - Mineral Policy and Promotion</vt:lpstr>
      <vt:lpstr>PART C – GOVERNANCE  </vt:lpstr>
      <vt:lpstr>PART C – GOVERNANCE</vt:lpstr>
      <vt:lpstr>PART C – GOVERNANCE</vt:lpstr>
      <vt:lpstr>PART C – GOVERNANCE</vt:lpstr>
      <vt:lpstr>PART C – GOVERNANCE</vt:lpstr>
      <vt:lpstr>PART D – HUMAN RESOURCES  </vt:lpstr>
      <vt:lpstr>PART D – HUMAN RESOURCES</vt:lpstr>
      <vt:lpstr>PART D – HUMAN RESOURCES</vt:lpstr>
      <vt:lpstr>PART D – HUMAN RESOURCES</vt:lpstr>
      <vt:lpstr>PART D – HUMAN RESOURCES</vt:lpstr>
      <vt:lpstr>PART E – FINANCIAL INFORMATION  </vt:lpstr>
      <vt:lpstr>Expenditure outcome - Programme</vt:lpstr>
      <vt:lpstr>Expenditure outcome – Economic classification </vt:lpstr>
      <vt:lpstr>Summary of Audit Outcomes</vt:lpstr>
      <vt:lpstr>Summary of Audit Outcomes </vt:lpstr>
      <vt:lpstr>Summary of Audit Outcomes</vt:lpstr>
      <vt:lpstr>Summary of Audit Outcomes</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163</cp:revision>
  <cp:lastPrinted>2019-10-02T13:04:14Z</cp:lastPrinted>
  <dcterms:created xsi:type="dcterms:W3CDTF">2019-09-16T13:30:21Z</dcterms:created>
  <dcterms:modified xsi:type="dcterms:W3CDTF">2021-02-02T07:38:22Z</dcterms:modified>
</cp:coreProperties>
</file>