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828" r:id="rId3"/>
  </p:sldMasterIdLst>
  <p:notesMasterIdLst>
    <p:notesMasterId r:id="rId40"/>
  </p:notesMasterIdLst>
  <p:handoutMasterIdLst>
    <p:handoutMasterId r:id="rId41"/>
  </p:handoutMasterIdLst>
  <p:sldIdLst>
    <p:sldId id="300" r:id="rId4"/>
    <p:sldId id="510" r:id="rId5"/>
    <p:sldId id="559" r:id="rId6"/>
    <p:sldId id="521" r:id="rId7"/>
    <p:sldId id="550" r:id="rId8"/>
    <p:sldId id="524" r:id="rId9"/>
    <p:sldId id="551" r:id="rId10"/>
    <p:sldId id="523" r:id="rId11"/>
    <p:sldId id="526" r:id="rId12"/>
    <p:sldId id="511" r:id="rId13"/>
    <p:sldId id="528" r:id="rId14"/>
    <p:sldId id="552" r:id="rId15"/>
    <p:sldId id="553" r:id="rId16"/>
    <p:sldId id="532" r:id="rId17"/>
    <p:sldId id="512" r:id="rId18"/>
    <p:sldId id="513" r:id="rId19"/>
    <p:sldId id="554" r:id="rId20"/>
    <p:sldId id="534" r:id="rId21"/>
    <p:sldId id="555" r:id="rId22"/>
    <p:sldId id="537" r:id="rId23"/>
    <p:sldId id="563" r:id="rId24"/>
    <p:sldId id="515" r:id="rId25"/>
    <p:sldId id="539" r:id="rId26"/>
    <p:sldId id="562" r:id="rId27"/>
    <p:sldId id="542" r:id="rId28"/>
    <p:sldId id="517" r:id="rId29"/>
    <p:sldId id="518" r:id="rId30"/>
    <p:sldId id="519" r:id="rId31"/>
    <p:sldId id="508" r:id="rId32"/>
    <p:sldId id="444" r:id="rId33"/>
    <p:sldId id="445" r:id="rId34"/>
    <p:sldId id="565" r:id="rId35"/>
    <p:sldId id="566" r:id="rId36"/>
    <p:sldId id="446" r:id="rId37"/>
    <p:sldId id="516" r:id="rId38"/>
    <p:sldId id="567"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 id="1" name="Lungile Ntuli" initials="LN" lastIdx="1" clrIdx="1">
    <p:extLst>
      <p:ext uri="{19B8F6BF-5375-455C-9EA6-DF929625EA0E}">
        <p15:presenceInfo xmlns:p15="http://schemas.microsoft.com/office/powerpoint/2012/main" userId="S::WA074@isimangaliso.com::908eaa5d-935e-4d94-8f64-b3a028f3072c" providerId="AD"/>
      </p:ext>
    </p:extLst>
  </p:cmAuthor>
  <p:cmAuthor id="2" name="Riaan Aucamp" initials="RA" lastIdx="8" clrIdx="2">
    <p:extLst>
      <p:ext uri="{19B8F6BF-5375-455C-9EA6-DF929625EA0E}">
        <p15:presenceInfo xmlns:p15="http://schemas.microsoft.com/office/powerpoint/2012/main" userId="S-1-5-21-1701054266-2065958804-2444399980-5475" providerId="AD"/>
      </p:ext>
    </p:extLst>
  </p:cmAuthor>
  <p:cmAuthor id="3" name="Ishaam Abader" initials="IA" lastIdx="8" clrIdx="3">
    <p:extLst>
      <p:ext uri="{19B8F6BF-5375-455C-9EA6-DF929625EA0E}">
        <p15:presenceInfo xmlns:p15="http://schemas.microsoft.com/office/powerpoint/2012/main" userId="Ishaam Aba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FF3B"/>
    <a:srgbClr val="00FF00"/>
    <a:srgbClr val="1D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434" autoAdjust="0"/>
  </p:normalViewPr>
  <p:slideViewPr>
    <p:cSldViewPr>
      <p:cViewPr varScale="1">
        <p:scale>
          <a:sx n="64" d="100"/>
          <a:sy n="64" d="100"/>
        </p:scale>
        <p:origin x="125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a074\Desktop\pie%20chats%20percentage%20calculatio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a073\Desktop\iSimangaliso%20Wetland%20Park\APP%20and%20Strategy\2020-2021\pie%20chats%20percentage%20calculations%20(version%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FC1E-4642-A976-9519C78D171E}"/>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FC1E-4642-A976-9519C78D171E}"/>
              </c:ext>
            </c:extLst>
          </c:dPt>
          <c:dLbls>
            <c:dLbl>
              <c:idx val="0"/>
              <c:tx>
                <c:rich>
                  <a:bodyPr/>
                  <a:lstStyle/>
                  <a:p>
                    <a:fld id="{EE0D133C-51D0-4125-A80A-CAA1895B545E}" type="VALUE">
                      <a:rPr lang="en-US"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1E-4642-A976-9519C78D171E}"/>
                </c:ext>
                <c:ext xmlns:c15="http://schemas.microsoft.com/office/drawing/2012/chart" uri="{CE6537A1-D6FC-4f65-9D91-7224C49458BB}">
                  <c15:dlblFieldTable/>
                  <c15:showDataLabelsRange val="0"/>
                </c:ext>
              </c:extLst>
            </c:dLbl>
            <c:dLbl>
              <c:idx val="1"/>
              <c:tx>
                <c:rich>
                  <a:bodyPr/>
                  <a:lstStyle/>
                  <a:p>
                    <a:fld id="{F66AAB8B-BD7C-46B5-A0FB-A21C6DAA81C8}" type="VALUE">
                      <a:rPr lang="en-US"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C1E-4642-A976-9519C78D171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Sheet1!$F$33:$F$34</c:f>
              <c:strCache>
                <c:ptCount val="2"/>
                <c:pt idx="0">
                  <c:v>On target </c:v>
                </c:pt>
                <c:pt idx="1">
                  <c:v>Off target</c:v>
                </c:pt>
              </c:strCache>
            </c:strRef>
          </c:cat>
          <c:val>
            <c:numRef>
              <c:f>Sheet1!$G$33:$G$34</c:f>
              <c:numCache>
                <c:formatCode>0%</c:formatCode>
                <c:ptCount val="2"/>
                <c:pt idx="0">
                  <c:v>0.93</c:v>
                </c:pt>
                <c:pt idx="1">
                  <c:v>7.0000000000000007E-2</c:v>
                </c:pt>
              </c:numCache>
            </c:numRef>
          </c:val>
          <c:extLst xmlns:c16r2="http://schemas.microsoft.com/office/drawing/2015/06/chart">
            <c:ext xmlns:c16="http://schemas.microsoft.com/office/drawing/2014/chart" uri="{C3380CC4-5D6E-409C-BE32-E72D297353CC}">
              <c16:uniqueId val="{00000004-FC1E-4642-A976-9519C78D171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4953-4617-9B81-0DA49C7CEBBE}"/>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4953-4617-9B81-0DA49C7CEBBE}"/>
              </c:ext>
            </c:extLst>
          </c:dPt>
          <c:dPt>
            <c:idx val="2"/>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5-4953-4617-9B81-0DA49C7CEBBE}"/>
              </c:ext>
            </c:extLst>
          </c:dPt>
          <c:dLbls>
            <c:dLbl>
              <c:idx val="0"/>
              <c:layout>
                <c:manualLayout>
                  <c:x val="-5.2860673665791773E-2"/>
                  <c:y val="-0.15287530235191191"/>
                </c:manualLayout>
              </c:layout>
              <c:tx>
                <c:rich>
                  <a:bodyPr/>
                  <a:lstStyle/>
                  <a:p>
                    <a:fld id="{724F07EE-9A3F-4C8C-A68B-4B8411856C97}" type="VALUE">
                      <a:rPr lang="en-US" sz="1400"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953-4617-9B81-0DA49C7CEBBE}"/>
                </c:ext>
                <c:ext xmlns:c15="http://schemas.microsoft.com/office/drawing/2012/chart" uri="{CE6537A1-D6FC-4f65-9D91-7224C49458BB}">
                  <c15:dlblFieldTable/>
                  <c15:showDataLabelsRange val="0"/>
                </c:ext>
              </c:extLst>
            </c:dLbl>
            <c:dLbl>
              <c:idx val="1"/>
              <c:layout>
                <c:manualLayout>
                  <c:x val="8.1377734033245844E-2"/>
                  <c:y val="9.3062778917341216E-2"/>
                </c:manualLayout>
              </c:layout>
              <c:tx>
                <c:rich>
                  <a:bodyPr/>
                  <a:lstStyle/>
                  <a:p>
                    <a:fld id="{7F61ED99-8F29-4971-809C-BF5176916A16}" type="VALUE">
                      <a:rPr lang="en-US" sz="1400"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953-4617-9B81-0DA49C7CEBBE}"/>
                </c:ext>
                <c:ext xmlns:c15="http://schemas.microsoft.com/office/drawing/2012/chart" uri="{CE6537A1-D6FC-4f65-9D91-7224C49458BB}">
                  <c15:dlblFieldTable/>
                  <c15:showDataLabelsRange val="0"/>
                </c:ext>
              </c:extLst>
            </c:dLbl>
            <c:dLbl>
              <c:idx val="2"/>
              <c:delete val="1"/>
              <c:extLst xmlns:c16r2="http://schemas.microsoft.com/office/drawing/2015/06/chart">
                <c:ext xmlns:c16="http://schemas.microsoft.com/office/drawing/2014/chart" uri="{C3380CC4-5D6E-409C-BE32-E72D297353CC}">
                  <c16:uniqueId val="{00000005-4953-4617-9B81-0DA49C7CEB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Sheet1!$F$3:$F$5</c:f>
              <c:strCache>
                <c:ptCount val="3"/>
                <c:pt idx="0">
                  <c:v>On target</c:v>
                </c:pt>
                <c:pt idx="1">
                  <c:v>Off target</c:v>
                </c:pt>
                <c:pt idx="2">
                  <c:v>No milestone</c:v>
                </c:pt>
              </c:strCache>
            </c:strRef>
          </c:cat>
          <c:val>
            <c:numRef>
              <c:f>Sheet1!$G$3:$G$5</c:f>
              <c:numCache>
                <c:formatCode>0%</c:formatCode>
                <c:ptCount val="3"/>
                <c:pt idx="0">
                  <c:v>0.87</c:v>
                </c:pt>
                <c:pt idx="1">
                  <c:v>0.13</c:v>
                </c:pt>
                <c:pt idx="2">
                  <c:v>0</c:v>
                </c:pt>
              </c:numCache>
            </c:numRef>
          </c:val>
          <c:extLst xmlns:c16r2="http://schemas.microsoft.com/office/drawing/2015/06/chart">
            <c:ext xmlns:c16="http://schemas.microsoft.com/office/drawing/2014/chart" uri="{C3380CC4-5D6E-409C-BE32-E72D297353CC}">
              <c16:uniqueId val="{00000006-4953-4617-9B81-0DA49C7CEB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latin typeface="+mn-lt"/>
                <a:cs typeface="Arial"/>
              </a:defRPr>
            </a:pPr>
            <a:r>
              <a:rPr lang="en-US" sz="1400">
                <a:latin typeface="+mn-lt"/>
                <a:cs typeface="Arial"/>
              </a:rPr>
              <a:t>Operations: </a:t>
            </a:r>
            <a:r>
              <a:rPr lang="en-US" sz="1400" b="1">
                <a:latin typeface="+mn-lt"/>
                <a:cs typeface="Arial"/>
              </a:rPr>
              <a:t>Income v Expenditure</a:t>
            </a:r>
            <a:endParaRPr lang="en-US" sz="1400" b="0">
              <a:latin typeface="+mn-lt"/>
              <a:cs typeface="Arial"/>
            </a:endParaRPr>
          </a:p>
        </c:rich>
      </c:tx>
      <c:layout>
        <c:manualLayout>
          <c:xMode val="edge"/>
          <c:yMode val="edge"/>
          <c:x val="9.8501006548938605E-2"/>
          <c:y val="1.44229296240694E-2"/>
        </c:manualLayout>
      </c:layout>
      <c:overlay val="0"/>
    </c:title>
    <c:autoTitleDeleted val="0"/>
    <c:plotArea>
      <c:layout>
        <c:manualLayout>
          <c:layoutTarget val="inner"/>
          <c:xMode val="edge"/>
          <c:yMode val="edge"/>
          <c:x val="0.12986792328333299"/>
          <c:y val="0.122727272727273"/>
          <c:w val="0.61209898906697369"/>
          <c:h val="0.81818181818181801"/>
        </c:manualLayout>
      </c:layout>
      <c:barChart>
        <c:barDir val="col"/>
        <c:grouping val="clustered"/>
        <c:varyColors val="0"/>
        <c:ser>
          <c:idx val="0"/>
          <c:order val="0"/>
          <c:tx>
            <c:strRef>
              <c:f>Dashboard!$Q$31</c:f>
              <c:strCache>
                <c:ptCount val="1"/>
                <c:pt idx="0">
                  <c:v>to Apr-19 Actual</c:v>
                </c:pt>
              </c:strCache>
            </c:strRef>
          </c:tx>
          <c:spPr>
            <a:solidFill>
              <a:srgbClr val="FF6600"/>
            </a:solidFill>
            <a:effectLst>
              <a:outerShdw blurRad="50800" dist="38100" dir="2700000" algn="tl" rotWithShape="0">
                <a:srgbClr val="000000">
                  <a:alpha val="43000"/>
                </a:srgbClr>
              </a:outerShdw>
            </a:effectLst>
          </c:spPr>
          <c:invertIfNegative val="0"/>
          <c:cat>
            <c:strRef>
              <c:f>Dashboard!$R$30:$T$30</c:f>
              <c:strCache>
                <c:ptCount val="3"/>
                <c:pt idx="0">
                  <c:v>Income</c:v>
                </c:pt>
                <c:pt idx="1">
                  <c:v>Expenditure</c:v>
                </c:pt>
                <c:pt idx="2">
                  <c:v>Profit/(loss)</c:v>
                </c:pt>
              </c:strCache>
            </c:strRef>
          </c:cat>
          <c:val>
            <c:numRef>
              <c:f>Dashboard!$R$31:$T$31</c:f>
              <c:numCache>
                <c:formatCode>"R"_(#,##0.0,,_)"m";"R"\(#,##0.0,,\)"m"</c:formatCode>
                <c:ptCount val="3"/>
                <c:pt idx="0">
                  <c:v>94836674.199999988</c:v>
                </c:pt>
                <c:pt idx="1">
                  <c:v>88482990.88000001</c:v>
                </c:pt>
                <c:pt idx="2">
                  <c:v>6353683.3199999779</c:v>
                </c:pt>
              </c:numCache>
            </c:numRef>
          </c:val>
          <c:extLst xmlns:c16r2="http://schemas.microsoft.com/office/drawing/2015/06/chart">
            <c:ext xmlns:c16="http://schemas.microsoft.com/office/drawing/2014/chart" uri="{C3380CC4-5D6E-409C-BE32-E72D297353CC}">
              <c16:uniqueId val="{00000000-8737-4684-A282-B28A4DFFC1E1}"/>
            </c:ext>
          </c:extLst>
        </c:ser>
        <c:ser>
          <c:idx val="1"/>
          <c:order val="1"/>
          <c:tx>
            <c:strRef>
              <c:f>Dashboard!$Q$32</c:f>
              <c:strCache>
                <c:ptCount val="1"/>
                <c:pt idx="0">
                  <c:v>to Mar-20 Actual</c:v>
                </c:pt>
              </c:strCache>
            </c:strRef>
          </c:tx>
          <c:spPr>
            <a:solidFill>
              <a:schemeClr val="accent3"/>
            </a:solidFill>
            <a:effectLst>
              <a:outerShdw blurRad="50800" dist="38100" dir="2700000" algn="tl" rotWithShape="0">
                <a:srgbClr val="000000">
                  <a:alpha val="43000"/>
                </a:srgbClr>
              </a:outerShdw>
            </a:effectLst>
          </c:spPr>
          <c:invertIfNegative val="0"/>
          <c:cat>
            <c:strRef>
              <c:f>Dashboard!$R$30:$T$30</c:f>
              <c:strCache>
                <c:ptCount val="3"/>
                <c:pt idx="0">
                  <c:v>Income</c:v>
                </c:pt>
                <c:pt idx="1">
                  <c:v>Expenditure</c:v>
                </c:pt>
                <c:pt idx="2">
                  <c:v>Profit/(loss)</c:v>
                </c:pt>
              </c:strCache>
            </c:strRef>
          </c:cat>
          <c:val>
            <c:numRef>
              <c:f>Dashboard!$R$32:$T$32</c:f>
              <c:numCache>
                <c:formatCode>"R"_(#,##0.0,,_)"m";"R"\(#,##0.0,,\)"m"</c:formatCode>
                <c:ptCount val="3"/>
                <c:pt idx="0">
                  <c:v>137785661.22</c:v>
                </c:pt>
                <c:pt idx="1">
                  <c:v>140586680.06999999</c:v>
                </c:pt>
                <c:pt idx="2">
                  <c:v>-2801018.849999994</c:v>
                </c:pt>
              </c:numCache>
            </c:numRef>
          </c:val>
          <c:extLst xmlns:c16r2="http://schemas.microsoft.com/office/drawing/2015/06/chart">
            <c:ext xmlns:c16="http://schemas.microsoft.com/office/drawing/2014/chart" uri="{C3380CC4-5D6E-409C-BE32-E72D297353CC}">
              <c16:uniqueId val="{00000001-8737-4684-A282-B28A4DFFC1E1}"/>
            </c:ext>
          </c:extLst>
        </c:ser>
        <c:ser>
          <c:idx val="2"/>
          <c:order val="2"/>
          <c:tx>
            <c:strRef>
              <c:f>Dashboard!$Q$33</c:f>
              <c:strCache>
                <c:ptCount val="1"/>
                <c:pt idx="0">
                  <c:v>to Mar-20 Budget</c:v>
                </c:pt>
              </c:strCache>
            </c:strRef>
          </c:tx>
          <c:spPr>
            <a:solidFill>
              <a:schemeClr val="accent4"/>
            </a:solidFill>
            <a:ln>
              <a:noFill/>
            </a:ln>
            <a:effectLst>
              <a:outerShdw blurRad="50800" dist="38100" dir="2700000" algn="tl" rotWithShape="0">
                <a:srgbClr val="000000">
                  <a:alpha val="43000"/>
                </a:srgbClr>
              </a:outerShdw>
            </a:effectLst>
          </c:spPr>
          <c:invertIfNegative val="0"/>
          <c:cat>
            <c:strRef>
              <c:f>Dashboard!$R$30:$T$30</c:f>
              <c:strCache>
                <c:ptCount val="3"/>
                <c:pt idx="0">
                  <c:v>Income</c:v>
                </c:pt>
                <c:pt idx="1">
                  <c:v>Expenditure</c:v>
                </c:pt>
                <c:pt idx="2">
                  <c:v>Profit/(loss)</c:v>
                </c:pt>
              </c:strCache>
            </c:strRef>
          </c:cat>
          <c:val>
            <c:numRef>
              <c:f>Dashboard!$R$33:$T$33</c:f>
              <c:numCache>
                <c:formatCode>"R"_(#,##0.0,,_)"m";"R"\(#,##0.0,,\)"m"</c:formatCode>
                <c:ptCount val="3"/>
                <c:pt idx="0">
                  <c:v>131787065.390512</c:v>
                </c:pt>
                <c:pt idx="1">
                  <c:v>131787064.92442499</c:v>
                </c:pt>
                <c:pt idx="2">
                  <c:v>0.46608701348304749</c:v>
                </c:pt>
              </c:numCache>
            </c:numRef>
          </c:val>
          <c:extLst xmlns:c16r2="http://schemas.microsoft.com/office/drawing/2015/06/chart">
            <c:ext xmlns:c16="http://schemas.microsoft.com/office/drawing/2014/chart" uri="{C3380CC4-5D6E-409C-BE32-E72D297353CC}">
              <c16:uniqueId val="{00000002-8737-4684-A282-B28A4DFFC1E1}"/>
            </c:ext>
          </c:extLst>
        </c:ser>
        <c:dLbls>
          <c:showLegendKey val="0"/>
          <c:showVal val="0"/>
          <c:showCatName val="0"/>
          <c:showSerName val="0"/>
          <c:showPercent val="0"/>
          <c:showBubbleSize val="0"/>
        </c:dLbls>
        <c:gapWidth val="106"/>
        <c:overlap val="-2"/>
        <c:axId val="691085752"/>
        <c:axId val="691083008"/>
      </c:barChart>
      <c:catAx>
        <c:axId val="691085752"/>
        <c:scaling>
          <c:orientation val="minMax"/>
        </c:scaling>
        <c:delete val="0"/>
        <c:axPos val="b"/>
        <c:numFmt formatCode="General" sourceLinked="0"/>
        <c:majorTickMark val="out"/>
        <c:minorTickMark val="none"/>
        <c:tickLblPos val="nextTo"/>
        <c:txPr>
          <a:bodyPr/>
          <a:lstStyle/>
          <a:p>
            <a:pPr>
              <a:defRPr sz="1200" b="0">
                <a:latin typeface="+mn-lt"/>
                <a:cs typeface="Arial Narrow"/>
              </a:defRPr>
            </a:pPr>
            <a:endParaRPr lang="en-US"/>
          </a:p>
        </c:txPr>
        <c:crossAx val="691083008"/>
        <c:crosses val="autoZero"/>
        <c:auto val="1"/>
        <c:lblAlgn val="ctr"/>
        <c:lblOffset val="100"/>
        <c:noMultiLvlLbl val="0"/>
      </c:catAx>
      <c:valAx>
        <c:axId val="691083008"/>
        <c:scaling>
          <c:orientation val="minMax"/>
        </c:scaling>
        <c:delete val="0"/>
        <c:axPos val="l"/>
        <c:majorGridlines/>
        <c:numFmt formatCode="&quot;R&quot;_(#,##0.0,,_)&quot;m&quot;;&quot;R&quot;\(#,##0.0,,\)&quot;m&quot;" sourceLinked="1"/>
        <c:majorTickMark val="out"/>
        <c:minorTickMark val="none"/>
        <c:tickLblPos val="nextTo"/>
        <c:txPr>
          <a:bodyPr/>
          <a:lstStyle/>
          <a:p>
            <a:pPr>
              <a:defRPr sz="1000" b="0">
                <a:latin typeface="+mn-lt"/>
                <a:cs typeface="Arial Narrow"/>
              </a:defRPr>
            </a:pPr>
            <a:endParaRPr lang="en-US"/>
          </a:p>
        </c:txPr>
        <c:crossAx val="691085752"/>
        <c:crosses val="autoZero"/>
        <c:crossBetween val="between"/>
      </c:valAx>
    </c:plotArea>
    <c:legend>
      <c:legendPos val="r"/>
      <c:layout>
        <c:manualLayout>
          <c:xMode val="edge"/>
          <c:yMode val="edge"/>
          <c:x val="0.73640416772223483"/>
          <c:y val="0.17837484857662"/>
          <c:w val="0.26031186348432062"/>
          <c:h val="0.205494577039738"/>
        </c:manualLayout>
      </c:layout>
      <c:overlay val="0"/>
      <c:txPr>
        <a:bodyPr/>
        <a:lstStyle/>
        <a:p>
          <a:pPr>
            <a:defRPr sz="1100" b="0">
              <a:latin typeface="+mn-lt"/>
              <a:cs typeface="Arial Narrow"/>
            </a:defRPr>
          </a:pPr>
          <a:endParaRPr lang="en-US"/>
        </a:p>
      </c:txPr>
    </c:legend>
    <c:plotVisOnly val="1"/>
    <c:dispBlanksAs val="gap"/>
    <c:showDLblsOverMax val="0"/>
  </c:chart>
  <c:spPr>
    <a:solidFill>
      <a:schemeClr val="accent6">
        <a:lumMod val="20000"/>
        <a:lumOff val="80000"/>
      </a:schemeClr>
    </a:solidFill>
    <a:effectLst>
      <a:outerShdw blurRad="50800" dist="38100" dir="2700000" algn="tl" rotWithShape="0">
        <a:srgbClr val="000000">
          <a:alpha val="43000"/>
        </a:srgb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B0F0"/>
            </a:solidFill>
          </c:spPr>
          <c:dPt>
            <c:idx val="0"/>
            <c:bubble3D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72A3-4EF4-A786-99D659F5E701}"/>
              </c:ext>
            </c:extLst>
          </c:dPt>
          <c:dPt>
            <c:idx val="1"/>
            <c:bubble3D val="0"/>
            <c:spPr>
              <a:solidFill>
                <a:srgbClr val="FF0000"/>
              </a:solidFill>
              <a:ln w="19050">
                <a:solidFill>
                  <a:srgbClr val="FF0000"/>
                </a:solidFill>
              </a:ln>
              <a:effectLst/>
            </c:spPr>
            <c:extLst xmlns:c16r2="http://schemas.microsoft.com/office/drawing/2015/06/chart">
              <c:ext xmlns:c16="http://schemas.microsoft.com/office/drawing/2014/chart" uri="{C3380CC4-5D6E-409C-BE32-E72D297353CC}">
                <c16:uniqueId val="{00000003-72A3-4EF4-A786-99D659F5E701}"/>
              </c:ext>
            </c:extLst>
          </c:dPt>
          <c:dPt>
            <c:idx val="2"/>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5-72A3-4EF4-A786-99D659F5E701}"/>
              </c:ext>
            </c:extLst>
          </c:dPt>
          <c:dLbls>
            <c:dLbl>
              <c:idx val="0"/>
              <c:layout>
                <c:manualLayout>
                  <c:x val="-0.11607586101598796"/>
                  <c:y val="-0.14467248659134999"/>
                </c:manualLayout>
              </c:layout>
              <c:tx>
                <c:rich>
                  <a:bodyPr/>
                  <a:lstStyle/>
                  <a:p>
                    <a:r>
                      <a:rPr lang="en-US" b="1" dirty="0"/>
                      <a:t>76%</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A3-4EF4-A786-99D659F5E701}"/>
                </c:ext>
                <c:ext xmlns:c15="http://schemas.microsoft.com/office/drawing/2012/chart" uri="{CE6537A1-D6FC-4f65-9D91-7224C49458BB}">
                  <c15:layout/>
                </c:ext>
              </c:extLst>
            </c:dLbl>
            <c:dLbl>
              <c:idx val="1"/>
              <c:layout/>
              <c:tx>
                <c:rich>
                  <a:bodyPr/>
                  <a:lstStyle/>
                  <a:p>
                    <a:r>
                      <a:rPr lang="en-US" b="1" dirty="0"/>
                      <a:t>24%</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2A3-4EF4-A786-99D659F5E701}"/>
                </c:ext>
                <c:ext xmlns:c15="http://schemas.microsoft.com/office/drawing/2012/chart" uri="{CE6537A1-D6FC-4f65-9D91-7224C49458BB}">
                  <c15:layout/>
                </c:ext>
              </c:extLst>
            </c:dLbl>
            <c:dLbl>
              <c:idx val="2"/>
              <c:delete val="1"/>
              <c:extLst xmlns:c16r2="http://schemas.microsoft.com/office/drawing/2015/06/chart">
                <c:ext xmlns:c16="http://schemas.microsoft.com/office/drawing/2014/chart" uri="{C3380CC4-5D6E-409C-BE32-E72D297353CC}">
                  <c16:uniqueId val="{00000005-72A3-4EF4-A786-99D659F5E70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Sheet1!$F$2:$F$4</c:f>
              <c:strCache>
                <c:ptCount val="3"/>
                <c:pt idx="0">
                  <c:v>On target </c:v>
                </c:pt>
                <c:pt idx="1">
                  <c:v>Off target</c:v>
                </c:pt>
                <c:pt idx="2">
                  <c:v>No milestone</c:v>
                </c:pt>
              </c:strCache>
            </c:strRef>
          </c:cat>
          <c:val>
            <c:numRef>
              <c:f>Sheet1!$G$2:$G$4</c:f>
              <c:numCache>
                <c:formatCode>0%</c:formatCode>
                <c:ptCount val="3"/>
                <c:pt idx="0">
                  <c:v>0.76</c:v>
                </c:pt>
                <c:pt idx="1">
                  <c:v>0.24</c:v>
                </c:pt>
                <c:pt idx="2">
                  <c:v>0</c:v>
                </c:pt>
              </c:numCache>
            </c:numRef>
          </c:val>
          <c:extLst xmlns:c16r2="http://schemas.microsoft.com/office/drawing/2015/06/chart">
            <c:ext xmlns:c16="http://schemas.microsoft.com/office/drawing/2014/chart" uri="{C3380CC4-5D6E-409C-BE32-E72D297353CC}">
              <c16:uniqueId val="{00000006-72A3-4EF4-A786-99D659F5E7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4387576552929"/>
          <c:y val="0.10680664916885389"/>
          <c:w val="0.40829002624671917"/>
          <c:h val="0.68048337707786521"/>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FF3B"/>
              </a:solidFill>
              <a:ln w="19050">
                <a:solidFill>
                  <a:schemeClr val="lt1"/>
                </a:solidFill>
              </a:ln>
              <a:effectLst/>
            </c:spPr>
            <c:extLst xmlns:c16r2="http://schemas.microsoft.com/office/drawing/2015/06/chart">
              <c:ext xmlns:c16="http://schemas.microsoft.com/office/drawing/2014/chart" uri="{C3380CC4-5D6E-409C-BE32-E72D297353CC}">
                <c16:uniqueId val="{00000001-2972-43F5-8CFA-41FDEAF4B4C0}"/>
              </c:ext>
            </c:extLst>
          </c:dPt>
          <c:dPt>
            <c:idx val="1"/>
            <c:bubble3D val="0"/>
            <c:spPr>
              <a:solidFill>
                <a:srgbClr val="FF0000"/>
              </a:solidFill>
              <a:ln w="19050">
                <a:solidFill>
                  <a:srgbClr val="FF0000"/>
                </a:solidFill>
              </a:ln>
              <a:effectLst/>
            </c:spPr>
            <c:extLst xmlns:c16r2="http://schemas.microsoft.com/office/drawing/2015/06/chart">
              <c:ext xmlns:c16="http://schemas.microsoft.com/office/drawing/2014/chart" uri="{C3380CC4-5D6E-409C-BE32-E72D297353CC}">
                <c16:uniqueId val="{00000003-2972-43F5-8CFA-41FDEAF4B4C0}"/>
              </c:ext>
            </c:extLst>
          </c:dPt>
          <c:dLbls>
            <c:dLbl>
              <c:idx val="0"/>
              <c:layout>
                <c:manualLayout>
                  <c:x val="-7.7380952380952384E-2"/>
                  <c:y val="-0.14847193442924897"/>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fld id="{9AA2A120-A9E8-48FD-9E9D-14D6B1C91D4E}" type="VALUE">
                      <a:rPr lang="en-US" sz="1400"/>
                      <a:pPr>
                        <a:defRPr sz="1200" b="1">
                          <a:latin typeface="Arial Narrow" panose="020B0606020202030204" pitchFamily="34" charset="0"/>
                        </a:defRPr>
                      </a:pPr>
                      <a:t>[VALUE]</a:t>
                    </a:fld>
                    <a:endParaRPr lang="en-ZA"/>
                  </a:p>
                </c:rich>
              </c:tx>
              <c:spPr>
                <a:noFill/>
                <a:ln>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72-43F5-8CFA-41FDEAF4B4C0}"/>
                </c:ext>
                <c:ext xmlns:c15="http://schemas.microsoft.com/office/drawing/2012/chart" uri="{CE6537A1-D6FC-4f65-9D91-7224C49458BB}">
                  <c15:layout>
                    <c:manualLayout>
                      <c:w val="7.6388888888888895E-2"/>
                      <c:h val="8.6988304093567254E-2"/>
                    </c:manualLayout>
                  </c15:layout>
                  <c15:dlblFieldTable/>
                  <c15:showDataLabelsRange val="0"/>
                </c:ext>
              </c:extLst>
            </c:dLbl>
            <c:dLbl>
              <c:idx val="1"/>
              <c:tx>
                <c:rich>
                  <a:bodyPr/>
                  <a:lstStyle/>
                  <a:p>
                    <a:fld id="{DC4E34A3-46E4-45CA-84BE-50E7CD97FFA9}" type="VALUE">
                      <a:rPr lang="en-US" sz="1400"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972-43F5-8CFA-41FDEAF4B4C0}"/>
                </c:ext>
                <c:ext xmlns:c15="http://schemas.microsoft.com/office/drawing/2012/chart" uri="{CE6537A1-D6FC-4f65-9D91-7224C49458BB}">
                  <c15:dlblFieldTable/>
                  <c15:showDataLabelsRange val="0"/>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Sheet1!$F$18:$F$19</c:f>
              <c:strCache>
                <c:ptCount val="2"/>
                <c:pt idx="0">
                  <c:v>On target </c:v>
                </c:pt>
                <c:pt idx="1">
                  <c:v>Off target</c:v>
                </c:pt>
              </c:strCache>
            </c:strRef>
          </c:cat>
          <c:val>
            <c:numRef>
              <c:f>Sheet1!$G$18:$G$19</c:f>
              <c:numCache>
                <c:formatCode>0%</c:formatCode>
                <c:ptCount val="2"/>
                <c:pt idx="0">
                  <c:v>0.9</c:v>
                </c:pt>
                <c:pt idx="1">
                  <c:v>0.1</c:v>
                </c:pt>
              </c:numCache>
            </c:numRef>
          </c:val>
          <c:extLst xmlns:c16r2="http://schemas.microsoft.com/office/drawing/2015/06/chart">
            <c:ext xmlns:c16="http://schemas.microsoft.com/office/drawing/2014/chart" uri="{C3380CC4-5D6E-409C-BE32-E72D297353CC}">
              <c16:uniqueId val="{00000004-2972-43F5-8CFA-41FDEAF4B4C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004786166435"/>
          <c:y val="9.7734120734908142E-2"/>
          <c:w val="0.54040296433534041"/>
          <c:h val="0.73494803149606303"/>
        </c:manualLayout>
      </c:layout>
      <c:pieChart>
        <c:varyColors val="1"/>
        <c:ser>
          <c:idx val="0"/>
          <c:order val="0"/>
          <c:spPr>
            <a:solidFill>
              <a:srgbClr val="FF0000"/>
            </a:solidFill>
          </c:spPr>
          <c:explosion val="1"/>
          <c:dPt>
            <c:idx val="0"/>
            <c:bubble3D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2025-41D6-B321-AB8776715A4C}"/>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2025-41D6-B321-AB8776715A4C}"/>
              </c:ext>
            </c:extLst>
          </c:dPt>
          <c:dLbls>
            <c:dLbl>
              <c:idx val="0"/>
              <c:tx>
                <c:rich>
                  <a:bodyPr/>
                  <a:lstStyle/>
                  <a:p>
                    <a:fld id="{1B846DB8-5490-407B-BCC8-7F0F40C266DC}" type="VALUE">
                      <a:rPr lang="en-US" sz="1400"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025-41D6-B321-AB8776715A4C}"/>
                </c:ext>
                <c:ext xmlns:c15="http://schemas.microsoft.com/office/drawing/2012/chart" uri="{CE6537A1-D6FC-4f65-9D91-7224C49458BB}">
                  <c15:dlblFieldTable/>
                  <c15:showDataLabelsRange val="0"/>
                </c:ext>
              </c:extLst>
            </c:dLbl>
            <c:dLbl>
              <c:idx val="1"/>
              <c:tx>
                <c:rich>
                  <a:bodyPr/>
                  <a:lstStyle/>
                  <a:p>
                    <a:fld id="{558A7CC0-66D4-4CAD-83C2-353035F34107}" type="VALUE">
                      <a:rPr lang="en-US" sz="1400" b="1"/>
                      <a:pPr/>
                      <a:t>[VALUE]</a:t>
                    </a:fld>
                    <a:endParaRPr lang="en-ZA"/>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25-41D6-B321-AB8776715A4C}"/>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Sheet1!$F$42:$F$43</c:f>
              <c:strCache>
                <c:ptCount val="2"/>
                <c:pt idx="0">
                  <c:v>On target </c:v>
                </c:pt>
                <c:pt idx="1">
                  <c:v>Off target</c:v>
                </c:pt>
              </c:strCache>
            </c:strRef>
          </c:cat>
          <c:val>
            <c:numRef>
              <c:f>Sheet1!$G$42:$G$43</c:f>
              <c:numCache>
                <c:formatCode>0%</c:formatCode>
                <c:ptCount val="2"/>
                <c:pt idx="0">
                  <c:v>0.94</c:v>
                </c:pt>
                <c:pt idx="1">
                  <c:v>0.06</c:v>
                </c:pt>
              </c:numCache>
            </c:numRef>
          </c:val>
          <c:extLst xmlns:c16r2="http://schemas.microsoft.com/office/drawing/2015/06/chart">
            <c:ext xmlns:c16="http://schemas.microsoft.com/office/drawing/2014/chart" uri="{C3380CC4-5D6E-409C-BE32-E72D297353CC}">
              <c16:uniqueId val="{00000004-2025-41D6-B321-AB8776715A4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pPr>
              <a:defRPr/>
            </a:pPr>
            <a:fld id="{624EB7AA-A419-4E84-A7F8-FD1E9EC7CC82}" type="datetimeFigureOut">
              <a:rPr lang="en-US"/>
              <a:pPr>
                <a:defRPr/>
              </a:pPr>
              <a:t>1/20/2021</a:t>
            </a:fld>
            <a:endParaRPr lang="en-US"/>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pPr>
              <a:defRPr/>
            </a:pPr>
            <a:fld id="{302DA6DC-2485-4F4D-97B4-2544424E3C27}" type="slidenum">
              <a:rPr lang="en-US"/>
              <a:pPr>
                <a:defRPr/>
              </a:pPr>
              <a:t>‹#›</a:t>
            </a:fld>
            <a:endParaRPr lang="en-US"/>
          </a:p>
        </p:txBody>
      </p:sp>
    </p:spTree>
    <p:extLst>
      <p:ext uri="{BB962C8B-B14F-4D97-AF65-F5344CB8AC3E}">
        <p14:creationId xmlns:p14="http://schemas.microsoft.com/office/powerpoint/2010/main"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849862" y="0"/>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0383" y="4715831"/>
            <a:ext cx="5436909"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9428272"/>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49862" y="9428272"/>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a:p>
        </p:txBody>
      </p:sp>
    </p:spTree>
    <p:extLst>
      <p:ext uri="{BB962C8B-B14F-4D97-AF65-F5344CB8AC3E}">
        <p14:creationId xmlns:p14="http://schemas.microsoft.com/office/powerpoint/2010/main"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86161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58862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91120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15</a:t>
            </a:fld>
            <a:endParaRPr lang="en-US"/>
          </a:p>
        </p:txBody>
      </p:sp>
    </p:spTree>
    <p:extLst>
      <p:ext uri="{BB962C8B-B14F-4D97-AF65-F5344CB8AC3E}">
        <p14:creationId xmlns:p14="http://schemas.microsoft.com/office/powerpoint/2010/main" val="119777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19627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58113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307614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91869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84672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22</a:t>
            </a:fld>
            <a:endParaRPr lang="en-US"/>
          </a:p>
        </p:txBody>
      </p:sp>
    </p:spTree>
    <p:extLst>
      <p:ext uri="{BB962C8B-B14F-4D97-AF65-F5344CB8AC3E}">
        <p14:creationId xmlns:p14="http://schemas.microsoft.com/office/powerpoint/2010/main" val="154462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95341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525383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95341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80924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EF231C-0390-4744-9F06-E611C36E1814}" type="slidenum">
              <a:rPr lang="en-GB" smtClean="0"/>
              <a:pPr/>
              <a:t>30</a:t>
            </a:fld>
            <a:endParaRPr lang="en-GB"/>
          </a:p>
        </p:txBody>
      </p:sp>
    </p:spTree>
    <p:extLst>
      <p:ext uri="{BB962C8B-B14F-4D97-AF65-F5344CB8AC3E}">
        <p14:creationId xmlns:p14="http://schemas.microsoft.com/office/powerpoint/2010/main" val="31533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31</a:t>
            </a:fld>
            <a:endParaRPr lang="en-GB"/>
          </a:p>
        </p:txBody>
      </p:sp>
    </p:spTree>
    <p:extLst>
      <p:ext uri="{BB962C8B-B14F-4D97-AF65-F5344CB8AC3E}">
        <p14:creationId xmlns:p14="http://schemas.microsoft.com/office/powerpoint/2010/main" val="653681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EF231C-0390-4744-9F06-E611C36E1814}" type="slidenum">
              <a:rPr lang="en-GB" smtClean="0"/>
              <a:pPr/>
              <a:t>32</a:t>
            </a:fld>
            <a:endParaRPr lang="en-GB"/>
          </a:p>
        </p:txBody>
      </p:sp>
    </p:spTree>
    <p:extLst>
      <p:ext uri="{BB962C8B-B14F-4D97-AF65-F5344CB8AC3E}">
        <p14:creationId xmlns:p14="http://schemas.microsoft.com/office/powerpoint/2010/main" val="2652721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33</a:t>
            </a:fld>
            <a:endParaRPr lang="en-GB"/>
          </a:p>
        </p:txBody>
      </p:sp>
    </p:spTree>
    <p:extLst>
      <p:ext uri="{BB962C8B-B14F-4D97-AF65-F5344CB8AC3E}">
        <p14:creationId xmlns:p14="http://schemas.microsoft.com/office/powerpoint/2010/main" val="3596209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34</a:t>
            </a:fld>
            <a:endParaRPr lang="en-GB"/>
          </a:p>
        </p:txBody>
      </p:sp>
    </p:spTree>
    <p:extLst>
      <p:ext uri="{BB962C8B-B14F-4D97-AF65-F5344CB8AC3E}">
        <p14:creationId xmlns:p14="http://schemas.microsoft.com/office/powerpoint/2010/main" val="295638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55062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87202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93067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48682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40001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927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50053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442C46EA-2B45-46C7-9231-35B4DD78AF36}" type="datetime1">
              <a:rPr lang="en-US" smtClean="0"/>
              <a:t>1/20/2021</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C26A6D2-F450-4916-9401-3D4687FE7913}" type="datetime1">
              <a:rPr lang="en-US" smtClean="0"/>
              <a:t>1/20/2021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1524EB3-1B40-43A1-AB5D-20F1E71311FD}" type="datetime1">
              <a:rPr lang="en-US" smtClean="0"/>
              <a:t>1/20/2021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508D2995-A8AC-4CF1-8F57-B4695523BCB4}" type="datetime1">
              <a:rPr lang="en-US" smtClean="0">
                <a:solidFill>
                  <a:srgbClr val="000000"/>
                </a:solidFill>
              </a:rPr>
              <a:t>1/20/2021</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39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28852E-D8D5-485D-9E93-8BC6A0E44252}" type="datetime1">
              <a:rPr lang="en-US" smtClean="0">
                <a:solidFill>
                  <a:srgbClr val="000000"/>
                </a:solidFill>
              </a:rPr>
              <a:t>1/20/2021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580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6D9E3CA-746E-4FE8-8101-2C9F46596335}" type="datetime1">
              <a:rPr lang="en-US" smtClean="0">
                <a:solidFill>
                  <a:srgbClr val="000000"/>
                </a:solidFill>
              </a:rPr>
              <a:t>1/20/2021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9E6C2D1-0F47-46AF-AF7E-6E92AFF2A4D1}" type="datetime1">
              <a:rPr lang="en-US" smtClean="0">
                <a:solidFill>
                  <a:srgbClr val="000000"/>
                </a:solidFill>
              </a:rPr>
              <a:t>1/20/2021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473A841-BA32-4D6B-AA33-211EACBB9AA0}" type="datetime1">
              <a:rPr lang="en-US" smtClean="0">
                <a:solidFill>
                  <a:srgbClr val="000000"/>
                </a:solidFill>
              </a:rPr>
              <a:t>1/20/2021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2EFEC67-33A7-4A5E-B127-82B0F0E1A210}" type="datetime1">
              <a:rPr lang="en-US" smtClean="0">
                <a:solidFill>
                  <a:srgbClr val="000000"/>
                </a:solidFill>
              </a:rPr>
              <a:t>1/20/2021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A000CC-561C-4D0E-B524-DA8C8F97AD32}" type="datetime1">
              <a:rPr lang="en-US" smtClean="0">
                <a:solidFill>
                  <a:srgbClr val="000000"/>
                </a:solidFill>
              </a:rPr>
              <a:t>1/20/2021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E44AC6-09C4-4ECD-B1FC-DE47803D7A78}" type="datetime1">
              <a:rPr lang="en-US" smtClean="0">
                <a:solidFill>
                  <a:srgbClr val="000000"/>
                </a:solidFill>
              </a:rPr>
              <a:t>1/20/2021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4340C1-AE80-43D3-A46C-D95DF7EB1636}" type="datetime1">
              <a:rPr lang="en-US" smtClean="0"/>
              <a:t>1/20/2021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2AB668-CE44-4854-8FAE-DA70FDC2CFB9}" type="datetime1">
              <a:rPr lang="en-US" smtClean="0">
                <a:solidFill>
                  <a:srgbClr val="000000"/>
                </a:solidFill>
              </a:rPr>
              <a:t>1/20/2021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9652574-F2EF-443F-90CA-04C1F96A0B5F}" type="datetime1">
              <a:rPr lang="en-US" smtClean="0">
                <a:solidFill>
                  <a:srgbClr val="000000"/>
                </a:solidFill>
              </a:rPr>
              <a:t>1/20/2021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1367D1F-DA69-4F15-820E-103E0BEF4380}" type="datetime1">
              <a:rPr lang="en-US" smtClean="0">
                <a:solidFill>
                  <a:srgbClr val="000000"/>
                </a:solidFill>
              </a:rPr>
              <a:t>1/20/2021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E9170A-D209-4567-979F-88CB4B14FACE}"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val="3883287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B09068-5E61-4F82-8A9C-C1ADB090BD46}"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val="118502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FD33DA-5218-47EA-BB82-358E4271C131}"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val="387328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DFBC37-8B22-4BD2-9D84-98763A875DBC}" type="datetime1">
              <a:rPr lang="en-US" smtClean="0">
                <a:solidFill>
                  <a:prstClr val="black">
                    <a:tint val="75000"/>
                  </a:prstClr>
                </a:solidFill>
              </a:rPr>
              <a:t>1/20/2021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val="2838636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5BF35D-5F13-4408-A04D-9BC3F31692B5}" type="datetime1">
              <a:rPr lang="en-US" smtClean="0">
                <a:solidFill>
                  <a:prstClr val="black">
                    <a:tint val="75000"/>
                  </a:prstClr>
                </a:solidFill>
              </a:rPr>
              <a:t>1/20/2021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val="2999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73B58E-BE74-4FF4-9C4C-1E26534D4DE7}" type="datetime1">
              <a:rPr lang="en-US" smtClean="0">
                <a:solidFill>
                  <a:prstClr val="black">
                    <a:tint val="75000"/>
                  </a:prstClr>
                </a:solidFill>
              </a:rPr>
              <a:t>1/20/2021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val="3700878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966101-6BA6-4F2C-8AF9-0E030F561517}" type="datetime1">
              <a:rPr lang="en-US" smtClean="0">
                <a:solidFill>
                  <a:prstClr val="black">
                    <a:tint val="75000"/>
                  </a:prstClr>
                </a:solidFill>
              </a:rPr>
              <a:t>1/20/2021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val="26660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516F36-5A1B-46FB-B479-A8479F5AAC47}" type="datetime1">
              <a:rPr lang="en-US" smtClean="0"/>
              <a:t>1/20/2021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683F6E-3470-4B1A-B351-D47F6E8AAB0B}" type="datetime1">
              <a:rPr lang="en-US" smtClean="0">
                <a:solidFill>
                  <a:prstClr val="black">
                    <a:tint val="75000"/>
                  </a:prstClr>
                </a:solidFill>
              </a:rPr>
              <a:t>1/20/2021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val="2514660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DCEECC-2795-48AC-A20D-78997CEFD08F}" type="datetime1">
              <a:rPr lang="en-US" smtClean="0">
                <a:solidFill>
                  <a:prstClr val="black">
                    <a:tint val="75000"/>
                  </a:prstClr>
                </a:solidFill>
              </a:rPr>
              <a:t>1/20/2021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val="2523981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8F791A-E2FB-4E3F-B5E9-591FD703DE22}"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val="370109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866C34-7CCD-41C3-89B8-319FFDACF682}"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val="4669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9F9B554-0F82-498B-A0C7-FB1F1CFB0125}" type="datetime1">
              <a:rPr lang="en-US" smtClean="0"/>
              <a:t>1/20/2021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19121D9-8207-47C9-92E0-823BB926D483}" type="datetime1">
              <a:rPr lang="en-US" smtClean="0"/>
              <a:t>1/20/2021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71E7D10-D173-437F-8AD3-F874E37ADDB8}" type="datetime1">
              <a:rPr lang="en-US" smtClean="0"/>
              <a:t>1/20/2021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D17DC45-498B-4F22-B8A0-0CCE28845BB2}" type="datetime1">
              <a:rPr lang="en-US" smtClean="0"/>
              <a:t>1/20/2021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3A995B-D931-4476-AE12-C207F92DF995}" type="datetime1">
              <a:rPr lang="en-US" smtClean="0"/>
              <a:t>1/20/2021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E9BA2E-1665-4F05-8532-4B04CC717EE3}" type="datetime1">
              <a:rPr lang="en-US" smtClean="0"/>
              <a:t>1/20/2021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4D36605-6B9D-4891-A869-409F4CC273F6}" type="datetime1">
              <a:rPr lang="en-US" smtClean="0"/>
              <a:t>1/20/2021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a:p>
        </p:txBody>
      </p:sp>
      <p:pic>
        <p:nvPicPr>
          <p:cNvPr id="1031" name="Picture 7"/>
          <p:cNvPicPr>
            <a:picLocks noChangeAspect="1" noChangeArrowheads="1"/>
          </p:cNvPicPr>
          <p:nvPr/>
        </p:nvPicPr>
        <p:blipFill>
          <a:blip r:embed="rId13"/>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02434CD-49AB-4172-B246-8DC97AD81EC0}" type="datetime1">
              <a:rPr lang="en-US" smtClean="0">
                <a:solidFill>
                  <a:srgbClr val="000000"/>
                </a:solidFill>
              </a:rPr>
              <a:t>1/20/2021</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a:solidFill>
                <a:srgbClr val="000000"/>
              </a:solidFill>
            </a:endParaRPr>
          </a:p>
        </p:txBody>
      </p:sp>
      <p:pic>
        <p:nvPicPr>
          <p:cNvPr id="1031" name="Picture 7"/>
          <p:cNvPicPr>
            <a:picLocks noChangeAspect="1" noChangeArrowheads="1"/>
          </p:cNvPicPr>
          <p:nvPr/>
        </p:nvPicPr>
        <p:blipFill>
          <a:blip r:embed="rId13"/>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ABA4E63B-52AB-4AFC-AF3C-0EA17D88B668}" type="datetime1">
              <a:rPr lang="en-US" smtClean="0">
                <a:solidFill>
                  <a:prstClr val="black">
                    <a:tint val="75000"/>
                  </a:prstClr>
                </a:solidFill>
              </a:rPr>
              <a:t>1/20/2021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a:latin typeface="Calibri" pitchFamily="34" charset="0"/>
              <a:cs typeface="Arial" panose="020B0604020202020204" pitchFamily="34" charset="0"/>
            </a:endParaRPr>
          </a:p>
        </p:txBody>
      </p:sp>
    </p:spTree>
    <p:extLst>
      <p:ext uri="{BB962C8B-B14F-4D97-AF65-F5344CB8AC3E}">
        <p14:creationId xmlns:p14="http://schemas.microsoft.com/office/powerpoint/2010/main" val="1483957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4.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762000" y="3333605"/>
            <a:ext cx="8077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hangingPunct="1">
              <a:spcBef>
                <a:spcPct val="0"/>
              </a:spcBef>
              <a:spcAft>
                <a:spcPct val="0"/>
              </a:spcAft>
              <a:buFontTx/>
              <a:buNone/>
            </a:pPr>
            <a:r>
              <a:rPr lang="en-US" altLang="en-US" sz="2400" b="1" dirty="0" smtClean="0">
                <a:solidFill>
                  <a:srgbClr val="008000"/>
                </a:solidFill>
                <a:cs typeface="Arial" panose="020B0604020202020204" pitchFamily="34" charset="0"/>
              </a:rPr>
              <a:t>ANNUAL PERFORMANCE </a:t>
            </a:r>
            <a:r>
              <a:rPr lang="en-US" altLang="en-US" sz="2400" b="1" dirty="0">
                <a:solidFill>
                  <a:srgbClr val="008000"/>
                </a:solidFill>
                <a:cs typeface="Arial" panose="020B0604020202020204" pitchFamily="34" charset="0"/>
              </a:rPr>
              <a:t>REPORT</a:t>
            </a:r>
          </a:p>
        </p:txBody>
      </p:sp>
      <p:pic>
        <p:nvPicPr>
          <p:cNvPr id="1026" name="Picture 2">
            <a:extLst>
              <a:ext uri="{FF2B5EF4-FFF2-40B4-BE49-F238E27FC236}">
                <a16:creationId xmlns="" xmlns:a16="http://schemas.microsoft.com/office/drawing/2014/main" id="{54B8A837-06FA-4713-8EAC-8BECF899D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210027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1174931" y="3962401"/>
            <a:ext cx="7449015" cy="1056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b="1" dirty="0">
              <a:solidFill>
                <a:srgbClr val="008000"/>
              </a:solidFill>
              <a:latin typeface="Arial" panose="020B0604020202020204" pitchFamily="34" charset="0"/>
              <a:ea typeface="+mj-ea"/>
              <a:cs typeface="Arial" panose="020B0604020202020204" pitchFamily="34" charset="0"/>
            </a:endParaRPr>
          </a:p>
          <a:p>
            <a:pPr marL="0" indent="0">
              <a:buNone/>
            </a:pPr>
            <a:endParaRPr lang="en-US" sz="1800" b="1" dirty="0">
              <a:solidFill>
                <a:srgbClr val="008000"/>
              </a:solidFill>
              <a:latin typeface="Arial" panose="020B0604020202020204" pitchFamily="34" charset="0"/>
              <a:ea typeface="+mj-ea"/>
              <a:cs typeface="Arial" panose="020B0604020202020204" pitchFamily="34" charset="0"/>
            </a:endParaRPr>
          </a:p>
          <a:p>
            <a:pPr marL="0" indent="0" algn="ctr">
              <a:buNone/>
            </a:pPr>
            <a:r>
              <a:rPr lang="en-US" sz="1800" b="1" dirty="0">
                <a:solidFill>
                  <a:srgbClr val="008000"/>
                </a:solidFill>
                <a:latin typeface="Arial" panose="020B0604020202020204" pitchFamily="34" charset="0"/>
                <a:ea typeface="+mj-ea"/>
                <a:cs typeface="Arial" panose="020B0604020202020204" pitchFamily="34" charset="0"/>
              </a:rPr>
              <a:t>Briefing to the Portfolio Committee: </a:t>
            </a:r>
            <a:r>
              <a:rPr lang="en-US" sz="1800" b="1" dirty="0" smtClean="0">
                <a:solidFill>
                  <a:srgbClr val="008000"/>
                </a:solidFill>
                <a:latin typeface="Arial" panose="020B0604020202020204" pitchFamily="34" charset="0"/>
                <a:ea typeface="+mj-ea"/>
                <a:cs typeface="Arial" panose="020B0604020202020204" pitchFamily="34" charset="0"/>
              </a:rPr>
              <a:t>26 </a:t>
            </a:r>
            <a:r>
              <a:rPr lang="en-US" sz="1800" b="1" dirty="0">
                <a:solidFill>
                  <a:srgbClr val="008000"/>
                </a:solidFill>
                <a:latin typeface="Arial" panose="020B0604020202020204" pitchFamily="34" charset="0"/>
                <a:ea typeface="+mj-ea"/>
                <a:cs typeface="Arial" panose="020B0604020202020204" pitchFamily="34" charset="0"/>
              </a:rPr>
              <a:t>January 2021</a:t>
            </a:r>
          </a:p>
        </p:txBody>
      </p:sp>
    </p:spTree>
    <p:extLst>
      <p:ext uri="{BB962C8B-B14F-4D97-AF65-F5344CB8AC3E}">
        <p14:creationId xmlns:p14="http://schemas.microsoft.com/office/powerpoint/2010/main" val="369789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6701" y="210994"/>
            <a:ext cx="8763000" cy="584344"/>
          </a:xfrm>
        </p:spPr>
        <p:txBody>
          <a:bodyPr/>
          <a:lstStyle/>
          <a:p>
            <a:pPr eaLnBrk="1" hangingPunct="1"/>
            <a:r>
              <a:rPr lang="en-ZA" altLang="en-US" sz="1800" b="1" dirty="0">
                <a:solidFill>
                  <a:srgbClr val="00B050"/>
                </a:solidFill>
                <a:latin typeface="Arial" panose="020B0604020202020204" pitchFamily="34" charset="0"/>
                <a:ea typeface="+mn-ea"/>
                <a:cs typeface="+mn-cs"/>
              </a:rPr>
              <a:t>OVERALL SUMMARY OF 2019/20 PROGRAMME </a:t>
            </a:r>
            <a:r>
              <a:rPr lang="en-ZA" altLang="en-US" sz="1800" b="1" dirty="0" smtClean="0">
                <a:solidFill>
                  <a:srgbClr val="00B050"/>
                </a:solidFill>
                <a:latin typeface="Arial" panose="020B0604020202020204" pitchFamily="34" charset="0"/>
                <a:ea typeface="+mn-ea"/>
                <a:cs typeface="+mn-cs"/>
              </a:rPr>
              <a:t>ANNUAL </a:t>
            </a:r>
            <a:r>
              <a:rPr lang="en-ZA" altLang="en-US" sz="1800" b="1" dirty="0">
                <a:solidFill>
                  <a:srgbClr val="00B050"/>
                </a:solidFill>
                <a:latin typeface="Arial" panose="020B0604020202020204" pitchFamily="34" charset="0"/>
                <a:ea typeface="+mn-ea"/>
                <a:cs typeface="+mn-cs"/>
              </a:rPr>
              <a:t>PERFORMANCE </a:t>
            </a:r>
            <a:endParaRPr lang="en-US" altLang="en-US" sz="18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662287445"/>
              </p:ext>
            </p:extLst>
          </p:nvPr>
        </p:nvGraphicFramePr>
        <p:xfrm>
          <a:off x="304802" y="990600"/>
          <a:ext cx="8686798" cy="1049338"/>
        </p:xfrm>
        <a:graphic>
          <a:graphicData uri="http://schemas.openxmlformats.org/drawingml/2006/table">
            <a:tbl>
              <a:tblPr/>
              <a:tblGrid>
                <a:gridCol w="2571406">
                  <a:extLst>
                    <a:ext uri="{9D8B030D-6E8A-4147-A177-3AD203B41FA5}">
                      <a16:colId xmlns="" xmlns:a16="http://schemas.microsoft.com/office/drawing/2014/main" val="20000"/>
                    </a:ext>
                  </a:extLst>
                </a:gridCol>
                <a:gridCol w="2208154">
                  <a:extLst>
                    <a:ext uri="{9D8B030D-6E8A-4147-A177-3AD203B41FA5}">
                      <a16:colId xmlns="" xmlns:a16="http://schemas.microsoft.com/office/drawing/2014/main" val="20001"/>
                    </a:ext>
                  </a:extLst>
                </a:gridCol>
                <a:gridCol w="2067681">
                  <a:extLst>
                    <a:ext uri="{9D8B030D-6E8A-4147-A177-3AD203B41FA5}">
                      <a16:colId xmlns="" xmlns:a16="http://schemas.microsoft.com/office/drawing/2014/main" val="20002"/>
                    </a:ext>
                  </a:extLst>
                </a:gridCol>
                <a:gridCol w="183955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On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Work in progress</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Off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No milestone</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76% (19/25)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24% (6/25)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5" name="Chart 4"/>
          <p:cNvGraphicFramePr/>
          <p:nvPr>
            <p:extLst>
              <p:ext uri="{D42A27DB-BD31-4B8C-83A1-F6EECF244321}">
                <p14:modId xmlns:p14="http://schemas.microsoft.com/office/powerpoint/2010/main" val="3827951898"/>
              </p:ext>
            </p:extLst>
          </p:nvPr>
        </p:nvGraphicFramePr>
        <p:xfrm>
          <a:off x="609600" y="2235200"/>
          <a:ext cx="7848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 xmlns:a16="http://schemas.microsoft.com/office/drawing/2014/main" id="{362D6729-7855-4700-BF57-F55F86ADEDE5}"/>
              </a:ext>
            </a:extLst>
          </p:cNvPr>
          <p:cNvGraphicFramePr>
            <a:graphicFrameLocks/>
          </p:cNvGraphicFramePr>
          <p:nvPr>
            <p:extLst>
              <p:ext uri="{D42A27DB-BD31-4B8C-83A1-F6EECF244321}">
                <p14:modId xmlns:p14="http://schemas.microsoft.com/office/powerpoint/2010/main" val="1787398460"/>
              </p:ext>
            </p:extLst>
          </p:nvPr>
        </p:nvGraphicFramePr>
        <p:xfrm>
          <a:off x="1828800" y="2286000"/>
          <a:ext cx="54864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5AD400A6-5AA1-41F1-ABDE-2FA38216C1BA}"/>
              </a:ext>
            </a:extLst>
          </p:cNvPr>
          <p:cNvGraphicFramePr>
            <a:graphicFrameLocks/>
          </p:cNvGraphicFramePr>
          <p:nvPr>
            <p:extLst>
              <p:ext uri="{D42A27DB-BD31-4B8C-83A1-F6EECF244321}">
                <p14:modId xmlns:p14="http://schemas.microsoft.com/office/powerpoint/2010/main" val="1879405635"/>
              </p:ext>
            </p:extLst>
          </p:nvPr>
        </p:nvGraphicFramePr>
        <p:xfrm>
          <a:off x="1943100" y="2030413"/>
          <a:ext cx="52578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 xmlns:a16="http://schemas.microsoft.com/office/drawing/2014/main" id="{5AD400A6-5AA1-41F1-ABDE-2FA38216C1BA}"/>
              </a:ext>
            </a:extLst>
          </p:cNvPr>
          <p:cNvGraphicFramePr>
            <a:graphicFrameLocks/>
          </p:cNvGraphicFramePr>
          <p:nvPr>
            <p:extLst>
              <p:ext uri="{D42A27DB-BD31-4B8C-83A1-F6EECF244321}">
                <p14:modId xmlns:p14="http://schemas.microsoft.com/office/powerpoint/2010/main" val="3035283494"/>
              </p:ext>
            </p:extLst>
          </p:nvPr>
        </p:nvGraphicFramePr>
        <p:xfrm>
          <a:off x="2279650" y="2514600"/>
          <a:ext cx="45847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10</a:t>
            </a:fld>
            <a:endParaRPr lang="en-US" altLang="en-US"/>
          </a:p>
        </p:txBody>
      </p:sp>
    </p:spTree>
    <p:extLst>
      <p:ext uri="{BB962C8B-B14F-4D97-AF65-F5344CB8AC3E}">
        <p14:creationId xmlns:p14="http://schemas.microsoft.com/office/powerpoint/2010/main" val="98501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57907018"/>
              </p:ext>
            </p:extLst>
          </p:nvPr>
        </p:nvGraphicFramePr>
        <p:xfrm>
          <a:off x="152400" y="762000"/>
          <a:ext cx="8610599" cy="4156739"/>
        </p:xfrm>
        <a:graphic>
          <a:graphicData uri="http://schemas.openxmlformats.org/drawingml/2006/table">
            <a:tbl>
              <a:tblPr/>
              <a:tblGrid>
                <a:gridCol w="25908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3276599">
                  <a:extLst>
                    <a:ext uri="{9D8B030D-6E8A-4147-A177-3AD203B41FA5}">
                      <a16:colId xmlns="" xmlns:a16="http://schemas.microsoft.com/office/drawing/2014/main" val="20004"/>
                    </a:ext>
                  </a:extLst>
                </a:gridCol>
              </a:tblGrid>
              <a:tr h="278097">
                <a:tc gridSpan="3">
                  <a:txBody>
                    <a:bodyPr/>
                    <a:lstStyle/>
                    <a:p>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en-ZA" sz="1200" b="1" kern="1200" dirty="0">
                          <a:solidFill>
                            <a:schemeClr val="bg1"/>
                          </a:solidFill>
                          <a:effectLst/>
                          <a:latin typeface="Arial" panose="020B0604020202020204" pitchFamily="34" charset="0"/>
                          <a:ea typeface="+mn-ea"/>
                          <a:cs typeface="Arial" panose="020B0604020202020204" pitchFamily="34" charset="0"/>
                        </a:rPr>
                        <a:t>Biodiversity threats mitigated and Park  World Heritage Site maintained </a:t>
                      </a:r>
                    </a:p>
                    <a:p>
                      <a:endParaRPr lang="en-ZA" sz="1200" b="1" kern="1200" dirty="0">
                        <a:solidFill>
                          <a:schemeClr val="bg1"/>
                        </a:solidFill>
                        <a:effectLst/>
                        <a:latin typeface="Arial" panose="020B0604020202020204" pitchFamily="34" charset="0"/>
                        <a:ea typeface="+mn-ea"/>
                        <a:cs typeface="Arial" panose="020B0604020202020204" pitchFamily="34" charset="0"/>
                      </a:endParaRPr>
                    </a:p>
                    <a:p>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09306">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15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Conservation operational plan (COP) reviewed and approved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 COP reviewed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 Conservation Operational Plan reviewed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95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conservation operational plan interventions implemented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marR="0" indent="0" algn="l" defTabSz="914400" rtl="0" latinLnBrk="0">
                        <a:lnSpc>
                          <a:spcPct val="100000"/>
                        </a:lnSpc>
                        <a:spcBef>
                          <a:spcPts val="0"/>
                        </a:spcBef>
                        <a:spcAft>
                          <a:spcPts val="0"/>
                        </a:spcAft>
                        <a:buClrTx/>
                        <a:buSzTx/>
                        <a:buFontTx/>
                        <a:buNone/>
                        <a:tabLst/>
                        <a:defRPr sz="1800"/>
                      </a:pP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6</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715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environmental audits conducted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12</a:t>
                      </a:r>
                      <a:endParaRPr lang="en-ZA" sz="1200" b="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715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environmental monitors deployed in the Park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bl>
          </a:graphicData>
        </a:graphic>
      </p:graphicFrame>
      <p:grpSp>
        <p:nvGrpSpPr>
          <p:cNvPr id="11" name="Group 6">
            <a:extLst>
              <a:ext uri="{FF2B5EF4-FFF2-40B4-BE49-F238E27FC236}">
                <a16:creationId xmlns="" xmlns:a16="http://schemas.microsoft.com/office/drawing/2014/main" id="{2FA171A0-5209-4E6C-A7A8-257C2AC21EA8}"/>
              </a:ext>
            </a:extLst>
          </p:cNvPr>
          <p:cNvGrpSpPr>
            <a:grpSpLocks/>
          </p:cNvGrpSpPr>
          <p:nvPr/>
        </p:nvGrpSpPr>
        <p:grpSpPr bwMode="auto">
          <a:xfrm>
            <a:off x="1219200" y="5552482"/>
            <a:ext cx="5854700" cy="254000"/>
            <a:chOff x="685800" y="6400800"/>
            <a:chExt cx="5854700" cy="254000"/>
          </a:xfrm>
        </p:grpSpPr>
        <p:sp>
          <p:nvSpPr>
            <p:cNvPr id="12" name="Rectangle 463">
              <a:extLst>
                <a:ext uri="{FF2B5EF4-FFF2-40B4-BE49-F238E27FC236}">
                  <a16:creationId xmlns="" xmlns:a16="http://schemas.microsoft.com/office/drawing/2014/main" id="{CA5DEE25-0F48-4E59-9D4A-461EA821A1E6}"/>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EDE33C4A-F2A8-4191-9E2E-D4FFA32BA36C}"/>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8C7EFD20-AD89-4DD7-86D9-42C113A6930A}"/>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F3E7F5AC-AAB4-4DE5-A9ED-426E0DC5B7CF}"/>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11</a:t>
            </a:fld>
            <a:endParaRPr lang="en-US" altLang="en-US"/>
          </a:p>
        </p:txBody>
      </p:sp>
    </p:spTree>
    <p:extLst>
      <p:ext uri="{BB962C8B-B14F-4D97-AF65-F5344CB8AC3E}">
        <p14:creationId xmlns:p14="http://schemas.microsoft.com/office/powerpoint/2010/main" val="18627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96145561"/>
              </p:ext>
            </p:extLst>
          </p:nvPr>
        </p:nvGraphicFramePr>
        <p:xfrm>
          <a:off x="152400" y="762000"/>
          <a:ext cx="8839198" cy="4198387"/>
        </p:xfrm>
        <a:graphic>
          <a:graphicData uri="http://schemas.openxmlformats.org/drawingml/2006/table">
            <a:tbl>
              <a:tblPr/>
              <a:tblGrid>
                <a:gridCol w="27432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4114798">
                  <a:extLst>
                    <a:ext uri="{9D8B030D-6E8A-4147-A177-3AD203B41FA5}">
                      <a16:colId xmlns="" xmlns:a16="http://schemas.microsoft.com/office/drawing/2014/main" val="20004"/>
                    </a:ext>
                  </a:extLst>
                </a:gridCol>
              </a:tblGrid>
              <a:tr h="252956">
                <a:tc gridSpan="3">
                  <a:txBody>
                    <a:bodyPr/>
                    <a:lstStyle/>
                    <a:p>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en-ZA" sz="1200" b="1" kern="1200" dirty="0">
                          <a:solidFill>
                            <a:schemeClr val="bg1"/>
                          </a:solidFill>
                          <a:effectLst/>
                          <a:latin typeface="Arial" panose="020B0604020202020204" pitchFamily="34" charset="0"/>
                          <a:ea typeface="+mn-ea"/>
                          <a:cs typeface="Arial" panose="020B0604020202020204" pitchFamily="34" charset="0"/>
                        </a:rPr>
                        <a:t>Biodiversity threats mitigated and Park  World Heritage Site maintained </a:t>
                      </a:r>
                    </a:p>
                    <a:p>
                      <a:endParaRPr lang="en-ZA" sz="1200" b="1" kern="1200" dirty="0">
                        <a:solidFill>
                          <a:schemeClr val="bg1"/>
                        </a:solidFill>
                        <a:effectLst/>
                        <a:latin typeface="Arial" panose="020B0604020202020204" pitchFamily="34" charset="0"/>
                        <a:ea typeface="+mn-ea"/>
                        <a:cs typeface="Arial" panose="020B0604020202020204" pitchFamily="34" charset="0"/>
                      </a:endParaRPr>
                    </a:p>
                    <a:p>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71507">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6989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hectares of invasive alien plants treated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50,000 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effectLst/>
                          <a:latin typeface="Arial" panose="020B0604020202020204" pitchFamily="34" charset="0"/>
                          <a:ea typeface="Times New Roman" panose="02020603050405020304" pitchFamily="18" charset="0"/>
                        </a:rPr>
                        <a:t>58390.39 </a:t>
                      </a:r>
                      <a:r>
                        <a:rPr lang="en-ZA" sz="1200" kern="1200" dirty="0">
                          <a:solidFill>
                            <a:schemeClr val="tx1"/>
                          </a:solidFill>
                          <a:effectLst/>
                          <a:latin typeface="Arial" panose="020B0604020202020204" pitchFamily="34" charset="0"/>
                          <a:ea typeface="+mn-ea"/>
                          <a:cs typeface="Arial" panose="020B0604020202020204" pitchFamily="34" charset="0"/>
                        </a:rPr>
                        <a:t>ha</a:t>
                      </a: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r h="905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cubic meters of earthworks in wetland rehabilitation project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3,000 m3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a:solidFill>
                            <a:schemeClr val="tx1"/>
                          </a:solidFill>
                          <a:effectLst/>
                          <a:latin typeface="Arial" panose="020B0604020202020204" pitchFamily="34" charset="0"/>
                          <a:ea typeface="+mn-ea"/>
                          <a:cs typeface="Arial" panose="020B0604020202020204" pitchFamily="34" charset="0"/>
                        </a:rPr>
                        <a:t>144</a:t>
                      </a:r>
                      <a:r>
                        <a:rPr lang="en-ZA" sz="1200" kern="1200" dirty="0">
                          <a:solidFill>
                            <a:schemeClr val="tx1"/>
                          </a:solidFill>
                          <a:effectLst/>
                          <a:latin typeface="Arial" panose="020B0604020202020204" pitchFamily="34" charset="0"/>
                          <a:ea typeface="+mn-ea"/>
                          <a:cs typeface="Arial" panose="020B0604020202020204" pitchFamily="34" charset="0"/>
                        </a:rPr>
                        <a:t>4</a:t>
                      </a:r>
                      <a:r>
                        <a:rPr lang="en-ZA" sz="1200" kern="120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m3</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Challenge: </a:t>
                      </a:r>
                    </a:p>
                    <a:p>
                      <a:r>
                        <a:rPr lang="en-GB" sz="1200" kern="1200" dirty="0">
                          <a:solidFill>
                            <a:schemeClr val="tx1"/>
                          </a:solidFill>
                          <a:effectLst/>
                          <a:latin typeface="Arial" panose="020B0604020202020204" pitchFamily="34" charset="0"/>
                          <a:ea typeface="+mn-ea"/>
                          <a:cs typeface="Arial" panose="020B0604020202020204" pitchFamily="34" charset="0"/>
                        </a:rPr>
                        <a:t>Annual target not met because funding was received mid February 2020.</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Corrective measure: </a:t>
                      </a:r>
                    </a:p>
                    <a:p>
                      <a:r>
                        <a:rPr lang="en-GB" sz="1200" b="0" kern="1200" dirty="0">
                          <a:solidFill>
                            <a:schemeClr val="tx1"/>
                          </a:solidFill>
                          <a:effectLst/>
                          <a:latin typeface="Arial" panose="020B0604020202020204" pitchFamily="34" charset="0"/>
                          <a:ea typeface="+mn-ea"/>
                          <a:cs typeface="Arial" panose="020B0604020202020204" pitchFamily="34" charset="0"/>
                        </a:rPr>
                        <a:t>The Department will henceforth deposit funds on a monthly basis.</a:t>
                      </a:r>
                    </a:p>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r h="6504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kilometres of coastline cleaned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320 km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320 km</a:t>
                      </a:r>
                    </a:p>
                    <a:p>
                      <a:pPr>
                        <a:lnSpc>
                          <a:spcPct val="100000"/>
                        </a:lnSpc>
                      </a:pPr>
                      <a:endParaRPr lang="en-US"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9"/>
                  </a:ext>
                </a:extLst>
              </a:tr>
            </a:tbl>
          </a:graphicData>
        </a:graphic>
      </p:graphicFrame>
      <p:grpSp>
        <p:nvGrpSpPr>
          <p:cNvPr id="11" name="Group 6">
            <a:extLst>
              <a:ext uri="{FF2B5EF4-FFF2-40B4-BE49-F238E27FC236}">
                <a16:creationId xmlns="" xmlns:a16="http://schemas.microsoft.com/office/drawing/2014/main" id="{D2741110-752E-4C2D-8FA9-6CE7B35FA519}"/>
              </a:ext>
            </a:extLst>
          </p:cNvPr>
          <p:cNvGrpSpPr>
            <a:grpSpLocks/>
          </p:cNvGrpSpPr>
          <p:nvPr/>
        </p:nvGrpSpPr>
        <p:grpSpPr bwMode="auto">
          <a:xfrm>
            <a:off x="882650" y="5355525"/>
            <a:ext cx="5854700" cy="254000"/>
            <a:chOff x="685800" y="6400800"/>
            <a:chExt cx="5854700" cy="254000"/>
          </a:xfrm>
        </p:grpSpPr>
        <p:sp>
          <p:nvSpPr>
            <p:cNvPr id="12" name="Rectangle 463">
              <a:extLst>
                <a:ext uri="{FF2B5EF4-FFF2-40B4-BE49-F238E27FC236}">
                  <a16:creationId xmlns="" xmlns:a16="http://schemas.microsoft.com/office/drawing/2014/main" id="{4ACFBCC7-005B-45B4-AAA8-F801B488D0ED}"/>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E0675E61-F50E-4230-876E-206FC29A3AC0}"/>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6A2356B9-7689-4451-A88D-9A3F1BE60D77}"/>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E90CA39A-785B-45DD-8282-69420410FB05}"/>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12</a:t>
            </a:fld>
            <a:endParaRPr lang="en-US" altLang="en-US"/>
          </a:p>
        </p:txBody>
      </p:sp>
    </p:spTree>
    <p:extLst>
      <p:ext uri="{BB962C8B-B14F-4D97-AF65-F5344CB8AC3E}">
        <p14:creationId xmlns:p14="http://schemas.microsoft.com/office/powerpoint/2010/main" val="224480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2 : BIODIVERSITY CONSERVATION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93553119"/>
              </p:ext>
            </p:extLst>
          </p:nvPr>
        </p:nvGraphicFramePr>
        <p:xfrm>
          <a:off x="152400" y="762001"/>
          <a:ext cx="8915400" cy="4530425"/>
        </p:xfrm>
        <a:graphic>
          <a:graphicData uri="http://schemas.openxmlformats.org/drawingml/2006/table">
            <a:tbl>
              <a:tblPr/>
              <a:tblGrid>
                <a:gridCol w="34290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3352800">
                  <a:extLst>
                    <a:ext uri="{9D8B030D-6E8A-4147-A177-3AD203B41FA5}">
                      <a16:colId xmlns="" xmlns:a16="http://schemas.microsoft.com/office/drawing/2014/main" val="20004"/>
                    </a:ext>
                  </a:extLst>
                </a:gridCol>
              </a:tblGrid>
              <a:tr h="547538">
                <a:tc gridSpan="3">
                  <a:txBody>
                    <a:bodyPr/>
                    <a:lstStyle/>
                    <a:p>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en-ZA" sz="1200" b="1" kern="1200" dirty="0">
                          <a:solidFill>
                            <a:schemeClr val="bg1"/>
                          </a:solidFill>
                          <a:effectLst/>
                          <a:latin typeface="Arial" panose="020B0604020202020204" pitchFamily="34" charset="0"/>
                          <a:ea typeface="+mn-ea"/>
                          <a:cs typeface="Arial" panose="020B0604020202020204" pitchFamily="34" charset="0"/>
                        </a:rPr>
                        <a:t>Biodiversity threats mitigated and Park  World Heritage Site maintained </a:t>
                      </a:r>
                    </a:p>
                    <a:p>
                      <a:endParaRPr lang="en-ZA" sz="1200" b="1" kern="1200" dirty="0">
                        <a:solidFill>
                          <a:schemeClr val="bg1"/>
                        </a:solidFill>
                        <a:effectLst/>
                        <a:latin typeface="Arial" panose="020B0604020202020204" pitchFamily="34" charset="0"/>
                        <a:ea typeface="+mn-ea"/>
                        <a:cs typeface="Arial" panose="020B0604020202020204" pitchFamily="34" charset="0"/>
                      </a:endParaRPr>
                    </a:p>
                    <a:p>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04411">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56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applications for </a:t>
                      </a: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developments in the buffer zone </a:t>
                      </a: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commented on and feedback provided within prescribed timeframe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r h="11603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of identified unauthorised developments/activities actioned legally</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8"/>
                  </a:ext>
                </a:extLst>
              </a:tr>
              <a:tr h="1160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hectares burnt in controlled burning programme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1,250 ha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rPr>
                        <a:t>1,250 ha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bl>
          </a:graphicData>
        </a:graphic>
      </p:graphicFrame>
      <p:grpSp>
        <p:nvGrpSpPr>
          <p:cNvPr id="11" name="Group 6">
            <a:extLst>
              <a:ext uri="{FF2B5EF4-FFF2-40B4-BE49-F238E27FC236}">
                <a16:creationId xmlns="" xmlns:a16="http://schemas.microsoft.com/office/drawing/2014/main" id="{D2741110-752E-4C2D-8FA9-6CE7B35FA519}"/>
              </a:ext>
            </a:extLst>
          </p:cNvPr>
          <p:cNvGrpSpPr>
            <a:grpSpLocks/>
          </p:cNvGrpSpPr>
          <p:nvPr/>
        </p:nvGrpSpPr>
        <p:grpSpPr bwMode="auto">
          <a:xfrm>
            <a:off x="1066800" y="6172200"/>
            <a:ext cx="5854700" cy="254000"/>
            <a:chOff x="685800" y="6400800"/>
            <a:chExt cx="5854700" cy="254000"/>
          </a:xfrm>
        </p:grpSpPr>
        <p:sp>
          <p:nvSpPr>
            <p:cNvPr id="12" name="Rectangle 463">
              <a:extLst>
                <a:ext uri="{FF2B5EF4-FFF2-40B4-BE49-F238E27FC236}">
                  <a16:creationId xmlns="" xmlns:a16="http://schemas.microsoft.com/office/drawing/2014/main" id="{4ACFBCC7-005B-45B4-AAA8-F801B488D0ED}"/>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E0675E61-F50E-4230-876E-206FC29A3AC0}"/>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6A2356B9-7689-4451-A88D-9A3F1BE60D77}"/>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E90CA39A-785B-45DD-8282-69420410FB05}"/>
                </a:ext>
              </a:extLst>
            </p:cNvPr>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13</a:t>
            </a:fld>
            <a:endParaRPr lang="en-US" altLang="en-US"/>
          </a:p>
        </p:txBody>
      </p:sp>
    </p:spTree>
    <p:extLst>
      <p:ext uri="{BB962C8B-B14F-4D97-AF65-F5344CB8AC3E}">
        <p14:creationId xmlns:p14="http://schemas.microsoft.com/office/powerpoint/2010/main" val="100908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798" y="330056"/>
            <a:ext cx="8686802" cy="584344"/>
          </a:xfrm>
        </p:spPr>
        <p:txBody>
          <a:bodyPr/>
          <a:lstStyle/>
          <a:p>
            <a:pPr eaLnBrk="1" hangingPunct="1"/>
            <a:r>
              <a:rPr lang="en-ZA" altLang="en-US" sz="1800" b="1" dirty="0">
                <a:solidFill>
                  <a:srgbClr val="00B050"/>
                </a:solidFill>
                <a:latin typeface="Arial" panose="020B0604020202020204" pitchFamily="34" charset="0"/>
                <a:ea typeface="+mn-ea"/>
                <a:cs typeface="+mn-cs"/>
              </a:rPr>
              <a:t>OVERALL SUMMARY OF 2019/20 PROGRAMME  </a:t>
            </a:r>
            <a:r>
              <a:rPr lang="en-ZA" altLang="en-US" sz="1800" b="1" dirty="0" smtClean="0">
                <a:solidFill>
                  <a:srgbClr val="00B050"/>
                </a:solidFill>
                <a:latin typeface="Arial" panose="020B0604020202020204" pitchFamily="34" charset="0"/>
                <a:ea typeface="+mn-ea"/>
                <a:cs typeface="+mn-cs"/>
              </a:rPr>
              <a:t>ANNUAL </a:t>
            </a:r>
            <a:r>
              <a:rPr lang="en-ZA" altLang="en-US" sz="1800" b="1" dirty="0">
                <a:solidFill>
                  <a:srgbClr val="00B050"/>
                </a:solidFill>
                <a:latin typeface="Arial" panose="020B0604020202020204" pitchFamily="34" charset="0"/>
                <a:ea typeface="+mn-ea"/>
                <a:cs typeface="+mn-cs"/>
              </a:rPr>
              <a:t>PERFORMANCE </a:t>
            </a:r>
            <a:endParaRPr lang="en-US" altLang="en-US" sz="18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364673006"/>
              </p:ext>
            </p:extLst>
          </p:nvPr>
        </p:nvGraphicFramePr>
        <p:xfrm>
          <a:off x="304802" y="990600"/>
          <a:ext cx="8686798" cy="1049338"/>
        </p:xfrm>
        <a:graphic>
          <a:graphicData uri="http://schemas.openxmlformats.org/drawingml/2006/table">
            <a:tbl>
              <a:tblPr/>
              <a:tblGrid>
                <a:gridCol w="2571406">
                  <a:extLst>
                    <a:ext uri="{9D8B030D-6E8A-4147-A177-3AD203B41FA5}">
                      <a16:colId xmlns="" xmlns:a16="http://schemas.microsoft.com/office/drawing/2014/main" val="20000"/>
                    </a:ext>
                  </a:extLst>
                </a:gridCol>
                <a:gridCol w="2208154">
                  <a:extLst>
                    <a:ext uri="{9D8B030D-6E8A-4147-A177-3AD203B41FA5}">
                      <a16:colId xmlns="" xmlns:a16="http://schemas.microsoft.com/office/drawing/2014/main" val="20001"/>
                    </a:ext>
                  </a:extLst>
                </a:gridCol>
                <a:gridCol w="2067681">
                  <a:extLst>
                    <a:ext uri="{9D8B030D-6E8A-4147-A177-3AD203B41FA5}">
                      <a16:colId xmlns="" xmlns:a16="http://schemas.microsoft.com/office/drawing/2014/main" val="20002"/>
                    </a:ext>
                  </a:extLst>
                </a:gridCol>
                <a:gridCol w="183955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On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Work in progress</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Off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No milestone</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90% (9/10)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 10% (1/10)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6" name="Chart 5">
            <a:extLst>
              <a:ext uri="{FF2B5EF4-FFF2-40B4-BE49-F238E27FC236}">
                <a16:creationId xmlns="" xmlns:a16="http://schemas.microsoft.com/office/drawing/2014/main" id="{AA792A9C-500D-41AC-A169-8E2ACCC45E07}"/>
              </a:ext>
            </a:extLst>
          </p:cNvPr>
          <p:cNvGraphicFramePr>
            <a:graphicFrameLocks/>
          </p:cNvGraphicFramePr>
          <p:nvPr>
            <p:extLst>
              <p:ext uri="{D42A27DB-BD31-4B8C-83A1-F6EECF244321}">
                <p14:modId xmlns:p14="http://schemas.microsoft.com/office/powerpoint/2010/main" val="1024391864"/>
              </p:ext>
            </p:extLst>
          </p:nvPr>
        </p:nvGraphicFramePr>
        <p:xfrm>
          <a:off x="1828800" y="2590800"/>
          <a:ext cx="51054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 xmlns:a16="http://schemas.microsoft.com/office/drawing/2014/main" id="{7602F6D4-DE0D-44D1-8B17-4147FDA3EE67}"/>
              </a:ext>
            </a:extLst>
          </p:cNvPr>
          <p:cNvGraphicFramePr>
            <a:graphicFrameLocks/>
          </p:cNvGraphicFramePr>
          <p:nvPr>
            <p:extLst>
              <p:ext uri="{D42A27DB-BD31-4B8C-83A1-F6EECF244321}">
                <p14:modId xmlns:p14="http://schemas.microsoft.com/office/powerpoint/2010/main" val="2568067917"/>
              </p:ext>
            </p:extLst>
          </p:nvPr>
        </p:nvGraphicFramePr>
        <p:xfrm>
          <a:off x="1828800" y="2609850"/>
          <a:ext cx="5715000" cy="3562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 xmlns:a16="http://schemas.microsoft.com/office/drawing/2014/main" id="{7602F6D4-DE0D-44D1-8B17-4147FDA3EE67}"/>
              </a:ext>
            </a:extLst>
          </p:cNvPr>
          <p:cNvGraphicFramePr>
            <a:graphicFrameLocks/>
          </p:cNvGraphicFramePr>
          <p:nvPr>
            <p:extLst>
              <p:ext uri="{D42A27DB-BD31-4B8C-83A1-F6EECF244321}">
                <p14:modId xmlns:p14="http://schemas.microsoft.com/office/powerpoint/2010/main" val="1045873548"/>
              </p:ext>
            </p:extLst>
          </p:nvPr>
        </p:nvGraphicFramePr>
        <p:xfrm>
          <a:off x="2057400" y="2039938"/>
          <a:ext cx="64008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14</a:t>
            </a:fld>
            <a:endParaRPr lang="en-US" altLang="en-US"/>
          </a:p>
        </p:txBody>
      </p:sp>
    </p:spTree>
    <p:extLst>
      <p:ext uri="{BB962C8B-B14F-4D97-AF65-F5344CB8AC3E}">
        <p14:creationId xmlns:p14="http://schemas.microsoft.com/office/powerpoint/2010/main" val="382565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23832323"/>
              </p:ext>
            </p:extLst>
          </p:nvPr>
        </p:nvGraphicFramePr>
        <p:xfrm>
          <a:off x="152400" y="733425"/>
          <a:ext cx="8839199" cy="5094647"/>
        </p:xfrm>
        <a:graphic>
          <a:graphicData uri="http://schemas.openxmlformats.org/drawingml/2006/table">
            <a:tbl>
              <a:tblPr/>
              <a:tblGrid>
                <a:gridCol w="2326105">
                  <a:extLst>
                    <a:ext uri="{9D8B030D-6E8A-4147-A177-3AD203B41FA5}">
                      <a16:colId xmlns="" xmlns:a16="http://schemas.microsoft.com/office/drawing/2014/main" val="20000"/>
                    </a:ext>
                  </a:extLst>
                </a:gridCol>
                <a:gridCol w="1953928">
                  <a:extLst>
                    <a:ext uri="{9D8B030D-6E8A-4147-A177-3AD203B41FA5}">
                      <a16:colId xmlns="" xmlns:a16="http://schemas.microsoft.com/office/drawing/2014/main" val="20001"/>
                    </a:ext>
                  </a:extLst>
                </a:gridCol>
                <a:gridCol w="4559166">
                  <a:extLst>
                    <a:ext uri="{9D8B030D-6E8A-4147-A177-3AD203B41FA5}">
                      <a16:colId xmlns="" xmlns:a16="http://schemas.microsoft.com/office/drawing/2014/main" val="20004"/>
                    </a:ext>
                  </a:extLst>
                </a:gridCol>
              </a:tblGrid>
              <a:tr h="26792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Enhanced promotion and marketing of the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22671">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667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Five year marketing plan developed</a:t>
                      </a:r>
                    </a:p>
                    <a:p>
                      <a:pPr marL="0" algn="l" defTabSz="457200" rtl="0" eaLnBrk="1" latinLnBrk="0" hangingPunct="1">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dirty="0">
                          <a:effectLst/>
                          <a:latin typeface="Arial" panose="020B0604020202020204" pitchFamily="34" charset="0"/>
                          <a:ea typeface="Arial" panose="020B0604020202020204" pitchFamily="34" charset="0"/>
                          <a:cs typeface="Arial" panose="020B0604020202020204" pitchFamily="34" charset="0"/>
                        </a:rPr>
                        <a:t>Marketing plan developed and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A five-year plan was developed and approved by the Board.</a:t>
                      </a: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2"/>
                  </a:ext>
                </a:extLst>
              </a:tr>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annual marketing events implemented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marL="0" algn="l" defTabSz="457200" rtl="0" eaLnBrk="1" latinLnBrk="0" hangingPunct="1">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Four marketing events were implemented exceeding the target of three in D</a:t>
                      </a:r>
                      <a:r>
                        <a:rPr lang="en-ZA" sz="120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ecember 2019.</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89014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visitor market research completed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Annual visitor market research not completed</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Challenge: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Annual visitor market research report not satisfactory hence sent back to service provider for amendment and report was received in the first quarter 2020/21.</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baseline="0" dirty="0">
                          <a:latin typeface="Arial" panose="020B0604020202020204" pitchFamily="34" charset="0"/>
                          <a:cs typeface="Arial" panose="020B0604020202020204" pitchFamily="34" charset="0"/>
                        </a:rPr>
                        <a:t>Corrective measure: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baseline="0" dirty="0">
                          <a:latin typeface="Arial" panose="020B0604020202020204" pitchFamily="34" charset="0"/>
                          <a:cs typeface="Arial" panose="020B0604020202020204" pitchFamily="34" charset="0"/>
                        </a:rPr>
                        <a:t>Se</a:t>
                      </a:r>
                      <a:r>
                        <a:rPr lang="en-ZA" sz="1200" baseline="0" dirty="0">
                          <a:latin typeface="Arial" panose="020B0604020202020204" pitchFamily="34" charset="0"/>
                          <a:cs typeface="Arial" panose="020B0604020202020204" pitchFamily="34" charset="0"/>
                        </a:rPr>
                        <a:t>rvice provider engaged and given instruction to finalise amendments </a:t>
                      </a:r>
                      <a:r>
                        <a:rPr lang="en-ZA" sz="1200" kern="1200" dirty="0">
                          <a:solidFill>
                            <a:schemeClr val="tx1"/>
                          </a:solidFill>
                          <a:effectLst/>
                          <a:latin typeface="Arial" panose="020B0604020202020204" pitchFamily="34" charset="0"/>
                          <a:ea typeface="+mn-ea"/>
                          <a:cs typeface="Arial" panose="020B0604020202020204" pitchFamily="34" charset="0"/>
                        </a:rPr>
                        <a:t>in the first quarter 2020/21.</a:t>
                      </a: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bl>
          </a:graphicData>
        </a:graphic>
      </p:graphicFrame>
      <p:grpSp>
        <p:nvGrpSpPr>
          <p:cNvPr id="5" name="Group 6"/>
          <p:cNvGrpSpPr>
            <a:grpSpLocks/>
          </p:cNvGrpSpPr>
          <p:nvPr/>
        </p:nvGrpSpPr>
        <p:grpSpPr bwMode="auto">
          <a:xfrm>
            <a:off x="838200" y="6099890"/>
            <a:ext cx="5854700" cy="262810"/>
            <a:chOff x="685800" y="6400800"/>
            <a:chExt cx="5854700" cy="26281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324600" y="644771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15</a:t>
            </a:fld>
            <a:endParaRPr lang="en-US" altLang="en-US"/>
          </a:p>
        </p:txBody>
      </p:sp>
    </p:spTree>
    <p:extLst>
      <p:ext uri="{BB962C8B-B14F-4D97-AF65-F5344CB8AC3E}">
        <p14:creationId xmlns:p14="http://schemas.microsoft.com/office/powerpoint/2010/main" val="192134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1127409"/>
              </p:ext>
            </p:extLst>
          </p:nvPr>
        </p:nvGraphicFramePr>
        <p:xfrm>
          <a:off x="266700" y="946261"/>
          <a:ext cx="8610599" cy="4407695"/>
        </p:xfrm>
        <a:graphic>
          <a:graphicData uri="http://schemas.openxmlformats.org/drawingml/2006/table">
            <a:tbl>
              <a:tblPr/>
              <a:tblGrid>
                <a:gridCol w="28956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4114799">
                  <a:extLst>
                    <a:ext uri="{9D8B030D-6E8A-4147-A177-3AD203B41FA5}">
                      <a16:colId xmlns="" xmlns:a16="http://schemas.microsoft.com/office/drawing/2014/main" val="20004"/>
                    </a:ext>
                  </a:extLst>
                </a:gridCol>
              </a:tblGrid>
              <a:tr h="60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Enhanced promotion and marketing of the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70931">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Visitor satisfaction survey conducted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6576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Editorials published / broadcasted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8</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Media Junkets hosted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4</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876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Site visits for Tourism trade</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4</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bl>
          </a:graphicData>
        </a:graphic>
      </p:graphicFrame>
      <p:grpSp>
        <p:nvGrpSpPr>
          <p:cNvPr id="5" name="Group 6"/>
          <p:cNvGrpSpPr>
            <a:grpSpLocks/>
          </p:cNvGrpSpPr>
          <p:nvPr/>
        </p:nvGrpSpPr>
        <p:grpSpPr bwMode="auto">
          <a:xfrm>
            <a:off x="1219200" y="5715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16</a:t>
            </a:fld>
            <a:endParaRPr lang="en-US" altLang="en-US"/>
          </a:p>
        </p:txBody>
      </p:sp>
    </p:spTree>
    <p:extLst>
      <p:ext uri="{BB962C8B-B14F-4D97-AF65-F5344CB8AC3E}">
        <p14:creationId xmlns:p14="http://schemas.microsoft.com/office/powerpoint/2010/main" val="346573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84530568"/>
              </p:ext>
            </p:extLst>
          </p:nvPr>
        </p:nvGraphicFramePr>
        <p:xfrm>
          <a:off x="152400" y="762000"/>
          <a:ext cx="8534400" cy="3984528"/>
        </p:xfrm>
        <a:graphic>
          <a:graphicData uri="http://schemas.openxmlformats.org/drawingml/2006/table">
            <a:tbl>
              <a:tblPr/>
              <a:tblGrid>
                <a:gridCol w="31242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3429000">
                  <a:extLst>
                    <a:ext uri="{9D8B030D-6E8A-4147-A177-3AD203B41FA5}">
                      <a16:colId xmlns="" xmlns:a16="http://schemas.microsoft.com/office/drawing/2014/main" val="20004"/>
                    </a:ext>
                  </a:extLst>
                </a:gridCol>
              </a:tblGrid>
              <a:tr h="34722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Enhanced promotion and marketing of the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90973">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90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Travel, Tourism &amp; Lifestyle Shows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4</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763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News flashes &amp; Press Releases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20</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1190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Social Media posts done across three platforms (Facebook, Twitter, Instagram)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500</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bl>
          </a:graphicData>
        </a:graphic>
      </p:graphicFrame>
      <p:grpSp>
        <p:nvGrpSpPr>
          <p:cNvPr id="5" name="Group 6"/>
          <p:cNvGrpSpPr>
            <a:grpSpLocks/>
          </p:cNvGrpSpPr>
          <p:nvPr/>
        </p:nvGrpSpPr>
        <p:grpSpPr bwMode="auto">
          <a:xfrm>
            <a:off x="1219200" y="5334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17</a:t>
            </a:fld>
            <a:endParaRPr lang="en-US" altLang="en-US"/>
          </a:p>
        </p:txBody>
      </p:sp>
    </p:spTree>
    <p:extLst>
      <p:ext uri="{BB962C8B-B14F-4D97-AF65-F5344CB8AC3E}">
        <p14:creationId xmlns:p14="http://schemas.microsoft.com/office/powerpoint/2010/main" val="291743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97328500"/>
              </p:ext>
            </p:extLst>
          </p:nvPr>
        </p:nvGraphicFramePr>
        <p:xfrm>
          <a:off x="152400" y="762001"/>
          <a:ext cx="8686799" cy="3568421"/>
        </p:xfrm>
        <a:graphic>
          <a:graphicData uri="http://schemas.openxmlformats.org/drawingml/2006/table">
            <a:tbl>
              <a:tblPr/>
              <a:tblGrid>
                <a:gridCol w="2590800">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gridCol w="3733799">
                  <a:extLst>
                    <a:ext uri="{9D8B030D-6E8A-4147-A177-3AD203B41FA5}">
                      <a16:colId xmlns="" xmlns:a16="http://schemas.microsoft.com/office/drawing/2014/main" val="20004"/>
                    </a:ext>
                  </a:extLst>
                </a:gridCol>
              </a:tblGrid>
              <a:tr h="304799">
                <a:tc gridSpan="3">
                  <a:txBody>
                    <a:bodyPr/>
                    <a:lstStyle/>
                    <a:p>
                      <a:pPr algn="l">
                        <a:lnSpc>
                          <a:spcPct val="100000"/>
                        </a:lnSpc>
                        <a:spcAft>
                          <a:spcPts val="0"/>
                        </a:spcAft>
                      </a:pPr>
                      <a:r>
                        <a:rPr lang="en-ZA" sz="1200" b="1" dirty="0">
                          <a:solidFill>
                            <a:schemeClr val="bg1"/>
                          </a:solidFill>
                          <a:effectLst/>
                          <a:latin typeface="Arial" panose="020B0604020202020204" pitchFamily="34" charset="0"/>
                          <a:cs typeface="Arial" panose="020B0604020202020204" pitchFamily="34" charset="0"/>
                        </a:rPr>
                        <a:t>Strategic objective: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Improved financial sustainability of the Park</a:t>
                      </a:r>
                    </a:p>
                    <a:p>
                      <a:pPr algn="l">
                        <a:lnSpc>
                          <a:spcPct val="100000"/>
                        </a:lnSpc>
                        <a:spcAft>
                          <a:spcPts val="0"/>
                        </a:spcAft>
                      </a:pP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l">
                        <a:lnSpc>
                          <a:spcPct val="100000"/>
                        </a:lnSpc>
                        <a:spcAft>
                          <a:spcPts val="0"/>
                        </a:spcAft>
                      </a:pPr>
                      <a:endParaRPr lang="en-ZA" sz="14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04910">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04651">
                <a:tc>
                  <a:txBody>
                    <a:bodyPr/>
                    <a:lstStyle/>
                    <a:p>
                      <a:pPr algn="l"/>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paid visitors’ entries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265 000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baseline="0" dirty="0">
                          <a:solidFill>
                            <a:schemeClr val="tx1"/>
                          </a:solidFill>
                          <a:effectLst/>
                          <a:latin typeface="Arial" panose="020B0604020202020204" pitchFamily="34" charset="0"/>
                          <a:ea typeface="+mn-ea"/>
                          <a:cs typeface="Arial" panose="020B0604020202020204" pitchFamily="34" charset="0"/>
                        </a:rPr>
                        <a:t>278 238</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1149260">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Monetary value of non-paying visitors</a:t>
                      </a:r>
                      <a:r>
                        <a:rPr lang="en-ZA" sz="1200" kern="1200" baseline="0" dirty="0">
                          <a:solidFill>
                            <a:schemeClr val="tx1"/>
                          </a:solidFill>
                          <a:effectLst/>
                          <a:latin typeface="Arial" panose="020B0604020202020204" pitchFamily="34" charset="0"/>
                          <a:ea typeface="+mn-ea"/>
                          <a:cs typeface="Arial" panose="020B0604020202020204" pitchFamily="34" charset="0"/>
                        </a:rPr>
                        <a:t> (through fee paying gates)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 6.4 million (115 000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R7.8 million (142 431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bl>
          </a:graphicData>
        </a:graphic>
      </p:graphicFrame>
      <p:grpSp>
        <p:nvGrpSpPr>
          <p:cNvPr id="11" name="Group 6">
            <a:extLst>
              <a:ext uri="{FF2B5EF4-FFF2-40B4-BE49-F238E27FC236}">
                <a16:creationId xmlns="" xmlns:a16="http://schemas.microsoft.com/office/drawing/2014/main" id="{C62FF4E1-90B0-42AE-B674-9C7C784D30FE}"/>
              </a:ext>
            </a:extLst>
          </p:cNvPr>
          <p:cNvGrpSpPr>
            <a:grpSpLocks/>
          </p:cNvGrpSpPr>
          <p:nvPr/>
        </p:nvGrpSpPr>
        <p:grpSpPr bwMode="auto">
          <a:xfrm>
            <a:off x="1219200" y="4724400"/>
            <a:ext cx="5873750" cy="368300"/>
            <a:chOff x="685800" y="6400800"/>
            <a:chExt cx="5778500" cy="215900"/>
          </a:xfrm>
        </p:grpSpPr>
        <p:sp>
          <p:nvSpPr>
            <p:cNvPr id="12" name="Rectangle 463">
              <a:extLst>
                <a:ext uri="{FF2B5EF4-FFF2-40B4-BE49-F238E27FC236}">
                  <a16:creationId xmlns="" xmlns:a16="http://schemas.microsoft.com/office/drawing/2014/main" id="{393A9184-6A92-44F2-9D3D-280E2E9A153C}"/>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BE860659-8320-4FB1-A77C-04A62E3F70B1}"/>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231D7066-AF40-4C74-AAC4-267A10B65A64}"/>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FDBEE1C1-7F74-4241-A3F3-313918E19043}"/>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18</a:t>
            </a:fld>
            <a:endParaRPr lang="en-US" altLang="en-US"/>
          </a:p>
        </p:txBody>
      </p:sp>
    </p:spTree>
    <p:extLst>
      <p:ext uri="{BB962C8B-B14F-4D97-AF65-F5344CB8AC3E}">
        <p14:creationId xmlns:p14="http://schemas.microsoft.com/office/powerpoint/2010/main" val="216430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92788232"/>
              </p:ext>
            </p:extLst>
          </p:nvPr>
        </p:nvGraphicFramePr>
        <p:xfrm>
          <a:off x="266700" y="770837"/>
          <a:ext cx="8610599" cy="3929484"/>
        </p:xfrm>
        <a:graphic>
          <a:graphicData uri="http://schemas.openxmlformats.org/drawingml/2006/table">
            <a:tbl>
              <a:tblPr/>
              <a:tblGrid>
                <a:gridCol w="27813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3543299">
                  <a:extLst>
                    <a:ext uri="{9D8B030D-6E8A-4147-A177-3AD203B41FA5}">
                      <a16:colId xmlns="" xmlns:a16="http://schemas.microsoft.com/office/drawing/2014/main" val="20004"/>
                    </a:ext>
                  </a:extLst>
                </a:gridCol>
              </a:tblGrid>
              <a:tr h="295963">
                <a:tc gridSpan="3">
                  <a:txBody>
                    <a:bodyPr/>
                    <a:lstStyle/>
                    <a:p>
                      <a:pPr algn="l">
                        <a:lnSpc>
                          <a:spcPct val="100000"/>
                        </a:lnSpc>
                        <a:spcAft>
                          <a:spcPts val="0"/>
                        </a:spcAft>
                      </a:pPr>
                      <a:r>
                        <a:rPr lang="en-ZA" sz="1200" b="1" dirty="0">
                          <a:solidFill>
                            <a:schemeClr val="bg1"/>
                          </a:solidFill>
                          <a:effectLst/>
                          <a:latin typeface="Arial" panose="020B0604020202020204" pitchFamily="34" charset="0"/>
                          <a:cs typeface="Arial" panose="020B0604020202020204" pitchFamily="34" charset="0"/>
                        </a:rPr>
                        <a:t>Strategic Objective: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Improved financial sustainability of the Park</a:t>
                      </a:r>
                    </a:p>
                    <a:p>
                      <a:pPr algn="l">
                        <a:lnSpc>
                          <a:spcPct val="100000"/>
                        </a:lnSpc>
                        <a:spcAft>
                          <a:spcPts val="0"/>
                        </a:spcAft>
                      </a:pPr>
                      <a:endParaRPr lang="en-ZA" sz="12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51928">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84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Revenue to the Park from commercial sources (rand million)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R25m</a:t>
                      </a:r>
                    </a:p>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Revised to R20.7m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af-ZA" sz="1200" kern="1200" dirty="0">
                          <a:solidFill>
                            <a:schemeClr val="tx1"/>
                          </a:solidFill>
                          <a:effectLst/>
                          <a:latin typeface="Arial" panose="020B0604020202020204" pitchFamily="34" charset="0"/>
                          <a:ea typeface="+mn-ea"/>
                          <a:cs typeface="Arial" panose="020B0604020202020204" pitchFamily="34" charset="0"/>
                        </a:rPr>
                        <a:t>R21 496 823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9"/>
                  </a:ext>
                </a:extLst>
              </a:tr>
              <a:tr h="636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Annual Commercial plan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Plan developed and approved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Plan developed and approved.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2563435830"/>
                  </a:ext>
                </a:extLst>
              </a:tr>
              <a:tr h="9543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commercial development plan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63%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10"/>
                  </a:ext>
                </a:extLst>
              </a:tr>
              <a:tr h="636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Annual infrastructure development and maintenance plan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a:t>
                      </a:r>
                      <a:r>
                        <a:rPr lang="en-ZA" sz="1200" kern="1200" baseline="0" dirty="0">
                          <a:solidFill>
                            <a:schemeClr val="tx1"/>
                          </a:solidFill>
                          <a:effectLst/>
                          <a:latin typeface="Arial" panose="020B0604020202020204" pitchFamily="34" charset="0"/>
                          <a:ea typeface="+mn-ea"/>
                          <a:cs typeface="Arial" panose="020B0604020202020204" pitchFamily="34" charset="0"/>
                        </a:rPr>
                        <a:t>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Annual infrastructure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206733990"/>
                  </a:ext>
                </a:extLst>
              </a:tr>
            </a:tbl>
          </a:graphicData>
        </a:graphic>
      </p:graphicFrame>
      <p:grpSp>
        <p:nvGrpSpPr>
          <p:cNvPr id="11" name="Group 6">
            <a:extLst>
              <a:ext uri="{FF2B5EF4-FFF2-40B4-BE49-F238E27FC236}">
                <a16:creationId xmlns="" xmlns:a16="http://schemas.microsoft.com/office/drawing/2014/main" id="{D7E140D1-0A0D-4931-A42D-40051C16EAE6}"/>
              </a:ext>
            </a:extLst>
          </p:cNvPr>
          <p:cNvGrpSpPr>
            <a:grpSpLocks/>
          </p:cNvGrpSpPr>
          <p:nvPr/>
        </p:nvGrpSpPr>
        <p:grpSpPr bwMode="auto">
          <a:xfrm>
            <a:off x="920750" y="5486400"/>
            <a:ext cx="5778500" cy="215900"/>
            <a:chOff x="685800" y="6400800"/>
            <a:chExt cx="5778500" cy="215900"/>
          </a:xfrm>
        </p:grpSpPr>
        <p:sp>
          <p:nvSpPr>
            <p:cNvPr id="12" name="Rectangle 463">
              <a:extLst>
                <a:ext uri="{FF2B5EF4-FFF2-40B4-BE49-F238E27FC236}">
                  <a16:creationId xmlns="" xmlns:a16="http://schemas.microsoft.com/office/drawing/2014/main" id="{5BFEBB66-524F-4E85-B45C-D0162CBF26A7}"/>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10F54DB0-B242-4301-985C-7F0A08FAA052}"/>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8D6910EC-2C66-4266-9716-336176692825}"/>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AE3D3FE9-DC86-4EAA-9324-53DB720E1A69}"/>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19</a:t>
            </a:fld>
            <a:endParaRPr lang="en-US" altLang="en-US"/>
          </a:p>
        </p:txBody>
      </p:sp>
    </p:spTree>
    <p:extLst>
      <p:ext uri="{BB962C8B-B14F-4D97-AF65-F5344CB8AC3E}">
        <p14:creationId xmlns:p14="http://schemas.microsoft.com/office/powerpoint/2010/main" val="241887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a:solidFill>
                  <a:srgbClr val="00B050"/>
                </a:solidFill>
                <a:latin typeface="Arial" panose="020B0604020202020204" pitchFamily="34" charset="0"/>
                <a:ea typeface="+mn-ea"/>
                <a:cs typeface="+mn-cs"/>
              </a:rPr>
              <a:t>PROGRAMME 1 : CORPORATE SUPPORT SERVICES</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dirty="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33684994"/>
              </p:ext>
            </p:extLst>
          </p:nvPr>
        </p:nvGraphicFramePr>
        <p:xfrm>
          <a:off x="266700" y="838200"/>
          <a:ext cx="8572501" cy="4612167"/>
        </p:xfrm>
        <a:graphic>
          <a:graphicData uri="http://schemas.openxmlformats.org/drawingml/2006/table">
            <a:tbl>
              <a:tblPr/>
              <a:tblGrid>
                <a:gridCol w="2255921">
                  <a:extLst>
                    <a:ext uri="{9D8B030D-6E8A-4147-A177-3AD203B41FA5}">
                      <a16:colId xmlns="" xmlns:a16="http://schemas.microsoft.com/office/drawing/2014/main" val="20000"/>
                    </a:ext>
                  </a:extLst>
                </a:gridCol>
                <a:gridCol w="1894974">
                  <a:extLst>
                    <a:ext uri="{9D8B030D-6E8A-4147-A177-3AD203B41FA5}">
                      <a16:colId xmlns="" xmlns:a16="http://schemas.microsoft.com/office/drawing/2014/main" val="20001"/>
                    </a:ext>
                  </a:extLst>
                </a:gridCol>
                <a:gridCol w="4421606">
                  <a:extLst>
                    <a:ext uri="{9D8B030D-6E8A-4147-A177-3AD203B41FA5}">
                      <a16:colId xmlns="" xmlns:a16="http://schemas.microsoft.com/office/drawing/2014/main" val="20004"/>
                    </a:ext>
                  </a:extLst>
                </a:gridCol>
              </a:tblGrid>
              <a:tr h="26876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ZA" sz="1200" b="1" kern="1200" dirty="0">
                          <a:solidFill>
                            <a:schemeClr val="bg1"/>
                          </a:solidFill>
                          <a:effectLst/>
                          <a:latin typeface="Arial" panose="020B0604020202020204" pitchFamily="34" charset="0"/>
                          <a:ea typeface="+mn-ea"/>
                          <a:cs typeface="Arial" panose="020B0604020202020204" pitchFamily="34" charset="0"/>
                        </a:rPr>
                        <a:t>Sound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37535">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169345">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External audit opinion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Unqualified audit opinion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Unqualified audit opinion </a:t>
                      </a:r>
                      <a:r>
                        <a:rPr lang="en-ZA" sz="1200" kern="1200" dirty="0">
                          <a:solidFill>
                            <a:schemeClr val="tx1"/>
                          </a:solidFill>
                          <a:effectLst/>
                          <a:latin typeface="Arial" panose="020B0604020202020204" pitchFamily="34" charset="0"/>
                          <a:ea typeface="+mn-ea"/>
                          <a:cs typeface="Arial" panose="020B0604020202020204" pitchFamily="34" charset="0"/>
                        </a:rPr>
                        <a:t>for the 2018/19 financial year</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just">
                        <a:lnSpc>
                          <a:spcPct val="100000"/>
                        </a:lnSpc>
                      </a:pP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990600">
                <a:tc>
                  <a:txBody>
                    <a:bodyPr/>
                    <a:lstStyle/>
                    <a:p>
                      <a:pPr marL="0" marR="0" indent="0" algn="just" defTabSz="914400" rtl="0" fontAlgn="base" latinLnBrk="0">
                        <a:lnSpc>
                          <a:spcPct val="100000"/>
                        </a:lnSpc>
                        <a:spcBef>
                          <a:spcPts val="0"/>
                        </a:spcBef>
                        <a:spcAft>
                          <a:spcPts val="0"/>
                        </a:spcAft>
                        <a:buClrTx/>
                        <a:buSzTx/>
                        <a:buFontTx/>
                        <a:buNone/>
                        <a:tabLst/>
                        <a:defRPr sz="1800"/>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expenditure of the budget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97%</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921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Average number of days: Trade Creditor payment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44.5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Challenge: </a:t>
                      </a:r>
                      <a:r>
                        <a:rPr lang="en-ZA" sz="1200" kern="1200" dirty="0">
                          <a:solidFill>
                            <a:schemeClr val="tx1"/>
                          </a:solidFill>
                          <a:effectLst/>
                          <a:latin typeface="Arial" panose="020B0604020202020204" pitchFamily="34" charset="0"/>
                          <a:ea typeface="+mn-ea"/>
                          <a:cs typeface="Arial" panose="020B0604020202020204" pitchFamily="34" charset="0"/>
                        </a:rPr>
                        <a:t>This was due to inaccuracy of invoices submitted by suppliers.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Corrective measure:  </a:t>
                      </a:r>
                      <a:r>
                        <a:rPr lang="en-ZA" sz="1200" b="0" kern="1200" dirty="0">
                          <a:solidFill>
                            <a:schemeClr val="tx1"/>
                          </a:solidFill>
                          <a:effectLst/>
                          <a:latin typeface="Arial" panose="020B0604020202020204" pitchFamily="34" charset="0"/>
                          <a:ea typeface="+mn-ea"/>
                          <a:cs typeface="Arial" panose="020B0604020202020204" pitchFamily="34" charset="0"/>
                        </a:rPr>
                        <a:t>Development of a standard operating procedure for submission of invoices by creditors.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324236246"/>
                  </a:ext>
                </a:extLst>
              </a:tr>
            </a:tbl>
          </a:graphicData>
        </a:graphic>
      </p:graphicFrame>
      <p:grpSp>
        <p:nvGrpSpPr>
          <p:cNvPr id="5" name="Group 6"/>
          <p:cNvGrpSpPr>
            <a:grpSpLocks/>
          </p:cNvGrpSpPr>
          <p:nvPr/>
        </p:nvGrpSpPr>
        <p:grpSpPr bwMode="auto">
          <a:xfrm>
            <a:off x="838200" y="58039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a:t>
            </a:fld>
            <a:endParaRPr lang="en-US" altLang="en-US"/>
          </a:p>
        </p:txBody>
      </p:sp>
    </p:spTree>
    <p:extLst>
      <p:ext uri="{BB962C8B-B14F-4D97-AF65-F5344CB8AC3E}">
        <p14:creationId xmlns:p14="http://schemas.microsoft.com/office/powerpoint/2010/main" val="327592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a:t>
            </a:r>
            <a:r>
              <a:rPr lang="en-ZA" sz="2000" b="1" dirty="0">
                <a:solidFill>
                  <a:srgbClr val="00B050"/>
                </a:solidFill>
                <a:latin typeface="Arial" panose="020B0604020202020204" pitchFamily="34" charset="0"/>
              </a:rPr>
              <a:t>TOURISM AND BUSINESS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42955793"/>
              </p:ext>
            </p:extLst>
          </p:nvPr>
        </p:nvGraphicFramePr>
        <p:xfrm>
          <a:off x="152400" y="762000"/>
          <a:ext cx="8534400" cy="4001201"/>
        </p:xfrm>
        <a:graphic>
          <a:graphicData uri="http://schemas.openxmlformats.org/drawingml/2006/table">
            <a:tbl>
              <a:tblPr/>
              <a:tblGrid>
                <a:gridCol w="29718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3429000">
                  <a:extLst>
                    <a:ext uri="{9D8B030D-6E8A-4147-A177-3AD203B41FA5}">
                      <a16:colId xmlns="" xmlns:a16="http://schemas.microsoft.com/office/drawing/2014/main" val="20004"/>
                    </a:ext>
                  </a:extLst>
                </a:gridCol>
              </a:tblGrid>
              <a:tr h="30480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lang="en-ZA" sz="1200" b="1" dirty="0">
                          <a:solidFill>
                            <a:schemeClr val="bg1"/>
                          </a:solidFill>
                          <a:effectLst/>
                          <a:latin typeface="Arial" panose="020B0604020202020204" pitchFamily="34" charset="0"/>
                          <a:cs typeface="Arial" panose="020B0604020202020204" pitchFamily="34" charset="0"/>
                        </a:rPr>
                        <a:t>: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Appropriate tourism and conservation infrastructure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bg1"/>
                        </a:solidFill>
                        <a:effectLst/>
                        <a:latin typeface="Arial" panose="020B0604020202020204" pitchFamily="34" charset="0"/>
                        <a:ea typeface="+mn-ea"/>
                        <a:cs typeface="Arial" panose="020B0604020202020204" pitchFamily="34" charset="0"/>
                      </a:endParaRPr>
                    </a:p>
                    <a:p>
                      <a:pPr algn="l">
                        <a:lnSpc>
                          <a:spcPct val="100000"/>
                        </a:lnSpc>
                        <a:spcAft>
                          <a:spcPts val="0"/>
                        </a:spcAft>
                      </a:pPr>
                      <a:endParaRPr lang="en-ZA" sz="12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790606">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3582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Implementation of annual conservation and tourism infrastructure plan (% completion of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80%</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2"/>
                  </a:ext>
                </a:extLst>
              </a:tr>
              <a:tr h="1303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Park infrastructure maintained according to schedule</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a:t>
                      </a:r>
                      <a:r>
                        <a:rPr lang="en-ZA" sz="1200" kern="1200" baseline="0" dirty="0">
                          <a:solidFill>
                            <a:schemeClr val="tx1"/>
                          </a:solidFill>
                          <a:effectLst/>
                          <a:latin typeface="Arial" panose="020B0604020202020204" pitchFamily="34" charset="0"/>
                          <a:ea typeface="+mn-ea"/>
                          <a:cs typeface="Arial" panose="020B0604020202020204" pitchFamily="34" charset="0"/>
                        </a:rPr>
                        <a:t> schedule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Annual</a:t>
                      </a:r>
                      <a:r>
                        <a:rPr lang="en-ZA" sz="1200" kern="1200" baseline="0" dirty="0">
                          <a:solidFill>
                            <a:schemeClr val="tx1"/>
                          </a:solidFill>
                          <a:effectLst/>
                          <a:latin typeface="Arial" panose="020B0604020202020204" pitchFamily="34" charset="0"/>
                          <a:ea typeface="+mn-ea"/>
                          <a:cs typeface="Arial" panose="020B0604020202020204" pitchFamily="34" charset="0"/>
                        </a:rPr>
                        <a:t> schedule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bl>
          </a:graphicData>
        </a:graphic>
      </p:graphicFrame>
      <p:grpSp>
        <p:nvGrpSpPr>
          <p:cNvPr id="5" name="Group 6"/>
          <p:cNvGrpSpPr>
            <a:grpSpLocks/>
          </p:cNvGrpSpPr>
          <p:nvPr/>
        </p:nvGrpSpPr>
        <p:grpSpPr bwMode="auto">
          <a:xfrm>
            <a:off x="762000" y="54864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20</a:t>
            </a:fld>
            <a:endParaRPr lang="en-US" altLang="en-US"/>
          </a:p>
        </p:txBody>
      </p:sp>
    </p:spTree>
    <p:extLst>
      <p:ext uri="{BB962C8B-B14F-4D97-AF65-F5344CB8AC3E}">
        <p14:creationId xmlns:p14="http://schemas.microsoft.com/office/powerpoint/2010/main" val="176742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6742" y="374352"/>
            <a:ext cx="8610600" cy="584344"/>
          </a:xfrm>
        </p:spPr>
        <p:txBody>
          <a:bodyPr/>
          <a:lstStyle/>
          <a:p>
            <a:pPr eaLnBrk="1" hangingPunct="1"/>
            <a:r>
              <a:rPr lang="en-ZA" altLang="en-US" sz="1800" b="1" dirty="0">
                <a:solidFill>
                  <a:srgbClr val="00B050"/>
                </a:solidFill>
                <a:latin typeface="Arial" panose="020B0604020202020204" pitchFamily="34" charset="0"/>
              </a:rPr>
              <a:t>ANNUAL SUMMARY OF 2019/20 PROGRAMME </a:t>
            </a:r>
            <a:r>
              <a:rPr lang="en-ZA" altLang="en-US" sz="1800" b="1" dirty="0" smtClean="0">
                <a:solidFill>
                  <a:srgbClr val="00B050"/>
                </a:solidFill>
                <a:latin typeface="Arial" panose="020B0604020202020204" pitchFamily="34" charset="0"/>
              </a:rPr>
              <a:t>ANNUAL </a:t>
            </a:r>
            <a:r>
              <a:rPr lang="en-ZA" altLang="en-US" sz="1800" b="1" dirty="0">
                <a:solidFill>
                  <a:srgbClr val="00B050"/>
                </a:solidFill>
                <a:latin typeface="Arial" panose="020B0604020202020204" pitchFamily="34" charset="0"/>
              </a:rPr>
              <a:t>PERFORMANCE </a:t>
            </a:r>
            <a:endParaRPr lang="en-US" altLang="en-US" sz="1800" b="1" dirty="0">
              <a:solidFill>
                <a:srgbClr val="00B050"/>
              </a:solidFill>
              <a:latin typeface="Arial" panose="020B0604020202020204" pitchFamily="34" charset="0"/>
              <a:ea typeface="+mn-ea"/>
              <a:cs typeface="+mn-cs"/>
            </a:endParaRPr>
          </a:p>
        </p:txBody>
      </p:sp>
      <p:graphicFrame>
        <p:nvGraphicFramePr>
          <p:cNvPr id="5" name="Chart 4">
            <a:extLst>
              <a:ext uri="{FF2B5EF4-FFF2-40B4-BE49-F238E27FC236}">
                <a16:creationId xmlns="" xmlns:a16="http://schemas.microsoft.com/office/drawing/2014/main" id="{7723B725-C83D-46B5-A2AA-EE7ABFC8DED7}"/>
              </a:ext>
            </a:extLst>
          </p:cNvPr>
          <p:cNvGraphicFramePr>
            <a:graphicFrameLocks/>
          </p:cNvGraphicFramePr>
          <p:nvPr>
            <p:extLst>
              <p:ext uri="{D42A27DB-BD31-4B8C-83A1-F6EECF244321}">
                <p14:modId xmlns:p14="http://schemas.microsoft.com/office/powerpoint/2010/main" val="3827151962"/>
              </p:ext>
            </p:extLst>
          </p:nvPr>
        </p:nvGraphicFramePr>
        <p:xfrm>
          <a:off x="914400" y="2066924"/>
          <a:ext cx="7162800" cy="410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 xmlns:a16="http://schemas.microsoft.com/office/drawing/2014/main" id="{B3B8CEEA-FA1E-45A6-B752-B16A677D105C}"/>
              </a:ext>
            </a:extLst>
          </p:cNvPr>
          <p:cNvGraphicFramePr>
            <a:graphicFrameLocks/>
          </p:cNvGraphicFramePr>
          <p:nvPr>
            <p:extLst>
              <p:ext uri="{D42A27DB-BD31-4B8C-83A1-F6EECF244321}">
                <p14:modId xmlns:p14="http://schemas.microsoft.com/office/powerpoint/2010/main" val="2955658109"/>
              </p:ext>
            </p:extLst>
          </p:nvPr>
        </p:nvGraphicFramePr>
        <p:xfrm>
          <a:off x="1371600" y="2057400"/>
          <a:ext cx="6477000" cy="4105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oup 121"/>
          <p:cNvGraphicFramePr>
            <a:graphicFrameLocks/>
          </p:cNvGraphicFramePr>
          <p:nvPr>
            <p:extLst>
              <p:ext uri="{D42A27DB-BD31-4B8C-83A1-F6EECF244321}">
                <p14:modId xmlns:p14="http://schemas.microsoft.com/office/powerpoint/2010/main" val="2925288486"/>
              </p:ext>
            </p:extLst>
          </p:nvPr>
        </p:nvGraphicFramePr>
        <p:xfrm>
          <a:off x="152401" y="1143000"/>
          <a:ext cx="8686798" cy="1049338"/>
        </p:xfrm>
        <a:graphic>
          <a:graphicData uri="http://schemas.openxmlformats.org/drawingml/2006/table">
            <a:tbl>
              <a:tblPr/>
              <a:tblGrid>
                <a:gridCol w="2571406">
                  <a:extLst>
                    <a:ext uri="{9D8B030D-6E8A-4147-A177-3AD203B41FA5}">
                      <a16:colId xmlns="" xmlns:a16="http://schemas.microsoft.com/office/drawing/2014/main" val="20000"/>
                    </a:ext>
                  </a:extLst>
                </a:gridCol>
                <a:gridCol w="2208154">
                  <a:extLst>
                    <a:ext uri="{9D8B030D-6E8A-4147-A177-3AD203B41FA5}">
                      <a16:colId xmlns="" xmlns:a16="http://schemas.microsoft.com/office/drawing/2014/main" val="20001"/>
                    </a:ext>
                  </a:extLst>
                </a:gridCol>
                <a:gridCol w="2067681">
                  <a:extLst>
                    <a:ext uri="{9D8B030D-6E8A-4147-A177-3AD203B41FA5}">
                      <a16:colId xmlns="" xmlns:a16="http://schemas.microsoft.com/office/drawing/2014/main" val="20002"/>
                    </a:ext>
                  </a:extLst>
                </a:gridCol>
                <a:gridCol w="183955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On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Work in progress</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Off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No milestone</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94% (17/18)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 </a:t>
                      </a:r>
                      <a:r>
                        <a:rPr kumimoji="0" lang="en-ZA" sz="1400" b="1" i="0" u="none" strike="noStrike" kern="1200" cap="none" normalizeH="0" baseline="0" dirty="0">
                          <a:ln>
                            <a:noFill/>
                          </a:ln>
                          <a:solidFill>
                            <a:schemeClr val="tx1"/>
                          </a:solidFill>
                          <a:effectLst/>
                          <a:latin typeface="Arial Narrow" pitchFamily="34" charset="0"/>
                          <a:ea typeface=""/>
                          <a:cs typeface=""/>
                        </a:rPr>
                        <a:t> 6% (1/18)</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21</a:t>
            </a:fld>
            <a:endParaRPr lang="en-US" altLang="en-US"/>
          </a:p>
        </p:txBody>
      </p:sp>
    </p:spTree>
    <p:extLst>
      <p:ext uri="{BB962C8B-B14F-4D97-AF65-F5344CB8AC3E}">
        <p14:creationId xmlns:p14="http://schemas.microsoft.com/office/powerpoint/2010/main" val="267131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4</a:t>
            </a:r>
            <a:r>
              <a:rPr lang="en-US" sz="2000" b="1" kern="1200" dirty="0">
                <a:solidFill>
                  <a:srgbClr val="00B050"/>
                </a:solidFill>
                <a:latin typeface="Arial" panose="020B0604020202020204" pitchFamily="34" charset="0"/>
                <a:ea typeface="+mn-ea"/>
                <a:cs typeface="+mn-cs"/>
              </a:rPr>
              <a:t>: SOCIO-ECONOMIC ENVIRONMENT DEVELOPMENT</a:t>
            </a: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77082387"/>
              </p:ext>
            </p:extLst>
          </p:nvPr>
        </p:nvGraphicFramePr>
        <p:xfrm>
          <a:off x="152400" y="958851"/>
          <a:ext cx="8839199" cy="3962400"/>
        </p:xfrm>
        <a:graphic>
          <a:graphicData uri="http://schemas.openxmlformats.org/drawingml/2006/table">
            <a:tbl>
              <a:tblPr/>
              <a:tblGrid>
                <a:gridCol w="2590800">
                  <a:extLst>
                    <a:ext uri="{9D8B030D-6E8A-4147-A177-3AD203B41FA5}">
                      <a16:colId xmlns="" xmlns:a16="http://schemas.microsoft.com/office/drawing/2014/main" val="20000"/>
                    </a:ext>
                  </a:extLst>
                </a:gridCol>
                <a:gridCol w="1782277">
                  <a:extLst>
                    <a:ext uri="{9D8B030D-6E8A-4147-A177-3AD203B41FA5}">
                      <a16:colId xmlns="" xmlns:a16="http://schemas.microsoft.com/office/drawing/2014/main" val="20001"/>
                    </a:ext>
                  </a:extLst>
                </a:gridCol>
                <a:gridCol w="4466122">
                  <a:extLst>
                    <a:ext uri="{9D8B030D-6E8A-4147-A177-3AD203B41FA5}">
                      <a16:colId xmlns="" xmlns:a16="http://schemas.microsoft.com/office/drawing/2014/main" val="20004"/>
                    </a:ext>
                  </a:extLst>
                </a:gridCol>
              </a:tblGrid>
              <a:tr h="53340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 Socio-economic benefits to local communities optimized</a:t>
                      </a:r>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63173">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672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full-time equivalent jobs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367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Challenge: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This target is linked to Working for Water Project funding which arrived in February 2020 from the Department.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Corrective measure: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The Department will now transfer funds on a monthly basis for Working for Water Project.</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0370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accredited training days (NRM)</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gn="l">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4789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4856</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4"/>
                  </a:ext>
                </a:extLst>
              </a:tr>
            </a:tbl>
          </a:graphicData>
        </a:graphic>
      </p:graphicFrame>
      <p:grpSp>
        <p:nvGrpSpPr>
          <p:cNvPr id="5" name="Group 6"/>
          <p:cNvGrpSpPr>
            <a:grpSpLocks/>
          </p:cNvGrpSpPr>
          <p:nvPr/>
        </p:nvGrpSpPr>
        <p:grpSpPr bwMode="auto">
          <a:xfrm>
            <a:off x="1143000" y="5715000"/>
            <a:ext cx="5867400" cy="2921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a:t>
              </a:r>
              <a:r>
                <a:rPr lang="en-US" altLang="en-US" sz="1200" dirty="0">
                  <a:latin typeface="Arial" panose="020B0604020202020204" pitchFamily="34" charset="0"/>
                  <a:cs typeface="Arial" panose="020B0604020202020204" pitchFamily="34" charset="0"/>
                </a:rPr>
                <a:t>e</a:t>
              </a:r>
              <a:r>
                <a:rPr lang="en-US" altLang="en-US" sz="1200" dirty="0">
                  <a:solidFill>
                    <a:srgbClr val="333399"/>
                  </a:solidFill>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22</a:t>
            </a:fld>
            <a:endParaRPr lang="en-US" altLang="en-US"/>
          </a:p>
        </p:txBody>
      </p:sp>
    </p:spTree>
    <p:extLst>
      <p:ext uri="{BB962C8B-B14F-4D97-AF65-F5344CB8AC3E}">
        <p14:creationId xmlns:p14="http://schemas.microsoft.com/office/powerpoint/2010/main" val="25756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81543550"/>
              </p:ext>
            </p:extLst>
          </p:nvPr>
        </p:nvGraphicFramePr>
        <p:xfrm>
          <a:off x="152400" y="762000"/>
          <a:ext cx="8686799" cy="4082410"/>
        </p:xfrm>
        <a:graphic>
          <a:graphicData uri="http://schemas.openxmlformats.org/drawingml/2006/table">
            <a:tbl>
              <a:tblPr/>
              <a:tblGrid>
                <a:gridCol w="35052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3200399">
                  <a:extLst>
                    <a:ext uri="{9D8B030D-6E8A-4147-A177-3AD203B41FA5}">
                      <a16:colId xmlns="" xmlns:a16="http://schemas.microsoft.com/office/drawing/2014/main" val="20004"/>
                    </a:ext>
                  </a:extLst>
                </a:gridCol>
              </a:tblGrid>
              <a:tr h="45720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 Socio-economic benefits to local communities optimized</a:t>
                      </a:r>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25065">
                <a:tc>
                  <a:txBody>
                    <a:bodyPr/>
                    <a:lstStyle/>
                    <a:p>
                      <a:pPr algn="ctr">
                        <a:spcAft>
                          <a:spcPts val="0"/>
                        </a:spcAft>
                      </a:pPr>
                      <a:r>
                        <a:rPr lang="en-ZA" sz="1400" b="1" kern="1200" dirty="0">
                          <a:solidFill>
                            <a:schemeClr val="bg1"/>
                          </a:solidFill>
                          <a:effectLst/>
                          <a:latin typeface="+mn-lt"/>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a:solidFill>
                            <a:schemeClr val="bg1"/>
                          </a:solidFill>
                          <a:effectLst/>
                          <a:latin typeface="+mn-lt"/>
                          <a:ea typeface="+mn-ea"/>
                          <a:cs typeface="Arial" panose="020B0604020202020204" pitchFamily="34" charset="0"/>
                        </a:rPr>
                        <a:t>Programme 4</a:t>
                      </a:r>
                      <a:r>
                        <a:rPr lang="en-GB" sz="1400" b="1" kern="1200" baseline="30000" dirty="0">
                          <a:solidFill>
                            <a:schemeClr val="bg1"/>
                          </a:solidFill>
                          <a:effectLst/>
                          <a:latin typeface="+mn-lt"/>
                          <a:ea typeface="+mn-ea"/>
                          <a:cs typeface="Arial" panose="020B0604020202020204" pitchFamily="34" charset="0"/>
                        </a:rPr>
                        <a:t>th</a:t>
                      </a:r>
                      <a:r>
                        <a:rPr lang="en-GB" sz="1400" b="1" kern="1200" dirty="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5734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non-accredited training days (NRM)</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1019</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8065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skills development programmes (IP Infrastructure, Tourism, life guides and environmental monitors)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US" sz="1200" b="0" kern="1200" baseline="0" dirty="0">
                          <a:solidFill>
                            <a:schemeClr val="tx1"/>
                          </a:solidFill>
                          <a:effectLst/>
                          <a:latin typeface="Arial" panose="020B0604020202020204" pitchFamily="34" charset="0"/>
                          <a:ea typeface="+mn-ea"/>
                          <a:cs typeface="Arial" panose="020B0604020202020204" pitchFamily="34" charset="0"/>
                        </a:rPr>
                        <a:t>5</a:t>
                      </a:r>
                      <a:r>
                        <a:rPr lang="en-ZA" sz="1200" b="0" kern="1200" baseline="0" dirty="0">
                          <a:solidFill>
                            <a:schemeClr val="tx1"/>
                          </a:solidFill>
                          <a:effectLst/>
                          <a:latin typeface="Arial" panose="020B0604020202020204" pitchFamily="34" charset="0"/>
                          <a:ea typeface="+mn-ea"/>
                          <a:cs typeface="Arial" panose="020B0604020202020204" pitchFamily="34" charset="0"/>
                        </a:rPr>
                        <a:t>47</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7372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local economic development programmes (arts and craft)</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156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9829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people participating in rural enterprise programme (business services, training, mentoring, guiding and grants)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101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bl>
          </a:graphicData>
        </a:graphic>
      </p:graphicFrame>
      <p:grpSp>
        <p:nvGrpSpPr>
          <p:cNvPr id="5" name="Group 6"/>
          <p:cNvGrpSpPr>
            <a:grpSpLocks/>
          </p:cNvGrpSpPr>
          <p:nvPr/>
        </p:nvGrpSpPr>
        <p:grpSpPr bwMode="auto">
          <a:xfrm>
            <a:off x="838200" y="56388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23</a:t>
            </a:fld>
            <a:endParaRPr lang="en-US" altLang="en-US"/>
          </a:p>
        </p:txBody>
      </p:sp>
    </p:spTree>
    <p:extLst>
      <p:ext uri="{BB962C8B-B14F-4D97-AF65-F5344CB8AC3E}">
        <p14:creationId xmlns:p14="http://schemas.microsoft.com/office/powerpoint/2010/main" val="231233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76589640"/>
              </p:ext>
            </p:extLst>
          </p:nvPr>
        </p:nvGraphicFramePr>
        <p:xfrm>
          <a:off x="152400" y="761998"/>
          <a:ext cx="8610599" cy="4004369"/>
        </p:xfrm>
        <a:graphic>
          <a:graphicData uri="http://schemas.openxmlformats.org/drawingml/2006/table">
            <a:tbl>
              <a:tblPr/>
              <a:tblGrid>
                <a:gridCol w="30480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3352799">
                  <a:extLst>
                    <a:ext uri="{9D8B030D-6E8A-4147-A177-3AD203B41FA5}">
                      <a16:colId xmlns="" xmlns:a16="http://schemas.microsoft.com/office/drawing/2014/main" val="20004"/>
                    </a:ext>
                  </a:extLst>
                </a:gridCol>
              </a:tblGrid>
              <a:tr h="45720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 Socio-economic benefits to local communities optimized</a:t>
                      </a:r>
                      <a:endParaRPr lang="en-ZA" sz="1200" b="1" dirty="0">
                        <a:solidFill>
                          <a:schemeClr val="bg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65351">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58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enterprises who are integrated into the conservation, tourism and related sector value chain (also reserved community concessions)</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10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653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new first years receiving bursaries and support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4985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students graduating</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8711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students placed in work opportunities after graduation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bl>
          </a:graphicData>
        </a:graphic>
      </p:graphicFrame>
      <p:grpSp>
        <p:nvGrpSpPr>
          <p:cNvPr id="5" name="Group 6"/>
          <p:cNvGrpSpPr>
            <a:grpSpLocks/>
          </p:cNvGrpSpPr>
          <p:nvPr/>
        </p:nvGrpSpPr>
        <p:grpSpPr bwMode="auto">
          <a:xfrm>
            <a:off x="1219200" y="5486400"/>
            <a:ext cx="5626100" cy="273050"/>
            <a:chOff x="685800" y="6343650"/>
            <a:chExt cx="5626100" cy="27305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096000" y="634365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24</a:t>
            </a:fld>
            <a:endParaRPr lang="en-US" altLang="en-US"/>
          </a:p>
        </p:txBody>
      </p:sp>
    </p:spTree>
    <p:extLst>
      <p:ext uri="{BB962C8B-B14F-4D97-AF65-F5344CB8AC3E}">
        <p14:creationId xmlns:p14="http://schemas.microsoft.com/office/powerpoint/2010/main" val="340097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SOCIO-ECONOMIC ENVIRONMENT DEVELOPMENT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51750873"/>
              </p:ext>
            </p:extLst>
          </p:nvPr>
        </p:nvGraphicFramePr>
        <p:xfrm>
          <a:off x="152400" y="762000"/>
          <a:ext cx="8534400" cy="4680479"/>
        </p:xfrm>
        <a:graphic>
          <a:graphicData uri="http://schemas.openxmlformats.org/drawingml/2006/table">
            <a:tbl>
              <a:tblPr/>
              <a:tblGrid>
                <a:gridCol w="3657600">
                  <a:extLst>
                    <a:ext uri="{9D8B030D-6E8A-4147-A177-3AD203B41FA5}">
                      <a16:colId xmlns="" xmlns:a16="http://schemas.microsoft.com/office/drawing/2014/main" val="20000"/>
                    </a:ext>
                  </a:extLst>
                </a:gridCol>
                <a:gridCol w="26670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4"/>
                    </a:ext>
                  </a:extLst>
                </a:gridCol>
              </a:tblGrid>
              <a:tr h="258028">
                <a:tc gridSpan="3">
                  <a:txBody>
                    <a:bodyPr/>
                    <a:lstStyle/>
                    <a:p>
                      <a:pPr algn="l">
                        <a:lnSpc>
                          <a:spcPct val="100000"/>
                        </a:lnSpc>
                        <a:spcAft>
                          <a:spcPts val="0"/>
                        </a:spcAft>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lang="en-ZA" sz="1200" b="1" dirty="0">
                          <a:solidFill>
                            <a:schemeClr val="bg1"/>
                          </a:solidFill>
                          <a:effectLst/>
                          <a:latin typeface="Arial" panose="020B0604020202020204" pitchFamily="34" charset="0"/>
                          <a:cs typeface="Arial" panose="020B0604020202020204" pitchFamily="34" charset="0"/>
                        </a:rPr>
                        <a:t> Improved environmental</a:t>
                      </a:r>
                      <a:r>
                        <a:rPr lang="en-ZA" sz="1200" b="1" baseline="0" dirty="0">
                          <a:solidFill>
                            <a:schemeClr val="bg1"/>
                          </a:solidFill>
                          <a:effectLst/>
                          <a:latin typeface="Arial" panose="020B0604020202020204" pitchFamily="34" charset="0"/>
                          <a:cs typeface="Arial" panose="020B0604020202020204" pitchFamily="34" charset="0"/>
                        </a:rPr>
                        <a:t> education and awareness</a:t>
                      </a:r>
                    </a:p>
                    <a:p>
                      <a:pPr algn="l">
                        <a:lnSpc>
                          <a:spcPct val="100000"/>
                        </a:lnSpc>
                        <a:spcAft>
                          <a:spcPts val="0"/>
                        </a:spcAft>
                      </a:pPr>
                      <a:endParaRPr lang="en-ZA" sz="1200" b="1" kern="1200" baseline="0" dirty="0">
                        <a:solidFill>
                          <a:schemeClr val="bg1"/>
                        </a:solidFill>
                        <a:effectLst/>
                        <a:latin typeface="Arial" panose="020B0604020202020204" pitchFamily="34" charset="0"/>
                        <a:ea typeface="+mn-ea"/>
                        <a:cs typeface="Arial" panose="020B0604020202020204" pitchFamily="34" charset="0"/>
                      </a:endParaRPr>
                    </a:p>
                    <a:p>
                      <a:pPr algn="l">
                        <a:lnSpc>
                          <a:spcPct val="100000"/>
                        </a:lnSpc>
                        <a:spcAft>
                          <a:spcPts val="0"/>
                        </a:spcAft>
                      </a:pPr>
                      <a:endParaRPr lang="en-ZA" sz="12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72552">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564820">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Number of learners visiting the Park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5000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Arial" panose="020B0604020202020204" pitchFamily="34" charset="0"/>
                          <a:ea typeface="+mn-ea"/>
                          <a:cs typeface="Arial" panose="020B0604020202020204" pitchFamily="34" charset="0"/>
                        </a:rPr>
                        <a:t>5111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709041">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Number of schools visited by iSimangaliso and partners for environmental awareness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33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884667">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Number of youth (rhino) ambassadors participating in environmental</a:t>
                      </a:r>
                      <a:r>
                        <a:rPr lang="en-ZA" sz="1200" spc="-85" dirty="0">
                          <a:effectLst/>
                          <a:latin typeface="Arial" panose="020B0604020202020204" pitchFamily="34" charset="0"/>
                          <a:ea typeface="Arial" panose="020B0604020202020204" pitchFamily="34" charset="0"/>
                          <a:cs typeface="Arial" panose="020B0604020202020204" pitchFamily="34" charset="0"/>
                        </a:rPr>
                        <a:t> </a:t>
                      </a:r>
                      <a:r>
                        <a:rPr lang="en-ZA" sz="1200" dirty="0">
                          <a:effectLst/>
                          <a:latin typeface="Arial" panose="020B0604020202020204" pitchFamily="34" charset="0"/>
                          <a:ea typeface="Arial" panose="020B0604020202020204" pitchFamily="34" charset="0"/>
                          <a:cs typeface="Arial" panose="020B0604020202020204" pitchFamily="34" charset="0"/>
                        </a:rPr>
                        <a:t>awareness activities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616092">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Number of leadership structures participating in environmental</a:t>
                      </a:r>
                      <a:r>
                        <a:rPr lang="en-ZA" sz="1200" spc="-85" dirty="0">
                          <a:effectLst/>
                          <a:latin typeface="Arial" panose="020B0604020202020204" pitchFamily="34" charset="0"/>
                          <a:ea typeface="Arial" panose="020B0604020202020204" pitchFamily="34" charset="0"/>
                          <a:cs typeface="Arial" panose="020B0604020202020204" pitchFamily="34" charset="0"/>
                        </a:rPr>
                        <a:t> </a:t>
                      </a:r>
                      <a:r>
                        <a:rPr lang="en-ZA" sz="1200" dirty="0">
                          <a:effectLst/>
                          <a:latin typeface="Arial" panose="020B0604020202020204" pitchFamily="34" charset="0"/>
                          <a:ea typeface="Arial" panose="020B0604020202020204" pitchFamily="34" charset="0"/>
                          <a:cs typeface="Arial" panose="020B0604020202020204" pitchFamily="34" charset="0"/>
                        </a:rPr>
                        <a:t>awareness and capacity building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5"/>
                  </a:ext>
                </a:extLst>
              </a:tr>
              <a:tr h="884667">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Number of events celebrating key environmental calendar days (e.g. heritage, Wetland)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extLst>
                  <a:ext uri="{0D108BD9-81ED-4DB2-BD59-A6C34878D82A}">
                    <a16:rowId xmlns="" xmlns:a16="http://schemas.microsoft.com/office/drawing/2014/main" val="10006"/>
                  </a:ext>
                </a:extLst>
              </a:tr>
            </a:tbl>
          </a:graphicData>
        </a:graphic>
      </p:graphicFrame>
      <p:grpSp>
        <p:nvGrpSpPr>
          <p:cNvPr id="11" name="Group 6">
            <a:extLst>
              <a:ext uri="{FF2B5EF4-FFF2-40B4-BE49-F238E27FC236}">
                <a16:creationId xmlns="" xmlns:a16="http://schemas.microsoft.com/office/drawing/2014/main" id="{967BEC99-53E2-4563-B71C-F3BAF2D2B307}"/>
              </a:ext>
            </a:extLst>
          </p:cNvPr>
          <p:cNvGrpSpPr>
            <a:grpSpLocks/>
          </p:cNvGrpSpPr>
          <p:nvPr/>
        </p:nvGrpSpPr>
        <p:grpSpPr bwMode="auto">
          <a:xfrm>
            <a:off x="990600" y="6019800"/>
            <a:ext cx="5778500" cy="215900"/>
            <a:chOff x="685800" y="6400800"/>
            <a:chExt cx="5778500" cy="215900"/>
          </a:xfrm>
        </p:grpSpPr>
        <p:sp>
          <p:nvSpPr>
            <p:cNvPr id="12" name="Rectangle 463">
              <a:extLst>
                <a:ext uri="{FF2B5EF4-FFF2-40B4-BE49-F238E27FC236}">
                  <a16:creationId xmlns="" xmlns:a16="http://schemas.microsoft.com/office/drawing/2014/main" id="{FA2B4E9E-975B-43E5-8376-A7C0BE26B164}"/>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C8D3A18C-F36B-48F7-8D61-062460454999}"/>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CE79D353-7B58-4FBF-A6E1-B6412E65494E}"/>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B12C5836-D965-4FF1-96A0-31FFE486FCB9}"/>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25</a:t>
            </a:fld>
            <a:endParaRPr lang="en-US" altLang="en-US"/>
          </a:p>
        </p:txBody>
      </p:sp>
    </p:spTree>
    <p:extLst>
      <p:ext uri="{BB962C8B-B14F-4D97-AF65-F5344CB8AC3E}">
        <p14:creationId xmlns:p14="http://schemas.microsoft.com/office/powerpoint/2010/main" val="49757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599" y="282884"/>
            <a:ext cx="8686800" cy="584344"/>
          </a:xfrm>
        </p:spPr>
        <p:txBody>
          <a:bodyPr/>
          <a:lstStyle/>
          <a:p>
            <a:pPr eaLnBrk="1" hangingPunct="1"/>
            <a:r>
              <a:rPr lang="en-ZA" altLang="en-US" sz="1800" b="1" dirty="0">
                <a:solidFill>
                  <a:srgbClr val="00B050"/>
                </a:solidFill>
                <a:latin typeface="Arial" panose="020B0604020202020204" pitchFamily="34" charset="0"/>
                <a:ea typeface="+mn-ea"/>
                <a:cs typeface="+mn-cs"/>
              </a:rPr>
              <a:t>OVERALL SUMMARY OF 2019/20 PROGRAMME </a:t>
            </a:r>
            <a:r>
              <a:rPr lang="en-ZA" altLang="en-US" sz="1800" b="1" dirty="0" smtClean="0">
                <a:solidFill>
                  <a:srgbClr val="00B050"/>
                </a:solidFill>
                <a:latin typeface="Arial" panose="020B0604020202020204" pitchFamily="34" charset="0"/>
              </a:rPr>
              <a:t>ANNUAL</a:t>
            </a:r>
            <a:r>
              <a:rPr lang="en-ZA" altLang="en-US" sz="1800" b="1" dirty="0" smtClean="0">
                <a:solidFill>
                  <a:srgbClr val="00B050"/>
                </a:solidFill>
                <a:latin typeface="Arial" panose="020B0604020202020204" pitchFamily="34" charset="0"/>
                <a:ea typeface="+mn-ea"/>
                <a:cs typeface="+mn-cs"/>
              </a:rPr>
              <a:t> </a:t>
            </a:r>
            <a:r>
              <a:rPr lang="en-ZA" altLang="en-US" sz="1800" b="1" dirty="0">
                <a:solidFill>
                  <a:srgbClr val="00B050"/>
                </a:solidFill>
                <a:latin typeface="Arial" panose="020B0604020202020204" pitchFamily="34" charset="0"/>
                <a:ea typeface="+mn-ea"/>
                <a:cs typeface="+mn-cs"/>
              </a:rPr>
              <a:t>PERFORMANCE </a:t>
            </a:r>
            <a:endParaRPr lang="en-US" altLang="en-US" sz="18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298932547"/>
              </p:ext>
            </p:extLst>
          </p:nvPr>
        </p:nvGraphicFramePr>
        <p:xfrm>
          <a:off x="152399" y="914400"/>
          <a:ext cx="8839200" cy="914400"/>
        </p:xfrm>
        <a:graphic>
          <a:graphicData uri="http://schemas.openxmlformats.org/drawingml/2006/table">
            <a:tbl>
              <a:tblPr/>
              <a:tblGrid>
                <a:gridCol w="2562875">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3">
                  <a:extLst>
                    <a:ext uri="{9D8B030D-6E8A-4147-A177-3AD203B41FA5}">
                      <a16:colId xmlns="" xmlns:a16="http://schemas.microsoft.com/office/drawing/2014/main" val="20002"/>
                    </a:ext>
                  </a:extLst>
                </a:gridCol>
                <a:gridCol w="1887968">
                  <a:extLst>
                    <a:ext uri="{9D8B030D-6E8A-4147-A177-3AD203B41FA5}">
                      <a16:colId xmlns="" xmlns:a16="http://schemas.microsoft.com/office/drawing/2014/main" val="20003"/>
                    </a:ext>
                  </a:extLst>
                </a:gridCol>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On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Work in progress</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Off Target</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No milestone</a:t>
                      </a:r>
                      <a:endPar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93% (14/15)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 (1/15)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7" name="Chart 6">
            <a:extLst>
              <a:ext uri="{FF2B5EF4-FFF2-40B4-BE49-F238E27FC236}">
                <a16:creationId xmlns="" xmlns:a16="http://schemas.microsoft.com/office/drawing/2014/main" id="{0EF361E1-5256-4700-A4E9-9E57C657CD6E}"/>
              </a:ext>
            </a:extLst>
          </p:cNvPr>
          <p:cNvGraphicFramePr>
            <a:graphicFrameLocks/>
          </p:cNvGraphicFramePr>
          <p:nvPr>
            <p:extLst>
              <p:ext uri="{D42A27DB-BD31-4B8C-83A1-F6EECF244321}">
                <p14:modId xmlns:p14="http://schemas.microsoft.com/office/powerpoint/2010/main" val="375735518"/>
              </p:ext>
            </p:extLst>
          </p:nvPr>
        </p:nvGraphicFramePr>
        <p:xfrm>
          <a:off x="1978024" y="2057400"/>
          <a:ext cx="5413375"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 xmlns:a16="http://schemas.microsoft.com/office/drawing/2014/main" id="{0EF361E1-5256-4700-A4E9-9E57C657CD6E}"/>
              </a:ext>
            </a:extLst>
          </p:cNvPr>
          <p:cNvGraphicFramePr>
            <a:graphicFrameLocks/>
          </p:cNvGraphicFramePr>
          <p:nvPr>
            <p:extLst>
              <p:ext uri="{D42A27DB-BD31-4B8C-83A1-F6EECF244321}">
                <p14:modId xmlns:p14="http://schemas.microsoft.com/office/powerpoint/2010/main" val="628873760"/>
              </p:ext>
            </p:extLst>
          </p:nvPr>
        </p:nvGraphicFramePr>
        <p:xfrm>
          <a:off x="1978024" y="2057400"/>
          <a:ext cx="5337175"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14A99A4E-2173-4607-A5F6-EE137C6E95DC}"/>
              </a:ext>
            </a:extLst>
          </p:cNvPr>
          <p:cNvGraphicFramePr>
            <a:graphicFrameLocks/>
          </p:cNvGraphicFramePr>
          <p:nvPr>
            <p:extLst>
              <p:ext uri="{D42A27DB-BD31-4B8C-83A1-F6EECF244321}">
                <p14:modId xmlns:p14="http://schemas.microsoft.com/office/powerpoint/2010/main" val="2784586940"/>
              </p:ext>
            </p:extLst>
          </p:nvPr>
        </p:nvGraphicFramePr>
        <p:xfrm>
          <a:off x="1752602" y="2028371"/>
          <a:ext cx="5562597" cy="3810001"/>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26</a:t>
            </a:fld>
            <a:endParaRPr lang="en-US" altLang="en-US"/>
          </a:p>
        </p:txBody>
      </p:sp>
    </p:spTree>
    <p:extLst>
      <p:ext uri="{BB962C8B-B14F-4D97-AF65-F5344CB8AC3E}">
        <p14:creationId xmlns:p14="http://schemas.microsoft.com/office/powerpoint/2010/main" val="246890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228600"/>
            <a:ext cx="8839200" cy="468312"/>
          </a:xfrm>
        </p:spPr>
        <p:txBody>
          <a:bodyPr/>
          <a:lstStyle/>
          <a:p>
            <a:pPr eaLnBrk="1" hangingPunct="1"/>
            <a:r>
              <a:rPr lang="en-US" altLang="en-US" sz="1800" b="1" dirty="0">
                <a:solidFill>
                  <a:srgbClr val="00B050"/>
                </a:solidFill>
                <a:latin typeface="Arial" panose="020B0604020202020204" pitchFamily="34" charset="0"/>
              </a:rPr>
              <a:t>OVERALL </a:t>
            </a:r>
            <a:r>
              <a:rPr lang="en-US" altLang="en-US" sz="1800" b="1" dirty="0">
                <a:solidFill>
                  <a:srgbClr val="00B050"/>
                </a:solidFill>
                <a:latin typeface="Arial" panose="020B0604020202020204" pitchFamily="34" charset="0"/>
                <a:ea typeface="+mn-ea"/>
                <a:cs typeface="+mn-cs"/>
              </a:rPr>
              <a:t>SUMMARY OF 2019/20 </a:t>
            </a:r>
            <a:r>
              <a:rPr lang="en-US" altLang="en-US" sz="1800" b="1" dirty="0" smtClean="0">
                <a:solidFill>
                  <a:srgbClr val="00B050"/>
                </a:solidFill>
                <a:latin typeface="Arial" panose="020B0604020202020204" pitchFamily="34" charset="0"/>
                <a:ea typeface="+mn-ea"/>
                <a:cs typeface="+mn-cs"/>
              </a:rPr>
              <a:t>ANNUAL </a:t>
            </a:r>
            <a:r>
              <a:rPr lang="en-US" altLang="en-US" sz="1800" b="1" dirty="0">
                <a:solidFill>
                  <a:srgbClr val="00B050"/>
                </a:solidFill>
                <a:latin typeface="Arial" panose="020B0604020202020204" pitchFamily="34" charset="0"/>
                <a:ea typeface="+mn-ea"/>
                <a:cs typeface="+mn-cs"/>
              </a:rPr>
              <a:t>ISIMANGALISO PERFORMANCE</a:t>
            </a:r>
          </a:p>
        </p:txBody>
      </p:sp>
      <p:graphicFrame>
        <p:nvGraphicFramePr>
          <p:cNvPr id="4" name="Group 121"/>
          <p:cNvGraphicFramePr>
            <a:graphicFrameLocks noGrp="1"/>
          </p:cNvGraphicFramePr>
          <p:nvPr>
            <p:ph idx="1"/>
            <p:extLst>
              <p:ext uri="{D42A27DB-BD31-4B8C-83A1-F6EECF244321}">
                <p14:modId xmlns:p14="http://schemas.microsoft.com/office/powerpoint/2010/main" val="4099511068"/>
              </p:ext>
            </p:extLst>
          </p:nvPr>
        </p:nvGraphicFramePr>
        <p:xfrm>
          <a:off x="381000" y="914401"/>
          <a:ext cx="8382000" cy="5029200"/>
        </p:xfrm>
        <a:graphic>
          <a:graphicData uri="http://schemas.openxmlformats.org/drawingml/2006/table">
            <a:tbl>
              <a:tblPr/>
              <a:tblGrid>
                <a:gridCol w="1508320">
                  <a:extLst>
                    <a:ext uri="{9D8B030D-6E8A-4147-A177-3AD203B41FA5}">
                      <a16:colId xmlns="" xmlns:a16="http://schemas.microsoft.com/office/drawing/2014/main" val="20000"/>
                    </a:ext>
                  </a:extLst>
                </a:gridCol>
                <a:gridCol w="1508321">
                  <a:extLst>
                    <a:ext uri="{9D8B030D-6E8A-4147-A177-3AD203B41FA5}">
                      <a16:colId xmlns="" xmlns:a16="http://schemas.microsoft.com/office/drawing/2014/main" val="20001"/>
                    </a:ext>
                  </a:extLst>
                </a:gridCol>
                <a:gridCol w="1759708">
                  <a:extLst>
                    <a:ext uri="{9D8B030D-6E8A-4147-A177-3AD203B41FA5}">
                      <a16:colId xmlns="" xmlns:a16="http://schemas.microsoft.com/office/drawing/2014/main" val="20002"/>
                    </a:ext>
                  </a:extLst>
                </a:gridCol>
                <a:gridCol w="1715807">
                  <a:extLst>
                    <a:ext uri="{9D8B030D-6E8A-4147-A177-3AD203B41FA5}">
                      <a16:colId xmlns="" xmlns:a16="http://schemas.microsoft.com/office/drawing/2014/main" val="20003"/>
                    </a:ext>
                  </a:extLst>
                </a:gridCol>
                <a:gridCol w="1889844">
                  <a:extLst>
                    <a:ext uri="{9D8B030D-6E8A-4147-A177-3AD203B41FA5}">
                      <a16:colId xmlns="" xmlns:a16="http://schemas.microsoft.com/office/drawing/2014/main" val="20004"/>
                    </a:ext>
                  </a:extLst>
                </a:gridCol>
              </a:tblGrid>
              <a:tr h="742064">
                <a:tc>
                  <a:txBody>
                    <a:bodyPr/>
                    <a:lstStyle/>
                    <a:p>
                      <a:pPr marL="0" algn="l" defTabSz="914400" rtl="0" eaLnBrk="1" latinLnBrk="0" hangingPunct="1">
                        <a:spcAft>
                          <a:spcPts val="0"/>
                        </a:spcAft>
                      </a:pPr>
                      <a:r>
                        <a:rPr kumimoji="0" lang="en-ZA" sz="1200" b="1" i="0" u="none" strike="noStrike" kern="1200" cap="none" normalizeH="0" baseline="0" dirty="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771739">
                <a:tc>
                  <a:txBody>
                    <a:bodyPr/>
                    <a:lstStyle/>
                    <a:p>
                      <a:pPr marL="0" algn="l" defTabSz="914400" rtl="0" eaLnBrk="1" latinLnBrk="0" hangingPunct="1">
                        <a:spcAft>
                          <a:spcPts val="0"/>
                        </a:spcAft>
                      </a:pPr>
                      <a:r>
                        <a:rPr lang="en-ZA" sz="1200" b="1" kern="1200" dirty="0">
                          <a:solidFill>
                            <a:schemeClr val="tx1"/>
                          </a:solidFill>
                          <a:latin typeface="Arial" pitchFamily="34" charset="0"/>
                          <a:ea typeface="+mn-ea"/>
                          <a:cs typeface="Arial" pitchFamily="34" charset="0"/>
                        </a:rPr>
                        <a:t>CORPORATE</a:t>
                      </a:r>
                      <a:r>
                        <a:rPr lang="en-ZA" sz="1200" b="1" kern="1200" baseline="0" dirty="0">
                          <a:solidFill>
                            <a:schemeClr val="tx1"/>
                          </a:solidFill>
                          <a:latin typeface="Arial" pitchFamily="34" charset="0"/>
                          <a:ea typeface="+mn-ea"/>
                          <a:cs typeface="Arial" pitchFamily="34" charset="0"/>
                        </a:rPr>
                        <a:t> SUPPORT SERVICES</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76% (19/25)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24% (6/25)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792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latin typeface="Arial" pitchFamily="34" charset="0"/>
                          <a:ea typeface="+mn-ea"/>
                          <a:cs typeface="Arial" pitchFamily="34" charset="0"/>
                        </a:rPr>
                        <a:t>BIODIVERSITY</a:t>
                      </a:r>
                      <a:r>
                        <a:rPr lang="en-ZA" sz="1200" b="1" kern="1200" baseline="0" dirty="0">
                          <a:solidFill>
                            <a:schemeClr val="tx1"/>
                          </a:solidFill>
                          <a:latin typeface="Arial" pitchFamily="34" charset="0"/>
                          <a:ea typeface="+mn-ea"/>
                          <a:cs typeface="Arial" pitchFamily="34" charset="0"/>
                        </a:rPr>
                        <a:t> CONSERVATION</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90% (9/10)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 10% (1/10)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811398">
                <a:tc>
                  <a:txBody>
                    <a:bodyPr/>
                    <a:lstStyle/>
                    <a:p>
                      <a:pPr marL="0" algn="l" defTabSz="914400" rtl="0" eaLnBrk="1" latinLnBrk="0" hangingPunct="1">
                        <a:spcAft>
                          <a:spcPts val="0"/>
                        </a:spcAft>
                      </a:pPr>
                      <a:r>
                        <a:rPr lang="en-US" sz="1200" b="1" dirty="0">
                          <a:latin typeface="Arial" pitchFamily="34" charset="0"/>
                          <a:cs typeface="Arial" pitchFamily="34" charset="0"/>
                        </a:rPr>
                        <a:t>TOURISM AND BUSINESS DEVELOPMENT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94% (17/18)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 </a:t>
                      </a:r>
                      <a:r>
                        <a:rPr kumimoji="0" lang="en-ZA" sz="1400" b="1" i="0" u="none" strike="noStrike" kern="1200" cap="none" normalizeH="0" baseline="0" dirty="0">
                          <a:ln>
                            <a:noFill/>
                          </a:ln>
                          <a:solidFill>
                            <a:schemeClr val="tx1"/>
                          </a:solidFill>
                          <a:effectLst/>
                          <a:latin typeface="Arial Narrow" pitchFamily="34" charset="0"/>
                          <a:ea typeface=""/>
                          <a:cs typeface=""/>
                        </a:rPr>
                        <a:t> 6% (1/18)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955954">
                <a:tc>
                  <a:txBody>
                    <a:bodyPr/>
                    <a:lstStyle/>
                    <a:p>
                      <a:pPr marL="0" algn="l" defTabSz="914400" rtl="0" eaLnBrk="1" latinLnBrk="0" hangingPunct="1">
                        <a:spcAft>
                          <a:spcPts val="0"/>
                        </a:spcAft>
                      </a:pPr>
                      <a:r>
                        <a:rPr lang="en-ZA" sz="1200" b="1" kern="1200" dirty="0">
                          <a:solidFill>
                            <a:schemeClr val="tx1"/>
                          </a:solidFill>
                          <a:latin typeface="Arial" pitchFamily="34" charset="0"/>
                          <a:ea typeface="+mn-ea"/>
                          <a:cs typeface="Arial" pitchFamily="34" charset="0"/>
                        </a:rPr>
                        <a:t>SOCIO-ECONOMIC</a:t>
                      </a:r>
                      <a:r>
                        <a:rPr lang="en-ZA" sz="1200" b="1" kern="1200" baseline="0" dirty="0">
                          <a:solidFill>
                            <a:schemeClr val="tx1"/>
                          </a:solidFill>
                          <a:latin typeface="Arial" pitchFamily="34" charset="0"/>
                          <a:ea typeface="+mn-ea"/>
                          <a:cs typeface="Arial" pitchFamily="34" charset="0"/>
                        </a:rPr>
                        <a:t> ENVIRONMENT DEVELOPMENT</a:t>
                      </a:r>
                      <a:endParaRPr lang="en-ZA" sz="1200" b="1" kern="1200" dirty="0">
                        <a:solidFill>
                          <a:schemeClr val="tx1"/>
                        </a:solidFill>
                        <a:latin typeface="Arial"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93% (14/15)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 (1/15)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955954">
                <a:tc>
                  <a:txBody>
                    <a:bodyPr/>
                    <a:lstStyle/>
                    <a:p>
                      <a:pPr marL="0" algn="l" defTabSz="914400" rtl="0" eaLnBrk="1" latinLnBrk="0" hangingPunct="1">
                        <a:spcAft>
                          <a:spcPts val="0"/>
                        </a:spcAft>
                      </a:pPr>
                      <a:r>
                        <a:rPr lang="en-ZA" sz="1200" b="1" kern="1200" dirty="0">
                          <a:solidFill>
                            <a:schemeClr val="tx1"/>
                          </a:solidFill>
                          <a:latin typeface="Arial" pitchFamily="34" charset="0"/>
                          <a:ea typeface="+mn-ea"/>
                          <a:cs typeface="Arial" pitchFamily="34" charset="0"/>
                        </a:rPr>
                        <a:t>TOTAL</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87% (59/68)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13%(9/68)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6">
                        <a:lumMod val="75000"/>
                      </a:schemeClr>
                    </a:solidFill>
                  </a:tcPr>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27</a:t>
            </a:fld>
            <a:endParaRPr lang="en-US" altLang="en-US"/>
          </a:p>
        </p:txBody>
      </p:sp>
    </p:spTree>
    <p:extLst>
      <p:ext uri="{BB962C8B-B14F-4D97-AF65-F5344CB8AC3E}">
        <p14:creationId xmlns:p14="http://schemas.microsoft.com/office/powerpoint/2010/main" val="40105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9029" y="271999"/>
            <a:ext cx="8763000" cy="584344"/>
          </a:xfrm>
        </p:spPr>
        <p:txBody>
          <a:bodyPr/>
          <a:lstStyle/>
          <a:p>
            <a:pPr eaLnBrk="1" hangingPunct="1"/>
            <a:r>
              <a:rPr lang="en-US" altLang="en-US" sz="1600" b="1" dirty="0">
                <a:solidFill>
                  <a:srgbClr val="00B050"/>
                </a:solidFill>
                <a:latin typeface="Arial" panose="020B0604020202020204" pitchFamily="34" charset="0"/>
              </a:rPr>
              <a:t>OVERALL SUMMARY OF 2019/20 ISIMANGALISO </a:t>
            </a:r>
            <a:r>
              <a:rPr lang="en-US" altLang="en-US" sz="1600" b="1" dirty="0" smtClean="0">
                <a:solidFill>
                  <a:srgbClr val="00B050"/>
                </a:solidFill>
                <a:latin typeface="Arial" panose="020B0604020202020204" pitchFamily="34" charset="0"/>
              </a:rPr>
              <a:t>ANNUAL </a:t>
            </a:r>
            <a:r>
              <a:rPr lang="en-US" altLang="en-US" sz="1600" b="1" dirty="0">
                <a:solidFill>
                  <a:srgbClr val="00B050"/>
                </a:solidFill>
                <a:latin typeface="Arial" panose="020B0604020202020204" pitchFamily="34" charset="0"/>
              </a:rPr>
              <a:t>PERFORMANCE</a:t>
            </a:r>
            <a:endParaRPr lang="en-US" altLang="en-US" sz="16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457685577"/>
              </p:ext>
            </p:extLst>
          </p:nvPr>
        </p:nvGraphicFramePr>
        <p:xfrm>
          <a:off x="457200" y="990600"/>
          <a:ext cx="8077200" cy="1371600"/>
        </p:xfrm>
        <a:graphic>
          <a:graphicData uri="http://schemas.openxmlformats.org/drawingml/2006/table">
            <a:tbl>
              <a:tblPr/>
              <a:tblGrid>
                <a:gridCol w="2390956">
                  <a:extLst>
                    <a:ext uri="{9D8B030D-6E8A-4147-A177-3AD203B41FA5}">
                      <a16:colId xmlns="" xmlns:a16="http://schemas.microsoft.com/office/drawing/2014/main" val="20000"/>
                    </a:ext>
                  </a:extLst>
                </a:gridCol>
                <a:gridCol w="2053196">
                  <a:extLst>
                    <a:ext uri="{9D8B030D-6E8A-4147-A177-3AD203B41FA5}">
                      <a16:colId xmlns="" xmlns:a16="http://schemas.microsoft.com/office/drawing/2014/main" val="20001"/>
                    </a:ext>
                  </a:extLst>
                </a:gridCol>
                <a:gridCol w="1922582">
                  <a:extLst>
                    <a:ext uri="{9D8B030D-6E8A-4147-A177-3AD203B41FA5}">
                      <a16:colId xmlns="" xmlns:a16="http://schemas.microsoft.com/office/drawing/2014/main" val="20002"/>
                    </a:ext>
                  </a:extLst>
                </a:gridCol>
                <a:gridCol w="1710466">
                  <a:extLst>
                    <a:ext uri="{9D8B030D-6E8A-4147-A177-3AD203B41FA5}">
                      <a16:colId xmlns="" xmlns:a16="http://schemas.microsoft.com/office/drawing/2014/main" val="20003"/>
                    </a:ext>
                  </a:extLst>
                </a:gridCol>
              </a:tblGrid>
              <a:tr h="5339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8376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87% (59/68)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13%(9/68)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panose="020B0604020202020204" pitchFamily="34" charset="0"/>
                          <a:ea typeface=""/>
                          <a:cs typeface="Arial" panose="020B0604020202020204" pitchFamily="34" charset="0"/>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7" name="Chart 6">
            <a:extLst>
              <a:ext uri="{FF2B5EF4-FFF2-40B4-BE49-F238E27FC236}">
                <a16:creationId xmlns="" xmlns:a16="http://schemas.microsoft.com/office/drawing/2014/main" id="{1F1FD876-6BC8-4E9F-BFB8-4E34DA0F285F}"/>
              </a:ext>
            </a:extLst>
          </p:cNvPr>
          <p:cNvGraphicFramePr>
            <a:graphicFrameLocks/>
          </p:cNvGraphicFramePr>
          <p:nvPr>
            <p:extLst>
              <p:ext uri="{D42A27DB-BD31-4B8C-83A1-F6EECF244321}">
                <p14:modId xmlns:p14="http://schemas.microsoft.com/office/powerpoint/2010/main" val="487502804"/>
              </p:ext>
            </p:extLst>
          </p:nvPr>
        </p:nvGraphicFramePr>
        <p:xfrm>
          <a:off x="1219200" y="2438400"/>
          <a:ext cx="70104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 xmlns:a16="http://schemas.microsoft.com/office/drawing/2014/main" id="{AF6AB98E-03FC-483E-8E60-17B2E2E2408A}"/>
              </a:ext>
            </a:extLst>
          </p:cNvPr>
          <p:cNvGraphicFramePr>
            <a:graphicFrameLocks/>
          </p:cNvGraphicFramePr>
          <p:nvPr>
            <p:extLst>
              <p:ext uri="{D42A27DB-BD31-4B8C-83A1-F6EECF244321}">
                <p14:modId xmlns:p14="http://schemas.microsoft.com/office/powerpoint/2010/main" val="1908747833"/>
              </p:ext>
            </p:extLst>
          </p:nvPr>
        </p:nvGraphicFramePr>
        <p:xfrm>
          <a:off x="1447800" y="2438400"/>
          <a:ext cx="5715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6D89654F-92B5-4AE1-8863-0672DF7E9063}"/>
              </a:ext>
            </a:extLst>
          </p:cNvPr>
          <p:cNvGraphicFramePr>
            <a:graphicFrameLocks/>
          </p:cNvGraphicFramePr>
          <p:nvPr>
            <p:extLst>
              <p:ext uri="{D42A27DB-BD31-4B8C-83A1-F6EECF244321}">
                <p14:modId xmlns:p14="http://schemas.microsoft.com/office/powerpoint/2010/main" val="2654135946"/>
              </p:ext>
            </p:extLst>
          </p:nvPr>
        </p:nvGraphicFramePr>
        <p:xfrm>
          <a:off x="2133600" y="32766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 xmlns:a16="http://schemas.microsoft.com/office/drawing/2014/main" id="{16751219-22E5-4230-BB04-3482945464F8}"/>
              </a:ext>
            </a:extLst>
          </p:cNvPr>
          <p:cNvGraphicFramePr>
            <a:graphicFrameLocks/>
          </p:cNvGraphicFramePr>
          <p:nvPr>
            <p:extLst>
              <p:ext uri="{D42A27DB-BD31-4B8C-83A1-F6EECF244321}">
                <p14:modId xmlns:p14="http://schemas.microsoft.com/office/powerpoint/2010/main" val="1676667466"/>
              </p:ext>
            </p:extLst>
          </p:nvPr>
        </p:nvGraphicFramePr>
        <p:xfrm>
          <a:off x="2200275" y="2743200"/>
          <a:ext cx="51816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 xmlns:a16="http://schemas.microsoft.com/office/drawing/2014/main" id="{16751219-22E5-4230-BB04-3482945464F8}"/>
              </a:ext>
            </a:extLst>
          </p:cNvPr>
          <p:cNvGraphicFramePr>
            <a:graphicFrameLocks/>
          </p:cNvGraphicFramePr>
          <p:nvPr>
            <p:extLst>
              <p:ext uri="{D42A27DB-BD31-4B8C-83A1-F6EECF244321}">
                <p14:modId xmlns:p14="http://schemas.microsoft.com/office/powerpoint/2010/main" val="4053067083"/>
              </p:ext>
            </p:extLst>
          </p:nvPr>
        </p:nvGraphicFramePr>
        <p:xfrm>
          <a:off x="2200276" y="2743200"/>
          <a:ext cx="5181599" cy="3400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 xmlns:a16="http://schemas.microsoft.com/office/drawing/2014/main" id="{FC1AF41D-7689-4772-B616-3D92CBD33464}"/>
              </a:ext>
            </a:extLst>
          </p:cNvPr>
          <p:cNvGraphicFramePr>
            <a:graphicFrameLocks/>
          </p:cNvGraphicFramePr>
          <p:nvPr>
            <p:extLst>
              <p:ext uri="{D42A27DB-BD31-4B8C-83A1-F6EECF244321}">
                <p14:modId xmlns:p14="http://schemas.microsoft.com/office/powerpoint/2010/main" val="1882850697"/>
              </p:ext>
            </p:extLst>
          </p:nvPr>
        </p:nvGraphicFramePr>
        <p:xfrm>
          <a:off x="2210480" y="2645229"/>
          <a:ext cx="4572000" cy="3400425"/>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28</a:t>
            </a:fld>
            <a:endParaRPr lang="en-US" altLang="en-US"/>
          </a:p>
        </p:txBody>
      </p:sp>
    </p:spTree>
    <p:extLst>
      <p:ext uri="{BB962C8B-B14F-4D97-AF65-F5344CB8AC3E}">
        <p14:creationId xmlns:p14="http://schemas.microsoft.com/office/powerpoint/2010/main" val="209006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429"/>
            <a:ext cx="9144000" cy="6869113"/>
          </a:xfrm>
          <a:prstGeom prst="rect">
            <a:avLst/>
          </a:prstGeom>
          <a:noFill/>
          <a:ln w="9525">
            <a:noFill/>
            <a:miter lim="800000"/>
            <a:headEnd/>
            <a:tailEnd/>
          </a:ln>
        </p:spPr>
      </p:pic>
      <p:sp>
        <p:nvSpPr>
          <p:cNvPr id="2" name="Title 1"/>
          <p:cNvSpPr>
            <a:spLocks noGrp="1"/>
          </p:cNvSpPr>
          <p:nvPr>
            <p:ph type="title" idx="4294967295"/>
          </p:nvPr>
        </p:nvSpPr>
        <p:spPr>
          <a:xfrm>
            <a:off x="250825" y="620688"/>
            <a:ext cx="8785671" cy="5184775"/>
          </a:xfrm>
        </p:spPr>
        <p:txBody>
          <a:bodyPr>
            <a:normAutofit/>
          </a:bodyPr>
          <a:lstStyle/>
          <a:p>
            <a:r>
              <a:rPr lang="en-ZA" sz="2400" b="1" dirty="0">
                <a:solidFill>
                  <a:srgbClr val="008000"/>
                </a:solidFill>
                <a:latin typeface="Arial" panose="020B0604020202020204" pitchFamily="34" charset="0"/>
                <a:ea typeface="+mn-ea"/>
                <a:cs typeface="Arial" panose="020B0604020202020204" pitchFamily="34" charset="0"/>
              </a:rPr>
              <a:t>FINANCIAL  PERFORMANCE </a:t>
            </a:r>
            <a:br>
              <a:rPr lang="en-ZA" sz="2400" b="1" dirty="0">
                <a:solidFill>
                  <a:srgbClr val="008000"/>
                </a:solidFill>
                <a:latin typeface="Arial" panose="020B0604020202020204" pitchFamily="34" charset="0"/>
                <a:ea typeface="+mn-ea"/>
                <a:cs typeface="Arial" panose="020B0604020202020204" pitchFamily="34" charset="0"/>
              </a:rPr>
            </a:br>
            <a:r>
              <a:rPr lang="en-ZA" sz="2400" b="1" dirty="0">
                <a:solidFill>
                  <a:srgbClr val="008000"/>
                </a:solidFill>
                <a:latin typeface="Arial" panose="020B0604020202020204" pitchFamily="34" charset="0"/>
                <a:ea typeface="+mn-ea"/>
                <a:cs typeface="Arial" panose="020B0604020202020204" pitchFamily="34" charset="0"/>
              </a:rPr>
              <a:t/>
            </a:r>
            <a:br>
              <a:rPr lang="en-ZA" sz="2400" b="1" dirty="0">
                <a:solidFill>
                  <a:srgbClr val="008000"/>
                </a:solidFill>
                <a:latin typeface="Arial" panose="020B0604020202020204" pitchFamily="34" charset="0"/>
                <a:ea typeface="+mn-ea"/>
                <a:cs typeface="Arial" panose="020B0604020202020204" pitchFamily="34" charset="0"/>
              </a:rPr>
            </a:br>
            <a:r>
              <a:rPr lang="en-ZA" sz="2400" b="1" dirty="0">
                <a:solidFill>
                  <a:srgbClr val="008000"/>
                </a:solidFill>
                <a:latin typeface="Arial" panose="020B0604020202020204" pitchFamily="34" charset="0"/>
                <a:ea typeface="+mn-ea"/>
                <a:cs typeface="Arial" panose="020B0604020202020204" pitchFamily="34" charset="0"/>
              </a:rPr>
              <a:t>AS AT 31 MARCH 2020</a:t>
            </a:r>
            <a:endParaRPr lang="en-GB" sz="2400" b="1" dirty="0">
              <a:solidFill>
                <a:srgbClr val="008000"/>
              </a:solidFill>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fld id="{B96CA6B8-11CB-4C33-AA89-1A06A91323FF}" type="slidenum">
              <a:rPr lang="en-US" altLang="en-US" smtClean="0"/>
              <a:pPr/>
              <a:t>29</a:t>
            </a:fld>
            <a:endParaRPr lang="en-US" altLang="en-US"/>
          </a:p>
        </p:txBody>
      </p:sp>
    </p:spTree>
    <p:extLst>
      <p:ext uri="{BB962C8B-B14F-4D97-AF65-F5344CB8AC3E}">
        <p14:creationId xmlns:p14="http://schemas.microsoft.com/office/powerpoint/2010/main" val="855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76101557"/>
              </p:ext>
            </p:extLst>
          </p:nvPr>
        </p:nvGraphicFramePr>
        <p:xfrm>
          <a:off x="152400" y="762001"/>
          <a:ext cx="8686800" cy="5130671"/>
        </p:xfrm>
        <a:graphic>
          <a:graphicData uri="http://schemas.openxmlformats.org/drawingml/2006/table">
            <a:tbl>
              <a:tblPr/>
              <a:tblGrid>
                <a:gridCol w="3048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3352800">
                  <a:extLst>
                    <a:ext uri="{9D8B030D-6E8A-4147-A177-3AD203B41FA5}">
                      <a16:colId xmlns="" xmlns:a16="http://schemas.microsoft.com/office/drawing/2014/main" val="20004"/>
                    </a:ext>
                  </a:extLst>
                </a:gridCol>
              </a:tblGrid>
              <a:tr h="30479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effectLst/>
                          <a:latin typeface="Arial" panose="020B0604020202020204" pitchFamily="34" charset="0"/>
                          <a:cs typeface="Arial" panose="020B0604020202020204" pitchFamily="34" charset="0"/>
                        </a:rPr>
                        <a:t>Strategic Objective: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Sound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29776">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US"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788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Average number of days : Trade Debtor Collection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33.37 Days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11059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compliance with key statutory requirements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100%</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14683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the procurement plan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100%</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 </a:t>
                      </a:r>
                      <a:endParaRPr lang="en-ZA"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r h="8429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BEE spend on majority black owned suppliers as a percentage of qualifying expenditure</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2460954904"/>
                  </a:ext>
                </a:extLst>
              </a:tr>
            </a:tbl>
          </a:graphicData>
        </a:graphic>
      </p:graphicFrame>
      <p:grpSp>
        <p:nvGrpSpPr>
          <p:cNvPr id="5" name="Group 6"/>
          <p:cNvGrpSpPr>
            <a:grpSpLocks/>
          </p:cNvGrpSpPr>
          <p:nvPr/>
        </p:nvGrpSpPr>
        <p:grpSpPr bwMode="auto">
          <a:xfrm>
            <a:off x="838200" y="64008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3</a:t>
            </a:fld>
            <a:endParaRPr lang="en-US" altLang="en-US"/>
          </a:p>
        </p:txBody>
      </p:sp>
    </p:spTree>
    <p:extLst>
      <p:ext uri="{BB962C8B-B14F-4D97-AF65-F5344CB8AC3E}">
        <p14:creationId xmlns:p14="http://schemas.microsoft.com/office/powerpoint/2010/main" val="3116400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288032"/>
          </a:xfrm>
        </p:spPr>
        <p:txBody>
          <a:bodyPr>
            <a:normAutofit fontScale="90000"/>
          </a:bodyPr>
          <a:lstStyle/>
          <a:p>
            <a:r>
              <a:rPr lang="en-ZA" sz="2000" b="1" dirty="0">
                <a:latin typeface="Arial" panose="020B0604020202020204" pitchFamily="34" charset="0"/>
              </a:rPr>
              <a:t>SUMMARY OF FINANCIAL RESULTS: MARCH 2020</a:t>
            </a:r>
            <a:r>
              <a:rPr lang="en-ZA" dirty="0"/>
              <a:t/>
            </a:r>
            <a:br>
              <a:rPr lang="en-ZA" dirty="0"/>
            </a:br>
            <a:endParaRPr lang="en-ZA" dirty="0"/>
          </a:p>
        </p:txBody>
      </p:sp>
      <p:graphicFrame>
        <p:nvGraphicFramePr>
          <p:cNvPr id="5" name="Content Placeholder 4">
            <a:extLst>
              <a:ext uri="{FF2B5EF4-FFF2-40B4-BE49-F238E27FC236}">
                <a16:creationId xmlns="" xmlns:a16="http://schemas.microsoft.com/office/drawing/2014/main" id="{D0F52FF5-43DE-4489-94EC-B0D9954A7466}"/>
              </a:ext>
            </a:extLst>
          </p:cNvPr>
          <p:cNvGraphicFramePr>
            <a:graphicFrameLocks noGrp="1"/>
          </p:cNvGraphicFramePr>
          <p:nvPr>
            <p:ph idx="1"/>
          </p:nvPr>
        </p:nvGraphicFramePr>
        <p:xfrm>
          <a:off x="179513" y="548681"/>
          <a:ext cx="8640959" cy="5904659"/>
        </p:xfrm>
        <a:graphic>
          <a:graphicData uri="http://schemas.openxmlformats.org/drawingml/2006/table">
            <a:tbl>
              <a:tblPr firstRow="1" firstCol="1" bandRow="1"/>
              <a:tblGrid>
                <a:gridCol w="409682">
                  <a:extLst>
                    <a:ext uri="{9D8B030D-6E8A-4147-A177-3AD203B41FA5}">
                      <a16:colId xmlns="" xmlns:a16="http://schemas.microsoft.com/office/drawing/2014/main" val="1920339429"/>
                    </a:ext>
                  </a:extLst>
                </a:gridCol>
                <a:gridCol w="2213857">
                  <a:extLst>
                    <a:ext uri="{9D8B030D-6E8A-4147-A177-3AD203B41FA5}">
                      <a16:colId xmlns="" xmlns:a16="http://schemas.microsoft.com/office/drawing/2014/main" val="3785050853"/>
                    </a:ext>
                  </a:extLst>
                </a:gridCol>
                <a:gridCol w="2849068">
                  <a:extLst>
                    <a:ext uri="{9D8B030D-6E8A-4147-A177-3AD203B41FA5}">
                      <a16:colId xmlns="" xmlns:a16="http://schemas.microsoft.com/office/drawing/2014/main" val="884078057"/>
                    </a:ext>
                  </a:extLst>
                </a:gridCol>
                <a:gridCol w="1266132">
                  <a:extLst>
                    <a:ext uri="{9D8B030D-6E8A-4147-A177-3AD203B41FA5}">
                      <a16:colId xmlns="" xmlns:a16="http://schemas.microsoft.com/office/drawing/2014/main" val="498480503"/>
                    </a:ext>
                  </a:extLst>
                </a:gridCol>
                <a:gridCol w="1902220">
                  <a:extLst>
                    <a:ext uri="{9D8B030D-6E8A-4147-A177-3AD203B41FA5}">
                      <a16:colId xmlns="" xmlns:a16="http://schemas.microsoft.com/office/drawing/2014/main" val="100132500"/>
                    </a:ext>
                  </a:extLst>
                </a:gridCol>
              </a:tblGrid>
              <a:tr h="267513">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Mar-20</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DCE6F1">
                        <a:alpha val="62000"/>
                      </a:srgbClr>
                    </a:solidFill>
                  </a:tcPr>
                </a:tc>
                <a:tc hMerge="1">
                  <a:txBody>
                    <a:bodyPr/>
                    <a:lstStyle/>
                    <a:p>
                      <a:endParaRPr lang="en-ZA"/>
                    </a:p>
                  </a:txBody>
                  <a:tcPr/>
                </a:tc>
                <a:extLst>
                  <a:ext uri="{0D108BD9-81ED-4DB2-BD59-A6C34878D82A}">
                    <a16:rowId xmlns="" xmlns:a16="http://schemas.microsoft.com/office/drawing/2014/main" val="3753583583"/>
                  </a:ext>
                </a:extLst>
              </a:tr>
              <a:tr h="267513">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a:noFill/>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solidFill>
                      <a:srgbClr val="DCE6F1">
                        <a:alpha val="62000"/>
                      </a:srgbClr>
                    </a:solidFill>
                  </a:tcPr>
                </a:tc>
                <a:extLst>
                  <a:ext uri="{0D108BD9-81ED-4DB2-BD59-A6C34878D82A}">
                    <a16:rowId xmlns="" xmlns:a16="http://schemas.microsoft.com/office/drawing/2014/main" val="2415015530"/>
                  </a:ext>
                </a:extLst>
              </a:tr>
              <a:tr h="278977">
                <a:tc gridSpan="3">
                  <a:txBody>
                    <a:bodyPr/>
                    <a:lstStyle/>
                    <a:p>
                      <a:pPr marL="0" marR="0" algn="just">
                        <a:lnSpc>
                          <a:spcPct val="107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Working capital:</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a:txBody>
                    <a:bodyPr/>
                    <a:lstStyle/>
                    <a:p>
                      <a:pPr marL="0" marR="0" algn="just">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a:noFill/>
                    </a:lnB>
                    <a:solidFill>
                      <a:srgbClr val="DCE6F1">
                        <a:alpha val="62000"/>
                      </a:srgbClr>
                    </a:solidFill>
                  </a:tcPr>
                </a:tc>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solidFill>
                      <a:srgbClr val="DCE6F1">
                        <a:alpha val="62000"/>
                      </a:srgbClr>
                    </a:solidFill>
                  </a:tcPr>
                </a:tc>
                <a:extLst>
                  <a:ext uri="{0D108BD9-81ED-4DB2-BD59-A6C34878D82A}">
                    <a16:rowId xmlns="" xmlns:a16="http://schemas.microsoft.com/office/drawing/2014/main" val="2368961655"/>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Current assets</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288.2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55.4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3215212460"/>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  bank &amp; cash</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284.7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52.2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alpha val="62000"/>
                      </a:srgbClr>
                    </a:solidFill>
                  </a:tcPr>
                </a:tc>
                <a:extLst>
                  <a:ext uri="{0D108BD9-81ED-4DB2-BD59-A6C34878D82A}">
                    <a16:rowId xmlns="" xmlns:a16="http://schemas.microsoft.com/office/drawing/2014/main" val="2745753807"/>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  other</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3.5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3.2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1651381275"/>
                  </a:ext>
                </a:extLst>
              </a:tr>
              <a:tr h="278977">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just">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Current liabilities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296.1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50.5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4039957332"/>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  deferred grants</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249.6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28.7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alpha val="62000"/>
                      </a:srgbClr>
                    </a:solidFill>
                  </a:tcPr>
                </a:tc>
                <a:extLst>
                  <a:ext uri="{0D108BD9-81ED-4DB2-BD59-A6C34878D82A}">
                    <a16:rowId xmlns="" xmlns:a16="http://schemas.microsoft.com/office/drawing/2014/main" val="3705753865"/>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  other</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46.6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21.8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2184632880"/>
                  </a:ext>
                </a:extLst>
              </a:tr>
              <a:tr h="433206">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just">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Net current assets/(liabilities)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(7.9)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4.9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1656641953"/>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i="1">
                          <a:effectLst/>
                          <a:latin typeface="Calibri" panose="020F0502020204030204" pitchFamily="34" charset="0"/>
                          <a:ea typeface="Times New Roman" panose="02020603050405020304" pitchFamily="18" charset="0"/>
                          <a:cs typeface="Calibri" panose="020F0502020204030204" pitchFamily="34" charset="0"/>
                        </a:rPr>
                        <a:t>Current ratio</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E6F1">
                        <a:alpha val="62000"/>
                      </a:srgbClr>
                    </a:solidFill>
                  </a:tcPr>
                </a:tc>
                <a:tc>
                  <a:txBody>
                    <a:bodyPr/>
                    <a:lstStyle/>
                    <a:p>
                      <a:pPr marL="0" marR="0" algn="ctr">
                        <a:lnSpc>
                          <a:spcPct val="107000"/>
                        </a:lnSpc>
                        <a:spcBef>
                          <a:spcPts val="0"/>
                        </a:spcBef>
                        <a:spcAft>
                          <a:spcPts val="0"/>
                        </a:spcAft>
                      </a:pPr>
                      <a:r>
                        <a:rPr lang="en-ZA"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alpha val="62000"/>
                      </a:srgbClr>
                    </a:solidFill>
                  </a:tcPr>
                </a:tc>
                <a:extLst>
                  <a:ext uri="{0D108BD9-81ED-4DB2-BD59-A6C34878D82A}">
                    <a16:rowId xmlns="" xmlns:a16="http://schemas.microsoft.com/office/drawing/2014/main" val="413815108"/>
                  </a:ext>
                </a:extLst>
              </a:tr>
              <a:tr h="267513">
                <a:tc gridSpan="3">
                  <a:txBody>
                    <a:bodyPr/>
                    <a:lstStyle/>
                    <a:p>
                      <a:pPr marL="0" marR="0" algn="just">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Non-current assets: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a:txBody>
                    <a:bodyPr/>
                    <a:lstStyle/>
                    <a:p>
                      <a:pPr marL="0" marR="0" algn="just">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a:noFill/>
                    </a:lnB>
                    <a:solidFill>
                      <a:srgbClr val="DCE6F1">
                        <a:alpha val="62000"/>
                      </a:srgbClr>
                    </a:solidFill>
                  </a:tcPr>
                </a:tc>
                <a:tc>
                  <a:txBody>
                    <a:bodyPr/>
                    <a:lstStyle/>
                    <a:p>
                      <a:pPr algn="just"/>
                      <a:endParaRPr lang="en-ZA" sz="16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solidFill>
                      <a:srgbClr val="DCE6F1">
                        <a:alpha val="62000"/>
                      </a:srgbClr>
                    </a:solidFill>
                  </a:tcPr>
                </a:tc>
                <a:extLst>
                  <a:ext uri="{0D108BD9-81ED-4DB2-BD59-A6C34878D82A}">
                    <a16:rowId xmlns="" xmlns:a16="http://schemas.microsoft.com/office/drawing/2014/main" val="3696280332"/>
                  </a:ext>
                </a:extLst>
              </a:tr>
              <a:tr h="433206">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l">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Property, plant &amp; equipment</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552.2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a:noFill/>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631.9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solidFill>
                      <a:srgbClr val="DCE6F1">
                        <a:alpha val="62000"/>
                      </a:srgbClr>
                    </a:solidFill>
                  </a:tcPr>
                </a:tc>
                <a:extLst>
                  <a:ext uri="{0D108BD9-81ED-4DB2-BD59-A6C34878D82A}">
                    <a16:rowId xmlns="" xmlns:a16="http://schemas.microsoft.com/office/drawing/2014/main" val="1507891951"/>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just">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Investment property</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91.4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a:noFill/>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219.8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solidFill>
                      <a:srgbClr val="DCE6F1">
                        <a:alpha val="62000"/>
                      </a:srgbClr>
                    </a:solidFill>
                  </a:tcPr>
                </a:tc>
                <a:extLst>
                  <a:ext uri="{0D108BD9-81ED-4DB2-BD59-A6C34878D82A}">
                    <a16:rowId xmlns="" xmlns:a16="http://schemas.microsoft.com/office/drawing/2014/main" val="2808879516"/>
                  </a:ext>
                </a:extLst>
              </a:tr>
              <a:tr h="278977">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Other</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0.1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1.6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2516670257"/>
                  </a:ext>
                </a:extLst>
              </a:tr>
              <a:tr h="278977">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endParaRPr lang="en-ZA" sz="1600" dirty="0">
                        <a:effectLst/>
                        <a:latin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643.8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853.2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1910030992"/>
                  </a:ext>
                </a:extLst>
              </a:tr>
              <a:tr h="267513">
                <a:tc gridSpan="2">
                  <a:txBody>
                    <a:bodyPr/>
                    <a:lstStyle/>
                    <a:p>
                      <a:pPr marL="0" marR="0" algn="just">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Capital:</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ZA"/>
                    </a:p>
                  </a:txBody>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just">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E6F1">
                        <a:alpha val="62000"/>
                      </a:srgbClr>
                    </a:solidFill>
                  </a:tcPr>
                </a:tc>
                <a:tc>
                  <a:txBody>
                    <a:bodyPr/>
                    <a:lstStyle/>
                    <a:p>
                      <a:pPr algn="just"/>
                      <a:endParaRPr lang="en-ZA" sz="1600" dirty="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alpha val="62000"/>
                      </a:srgbClr>
                    </a:solidFill>
                  </a:tcPr>
                </a:tc>
                <a:extLst>
                  <a:ext uri="{0D108BD9-81ED-4DB2-BD59-A6C34878D82A}">
                    <a16:rowId xmlns="" xmlns:a16="http://schemas.microsoft.com/office/drawing/2014/main" val="1694894738"/>
                  </a:ext>
                </a:extLst>
              </a:tr>
              <a:tr h="433206">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just">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Accumulated profits/(losses)</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hMerge="1">
                  <a:txBody>
                    <a:bodyPr/>
                    <a:lstStyle/>
                    <a:p>
                      <a:endParaRPr lang="en-ZA"/>
                    </a:p>
                  </a:txBody>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635.8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858.1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2838176850"/>
                  </a:ext>
                </a:extLst>
              </a:tr>
              <a:tr h="278977">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a:noFill/>
                    </a:lnL>
                    <a:lnR>
                      <a:noFill/>
                    </a:lnR>
                    <a:lnT>
                      <a:noFill/>
                    </a:lnT>
                    <a:lnB>
                      <a:noFill/>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635.8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858.1 m</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3609151576"/>
                  </a:ext>
                </a:extLst>
              </a:tr>
              <a:tr h="267513">
                <a:tc>
                  <a:txBody>
                    <a:bodyPr/>
                    <a:lstStyle/>
                    <a:p>
                      <a:pPr algn="just"/>
                      <a:endParaRPr lang="en-ZA" sz="1600">
                        <a:effectLst/>
                        <a:latin typeface="Calibri" panose="020F0502020204030204" pitchFamily="34" charset="0"/>
                        <a:cs typeface="Arial" panose="020B0604020202020204" pitchFamily="34" charset="0"/>
                      </a:endParaRPr>
                    </a:p>
                  </a:txBody>
                  <a:tcPr marL="62627" marR="6262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600" i="1" dirty="0">
                          <a:effectLst/>
                          <a:latin typeface="Calibri" panose="020F0502020204030204" pitchFamily="34" charset="0"/>
                          <a:ea typeface="Times New Roman" panose="02020603050405020304" pitchFamily="18" charset="0"/>
                          <a:cs typeface="Calibri" panose="020F0502020204030204" pitchFamily="34" charset="0"/>
                        </a:rPr>
                        <a:t>Debt ratio</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endParaRPr lang="en-ZA" sz="1000">
                        <a:effectLst/>
                        <a:latin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CE6F1">
                        <a:alpha val="62000"/>
                      </a:srgbClr>
                    </a:solidFill>
                  </a:tcPr>
                </a:tc>
                <a:tc>
                  <a:txBody>
                    <a:bodyPr/>
                    <a:lstStyle/>
                    <a:p>
                      <a:pPr marL="0" marR="0" algn="ctr">
                        <a:lnSpc>
                          <a:spcPct val="107000"/>
                        </a:lnSpc>
                        <a:spcBef>
                          <a:spcPts val="0"/>
                        </a:spcBef>
                        <a:spcAft>
                          <a:spcPts val="0"/>
                        </a:spcAft>
                      </a:pPr>
                      <a:r>
                        <a:rPr lang="en-ZA"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2627" marR="62627"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CE6F1">
                        <a:alpha val="62000"/>
                      </a:srgbClr>
                    </a:solidFill>
                  </a:tcPr>
                </a:tc>
                <a:extLst>
                  <a:ext uri="{0D108BD9-81ED-4DB2-BD59-A6C34878D82A}">
                    <a16:rowId xmlns="" xmlns:a16="http://schemas.microsoft.com/office/drawing/2014/main" val="2240187995"/>
                  </a:ext>
                </a:extLst>
              </a:tr>
            </a:tbl>
          </a:graphicData>
        </a:graphic>
      </p:graphicFrame>
      <p:sp>
        <p:nvSpPr>
          <p:cNvPr id="3" name="Slide Number Placeholder 2"/>
          <p:cNvSpPr>
            <a:spLocks noGrp="1"/>
          </p:cNvSpPr>
          <p:nvPr>
            <p:ph type="sldNum" sz="quarter" idx="12"/>
          </p:nvPr>
        </p:nvSpPr>
        <p:spPr/>
        <p:txBody>
          <a:bodyPr/>
          <a:lstStyle/>
          <a:p>
            <a:fld id="{DF053C5C-E94E-4056-B424-332B4E0ABEEC}" type="slidenum">
              <a:rPr lang="en-US" altLang="en-US" smtClean="0"/>
              <a:pPr/>
              <a:t>30</a:t>
            </a:fld>
            <a:endParaRPr lang="en-US" altLang="en-US"/>
          </a:p>
        </p:txBody>
      </p:sp>
    </p:spTree>
    <p:extLst>
      <p:ext uri="{BB962C8B-B14F-4D97-AF65-F5344CB8AC3E}">
        <p14:creationId xmlns:p14="http://schemas.microsoft.com/office/powerpoint/2010/main" val="320321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853"/>
            <a:ext cx="8229600" cy="850106"/>
          </a:xfrm>
        </p:spPr>
        <p:txBody>
          <a:bodyPr>
            <a:normAutofit/>
          </a:bodyPr>
          <a:lstStyle/>
          <a:p>
            <a:r>
              <a:rPr lang="en-GB" sz="3000" b="1" dirty="0"/>
              <a:t>2019/20 </a:t>
            </a:r>
            <a:r>
              <a:rPr lang="en-GB" sz="3000" b="1" dirty="0" smtClean="0"/>
              <a:t>Annual Financial </a:t>
            </a:r>
            <a:r>
              <a:rPr lang="en-GB" sz="3000" b="1" dirty="0"/>
              <a:t>Position </a:t>
            </a:r>
            <a:endParaRPr lang="en-ZA" sz="3000" b="1" dirty="0"/>
          </a:p>
        </p:txBody>
      </p:sp>
      <p:sp>
        <p:nvSpPr>
          <p:cNvPr id="3" name="Content Placeholder 2"/>
          <p:cNvSpPr>
            <a:spLocks noGrp="1"/>
          </p:cNvSpPr>
          <p:nvPr>
            <p:ph idx="1"/>
          </p:nvPr>
        </p:nvSpPr>
        <p:spPr>
          <a:xfrm>
            <a:off x="228600" y="935959"/>
            <a:ext cx="8458200" cy="5530626"/>
          </a:xfrm>
        </p:spPr>
        <p:txBody>
          <a:bodyPr>
            <a:normAutofit fontScale="40000" lnSpcReduction="20000"/>
          </a:bodyPr>
          <a:lstStyle/>
          <a:p>
            <a:pPr marL="0" indent="0" algn="just">
              <a:buNone/>
            </a:pPr>
            <a:endParaRPr lang="en-ZA" sz="2400" b="1" dirty="0"/>
          </a:p>
          <a:p>
            <a:pPr marL="0" indent="0" algn="just">
              <a:buNone/>
            </a:pPr>
            <a:r>
              <a:rPr lang="en-US" sz="4500" b="1" dirty="0"/>
              <a:t>Statement of financial position</a:t>
            </a:r>
          </a:p>
          <a:p>
            <a:pPr marL="0" indent="0" algn="just">
              <a:buNone/>
            </a:pPr>
            <a:endParaRPr lang="en-US" sz="3500" dirty="0"/>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iSimangaliso’s current ratio is 0.97 which means we are in negative position i.e. the current liabilities exceeds the current assets which indicates that the entity cannot meet its short-term obligations. However, with the turnaround strategy the we assume that funds will be available to finance future operations.</a:t>
            </a:r>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The cash and equivalents includes grant funding which has been received but not yet expended. In terms of GRAP accounting standards the unutilized balance must be recognized as liability and is reduced as and when expenditure is incurred. This is as per the stipulated conditions on the grants. </a:t>
            </a:r>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Unspent grants are cash-backed as funds when received and banked separately for each grant.</a:t>
            </a:r>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Furthermore, grants are only recognised as income if conditions are met or when the expense is incurred. </a:t>
            </a:r>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To note current liabilities include inter alia performance bonds (money withheld for licensed tourism operators as guarantee), levies, amounts owing to donors (grants) and retentions (money withheld for construction related contractors).</a:t>
            </a:r>
          </a:p>
          <a:p>
            <a:pPr marL="742950" indent="-612000" algn="just">
              <a:lnSpc>
                <a:spcPct val="120000"/>
              </a:lnSpc>
              <a:spcAft>
                <a:spcPts val="600"/>
              </a:spcAft>
              <a:buFont typeface="+mj-lt"/>
              <a:buAutoNum type="arabicParenR"/>
            </a:pPr>
            <a:r>
              <a:rPr lang="en-US" sz="3800" dirty="0">
                <a:latin typeface="Arial" panose="020B0604020202020204" pitchFamily="34" charset="0"/>
                <a:cs typeface="Arial" panose="020B0604020202020204" pitchFamily="34" charset="0"/>
              </a:rPr>
              <a:t>Capitalisation of infrastructure projects was delayed due to the delays in appointing contractors and the cancellation of the infrastructure project manager’s contract.</a:t>
            </a:r>
          </a:p>
          <a:p>
            <a:pPr marL="0" indent="0" algn="just">
              <a:buNone/>
            </a:pPr>
            <a:endParaRPr lang="en-ZA" dirty="0"/>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31</a:t>
            </a:fld>
            <a:endParaRPr lang="en-US" altLang="en-US"/>
          </a:p>
        </p:txBody>
      </p:sp>
    </p:spTree>
    <p:extLst>
      <p:ext uri="{BB962C8B-B14F-4D97-AF65-F5344CB8AC3E}">
        <p14:creationId xmlns:p14="http://schemas.microsoft.com/office/powerpoint/2010/main" val="50725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288032"/>
          </a:xfrm>
        </p:spPr>
        <p:txBody>
          <a:bodyPr>
            <a:normAutofit fontScale="90000"/>
          </a:bodyPr>
          <a:lstStyle/>
          <a:p>
            <a:r>
              <a:rPr lang="en-ZA" sz="2000" b="1" dirty="0">
                <a:latin typeface="Arial" panose="020B0604020202020204" pitchFamily="34" charset="0"/>
              </a:rPr>
              <a:t>SUMMARY OF FINANCIAL RESULTS: MARCH 2020</a:t>
            </a:r>
            <a:r>
              <a:rPr lang="en-ZA" dirty="0"/>
              <a:t/>
            </a:r>
            <a:br>
              <a:rPr lang="en-ZA" dirty="0"/>
            </a:br>
            <a:endParaRPr lang="en-ZA" dirty="0"/>
          </a:p>
        </p:txBody>
      </p:sp>
      <p:graphicFrame>
        <p:nvGraphicFramePr>
          <p:cNvPr id="9" name="Content Placeholder 8">
            <a:extLst>
              <a:ext uri="{FF2B5EF4-FFF2-40B4-BE49-F238E27FC236}">
                <a16:creationId xmlns="" xmlns:a16="http://schemas.microsoft.com/office/drawing/2014/main" id="{C685FDA5-CD4C-4CA8-8D89-3DB1B47A754C}"/>
              </a:ext>
            </a:extLst>
          </p:cNvPr>
          <p:cNvGraphicFramePr>
            <a:graphicFrameLocks noGrp="1"/>
          </p:cNvGraphicFramePr>
          <p:nvPr>
            <p:ph idx="1"/>
          </p:nvPr>
        </p:nvGraphicFramePr>
        <p:xfrm>
          <a:off x="35497" y="640556"/>
          <a:ext cx="4392487" cy="6192692"/>
        </p:xfrm>
        <a:graphic>
          <a:graphicData uri="http://schemas.openxmlformats.org/drawingml/2006/table">
            <a:tbl>
              <a:tblPr/>
              <a:tblGrid>
                <a:gridCol w="2131127">
                  <a:extLst>
                    <a:ext uri="{9D8B030D-6E8A-4147-A177-3AD203B41FA5}">
                      <a16:colId xmlns="" xmlns:a16="http://schemas.microsoft.com/office/drawing/2014/main" val="1561001339"/>
                    </a:ext>
                  </a:extLst>
                </a:gridCol>
                <a:gridCol w="1172119">
                  <a:extLst>
                    <a:ext uri="{9D8B030D-6E8A-4147-A177-3AD203B41FA5}">
                      <a16:colId xmlns="" xmlns:a16="http://schemas.microsoft.com/office/drawing/2014/main" val="2266105379"/>
                    </a:ext>
                  </a:extLst>
                </a:gridCol>
                <a:gridCol w="1089241">
                  <a:extLst>
                    <a:ext uri="{9D8B030D-6E8A-4147-A177-3AD203B41FA5}">
                      <a16:colId xmlns="" xmlns:a16="http://schemas.microsoft.com/office/drawing/2014/main" val="1465173876"/>
                    </a:ext>
                  </a:extLst>
                </a:gridCol>
              </a:tblGrid>
              <a:tr h="352748">
                <a:tc>
                  <a:txBody>
                    <a:bodyPr/>
                    <a:lstStyle/>
                    <a:p>
                      <a:pPr algn="l" fontAlgn="b"/>
                      <a:r>
                        <a:rPr lang="en-ZA" sz="15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500" b="1" i="0" u="none" strike="noStrike">
                          <a:solidFill>
                            <a:srgbClr val="000000"/>
                          </a:solidFill>
                          <a:effectLst/>
                          <a:latin typeface="Calibri" panose="020F0502020204030204" pitchFamily="34" charset="0"/>
                        </a:rPr>
                        <a:t>to Mar-2020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rtl="0" fontAlgn="b"/>
                      <a:r>
                        <a:rPr lang="en-ZA" sz="1500" b="1" i="0" u="none" strike="noStrike">
                          <a:solidFill>
                            <a:srgbClr val="000000"/>
                          </a:solidFill>
                          <a:effectLst/>
                          <a:latin typeface="Calibri" panose="020F050202020403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3769742372"/>
                  </a:ext>
                </a:extLst>
              </a:tr>
              <a:tr h="342950">
                <a:tc>
                  <a:txBody>
                    <a:bodyPr/>
                    <a:lstStyle/>
                    <a:p>
                      <a:pPr algn="l" rtl="0" fontAlgn="b"/>
                      <a:r>
                        <a:rPr lang="en-ZA" sz="1500" b="1" i="0" u="none" strike="noStrike">
                          <a:solidFill>
                            <a:srgbClr val="000000"/>
                          </a:solidFill>
                          <a:effectLst/>
                          <a:latin typeface="Calibri" panose="020F0502020204030204" pitchFamily="34" charset="0"/>
                        </a:rPr>
                        <a:t>Operating results:</a:t>
                      </a:r>
                    </a:p>
                  </a:txBody>
                  <a:tcPr marL="10742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ZA" sz="1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rtl="0" fontAlgn="b"/>
                      <a:r>
                        <a:rPr lang="en-ZA" sz="1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3206277345"/>
                  </a:ext>
                </a:extLst>
              </a:tr>
              <a:tr h="313554">
                <a:tc>
                  <a:txBody>
                    <a:bodyPr/>
                    <a:lstStyle/>
                    <a:p>
                      <a:pPr algn="l" rtl="0" fontAlgn="b"/>
                      <a:r>
                        <a:rPr lang="en-ZA" sz="1500" b="1" i="0" u="none" strike="noStrike">
                          <a:solidFill>
                            <a:srgbClr val="000000"/>
                          </a:solidFill>
                          <a:effectLst/>
                          <a:latin typeface="Calibri" panose="020F0502020204030204" pitchFamily="34" charset="0"/>
                        </a:rPr>
                        <a:t> </a:t>
                      </a:r>
                    </a:p>
                  </a:txBody>
                  <a:tcPr marL="10742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ZA" sz="1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rtl="0" fontAlgn="b"/>
                      <a:r>
                        <a:rPr lang="en-ZA" sz="1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800027321"/>
                  </a:ext>
                </a:extLst>
              </a:tr>
              <a:tr h="352748">
                <a:tc>
                  <a:txBody>
                    <a:bodyPr/>
                    <a:lstStyle/>
                    <a:p>
                      <a:pPr algn="l" rtl="0" fontAlgn="ctr"/>
                      <a:r>
                        <a:rPr lang="en-ZA" sz="1500" b="1" i="0" u="none" strike="noStrike">
                          <a:solidFill>
                            <a:srgbClr val="000000"/>
                          </a:solidFill>
                          <a:effectLst/>
                          <a:latin typeface="Calibri" panose="020F0502020204030204" pitchFamily="34" charset="0"/>
                        </a:rPr>
                        <a:t>Income</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500" b="1" i="0" u="none" strike="noStrike" dirty="0">
                          <a:solidFill>
                            <a:srgbClr val="000000"/>
                          </a:solidFill>
                          <a:effectLst/>
                          <a:latin typeface="Calibri" panose="020F0502020204030204" pitchFamily="34" charset="0"/>
                        </a:rPr>
                        <a:t>          129.2</a:t>
                      </a:r>
                      <a:endParaRPr lang="en-ZA" sz="15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l" rtl="0" fontAlgn="ctr"/>
                      <a:r>
                        <a:rPr lang="en-ZA" sz="1500" b="1" i="0" u="none" strike="noStrike">
                          <a:solidFill>
                            <a:srgbClr val="000000"/>
                          </a:solidFill>
                          <a:effectLst/>
                          <a:latin typeface="Calibri" panose="020F0502020204030204" pitchFamily="34" charset="0"/>
                        </a:rPr>
                        <a:t>            131.8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4239677464"/>
                  </a:ext>
                </a:extLst>
              </a:tr>
              <a:tr h="342950">
                <a:tc>
                  <a:txBody>
                    <a:bodyPr/>
                    <a:lstStyle/>
                    <a:p>
                      <a:pPr algn="l" rtl="0" fontAlgn="ctr"/>
                      <a:r>
                        <a:rPr lang="en-ZA" sz="1500" b="0" i="0" u="none" strike="noStrike">
                          <a:solidFill>
                            <a:srgbClr val="000000"/>
                          </a:solidFill>
                          <a:effectLst/>
                          <a:latin typeface="Calibri" panose="020F0502020204030204" pitchFamily="34" charset="0"/>
                        </a:rPr>
                        <a:t>  grants</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a:solidFill>
                            <a:srgbClr val="000000"/>
                          </a:solidFill>
                          <a:effectLst/>
                          <a:latin typeface="Calibri" panose="020F0502020204030204" pitchFamily="34" charset="0"/>
                        </a:rPr>
                        <a:t>                36.1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l" rtl="0" fontAlgn="ctr"/>
                      <a:r>
                        <a:rPr lang="en-ZA" sz="1500" b="0" i="0" u="none" strike="noStrike" dirty="0">
                          <a:solidFill>
                            <a:srgbClr val="000000"/>
                          </a:solidFill>
                          <a:effectLst/>
                          <a:latin typeface="Calibri" panose="020F0502020204030204" pitchFamily="34" charset="0"/>
                        </a:rPr>
                        <a:t>               36.1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3473990259"/>
                  </a:ext>
                </a:extLst>
              </a:tr>
              <a:tr h="342950">
                <a:tc>
                  <a:txBody>
                    <a:bodyPr/>
                    <a:lstStyle/>
                    <a:p>
                      <a:pPr algn="l" rtl="0" fontAlgn="ctr"/>
                      <a:r>
                        <a:rPr lang="en-ZA" sz="1500" b="0" i="0" u="none" strike="noStrike">
                          <a:solidFill>
                            <a:srgbClr val="000000"/>
                          </a:solidFill>
                          <a:effectLst/>
                          <a:latin typeface="Calibri" panose="020F0502020204030204" pitchFamily="34" charset="0"/>
                        </a:rPr>
                        <a:t>  Park revenue</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dirty="0">
                          <a:solidFill>
                            <a:srgbClr val="000000"/>
                          </a:solidFill>
                          <a:effectLst/>
                          <a:latin typeface="Calibri" panose="020F0502020204030204" pitchFamily="34" charset="0"/>
                        </a:rPr>
                        <a:t>                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lvl="1" algn="ctr" rtl="0" fontAlgn="ctr"/>
                      <a:r>
                        <a:rPr lang="en-ZA" sz="1500" b="0" i="0" u="none" strike="noStrike" dirty="0">
                          <a:solidFill>
                            <a:srgbClr val="000000"/>
                          </a:solidFill>
                          <a:effectLst/>
                          <a:latin typeface="Calibri" panose="020F0502020204030204" pitchFamily="34" charset="0"/>
                        </a:rPr>
                        <a:t>  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67602719"/>
                  </a:ext>
                </a:extLst>
              </a:tr>
              <a:tr h="685898">
                <a:tc>
                  <a:txBody>
                    <a:bodyPr/>
                    <a:lstStyle/>
                    <a:p>
                      <a:pPr algn="l" rtl="0" fontAlgn="ctr"/>
                      <a:r>
                        <a:rPr lang="en-ZA" sz="1500" b="0" i="0" u="none" strike="noStrike">
                          <a:solidFill>
                            <a:srgbClr val="000000"/>
                          </a:solidFill>
                          <a:effectLst/>
                          <a:latin typeface="Calibri" panose="020F0502020204030204" pitchFamily="34" charset="0"/>
                        </a:rPr>
                        <a:t>  projects net profit/(loss)</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lvl="1" algn="ctr" defTabSz="914400" rtl="0" eaLnBrk="1" fontAlgn="ctr" latinLnBrk="0" hangingPunct="1"/>
                      <a:r>
                        <a:rPr lang="en-ZA" sz="1500" b="0" i="0" u="none" strike="noStrike" kern="1200" dirty="0">
                          <a:solidFill>
                            <a:srgbClr val="000000"/>
                          </a:solidFill>
                          <a:effectLst/>
                          <a:latin typeface="Calibri" panose="020F0502020204030204" pitchFamily="34" charset="0"/>
                          <a:ea typeface="+mn-ea"/>
                          <a:cs typeface="+mn-cs"/>
                        </a:rPr>
                        <a:t>           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rtl="0" fontAlgn="ctr"/>
                      <a:r>
                        <a:rPr lang="en-ZA" sz="1500" b="0" i="0" u="none" strike="noStrike" dirty="0">
                          <a:solidFill>
                            <a:srgbClr val="000000"/>
                          </a:solidFill>
                          <a:effectLst/>
                          <a:latin typeface="Calibri" panose="020F0502020204030204" pitchFamily="34" charset="0"/>
                        </a:rPr>
                        <a:t>               53.2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701409333"/>
                  </a:ext>
                </a:extLst>
              </a:tr>
              <a:tr h="352748">
                <a:tc>
                  <a:txBody>
                    <a:bodyPr/>
                    <a:lstStyle/>
                    <a:p>
                      <a:pPr algn="l" rtl="0" fontAlgn="ctr"/>
                      <a:r>
                        <a:rPr lang="en-ZA" sz="1500" b="0" i="0" u="none" strike="noStrike">
                          <a:solidFill>
                            <a:srgbClr val="000000"/>
                          </a:solidFill>
                          <a:effectLst/>
                          <a:latin typeface="Calibri" panose="020F0502020204030204" pitchFamily="34" charset="0"/>
                        </a:rPr>
                        <a:t>  other</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lvl="1" algn="ctr" defTabSz="914400" rtl="0" eaLnBrk="1" fontAlgn="ctr" latinLnBrk="0" hangingPunct="1"/>
                      <a:r>
                        <a:rPr lang="en-ZA" sz="1500" b="0" i="0" u="none" strike="noStrike" kern="1200" dirty="0">
                          <a:solidFill>
                            <a:srgbClr val="000000"/>
                          </a:solidFill>
                          <a:effectLst/>
                          <a:latin typeface="Calibri" panose="020F0502020204030204" pitchFamily="34" charset="0"/>
                          <a:ea typeface="+mn-ea"/>
                          <a:cs typeface="+mn-cs"/>
                        </a:rPr>
                        <a:t>            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l" rtl="0" fontAlgn="ctr"/>
                      <a:r>
                        <a:rPr lang="en-ZA" sz="1500" b="0" i="0" u="none" strike="noStrike" dirty="0">
                          <a:solidFill>
                            <a:srgbClr val="000000"/>
                          </a:solidFill>
                          <a:effectLst/>
                          <a:latin typeface="Calibri" panose="020F0502020204030204" pitchFamily="34" charset="0"/>
                        </a:rPr>
                        <a:t>               20.3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3490971633"/>
                  </a:ext>
                </a:extLst>
              </a:tr>
              <a:tr h="352748">
                <a:tc>
                  <a:txBody>
                    <a:bodyPr/>
                    <a:lstStyle/>
                    <a:p>
                      <a:pPr algn="l" rtl="0" fontAlgn="ctr"/>
                      <a:r>
                        <a:rPr lang="en-ZA" sz="1500" b="1" i="0" u="none" strike="noStrike">
                          <a:solidFill>
                            <a:srgbClr val="000000"/>
                          </a:solidFill>
                          <a:effectLst/>
                          <a:latin typeface="Calibri" panose="020F0502020204030204" pitchFamily="34" charset="0"/>
                        </a:rPr>
                        <a:t>Expenditure</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1" i="0" u="none" strike="noStrike" dirty="0">
                          <a:solidFill>
                            <a:srgbClr val="000000"/>
                          </a:solidFill>
                          <a:effectLst/>
                          <a:latin typeface="Calibri" panose="020F0502020204030204" pitchFamily="34" charset="0"/>
                        </a:rPr>
                        <a:t>              140.6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rtl="0" fontAlgn="ctr"/>
                      <a:r>
                        <a:rPr lang="en-ZA" sz="1500" b="1" i="0" u="none" strike="noStrike" dirty="0">
                          <a:solidFill>
                            <a:srgbClr val="000000"/>
                          </a:solidFill>
                          <a:effectLst/>
                          <a:latin typeface="Calibri" panose="020F0502020204030204" pitchFamily="34" charset="0"/>
                        </a:rPr>
                        <a:t>            131.8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1764646"/>
                  </a:ext>
                </a:extLst>
              </a:tr>
              <a:tr h="342950">
                <a:tc>
                  <a:txBody>
                    <a:bodyPr/>
                    <a:lstStyle/>
                    <a:p>
                      <a:pPr algn="l" rtl="0" fontAlgn="ctr"/>
                      <a:r>
                        <a:rPr lang="en-ZA" sz="1500" b="0" i="0" u="none" strike="noStrike">
                          <a:solidFill>
                            <a:srgbClr val="000000"/>
                          </a:solidFill>
                          <a:effectLst/>
                          <a:latin typeface="Calibri" panose="020F0502020204030204" pitchFamily="34" charset="0"/>
                        </a:rPr>
                        <a:t>  depreciation</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a:solidFill>
                            <a:srgbClr val="000000"/>
                          </a:solidFill>
                          <a:effectLst/>
                          <a:latin typeface="Calibri" panose="020F0502020204030204" pitchFamily="34" charset="0"/>
                        </a:rPr>
                        <a:t>                35.9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l" rtl="0" fontAlgn="ctr"/>
                      <a:r>
                        <a:rPr lang="en-ZA" sz="1500" b="0" i="0" u="none" strike="noStrike">
                          <a:solidFill>
                            <a:srgbClr val="000000"/>
                          </a:solidFill>
                          <a:effectLst/>
                          <a:latin typeface="Calibri" panose="020F0502020204030204" pitchFamily="34" charset="0"/>
                        </a:rPr>
                        <a:t>               35.4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1387701107"/>
                  </a:ext>
                </a:extLst>
              </a:tr>
              <a:tr h="342950">
                <a:tc>
                  <a:txBody>
                    <a:bodyPr/>
                    <a:lstStyle/>
                    <a:p>
                      <a:pPr algn="l" rtl="0" fontAlgn="ctr"/>
                      <a:r>
                        <a:rPr lang="en-ZA" sz="1500" b="0" i="0" u="none" strike="noStrike">
                          <a:solidFill>
                            <a:srgbClr val="000000"/>
                          </a:solidFill>
                          <a:effectLst/>
                          <a:latin typeface="Calibri" panose="020F0502020204030204" pitchFamily="34" charset="0"/>
                        </a:rPr>
                        <a:t>  maintenance &amp; repairs</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dirty="0">
                          <a:solidFill>
                            <a:srgbClr val="000000"/>
                          </a:solidFill>
                          <a:effectLst/>
                          <a:latin typeface="Calibri" panose="020F0502020204030204" pitchFamily="34" charset="0"/>
                        </a:rPr>
                        <a:t>                23.5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rtl="0" fontAlgn="ctr"/>
                      <a:r>
                        <a:rPr lang="en-ZA" sz="1500" b="0" i="0" u="none" strike="noStrike" dirty="0">
                          <a:solidFill>
                            <a:srgbClr val="000000"/>
                          </a:solidFill>
                          <a:effectLst/>
                          <a:latin typeface="Calibri" panose="020F0502020204030204" pitchFamily="34" charset="0"/>
                        </a:rPr>
                        <a:t>               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3674832325"/>
                  </a:ext>
                </a:extLst>
              </a:tr>
              <a:tr h="342950">
                <a:tc>
                  <a:txBody>
                    <a:bodyPr/>
                    <a:lstStyle/>
                    <a:p>
                      <a:pPr algn="l" rtl="0" fontAlgn="ctr"/>
                      <a:r>
                        <a:rPr lang="en-ZA" sz="1500" b="0" i="0" u="none" strike="noStrike">
                          <a:solidFill>
                            <a:srgbClr val="000000"/>
                          </a:solidFill>
                          <a:effectLst/>
                          <a:latin typeface="Calibri" panose="020F0502020204030204" pitchFamily="34" charset="0"/>
                        </a:rPr>
                        <a:t>  personnel costs</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dirty="0">
                          <a:solidFill>
                            <a:srgbClr val="000000"/>
                          </a:solidFill>
                          <a:effectLst/>
                          <a:latin typeface="Calibri" panose="020F0502020204030204" pitchFamily="34" charset="0"/>
                        </a:rPr>
                        <a:t>                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rtl="0" fontAlgn="ctr"/>
                      <a:r>
                        <a:rPr lang="en-ZA" sz="1500" b="0" i="0" u="none" strike="noStrike" dirty="0">
                          <a:solidFill>
                            <a:srgbClr val="000000"/>
                          </a:solidFill>
                          <a:effectLst/>
                          <a:latin typeface="Calibri" panose="020F0502020204030204" pitchFamily="34" charset="0"/>
                        </a:rPr>
                        <a:t>               27.9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692131852"/>
                  </a:ext>
                </a:extLst>
              </a:tr>
              <a:tr h="342950">
                <a:tc>
                  <a:txBody>
                    <a:bodyPr/>
                    <a:lstStyle/>
                    <a:p>
                      <a:pPr algn="l" rtl="0" fontAlgn="ctr"/>
                      <a:r>
                        <a:rPr lang="en-ZA" sz="1500" b="0" i="0" u="none" strike="noStrike">
                          <a:solidFill>
                            <a:srgbClr val="000000"/>
                          </a:solidFill>
                          <a:effectLst/>
                          <a:latin typeface="Calibri" panose="020F0502020204030204" pitchFamily="34" charset="0"/>
                        </a:rPr>
                        <a:t>  professional fees</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a:solidFill>
                            <a:srgbClr val="000000"/>
                          </a:solidFill>
                          <a:effectLst/>
                          <a:latin typeface="Calibri" panose="020F0502020204030204" pitchFamily="34" charset="0"/>
                        </a:rPr>
                        <a:t>                   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rtl="0" fontAlgn="ctr"/>
                      <a:r>
                        <a:rPr lang="en-ZA" sz="1500" b="0" i="0" u="none" strike="noStrike">
                          <a:solidFill>
                            <a:srgbClr val="000000"/>
                          </a:solidFill>
                          <a:effectLst/>
                          <a:latin typeface="Calibri" panose="020F0502020204030204" pitchFamily="34" charset="0"/>
                        </a:rPr>
                        <a:t>                 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507804167"/>
                  </a:ext>
                </a:extLst>
              </a:tr>
              <a:tr h="352748">
                <a:tc>
                  <a:txBody>
                    <a:bodyPr/>
                    <a:lstStyle/>
                    <a:p>
                      <a:pPr algn="l" rtl="0" fontAlgn="ctr"/>
                      <a:r>
                        <a:rPr lang="en-ZA" sz="1500" b="0" i="0" u="none" strike="noStrike">
                          <a:solidFill>
                            <a:srgbClr val="000000"/>
                          </a:solidFill>
                          <a:effectLst/>
                          <a:latin typeface="Calibri" panose="020F0502020204030204" pitchFamily="34" charset="0"/>
                        </a:rPr>
                        <a:t>  other</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0" u="none" strike="noStrike" dirty="0">
                          <a:solidFill>
                            <a:srgbClr val="000000"/>
                          </a:solidFill>
                          <a:effectLst/>
                          <a:latin typeface="Calibri" panose="020F0502020204030204" pitchFamily="34" charset="0"/>
                        </a:rPr>
                        <a:t>                42.6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l" rtl="0" fontAlgn="ctr"/>
                      <a:r>
                        <a:rPr lang="en-ZA" sz="1500" b="0" i="0" u="none" strike="noStrike">
                          <a:solidFill>
                            <a:srgbClr val="000000"/>
                          </a:solidFill>
                          <a:effectLst/>
                          <a:latin typeface="Calibri" panose="020F0502020204030204" pitchFamily="34" charset="0"/>
                        </a:rPr>
                        <a:t>               38.2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CE6F1"/>
                    </a:solidFill>
                  </a:tcPr>
                </a:tc>
                <a:extLst>
                  <a:ext uri="{0D108BD9-81ED-4DB2-BD59-A6C34878D82A}">
                    <a16:rowId xmlns="" xmlns:a16="http://schemas.microsoft.com/office/drawing/2014/main" val="3291224554"/>
                  </a:ext>
                </a:extLst>
              </a:tr>
              <a:tr h="342950">
                <a:tc>
                  <a:txBody>
                    <a:bodyPr/>
                    <a:lstStyle/>
                    <a:p>
                      <a:pPr algn="l" rtl="0" fontAlgn="ctr"/>
                      <a:r>
                        <a:rPr lang="en-ZA" sz="1500" b="0" i="0" u="none" strike="noStrike" dirty="0">
                          <a:solidFill>
                            <a:srgbClr val="000000"/>
                          </a:solidFill>
                          <a:effectLst/>
                          <a:latin typeface="Calibri" panose="020F0502020204030204" pitchFamily="34" charset="0"/>
                        </a:rPr>
                        <a:t>Net profit/(loss)</a:t>
                      </a:r>
                    </a:p>
                  </a:txBody>
                  <a:tcPr marL="10742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l" defTabSz="914400" rtl="0" eaLnBrk="1" fontAlgn="ctr" latinLnBrk="0" hangingPunct="1"/>
                      <a:r>
                        <a:rPr lang="en-ZA" sz="1500" b="1" i="0" u="none" strike="noStrike" kern="1200" dirty="0">
                          <a:solidFill>
                            <a:srgbClr val="000000"/>
                          </a:solidFill>
                          <a:effectLst/>
                          <a:latin typeface="Calibri" panose="020F0502020204030204" pitchFamily="34" charset="0"/>
                          <a:ea typeface="+mn-ea"/>
                          <a:cs typeface="+mn-cs"/>
                        </a:rPr>
                        <a:t>               -2.80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0" algn="ctr" defTabSz="914400" rtl="0" eaLnBrk="1" fontAlgn="ctr" latinLnBrk="0" hangingPunct="1"/>
                      <a:r>
                        <a:rPr lang="en-ZA" sz="1500" b="1" i="0" u="none" strike="noStrike" kern="1200" dirty="0">
                          <a:solidFill>
                            <a:srgbClr val="000000"/>
                          </a:solidFill>
                          <a:effectLst/>
                          <a:latin typeface="Calibri" panose="020F0502020204030204" pitchFamily="34" charset="0"/>
                          <a:ea typeface="+mn-ea"/>
                          <a:cs typeface="+mn-cs"/>
                        </a:rPr>
                        <a:t>          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extLst>
                  <a:ext uri="{0D108BD9-81ED-4DB2-BD59-A6C34878D82A}">
                    <a16:rowId xmlns="" xmlns:a16="http://schemas.microsoft.com/office/drawing/2014/main" val="4127911419"/>
                  </a:ext>
                </a:extLst>
              </a:tr>
              <a:tr h="342950">
                <a:tc>
                  <a:txBody>
                    <a:bodyPr/>
                    <a:lstStyle/>
                    <a:p>
                      <a:pPr algn="l" rtl="0" fontAlgn="ctr"/>
                      <a:r>
                        <a:rPr lang="en-ZA" sz="1500" b="0" i="1" u="none" strike="noStrike" dirty="0">
                          <a:solidFill>
                            <a:srgbClr val="000000"/>
                          </a:solidFill>
                          <a:effectLst/>
                          <a:latin typeface="Calibri" panose="020F0502020204030204" pitchFamily="34" charset="0"/>
                        </a:rPr>
                        <a:t>Grants to total income</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500" b="0" i="1" u="none" strike="noStrike" dirty="0">
                          <a:solidFill>
                            <a:srgbClr val="000000"/>
                          </a:solidFill>
                          <a:effectLst/>
                          <a:latin typeface="Calibri" panose="020F0502020204030204" pitchFamily="34" charset="0"/>
                        </a:rPr>
                        <a:t>                 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CE6F1"/>
                    </a:solidFill>
                  </a:tcPr>
                </a:tc>
                <a:tc>
                  <a:txBody>
                    <a:bodyPr/>
                    <a:lstStyle/>
                    <a:p>
                      <a:pPr algn="ctr" rtl="0" fontAlgn="ctr"/>
                      <a:r>
                        <a:rPr lang="en-ZA" sz="1500" b="0" i="1" u="none" strike="noStrike" dirty="0">
                          <a:solidFill>
                            <a:srgbClr val="000000"/>
                          </a:solidFill>
                          <a:effectLst/>
                          <a:latin typeface="Calibri" panose="020F0502020204030204" pitchFamily="34" charset="0"/>
                        </a:rPr>
                        <a:t>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2405868653"/>
                  </a:ext>
                </a:extLst>
              </a:tr>
              <a:tr h="342950">
                <a:tc>
                  <a:txBody>
                    <a:bodyPr/>
                    <a:lstStyle/>
                    <a:p>
                      <a:pPr algn="l" rtl="0" fontAlgn="ctr"/>
                      <a:r>
                        <a:rPr lang="en-ZA" sz="1500" b="0" i="1" u="none" strike="noStrike">
                          <a:solidFill>
                            <a:srgbClr val="000000"/>
                          </a:solidFill>
                          <a:effectLst/>
                          <a:latin typeface="Calibri" panose="020F0502020204030204" pitchFamily="34" charset="0"/>
                        </a:rPr>
                        <a:t>Profit to revenue</a:t>
                      </a:r>
                    </a:p>
                  </a:txBody>
                  <a:tcPr marL="1074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500" b="0" i="1" u="none" strike="noStrike" dirty="0">
                          <a:solidFill>
                            <a:srgbClr val="000000"/>
                          </a:solidFill>
                          <a:effectLst/>
                          <a:latin typeface="Calibri" panose="020F0502020204030204" pitchFamily="34" charset="0"/>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rtl="0" fontAlgn="ctr"/>
                      <a:r>
                        <a:rPr lang="en-ZA" sz="1500" b="0" i="1" u="none" strike="noStrike" dirty="0">
                          <a:solidFill>
                            <a:srgbClr val="000000"/>
                          </a:solidFill>
                          <a:effectLst/>
                          <a:latin typeface="Calibri" panose="020F0502020204030204" pitchFamily="34" charset="0"/>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022075067"/>
                  </a:ext>
                </a:extLst>
              </a:tr>
            </a:tbl>
          </a:graphicData>
        </a:graphic>
      </p:graphicFrame>
      <p:graphicFrame>
        <p:nvGraphicFramePr>
          <p:cNvPr id="10" name="Chart 9">
            <a:extLst>
              <a:ext uri="{FF2B5EF4-FFF2-40B4-BE49-F238E27FC236}">
                <a16:creationId xmlns="" xmlns:a16="http://schemas.microsoft.com/office/drawing/2014/main" id="{00000000-0008-0000-0000-000006000000}"/>
              </a:ext>
            </a:extLst>
          </p:cNvPr>
          <p:cNvGraphicFramePr>
            <a:graphicFrameLocks/>
          </p:cNvGraphicFramePr>
          <p:nvPr/>
        </p:nvGraphicFramePr>
        <p:xfrm>
          <a:off x="4463587" y="640556"/>
          <a:ext cx="4644916" cy="619269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F053C5C-E94E-4056-B424-332B4E0ABEEC}" type="slidenum">
              <a:rPr lang="en-US" altLang="en-US" smtClean="0"/>
              <a:pPr/>
              <a:t>32</a:t>
            </a:fld>
            <a:endParaRPr lang="en-US" altLang="en-US"/>
          </a:p>
        </p:txBody>
      </p:sp>
    </p:spTree>
    <p:extLst>
      <p:ext uri="{BB962C8B-B14F-4D97-AF65-F5344CB8AC3E}">
        <p14:creationId xmlns:p14="http://schemas.microsoft.com/office/powerpoint/2010/main" val="46798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50106"/>
          </a:xfrm>
        </p:spPr>
        <p:txBody>
          <a:bodyPr>
            <a:normAutofit/>
          </a:bodyPr>
          <a:lstStyle/>
          <a:p>
            <a:r>
              <a:rPr lang="en-GB" sz="3200" b="1" dirty="0"/>
              <a:t>2019/20 Annual Financial Performance   (1) </a:t>
            </a:r>
            <a:endParaRPr lang="en-ZA" sz="3200" b="1" dirty="0"/>
          </a:p>
        </p:txBody>
      </p:sp>
      <p:sp>
        <p:nvSpPr>
          <p:cNvPr id="3" name="Content Placeholder 2"/>
          <p:cNvSpPr>
            <a:spLocks noGrp="1"/>
          </p:cNvSpPr>
          <p:nvPr>
            <p:ph idx="1"/>
          </p:nvPr>
        </p:nvSpPr>
        <p:spPr>
          <a:xfrm>
            <a:off x="304800" y="900971"/>
            <a:ext cx="8610600" cy="5805264"/>
          </a:xfrm>
        </p:spPr>
        <p:txBody>
          <a:bodyPr>
            <a:normAutofit fontScale="62500" lnSpcReduction="20000"/>
          </a:bodyPr>
          <a:lstStyle/>
          <a:p>
            <a:pPr marL="0" indent="0" algn="just">
              <a:buNone/>
            </a:pPr>
            <a:r>
              <a:rPr lang="en-ZA" sz="2900" b="1" dirty="0"/>
              <a:t>Revenue</a:t>
            </a:r>
          </a:p>
          <a:p>
            <a:pPr marL="0" indent="0">
              <a:buNone/>
            </a:pPr>
            <a:endParaRPr lang="en-ZA" sz="2400" b="1" dirty="0"/>
          </a:p>
          <a:p>
            <a:pPr marL="457200" indent="-457200" algn="just">
              <a:buFont typeface="+mj-lt"/>
              <a:buAutoNum type="arabicPeriod"/>
            </a:pPr>
            <a:r>
              <a:rPr lang="en-ZA" sz="2400" dirty="0">
                <a:latin typeface="Arial" panose="020B0604020202020204" pitchFamily="34" charset="0"/>
                <a:cs typeface="Arial" panose="020B0604020202020204" pitchFamily="34" charset="0"/>
              </a:rPr>
              <a:t>Actual revenue for the period from 1 April 2019 to 30 March 2020 is R129 million i.e. R2,6 million (2%) below the budgeted revenue of R131,8 million. This was due to the following:</a:t>
            </a:r>
          </a:p>
          <a:p>
            <a:pPr algn="just"/>
            <a:endParaRPr lang="en-ZA" sz="2400" dirty="0">
              <a:latin typeface="Arial" panose="020B0604020202020204" pitchFamily="34" charset="0"/>
              <a:cs typeface="Arial" panose="020B0604020202020204" pitchFamily="34" charset="0"/>
            </a:endParaRPr>
          </a:p>
          <a:p>
            <a:pPr lvl="1" algn="just">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Project net profit increased by R8,4 million which is 16%</a:t>
            </a:r>
          </a:p>
          <a:p>
            <a:pPr lvl="1" algn="just">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Park revenue is R20,5 million which is R1,7 million (i.e. 8%) below the budget due to reduced visitors to the park towards the end of the financial year due to COVID 19 fears and lockdown. </a:t>
            </a:r>
            <a:endParaRPr lang="en-ZA" sz="2400" dirty="0">
              <a:latin typeface="Arial" panose="020B0604020202020204" pitchFamily="34" charset="0"/>
              <a:cs typeface="Arial" panose="020B0604020202020204" pitchFamily="34" charset="0"/>
            </a:endParaRPr>
          </a:p>
          <a:p>
            <a:pPr lvl="1" algn="just">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Administration fees is R2,9 million and reduced by R2,3 million (i.e. 44%) due to delays in the roll-out and implementation of infrastructure projects. Another reason was that consultant’s contracts were ending, and we had to wait implementing most projects until new panel of consultants were appointed</a:t>
            </a:r>
          </a:p>
          <a:p>
            <a:pPr lvl="1" algn="just">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Management fees is R2,5 million and reduced by R7,4 million (i.e. 74%) due to delays in the roll-out and implementation of infrastructure projects. Another reason was that consultant’s contracts were ending, and we had to wait implementing most projects until new panel of consultants were appointed.</a:t>
            </a:r>
          </a:p>
          <a:p>
            <a:pPr lvl="1" algn="just">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Sundry revenue decreased by 25%</a:t>
            </a:r>
          </a:p>
          <a:p>
            <a:pPr marL="457200" indent="-457200" algn="just">
              <a:spcAft>
                <a:spcPts val="600"/>
              </a:spcAft>
              <a:buFont typeface="+mj-lt"/>
              <a:buAutoNum type="arabicPeriod" startAt="2"/>
            </a:pPr>
            <a:r>
              <a:rPr lang="en-ZA" sz="2400" dirty="0">
                <a:latin typeface="Arial" panose="020B0604020202020204" pitchFamily="34" charset="0"/>
                <a:cs typeface="Arial" panose="020B0604020202020204" pitchFamily="34" charset="0"/>
              </a:rPr>
              <a:t>A new tourism business strategy and fast tracking of projects is being implemented to address the reduction in revenue.</a:t>
            </a:r>
          </a:p>
          <a:p>
            <a:pPr marL="457200" indent="-457200" algn="just">
              <a:spcAft>
                <a:spcPts val="600"/>
              </a:spcAft>
              <a:buFont typeface="+mj-lt"/>
              <a:buAutoNum type="arabicPeriod" startAt="2"/>
            </a:pPr>
            <a:r>
              <a:rPr lang="en-ZA" sz="2400" dirty="0">
                <a:latin typeface="Arial" panose="020B0604020202020204" pitchFamily="34" charset="0"/>
                <a:cs typeface="Arial" panose="020B0604020202020204" pitchFamily="34" charset="0"/>
              </a:rPr>
              <a:t>iSimangaliso will be taking over tourism facilities within the Park from Ezemvelo KZN Wildlife  so as to increase revenue streams.</a:t>
            </a:r>
          </a:p>
          <a:p>
            <a:pPr marL="457200" indent="-457200" algn="just">
              <a:spcAft>
                <a:spcPts val="600"/>
              </a:spcAft>
              <a:buFont typeface="+mj-lt"/>
              <a:buAutoNum type="arabicPeriod" startAt="2"/>
            </a:pPr>
            <a:r>
              <a:rPr lang="en-ZA" sz="2400" dirty="0">
                <a:latin typeface="Arial" panose="020B0604020202020204" pitchFamily="34" charset="0"/>
                <a:cs typeface="Arial" panose="020B0604020202020204" pitchFamily="34" charset="0"/>
              </a:rPr>
              <a:t>The Entity recorded a Net Loss of R2,8 million</a:t>
            </a:r>
            <a:r>
              <a:rPr lang="en-ZA" sz="2400" dirty="0"/>
              <a:t>.</a:t>
            </a:r>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33</a:t>
            </a:fld>
            <a:endParaRPr lang="en-US" altLang="en-US"/>
          </a:p>
        </p:txBody>
      </p:sp>
    </p:spTree>
    <p:extLst>
      <p:ext uri="{BB962C8B-B14F-4D97-AF65-F5344CB8AC3E}">
        <p14:creationId xmlns:p14="http://schemas.microsoft.com/office/powerpoint/2010/main" val="138123619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48" y="922355"/>
            <a:ext cx="8769152" cy="5832648"/>
          </a:xfrm>
        </p:spPr>
        <p:txBody>
          <a:bodyPr>
            <a:normAutofit fontScale="77500" lnSpcReduction="20000"/>
          </a:bodyPr>
          <a:lstStyle/>
          <a:p>
            <a:pPr marL="0" indent="0">
              <a:buNone/>
            </a:pPr>
            <a:r>
              <a:rPr lang="en-ZA" sz="2300" b="1" dirty="0">
                <a:latin typeface="Arial" panose="020B0604020202020204" pitchFamily="34" charset="0"/>
                <a:cs typeface="Arial" panose="020B0604020202020204" pitchFamily="34" charset="0"/>
              </a:rPr>
              <a:t>Expenditure</a:t>
            </a:r>
          </a:p>
          <a:p>
            <a:pPr marL="0" indent="0">
              <a:buNone/>
            </a:pPr>
            <a:endParaRPr lang="en-ZA" sz="2300" b="1" dirty="0">
              <a:latin typeface="Arial" panose="020B0604020202020204" pitchFamily="34" charset="0"/>
              <a:cs typeface="Arial" panose="020B0604020202020204" pitchFamily="34" charset="0"/>
            </a:endParaRPr>
          </a:p>
          <a:p>
            <a:pPr marL="360000" indent="-360000" algn="just">
              <a:lnSpc>
                <a:spcPct val="120000"/>
              </a:lnSpc>
              <a:spcAft>
                <a:spcPts val="600"/>
              </a:spcAft>
              <a:buFont typeface="+mj-lt"/>
              <a:buAutoNum type="arabicPeriod"/>
            </a:pPr>
            <a:r>
              <a:rPr lang="en-ZA" sz="2300" dirty="0"/>
              <a:t>The total expenditure for the period 1 April 2019 to 30 March 2020 is R140,6 million, which is </a:t>
            </a:r>
            <a:r>
              <a:rPr lang="en-ZA" sz="2300" dirty="0">
                <a:latin typeface="Arial" panose="020B0604020202020204" pitchFamily="34" charset="0"/>
                <a:cs typeface="Arial" panose="020B0604020202020204" pitchFamily="34" charset="0"/>
              </a:rPr>
              <a:t>6,7% above budget.</a:t>
            </a:r>
          </a:p>
          <a:p>
            <a:pPr marL="360000" indent="-360000" algn="just">
              <a:lnSpc>
                <a:spcPct val="120000"/>
              </a:lnSpc>
              <a:spcAft>
                <a:spcPts val="600"/>
              </a:spcAft>
              <a:buFont typeface="+mj-lt"/>
              <a:buAutoNum type="arabicPeriod"/>
            </a:pPr>
            <a:r>
              <a:rPr lang="en-ZA" sz="2300" dirty="0">
                <a:latin typeface="Arial" panose="020B0604020202020204" pitchFamily="34" charset="0"/>
                <a:cs typeface="Arial" panose="020B0604020202020204" pitchFamily="34" charset="0"/>
              </a:rPr>
              <a:t>The increase is attributable to the following;</a:t>
            </a:r>
          </a:p>
          <a:p>
            <a:pPr marL="900000" lvl="2" indent="-288000" algn="just">
              <a:lnSpc>
                <a:spcPct val="120000"/>
              </a:lnSpc>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Contracted services increase of R9,6 million, which is 42% above budget. The increase is due to a </a:t>
            </a:r>
            <a:r>
              <a:rPr lang="en-US" sz="1800" dirty="0">
                <a:latin typeface="Arial" panose="020B0604020202020204" pitchFamily="34" charset="0"/>
                <a:cs typeface="Arial" panose="020B0604020202020204" pitchFamily="34" charset="0"/>
              </a:rPr>
              <a:t>need to repair and maintain most park facilities due to deterioration of infrastructure which was not done in the prior year. Houses occupied by employees and roads were also repaired.</a:t>
            </a:r>
          </a:p>
          <a:p>
            <a:pPr marL="900000" lvl="2" indent="-288000" algn="just">
              <a:lnSpc>
                <a:spcPct val="120000"/>
              </a:lnSpc>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Other expenditure increased by R6,3 million which is 17,5% above the budget </a:t>
            </a:r>
          </a:p>
          <a:p>
            <a:pPr marL="900000" lvl="2" indent="-288000" algn="just">
              <a:lnSpc>
                <a:spcPct val="120000"/>
              </a:lnSpc>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The other reason was the expenditure incurred on the </a:t>
            </a:r>
            <a:r>
              <a:rPr lang="en-US" sz="1800" dirty="0">
                <a:latin typeface="Arial" panose="020B0604020202020204" pitchFamily="34" charset="0"/>
                <a:cs typeface="Arial" panose="020B0604020202020204" pitchFamily="34" charset="0"/>
              </a:rPr>
              <a:t>unbudgeted loss on disposal and write-off of fixed assets amounting to R2,3m. This cost was incurred due to the decision by management to do a 100% asset verification of assets within the Park.</a:t>
            </a:r>
          </a:p>
          <a:p>
            <a:pPr marL="360000" indent="-360000" algn="just">
              <a:lnSpc>
                <a:spcPct val="120000"/>
              </a:lnSpc>
              <a:spcAft>
                <a:spcPts val="600"/>
              </a:spcAft>
              <a:buFont typeface="+mj-lt"/>
              <a:buAutoNum type="arabicPeriod"/>
            </a:pPr>
            <a:r>
              <a:rPr lang="en-ZA" sz="2300" dirty="0" err="1">
                <a:latin typeface="Arial" panose="020B0604020202020204" pitchFamily="34" charset="0"/>
                <a:cs typeface="Arial" panose="020B0604020202020204" pitchFamily="34" charset="0"/>
              </a:rPr>
              <a:t>iSimangaliso</a:t>
            </a:r>
            <a:r>
              <a:rPr lang="en-ZA" sz="2300" dirty="0">
                <a:latin typeface="Arial" panose="020B0604020202020204" pitchFamily="34" charset="0"/>
                <a:cs typeface="Arial" panose="020B0604020202020204" pitchFamily="34" charset="0"/>
              </a:rPr>
              <a:t> endeavoured to manage expenditure against the budget. Most expenses were within the budget except for the following;</a:t>
            </a:r>
          </a:p>
          <a:p>
            <a:pPr marL="900000" lvl="2" indent="-288000" algn="just">
              <a:lnSpc>
                <a:spcPct val="120000"/>
              </a:lnSpc>
              <a:spcBef>
                <a:spcPts val="300"/>
              </a:spcBef>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Travelling costs- For Board members; ad hoc but critical government; board and committee engagements. iSimangaliso will implement cost containment measures going forward</a:t>
            </a:r>
          </a:p>
          <a:p>
            <a:pPr marL="900000" lvl="2" indent="-288000" algn="just">
              <a:lnSpc>
                <a:spcPct val="120000"/>
              </a:lnSpc>
              <a:spcBef>
                <a:spcPts val="300"/>
              </a:spcBef>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Workshop and meetings: This was due to critical stakeholder meetings that had to take place during the year.</a:t>
            </a:r>
          </a:p>
          <a:p>
            <a:pPr marL="900000" lvl="2" indent="-288000" algn="just">
              <a:lnSpc>
                <a:spcPct val="120000"/>
              </a:lnSpc>
              <a:spcBef>
                <a:spcPts val="300"/>
              </a:spcBef>
              <a:spcAft>
                <a:spcPts val="300"/>
              </a:spcAft>
              <a:buFont typeface="Wingdings" panose="05000000000000000000" pitchFamily="2" charset="2"/>
              <a:buChar char="Ø"/>
            </a:pPr>
            <a:r>
              <a:rPr lang="en-ZA" sz="1800" dirty="0">
                <a:latin typeface="Arial" panose="020B0604020202020204" pitchFamily="34" charset="0"/>
                <a:cs typeface="Arial" panose="020B0604020202020204" pitchFamily="34" charset="0"/>
              </a:rPr>
              <a:t>Internal audit fees increased due to prior year projects that were done in the current year.</a:t>
            </a:r>
          </a:p>
          <a:p>
            <a:pPr marL="742950" indent="-612000" algn="just">
              <a:lnSpc>
                <a:spcPct val="120000"/>
              </a:lnSpc>
              <a:spcAft>
                <a:spcPts val="600"/>
              </a:spcAft>
              <a:buFont typeface="+mj-lt"/>
              <a:buAutoNum type="arabicPeriod"/>
            </a:pP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34</a:t>
            </a:fld>
            <a:endParaRPr lang="en-US" altLang="en-US"/>
          </a:p>
        </p:txBody>
      </p:sp>
      <p:sp>
        <p:nvSpPr>
          <p:cNvPr id="6" name="Title 1"/>
          <p:cNvSpPr>
            <a:spLocks noGrp="1"/>
          </p:cNvSpPr>
          <p:nvPr>
            <p:ph type="title"/>
          </p:nvPr>
        </p:nvSpPr>
        <p:spPr>
          <a:xfrm>
            <a:off x="304800" y="0"/>
            <a:ext cx="8229600" cy="850106"/>
          </a:xfrm>
        </p:spPr>
        <p:txBody>
          <a:bodyPr>
            <a:normAutofit/>
          </a:bodyPr>
          <a:lstStyle/>
          <a:p>
            <a:r>
              <a:rPr lang="en-GB" sz="3200" b="1" dirty="0"/>
              <a:t>2019/20 </a:t>
            </a:r>
            <a:r>
              <a:rPr lang="en-GB" sz="3200" b="1" dirty="0" smtClean="0"/>
              <a:t>Annual Financial </a:t>
            </a:r>
            <a:r>
              <a:rPr lang="en-GB" sz="3200" b="1" dirty="0"/>
              <a:t>Performance   (2) </a:t>
            </a:r>
            <a:endParaRPr lang="en-ZA" sz="3200" b="1" dirty="0"/>
          </a:p>
        </p:txBody>
      </p:sp>
    </p:spTree>
    <p:extLst>
      <p:ext uri="{BB962C8B-B14F-4D97-AF65-F5344CB8AC3E}">
        <p14:creationId xmlns:p14="http://schemas.microsoft.com/office/powerpoint/2010/main" val="149102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599AEA-5B43-4BB4-A1BD-117CBCEB29A9}"/>
              </a:ext>
            </a:extLst>
          </p:cNvPr>
          <p:cNvSpPr>
            <a:spLocks noGrp="1"/>
          </p:cNvSpPr>
          <p:nvPr>
            <p:ph idx="1"/>
          </p:nvPr>
        </p:nvSpPr>
        <p:spPr>
          <a:xfrm>
            <a:off x="838200" y="1752600"/>
            <a:ext cx="7086600" cy="4525963"/>
          </a:xfrm>
        </p:spPr>
        <p:txBody>
          <a:bodyPr/>
          <a:lstStyle/>
          <a:p>
            <a:pPr marL="0" indent="0">
              <a:buNone/>
            </a:pPr>
            <a:r>
              <a:rPr lang="en-US" sz="1800" b="1" dirty="0">
                <a:latin typeface="Arial" panose="020B0604020202020204" pitchFamily="34" charset="0"/>
                <a:cs typeface="Arial" panose="020B0604020202020204" pitchFamily="34" charset="0"/>
              </a:rPr>
              <a:t>External and Internal Grants</a:t>
            </a:r>
          </a:p>
          <a:p>
            <a:endParaRPr lang="en-ZA" sz="1600" dirty="0"/>
          </a:p>
          <a:p>
            <a:pPr>
              <a:buFont typeface="+mj-lt"/>
              <a:buAutoNum type="arabicPeriod"/>
            </a:pPr>
            <a:r>
              <a:rPr lang="en-ZA" sz="1600" dirty="0"/>
              <a:t>Government grants contribute 28% (26% the previous year) of total income.</a:t>
            </a:r>
          </a:p>
        </p:txBody>
      </p:sp>
      <p:sp>
        <p:nvSpPr>
          <p:cNvPr id="4" name="Slide Number Placeholder 3"/>
          <p:cNvSpPr>
            <a:spLocks noGrp="1"/>
          </p:cNvSpPr>
          <p:nvPr>
            <p:ph type="sldNum" sz="quarter" idx="12"/>
          </p:nvPr>
        </p:nvSpPr>
        <p:spPr/>
        <p:txBody>
          <a:bodyPr/>
          <a:lstStyle/>
          <a:p>
            <a:fld id="{DF053C5C-E94E-4056-B424-332B4E0ABEEC}" type="slidenum">
              <a:rPr lang="en-US" altLang="en-US" smtClean="0"/>
              <a:pPr/>
              <a:t>35</a:t>
            </a:fld>
            <a:endParaRPr lang="en-US" altLang="en-US"/>
          </a:p>
        </p:txBody>
      </p:sp>
      <p:sp>
        <p:nvSpPr>
          <p:cNvPr id="5" name="Title 1"/>
          <p:cNvSpPr>
            <a:spLocks noGrp="1"/>
          </p:cNvSpPr>
          <p:nvPr>
            <p:ph type="title"/>
          </p:nvPr>
        </p:nvSpPr>
        <p:spPr/>
        <p:txBody>
          <a:bodyPr>
            <a:normAutofit/>
          </a:bodyPr>
          <a:lstStyle/>
          <a:p>
            <a:r>
              <a:rPr lang="en-GB" sz="3200" b="1" dirty="0"/>
              <a:t>2019/20 </a:t>
            </a:r>
            <a:r>
              <a:rPr lang="en-GB" sz="3200" b="1" dirty="0" smtClean="0"/>
              <a:t>Annual Financial </a:t>
            </a:r>
            <a:r>
              <a:rPr lang="en-GB" sz="3200" b="1" dirty="0"/>
              <a:t>Performance   (3) </a:t>
            </a:r>
            <a:endParaRPr lang="en-ZA" sz="3200" b="1" dirty="0"/>
          </a:p>
        </p:txBody>
      </p:sp>
    </p:spTree>
    <p:extLst>
      <p:ext uri="{BB962C8B-B14F-4D97-AF65-F5344CB8AC3E}">
        <p14:creationId xmlns:p14="http://schemas.microsoft.com/office/powerpoint/2010/main" val="210503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989685" y="3368043"/>
            <a:ext cx="78195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dirty="0">
                <a:solidFill>
                  <a:srgbClr val="008000"/>
                </a:solidFill>
                <a:latin typeface="Arial Black" panose="020B0A04020102020204" pitchFamily="34" charset="0"/>
                <a:cs typeface="Arial" panose="020B0604020202020204" pitchFamily="34" charset="0"/>
              </a:rPr>
              <a:t>THANK YOU</a:t>
            </a:r>
          </a:p>
          <a:p>
            <a:pPr algn="ctr" fontAlgn="base">
              <a:spcBef>
                <a:spcPct val="0"/>
              </a:spcBef>
              <a:spcAft>
                <a:spcPct val="0"/>
              </a:spcAft>
              <a:buNone/>
            </a:pPr>
            <a:endParaRPr lang="en-US" altLang="en-US" sz="2400" dirty="0">
              <a:solidFill>
                <a:srgbClr val="008000"/>
              </a:solidFill>
              <a:latin typeface="Arial Black" panose="020B0A04020102020204" pitchFamily="34" charset="0"/>
              <a:cs typeface="Arial" panose="020B0604020202020204" pitchFamily="34" charset="0"/>
            </a:endParaRPr>
          </a:p>
        </p:txBody>
      </p:sp>
      <p:sp>
        <p:nvSpPr>
          <p:cNvPr id="1126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8E4C0E-3293-4F21-877E-0E788D443019}" type="slidenum">
              <a:rPr lang="en-US" altLang="en-US" sz="1400" smtClean="0">
                <a:solidFill>
                  <a:srgbClr val="000000"/>
                </a:solidFill>
              </a:rPr>
              <a:pPr>
                <a:spcBef>
                  <a:spcPct val="0"/>
                </a:spcBef>
                <a:buFontTx/>
                <a:buNone/>
              </a:pPr>
              <a:t>36</a:t>
            </a:fld>
            <a:endParaRPr lang="en-US" altLang="en-US" sz="1400">
              <a:solidFill>
                <a:srgbClr val="000000"/>
              </a:solidFill>
            </a:endParaRPr>
          </a:p>
        </p:txBody>
      </p:sp>
      <p:pic>
        <p:nvPicPr>
          <p:cNvPr id="1026" name="Picture 2">
            <a:extLst>
              <a:ext uri="{FF2B5EF4-FFF2-40B4-BE49-F238E27FC236}">
                <a16:creationId xmlns="" xmlns:a16="http://schemas.microsoft.com/office/drawing/2014/main" id="{54B8A837-06FA-4713-8EAC-8BECF899D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210027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1174931" y="3990819"/>
            <a:ext cx="7449015" cy="10277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b="1" dirty="0">
              <a:solidFill>
                <a:srgbClr val="008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6902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7625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0314552"/>
              </p:ext>
            </p:extLst>
          </p:nvPr>
        </p:nvGraphicFramePr>
        <p:xfrm>
          <a:off x="304800" y="716884"/>
          <a:ext cx="8458200" cy="5178168"/>
        </p:xfrm>
        <a:graphic>
          <a:graphicData uri="http://schemas.openxmlformats.org/drawingml/2006/table">
            <a:tbl>
              <a:tblPr/>
              <a:tblGrid>
                <a:gridCol w="2282596">
                  <a:extLst>
                    <a:ext uri="{9D8B030D-6E8A-4147-A177-3AD203B41FA5}">
                      <a16:colId xmlns="" xmlns:a16="http://schemas.microsoft.com/office/drawing/2014/main" val="20000"/>
                    </a:ext>
                  </a:extLst>
                </a:gridCol>
                <a:gridCol w="1917381">
                  <a:extLst>
                    <a:ext uri="{9D8B030D-6E8A-4147-A177-3AD203B41FA5}">
                      <a16:colId xmlns="" xmlns:a16="http://schemas.microsoft.com/office/drawing/2014/main" val="20001"/>
                    </a:ext>
                  </a:extLst>
                </a:gridCol>
                <a:gridCol w="4258223">
                  <a:extLst>
                    <a:ext uri="{9D8B030D-6E8A-4147-A177-3AD203B41FA5}">
                      <a16:colId xmlns="" xmlns:a16="http://schemas.microsoft.com/office/drawing/2014/main" val="20004"/>
                    </a:ext>
                  </a:extLst>
                </a:gridCol>
              </a:tblGrid>
              <a:tr h="273716">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effectLst/>
                          <a:latin typeface="Arial" panose="020B0604020202020204" pitchFamily="34" charset="0"/>
                          <a:cs typeface="Arial" panose="020B0604020202020204" pitchFamily="34" charset="0"/>
                        </a:rPr>
                        <a:t>Strategic Objective: Adequate,</a:t>
                      </a:r>
                      <a:r>
                        <a:rPr lang="en-ZA" sz="1200" b="1" baseline="0" dirty="0">
                          <a:solidFill>
                            <a:schemeClr val="bg1"/>
                          </a:solidFill>
                          <a:effectLst/>
                          <a:latin typeface="Arial" panose="020B0604020202020204" pitchFamily="34" charset="0"/>
                          <a:cs typeface="Arial" panose="020B0604020202020204" pitchFamily="34" charset="0"/>
                        </a:rPr>
                        <a:t> appropriately qualified and diverse workforce</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61081">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081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employee turnover rate </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443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vacancy rate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10%</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10% </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14002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 of Work Place Skills plan, and submission to relevant SETA</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af-ZA" sz="1200" kern="1200" dirty="0">
                          <a:solidFill>
                            <a:schemeClr val="tx1"/>
                          </a:solidFill>
                          <a:effectLst/>
                          <a:latin typeface="Arial" panose="020B0604020202020204" pitchFamily="34" charset="0"/>
                          <a:ea typeface="+mn-ea"/>
                          <a:cs typeface="Arial" panose="020B0604020202020204" pitchFamily="34" charset="0"/>
                        </a:rPr>
                        <a:t>Development of Work Place Skills plan, and submission to relevant SETA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Workplace Skills Plan not submitted to relevant SETA</a:t>
                      </a:r>
                    </a:p>
                    <a:p>
                      <a:pPr marL="0" marR="0" lvl="0" indent="0" algn="l" defTabSz="457200" rtl="0" eaLnBrk="1" fontAlgn="t"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Challenge: </a:t>
                      </a: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The entity was registered with LG Seta instead of CATHSSETA.</a:t>
                      </a:r>
                    </a:p>
                    <a:p>
                      <a:pPr marL="0" marR="0" lvl="0" indent="0" algn="l" defTabSz="457200" rtl="0" eaLnBrk="1" fontAlgn="t"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Corrective measure: </a:t>
                      </a: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The Draft Workplace Skills Plan has been developed and will be submitted to the CATHSSETA in the 2020/21 financial year.</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1097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Percentage implementation of the Work Place Skills plan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US" sz="1200" b="0" kern="1200" dirty="0">
                          <a:solidFill>
                            <a:schemeClr val="tx1"/>
                          </a:solidFill>
                          <a:effectLst/>
                          <a:latin typeface="Arial" panose="020B0604020202020204" pitchFamily="34" charset="0"/>
                          <a:ea typeface="+mn-ea"/>
                          <a:cs typeface="Arial" panose="020B0604020202020204" pitchFamily="34" charset="0"/>
                        </a:rPr>
                        <a:t>0%</a:t>
                      </a:r>
                    </a:p>
                    <a:p>
                      <a:pPr>
                        <a:lnSpc>
                          <a:spcPct val="100000"/>
                        </a:lnSpc>
                      </a:pPr>
                      <a:fld id="{6889A6A1-71C2-47AC-A7E0-BC143D67535E}" type="slidenum">
                        <a:rPr lang="en-US" sz="1200" b="0" kern="1200" smtClean="0">
                          <a:solidFill>
                            <a:schemeClr val="tx1"/>
                          </a:solidFill>
                          <a:effectLst/>
                          <a:latin typeface="Arial" panose="020B0604020202020204" pitchFamily="34" charset="0"/>
                          <a:ea typeface="+mn-ea"/>
                          <a:cs typeface="Arial" panose="020B0604020202020204" pitchFamily="34" charset="0"/>
                        </a:rPr>
                        <a:t>4</a:t>
                      </a:fld>
                      <a:fld id="{3354B40D-C487-41F8-A1DB-7DB6244D3DB3}" type="slidenum">
                        <a:rPr lang="en-US" sz="1200" b="0" kern="1200" smtClean="0">
                          <a:solidFill>
                            <a:schemeClr val="tx1"/>
                          </a:solidFill>
                          <a:effectLst/>
                          <a:latin typeface="Arial" panose="020B0604020202020204" pitchFamily="34" charset="0"/>
                          <a:ea typeface="+mn-ea"/>
                          <a:cs typeface="Arial" panose="020B0604020202020204" pitchFamily="34" charset="0"/>
                        </a:rPr>
                        <a:t>4</a:t>
                      </a:fld>
                      <a:endParaRPr lang="en-US" sz="1200" b="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Challenge: </a:t>
                      </a:r>
                    </a:p>
                    <a:p>
                      <a:pPr>
                        <a:lnSpc>
                          <a:spcPct val="100000"/>
                        </a:lnSpc>
                      </a:pPr>
                      <a:r>
                        <a:rPr lang="en-GB" sz="1200" kern="1200" dirty="0">
                          <a:solidFill>
                            <a:schemeClr val="tx1"/>
                          </a:solidFill>
                          <a:effectLst/>
                          <a:latin typeface="Arial" panose="020B0604020202020204" pitchFamily="34" charset="0"/>
                          <a:ea typeface="+mn-ea"/>
                          <a:cs typeface="Arial" panose="020B0604020202020204" pitchFamily="34" charset="0"/>
                        </a:rPr>
                        <a:t>Percentage implementation of the Workplace the entity being registered on LG Seta instead of CATHSSETA.</a:t>
                      </a:r>
                    </a:p>
                    <a:p>
                      <a:pPr>
                        <a:lnSpc>
                          <a:spcPct val="100000"/>
                        </a:lnSpc>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Corrective measure: </a:t>
                      </a:r>
                    </a:p>
                    <a:p>
                      <a:pPr>
                        <a:lnSpc>
                          <a:spcPct val="100000"/>
                        </a:lnSpc>
                      </a:pPr>
                      <a:r>
                        <a:rPr lang="en-GB" sz="1200" kern="1200" dirty="0">
                          <a:solidFill>
                            <a:schemeClr val="tx1"/>
                          </a:solidFill>
                          <a:effectLst/>
                          <a:latin typeface="Arial" panose="020B0604020202020204" pitchFamily="34" charset="0"/>
                          <a:ea typeface="+mn-ea"/>
                          <a:cs typeface="Arial" panose="020B0604020202020204" pitchFamily="34" charset="0"/>
                        </a:rPr>
                        <a:t>Percentage implementation of the Workplace Skills plan will take place in 2020/21 financial year.</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5"/>
                  </a:ext>
                </a:extLst>
              </a:tr>
            </a:tbl>
          </a:graphicData>
        </a:graphic>
      </p:graphicFrame>
      <p:grpSp>
        <p:nvGrpSpPr>
          <p:cNvPr id="16" name="Group 6">
            <a:extLst>
              <a:ext uri="{FF2B5EF4-FFF2-40B4-BE49-F238E27FC236}">
                <a16:creationId xmlns="" xmlns:a16="http://schemas.microsoft.com/office/drawing/2014/main" id="{1645BACF-056A-4F4C-9093-A153D0860255}"/>
              </a:ext>
            </a:extLst>
          </p:cNvPr>
          <p:cNvGrpSpPr>
            <a:grpSpLocks/>
          </p:cNvGrpSpPr>
          <p:nvPr/>
        </p:nvGrpSpPr>
        <p:grpSpPr bwMode="auto">
          <a:xfrm>
            <a:off x="914400" y="6033166"/>
            <a:ext cx="5778500" cy="215900"/>
            <a:chOff x="685800" y="6400800"/>
            <a:chExt cx="5778500" cy="215900"/>
          </a:xfrm>
        </p:grpSpPr>
        <p:sp>
          <p:nvSpPr>
            <p:cNvPr id="17" name="Rectangle 463">
              <a:extLst>
                <a:ext uri="{FF2B5EF4-FFF2-40B4-BE49-F238E27FC236}">
                  <a16:creationId xmlns="" xmlns:a16="http://schemas.microsoft.com/office/drawing/2014/main" id="{C0A80A2F-39CF-4E73-991C-D4A647892E9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8" name="Rectangle 464">
              <a:extLst>
                <a:ext uri="{FF2B5EF4-FFF2-40B4-BE49-F238E27FC236}">
                  <a16:creationId xmlns="" xmlns:a16="http://schemas.microsoft.com/office/drawing/2014/main" id="{FB2F3CA8-19CD-4A66-97C6-545579D777B8}"/>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9" name="Rectangle 465">
              <a:extLst>
                <a:ext uri="{FF2B5EF4-FFF2-40B4-BE49-F238E27FC236}">
                  <a16:creationId xmlns="" xmlns:a16="http://schemas.microsoft.com/office/drawing/2014/main" id="{6EA1572A-7F62-40DC-9D6D-34FC15760BCA}"/>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20" name="Rectangle 465">
              <a:extLst>
                <a:ext uri="{FF2B5EF4-FFF2-40B4-BE49-F238E27FC236}">
                  <a16:creationId xmlns="" xmlns:a16="http://schemas.microsoft.com/office/drawing/2014/main" id="{B62FF86A-7AB8-4751-8667-1E9BC0FD7568}"/>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4</a:t>
            </a:fld>
            <a:endParaRPr lang="en-US" altLang="en-US"/>
          </a:p>
        </p:txBody>
      </p:sp>
    </p:spTree>
    <p:extLst>
      <p:ext uri="{BB962C8B-B14F-4D97-AF65-F5344CB8AC3E}">
        <p14:creationId xmlns:p14="http://schemas.microsoft.com/office/powerpoint/2010/main" val="182288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49443563"/>
              </p:ext>
            </p:extLst>
          </p:nvPr>
        </p:nvGraphicFramePr>
        <p:xfrm>
          <a:off x="152400" y="762000"/>
          <a:ext cx="8762998" cy="4800601"/>
        </p:xfrm>
        <a:graphic>
          <a:graphicData uri="http://schemas.openxmlformats.org/drawingml/2006/table">
            <a:tbl>
              <a:tblPr/>
              <a:tblGrid>
                <a:gridCol w="2306051">
                  <a:extLst>
                    <a:ext uri="{9D8B030D-6E8A-4147-A177-3AD203B41FA5}">
                      <a16:colId xmlns="" xmlns:a16="http://schemas.microsoft.com/office/drawing/2014/main" val="20000"/>
                    </a:ext>
                  </a:extLst>
                </a:gridCol>
                <a:gridCol w="1937084">
                  <a:extLst>
                    <a:ext uri="{9D8B030D-6E8A-4147-A177-3AD203B41FA5}">
                      <a16:colId xmlns="" xmlns:a16="http://schemas.microsoft.com/office/drawing/2014/main" val="20001"/>
                    </a:ext>
                  </a:extLst>
                </a:gridCol>
                <a:gridCol w="4519863">
                  <a:extLst>
                    <a:ext uri="{9D8B030D-6E8A-4147-A177-3AD203B41FA5}">
                      <a16:colId xmlns="" xmlns:a16="http://schemas.microsoft.com/office/drawing/2014/main" val="20004"/>
                    </a:ext>
                  </a:extLst>
                </a:gridCol>
              </a:tblGrid>
              <a:tr h="36367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effectLst/>
                          <a:latin typeface="Arial" panose="020B0604020202020204" pitchFamily="34" charset="0"/>
                          <a:cs typeface="Arial" panose="020B0604020202020204" pitchFamily="34" charset="0"/>
                        </a:rPr>
                        <a:t>Strategic Objective: </a:t>
                      </a:r>
                      <a:r>
                        <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Conducive Working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86180">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02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Employee Performance Management system developed and implemented (signing of performance contracts and submission of performance assessment reports on time)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100% of </a:t>
                      </a:r>
                    </a:p>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performance contracts a concluded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100% of performance contracts concluded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r h="702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Development and approval of employment equity plan</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Development and approval of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Employment equity plan developed and approved</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8"/>
                  </a:ext>
                </a:extLst>
              </a:tr>
              <a:tr h="1745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Implementation of Employment Equity plan targets </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Implementation of Employment Equity plan targets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Arial" panose="020B0604020202020204" pitchFamily="34" charset="0"/>
                          <a:cs typeface="Arial" panose="020B0604020202020204" pitchFamily="34" charset="0"/>
                        </a:rPr>
                        <a:t>Employment Equity plan targets not implemented</a:t>
                      </a:r>
                    </a:p>
                    <a:p>
                      <a:pPr marL="0" marR="0" lvl="0" indent="0" algn="just" defTabSz="457200" rtl="0" eaLnBrk="1" fontAlgn="b" latinLnBrk="0" hangingPunct="1">
                        <a:lnSpc>
                          <a:spcPct val="100000"/>
                        </a:lnSpc>
                        <a:spcBef>
                          <a:spcPts val="0"/>
                        </a:spcBef>
                        <a:spcAft>
                          <a:spcPts val="0"/>
                        </a:spcAft>
                        <a:buClrTx/>
                        <a:buSzTx/>
                        <a:buFontTx/>
                        <a:buNone/>
                        <a:tabLst/>
                        <a:defRPr/>
                      </a:pPr>
                      <a:endParaRPr lang="en-ZA" sz="12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just" defTabSz="4572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Challenge: </a:t>
                      </a:r>
                    </a:p>
                    <a:p>
                      <a:pPr marL="0" marR="0" lvl="0" indent="0" algn="just" defTabSz="4572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Employment equity plan developed and approved in March 2020.</a:t>
                      </a:r>
                    </a:p>
                    <a:p>
                      <a:pPr marL="0" marR="0" lvl="0" indent="0" algn="just" defTabSz="457200" rtl="0" eaLnBrk="1" fontAlgn="b" latinLnBrk="0" hangingPunct="1">
                        <a:lnSpc>
                          <a:spcPct val="100000"/>
                        </a:lnSpc>
                        <a:spcBef>
                          <a:spcPts val="0"/>
                        </a:spcBef>
                        <a:spcAft>
                          <a:spcPts val="0"/>
                        </a:spcAft>
                        <a:buClrTx/>
                        <a:buSzTx/>
                        <a:buFontTx/>
                        <a:buNone/>
                        <a:tabLst/>
                        <a:defRPr/>
                      </a:pPr>
                      <a:endParaRPr lang="en-ZA" sz="12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just" defTabSz="4572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Corrective measure: </a:t>
                      </a:r>
                    </a:p>
                    <a:p>
                      <a:pPr marL="0" marR="0" lvl="0" indent="0" algn="just" defTabSz="4572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Implementation of employment equity targets will take place in 2020/21 financial year.</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9"/>
                  </a:ext>
                </a:extLst>
              </a:tr>
            </a:tbl>
          </a:graphicData>
        </a:graphic>
      </p:graphicFrame>
      <p:grpSp>
        <p:nvGrpSpPr>
          <p:cNvPr id="11" name="Group 6">
            <a:extLst>
              <a:ext uri="{FF2B5EF4-FFF2-40B4-BE49-F238E27FC236}">
                <a16:creationId xmlns="" xmlns:a16="http://schemas.microsoft.com/office/drawing/2014/main" id="{FC9F9D41-B985-4E1E-8652-DD8F4456FA09}"/>
              </a:ext>
            </a:extLst>
          </p:cNvPr>
          <p:cNvGrpSpPr>
            <a:grpSpLocks/>
          </p:cNvGrpSpPr>
          <p:nvPr/>
        </p:nvGrpSpPr>
        <p:grpSpPr bwMode="auto">
          <a:xfrm>
            <a:off x="1220365" y="6070582"/>
            <a:ext cx="5827130" cy="234953"/>
            <a:chOff x="685800" y="6400796"/>
            <a:chExt cx="5778500" cy="215904"/>
          </a:xfrm>
        </p:grpSpPr>
        <p:sp>
          <p:nvSpPr>
            <p:cNvPr id="12" name="Rectangle 463">
              <a:extLst>
                <a:ext uri="{FF2B5EF4-FFF2-40B4-BE49-F238E27FC236}">
                  <a16:creationId xmlns="" xmlns:a16="http://schemas.microsoft.com/office/drawing/2014/main" id="{A12861B7-9F1E-4FD8-813C-300CD7A43413}"/>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0FD8A024-8A42-41F6-BB32-6F2384779063}"/>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831E88B0-16B3-4298-9CDE-7E85A0CA01E9}"/>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1884F7C7-F6DC-455D-8920-8E1BF31EE687}"/>
                </a:ext>
              </a:extLst>
            </p:cNvPr>
            <p:cNvSpPr>
              <a:spLocks noChangeArrowheads="1"/>
            </p:cNvSpPr>
            <p:nvPr/>
          </p:nvSpPr>
          <p:spPr bwMode="auto">
            <a:xfrm>
              <a:off x="6248400" y="6400796"/>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5</a:t>
            </a:fld>
            <a:endParaRPr lang="en-US" altLang="en-US"/>
          </a:p>
        </p:txBody>
      </p:sp>
    </p:spTree>
    <p:extLst>
      <p:ext uri="{BB962C8B-B14F-4D97-AF65-F5344CB8AC3E}">
        <p14:creationId xmlns:p14="http://schemas.microsoft.com/office/powerpoint/2010/main" val="42619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4916734"/>
              </p:ext>
            </p:extLst>
          </p:nvPr>
        </p:nvGraphicFramePr>
        <p:xfrm>
          <a:off x="152401" y="746164"/>
          <a:ext cx="8686799" cy="4526876"/>
        </p:xfrm>
        <a:graphic>
          <a:graphicData uri="http://schemas.openxmlformats.org/drawingml/2006/table">
            <a:tbl>
              <a:tblPr/>
              <a:tblGrid>
                <a:gridCol w="2864086">
                  <a:extLst>
                    <a:ext uri="{9D8B030D-6E8A-4147-A177-3AD203B41FA5}">
                      <a16:colId xmlns="" xmlns:a16="http://schemas.microsoft.com/office/drawing/2014/main" val="20000"/>
                    </a:ext>
                  </a:extLst>
                </a:gridCol>
                <a:gridCol w="2207731">
                  <a:extLst>
                    <a:ext uri="{9D8B030D-6E8A-4147-A177-3AD203B41FA5}">
                      <a16:colId xmlns="" xmlns:a16="http://schemas.microsoft.com/office/drawing/2014/main" val="20001"/>
                    </a:ext>
                  </a:extLst>
                </a:gridCol>
                <a:gridCol w="3614982">
                  <a:extLst>
                    <a:ext uri="{9D8B030D-6E8A-4147-A177-3AD203B41FA5}">
                      <a16:colId xmlns="" xmlns:a16="http://schemas.microsoft.com/office/drawing/2014/main" val="20004"/>
                    </a:ext>
                  </a:extLst>
                </a:gridCol>
              </a:tblGrid>
              <a:tr h="320636">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Conducive working environment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464690">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273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Employee satisfaction surveys conducted and </a:t>
                      </a: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recommendations/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findings implemented </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1 Employee satisfaction survey conducted and </a:t>
                      </a: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report prepared</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1 Employee Satisfaction Survey conducted and report produced with recommendations but implementation of recommendations could not take place.</a:t>
                      </a:r>
                    </a:p>
                    <a:p>
                      <a:pPr marL="0" marR="0" lvl="0" indent="0" algn="l" defTabSz="457200" rtl="0" eaLnBrk="1" fontAlgn="b"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Challenge: </a:t>
                      </a:r>
                      <a:r>
                        <a:rPr lang="en-ZA" sz="1200" b="0" i="0" u="none" strike="noStrike" dirty="0">
                          <a:solidFill>
                            <a:srgbClr val="000000"/>
                          </a:solidFill>
                          <a:effectLst/>
                          <a:latin typeface="Arial" panose="020B0604020202020204" pitchFamily="34" charset="0"/>
                          <a:cs typeface="Arial" panose="020B0604020202020204" pitchFamily="34" charset="0"/>
                        </a:rPr>
                        <a:t>Lack of budget.</a:t>
                      </a:r>
                    </a:p>
                    <a:p>
                      <a:pPr marL="0" marR="0" lvl="0" indent="0" algn="l" defTabSz="457200" rtl="0" eaLnBrk="1" fontAlgn="b"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Arial" panose="020B0604020202020204" pitchFamily="34" charset="0"/>
                          <a:cs typeface="Arial" panose="020B0604020202020204" pitchFamily="34" charset="0"/>
                        </a:rPr>
                        <a:t>Corrective measure</a:t>
                      </a:r>
                      <a:r>
                        <a:rPr lang="en-ZA" sz="1200" b="0" i="0" u="none" strike="noStrike" dirty="0">
                          <a:solidFill>
                            <a:srgbClr val="000000"/>
                          </a:solidFill>
                          <a:effectLst/>
                          <a:latin typeface="Arial" panose="020B0604020202020204" pitchFamily="34" charset="0"/>
                          <a:cs typeface="Arial" panose="020B060402020202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Employee satisfaction survey recommendations will be implemented in the 2020/21 financial year</a:t>
                      </a:r>
                      <a:r>
                        <a:rPr lang="en-ZA" sz="1200" b="1" kern="1200" dirty="0">
                          <a:solidFill>
                            <a:schemeClr val="tx1"/>
                          </a:solidFill>
                          <a:effectLst/>
                          <a:latin typeface="Arial" panose="020B0604020202020204" pitchFamily="34" charset="0"/>
                          <a:ea typeface="+mn-ea"/>
                          <a:cs typeface="Arial" panose="020B0604020202020204" pitchFamily="34" charset="0"/>
                        </a:rPr>
                        <a: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1501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Occupation Health and Safety assessment/inspections conducted and recommendations implemented </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945" algn="l">
                        <a:spcAft>
                          <a:spcPts val="0"/>
                        </a:spcAft>
                      </a:pPr>
                      <a:r>
                        <a:rPr lang="en-ZA" sz="1200" dirty="0">
                          <a:effectLst/>
                          <a:latin typeface="Arial" panose="020B0604020202020204" pitchFamily="34" charset="0"/>
                          <a:ea typeface="Arial" panose="020B0604020202020204" pitchFamily="34" charset="0"/>
                          <a:cs typeface="Arial" panose="020B0604020202020204" pitchFamily="34" charset="0"/>
                        </a:rPr>
                        <a:t>1 annual </a:t>
                      </a:r>
                    </a:p>
                    <a:p>
                      <a:pPr marL="67945" algn="l">
                        <a:spcAft>
                          <a:spcPts val="0"/>
                        </a:spcAft>
                      </a:pPr>
                      <a:r>
                        <a:rPr lang="en-ZA" sz="1200" dirty="0">
                          <a:effectLst/>
                          <a:latin typeface="Arial" panose="020B0604020202020204" pitchFamily="34" charset="0"/>
                          <a:ea typeface="Arial" panose="020B0604020202020204" pitchFamily="34" charset="0"/>
                          <a:cs typeface="Arial" panose="020B0604020202020204" pitchFamily="34" charset="0"/>
                        </a:rPr>
                        <a:t>assessment conducted and recommendation </a:t>
                      </a:r>
                    </a:p>
                    <a:p>
                      <a:pPr algn="l"/>
                      <a:r>
                        <a:rPr lang="en-ZA" sz="1200" dirty="0">
                          <a:effectLst/>
                          <a:latin typeface="Arial" panose="020B0604020202020204" pitchFamily="34" charset="0"/>
                          <a:ea typeface="Arial" panose="020B0604020202020204" pitchFamily="34" charset="0"/>
                          <a:cs typeface="Arial" panose="020B0604020202020204" pitchFamily="34" charset="0"/>
                        </a:rPr>
                        <a:t>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7945" algn="l">
                        <a:spcAft>
                          <a:spcPts val="0"/>
                        </a:spcAft>
                      </a:pPr>
                      <a:r>
                        <a:rPr lang="en-ZA" sz="1200" dirty="0">
                          <a:effectLst/>
                          <a:latin typeface="Arial" panose="020B0604020202020204" pitchFamily="34" charset="0"/>
                          <a:ea typeface="Arial" panose="020B0604020202020204" pitchFamily="34" charset="0"/>
                          <a:cs typeface="Arial" panose="020B0604020202020204" pitchFamily="34" charset="0"/>
                        </a:rPr>
                        <a:t>1 annual </a:t>
                      </a:r>
                      <a:r>
                        <a:rPr lang="en-ZA" sz="1200" baseline="0" dirty="0">
                          <a:effectLst/>
                          <a:latin typeface="Arial" panose="020B0604020202020204" pitchFamily="34" charset="0"/>
                          <a:ea typeface="Arial" panose="020B0604020202020204" pitchFamily="34" charset="0"/>
                          <a:cs typeface="Arial" panose="020B0604020202020204" pitchFamily="34" charset="0"/>
                        </a:rPr>
                        <a:t> </a:t>
                      </a:r>
                      <a:r>
                        <a:rPr lang="en-ZA" sz="1200" dirty="0">
                          <a:effectLst/>
                          <a:latin typeface="Arial" panose="020B0604020202020204" pitchFamily="34" charset="0"/>
                          <a:ea typeface="Arial" panose="020B0604020202020204" pitchFamily="34" charset="0"/>
                          <a:cs typeface="Arial" panose="020B0604020202020204" pitchFamily="34" charset="0"/>
                        </a:rPr>
                        <a:t>assessment conducted and recommendations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bl>
          </a:graphicData>
        </a:graphic>
      </p:graphicFrame>
      <p:grpSp>
        <p:nvGrpSpPr>
          <p:cNvPr id="11" name="Group 6">
            <a:extLst>
              <a:ext uri="{FF2B5EF4-FFF2-40B4-BE49-F238E27FC236}">
                <a16:creationId xmlns="" xmlns:a16="http://schemas.microsoft.com/office/drawing/2014/main" id="{E06D01AE-84BA-4242-949F-4524C3DB87B5}"/>
              </a:ext>
            </a:extLst>
          </p:cNvPr>
          <p:cNvGrpSpPr>
            <a:grpSpLocks/>
          </p:cNvGrpSpPr>
          <p:nvPr/>
        </p:nvGrpSpPr>
        <p:grpSpPr bwMode="auto">
          <a:xfrm>
            <a:off x="1250950" y="5715000"/>
            <a:ext cx="5778500" cy="215900"/>
            <a:chOff x="685800" y="6400800"/>
            <a:chExt cx="5778500" cy="215900"/>
          </a:xfrm>
        </p:grpSpPr>
        <p:sp>
          <p:nvSpPr>
            <p:cNvPr id="12" name="Rectangle 463">
              <a:extLst>
                <a:ext uri="{FF2B5EF4-FFF2-40B4-BE49-F238E27FC236}">
                  <a16:creationId xmlns="" xmlns:a16="http://schemas.microsoft.com/office/drawing/2014/main" id="{29822E34-DC78-400F-9C84-3B672C145E0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4245420E-F982-4DE0-B4CA-DFEB991A6894}"/>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FF015DBF-E2E1-4523-A2DB-BA9EB6BCF995}"/>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92165B18-E5B5-4F0B-9F66-783C15EEB175}"/>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6</a:t>
            </a:fld>
            <a:endParaRPr lang="en-US" altLang="en-US"/>
          </a:p>
        </p:txBody>
      </p:sp>
    </p:spTree>
    <p:extLst>
      <p:ext uri="{BB962C8B-B14F-4D97-AF65-F5344CB8AC3E}">
        <p14:creationId xmlns:p14="http://schemas.microsoft.com/office/powerpoint/2010/main" val="20667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58822943"/>
              </p:ext>
            </p:extLst>
          </p:nvPr>
        </p:nvGraphicFramePr>
        <p:xfrm>
          <a:off x="380998" y="914400"/>
          <a:ext cx="8610601" cy="4419600"/>
        </p:xfrm>
        <a:graphic>
          <a:graphicData uri="http://schemas.openxmlformats.org/drawingml/2006/table">
            <a:tbl>
              <a:tblPr/>
              <a:tblGrid>
                <a:gridCol w="2265948">
                  <a:extLst>
                    <a:ext uri="{9D8B030D-6E8A-4147-A177-3AD203B41FA5}">
                      <a16:colId xmlns="" xmlns:a16="http://schemas.microsoft.com/office/drawing/2014/main" val="20000"/>
                    </a:ext>
                  </a:extLst>
                </a:gridCol>
                <a:gridCol w="1903395">
                  <a:extLst>
                    <a:ext uri="{9D8B030D-6E8A-4147-A177-3AD203B41FA5}">
                      <a16:colId xmlns="" xmlns:a16="http://schemas.microsoft.com/office/drawing/2014/main" val="20001"/>
                    </a:ext>
                  </a:extLst>
                </a:gridCol>
                <a:gridCol w="4441258">
                  <a:extLst>
                    <a:ext uri="{9D8B030D-6E8A-4147-A177-3AD203B41FA5}">
                      <a16:colId xmlns="" xmlns:a16="http://schemas.microsoft.com/office/drawing/2014/main" val="20004"/>
                    </a:ext>
                  </a:extLst>
                </a:gridCol>
              </a:tblGrid>
              <a:tr h="61129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kumimoji="0" lang="en-ZA"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Effective information communication and technology systems which are supportive of the organization’s core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20540">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150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Review and revise ICT governance framework</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ICT governance framework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ICT governance framework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r h="2037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key ICT systems supporting the Authority’s business</a:t>
                      </a:r>
                      <a:endParaRPr lang="en-ZA" sz="1200" dirty="0">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key ICT system supporting the authority’s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Challenge: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ICT framework was approved by the Board on 27 March 2020 which caused delays in procuring the ICT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Corrective measure: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Procurement of ICT system will take place in 2020/21 financial year.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grpSp>
        <p:nvGrpSpPr>
          <p:cNvPr id="11" name="Group 6">
            <a:extLst>
              <a:ext uri="{FF2B5EF4-FFF2-40B4-BE49-F238E27FC236}">
                <a16:creationId xmlns="" xmlns:a16="http://schemas.microsoft.com/office/drawing/2014/main" id="{489FB4F6-053C-44B4-9114-2DD10F6AA99B}"/>
              </a:ext>
            </a:extLst>
          </p:cNvPr>
          <p:cNvGrpSpPr>
            <a:grpSpLocks/>
          </p:cNvGrpSpPr>
          <p:nvPr/>
        </p:nvGrpSpPr>
        <p:grpSpPr bwMode="auto">
          <a:xfrm>
            <a:off x="1143000" y="5835650"/>
            <a:ext cx="5778500" cy="215900"/>
            <a:chOff x="685800" y="6400800"/>
            <a:chExt cx="5778500" cy="215900"/>
          </a:xfrm>
        </p:grpSpPr>
        <p:sp>
          <p:nvSpPr>
            <p:cNvPr id="12" name="Rectangle 463">
              <a:extLst>
                <a:ext uri="{FF2B5EF4-FFF2-40B4-BE49-F238E27FC236}">
                  <a16:creationId xmlns="" xmlns:a16="http://schemas.microsoft.com/office/drawing/2014/main" id="{2BD6DE86-8674-4A89-BD46-BE4CB793823E}"/>
                </a:ext>
              </a:extLst>
            </p:cNvPr>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13" name="Rectangle 464">
              <a:extLst>
                <a:ext uri="{FF2B5EF4-FFF2-40B4-BE49-F238E27FC236}">
                  <a16:creationId xmlns="" xmlns:a16="http://schemas.microsoft.com/office/drawing/2014/main" id="{8A146C1B-0E17-40EE-9839-D46BD3EF33C3}"/>
                </a:ext>
              </a:extLst>
            </p:cNvPr>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14" name="Rectangle 465">
              <a:extLst>
                <a:ext uri="{FF2B5EF4-FFF2-40B4-BE49-F238E27FC236}">
                  <a16:creationId xmlns="" xmlns:a16="http://schemas.microsoft.com/office/drawing/2014/main" id="{51D3652C-50B3-4584-A74D-A0523C3C02EC}"/>
                </a:ext>
              </a:extLst>
            </p:cNvPr>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5" name="Rectangle 465">
              <a:extLst>
                <a:ext uri="{FF2B5EF4-FFF2-40B4-BE49-F238E27FC236}">
                  <a16:creationId xmlns="" xmlns:a16="http://schemas.microsoft.com/office/drawing/2014/main" id="{7423891D-8402-478E-B046-081C048C6B11}"/>
                </a:ext>
              </a:extLst>
            </p:cNvPr>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7</a:t>
            </a:fld>
            <a:endParaRPr lang="en-US" altLang="en-US"/>
          </a:p>
        </p:txBody>
      </p:sp>
    </p:spTree>
    <p:extLst>
      <p:ext uri="{BB962C8B-B14F-4D97-AF65-F5344CB8AC3E}">
        <p14:creationId xmlns:p14="http://schemas.microsoft.com/office/powerpoint/2010/main" val="100133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30141880"/>
              </p:ext>
            </p:extLst>
          </p:nvPr>
        </p:nvGraphicFramePr>
        <p:xfrm>
          <a:off x="152400" y="761999"/>
          <a:ext cx="8686799" cy="4617255"/>
        </p:xfrm>
        <a:graphic>
          <a:graphicData uri="http://schemas.openxmlformats.org/drawingml/2006/table">
            <a:tbl>
              <a:tblPr/>
              <a:tblGrid>
                <a:gridCol w="2285999">
                  <a:extLst>
                    <a:ext uri="{9D8B030D-6E8A-4147-A177-3AD203B41FA5}">
                      <a16:colId xmlns="" xmlns:a16="http://schemas.microsoft.com/office/drawing/2014/main" val="20000"/>
                    </a:ext>
                  </a:extLst>
                </a:gridCol>
                <a:gridCol w="1920240">
                  <a:extLst>
                    <a:ext uri="{9D8B030D-6E8A-4147-A177-3AD203B41FA5}">
                      <a16:colId xmlns="" xmlns:a16="http://schemas.microsoft.com/office/drawing/2014/main" val="20001"/>
                    </a:ext>
                  </a:extLst>
                </a:gridCol>
                <a:gridCol w="4480560">
                  <a:extLst>
                    <a:ext uri="{9D8B030D-6E8A-4147-A177-3AD203B41FA5}">
                      <a16:colId xmlns="" xmlns:a16="http://schemas.microsoft.com/office/drawing/2014/main" val="20004"/>
                    </a:ext>
                  </a:extLst>
                </a:gridCol>
              </a:tblGrid>
              <a:tr h="309820">
                <a:tc gridSpan="3">
                  <a:txBody>
                    <a:bodyPr/>
                    <a:lstStyle/>
                    <a:p>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lang="en-US" sz="1200" b="1" dirty="0">
                          <a:solidFill>
                            <a:schemeClr val="bg1"/>
                          </a:solidFill>
                          <a:latin typeface="Arial" panose="020B0604020202020204" pitchFamily="34" charset="0"/>
                          <a:cs typeface="Arial" panose="020B0604020202020204" pitchFamily="34" charset="0"/>
                        </a:rPr>
                        <a:t>: Improved stakeholder relations and cooperation</a:t>
                      </a:r>
                      <a:endParaRPr lang="en-ZA" sz="1200" b="1" dirty="0">
                        <a:solidFill>
                          <a:schemeClr val="bg1"/>
                        </a:solidFill>
                        <a:latin typeface="Arial" panose="020B0604020202020204" pitchFamily="34" charset="0"/>
                        <a:cs typeface="Arial" panose="020B0604020202020204" pitchFamily="34" charset="0"/>
                      </a:endParaRPr>
                    </a:p>
                    <a:p>
                      <a:endParaRPr lang="en-ZA" sz="1200" b="1" dirty="0">
                        <a:solidFill>
                          <a:schemeClr val="bg1"/>
                        </a:solidFill>
                        <a:latin typeface="Arial" panose="020B0604020202020204" pitchFamily="34" charset="0"/>
                        <a:cs typeface="Arial" panose="020B0604020202020204" pitchFamily="34" charset="0"/>
                      </a:endParaRPr>
                    </a:p>
                    <a:p>
                      <a:endParaRPr lang="en-ZA" sz="1200" b="1" dirty="0">
                        <a:solidFill>
                          <a:schemeClr val="bg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567403">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622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chemeClr val="tx1"/>
                          </a:solidFill>
                          <a:effectLst/>
                          <a:uFillTx/>
                          <a:latin typeface="Arial" panose="020B0604020202020204" pitchFamily="34" charset="0"/>
                          <a:ea typeface="Arial"/>
                          <a:cs typeface="Arial" panose="020B0604020202020204" pitchFamily="34" charset="0"/>
                          <a:sym typeface="Arial"/>
                        </a:rPr>
                        <a:t>Percentage of new independent research proposals approved that relate to management</a:t>
                      </a:r>
                      <a:endParaRPr lang="en-ZA" sz="1200" dirty="0">
                        <a:solidFill>
                          <a:schemeClr val="tx1"/>
                        </a:solidFill>
                        <a:latin typeface="Arial" panose="020B0604020202020204" pitchFamily="34" charset="0"/>
                        <a:ea typeface="Arial Narrow"/>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8/9*100 = 88%</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Excess research application proposals that relate to management received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7966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Park monitoring programme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Reports completed for each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dirty="0">
                          <a:effectLst/>
                          <a:latin typeface="Arial" panose="020B0604020202020204" pitchFamily="34" charset="0"/>
                          <a:ea typeface="Arial" panose="020B0604020202020204" pitchFamily="34" charset="0"/>
                          <a:cs typeface="Arial" panose="020B0604020202020204" pitchFamily="34" charset="0"/>
                        </a:rPr>
                        <a:t>Reports completed for each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7966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System for sharing knowledge &amp; research implemented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Quarterly reports distributed to managers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Quarterly reports distributed to managers</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8105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plans approved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bl>
          </a:graphicData>
        </a:graphic>
      </p:graphicFrame>
      <p:grpSp>
        <p:nvGrpSpPr>
          <p:cNvPr id="5" name="Group 6"/>
          <p:cNvGrpSpPr>
            <a:grpSpLocks/>
          </p:cNvGrpSpPr>
          <p:nvPr/>
        </p:nvGrpSpPr>
        <p:grpSpPr bwMode="auto">
          <a:xfrm>
            <a:off x="1066800" y="5943600"/>
            <a:ext cx="5778500" cy="257747"/>
            <a:chOff x="685800" y="6400800"/>
            <a:chExt cx="5778500" cy="257747"/>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42647"/>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8</a:t>
            </a:fld>
            <a:endParaRPr lang="en-US" altLang="en-US"/>
          </a:p>
        </p:txBody>
      </p:sp>
    </p:spTree>
    <p:extLst>
      <p:ext uri="{BB962C8B-B14F-4D97-AF65-F5344CB8AC3E}">
        <p14:creationId xmlns:p14="http://schemas.microsoft.com/office/powerpoint/2010/main" val="250087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1 : CORPORATE SUPPORT SERVICES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52509575"/>
              </p:ext>
            </p:extLst>
          </p:nvPr>
        </p:nvGraphicFramePr>
        <p:xfrm>
          <a:off x="152400" y="762000"/>
          <a:ext cx="8839198" cy="4267200"/>
        </p:xfrm>
        <a:graphic>
          <a:graphicData uri="http://schemas.openxmlformats.org/drawingml/2006/table">
            <a:tbl>
              <a:tblPr/>
              <a:tblGrid>
                <a:gridCol w="2326104">
                  <a:extLst>
                    <a:ext uri="{9D8B030D-6E8A-4147-A177-3AD203B41FA5}">
                      <a16:colId xmlns="" xmlns:a16="http://schemas.microsoft.com/office/drawing/2014/main" val="20000"/>
                    </a:ext>
                  </a:extLst>
                </a:gridCol>
                <a:gridCol w="1953928">
                  <a:extLst>
                    <a:ext uri="{9D8B030D-6E8A-4147-A177-3AD203B41FA5}">
                      <a16:colId xmlns="" xmlns:a16="http://schemas.microsoft.com/office/drawing/2014/main" val="20001"/>
                    </a:ext>
                  </a:extLst>
                </a:gridCol>
                <a:gridCol w="4559166">
                  <a:extLst>
                    <a:ext uri="{9D8B030D-6E8A-4147-A177-3AD203B41FA5}">
                      <a16:colId xmlns="" xmlns:a16="http://schemas.microsoft.com/office/drawing/2014/main" val="20004"/>
                    </a:ext>
                  </a:extLst>
                </a:gridCol>
              </a:tblGrid>
              <a:tr h="605997">
                <a:tc gridSpan="3">
                  <a:txBody>
                    <a:bodyPr/>
                    <a:lstStyle/>
                    <a:p>
                      <a:r>
                        <a:rPr lang="en-ZA" sz="1200" b="1" kern="1200" noProof="0" dirty="0">
                          <a:solidFill>
                            <a:schemeClr val="bg1"/>
                          </a:solidFill>
                          <a:effectLst/>
                          <a:latin typeface="Arial" panose="020B0604020202020204" pitchFamily="34" charset="0"/>
                          <a:ea typeface="+mn-ea"/>
                          <a:cs typeface="Arial" panose="020B0604020202020204" pitchFamily="34" charset="0"/>
                        </a:rPr>
                        <a:t>Strategic Objective: </a:t>
                      </a:r>
                      <a:r>
                        <a:rPr lang="en-US" sz="1200" b="1" dirty="0">
                          <a:solidFill>
                            <a:schemeClr val="bg1"/>
                          </a:solidFill>
                          <a:latin typeface="Arial" panose="020B0604020202020204" pitchFamily="34" charset="0"/>
                          <a:cs typeface="Arial" panose="020B0604020202020204" pitchFamily="34" charset="0"/>
                        </a:rPr>
                        <a:t>: Improved stakeholder relations and cooperation</a:t>
                      </a:r>
                    </a:p>
                    <a:p>
                      <a:endParaRPr lang="en-US" sz="1200" b="1" dirty="0">
                        <a:solidFill>
                          <a:schemeClr val="bg1"/>
                        </a:solidFill>
                        <a:latin typeface="Arial" panose="020B0604020202020204" pitchFamily="34" charset="0"/>
                        <a:cs typeface="Arial" panose="020B0604020202020204" pitchFamily="34" charset="0"/>
                      </a:endParaRPr>
                    </a:p>
                    <a:p>
                      <a:endParaRPr lang="en-ZA" sz="1200" b="1" dirty="0">
                        <a:solidFill>
                          <a:schemeClr val="bg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sz="1300" dirty="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0"/>
                  </a:ext>
                </a:extLst>
              </a:tr>
              <a:tr h="693687">
                <a:tc>
                  <a:txBody>
                    <a:bodyPr/>
                    <a:lstStyle/>
                    <a:p>
                      <a:pPr algn="ctr">
                        <a:spcAft>
                          <a:spcPts val="0"/>
                        </a:spcAft>
                      </a:pPr>
                      <a:r>
                        <a:rPr lang="en-ZA" sz="1200" b="1" kern="1200" dirty="0">
                          <a:solidFill>
                            <a:schemeClr val="bg1"/>
                          </a:solidFill>
                          <a:effectLst/>
                          <a:latin typeface="Arial" panose="020B0604020202020204" pitchFamily="34" charset="0"/>
                          <a:ea typeface="+mn-ea"/>
                          <a:cs typeface="Arial" panose="020B0604020202020204" pitchFamily="34" charset="0"/>
                        </a:rPr>
                        <a:t>Output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Arial" panose="020B060402020202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200" b="1" kern="1200" dirty="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19534">
                <a:tc>
                  <a:txBody>
                    <a:bodyPr/>
                    <a:lstStyle/>
                    <a:p>
                      <a:pPr>
                        <a:lnSpc>
                          <a:spcPct val="107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Five Year Communication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Strategy developed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Marketing plan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Marketing plan developed and approved</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2"/>
                  </a:ext>
                </a:extLst>
              </a:tr>
              <a:tr h="973991">
                <a:tc>
                  <a:txBody>
                    <a:bodyPr/>
                    <a:lstStyle/>
                    <a:p>
                      <a:pPr marL="0" marR="0" indent="0" algn="l" defTabSz="914400" rtl="0" latinLnBrk="0">
                        <a:lnSpc>
                          <a:spcPct val="100000"/>
                        </a:lnSpc>
                        <a:spcBef>
                          <a:spcPts val="0"/>
                        </a:spcBef>
                        <a:spcAft>
                          <a:spcPts val="0"/>
                        </a:spcAft>
                        <a:buClrTx/>
                        <a:buSzTx/>
                        <a:buFontTx/>
                        <a:buNone/>
                        <a:tabLst/>
                        <a:defRPr sz="1800"/>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communication plan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communication plan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Annual communication plan implemented</a:t>
                      </a:r>
                      <a:endPar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Narrow"/>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r h="973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rPr>
                        <a:t>Number of stakeholder engagements conducted</a:t>
                      </a:r>
                      <a:endParaRPr lang="en-ZA" sz="1200" b="0" i="0" u="none" strike="noStrike" cap="none" spc="0" baseline="0" dirty="0">
                        <a:solidFill>
                          <a:srgbClr val="000000"/>
                        </a:solidFill>
                        <a:effectLst/>
                        <a:uFillTx/>
                        <a:latin typeface="Arial" panose="020B0604020202020204" pitchFamily="34" charset="0"/>
                        <a:ea typeface="Arial"/>
                        <a:cs typeface="Arial" panose="020B0604020202020204" pitchFamily="34" charset="0"/>
                        <a:sym typeface="Arial"/>
                      </a:endParaRP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ZA" sz="1200" b="0" kern="1200" dirty="0">
                          <a:solidFill>
                            <a:schemeClr val="tx1"/>
                          </a:solidFill>
                          <a:effectLst/>
                          <a:latin typeface="Arial" panose="020B0604020202020204" pitchFamily="34" charset="0"/>
                          <a:ea typeface="+mn-ea"/>
                          <a:cs typeface="Arial" panose="020B0604020202020204" pitchFamily="34" charset="0"/>
                        </a:rPr>
                        <a:t>123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bl>
          </a:graphicData>
        </a:graphic>
      </p:graphicFrame>
      <p:grpSp>
        <p:nvGrpSpPr>
          <p:cNvPr id="5" name="Group 6"/>
          <p:cNvGrpSpPr>
            <a:grpSpLocks/>
          </p:cNvGrpSpPr>
          <p:nvPr/>
        </p:nvGrpSpPr>
        <p:grpSpPr bwMode="auto">
          <a:xfrm>
            <a:off x="1143000" y="5715000"/>
            <a:ext cx="5854700" cy="254000"/>
            <a:chOff x="685800" y="6400800"/>
            <a:chExt cx="5854700" cy="2540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324600" y="64389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
        <p:nvSpPr>
          <p:cNvPr id="3" name="Slide Number Placeholder 2"/>
          <p:cNvSpPr>
            <a:spLocks noGrp="1"/>
          </p:cNvSpPr>
          <p:nvPr>
            <p:ph type="sldNum" sz="quarter" idx="12"/>
          </p:nvPr>
        </p:nvSpPr>
        <p:spPr/>
        <p:txBody>
          <a:bodyPr/>
          <a:lstStyle/>
          <a:p>
            <a:fld id="{DF053C5C-E94E-4056-B424-332B4E0ABEEC}" type="slidenum">
              <a:rPr lang="en-US" altLang="en-US" smtClean="0"/>
              <a:pPr/>
              <a:t>9</a:t>
            </a:fld>
            <a:endParaRPr lang="en-US" altLang="en-US"/>
          </a:p>
        </p:txBody>
      </p:sp>
    </p:spTree>
    <p:extLst>
      <p:ext uri="{BB962C8B-B14F-4D97-AF65-F5344CB8AC3E}">
        <p14:creationId xmlns:p14="http://schemas.microsoft.com/office/powerpoint/2010/main" val="32812594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TotalTime>
  <Words>3425</Words>
  <Application>Microsoft Office PowerPoint</Application>
  <PresentationFormat>On-screen Show (4:3)</PresentationFormat>
  <Paragraphs>818</Paragraphs>
  <Slides>36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Arial Black</vt:lpstr>
      <vt:lpstr>Arial Narrow</vt:lpstr>
      <vt:lpstr>Calibri</vt:lpstr>
      <vt:lpstr>Times New Roman</vt:lpstr>
      <vt:lpstr>Wingdings</vt:lpstr>
      <vt:lpstr>Default Design</vt:lpstr>
      <vt:lpstr>1_Default Design</vt:lpstr>
      <vt:lpstr>8_Office Theme</vt:lpstr>
      <vt:lpstr>PowerPoint Presentation</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PROGRAMME 1 : CORPORATE SUPPORT SERVICES</vt:lpstr>
      <vt:lpstr>OVERALL SUMMARY OF 2019/20 PROGRAMME ANNUAL PERFORMANCE </vt:lpstr>
      <vt:lpstr>PROGRAMME 2 : BIODIVERSITY CONSERVATION</vt:lpstr>
      <vt:lpstr>PROGRAMME 2 : BIODIVERSITY CONSERVATION</vt:lpstr>
      <vt:lpstr>PROGRAMME 2 : BIODIVERSITY CONSERVATION</vt:lpstr>
      <vt:lpstr>OVERALL SUMMARY OF 2019/20 PROGRAMME  ANNUAL PERFORMANCE </vt:lpstr>
      <vt:lpstr>PROGRAMME 3 : TOURISM AND BUSINESS DEVELOPMENT </vt:lpstr>
      <vt:lpstr>PROGRAMME 3 : TOURISM AND BUSINESS DEVELOPMENT</vt:lpstr>
      <vt:lpstr>PROGRAMME 3 : TOURISM AND BUSINESS DEVELOPMENT</vt:lpstr>
      <vt:lpstr>PROGRAMME 3 : TOURISM AND BUSINESS DEVELOPMENT</vt:lpstr>
      <vt:lpstr>PROGRAMME 3 : TOURISM AND BUSINESS DEVELOPMENT</vt:lpstr>
      <vt:lpstr>PROGRAMME 3 : TOURISM AND BUSINESS DEVELOPMENT</vt:lpstr>
      <vt:lpstr>ANNUAL SUMMARY OF 2019/20 PROGRAMME ANNUAL PERFORMANCE </vt:lpstr>
      <vt:lpstr>PROGRAMME 4: SOCIO-ECONOMIC ENVIRONMENT DEVELOPMENT</vt:lpstr>
      <vt:lpstr>PROGRAMME 4: SOCIO-ECONOMIC ENVIRONMENT DEVELOPMENT</vt:lpstr>
      <vt:lpstr>PROGRAMME 4: SOCIO-ECONOMIC ENVIRONMENT DEVELOPMENT</vt:lpstr>
      <vt:lpstr>PROGRAMME 4: SOCIO-ECONOMIC ENVIRONMENT DEVELOPMENT</vt:lpstr>
      <vt:lpstr>OVERALL SUMMARY OF 2019/20 PROGRAMME ANNUAL PERFORMANCE </vt:lpstr>
      <vt:lpstr>OVERALL SUMMARY OF 2019/20 ANNUAL ISIMANGALISO PERFORMANCE</vt:lpstr>
      <vt:lpstr>OVERALL SUMMARY OF 2019/20 ISIMANGALISO ANNUAL PERFORMANCE</vt:lpstr>
      <vt:lpstr>FINANCIAL  PERFORMANCE   AS AT 31 MARCH 2020</vt:lpstr>
      <vt:lpstr>SUMMARY OF FINANCIAL RESULTS: MARCH 2020 </vt:lpstr>
      <vt:lpstr>2019/20 Annual Financial Position </vt:lpstr>
      <vt:lpstr>SUMMARY OF FINANCIAL RESULTS: MARCH 2020 </vt:lpstr>
      <vt:lpstr>2019/20 Annual Financial Performance   (1) </vt:lpstr>
      <vt:lpstr>2019/20 Annual Financial Performance   (2) </vt:lpstr>
      <vt:lpstr>2019/20 Annual Financial Performance   (3) </vt:lpstr>
      <vt:lpstr>PowerPoint Presentation</vt:lpstr>
    </vt:vector>
  </TitlesOfParts>
  <Company>Enviromental Affairs and Tourism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Thembi Mahlangu</cp:lastModifiedBy>
  <cp:revision>1859</cp:revision>
  <cp:lastPrinted>2020-02-19T06:30:05Z</cp:lastPrinted>
  <dcterms:created xsi:type="dcterms:W3CDTF">2009-07-14T13:35:59Z</dcterms:created>
  <dcterms:modified xsi:type="dcterms:W3CDTF">2021-01-20T14:06:26Z</dcterms:modified>
</cp:coreProperties>
</file>