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sldIdLst>
    <p:sldId id="256" r:id="rId2"/>
    <p:sldId id="277" r:id="rId3"/>
    <p:sldId id="294" r:id="rId4"/>
    <p:sldId id="279" r:id="rId5"/>
    <p:sldId id="280" r:id="rId6"/>
    <p:sldId id="281" r:id="rId7"/>
    <p:sldId id="290" r:id="rId8"/>
    <p:sldId id="291" r:id="rId9"/>
    <p:sldId id="283" r:id="rId10"/>
    <p:sldId id="284" r:id="rId11"/>
    <p:sldId id="286" r:id="rId12"/>
    <p:sldId id="293" r:id="rId13"/>
    <p:sldId id="288" r:id="rId1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229" autoAdjust="0"/>
    <p:restoredTop sz="88599" autoAdjust="0"/>
  </p:normalViewPr>
  <p:slideViewPr>
    <p:cSldViewPr snapToGrid="0" snapToObjects="1">
      <p:cViewPr varScale="1">
        <p:scale>
          <a:sx n="64" d="100"/>
          <a:sy n="64" d="100"/>
        </p:scale>
        <p:origin x="-1122" y="-10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423C6-752A-4750-B977-65396D46682A}" type="datetimeFigureOut">
              <a:rPr lang="en-GB" smtClean="0"/>
              <a:pPr/>
              <a:t>26/01/2021</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5E636E-5096-4378-AE56-0D045EBDE46B}" type="slidenum">
              <a:rPr lang="en-GB" smtClean="0"/>
              <a:pPr/>
              <a:t>‹#›</a:t>
            </a:fld>
            <a:endParaRPr lang="en-GB"/>
          </a:p>
        </p:txBody>
      </p:sp>
    </p:spTree>
    <p:extLst>
      <p:ext uri="{BB962C8B-B14F-4D97-AF65-F5344CB8AC3E}">
        <p14:creationId xmlns:p14="http://schemas.microsoft.com/office/powerpoint/2010/main" xmlns="" val="114867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1</a:t>
            </a:fld>
            <a:endParaRPr lang="en-GB"/>
          </a:p>
        </p:txBody>
      </p:sp>
    </p:spTree>
    <p:extLst>
      <p:ext uri="{BB962C8B-B14F-4D97-AF65-F5344CB8AC3E}">
        <p14:creationId xmlns:p14="http://schemas.microsoft.com/office/powerpoint/2010/main" xmlns="" val="180114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555995-F14F-498E-8DF6-819440535EE7}"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B2992-7228-4E6E-8F12-3AB7DC497326}"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D4C552-6A5B-4BF1-BB55-2B7A7FF9C62A}"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2F1E1D-C516-4A49-A099-0CCB51BB930B}"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25E15-38DC-418C-B388-9DA420BC1D03}" type="datetime1">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E433E-9B5B-4F09-92D5-A0D66377F20D}"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D6E893-29D8-463B-8C06-58C06B15196D}" type="datetime1">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E7C2A7-1747-424D-ADA1-05BD21043047}" type="datetime1">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9DFC-5E16-4968-A00D-F46E8E375FEE}" type="datetime1">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001CF6-6DB6-4719-8042-A6D57C36E399}"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3FBB4-D9A2-44A7-81BA-394A1337B862}" type="datetime1">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F9801-F685-4BD3-95AB-768ABF9AD8A1}" type="datetime1">
              <a:rPr lang="en-US" smtClean="0"/>
              <a:pPr/>
              <a:t>1/26/2021</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3" y="6038057"/>
            <a:ext cx="9574580" cy="634206"/>
          </a:xfrm>
        </p:spPr>
        <p:txBody>
          <a:bodyPr>
            <a:normAutofit fontScale="85000" lnSpcReduction="10000"/>
          </a:bodyPr>
          <a:lstStyle/>
          <a:p>
            <a:r>
              <a:rPr lang="en-US" sz="1800" dirty="0" smtClean="0"/>
              <a:t>APPOINTMENT OF COMMISSIONERS TO THE SOUTH AFRICAN HUMAN RIGHTS COMMISSION</a:t>
            </a:r>
          </a:p>
          <a:p>
            <a:r>
              <a:rPr lang="en-US" sz="1800" dirty="0" smtClean="0"/>
              <a:t>								Date:03 NOVEMBER 2020.</a:t>
            </a:r>
            <a:endParaRPr lang="en-US" sz="1800" b="1" dirty="0">
              <a:latin typeface="Arial" charset="0"/>
              <a:ea typeface="Arial" charset="0"/>
              <a:cs typeface="Arial" charset="0"/>
            </a:endParaRPr>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6</a:t>
            </a:r>
            <a:r>
              <a:rPr lang="en-ZA" b="1" dirty="0" smtClean="0"/>
              <a:t>. APPOINTMENT PROCESS</a:t>
            </a:r>
            <a:endParaRPr lang="en-ZA" b="1" dirty="0"/>
          </a:p>
        </p:txBody>
      </p:sp>
      <p:sp>
        <p:nvSpPr>
          <p:cNvPr id="3" name="Content Placeholder 2"/>
          <p:cNvSpPr>
            <a:spLocks noGrp="1"/>
          </p:cNvSpPr>
          <p:nvPr>
            <p:ph idx="1"/>
          </p:nvPr>
        </p:nvSpPr>
        <p:spPr>
          <a:xfrm>
            <a:off x="681038" y="1576552"/>
            <a:ext cx="8543925" cy="4600411"/>
          </a:xfrm>
        </p:spPr>
        <p:txBody>
          <a:bodyPr>
            <a:normAutofit/>
          </a:bodyPr>
          <a:lstStyle/>
          <a:p>
            <a:pPr algn="just"/>
            <a:r>
              <a:rPr lang="en-ZA" dirty="0"/>
              <a:t>Section 193(4) of the Constitution provides that the President, on the recommendation of the National Assembly, must appoint the members of the South African Human Rights Commission. </a:t>
            </a:r>
          </a:p>
          <a:p>
            <a:pPr marL="0" indent="0" algn="just">
              <a:buNone/>
            </a:pPr>
            <a:endParaRPr lang="en-ZA" dirty="0"/>
          </a:p>
          <a:p>
            <a:pPr algn="just"/>
            <a:r>
              <a:rPr lang="en-ZA" dirty="0" smtClean="0"/>
              <a:t>Section </a:t>
            </a:r>
            <a:r>
              <a:rPr lang="en-ZA" dirty="0"/>
              <a:t>193(5) of the Constitution provides that National Assembly must recommend persons:</a:t>
            </a:r>
          </a:p>
          <a:p>
            <a:pPr lvl="1" algn="just">
              <a:buFont typeface="Wingdings" panose="05000000000000000000" pitchFamily="2" charset="2"/>
              <a:buChar char="Ø"/>
            </a:pPr>
            <a:r>
              <a:rPr lang="en-ZA" sz="2800" dirty="0"/>
              <a:t>nominated by a </a:t>
            </a:r>
            <a:r>
              <a:rPr lang="en-ZA" sz="2800" dirty="0" smtClean="0"/>
              <a:t>multi-party committee </a:t>
            </a:r>
            <a:r>
              <a:rPr lang="en-ZA" sz="2800" dirty="0"/>
              <a:t>of the </a:t>
            </a:r>
            <a:r>
              <a:rPr lang="en-ZA" sz="2800" dirty="0" smtClean="0"/>
              <a:t>Assembly; </a:t>
            </a:r>
            <a:r>
              <a:rPr lang="en-ZA" sz="2800" dirty="0"/>
              <a:t>and</a:t>
            </a:r>
          </a:p>
          <a:p>
            <a:pPr lvl="1" algn="just">
              <a:buFont typeface="Wingdings" panose="05000000000000000000" pitchFamily="2" charset="2"/>
              <a:buChar char="Ø"/>
            </a:pPr>
            <a:r>
              <a:rPr lang="en-ZA" sz="2800" dirty="0"/>
              <a:t>approved by the Assembly by </a:t>
            </a:r>
            <a:r>
              <a:rPr lang="en-ZA" sz="2800" dirty="0" smtClean="0"/>
              <a:t>majority vote.</a:t>
            </a:r>
            <a:endParaRPr lang="en-ZA" sz="2800" dirty="0"/>
          </a:p>
          <a:p>
            <a:pPr>
              <a:buFont typeface="Wingdings" panose="05000000000000000000" pitchFamily="2" charset="2"/>
              <a:buChar char="Ø"/>
            </a:pPr>
            <a:endParaRPr lang="en-ZA" sz="2400" dirty="0"/>
          </a:p>
          <a:p>
            <a:endParaRPr lang="en-ZA"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a:p>
        </p:txBody>
      </p:sp>
    </p:spTree>
    <p:extLst>
      <p:ext uri="{BB962C8B-B14F-4D97-AF65-F5344CB8AC3E}">
        <p14:creationId xmlns:p14="http://schemas.microsoft.com/office/powerpoint/2010/main" xmlns="" val="3081243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6</a:t>
            </a:r>
            <a:r>
              <a:rPr lang="en-ZA" b="1" dirty="0" smtClean="0"/>
              <a:t>. APPOINTMENT PROCESS</a:t>
            </a:r>
            <a:endParaRPr lang="en-ZA" b="1" dirty="0"/>
          </a:p>
        </p:txBody>
      </p:sp>
      <p:sp>
        <p:nvSpPr>
          <p:cNvPr id="3" name="Content Placeholder 2"/>
          <p:cNvSpPr>
            <a:spLocks noGrp="1"/>
          </p:cNvSpPr>
          <p:nvPr>
            <p:ph idx="1"/>
          </p:nvPr>
        </p:nvSpPr>
        <p:spPr>
          <a:xfrm>
            <a:off x="681038" y="1576552"/>
            <a:ext cx="8543925" cy="4600411"/>
          </a:xfrm>
        </p:spPr>
        <p:txBody>
          <a:bodyPr>
            <a:normAutofit fontScale="92500" lnSpcReduction="10000"/>
          </a:bodyPr>
          <a:lstStyle/>
          <a:p>
            <a:pPr marL="457200" lvl="1" indent="0">
              <a:buNone/>
            </a:pPr>
            <a:endParaRPr lang="en-GB" dirty="0" smtClean="0"/>
          </a:p>
          <a:p>
            <a:pPr algn="just"/>
            <a:r>
              <a:rPr lang="en-GB" dirty="0" smtClean="0"/>
              <a:t>The commissioners are appointed </a:t>
            </a:r>
            <a:r>
              <a:rPr lang="en-GB" dirty="0"/>
              <a:t>for a period of not more than </a:t>
            </a:r>
            <a:r>
              <a:rPr lang="en-GB" dirty="0" smtClean="0"/>
              <a:t>seven years and are eligible </a:t>
            </a:r>
            <a:r>
              <a:rPr lang="en-GB" dirty="0"/>
              <a:t>for reappointment</a:t>
            </a:r>
            <a:r>
              <a:rPr lang="en-GB" dirty="0" smtClean="0"/>
              <a:t>. [section 5(2) and (4) of the Act]</a:t>
            </a:r>
          </a:p>
          <a:p>
            <a:pPr lvl="1" algn="just">
              <a:buFont typeface="Wingdings" panose="05000000000000000000" pitchFamily="2" charset="2"/>
              <a:buChar char="Ø"/>
            </a:pPr>
            <a:r>
              <a:rPr lang="en-GB" dirty="0" smtClean="0"/>
              <a:t>Notably Commissioner </a:t>
            </a:r>
            <a:r>
              <a:rPr lang="en-GB" dirty="0" err="1" smtClean="0"/>
              <a:t>Ameermia</a:t>
            </a:r>
            <a:r>
              <a:rPr lang="en-GB" dirty="0" smtClean="0"/>
              <a:t> is eligible for reappointment should he choose to make himself available.</a:t>
            </a:r>
            <a:endParaRPr lang="en-ZA" dirty="0"/>
          </a:p>
          <a:p>
            <a:pPr algn="just"/>
            <a:endParaRPr lang="en-ZA" sz="3200" dirty="0" smtClean="0"/>
          </a:p>
          <a:p>
            <a:pPr lvl="0" algn="just"/>
            <a:r>
              <a:rPr lang="en-ZA" dirty="0"/>
              <a:t>In the case of a vacancy in the office of a full-time commissioner, the President </a:t>
            </a:r>
            <a:r>
              <a:rPr lang="en-ZA" dirty="0" smtClean="0"/>
              <a:t>may, </a:t>
            </a:r>
            <a:r>
              <a:rPr lang="en-ZA" dirty="0"/>
              <a:t>on the recommendation of the National </a:t>
            </a:r>
            <a:r>
              <a:rPr lang="en-ZA" dirty="0" smtClean="0"/>
              <a:t>Assembly, appoint </a:t>
            </a:r>
            <a:r>
              <a:rPr lang="en-ZA" dirty="0"/>
              <a:t>a part-time commissioner for the unexpired portion of that part-time commissioner’s term of office</a:t>
            </a:r>
            <a:r>
              <a:rPr lang="en-ZA" i="1" dirty="0"/>
              <a:t>. </a:t>
            </a:r>
            <a:r>
              <a:rPr lang="en-ZA" dirty="0" smtClean="0"/>
              <a:t>[Section </a:t>
            </a:r>
            <a:r>
              <a:rPr lang="en-ZA" dirty="0"/>
              <a:t>5(3) of Act 40 of </a:t>
            </a:r>
            <a:r>
              <a:rPr lang="en-ZA" dirty="0" smtClean="0"/>
              <a:t>2013]</a:t>
            </a:r>
          </a:p>
          <a:p>
            <a:pPr lvl="1" algn="just">
              <a:buFont typeface="Wingdings" panose="05000000000000000000" pitchFamily="2" charset="2"/>
              <a:buChar char="Ø"/>
            </a:pPr>
            <a:r>
              <a:rPr lang="en-ZA" dirty="0" smtClean="0"/>
              <a:t>Both part-time </a:t>
            </a:r>
            <a:r>
              <a:rPr lang="en-ZA" dirty="0"/>
              <a:t>commissioners took up office on 3 January </a:t>
            </a:r>
            <a:r>
              <a:rPr lang="en-ZA" dirty="0" smtClean="0"/>
              <a:t>2017.</a:t>
            </a:r>
            <a:endParaRPr lang="en-ZA" dirty="0"/>
          </a:p>
          <a:p>
            <a:pPr marL="457200" lvl="1" indent="0">
              <a:buNone/>
            </a:pPr>
            <a:endParaRPr lang="en-ZA" dirty="0"/>
          </a:p>
          <a:p>
            <a:pPr marL="457200" lvl="1" indent="0">
              <a:buNone/>
            </a:pPr>
            <a:endParaRPr lang="en-ZA" sz="2800"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a:p>
        </p:txBody>
      </p:sp>
    </p:spTree>
    <p:extLst>
      <p:ext uri="{BB962C8B-B14F-4D97-AF65-F5344CB8AC3E}">
        <p14:creationId xmlns:p14="http://schemas.microsoft.com/office/powerpoint/2010/main" xmlns="" val="266175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7. DEPUTY CHAIRPERSON</a:t>
            </a:r>
            <a:endParaRPr lang="en-ZA" b="1" dirty="0"/>
          </a:p>
        </p:txBody>
      </p:sp>
      <p:sp>
        <p:nvSpPr>
          <p:cNvPr id="3" name="Content Placeholder 2"/>
          <p:cNvSpPr>
            <a:spLocks noGrp="1"/>
          </p:cNvSpPr>
          <p:nvPr>
            <p:ph idx="1"/>
          </p:nvPr>
        </p:nvSpPr>
        <p:spPr/>
        <p:txBody>
          <a:bodyPr>
            <a:normAutofit fontScale="92500" lnSpcReduction="10000"/>
          </a:bodyPr>
          <a:lstStyle/>
          <a:p>
            <a:pPr lvl="0" algn="just"/>
            <a:r>
              <a:rPr lang="en-ZA" dirty="0"/>
              <a:t>The President must, on the recommendation of the National Assembly, appoint a Chairperson a</a:t>
            </a:r>
            <a:r>
              <a:rPr lang="en-GB" dirty="0" err="1"/>
              <a:t>nd</a:t>
            </a:r>
            <a:r>
              <a:rPr lang="en-GB" dirty="0"/>
              <a:t> Deputy Chairperson of the Commission, respectively</a:t>
            </a:r>
            <a:r>
              <a:rPr lang="en-GB" dirty="0" smtClean="0"/>
              <a:t>. </a:t>
            </a:r>
            <a:r>
              <a:rPr lang="en-ZA" dirty="0" smtClean="0"/>
              <a:t>[Section </a:t>
            </a:r>
            <a:r>
              <a:rPr lang="en-ZA" dirty="0"/>
              <a:t>6(1) of Act 40 of </a:t>
            </a:r>
            <a:r>
              <a:rPr lang="en-ZA" dirty="0" smtClean="0"/>
              <a:t>2013]</a:t>
            </a:r>
            <a:endParaRPr lang="en-ZA" dirty="0"/>
          </a:p>
          <a:p>
            <a:pPr lvl="0" algn="just"/>
            <a:r>
              <a:rPr lang="en-GB" dirty="0" smtClean="0"/>
              <a:t>Notably</a:t>
            </a:r>
            <a:r>
              <a:rPr lang="en-GB" dirty="0"/>
              <a:t>, the Deputy Chairperson takes on the leadership of the Commission when the Chairperson of the Commission is absent or unable to perform their responsibilities for any reason</a:t>
            </a:r>
            <a:r>
              <a:rPr lang="en-GB" dirty="0" smtClean="0"/>
              <a:t>.</a:t>
            </a:r>
          </a:p>
          <a:p>
            <a:pPr algn="just"/>
            <a:r>
              <a:rPr lang="en-GB" dirty="0" smtClean="0"/>
              <a:t>The Chairperson of the Commission </a:t>
            </a:r>
            <a:r>
              <a:rPr lang="en-GB" dirty="0"/>
              <a:t>has highlighted that this position carries both programme </a:t>
            </a:r>
            <a:r>
              <a:rPr lang="en-GB" dirty="0" smtClean="0"/>
              <a:t>and </a:t>
            </a:r>
            <a:r>
              <a:rPr lang="en-GB" dirty="0"/>
              <a:t>administrative/management responsibilities</a:t>
            </a:r>
            <a:r>
              <a:rPr lang="en-GB" dirty="0" smtClean="0"/>
              <a:t>. (See letter dated 20 October 2020. </a:t>
            </a:r>
            <a:endParaRPr lang="en-GB" dirty="0"/>
          </a:p>
          <a:p>
            <a:pPr lvl="0"/>
            <a:endParaRPr lang="en-ZA" dirty="0"/>
          </a:p>
          <a:p>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12</a:t>
            </a:fld>
            <a:endParaRPr lang="en-US"/>
          </a:p>
        </p:txBody>
      </p:sp>
    </p:spTree>
    <p:extLst>
      <p:ext uri="{BB962C8B-B14F-4D97-AF65-F5344CB8AC3E}">
        <p14:creationId xmlns:p14="http://schemas.microsoft.com/office/powerpoint/2010/main" xmlns="" val="222134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20673"/>
            <a:ext cx="8543925" cy="1325563"/>
          </a:xfrm>
        </p:spPr>
        <p:txBody>
          <a:bodyPr/>
          <a:lstStyle/>
          <a:p>
            <a:r>
              <a:rPr lang="en-ZA" b="1" dirty="0"/>
              <a:t>8</a:t>
            </a:r>
            <a:r>
              <a:rPr lang="en-ZA" b="1" dirty="0" smtClean="0"/>
              <a:t>. CONSIDERATIONS</a:t>
            </a:r>
            <a:endParaRPr lang="en-ZA" b="1" dirty="0"/>
          </a:p>
        </p:txBody>
      </p:sp>
      <p:sp>
        <p:nvSpPr>
          <p:cNvPr id="3" name="Content Placeholder 2"/>
          <p:cNvSpPr>
            <a:spLocks noGrp="1"/>
          </p:cNvSpPr>
          <p:nvPr>
            <p:ph idx="1"/>
          </p:nvPr>
        </p:nvSpPr>
        <p:spPr>
          <a:xfrm>
            <a:off x="681038" y="1418897"/>
            <a:ext cx="8543925" cy="4758066"/>
          </a:xfrm>
        </p:spPr>
        <p:txBody>
          <a:bodyPr>
            <a:normAutofit fontScale="92500" lnSpcReduction="20000"/>
          </a:bodyPr>
          <a:lstStyle/>
          <a:p>
            <a:r>
              <a:rPr lang="en-US" dirty="0" smtClean="0"/>
              <a:t>There are 57 nominations/applications for the positions.</a:t>
            </a:r>
          </a:p>
          <a:p>
            <a:endParaRPr lang="en-US" dirty="0" smtClean="0"/>
          </a:p>
          <a:p>
            <a:r>
              <a:rPr lang="en-US" dirty="0" smtClean="0"/>
              <a:t>Committee </a:t>
            </a:r>
            <a:r>
              <a:rPr lang="en-US" dirty="0"/>
              <a:t>to decide on</a:t>
            </a:r>
            <a:r>
              <a:rPr lang="en-US" dirty="0" smtClean="0"/>
              <a:t>:</a:t>
            </a:r>
            <a:endParaRPr lang="en-US" dirty="0"/>
          </a:p>
          <a:p>
            <a:pPr marL="993775" lvl="1" indent="-536575">
              <a:buFont typeface="Wingdings" panose="05000000000000000000" pitchFamily="2" charset="2"/>
              <a:buChar char="Ø"/>
            </a:pPr>
            <a:r>
              <a:rPr lang="en-US" dirty="0" smtClean="0"/>
              <a:t>The </a:t>
            </a:r>
            <a:r>
              <a:rPr lang="en-US" dirty="0"/>
              <a:t>number of candidates to be </a:t>
            </a:r>
            <a:r>
              <a:rPr lang="en-US" dirty="0" smtClean="0"/>
              <a:t>shortlisted for the 2 positions bearing in mind that it must also make a recommendation for the position of Deputy Chairperson.</a:t>
            </a:r>
          </a:p>
          <a:p>
            <a:pPr marL="457200" lvl="1" indent="0">
              <a:buNone/>
            </a:pPr>
            <a:endParaRPr lang="en-US" dirty="0" smtClean="0"/>
          </a:p>
          <a:p>
            <a:pPr marL="993775" lvl="1" indent="-536575">
              <a:buFont typeface="Wingdings" panose="05000000000000000000" pitchFamily="2" charset="2"/>
              <a:buChar char="Ø"/>
            </a:pPr>
            <a:r>
              <a:rPr lang="en-US" dirty="0" smtClean="0"/>
              <a:t>Screening of candidates. When ? </a:t>
            </a:r>
            <a:r>
              <a:rPr lang="en-US" dirty="0"/>
              <a:t>How much time is needed?</a:t>
            </a:r>
          </a:p>
          <a:p>
            <a:pPr marL="993775" lvl="1" indent="-536575">
              <a:buFont typeface="Wingdings" panose="05000000000000000000" pitchFamily="2" charset="2"/>
              <a:buChar char="Ø"/>
            </a:pPr>
            <a:endParaRPr lang="en-US" dirty="0" smtClean="0"/>
          </a:p>
          <a:p>
            <a:pPr marL="993775" lvl="1" indent="-536575">
              <a:buFont typeface="Wingdings" panose="05000000000000000000" pitchFamily="2" charset="2"/>
              <a:buChar char="Ø"/>
            </a:pPr>
            <a:r>
              <a:rPr lang="en-US" dirty="0" smtClean="0"/>
              <a:t>Structure </a:t>
            </a:r>
            <a:r>
              <a:rPr lang="en-US" dirty="0"/>
              <a:t>and length of the </a:t>
            </a:r>
            <a:r>
              <a:rPr lang="en-US" dirty="0" smtClean="0"/>
              <a:t>interviews.</a:t>
            </a:r>
          </a:p>
          <a:p>
            <a:pPr marL="993775" lvl="1" indent="-536575">
              <a:buFont typeface="Wingdings" panose="05000000000000000000" pitchFamily="2" charset="2"/>
              <a:buChar char="Ø"/>
            </a:pPr>
            <a:endParaRPr lang="en-US" dirty="0" smtClean="0"/>
          </a:p>
          <a:p>
            <a:pPr marL="993775" lvl="1" indent="-536575">
              <a:buFont typeface="Wingdings" panose="05000000000000000000" pitchFamily="2" charset="2"/>
              <a:buChar char="Ø"/>
            </a:pPr>
            <a:r>
              <a:rPr lang="en-US" dirty="0" smtClean="0"/>
              <a:t>Interview questions.</a:t>
            </a:r>
          </a:p>
          <a:p>
            <a:pPr marL="993775" lvl="1" indent="-536575">
              <a:buFont typeface="Wingdings" panose="05000000000000000000" pitchFamily="2" charset="2"/>
              <a:buChar char="Ø"/>
            </a:pPr>
            <a:endParaRPr lang="en-US" dirty="0" smtClean="0"/>
          </a:p>
          <a:p>
            <a:pPr marL="993775" lvl="1" indent="-536575">
              <a:buFont typeface="Wingdings" panose="05000000000000000000" pitchFamily="2" charset="2"/>
              <a:buChar char="Ø"/>
            </a:pPr>
            <a:r>
              <a:rPr lang="en-US" dirty="0" smtClean="0"/>
              <a:t>Other?</a:t>
            </a:r>
            <a:endParaRPr lang="en-US" dirty="0"/>
          </a:p>
          <a:p>
            <a:pPr lvl="1"/>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13</a:t>
            </a:fld>
            <a:endParaRPr lang="en-US"/>
          </a:p>
        </p:txBody>
      </p:sp>
    </p:spTree>
    <p:extLst>
      <p:ext uri="{BB962C8B-B14F-4D97-AF65-F5344CB8AC3E}">
        <p14:creationId xmlns:p14="http://schemas.microsoft.com/office/powerpoint/2010/main" xmlns="" val="181335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649" y="1404259"/>
            <a:ext cx="9521737" cy="4791589"/>
          </a:xfrm>
        </p:spPr>
        <p:txBody>
          <a:bodyPr>
            <a:normAutofit fontScale="92500" lnSpcReduction="20000"/>
          </a:bodyPr>
          <a:lstStyle/>
          <a:p>
            <a:pPr marL="536575" indent="-441325" algn="just">
              <a:tabLst>
                <a:tab pos="536575" algn="l"/>
              </a:tabLst>
            </a:pPr>
            <a:r>
              <a:rPr lang="en-ZA" dirty="0" smtClean="0"/>
              <a:t>The Chairperson </a:t>
            </a:r>
            <a:r>
              <a:rPr lang="en-ZA" dirty="0"/>
              <a:t>of the South African Human Rights </a:t>
            </a:r>
            <a:r>
              <a:rPr lang="en-ZA" dirty="0" smtClean="0"/>
              <a:t>Commission wrote to Parliament alerting it to an imminent </a:t>
            </a:r>
            <a:r>
              <a:rPr lang="en-ZA" dirty="0"/>
              <a:t>vacancy </a:t>
            </a:r>
            <a:r>
              <a:rPr lang="en-ZA" dirty="0" smtClean="0"/>
              <a:t>that will occur when </a:t>
            </a:r>
            <a:r>
              <a:rPr lang="en-ZA" dirty="0"/>
              <a:t>Adv. </a:t>
            </a:r>
            <a:r>
              <a:rPr lang="en-ZA" dirty="0" err="1"/>
              <a:t>Ameermia’s</a:t>
            </a:r>
            <a:r>
              <a:rPr lang="en-ZA" dirty="0"/>
              <a:t> term of office expires on </a:t>
            </a:r>
            <a:r>
              <a:rPr lang="en-ZA" dirty="0" smtClean="0"/>
              <a:t>1 </a:t>
            </a:r>
            <a:r>
              <a:rPr lang="en-ZA" dirty="0"/>
              <a:t>February 2021. </a:t>
            </a:r>
            <a:endParaRPr lang="en-ZA" dirty="0" smtClean="0"/>
          </a:p>
          <a:p>
            <a:pPr marL="536575" indent="-441325" algn="just">
              <a:tabLst>
                <a:tab pos="536575" algn="l"/>
              </a:tabLst>
            </a:pPr>
            <a:endParaRPr lang="en-ZA" dirty="0"/>
          </a:p>
          <a:p>
            <a:pPr marL="536575" indent="-441325" algn="just">
              <a:tabLst>
                <a:tab pos="536575" algn="l"/>
              </a:tabLst>
            </a:pPr>
            <a:r>
              <a:rPr lang="en-ZA" dirty="0" smtClean="0"/>
              <a:t>In a further letter, dated 2O October 2020, the Committee was informed of the vacancy that has arisen as a result of the passing of the Deputy Chairperson, Commissioner Priscilla Jana.</a:t>
            </a:r>
          </a:p>
          <a:p>
            <a:pPr marL="95250" indent="0" algn="just">
              <a:buNone/>
              <a:tabLst>
                <a:tab pos="536575" algn="l"/>
              </a:tabLst>
            </a:pPr>
            <a:endParaRPr lang="en-ZA" dirty="0" smtClean="0"/>
          </a:p>
          <a:p>
            <a:pPr marL="536575" indent="-441325" algn="just">
              <a:tabLst>
                <a:tab pos="536575" algn="l"/>
              </a:tabLst>
            </a:pPr>
            <a:r>
              <a:rPr lang="en-ZA" dirty="0" smtClean="0"/>
              <a:t>Both letters request that the vacancies be filled as soon as possible and that, in filling, the position, the National Assembly may wish to take into account the gender and age composition of the Commission. The second letter provides further details of the expectations of a commissioner and Deputy Chairperson in fulfilling their respective roles.</a:t>
            </a:r>
          </a:p>
          <a:p>
            <a:pPr marL="536575" indent="-441325" algn="just">
              <a:tabLst>
                <a:tab pos="536575" algn="l"/>
              </a:tabLst>
            </a:pPr>
            <a:endParaRPr lang="en-ZA" dirty="0" smtClean="0"/>
          </a:p>
          <a:p>
            <a:pPr marL="95250" indent="0">
              <a:buNone/>
              <a:tabLst>
                <a:tab pos="536575" algn="l"/>
              </a:tabLst>
            </a:pPr>
            <a:endParaRPr lang="en-ZA" dirty="0" smtClean="0"/>
          </a:p>
          <a:p>
            <a:pPr marL="536575" indent="-441325">
              <a:tabLst>
                <a:tab pos="536575" algn="l"/>
              </a:tabLst>
            </a:pPr>
            <a:endParaRPr lang="en-ZA" dirty="0"/>
          </a:p>
          <a:p>
            <a:pPr marL="536575" indent="-441325">
              <a:tabLst>
                <a:tab pos="536575" algn="l"/>
              </a:tabLst>
            </a:pPr>
            <a:endParaRPr lang="en-ZA" dirty="0" smtClean="0"/>
          </a:p>
          <a:p>
            <a:endParaRPr lang="en-ZA" dirty="0"/>
          </a:p>
          <a:p>
            <a:endParaRPr lang="en-ZA" dirty="0"/>
          </a:p>
          <a:p>
            <a:endParaRPr lang="en-GB" sz="18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a:p>
        </p:txBody>
      </p:sp>
      <p:sp>
        <p:nvSpPr>
          <p:cNvPr id="5" name="Title 1"/>
          <p:cNvSpPr>
            <a:spLocks noGrp="1"/>
          </p:cNvSpPr>
          <p:nvPr>
            <p:ph type="title"/>
          </p:nvPr>
        </p:nvSpPr>
        <p:spPr>
          <a:xfrm>
            <a:off x="409902" y="230373"/>
            <a:ext cx="8134023" cy="1325563"/>
          </a:xfrm>
        </p:spPr>
        <p:txBody>
          <a:bodyPr>
            <a:noAutofit/>
          </a:bodyPr>
          <a:lstStyle/>
          <a:p>
            <a:r>
              <a:rPr lang="en-GB" sz="3600" b="1" dirty="0" smtClean="0"/>
              <a:t>1. CONTEXT</a:t>
            </a:r>
            <a:endParaRPr lang="en-GB" sz="3600" b="1" dirty="0"/>
          </a:p>
        </p:txBody>
      </p:sp>
    </p:spTree>
    <p:extLst>
      <p:ext uri="{BB962C8B-B14F-4D97-AF65-F5344CB8AC3E}">
        <p14:creationId xmlns:p14="http://schemas.microsoft.com/office/powerpoint/2010/main" xmlns="" val="3666736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649" y="1404259"/>
            <a:ext cx="9521737" cy="4791589"/>
          </a:xfrm>
        </p:spPr>
        <p:txBody>
          <a:bodyPr>
            <a:normAutofit/>
          </a:bodyPr>
          <a:lstStyle/>
          <a:p>
            <a:pPr marL="536575" indent="-441325" algn="just">
              <a:tabLst>
                <a:tab pos="536575" algn="l"/>
              </a:tabLst>
            </a:pPr>
            <a:r>
              <a:rPr lang="en-ZA" dirty="0" smtClean="0"/>
              <a:t>Both letters request that the vacancies be filled as soon as possible and that, in filling, the position, the National Assembly may wish to take into account the gender and age composition of the Commission. </a:t>
            </a:r>
          </a:p>
          <a:p>
            <a:pPr marL="536575" indent="-441325" algn="just">
              <a:tabLst>
                <a:tab pos="536575" algn="l"/>
              </a:tabLst>
            </a:pPr>
            <a:r>
              <a:rPr lang="en-ZA" dirty="0" smtClean="0"/>
              <a:t>The second letter provides further details of the expectations of a commissioner and Deputy Chairperson in fulfilling their respective roles.</a:t>
            </a:r>
          </a:p>
          <a:p>
            <a:pPr marL="536575" indent="-441325" algn="just">
              <a:tabLst>
                <a:tab pos="536575" algn="l"/>
              </a:tabLst>
            </a:pPr>
            <a:endParaRPr lang="en-ZA" dirty="0" smtClean="0"/>
          </a:p>
          <a:p>
            <a:pPr marL="536575" indent="-441325" algn="just">
              <a:tabLst>
                <a:tab pos="536575" algn="l"/>
              </a:tabLst>
            </a:pPr>
            <a:endParaRPr lang="en-ZA" dirty="0" smtClean="0"/>
          </a:p>
          <a:p>
            <a:pPr marL="95250" indent="0">
              <a:buNone/>
              <a:tabLst>
                <a:tab pos="536575" algn="l"/>
              </a:tabLst>
            </a:pPr>
            <a:endParaRPr lang="en-ZA" dirty="0" smtClean="0"/>
          </a:p>
          <a:p>
            <a:pPr marL="536575" indent="-441325">
              <a:tabLst>
                <a:tab pos="536575" algn="l"/>
              </a:tabLst>
            </a:pPr>
            <a:endParaRPr lang="en-ZA" dirty="0"/>
          </a:p>
          <a:p>
            <a:pPr marL="536575" indent="-441325">
              <a:tabLst>
                <a:tab pos="536575" algn="l"/>
              </a:tabLst>
            </a:pPr>
            <a:endParaRPr lang="en-ZA" dirty="0" smtClean="0"/>
          </a:p>
          <a:p>
            <a:endParaRPr lang="en-ZA" dirty="0"/>
          </a:p>
          <a:p>
            <a:endParaRPr lang="en-ZA" dirty="0"/>
          </a:p>
          <a:p>
            <a:endParaRPr lang="en-GB" sz="18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a:p>
        </p:txBody>
      </p:sp>
      <p:sp>
        <p:nvSpPr>
          <p:cNvPr id="5" name="Title 1"/>
          <p:cNvSpPr>
            <a:spLocks noGrp="1"/>
          </p:cNvSpPr>
          <p:nvPr>
            <p:ph type="title"/>
          </p:nvPr>
        </p:nvSpPr>
        <p:spPr>
          <a:xfrm>
            <a:off x="409902" y="230373"/>
            <a:ext cx="8134023" cy="1325563"/>
          </a:xfrm>
        </p:spPr>
        <p:txBody>
          <a:bodyPr>
            <a:noAutofit/>
          </a:bodyPr>
          <a:lstStyle/>
          <a:p>
            <a:r>
              <a:rPr lang="en-GB" sz="3600" b="1" dirty="0" smtClean="0"/>
              <a:t>1. CONTEXT cont.</a:t>
            </a:r>
            <a:endParaRPr lang="en-GB" sz="3600" b="1" dirty="0"/>
          </a:p>
        </p:txBody>
      </p:sp>
    </p:spTree>
    <p:extLst>
      <p:ext uri="{BB962C8B-B14F-4D97-AF65-F5344CB8AC3E}">
        <p14:creationId xmlns:p14="http://schemas.microsoft.com/office/powerpoint/2010/main" xmlns="" val="3435359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658975"/>
            <a:ext cx="8543925" cy="1242301"/>
          </a:xfrm>
        </p:spPr>
        <p:txBody>
          <a:bodyPr>
            <a:normAutofit/>
          </a:bodyPr>
          <a:lstStyle/>
          <a:p>
            <a:pPr lvl="0"/>
            <a:r>
              <a:rPr lang="en-GB" b="1" dirty="0"/>
              <a:t>2</a:t>
            </a:r>
            <a:r>
              <a:rPr lang="en-GB" b="1" dirty="0" smtClean="0"/>
              <a:t>. COMPOSITION </a:t>
            </a:r>
            <a:endParaRPr lang="en-ZA" dirty="0"/>
          </a:p>
        </p:txBody>
      </p:sp>
      <p:sp>
        <p:nvSpPr>
          <p:cNvPr id="3" name="Content Placeholder 2"/>
          <p:cNvSpPr>
            <a:spLocks noGrp="1"/>
          </p:cNvSpPr>
          <p:nvPr>
            <p:ph idx="1"/>
          </p:nvPr>
        </p:nvSpPr>
        <p:spPr/>
        <p:txBody>
          <a:bodyPr>
            <a:normAutofit/>
          </a:bodyPr>
          <a:lstStyle/>
          <a:p>
            <a:pPr lvl="0" algn="just"/>
            <a:r>
              <a:rPr lang="en-ZA" dirty="0"/>
              <a:t>The </a:t>
            </a:r>
            <a:r>
              <a:rPr lang="en-ZA" dirty="0" smtClean="0"/>
              <a:t>Commission consists </a:t>
            </a:r>
            <a:r>
              <a:rPr lang="en-ZA" dirty="0"/>
              <a:t>of </a:t>
            </a:r>
            <a:r>
              <a:rPr lang="en-ZA" dirty="0" smtClean="0"/>
              <a:t>eight commissioners: </a:t>
            </a:r>
          </a:p>
          <a:p>
            <a:pPr lvl="0" algn="just"/>
            <a:endParaRPr lang="en-ZA" dirty="0" smtClean="0"/>
          </a:p>
          <a:p>
            <a:pPr lvl="2" algn="just">
              <a:buFont typeface="Wingdings" panose="05000000000000000000" pitchFamily="2" charset="2"/>
              <a:buChar char="Ø"/>
            </a:pPr>
            <a:r>
              <a:rPr lang="en-ZA" sz="2800" dirty="0" smtClean="0"/>
              <a:t>No fewer than six commissioners must be appointed in a full-time capacity.</a:t>
            </a:r>
          </a:p>
          <a:p>
            <a:pPr marL="914400" lvl="2" indent="0" algn="just">
              <a:buNone/>
            </a:pPr>
            <a:endParaRPr lang="en-ZA" sz="2800" dirty="0" smtClean="0"/>
          </a:p>
          <a:p>
            <a:pPr lvl="2" algn="just">
              <a:buFont typeface="Wingdings" panose="05000000000000000000" pitchFamily="2" charset="2"/>
              <a:buChar char="Ø"/>
            </a:pPr>
            <a:r>
              <a:rPr lang="en-ZA" sz="2800" dirty="0" smtClean="0"/>
              <a:t>No more than two commissioners must be appointed in a part-time capacity.</a:t>
            </a:r>
          </a:p>
          <a:p>
            <a:pPr marL="914400" lvl="2" indent="0" algn="just">
              <a:buNone/>
            </a:pPr>
            <a:endParaRPr lang="en-ZA" sz="2800" dirty="0"/>
          </a:p>
          <a:p>
            <a:pPr marL="457200" lvl="2" indent="-457200" algn="just">
              <a:tabLst>
                <a:tab pos="361950" algn="l"/>
              </a:tabLst>
            </a:pPr>
            <a:r>
              <a:rPr lang="en-ZA" sz="2800" u="sng" dirty="0" smtClean="0"/>
              <a:t>In this instance, both appointments are to be full-time</a:t>
            </a:r>
            <a:r>
              <a:rPr lang="en-ZA" sz="2800" dirty="0" smtClean="0"/>
              <a:t>.</a:t>
            </a:r>
          </a:p>
        </p:txBody>
      </p:sp>
      <p:sp>
        <p:nvSpPr>
          <p:cNvPr id="4" name="Slide Number Placeholder 3"/>
          <p:cNvSpPr>
            <a:spLocks noGrp="1"/>
          </p:cNvSpPr>
          <p:nvPr>
            <p:ph type="sldNum" sz="quarter" idx="12"/>
          </p:nvPr>
        </p:nvSpPr>
        <p:spPr/>
        <p:txBody>
          <a:bodyPr/>
          <a:lstStyle/>
          <a:p>
            <a:fld id="{D1B91D83-34EB-A744-81D0-D8E8519C4AE3}" type="slidenum">
              <a:rPr lang="en-US" smtClean="0"/>
              <a:pPr/>
              <a:t>4</a:t>
            </a:fld>
            <a:endParaRPr lang="en-US"/>
          </a:p>
        </p:txBody>
      </p:sp>
    </p:spTree>
    <p:extLst>
      <p:ext uri="{BB962C8B-B14F-4D97-AF65-F5344CB8AC3E}">
        <p14:creationId xmlns:p14="http://schemas.microsoft.com/office/powerpoint/2010/main" xmlns="" val="403023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2</a:t>
            </a:r>
            <a:r>
              <a:rPr lang="en-GB" b="1" dirty="0" smtClean="0"/>
              <a:t>. COMPOSITION</a:t>
            </a:r>
            <a:endParaRPr lang="en-ZA" dirty="0"/>
          </a:p>
        </p:txBody>
      </p:sp>
      <p:sp>
        <p:nvSpPr>
          <p:cNvPr id="3" name="Content Placeholder 2"/>
          <p:cNvSpPr>
            <a:spLocks noGrp="1"/>
          </p:cNvSpPr>
          <p:nvPr>
            <p:ph idx="1"/>
          </p:nvPr>
        </p:nvSpPr>
        <p:spPr/>
        <p:txBody>
          <a:bodyPr>
            <a:noAutofit/>
          </a:bodyPr>
          <a:lstStyle/>
          <a:p>
            <a:pPr marL="342900" lvl="1" indent="-342900"/>
            <a:r>
              <a:rPr lang="en-US" dirty="0"/>
              <a:t>At</a:t>
            </a:r>
            <a:r>
              <a:rPr lang="en-GB" dirty="0"/>
              <a:t> present, the </a:t>
            </a:r>
            <a:r>
              <a:rPr lang="en-GB" dirty="0" smtClean="0"/>
              <a:t>Commission has </a:t>
            </a:r>
            <a:r>
              <a:rPr lang="en-GB" dirty="0"/>
              <a:t>the following </a:t>
            </a:r>
            <a:r>
              <a:rPr lang="en-GB" dirty="0" smtClean="0"/>
              <a:t> commissioners, appointed for </a:t>
            </a:r>
            <a:r>
              <a:rPr lang="en-GB" dirty="0"/>
              <a:t>a </a:t>
            </a:r>
            <a:r>
              <a:rPr lang="en-GB" dirty="0" smtClean="0"/>
              <a:t>renewable period </a:t>
            </a:r>
            <a:r>
              <a:rPr lang="en-GB" dirty="0"/>
              <a:t>of </a:t>
            </a:r>
            <a:r>
              <a:rPr lang="en-GB" dirty="0" smtClean="0"/>
              <a:t>seven </a:t>
            </a:r>
            <a:r>
              <a:rPr lang="en-GB" dirty="0"/>
              <a:t>years</a:t>
            </a:r>
            <a:r>
              <a:rPr lang="en-GB" dirty="0" smtClean="0"/>
              <a:t>:</a:t>
            </a:r>
            <a:endParaRPr lang="en-ZA" dirty="0" smtClean="0"/>
          </a:p>
          <a:p>
            <a:pPr lvl="2">
              <a:buFont typeface="Wingdings" panose="05000000000000000000" pitchFamily="2" charset="2"/>
              <a:buChar char="Ø"/>
            </a:pPr>
            <a:r>
              <a:rPr lang="en-ZA" dirty="0" smtClean="0">
                <a:cs typeface="Arial" panose="020B0604020202020204" pitchFamily="34" charset="0"/>
              </a:rPr>
              <a:t>Prof </a:t>
            </a:r>
            <a:r>
              <a:rPr lang="en-ZA" dirty="0" err="1">
                <a:cs typeface="Arial" panose="020B0604020202020204" pitchFamily="34" charset="0"/>
              </a:rPr>
              <a:t>Bongani</a:t>
            </a:r>
            <a:r>
              <a:rPr lang="en-ZA" dirty="0">
                <a:cs typeface="Arial" panose="020B0604020202020204" pitchFamily="34" charset="0"/>
              </a:rPr>
              <a:t> Christopher </a:t>
            </a:r>
            <a:r>
              <a:rPr lang="en-ZA" dirty="0" err="1">
                <a:cs typeface="Arial" panose="020B0604020202020204" pitchFamily="34" charset="0"/>
              </a:rPr>
              <a:t>Majola</a:t>
            </a:r>
            <a:r>
              <a:rPr lang="en-ZA" dirty="0">
                <a:cs typeface="Arial" panose="020B0604020202020204" pitchFamily="34" charset="0"/>
              </a:rPr>
              <a:t> (Chairperson</a:t>
            </a:r>
            <a:r>
              <a:rPr lang="en-ZA" dirty="0" smtClean="0">
                <a:cs typeface="Arial" panose="020B0604020202020204" pitchFamily="34" charset="0"/>
              </a:rPr>
              <a:t>) [Law, academic, international crimes prosecutor]</a:t>
            </a:r>
            <a:endParaRPr lang="en-ZA" dirty="0">
              <a:cs typeface="Arial" panose="020B0604020202020204" pitchFamily="34" charset="0"/>
            </a:endParaRPr>
          </a:p>
          <a:p>
            <a:pPr lvl="2">
              <a:buFont typeface="Wingdings" panose="05000000000000000000" pitchFamily="2" charset="2"/>
              <a:buChar char="Ø"/>
            </a:pPr>
            <a:r>
              <a:rPr lang="en-ZA" dirty="0">
                <a:cs typeface="Arial" panose="020B0604020202020204" pitchFamily="34" charset="0"/>
              </a:rPr>
              <a:t>Adv. </a:t>
            </a:r>
            <a:r>
              <a:rPr lang="en-ZA" dirty="0" err="1">
                <a:cs typeface="Arial" panose="020B0604020202020204" pitchFamily="34" charset="0"/>
              </a:rPr>
              <a:t>Bokankatla</a:t>
            </a:r>
            <a:r>
              <a:rPr lang="en-ZA" dirty="0">
                <a:cs typeface="Arial" panose="020B0604020202020204" pitchFamily="34" charset="0"/>
              </a:rPr>
              <a:t> Joseph </a:t>
            </a:r>
            <a:r>
              <a:rPr lang="en-ZA" dirty="0" err="1">
                <a:cs typeface="Arial" panose="020B0604020202020204" pitchFamily="34" charset="0"/>
              </a:rPr>
              <a:t>Malatji</a:t>
            </a:r>
            <a:r>
              <a:rPr lang="en-ZA" dirty="0">
                <a:cs typeface="Arial" panose="020B0604020202020204" pitchFamily="34" charset="0"/>
              </a:rPr>
              <a:t> (Full-time</a:t>
            </a:r>
            <a:r>
              <a:rPr lang="en-ZA" dirty="0" smtClean="0">
                <a:cs typeface="Arial" panose="020B0604020202020204" pitchFamily="34" charset="0"/>
              </a:rPr>
              <a:t>) (in his second term) [Law; disability activist]</a:t>
            </a:r>
            <a:endParaRPr lang="en-ZA" dirty="0">
              <a:cs typeface="Arial" panose="020B0604020202020204" pitchFamily="34" charset="0"/>
            </a:endParaRPr>
          </a:p>
          <a:p>
            <a:pPr lvl="2">
              <a:buFont typeface="Wingdings" panose="05000000000000000000" pitchFamily="2" charset="2"/>
              <a:buChar char="Ø"/>
            </a:pPr>
            <a:r>
              <a:rPr lang="en-ZA" dirty="0">
                <a:cs typeface="Arial" panose="020B0604020202020204" pitchFamily="34" charset="0"/>
              </a:rPr>
              <a:t>Adv. Mohamed </a:t>
            </a:r>
            <a:r>
              <a:rPr lang="en-ZA" dirty="0" err="1">
                <a:cs typeface="Arial" panose="020B0604020202020204" pitchFamily="34" charset="0"/>
              </a:rPr>
              <a:t>Shafie</a:t>
            </a:r>
            <a:r>
              <a:rPr lang="en-ZA" dirty="0">
                <a:cs typeface="Arial" panose="020B0604020202020204" pitchFamily="34" charset="0"/>
              </a:rPr>
              <a:t> </a:t>
            </a:r>
            <a:r>
              <a:rPr lang="en-ZA" dirty="0" err="1">
                <a:cs typeface="Arial" panose="020B0604020202020204" pitchFamily="34" charset="0"/>
              </a:rPr>
              <a:t>Ameermia</a:t>
            </a:r>
            <a:r>
              <a:rPr lang="en-ZA" dirty="0">
                <a:cs typeface="Arial" panose="020B0604020202020204" pitchFamily="34" charset="0"/>
              </a:rPr>
              <a:t> (Full-time</a:t>
            </a:r>
            <a:r>
              <a:rPr lang="en-ZA" dirty="0" smtClean="0">
                <a:cs typeface="Arial" panose="020B0604020202020204" pitchFamily="34" charset="0"/>
              </a:rPr>
              <a:t>) [Law and business administration]</a:t>
            </a:r>
            <a:endParaRPr lang="en-ZA" dirty="0">
              <a:cs typeface="Arial" panose="020B0604020202020204" pitchFamily="34" charset="0"/>
            </a:endParaRPr>
          </a:p>
          <a:p>
            <a:pPr lvl="2">
              <a:buFont typeface="Wingdings" panose="05000000000000000000" pitchFamily="2" charset="2"/>
              <a:buChar char="Ø"/>
            </a:pPr>
            <a:r>
              <a:rPr lang="en-ZA" dirty="0">
                <a:cs typeface="Arial" panose="020B0604020202020204" pitchFamily="34" charset="0"/>
              </a:rPr>
              <a:t>Adv. Andre </a:t>
            </a:r>
            <a:r>
              <a:rPr lang="en-ZA" dirty="0" err="1">
                <a:cs typeface="Arial" panose="020B0604020202020204" pitchFamily="34" charset="0"/>
              </a:rPr>
              <a:t>Hurtley</a:t>
            </a:r>
            <a:r>
              <a:rPr lang="en-ZA" dirty="0">
                <a:cs typeface="Arial" panose="020B0604020202020204" pitchFamily="34" charset="0"/>
              </a:rPr>
              <a:t> </a:t>
            </a:r>
            <a:r>
              <a:rPr lang="en-ZA" dirty="0" err="1">
                <a:cs typeface="Arial" panose="020B0604020202020204" pitchFamily="34" charset="0"/>
              </a:rPr>
              <a:t>Gaum</a:t>
            </a:r>
            <a:r>
              <a:rPr lang="en-ZA" dirty="0">
                <a:cs typeface="Arial" panose="020B0604020202020204" pitchFamily="34" charset="0"/>
              </a:rPr>
              <a:t> (Full-time</a:t>
            </a:r>
            <a:r>
              <a:rPr lang="en-ZA" dirty="0" smtClean="0">
                <a:cs typeface="Arial" panose="020B0604020202020204" pitchFamily="34" charset="0"/>
              </a:rPr>
              <a:t>) [Law, MP, MEC, Deputy Minister, </a:t>
            </a:r>
            <a:endParaRPr lang="en-ZA" dirty="0">
              <a:cs typeface="Arial" panose="020B0604020202020204" pitchFamily="34" charset="0"/>
            </a:endParaRPr>
          </a:p>
          <a:p>
            <a:pPr lvl="2">
              <a:buFont typeface="Wingdings" panose="05000000000000000000" pitchFamily="2" charset="2"/>
              <a:buChar char="Ø"/>
            </a:pPr>
            <a:r>
              <a:rPr lang="en-ZA" dirty="0">
                <a:cs typeface="Arial" panose="020B0604020202020204" pitchFamily="34" charset="0"/>
              </a:rPr>
              <a:t>Ms </a:t>
            </a:r>
            <a:r>
              <a:rPr lang="en-ZA" dirty="0" err="1">
                <a:cs typeface="Arial" panose="020B0604020202020204" pitchFamily="34" charset="0"/>
              </a:rPr>
              <a:t>Matlhodi</a:t>
            </a:r>
            <a:r>
              <a:rPr lang="en-ZA" dirty="0">
                <a:cs typeface="Arial" panose="020B0604020202020204" pitchFamily="34" charset="0"/>
              </a:rPr>
              <a:t> Angelina (Angie) </a:t>
            </a:r>
            <a:r>
              <a:rPr lang="en-ZA" dirty="0" err="1">
                <a:cs typeface="Arial" panose="020B0604020202020204" pitchFamily="34" charset="0"/>
              </a:rPr>
              <a:t>Makwetla</a:t>
            </a:r>
            <a:r>
              <a:rPr lang="en-ZA" dirty="0">
                <a:cs typeface="Arial" panose="020B0604020202020204" pitchFamily="34" charset="0"/>
              </a:rPr>
              <a:t> (Full-time</a:t>
            </a:r>
            <a:r>
              <a:rPr lang="en-ZA" dirty="0" smtClean="0">
                <a:cs typeface="Arial" panose="020B0604020202020204" pitchFamily="34" charset="0"/>
              </a:rPr>
              <a:t>) [Social Work; management; empowerment; public relations and marketing]</a:t>
            </a:r>
            <a:endParaRPr lang="en-ZA" dirty="0">
              <a:cs typeface="Arial" panose="020B0604020202020204" pitchFamily="34" charset="0"/>
            </a:endParaRPr>
          </a:p>
          <a:p>
            <a:pPr lvl="2">
              <a:buFont typeface="Wingdings" panose="05000000000000000000" pitchFamily="2" charset="2"/>
              <a:buChar char="Ø"/>
            </a:pPr>
            <a:r>
              <a:rPr lang="en-ZA" dirty="0">
                <a:cs typeface="Arial" panose="020B0604020202020204" pitchFamily="34" charset="0"/>
              </a:rPr>
              <a:t>Adv. Jonas Ben </a:t>
            </a:r>
            <a:r>
              <a:rPr lang="en-ZA" dirty="0" err="1">
                <a:cs typeface="Arial" panose="020B0604020202020204" pitchFamily="34" charset="0"/>
              </a:rPr>
              <a:t>Sibanyoni</a:t>
            </a:r>
            <a:r>
              <a:rPr lang="en-ZA" dirty="0">
                <a:cs typeface="Arial" panose="020B0604020202020204" pitchFamily="34" charset="0"/>
              </a:rPr>
              <a:t> (Part-time</a:t>
            </a:r>
            <a:r>
              <a:rPr lang="en-ZA" dirty="0" smtClean="0">
                <a:cs typeface="Arial" panose="020B0604020202020204" pitchFamily="34" charset="0"/>
              </a:rPr>
              <a:t>) [Law, MP]</a:t>
            </a:r>
            <a:endParaRPr lang="en-ZA" dirty="0">
              <a:cs typeface="Arial" panose="020B0604020202020204" pitchFamily="34" charset="0"/>
            </a:endParaRPr>
          </a:p>
          <a:p>
            <a:pPr lvl="2">
              <a:buFont typeface="Wingdings" panose="05000000000000000000" pitchFamily="2" charset="2"/>
              <a:buChar char="Ø"/>
            </a:pPr>
            <a:r>
              <a:rPr lang="en-ZA" dirty="0">
                <a:cs typeface="Arial" panose="020B0604020202020204" pitchFamily="34" charset="0"/>
              </a:rPr>
              <a:t>Mr Andrew </a:t>
            </a:r>
            <a:r>
              <a:rPr lang="en-ZA" dirty="0" err="1">
                <a:cs typeface="Arial" panose="020B0604020202020204" pitchFamily="34" charset="0"/>
              </a:rPr>
              <a:t>Christoffel</a:t>
            </a:r>
            <a:r>
              <a:rPr lang="en-ZA" dirty="0">
                <a:cs typeface="Arial" panose="020B0604020202020204" pitchFamily="34" charset="0"/>
              </a:rPr>
              <a:t> </a:t>
            </a:r>
            <a:r>
              <a:rPr lang="en-ZA" dirty="0" err="1">
                <a:cs typeface="Arial" panose="020B0604020202020204" pitchFamily="34" charset="0"/>
              </a:rPr>
              <a:t>Nissen</a:t>
            </a:r>
            <a:r>
              <a:rPr lang="en-ZA" dirty="0">
                <a:cs typeface="Arial" panose="020B0604020202020204" pitchFamily="34" charset="0"/>
              </a:rPr>
              <a:t> (Part-time</a:t>
            </a:r>
            <a:r>
              <a:rPr lang="en-ZA" dirty="0" smtClean="0">
                <a:cs typeface="Arial" panose="020B0604020202020204" pitchFamily="34" charset="0"/>
              </a:rPr>
              <a:t>) [Theology, community organiser, MPL and MEC]</a:t>
            </a:r>
            <a:endParaRPr lang="en-ZA" dirty="0"/>
          </a:p>
          <a:p>
            <a:endParaRPr lang="en-ZA" sz="24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5</a:t>
            </a:fld>
            <a:endParaRPr lang="en-US" dirty="0"/>
          </a:p>
        </p:txBody>
      </p:sp>
    </p:spTree>
    <p:extLst>
      <p:ext uri="{BB962C8B-B14F-4D97-AF65-F5344CB8AC3E}">
        <p14:creationId xmlns:p14="http://schemas.microsoft.com/office/powerpoint/2010/main" xmlns="" val="197615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011239"/>
          </a:xfrm>
        </p:spPr>
        <p:txBody>
          <a:bodyPr>
            <a:normAutofit fontScale="90000"/>
          </a:bodyPr>
          <a:lstStyle/>
          <a:p>
            <a:pPr lvl="0"/>
            <a:r>
              <a:rPr lang="en-US" b="1" dirty="0" smtClean="0"/>
              <a:t/>
            </a:r>
            <a:br>
              <a:rPr lang="en-US" b="1" dirty="0" smtClean="0"/>
            </a:br>
            <a:r>
              <a:rPr lang="en-US" b="1" dirty="0"/>
              <a:t>3</a:t>
            </a:r>
            <a:r>
              <a:rPr lang="en-US" b="1" dirty="0" smtClean="0"/>
              <a:t>. CONSTITUTIONAL CRITERIA </a:t>
            </a:r>
            <a:br>
              <a:rPr lang="en-US" b="1" dirty="0" smtClean="0"/>
            </a:br>
            <a:endParaRPr lang="en-ZA" dirty="0"/>
          </a:p>
        </p:txBody>
      </p:sp>
      <p:sp>
        <p:nvSpPr>
          <p:cNvPr id="3" name="Content Placeholder 2"/>
          <p:cNvSpPr>
            <a:spLocks noGrp="1"/>
          </p:cNvSpPr>
          <p:nvPr>
            <p:ph idx="1"/>
          </p:nvPr>
        </p:nvSpPr>
        <p:spPr>
          <a:xfrm>
            <a:off x="681038" y="1690690"/>
            <a:ext cx="8543925" cy="4351338"/>
          </a:xfrm>
        </p:spPr>
        <p:txBody>
          <a:bodyPr>
            <a:normAutofit fontScale="62500" lnSpcReduction="20000"/>
          </a:bodyPr>
          <a:lstStyle/>
          <a:p>
            <a:r>
              <a:rPr lang="en-US" sz="3600" dirty="0" smtClean="0"/>
              <a:t>Section 193(1) of the Constitution provides that commissioners must be:</a:t>
            </a:r>
          </a:p>
          <a:p>
            <a:pPr lvl="1">
              <a:buFont typeface="Wingdings" panose="05000000000000000000" pitchFamily="2" charset="2"/>
              <a:buChar char="Ø"/>
            </a:pPr>
            <a:r>
              <a:rPr lang="en-US" sz="3600" dirty="0" smtClean="0"/>
              <a:t>South African citizens.</a:t>
            </a:r>
          </a:p>
          <a:p>
            <a:pPr lvl="1">
              <a:buFont typeface="Wingdings" panose="05000000000000000000" pitchFamily="2" charset="2"/>
              <a:buChar char="Ø"/>
            </a:pPr>
            <a:r>
              <a:rPr lang="en-US" sz="3600" dirty="0" smtClean="0"/>
              <a:t>Fit </a:t>
            </a:r>
            <a:r>
              <a:rPr lang="en-US" sz="3600" dirty="0"/>
              <a:t>and proper </a:t>
            </a:r>
            <a:r>
              <a:rPr lang="en-US" sz="3600" dirty="0" smtClean="0"/>
              <a:t>persons.</a:t>
            </a:r>
            <a:endParaRPr lang="en-US" sz="3600" dirty="0"/>
          </a:p>
          <a:p>
            <a:pPr lvl="1">
              <a:buFont typeface="Wingdings" panose="05000000000000000000" pitchFamily="2" charset="2"/>
              <a:buChar char="Ø"/>
            </a:pPr>
            <a:r>
              <a:rPr lang="en-ZA" sz="3600" dirty="0"/>
              <a:t>Comply with any other requirements prescribed by national </a:t>
            </a:r>
            <a:r>
              <a:rPr lang="en-ZA" sz="3600" dirty="0" smtClean="0"/>
              <a:t>legislation.</a:t>
            </a:r>
          </a:p>
          <a:p>
            <a:pPr marL="0" indent="0">
              <a:buNone/>
            </a:pPr>
            <a:endParaRPr lang="en-ZA" sz="3600" dirty="0"/>
          </a:p>
          <a:p>
            <a:r>
              <a:rPr lang="en-ZA" sz="3600" dirty="0" smtClean="0"/>
              <a:t>Section 193(2) of the Constitution provides that a </a:t>
            </a:r>
            <a:r>
              <a:rPr lang="en-ZA" sz="3600" dirty="0"/>
              <a:t>Commission established by Chapter 9 must reflect broadly the race and gender composition of South </a:t>
            </a:r>
            <a:r>
              <a:rPr lang="en-ZA" sz="3600" dirty="0" smtClean="0"/>
              <a:t>Africa. </a:t>
            </a:r>
          </a:p>
          <a:p>
            <a:pPr marL="0" indent="0">
              <a:buNone/>
            </a:pPr>
            <a:endParaRPr lang="en-ZA" sz="3600" dirty="0" smtClean="0"/>
          </a:p>
          <a:p>
            <a:r>
              <a:rPr lang="en-ZA" sz="3600" dirty="0" smtClean="0"/>
              <a:t>The Commission has highlighted </a:t>
            </a:r>
            <a:r>
              <a:rPr lang="en-ZA" sz="3600" b="1" u="sng" dirty="0" smtClean="0"/>
              <a:t>gender and age </a:t>
            </a:r>
            <a:r>
              <a:rPr lang="en-ZA" sz="3600" dirty="0" smtClean="0"/>
              <a:t>as factors that the Committee may wish to take into account (At present there is only one woman serving as a commissioner.)</a:t>
            </a:r>
            <a:endParaRPr lang="en-US" sz="3600" dirty="0" smtClean="0"/>
          </a:p>
          <a:p>
            <a:endParaRPr lang="en-ZA" dirty="0"/>
          </a:p>
          <a:p>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6</a:t>
            </a:fld>
            <a:endParaRPr lang="en-US"/>
          </a:p>
        </p:txBody>
      </p:sp>
    </p:spTree>
    <p:extLst>
      <p:ext uri="{BB962C8B-B14F-4D97-AF65-F5344CB8AC3E}">
        <p14:creationId xmlns:p14="http://schemas.microsoft.com/office/powerpoint/2010/main" xmlns="" val="360142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4. </a:t>
            </a:r>
            <a:r>
              <a:rPr lang="en-ZA" b="1" cap="all" dirty="0" smtClean="0"/>
              <a:t>Statutory criteria</a:t>
            </a:r>
            <a:endParaRPr lang="en-ZA" b="1" cap="all" dirty="0"/>
          </a:p>
        </p:txBody>
      </p:sp>
      <p:sp>
        <p:nvSpPr>
          <p:cNvPr id="3" name="Content Placeholder 2"/>
          <p:cNvSpPr>
            <a:spLocks noGrp="1"/>
          </p:cNvSpPr>
          <p:nvPr>
            <p:ph idx="1"/>
          </p:nvPr>
        </p:nvSpPr>
        <p:spPr/>
        <p:txBody>
          <a:bodyPr>
            <a:normAutofit/>
          </a:bodyPr>
          <a:lstStyle/>
          <a:p>
            <a:pPr marL="173038" lvl="2" indent="0">
              <a:buNone/>
            </a:pPr>
            <a:r>
              <a:rPr lang="en-ZA" sz="2800" u="sng" dirty="0"/>
              <a:t>Section 4(1) </a:t>
            </a:r>
            <a:r>
              <a:rPr lang="en-ZA" sz="2800" dirty="0"/>
              <a:t>of the </a:t>
            </a:r>
            <a:r>
              <a:rPr lang="en-ZA" sz="2800" dirty="0" smtClean="0"/>
              <a:t>South African Human Rights Commission Act </a:t>
            </a:r>
            <a:r>
              <a:rPr lang="en-ZA" sz="2800" dirty="0"/>
              <a:t>highlights the need for </a:t>
            </a:r>
            <a:r>
              <a:rPr lang="en-ZA" sz="2800" b="1" u="sng" dirty="0"/>
              <a:t>independence and </a:t>
            </a:r>
            <a:r>
              <a:rPr lang="en-ZA" sz="2800" b="1" u="sng" dirty="0" smtClean="0"/>
              <a:t>impartiality</a:t>
            </a:r>
            <a:r>
              <a:rPr lang="en-ZA" sz="2800" dirty="0" smtClean="0"/>
              <a:t>. </a:t>
            </a:r>
            <a:r>
              <a:rPr lang="en-ZA" sz="2800" dirty="0"/>
              <a:t>Accordingly, a Commissioner</a:t>
            </a:r>
            <a:r>
              <a:rPr lang="en-ZA" dirty="0"/>
              <a:t>:</a:t>
            </a:r>
            <a:endParaRPr lang="en-ZA" sz="1800" dirty="0"/>
          </a:p>
          <a:p>
            <a:pPr lvl="1">
              <a:buFont typeface="Wingdings" panose="05000000000000000000" pitchFamily="2" charset="2"/>
              <a:buChar char="Ø"/>
            </a:pPr>
            <a:r>
              <a:rPr lang="en-ZA" dirty="0"/>
              <a:t>Must serve impartially and independently and exercise </a:t>
            </a:r>
            <a:r>
              <a:rPr lang="en-ZA" dirty="0" smtClean="0"/>
              <a:t>their powers </a:t>
            </a:r>
            <a:r>
              <a:rPr lang="en-ZA" dirty="0"/>
              <a:t>and functions in good faith and without fear or favour, bias or prejudice and subject only to the Constitution and the law. </a:t>
            </a:r>
          </a:p>
          <a:p>
            <a:pPr lvl="1">
              <a:buFont typeface="Wingdings" panose="05000000000000000000" pitchFamily="2" charset="2"/>
              <a:buChar char="Ø"/>
            </a:pPr>
            <a:r>
              <a:rPr lang="en-ZA" dirty="0"/>
              <a:t> May not use the position for private gain or to benefit another person improperly. </a:t>
            </a:r>
          </a:p>
          <a:p>
            <a:pPr lvl="1">
              <a:buFont typeface="Wingdings" panose="05000000000000000000" pitchFamily="2" charset="2"/>
              <a:buChar char="Ø"/>
            </a:pPr>
            <a:r>
              <a:rPr lang="en-ZA" dirty="0"/>
              <a:t>May not act in a manner that compromises the credibility, impartiality, independence or integrity of the Commission. </a:t>
            </a:r>
          </a:p>
          <a:p>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7</a:t>
            </a:fld>
            <a:endParaRPr lang="en-US"/>
          </a:p>
        </p:txBody>
      </p:sp>
    </p:spTree>
    <p:extLst>
      <p:ext uri="{BB962C8B-B14F-4D97-AF65-F5344CB8AC3E}">
        <p14:creationId xmlns:p14="http://schemas.microsoft.com/office/powerpoint/2010/main" xmlns="" val="390175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4. </a:t>
            </a:r>
            <a:r>
              <a:rPr lang="en-ZA" b="1" cap="all" dirty="0"/>
              <a:t>Statutory criteria</a:t>
            </a:r>
            <a:endParaRPr lang="en-ZA" dirty="0"/>
          </a:p>
        </p:txBody>
      </p:sp>
      <p:sp>
        <p:nvSpPr>
          <p:cNvPr id="3" name="Content Placeholder 2"/>
          <p:cNvSpPr>
            <a:spLocks noGrp="1"/>
          </p:cNvSpPr>
          <p:nvPr>
            <p:ph idx="1"/>
          </p:nvPr>
        </p:nvSpPr>
        <p:spPr/>
        <p:txBody>
          <a:bodyPr>
            <a:noAutofit/>
          </a:bodyPr>
          <a:lstStyle/>
          <a:p>
            <a:pPr marL="342900" lvl="2" indent="-342900"/>
            <a:r>
              <a:rPr lang="en-ZA" sz="2400" dirty="0"/>
              <a:t>Section 5(1)(a) of the Act provides that a person appointed as a Commissioner must</a:t>
            </a:r>
            <a:r>
              <a:rPr lang="en-ZA" sz="2400" dirty="0" smtClean="0"/>
              <a:t>:</a:t>
            </a:r>
          </a:p>
          <a:p>
            <a:pPr marL="342900" lvl="2" indent="-342900"/>
            <a:endParaRPr lang="en-ZA" sz="2400" dirty="0"/>
          </a:p>
          <a:p>
            <a:pPr lvl="1">
              <a:buFont typeface="Wingdings" panose="05000000000000000000" pitchFamily="2" charset="2"/>
              <a:buChar char="Ø"/>
            </a:pPr>
            <a:r>
              <a:rPr lang="en-ZA" dirty="0"/>
              <a:t>be a South African </a:t>
            </a:r>
            <a:r>
              <a:rPr lang="en-ZA" dirty="0" smtClean="0"/>
              <a:t>citizen (constitutional requirement).</a:t>
            </a:r>
            <a:endParaRPr lang="en-ZA" dirty="0"/>
          </a:p>
          <a:p>
            <a:pPr lvl="1">
              <a:buFont typeface="Wingdings" panose="05000000000000000000" pitchFamily="2" charset="2"/>
              <a:buChar char="Ø"/>
            </a:pPr>
            <a:r>
              <a:rPr lang="en-ZA" dirty="0"/>
              <a:t>be a fit and proper </a:t>
            </a:r>
            <a:r>
              <a:rPr lang="en-ZA" dirty="0" smtClean="0"/>
              <a:t>person (constitutional requirement).</a:t>
            </a:r>
            <a:endParaRPr lang="en-ZA" dirty="0"/>
          </a:p>
          <a:p>
            <a:pPr lvl="1">
              <a:buFont typeface="Wingdings" panose="05000000000000000000" pitchFamily="2" charset="2"/>
              <a:buChar char="Ø"/>
            </a:pPr>
            <a:r>
              <a:rPr lang="en-ZA" dirty="0"/>
              <a:t>Have a record of commitment to the promotion of respect for human rights and a culture of human rights.</a:t>
            </a:r>
          </a:p>
          <a:p>
            <a:pPr lvl="1">
              <a:buFont typeface="Wingdings" panose="05000000000000000000" pitchFamily="2" charset="2"/>
              <a:buChar char="Ø"/>
            </a:pPr>
            <a:r>
              <a:rPr lang="en-ZA" dirty="0"/>
              <a:t>be a person with applicable knowledge or experience with regard to matters connected with the objects of the Commission</a:t>
            </a:r>
            <a:r>
              <a:rPr lang="en-ZA" dirty="0" smtClean="0"/>
              <a:t>.</a:t>
            </a:r>
          </a:p>
          <a:p>
            <a:pPr lvl="1">
              <a:buFont typeface="Wingdings" panose="05000000000000000000" pitchFamily="2" charset="2"/>
              <a:buChar char="Ø"/>
            </a:pPr>
            <a:endParaRPr lang="en-ZA" dirty="0"/>
          </a:p>
          <a:p>
            <a:endParaRPr lang="en-ZA" sz="2400"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8</a:t>
            </a:fld>
            <a:endParaRPr lang="en-US"/>
          </a:p>
        </p:txBody>
      </p:sp>
    </p:spTree>
    <p:extLst>
      <p:ext uri="{BB962C8B-B14F-4D97-AF65-F5344CB8AC3E}">
        <p14:creationId xmlns:p14="http://schemas.microsoft.com/office/powerpoint/2010/main" xmlns="" val="678992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943411"/>
          </a:xfrm>
        </p:spPr>
        <p:txBody>
          <a:bodyPr>
            <a:normAutofit fontScale="90000"/>
          </a:bodyPr>
          <a:lstStyle/>
          <a:p>
            <a:r>
              <a:rPr lang="en-US" b="1" dirty="0" smtClean="0"/>
              <a:t/>
            </a:r>
            <a:br>
              <a:rPr lang="en-US" b="1" dirty="0" smtClean="0"/>
            </a:br>
            <a:r>
              <a:rPr lang="en-US" b="1" dirty="0"/>
              <a:t>5</a:t>
            </a:r>
            <a:r>
              <a:rPr lang="en-US" b="1" dirty="0" smtClean="0"/>
              <a:t>. DISQUALIFICATIONS</a:t>
            </a:r>
            <a:endParaRPr lang="en-ZA" dirty="0"/>
          </a:p>
        </p:txBody>
      </p:sp>
      <p:sp>
        <p:nvSpPr>
          <p:cNvPr id="3" name="Content Placeholder 2"/>
          <p:cNvSpPr>
            <a:spLocks noGrp="1"/>
          </p:cNvSpPr>
          <p:nvPr>
            <p:ph idx="1"/>
          </p:nvPr>
        </p:nvSpPr>
        <p:spPr>
          <a:xfrm>
            <a:off x="681038" y="1308538"/>
            <a:ext cx="8543925" cy="4868425"/>
          </a:xfrm>
        </p:spPr>
        <p:txBody>
          <a:bodyPr>
            <a:normAutofit fontScale="92500" lnSpcReduction="20000"/>
          </a:bodyPr>
          <a:lstStyle/>
          <a:p>
            <a:endParaRPr lang="en-ZA" i="1" dirty="0" smtClean="0"/>
          </a:p>
          <a:p>
            <a:pPr marL="0" indent="0">
              <a:buNone/>
            </a:pPr>
            <a:r>
              <a:rPr lang="en-ZA" dirty="0" smtClean="0"/>
              <a:t>In section 5(1)(b) of the Act, a </a:t>
            </a:r>
            <a:r>
              <a:rPr lang="en-ZA" dirty="0"/>
              <a:t>person may not be appointed </a:t>
            </a:r>
            <a:r>
              <a:rPr lang="en-ZA" dirty="0" smtClean="0"/>
              <a:t>if they are—</a:t>
            </a:r>
          </a:p>
          <a:p>
            <a:pPr lvl="1" algn="just">
              <a:buFont typeface="Wingdings" panose="05000000000000000000" pitchFamily="2" charset="2"/>
              <a:buChar char="Ø"/>
            </a:pPr>
            <a:r>
              <a:rPr lang="en-ZA" sz="2600" dirty="0" smtClean="0"/>
              <a:t>Appointed </a:t>
            </a:r>
            <a:r>
              <a:rPr lang="en-ZA" sz="2600" dirty="0"/>
              <a:t>by or </a:t>
            </a:r>
            <a:r>
              <a:rPr lang="en-ZA" sz="2600" dirty="0" smtClean="0"/>
              <a:t>are in </a:t>
            </a:r>
            <a:r>
              <a:rPr lang="en-ZA" sz="2600" dirty="0"/>
              <a:t>the service of the state and </a:t>
            </a:r>
            <a:r>
              <a:rPr lang="en-ZA" sz="2600" dirty="0" smtClean="0"/>
              <a:t>receive </a:t>
            </a:r>
            <a:r>
              <a:rPr lang="en-ZA" sz="2600" dirty="0"/>
              <a:t>remuneration for that service.</a:t>
            </a:r>
          </a:p>
          <a:p>
            <a:pPr lvl="1" algn="just">
              <a:buFont typeface="Wingdings" panose="05000000000000000000" pitchFamily="2" charset="2"/>
              <a:buChar char="Ø"/>
            </a:pPr>
            <a:r>
              <a:rPr lang="en-ZA" sz="2600" dirty="0"/>
              <a:t>An un-rehabilitated </a:t>
            </a:r>
            <a:r>
              <a:rPr lang="en-ZA" sz="2600" dirty="0" smtClean="0"/>
              <a:t>insolvent.</a:t>
            </a:r>
          </a:p>
          <a:p>
            <a:pPr lvl="1" algn="just">
              <a:buFont typeface="Wingdings" panose="05000000000000000000" pitchFamily="2" charset="2"/>
              <a:buChar char="Ø"/>
            </a:pPr>
            <a:r>
              <a:rPr lang="en-ZA" sz="2600" dirty="0" smtClean="0"/>
              <a:t>Declared to be of </a:t>
            </a:r>
            <a:r>
              <a:rPr lang="en-ZA" sz="2600" dirty="0"/>
              <a:t>an unsound mind by a South African court.</a:t>
            </a:r>
          </a:p>
          <a:p>
            <a:pPr lvl="1" algn="just">
              <a:buFont typeface="Wingdings" panose="05000000000000000000" pitchFamily="2" charset="2"/>
              <a:buChar char="Ø"/>
            </a:pPr>
            <a:r>
              <a:rPr lang="en-ZA" sz="2600" dirty="0" smtClean="0"/>
              <a:t>Convicted </a:t>
            </a:r>
            <a:r>
              <a:rPr lang="en-ZA" sz="2600" dirty="0"/>
              <a:t>of an offence and sentenced to more than 12 months imprisonment without the option of a fine either in or outside South Africa (if that conduct would have been an offence in South Africa).</a:t>
            </a:r>
          </a:p>
          <a:p>
            <a:pPr lvl="1" algn="just">
              <a:buFont typeface="Wingdings" panose="05000000000000000000" pitchFamily="2" charset="2"/>
              <a:buChar char="Ø"/>
            </a:pPr>
            <a:r>
              <a:rPr lang="en-ZA" sz="2600" dirty="0" smtClean="0"/>
              <a:t>An office-bearer </a:t>
            </a:r>
            <a:r>
              <a:rPr lang="en-ZA" sz="2600" dirty="0"/>
              <a:t>or staff member of a political party, member of the National Assembly, a permanent delegate of the National Council of Provinces, a member of a provincial legislature, a member of a municipal council or who is on a candidate list for any of those positions.</a:t>
            </a:r>
          </a:p>
          <a:p>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pPr/>
              <a:t>9</a:t>
            </a:fld>
            <a:endParaRPr lang="en-US"/>
          </a:p>
        </p:txBody>
      </p:sp>
    </p:spTree>
    <p:extLst>
      <p:ext uri="{BB962C8B-B14F-4D97-AF65-F5344CB8AC3E}">
        <p14:creationId xmlns:p14="http://schemas.microsoft.com/office/powerpoint/2010/main" xmlns="" val="627432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4181</TotalTime>
  <Words>1161</Words>
  <Application>Microsoft Office PowerPoint</Application>
  <PresentationFormat>A4 Paper (210x297 mm)</PresentationFormat>
  <Paragraphs>111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1. CONTEXT</vt:lpstr>
      <vt:lpstr>1. CONTEXT cont.</vt:lpstr>
      <vt:lpstr>2. COMPOSITION </vt:lpstr>
      <vt:lpstr>2. COMPOSITION</vt:lpstr>
      <vt:lpstr> 3. CONSTITUTIONAL CRITERIA  </vt:lpstr>
      <vt:lpstr>4. Statutory criteria</vt:lpstr>
      <vt:lpstr>4. Statutory criteria</vt:lpstr>
      <vt:lpstr> 5. DISQUALIFICATIONS</vt:lpstr>
      <vt:lpstr>6. APPOINTMENT PROCESS</vt:lpstr>
      <vt:lpstr>6. APPOINTMENT PROCESS</vt:lpstr>
      <vt:lpstr>7. DEPUTY CHAIRPERSON</vt:lpstr>
      <vt:lpstr>8. CONSIDERATIONS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164</cp:revision>
  <dcterms:created xsi:type="dcterms:W3CDTF">2019-05-28T17:07:42Z</dcterms:created>
  <dcterms:modified xsi:type="dcterms:W3CDTF">2021-01-26T11:35:56Z</dcterms:modified>
</cp:coreProperties>
</file>