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45" r:id="rId2"/>
    <p:sldId id="352" r:id="rId3"/>
    <p:sldId id="336" r:id="rId4"/>
    <p:sldId id="351" r:id="rId5"/>
    <p:sldId id="346" r:id="rId6"/>
    <p:sldId id="347" r:id="rId7"/>
    <p:sldId id="353" r:id="rId8"/>
    <p:sldId id="354" r:id="rId9"/>
    <p:sldId id="355" r:id="rId10"/>
    <p:sldId id="356" r:id="rId11"/>
    <p:sldId id="357" r:id="rId12"/>
    <p:sldId id="358" r:id="rId13"/>
    <p:sldId id="360" r:id="rId14"/>
    <p:sldId id="361" r:id="rId15"/>
    <p:sldId id="36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16">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tha Ina" initials="B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46"/>
  </p:normalViewPr>
  <p:slideViewPr>
    <p:cSldViewPr>
      <p:cViewPr varScale="1">
        <p:scale>
          <a:sx n="69" d="100"/>
          <a:sy n="69" d="100"/>
        </p:scale>
        <p:origin x="1242" y="72"/>
      </p:cViewPr>
      <p:guideLst>
        <p:guide orient="horz" pos="201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F56818BA-01C9-48BA-ACF2-7F93941A9A1D}" type="datetimeFigureOut">
              <a:rPr lang="en-US" smtClean="0"/>
              <a:t>1/25/2021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9E65A3CC-A489-40F0-85D5-CE31E9102741}" type="slidenum">
              <a:rPr lang="en-US" smtClean="0"/>
              <a:t>‹#›</a:t>
            </a:fld>
            <a:endParaRPr lang="en-US"/>
          </a:p>
        </p:txBody>
      </p:sp>
    </p:spTree>
    <p:extLst>
      <p:ext uri="{BB962C8B-B14F-4D97-AF65-F5344CB8AC3E}">
        <p14:creationId xmlns:p14="http://schemas.microsoft.com/office/powerpoint/2010/main" val="2592115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D507BF2F-097D-4C5C-9503-0578C4D1101D}" type="datetimeFigureOut">
              <a:rPr lang="en-US" smtClean="0"/>
              <a:t>1/25/2021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ECC4CE50-2AF2-4359-B1F0-3F22CCB112F7}" type="slidenum">
              <a:rPr lang="en-US" smtClean="0"/>
              <a:t>‹#›</a:t>
            </a:fld>
            <a:endParaRPr lang="en-US"/>
          </a:p>
        </p:txBody>
      </p:sp>
    </p:spTree>
    <p:extLst>
      <p:ext uri="{BB962C8B-B14F-4D97-AF65-F5344CB8AC3E}">
        <p14:creationId xmlns:p14="http://schemas.microsoft.com/office/powerpoint/2010/main" val="310174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t>‹#›</a:t>
            </a:fld>
            <a:endParaRPr lang="en-US"/>
          </a:p>
        </p:txBody>
      </p:sp>
      <p:pic>
        <p:nvPicPr>
          <p:cNvPr id="9" name="Picture 8" descr="Justice logo on white.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715000"/>
            <a:ext cx="2974721" cy="1004316"/>
          </a:xfrm>
          <a:prstGeom prst="rect">
            <a:avLst/>
          </a:prstGeom>
        </p:spPr>
      </p:pic>
      <p:pic>
        <p:nvPicPr>
          <p:cNvPr id="10" name="Picture 9" descr="DOJ&amp;CD revised footer.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334000"/>
            <a:ext cx="9144000" cy="274137"/>
          </a:xfrm>
          <a:prstGeom prst="rect">
            <a:avLst/>
          </a:prstGeom>
        </p:spPr>
      </p:pic>
      <p:pic>
        <p:nvPicPr>
          <p:cNvPr id="11" name="Picture 10" descr="DOJ&amp;CD revised heade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1145284"/>
          </a:xfrm>
          <a:prstGeom prst="rect">
            <a:avLst/>
          </a:prstGeom>
        </p:spPr>
      </p:pic>
      <p:pic>
        <p:nvPicPr>
          <p:cNvPr id="2" name="Picture 1" descr="DOJ&amp;CD handles.jp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172200" y="5791200"/>
            <a:ext cx="2529840" cy="500218"/>
          </a:xfrm>
          <a:prstGeom prst="rect">
            <a:avLst/>
          </a:prstGeom>
        </p:spPr>
      </p:pic>
    </p:spTree>
    <p:extLst>
      <p:ext uri="{BB962C8B-B14F-4D97-AF65-F5344CB8AC3E}">
        <p14:creationId xmlns:p14="http://schemas.microsoft.com/office/powerpoint/2010/main" val="34248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t>‹#›</a:t>
            </a:fld>
            <a:endParaRPr lang="en-US"/>
          </a:p>
        </p:txBody>
      </p:sp>
      <p:pic>
        <p:nvPicPr>
          <p:cNvPr id="2" name="Picture 1" descr="DOJ&amp;CD revised foot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000"/>
            <a:ext cx="9144000" cy="274137"/>
          </a:xfrm>
          <a:prstGeom prst="rect">
            <a:avLst/>
          </a:prstGeom>
        </p:spPr>
      </p:pic>
      <p:pic>
        <p:nvPicPr>
          <p:cNvPr id="3" name="Picture 2" descr="DOJ&amp;CD revised header.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1145284"/>
          </a:xfrm>
          <a:prstGeom prst="rect">
            <a:avLst/>
          </a:prstGeom>
        </p:spPr>
      </p:pic>
    </p:spTree>
    <p:extLst>
      <p:ext uri="{BB962C8B-B14F-4D97-AF65-F5344CB8AC3E}">
        <p14:creationId xmlns:p14="http://schemas.microsoft.com/office/powerpoint/2010/main" val="4154487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A0CC-561A-40B8-AE39-C5C7C45F0407}" type="datetimeFigureOut">
              <a:rPr lang="en-US" smtClean="0"/>
              <a:t>1/25/2021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30837-FA77-4606-8156-BAD282C0647B}" type="slidenum">
              <a:rPr lang="en-US" smtClean="0"/>
              <a:t>‹#›</a:t>
            </a:fld>
            <a:endParaRPr lang="en-US"/>
          </a:p>
        </p:txBody>
      </p:sp>
    </p:spTree>
    <p:extLst>
      <p:ext uri="{BB962C8B-B14F-4D97-AF65-F5344CB8AC3E}">
        <p14:creationId xmlns:p14="http://schemas.microsoft.com/office/powerpoint/2010/main" val="22913629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371600"/>
            <a:ext cx="9067800" cy="685800"/>
          </a:xfrm>
        </p:spPr>
        <p:txBody>
          <a:bodyPr>
            <a:normAutofit fontScale="90000"/>
          </a:bodyPr>
          <a:lstStyle/>
          <a:p>
            <a:r>
              <a:rPr lang="en-US" altLang="en-US" sz="3100" b="1" dirty="0" smtClean="0">
                <a:latin typeface="Arial" panose="020B0604020202020204" pitchFamily="34" charset="0"/>
                <a:cs typeface="Arial" panose="020B0604020202020204" pitchFamily="34" charset="0"/>
              </a:rPr>
              <a:t/>
            </a:r>
            <a:br>
              <a:rPr lang="en-US" altLang="en-US" sz="3100" b="1" dirty="0" smtClean="0">
                <a:latin typeface="Arial" panose="020B0604020202020204" pitchFamily="34" charset="0"/>
                <a:cs typeface="Arial" panose="020B0604020202020204" pitchFamily="34" charset="0"/>
              </a:rPr>
            </a:br>
            <a:r>
              <a:rPr lang="en-US" altLang="en-US" sz="3100" b="1" dirty="0" smtClean="0">
                <a:latin typeface="Arial" panose="020B0604020202020204" pitchFamily="34" charset="0"/>
                <a:cs typeface="Arial" panose="020B0604020202020204" pitchFamily="34" charset="0"/>
              </a:rPr>
              <a:t/>
            </a:r>
            <a:br>
              <a:rPr lang="en-US" altLang="en-US" sz="3100" b="1" dirty="0" smtClean="0">
                <a:latin typeface="Arial" panose="020B0604020202020204" pitchFamily="34" charset="0"/>
                <a:cs typeface="Arial" panose="020B0604020202020204" pitchFamily="34" charset="0"/>
              </a:rPr>
            </a:br>
            <a:r>
              <a:rPr lang="en-US" altLang="en-US" sz="3100" b="1" dirty="0" smtClean="0">
                <a:latin typeface="Arial" panose="020B0604020202020204" pitchFamily="34" charset="0"/>
                <a:cs typeface="Arial" panose="020B0604020202020204" pitchFamily="34" charset="0"/>
              </a:rPr>
              <a:t/>
            </a:r>
            <a:br>
              <a:rPr lang="en-US" altLang="en-US" sz="3100" b="1" dirty="0" smtClean="0">
                <a:latin typeface="Arial" panose="020B0604020202020204" pitchFamily="34" charset="0"/>
                <a:cs typeface="Arial" panose="020B0604020202020204" pitchFamily="34" charset="0"/>
              </a:rPr>
            </a:br>
            <a:r>
              <a:rPr lang="en-ZA" sz="2800" dirty="0"/>
              <a:t/>
            </a:r>
            <a:br>
              <a:rPr lang="en-ZA" sz="2800" dirty="0"/>
            </a:br>
            <a:r>
              <a:rPr lang="en-US" altLang="en-US" sz="3100" b="1" dirty="0">
                <a:latin typeface="Arial" panose="020B0604020202020204" pitchFamily="34" charset="0"/>
                <a:cs typeface="Arial" panose="020B0604020202020204" pitchFamily="34" charset="0"/>
              </a:rPr>
              <a:t/>
            </a:r>
            <a:br>
              <a:rPr lang="en-US" altLang="en-US" sz="3100" b="1" dirty="0">
                <a:latin typeface="Arial" panose="020B0604020202020204" pitchFamily="34" charset="0"/>
                <a:cs typeface="Arial" panose="020B0604020202020204" pitchFamily="34" charset="0"/>
              </a:rPr>
            </a:br>
            <a:r>
              <a:rPr lang="en-US" altLang="en-US" sz="3100" b="1" dirty="0">
                <a:latin typeface="Arial" panose="020B0604020202020204" pitchFamily="34" charset="0"/>
                <a:cs typeface="Arial" panose="020B0604020202020204" pitchFamily="34" charset="0"/>
              </a:rPr>
              <a:t/>
            </a:r>
            <a:br>
              <a:rPr lang="en-US" altLang="en-US" sz="3100" b="1" dirty="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2133600"/>
            <a:ext cx="9144000" cy="3048374"/>
          </a:xfrm>
        </p:spPr>
        <p:txBody>
          <a:bodyPr>
            <a:noAutofit/>
          </a:bodyPr>
          <a:lstStyle/>
          <a:p>
            <a:pPr algn="ctr">
              <a:spcBef>
                <a:spcPts val="0"/>
              </a:spcBef>
            </a:pPr>
            <a:endParaRPr lang="en-ZA" sz="1800" dirty="0" smtClean="0"/>
          </a:p>
          <a:p>
            <a:pPr algn="ctr">
              <a:spcBef>
                <a:spcPts val="0"/>
              </a:spcBef>
            </a:pPr>
            <a:endParaRPr lang="en-ZA" sz="1800" dirty="0"/>
          </a:p>
          <a:p>
            <a:pPr marL="0" indent="0" algn="ctr">
              <a:spcBef>
                <a:spcPts val="0"/>
              </a:spcBef>
              <a:buNone/>
            </a:pPr>
            <a:r>
              <a:rPr lang="en-ZA" sz="2400" b="1" dirty="0" smtClean="0"/>
              <a:t>PORTFOLIO COMMITTEE ON JUSTICE AND CORRECTIONAL SERVICES: </a:t>
            </a:r>
            <a:endParaRPr lang="en-ZA" sz="2400" b="1" dirty="0"/>
          </a:p>
          <a:p>
            <a:pPr marL="0" indent="0" algn="ctr">
              <a:spcBef>
                <a:spcPts val="0"/>
              </a:spcBef>
              <a:buNone/>
            </a:pPr>
            <a:r>
              <a:rPr lang="en-ZA" sz="2400" b="1" dirty="0" smtClean="0"/>
              <a:t>26 January 2021</a:t>
            </a:r>
          </a:p>
          <a:p>
            <a:pPr marL="0" indent="0" algn="ctr">
              <a:spcBef>
                <a:spcPts val="0"/>
              </a:spcBef>
              <a:buNone/>
            </a:pPr>
            <a:endParaRPr lang="en-ZA" sz="2000" dirty="0"/>
          </a:p>
          <a:p>
            <a:pPr marL="0" indent="0" algn="ctr">
              <a:spcBef>
                <a:spcPts val="0"/>
              </a:spcBef>
              <a:buNone/>
            </a:pPr>
            <a:r>
              <a:rPr lang="en-US" sz="2400" b="1" dirty="0"/>
              <a:t>STATE LIABILITY AMENDMENT BILL, 2018</a:t>
            </a:r>
            <a:endParaRPr lang="en-GB" sz="2400" b="1" dirty="0"/>
          </a:p>
          <a:p>
            <a:pPr marL="0" indent="0" algn="ctr">
              <a:buNone/>
            </a:pPr>
            <a:endParaRPr lang="en-US" sz="1800" dirty="0"/>
          </a:p>
        </p:txBody>
      </p:sp>
    </p:spTree>
    <p:extLst>
      <p:ext uri="{BB962C8B-B14F-4D97-AF65-F5344CB8AC3E}">
        <p14:creationId xmlns:p14="http://schemas.microsoft.com/office/powerpoint/2010/main" val="17454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219200"/>
            <a:ext cx="9067800" cy="381000"/>
          </a:xfrm>
        </p:spPr>
        <p:txBody>
          <a:bodyPr>
            <a:normAutofit fontScale="90000"/>
          </a:bodyPr>
          <a:lstStyle/>
          <a:p>
            <a:r>
              <a:rPr lang="en-ZA" sz="1600" b="1" dirty="0" smtClean="0"/>
              <a:t/>
            </a:r>
            <a:br>
              <a:rPr lang="en-ZA" sz="1600" b="1" dirty="0" smtClean="0"/>
            </a:br>
            <a:r>
              <a:rPr lang="en-GB" sz="2000" b="1" dirty="0"/>
              <a:t>COMMENTS </a:t>
            </a:r>
            <a:r>
              <a:rPr lang="en-GB" sz="2000" b="1" dirty="0" smtClean="0"/>
              <a:t>RECEIVED</a:t>
            </a:r>
            <a:r>
              <a:rPr lang="en-ZA" sz="1600" b="1" dirty="0" smtClean="0"/>
              <a:t/>
            </a:r>
            <a:br>
              <a:rPr lang="en-ZA" sz="1600" b="1" dirty="0" smtClean="0"/>
            </a:br>
            <a:endParaRPr lang="en-US" sz="16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581774"/>
          </a:xfrm>
        </p:spPr>
        <p:txBody>
          <a:bodyPr>
            <a:noAutofit/>
          </a:bodyPr>
          <a:lstStyle/>
          <a:p>
            <a:pPr marL="365125" indent="0" algn="just">
              <a:buNone/>
            </a:pPr>
            <a:r>
              <a:rPr lang="en-US" sz="1400" dirty="0" smtClean="0"/>
              <a:t>Numerous comments were received in respect of the Bill when it was introduced in the 5</a:t>
            </a:r>
            <a:r>
              <a:rPr lang="en-US" sz="1400" baseline="30000" dirty="0" smtClean="0"/>
              <a:t>th</a:t>
            </a:r>
            <a:r>
              <a:rPr lang="en-US" sz="1400" dirty="0" smtClean="0"/>
              <a:t> Parliament. Comments were received from medical associations, the legal fraternity and </a:t>
            </a:r>
            <a:r>
              <a:rPr lang="en-US" sz="1400" smtClean="0"/>
              <a:t>civil society.</a:t>
            </a:r>
            <a:endParaRPr lang="en-US" sz="1400" dirty="0" smtClean="0"/>
          </a:p>
          <a:p>
            <a:pPr marL="0" indent="0" algn="just">
              <a:buNone/>
            </a:pPr>
            <a:r>
              <a:rPr lang="en-ZA" sz="1400" b="1" dirty="0" smtClean="0"/>
              <a:t>A: Comments with regard to the Public </a:t>
            </a:r>
            <a:r>
              <a:rPr lang="en-ZA" sz="1400" b="1" dirty="0"/>
              <a:t>Health system in general:</a:t>
            </a:r>
          </a:p>
          <a:p>
            <a:pPr algn="just"/>
            <a:r>
              <a:rPr lang="en-US" sz="1400" dirty="0"/>
              <a:t>An expert review, published in 2018, calculated that </a:t>
            </a:r>
            <a:r>
              <a:rPr lang="en-US" sz="1400" b="1" dirty="0"/>
              <a:t>29 905 </a:t>
            </a:r>
            <a:r>
              <a:rPr lang="en-US" sz="1400" dirty="0"/>
              <a:t>women and girls have died during pregnancy, child birth or shortly after giving birth </a:t>
            </a:r>
            <a:r>
              <a:rPr lang="en-US" sz="1400" b="1" dirty="0"/>
              <a:t>between 1999 and 2014</a:t>
            </a:r>
            <a:r>
              <a:rPr lang="en-US" sz="1400" dirty="0"/>
              <a:t>.  The majority of deaths were potentially preventable as a result of poor quality of care during the different stages.</a:t>
            </a:r>
          </a:p>
          <a:p>
            <a:pPr algn="just"/>
            <a:r>
              <a:rPr lang="en-US" sz="1400" dirty="0"/>
              <a:t>Medico-legal payments strain the budgets of provincial hospitals and the current system of payments from “operational budgets of health establishments”.  In the end this will lead to </a:t>
            </a:r>
            <a:r>
              <a:rPr lang="en-US" sz="1400" b="1" dirty="0"/>
              <a:t>more litigation </a:t>
            </a:r>
            <a:r>
              <a:rPr lang="en-US" sz="1400" dirty="0"/>
              <a:t>due to the resulting deterioration in the standard of service delivery</a:t>
            </a:r>
            <a:r>
              <a:rPr lang="en-US" sz="1400" dirty="0" smtClean="0"/>
              <a:t>.</a:t>
            </a:r>
          </a:p>
          <a:p>
            <a:pPr algn="just"/>
            <a:r>
              <a:rPr lang="en-GB" sz="1400" dirty="0" smtClean="0"/>
              <a:t>Only 5 out of 649 health facilities across the country are compliant with the </a:t>
            </a:r>
            <a:r>
              <a:rPr lang="en-GB" sz="1400" b="1" dirty="0" smtClean="0"/>
              <a:t>Department of Health’s norms and standards</a:t>
            </a:r>
            <a:r>
              <a:rPr lang="en-GB" sz="1400" dirty="0" smtClean="0"/>
              <a:t>. </a:t>
            </a:r>
          </a:p>
          <a:p>
            <a:pPr algn="just"/>
            <a:r>
              <a:rPr lang="en-US" sz="1400" dirty="0" smtClean="0"/>
              <a:t>The </a:t>
            </a:r>
            <a:r>
              <a:rPr lang="en-US" sz="1400" dirty="0"/>
              <a:t>State’s focus should be on addressing the dire state of the healthcare system as opposed to seeking to limit the innocent injured party’s </a:t>
            </a:r>
            <a:r>
              <a:rPr lang="en-US" sz="1400" b="1" dirty="0"/>
              <a:t>right to compensatory damages</a:t>
            </a:r>
            <a:r>
              <a:rPr lang="en-US" sz="1400" dirty="0"/>
              <a:t>.</a:t>
            </a:r>
          </a:p>
          <a:p>
            <a:pPr marL="365125" indent="0" algn="just">
              <a:buNone/>
            </a:pPr>
            <a:endParaRPr lang="en-US" sz="1800" dirty="0"/>
          </a:p>
          <a:p>
            <a:pPr marL="365125" indent="0" algn="just">
              <a:buNone/>
            </a:pPr>
            <a:endParaRPr lang="en-US" sz="1600" dirty="0"/>
          </a:p>
          <a:p>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0" indent="0">
              <a:buNone/>
            </a:pPr>
            <a:r>
              <a:rPr lang="en-US" sz="1600" dirty="0"/>
              <a:t>	 </a:t>
            </a: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124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219200"/>
            <a:ext cx="9067800" cy="381000"/>
          </a:xfrm>
        </p:spPr>
        <p:txBody>
          <a:bodyPr>
            <a:normAutofit fontScale="90000"/>
          </a:bodyPr>
          <a:lstStyle/>
          <a:p>
            <a:r>
              <a:rPr lang="en-ZA" sz="1600" b="1" dirty="0" smtClean="0"/>
              <a:t/>
            </a:r>
            <a:br>
              <a:rPr lang="en-ZA" sz="1600" b="1" dirty="0" smtClean="0"/>
            </a:br>
            <a:r>
              <a:rPr lang="en-GB" sz="2000" b="1" dirty="0"/>
              <a:t>COMMENTS </a:t>
            </a:r>
            <a:r>
              <a:rPr lang="en-GB" sz="2000" b="1" dirty="0" smtClean="0"/>
              <a:t>RECEIVED</a:t>
            </a:r>
            <a:r>
              <a:rPr lang="en-ZA" sz="1600" b="1" dirty="0" smtClean="0"/>
              <a:t/>
            </a:r>
            <a:br>
              <a:rPr lang="en-ZA" sz="1600" b="1" dirty="0" smtClean="0"/>
            </a:br>
            <a:endParaRPr lang="en-US" sz="16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581774"/>
          </a:xfrm>
        </p:spPr>
        <p:txBody>
          <a:bodyPr>
            <a:noAutofit/>
          </a:bodyPr>
          <a:lstStyle/>
          <a:p>
            <a:pPr marL="708025" algn="just"/>
            <a:endParaRPr lang="en-US" sz="1800" dirty="0" smtClean="0"/>
          </a:p>
          <a:p>
            <a:pPr marL="365125" indent="0" algn="just">
              <a:buNone/>
            </a:pPr>
            <a:endParaRPr lang="en-US" sz="1800" dirty="0"/>
          </a:p>
          <a:p>
            <a:pPr marL="365125" indent="0" algn="just">
              <a:buNone/>
            </a:pPr>
            <a:endParaRPr lang="en-US" sz="1600" dirty="0"/>
          </a:p>
          <a:p>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0" indent="0">
              <a:buNone/>
            </a:pPr>
            <a:r>
              <a:rPr lang="en-US" sz="1600" dirty="0"/>
              <a:t>	 </a:t>
            </a:r>
          </a:p>
          <a:p>
            <a:pPr algn="just"/>
            <a:endParaRPr lang="en-US" sz="1600" dirty="0">
              <a:latin typeface="Arial" panose="020B0604020202020204" pitchFamily="34" charset="0"/>
              <a:cs typeface="Arial" panose="020B0604020202020204" pitchFamily="34" charset="0"/>
            </a:endParaRPr>
          </a:p>
        </p:txBody>
      </p:sp>
      <p:sp>
        <p:nvSpPr>
          <p:cNvPr id="4" name="Rectangle 3"/>
          <p:cNvSpPr/>
          <p:nvPr/>
        </p:nvSpPr>
        <p:spPr>
          <a:xfrm>
            <a:off x="228600" y="1524000"/>
            <a:ext cx="7924800" cy="3693319"/>
          </a:xfrm>
          <a:prstGeom prst="rect">
            <a:avLst/>
          </a:prstGeom>
        </p:spPr>
        <p:txBody>
          <a:bodyPr wrap="square">
            <a:spAutoFit/>
          </a:bodyPr>
          <a:lstStyle/>
          <a:p>
            <a:pPr algn="just"/>
            <a:r>
              <a:rPr lang="en-US" sz="1300" b="1" dirty="0" smtClean="0"/>
              <a:t>B: Comments in support of Bill</a:t>
            </a:r>
          </a:p>
          <a:p>
            <a:pPr marL="285750" indent="-285750" algn="just">
              <a:buFont typeface="Arial" pitchFamily="34" charset="0"/>
              <a:buChar char="•"/>
            </a:pPr>
            <a:r>
              <a:rPr lang="en-US" sz="1300" dirty="0" smtClean="0"/>
              <a:t>There </a:t>
            </a:r>
            <a:r>
              <a:rPr lang="en-US" sz="1300" dirty="0"/>
              <a:t>was support </a:t>
            </a:r>
            <a:r>
              <a:rPr lang="en-US" sz="1300" dirty="0" smtClean="0"/>
              <a:t>for legislative </a:t>
            </a:r>
            <a:r>
              <a:rPr lang="en-US" sz="1300" dirty="0"/>
              <a:t>review of </a:t>
            </a:r>
            <a:r>
              <a:rPr lang="en-US" sz="1300" dirty="0" smtClean="0"/>
              <a:t>the common </a:t>
            </a:r>
            <a:r>
              <a:rPr lang="en-US" sz="1300" dirty="0"/>
              <a:t>law </a:t>
            </a:r>
            <a:r>
              <a:rPr lang="en-US" sz="1300" dirty="0" smtClean="0"/>
              <a:t>rule  of once off payments </a:t>
            </a:r>
            <a:r>
              <a:rPr lang="en-US" sz="1300" dirty="0"/>
              <a:t>(</a:t>
            </a:r>
            <a:r>
              <a:rPr lang="en-US" sz="1300" dirty="0" err="1"/>
              <a:t>DoH</a:t>
            </a:r>
            <a:r>
              <a:rPr lang="en-US" sz="1300" dirty="0"/>
              <a:t> and Treasury).</a:t>
            </a:r>
          </a:p>
          <a:p>
            <a:pPr marL="285750" indent="-285750" algn="just">
              <a:buFont typeface="Arial" pitchFamily="34" charset="0"/>
              <a:buChar char="•"/>
            </a:pPr>
            <a:r>
              <a:rPr lang="en-US" sz="1300" dirty="0" smtClean="0"/>
              <a:t>The </a:t>
            </a:r>
            <a:r>
              <a:rPr lang="en-US" sz="1300" dirty="0"/>
              <a:t>amendment to have periodic payments during the lifetime of the injured party </a:t>
            </a:r>
            <a:r>
              <a:rPr lang="en-US" sz="1300" dirty="0" smtClean="0"/>
              <a:t>may </a:t>
            </a:r>
            <a:r>
              <a:rPr lang="en-US" sz="1300" dirty="0"/>
              <a:t>reduce the once-off settlement burden on the </a:t>
            </a:r>
            <a:r>
              <a:rPr lang="en-US" sz="1300" dirty="0" smtClean="0"/>
              <a:t>State. “</a:t>
            </a:r>
            <a:r>
              <a:rPr lang="en-US" sz="1300" dirty="0"/>
              <a:t>capping or limiting compensation in terms of medical liability claims</a:t>
            </a:r>
            <a:r>
              <a:rPr lang="en-US" sz="1300" dirty="0" smtClean="0"/>
              <a:t>” may also be considered.</a:t>
            </a:r>
          </a:p>
          <a:p>
            <a:pPr marL="285750" indent="-285750" algn="just">
              <a:buFont typeface="Arial" pitchFamily="34" charset="0"/>
              <a:buChar char="•"/>
            </a:pPr>
            <a:r>
              <a:rPr lang="en-US" sz="1300" dirty="0"/>
              <a:t>Support has been expressed for the introduction of periodic payments and not a once-off payment which may reduce the once-off settlement burden on the State and ensure the sustained maintenance of the injured party.</a:t>
            </a:r>
          </a:p>
          <a:p>
            <a:pPr marL="285750" indent="-285750" algn="just">
              <a:buFont typeface="Arial" pitchFamily="34" charset="0"/>
              <a:buChar char="•"/>
            </a:pPr>
            <a:r>
              <a:rPr lang="en-US" sz="1300" dirty="0"/>
              <a:t>The current situation eats into medical budgets, reduces the quality of treatment, increasing likelihood of claims and concludes into a downward spiral of more and larger claims leading to the absolute collapse of state medical facilities. It promotes unfairness, enriching the few and to the expense of many others, the “few” of which lawyers make up a large component. There are questions on whether such large payouts are in the public interest</a:t>
            </a:r>
            <a:r>
              <a:rPr lang="en-US" sz="1300" dirty="0" smtClean="0"/>
              <a:t>.</a:t>
            </a:r>
          </a:p>
          <a:p>
            <a:pPr marL="285750" indent="-285750">
              <a:buFont typeface="Arial" pitchFamily="34" charset="0"/>
              <a:buChar char="•"/>
            </a:pPr>
            <a:r>
              <a:rPr lang="en-US" sz="1300" dirty="0" smtClean="0"/>
              <a:t>The </a:t>
            </a:r>
            <a:r>
              <a:rPr lang="en-US" sz="1300" dirty="0"/>
              <a:t>complexity of the medico-legal landscape requires various measures to address such complexity, and that capping parts of the potential cost that could accrue to the state, is one of numerous changes that would be required. The major change would be a review of the law of </a:t>
            </a:r>
            <a:r>
              <a:rPr lang="en-US" sz="1300" dirty="0" err="1"/>
              <a:t>delict</a:t>
            </a:r>
            <a:r>
              <a:rPr lang="en-US" sz="1300" dirty="0"/>
              <a:t>, as it applies to the medico-legal matters. This was done in other jurisdictions, and has had a positive effect on the impact of such claims on the health </a:t>
            </a:r>
            <a:r>
              <a:rPr lang="en-US" sz="1300" dirty="0" smtClean="0"/>
              <a:t>sector. The </a:t>
            </a:r>
            <a:r>
              <a:rPr lang="en-US" sz="1300" dirty="0"/>
              <a:t>Bill only addresses the issue of law suits against the public </a:t>
            </a:r>
            <a:r>
              <a:rPr lang="en-US" sz="1300" dirty="0" smtClean="0"/>
              <a:t>sector, which is </a:t>
            </a:r>
            <a:r>
              <a:rPr lang="en-US" sz="1300" dirty="0"/>
              <a:t>also cause for </a:t>
            </a:r>
            <a:r>
              <a:rPr lang="en-US" sz="1300" dirty="0" smtClean="0"/>
              <a:t>concern.</a:t>
            </a:r>
            <a:endParaRPr lang="en-ZA" sz="1300" dirty="0"/>
          </a:p>
        </p:txBody>
      </p:sp>
    </p:spTree>
    <p:extLst>
      <p:ext uri="{BB962C8B-B14F-4D97-AF65-F5344CB8AC3E}">
        <p14:creationId xmlns:p14="http://schemas.microsoft.com/office/powerpoint/2010/main" val="406797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219200"/>
            <a:ext cx="9067800" cy="381000"/>
          </a:xfrm>
        </p:spPr>
        <p:txBody>
          <a:bodyPr>
            <a:normAutofit fontScale="90000"/>
          </a:bodyPr>
          <a:lstStyle/>
          <a:p>
            <a:r>
              <a:rPr lang="en-ZA" sz="1600" b="1" dirty="0" smtClean="0"/>
              <a:t/>
            </a:r>
            <a:br>
              <a:rPr lang="en-ZA" sz="1600" b="1" dirty="0" smtClean="0"/>
            </a:br>
            <a:r>
              <a:rPr lang="en-GB" sz="2000" b="1" dirty="0"/>
              <a:t>COMMENTS </a:t>
            </a:r>
            <a:r>
              <a:rPr lang="en-GB" sz="2000" b="1" dirty="0" smtClean="0"/>
              <a:t>RECEIVED</a:t>
            </a:r>
            <a:r>
              <a:rPr lang="en-ZA" sz="1600" b="1" dirty="0" smtClean="0"/>
              <a:t/>
            </a:r>
            <a:br>
              <a:rPr lang="en-ZA" sz="1600" b="1" dirty="0" smtClean="0"/>
            </a:br>
            <a:endParaRPr lang="en-US" sz="16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581774"/>
          </a:xfrm>
        </p:spPr>
        <p:txBody>
          <a:bodyPr>
            <a:noAutofit/>
          </a:bodyPr>
          <a:lstStyle/>
          <a:p>
            <a:pPr marL="0" indent="0" algn="just">
              <a:buNone/>
            </a:pPr>
            <a:r>
              <a:rPr lang="en-ZA" sz="1600" b="1" dirty="0" smtClean="0"/>
              <a:t>C: Implementation challenges</a:t>
            </a:r>
          </a:p>
          <a:p>
            <a:pPr algn="just"/>
            <a:r>
              <a:rPr lang="en-US" sz="1400" dirty="0" smtClean="0"/>
              <a:t>State’s </a:t>
            </a:r>
            <a:r>
              <a:rPr lang="en-US" sz="1400" dirty="0"/>
              <a:t>liability is significantly more variable under a periodic payment system which will affect the State’s financial position and has implications for its credit rating and it is not clear how </a:t>
            </a:r>
            <a:r>
              <a:rPr lang="en-US" sz="1400" b="1" dirty="0"/>
              <a:t>unfunded liability </a:t>
            </a:r>
            <a:r>
              <a:rPr lang="en-US" sz="1400" dirty="0"/>
              <a:t>will be accounted for by Treasury. The State will incur a debt over a protracted period of time.  The </a:t>
            </a:r>
            <a:r>
              <a:rPr lang="en-US" sz="1400" b="1" dirty="0"/>
              <a:t>PFMA</a:t>
            </a:r>
            <a:r>
              <a:rPr lang="en-US" sz="1400" dirty="0"/>
              <a:t> does not provide for a budgeting mechanism </a:t>
            </a:r>
            <a:r>
              <a:rPr lang="en-US" sz="1400" b="1" dirty="0"/>
              <a:t>beyond the MTEF</a:t>
            </a:r>
            <a:r>
              <a:rPr lang="en-US" sz="1400" dirty="0"/>
              <a:t>. </a:t>
            </a:r>
          </a:p>
          <a:p>
            <a:pPr algn="just"/>
            <a:r>
              <a:rPr lang="en-US" sz="1400" b="1" dirty="0"/>
              <a:t>Cost of administering </a:t>
            </a:r>
            <a:r>
              <a:rPr lang="en-US" sz="1400" dirty="0"/>
              <a:t>a structured settlement system will be much higher than administering lump sum payments.  The burden of administering claims will create a significant cost element in addition to the original claim amounts.  The question is raised whether </a:t>
            </a:r>
            <a:r>
              <a:rPr lang="en-US" sz="1400" b="1" dirty="0"/>
              <a:t>provincial health departments will be able to administer </a:t>
            </a:r>
            <a:r>
              <a:rPr lang="en-US" sz="1400" dirty="0"/>
              <a:t>a system of periodic payments.  There will also have to be sufficient checks and balances to prevent fraud and corruption.  It is also expected that the injured party will endure a significant administrative burden in order to ensure that payments are made</a:t>
            </a:r>
            <a:r>
              <a:rPr lang="en-US" sz="1400" dirty="0" smtClean="0"/>
              <a:t>.</a:t>
            </a:r>
          </a:p>
          <a:p>
            <a:pPr algn="just"/>
            <a:r>
              <a:rPr lang="en-US" sz="1400" dirty="0" smtClean="0"/>
              <a:t>The </a:t>
            </a:r>
            <a:r>
              <a:rPr lang="en-US" sz="1400" dirty="0"/>
              <a:t>Bill does not provide </a:t>
            </a:r>
            <a:r>
              <a:rPr lang="en-US" sz="1400" b="1" dirty="0"/>
              <a:t>clarity on how the periodic payments are to be made</a:t>
            </a:r>
            <a:r>
              <a:rPr lang="en-US" sz="1400" dirty="0"/>
              <a:t>, who controls the amount being paid to the creditor, who decides whether those amounts are reasonable and what checks and balances should be in place to ensure that the funds are appropriately spent.</a:t>
            </a:r>
          </a:p>
          <a:p>
            <a:pPr algn="just"/>
            <a:r>
              <a:rPr lang="en-US" sz="1400" dirty="0"/>
              <a:t>Where an injured party may obtain services from a private facility, the amount to be paid will be limited in terms of the Bill to the cost of those services in a PHE which will have the effect of restricting or </a:t>
            </a:r>
            <a:r>
              <a:rPr lang="en-US" sz="1400" b="1" dirty="0"/>
              <a:t>preventing access to health care services</a:t>
            </a:r>
            <a:r>
              <a:rPr lang="en-US" sz="1400" dirty="0"/>
              <a:t>.</a:t>
            </a:r>
            <a:endParaRPr lang="en-ZA" sz="1400" dirty="0"/>
          </a:p>
          <a:p>
            <a:pPr algn="just"/>
            <a:endParaRPr lang="en-US" sz="1600" dirty="0"/>
          </a:p>
          <a:p>
            <a:pPr marL="365125" indent="0" algn="just">
              <a:buNone/>
            </a:pPr>
            <a:endParaRPr lang="en-US" sz="1800" dirty="0"/>
          </a:p>
          <a:p>
            <a:pPr marL="365125" indent="0" algn="just">
              <a:buNone/>
            </a:pPr>
            <a:endParaRPr lang="en-US" sz="1600" dirty="0"/>
          </a:p>
          <a:p>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0" indent="0">
              <a:buNone/>
            </a:pPr>
            <a:r>
              <a:rPr lang="en-US" sz="1600" dirty="0"/>
              <a:t>	 </a:t>
            </a: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348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219200"/>
            <a:ext cx="9067800" cy="381000"/>
          </a:xfrm>
        </p:spPr>
        <p:txBody>
          <a:bodyPr>
            <a:normAutofit fontScale="90000"/>
          </a:bodyPr>
          <a:lstStyle/>
          <a:p>
            <a:r>
              <a:rPr lang="en-ZA" sz="1600" b="1" dirty="0" smtClean="0"/>
              <a:t/>
            </a:r>
            <a:br>
              <a:rPr lang="en-ZA" sz="1600" b="1" dirty="0" smtClean="0"/>
            </a:br>
            <a:r>
              <a:rPr lang="en-GB" sz="2000" b="1" dirty="0"/>
              <a:t>COMMENTS </a:t>
            </a:r>
            <a:r>
              <a:rPr lang="en-GB" sz="2000" b="1" dirty="0" smtClean="0"/>
              <a:t>RECEIVED</a:t>
            </a:r>
            <a:r>
              <a:rPr lang="en-ZA" sz="1600" b="1" dirty="0" smtClean="0"/>
              <a:t/>
            </a:r>
            <a:br>
              <a:rPr lang="en-ZA" sz="1600" b="1" dirty="0" smtClean="0"/>
            </a:br>
            <a:endParaRPr lang="en-US" sz="16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581774"/>
          </a:xfrm>
        </p:spPr>
        <p:txBody>
          <a:bodyPr>
            <a:noAutofit/>
          </a:bodyPr>
          <a:lstStyle/>
          <a:p>
            <a:pPr marL="365125" indent="0" algn="just">
              <a:buNone/>
            </a:pPr>
            <a:r>
              <a:rPr lang="en-US" sz="1800" b="1" dirty="0" smtClean="0"/>
              <a:t>D: General comments</a:t>
            </a:r>
          </a:p>
          <a:p>
            <a:pPr algn="just"/>
            <a:r>
              <a:rPr lang="en-US" sz="1800" dirty="0" smtClean="0"/>
              <a:t>The </a:t>
            </a:r>
            <a:r>
              <a:rPr lang="en-US" sz="1800" dirty="0"/>
              <a:t>removal of the </a:t>
            </a:r>
            <a:r>
              <a:rPr lang="en-US" sz="1800" b="1" dirty="0"/>
              <a:t>“once and for all rule” affects the right of access to justice</a:t>
            </a:r>
            <a:r>
              <a:rPr lang="en-US" sz="1800" dirty="0"/>
              <a:t>.  Contingency fees will be based on a smaller quantum (the quantum for past and immediate expenses, but not future expenses and loss of income).  This may make </a:t>
            </a:r>
            <a:r>
              <a:rPr lang="en-US" sz="1800" b="1" dirty="0"/>
              <a:t>contingency agreements less attractive for attorneys </a:t>
            </a:r>
            <a:r>
              <a:rPr lang="en-US" sz="1800" dirty="0"/>
              <a:t>who play an important role in ensuring access to justice.  The Bill is an indirect barrier to justice and access to legal services with a disproportionate effect on indigent persons, especially vulnerable women.</a:t>
            </a:r>
          </a:p>
          <a:p>
            <a:pPr algn="just"/>
            <a:r>
              <a:rPr lang="en-US" sz="1800" dirty="0"/>
              <a:t>The provision is peremptory in the sense that a court must order a structured settlement, in so doing, a </a:t>
            </a:r>
            <a:r>
              <a:rPr lang="en-US" sz="1800" b="1" dirty="0"/>
              <a:t>court is not afforded any discretion </a:t>
            </a:r>
            <a:r>
              <a:rPr lang="en-US" sz="1800" dirty="0"/>
              <a:t>whatsoever in respect of whether a structured settlement is appropriate on the evidence in a particular matter.</a:t>
            </a:r>
          </a:p>
          <a:p>
            <a:pPr marL="0" indent="0" algn="just">
              <a:buNone/>
            </a:pPr>
            <a:endParaRPr lang="en-ZA" sz="1800" dirty="0"/>
          </a:p>
          <a:p>
            <a:pPr marL="365125" indent="0" algn="just">
              <a:buNone/>
            </a:pPr>
            <a:endParaRPr lang="en-US" sz="1800" dirty="0"/>
          </a:p>
          <a:p>
            <a:pPr marL="365125" indent="0" algn="just">
              <a:buNone/>
            </a:pPr>
            <a:endParaRPr lang="en-US" sz="1600" dirty="0"/>
          </a:p>
          <a:p>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0" indent="0">
              <a:buNone/>
            </a:pPr>
            <a:r>
              <a:rPr lang="en-US" sz="1600" dirty="0"/>
              <a:t>	 </a:t>
            </a: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396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219200"/>
            <a:ext cx="9067800" cy="381000"/>
          </a:xfrm>
        </p:spPr>
        <p:txBody>
          <a:bodyPr>
            <a:normAutofit fontScale="90000"/>
          </a:bodyPr>
          <a:lstStyle/>
          <a:p>
            <a:r>
              <a:rPr lang="en-ZA" sz="1600" b="1" dirty="0" smtClean="0"/>
              <a:t/>
            </a:r>
            <a:br>
              <a:rPr lang="en-ZA" sz="1600" b="1" dirty="0" smtClean="0"/>
            </a:br>
            <a:r>
              <a:rPr lang="en-GB" sz="2000" b="1" dirty="0"/>
              <a:t>COMMENTS </a:t>
            </a:r>
            <a:r>
              <a:rPr lang="en-GB" sz="2000" b="1" dirty="0" smtClean="0"/>
              <a:t>RECEIVED</a:t>
            </a:r>
            <a:r>
              <a:rPr lang="en-ZA" sz="1600" b="1" dirty="0" smtClean="0"/>
              <a:t/>
            </a:r>
            <a:br>
              <a:rPr lang="en-ZA" sz="1600" b="1" dirty="0" smtClean="0"/>
            </a:br>
            <a:endParaRPr lang="en-US" sz="16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581774"/>
          </a:xfrm>
        </p:spPr>
        <p:txBody>
          <a:bodyPr>
            <a:noAutofit/>
          </a:bodyPr>
          <a:lstStyle/>
          <a:p>
            <a:pPr marL="708025" algn="just"/>
            <a:endParaRPr lang="en-US" sz="1800" dirty="0" smtClean="0"/>
          </a:p>
          <a:p>
            <a:pPr algn="just"/>
            <a:r>
              <a:rPr lang="en-US" sz="1800" dirty="0" smtClean="0"/>
              <a:t>The </a:t>
            </a:r>
            <a:r>
              <a:rPr lang="en-US" sz="1800" b="1" dirty="0"/>
              <a:t>burden on public health establishments </a:t>
            </a:r>
            <a:r>
              <a:rPr lang="en-US" sz="1800" dirty="0"/>
              <a:t>(PHE’s) will increase which will have a negative impact on patients resulting in delayed treatment.</a:t>
            </a:r>
          </a:p>
          <a:p>
            <a:pPr algn="just"/>
            <a:r>
              <a:rPr lang="en-US" sz="1800" dirty="0" smtClean="0"/>
              <a:t>A </a:t>
            </a:r>
            <a:r>
              <a:rPr lang="en-US" sz="1800" dirty="0"/>
              <a:t>situation may unfold, where private sector providers, due to the poor levels of reimbursement, might choose </a:t>
            </a:r>
            <a:r>
              <a:rPr lang="en-US" sz="1800" b="1" dirty="0"/>
              <a:t>not to assist patients</a:t>
            </a:r>
            <a:r>
              <a:rPr lang="en-US" sz="1800" dirty="0"/>
              <a:t>.</a:t>
            </a:r>
          </a:p>
          <a:p>
            <a:pPr algn="just"/>
            <a:r>
              <a:rPr lang="en-US" sz="1800" dirty="0"/>
              <a:t>Where an injured party may obtain services from a private facility, the amount to be paid will be limited to the cost of those services in a PHE which will have the effect of </a:t>
            </a:r>
            <a:r>
              <a:rPr lang="en-US" sz="1800" b="1" dirty="0"/>
              <a:t>restricting or preventing access to health care services</a:t>
            </a:r>
            <a:r>
              <a:rPr lang="en-US" sz="1800" dirty="0" smtClean="0"/>
              <a:t>.</a:t>
            </a:r>
          </a:p>
          <a:p>
            <a:pPr algn="just"/>
            <a:r>
              <a:rPr lang="en-US" sz="1800" dirty="0"/>
              <a:t>Retrospective operation of the proposed new provisions is contrary to ordinary principles of statutory interpretation and may interfere with the administration of justice.  It may lead to delays in the conclusion of matters as parties will have to reformulate the relief that they seek.  Parties may also be required to lead further factual and expert evidence.</a:t>
            </a:r>
          </a:p>
          <a:p>
            <a:pPr algn="just"/>
            <a:endParaRPr lang="en-ZA" sz="1800" dirty="0"/>
          </a:p>
          <a:p>
            <a:pPr marL="0" indent="0" algn="just">
              <a:buNone/>
            </a:pPr>
            <a:endParaRPr lang="en-ZA" sz="1800" dirty="0"/>
          </a:p>
          <a:p>
            <a:pPr marL="365125" indent="0" algn="just">
              <a:buNone/>
            </a:pPr>
            <a:endParaRPr lang="en-US" sz="1800" dirty="0"/>
          </a:p>
          <a:p>
            <a:pPr marL="365125" indent="0" algn="just">
              <a:buNone/>
            </a:pPr>
            <a:endParaRPr lang="en-US" sz="1600" dirty="0"/>
          </a:p>
          <a:p>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0" indent="0">
              <a:buNone/>
            </a:pPr>
            <a:r>
              <a:rPr lang="en-US" sz="1600" dirty="0"/>
              <a:t>	 </a:t>
            </a: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718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219200"/>
            <a:ext cx="9067800" cy="381000"/>
          </a:xfrm>
        </p:spPr>
        <p:txBody>
          <a:bodyPr>
            <a:normAutofit fontScale="90000"/>
          </a:bodyPr>
          <a:lstStyle/>
          <a:p>
            <a:r>
              <a:rPr lang="en-ZA" sz="1600" b="1" dirty="0" smtClean="0"/>
              <a:t/>
            </a:r>
            <a:br>
              <a:rPr lang="en-ZA" sz="1600" b="1" dirty="0" smtClean="0"/>
            </a:br>
            <a:r>
              <a:rPr lang="en-ZA" sz="1600" b="1" dirty="0" smtClean="0"/>
              <a:t/>
            </a:r>
            <a:br>
              <a:rPr lang="en-ZA" sz="1600" b="1" dirty="0" smtClean="0"/>
            </a:br>
            <a:endParaRPr lang="en-US" sz="16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581774"/>
          </a:xfrm>
        </p:spPr>
        <p:txBody>
          <a:bodyPr>
            <a:noAutofit/>
          </a:bodyPr>
          <a:lstStyle/>
          <a:p>
            <a:pPr marL="0" indent="0" algn="just">
              <a:buNone/>
            </a:pPr>
            <a:r>
              <a:rPr lang="en-US" sz="1800" dirty="0" smtClean="0"/>
              <a:t> </a:t>
            </a:r>
            <a:endParaRPr lang="en-ZA" sz="1800" dirty="0"/>
          </a:p>
          <a:p>
            <a:pPr marL="365125" indent="0" algn="just">
              <a:buNone/>
            </a:pPr>
            <a:endParaRPr lang="en-US" sz="1800" dirty="0"/>
          </a:p>
          <a:p>
            <a:pPr marL="365125" indent="0" algn="just">
              <a:buNone/>
            </a:pPr>
            <a:endParaRPr lang="en-US" sz="1600" dirty="0"/>
          </a:p>
          <a:p>
            <a:endParaRPr lang="en-US" sz="1600" b="1" dirty="0"/>
          </a:p>
          <a:p>
            <a:pPr marL="228600" indent="-228600">
              <a:buAutoNum type="arabicPeriod"/>
            </a:pPr>
            <a:endParaRPr lang="en-US" sz="1600" b="1" dirty="0" smtClean="0"/>
          </a:p>
          <a:p>
            <a:pPr marL="228600" indent="-228600">
              <a:buAutoNum type="arabicPeriod"/>
            </a:pPr>
            <a:endParaRPr lang="en-US" sz="1600" b="1" dirty="0"/>
          </a:p>
          <a:p>
            <a:pPr marL="0" indent="0">
              <a:buNone/>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0" indent="0">
              <a:buNone/>
            </a:pPr>
            <a:r>
              <a:rPr lang="en-US" sz="1600" dirty="0"/>
              <a:t>	 </a:t>
            </a:r>
          </a:p>
          <a:p>
            <a:pPr algn="just"/>
            <a:endParaRPr lang="en-US" sz="1600" dirty="0">
              <a:latin typeface="Arial" panose="020B0604020202020204" pitchFamily="34" charset="0"/>
              <a:cs typeface="Arial" panose="020B0604020202020204" pitchFamily="34" charset="0"/>
            </a:endParaRPr>
          </a:p>
        </p:txBody>
      </p:sp>
      <p:sp>
        <p:nvSpPr>
          <p:cNvPr id="4" name="Rectangle 3"/>
          <p:cNvSpPr/>
          <p:nvPr/>
        </p:nvSpPr>
        <p:spPr>
          <a:xfrm>
            <a:off x="3586345" y="3244334"/>
            <a:ext cx="1971309" cy="523220"/>
          </a:xfrm>
          <a:prstGeom prst="rect">
            <a:avLst/>
          </a:prstGeom>
        </p:spPr>
        <p:txBody>
          <a:bodyPr wrap="none">
            <a:spAutoFit/>
          </a:bodyPr>
          <a:lstStyle/>
          <a:p>
            <a:pPr algn="ctr"/>
            <a:r>
              <a:rPr lang="en-US" sz="2800" b="1" dirty="0"/>
              <a:t>THANK YOU</a:t>
            </a:r>
          </a:p>
        </p:txBody>
      </p:sp>
    </p:spTree>
    <p:extLst>
      <p:ext uri="{BB962C8B-B14F-4D97-AF65-F5344CB8AC3E}">
        <p14:creationId xmlns:p14="http://schemas.microsoft.com/office/powerpoint/2010/main" val="3488562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371600"/>
            <a:ext cx="9067800" cy="685800"/>
          </a:xfrm>
        </p:spPr>
        <p:txBody>
          <a:bodyPr>
            <a:normAutofit fontScale="90000"/>
          </a:bodyPr>
          <a:lstStyle/>
          <a:p>
            <a:r>
              <a:rPr lang="en-US" altLang="en-US" sz="3100" b="1" dirty="0" smtClean="0">
                <a:latin typeface="Arial" panose="020B0604020202020204" pitchFamily="34" charset="0"/>
                <a:cs typeface="Arial" panose="020B0604020202020204" pitchFamily="34" charset="0"/>
              </a:rPr>
              <a:t/>
            </a:r>
            <a:br>
              <a:rPr lang="en-US" altLang="en-US" sz="3100" b="1" dirty="0" smtClean="0">
                <a:latin typeface="Arial" panose="020B0604020202020204" pitchFamily="34" charset="0"/>
                <a:cs typeface="Arial" panose="020B0604020202020204" pitchFamily="34" charset="0"/>
              </a:rPr>
            </a:br>
            <a:r>
              <a:rPr lang="en-US" altLang="en-US" sz="3100" b="1" dirty="0" smtClean="0">
                <a:latin typeface="Arial" panose="020B0604020202020204" pitchFamily="34" charset="0"/>
                <a:cs typeface="Arial" panose="020B0604020202020204" pitchFamily="34" charset="0"/>
              </a:rPr>
              <a:t/>
            </a:r>
            <a:br>
              <a:rPr lang="en-US" altLang="en-US" sz="3100" b="1" dirty="0" smtClean="0">
                <a:latin typeface="Arial" panose="020B0604020202020204" pitchFamily="34" charset="0"/>
                <a:cs typeface="Arial" panose="020B0604020202020204" pitchFamily="34" charset="0"/>
              </a:rPr>
            </a:br>
            <a:r>
              <a:rPr lang="en-US" altLang="en-US" sz="3100" b="1" dirty="0" smtClean="0">
                <a:latin typeface="Arial" panose="020B0604020202020204" pitchFamily="34" charset="0"/>
                <a:cs typeface="Arial" panose="020B0604020202020204" pitchFamily="34" charset="0"/>
              </a:rPr>
              <a:t/>
            </a:r>
            <a:br>
              <a:rPr lang="en-US" altLang="en-US" sz="3100" b="1" dirty="0" smtClean="0">
                <a:latin typeface="Arial" panose="020B0604020202020204" pitchFamily="34" charset="0"/>
                <a:cs typeface="Arial" panose="020B0604020202020204" pitchFamily="34" charset="0"/>
              </a:rPr>
            </a:br>
            <a:r>
              <a:rPr lang="en-GB" sz="2400" b="1" dirty="0"/>
              <a:t>PROJECT 141: MEDICO-LEGAL </a:t>
            </a:r>
            <a:r>
              <a:rPr lang="en-GB" sz="2400" b="1" dirty="0" smtClean="0"/>
              <a:t>CLAIMS</a:t>
            </a:r>
            <a:r>
              <a:rPr lang="en-ZA" sz="2800" dirty="0"/>
              <a:t/>
            </a:r>
            <a:br>
              <a:rPr lang="en-ZA" sz="2800" dirty="0"/>
            </a:br>
            <a:r>
              <a:rPr lang="en-US" altLang="en-US" sz="3100" b="1" dirty="0">
                <a:latin typeface="Arial" panose="020B0604020202020204" pitchFamily="34" charset="0"/>
                <a:cs typeface="Arial" panose="020B0604020202020204" pitchFamily="34" charset="0"/>
              </a:rPr>
              <a:t/>
            </a:r>
            <a:br>
              <a:rPr lang="en-US" altLang="en-US" sz="3100" b="1" dirty="0">
                <a:latin typeface="Arial" panose="020B0604020202020204" pitchFamily="34" charset="0"/>
                <a:cs typeface="Arial" panose="020B0604020202020204" pitchFamily="34" charset="0"/>
              </a:rPr>
            </a:br>
            <a:r>
              <a:rPr lang="en-US" altLang="en-US" sz="3100" b="1" dirty="0">
                <a:latin typeface="Arial" panose="020B0604020202020204" pitchFamily="34" charset="0"/>
                <a:cs typeface="Arial" panose="020B0604020202020204" pitchFamily="34" charset="0"/>
              </a:rPr>
              <a:t/>
            </a:r>
            <a:br>
              <a:rPr lang="en-US" altLang="en-US" sz="3100" b="1" dirty="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2133600"/>
            <a:ext cx="9144000" cy="3048374"/>
          </a:xfrm>
        </p:spPr>
        <p:txBody>
          <a:bodyPr>
            <a:noAutofit/>
          </a:bodyPr>
          <a:lstStyle/>
          <a:p>
            <a:pPr algn="just"/>
            <a:r>
              <a:rPr lang="en-US" sz="2000" dirty="0"/>
              <a:t>National DOH and Minister of Justice requested the </a:t>
            </a:r>
            <a:r>
              <a:rPr lang="en-US" sz="2000" b="1" dirty="0"/>
              <a:t>SALRC to conduct an investigation into medico-legal </a:t>
            </a:r>
            <a:r>
              <a:rPr lang="en-US" sz="2000" b="1" dirty="0" smtClean="0"/>
              <a:t>claims</a:t>
            </a:r>
            <a:r>
              <a:rPr lang="en-US" sz="2000" dirty="0" smtClean="0"/>
              <a:t>.</a:t>
            </a:r>
            <a:endParaRPr lang="en-US" sz="2000" b="1" dirty="0"/>
          </a:p>
          <a:p>
            <a:pPr algn="just"/>
            <a:r>
              <a:rPr lang="en-US" sz="2000" dirty="0"/>
              <a:t>Issue Paper 33 on Project 141: Medico-legal claims released on 17 July 2017 for general information and public comment</a:t>
            </a:r>
          </a:p>
          <a:p>
            <a:pPr algn="just"/>
            <a:r>
              <a:rPr lang="en-US" sz="2000" dirty="0"/>
              <a:t>Reason for request: Investigation requested because of challenges faced by health sector </a:t>
            </a:r>
            <a:r>
              <a:rPr lang="en-US" sz="2000" b="1" dirty="0"/>
              <a:t>due to escalation in claims for damages based on medical negligence and increasing financial implications </a:t>
            </a:r>
            <a:r>
              <a:rPr lang="en-US" sz="2000" dirty="0"/>
              <a:t>and to address matters raised by courts in medical negligence litigation</a:t>
            </a:r>
            <a:r>
              <a:rPr lang="en-US" sz="2000" dirty="0" smtClean="0"/>
              <a:t>.</a:t>
            </a:r>
            <a:r>
              <a:rPr lang="en-ZA" sz="2000" dirty="0" smtClean="0"/>
              <a:t> </a:t>
            </a:r>
            <a:endParaRPr lang="en-US" sz="2000" dirty="0"/>
          </a:p>
        </p:txBody>
      </p:sp>
    </p:spTree>
    <p:extLst>
      <p:ext uri="{BB962C8B-B14F-4D97-AF65-F5344CB8AC3E}">
        <p14:creationId xmlns:p14="http://schemas.microsoft.com/office/powerpoint/2010/main" val="316827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533400"/>
          </a:xfrm>
        </p:spPr>
        <p:txBody>
          <a:bodyPr>
            <a:normAutofit fontScale="90000"/>
          </a:bodyPr>
          <a:lstStyle/>
          <a:p>
            <a:r>
              <a:rPr lang="en-ZA" sz="2800" dirty="0"/>
              <a:t/>
            </a:r>
            <a:br>
              <a:rPr lang="en-ZA" sz="2800" dirty="0"/>
            </a:br>
            <a:r>
              <a:rPr lang="en-ZA" sz="2800" dirty="0" smtClean="0"/>
              <a:t/>
            </a:r>
            <a:br>
              <a:rPr lang="en-ZA" sz="2800" dirty="0" smtClean="0"/>
            </a:br>
            <a:r>
              <a:rPr lang="en-GB" sz="2000" b="1" dirty="0" smtClean="0"/>
              <a:t>“</a:t>
            </a:r>
            <a:r>
              <a:rPr lang="en-GB" sz="2000" b="1" dirty="0"/>
              <a:t>ONCE AND FOR ALL” </a:t>
            </a:r>
            <a:r>
              <a:rPr lang="en-GB" sz="2000" b="1" dirty="0" smtClean="0"/>
              <a:t>RULE</a:t>
            </a:r>
            <a:br>
              <a:rPr lang="en-GB" sz="2000" b="1" dirty="0" smtClean="0"/>
            </a:br>
            <a:r>
              <a:rPr lang="en-US" altLang="en-US" sz="3100" b="1" dirty="0" smtClean="0">
                <a:latin typeface="Arial" panose="020B0604020202020204" pitchFamily="34" charset="0"/>
                <a:cs typeface="Arial" panose="020B0604020202020204" pitchFamily="34" charset="0"/>
              </a:rPr>
              <a:t/>
            </a:r>
            <a:br>
              <a:rPr lang="en-US" altLang="en-US" sz="3100" b="1" dirty="0" smtClean="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752600"/>
            <a:ext cx="9144000" cy="3429374"/>
          </a:xfrm>
        </p:spPr>
        <p:txBody>
          <a:bodyPr>
            <a:normAutofit/>
          </a:bodyPr>
          <a:lstStyle/>
          <a:p>
            <a:pPr algn="just"/>
            <a:r>
              <a:rPr lang="en-GB" sz="2000" dirty="0"/>
              <a:t>In claims for damages the common law “once and for all” rule applies.</a:t>
            </a:r>
          </a:p>
          <a:p>
            <a:pPr algn="just"/>
            <a:r>
              <a:rPr lang="en-GB" sz="2000" b="1" dirty="0"/>
              <a:t>Rule: A plaintiff must claim in one action for all damages, both already sustained or prospective, flowing from one cause of action. </a:t>
            </a:r>
          </a:p>
          <a:p>
            <a:pPr algn="just"/>
            <a:r>
              <a:rPr lang="en-GB" sz="2000" dirty="0"/>
              <a:t>Purpose: prevent a multiplicity of actions based upon a single cause of action.</a:t>
            </a:r>
          </a:p>
          <a:p>
            <a:pPr marL="0" indent="0" algn="just">
              <a:buNone/>
            </a:pPr>
            <a:r>
              <a:rPr lang="en-ZA" sz="1800" dirty="0" smtClean="0"/>
              <a:t>  </a:t>
            </a:r>
            <a:endParaRPr lang="en-US" sz="1800" dirty="0"/>
          </a:p>
          <a:p>
            <a:pPr marL="0" indent="0" algn="just">
              <a:buNone/>
            </a:pPr>
            <a:endParaRPr lang="en-US" sz="1600" dirty="0" smtClean="0"/>
          </a:p>
        </p:txBody>
      </p:sp>
    </p:spTree>
    <p:extLst>
      <p:ext uri="{BB962C8B-B14F-4D97-AF65-F5344CB8AC3E}">
        <p14:creationId xmlns:p14="http://schemas.microsoft.com/office/powerpoint/2010/main" val="172329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144000" cy="1219200"/>
          </a:xfrm>
        </p:spPr>
        <p:txBody>
          <a:bodyPr>
            <a:normAutofit fontScale="90000"/>
          </a:bodyPr>
          <a:lstStyle/>
          <a:p>
            <a:r>
              <a:rPr lang="en-ZA" sz="2800" dirty="0"/>
              <a:t/>
            </a:r>
            <a:br>
              <a:rPr lang="en-ZA" sz="2800" dirty="0"/>
            </a:br>
            <a:r>
              <a:rPr lang="en-ZA" sz="2800" dirty="0" smtClean="0"/>
              <a:t/>
            </a:r>
            <a:br>
              <a:rPr lang="en-ZA" sz="2800" dirty="0" smtClean="0"/>
            </a:br>
            <a:r>
              <a:rPr lang="en-GB" sz="3200" dirty="0"/>
              <a:t>LUMP SUM PAYMENTS v STRUCTURED SETTLEMENTS / PERIODIC PAYMENTS</a:t>
            </a:r>
            <a:r>
              <a:rPr lang="en-US" altLang="en-US" sz="3100" b="1" dirty="0" smtClean="0">
                <a:latin typeface="Arial" panose="020B0604020202020204" pitchFamily="34" charset="0"/>
                <a:cs typeface="Arial" panose="020B0604020202020204" pitchFamily="34" charset="0"/>
              </a:rPr>
              <a:t/>
            </a:r>
            <a:br>
              <a:rPr lang="en-US" altLang="en-US" sz="3100" b="1" dirty="0" smtClean="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6927" y="2286000"/>
            <a:ext cx="9144000" cy="3429374"/>
          </a:xfrm>
        </p:spPr>
        <p:txBody>
          <a:bodyPr>
            <a:normAutofit/>
          </a:bodyPr>
          <a:lstStyle/>
          <a:p>
            <a:r>
              <a:rPr lang="en-GB" sz="2000" b="1" dirty="0" smtClean="0"/>
              <a:t>Lump </a:t>
            </a:r>
            <a:r>
              <a:rPr lang="en-GB" sz="2000" b="1" dirty="0"/>
              <a:t>sum payments</a:t>
            </a:r>
          </a:p>
          <a:p>
            <a:pPr marL="457200" lvl="1" indent="0" algn="just">
              <a:buNone/>
            </a:pPr>
            <a:r>
              <a:rPr lang="en-GB" sz="2000" dirty="0"/>
              <a:t>Aspect of common law “once and for all” rule that is actually </a:t>
            </a:r>
            <a:r>
              <a:rPr lang="en-GB" sz="2000" b="1" dirty="0"/>
              <a:t>problematic for the state is the size of lump sums </a:t>
            </a:r>
            <a:r>
              <a:rPr lang="en-GB" sz="2000" dirty="0"/>
              <a:t>awarded in medical  negligence cases.</a:t>
            </a:r>
          </a:p>
          <a:p>
            <a:r>
              <a:rPr lang="en-GB" sz="2000" b="1" dirty="0"/>
              <a:t>SA Law Reform Commission Issue Paper 33</a:t>
            </a:r>
          </a:p>
          <a:p>
            <a:pPr marL="365125" indent="0" algn="just">
              <a:buNone/>
            </a:pPr>
            <a:r>
              <a:rPr lang="en-GB" sz="2000" dirty="0"/>
              <a:t>Due to detrimental impact of substantial amounts awarded as compensation for medical negligence claims, recommended that consideration be given to amending the State Liability Act,1957 (SLA) as an </a:t>
            </a:r>
            <a:r>
              <a:rPr lang="en-GB" sz="2000" b="1" dirty="0"/>
              <a:t>interim measure</a:t>
            </a:r>
            <a:r>
              <a:rPr lang="en-GB" sz="2000" dirty="0"/>
              <a:t>. </a:t>
            </a:r>
          </a:p>
          <a:p>
            <a:pPr marL="0" indent="0" algn="just">
              <a:buNone/>
            </a:pPr>
            <a:endParaRPr lang="en-US" sz="1600" dirty="0" smtClean="0"/>
          </a:p>
        </p:txBody>
      </p:sp>
    </p:spTree>
    <p:extLst>
      <p:ext uri="{BB962C8B-B14F-4D97-AF65-F5344CB8AC3E}">
        <p14:creationId xmlns:p14="http://schemas.microsoft.com/office/powerpoint/2010/main" val="336348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533400"/>
          </a:xfrm>
        </p:spPr>
        <p:txBody>
          <a:bodyPr>
            <a:normAutofit fontScale="90000"/>
          </a:bodyPr>
          <a:lstStyle/>
          <a:p>
            <a:r>
              <a:rPr lang="en-ZA" sz="2800" dirty="0"/>
              <a:t/>
            </a:r>
            <a:br>
              <a:rPr lang="en-ZA" sz="2800" dirty="0"/>
            </a:br>
            <a:r>
              <a:rPr lang="en-ZA" sz="2800" dirty="0" smtClean="0"/>
              <a:t/>
            </a:r>
            <a:br>
              <a:rPr lang="en-ZA" sz="2800" dirty="0" smtClean="0"/>
            </a:br>
            <a:r>
              <a:rPr lang="en-GB" sz="2800" b="1" dirty="0"/>
              <a:t>PROPOSED  AMENDMENT OF SLA</a:t>
            </a:r>
            <a:r>
              <a:rPr lang="en-ZA" sz="2800" dirty="0"/>
              <a:t/>
            </a:r>
            <a:br>
              <a:rPr lang="en-ZA" sz="2800" dirty="0"/>
            </a:br>
            <a:r>
              <a:rPr lang="en-US" altLang="en-US" sz="3100" b="1" dirty="0" smtClean="0">
                <a:latin typeface="Arial" panose="020B0604020202020204" pitchFamily="34" charset="0"/>
                <a:cs typeface="Arial" panose="020B0604020202020204" pitchFamily="34" charset="0"/>
              </a:rPr>
              <a:t/>
            </a:r>
            <a:br>
              <a:rPr lang="en-US" altLang="en-US" sz="3100" b="1" dirty="0" smtClean="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810000"/>
          </a:xfrm>
        </p:spPr>
        <p:txBody>
          <a:bodyPr>
            <a:normAutofit/>
          </a:bodyPr>
          <a:lstStyle/>
          <a:p>
            <a:pPr lvl="1" algn="just"/>
            <a:endParaRPr lang="en-GB" sz="1800" b="1" dirty="0"/>
          </a:p>
          <a:p>
            <a:pPr algn="just"/>
            <a:r>
              <a:rPr lang="en-GB" sz="2000" b="1" dirty="0"/>
              <a:t>Make specific provision for structured settlement orders, which would include periodic payments</a:t>
            </a:r>
            <a:r>
              <a:rPr lang="en-GB" sz="2000" dirty="0"/>
              <a:t>, in cases of medical negligence claims against the state.</a:t>
            </a:r>
          </a:p>
          <a:p>
            <a:pPr algn="just"/>
            <a:r>
              <a:rPr lang="en-GB" sz="2000" dirty="0"/>
              <a:t>Practice of paying for litigation from budget of hospital concerned impacts negatively on the delivery of health services.</a:t>
            </a:r>
          </a:p>
          <a:p>
            <a:pPr algn="just"/>
            <a:r>
              <a:rPr lang="en-US" sz="2000" dirty="0"/>
              <a:t>The </a:t>
            </a:r>
            <a:r>
              <a:rPr lang="en-US" sz="2000" dirty="0" smtClean="0"/>
              <a:t>SALRC </a:t>
            </a:r>
            <a:r>
              <a:rPr lang="en-US" sz="2000" dirty="0"/>
              <a:t>is </a:t>
            </a:r>
            <a:r>
              <a:rPr lang="en-US" sz="2000" dirty="0" err="1"/>
              <a:t>finalising</a:t>
            </a:r>
            <a:r>
              <a:rPr lang="en-US" sz="2000" dirty="0"/>
              <a:t> the discussion paper on Project 141: Medico-legal Claims for publication for general information and public comment during the first half of 2021. </a:t>
            </a:r>
            <a:r>
              <a:rPr lang="en-GB" sz="2000" dirty="0" smtClean="0"/>
              <a:t>The </a:t>
            </a:r>
            <a:r>
              <a:rPr lang="en-ZA" sz="2000" dirty="0" smtClean="0"/>
              <a:t>discussion paper will make provisional proposals on dealing with medico-legal claims against the state and contain proposals for legislative reform.</a:t>
            </a:r>
          </a:p>
          <a:p>
            <a:pPr algn="just"/>
            <a:r>
              <a:rPr lang="en-US" sz="2000" dirty="0"/>
              <a:t>The SALRC is also liaising with National Treasury and Health on issues of budgeting for and the administration of medico-legal litigation.</a:t>
            </a:r>
            <a:endParaRPr lang="en-GB" sz="2000" dirty="0" smtClean="0"/>
          </a:p>
          <a:p>
            <a:pPr algn="just">
              <a:buFont typeface="Arial" charset="0"/>
              <a:buChar char="•"/>
            </a:pPr>
            <a:endParaRPr lang="en-US" sz="1600" dirty="0" smtClean="0"/>
          </a:p>
        </p:txBody>
      </p:sp>
    </p:spTree>
    <p:extLst>
      <p:ext uri="{BB962C8B-B14F-4D97-AF65-F5344CB8AC3E}">
        <p14:creationId xmlns:p14="http://schemas.microsoft.com/office/powerpoint/2010/main" val="239263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219200"/>
            <a:ext cx="9067800" cy="381000"/>
          </a:xfrm>
        </p:spPr>
        <p:txBody>
          <a:bodyPr>
            <a:normAutofit fontScale="90000"/>
          </a:bodyPr>
          <a:lstStyle/>
          <a:p>
            <a:r>
              <a:rPr lang="en-ZA" sz="1600" b="1" dirty="0" smtClean="0"/>
              <a:t/>
            </a:r>
            <a:br>
              <a:rPr lang="en-ZA" sz="1600" b="1" dirty="0" smtClean="0"/>
            </a:br>
            <a:r>
              <a:rPr lang="en-GB" sz="2000" b="1" dirty="0" smtClean="0"/>
              <a:t>STATE </a:t>
            </a:r>
            <a:r>
              <a:rPr lang="en-GB" sz="2000" b="1" dirty="0"/>
              <a:t>LIABILITY AMENDMENT </a:t>
            </a:r>
            <a:r>
              <a:rPr lang="en-GB" sz="2000" b="1" dirty="0" smtClean="0"/>
              <a:t>BILL</a:t>
            </a:r>
            <a:r>
              <a:rPr lang="en-ZA" sz="1600" b="1" dirty="0" smtClean="0"/>
              <a:t/>
            </a:r>
            <a:br>
              <a:rPr lang="en-ZA" sz="1600" b="1" dirty="0" smtClean="0"/>
            </a:br>
            <a:endParaRPr lang="en-US" sz="16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581774"/>
          </a:xfrm>
        </p:spPr>
        <p:txBody>
          <a:bodyPr>
            <a:noAutofit/>
          </a:bodyPr>
          <a:lstStyle/>
          <a:p>
            <a:pPr algn="just"/>
            <a:r>
              <a:rPr lang="en-GB" sz="2000" dirty="0"/>
              <a:t>The Bill was </a:t>
            </a:r>
            <a:r>
              <a:rPr lang="en-GB" sz="2000" b="1" dirty="0"/>
              <a:t>introduced</a:t>
            </a:r>
            <a:r>
              <a:rPr lang="en-GB" sz="2000" dirty="0"/>
              <a:t> into Parliament on </a:t>
            </a:r>
            <a:r>
              <a:rPr lang="en-GB" sz="2000" b="1" dirty="0"/>
              <a:t>30 May 2018</a:t>
            </a:r>
            <a:r>
              <a:rPr lang="en-GB" sz="2000" dirty="0"/>
              <a:t>.  The </a:t>
            </a:r>
            <a:r>
              <a:rPr lang="en-GB" sz="2000" dirty="0" err="1"/>
              <a:t>Dept</a:t>
            </a:r>
            <a:r>
              <a:rPr lang="en-GB" sz="2000" dirty="0"/>
              <a:t> </a:t>
            </a:r>
            <a:r>
              <a:rPr lang="en-GB" sz="2000" b="1" dirty="0"/>
              <a:t>briefed the Portfolio Committee </a:t>
            </a:r>
            <a:r>
              <a:rPr lang="en-GB" sz="2000" dirty="0"/>
              <a:t>on Justice and Correctional Services on </a:t>
            </a:r>
            <a:r>
              <a:rPr lang="en-GB" sz="2000" b="1" dirty="0"/>
              <a:t>15 August 2018 </a:t>
            </a:r>
            <a:r>
              <a:rPr lang="en-GB" sz="2000" dirty="0"/>
              <a:t>and the Committee held its </a:t>
            </a:r>
            <a:r>
              <a:rPr lang="en-GB" sz="2000" b="1" dirty="0"/>
              <a:t>public hearings </a:t>
            </a:r>
            <a:r>
              <a:rPr lang="en-GB" sz="2000" dirty="0"/>
              <a:t>on the Bill on </a:t>
            </a:r>
            <a:r>
              <a:rPr lang="en-GB" sz="2000" b="1" dirty="0"/>
              <a:t>31 October 2018</a:t>
            </a:r>
            <a:r>
              <a:rPr lang="en-GB" sz="2000" dirty="0"/>
              <a:t>.</a:t>
            </a:r>
          </a:p>
          <a:p>
            <a:pPr algn="just"/>
            <a:r>
              <a:rPr lang="en-GB" sz="2000" dirty="0"/>
              <a:t>The </a:t>
            </a:r>
            <a:r>
              <a:rPr lang="en-GB" sz="2000" dirty="0" err="1"/>
              <a:t>Dept</a:t>
            </a:r>
            <a:r>
              <a:rPr lang="en-GB" sz="2000" dirty="0"/>
              <a:t> prepared a summary of the submissions, but the Portfolio Committee did not deliberate on the Bill after the public hearings</a:t>
            </a:r>
            <a:r>
              <a:rPr lang="en-GB" sz="2000" dirty="0">
                <a:effectLst>
                  <a:outerShdw blurRad="38100" dist="38100" dir="2700000" algn="tl">
                    <a:srgbClr val="000000">
                      <a:alpha val="43137"/>
                    </a:srgbClr>
                  </a:outerShdw>
                </a:effectLst>
              </a:rPr>
              <a:t> (see slides 10 to </a:t>
            </a:r>
            <a:r>
              <a:rPr lang="en-GB" sz="2000" dirty="0" smtClean="0">
                <a:effectLst>
                  <a:outerShdw blurRad="38100" dist="38100" dir="2700000" algn="tl">
                    <a:srgbClr val="000000">
                      <a:alpha val="43137"/>
                    </a:srgbClr>
                  </a:outerShdw>
                </a:effectLst>
              </a:rPr>
              <a:t>16 </a:t>
            </a:r>
            <a:r>
              <a:rPr lang="en-GB" sz="2000" dirty="0">
                <a:effectLst>
                  <a:outerShdw blurRad="38100" dist="38100" dir="2700000" algn="tl">
                    <a:srgbClr val="000000">
                      <a:alpha val="43137"/>
                    </a:srgbClr>
                  </a:outerShdw>
                </a:effectLst>
              </a:rPr>
              <a:t>for summary of comments received</a:t>
            </a:r>
            <a:r>
              <a:rPr lang="en-GB" sz="2000" dirty="0" smtClean="0">
                <a:effectLst>
                  <a:outerShdw blurRad="38100" dist="38100" dir="2700000" algn="tl">
                    <a:srgbClr val="000000">
                      <a:alpha val="43137"/>
                    </a:srgbClr>
                  </a:outerShdw>
                </a:effectLst>
              </a:rPr>
              <a:t>).</a:t>
            </a:r>
            <a:endParaRPr lang="en-GB" sz="2000" dirty="0">
              <a:effectLst>
                <a:outerShdw blurRad="38100" dist="38100" dir="2700000" algn="tl">
                  <a:srgbClr val="000000">
                    <a:alpha val="43137"/>
                  </a:srgbClr>
                </a:outerShdw>
              </a:effectLst>
            </a:endParaRPr>
          </a:p>
          <a:p>
            <a:pPr marL="708025" algn="just"/>
            <a:endParaRPr lang="en-US" sz="1800" dirty="0" smtClean="0"/>
          </a:p>
          <a:p>
            <a:pPr marL="365125" indent="0" algn="just">
              <a:buNone/>
            </a:pPr>
            <a:r>
              <a:rPr lang="en-US" sz="1800" dirty="0" smtClean="0"/>
              <a:t> </a:t>
            </a:r>
            <a:endParaRPr lang="en-US" sz="1800" dirty="0"/>
          </a:p>
          <a:p>
            <a:pPr marL="365125" indent="0" algn="just">
              <a:buNone/>
            </a:pPr>
            <a:endParaRPr lang="en-US" sz="1600" dirty="0"/>
          </a:p>
          <a:p>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0" indent="0">
              <a:buNone/>
            </a:pPr>
            <a:r>
              <a:rPr lang="en-US" sz="1600" dirty="0"/>
              <a:t>	 </a:t>
            </a: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8757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219200"/>
            <a:ext cx="9067800" cy="381000"/>
          </a:xfrm>
        </p:spPr>
        <p:txBody>
          <a:bodyPr>
            <a:normAutofit fontScale="90000"/>
          </a:bodyPr>
          <a:lstStyle/>
          <a:p>
            <a:r>
              <a:rPr lang="en-ZA" sz="1600" b="1" dirty="0" smtClean="0"/>
              <a:t/>
            </a:r>
            <a:br>
              <a:rPr lang="en-ZA" sz="1600" b="1" dirty="0" smtClean="0"/>
            </a:br>
            <a:r>
              <a:rPr lang="en-GB" sz="2000" b="1" dirty="0" smtClean="0"/>
              <a:t>STATE </a:t>
            </a:r>
            <a:r>
              <a:rPr lang="en-GB" sz="2000" b="1" dirty="0"/>
              <a:t>LIABILITY AMENDMENT </a:t>
            </a:r>
            <a:r>
              <a:rPr lang="en-GB" sz="2000" b="1" dirty="0" smtClean="0"/>
              <a:t>BILL</a:t>
            </a:r>
            <a:r>
              <a:rPr lang="en-ZA" sz="1600" b="1" dirty="0" smtClean="0"/>
              <a:t/>
            </a:r>
            <a:br>
              <a:rPr lang="en-ZA" sz="1600" b="1" dirty="0" smtClean="0"/>
            </a:br>
            <a:endParaRPr lang="en-US" sz="16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581774"/>
          </a:xfrm>
        </p:spPr>
        <p:txBody>
          <a:bodyPr>
            <a:noAutofit/>
          </a:bodyPr>
          <a:lstStyle/>
          <a:p>
            <a:pPr algn="just"/>
            <a:r>
              <a:rPr lang="en-GB" sz="2000" dirty="0"/>
              <a:t>Bill aims to </a:t>
            </a:r>
            <a:r>
              <a:rPr lang="en-ZA" sz="2000" b="1" dirty="0"/>
              <a:t>amend State Liability Act, 1957 so as to provide for structured settlements for the satisfaction of claims against the State in cases of medical negligence</a:t>
            </a:r>
            <a:r>
              <a:rPr lang="en-ZA" sz="2000" dirty="0"/>
              <a:t>. </a:t>
            </a:r>
          </a:p>
          <a:p>
            <a:pPr algn="just"/>
            <a:r>
              <a:rPr lang="en-ZA" sz="2000" dirty="0"/>
              <a:t>Amendment Bill is promoted in  the </a:t>
            </a:r>
            <a:r>
              <a:rPr lang="en-ZA" sz="2000" b="1" dirty="0"/>
              <a:t>interim </a:t>
            </a:r>
            <a:r>
              <a:rPr lang="en-ZA" sz="2000" dirty="0"/>
              <a:t>pending outcome of larger investigation into medico-legal claims by SA Law Reform Commission.</a:t>
            </a:r>
          </a:p>
          <a:p>
            <a:pPr algn="just"/>
            <a:r>
              <a:rPr lang="en-ZA" sz="2000" b="1" dirty="0"/>
              <a:t>Clause 1</a:t>
            </a:r>
            <a:r>
              <a:rPr lang="en-ZA" sz="2000" dirty="0"/>
              <a:t>: Introduces new provision dealing with </a:t>
            </a:r>
            <a:r>
              <a:rPr lang="en-ZA" sz="2000" b="1" dirty="0"/>
              <a:t>structured settlement of claims</a:t>
            </a:r>
            <a:r>
              <a:rPr lang="en-ZA" sz="2000" dirty="0"/>
              <a:t>.</a:t>
            </a:r>
            <a:endParaRPr lang="en-ZA" sz="2000" b="1" dirty="0"/>
          </a:p>
          <a:p>
            <a:pPr algn="just"/>
            <a:r>
              <a:rPr lang="en-ZA" sz="2000" b="1" dirty="0"/>
              <a:t>New section 2A(1)</a:t>
            </a:r>
            <a:r>
              <a:rPr lang="en-ZA" sz="2000" dirty="0"/>
              <a:t>: Court must, </a:t>
            </a:r>
            <a:r>
              <a:rPr lang="en-ZA" sz="2000" b="1" dirty="0"/>
              <a:t>in a successful claim against the State that exceeds R1 million</a:t>
            </a:r>
            <a:r>
              <a:rPr lang="en-ZA" sz="2000" dirty="0"/>
              <a:t>, order that compensation be paid in terms of a </a:t>
            </a:r>
            <a:r>
              <a:rPr lang="en-ZA" sz="2000" b="1" dirty="0"/>
              <a:t>structured settlement </a:t>
            </a:r>
            <a:r>
              <a:rPr lang="en-ZA" sz="2000" dirty="0"/>
              <a:t>which may provide for </a:t>
            </a:r>
            <a:r>
              <a:rPr lang="en-ZA" sz="2000" dirty="0" err="1"/>
              <a:t>eg</a:t>
            </a:r>
            <a:r>
              <a:rPr lang="en-ZA" sz="2000" dirty="0"/>
              <a:t> past expenses and damages, necessary immediate expenses, periodic payments for future costs (as referred to in new s2A(2)).</a:t>
            </a:r>
          </a:p>
          <a:p>
            <a:pPr marL="708025" algn="just"/>
            <a:endParaRPr lang="en-US" sz="1800" dirty="0" smtClean="0"/>
          </a:p>
          <a:p>
            <a:pPr marL="365125" indent="0" algn="just">
              <a:buNone/>
            </a:pPr>
            <a:r>
              <a:rPr lang="en-US" sz="1800" dirty="0" smtClean="0"/>
              <a:t> </a:t>
            </a:r>
            <a:endParaRPr lang="en-US" sz="1800" dirty="0"/>
          </a:p>
          <a:p>
            <a:pPr marL="365125" indent="0" algn="just">
              <a:buNone/>
            </a:pPr>
            <a:endParaRPr lang="en-US" sz="1600" dirty="0"/>
          </a:p>
          <a:p>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0" indent="0">
              <a:buNone/>
            </a:pPr>
            <a:r>
              <a:rPr lang="en-US" sz="1600" dirty="0"/>
              <a:t>	 </a:t>
            </a: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74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219200"/>
            <a:ext cx="9067800" cy="381000"/>
          </a:xfrm>
        </p:spPr>
        <p:txBody>
          <a:bodyPr>
            <a:normAutofit fontScale="90000"/>
          </a:bodyPr>
          <a:lstStyle/>
          <a:p>
            <a:r>
              <a:rPr lang="en-ZA" sz="1600" b="1" dirty="0" smtClean="0"/>
              <a:t/>
            </a:r>
            <a:br>
              <a:rPr lang="en-ZA" sz="1600" b="1" dirty="0" smtClean="0"/>
            </a:br>
            <a:r>
              <a:rPr lang="en-GB" sz="2000" b="1" dirty="0" smtClean="0"/>
              <a:t>STATE </a:t>
            </a:r>
            <a:r>
              <a:rPr lang="en-GB" sz="2000" b="1" dirty="0"/>
              <a:t>LIABILITY AMENDMENT </a:t>
            </a:r>
            <a:r>
              <a:rPr lang="en-GB" sz="2000" b="1" dirty="0" smtClean="0"/>
              <a:t>BILL</a:t>
            </a:r>
            <a:r>
              <a:rPr lang="en-ZA" sz="1600" b="1" dirty="0" smtClean="0"/>
              <a:t/>
            </a:r>
            <a:br>
              <a:rPr lang="en-ZA" sz="1600" b="1" dirty="0" smtClean="0"/>
            </a:br>
            <a:endParaRPr lang="en-US" sz="16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581774"/>
          </a:xfrm>
        </p:spPr>
        <p:txBody>
          <a:bodyPr>
            <a:noAutofit/>
          </a:bodyPr>
          <a:lstStyle/>
          <a:p>
            <a:pPr algn="just"/>
            <a:r>
              <a:rPr lang="en-ZA" sz="2000" dirty="0"/>
              <a:t>Section 2A(2)(a): </a:t>
            </a:r>
            <a:r>
              <a:rPr lang="en-ZA" sz="2000" b="1" dirty="0"/>
              <a:t>Insofar as the cost of future care, future medical treatment and future loss of earnings </a:t>
            </a:r>
            <a:r>
              <a:rPr lang="en-ZA" sz="2000" dirty="0"/>
              <a:t>are concerned, the court must order that compensation for those costs be paid by way of </a:t>
            </a:r>
            <a:r>
              <a:rPr lang="en-ZA" sz="2000" b="1" dirty="0"/>
              <a:t>periodic payments</a:t>
            </a:r>
            <a:r>
              <a:rPr lang="en-ZA" sz="2000" dirty="0"/>
              <a:t>.</a:t>
            </a:r>
            <a:endParaRPr lang="en-GB" sz="2000" dirty="0"/>
          </a:p>
          <a:p>
            <a:pPr algn="just"/>
            <a:r>
              <a:rPr lang="en-GB" sz="2000" dirty="0"/>
              <a:t>S2A(2)(b) and (c): </a:t>
            </a:r>
            <a:r>
              <a:rPr lang="en-US" sz="2000" dirty="0"/>
              <a:t>The proposed new subsection (2)(b) and (c) make provision for those instances where the </a:t>
            </a:r>
            <a:r>
              <a:rPr lang="en-US" sz="2000" b="1" dirty="0"/>
              <a:t>State can be ordered to provide treatment to injured parties</a:t>
            </a:r>
            <a:r>
              <a:rPr lang="en-US" sz="2000" dirty="0"/>
              <a:t>.</a:t>
            </a:r>
            <a:endParaRPr lang="en-ZA" sz="2000" dirty="0"/>
          </a:p>
          <a:p>
            <a:pPr algn="just"/>
            <a:r>
              <a:rPr lang="en-ZA" sz="2000" dirty="0"/>
              <a:t>Amount payable by way of </a:t>
            </a:r>
            <a:r>
              <a:rPr lang="en-ZA" sz="2000" b="1" dirty="0"/>
              <a:t>periodic payments will increase annually in accordance with the consumer price index</a:t>
            </a:r>
            <a:r>
              <a:rPr lang="en-ZA" sz="2000" dirty="0"/>
              <a:t>. </a:t>
            </a:r>
          </a:p>
          <a:p>
            <a:pPr algn="just"/>
            <a:r>
              <a:rPr lang="en-ZA" sz="2000" b="1" dirty="0"/>
              <a:t>Any party may apply to the court for a variation of the periodic payment order</a:t>
            </a:r>
            <a:r>
              <a:rPr lang="en-ZA" sz="2000" dirty="0"/>
              <a:t> if a substantial change in the condition or the circumstances of the injured party necessitate such a variation.</a:t>
            </a:r>
            <a:endParaRPr lang="en-GB" sz="2000" dirty="0"/>
          </a:p>
          <a:p>
            <a:pPr marL="708025" algn="just"/>
            <a:endParaRPr lang="en-US" sz="1800" dirty="0" smtClean="0"/>
          </a:p>
          <a:p>
            <a:pPr marL="365125" indent="0" algn="just">
              <a:buNone/>
            </a:pPr>
            <a:r>
              <a:rPr lang="en-US" sz="1800" dirty="0" smtClean="0"/>
              <a:t> </a:t>
            </a:r>
            <a:endParaRPr lang="en-US" sz="1800" dirty="0"/>
          </a:p>
          <a:p>
            <a:pPr marL="365125" indent="0" algn="just">
              <a:buNone/>
            </a:pPr>
            <a:endParaRPr lang="en-US" sz="1600" dirty="0"/>
          </a:p>
          <a:p>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0" indent="0">
              <a:buNone/>
            </a:pPr>
            <a:r>
              <a:rPr lang="en-US" sz="1600" dirty="0"/>
              <a:t>	 </a:t>
            </a: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837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219200"/>
            <a:ext cx="9067800" cy="381000"/>
          </a:xfrm>
        </p:spPr>
        <p:txBody>
          <a:bodyPr>
            <a:normAutofit fontScale="90000"/>
          </a:bodyPr>
          <a:lstStyle/>
          <a:p>
            <a:r>
              <a:rPr lang="en-ZA" sz="1600" b="1" dirty="0" smtClean="0"/>
              <a:t/>
            </a:r>
            <a:br>
              <a:rPr lang="en-ZA" sz="1600" b="1" dirty="0" smtClean="0"/>
            </a:br>
            <a:r>
              <a:rPr lang="en-GB" sz="2000" b="1" dirty="0" smtClean="0"/>
              <a:t>STATE </a:t>
            </a:r>
            <a:r>
              <a:rPr lang="en-GB" sz="2000" b="1" dirty="0"/>
              <a:t>LIABILITY AMENDMENT </a:t>
            </a:r>
            <a:r>
              <a:rPr lang="en-GB" sz="2000" b="1" dirty="0" smtClean="0"/>
              <a:t>BILL</a:t>
            </a:r>
            <a:r>
              <a:rPr lang="en-ZA" sz="1600" b="1" dirty="0" smtClean="0"/>
              <a:t/>
            </a:r>
            <a:br>
              <a:rPr lang="en-ZA" sz="1600" b="1" dirty="0" smtClean="0"/>
            </a:br>
            <a:endParaRPr lang="en-US" sz="16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600200"/>
            <a:ext cx="9144000" cy="3581774"/>
          </a:xfrm>
        </p:spPr>
        <p:txBody>
          <a:bodyPr>
            <a:noAutofit/>
          </a:bodyPr>
          <a:lstStyle/>
          <a:p>
            <a:pPr algn="just"/>
            <a:r>
              <a:rPr lang="en-ZA" sz="2000" dirty="0"/>
              <a:t>Proposed new section 2A will </a:t>
            </a:r>
            <a:r>
              <a:rPr lang="en-ZA" sz="2000" b="1" dirty="0"/>
              <a:t>exclude medico-legal claims insofar as future medical expenses are concerned from the “once and for all” rule</a:t>
            </a:r>
            <a:r>
              <a:rPr lang="en-ZA" sz="2000" dirty="0"/>
              <a:t>.</a:t>
            </a:r>
          </a:p>
          <a:p>
            <a:pPr marL="0" indent="0">
              <a:buNone/>
            </a:pPr>
            <a:endParaRPr lang="en-ZA" sz="2000" dirty="0"/>
          </a:p>
          <a:p>
            <a:pPr algn="just"/>
            <a:r>
              <a:rPr lang="en-ZA" sz="2000" dirty="0"/>
              <a:t>Therefore necessary to amend section 4, the savings provision, of the principal Act.</a:t>
            </a:r>
          </a:p>
          <a:p>
            <a:endParaRPr lang="en-ZA" sz="2000" dirty="0"/>
          </a:p>
          <a:p>
            <a:pPr algn="just"/>
            <a:r>
              <a:rPr lang="en-ZA" sz="2000" dirty="0"/>
              <a:t>Clause 2: Inserts a provision in section 4 to clarify that proceedings resulting from (negligent) </a:t>
            </a:r>
            <a:r>
              <a:rPr lang="en-ZA" sz="2000" b="1" dirty="0"/>
              <a:t>wrongful medical treatment </a:t>
            </a:r>
            <a:r>
              <a:rPr lang="en-ZA" sz="2000" dirty="0"/>
              <a:t>which have not been instituted or concluded prior to the commencement of section 2A must be instituted, continued and concluded in accordance with the new section 2A.</a:t>
            </a:r>
            <a:endParaRPr lang="en-GB" sz="2000" dirty="0"/>
          </a:p>
          <a:p>
            <a:pPr marL="708025" algn="just"/>
            <a:endParaRPr lang="en-US" sz="1800" dirty="0" smtClean="0"/>
          </a:p>
          <a:p>
            <a:pPr marL="365125" indent="0" algn="just">
              <a:buNone/>
            </a:pPr>
            <a:r>
              <a:rPr lang="en-US" sz="1800" dirty="0" smtClean="0"/>
              <a:t> </a:t>
            </a:r>
            <a:endParaRPr lang="en-US" sz="1800" dirty="0"/>
          </a:p>
          <a:p>
            <a:pPr marL="365125" indent="0" algn="just">
              <a:buNone/>
            </a:pPr>
            <a:endParaRPr lang="en-US" sz="1600" dirty="0"/>
          </a:p>
          <a:p>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b="1" dirty="0" smtClean="0"/>
          </a:p>
          <a:p>
            <a:pPr marL="228600" indent="-228600">
              <a:buAutoNum type="arabicPeriod"/>
            </a:pPr>
            <a:endParaRPr lang="en-US" sz="1600" b="1"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228600" indent="-228600">
              <a:buAutoNum type="arabicPeriod"/>
            </a:pPr>
            <a:endParaRPr lang="en-US" sz="1600" dirty="0"/>
          </a:p>
          <a:p>
            <a:pPr marL="228600" indent="-228600">
              <a:buAutoNum type="arabicPeriod"/>
            </a:pPr>
            <a:endParaRPr lang="en-US" sz="1600" dirty="0" smtClean="0"/>
          </a:p>
          <a:p>
            <a:pPr marL="0" indent="0">
              <a:buNone/>
            </a:pPr>
            <a:r>
              <a:rPr lang="en-US" sz="1600" dirty="0"/>
              <a:t>	 </a:t>
            </a: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562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4258</TotalTime>
  <Words>1802</Words>
  <Application>Microsoft Office PowerPoint</Application>
  <PresentationFormat>On-screen Show (4:3)</PresentationFormat>
  <Paragraphs>298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      </vt:lpstr>
      <vt:lpstr>   PROJECT 141: MEDICO-LEGAL CLAIMS   </vt:lpstr>
      <vt:lpstr>  “ONCE AND FOR ALL” RULE  </vt:lpstr>
      <vt:lpstr>  LUMP SUM PAYMENTS v STRUCTURED SETTLEMENTS / PERIODIC PAYMENTS </vt:lpstr>
      <vt:lpstr>  PROPOSED  AMENDMENT OF SLA  </vt:lpstr>
      <vt:lpstr> STATE LIABILITY AMENDMENT BILL </vt:lpstr>
      <vt:lpstr> STATE LIABILITY AMENDMENT BILL </vt:lpstr>
      <vt:lpstr> STATE LIABILITY AMENDMENT BILL </vt:lpstr>
      <vt:lpstr> STATE LIABILITY AMENDMENT BILL </vt:lpstr>
      <vt:lpstr> COMMENTS RECEIVED </vt:lpstr>
      <vt:lpstr> COMMENTS RECEIVED </vt:lpstr>
      <vt:lpstr> COMMENTS RECEIVED </vt:lpstr>
      <vt:lpstr> COMMENTS RECEIVED </vt:lpstr>
      <vt:lpstr> COMMENTS RECEIVED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Colloquium</dc:title>
  <dc:creator>Bhaktawar Nina</dc:creator>
  <cp:lastModifiedBy>Vhonani Ramaano</cp:lastModifiedBy>
  <cp:revision>197</cp:revision>
  <cp:lastPrinted>2019-09-19T06:01:06Z</cp:lastPrinted>
  <dcterms:created xsi:type="dcterms:W3CDTF">2015-10-15T09:51:46Z</dcterms:created>
  <dcterms:modified xsi:type="dcterms:W3CDTF">2021-01-25T13:13:08Z</dcterms:modified>
</cp:coreProperties>
</file>