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81" r:id="rId2"/>
  </p:sldMasterIdLst>
  <p:notesMasterIdLst>
    <p:notesMasterId r:id="rId64"/>
  </p:notesMasterIdLst>
  <p:handoutMasterIdLst>
    <p:handoutMasterId r:id="rId65"/>
  </p:handoutMasterIdLst>
  <p:sldIdLst>
    <p:sldId id="256" r:id="rId3"/>
    <p:sldId id="274" r:id="rId4"/>
    <p:sldId id="544" r:id="rId5"/>
    <p:sldId id="545" r:id="rId6"/>
    <p:sldId id="480" r:id="rId7"/>
    <p:sldId id="275" r:id="rId8"/>
    <p:sldId id="276" r:id="rId9"/>
    <p:sldId id="277" r:id="rId10"/>
    <p:sldId id="278" r:id="rId11"/>
    <p:sldId id="335" r:id="rId12"/>
    <p:sldId id="466" r:id="rId13"/>
    <p:sldId id="475" r:id="rId14"/>
    <p:sldId id="439" r:id="rId15"/>
    <p:sldId id="281" r:id="rId16"/>
    <p:sldId id="451" r:id="rId17"/>
    <p:sldId id="476" r:id="rId18"/>
    <p:sldId id="452" r:id="rId19"/>
    <p:sldId id="478" r:id="rId20"/>
    <p:sldId id="454" r:id="rId21"/>
    <p:sldId id="456" r:id="rId22"/>
    <p:sldId id="458" r:id="rId23"/>
    <p:sldId id="474" r:id="rId24"/>
    <p:sldId id="473" r:id="rId25"/>
    <p:sldId id="459" r:id="rId26"/>
    <p:sldId id="460" r:id="rId27"/>
    <p:sldId id="450" r:id="rId28"/>
    <p:sldId id="467" r:id="rId29"/>
    <p:sldId id="284" r:id="rId30"/>
    <p:sldId id="468" r:id="rId31"/>
    <p:sldId id="471" r:id="rId32"/>
    <p:sldId id="470" r:id="rId33"/>
    <p:sldId id="469" r:id="rId34"/>
    <p:sldId id="472" r:id="rId35"/>
    <p:sldId id="408" r:id="rId36"/>
    <p:sldId id="518" r:id="rId37"/>
    <p:sldId id="519" r:id="rId38"/>
    <p:sldId id="520" r:id="rId39"/>
    <p:sldId id="521" r:id="rId40"/>
    <p:sldId id="522" r:id="rId41"/>
    <p:sldId id="523" r:id="rId42"/>
    <p:sldId id="524" r:id="rId43"/>
    <p:sldId id="525" r:id="rId44"/>
    <p:sldId id="526" r:id="rId45"/>
    <p:sldId id="527" r:id="rId46"/>
    <p:sldId id="528" r:id="rId47"/>
    <p:sldId id="529" r:id="rId48"/>
    <p:sldId id="530" r:id="rId49"/>
    <p:sldId id="531" r:id="rId50"/>
    <p:sldId id="532" r:id="rId51"/>
    <p:sldId id="533" r:id="rId52"/>
    <p:sldId id="534" r:id="rId53"/>
    <p:sldId id="535" r:id="rId54"/>
    <p:sldId id="536" r:id="rId55"/>
    <p:sldId id="537" r:id="rId56"/>
    <p:sldId id="538" r:id="rId57"/>
    <p:sldId id="539" r:id="rId58"/>
    <p:sldId id="540" r:id="rId59"/>
    <p:sldId id="541" r:id="rId60"/>
    <p:sldId id="369" r:id="rId61"/>
    <p:sldId id="542" r:id="rId62"/>
    <p:sldId id="543" r:id="rId6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ulani Khumalo" initials="TK" lastIdx="17" clrIdx="0">
    <p:extLst/>
  </p:cmAuthor>
  <p:cmAuthor id="2" name="Petunia Motlhabane" initials="PM" lastIdx="8" clrIdx="1">
    <p:extLst>
      <p:ext uri="{19B8F6BF-5375-455C-9EA6-DF929625EA0E}">
        <p15:presenceInfo xmlns:p15="http://schemas.microsoft.com/office/powerpoint/2012/main" xmlns="" userId="Petunia Motlhaban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CC00"/>
    <a:srgbClr val="FF0000"/>
    <a:srgbClr val="B77727"/>
    <a:srgbClr val="A99F1B"/>
    <a:srgbClr val="CAA53B"/>
    <a:srgbClr val="FFFF99"/>
    <a:srgbClr val="2EF282"/>
    <a:srgbClr val="E3FBE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54" autoAdjust="0"/>
    <p:restoredTop sz="94343" autoAdjust="0"/>
  </p:normalViewPr>
  <p:slideViewPr>
    <p:cSldViewPr>
      <p:cViewPr varScale="1">
        <p:scale>
          <a:sx n="73" d="100"/>
          <a:sy n="73" d="100"/>
        </p:scale>
        <p:origin x="-1356" y="-102"/>
      </p:cViewPr>
      <p:guideLst>
        <p:guide orient="horz" pos="2160"/>
        <p:guide pos="2880"/>
      </p:guideLst>
    </p:cSldViewPr>
  </p:slideViewPr>
  <p:outlineViewPr>
    <p:cViewPr>
      <p:scale>
        <a:sx n="33" d="100"/>
        <a:sy n="33" d="100"/>
      </p:scale>
      <p:origin x="0" y="-10116"/>
    </p:cViewPr>
  </p:outlineViewPr>
  <p:notesTextViewPr>
    <p:cViewPr>
      <p:scale>
        <a:sx n="100" d="100"/>
        <a:sy n="100" d="100"/>
      </p:scale>
      <p:origin x="0" y="0"/>
    </p:cViewPr>
  </p:notesTextViewPr>
  <p:sorterViewPr>
    <p:cViewPr>
      <p:scale>
        <a:sx n="40" d="100"/>
        <a:sy n="40" d="100"/>
      </p:scale>
      <p:origin x="0" y="-523"/>
    </p:cViewPr>
  </p:sorterViewPr>
  <p:notesViewPr>
    <p:cSldViewPr>
      <p:cViewPr varScale="1">
        <p:scale>
          <a:sx n="62" d="100"/>
          <a:sy n="62" d="100"/>
        </p:scale>
        <p:origin x="3240" y="67"/>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z="1000" dirty="0" smtClean="0">
                <a:latin typeface="Gill Sans"/>
                <a:cs typeface="Gill Sans"/>
              </a:rPr>
              <a:t>DEPARTMENT OF ARTS AND CULTURE</a:t>
            </a:r>
            <a:endParaRPr lang="en-US" sz="1000" dirty="0">
              <a:latin typeface="Gill Sans"/>
              <a:cs typeface="Gill Sans"/>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5A505B6-34E2-44F7-8286-23DCE710E4BD}" type="datetime1">
              <a:rPr lang="en-US" sz="900" smtClean="0">
                <a:latin typeface="Gill Sans"/>
              </a:rPr>
              <a:pPr/>
              <a:t>1/28/2021</a:t>
            </a:fld>
            <a:endParaRPr lang="en-US" sz="900" dirty="0">
              <a:latin typeface="Gill Sans"/>
              <a:cs typeface="Gill Sans"/>
            </a:endParaRPr>
          </a:p>
        </p:txBody>
      </p:sp>
      <p:sp>
        <p:nvSpPr>
          <p:cNvPr id="4" name="Footer Placeholder 3"/>
          <p:cNvSpPr>
            <a:spLocks noGrp="1"/>
          </p:cNvSpPr>
          <p:nvPr>
            <p:ph type="ftr" sz="quarter" idx="2"/>
          </p:nvPr>
        </p:nvSpPr>
        <p:spPr>
          <a:xfrm>
            <a:off x="0" y="9430306"/>
            <a:ext cx="2945659" cy="496332"/>
          </a:xfrm>
          <a:prstGeom prst="rect">
            <a:avLst/>
          </a:prstGeom>
        </p:spPr>
        <p:txBody>
          <a:bodyPr vert="horz" lIns="91440" tIns="45720" rIns="91440" bIns="45720" rtlCol="0" anchor="t"/>
          <a:lstStyle>
            <a:lvl1pPr algn="l">
              <a:defRPr sz="1200"/>
            </a:lvl1pPr>
          </a:lstStyle>
          <a:p>
            <a:r>
              <a:rPr lang="en-US" sz="900" dirty="0" smtClean="0">
                <a:latin typeface="Calibri (Body)"/>
                <a:cs typeface="Calibri (Body)"/>
              </a:rPr>
              <a:t>INSERT YOUR THEME HERE</a:t>
            </a:r>
            <a:endParaRPr lang="en-US" sz="900" dirty="0">
              <a:latin typeface="Calibri (Body)"/>
              <a:cs typeface="Calibri (Body)"/>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xmlns="" val="324942327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dirty="0" smtClean="0"/>
              <a:t>DEPARTMENT OF ARTS AND CULTURE</a:t>
            </a:r>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8205613-CA54-41C3-A1DF-205EF02B2EB2}" type="datetime1">
              <a:rPr lang="en-US" smtClean="0"/>
              <a:pPr/>
              <a:t>1/28/2021</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dirty="0"/>
          </a:p>
        </p:txBody>
      </p:sp>
    </p:spTree>
    <p:extLst>
      <p:ext uri="{BB962C8B-B14F-4D97-AF65-F5344CB8AC3E}">
        <p14:creationId xmlns:p14="http://schemas.microsoft.com/office/powerpoint/2010/main" xmlns="" val="607759351"/>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D1E7D926-2B65-41B9-941E-93A4CD650589}" type="datetime1">
              <a:rPr lang="en-US" smtClean="0"/>
              <a:pPr/>
              <a:t>1/28/2021</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17</a:t>
            </a:fld>
            <a:endParaRPr lang="en-US" dirty="0"/>
          </a:p>
        </p:txBody>
      </p:sp>
    </p:spTree>
    <p:extLst>
      <p:ext uri="{BB962C8B-B14F-4D97-AF65-F5344CB8AC3E}">
        <p14:creationId xmlns:p14="http://schemas.microsoft.com/office/powerpoint/2010/main" xmlns="" val="1007196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DEPARTMENT OF ARTS AND CULTURE</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11A9AA-4627-4D06-A429-79B9776CEDDD}"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1/28/2021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0E4B56-0DDA-AA4D-BBA2-B941666BDE9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3284094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DEPARTMENT OF ARTS AND CULTURE</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DA9D56-5425-4362-B137-5B5DB436BEFA}"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1/28/2021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0E4B56-0DDA-AA4D-BBA2-B941666BDE9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20580893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DEPARTMENT OF ARTS AND CULTURE</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284637-605B-4033-A323-01A13ECCDB47}"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1/28/2021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0E4B56-0DDA-AA4D-BBA2-B941666BDE9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30982312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DEPARTMENT OF ARTS AND CULTURE</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955D54-F801-459B-A445-0C757F8B086B}"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1/28/2021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0E4B56-0DDA-AA4D-BBA2-B941666BDE9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15413321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DEPARTMENT OF ARTS AND CULTURE</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B009E8-8555-4D04-9FB2-F1944CE90D58}"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1/28/2021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0E4B56-0DDA-AA4D-BBA2-B941666BDE9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8814106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DEPARTMENT OF ARTS AND CULTURE</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797BE1B-8281-4E23-AB13-362533A7D5BB}"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1/28/2021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0E4B56-0DDA-AA4D-BBA2-B941666BDE9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27272076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DEPARTMENT OF ARTS AND CULTURE</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191C40-B10C-4E83-B3C3-4794BF98D7BB}"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1/28/2021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0E4B56-0DDA-AA4D-BBA2-B941666BDE9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31079996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DEPARTMENT OF ARTS AND CULTURE</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7191C6-B187-4E01-9302-2A516FEF1BC4}"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1/28/2021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0E4B56-0DDA-AA4D-BBA2-B941666BDE9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21440537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DEPARTMENT OF ARTS AND CULTURE</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88E073-495B-4AC1-9056-78202B2433D1}"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1/28/2021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0E4B56-0DDA-AA4D-BBA2-B941666BDE9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32426155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98186417-4853-4AB5-81DE-8B83F53DBB54}" type="datetime1">
              <a:rPr lang="en-US" smtClean="0"/>
              <a:pPr/>
              <a:t>1/28/2021</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59</a:t>
            </a:fld>
            <a:endParaRPr lang="en-US" dirty="0"/>
          </a:p>
        </p:txBody>
      </p:sp>
    </p:spTree>
    <p:extLst>
      <p:ext uri="{BB962C8B-B14F-4D97-AF65-F5344CB8AC3E}">
        <p14:creationId xmlns:p14="http://schemas.microsoft.com/office/powerpoint/2010/main" xmlns="" val="2562676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DEPARTMENT OF ARTS AND CULTURE</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3AAA4-9035-4CE6-BE79-E75D6E317CD5}"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1/28/2021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0E4B56-0DDA-AA4D-BBA2-B941666BDE9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710159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DEPARTMENT OF ARTS AND CULTURE</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80546C-DB70-4241-A542-D986F5E1492A}"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1/28/2021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0E4B56-0DDA-AA4D-BBA2-B941666BDE9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3123937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DEPARTMENT OF ARTS AND CULTURE</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1BE5C6-4501-4419-91AC-0F7039DAB7B9}"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1/28/2021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0E4B56-0DDA-AA4D-BBA2-B941666BDE9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1349284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DEPARTMENT OF ARTS AND CULTURE</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D6B7FC-BCA3-4F94-925C-D1ACF9BBA7E7}"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1/28/2021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0E4B56-0DDA-AA4D-BBA2-B941666BDE9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548306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DEPARTMENT OF ARTS AND CULTURE</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285C00-1E69-4DA3-A1FC-8DC5CE6FF4EF}"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1/28/2021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0E4B56-0DDA-AA4D-BBA2-B941666BDE9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1721482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DEPARTMENT OF ARTS AND CULTURE</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8CB5C3-AE58-45C2-9145-1282FC1AAF7A}"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1/28/2021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0E4B56-0DDA-AA4D-BBA2-B941666BDE9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3611762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DEPARTMENT OF ARTS AND CULTURE</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EA8E93-80F2-48C8-B1F2-41C9E46AFDB3}"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1/28/2021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0E4B56-0DDA-AA4D-BBA2-B941666BDE9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3133837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DEPARTMENT OF ARTS AND CULTURE</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CDFE-236F-4606-840F-8C2322008BA5}"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1/28/2021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0E4B56-0DDA-AA4D-BBA2-B941666BDE9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23085795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cstate="print"/>
          <a:stretch>
            <a:fillRect/>
          </a:stretch>
        </p:blipFill>
        <p:spPr>
          <a:xfrm>
            <a:off x="457200" y="533400"/>
            <a:ext cx="2286000" cy="829056"/>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7464210" y="533400"/>
            <a:ext cx="924213" cy="829056"/>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577255" y="5949280"/>
            <a:ext cx="330344"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6806" y="620688"/>
            <a:ext cx="630449" cy="565538"/>
          </a:xfrm>
          <a:prstGeom prst="rect">
            <a:avLst/>
          </a:prstGeom>
        </p:spPr>
      </p:pic>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cstate="print"/>
          <a:stretch>
            <a:fillRect/>
          </a:stretch>
        </p:blipFill>
        <p:spPr>
          <a:xfrm>
            <a:off x="457200" y="533400"/>
            <a:ext cx="2286000" cy="829056"/>
          </a:xfrm>
          <a:prstGeom prst="rect">
            <a:avLst/>
          </a:prstGeom>
        </p:spPr>
      </p:pic>
    </p:spTree>
    <p:extLst>
      <p:ext uri="{BB962C8B-B14F-4D97-AF65-F5344CB8AC3E}">
        <p14:creationId xmlns:p14="http://schemas.microsoft.com/office/powerpoint/2010/main" xmlns="" val="46511104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xmlns="" val="1738204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xmlns="" val="7986149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xmlns="" val="3353314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xmlns="" val="14345471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xmlns="" val="32123694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xmlns="" val="40298995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xmlns="" val="30573943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xmlns="" val="3858001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4"/>
          </p:nvPr>
        </p:nvSpPr>
        <p:spPr>
          <a:xfrm>
            <a:off x="8577255" y="5949280"/>
            <a:ext cx="330344"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6806" y="774531"/>
            <a:ext cx="630449" cy="565538"/>
          </a:xfrm>
          <a:prstGeom prst="rect">
            <a:avLst/>
          </a:prstGeom>
        </p:spPr>
      </p:pic>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Tree>
    <p:extLst>
      <p:ext uri="{BB962C8B-B14F-4D97-AF65-F5344CB8AC3E}">
        <p14:creationId xmlns:p14="http://schemas.microsoft.com/office/powerpoint/2010/main" xmlns="" val="4123931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10" name="Slide Number Placeholder 5"/>
          <p:cNvSpPr>
            <a:spLocks noGrp="1"/>
          </p:cNvSpPr>
          <p:nvPr>
            <p:ph type="sldNum" sz="quarter" idx="4"/>
          </p:nvPr>
        </p:nvSpPr>
        <p:spPr>
          <a:xfrm>
            <a:off x="8577255" y="5949280"/>
            <a:ext cx="330344"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1949" y="549808"/>
            <a:ext cx="630449" cy="565538"/>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4"/>
          </p:nvPr>
        </p:nvSpPr>
        <p:spPr>
          <a:xfrm>
            <a:off x="8577255" y="5949280"/>
            <a:ext cx="330344"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6806" y="774531"/>
            <a:ext cx="630449" cy="565538"/>
          </a:xfrm>
          <a:prstGeom prst="rect">
            <a:avLst/>
          </a:prstGeom>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10" name="Slide Number Placeholder 5"/>
          <p:cNvSpPr>
            <a:spLocks noGrp="1"/>
          </p:cNvSpPr>
          <p:nvPr>
            <p:ph type="sldNum" sz="quarter" idx="10"/>
          </p:nvPr>
        </p:nvSpPr>
        <p:spPr>
          <a:xfrm>
            <a:off x="8577255" y="5949280"/>
            <a:ext cx="330344"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6806" y="774531"/>
            <a:ext cx="630449" cy="565538"/>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577255" y="5949280"/>
            <a:ext cx="330344"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056167" y="131434"/>
            <a:ext cx="630449" cy="565538"/>
          </a:xfrm>
          <a:prstGeom prst="rect">
            <a:avLst/>
          </a:prstGeom>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577255" y="5949280"/>
            <a:ext cx="330344"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6806" y="692696"/>
            <a:ext cx="630449" cy="565538"/>
          </a:xfrm>
          <a:prstGeom prst="rect">
            <a:avLst/>
          </a:prstGeom>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4"/>
          </p:nvPr>
        </p:nvSpPr>
        <p:spPr>
          <a:xfrm>
            <a:off x="8577255" y="5949280"/>
            <a:ext cx="330344"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6806" y="571306"/>
            <a:ext cx="630449" cy="565538"/>
          </a:xfrm>
          <a:prstGeom prst="rect">
            <a:avLst/>
          </a:prstGeom>
        </p:spPr>
      </p:pic>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4"/>
          </p:nvPr>
        </p:nvSpPr>
        <p:spPr>
          <a:xfrm>
            <a:off x="8577255" y="5949280"/>
            <a:ext cx="330344"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24337" y="692696"/>
            <a:ext cx="630449" cy="565538"/>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userDrawn="1"/>
        </p:nvPicPr>
        <p:blipFill>
          <a:blip r:embed="rId12" cstate="print"/>
          <a:stretch>
            <a:fillRect/>
          </a:stretch>
        </p:blipFill>
        <p:spPr>
          <a:xfrm>
            <a:off x="76200" y="5742432"/>
            <a:ext cx="7559040" cy="111556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userDrawn="1"/>
        </p:nvPicPr>
        <p:blipFill>
          <a:blip r:embed="rId12" cstate="print"/>
          <a:stretch>
            <a:fillRect/>
          </a:stretch>
        </p:blipFill>
        <p:spPr>
          <a:xfrm>
            <a:off x="76200" y="5742432"/>
            <a:ext cx="7559040" cy="1115568"/>
          </a:xfrm>
          <a:prstGeom prst="rect">
            <a:avLst/>
          </a:prstGeom>
        </p:spPr>
      </p:pic>
    </p:spTree>
    <p:extLst>
      <p:ext uri="{BB962C8B-B14F-4D97-AF65-F5344CB8AC3E}">
        <p14:creationId xmlns:p14="http://schemas.microsoft.com/office/powerpoint/2010/main" xmlns="" val="3397297162"/>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Lst>
  <p:hf hdr="0" ftr="0" dt="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p:nvPr>
        </p:nvSpPr>
        <p:spPr>
          <a:xfrm>
            <a:off x="467544" y="3200400"/>
            <a:ext cx="8172249" cy="721140"/>
          </a:xfrm>
          <a:noFill/>
        </p:spPr>
        <p:txBody>
          <a:bodyPr>
            <a:noAutofit/>
          </a:bodyPr>
          <a:lstStyle/>
          <a:p>
            <a:pPr algn="ctr"/>
            <a:r>
              <a:rPr lang="en-ZA" sz="4300" cap="all" dirty="0">
                <a:latin typeface="+mj-lt"/>
              </a:rPr>
              <a:t>ANNUAL </a:t>
            </a:r>
            <a:r>
              <a:rPr lang="en-ZA" sz="4300" cap="all" dirty="0" smtClean="0">
                <a:latin typeface="+mj-lt"/>
              </a:rPr>
              <a:t>PERFORMANCE REPORT</a:t>
            </a:r>
            <a:r>
              <a:rPr lang="en-ZA" sz="4300" cap="all" dirty="0">
                <a:latin typeface="+mj-lt"/>
              </a:rPr>
              <a:t/>
            </a:r>
            <a:br>
              <a:rPr lang="en-ZA" sz="4300" cap="all" dirty="0">
                <a:latin typeface="+mj-lt"/>
              </a:rPr>
            </a:br>
            <a:r>
              <a:rPr lang="en-ZA" sz="4300" cap="all" dirty="0">
                <a:latin typeface="+mj-lt"/>
              </a:rPr>
              <a:t>2019/20</a:t>
            </a:r>
            <a:r>
              <a:rPr lang="en-ZA" sz="4300" cap="all" dirty="0">
                <a:solidFill>
                  <a:schemeClr val="tx1"/>
                </a:solidFill>
                <a:latin typeface="+mj-lt"/>
              </a:rPr>
              <a:t/>
            </a:r>
            <a:br>
              <a:rPr lang="en-ZA" sz="4300" cap="all" dirty="0">
                <a:solidFill>
                  <a:schemeClr val="tx1"/>
                </a:solidFill>
                <a:latin typeface="+mj-lt"/>
              </a:rPr>
            </a:br>
            <a:endParaRPr lang="en-ZA" sz="4300" cap="all" dirty="0">
              <a:solidFill>
                <a:schemeClr val="tx1"/>
              </a:solidFill>
              <a:latin typeface="+mj-lt"/>
            </a:endParaRPr>
          </a:p>
        </p:txBody>
      </p:sp>
      <p:sp>
        <p:nvSpPr>
          <p:cNvPr id="4" name="Subtitle 3"/>
          <p:cNvSpPr>
            <a:spLocks noGrp="1"/>
          </p:cNvSpPr>
          <p:nvPr>
            <p:ph type="subTitle" idx="1"/>
          </p:nvPr>
        </p:nvSpPr>
        <p:spPr>
          <a:xfrm>
            <a:off x="1331640" y="4412680"/>
            <a:ext cx="5599754" cy="453240"/>
          </a:xfrm>
        </p:spPr>
        <p:txBody>
          <a:bodyPr>
            <a:normAutofit fontScale="77500" lnSpcReduction="20000"/>
          </a:bodyPr>
          <a:lstStyle/>
          <a:p>
            <a:r>
              <a:rPr lang="en-ZA" dirty="0"/>
              <a:t/>
            </a:r>
            <a:br>
              <a:rPr lang="en-ZA" dirty="0"/>
            </a:br>
            <a:r>
              <a:rPr lang="en-ZA" dirty="0" smtClean="0"/>
              <a:t>FEBRUARY</a:t>
            </a:r>
            <a:endParaRPr lang="en-ZA" dirty="0"/>
          </a:p>
        </p:txBody>
      </p:sp>
      <p:sp>
        <p:nvSpPr>
          <p:cNvPr id="5" name="Rectangle 4"/>
          <p:cNvSpPr/>
          <p:nvPr/>
        </p:nvSpPr>
        <p:spPr>
          <a:xfrm>
            <a:off x="1403648" y="4604310"/>
            <a:ext cx="6070642" cy="523220"/>
          </a:xfrm>
          <a:prstGeom prst="rect">
            <a:avLst/>
          </a:prstGeom>
        </p:spPr>
        <p:txBody>
          <a:bodyPr wrap="square">
            <a:noAutofit/>
          </a:bodyPr>
          <a:lstStyle/>
          <a:p>
            <a:pPr algn="ctr">
              <a:spcAft>
                <a:spcPts val="600"/>
              </a:spcAft>
            </a:pPr>
            <a:r>
              <a:rPr lang="en-US" sz="2400" b="1" dirty="0" smtClean="0">
                <a:solidFill>
                  <a:srgbClr val="800000"/>
                </a:solidFill>
                <a:cs typeface="Arial"/>
              </a:rPr>
              <a:t>DIRECTOR-GENERAL: ARTS AND CULTURE </a:t>
            </a:r>
          </a:p>
          <a:p>
            <a:pPr algn="ctr">
              <a:spcAft>
                <a:spcPts val="600"/>
              </a:spcAft>
            </a:pPr>
            <a:endParaRPr lang="en-ZA" sz="2400" b="1" dirty="0" smtClean="0">
              <a:solidFill>
                <a:srgbClr val="800000"/>
              </a:solidFill>
              <a:cs typeface="Arial"/>
            </a:endParaRPr>
          </a:p>
          <a:p>
            <a:pPr algn="ctr">
              <a:spcAft>
                <a:spcPts val="600"/>
              </a:spcAft>
            </a:pPr>
            <a:r>
              <a:rPr lang="en-ZA" sz="2400" b="1" dirty="0" smtClean="0">
                <a:solidFill>
                  <a:srgbClr val="800000"/>
                </a:solidFill>
                <a:cs typeface="Arial"/>
              </a:rPr>
              <a:t>DATE: 10 NOVEMBER 2020 </a:t>
            </a:r>
            <a:endParaRPr lang="en-ZA" sz="2400" b="1" dirty="0">
              <a:solidFill>
                <a:srgbClr val="800000"/>
              </a:solidFill>
              <a:cs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36912"/>
            <a:ext cx="8229600" cy="710952"/>
          </a:xfrm>
          <a:solidFill>
            <a:srgbClr val="B77727"/>
          </a:solidFill>
        </p:spPr>
        <p:txBody>
          <a:bodyPr vert="horz" lIns="91440" tIns="45720" rIns="91440" bIns="45720" rtlCol="0" anchor="t" anchorCtr="0">
            <a:normAutofit fontScale="90000"/>
          </a:bodyPr>
          <a:lstStyle/>
          <a:p>
            <a:pPr algn="ctr"/>
            <a:r>
              <a:rPr lang="en-ZA" sz="4800" cap="all" dirty="0">
                <a:solidFill>
                  <a:schemeClr val="bg1"/>
                </a:solidFill>
                <a:latin typeface="+mj-lt"/>
              </a:rPr>
              <a:t>Performance</a:t>
            </a:r>
            <a:r>
              <a:rPr lang="en-ZA" sz="4800" cap="all" dirty="0">
                <a:solidFill>
                  <a:schemeClr val="tx1"/>
                </a:solidFill>
                <a:latin typeface="+mj-lt"/>
              </a:rPr>
              <a:t> </a:t>
            </a:r>
            <a:r>
              <a:rPr lang="en-ZA" sz="4800" cap="all" dirty="0">
                <a:solidFill>
                  <a:schemeClr val="bg1"/>
                </a:solidFill>
                <a:latin typeface="+mj-lt"/>
              </a:rPr>
              <a:t>overview</a:t>
            </a:r>
          </a:p>
        </p:txBody>
      </p:sp>
      <p:sp>
        <p:nvSpPr>
          <p:cNvPr id="3"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9</a:t>
            </a:r>
          </a:p>
        </p:txBody>
      </p:sp>
    </p:spTree>
    <p:extLst>
      <p:ext uri="{BB962C8B-B14F-4D97-AF65-F5344CB8AC3E}">
        <p14:creationId xmlns:p14="http://schemas.microsoft.com/office/powerpoint/2010/main" xmlns="" val="103179878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ZA"/>
          </a:p>
        </p:txBody>
      </p:sp>
      <p:sp>
        <p:nvSpPr>
          <p:cNvPr id="3" name="Subtitle 2"/>
          <p:cNvSpPr>
            <a:spLocks noGrp="1"/>
          </p:cNvSpPr>
          <p:nvPr>
            <p:ph type="subTitle" idx="1"/>
          </p:nvPr>
        </p:nvSpPr>
        <p:spPr/>
        <p:txBody>
          <a:bodyPr/>
          <a:lstStyle/>
          <a:p>
            <a:endParaRPr lang="en-ZA"/>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ZA"/>
          </a:p>
        </p:txBody>
      </p:sp>
      <p:sp>
        <p:nvSpPr>
          <p:cNvPr id="3" name="Subtitle 2"/>
          <p:cNvSpPr>
            <a:spLocks noGrp="1"/>
          </p:cNvSpPr>
          <p:nvPr>
            <p:ph type="subTitle" idx="1"/>
          </p:nvPr>
        </p:nvSpPr>
        <p:spPr/>
        <p:txBody>
          <a:bodyPr/>
          <a:lstStyle/>
          <a:p>
            <a:endParaRPr lang="en-ZA"/>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447" y="33192"/>
            <a:ext cx="8568952" cy="648072"/>
          </a:xfrm>
          <a:solidFill>
            <a:srgbClr val="B77727"/>
          </a:solidFill>
        </p:spPr>
        <p:txBody>
          <a:bodyPr vert="horz" lIns="91440" tIns="45720" rIns="91440" bIns="45720" rtlCol="0" anchor="t" anchorCtr="0">
            <a:noAutofit/>
          </a:bodyPr>
          <a:lstStyle/>
          <a:p>
            <a:pPr algn="ctr"/>
            <a:r>
              <a:rPr lang="en-ZA" cap="all" dirty="0">
                <a:solidFill>
                  <a:schemeClr val="bg1"/>
                </a:solidFill>
                <a:latin typeface="+mn-lt"/>
              </a:rPr>
              <a:t>PERFORMANCE</a:t>
            </a:r>
            <a:r>
              <a:rPr lang="en-ZA" cap="all" dirty="0">
                <a:solidFill>
                  <a:schemeClr val="tx1"/>
                </a:solidFill>
                <a:latin typeface="+mn-lt"/>
              </a:rPr>
              <a:t> </a:t>
            </a:r>
            <a:r>
              <a:rPr lang="en-ZA" cap="all" dirty="0">
                <a:solidFill>
                  <a:schemeClr val="bg1"/>
                </a:solidFill>
                <a:latin typeface="+mn-lt"/>
              </a:rPr>
              <a:t>OVERVIEW</a:t>
            </a:r>
          </a:p>
        </p:txBody>
      </p:sp>
      <p:sp>
        <p:nvSpPr>
          <p:cNvPr id="3" name="Content Placeholder 2"/>
          <p:cNvSpPr>
            <a:spLocks noGrp="1"/>
          </p:cNvSpPr>
          <p:nvPr>
            <p:ph idx="1"/>
          </p:nvPr>
        </p:nvSpPr>
        <p:spPr>
          <a:xfrm>
            <a:off x="107504" y="1268761"/>
            <a:ext cx="8790895" cy="4752528"/>
          </a:xfrm>
        </p:spPr>
        <p:txBody>
          <a:bodyPr>
            <a:noAutofit/>
          </a:bodyPr>
          <a:lstStyle/>
          <a:p>
            <a:pPr marL="177800" indent="-177800" algn="just">
              <a:lnSpc>
                <a:spcPct val="110000"/>
              </a:lnSpc>
            </a:pPr>
            <a:endParaRPr lang="en-ZA" b="0" dirty="0" smtClean="0">
              <a:solidFill>
                <a:prstClr val="black"/>
              </a:solidFill>
              <a:latin typeface="+mn-lt"/>
              <a:cs typeface="Arial" panose="020B0604020202020204" pitchFamily="34" charset="0"/>
            </a:endParaRPr>
          </a:p>
          <a:p>
            <a:pPr marL="177800" indent="-177800" algn="just">
              <a:lnSpc>
                <a:spcPct val="110000"/>
              </a:lnSpc>
            </a:pPr>
            <a:r>
              <a:rPr lang="en-ZA" b="0" dirty="0" smtClean="0">
                <a:solidFill>
                  <a:prstClr val="black"/>
                </a:solidFill>
                <a:latin typeface="+mn-lt"/>
                <a:cs typeface="Arial" panose="020B0604020202020204" pitchFamily="34" charset="0"/>
              </a:rPr>
              <a:t>The 2019/20 financial year has seen an improvement in the performance of the Department compared with 2018-19 financial year. This is despite COVID-19 pandemic that hit our shores before the completion of the 2019-20 financial year. Some of the contributing factors to the improved performance include:</a:t>
            </a:r>
          </a:p>
          <a:p>
            <a:pPr marL="177800" indent="-177800" algn="just">
              <a:lnSpc>
                <a:spcPct val="110000"/>
              </a:lnSpc>
            </a:pPr>
            <a:endParaRPr lang="en-ZA" b="0" dirty="0" smtClean="0">
              <a:solidFill>
                <a:prstClr val="black"/>
              </a:solidFill>
              <a:latin typeface="+mn-lt"/>
              <a:cs typeface="Arial" panose="020B0604020202020204" pitchFamily="34" charset="0"/>
            </a:endParaRPr>
          </a:p>
          <a:p>
            <a:pPr marL="357188" lvl="1" indent="-265113" algn="just">
              <a:spcBef>
                <a:spcPts val="0"/>
              </a:spcBef>
              <a:buFont typeface="Courier New" panose="02070309020205020404" pitchFamily="49" charset="0"/>
              <a:buChar char="o"/>
            </a:pPr>
            <a:r>
              <a:rPr lang="en-ZA" sz="1600" b="0" dirty="0">
                <a:solidFill>
                  <a:prstClr val="black"/>
                </a:solidFill>
                <a:latin typeface="+mn-lt"/>
                <a:cs typeface="Arial" panose="020B0604020202020204" pitchFamily="34" charset="0"/>
              </a:rPr>
              <a:t>Improved understanding and compliance with the Frameworks for Strategic Plans and Annual Performance Plans, thus resulting to improved planning, budgeting and reporting process</a:t>
            </a:r>
            <a:r>
              <a:rPr lang="en-ZA" sz="1600" b="0" dirty="0" smtClean="0">
                <a:solidFill>
                  <a:prstClr val="black"/>
                </a:solidFill>
                <a:latin typeface="+mn-lt"/>
                <a:cs typeface="Arial" panose="020B0604020202020204" pitchFamily="34" charset="0"/>
              </a:rPr>
              <a:t>;</a:t>
            </a:r>
          </a:p>
          <a:p>
            <a:pPr marL="92075" lvl="1" indent="0" algn="just">
              <a:spcBef>
                <a:spcPts val="0"/>
              </a:spcBef>
              <a:buNone/>
            </a:pPr>
            <a:endParaRPr lang="en-ZA" sz="1600" b="0" dirty="0">
              <a:solidFill>
                <a:prstClr val="black"/>
              </a:solidFill>
              <a:latin typeface="+mn-lt"/>
              <a:cs typeface="Arial" panose="020B0604020202020204" pitchFamily="34" charset="0"/>
            </a:endParaRPr>
          </a:p>
          <a:p>
            <a:pPr marL="357188" lvl="1" indent="-265113" algn="just">
              <a:spcBef>
                <a:spcPts val="0"/>
              </a:spcBef>
              <a:buFont typeface="Courier New" panose="02070309020205020404" pitchFamily="49" charset="0"/>
              <a:buChar char="o"/>
            </a:pPr>
            <a:r>
              <a:rPr lang="en-ZA" sz="1600" b="0" dirty="0" smtClean="0">
                <a:solidFill>
                  <a:prstClr val="black"/>
                </a:solidFill>
                <a:latin typeface="+mn-lt"/>
                <a:cs typeface="Arial" panose="020B0604020202020204" pitchFamily="34" charset="0"/>
              </a:rPr>
              <a:t>Focus </a:t>
            </a:r>
            <a:r>
              <a:rPr lang="en-ZA" sz="1600" b="0" dirty="0">
                <a:solidFill>
                  <a:prstClr val="black"/>
                </a:solidFill>
                <a:latin typeface="+mn-lt"/>
                <a:cs typeface="Arial" panose="020B0604020202020204" pitchFamily="34" charset="0"/>
              </a:rPr>
              <a:t>on the key strategic initiatives other than to commit on activities </a:t>
            </a:r>
            <a:r>
              <a:rPr lang="en-ZA" sz="1600" b="0" dirty="0" smtClean="0">
                <a:solidFill>
                  <a:prstClr val="black"/>
                </a:solidFill>
                <a:latin typeface="+mn-lt"/>
                <a:cs typeface="Arial" panose="020B0604020202020204" pitchFamily="34" charset="0"/>
              </a:rPr>
              <a:t>that will not be </a:t>
            </a:r>
            <a:r>
              <a:rPr lang="en-ZA" sz="1600" b="0" dirty="0">
                <a:solidFill>
                  <a:prstClr val="black"/>
                </a:solidFill>
                <a:latin typeface="+mn-lt"/>
                <a:cs typeface="Arial" panose="020B0604020202020204" pitchFamily="34" charset="0"/>
              </a:rPr>
              <a:t>possible to deliver</a:t>
            </a:r>
            <a:r>
              <a:rPr lang="en-ZA" sz="1600" b="0" dirty="0" smtClean="0">
                <a:solidFill>
                  <a:prstClr val="black"/>
                </a:solidFill>
                <a:latin typeface="+mn-lt"/>
                <a:cs typeface="Arial" panose="020B0604020202020204" pitchFamily="34" charset="0"/>
              </a:rPr>
              <a:t>;</a:t>
            </a:r>
          </a:p>
          <a:p>
            <a:pPr marL="92075" lvl="1" indent="0" algn="just">
              <a:spcBef>
                <a:spcPts val="0"/>
              </a:spcBef>
              <a:buNone/>
            </a:pPr>
            <a:endParaRPr lang="en-ZA" sz="1600" b="0" dirty="0">
              <a:solidFill>
                <a:prstClr val="black"/>
              </a:solidFill>
              <a:latin typeface="+mn-lt"/>
              <a:cs typeface="Arial" panose="020B0604020202020204" pitchFamily="34" charset="0"/>
            </a:endParaRPr>
          </a:p>
          <a:p>
            <a:pPr marL="357188" lvl="1" indent="-265113" algn="just">
              <a:spcBef>
                <a:spcPts val="0"/>
              </a:spcBef>
              <a:buFont typeface="Courier New" panose="02070309020205020404" pitchFamily="49" charset="0"/>
              <a:buChar char="o"/>
            </a:pPr>
            <a:r>
              <a:rPr lang="en-ZA" sz="1600" b="0" dirty="0">
                <a:solidFill>
                  <a:prstClr val="black"/>
                </a:solidFill>
                <a:latin typeface="+mn-lt"/>
                <a:cs typeface="Arial" panose="020B0604020202020204" pitchFamily="34" charset="0"/>
              </a:rPr>
              <a:t>Improved synergy and alignment between the quality assurance providers e.g. Internal Audit, Monitoring and Evaluation,  Finance,  and Risk Management Unit; </a:t>
            </a:r>
            <a:endParaRPr lang="en-ZA" sz="1600" b="0" dirty="0" smtClean="0">
              <a:solidFill>
                <a:prstClr val="black"/>
              </a:solidFill>
              <a:latin typeface="+mn-lt"/>
              <a:cs typeface="Arial" panose="020B0604020202020204" pitchFamily="34" charset="0"/>
            </a:endParaRPr>
          </a:p>
          <a:p>
            <a:pPr marL="92075" lvl="1" indent="0" algn="just">
              <a:spcBef>
                <a:spcPts val="0"/>
              </a:spcBef>
              <a:buNone/>
            </a:pPr>
            <a:endParaRPr lang="en-ZA" sz="1600" b="0" dirty="0">
              <a:solidFill>
                <a:prstClr val="black"/>
              </a:solidFill>
              <a:latin typeface="+mn-lt"/>
              <a:cs typeface="Arial" panose="020B0604020202020204" pitchFamily="34" charset="0"/>
            </a:endParaRPr>
          </a:p>
          <a:p>
            <a:pPr marL="357188" lvl="1" indent="-265113" algn="just">
              <a:spcBef>
                <a:spcPts val="0"/>
              </a:spcBef>
              <a:buFont typeface="Courier New" panose="02070309020205020404" pitchFamily="49" charset="0"/>
              <a:buChar char="o"/>
            </a:pPr>
            <a:r>
              <a:rPr lang="en-ZA" sz="1600" b="0" dirty="0">
                <a:solidFill>
                  <a:prstClr val="black"/>
                </a:solidFill>
                <a:latin typeface="+mn-lt"/>
                <a:cs typeface="Arial" panose="020B0604020202020204" pitchFamily="34" charset="0"/>
              </a:rPr>
              <a:t>More internal </a:t>
            </a:r>
            <a:r>
              <a:rPr lang="en-ZA" sz="1600" b="0" dirty="0" smtClean="0">
                <a:solidFill>
                  <a:prstClr val="black"/>
                </a:solidFill>
                <a:latin typeface="+mn-lt"/>
                <a:cs typeface="Arial" panose="020B0604020202020204" pitchFamily="34" charset="0"/>
              </a:rPr>
              <a:t>controls </a:t>
            </a:r>
            <a:r>
              <a:rPr lang="en-ZA" sz="1600" b="0" dirty="0">
                <a:solidFill>
                  <a:prstClr val="black"/>
                </a:solidFill>
                <a:latin typeface="+mn-lt"/>
                <a:cs typeface="Arial" panose="020B0604020202020204" pitchFamily="34" charset="0"/>
              </a:rPr>
              <a:t>implemented as per recommendations from the Internal </a:t>
            </a:r>
            <a:r>
              <a:rPr lang="en-ZA" sz="1600" b="0" dirty="0" smtClean="0">
                <a:solidFill>
                  <a:prstClr val="black"/>
                </a:solidFill>
                <a:latin typeface="+mn-lt"/>
                <a:cs typeface="Arial" panose="020B0604020202020204" pitchFamily="34" charset="0"/>
              </a:rPr>
              <a:t>Audit </a:t>
            </a:r>
            <a:r>
              <a:rPr lang="en-ZA" sz="1600" b="0" dirty="0">
                <a:solidFill>
                  <a:prstClr val="black"/>
                </a:solidFill>
                <a:latin typeface="+mn-lt"/>
                <a:cs typeface="Arial" panose="020B0604020202020204" pitchFamily="34" charset="0"/>
              </a:rPr>
              <a:t>Unit and Auditor General thus improving the standard operating procedures and subsequent achievement of the planned </a:t>
            </a:r>
            <a:r>
              <a:rPr lang="en-ZA" sz="1600" b="0" dirty="0" smtClean="0">
                <a:solidFill>
                  <a:prstClr val="black"/>
                </a:solidFill>
                <a:latin typeface="+mn-lt"/>
                <a:cs typeface="Arial" panose="020B0604020202020204" pitchFamily="34" charset="0"/>
              </a:rPr>
              <a:t>targets</a:t>
            </a:r>
            <a:r>
              <a:rPr lang="en-ZA" sz="1600" b="0" dirty="0">
                <a:solidFill>
                  <a:prstClr val="black"/>
                </a:solidFill>
                <a:latin typeface="+mn-lt"/>
                <a:cs typeface="Arial" panose="020B0604020202020204" pitchFamily="34" charset="0"/>
              </a:rPr>
              <a:t>.</a:t>
            </a:r>
          </a:p>
          <a:p>
            <a:pPr marL="0" lvl="0" indent="0" algn="just">
              <a:lnSpc>
                <a:spcPct val="110000"/>
              </a:lnSpc>
              <a:buNone/>
            </a:pPr>
            <a:endParaRPr lang="en-ZA" sz="2000" b="0" dirty="0">
              <a:solidFill>
                <a:prstClr val="black"/>
              </a:solidFill>
              <a:latin typeface="+mn-lt"/>
              <a:cs typeface="Arial" panose="020B0604020202020204" pitchFamily="34" charset="0"/>
            </a:endParaRPr>
          </a:p>
          <a:p>
            <a:pPr marL="0" indent="0">
              <a:buNone/>
            </a:pPr>
            <a:endParaRPr lang="en-ZA" sz="2000" dirty="0">
              <a:latin typeface="Arial" panose="020B0604020202020204" pitchFamily="34" charset="0"/>
              <a:cs typeface="Arial" panose="020B0604020202020204" pitchFamily="34" charset="0"/>
            </a:endParaRPr>
          </a:p>
        </p:txBody>
      </p:sp>
      <p:sp>
        <p:nvSpPr>
          <p:cNvPr id="4"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12</a:t>
            </a:r>
          </a:p>
        </p:txBody>
      </p:sp>
    </p:spTree>
    <p:extLst>
      <p:ext uri="{BB962C8B-B14F-4D97-AF65-F5344CB8AC3E}">
        <p14:creationId xmlns:p14="http://schemas.microsoft.com/office/powerpoint/2010/main" xmlns="" val="329458428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060848"/>
            <a:ext cx="8440055" cy="2160240"/>
          </a:xfrm>
          <a:solidFill>
            <a:srgbClr val="B77727"/>
          </a:solidFill>
        </p:spPr>
        <p:txBody>
          <a:bodyPr>
            <a:noAutofit/>
          </a:bodyPr>
          <a:lstStyle/>
          <a:p>
            <a:pPr algn="ctr"/>
            <a:r>
              <a:rPr lang="en-ZA" sz="4300" cap="all" dirty="0" smtClean="0">
                <a:solidFill>
                  <a:schemeClr val="bg1"/>
                </a:solidFill>
                <a:latin typeface="+mj-lt"/>
              </a:rPr>
              <a:t>Areas where targets were ACHIEVED</a:t>
            </a:r>
            <a:r>
              <a:rPr lang="en-ZA" sz="4300" cap="all" dirty="0" smtClean="0">
                <a:solidFill>
                  <a:schemeClr val="tx1"/>
                </a:solidFill>
                <a:latin typeface="+mj-lt"/>
              </a:rPr>
              <a:t> </a:t>
            </a:r>
            <a:r>
              <a:rPr lang="en-ZA" sz="4300" cap="all" dirty="0" smtClean="0">
                <a:solidFill>
                  <a:schemeClr val="bg1"/>
                </a:solidFill>
                <a:latin typeface="+mj-lt"/>
              </a:rPr>
              <a:t>in</a:t>
            </a:r>
            <a:r>
              <a:rPr lang="en-ZA" sz="4300" cap="all" dirty="0" smtClean="0">
                <a:solidFill>
                  <a:schemeClr val="tx1"/>
                </a:solidFill>
                <a:latin typeface="+mj-lt"/>
              </a:rPr>
              <a:t> </a:t>
            </a:r>
            <a:r>
              <a:rPr lang="en-ZA" sz="4300" cap="all" dirty="0">
                <a:solidFill>
                  <a:schemeClr val="bg1"/>
                </a:solidFill>
                <a:latin typeface="+mj-lt"/>
              </a:rPr>
              <a:t>the</a:t>
            </a:r>
            <a:r>
              <a:rPr lang="en-ZA" sz="4300" cap="all" dirty="0">
                <a:solidFill>
                  <a:schemeClr val="tx1"/>
                </a:solidFill>
                <a:latin typeface="+mj-lt"/>
              </a:rPr>
              <a:t> </a:t>
            </a:r>
            <a:br>
              <a:rPr lang="en-ZA" sz="4300" cap="all" dirty="0">
                <a:solidFill>
                  <a:schemeClr val="tx1"/>
                </a:solidFill>
                <a:latin typeface="+mj-lt"/>
              </a:rPr>
            </a:br>
            <a:r>
              <a:rPr lang="en-ZA" sz="4300" cap="all" dirty="0">
                <a:solidFill>
                  <a:schemeClr val="bg1"/>
                </a:solidFill>
                <a:latin typeface="+mj-lt"/>
              </a:rPr>
              <a:t>2019-20</a:t>
            </a:r>
            <a:r>
              <a:rPr lang="en-ZA" sz="4300" cap="all" dirty="0" smtClean="0">
                <a:solidFill>
                  <a:schemeClr val="tx1"/>
                </a:solidFill>
                <a:latin typeface="+mj-lt"/>
              </a:rPr>
              <a:t> </a:t>
            </a:r>
            <a:r>
              <a:rPr lang="en-ZA" sz="4300" cap="all" dirty="0">
                <a:solidFill>
                  <a:schemeClr val="bg1"/>
                </a:solidFill>
                <a:latin typeface="+mj-lt"/>
              </a:rPr>
              <a:t>financial</a:t>
            </a:r>
            <a:r>
              <a:rPr lang="en-ZA" sz="4300" cap="all" dirty="0">
                <a:solidFill>
                  <a:schemeClr val="tx1"/>
                </a:solidFill>
                <a:latin typeface="+mj-lt"/>
              </a:rPr>
              <a:t> </a:t>
            </a:r>
            <a:r>
              <a:rPr lang="en-ZA" sz="4300" cap="all" dirty="0">
                <a:solidFill>
                  <a:schemeClr val="bg1"/>
                </a:solidFill>
                <a:latin typeface="+mj-lt"/>
              </a:rPr>
              <a:t>year</a:t>
            </a:r>
          </a:p>
        </p:txBody>
      </p:sp>
      <p:sp>
        <p:nvSpPr>
          <p:cNvPr id="3"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13</a:t>
            </a:r>
          </a:p>
        </p:txBody>
      </p:sp>
    </p:spTree>
    <p:extLst>
      <p:ext uri="{BB962C8B-B14F-4D97-AF65-F5344CB8AC3E}">
        <p14:creationId xmlns:p14="http://schemas.microsoft.com/office/powerpoint/2010/main" xmlns="" val="134962110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528" y="116632"/>
            <a:ext cx="8235979" cy="747464"/>
          </a:xfrm>
        </p:spPr>
        <p:txBody>
          <a:bodyPr>
            <a:normAutofit/>
          </a:bodyPr>
          <a:lstStyle/>
          <a:p>
            <a:pPr algn="ctr"/>
            <a:r>
              <a:rPr lang="en-US" dirty="0">
                <a:latin typeface="+mj-lt"/>
                <a:ea typeface="MS PGothic" pitchFamily="34" charset="-128"/>
                <a:cs typeface="Arial" pitchFamily="34" charset="0"/>
              </a:rPr>
              <a:t>ADMINISTRATION</a:t>
            </a:r>
            <a:endParaRPr lang="en-ZA" sz="4800" dirty="0">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672403694"/>
              </p:ext>
            </p:extLst>
          </p:nvPr>
        </p:nvGraphicFramePr>
        <p:xfrm>
          <a:off x="107504" y="1412777"/>
          <a:ext cx="8928991" cy="4367089"/>
        </p:xfrm>
        <a:graphic>
          <a:graphicData uri="http://schemas.openxmlformats.org/drawingml/2006/table">
            <a:tbl>
              <a:tblPr firstRow="1" bandRow="1">
                <a:tableStyleId>{5C22544A-7EE6-4342-B048-85BDC9FD1C3A}</a:tableStyleId>
              </a:tblPr>
              <a:tblGrid>
                <a:gridCol w="2016224">
                  <a:extLst>
                    <a:ext uri="{9D8B030D-6E8A-4147-A177-3AD203B41FA5}">
                      <a16:colId xmlns:a16="http://schemas.microsoft.com/office/drawing/2014/main" xmlns="" val="20000"/>
                    </a:ext>
                  </a:extLst>
                </a:gridCol>
                <a:gridCol w="1152128">
                  <a:extLst>
                    <a:ext uri="{9D8B030D-6E8A-4147-A177-3AD203B41FA5}">
                      <a16:colId xmlns:a16="http://schemas.microsoft.com/office/drawing/2014/main" xmlns="" val="20001"/>
                    </a:ext>
                  </a:extLst>
                </a:gridCol>
                <a:gridCol w="2664296">
                  <a:extLst>
                    <a:ext uri="{9D8B030D-6E8A-4147-A177-3AD203B41FA5}">
                      <a16:colId xmlns:a16="http://schemas.microsoft.com/office/drawing/2014/main" xmlns="" val="20002"/>
                    </a:ext>
                  </a:extLst>
                </a:gridCol>
                <a:gridCol w="3096343">
                  <a:extLst>
                    <a:ext uri="{9D8B030D-6E8A-4147-A177-3AD203B41FA5}">
                      <a16:colId xmlns:a16="http://schemas.microsoft.com/office/drawing/2014/main" xmlns="" val="20003"/>
                    </a:ext>
                  </a:extLst>
                </a:gridCol>
              </a:tblGrid>
              <a:tr h="682564">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PERFORMANCE INDICATOR</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2019/20 ANNUAL TARGET </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1400" b="1" i="0" u="none" strike="noStrike" cap="none" normalizeH="0" baseline="0" dirty="0" smtClean="0">
                          <a:ln>
                            <a:noFill/>
                          </a:ln>
                          <a:solidFill>
                            <a:schemeClr val="bg1"/>
                          </a:solidFill>
                          <a:effectLst/>
                          <a:latin typeface="+mn-lt"/>
                          <a:ea typeface="+mn-ea"/>
                          <a:cs typeface="+mn-cs"/>
                        </a:rPr>
                        <a:t>ACTUAL ACHIEVEMENT AS AT 31 MARCH 2020</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rPr>
                        <a:t>DEVIATION FROM PLANNED TARGET</a:t>
                      </a:r>
                    </a:p>
                  </a:txBody>
                  <a:tcPr marL="91433" marR="91433" marT="44547" marB="44547" horzOverflow="overflow"/>
                </a:tc>
                <a:extLst>
                  <a:ext uri="{0D108BD9-81ED-4DB2-BD59-A6C34878D82A}">
                    <a16:rowId xmlns:a16="http://schemas.microsoft.com/office/drawing/2014/main" xmlns="" val="10000"/>
                  </a:ext>
                </a:extLst>
              </a:tr>
              <a:tr h="2139877">
                <a:tc>
                  <a:txBody>
                    <a:bodyPr/>
                    <a:lstStyle/>
                    <a:p>
                      <a:pPr algn="just"/>
                      <a:r>
                        <a:rPr lang="en-ZA" sz="1500" b="0" i="0" u="none" strike="noStrike" kern="1200" baseline="0" dirty="0" smtClean="0">
                          <a:solidFill>
                            <a:schemeClr val="dk1"/>
                          </a:solidFill>
                          <a:latin typeface="+mn-lt"/>
                          <a:ea typeface="+mn-ea"/>
                          <a:cs typeface="+mn-cs"/>
                        </a:rPr>
                        <a:t>No. of communication and marketing campaigns implemented to profile the Department</a:t>
                      </a:r>
                      <a:endParaRPr lang="en-ZA" sz="1500" dirty="0">
                        <a:latin typeface="+mn-lt"/>
                      </a:endParaRPr>
                    </a:p>
                  </a:txBody>
                  <a:tcPr/>
                </a:tc>
                <a:tc>
                  <a:txBody>
                    <a:bodyPr/>
                    <a:lstStyle/>
                    <a:p>
                      <a:pPr algn="just"/>
                      <a:r>
                        <a:rPr lang="en-ZA" sz="1500" dirty="0" smtClean="0">
                          <a:latin typeface="+mn-lt"/>
                        </a:rPr>
                        <a:t>7</a:t>
                      </a:r>
                      <a:endParaRPr lang="en-ZA" sz="1500" dirty="0">
                        <a:latin typeface="+mn-lt"/>
                      </a:endParaRPr>
                    </a:p>
                  </a:txBody>
                  <a:tcPr/>
                </a:tc>
                <a:tc>
                  <a:txBody>
                    <a:bodyPr/>
                    <a:lstStyle/>
                    <a:p>
                      <a:pPr algn="just"/>
                      <a:r>
                        <a:rPr lang="en-ZA" sz="1500" dirty="0" smtClean="0">
                          <a:latin typeface="+mn-lt"/>
                        </a:rPr>
                        <a:t>7 communication and marketing campaigns were implemented to profile the Department</a:t>
                      </a:r>
                      <a:endParaRPr lang="en-ZA" sz="1500" dirty="0">
                        <a:latin typeface="+mn-lt"/>
                      </a:endParaRPr>
                    </a:p>
                  </a:txBody>
                  <a:tcPr>
                    <a:solidFill>
                      <a:srgbClr val="00CC00"/>
                    </a:solidFill>
                  </a:tcPr>
                </a:tc>
                <a:tc>
                  <a:txBody>
                    <a:bodyPr/>
                    <a:lstStyle/>
                    <a:p>
                      <a:pPr algn="just"/>
                      <a:r>
                        <a:rPr lang="en-ZA" sz="1500" dirty="0" smtClean="0">
                          <a:latin typeface="+mn-lt"/>
                        </a:rPr>
                        <a:t>On the 15 March 2020, when the President introduced the State of Disaster, including the limits to meetings or gathering numbers due to the COVID -19 Pandemic, the Human Rights Day Commemoration had to be commemorated differently from the usual approach.</a:t>
                      </a:r>
                      <a:endParaRPr lang="en-ZA" sz="1500" dirty="0">
                        <a:latin typeface="+mn-lt"/>
                      </a:endParaRPr>
                    </a:p>
                  </a:txBody>
                  <a:tcPr/>
                </a:tc>
                <a:extLst>
                  <a:ext uri="{0D108BD9-81ED-4DB2-BD59-A6C34878D82A}">
                    <a16:rowId xmlns:a16="http://schemas.microsoft.com/office/drawing/2014/main" xmlns="" val="10001"/>
                  </a:ext>
                </a:extLst>
              </a:tr>
              <a:tr h="1498038">
                <a:tc>
                  <a:txBody>
                    <a:bodyPr/>
                    <a:lstStyle/>
                    <a:p>
                      <a:pPr algn="just"/>
                      <a:r>
                        <a:rPr lang="en-ZA" sz="1500" dirty="0" smtClean="0">
                          <a:latin typeface="+mn-lt"/>
                        </a:rPr>
                        <a:t>No. of services modernized (processes automated)</a:t>
                      </a:r>
                      <a:endParaRPr lang="en-ZA" sz="1500" dirty="0">
                        <a:latin typeface="+mn-lt"/>
                      </a:endParaRPr>
                    </a:p>
                  </a:txBody>
                  <a:tcPr/>
                </a:tc>
                <a:tc>
                  <a:txBody>
                    <a:bodyPr/>
                    <a:lstStyle/>
                    <a:p>
                      <a:pPr algn="just"/>
                      <a:r>
                        <a:rPr lang="en-ZA" sz="1500" dirty="0" smtClean="0">
                          <a:latin typeface="+mn-lt"/>
                        </a:rPr>
                        <a:t>2</a:t>
                      </a:r>
                      <a:endParaRPr lang="en-ZA" sz="1500" dirty="0">
                        <a:latin typeface="+mn-lt"/>
                      </a:endParaRPr>
                    </a:p>
                  </a:txBody>
                  <a:tcPr/>
                </a:tc>
                <a:tc>
                  <a:txBody>
                    <a:bodyPr/>
                    <a:lstStyle/>
                    <a:p>
                      <a:r>
                        <a:rPr lang="en-GB" sz="1500" kern="1200" dirty="0" smtClean="0">
                          <a:solidFill>
                            <a:schemeClr val="dk1"/>
                          </a:solidFill>
                          <a:effectLst/>
                          <a:latin typeface="+mn-lt"/>
                          <a:ea typeface="+mn-ea"/>
                          <a:cs typeface="+mn-cs"/>
                        </a:rPr>
                        <a:t>2 services were modernized (processes automated) as follows:</a:t>
                      </a:r>
                      <a:endParaRPr lang="en-ZA" sz="1500" kern="1200" dirty="0" smtClean="0">
                        <a:solidFill>
                          <a:schemeClr val="dk1"/>
                        </a:solidFill>
                        <a:effectLst/>
                        <a:latin typeface="+mn-lt"/>
                        <a:ea typeface="+mn-ea"/>
                        <a:cs typeface="+mn-cs"/>
                      </a:endParaRPr>
                    </a:p>
                    <a:p>
                      <a:pPr lvl="0"/>
                      <a:r>
                        <a:rPr lang="en-GB" sz="1500" kern="1200" dirty="0" smtClean="0">
                          <a:solidFill>
                            <a:schemeClr val="dk1"/>
                          </a:solidFill>
                          <a:effectLst/>
                          <a:latin typeface="+mn-lt"/>
                          <a:ea typeface="+mn-ea"/>
                          <a:cs typeface="+mn-cs"/>
                        </a:rPr>
                        <a:t>Phase 2: Grant Management System</a:t>
                      </a:r>
                      <a:endParaRPr lang="en-ZA" sz="1500" dirty="0" smtClean="0">
                        <a:effectLst/>
                      </a:endParaRPr>
                    </a:p>
                    <a:p>
                      <a:r>
                        <a:rPr lang="en-GB" sz="1500" kern="1200" dirty="0" smtClean="0">
                          <a:solidFill>
                            <a:schemeClr val="dk1"/>
                          </a:solidFill>
                          <a:effectLst/>
                          <a:latin typeface="+mn-lt"/>
                          <a:ea typeface="+mn-ea"/>
                          <a:cs typeface="+mn-cs"/>
                        </a:rPr>
                        <a:t>Phase 2: NAAIRS</a:t>
                      </a:r>
                      <a:endParaRPr lang="en-ZA" sz="1500" dirty="0" smtClean="0">
                        <a:latin typeface="+mn-lt"/>
                      </a:endParaRPr>
                    </a:p>
                  </a:txBody>
                  <a:tcPr>
                    <a:solidFill>
                      <a:srgbClr val="00CC00"/>
                    </a:solidFill>
                  </a:tcPr>
                </a:tc>
                <a:tc>
                  <a:txBody>
                    <a:bodyPr/>
                    <a:lstStyle/>
                    <a:p>
                      <a:pPr algn="just"/>
                      <a:r>
                        <a:rPr lang="en-ZA" sz="1500" dirty="0" smtClean="0">
                          <a:latin typeface="+mn-lt"/>
                        </a:rPr>
                        <a:t>-</a:t>
                      </a:r>
                    </a:p>
                    <a:p>
                      <a:pPr algn="just"/>
                      <a:endParaRPr lang="en-ZA" sz="1500" dirty="0">
                        <a:latin typeface="+mn-lt"/>
                      </a:endParaRPr>
                    </a:p>
                  </a:txBody>
                  <a:tcPr/>
                </a:tc>
                <a:extLst>
                  <a:ext uri="{0D108BD9-81ED-4DB2-BD59-A6C34878D82A}">
                    <a16:rowId xmlns:a16="http://schemas.microsoft.com/office/drawing/2014/main" xmlns="" val="10002"/>
                  </a:ext>
                </a:extLst>
              </a:tr>
            </a:tbl>
          </a:graphicData>
        </a:graphic>
      </p:graphicFrame>
      <p:sp>
        <p:nvSpPr>
          <p:cNvPr id="4"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14</a:t>
            </a:r>
          </a:p>
        </p:txBody>
      </p:sp>
    </p:spTree>
    <p:extLst>
      <p:ext uri="{BB962C8B-B14F-4D97-AF65-F5344CB8AC3E}">
        <p14:creationId xmlns:p14="http://schemas.microsoft.com/office/powerpoint/2010/main" xmlns="" val="196578985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528" y="116632"/>
            <a:ext cx="8235979" cy="747464"/>
          </a:xfrm>
        </p:spPr>
        <p:txBody>
          <a:bodyPr>
            <a:normAutofit/>
          </a:bodyPr>
          <a:lstStyle/>
          <a:p>
            <a:pPr algn="ctr"/>
            <a:r>
              <a:rPr lang="en-US" dirty="0">
                <a:latin typeface="+mj-lt"/>
                <a:ea typeface="MS PGothic" pitchFamily="34" charset="-128"/>
                <a:cs typeface="Arial" pitchFamily="34" charset="0"/>
              </a:rPr>
              <a:t>ADMINISTRATION</a:t>
            </a:r>
            <a:endParaRPr lang="en-ZA" sz="4800" dirty="0">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164952076"/>
              </p:ext>
            </p:extLst>
          </p:nvPr>
        </p:nvGraphicFramePr>
        <p:xfrm>
          <a:off x="175214" y="1412777"/>
          <a:ext cx="8789273" cy="4571748"/>
        </p:xfrm>
        <a:graphic>
          <a:graphicData uri="http://schemas.openxmlformats.org/drawingml/2006/table">
            <a:tbl>
              <a:tblPr firstRow="1" bandRow="1">
                <a:tableStyleId>{5C22544A-7EE6-4342-B048-85BDC9FD1C3A}</a:tableStyleId>
              </a:tblPr>
              <a:tblGrid>
                <a:gridCol w="2176290">
                  <a:extLst>
                    <a:ext uri="{9D8B030D-6E8A-4147-A177-3AD203B41FA5}">
                      <a16:colId xmlns:a16="http://schemas.microsoft.com/office/drawing/2014/main" xmlns="" val="20000"/>
                    </a:ext>
                  </a:extLst>
                </a:gridCol>
                <a:gridCol w="1193449">
                  <a:extLst>
                    <a:ext uri="{9D8B030D-6E8A-4147-A177-3AD203B41FA5}">
                      <a16:colId xmlns:a16="http://schemas.microsoft.com/office/drawing/2014/main" xmlns="" val="20001"/>
                    </a:ext>
                  </a:extLst>
                </a:gridCol>
                <a:gridCol w="2675139">
                  <a:extLst>
                    <a:ext uri="{9D8B030D-6E8A-4147-A177-3AD203B41FA5}">
                      <a16:colId xmlns:a16="http://schemas.microsoft.com/office/drawing/2014/main" xmlns="" val="20002"/>
                    </a:ext>
                  </a:extLst>
                </a:gridCol>
                <a:gridCol w="2744395">
                  <a:extLst>
                    <a:ext uri="{9D8B030D-6E8A-4147-A177-3AD203B41FA5}">
                      <a16:colId xmlns:a16="http://schemas.microsoft.com/office/drawing/2014/main" xmlns="" val="20003"/>
                    </a:ext>
                  </a:extLst>
                </a:gridCol>
              </a:tblGrid>
              <a:tr h="696794">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PERFORMANCE INDICATOR</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2019/20 ANNUAL TARGET </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1400" b="1" i="0" u="none" strike="noStrike" cap="none" normalizeH="0" baseline="0" dirty="0" smtClean="0">
                          <a:ln>
                            <a:noFill/>
                          </a:ln>
                          <a:solidFill>
                            <a:schemeClr val="bg1"/>
                          </a:solidFill>
                          <a:effectLst/>
                          <a:latin typeface="+mn-lt"/>
                          <a:ea typeface="+mn-ea"/>
                          <a:cs typeface="+mn-cs"/>
                        </a:rPr>
                        <a:t>ACTUAL ACHIEVEMENT AS AT 31 MARCH 2020</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rPr>
                        <a:t>DEVIATION FROM PLANNED TARGET</a:t>
                      </a:r>
                    </a:p>
                  </a:txBody>
                  <a:tcPr marL="91433" marR="91433" marT="44547" marB="44547" horzOverflow="overflow"/>
                </a:tc>
                <a:extLst>
                  <a:ext uri="{0D108BD9-81ED-4DB2-BD59-A6C34878D82A}">
                    <a16:rowId xmlns:a16="http://schemas.microsoft.com/office/drawing/2014/main" xmlns="" val="10000"/>
                  </a:ext>
                </a:extLst>
              </a:tr>
              <a:tr h="1863113">
                <a:tc>
                  <a:txBody>
                    <a:bodyPr/>
                    <a:lstStyle/>
                    <a:p>
                      <a:pPr algn="just"/>
                      <a:r>
                        <a:rPr lang="en-ZA" sz="1400" dirty="0" smtClean="0">
                          <a:latin typeface="+mn-lt"/>
                        </a:rPr>
                        <a:t>% of total value of procurement awarded to BBBEE-compliant service providers</a:t>
                      </a:r>
                      <a:endParaRPr lang="en-ZA" sz="1400" dirty="0">
                        <a:latin typeface="+mn-lt"/>
                      </a:endParaRPr>
                    </a:p>
                  </a:txBody>
                  <a:tcPr/>
                </a:tc>
                <a:tc>
                  <a:txBody>
                    <a:bodyPr/>
                    <a:lstStyle/>
                    <a:p>
                      <a:pPr algn="just"/>
                      <a:r>
                        <a:rPr lang="en-ZA" sz="1400" dirty="0" smtClean="0">
                          <a:latin typeface="+mn-lt"/>
                        </a:rPr>
                        <a:t>&gt;70%</a:t>
                      </a:r>
                      <a:endParaRPr lang="en-ZA" sz="1400" dirty="0">
                        <a:latin typeface="+mn-lt"/>
                      </a:endParaRPr>
                    </a:p>
                  </a:txBody>
                  <a:tcPr/>
                </a:tc>
                <a:tc>
                  <a:txBody>
                    <a:bodyPr/>
                    <a:lstStyle/>
                    <a:p>
                      <a:pPr algn="just"/>
                      <a:r>
                        <a:rPr lang="en-ZA" sz="1400" dirty="0" smtClean="0">
                          <a:latin typeface="+mn-lt"/>
                        </a:rPr>
                        <a:t>70.65% of total value of procurement was awarded to BBBEE-compliant</a:t>
                      </a:r>
                      <a:r>
                        <a:rPr lang="en-ZA" sz="1400" baseline="0" dirty="0" smtClean="0">
                          <a:latin typeface="+mn-lt"/>
                        </a:rPr>
                        <a:t> </a:t>
                      </a:r>
                      <a:r>
                        <a:rPr lang="en-ZA" sz="1400" dirty="0" smtClean="0">
                          <a:latin typeface="+mn-lt"/>
                        </a:rPr>
                        <a:t>service providers.</a:t>
                      </a:r>
                    </a:p>
                    <a:p>
                      <a:pPr algn="just"/>
                      <a:endParaRPr lang="en-ZA" sz="1400" dirty="0" smtClean="0">
                        <a:latin typeface="+mn-lt"/>
                      </a:endParaRPr>
                    </a:p>
                    <a:p>
                      <a:pPr algn="just"/>
                      <a:r>
                        <a:rPr lang="en-ZA" sz="1400" dirty="0" smtClean="0">
                          <a:latin typeface="+mn-lt"/>
                        </a:rPr>
                        <a:t>A total of 556 transactions were processed and an amount of R126 869, 870 was spent through SCM in the period under review. An amount of R88, 270 487 was spent on BBBEE-compliant service providers.</a:t>
                      </a:r>
                    </a:p>
                  </a:txBody>
                  <a:tcPr>
                    <a:solidFill>
                      <a:srgbClr val="00CC00"/>
                    </a:solidFill>
                  </a:tcPr>
                </a:tc>
                <a:tc>
                  <a:txBody>
                    <a:bodyPr/>
                    <a:lstStyle/>
                    <a:p>
                      <a:pPr algn="just"/>
                      <a:r>
                        <a:rPr lang="en-ZA" sz="1400" dirty="0" smtClean="0">
                          <a:solidFill>
                            <a:schemeClr val="tx1"/>
                          </a:solidFill>
                          <a:latin typeface="+mn-lt"/>
                        </a:rPr>
                        <a:t>+0,65%</a:t>
                      </a:r>
                      <a:r>
                        <a:rPr lang="en-ZA" sz="1400" baseline="0" dirty="0" smtClean="0">
                          <a:solidFill>
                            <a:schemeClr val="tx1"/>
                          </a:solidFill>
                          <a:latin typeface="+mn-lt"/>
                        </a:rPr>
                        <a:t> </a:t>
                      </a:r>
                      <a:r>
                        <a:rPr lang="en-US" sz="1400" dirty="0" smtClean="0">
                          <a:solidFill>
                            <a:schemeClr val="tx1"/>
                          </a:solidFill>
                          <a:latin typeface="+mn-lt"/>
                        </a:rPr>
                        <a:t>More contracts were </a:t>
                      </a:r>
                      <a:r>
                        <a:rPr lang="en-US" sz="1400" baseline="0" dirty="0" smtClean="0">
                          <a:solidFill>
                            <a:schemeClr val="tx1"/>
                          </a:solidFill>
                          <a:latin typeface="+mn-lt"/>
                        </a:rPr>
                        <a:t> awarded to </a:t>
                      </a:r>
                      <a:r>
                        <a:rPr lang="en-US" sz="1400" dirty="0" smtClean="0">
                          <a:solidFill>
                            <a:schemeClr val="tx1"/>
                          </a:solidFill>
                          <a:latin typeface="+mn-lt"/>
                        </a:rPr>
                        <a:t>BBBEE compliant service providers.</a:t>
                      </a:r>
                      <a:r>
                        <a:rPr lang="en-US" sz="1400" baseline="0" dirty="0" smtClean="0">
                          <a:solidFill>
                            <a:schemeClr val="tx1"/>
                          </a:solidFill>
                          <a:latin typeface="+mn-lt"/>
                        </a:rPr>
                        <a:t> </a:t>
                      </a:r>
                      <a:r>
                        <a:rPr lang="en-US" sz="1400" dirty="0" smtClean="0">
                          <a:solidFill>
                            <a:schemeClr val="tx1"/>
                          </a:solidFill>
                          <a:latin typeface="+mn-lt"/>
                        </a:rPr>
                        <a:t> </a:t>
                      </a:r>
                      <a:endParaRPr lang="en-ZA" sz="1400" dirty="0" smtClean="0">
                        <a:solidFill>
                          <a:schemeClr val="tx1"/>
                        </a:solidFill>
                        <a:latin typeface="+mn-lt"/>
                      </a:endParaRPr>
                    </a:p>
                  </a:txBody>
                  <a:tcPr/>
                </a:tc>
                <a:extLst>
                  <a:ext uri="{0D108BD9-81ED-4DB2-BD59-A6C34878D82A}">
                    <a16:rowId xmlns:a16="http://schemas.microsoft.com/office/drawing/2014/main" xmlns="" val="10003"/>
                  </a:ext>
                </a:extLst>
              </a:tr>
              <a:tr h="480377">
                <a:tc>
                  <a:txBody>
                    <a:bodyPr/>
                    <a:lstStyle/>
                    <a:p>
                      <a:pPr algn="just"/>
                      <a:r>
                        <a:rPr lang="en-ZA" sz="1400" dirty="0" smtClean="0">
                          <a:latin typeface="+mn-lt"/>
                        </a:rPr>
                        <a:t>No. of Izimbizo held</a:t>
                      </a:r>
                      <a:endParaRPr lang="en-ZA" sz="1400" dirty="0">
                        <a:latin typeface="+mn-lt"/>
                      </a:endParaRPr>
                    </a:p>
                  </a:txBody>
                  <a:tcPr/>
                </a:tc>
                <a:tc>
                  <a:txBody>
                    <a:bodyPr/>
                    <a:lstStyle/>
                    <a:p>
                      <a:pPr algn="just"/>
                      <a:r>
                        <a:rPr lang="en-ZA" sz="1400" dirty="0" smtClean="0">
                          <a:latin typeface="+mn-lt"/>
                        </a:rPr>
                        <a:t>20</a:t>
                      </a:r>
                      <a:endParaRPr lang="en-ZA" sz="1400" dirty="0">
                        <a:latin typeface="+mn-lt"/>
                      </a:endParaRPr>
                    </a:p>
                  </a:txBody>
                  <a:tcPr/>
                </a:tc>
                <a:tc>
                  <a:txBody>
                    <a:bodyPr/>
                    <a:lstStyle/>
                    <a:p>
                      <a:pPr algn="just"/>
                      <a:r>
                        <a:rPr lang="en-ZA" sz="1400" dirty="0" smtClean="0">
                          <a:latin typeface="+mn-lt"/>
                        </a:rPr>
                        <a:t>20 Izimbizo were held</a:t>
                      </a:r>
                      <a:endParaRPr lang="en-ZA" sz="1400" dirty="0">
                        <a:latin typeface="+mn-lt"/>
                      </a:endParaRPr>
                    </a:p>
                  </a:txBody>
                  <a:tcPr>
                    <a:solidFill>
                      <a:srgbClr val="00CC00"/>
                    </a:solidFill>
                  </a:tcPr>
                </a:tc>
                <a:tc>
                  <a:txBody>
                    <a:bodyPr/>
                    <a:lstStyle/>
                    <a:p>
                      <a:pPr algn="just"/>
                      <a:r>
                        <a:rPr lang="en-US" sz="1400" dirty="0" smtClean="0">
                          <a:solidFill>
                            <a:schemeClr val="tx1"/>
                          </a:solidFill>
                          <a:latin typeface="+mn-lt"/>
                        </a:rPr>
                        <a:t>-</a:t>
                      </a:r>
                    </a:p>
                  </a:txBody>
                  <a:tcPr/>
                </a:tc>
                <a:extLst>
                  <a:ext uri="{0D108BD9-81ED-4DB2-BD59-A6C34878D82A}">
                    <a16:rowId xmlns:a16="http://schemas.microsoft.com/office/drawing/2014/main" xmlns="" val="10004"/>
                  </a:ext>
                </a:extLst>
              </a:tr>
              <a:tr h="710437">
                <a:tc>
                  <a:txBody>
                    <a:bodyPr/>
                    <a:lstStyle/>
                    <a:p>
                      <a:r>
                        <a:rPr lang="en-ZA" sz="1400" dirty="0" smtClean="0">
                          <a:latin typeface="+mn-lt"/>
                        </a:rPr>
                        <a:t>Maintain </a:t>
                      </a:r>
                      <a:r>
                        <a:rPr lang="en-GB" sz="1400" kern="1200" dirty="0" smtClean="0">
                          <a:solidFill>
                            <a:schemeClr val="dk1"/>
                          </a:solidFill>
                          <a:effectLst/>
                          <a:latin typeface="+mn-lt"/>
                          <a:ea typeface="+mn-ea"/>
                          <a:cs typeface="+mn-cs"/>
                        </a:rPr>
                        <a:t>&lt;</a:t>
                      </a:r>
                      <a:r>
                        <a:rPr lang="en-ZA" sz="1400" dirty="0" smtClean="0">
                          <a:latin typeface="+mn-lt"/>
                        </a:rPr>
                        <a:t>10%</a:t>
                      </a:r>
                      <a:r>
                        <a:rPr lang="en-ZA" sz="1400" baseline="0" dirty="0" smtClean="0">
                          <a:latin typeface="+mn-lt"/>
                        </a:rPr>
                        <a:t> vacancy rate in DAC</a:t>
                      </a:r>
                      <a:endParaRPr lang="en-ZA" sz="1400" dirty="0">
                        <a:latin typeface="+mn-lt"/>
                      </a:endParaRPr>
                    </a:p>
                  </a:txBody>
                  <a:tcPr/>
                </a:tc>
                <a:tc>
                  <a:txBody>
                    <a:bodyPr/>
                    <a:lstStyle/>
                    <a:p>
                      <a:r>
                        <a:rPr lang="en-ZA" sz="1400" dirty="0" smtClean="0">
                          <a:latin typeface="+mn-lt"/>
                        </a:rPr>
                        <a:t>Maintain </a:t>
                      </a:r>
                      <a:r>
                        <a:rPr lang="en-GB" sz="1400" kern="1200" dirty="0" smtClean="0">
                          <a:solidFill>
                            <a:schemeClr val="dk1"/>
                          </a:solidFill>
                          <a:effectLst/>
                          <a:latin typeface="+mn-lt"/>
                          <a:ea typeface="+mn-ea"/>
                          <a:cs typeface="+mn-cs"/>
                        </a:rPr>
                        <a:t>&lt;</a:t>
                      </a:r>
                      <a:r>
                        <a:rPr lang="en-ZA" sz="1400" dirty="0" smtClean="0">
                          <a:latin typeface="+mn-lt"/>
                        </a:rPr>
                        <a:t>10%</a:t>
                      </a:r>
                      <a:r>
                        <a:rPr lang="en-ZA" sz="1400" baseline="0" dirty="0" smtClean="0">
                          <a:latin typeface="+mn-lt"/>
                        </a:rPr>
                        <a:t> </a:t>
                      </a:r>
                      <a:endParaRPr lang="en-ZA"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dirty="0" smtClean="0">
                          <a:solidFill>
                            <a:schemeClr val="dk1"/>
                          </a:solidFill>
                          <a:latin typeface="+mn-lt"/>
                          <a:ea typeface="+mn-ea"/>
                          <a:cs typeface="+mn-cs"/>
                        </a:rPr>
                        <a:t>7.74% vacancy rate was achieved</a:t>
                      </a:r>
                      <a:endParaRPr lang="en-ZA" sz="1400" kern="1200" dirty="0" smtClean="0">
                        <a:solidFill>
                          <a:schemeClr val="dk1"/>
                        </a:solidFill>
                        <a:latin typeface="+mn-lt"/>
                        <a:ea typeface="+mn-ea"/>
                        <a:cs typeface="+mn-cs"/>
                      </a:endParaRPr>
                    </a:p>
                  </a:txBody>
                  <a:tcPr>
                    <a:solidFill>
                      <a:srgbClr val="00CC00"/>
                    </a:solidFill>
                  </a:tcPr>
                </a:tc>
                <a:tc>
                  <a:txBody>
                    <a:bodyPr/>
                    <a:lstStyle/>
                    <a:p>
                      <a:r>
                        <a:rPr lang="en-ZA" sz="1400" dirty="0" smtClean="0">
                          <a:latin typeface="+mn-lt"/>
                        </a:rPr>
                        <a:t>+2.26</a:t>
                      </a:r>
                    </a:p>
                  </a:txBody>
                  <a:tcPr/>
                </a:tc>
                <a:extLst>
                  <a:ext uri="{0D108BD9-81ED-4DB2-BD59-A6C34878D82A}">
                    <a16:rowId xmlns:a16="http://schemas.microsoft.com/office/drawing/2014/main" xmlns="" val="3363783027"/>
                  </a:ext>
                </a:extLst>
              </a:tr>
            </a:tbl>
          </a:graphicData>
        </a:graphic>
      </p:graphicFrame>
      <p:sp>
        <p:nvSpPr>
          <p:cNvPr id="4"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15</a:t>
            </a:r>
          </a:p>
        </p:txBody>
      </p:sp>
    </p:spTree>
    <p:extLst>
      <p:ext uri="{BB962C8B-B14F-4D97-AF65-F5344CB8AC3E}">
        <p14:creationId xmlns:p14="http://schemas.microsoft.com/office/powerpoint/2010/main" xmlns="" val="341804595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973" y="0"/>
            <a:ext cx="8229600" cy="710952"/>
          </a:xfrm>
        </p:spPr>
        <p:txBody>
          <a:bodyPr>
            <a:normAutofit/>
          </a:bodyPr>
          <a:lstStyle/>
          <a:p>
            <a:pPr algn="ctr"/>
            <a:r>
              <a:rPr lang="en-US" dirty="0">
                <a:latin typeface="+mj-lt"/>
                <a:ea typeface="MS PGothic" pitchFamily="34" charset="-128"/>
                <a:cs typeface="Arial" pitchFamily="34" charset="0"/>
              </a:rPr>
              <a:t>INSTITUTIONAL GOVERNANCE</a:t>
            </a:r>
            <a:endParaRPr lang="en-ZA" sz="4800" dirty="0">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903480222"/>
              </p:ext>
            </p:extLst>
          </p:nvPr>
        </p:nvGraphicFramePr>
        <p:xfrm>
          <a:off x="198285" y="1556792"/>
          <a:ext cx="8784976" cy="4264854"/>
        </p:xfrm>
        <a:graphic>
          <a:graphicData uri="http://schemas.openxmlformats.org/drawingml/2006/table">
            <a:tbl>
              <a:tblPr firstRow="1" bandRow="1">
                <a:tableStyleId>{5C22544A-7EE6-4342-B048-85BDC9FD1C3A}</a:tableStyleId>
              </a:tblPr>
              <a:tblGrid>
                <a:gridCol w="2789539">
                  <a:extLst>
                    <a:ext uri="{9D8B030D-6E8A-4147-A177-3AD203B41FA5}">
                      <a16:colId xmlns:a16="http://schemas.microsoft.com/office/drawing/2014/main" xmlns="" val="20000"/>
                    </a:ext>
                  </a:extLst>
                </a:gridCol>
                <a:gridCol w="2088232">
                  <a:extLst>
                    <a:ext uri="{9D8B030D-6E8A-4147-A177-3AD203B41FA5}">
                      <a16:colId xmlns:a16="http://schemas.microsoft.com/office/drawing/2014/main" xmlns="" val="20001"/>
                    </a:ext>
                  </a:extLst>
                </a:gridCol>
                <a:gridCol w="2160240">
                  <a:extLst>
                    <a:ext uri="{9D8B030D-6E8A-4147-A177-3AD203B41FA5}">
                      <a16:colId xmlns:a16="http://schemas.microsoft.com/office/drawing/2014/main" xmlns="" val="20002"/>
                    </a:ext>
                  </a:extLst>
                </a:gridCol>
                <a:gridCol w="1746965">
                  <a:extLst>
                    <a:ext uri="{9D8B030D-6E8A-4147-A177-3AD203B41FA5}">
                      <a16:colId xmlns:a16="http://schemas.microsoft.com/office/drawing/2014/main" xmlns="" val="20003"/>
                    </a:ext>
                  </a:extLst>
                </a:gridCol>
              </a:tblGrid>
              <a:tr h="52908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solidFill>
                            <a:schemeClr val="bg1"/>
                          </a:solidFill>
                          <a:effectLst/>
                          <a:latin typeface="+mn-lt"/>
                        </a:rPr>
                        <a:t>PERFORMANCE INDICATOR</a:t>
                      </a:r>
                      <a:endParaRPr kumimoji="0" lang="en-US" sz="16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solidFill>
                            <a:schemeClr val="bg1"/>
                          </a:solidFill>
                          <a:effectLst/>
                          <a:latin typeface="+mn-lt"/>
                        </a:rPr>
                        <a:t>2019/20 ANNUAL TARGET </a:t>
                      </a:r>
                      <a:endParaRPr kumimoji="0" lang="en-US" sz="16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bg1"/>
                          </a:solidFill>
                          <a:effectLst/>
                          <a:latin typeface="+mn-lt"/>
                          <a:ea typeface="+mn-ea"/>
                          <a:cs typeface="+mn-cs"/>
                        </a:rPr>
                        <a:t>ACTUAL ACHIEVEMENT AS AT 31 MARCH 2020</a:t>
                      </a:r>
                      <a:endParaRPr kumimoji="0" lang="en-US" sz="16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ea typeface="MS PGothic" pitchFamily="34" charset="-128"/>
                          <a:cs typeface="Arial" pitchFamily="34" charset="0"/>
                        </a:rPr>
                        <a:t>DEVIATION FROM PLANNED TARGET</a:t>
                      </a:r>
                    </a:p>
                  </a:txBody>
                  <a:tcPr marL="91433" marR="91433" marT="44547" marB="44547" horzOverflow="overflow"/>
                </a:tc>
                <a:extLst>
                  <a:ext uri="{0D108BD9-81ED-4DB2-BD59-A6C34878D82A}">
                    <a16:rowId xmlns:a16="http://schemas.microsoft.com/office/drawing/2014/main" xmlns="" val="10000"/>
                  </a:ext>
                </a:extLst>
              </a:tr>
              <a:tr h="983088">
                <a:tc>
                  <a:txBody>
                    <a:bodyPr/>
                    <a:lstStyle/>
                    <a:p>
                      <a:pPr algn="just"/>
                      <a:r>
                        <a:rPr lang="en-ZA" sz="1600" dirty="0" smtClean="0"/>
                        <a:t>No. of departmental and entities’ performance information reports or documents approved</a:t>
                      </a:r>
                      <a:endParaRPr lang="en-ZA" sz="1600" dirty="0"/>
                    </a:p>
                  </a:txBody>
                  <a:tcPr/>
                </a:tc>
                <a:tc>
                  <a:txBody>
                    <a:bodyPr/>
                    <a:lstStyle/>
                    <a:p>
                      <a:r>
                        <a:rPr lang="en-ZA" sz="1600" dirty="0" smtClean="0"/>
                        <a:t>14</a:t>
                      </a:r>
                      <a:endParaRPr lang="en-ZA" sz="1600" dirty="0"/>
                    </a:p>
                  </a:txBody>
                  <a:tcPr/>
                </a:tc>
                <a:tc>
                  <a:txBody>
                    <a:bodyPr/>
                    <a:lstStyle/>
                    <a:p>
                      <a:r>
                        <a:rPr lang="en-ZA" sz="1600" dirty="0" smtClean="0"/>
                        <a:t>10 Departmental and 4 entities performance information reports/ documents were approved </a:t>
                      </a:r>
                      <a:endParaRPr lang="en-ZA" sz="1600" dirty="0"/>
                    </a:p>
                  </a:txBody>
                  <a:tcPr>
                    <a:solidFill>
                      <a:srgbClr val="00CC00"/>
                    </a:solidFill>
                  </a:tcPr>
                </a:tc>
                <a:tc>
                  <a:txBody>
                    <a:bodyPr/>
                    <a:lstStyle/>
                    <a:p>
                      <a:r>
                        <a:rPr lang="en-ZA" sz="1600" dirty="0" smtClean="0"/>
                        <a:t>-</a:t>
                      </a:r>
                      <a:endParaRPr lang="en-ZA" sz="1600" dirty="0"/>
                    </a:p>
                  </a:txBody>
                  <a:tcPr/>
                </a:tc>
                <a:extLst>
                  <a:ext uri="{0D108BD9-81ED-4DB2-BD59-A6C34878D82A}">
                    <a16:rowId xmlns:a16="http://schemas.microsoft.com/office/drawing/2014/main" xmlns="" val="10001"/>
                  </a:ext>
                </a:extLst>
              </a:tr>
              <a:tr h="680560">
                <a:tc>
                  <a:txBody>
                    <a:bodyPr/>
                    <a:lstStyle/>
                    <a:p>
                      <a:pPr algn="just"/>
                      <a:r>
                        <a:rPr lang="en-ZA" sz="1600" dirty="0" smtClean="0">
                          <a:latin typeface="+mn-lt"/>
                        </a:rPr>
                        <a:t>No. of governance</a:t>
                      </a:r>
                      <a:r>
                        <a:rPr lang="en-ZA" sz="1600" baseline="0" dirty="0" smtClean="0">
                          <a:latin typeface="+mn-lt"/>
                        </a:rPr>
                        <a:t> </a:t>
                      </a:r>
                      <a:r>
                        <a:rPr lang="en-ZA" sz="1600" dirty="0" smtClean="0">
                          <a:latin typeface="+mn-lt"/>
                        </a:rPr>
                        <a:t>tools implemented</a:t>
                      </a:r>
                      <a:r>
                        <a:rPr lang="en-ZA" sz="1600" baseline="0" dirty="0" smtClean="0">
                          <a:latin typeface="+mn-lt"/>
                        </a:rPr>
                        <a:t> </a:t>
                      </a:r>
                      <a:r>
                        <a:rPr lang="en-ZA" sz="1600" dirty="0" smtClean="0">
                          <a:latin typeface="+mn-lt"/>
                        </a:rPr>
                        <a:t>for DAC public</a:t>
                      </a:r>
                    </a:p>
                    <a:p>
                      <a:pPr algn="just"/>
                      <a:r>
                        <a:rPr lang="en-ZA" sz="1600" dirty="0" smtClean="0">
                          <a:latin typeface="+mn-lt"/>
                        </a:rPr>
                        <a:t>entities</a:t>
                      </a:r>
                    </a:p>
                  </a:txBody>
                  <a:tcPr/>
                </a:tc>
                <a:tc>
                  <a:txBody>
                    <a:bodyPr/>
                    <a:lstStyle/>
                    <a:p>
                      <a:pPr algn="just"/>
                      <a:r>
                        <a:rPr lang="en-ZA" sz="1600" dirty="0" smtClean="0">
                          <a:latin typeface="+mn-lt"/>
                        </a:rPr>
                        <a:t>5</a:t>
                      </a:r>
                      <a:endParaRPr lang="en-ZA" sz="1600" dirty="0">
                        <a:latin typeface="+mn-lt"/>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prstClr val="black"/>
                          </a:solidFill>
                          <a:effectLst/>
                          <a:uLnTx/>
                          <a:uFillTx/>
                          <a:latin typeface="+mn-lt"/>
                        </a:rPr>
                        <a:t>5 governance tools were implemented for DAC public  entities</a:t>
                      </a:r>
                    </a:p>
                  </a:txBody>
                  <a:tcPr>
                    <a:solidFill>
                      <a:srgbClr val="00CC00"/>
                    </a:solidFill>
                  </a:tcPr>
                </a:tc>
                <a:tc>
                  <a:txBody>
                    <a:bodyPr/>
                    <a:lstStyle/>
                    <a:p>
                      <a:pPr algn="just"/>
                      <a:r>
                        <a:rPr lang="en-ZA" sz="1600" b="0" dirty="0" smtClean="0">
                          <a:latin typeface="+mn-lt"/>
                        </a:rPr>
                        <a:t>-</a:t>
                      </a:r>
                      <a:endParaRPr lang="en-ZA" sz="1600" b="0" dirty="0">
                        <a:latin typeface="+mn-lt"/>
                      </a:endParaRPr>
                    </a:p>
                  </a:txBody>
                  <a:tcPr/>
                </a:tc>
                <a:extLst>
                  <a:ext uri="{0D108BD9-81ED-4DB2-BD59-A6C34878D82A}">
                    <a16:rowId xmlns:a16="http://schemas.microsoft.com/office/drawing/2014/main" xmlns="" val="10002"/>
                  </a:ext>
                </a:extLst>
              </a:tr>
              <a:tr h="1278273">
                <a:tc>
                  <a:txBody>
                    <a:bodyPr/>
                    <a:lstStyle/>
                    <a:p>
                      <a:r>
                        <a:rPr lang="en-GB" sz="1600" kern="1200" dirty="0" smtClean="0">
                          <a:solidFill>
                            <a:schemeClr val="dk1"/>
                          </a:solidFill>
                          <a:effectLst/>
                          <a:latin typeface="+mn-lt"/>
                          <a:ea typeface="+mn-ea"/>
                          <a:cs typeface="+mn-cs"/>
                        </a:rPr>
                        <a:t>Approved feasibility and due diligence report on amalgamation of DAC public entities</a:t>
                      </a:r>
                      <a:endParaRPr lang="en-ZA" sz="1600" dirty="0">
                        <a:effectLst/>
                      </a:endParaRPr>
                    </a:p>
                  </a:txBody>
                  <a:tcPr/>
                </a:tc>
                <a:tc>
                  <a:txBody>
                    <a:bodyPr/>
                    <a:lstStyle/>
                    <a:p>
                      <a:pPr marL="0" algn="just" defTabSz="914400" rtl="0" eaLnBrk="1" latinLnBrk="0" hangingPunct="1"/>
                      <a:r>
                        <a:rPr lang="en-ZA" sz="1600" kern="1200" dirty="0" smtClean="0">
                          <a:solidFill>
                            <a:schemeClr val="dk1"/>
                          </a:solidFill>
                          <a:latin typeface="+mn-lt"/>
                          <a:ea typeface="+mn-ea"/>
                          <a:cs typeface="+mn-cs"/>
                        </a:rPr>
                        <a:t>Approved feasibility and</a:t>
                      </a:r>
                      <a:r>
                        <a:rPr lang="en-ZA" sz="1600" kern="1200" baseline="0" dirty="0" smtClean="0">
                          <a:solidFill>
                            <a:schemeClr val="dk1"/>
                          </a:solidFill>
                          <a:latin typeface="+mn-lt"/>
                          <a:ea typeface="+mn-ea"/>
                          <a:cs typeface="+mn-cs"/>
                        </a:rPr>
                        <a:t> due diligence report on amalgamation of DAC public entities</a:t>
                      </a:r>
                      <a:endParaRPr lang="en-ZA" sz="1600" kern="1200" dirty="0">
                        <a:solidFill>
                          <a:schemeClr val="dk1"/>
                        </a:solidFill>
                        <a:latin typeface="+mn-lt"/>
                        <a:ea typeface="+mn-ea"/>
                        <a:cs typeface="+mn-cs"/>
                      </a:endParaRPr>
                    </a:p>
                  </a:txBody>
                  <a:tcPr/>
                </a:tc>
                <a:tc>
                  <a:txBody>
                    <a:bodyPr/>
                    <a:lstStyle/>
                    <a:p>
                      <a:pPr marL="0" algn="just" defTabSz="914400" rtl="0" eaLnBrk="1" latinLnBrk="0" hangingPunct="1"/>
                      <a:r>
                        <a:rPr lang="en-ZA" sz="1600" kern="1200" dirty="0" smtClean="0">
                          <a:solidFill>
                            <a:schemeClr val="dk1"/>
                          </a:solidFill>
                          <a:latin typeface="+mn-lt"/>
                          <a:ea typeface="+mn-ea"/>
                          <a:cs typeface="+mn-cs"/>
                        </a:rPr>
                        <a:t>The</a:t>
                      </a:r>
                      <a:r>
                        <a:rPr lang="en-ZA" sz="1600" kern="1200" baseline="0" dirty="0" smtClean="0">
                          <a:solidFill>
                            <a:schemeClr val="dk1"/>
                          </a:solidFill>
                          <a:latin typeface="+mn-lt"/>
                          <a:ea typeface="+mn-ea"/>
                          <a:cs typeface="+mn-cs"/>
                        </a:rPr>
                        <a:t> feasibility and due diligence report on amalgamation of DAC public entities was approved by the DG on 31 March 2020</a:t>
                      </a:r>
                      <a:endParaRPr lang="en-ZA" sz="1600" kern="1200" dirty="0">
                        <a:solidFill>
                          <a:schemeClr val="dk1"/>
                        </a:solidFill>
                        <a:latin typeface="+mn-lt"/>
                        <a:ea typeface="+mn-ea"/>
                        <a:cs typeface="+mn-cs"/>
                      </a:endParaRPr>
                    </a:p>
                  </a:txBody>
                  <a:tcPr>
                    <a:solidFill>
                      <a:srgbClr val="00CC00"/>
                    </a:solidFill>
                  </a:tcPr>
                </a:tc>
                <a:tc>
                  <a:txBody>
                    <a:bodyPr/>
                    <a:lstStyle/>
                    <a:p>
                      <a:pPr algn="just"/>
                      <a:r>
                        <a:rPr lang="en-ZA" sz="1600" b="0" dirty="0" smtClean="0">
                          <a:latin typeface="+mn-lt"/>
                        </a:rPr>
                        <a:t>-</a:t>
                      </a:r>
                    </a:p>
                  </a:txBody>
                  <a:tcPr/>
                </a:tc>
                <a:extLst>
                  <a:ext uri="{0D108BD9-81ED-4DB2-BD59-A6C34878D82A}">
                    <a16:rowId xmlns:a16="http://schemas.microsoft.com/office/drawing/2014/main" xmlns="" val="3001481915"/>
                  </a:ext>
                </a:extLst>
              </a:tr>
            </a:tbl>
          </a:graphicData>
        </a:graphic>
      </p:graphicFrame>
      <p:sp>
        <p:nvSpPr>
          <p:cNvPr id="4"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16</a:t>
            </a:r>
          </a:p>
        </p:txBody>
      </p:sp>
    </p:spTree>
    <p:extLst>
      <p:ext uri="{BB962C8B-B14F-4D97-AF65-F5344CB8AC3E}">
        <p14:creationId xmlns:p14="http://schemas.microsoft.com/office/powerpoint/2010/main" xmlns="" val="83374842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7" y="116632"/>
            <a:ext cx="8568951" cy="710952"/>
          </a:xfrm>
        </p:spPr>
        <p:txBody>
          <a:bodyPr>
            <a:normAutofit/>
          </a:bodyPr>
          <a:lstStyle/>
          <a:p>
            <a:pPr algn="ctr"/>
            <a:r>
              <a:rPr lang="en-US" dirty="0">
                <a:latin typeface="+mj-lt"/>
                <a:ea typeface="MS PGothic" pitchFamily="34" charset="-128"/>
                <a:cs typeface="Arial" pitchFamily="34" charset="0"/>
              </a:rPr>
              <a:t>INSTITUTIONAL GOVERNANCE</a:t>
            </a:r>
            <a:endParaRPr lang="en-ZA" sz="4800" dirty="0">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246390568"/>
              </p:ext>
            </p:extLst>
          </p:nvPr>
        </p:nvGraphicFramePr>
        <p:xfrm>
          <a:off x="215515" y="1556792"/>
          <a:ext cx="8784976" cy="4320480"/>
        </p:xfrm>
        <a:graphic>
          <a:graphicData uri="http://schemas.openxmlformats.org/drawingml/2006/table">
            <a:tbl>
              <a:tblPr firstRow="1" bandRow="1">
                <a:tableStyleId>{5C22544A-7EE6-4342-B048-85BDC9FD1C3A}</a:tableStyleId>
              </a:tblPr>
              <a:tblGrid>
                <a:gridCol w="2493021">
                  <a:extLst>
                    <a:ext uri="{9D8B030D-6E8A-4147-A177-3AD203B41FA5}">
                      <a16:colId xmlns:a16="http://schemas.microsoft.com/office/drawing/2014/main" xmlns="" val="20000"/>
                    </a:ext>
                  </a:extLst>
                </a:gridCol>
                <a:gridCol w="1440160">
                  <a:extLst>
                    <a:ext uri="{9D8B030D-6E8A-4147-A177-3AD203B41FA5}">
                      <a16:colId xmlns:a16="http://schemas.microsoft.com/office/drawing/2014/main" xmlns="" val="20001"/>
                    </a:ext>
                  </a:extLst>
                </a:gridCol>
                <a:gridCol w="3015592">
                  <a:extLst>
                    <a:ext uri="{9D8B030D-6E8A-4147-A177-3AD203B41FA5}">
                      <a16:colId xmlns:a16="http://schemas.microsoft.com/office/drawing/2014/main" xmlns="" val="20002"/>
                    </a:ext>
                  </a:extLst>
                </a:gridCol>
                <a:gridCol w="1836203">
                  <a:extLst>
                    <a:ext uri="{9D8B030D-6E8A-4147-A177-3AD203B41FA5}">
                      <a16:colId xmlns:a16="http://schemas.microsoft.com/office/drawing/2014/main" xmlns="" val="20003"/>
                    </a:ext>
                  </a:extLst>
                </a:gridCol>
              </a:tblGrid>
              <a:tr h="78900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PERFORMANCE INDICATOR</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2019/20 ANNUAL TARGET </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smtClean="0">
                          <a:ln>
                            <a:noFill/>
                          </a:ln>
                          <a:solidFill>
                            <a:schemeClr val="bg1"/>
                          </a:solidFill>
                          <a:effectLst/>
                          <a:latin typeface="+mn-lt"/>
                          <a:ea typeface="+mn-ea"/>
                          <a:cs typeface="+mn-cs"/>
                        </a:rPr>
                        <a:t>ACTUAL ACHIEVEMENT AS AT 31 MARCH 2020</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rPr>
                        <a:t>DEVIATION FROM PLANNED TARGET</a:t>
                      </a:r>
                    </a:p>
                  </a:txBody>
                  <a:tcPr marL="91433" marR="91433" marT="44547" marB="44547" horzOverflow="overflow"/>
                </a:tc>
                <a:extLst>
                  <a:ext uri="{0D108BD9-81ED-4DB2-BD59-A6C34878D82A}">
                    <a16:rowId xmlns:a16="http://schemas.microsoft.com/office/drawing/2014/main" xmlns="" val="10000"/>
                  </a:ext>
                </a:extLst>
              </a:tr>
              <a:tr h="801541">
                <a:tc>
                  <a:txBody>
                    <a:bodyPr/>
                    <a:lstStyle/>
                    <a:p>
                      <a:pPr algn="just"/>
                      <a:r>
                        <a:rPr lang="en-ZA" sz="1400" kern="1200" dirty="0" smtClean="0">
                          <a:solidFill>
                            <a:schemeClr val="dk1"/>
                          </a:solidFill>
                          <a:latin typeface="+mn-lt"/>
                          <a:ea typeface="+mn-ea"/>
                          <a:cs typeface="+mn-cs"/>
                        </a:rPr>
                        <a:t>No. of cultural diplomacy engagements coordinated 	</a:t>
                      </a:r>
                    </a:p>
                  </a:txBody>
                  <a:tcPr/>
                </a:tc>
                <a:tc>
                  <a:txBody>
                    <a:bodyPr/>
                    <a:lstStyle/>
                    <a:p>
                      <a:pPr marL="0" algn="just" defTabSz="914400" rtl="0" eaLnBrk="1" latinLnBrk="0" hangingPunct="1"/>
                      <a:r>
                        <a:rPr lang="en-ZA" sz="1400" kern="1200" dirty="0" smtClean="0">
                          <a:solidFill>
                            <a:schemeClr val="dk1"/>
                          </a:solidFill>
                          <a:latin typeface="+mn-lt"/>
                          <a:ea typeface="+mn-ea"/>
                          <a:cs typeface="+mn-cs"/>
                        </a:rPr>
                        <a:t>20</a:t>
                      </a:r>
                      <a:endParaRPr lang="en-ZA" sz="1400" kern="1200" dirty="0">
                        <a:solidFill>
                          <a:schemeClr val="dk1"/>
                        </a:solidFill>
                        <a:latin typeface="+mn-lt"/>
                        <a:ea typeface="+mn-ea"/>
                        <a:cs typeface="+mn-cs"/>
                      </a:endParaRPr>
                    </a:p>
                  </a:txBody>
                  <a:tcPr/>
                </a:tc>
                <a:tc>
                  <a:txBody>
                    <a:bodyPr/>
                    <a:lstStyle/>
                    <a:p>
                      <a:pPr marL="0" algn="l" defTabSz="914400" rtl="0" eaLnBrk="1" latinLnBrk="0" hangingPunct="1"/>
                      <a:r>
                        <a:rPr lang="en-ZA" sz="1400" kern="1200" dirty="0" smtClean="0">
                          <a:solidFill>
                            <a:schemeClr val="dk1"/>
                          </a:solidFill>
                          <a:latin typeface="+mn-lt"/>
                          <a:ea typeface="+mn-ea"/>
                          <a:cs typeface="+mn-cs"/>
                        </a:rPr>
                        <a:t>20 cultural diplomacy engagements were coordinated 	</a:t>
                      </a:r>
                    </a:p>
                  </a:txBody>
                  <a:tcPr>
                    <a:solidFill>
                      <a:srgbClr val="00CC00"/>
                    </a:solidFill>
                  </a:tcPr>
                </a:tc>
                <a:tc>
                  <a:txBody>
                    <a:bodyPr/>
                    <a:lstStyle/>
                    <a:p>
                      <a:pPr algn="just"/>
                      <a:r>
                        <a:rPr lang="en-ZA" sz="1400" b="0" dirty="0" smtClean="0">
                          <a:latin typeface="+mn-lt"/>
                        </a:rPr>
                        <a:t>-</a:t>
                      </a:r>
                    </a:p>
                  </a:txBody>
                  <a:tcPr/>
                </a:tc>
                <a:extLst>
                  <a:ext uri="{0D108BD9-81ED-4DB2-BD59-A6C34878D82A}">
                    <a16:rowId xmlns:a16="http://schemas.microsoft.com/office/drawing/2014/main" xmlns="" val="10001"/>
                  </a:ext>
                </a:extLst>
              </a:tr>
              <a:tr h="987104">
                <a:tc>
                  <a:txBody>
                    <a:bodyPr/>
                    <a:lstStyle/>
                    <a:p>
                      <a:pPr algn="just"/>
                      <a:r>
                        <a:rPr lang="en-GB" sz="1400" kern="1200" dirty="0" smtClean="0">
                          <a:solidFill>
                            <a:schemeClr val="dk1"/>
                          </a:solidFill>
                          <a:effectLst/>
                          <a:latin typeface="+mn-lt"/>
                          <a:ea typeface="+mn-ea"/>
                          <a:cs typeface="+mn-cs"/>
                        </a:rPr>
                        <a:t>No.</a:t>
                      </a:r>
                      <a:r>
                        <a:rPr lang="en-GB" sz="1400" kern="1200" baseline="0" dirty="0" smtClean="0">
                          <a:solidFill>
                            <a:schemeClr val="dk1"/>
                          </a:solidFill>
                          <a:effectLst/>
                          <a:latin typeface="+mn-lt"/>
                          <a:ea typeface="+mn-ea"/>
                          <a:cs typeface="+mn-cs"/>
                        </a:rPr>
                        <a:t> of national days commemorated</a:t>
                      </a:r>
                      <a:endParaRPr lang="en-ZA" sz="1400" dirty="0">
                        <a:latin typeface="+mn-lt"/>
                      </a:endParaRPr>
                    </a:p>
                  </a:txBody>
                  <a:tcPr/>
                </a:tc>
                <a:tc>
                  <a:txBody>
                    <a:bodyPr/>
                    <a:lstStyle/>
                    <a:p>
                      <a:pPr algn="just"/>
                      <a:r>
                        <a:rPr lang="en-ZA" sz="1400" dirty="0" smtClean="0">
                          <a:latin typeface="+mn-lt"/>
                        </a:rPr>
                        <a:t>6</a:t>
                      </a:r>
                      <a:endParaRPr lang="en-ZA"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kern="1200" noProof="0" dirty="0" smtClean="0">
                          <a:solidFill>
                            <a:schemeClr val="dk1"/>
                          </a:solidFill>
                          <a:latin typeface="+mn-lt"/>
                          <a:ea typeface="+mn-ea"/>
                          <a:cs typeface="+mn-cs"/>
                        </a:rPr>
                        <a:t>6 national days  were commemorated</a:t>
                      </a:r>
                    </a:p>
                  </a:txBody>
                  <a:tcPr>
                    <a:solidFill>
                      <a:srgbClr val="00CC00"/>
                    </a:solidFill>
                  </a:tcPr>
                </a:tc>
                <a:tc>
                  <a:txBody>
                    <a:bodyPr/>
                    <a:lstStyle/>
                    <a:p>
                      <a:pPr algn="just"/>
                      <a:r>
                        <a:rPr lang="en-ZA" sz="1400" b="0" dirty="0" smtClean="0">
                          <a:latin typeface="+mn-lt"/>
                        </a:rPr>
                        <a:t>-</a:t>
                      </a:r>
                      <a:endParaRPr lang="en-ZA" sz="1400" b="0" dirty="0">
                        <a:latin typeface="+mn-lt"/>
                      </a:endParaRPr>
                    </a:p>
                  </a:txBody>
                  <a:tcPr/>
                </a:tc>
                <a:extLst>
                  <a:ext uri="{0D108BD9-81ED-4DB2-BD59-A6C34878D82A}">
                    <a16:rowId xmlns:a16="http://schemas.microsoft.com/office/drawing/2014/main" xmlns="" val="757796146"/>
                  </a:ext>
                </a:extLst>
              </a:tr>
              <a:tr h="580943">
                <a:tc>
                  <a:txBody>
                    <a:bodyPr/>
                    <a:lstStyle/>
                    <a:p>
                      <a:pPr marL="0" algn="just" defTabSz="914400" rtl="0" eaLnBrk="1" latinLnBrk="0" hangingPunct="1"/>
                      <a:r>
                        <a:rPr lang="en-ZA" sz="1400" b="0" i="0" u="none" strike="noStrike" kern="1200" baseline="0" dirty="0" smtClean="0">
                          <a:solidFill>
                            <a:schemeClr val="dk1"/>
                          </a:solidFill>
                          <a:latin typeface="+mn-lt"/>
                          <a:ea typeface="+mn-ea"/>
                          <a:cs typeface="+mn-cs"/>
                        </a:rPr>
                        <a:t>No. of community conversations held</a:t>
                      </a:r>
                    </a:p>
                  </a:txBody>
                  <a:tcPr/>
                </a:tc>
                <a:tc>
                  <a:txBody>
                    <a:bodyPr/>
                    <a:lstStyle/>
                    <a:p>
                      <a:pPr marL="0" algn="just" defTabSz="914400" rtl="0" eaLnBrk="1" latinLnBrk="0" hangingPunct="1"/>
                      <a:r>
                        <a:rPr lang="en-ZA" sz="1400" b="0" i="0" u="none" strike="noStrike" kern="1200" baseline="0" dirty="0" smtClean="0">
                          <a:solidFill>
                            <a:schemeClr val="dk1"/>
                          </a:solidFill>
                          <a:latin typeface="+mn-lt"/>
                          <a:ea typeface="+mn-ea"/>
                          <a:cs typeface="+mn-cs"/>
                        </a:rPr>
                        <a:t>9</a:t>
                      </a:r>
                      <a:endParaRPr lang="en-ZA" sz="1400" b="0" i="0" u="none" strike="noStrike"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9 community conversations held</a:t>
                      </a:r>
                    </a:p>
                  </a:txBody>
                  <a:tcPr>
                    <a:solidFill>
                      <a:srgbClr val="00CC00"/>
                    </a:solidFill>
                  </a:tcPr>
                </a:tc>
                <a:tc>
                  <a:txBody>
                    <a:bodyPr/>
                    <a:lstStyle/>
                    <a:p>
                      <a:pPr algn="just"/>
                      <a:r>
                        <a:rPr lang="en-US" sz="1400" b="0" dirty="0" smtClean="0">
                          <a:solidFill>
                            <a:schemeClr val="tx1"/>
                          </a:solidFill>
                          <a:latin typeface="+mn-lt"/>
                        </a:rPr>
                        <a:t>-</a:t>
                      </a:r>
                    </a:p>
                  </a:txBody>
                  <a:tcPr/>
                </a:tc>
                <a:extLst>
                  <a:ext uri="{0D108BD9-81ED-4DB2-BD59-A6C34878D82A}">
                    <a16:rowId xmlns:a16="http://schemas.microsoft.com/office/drawing/2014/main" xmlns="" val="10003"/>
                  </a:ext>
                </a:extLst>
              </a:tr>
              <a:tr h="580943">
                <a:tc>
                  <a:txBody>
                    <a:bodyPr/>
                    <a:lstStyle/>
                    <a:p>
                      <a:pPr algn="just"/>
                      <a:r>
                        <a:rPr lang="en-ZA" sz="1400" dirty="0" smtClean="0">
                          <a:latin typeface="+mn-lt"/>
                        </a:rPr>
                        <a:t>No.</a:t>
                      </a:r>
                      <a:r>
                        <a:rPr lang="en-ZA" sz="1400" baseline="0" dirty="0" smtClean="0">
                          <a:latin typeface="+mn-lt"/>
                        </a:rPr>
                        <a:t> of social advocacy platforms held</a:t>
                      </a:r>
                      <a:endParaRPr lang="en-ZA" sz="1400" dirty="0">
                        <a:latin typeface="+mn-lt"/>
                      </a:endParaRPr>
                    </a:p>
                  </a:txBody>
                  <a:tcPr/>
                </a:tc>
                <a:tc>
                  <a:txBody>
                    <a:bodyPr/>
                    <a:lstStyle/>
                    <a:p>
                      <a:pPr algn="just"/>
                      <a:r>
                        <a:rPr lang="en-ZA" sz="1400" dirty="0" smtClean="0">
                          <a:latin typeface="+mn-lt"/>
                        </a:rPr>
                        <a:t>20</a:t>
                      </a:r>
                      <a:endParaRPr lang="en-ZA"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aseline="0" dirty="0" smtClean="0">
                          <a:latin typeface="+mn-lt"/>
                        </a:rPr>
                        <a:t>20 social advocacy platforms held</a:t>
                      </a:r>
                      <a:endParaRPr lang="en-ZA" sz="1400" dirty="0" smtClean="0">
                        <a:latin typeface="+mn-lt"/>
                      </a:endParaRPr>
                    </a:p>
                  </a:txBody>
                  <a:tcPr>
                    <a:solidFill>
                      <a:srgbClr val="00CC00"/>
                    </a:solidFill>
                  </a:tcPr>
                </a:tc>
                <a:tc>
                  <a:txBody>
                    <a:bodyPr/>
                    <a:lstStyle/>
                    <a:p>
                      <a:pPr algn="just"/>
                      <a:r>
                        <a:rPr lang="en-ZA" sz="1400" b="0" dirty="0" smtClean="0">
                          <a:latin typeface="+mn-lt"/>
                        </a:rPr>
                        <a:t>-</a:t>
                      </a:r>
                    </a:p>
                  </a:txBody>
                  <a:tcPr/>
                </a:tc>
                <a:extLst>
                  <a:ext uri="{0D108BD9-81ED-4DB2-BD59-A6C34878D82A}">
                    <a16:rowId xmlns:a16="http://schemas.microsoft.com/office/drawing/2014/main" xmlns="" val="3229250602"/>
                  </a:ext>
                </a:extLst>
              </a:tr>
              <a:tr h="580943">
                <a:tc>
                  <a:txBody>
                    <a:bodyPr/>
                    <a:lstStyle/>
                    <a:p>
                      <a:pPr algn="just"/>
                      <a:r>
                        <a:rPr lang="en-ZA" sz="1400" dirty="0" smtClean="0">
                          <a:latin typeface="+mn-lt"/>
                        </a:rPr>
                        <a:t>No. of MRM programmes supported</a:t>
                      </a:r>
                      <a:endParaRPr lang="en-ZA" sz="1400" dirty="0">
                        <a:latin typeface="+mn-lt"/>
                      </a:endParaRPr>
                    </a:p>
                  </a:txBody>
                  <a:tcPr/>
                </a:tc>
                <a:tc>
                  <a:txBody>
                    <a:bodyPr/>
                    <a:lstStyle/>
                    <a:p>
                      <a:pPr algn="just"/>
                      <a:r>
                        <a:rPr lang="en-ZA" sz="1400" dirty="0" smtClean="0">
                          <a:latin typeface="+mn-lt"/>
                        </a:rPr>
                        <a:t>1</a:t>
                      </a:r>
                      <a:endParaRPr lang="en-ZA" sz="1400" dirty="0">
                        <a:latin typeface="+mn-lt"/>
                      </a:endParaRPr>
                    </a:p>
                  </a:txBody>
                  <a:tcPr/>
                </a:tc>
                <a:tc>
                  <a:txBody>
                    <a:bodyPr/>
                    <a:lstStyle/>
                    <a:p>
                      <a:pPr algn="l"/>
                      <a:r>
                        <a:rPr lang="en-ZA" sz="1400" dirty="0" smtClean="0">
                          <a:latin typeface="+mn-lt"/>
                        </a:rPr>
                        <a:t>1 moral regeneration movement programme was</a:t>
                      </a:r>
                      <a:r>
                        <a:rPr lang="en-ZA" sz="1400" baseline="0" dirty="0" smtClean="0">
                          <a:latin typeface="+mn-lt"/>
                        </a:rPr>
                        <a:t> supported</a:t>
                      </a:r>
                    </a:p>
                  </a:txBody>
                  <a:tcPr>
                    <a:solidFill>
                      <a:srgbClr val="00CC00"/>
                    </a:solidFill>
                  </a:tcPr>
                </a:tc>
                <a:tc>
                  <a:txBody>
                    <a:bodyPr/>
                    <a:lstStyle/>
                    <a:p>
                      <a:pPr algn="just"/>
                      <a:r>
                        <a:rPr lang="en-ZA" sz="1400" b="0" dirty="0" smtClean="0">
                          <a:latin typeface="+mn-lt"/>
                        </a:rPr>
                        <a:t>-</a:t>
                      </a:r>
                    </a:p>
                  </a:txBody>
                  <a:tcPr/>
                </a:tc>
                <a:extLst>
                  <a:ext uri="{0D108BD9-81ED-4DB2-BD59-A6C34878D82A}">
                    <a16:rowId xmlns:a16="http://schemas.microsoft.com/office/drawing/2014/main" xmlns="" val="305037788"/>
                  </a:ext>
                </a:extLst>
              </a:tr>
            </a:tbl>
          </a:graphicData>
        </a:graphic>
      </p:graphicFrame>
      <p:sp>
        <p:nvSpPr>
          <p:cNvPr id="4"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17</a:t>
            </a:r>
          </a:p>
        </p:txBody>
      </p:sp>
    </p:spTree>
    <p:extLst>
      <p:ext uri="{BB962C8B-B14F-4D97-AF65-F5344CB8AC3E}">
        <p14:creationId xmlns:p14="http://schemas.microsoft.com/office/powerpoint/2010/main" xmlns="" val="94983821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63" y="0"/>
            <a:ext cx="8856983" cy="710952"/>
          </a:xfrm>
        </p:spPr>
        <p:txBody>
          <a:bodyPr>
            <a:noAutofit/>
          </a:bodyPr>
          <a:lstStyle/>
          <a:p>
            <a:pPr algn="ctr"/>
            <a:r>
              <a:rPr lang="en-US" sz="2800" dirty="0" smtClean="0">
                <a:latin typeface="+mj-lt"/>
                <a:ea typeface="MS PGothic" pitchFamily="34" charset="-128"/>
                <a:cs typeface="Arial" pitchFamily="34" charset="0"/>
              </a:rPr>
              <a:t>ARTS AND CULTURE PROMOTION AND DEVELOPMENT</a:t>
            </a:r>
            <a:endParaRPr lang="en-ZA" sz="2800" dirty="0">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859848643"/>
              </p:ext>
            </p:extLst>
          </p:nvPr>
        </p:nvGraphicFramePr>
        <p:xfrm>
          <a:off x="130091" y="1412776"/>
          <a:ext cx="8856983" cy="4596981"/>
        </p:xfrm>
        <a:graphic>
          <a:graphicData uri="http://schemas.openxmlformats.org/drawingml/2006/table">
            <a:tbl>
              <a:tblPr firstRow="1" bandRow="1">
                <a:tableStyleId>{5C22544A-7EE6-4342-B048-85BDC9FD1C3A}</a:tableStyleId>
              </a:tblPr>
              <a:tblGrid>
                <a:gridCol w="2017966">
                  <a:extLst>
                    <a:ext uri="{9D8B030D-6E8A-4147-A177-3AD203B41FA5}">
                      <a16:colId xmlns:a16="http://schemas.microsoft.com/office/drawing/2014/main" xmlns="" val="20000"/>
                    </a:ext>
                  </a:extLst>
                </a:gridCol>
                <a:gridCol w="1152128">
                  <a:extLst>
                    <a:ext uri="{9D8B030D-6E8A-4147-A177-3AD203B41FA5}">
                      <a16:colId xmlns:a16="http://schemas.microsoft.com/office/drawing/2014/main" xmlns="" val="20001"/>
                    </a:ext>
                  </a:extLst>
                </a:gridCol>
                <a:gridCol w="2207919">
                  <a:extLst>
                    <a:ext uri="{9D8B030D-6E8A-4147-A177-3AD203B41FA5}">
                      <a16:colId xmlns:a16="http://schemas.microsoft.com/office/drawing/2014/main" xmlns="" val="20002"/>
                    </a:ext>
                  </a:extLst>
                </a:gridCol>
                <a:gridCol w="3478970">
                  <a:extLst>
                    <a:ext uri="{9D8B030D-6E8A-4147-A177-3AD203B41FA5}">
                      <a16:colId xmlns:a16="http://schemas.microsoft.com/office/drawing/2014/main" xmlns="" val="20003"/>
                    </a:ext>
                  </a:extLst>
                </a:gridCol>
              </a:tblGrid>
              <a:tr h="716131">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PERFORMANCE INDICATOR</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2019/20</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ANNUAL TARGET </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smtClean="0">
                          <a:ln>
                            <a:noFill/>
                          </a:ln>
                          <a:solidFill>
                            <a:schemeClr val="bg1"/>
                          </a:solidFill>
                          <a:effectLst/>
                          <a:latin typeface="+mn-lt"/>
                          <a:ea typeface="+mn-ea"/>
                          <a:cs typeface="+mn-cs"/>
                        </a:rPr>
                        <a:t>ACTUAL ACHIEVEMENT AS AT</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smtClean="0">
                          <a:ln>
                            <a:noFill/>
                          </a:ln>
                          <a:solidFill>
                            <a:schemeClr val="bg1"/>
                          </a:solidFill>
                          <a:effectLst/>
                          <a:latin typeface="+mn-lt"/>
                          <a:ea typeface="+mn-ea"/>
                          <a:cs typeface="+mn-cs"/>
                        </a:rPr>
                        <a:t> 31 MARCH 2019</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rPr>
                        <a:t>DEVIATION FROM PLANNED TARGET</a:t>
                      </a:r>
                    </a:p>
                  </a:txBody>
                  <a:tcPr marL="91433" marR="91433" marT="44547" marB="44547" horzOverflow="overflow"/>
                </a:tc>
                <a:extLst>
                  <a:ext uri="{0D108BD9-81ED-4DB2-BD59-A6C34878D82A}">
                    <a16:rowId xmlns:a16="http://schemas.microsoft.com/office/drawing/2014/main" xmlns="" val="10000"/>
                  </a:ext>
                </a:extLst>
              </a:tr>
              <a:tr h="2439178">
                <a:tc>
                  <a:txBody>
                    <a:bodyPr/>
                    <a:lstStyle/>
                    <a:p>
                      <a:pPr algn="just">
                        <a:lnSpc>
                          <a:spcPct val="100000"/>
                        </a:lnSpc>
                      </a:pPr>
                      <a:r>
                        <a:rPr lang="en-ZA" sz="1400" dirty="0" smtClean="0">
                          <a:latin typeface="+mn-lt"/>
                        </a:rPr>
                        <a:t>No. of cultural and creative sector projects supported through MGE</a:t>
                      </a:r>
                      <a:endParaRPr lang="en-ZA" sz="1400" dirty="0">
                        <a:latin typeface="+mn-lt"/>
                      </a:endParaRPr>
                    </a:p>
                  </a:txBody>
                  <a:tcPr/>
                </a:tc>
                <a:tc>
                  <a:txBody>
                    <a:bodyPr/>
                    <a:lstStyle/>
                    <a:p>
                      <a:pPr algn="just">
                        <a:lnSpc>
                          <a:spcPct val="100000"/>
                        </a:lnSpc>
                      </a:pPr>
                      <a:r>
                        <a:rPr lang="en-ZA" sz="1400" dirty="0" smtClean="0">
                          <a:latin typeface="+mn-lt"/>
                        </a:rPr>
                        <a:t>70</a:t>
                      </a:r>
                      <a:endParaRPr lang="en-ZA" sz="1400" dirty="0">
                        <a:latin typeface="+mn-lt"/>
                      </a:endParaRPr>
                    </a:p>
                  </a:txBody>
                  <a:tcPr/>
                </a:tc>
                <a:tc>
                  <a:txBody>
                    <a:bodyPr/>
                    <a:lstStyle/>
                    <a:p>
                      <a:pPr algn="just">
                        <a:lnSpc>
                          <a:spcPct val="100000"/>
                        </a:lnSpc>
                      </a:pPr>
                      <a:r>
                        <a:rPr lang="en-ZA" sz="1400" dirty="0" smtClean="0">
                          <a:latin typeface="+mn-lt"/>
                        </a:rPr>
                        <a:t>71</a:t>
                      </a:r>
                      <a:r>
                        <a:rPr lang="en-ZA" sz="1400" baseline="0" dirty="0" smtClean="0">
                          <a:latin typeface="+mn-lt"/>
                        </a:rPr>
                        <a:t> </a:t>
                      </a:r>
                      <a:r>
                        <a:rPr lang="en-ZA" sz="1400" dirty="0" smtClean="0">
                          <a:latin typeface="+mn-lt"/>
                        </a:rPr>
                        <a:t>cultural and creative sector projects were supported through MGE</a:t>
                      </a:r>
                      <a:endParaRPr lang="en-ZA" sz="1400" dirty="0">
                        <a:latin typeface="+mn-lt"/>
                      </a:endParaRPr>
                    </a:p>
                  </a:txBody>
                  <a:tcPr>
                    <a:solidFill>
                      <a:srgbClr val="00CC00"/>
                    </a:solidFill>
                  </a:tcPr>
                </a:tc>
                <a:tc>
                  <a:txBody>
                    <a:bodyPr/>
                    <a:lstStyle/>
                    <a:p>
                      <a:pPr algn="just">
                        <a:lnSpc>
                          <a:spcPct val="100000"/>
                        </a:lnSpc>
                      </a:pPr>
                      <a:r>
                        <a:rPr lang="en-ZA" sz="1400" b="0" dirty="0" smtClean="0">
                          <a:solidFill>
                            <a:schemeClr val="tx1"/>
                          </a:solidFill>
                          <a:latin typeface="+mn-lt"/>
                        </a:rPr>
                        <a:t>A further 16 projects to the 71 projects reported as fully achieved were partially supported. However, the 16 projects have inadequate verification evidence attributable to, among other things, COVID-19 lockdown regulation and restrictions, delays in the submission of compliance documents and reports by beneficiaries, and this impacted on the timeous start of the projects and processing the final payments on time (or the closeout of the project).</a:t>
                      </a:r>
                    </a:p>
                    <a:p>
                      <a:pPr algn="just">
                        <a:lnSpc>
                          <a:spcPct val="100000"/>
                        </a:lnSpc>
                      </a:pPr>
                      <a:endParaRPr lang="en-US" sz="1400" b="0" dirty="0" smtClean="0">
                        <a:solidFill>
                          <a:schemeClr val="tx1"/>
                        </a:solidFill>
                        <a:latin typeface="+mn-lt"/>
                      </a:endParaRPr>
                    </a:p>
                  </a:txBody>
                  <a:tcPr/>
                </a:tc>
                <a:extLst>
                  <a:ext uri="{0D108BD9-81ED-4DB2-BD59-A6C34878D82A}">
                    <a16:rowId xmlns:a16="http://schemas.microsoft.com/office/drawing/2014/main" xmlns="" val="10002"/>
                  </a:ext>
                </a:extLst>
              </a:tr>
              <a:tr h="1216047">
                <a:tc>
                  <a:txBody>
                    <a:bodyPr/>
                    <a:lstStyle/>
                    <a:p>
                      <a:pPr marL="0" algn="just" defTabSz="914400" rtl="0" eaLnBrk="1" latinLnBrk="0" hangingPunct="1">
                        <a:lnSpc>
                          <a:spcPct val="100000"/>
                        </a:lnSpc>
                      </a:pPr>
                      <a:r>
                        <a:rPr lang="en-GB" sz="1400" kern="1200" dirty="0" smtClean="0">
                          <a:solidFill>
                            <a:schemeClr val="dk1"/>
                          </a:solidFill>
                          <a:latin typeface="+mn-lt"/>
                          <a:ea typeface="+mn-ea"/>
                          <a:cs typeface="+mn-cs"/>
                        </a:rPr>
                        <a:t>No. of job</a:t>
                      </a:r>
                      <a:r>
                        <a:rPr lang="en-ZA" sz="1400" kern="1200" dirty="0" smtClean="0">
                          <a:solidFill>
                            <a:schemeClr val="dk1"/>
                          </a:solidFill>
                          <a:latin typeface="+mn-lt"/>
                          <a:ea typeface="+mn-ea"/>
                          <a:cs typeface="+mn-cs"/>
                        </a:rPr>
                        <a:t> </a:t>
                      </a:r>
                      <a:r>
                        <a:rPr lang="en-GB" sz="1400" kern="1200" dirty="0" smtClean="0">
                          <a:solidFill>
                            <a:schemeClr val="dk1"/>
                          </a:solidFill>
                          <a:latin typeface="+mn-lt"/>
                          <a:ea typeface="+mn-ea"/>
                          <a:cs typeface="+mn-cs"/>
                        </a:rPr>
                        <a:t>opportunities</a:t>
                      </a:r>
                      <a:endParaRPr lang="en-ZA" sz="1400" kern="1200" dirty="0" smtClean="0">
                        <a:solidFill>
                          <a:schemeClr val="dk1"/>
                        </a:solidFill>
                        <a:latin typeface="+mn-lt"/>
                        <a:ea typeface="+mn-ea"/>
                        <a:cs typeface="+mn-cs"/>
                      </a:endParaRPr>
                    </a:p>
                    <a:p>
                      <a:pPr marL="0" algn="just" defTabSz="914400" rtl="0" eaLnBrk="1" latinLnBrk="0" hangingPunct="1">
                        <a:lnSpc>
                          <a:spcPct val="100000"/>
                        </a:lnSpc>
                      </a:pPr>
                      <a:r>
                        <a:rPr lang="en-GB" sz="1400" kern="1200" dirty="0" smtClean="0">
                          <a:solidFill>
                            <a:schemeClr val="dk1"/>
                          </a:solidFill>
                          <a:latin typeface="+mn-lt"/>
                          <a:ea typeface="+mn-ea"/>
                          <a:cs typeface="+mn-cs"/>
                        </a:rPr>
                        <a:t>created across</a:t>
                      </a:r>
                      <a:r>
                        <a:rPr lang="en-ZA" sz="1400" kern="1200" dirty="0" smtClean="0">
                          <a:solidFill>
                            <a:schemeClr val="dk1"/>
                          </a:solidFill>
                          <a:latin typeface="+mn-lt"/>
                          <a:ea typeface="+mn-ea"/>
                          <a:cs typeface="+mn-cs"/>
                        </a:rPr>
                        <a:t> </a:t>
                      </a:r>
                      <a:r>
                        <a:rPr lang="en-GB" sz="1400" kern="1200" dirty="0" smtClean="0">
                          <a:solidFill>
                            <a:schemeClr val="dk1"/>
                          </a:solidFill>
                          <a:latin typeface="+mn-lt"/>
                          <a:ea typeface="+mn-ea"/>
                          <a:cs typeface="+mn-cs"/>
                        </a:rPr>
                        <a:t>all MGE work</a:t>
                      </a:r>
                      <a:r>
                        <a:rPr lang="en-ZA" sz="1400" kern="1200" baseline="0" dirty="0" smtClean="0">
                          <a:solidFill>
                            <a:schemeClr val="dk1"/>
                          </a:solidFill>
                          <a:latin typeface="+mn-lt"/>
                          <a:ea typeface="+mn-ea"/>
                          <a:cs typeface="+mn-cs"/>
                        </a:rPr>
                        <a:t> </a:t>
                      </a:r>
                      <a:r>
                        <a:rPr lang="en-GB" sz="1400" kern="1200" dirty="0" smtClean="0">
                          <a:solidFill>
                            <a:schemeClr val="dk1"/>
                          </a:solidFill>
                          <a:latin typeface="+mn-lt"/>
                          <a:ea typeface="+mn-ea"/>
                          <a:cs typeface="+mn-cs"/>
                        </a:rPr>
                        <a:t>streams and</a:t>
                      </a:r>
                      <a:r>
                        <a:rPr lang="en-ZA" sz="1400" kern="1200" dirty="0" smtClean="0">
                          <a:solidFill>
                            <a:schemeClr val="dk1"/>
                          </a:solidFill>
                          <a:latin typeface="+mn-lt"/>
                          <a:ea typeface="+mn-ea"/>
                          <a:cs typeface="+mn-cs"/>
                        </a:rPr>
                        <a:t> </a:t>
                      </a:r>
                      <a:r>
                        <a:rPr lang="en-GB" sz="1400" kern="1200" dirty="0" smtClean="0">
                          <a:solidFill>
                            <a:schemeClr val="dk1"/>
                          </a:solidFill>
                          <a:latin typeface="+mn-lt"/>
                          <a:ea typeface="+mn-ea"/>
                          <a:cs typeface="+mn-cs"/>
                        </a:rPr>
                        <a:t>Cultural</a:t>
                      </a:r>
                      <a:r>
                        <a:rPr lang="en-ZA" sz="1400" kern="1200" dirty="0" smtClean="0">
                          <a:solidFill>
                            <a:schemeClr val="dk1"/>
                          </a:solidFill>
                          <a:latin typeface="+mn-lt"/>
                          <a:ea typeface="+mn-ea"/>
                          <a:cs typeface="+mn-cs"/>
                        </a:rPr>
                        <a:t> </a:t>
                      </a:r>
                      <a:r>
                        <a:rPr lang="en-GB" sz="1400" kern="1200" dirty="0" smtClean="0">
                          <a:solidFill>
                            <a:schemeClr val="dk1"/>
                          </a:solidFill>
                          <a:latin typeface="+mn-lt"/>
                          <a:ea typeface="+mn-ea"/>
                          <a:cs typeface="+mn-cs"/>
                        </a:rPr>
                        <a:t>Development</a:t>
                      </a:r>
                      <a:r>
                        <a:rPr lang="en-ZA" sz="1400" kern="1200" dirty="0" smtClean="0">
                          <a:solidFill>
                            <a:schemeClr val="dk1"/>
                          </a:solidFill>
                          <a:latin typeface="+mn-lt"/>
                          <a:ea typeface="+mn-ea"/>
                          <a:cs typeface="+mn-cs"/>
                        </a:rPr>
                        <a:t> </a:t>
                      </a:r>
                      <a:r>
                        <a:rPr lang="en-GB" sz="1400" kern="1200" dirty="0" smtClean="0">
                          <a:solidFill>
                            <a:schemeClr val="dk1"/>
                          </a:solidFill>
                          <a:latin typeface="+mn-lt"/>
                          <a:ea typeface="+mn-ea"/>
                          <a:cs typeface="+mn-cs"/>
                        </a:rPr>
                        <a:t>Programme</a:t>
                      </a:r>
                      <a:endParaRPr lang="en-ZA" sz="1400" kern="1200" dirty="0">
                        <a:solidFill>
                          <a:schemeClr val="dk1"/>
                        </a:solidFill>
                        <a:latin typeface="+mn-lt"/>
                        <a:ea typeface="+mn-ea"/>
                        <a:cs typeface="+mn-cs"/>
                      </a:endParaRPr>
                    </a:p>
                  </a:txBody>
                  <a:tcPr/>
                </a:tc>
                <a:tc>
                  <a:txBody>
                    <a:bodyPr/>
                    <a:lstStyle/>
                    <a:p>
                      <a:pPr algn="just">
                        <a:lnSpc>
                          <a:spcPct val="100000"/>
                        </a:lnSpc>
                      </a:pPr>
                      <a:r>
                        <a:rPr lang="en-ZA" sz="1400" dirty="0" smtClean="0">
                          <a:latin typeface="+mn-lt"/>
                        </a:rPr>
                        <a:t>9000</a:t>
                      </a:r>
                      <a:endParaRPr lang="en-ZA" sz="1400" dirty="0">
                        <a:latin typeface="+mn-lt"/>
                      </a:endParaRPr>
                    </a:p>
                  </a:txBody>
                  <a:tcPr/>
                </a:tc>
                <a:tc>
                  <a:txBody>
                    <a:bodyPr/>
                    <a:lstStyle/>
                    <a:p>
                      <a:pPr marL="0" algn="just" defTabSz="914400" rtl="0" eaLnBrk="1" latinLnBrk="0" hangingPunct="1">
                        <a:lnSpc>
                          <a:spcPct val="100000"/>
                        </a:lnSpc>
                      </a:pPr>
                      <a:r>
                        <a:rPr lang="en-GB" sz="1400" kern="1200" dirty="0" smtClean="0">
                          <a:solidFill>
                            <a:schemeClr val="dk1"/>
                          </a:solidFill>
                          <a:latin typeface="+mn-lt"/>
                          <a:ea typeface="+mn-ea"/>
                          <a:cs typeface="+mn-cs"/>
                        </a:rPr>
                        <a:t>9600 job opportunities were created across</a:t>
                      </a:r>
                      <a:r>
                        <a:rPr lang="en-ZA" sz="1400" kern="1200" baseline="0" dirty="0" smtClean="0">
                          <a:solidFill>
                            <a:schemeClr val="dk1"/>
                          </a:solidFill>
                          <a:latin typeface="+mn-lt"/>
                          <a:ea typeface="+mn-ea"/>
                          <a:cs typeface="+mn-cs"/>
                        </a:rPr>
                        <a:t> </a:t>
                      </a:r>
                      <a:r>
                        <a:rPr lang="en-GB" sz="1400" kern="1200" dirty="0" smtClean="0">
                          <a:solidFill>
                            <a:schemeClr val="dk1"/>
                          </a:solidFill>
                          <a:latin typeface="+mn-lt"/>
                          <a:ea typeface="+mn-ea"/>
                          <a:cs typeface="+mn-cs"/>
                        </a:rPr>
                        <a:t>all MGE work streams and</a:t>
                      </a:r>
                      <a:r>
                        <a:rPr lang="en-ZA" sz="1400" kern="1200" baseline="0" dirty="0" smtClean="0">
                          <a:solidFill>
                            <a:schemeClr val="dk1"/>
                          </a:solidFill>
                          <a:latin typeface="+mn-lt"/>
                          <a:ea typeface="+mn-ea"/>
                          <a:cs typeface="+mn-cs"/>
                        </a:rPr>
                        <a:t> </a:t>
                      </a:r>
                      <a:r>
                        <a:rPr lang="en-GB" sz="1400" kern="1200" dirty="0" smtClean="0">
                          <a:solidFill>
                            <a:schemeClr val="dk1"/>
                          </a:solidFill>
                          <a:latin typeface="+mn-lt"/>
                          <a:ea typeface="+mn-ea"/>
                          <a:cs typeface="+mn-cs"/>
                        </a:rPr>
                        <a:t>Cultural Development</a:t>
                      </a:r>
                      <a:endParaRPr lang="en-ZA" sz="1400" kern="1200" dirty="0" smtClean="0">
                        <a:solidFill>
                          <a:schemeClr val="dk1"/>
                        </a:solidFill>
                        <a:latin typeface="+mn-lt"/>
                        <a:ea typeface="+mn-ea"/>
                        <a:cs typeface="+mn-cs"/>
                      </a:endParaRPr>
                    </a:p>
                    <a:p>
                      <a:pPr marL="0" algn="just" defTabSz="914400" rtl="0" eaLnBrk="1" latinLnBrk="0" hangingPunct="1">
                        <a:lnSpc>
                          <a:spcPct val="100000"/>
                        </a:lnSpc>
                      </a:pPr>
                      <a:r>
                        <a:rPr lang="en-GB" sz="1400" kern="1200" dirty="0" smtClean="0">
                          <a:solidFill>
                            <a:schemeClr val="dk1"/>
                          </a:solidFill>
                          <a:latin typeface="+mn-lt"/>
                          <a:ea typeface="+mn-ea"/>
                          <a:cs typeface="+mn-cs"/>
                        </a:rPr>
                        <a:t>Programmes</a:t>
                      </a:r>
                      <a:endParaRPr lang="en-ZA" sz="1400" kern="1200" dirty="0" smtClean="0">
                        <a:solidFill>
                          <a:schemeClr val="dk1"/>
                        </a:solidFill>
                        <a:latin typeface="+mn-lt"/>
                        <a:ea typeface="+mn-ea"/>
                        <a:cs typeface="+mn-cs"/>
                      </a:endParaRPr>
                    </a:p>
                  </a:txBody>
                  <a:tcPr>
                    <a:solidFill>
                      <a:srgbClr val="00CC00"/>
                    </a:solidFill>
                  </a:tcPr>
                </a:tc>
                <a:tc>
                  <a:txBody>
                    <a:bodyPr/>
                    <a:lstStyle/>
                    <a:p>
                      <a:pPr algn="just">
                        <a:lnSpc>
                          <a:spcPct val="100000"/>
                        </a:lnSpc>
                      </a:pPr>
                      <a:r>
                        <a:rPr lang="en-ZA" sz="1400" b="0" dirty="0" smtClean="0">
                          <a:solidFill>
                            <a:schemeClr val="tx1"/>
                          </a:solidFill>
                          <a:latin typeface="+mn-lt"/>
                        </a:rPr>
                        <a:t>Job opportunities were created and accounted for across all MGE work streams and Cultural Development Programmes in the period under review, thus providing a comprehensive account of the jobs created. </a:t>
                      </a:r>
                      <a:endParaRPr lang="en-US" sz="1400" b="0" dirty="0" smtClean="0">
                        <a:solidFill>
                          <a:schemeClr val="tx1"/>
                        </a:solidFill>
                        <a:latin typeface="+mn-lt"/>
                      </a:endParaRPr>
                    </a:p>
                  </a:txBody>
                  <a:tcPr/>
                </a:tc>
                <a:extLst>
                  <a:ext uri="{0D108BD9-81ED-4DB2-BD59-A6C34878D82A}">
                    <a16:rowId xmlns:a16="http://schemas.microsoft.com/office/drawing/2014/main" xmlns="" val="3749726738"/>
                  </a:ext>
                </a:extLst>
              </a:tr>
            </a:tbl>
          </a:graphicData>
        </a:graphic>
      </p:graphicFrame>
      <p:sp>
        <p:nvSpPr>
          <p:cNvPr id="4"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18</a:t>
            </a:r>
          </a:p>
        </p:txBody>
      </p:sp>
    </p:spTree>
    <p:extLst>
      <p:ext uri="{BB962C8B-B14F-4D97-AF65-F5344CB8AC3E}">
        <p14:creationId xmlns:p14="http://schemas.microsoft.com/office/powerpoint/2010/main" xmlns="" val="202997410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343" y="25011"/>
            <a:ext cx="8516255" cy="710952"/>
          </a:xfrm>
          <a:solidFill>
            <a:srgbClr val="B77727"/>
          </a:solidFill>
        </p:spPr>
        <p:txBody>
          <a:bodyPr>
            <a:noAutofit/>
          </a:bodyPr>
          <a:lstStyle/>
          <a:p>
            <a:pPr algn="ctr"/>
            <a:r>
              <a:rPr lang="en-ZA" sz="4300" cap="all" dirty="0">
                <a:solidFill>
                  <a:schemeClr val="bg1"/>
                </a:solidFill>
                <a:latin typeface="+mj-lt"/>
              </a:rPr>
              <a:t>PRESENTATION OUTLINE </a:t>
            </a:r>
          </a:p>
        </p:txBody>
      </p:sp>
      <p:sp>
        <p:nvSpPr>
          <p:cNvPr id="3" name="Content Placeholder 2"/>
          <p:cNvSpPr>
            <a:spLocks noGrp="1"/>
          </p:cNvSpPr>
          <p:nvPr>
            <p:ph idx="1"/>
          </p:nvPr>
        </p:nvSpPr>
        <p:spPr>
          <a:xfrm>
            <a:off x="467544" y="1412776"/>
            <a:ext cx="8077200" cy="4205063"/>
          </a:xfrm>
        </p:spPr>
        <p:txBody>
          <a:bodyPr>
            <a:normAutofit fontScale="77500" lnSpcReduction="20000"/>
          </a:bodyPr>
          <a:lstStyle/>
          <a:p>
            <a:pPr lvl="0">
              <a:lnSpc>
                <a:spcPct val="150000"/>
              </a:lnSpc>
            </a:pPr>
            <a:r>
              <a:rPr lang="en-ZA" sz="2100" b="0" dirty="0" smtClean="0">
                <a:solidFill>
                  <a:schemeClr val="tx1"/>
                </a:solidFill>
                <a:latin typeface="Calibri"/>
                <a:ea typeface="+mj-ea"/>
              </a:rPr>
              <a:t>BACKGROUND </a:t>
            </a:r>
          </a:p>
          <a:p>
            <a:pPr lvl="0">
              <a:lnSpc>
                <a:spcPct val="150000"/>
              </a:lnSpc>
            </a:pPr>
            <a:r>
              <a:rPr lang="en-ZA" sz="2100" b="0" dirty="0" smtClean="0">
                <a:solidFill>
                  <a:schemeClr val="tx1"/>
                </a:solidFill>
                <a:latin typeface="Calibri"/>
                <a:ea typeface="+mj-ea"/>
              </a:rPr>
              <a:t>DAC AT GLANCE</a:t>
            </a:r>
          </a:p>
          <a:p>
            <a:pPr lvl="0">
              <a:lnSpc>
                <a:spcPct val="150000"/>
              </a:lnSpc>
            </a:pPr>
            <a:r>
              <a:rPr lang="en-ZA" sz="2100" b="0" dirty="0" smtClean="0">
                <a:solidFill>
                  <a:schemeClr val="tx1"/>
                </a:solidFill>
                <a:latin typeface="Calibri"/>
                <a:ea typeface="+mj-ea"/>
              </a:rPr>
              <a:t>STRATEGIC </a:t>
            </a:r>
            <a:r>
              <a:rPr lang="en-ZA" sz="2100" b="0" dirty="0">
                <a:solidFill>
                  <a:schemeClr val="tx1"/>
                </a:solidFill>
                <a:latin typeface="Calibri"/>
                <a:ea typeface="+mj-ea"/>
              </a:rPr>
              <a:t>OVERVIEW</a:t>
            </a:r>
          </a:p>
          <a:p>
            <a:pPr lvl="0">
              <a:lnSpc>
                <a:spcPct val="150000"/>
              </a:lnSpc>
            </a:pPr>
            <a:r>
              <a:rPr lang="en-ZA" sz="2100" b="0" dirty="0">
                <a:solidFill>
                  <a:schemeClr val="tx1"/>
                </a:solidFill>
                <a:latin typeface="Calibri"/>
                <a:ea typeface="+mj-ea"/>
              </a:rPr>
              <a:t>PERFORMANCE OVERVIEW</a:t>
            </a:r>
          </a:p>
          <a:p>
            <a:pPr lvl="0">
              <a:lnSpc>
                <a:spcPct val="150000"/>
              </a:lnSpc>
            </a:pPr>
            <a:r>
              <a:rPr lang="en-ZA" sz="2100" b="0" dirty="0" smtClean="0">
                <a:solidFill>
                  <a:schemeClr val="tx1"/>
                </a:solidFill>
                <a:latin typeface="Calibri"/>
                <a:ea typeface="+mj-ea"/>
              </a:rPr>
              <a:t>ACHIEVED  TARGETS</a:t>
            </a:r>
            <a:endParaRPr lang="en-ZA" sz="2100" b="0" dirty="0">
              <a:solidFill>
                <a:schemeClr val="tx1"/>
              </a:solidFill>
              <a:latin typeface="Calibri"/>
              <a:ea typeface="+mj-ea"/>
            </a:endParaRPr>
          </a:p>
          <a:p>
            <a:pPr lvl="0">
              <a:lnSpc>
                <a:spcPct val="150000"/>
              </a:lnSpc>
            </a:pPr>
            <a:r>
              <a:rPr lang="en-ZA" sz="2100" b="0" dirty="0" smtClean="0">
                <a:solidFill>
                  <a:schemeClr val="tx1"/>
                </a:solidFill>
                <a:latin typeface="Calibri"/>
                <a:ea typeface="+mj-ea"/>
              </a:rPr>
              <a:t>UNDERPERFORMED TARGETS</a:t>
            </a:r>
          </a:p>
          <a:p>
            <a:pPr lvl="0">
              <a:lnSpc>
                <a:spcPct val="150000"/>
              </a:lnSpc>
            </a:pPr>
            <a:r>
              <a:rPr lang="en-ZA" sz="2100" b="0" dirty="0" smtClean="0">
                <a:solidFill>
                  <a:schemeClr val="tx1"/>
                </a:solidFill>
                <a:latin typeface="Calibri"/>
                <a:ea typeface="+mj-ea"/>
              </a:rPr>
              <a:t>AUDITOR-GENERAL REPORT</a:t>
            </a:r>
          </a:p>
          <a:p>
            <a:pPr lvl="0">
              <a:lnSpc>
                <a:spcPct val="150000"/>
              </a:lnSpc>
            </a:pPr>
            <a:r>
              <a:rPr lang="en-ZA" sz="2100" b="0" dirty="0" smtClean="0">
                <a:solidFill>
                  <a:schemeClr val="tx1"/>
                </a:solidFill>
                <a:latin typeface="Calibri"/>
                <a:ea typeface="+mj-ea"/>
              </a:rPr>
              <a:t>AUDIT OUTCOMES</a:t>
            </a:r>
          </a:p>
          <a:p>
            <a:pPr lvl="0">
              <a:lnSpc>
                <a:spcPct val="150000"/>
              </a:lnSpc>
            </a:pPr>
            <a:r>
              <a:rPr lang="en-ZA" sz="2100" b="0" dirty="0" smtClean="0">
                <a:solidFill>
                  <a:schemeClr val="tx1"/>
                </a:solidFill>
                <a:latin typeface="Calibri"/>
                <a:ea typeface="+mj-ea"/>
              </a:rPr>
              <a:t>BUDGET VS EXPENDITURE </a:t>
            </a:r>
            <a:endParaRPr lang="en-ZA" sz="2100" b="0" dirty="0">
              <a:solidFill>
                <a:schemeClr val="tx1"/>
              </a:solidFill>
              <a:latin typeface="Calibri"/>
              <a:ea typeface="+mj-ea"/>
            </a:endParaRPr>
          </a:p>
          <a:p>
            <a:pPr lvl="0">
              <a:lnSpc>
                <a:spcPct val="150000"/>
              </a:lnSpc>
            </a:pPr>
            <a:r>
              <a:rPr lang="en-ZA" sz="2100" b="0" dirty="0" smtClean="0">
                <a:solidFill>
                  <a:schemeClr val="tx1"/>
                </a:solidFill>
                <a:latin typeface="Calibri"/>
                <a:ea typeface="+mj-ea"/>
              </a:rPr>
              <a:t>VARIANCE PER ECONOMIC CLASSIFICATION</a:t>
            </a:r>
            <a:endParaRPr lang="en-ZA" sz="2100" b="0" dirty="0">
              <a:solidFill>
                <a:schemeClr val="tx1"/>
              </a:solidFill>
              <a:latin typeface="Calibri"/>
              <a:ea typeface="+mj-ea"/>
            </a:endParaRPr>
          </a:p>
          <a:p>
            <a:pPr lvl="0">
              <a:lnSpc>
                <a:spcPct val="150000"/>
              </a:lnSpc>
            </a:pPr>
            <a:r>
              <a:rPr lang="en-ZA" sz="2100" b="0" dirty="0" smtClean="0">
                <a:solidFill>
                  <a:schemeClr val="tx1"/>
                </a:solidFill>
                <a:latin typeface="Calibri"/>
                <a:ea typeface="+mj-ea"/>
              </a:rPr>
              <a:t>2019/20 </a:t>
            </a:r>
            <a:r>
              <a:rPr lang="en-ZA" sz="2100" b="0" dirty="0">
                <a:solidFill>
                  <a:schemeClr val="tx1"/>
                </a:solidFill>
                <a:latin typeface="Calibri"/>
                <a:ea typeface="+mj-ea"/>
              </a:rPr>
              <a:t>HIGHLIGHTS </a:t>
            </a:r>
          </a:p>
          <a:p>
            <a:endParaRPr lang="en-ZA" sz="900" dirty="0">
              <a:solidFill>
                <a:schemeClr val="tx1"/>
              </a:solidFill>
              <a:latin typeface="+mj-lt"/>
            </a:endParaRPr>
          </a:p>
        </p:txBody>
      </p:sp>
      <p:sp>
        <p:nvSpPr>
          <p:cNvPr id="4" name="Slide Number Placeholder 1"/>
          <p:cNvSpPr>
            <a:spLocks noGrp="1"/>
          </p:cNvSpPr>
          <p:nvPr>
            <p:ph type="sldNum" sz="quarter" idx="4"/>
          </p:nvPr>
        </p:nvSpPr>
        <p:spPr>
          <a:xfrm>
            <a:off x="8248328" y="6037649"/>
            <a:ext cx="609600" cy="365125"/>
          </a:xfrm>
        </p:spPr>
        <p:txBody>
          <a:bodyPr/>
          <a:lstStyle/>
          <a:p>
            <a:r>
              <a:rPr lang="en-ZA" sz="1400" b="1" dirty="0">
                <a:solidFill>
                  <a:schemeClr val="tx1"/>
                </a:solidFill>
              </a:rPr>
              <a:t>1</a:t>
            </a:r>
            <a:endParaRPr lang="en-ZA" sz="1400" b="1" dirty="0" smtClean="0">
              <a:solidFill>
                <a:schemeClr val="tx1"/>
              </a:solidFill>
            </a:endParaRPr>
          </a:p>
        </p:txBody>
      </p:sp>
    </p:spTree>
    <p:extLst>
      <p:ext uri="{BB962C8B-B14F-4D97-AF65-F5344CB8AC3E}">
        <p14:creationId xmlns:p14="http://schemas.microsoft.com/office/powerpoint/2010/main" xmlns="" val="165512035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63" y="0"/>
            <a:ext cx="8856983" cy="710952"/>
          </a:xfrm>
        </p:spPr>
        <p:txBody>
          <a:bodyPr>
            <a:noAutofit/>
          </a:bodyPr>
          <a:lstStyle/>
          <a:p>
            <a:pPr algn="ctr"/>
            <a:r>
              <a:rPr lang="en-US" sz="2800" dirty="0" smtClean="0">
                <a:latin typeface="+mj-lt"/>
                <a:ea typeface="MS PGothic" pitchFamily="34" charset="-128"/>
                <a:cs typeface="Arial" pitchFamily="34" charset="0"/>
              </a:rPr>
              <a:t>ARTS AND CULTURE PROMOTION AND DEVELOPMENT</a:t>
            </a:r>
            <a:endParaRPr lang="en-ZA" sz="2800" dirty="0">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911753715"/>
              </p:ext>
            </p:extLst>
          </p:nvPr>
        </p:nvGraphicFramePr>
        <p:xfrm>
          <a:off x="105762" y="1484784"/>
          <a:ext cx="8856983" cy="4545633"/>
        </p:xfrm>
        <a:graphic>
          <a:graphicData uri="http://schemas.openxmlformats.org/drawingml/2006/table">
            <a:tbl>
              <a:tblPr firstRow="1" bandRow="1">
                <a:tableStyleId>{5C22544A-7EE6-4342-B048-85BDC9FD1C3A}</a:tableStyleId>
              </a:tblPr>
              <a:tblGrid>
                <a:gridCol w="2017966">
                  <a:extLst>
                    <a:ext uri="{9D8B030D-6E8A-4147-A177-3AD203B41FA5}">
                      <a16:colId xmlns:a16="http://schemas.microsoft.com/office/drawing/2014/main" xmlns="" val="20000"/>
                    </a:ext>
                  </a:extLst>
                </a:gridCol>
                <a:gridCol w="1008112">
                  <a:extLst>
                    <a:ext uri="{9D8B030D-6E8A-4147-A177-3AD203B41FA5}">
                      <a16:colId xmlns:a16="http://schemas.microsoft.com/office/drawing/2014/main" xmlns="" val="20001"/>
                    </a:ext>
                  </a:extLst>
                </a:gridCol>
                <a:gridCol w="2736304">
                  <a:extLst>
                    <a:ext uri="{9D8B030D-6E8A-4147-A177-3AD203B41FA5}">
                      <a16:colId xmlns:a16="http://schemas.microsoft.com/office/drawing/2014/main" xmlns="" val="20002"/>
                    </a:ext>
                  </a:extLst>
                </a:gridCol>
                <a:gridCol w="3094601">
                  <a:extLst>
                    <a:ext uri="{9D8B030D-6E8A-4147-A177-3AD203B41FA5}">
                      <a16:colId xmlns:a16="http://schemas.microsoft.com/office/drawing/2014/main" xmlns="" val="20003"/>
                    </a:ext>
                  </a:extLst>
                </a:gridCol>
              </a:tblGrid>
              <a:tr h="672789">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PERFORMANCE INDICATOR</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2019/20</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ANNUAL TARGET </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smtClean="0">
                          <a:ln>
                            <a:noFill/>
                          </a:ln>
                          <a:solidFill>
                            <a:schemeClr val="bg1"/>
                          </a:solidFill>
                          <a:effectLst/>
                          <a:latin typeface="+mn-lt"/>
                          <a:ea typeface="+mn-ea"/>
                          <a:cs typeface="+mn-cs"/>
                        </a:rPr>
                        <a:t>ACTUAL ACHIEVEMENT AS AT</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smtClean="0">
                          <a:ln>
                            <a:noFill/>
                          </a:ln>
                          <a:solidFill>
                            <a:schemeClr val="bg1"/>
                          </a:solidFill>
                          <a:effectLst/>
                          <a:latin typeface="+mn-lt"/>
                          <a:ea typeface="+mn-ea"/>
                          <a:cs typeface="+mn-cs"/>
                        </a:rPr>
                        <a:t> 31 MARCH 2020</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rPr>
                        <a:t>DEVIATION FROM PLANNED TARGET</a:t>
                      </a:r>
                    </a:p>
                  </a:txBody>
                  <a:tcPr marL="91433" marR="91433" marT="44547" marB="44547" horzOverflow="overflow"/>
                </a:tc>
                <a:extLst>
                  <a:ext uri="{0D108BD9-81ED-4DB2-BD59-A6C34878D82A}">
                    <a16:rowId xmlns:a16="http://schemas.microsoft.com/office/drawing/2014/main" xmlns="" val="10000"/>
                  </a:ext>
                </a:extLst>
              </a:tr>
              <a:tr h="855327">
                <a:tc>
                  <a:txBody>
                    <a:bodyPr/>
                    <a:lstStyle/>
                    <a:p>
                      <a:pPr algn="just">
                        <a:lnSpc>
                          <a:spcPct val="115000"/>
                        </a:lnSpc>
                        <a:spcAft>
                          <a:spcPts val="0"/>
                        </a:spcAft>
                      </a:pPr>
                      <a:r>
                        <a:rPr lang="en-GB" sz="1400" kern="1200" dirty="0" smtClean="0">
                          <a:solidFill>
                            <a:schemeClr val="dk1"/>
                          </a:solidFill>
                          <a:latin typeface="+mn-lt"/>
                          <a:ea typeface="+mn-ea"/>
                          <a:cs typeface="+mn-cs"/>
                        </a:rPr>
                        <a:t>No. of multi-year HLT projects supported</a:t>
                      </a:r>
                      <a:endParaRPr lang="en-ZA" sz="1400" kern="1200" dirty="0">
                        <a:solidFill>
                          <a:schemeClr val="dk1"/>
                        </a:solidFill>
                        <a:latin typeface="+mn-lt"/>
                        <a:ea typeface="+mn-ea"/>
                        <a:cs typeface="+mn-cs"/>
                      </a:endParaRPr>
                    </a:p>
                  </a:txBody>
                  <a:tcPr marL="68580" marR="68580" marT="0" marB="0"/>
                </a:tc>
                <a:tc>
                  <a:txBody>
                    <a:bodyPr/>
                    <a:lstStyle/>
                    <a:p>
                      <a:pPr algn="just">
                        <a:lnSpc>
                          <a:spcPct val="100000"/>
                        </a:lnSpc>
                      </a:pPr>
                      <a:r>
                        <a:rPr lang="en-ZA" sz="1400" dirty="0" smtClean="0">
                          <a:latin typeface="+mn-lt"/>
                        </a:rPr>
                        <a:t>6</a:t>
                      </a:r>
                      <a:endParaRPr lang="en-ZA" sz="1400" dirty="0">
                        <a:latin typeface="+mn-lt"/>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smtClean="0">
                          <a:ln>
                            <a:noFill/>
                          </a:ln>
                          <a:solidFill>
                            <a:prstClr val="black"/>
                          </a:solidFill>
                          <a:effectLst/>
                          <a:uLnTx/>
                          <a:uFillTx/>
                          <a:latin typeface="+mn-lt"/>
                        </a:rPr>
                        <a:t>6 multi-year HLT projects were supported</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ZA" sz="1400" b="0" i="0" u="none" strike="noStrike" kern="1200" cap="none" spc="0" normalizeH="0" baseline="0" noProof="0" dirty="0" smtClean="0">
                        <a:ln>
                          <a:noFill/>
                        </a:ln>
                        <a:solidFill>
                          <a:prstClr val="black"/>
                        </a:solidFill>
                        <a:effectLst/>
                        <a:uLnTx/>
                        <a:uFillTx/>
                        <a:latin typeface="+mn-lt"/>
                      </a:endParaRPr>
                    </a:p>
                  </a:txBody>
                  <a:tcPr>
                    <a:solidFill>
                      <a:srgbClr val="00CC00"/>
                    </a:solidFill>
                  </a:tcPr>
                </a:tc>
                <a:tc>
                  <a:txBody>
                    <a:bodyPr/>
                    <a:lstStyle/>
                    <a:p>
                      <a:pPr algn="just">
                        <a:lnSpc>
                          <a:spcPct val="100000"/>
                        </a:lnSpc>
                      </a:pPr>
                      <a:r>
                        <a:rPr lang="en-ZA" sz="1400" b="0" dirty="0" smtClean="0">
                          <a:latin typeface="+mn-lt"/>
                        </a:rPr>
                        <a:t>-</a:t>
                      </a:r>
                      <a:endParaRPr lang="en-ZA" sz="1400" b="0" dirty="0">
                        <a:latin typeface="+mn-lt"/>
                      </a:endParaRPr>
                    </a:p>
                  </a:txBody>
                  <a:tcPr/>
                </a:tc>
                <a:extLst>
                  <a:ext uri="{0D108BD9-81ED-4DB2-BD59-A6C34878D82A}">
                    <a16:rowId xmlns:a16="http://schemas.microsoft.com/office/drawing/2014/main" xmlns="" val="10001"/>
                  </a:ext>
                </a:extLst>
              </a:tr>
              <a:tr h="723487">
                <a:tc>
                  <a:txBody>
                    <a:bodyPr/>
                    <a:lstStyle/>
                    <a:p>
                      <a:pPr algn="just">
                        <a:lnSpc>
                          <a:spcPct val="115000"/>
                        </a:lnSpc>
                        <a:spcAft>
                          <a:spcPts val="0"/>
                        </a:spcAft>
                      </a:pPr>
                      <a:r>
                        <a:rPr lang="en-GB" sz="1400" kern="1200" dirty="0">
                          <a:solidFill>
                            <a:schemeClr val="dk1"/>
                          </a:solidFill>
                          <a:latin typeface="+mn-lt"/>
                          <a:ea typeface="+mn-ea"/>
                          <a:cs typeface="+mn-cs"/>
                        </a:rPr>
                        <a:t>No. of </a:t>
                      </a:r>
                      <a:r>
                        <a:rPr lang="en-GB" sz="1400" kern="1200" dirty="0" smtClean="0">
                          <a:solidFill>
                            <a:schemeClr val="dk1"/>
                          </a:solidFill>
                          <a:latin typeface="+mn-lt"/>
                          <a:ea typeface="+mn-ea"/>
                          <a:cs typeface="+mn-cs"/>
                        </a:rPr>
                        <a:t>market</a:t>
                      </a:r>
                      <a:r>
                        <a:rPr lang="en-ZA" sz="1400" kern="1200" baseline="0" dirty="0" smtClean="0">
                          <a:solidFill>
                            <a:schemeClr val="dk1"/>
                          </a:solidFill>
                          <a:latin typeface="+mn-lt"/>
                          <a:ea typeface="+mn-ea"/>
                          <a:cs typeface="+mn-cs"/>
                        </a:rPr>
                        <a:t> </a:t>
                      </a:r>
                      <a:r>
                        <a:rPr lang="en-GB" sz="1400" kern="1200" dirty="0" smtClean="0">
                          <a:solidFill>
                            <a:schemeClr val="dk1"/>
                          </a:solidFill>
                          <a:latin typeface="+mn-lt"/>
                          <a:ea typeface="+mn-ea"/>
                          <a:cs typeface="+mn-cs"/>
                        </a:rPr>
                        <a:t>access platforms</a:t>
                      </a:r>
                      <a:r>
                        <a:rPr lang="en-ZA" sz="1400" kern="1200" baseline="0" dirty="0" smtClean="0">
                          <a:solidFill>
                            <a:schemeClr val="dk1"/>
                          </a:solidFill>
                          <a:latin typeface="+mn-lt"/>
                          <a:ea typeface="+mn-ea"/>
                          <a:cs typeface="+mn-cs"/>
                        </a:rPr>
                        <a:t> </a:t>
                      </a:r>
                      <a:r>
                        <a:rPr lang="en-GB" sz="1400" kern="1200" dirty="0" smtClean="0">
                          <a:solidFill>
                            <a:schemeClr val="dk1"/>
                          </a:solidFill>
                          <a:latin typeface="+mn-lt"/>
                          <a:ea typeface="+mn-ea"/>
                          <a:cs typeface="+mn-cs"/>
                        </a:rPr>
                        <a:t>supported</a:t>
                      </a:r>
                      <a:endParaRPr lang="en-ZA" sz="1400" kern="1200" dirty="0">
                        <a:solidFill>
                          <a:schemeClr val="dk1"/>
                        </a:solidFill>
                        <a:latin typeface="+mn-lt"/>
                        <a:ea typeface="+mn-ea"/>
                        <a:cs typeface="+mn-cs"/>
                      </a:endParaRPr>
                    </a:p>
                  </a:txBody>
                  <a:tcPr marL="68580" marR="68580" marT="0" marB="0"/>
                </a:tc>
                <a:tc>
                  <a:txBody>
                    <a:bodyPr/>
                    <a:lstStyle/>
                    <a:p>
                      <a:pPr algn="just">
                        <a:lnSpc>
                          <a:spcPct val="100000"/>
                        </a:lnSpc>
                      </a:pPr>
                      <a:r>
                        <a:rPr lang="en-ZA" sz="1400" dirty="0" smtClean="0">
                          <a:latin typeface="+mn-lt"/>
                        </a:rPr>
                        <a:t>12</a:t>
                      </a:r>
                      <a:endParaRPr lang="en-ZA" sz="1400" dirty="0">
                        <a:latin typeface="+mn-lt"/>
                      </a:endParaRPr>
                    </a:p>
                  </a:txBody>
                  <a:tcPr/>
                </a:tc>
                <a:tc>
                  <a:txBody>
                    <a:bodyPr/>
                    <a:lstStyle/>
                    <a:p>
                      <a:pPr algn="just">
                        <a:lnSpc>
                          <a:spcPct val="100000"/>
                        </a:lnSpc>
                      </a:pPr>
                      <a:r>
                        <a:rPr lang="en-ZA" sz="1400" dirty="0" smtClean="0">
                          <a:latin typeface="+mn-lt"/>
                        </a:rPr>
                        <a:t>12</a:t>
                      </a:r>
                      <a:r>
                        <a:rPr lang="en-ZA" sz="1400" baseline="0" dirty="0" smtClean="0">
                          <a:latin typeface="+mn-lt"/>
                        </a:rPr>
                        <a:t> </a:t>
                      </a:r>
                      <a:r>
                        <a:rPr lang="en-ZA" sz="1400" dirty="0" smtClean="0">
                          <a:latin typeface="+mn-lt"/>
                        </a:rPr>
                        <a:t>market access platforms were supported</a:t>
                      </a:r>
                      <a:endParaRPr lang="en-ZA" sz="1400" dirty="0">
                        <a:latin typeface="+mn-lt"/>
                      </a:endParaRPr>
                    </a:p>
                  </a:txBody>
                  <a:tcPr>
                    <a:solidFill>
                      <a:srgbClr val="00CC00"/>
                    </a:solidFill>
                  </a:tcPr>
                </a:tc>
                <a:tc>
                  <a:txBody>
                    <a:bodyPr/>
                    <a:lstStyle/>
                    <a:p>
                      <a:pPr algn="just">
                        <a:lnSpc>
                          <a:spcPct val="100000"/>
                        </a:lnSpc>
                      </a:pPr>
                      <a:r>
                        <a:rPr lang="en-ZA" sz="1400" b="0" dirty="0" smtClean="0">
                          <a:solidFill>
                            <a:schemeClr val="tx1"/>
                          </a:solidFill>
                          <a:latin typeface="+mn-lt"/>
                        </a:rPr>
                        <a:t>Noteworthy and for completeness of reporting, three (3) more projects to the 12 projects reported as achieved, were partially supported. These projects could not be concluded timeously as a result of the national lockdown due to the COVID-19 pandemic, including delays in the submission of compliance documents to conclude the programmes.</a:t>
                      </a:r>
                    </a:p>
                  </a:txBody>
                  <a:tcPr/>
                </a:tc>
                <a:extLst>
                  <a:ext uri="{0D108BD9-81ED-4DB2-BD59-A6C34878D82A}">
                    <a16:rowId xmlns:a16="http://schemas.microsoft.com/office/drawing/2014/main" xmlns="" val="10002"/>
                  </a:ext>
                </a:extLst>
              </a:tr>
              <a:tr h="726963">
                <a:tc>
                  <a:txBody>
                    <a:bodyPr/>
                    <a:lstStyle/>
                    <a:p>
                      <a:pPr algn="just">
                        <a:lnSpc>
                          <a:spcPct val="115000"/>
                        </a:lnSpc>
                        <a:spcAft>
                          <a:spcPts val="0"/>
                        </a:spcAft>
                      </a:pPr>
                      <a:r>
                        <a:rPr lang="en-GB" sz="1400" kern="1200" dirty="0">
                          <a:solidFill>
                            <a:schemeClr val="dk1"/>
                          </a:solidFill>
                          <a:latin typeface="+mn-lt"/>
                          <a:ea typeface="+mn-ea"/>
                          <a:cs typeface="+mn-cs"/>
                        </a:rPr>
                        <a:t>% of documents received and accepted that are translated and/or </a:t>
                      </a:r>
                      <a:r>
                        <a:rPr lang="en-GB" sz="1400" kern="1200" dirty="0" smtClean="0">
                          <a:solidFill>
                            <a:schemeClr val="dk1"/>
                          </a:solidFill>
                          <a:latin typeface="+mn-lt"/>
                          <a:ea typeface="+mn-ea"/>
                          <a:cs typeface="+mn-cs"/>
                        </a:rPr>
                        <a:t>edited</a:t>
                      </a:r>
                      <a:endParaRPr lang="en-ZA" sz="1400" kern="1200" dirty="0">
                        <a:solidFill>
                          <a:schemeClr val="dk1"/>
                        </a:solidFill>
                        <a:latin typeface="+mn-lt"/>
                        <a:ea typeface="+mn-ea"/>
                        <a:cs typeface="+mn-cs"/>
                      </a:endParaRPr>
                    </a:p>
                  </a:txBody>
                  <a:tcPr marL="68580" marR="68580" marT="0" marB="0"/>
                </a:tc>
                <a:tc>
                  <a:txBody>
                    <a:bodyPr/>
                    <a:lstStyle/>
                    <a:p>
                      <a:pPr algn="just">
                        <a:lnSpc>
                          <a:spcPct val="100000"/>
                        </a:lnSpc>
                      </a:pPr>
                      <a:r>
                        <a:rPr lang="en-ZA" sz="1400" dirty="0" smtClean="0">
                          <a:latin typeface="+mn-lt"/>
                        </a:rPr>
                        <a:t>100%</a:t>
                      </a:r>
                      <a:endParaRPr lang="en-ZA" sz="1400" dirty="0">
                        <a:latin typeface="+mn-lt"/>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400" dirty="0" smtClean="0">
                          <a:latin typeface="+mn-lt"/>
                        </a:rPr>
                        <a:t>100% (676) of documents received and accepted were</a:t>
                      </a:r>
                      <a:r>
                        <a:rPr lang="en-ZA" sz="1400" baseline="0" dirty="0" smtClean="0">
                          <a:latin typeface="+mn-lt"/>
                        </a:rPr>
                        <a:t> </a:t>
                      </a:r>
                      <a:r>
                        <a:rPr lang="en-ZA" sz="1400" dirty="0" smtClean="0">
                          <a:latin typeface="+mn-lt"/>
                        </a:rPr>
                        <a:t>translated and/or edited</a:t>
                      </a:r>
                    </a:p>
                  </a:txBody>
                  <a:tcPr>
                    <a:solidFill>
                      <a:srgbClr val="00CC00"/>
                    </a:solidFill>
                  </a:tcPr>
                </a:tc>
                <a:tc>
                  <a:txBody>
                    <a:bodyPr/>
                    <a:lstStyle/>
                    <a:p>
                      <a:pPr algn="just">
                        <a:lnSpc>
                          <a:spcPct val="100000"/>
                        </a:lnSpc>
                      </a:pPr>
                      <a:r>
                        <a:rPr lang="en-US" sz="1400" b="0" dirty="0" smtClean="0">
                          <a:solidFill>
                            <a:schemeClr val="tx1"/>
                          </a:solidFill>
                          <a:latin typeface="+mn-lt"/>
                        </a:rPr>
                        <a:t>-</a:t>
                      </a:r>
                    </a:p>
                  </a:txBody>
                  <a:tcPr/>
                </a:tc>
                <a:extLst>
                  <a:ext uri="{0D108BD9-81ED-4DB2-BD59-A6C34878D82A}">
                    <a16:rowId xmlns:a16="http://schemas.microsoft.com/office/drawing/2014/main" xmlns="" val="3749726738"/>
                  </a:ext>
                </a:extLst>
              </a:tr>
            </a:tbl>
          </a:graphicData>
        </a:graphic>
      </p:graphicFrame>
      <p:sp>
        <p:nvSpPr>
          <p:cNvPr id="4"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19</a:t>
            </a:r>
          </a:p>
        </p:txBody>
      </p:sp>
    </p:spTree>
    <p:extLst>
      <p:ext uri="{BB962C8B-B14F-4D97-AF65-F5344CB8AC3E}">
        <p14:creationId xmlns:p14="http://schemas.microsoft.com/office/powerpoint/2010/main" xmlns="" val="84536571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928992" cy="710952"/>
          </a:xfrm>
        </p:spPr>
        <p:txBody>
          <a:bodyPr>
            <a:noAutofit/>
          </a:bodyPr>
          <a:lstStyle/>
          <a:p>
            <a:pPr algn="ctr"/>
            <a:r>
              <a:rPr lang="en-US" sz="2400" dirty="0">
                <a:ea typeface="MS PGothic" pitchFamily="34" charset="-128"/>
                <a:cs typeface="Arial" pitchFamily="34" charset="0"/>
              </a:rPr>
              <a:t>ARTS AND CULTURE PROMOTION AND DEVELOPMENT</a:t>
            </a:r>
            <a:endParaRPr lang="en-ZA" sz="2400" dirty="0">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15798233"/>
              </p:ext>
            </p:extLst>
          </p:nvPr>
        </p:nvGraphicFramePr>
        <p:xfrm>
          <a:off x="86089" y="727702"/>
          <a:ext cx="8950406" cy="5365594"/>
        </p:xfrm>
        <a:graphic>
          <a:graphicData uri="http://schemas.openxmlformats.org/drawingml/2006/table">
            <a:tbl>
              <a:tblPr firstRow="1" bandRow="1">
                <a:tableStyleId>{5C22544A-7EE6-4342-B048-85BDC9FD1C3A}</a:tableStyleId>
              </a:tblPr>
              <a:tblGrid>
                <a:gridCol w="1732337">
                  <a:extLst>
                    <a:ext uri="{9D8B030D-6E8A-4147-A177-3AD203B41FA5}">
                      <a16:colId xmlns:a16="http://schemas.microsoft.com/office/drawing/2014/main" xmlns="" val="20000"/>
                    </a:ext>
                  </a:extLst>
                </a:gridCol>
                <a:gridCol w="1154891">
                  <a:extLst>
                    <a:ext uri="{9D8B030D-6E8A-4147-A177-3AD203B41FA5}">
                      <a16:colId xmlns:a16="http://schemas.microsoft.com/office/drawing/2014/main" xmlns="" val="20001"/>
                    </a:ext>
                  </a:extLst>
                </a:gridCol>
                <a:gridCol w="2887227">
                  <a:extLst>
                    <a:ext uri="{9D8B030D-6E8A-4147-A177-3AD203B41FA5}">
                      <a16:colId xmlns:a16="http://schemas.microsoft.com/office/drawing/2014/main" xmlns="" val="20002"/>
                    </a:ext>
                  </a:extLst>
                </a:gridCol>
                <a:gridCol w="3175951">
                  <a:extLst>
                    <a:ext uri="{9D8B030D-6E8A-4147-A177-3AD203B41FA5}">
                      <a16:colId xmlns:a16="http://schemas.microsoft.com/office/drawing/2014/main" xmlns="" val="20003"/>
                    </a:ext>
                  </a:extLst>
                </a:gridCol>
              </a:tblGrid>
              <a:tr h="80046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PERFORMANCE INDICATOR</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2019/20 ANNUAL TARGET </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smtClean="0">
                          <a:ln>
                            <a:noFill/>
                          </a:ln>
                          <a:solidFill>
                            <a:schemeClr val="bg1"/>
                          </a:solidFill>
                          <a:effectLst/>
                          <a:latin typeface="+mn-lt"/>
                          <a:ea typeface="+mn-ea"/>
                          <a:cs typeface="+mn-cs"/>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smtClean="0">
                          <a:ln>
                            <a:noFill/>
                          </a:ln>
                          <a:solidFill>
                            <a:schemeClr val="bg1"/>
                          </a:solidFill>
                          <a:effectLst/>
                          <a:latin typeface="+mn-lt"/>
                          <a:ea typeface="+mn-ea"/>
                          <a:cs typeface="+mn-cs"/>
                        </a:rPr>
                        <a:t>31 MARCH 2020</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rPr>
                        <a:t>DEVIATION FROM PLANNED TARGET</a:t>
                      </a:r>
                    </a:p>
                  </a:txBody>
                  <a:tcPr marL="91433" marR="91433" marT="44547" marB="44547" horzOverflow="overflow"/>
                </a:tc>
                <a:extLst>
                  <a:ext uri="{0D108BD9-81ED-4DB2-BD59-A6C34878D82A}">
                    <a16:rowId xmlns:a16="http://schemas.microsoft.com/office/drawing/2014/main" xmlns="" val="10000"/>
                  </a:ext>
                </a:extLst>
              </a:tr>
              <a:tr h="2668349">
                <a:tc>
                  <a:txBody>
                    <a:bodyPr/>
                    <a:lstStyle/>
                    <a:p>
                      <a:pPr algn="just">
                        <a:lnSpc>
                          <a:spcPct val="100000"/>
                        </a:lnSpc>
                      </a:pPr>
                      <a:r>
                        <a:rPr lang="en-ZA" sz="1600" kern="1200" dirty="0" smtClean="0">
                          <a:solidFill>
                            <a:schemeClr val="dk1"/>
                          </a:solidFill>
                          <a:latin typeface="+mn-lt"/>
                          <a:ea typeface="+mn-ea"/>
                          <a:cs typeface="+mn-cs"/>
                        </a:rPr>
                        <a:t>No. of bursaries awarded for development of qualified language practitioners</a:t>
                      </a:r>
                    </a:p>
                  </a:txBody>
                  <a:tcPr marL="68580" marR="68580" marT="0" marB="0"/>
                </a:tc>
                <a:tc>
                  <a:txBody>
                    <a:bodyPr/>
                    <a:lstStyle/>
                    <a:p>
                      <a:pPr algn="just">
                        <a:lnSpc>
                          <a:spcPct val="100000"/>
                        </a:lnSpc>
                      </a:pPr>
                      <a:r>
                        <a:rPr lang="en-ZA" sz="1600" dirty="0" smtClean="0">
                          <a:latin typeface="+mn-lt"/>
                        </a:rPr>
                        <a:t>300</a:t>
                      </a:r>
                      <a:endParaRPr lang="en-ZA" sz="1600" dirty="0">
                        <a:latin typeface="+mn-lt"/>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600" dirty="0" smtClean="0">
                          <a:latin typeface="+mn-lt"/>
                        </a:rPr>
                        <a:t>458 students were awarded with bursaries for development of qualified language practitioners</a:t>
                      </a:r>
                    </a:p>
                  </a:txBody>
                  <a:tcPr>
                    <a:solidFill>
                      <a:srgbClr val="00CC00"/>
                    </a:solidFill>
                  </a:tcPr>
                </a:tc>
                <a:tc>
                  <a:txBody>
                    <a:bodyPr/>
                    <a:lstStyle/>
                    <a:p>
                      <a:pPr algn="just">
                        <a:lnSpc>
                          <a:spcPct val="100000"/>
                        </a:lnSpc>
                      </a:pPr>
                      <a:r>
                        <a:rPr lang="en-ZA" sz="1600" b="0" dirty="0" smtClean="0">
                          <a:solidFill>
                            <a:schemeClr val="tx1"/>
                          </a:solidFill>
                          <a:latin typeface="+mn-lt"/>
                        </a:rPr>
                        <a:t>Awarding of the bursaries is at the discretion of universities depending on the cost of their courses and the number of language-related modules that are being registered for. Some universities have a cheaper fee structure than others hence the additional 158 students supported.</a:t>
                      </a:r>
                    </a:p>
                    <a:p>
                      <a:pPr algn="just">
                        <a:lnSpc>
                          <a:spcPct val="100000"/>
                        </a:lnSpc>
                      </a:pPr>
                      <a:endParaRPr lang="en-ZA" sz="1600" b="0" dirty="0" smtClean="0">
                        <a:solidFill>
                          <a:schemeClr val="tx1"/>
                        </a:solidFill>
                        <a:latin typeface="+mn-lt"/>
                      </a:endParaRPr>
                    </a:p>
                  </a:txBody>
                  <a:tcPr/>
                </a:tc>
                <a:extLst>
                  <a:ext uri="{0D108BD9-81ED-4DB2-BD59-A6C34878D82A}">
                    <a16:rowId xmlns:a16="http://schemas.microsoft.com/office/drawing/2014/main" xmlns="" val="811883668"/>
                  </a:ext>
                </a:extLst>
              </a:tr>
              <a:tr h="1896778">
                <a:tc>
                  <a:txBody>
                    <a:bodyPr/>
                    <a:lstStyle/>
                    <a:p>
                      <a:pPr algn="just">
                        <a:lnSpc>
                          <a:spcPct val="100000"/>
                        </a:lnSpc>
                      </a:pPr>
                      <a:r>
                        <a:rPr lang="en-GB" sz="1600" kern="1200" dirty="0" smtClean="0">
                          <a:solidFill>
                            <a:schemeClr val="dk1"/>
                          </a:solidFill>
                          <a:effectLst/>
                          <a:latin typeface="+mn-lt"/>
                          <a:ea typeface="+mn-ea"/>
                          <a:cs typeface="+mn-cs"/>
                        </a:rPr>
                        <a:t>No. of artists placed in schools</a:t>
                      </a:r>
                      <a:endParaRPr lang="en-ZA" sz="1600" b="0" i="0" u="none" strike="noStrike" baseline="0" dirty="0" smtClean="0">
                        <a:latin typeface="+mn-lt"/>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400" kern="1200" dirty="0" smtClean="0">
                          <a:solidFill>
                            <a:schemeClr val="dk1"/>
                          </a:solidFill>
                          <a:effectLst/>
                          <a:latin typeface="+mn-lt"/>
                          <a:ea typeface="Times New Roman"/>
                          <a:cs typeface="+mn-cs"/>
                        </a:rPr>
                        <a:t>360</a:t>
                      </a:r>
                    </a:p>
                  </a:txBody>
                  <a:tcPr marL="68580" marR="68580" marT="0" marB="0"/>
                </a:tc>
                <a:tc>
                  <a:txBody>
                    <a:bodyPr/>
                    <a:lstStyle/>
                    <a:p>
                      <a:pPr algn="just">
                        <a:lnSpc>
                          <a:spcPct val="100000"/>
                        </a:lnSpc>
                        <a:spcAft>
                          <a:spcPts val="0"/>
                        </a:spcAft>
                      </a:pPr>
                      <a:r>
                        <a:rPr lang="en-ZA" sz="1600" dirty="0" smtClean="0">
                          <a:effectLst/>
                          <a:latin typeface="+mn-lt"/>
                          <a:ea typeface="Times New Roman"/>
                        </a:rPr>
                        <a:t>382 artists were placed in schools</a:t>
                      </a:r>
                    </a:p>
                    <a:p>
                      <a:pPr algn="just">
                        <a:lnSpc>
                          <a:spcPct val="100000"/>
                        </a:lnSpc>
                        <a:spcAft>
                          <a:spcPts val="0"/>
                        </a:spcAft>
                      </a:pPr>
                      <a:r>
                        <a:rPr lang="en-ZA" sz="1600" dirty="0" smtClean="0">
                          <a:effectLst/>
                          <a:latin typeface="+mn-lt"/>
                          <a:ea typeface="Times New Roman"/>
                        </a:rPr>
                        <a:t> </a:t>
                      </a:r>
                      <a:endParaRPr lang="en-GB" sz="1600" dirty="0">
                        <a:effectLst/>
                        <a:latin typeface="+mn-lt"/>
                        <a:ea typeface="Times New Roman"/>
                      </a:endParaRPr>
                    </a:p>
                  </a:txBody>
                  <a:tcPr marL="68580" marR="68580" marT="0" marB="0">
                    <a:solidFill>
                      <a:srgbClr val="00CC00"/>
                    </a:solidFill>
                  </a:tcPr>
                </a:tc>
                <a:tc>
                  <a:txBody>
                    <a:bodyPr/>
                    <a:lstStyle/>
                    <a:p>
                      <a:pPr algn="just">
                        <a:lnSpc>
                          <a:spcPct val="100000"/>
                        </a:lnSpc>
                      </a:pPr>
                      <a:r>
                        <a:rPr lang="en-ZA" sz="1600" b="0" dirty="0" smtClean="0">
                          <a:solidFill>
                            <a:schemeClr val="tx1"/>
                          </a:solidFill>
                          <a:latin typeface="+mn-lt"/>
                        </a:rPr>
                        <a:t>More artists were placed in schools than anticipated. The Eastern Cape placed more artists due to a partnership with Lovedale College where they placed some of the creative arts interns into the programme.</a:t>
                      </a:r>
                      <a:endParaRPr lang="en-ZA" sz="1600" b="0" dirty="0">
                        <a:solidFill>
                          <a:schemeClr val="tx1"/>
                        </a:solidFill>
                        <a:latin typeface="+mn-lt"/>
                      </a:endParaRPr>
                    </a:p>
                  </a:txBody>
                  <a:tcPr/>
                </a:tc>
                <a:extLst>
                  <a:ext uri="{0D108BD9-81ED-4DB2-BD59-A6C34878D82A}">
                    <a16:rowId xmlns:a16="http://schemas.microsoft.com/office/drawing/2014/main" xmlns="" val="3068382915"/>
                  </a:ext>
                </a:extLst>
              </a:tr>
            </a:tbl>
          </a:graphicData>
        </a:graphic>
      </p:graphicFrame>
      <p:sp>
        <p:nvSpPr>
          <p:cNvPr id="4" name="Slide Number Placeholder 1"/>
          <p:cNvSpPr>
            <a:spLocks noGrp="1"/>
          </p:cNvSpPr>
          <p:nvPr>
            <p:ph type="sldNum" sz="quarter" idx="4"/>
          </p:nvPr>
        </p:nvSpPr>
        <p:spPr>
          <a:xfrm>
            <a:off x="8283752" y="6309320"/>
            <a:ext cx="609600" cy="365125"/>
          </a:xfrm>
        </p:spPr>
        <p:txBody>
          <a:bodyPr/>
          <a:lstStyle/>
          <a:p>
            <a:r>
              <a:rPr lang="en-ZA" sz="1400" b="1" dirty="0" smtClean="0">
                <a:solidFill>
                  <a:schemeClr val="tx1"/>
                </a:solidFill>
              </a:rPr>
              <a:t>20</a:t>
            </a:r>
          </a:p>
        </p:txBody>
      </p:sp>
    </p:spTree>
    <p:extLst>
      <p:ext uri="{BB962C8B-B14F-4D97-AF65-F5344CB8AC3E}">
        <p14:creationId xmlns:p14="http://schemas.microsoft.com/office/powerpoint/2010/main" xmlns="" val="80441825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710952"/>
          </a:xfrm>
        </p:spPr>
        <p:txBody>
          <a:bodyPr>
            <a:noAutofit/>
          </a:bodyPr>
          <a:lstStyle/>
          <a:p>
            <a:pPr algn="ctr"/>
            <a:r>
              <a:rPr lang="en-US" sz="2400" dirty="0" smtClean="0">
                <a:ea typeface="MS PGothic" pitchFamily="34" charset="-128"/>
                <a:cs typeface="Arial" pitchFamily="34" charset="0"/>
              </a:rPr>
              <a:t>ARTS </a:t>
            </a:r>
            <a:r>
              <a:rPr lang="en-US" sz="2400" dirty="0">
                <a:ea typeface="MS PGothic" pitchFamily="34" charset="-128"/>
                <a:cs typeface="Arial" pitchFamily="34" charset="0"/>
              </a:rPr>
              <a:t>AND CULTURE PROMOTION AND DEVELOPMENT</a:t>
            </a:r>
            <a:endParaRPr lang="en-ZA" sz="2400" dirty="0">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573056072"/>
              </p:ext>
            </p:extLst>
          </p:nvPr>
        </p:nvGraphicFramePr>
        <p:xfrm>
          <a:off x="107504" y="1556792"/>
          <a:ext cx="8784976" cy="3888432"/>
        </p:xfrm>
        <a:graphic>
          <a:graphicData uri="http://schemas.openxmlformats.org/drawingml/2006/table">
            <a:tbl>
              <a:tblPr firstRow="1" bandRow="1">
                <a:tableStyleId>{5C22544A-7EE6-4342-B048-85BDC9FD1C3A}</a:tableStyleId>
              </a:tblPr>
              <a:tblGrid>
                <a:gridCol w="1983704">
                  <a:extLst>
                    <a:ext uri="{9D8B030D-6E8A-4147-A177-3AD203B41FA5}">
                      <a16:colId xmlns:a16="http://schemas.microsoft.com/office/drawing/2014/main" xmlns="" val="20000"/>
                    </a:ext>
                  </a:extLst>
                </a:gridCol>
                <a:gridCol w="1416932">
                  <a:extLst>
                    <a:ext uri="{9D8B030D-6E8A-4147-A177-3AD203B41FA5}">
                      <a16:colId xmlns:a16="http://schemas.microsoft.com/office/drawing/2014/main" xmlns="" val="20001"/>
                    </a:ext>
                  </a:extLst>
                </a:gridCol>
                <a:gridCol w="2054551">
                  <a:extLst>
                    <a:ext uri="{9D8B030D-6E8A-4147-A177-3AD203B41FA5}">
                      <a16:colId xmlns:a16="http://schemas.microsoft.com/office/drawing/2014/main" xmlns="" val="20002"/>
                    </a:ext>
                  </a:extLst>
                </a:gridCol>
                <a:gridCol w="3329789">
                  <a:extLst>
                    <a:ext uri="{9D8B030D-6E8A-4147-A177-3AD203B41FA5}">
                      <a16:colId xmlns:a16="http://schemas.microsoft.com/office/drawing/2014/main" xmlns="" val="20003"/>
                    </a:ext>
                  </a:extLst>
                </a:gridCol>
              </a:tblGrid>
              <a:tr h="969154">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PERFORMANCE INDICATOR</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2019/20 ANNUAL TARGET </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smtClean="0">
                          <a:ln>
                            <a:noFill/>
                          </a:ln>
                          <a:solidFill>
                            <a:schemeClr val="bg1"/>
                          </a:solidFill>
                          <a:effectLst/>
                          <a:latin typeface="+mn-lt"/>
                          <a:ea typeface="+mn-ea"/>
                          <a:cs typeface="+mn-cs"/>
                        </a:rPr>
                        <a:t>ACTUAL ACHIEVEMENT AS AT 31 MARCH 2020</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rPr>
                        <a:t>DEVIATION FROM PLANNED TARGET</a:t>
                      </a:r>
                    </a:p>
                  </a:txBody>
                  <a:tcPr marL="91433" marR="91433" marT="44547" marB="44547" horzOverflow="overflow"/>
                </a:tc>
                <a:extLst>
                  <a:ext uri="{0D108BD9-81ED-4DB2-BD59-A6C34878D82A}">
                    <a16:rowId xmlns:a16="http://schemas.microsoft.com/office/drawing/2014/main" xmlns="" val="10000"/>
                  </a:ext>
                </a:extLst>
              </a:tr>
              <a:tr h="2919278">
                <a:tc>
                  <a:txBody>
                    <a:bodyPr/>
                    <a:lstStyle/>
                    <a:p>
                      <a:pPr algn="just">
                        <a:lnSpc>
                          <a:spcPct val="100000"/>
                        </a:lnSpc>
                      </a:pPr>
                      <a:r>
                        <a:rPr lang="en-ZA" sz="1500" kern="1200" dirty="0" smtClean="0">
                          <a:solidFill>
                            <a:schemeClr val="dk1"/>
                          </a:solidFill>
                          <a:latin typeface="+mn-lt"/>
                          <a:ea typeface="+mn-ea"/>
                          <a:cs typeface="+mn-cs"/>
                        </a:rPr>
                        <a:t>No. of reports</a:t>
                      </a:r>
                    </a:p>
                    <a:p>
                      <a:pPr marL="0" marR="0" lvl="0" indent="0" algn="just" defTabSz="914400" rtl="0" eaLnBrk="1" fontAlgn="auto" latinLnBrk="0" hangingPunct="1">
                        <a:lnSpc>
                          <a:spcPct val="100000"/>
                        </a:lnSpc>
                        <a:spcBef>
                          <a:spcPts val="0"/>
                        </a:spcBef>
                        <a:spcAft>
                          <a:spcPts val="0"/>
                        </a:spcAft>
                        <a:buClrTx/>
                        <a:buSzTx/>
                        <a:buFontTx/>
                        <a:buNone/>
                        <a:tabLst/>
                        <a:defRPr/>
                      </a:pPr>
                      <a:r>
                        <a:rPr lang="en-ZA" sz="1500" kern="1200" dirty="0" smtClean="0">
                          <a:solidFill>
                            <a:schemeClr val="dk1"/>
                          </a:solidFill>
                          <a:latin typeface="+mn-lt"/>
                          <a:ea typeface="+mn-ea"/>
                          <a:cs typeface="+mn-cs"/>
                        </a:rPr>
                        <a:t>produced by</a:t>
                      </a:r>
                      <a:r>
                        <a:rPr lang="en-ZA" sz="1500" kern="1200" baseline="0" dirty="0" smtClean="0">
                          <a:solidFill>
                            <a:schemeClr val="dk1"/>
                          </a:solidFill>
                          <a:latin typeface="+mn-lt"/>
                          <a:ea typeface="+mn-ea"/>
                          <a:cs typeface="+mn-cs"/>
                        </a:rPr>
                        <a:t> </a:t>
                      </a:r>
                      <a:r>
                        <a:rPr lang="en-ZA" sz="1500" baseline="0" dirty="0" smtClean="0">
                          <a:latin typeface="+mn-lt"/>
                        </a:rPr>
                        <a:t>South African Cultural Observatory (SACO)</a:t>
                      </a:r>
                      <a:endParaRPr lang="en-ZA" sz="1500" dirty="0" smtClean="0">
                        <a:latin typeface="+mn-lt"/>
                      </a:endParaRPr>
                    </a:p>
                    <a:p>
                      <a:pPr algn="just">
                        <a:lnSpc>
                          <a:spcPct val="100000"/>
                        </a:lnSpc>
                      </a:pPr>
                      <a:endParaRPr lang="en-ZA" sz="1500" kern="1200" dirty="0" smtClean="0">
                        <a:solidFill>
                          <a:schemeClr val="dk1"/>
                        </a:solidFill>
                        <a:latin typeface="+mn-lt"/>
                        <a:ea typeface="+mn-ea"/>
                        <a:cs typeface="+mn-cs"/>
                      </a:endParaRPr>
                    </a:p>
                  </a:txBody>
                  <a:tcPr marL="68580" marR="68580" marT="0" marB="0"/>
                </a:tc>
                <a:tc>
                  <a:txBody>
                    <a:bodyPr/>
                    <a:lstStyle/>
                    <a:p>
                      <a:pPr algn="just">
                        <a:lnSpc>
                          <a:spcPct val="100000"/>
                        </a:lnSpc>
                      </a:pPr>
                      <a:r>
                        <a:rPr lang="en-ZA" sz="1500" dirty="0" smtClean="0">
                          <a:latin typeface="+mn-lt"/>
                        </a:rPr>
                        <a:t>36</a:t>
                      </a:r>
                      <a:endParaRPr lang="en-ZA" sz="1500" dirty="0">
                        <a:latin typeface="+mn-lt"/>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tab pos="179388" algn="l"/>
                        </a:tabLst>
                        <a:defRPr/>
                      </a:pPr>
                      <a:r>
                        <a:rPr lang="en-ZA" sz="1500" dirty="0" smtClean="0">
                          <a:latin typeface="+mn-lt"/>
                        </a:rPr>
                        <a:t>37 reports</a:t>
                      </a:r>
                      <a:r>
                        <a:rPr lang="en-ZA" sz="1500" baseline="0" dirty="0" smtClean="0">
                          <a:latin typeface="+mn-lt"/>
                        </a:rPr>
                        <a:t> were produced by South African Cultural Observatory (SACO)</a:t>
                      </a:r>
                      <a:endParaRPr lang="en-ZA" sz="1500" dirty="0" smtClean="0">
                        <a:latin typeface="+mn-lt"/>
                      </a:endParaRPr>
                    </a:p>
                  </a:txBody>
                  <a:tcPr>
                    <a:solidFill>
                      <a:srgbClr val="00CC00"/>
                    </a:solidFill>
                  </a:tcPr>
                </a:tc>
                <a:tc>
                  <a:txBody>
                    <a:bodyPr/>
                    <a:lstStyle/>
                    <a:p>
                      <a:pPr algn="just">
                        <a:lnSpc>
                          <a:spcPct val="100000"/>
                        </a:lnSpc>
                      </a:pPr>
                      <a:r>
                        <a:rPr lang="en-ZA" sz="1500" b="0" dirty="0" smtClean="0">
                          <a:solidFill>
                            <a:schemeClr val="tx1"/>
                          </a:solidFill>
                          <a:latin typeface="+mn-lt"/>
                        </a:rPr>
                        <a:t>One extra report was produced: the Country Report for Sweden was completed earlier than originally anticipated. It had been initiated in light of South Africa strengthening its relationship with Sweden through a partnership with the Gothenburg Book Fair and a Cultural Agreement that is in the offing. </a:t>
                      </a:r>
                    </a:p>
                    <a:p>
                      <a:pPr algn="just">
                        <a:lnSpc>
                          <a:spcPct val="100000"/>
                        </a:lnSpc>
                      </a:pPr>
                      <a:endParaRPr lang="en-ZA" sz="1500" b="0" dirty="0" smtClean="0">
                        <a:solidFill>
                          <a:schemeClr val="tx1"/>
                        </a:solidFill>
                        <a:latin typeface="+mn-lt"/>
                      </a:endParaRPr>
                    </a:p>
                  </a:txBody>
                  <a:tcPr/>
                </a:tc>
                <a:extLst>
                  <a:ext uri="{0D108BD9-81ED-4DB2-BD59-A6C34878D82A}">
                    <a16:rowId xmlns:a16="http://schemas.microsoft.com/office/drawing/2014/main" xmlns="" val="811883668"/>
                  </a:ext>
                </a:extLst>
              </a:tr>
            </a:tbl>
          </a:graphicData>
        </a:graphic>
      </p:graphicFrame>
      <p:sp>
        <p:nvSpPr>
          <p:cNvPr id="4"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21</a:t>
            </a:r>
          </a:p>
        </p:txBody>
      </p:sp>
    </p:spTree>
    <p:extLst>
      <p:ext uri="{BB962C8B-B14F-4D97-AF65-F5344CB8AC3E}">
        <p14:creationId xmlns:p14="http://schemas.microsoft.com/office/powerpoint/2010/main" xmlns="" val="289100245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928992" cy="710952"/>
          </a:xfrm>
        </p:spPr>
        <p:txBody>
          <a:bodyPr>
            <a:noAutofit/>
          </a:bodyPr>
          <a:lstStyle/>
          <a:p>
            <a:pPr algn="ctr"/>
            <a:r>
              <a:rPr lang="en-US" dirty="0">
                <a:latin typeface="+mj-lt"/>
                <a:ea typeface="MS PGothic" pitchFamily="34" charset="-128"/>
                <a:cs typeface="Arial" pitchFamily="34" charset="0"/>
              </a:rPr>
              <a:t>HERITAGE PRESERVATION AND PROMOTION </a:t>
            </a:r>
            <a:endParaRPr lang="en-ZA" dirty="0">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661067347"/>
              </p:ext>
            </p:extLst>
          </p:nvPr>
        </p:nvGraphicFramePr>
        <p:xfrm>
          <a:off x="251520" y="1556792"/>
          <a:ext cx="8673030" cy="4150960"/>
        </p:xfrm>
        <a:graphic>
          <a:graphicData uri="http://schemas.openxmlformats.org/drawingml/2006/table">
            <a:tbl>
              <a:tblPr firstRow="1" bandRow="1">
                <a:tableStyleId>{5C22544A-7EE6-4342-B048-85BDC9FD1C3A}</a:tableStyleId>
              </a:tblPr>
              <a:tblGrid>
                <a:gridCol w="2255977">
                  <a:extLst>
                    <a:ext uri="{9D8B030D-6E8A-4147-A177-3AD203B41FA5}">
                      <a16:colId xmlns:a16="http://schemas.microsoft.com/office/drawing/2014/main" xmlns="" val="20000"/>
                    </a:ext>
                  </a:extLst>
                </a:gridCol>
                <a:gridCol w="1920487">
                  <a:extLst>
                    <a:ext uri="{9D8B030D-6E8A-4147-A177-3AD203B41FA5}">
                      <a16:colId xmlns:a16="http://schemas.microsoft.com/office/drawing/2014/main" xmlns="" val="20001"/>
                    </a:ext>
                  </a:extLst>
                </a:gridCol>
                <a:gridCol w="2664296">
                  <a:extLst>
                    <a:ext uri="{9D8B030D-6E8A-4147-A177-3AD203B41FA5}">
                      <a16:colId xmlns:a16="http://schemas.microsoft.com/office/drawing/2014/main" xmlns="" val="20002"/>
                    </a:ext>
                  </a:extLst>
                </a:gridCol>
                <a:gridCol w="1832270">
                  <a:extLst>
                    <a:ext uri="{9D8B030D-6E8A-4147-A177-3AD203B41FA5}">
                      <a16:colId xmlns:a16="http://schemas.microsoft.com/office/drawing/2014/main" xmlns="" val="20003"/>
                    </a:ext>
                  </a:extLst>
                </a:gridCol>
              </a:tblGrid>
              <a:tr h="629194">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PERFORMANCE INDICATOR</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2019/20 ANNUAL TARGET </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smtClean="0">
                          <a:ln>
                            <a:noFill/>
                          </a:ln>
                          <a:solidFill>
                            <a:schemeClr val="bg1"/>
                          </a:solidFill>
                          <a:effectLst/>
                          <a:latin typeface="+mn-lt"/>
                          <a:ea typeface="+mn-ea"/>
                          <a:cs typeface="+mn-cs"/>
                        </a:rPr>
                        <a:t>ACTUAL ACHIEVEMENT AS AT</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smtClean="0">
                          <a:ln>
                            <a:noFill/>
                          </a:ln>
                          <a:solidFill>
                            <a:schemeClr val="bg1"/>
                          </a:solidFill>
                          <a:effectLst/>
                          <a:latin typeface="+mn-lt"/>
                          <a:ea typeface="+mn-ea"/>
                          <a:cs typeface="+mn-cs"/>
                        </a:rPr>
                        <a:t> 31 MARCH 2020</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rPr>
                        <a:t>DEVIATION FROM PLANNED TARGET</a:t>
                      </a:r>
                    </a:p>
                  </a:txBody>
                  <a:tcPr marL="91433" marR="91433" marT="44547" marB="44547" horzOverflow="overflow"/>
                </a:tc>
                <a:extLst>
                  <a:ext uri="{0D108BD9-81ED-4DB2-BD59-A6C34878D82A}">
                    <a16:rowId xmlns:a16="http://schemas.microsoft.com/office/drawing/2014/main" xmlns="" val="10000"/>
                  </a:ext>
                </a:extLst>
              </a:tr>
              <a:tr h="999054">
                <a:tc>
                  <a:txBody>
                    <a:bodyPr/>
                    <a:lstStyle/>
                    <a:p>
                      <a:pPr algn="just">
                        <a:lnSpc>
                          <a:spcPct val="100000"/>
                        </a:lnSpc>
                      </a:pPr>
                      <a:r>
                        <a:rPr lang="en-GB" sz="1500" kern="1200" dirty="0" smtClean="0">
                          <a:solidFill>
                            <a:schemeClr val="dk1"/>
                          </a:solidFill>
                          <a:effectLst/>
                          <a:latin typeface="+mn-lt"/>
                          <a:ea typeface="+mn-ea"/>
                          <a:cs typeface="+mn-cs"/>
                        </a:rPr>
                        <a:t>No. of Gazette notices on standardisation of geographical names published</a:t>
                      </a:r>
                      <a:endParaRPr lang="en-ZA" sz="1500" dirty="0" smtClean="0">
                        <a:latin typeface="+mn-lt"/>
                      </a:endParaRPr>
                    </a:p>
                  </a:txBody>
                  <a:tcPr/>
                </a:tc>
                <a:tc>
                  <a:txBody>
                    <a:bodyPr/>
                    <a:lstStyle/>
                    <a:p>
                      <a:pPr algn="just">
                        <a:lnSpc>
                          <a:spcPct val="100000"/>
                        </a:lnSpc>
                        <a:spcAft>
                          <a:spcPts val="0"/>
                        </a:spcAft>
                      </a:pPr>
                      <a:r>
                        <a:rPr lang="en-GB" sz="1500" dirty="0">
                          <a:effectLst/>
                          <a:latin typeface="+mn-lt"/>
                          <a:ea typeface="Times New Roman"/>
                        </a:rPr>
                        <a:t>3</a:t>
                      </a:r>
                    </a:p>
                  </a:txBody>
                  <a:tcPr marL="68580" marR="68580" marT="0" marB="0"/>
                </a:tc>
                <a:tc>
                  <a:txBody>
                    <a:bodyPr/>
                    <a:lstStyle/>
                    <a:p>
                      <a:pPr algn="just">
                        <a:lnSpc>
                          <a:spcPct val="100000"/>
                        </a:lnSpc>
                        <a:spcAft>
                          <a:spcPts val="0"/>
                        </a:spcAft>
                      </a:pPr>
                      <a:r>
                        <a:rPr lang="en-ZA" sz="1500" dirty="0" smtClean="0">
                          <a:effectLst/>
                          <a:latin typeface="+mn-lt"/>
                          <a:ea typeface="Times New Roman"/>
                        </a:rPr>
                        <a:t>3 gazette notices on the standardization of geographical names were published</a:t>
                      </a:r>
                      <a:endParaRPr lang="en-GB" sz="1500" dirty="0">
                        <a:effectLst/>
                        <a:latin typeface="+mn-lt"/>
                        <a:ea typeface="Times New Roman"/>
                      </a:endParaRPr>
                    </a:p>
                  </a:txBody>
                  <a:tcPr marL="68580" marR="68580" marT="0" marB="0">
                    <a:solidFill>
                      <a:srgbClr val="00CC00"/>
                    </a:solidFill>
                  </a:tcPr>
                </a:tc>
                <a:tc>
                  <a:txBody>
                    <a:bodyPr/>
                    <a:lstStyle/>
                    <a:p>
                      <a:pPr algn="just">
                        <a:lnSpc>
                          <a:spcPct val="100000"/>
                        </a:lnSpc>
                      </a:pPr>
                      <a:r>
                        <a:rPr lang="en-ZA" sz="1500" b="0" dirty="0" smtClean="0">
                          <a:solidFill>
                            <a:schemeClr val="tx1"/>
                          </a:solidFill>
                          <a:latin typeface="+mn-lt"/>
                        </a:rPr>
                        <a:t>-</a:t>
                      </a:r>
                    </a:p>
                  </a:txBody>
                  <a:tcPr/>
                </a:tc>
                <a:extLst>
                  <a:ext uri="{0D108BD9-81ED-4DB2-BD59-A6C34878D82A}">
                    <a16:rowId xmlns:a16="http://schemas.microsoft.com/office/drawing/2014/main" xmlns="" val="10003"/>
                  </a:ext>
                </a:extLst>
              </a:tr>
              <a:tr h="824286">
                <a:tc>
                  <a:txBody>
                    <a:bodyPr/>
                    <a:lstStyle/>
                    <a:p>
                      <a:pPr algn="just">
                        <a:lnSpc>
                          <a:spcPct val="100000"/>
                        </a:lnSpc>
                      </a:pPr>
                      <a:r>
                        <a:rPr lang="en-ZA" sz="1500" dirty="0" smtClean="0">
                          <a:latin typeface="+mn-lt"/>
                        </a:rPr>
                        <a:t>No. of books</a:t>
                      </a:r>
                    </a:p>
                    <a:p>
                      <a:pPr algn="just">
                        <a:lnSpc>
                          <a:spcPct val="100000"/>
                        </a:lnSpc>
                      </a:pPr>
                      <a:r>
                        <a:rPr lang="en-ZA" sz="1500" dirty="0" smtClean="0">
                          <a:latin typeface="+mn-lt"/>
                        </a:rPr>
                        <a:t>profiling</a:t>
                      </a:r>
                      <a:r>
                        <a:rPr lang="en-ZA" sz="1500" baseline="0" dirty="0" smtClean="0">
                          <a:latin typeface="+mn-lt"/>
                        </a:rPr>
                        <a:t> L</a:t>
                      </a:r>
                      <a:r>
                        <a:rPr lang="en-ZA" sz="1500" dirty="0" smtClean="0">
                          <a:latin typeface="+mn-lt"/>
                        </a:rPr>
                        <a:t>iving Human</a:t>
                      </a:r>
                    </a:p>
                    <a:p>
                      <a:pPr algn="just">
                        <a:lnSpc>
                          <a:spcPct val="100000"/>
                        </a:lnSpc>
                      </a:pPr>
                      <a:r>
                        <a:rPr lang="en-ZA" sz="1500" dirty="0" smtClean="0">
                          <a:latin typeface="+mn-lt"/>
                        </a:rPr>
                        <a:t>Treasures</a:t>
                      </a:r>
                      <a:r>
                        <a:rPr lang="en-ZA" sz="1500" baseline="0" dirty="0" smtClean="0">
                          <a:latin typeface="+mn-lt"/>
                        </a:rPr>
                        <a:t> </a:t>
                      </a:r>
                      <a:r>
                        <a:rPr lang="en-ZA" sz="1500" dirty="0" smtClean="0">
                          <a:latin typeface="+mn-lt"/>
                        </a:rPr>
                        <a:t>published</a:t>
                      </a:r>
                    </a:p>
                  </a:txBody>
                  <a:tcPr/>
                </a:tc>
                <a:tc>
                  <a:txBody>
                    <a:bodyPr/>
                    <a:lstStyle/>
                    <a:p>
                      <a:pPr algn="just">
                        <a:lnSpc>
                          <a:spcPct val="100000"/>
                        </a:lnSpc>
                        <a:spcAft>
                          <a:spcPts val="0"/>
                        </a:spcAft>
                      </a:pPr>
                      <a:r>
                        <a:rPr lang="en-GB" sz="1500" dirty="0" smtClean="0">
                          <a:effectLst/>
                          <a:latin typeface="+mn-lt"/>
                          <a:ea typeface="Times New Roman"/>
                        </a:rPr>
                        <a:t>2</a:t>
                      </a:r>
                      <a:endParaRPr lang="en-GB" sz="1500" dirty="0">
                        <a:effectLst/>
                        <a:latin typeface="+mn-lt"/>
                        <a:ea typeface="Times New Roman"/>
                      </a:endParaRPr>
                    </a:p>
                  </a:txBody>
                  <a:tcPr marL="68580" marR="68580" marT="0" marB="0"/>
                </a:tc>
                <a:tc>
                  <a:txBody>
                    <a:bodyPr/>
                    <a:lstStyle/>
                    <a:p>
                      <a:pPr algn="just">
                        <a:lnSpc>
                          <a:spcPct val="100000"/>
                        </a:lnSpc>
                        <a:spcAft>
                          <a:spcPts val="0"/>
                        </a:spcAft>
                      </a:pPr>
                      <a:r>
                        <a:rPr lang="en-ZA" sz="1500" dirty="0" smtClean="0">
                          <a:solidFill>
                            <a:srgbClr val="000000"/>
                          </a:solidFill>
                          <a:effectLst/>
                          <a:latin typeface="+mn-lt"/>
                          <a:ea typeface="Times New Roman"/>
                        </a:rPr>
                        <a:t>2 books profiling Living Human Treasures were published (Dr Mahlangu &amp; Mama </a:t>
                      </a:r>
                      <a:r>
                        <a:rPr lang="en-ZA" sz="1500" dirty="0" err="1" smtClean="0">
                          <a:solidFill>
                            <a:srgbClr val="000000"/>
                          </a:solidFill>
                          <a:effectLst/>
                          <a:latin typeface="+mn-lt"/>
                          <a:ea typeface="Times New Roman"/>
                        </a:rPr>
                        <a:t>Mabasa</a:t>
                      </a:r>
                      <a:r>
                        <a:rPr lang="en-ZA" sz="1500" dirty="0" smtClean="0">
                          <a:solidFill>
                            <a:srgbClr val="000000"/>
                          </a:solidFill>
                          <a:effectLst/>
                          <a:latin typeface="+mn-lt"/>
                          <a:ea typeface="Times New Roman"/>
                        </a:rPr>
                        <a:t>)</a:t>
                      </a:r>
                    </a:p>
                  </a:txBody>
                  <a:tcPr marL="68580" marR="68580" marT="0" marB="0">
                    <a:solidFill>
                      <a:srgbClr val="00CC00"/>
                    </a:solidFill>
                  </a:tcPr>
                </a:tc>
                <a:tc>
                  <a:txBody>
                    <a:bodyPr/>
                    <a:lstStyle/>
                    <a:p>
                      <a:pPr algn="just">
                        <a:lnSpc>
                          <a:spcPct val="100000"/>
                        </a:lnSpc>
                      </a:pPr>
                      <a:r>
                        <a:rPr lang="en-ZA" sz="1500" b="0" dirty="0" smtClean="0">
                          <a:latin typeface="+mn-lt"/>
                        </a:rPr>
                        <a:t>-</a:t>
                      </a:r>
                    </a:p>
                  </a:txBody>
                  <a:tcPr/>
                </a:tc>
                <a:extLst>
                  <a:ext uri="{0D108BD9-81ED-4DB2-BD59-A6C34878D82A}">
                    <a16:rowId xmlns:a16="http://schemas.microsoft.com/office/drawing/2014/main" xmlns="" val="896397998"/>
                  </a:ext>
                </a:extLst>
              </a:tr>
              <a:tr h="1684120">
                <a:tc>
                  <a:txBody>
                    <a:bodyPr/>
                    <a:lstStyle/>
                    <a:p>
                      <a:pPr algn="just">
                        <a:lnSpc>
                          <a:spcPct val="100000"/>
                        </a:lnSpc>
                      </a:pPr>
                      <a:r>
                        <a:rPr lang="en-ZA" sz="1500" dirty="0" smtClean="0">
                          <a:latin typeface="+mn-lt"/>
                        </a:rPr>
                        <a:t>Draft feasibility study report</a:t>
                      </a:r>
                    </a:p>
                    <a:p>
                      <a:pPr algn="just">
                        <a:lnSpc>
                          <a:spcPct val="100000"/>
                        </a:lnSpc>
                      </a:pPr>
                      <a:r>
                        <a:rPr lang="en-ZA" sz="1500" dirty="0" smtClean="0">
                          <a:latin typeface="+mn-lt"/>
                        </a:rPr>
                        <a:t>on Resistance and Liberation</a:t>
                      </a:r>
                    </a:p>
                    <a:p>
                      <a:pPr algn="just">
                        <a:lnSpc>
                          <a:spcPct val="100000"/>
                        </a:lnSpc>
                      </a:pPr>
                      <a:r>
                        <a:rPr lang="en-ZA" sz="1500" dirty="0" smtClean="0">
                          <a:latin typeface="+mn-lt"/>
                        </a:rPr>
                        <a:t>Movements Museum</a:t>
                      </a:r>
                    </a:p>
                    <a:p>
                      <a:pPr algn="just">
                        <a:lnSpc>
                          <a:spcPct val="100000"/>
                        </a:lnSpc>
                      </a:pPr>
                      <a:r>
                        <a:rPr lang="en-ZA" sz="1500" dirty="0" smtClean="0">
                          <a:latin typeface="+mn-lt"/>
                        </a:rPr>
                        <a:t>completed</a:t>
                      </a:r>
                    </a:p>
                    <a:p>
                      <a:pPr algn="just">
                        <a:lnSpc>
                          <a:spcPct val="100000"/>
                        </a:lnSpc>
                      </a:pPr>
                      <a:endParaRPr lang="en-ZA" sz="1500" dirty="0">
                        <a:latin typeface="+mn-lt"/>
                      </a:endParaRPr>
                    </a:p>
                  </a:txBody>
                  <a:tcPr/>
                </a:tc>
                <a:tc>
                  <a:txBody>
                    <a:bodyPr/>
                    <a:lstStyle/>
                    <a:p>
                      <a:pPr algn="just">
                        <a:lnSpc>
                          <a:spcPct val="100000"/>
                        </a:lnSpc>
                        <a:spcAft>
                          <a:spcPts val="0"/>
                        </a:spcAft>
                      </a:pPr>
                      <a:r>
                        <a:rPr lang="en-ZA" sz="1500" dirty="0" smtClean="0">
                          <a:effectLst/>
                          <a:latin typeface="+mn-lt"/>
                          <a:ea typeface="Times New Roman"/>
                        </a:rPr>
                        <a:t>Feasibility study report on Resistance and Liberation Movement Museum submitted to Cabinet</a:t>
                      </a:r>
                      <a:endParaRPr lang="en-GB" sz="1500" dirty="0">
                        <a:effectLst/>
                        <a:latin typeface="+mn-lt"/>
                        <a:ea typeface="Times New Roman"/>
                      </a:endParaRPr>
                    </a:p>
                  </a:txBody>
                  <a:tcPr marL="68580" marR="68580" marT="0" marB="0"/>
                </a:tc>
                <a:tc>
                  <a:txBody>
                    <a:bodyPr/>
                    <a:lstStyle/>
                    <a:p>
                      <a:pPr algn="just">
                        <a:lnSpc>
                          <a:spcPct val="100000"/>
                        </a:lnSpc>
                        <a:spcAft>
                          <a:spcPts val="0"/>
                        </a:spcAft>
                      </a:pPr>
                      <a:r>
                        <a:rPr lang="en-ZA" sz="1500" dirty="0" smtClean="0">
                          <a:effectLst/>
                          <a:latin typeface="+mn-lt"/>
                          <a:ea typeface="Times New Roman"/>
                        </a:rPr>
                        <a:t>Feasibility study report on Resistance Liberation Movement Museum was submitted to Cabinet</a:t>
                      </a:r>
                      <a:endParaRPr lang="en-GB" sz="1500" dirty="0">
                        <a:effectLst/>
                        <a:latin typeface="+mn-lt"/>
                        <a:ea typeface="Times New Roman"/>
                      </a:endParaRPr>
                    </a:p>
                  </a:txBody>
                  <a:tcPr marL="68580" marR="68580" marT="0" marB="0">
                    <a:solidFill>
                      <a:srgbClr val="00CC00"/>
                    </a:solidFill>
                  </a:tcPr>
                </a:tc>
                <a:tc>
                  <a:txBody>
                    <a:bodyPr/>
                    <a:lstStyle/>
                    <a:p>
                      <a:pPr algn="just">
                        <a:lnSpc>
                          <a:spcPct val="100000"/>
                        </a:lnSpc>
                      </a:pPr>
                      <a:r>
                        <a:rPr lang="en-ZA" sz="1500" b="0" dirty="0" smtClean="0">
                          <a:latin typeface="+mn-lt"/>
                        </a:rPr>
                        <a:t>-</a:t>
                      </a:r>
                    </a:p>
                  </a:txBody>
                  <a:tcPr/>
                </a:tc>
                <a:extLst>
                  <a:ext uri="{0D108BD9-81ED-4DB2-BD59-A6C34878D82A}">
                    <a16:rowId xmlns:a16="http://schemas.microsoft.com/office/drawing/2014/main" xmlns="" val="1936096816"/>
                  </a:ext>
                </a:extLst>
              </a:tr>
            </a:tbl>
          </a:graphicData>
        </a:graphic>
      </p:graphicFrame>
      <p:sp>
        <p:nvSpPr>
          <p:cNvPr id="4" name="Slide Number Placeholder 1"/>
          <p:cNvSpPr>
            <a:spLocks noGrp="1"/>
          </p:cNvSpPr>
          <p:nvPr>
            <p:ph type="sldNum" sz="quarter" idx="4"/>
          </p:nvPr>
        </p:nvSpPr>
        <p:spPr>
          <a:xfrm>
            <a:off x="8297572" y="6237312"/>
            <a:ext cx="609600" cy="365125"/>
          </a:xfrm>
        </p:spPr>
        <p:txBody>
          <a:bodyPr/>
          <a:lstStyle/>
          <a:p>
            <a:r>
              <a:rPr lang="en-ZA" sz="1400" b="1" dirty="0" smtClean="0">
                <a:solidFill>
                  <a:schemeClr val="tx1"/>
                </a:solidFill>
              </a:rPr>
              <a:t>22</a:t>
            </a:r>
          </a:p>
        </p:txBody>
      </p:sp>
    </p:spTree>
    <p:extLst>
      <p:ext uri="{BB962C8B-B14F-4D97-AF65-F5344CB8AC3E}">
        <p14:creationId xmlns:p14="http://schemas.microsoft.com/office/powerpoint/2010/main" xmlns="" val="59916501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928992" cy="710952"/>
          </a:xfrm>
        </p:spPr>
        <p:txBody>
          <a:bodyPr>
            <a:noAutofit/>
          </a:bodyPr>
          <a:lstStyle/>
          <a:p>
            <a:pPr algn="ctr"/>
            <a:r>
              <a:rPr lang="en-US" dirty="0">
                <a:latin typeface="+mj-lt"/>
                <a:ea typeface="MS PGothic" pitchFamily="34" charset="-128"/>
                <a:cs typeface="Arial" pitchFamily="34" charset="0"/>
              </a:rPr>
              <a:t>HERITAGE PRESERVATION AND PROMOTION </a:t>
            </a:r>
            <a:endParaRPr lang="en-ZA" dirty="0">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742236095"/>
              </p:ext>
            </p:extLst>
          </p:nvPr>
        </p:nvGraphicFramePr>
        <p:xfrm>
          <a:off x="0" y="710952"/>
          <a:ext cx="9144000" cy="5483482"/>
        </p:xfrm>
        <a:graphic>
          <a:graphicData uri="http://schemas.openxmlformats.org/drawingml/2006/table">
            <a:tbl>
              <a:tblPr firstRow="1" bandRow="1">
                <a:tableStyleId>{5C22544A-7EE6-4342-B048-85BDC9FD1C3A}</a:tableStyleId>
              </a:tblPr>
              <a:tblGrid>
                <a:gridCol w="2339752">
                  <a:extLst>
                    <a:ext uri="{9D8B030D-6E8A-4147-A177-3AD203B41FA5}">
                      <a16:colId xmlns:a16="http://schemas.microsoft.com/office/drawing/2014/main" xmlns="" val="20000"/>
                    </a:ext>
                  </a:extLst>
                </a:gridCol>
                <a:gridCol w="1368152">
                  <a:extLst>
                    <a:ext uri="{9D8B030D-6E8A-4147-A177-3AD203B41FA5}">
                      <a16:colId xmlns:a16="http://schemas.microsoft.com/office/drawing/2014/main" xmlns="" val="20001"/>
                    </a:ext>
                  </a:extLst>
                </a:gridCol>
                <a:gridCol w="2520280">
                  <a:extLst>
                    <a:ext uri="{9D8B030D-6E8A-4147-A177-3AD203B41FA5}">
                      <a16:colId xmlns:a16="http://schemas.microsoft.com/office/drawing/2014/main" xmlns="" val="20002"/>
                    </a:ext>
                  </a:extLst>
                </a:gridCol>
                <a:gridCol w="2915816">
                  <a:extLst>
                    <a:ext uri="{9D8B030D-6E8A-4147-A177-3AD203B41FA5}">
                      <a16:colId xmlns:a16="http://schemas.microsoft.com/office/drawing/2014/main" xmlns="" val="20003"/>
                    </a:ext>
                  </a:extLst>
                </a:gridCol>
              </a:tblGrid>
              <a:tr h="79459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PERFORMANCE INDICATOR</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2019/20 ANNUAL TARGET </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smtClean="0">
                          <a:ln>
                            <a:noFill/>
                          </a:ln>
                          <a:solidFill>
                            <a:schemeClr val="bg1"/>
                          </a:solidFill>
                          <a:effectLst/>
                          <a:latin typeface="+mn-lt"/>
                          <a:ea typeface="+mn-ea"/>
                          <a:cs typeface="+mn-cs"/>
                        </a:rPr>
                        <a:t>ACTUAL ACHIEVEMENT AS AT</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smtClean="0">
                          <a:ln>
                            <a:noFill/>
                          </a:ln>
                          <a:solidFill>
                            <a:schemeClr val="bg1"/>
                          </a:solidFill>
                          <a:effectLst/>
                          <a:latin typeface="+mn-lt"/>
                          <a:ea typeface="+mn-ea"/>
                          <a:cs typeface="+mn-cs"/>
                        </a:rPr>
                        <a:t> 31 MARCH 2020</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rPr>
                        <a:t>DEVIATION FROM PLANNED TARGET</a:t>
                      </a:r>
                    </a:p>
                  </a:txBody>
                  <a:tcPr marL="91433" marR="91433" marT="44547" marB="44547" horzOverflow="overflow"/>
                </a:tc>
                <a:extLst>
                  <a:ext uri="{0D108BD9-81ED-4DB2-BD59-A6C34878D82A}">
                    <a16:rowId xmlns:a16="http://schemas.microsoft.com/office/drawing/2014/main" xmlns="" val="10000"/>
                  </a:ext>
                </a:extLst>
              </a:tr>
              <a:tr h="1198402">
                <a:tc>
                  <a:txBody>
                    <a:bodyPr/>
                    <a:lstStyle/>
                    <a:p>
                      <a:pPr algn="just">
                        <a:lnSpc>
                          <a:spcPct val="100000"/>
                        </a:lnSpc>
                      </a:pPr>
                      <a:r>
                        <a:rPr lang="en-ZA" sz="1400" kern="1200" dirty="0" smtClean="0">
                          <a:solidFill>
                            <a:schemeClr val="dk1"/>
                          </a:solidFill>
                          <a:latin typeface="+mn-lt"/>
                          <a:ea typeface="+mn-ea"/>
                          <a:cs typeface="+mn-cs"/>
                        </a:rPr>
                        <a:t>No. of flags installed in schools</a:t>
                      </a:r>
                      <a:endParaRPr lang="en-ZA" sz="1400" kern="1200" dirty="0">
                        <a:solidFill>
                          <a:schemeClr val="dk1"/>
                        </a:solidFill>
                        <a:latin typeface="+mn-lt"/>
                        <a:ea typeface="+mn-ea"/>
                        <a:cs typeface="+mn-cs"/>
                      </a:endParaRPr>
                    </a:p>
                  </a:txBody>
                  <a:tcPr/>
                </a:tc>
                <a:tc>
                  <a:txBody>
                    <a:bodyPr/>
                    <a:lstStyle/>
                    <a:p>
                      <a:pPr algn="just">
                        <a:lnSpc>
                          <a:spcPct val="100000"/>
                        </a:lnSpc>
                        <a:spcAft>
                          <a:spcPts val="0"/>
                        </a:spcAft>
                      </a:pPr>
                      <a:r>
                        <a:rPr lang="en-GB" sz="1400" dirty="0" smtClean="0">
                          <a:effectLst/>
                          <a:latin typeface="+mn-lt"/>
                          <a:ea typeface="Times New Roman"/>
                        </a:rPr>
                        <a:t>1000</a:t>
                      </a:r>
                      <a:endParaRPr lang="en-GB" sz="1400" dirty="0">
                        <a:effectLst/>
                        <a:latin typeface="+mn-lt"/>
                        <a:ea typeface="Times New Roman"/>
                      </a:endParaRPr>
                    </a:p>
                  </a:txBody>
                  <a:tcPr marL="68580" marR="68580" marT="0" marB="0"/>
                </a:tc>
                <a:tc>
                  <a:txBody>
                    <a:bodyPr/>
                    <a:lstStyle/>
                    <a:p>
                      <a:pPr algn="just">
                        <a:lnSpc>
                          <a:spcPct val="100000"/>
                        </a:lnSpc>
                        <a:spcAft>
                          <a:spcPts val="0"/>
                        </a:spcAft>
                      </a:pPr>
                      <a:r>
                        <a:rPr lang="en-ZA" sz="1400" dirty="0" smtClean="0">
                          <a:effectLst/>
                          <a:latin typeface="+mn-lt"/>
                          <a:ea typeface="Times New Roman"/>
                        </a:rPr>
                        <a:t>1004 flags were installed in schools</a:t>
                      </a:r>
                      <a:endParaRPr lang="en-GB" sz="1400" dirty="0">
                        <a:effectLst/>
                        <a:latin typeface="+mn-lt"/>
                        <a:ea typeface="Times New Roman"/>
                      </a:endParaRPr>
                    </a:p>
                  </a:txBody>
                  <a:tcPr marL="68580" marR="68580" marT="0" marB="0">
                    <a:solidFill>
                      <a:srgbClr val="00CC00"/>
                    </a:solidFill>
                  </a:tcPr>
                </a:tc>
                <a:tc>
                  <a:txBody>
                    <a:bodyPr/>
                    <a:lstStyle/>
                    <a:p>
                      <a:pPr algn="just">
                        <a:lnSpc>
                          <a:spcPct val="100000"/>
                        </a:lnSpc>
                      </a:pPr>
                      <a:r>
                        <a:rPr lang="en-ZA" sz="1400" b="0" dirty="0" smtClean="0">
                          <a:latin typeface="+mn-lt"/>
                        </a:rPr>
                        <a:t>Four more schools were reached in</a:t>
                      </a:r>
                      <a:r>
                        <a:rPr lang="en-ZA" sz="1400" b="0" baseline="0" dirty="0" smtClean="0">
                          <a:latin typeface="+mn-lt"/>
                        </a:rPr>
                        <a:t> </a:t>
                      </a:r>
                      <a:r>
                        <a:rPr lang="en-ZA" sz="1400" b="0" dirty="0" smtClean="0">
                          <a:latin typeface="+mn-lt"/>
                        </a:rPr>
                        <a:t>partnership with Gauteng Province and</a:t>
                      </a:r>
                      <a:r>
                        <a:rPr lang="en-ZA" sz="1400" b="0" baseline="0" dirty="0" smtClean="0">
                          <a:latin typeface="+mn-lt"/>
                        </a:rPr>
                        <a:t> additional resources to meet request for more schools to be provided with flags.</a:t>
                      </a:r>
                      <a:endParaRPr lang="en-ZA" sz="1400" b="0" dirty="0" smtClean="0">
                        <a:latin typeface="+mn-lt"/>
                      </a:endParaRPr>
                    </a:p>
                  </a:txBody>
                  <a:tcPr/>
                </a:tc>
                <a:extLst>
                  <a:ext uri="{0D108BD9-81ED-4DB2-BD59-A6C34878D82A}">
                    <a16:rowId xmlns:a16="http://schemas.microsoft.com/office/drawing/2014/main" xmlns="" val="10001"/>
                  </a:ext>
                </a:extLst>
              </a:tr>
              <a:tr h="1419160">
                <a:tc>
                  <a:txBody>
                    <a:bodyPr/>
                    <a:lstStyle/>
                    <a:p>
                      <a:pPr algn="just">
                        <a:lnSpc>
                          <a:spcPct val="100000"/>
                        </a:lnSpc>
                      </a:pPr>
                      <a:r>
                        <a:rPr lang="en-ZA" sz="1400" b="0" i="0" u="none" strike="noStrike" baseline="0" dirty="0" smtClean="0">
                          <a:latin typeface="+mn-lt"/>
                        </a:rPr>
                        <a:t>No. of Heritage Bursaries awarded</a:t>
                      </a:r>
                    </a:p>
                  </a:txBody>
                  <a:tcPr/>
                </a:tc>
                <a:tc>
                  <a:txBody>
                    <a:bodyPr/>
                    <a:lstStyle/>
                    <a:p>
                      <a:pPr algn="just">
                        <a:lnSpc>
                          <a:spcPct val="100000"/>
                        </a:lnSpc>
                        <a:spcAft>
                          <a:spcPts val="0"/>
                        </a:spcAft>
                      </a:pPr>
                      <a:r>
                        <a:rPr lang="en-GB" sz="1400" dirty="0" smtClean="0">
                          <a:solidFill>
                            <a:srgbClr val="000000"/>
                          </a:solidFill>
                          <a:effectLst/>
                          <a:latin typeface="+mn-lt"/>
                          <a:ea typeface="Times New Roman"/>
                        </a:rPr>
                        <a:t>65</a:t>
                      </a:r>
                      <a:endParaRPr lang="en-GB" sz="1400" dirty="0">
                        <a:effectLst/>
                        <a:latin typeface="+mn-lt"/>
                        <a:ea typeface="Times New Roman"/>
                      </a:endParaRPr>
                    </a:p>
                  </a:txBody>
                  <a:tcPr marL="68580" marR="68580" marT="0" marB="0"/>
                </a:tc>
                <a:tc>
                  <a:txBody>
                    <a:bodyPr/>
                    <a:lstStyle/>
                    <a:p>
                      <a:pPr algn="just">
                        <a:lnSpc>
                          <a:spcPct val="100000"/>
                        </a:lnSpc>
                        <a:spcAft>
                          <a:spcPts val="0"/>
                        </a:spcAft>
                      </a:pPr>
                      <a:r>
                        <a:rPr lang="en-ZA" sz="1400" dirty="0" smtClean="0">
                          <a:effectLst/>
                          <a:latin typeface="+mn-lt"/>
                          <a:ea typeface="Times New Roman"/>
                        </a:rPr>
                        <a:t>66 students were awarded with heritage bursaries </a:t>
                      </a:r>
                      <a:endParaRPr lang="en-GB" sz="1400" dirty="0">
                        <a:effectLst/>
                        <a:latin typeface="+mn-lt"/>
                        <a:ea typeface="Times New Roman"/>
                      </a:endParaRPr>
                    </a:p>
                  </a:txBody>
                  <a:tcPr marL="68580" marR="68580" marT="0" marB="0">
                    <a:solidFill>
                      <a:srgbClr val="00CC00"/>
                    </a:solidFill>
                  </a:tcPr>
                </a:tc>
                <a:tc>
                  <a:txBody>
                    <a:bodyPr/>
                    <a:lstStyle/>
                    <a:p>
                      <a:pPr algn="just">
                        <a:lnSpc>
                          <a:spcPct val="100000"/>
                        </a:lnSpc>
                      </a:pPr>
                      <a:r>
                        <a:rPr lang="en-ZA" sz="1400" b="0" dirty="0" smtClean="0">
                          <a:solidFill>
                            <a:schemeClr val="tx1"/>
                          </a:solidFill>
                          <a:latin typeface="+mn-lt"/>
                        </a:rPr>
                        <a:t>The University of Johannesburg was supposed to send fees / accounts for two students in 2018/19 but sent for</a:t>
                      </a:r>
                      <a:r>
                        <a:rPr lang="en-ZA" sz="1400" b="0" baseline="0" dirty="0" smtClean="0">
                          <a:solidFill>
                            <a:schemeClr val="tx1"/>
                          </a:solidFill>
                          <a:latin typeface="+mn-lt"/>
                        </a:rPr>
                        <a:t> one.</a:t>
                      </a:r>
                      <a:r>
                        <a:rPr lang="en-ZA" sz="1400" b="0" dirty="0" smtClean="0">
                          <a:solidFill>
                            <a:schemeClr val="tx1"/>
                          </a:solidFill>
                          <a:latin typeface="+mn-lt"/>
                        </a:rPr>
                        <a:t> The second one was later submitted for the second student in</a:t>
                      </a:r>
                      <a:r>
                        <a:rPr lang="en-ZA" sz="1400" b="0" baseline="0" dirty="0" smtClean="0">
                          <a:solidFill>
                            <a:schemeClr val="tx1"/>
                          </a:solidFill>
                          <a:latin typeface="+mn-lt"/>
                        </a:rPr>
                        <a:t> the 2019/20 financial year.</a:t>
                      </a:r>
                      <a:endParaRPr lang="en-ZA" sz="1400" b="0" dirty="0">
                        <a:solidFill>
                          <a:schemeClr val="tx1"/>
                        </a:solidFill>
                        <a:latin typeface="+mn-lt"/>
                      </a:endParaRPr>
                    </a:p>
                  </a:txBody>
                  <a:tcPr/>
                </a:tc>
                <a:extLst>
                  <a:ext uri="{0D108BD9-81ED-4DB2-BD59-A6C34878D82A}">
                    <a16:rowId xmlns:a16="http://schemas.microsoft.com/office/drawing/2014/main" xmlns="" val="10002"/>
                  </a:ext>
                </a:extLst>
              </a:tr>
              <a:tr h="913087">
                <a:tc>
                  <a:txBody>
                    <a:bodyPr/>
                    <a:lstStyle/>
                    <a:p>
                      <a:pPr algn="just">
                        <a:lnSpc>
                          <a:spcPct val="100000"/>
                        </a:lnSpc>
                      </a:pPr>
                      <a:r>
                        <a:rPr lang="en-ZA" sz="1400" dirty="0" smtClean="0">
                          <a:latin typeface="+mn-lt"/>
                        </a:rPr>
                        <a:t>No. of Job</a:t>
                      </a:r>
                      <a:r>
                        <a:rPr lang="en-ZA" sz="1400" baseline="0" dirty="0" smtClean="0">
                          <a:latin typeface="+mn-lt"/>
                        </a:rPr>
                        <a:t> </a:t>
                      </a:r>
                      <a:r>
                        <a:rPr lang="en-ZA" sz="1400" dirty="0" smtClean="0">
                          <a:latin typeface="+mn-lt"/>
                        </a:rPr>
                        <a:t>opportunities</a:t>
                      </a:r>
                    </a:p>
                    <a:p>
                      <a:pPr algn="just">
                        <a:lnSpc>
                          <a:spcPct val="100000"/>
                        </a:lnSpc>
                      </a:pPr>
                      <a:r>
                        <a:rPr lang="en-ZA" sz="1400" dirty="0" smtClean="0">
                          <a:latin typeface="+mn-lt"/>
                        </a:rPr>
                        <a:t>created through</a:t>
                      </a:r>
                      <a:r>
                        <a:rPr lang="en-ZA" sz="1400" baseline="0" dirty="0" smtClean="0">
                          <a:latin typeface="+mn-lt"/>
                        </a:rPr>
                        <a:t> </a:t>
                      </a:r>
                      <a:r>
                        <a:rPr lang="en-ZA" sz="1400" dirty="0" smtClean="0">
                          <a:latin typeface="+mn-lt"/>
                        </a:rPr>
                        <a:t>Arts, Culture</a:t>
                      </a:r>
                    </a:p>
                    <a:p>
                      <a:pPr algn="just">
                        <a:lnSpc>
                          <a:spcPct val="100000"/>
                        </a:lnSpc>
                      </a:pPr>
                      <a:r>
                        <a:rPr lang="en-ZA" sz="1400" dirty="0" smtClean="0">
                          <a:latin typeface="+mn-lt"/>
                        </a:rPr>
                        <a:t>and Heritage</a:t>
                      </a:r>
                      <a:r>
                        <a:rPr lang="en-ZA" sz="1400" baseline="0" dirty="0" smtClean="0">
                          <a:latin typeface="+mn-lt"/>
                        </a:rPr>
                        <a:t> </a:t>
                      </a:r>
                      <a:r>
                        <a:rPr lang="en-ZA" sz="1400" dirty="0" smtClean="0">
                          <a:latin typeface="+mn-lt"/>
                        </a:rPr>
                        <a:t>Infrastructure</a:t>
                      </a:r>
                    </a:p>
                  </a:txBody>
                  <a:tcPr/>
                </a:tc>
                <a:tc>
                  <a:txBody>
                    <a:bodyPr/>
                    <a:lstStyle/>
                    <a:p>
                      <a:pPr algn="just">
                        <a:lnSpc>
                          <a:spcPct val="100000"/>
                        </a:lnSpc>
                        <a:spcAft>
                          <a:spcPts val="0"/>
                        </a:spcAft>
                      </a:pPr>
                      <a:r>
                        <a:rPr lang="en-GB" sz="1400" dirty="0" smtClean="0">
                          <a:effectLst/>
                          <a:latin typeface="+mn-lt"/>
                          <a:ea typeface="Times New Roman"/>
                        </a:rPr>
                        <a:t>530</a:t>
                      </a:r>
                      <a:endParaRPr lang="en-GB" sz="1400" dirty="0">
                        <a:effectLst/>
                        <a:latin typeface="+mn-lt"/>
                        <a:ea typeface="Times New Roman"/>
                      </a:endParaRPr>
                    </a:p>
                  </a:txBody>
                  <a:tcPr marL="68580" marR="68580" marT="0" marB="0"/>
                </a:tc>
                <a:tc>
                  <a:txBody>
                    <a:bodyPr/>
                    <a:lstStyle/>
                    <a:p>
                      <a:pPr algn="just">
                        <a:lnSpc>
                          <a:spcPct val="100000"/>
                        </a:lnSpc>
                        <a:spcAft>
                          <a:spcPts val="0"/>
                        </a:spcAft>
                      </a:pPr>
                      <a:r>
                        <a:rPr lang="en-ZA" sz="1400" dirty="0" smtClean="0">
                          <a:effectLst/>
                          <a:latin typeface="+mn-lt"/>
                          <a:ea typeface="Times New Roman"/>
                        </a:rPr>
                        <a:t>1 185 Job opportunities were created through Arts, Culture and Heritage Infrastructure</a:t>
                      </a:r>
                      <a:endParaRPr lang="en-GB" sz="1400" dirty="0">
                        <a:effectLst/>
                        <a:latin typeface="+mn-lt"/>
                        <a:ea typeface="Times New Roman"/>
                      </a:endParaRPr>
                    </a:p>
                  </a:txBody>
                  <a:tcPr marL="68580" marR="68580" marT="0" marB="0">
                    <a:solidFill>
                      <a:srgbClr val="00CC00"/>
                    </a:solidFill>
                  </a:tcPr>
                </a:tc>
                <a:tc>
                  <a:txBody>
                    <a:bodyPr/>
                    <a:lstStyle/>
                    <a:p>
                      <a:pPr algn="just">
                        <a:lnSpc>
                          <a:spcPct val="100000"/>
                        </a:lnSpc>
                      </a:pPr>
                      <a:r>
                        <a:rPr lang="en-US" sz="1400" kern="1200" dirty="0" smtClean="0">
                          <a:solidFill>
                            <a:schemeClr val="dk1"/>
                          </a:solidFill>
                          <a:effectLst/>
                          <a:latin typeface="+mn-lt"/>
                          <a:ea typeface="+mn-ea"/>
                          <a:cs typeface="+mn-cs"/>
                        </a:rPr>
                        <a:t>There were four additional library projects that were carried over from the previous financial from Limpopo</a:t>
                      </a:r>
                      <a:r>
                        <a:rPr lang="en-US" sz="1400" kern="1200" baseline="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which caused the increase in the number of jobs created</a:t>
                      </a:r>
                      <a:endParaRPr lang="en-ZA" sz="1400" b="0" dirty="0" smtClean="0">
                        <a:solidFill>
                          <a:srgbClr val="FF0000"/>
                        </a:solidFill>
                        <a:latin typeface="+mn-lt"/>
                      </a:endParaRPr>
                    </a:p>
                  </a:txBody>
                  <a:tcPr/>
                </a:tc>
                <a:extLst>
                  <a:ext uri="{0D108BD9-81ED-4DB2-BD59-A6C34878D82A}">
                    <a16:rowId xmlns:a16="http://schemas.microsoft.com/office/drawing/2014/main" xmlns="" val="2257239072"/>
                  </a:ext>
                </a:extLst>
              </a:tr>
              <a:tr h="913087">
                <a:tc>
                  <a:txBody>
                    <a:bodyPr/>
                    <a:lstStyle/>
                    <a:p>
                      <a:pPr algn="just">
                        <a:lnSpc>
                          <a:spcPct val="100000"/>
                        </a:lnSpc>
                      </a:pPr>
                      <a:r>
                        <a:rPr lang="en-ZA" sz="1400" dirty="0" smtClean="0">
                          <a:latin typeface="+mn-lt"/>
                        </a:rPr>
                        <a:t>No. of archival collections digitised</a:t>
                      </a:r>
                      <a:endParaRPr lang="en-ZA" sz="1400" dirty="0">
                        <a:latin typeface="+mn-lt"/>
                      </a:endParaRPr>
                    </a:p>
                  </a:txBody>
                  <a:tcPr/>
                </a:tc>
                <a:tc>
                  <a:txBody>
                    <a:bodyPr/>
                    <a:lstStyle/>
                    <a:p>
                      <a:pPr algn="just">
                        <a:lnSpc>
                          <a:spcPct val="100000"/>
                        </a:lnSpc>
                        <a:spcAft>
                          <a:spcPts val="0"/>
                        </a:spcAft>
                      </a:pPr>
                      <a:r>
                        <a:rPr lang="en-GB" sz="1400" dirty="0" smtClean="0">
                          <a:effectLst/>
                          <a:latin typeface="+mn-lt"/>
                          <a:ea typeface="Times New Roman"/>
                        </a:rPr>
                        <a:t>3</a:t>
                      </a:r>
                      <a:endParaRPr lang="en-GB" sz="1400" dirty="0">
                        <a:effectLst/>
                        <a:latin typeface="+mn-lt"/>
                        <a:ea typeface="Times New Roman"/>
                      </a:endParaRPr>
                    </a:p>
                  </a:txBody>
                  <a:tcPr marL="68580" marR="68580" marT="0" marB="0"/>
                </a:tc>
                <a:tc>
                  <a:txBody>
                    <a:bodyPr/>
                    <a:lstStyle/>
                    <a:p>
                      <a:pPr algn="just">
                        <a:lnSpc>
                          <a:spcPct val="100000"/>
                        </a:lnSpc>
                        <a:spcAft>
                          <a:spcPts val="0"/>
                        </a:spcAft>
                      </a:pPr>
                      <a:r>
                        <a:rPr lang="en-ZA" sz="1400" dirty="0" smtClean="0">
                          <a:effectLst/>
                          <a:latin typeface="+mn-lt"/>
                          <a:ea typeface="Times New Roman"/>
                        </a:rPr>
                        <a:t>3 Archival Collections were digitised </a:t>
                      </a:r>
                      <a:r>
                        <a:rPr lang="en-ZA" sz="1400" baseline="0" dirty="0" smtClean="0">
                          <a:effectLst/>
                          <a:latin typeface="+mn-lt"/>
                          <a:ea typeface="Times New Roman"/>
                        </a:rPr>
                        <a:t> </a:t>
                      </a:r>
                    </a:p>
                    <a:p>
                      <a:pPr algn="just">
                        <a:lnSpc>
                          <a:spcPct val="100000"/>
                        </a:lnSpc>
                        <a:spcAft>
                          <a:spcPts val="0"/>
                        </a:spcAft>
                      </a:pPr>
                      <a:r>
                        <a:rPr lang="en-ZA" sz="1400" baseline="0" dirty="0" smtClean="0">
                          <a:effectLst/>
                          <a:latin typeface="+mn-lt"/>
                          <a:ea typeface="Times New Roman"/>
                        </a:rPr>
                        <a:t>(</a:t>
                      </a:r>
                      <a:r>
                        <a:rPr lang="en-ZA" sz="1400" dirty="0" smtClean="0">
                          <a:effectLst/>
                          <a:latin typeface="+mn-lt"/>
                          <a:ea typeface="Times New Roman"/>
                        </a:rPr>
                        <a:t>TRC Audio tapes ,</a:t>
                      </a:r>
                      <a:r>
                        <a:rPr lang="en-ZA" sz="1400" baseline="0" dirty="0" smtClean="0">
                          <a:effectLst/>
                          <a:latin typeface="+mn-lt"/>
                          <a:ea typeface="Times New Roman"/>
                        </a:rPr>
                        <a:t> </a:t>
                      </a:r>
                      <a:r>
                        <a:rPr lang="en-ZA" sz="1400" dirty="0" smtClean="0">
                          <a:effectLst/>
                          <a:latin typeface="+mn-lt"/>
                          <a:ea typeface="Times New Roman"/>
                        </a:rPr>
                        <a:t>Treason Trial Dictabelts</a:t>
                      </a:r>
                      <a:r>
                        <a:rPr lang="en-ZA" sz="1400" baseline="0" dirty="0" smtClean="0">
                          <a:effectLst/>
                          <a:latin typeface="+mn-lt"/>
                          <a:ea typeface="Times New Roman"/>
                        </a:rPr>
                        <a:t> and </a:t>
                      </a:r>
                      <a:r>
                        <a:rPr lang="en-ZA" sz="1400" dirty="0" smtClean="0">
                          <a:effectLst/>
                          <a:latin typeface="+mn-lt"/>
                          <a:ea typeface="Times New Roman"/>
                        </a:rPr>
                        <a:t>CODESA)</a:t>
                      </a:r>
                      <a:endParaRPr lang="en-GB" sz="1400" dirty="0">
                        <a:effectLst/>
                        <a:latin typeface="+mn-lt"/>
                        <a:ea typeface="Times New Roman"/>
                      </a:endParaRPr>
                    </a:p>
                  </a:txBody>
                  <a:tcPr marL="68580" marR="68580" marT="0" marB="0">
                    <a:solidFill>
                      <a:srgbClr val="00CC00"/>
                    </a:solidFill>
                  </a:tcPr>
                </a:tc>
                <a:tc>
                  <a:txBody>
                    <a:bodyPr/>
                    <a:lstStyle/>
                    <a:p>
                      <a:pPr algn="just">
                        <a:lnSpc>
                          <a:spcPct val="100000"/>
                        </a:lnSpc>
                      </a:pPr>
                      <a:r>
                        <a:rPr lang="en-ZA" sz="1400" b="0" dirty="0" smtClean="0">
                          <a:latin typeface="+mn-lt"/>
                        </a:rPr>
                        <a:t>-</a:t>
                      </a:r>
                    </a:p>
                  </a:txBody>
                  <a:tcPr/>
                </a:tc>
                <a:extLst>
                  <a:ext uri="{0D108BD9-81ED-4DB2-BD59-A6C34878D82A}">
                    <a16:rowId xmlns:a16="http://schemas.microsoft.com/office/drawing/2014/main" xmlns="" val="2365787477"/>
                  </a:ext>
                </a:extLst>
              </a:tr>
            </a:tbl>
          </a:graphicData>
        </a:graphic>
      </p:graphicFrame>
      <p:sp>
        <p:nvSpPr>
          <p:cNvPr id="4" name="Slide Number Placeholder 1"/>
          <p:cNvSpPr>
            <a:spLocks noGrp="1"/>
          </p:cNvSpPr>
          <p:nvPr>
            <p:ph type="sldNum" sz="quarter" idx="4"/>
          </p:nvPr>
        </p:nvSpPr>
        <p:spPr>
          <a:xfrm>
            <a:off x="8244408" y="6490534"/>
            <a:ext cx="609600" cy="365125"/>
          </a:xfrm>
        </p:spPr>
        <p:txBody>
          <a:bodyPr/>
          <a:lstStyle/>
          <a:p>
            <a:r>
              <a:rPr lang="en-ZA" sz="1400" b="1" dirty="0" smtClean="0">
                <a:solidFill>
                  <a:schemeClr val="tx1"/>
                </a:solidFill>
              </a:rPr>
              <a:t>23</a:t>
            </a:r>
          </a:p>
        </p:txBody>
      </p:sp>
    </p:spTree>
    <p:extLst>
      <p:ext uri="{BB962C8B-B14F-4D97-AF65-F5344CB8AC3E}">
        <p14:creationId xmlns:p14="http://schemas.microsoft.com/office/powerpoint/2010/main" xmlns="" val="334755649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928992" cy="710952"/>
          </a:xfrm>
        </p:spPr>
        <p:txBody>
          <a:bodyPr>
            <a:noAutofit/>
          </a:bodyPr>
          <a:lstStyle/>
          <a:p>
            <a:pPr algn="ctr"/>
            <a:r>
              <a:rPr lang="en-US" dirty="0">
                <a:latin typeface="+mj-lt"/>
                <a:ea typeface="MS PGothic" pitchFamily="34" charset="-128"/>
                <a:cs typeface="Arial" pitchFamily="34" charset="0"/>
              </a:rPr>
              <a:t>HERITAGE PRESERVATION AND PROMOTION </a:t>
            </a:r>
            <a:endParaRPr lang="en-ZA" dirty="0">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491070099"/>
              </p:ext>
            </p:extLst>
          </p:nvPr>
        </p:nvGraphicFramePr>
        <p:xfrm>
          <a:off x="143508" y="1412776"/>
          <a:ext cx="8856984" cy="4447734"/>
        </p:xfrm>
        <a:graphic>
          <a:graphicData uri="http://schemas.openxmlformats.org/drawingml/2006/table">
            <a:tbl>
              <a:tblPr firstRow="1" bandRow="1">
                <a:tableStyleId>{5C22544A-7EE6-4342-B048-85BDC9FD1C3A}</a:tableStyleId>
              </a:tblPr>
              <a:tblGrid>
                <a:gridCol w="2148517">
                  <a:extLst>
                    <a:ext uri="{9D8B030D-6E8A-4147-A177-3AD203B41FA5}">
                      <a16:colId xmlns:a16="http://schemas.microsoft.com/office/drawing/2014/main" xmlns="" val="20000"/>
                    </a:ext>
                  </a:extLst>
                </a:gridCol>
                <a:gridCol w="1379874">
                  <a:extLst>
                    <a:ext uri="{9D8B030D-6E8A-4147-A177-3AD203B41FA5}">
                      <a16:colId xmlns:a16="http://schemas.microsoft.com/office/drawing/2014/main" xmlns="" val="20001"/>
                    </a:ext>
                  </a:extLst>
                </a:gridCol>
                <a:gridCol w="2708184">
                  <a:extLst>
                    <a:ext uri="{9D8B030D-6E8A-4147-A177-3AD203B41FA5}">
                      <a16:colId xmlns:a16="http://schemas.microsoft.com/office/drawing/2014/main" xmlns="" val="20002"/>
                    </a:ext>
                  </a:extLst>
                </a:gridCol>
                <a:gridCol w="2620409">
                  <a:extLst>
                    <a:ext uri="{9D8B030D-6E8A-4147-A177-3AD203B41FA5}">
                      <a16:colId xmlns:a16="http://schemas.microsoft.com/office/drawing/2014/main" xmlns="" val="20003"/>
                    </a:ext>
                  </a:extLst>
                </a:gridCol>
              </a:tblGrid>
              <a:tr h="72008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PERFORMANCE INDICATOR</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2019/20 ANNUAL TARGET </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smtClean="0">
                          <a:ln>
                            <a:noFill/>
                          </a:ln>
                          <a:solidFill>
                            <a:schemeClr val="bg1"/>
                          </a:solidFill>
                          <a:effectLst/>
                          <a:latin typeface="+mn-lt"/>
                          <a:ea typeface="+mn-ea"/>
                          <a:cs typeface="+mn-cs"/>
                        </a:rPr>
                        <a:t>ACTUAL ACHIEVEMENT AS AT</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smtClean="0">
                          <a:ln>
                            <a:noFill/>
                          </a:ln>
                          <a:solidFill>
                            <a:schemeClr val="bg1"/>
                          </a:solidFill>
                          <a:effectLst/>
                          <a:latin typeface="+mn-lt"/>
                          <a:ea typeface="+mn-ea"/>
                          <a:cs typeface="+mn-cs"/>
                        </a:rPr>
                        <a:t> 31 MARCH 2020</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rPr>
                        <a:t>DEVIATION FROM PLANNED TARGET</a:t>
                      </a:r>
                    </a:p>
                  </a:txBody>
                  <a:tcPr marL="91433" marR="91433" marT="44547" marB="44547" horzOverflow="overflow"/>
                </a:tc>
                <a:extLst>
                  <a:ext uri="{0D108BD9-81ED-4DB2-BD59-A6C34878D82A}">
                    <a16:rowId xmlns:a16="http://schemas.microsoft.com/office/drawing/2014/main" xmlns="" val="10000"/>
                  </a:ext>
                </a:extLst>
              </a:tr>
              <a:tr h="852338">
                <a:tc>
                  <a:txBody>
                    <a:bodyPr/>
                    <a:lstStyle/>
                    <a:p>
                      <a:pPr marL="0" algn="just" defTabSz="914400" rtl="0" eaLnBrk="1" latinLnBrk="0" hangingPunct="1">
                        <a:lnSpc>
                          <a:spcPct val="100000"/>
                        </a:lnSpc>
                        <a:spcAft>
                          <a:spcPts val="0"/>
                        </a:spcAft>
                      </a:pPr>
                      <a:r>
                        <a:rPr lang="en-GB" sz="1400" kern="1200" dirty="0">
                          <a:solidFill>
                            <a:schemeClr val="dk1"/>
                          </a:solidFill>
                          <a:latin typeface="+mn-lt"/>
                          <a:ea typeface="+mn-ea"/>
                          <a:cs typeface="+mn-cs"/>
                        </a:rPr>
                        <a:t>No. of newly built and/or modular libraries supported financially</a:t>
                      </a:r>
                      <a:endParaRPr lang="en-ZA" sz="1400" kern="1200" dirty="0">
                        <a:solidFill>
                          <a:schemeClr val="dk1"/>
                        </a:solidFill>
                        <a:latin typeface="+mn-lt"/>
                        <a:ea typeface="+mn-ea"/>
                        <a:cs typeface="+mn-cs"/>
                      </a:endParaRPr>
                    </a:p>
                  </a:txBody>
                  <a:tcPr marL="68580" marR="68580" marT="0" marB="0"/>
                </a:tc>
                <a:tc>
                  <a:txBody>
                    <a:bodyPr/>
                    <a:lstStyle/>
                    <a:p>
                      <a:pPr algn="just">
                        <a:lnSpc>
                          <a:spcPct val="100000"/>
                        </a:lnSpc>
                        <a:spcAft>
                          <a:spcPts val="0"/>
                        </a:spcAft>
                      </a:pPr>
                      <a:r>
                        <a:rPr lang="en-GB" sz="1400" dirty="0" smtClean="0">
                          <a:effectLst/>
                          <a:latin typeface="+mn-lt"/>
                          <a:ea typeface="Times New Roman"/>
                        </a:rPr>
                        <a:t>32</a:t>
                      </a:r>
                      <a:endParaRPr lang="en-GB" sz="1400" dirty="0">
                        <a:effectLst/>
                        <a:latin typeface="+mn-lt"/>
                        <a:ea typeface="Times New Roman"/>
                      </a:endParaRPr>
                    </a:p>
                  </a:txBody>
                  <a:tcPr marL="68580" marR="68580" marT="0" marB="0"/>
                </a:tc>
                <a:tc>
                  <a:txBody>
                    <a:bodyPr/>
                    <a:lstStyle/>
                    <a:p>
                      <a:pPr algn="just">
                        <a:lnSpc>
                          <a:spcPct val="100000"/>
                        </a:lnSpc>
                        <a:spcAft>
                          <a:spcPts val="0"/>
                        </a:spcAft>
                      </a:pPr>
                      <a:r>
                        <a:rPr lang="en-ZA" sz="1400" dirty="0" smtClean="0">
                          <a:effectLst/>
                          <a:latin typeface="+mn-lt"/>
                          <a:ea typeface="Times New Roman"/>
                        </a:rPr>
                        <a:t>36 newly built and/or modular libraries were financially supported</a:t>
                      </a:r>
                    </a:p>
                  </a:txBody>
                  <a:tcPr marL="68580" marR="68580" marT="0" marB="0">
                    <a:solidFill>
                      <a:srgbClr val="00CC00"/>
                    </a:solidFill>
                  </a:tcPr>
                </a:tc>
                <a:tc>
                  <a:txBody>
                    <a:bodyPr/>
                    <a:lstStyle/>
                    <a:p>
                      <a:pPr algn="just">
                        <a:lnSpc>
                          <a:spcPct val="100000"/>
                        </a:lnSpc>
                      </a:pPr>
                      <a:r>
                        <a:rPr lang="en-ZA" sz="1400" b="0" dirty="0" smtClean="0">
                          <a:latin typeface="+mn-lt"/>
                        </a:rPr>
                        <a:t>Limpopo Libraries: Runnymede, Seleteng, Mavalani, and Dumela could not be completed in the 2018/19 financial year.</a:t>
                      </a:r>
                    </a:p>
                    <a:p>
                      <a:pPr algn="just">
                        <a:lnSpc>
                          <a:spcPct val="100000"/>
                        </a:lnSpc>
                      </a:pPr>
                      <a:r>
                        <a:rPr lang="en-ZA" sz="1400" b="0" dirty="0" smtClean="0">
                          <a:latin typeface="+mn-lt"/>
                        </a:rPr>
                        <a:t>The</a:t>
                      </a:r>
                      <a:r>
                        <a:rPr lang="en-ZA" sz="1400" b="0" baseline="0" dirty="0" smtClean="0">
                          <a:latin typeface="+mn-lt"/>
                        </a:rPr>
                        <a:t> four libraries were carried </a:t>
                      </a:r>
                      <a:r>
                        <a:rPr lang="en-ZA" sz="1400" b="0" dirty="0" smtClean="0">
                          <a:latin typeface="+mn-lt"/>
                        </a:rPr>
                        <a:t>over and completed in the 2019/20 financial year</a:t>
                      </a:r>
                    </a:p>
                  </a:txBody>
                  <a:tcPr/>
                </a:tc>
                <a:extLst>
                  <a:ext uri="{0D108BD9-81ED-4DB2-BD59-A6C34878D82A}">
                    <a16:rowId xmlns:a16="http://schemas.microsoft.com/office/drawing/2014/main" xmlns="" val="10001"/>
                  </a:ext>
                </a:extLst>
              </a:tr>
              <a:tr h="558194">
                <a:tc>
                  <a:txBody>
                    <a:bodyPr/>
                    <a:lstStyle/>
                    <a:p>
                      <a:pPr marL="0" algn="just" defTabSz="914400" rtl="0" eaLnBrk="1" latinLnBrk="0" hangingPunct="1">
                        <a:lnSpc>
                          <a:spcPct val="100000"/>
                        </a:lnSpc>
                        <a:spcAft>
                          <a:spcPts val="0"/>
                        </a:spcAft>
                      </a:pPr>
                      <a:r>
                        <a:rPr lang="en-GB" sz="1400" kern="1200" dirty="0">
                          <a:solidFill>
                            <a:schemeClr val="dk1"/>
                          </a:solidFill>
                          <a:latin typeface="+mn-lt"/>
                          <a:ea typeface="+mn-ea"/>
                          <a:cs typeface="+mn-cs"/>
                        </a:rPr>
                        <a:t>No. of heritage</a:t>
                      </a:r>
                      <a:endParaRPr lang="en-ZA" sz="1400" kern="1200" dirty="0">
                        <a:solidFill>
                          <a:schemeClr val="dk1"/>
                        </a:solidFill>
                        <a:latin typeface="+mn-lt"/>
                        <a:ea typeface="+mn-ea"/>
                        <a:cs typeface="+mn-cs"/>
                      </a:endParaRPr>
                    </a:p>
                    <a:p>
                      <a:pPr marL="0" algn="just" defTabSz="914400" rtl="0" eaLnBrk="1" latinLnBrk="0" hangingPunct="1">
                        <a:lnSpc>
                          <a:spcPct val="100000"/>
                        </a:lnSpc>
                        <a:spcAft>
                          <a:spcPts val="0"/>
                        </a:spcAft>
                      </a:pPr>
                      <a:r>
                        <a:rPr lang="en-GB" sz="1400" kern="1200" dirty="0">
                          <a:solidFill>
                            <a:schemeClr val="dk1"/>
                          </a:solidFill>
                          <a:latin typeface="+mn-lt"/>
                          <a:ea typeface="+mn-ea"/>
                          <a:cs typeface="+mn-cs"/>
                        </a:rPr>
                        <a:t>policies drafted</a:t>
                      </a:r>
                      <a:endParaRPr lang="en-ZA" sz="1400" kern="1200" dirty="0">
                        <a:solidFill>
                          <a:schemeClr val="dk1"/>
                        </a:solidFill>
                        <a:latin typeface="+mn-lt"/>
                        <a:ea typeface="+mn-ea"/>
                        <a:cs typeface="+mn-cs"/>
                      </a:endParaRPr>
                    </a:p>
                  </a:txBody>
                  <a:tcPr marL="68580" marR="68580" marT="0" marB="0"/>
                </a:tc>
                <a:tc>
                  <a:txBody>
                    <a:bodyPr/>
                    <a:lstStyle/>
                    <a:p>
                      <a:pPr algn="just">
                        <a:lnSpc>
                          <a:spcPct val="100000"/>
                        </a:lnSpc>
                        <a:spcAft>
                          <a:spcPts val="0"/>
                        </a:spcAft>
                      </a:pPr>
                      <a:r>
                        <a:rPr lang="en-ZA" sz="1400" dirty="0" smtClean="0">
                          <a:effectLst/>
                          <a:latin typeface="+mn-lt"/>
                          <a:ea typeface="Times New Roman"/>
                        </a:rPr>
                        <a:t>1 national policy drafted on the  Repatriation</a:t>
                      </a:r>
                      <a:r>
                        <a:rPr lang="en-ZA" sz="1400" baseline="0" dirty="0" smtClean="0">
                          <a:effectLst/>
                          <a:latin typeface="+mn-lt"/>
                          <a:ea typeface="Times New Roman"/>
                        </a:rPr>
                        <a:t> </a:t>
                      </a:r>
                      <a:r>
                        <a:rPr lang="en-ZA" sz="1400" dirty="0" smtClean="0">
                          <a:effectLst/>
                          <a:latin typeface="+mn-lt"/>
                          <a:ea typeface="Times New Roman"/>
                        </a:rPr>
                        <a:t>and Restitution of</a:t>
                      </a:r>
                      <a:r>
                        <a:rPr lang="en-ZA" sz="1400" baseline="0" dirty="0" smtClean="0">
                          <a:effectLst/>
                          <a:latin typeface="+mn-lt"/>
                          <a:ea typeface="Times New Roman"/>
                        </a:rPr>
                        <a:t> H</a:t>
                      </a:r>
                      <a:r>
                        <a:rPr lang="en-ZA" sz="1400" dirty="0" smtClean="0">
                          <a:effectLst/>
                          <a:latin typeface="+mn-lt"/>
                          <a:ea typeface="Times New Roman"/>
                        </a:rPr>
                        <a:t>uman Remains</a:t>
                      </a:r>
                    </a:p>
                    <a:p>
                      <a:pPr algn="just">
                        <a:lnSpc>
                          <a:spcPct val="100000"/>
                        </a:lnSpc>
                        <a:spcAft>
                          <a:spcPts val="0"/>
                        </a:spcAft>
                      </a:pPr>
                      <a:r>
                        <a:rPr lang="en-ZA" sz="1400" dirty="0" smtClean="0">
                          <a:effectLst/>
                          <a:latin typeface="+mn-lt"/>
                          <a:ea typeface="Times New Roman"/>
                        </a:rPr>
                        <a:t>and Heritage</a:t>
                      </a:r>
                      <a:r>
                        <a:rPr lang="en-ZA" sz="1400" baseline="0" dirty="0" smtClean="0">
                          <a:effectLst/>
                          <a:latin typeface="+mn-lt"/>
                          <a:ea typeface="Times New Roman"/>
                        </a:rPr>
                        <a:t> O</a:t>
                      </a:r>
                      <a:r>
                        <a:rPr lang="en-ZA" sz="1400" dirty="0" smtClean="0">
                          <a:effectLst/>
                          <a:latin typeface="+mn-lt"/>
                          <a:ea typeface="Times New Roman"/>
                        </a:rPr>
                        <a:t>bjects </a:t>
                      </a:r>
                    </a:p>
                  </a:txBody>
                  <a:tcPr marL="68580" marR="68580" marT="0" marB="0"/>
                </a:tc>
                <a:tc>
                  <a:txBody>
                    <a:bodyPr/>
                    <a:lstStyle/>
                    <a:p>
                      <a:pPr algn="just">
                        <a:lnSpc>
                          <a:spcPct val="100000"/>
                        </a:lnSpc>
                        <a:spcAft>
                          <a:spcPts val="0"/>
                        </a:spcAft>
                      </a:pPr>
                      <a:r>
                        <a:rPr lang="en-ZA" sz="1400" dirty="0" smtClean="0">
                          <a:effectLst/>
                          <a:latin typeface="+mn-lt"/>
                          <a:ea typeface="Times New Roman"/>
                        </a:rPr>
                        <a:t>1 national policy on Repatriation</a:t>
                      </a:r>
                      <a:r>
                        <a:rPr lang="en-ZA" sz="1400" baseline="0" dirty="0" smtClean="0">
                          <a:effectLst/>
                          <a:latin typeface="+mn-lt"/>
                          <a:ea typeface="Times New Roman"/>
                        </a:rPr>
                        <a:t> </a:t>
                      </a:r>
                      <a:r>
                        <a:rPr lang="en-ZA" sz="1400" dirty="0" smtClean="0">
                          <a:effectLst/>
                          <a:latin typeface="+mn-lt"/>
                          <a:ea typeface="Times New Roman"/>
                        </a:rPr>
                        <a:t>and Restitution of</a:t>
                      </a:r>
                      <a:r>
                        <a:rPr lang="en-ZA" sz="1400" baseline="0" dirty="0" smtClean="0">
                          <a:effectLst/>
                          <a:latin typeface="+mn-lt"/>
                          <a:ea typeface="Times New Roman"/>
                        </a:rPr>
                        <a:t> H</a:t>
                      </a:r>
                      <a:r>
                        <a:rPr lang="en-ZA" sz="1400" dirty="0" smtClean="0">
                          <a:effectLst/>
                          <a:latin typeface="+mn-lt"/>
                          <a:ea typeface="Times New Roman"/>
                        </a:rPr>
                        <a:t>uman Remains</a:t>
                      </a:r>
                    </a:p>
                    <a:p>
                      <a:pPr algn="just">
                        <a:lnSpc>
                          <a:spcPct val="100000"/>
                        </a:lnSpc>
                        <a:spcAft>
                          <a:spcPts val="0"/>
                        </a:spcAft>
                      </a:pPr>
                      <a:r>
                        <a:rPr lang="en-ZA" sz="1400" dirty="0" smtClean="0">
                          <a:effectLst/>
                          <a:latin typeface="+mn-lt"/>
                          <a:ea typeface="Times New Roman"/>
                        </a:rPr>
                        <a:t>and Heritage</a:t>
                      </a:r>
                      <a:r>
                        <a:rPr lang="en-ZA" sz="1400" baseline="0" dirty="0" smtClean="0">
                          <a:effectLst/>
                          <a:latin typeface="+mn-lt"/>
                          <a:ea typeface="Times New Roman"/>
                        </a:rPr>
                        <a:t> O</a:t>
                      </a:r>
                      <a:r>
                        <a:rPr lang="en-ZA" sz="1400" dirty="0" smtClean="0">
                          <a:effectLst/>
                          <a:latin typeface="+mn-lt"/>
                          <a:ea typeface="Times New Roman"/>
                        </a:rPr>
                        <a:t>bjects was drafted and submitted to DPME for the 2nd SEIAS assessment. </a:t>
                      </a:r>
                    </a:p>
                    <a:p>
                      <a:pPr algn="just">
                        <a:lnSpc>
                          <a:spcPct val="100000"/>
                        </a:lnSpc>
                        <a:spcAft>
                          <a:spcPts val="0"/>
                        </a:spcAft>
                      </a:pPr>
                      <a:r>
                        <a:rPr lang="en-ZA" sz="1400" dirty="0" smtClean="0">
                          <a:effectLst/>
                          <a:latin typeface="+mn-lt"/>
                          <a:ea typeface="Times New Roman"/>
                        </a:rPr>
                        <a:t>The first SEIAS was issued on the 23rd March 2020</a:t>
                      </a:r>
                    </a:p>
                    <a:p>
                      <a:pPr algn="just">
                        <a:lnSpc>
                          <a:spcPct val="100000"/>
                        </a:lnSpc>
                        <a:spcAft>
                          <a:spcPts val="0"/>
                        </a:spcAft>
                      </a:pPr>
                      <a:r>
                        <a:rPr lang="en-ZA" sz="1400" dirty="0" smtClean="0">
                          <a:effectLst/>
                          <a:latin typeface="+mn-lt"/>
                          <a:ea typeface="Times New Roman"/>
                        </a:rPr>
                        <a:t>The draft policy could not be presented to cluster meetings in the year under review.</a:t>
                      </a:r>
                    </a:p>
                  </a:txBody>
                  <a:tcPr marL="68580" marR="68580" marT="0" marB="0">
                    <a:solidFill>
                      <a:srgbClr val="00CC00"/>
                    </a:solidFill>
                  </a:tcPr>
                </a:tc>
                <a:tc>
                  <a:txBody>
                    <a:bodyPr/>
                    <a:lstStyle/>
                    <a:p>
                      <a:pPr algn="just">
                        <a:lnSpc>
                          <a:spcPct val="100000"/>
                        </a:lnSpc>
                      </a:pPr>
                      <a:r>
                        <a:rPr lang="en-ZA" sz="1400" b="0" dirty="0" smtClean="0">
                          <a:solidFill>
                            <a:schemeClr val="tx1"/>
                          </a:solidFill>
                          <a:latin typeface="+mn-lt"/>
                        </a:rPr>
                        <a:t>-</a:t>
                      </a:r>
                    </a:p>
                  </a:txBody>
                  <a:tcPr/>
                </a:tc>
                <a:extLst>
                  <a:ext uri="{0D108BD9-81ED-4DB2-BD59-A6C34878D82A}">
                    <a16:rowId xmlns:a16="http://schemas.microsoft.com/office/drawing/2014/main" xmlns="" val="10002"/>
                  </a:ext>
                </a:extLst>
              </a:tr>
            </a:tbl>
          </a:graphicData>
        </a:graphic>
      </p:graphicFrame>
      <p:sp>
        <p:nvSpPr>
          <p:cNvPr id="4"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24</a:t>
            </a:r>
          </a:p>
        </p:txBody>
      </p:sp>
    </p:spTree>
    <p:extLst>
      <p:ext uri="{BB962C8B-B14F-4D97-AF65-F5344CB8AC3E}">
        <p14:creationId xmlns:p14="http://schemas.microsoft.com/office/powerpoint/2010/main" xmlns="" val="147641053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276872"/>
            <a:ext cx="8440055" cy="2160240"/>
          </a:xfrm>
          <a:solidFill>
            <a:srgbClr val="B77727"/>
          </a:solidFill>
        </p:spPr>
        <p:txBody>
          <a:bodyPr>
            <a:noAutofit/>
          </a:bodyPr>
          <a:lstStyle/>
          <a:p>
            <a:pPr algn="ctr"/>
            <a:r>
              <a:rPr lang="en-ZA" sz="4300" cap="all" dirty="0" smtClean="0">
                <a:solidFill>
                  <a:schemeClr val="bg1"/>
                </a:solidFill>
                <a:latin typeface="+mj-lt"/>
              </a:rPr>
              <a:t/>
            </a:r>
            <a:br>
              <a:rPr lang="en-ZA" sz="4300" cap="all" dirty="0" smtClean="0">
                <a:solidFill>
                  <a:schemeClr val="bg1"/>
                </a:solidFill>
                <a:latin typeface="+mj-lt"/>
              </a:rPr>
            </a:br>
            <a:r>
              <a:rPr lang="en-ZA" sz="4300" cap="all" dirty="0" smtClean="0">
                <a:solidFill>
                  <a:schemeClr val="bg1"/>
                </a:solidFill>
                <a:latin typeface="+mj-lt"/>
              </a:rPr>
              <a:t>TARGETS</a:t>
            </a:r>
            <a:r>
              <a:rPr lang="en-ZA" sz="4300" cap="all" dirty="0" smtClean="0">
                <a:solidFill>
                  <a:schemeClr val="tx1"/>
                </a:solidFill>
                <a:latin typeface="+mj-lt"/>
              </a:rPr>
              <a:t> </a:t>
            </a:r>
            <a:r>
              <a:rPr lang="en-ZA" sz="4300" cap="all" dirty="0">
                <a:solidFill>
                  <a:schemeClr val="bg1"/>
                </a:solidFill>
                <a:latin typeface="+mj-lt"/>
              </a:rPr>
              <a:t>NOT</a:t>
            </a:r>
            <a:r>
              <a:rPr lang="en-ZA" sz="4300" cap="all" dirty="0" smtClean="0">
                <a:solidFill>
                  <a:schemeClr val="tx1"/>
                </a:solidFill>
                <a:latin typeface="+mj-lt"/>
              </a:rPr>
              <a:t> </a:t>
            </a:r>
            <a:r>
              <a:rPr lang="en-ZA" sz="4300" cap="all" dirty="0">
                <a:solidFill>
                  <a:schemeClr val="bg1"/>
                </a:solidFill>
                <a:latin typeface="+mj-lt"/>
              </a:rPr>
              <a:t>ACHIEVED</a:t>
            </a:r>
            <a:r>
              <a:rPr lang="en-ZA" sz="4300" cap="all" dirty="0" smtClean="0">
                <a:solidFill>
                  <a:schemeClr val="tx1"/>
                </a:solidFill>
                <a:latin typeface="+mj-lt"/>
              </a:rPr>
              <a:t> </a:t>
            </a:r>
            <a:r>
              <a:rPr lang="en-ZA" sz="4300" cap="all" dirty="0">
                <a:solidFill>
                  <a:schemeClr val="bg1"/>
                </a:solidFill>
                <a:latin typeface="+mj-lt"/>
              </a:rPr>
              <a:t>in</a:t>
            </a:r>
            <a:r>
              <a:rPr lang="en-ZA" sz="4300" cap="all" dirty="0">
                <a:solidFill>
                  <a:schemeClr val="tx1"/>
                </a:solidFill>
                <a:latin typeface="+mj-lt"/>
              </a:rPr>
              <a:t> </a:t>
            </a:r>
            <a:r>
              <a:rPr lang="en-ZA" sz="4300" cap="all" dirty="0">
                <a:solidFill>
                  <a:schemeClr val="bg1"/>
                </a:solidFill>
                <a:latin typeface="+mj-lt"/>
              </a:rPr>
              <a:t>the</a:t>
            </a:r>
            <a:r>
              <a:rPr lang="en-ZA" sz="4300" cap="all" dirty="0">
                <a:solidFill>
                  <a:schemeClr val="tx1"/>
                </a:solidFill>
                <a:latin typeface="+mj-lt"/>
              </a:rPr>
              <a:t> </a:t>
            </a:r>
            <a:br>
              <a:rPr lang="en-ZA" sz="4300" cap="all" dirty="0">
                <a:solidFill>
                  <a:schemeClr val="tx1"/>
                </a:solidFill>
                <a:latin typeface="+mj-lt"/>
              </a:rPr>
            </a:br>
            <a:r>
              <a:rPr lang="en-ZA" sz="4300" cap="all" dirty="0">
                <a:solidFill>
                  <a:schemeClr val="bg1"/>
                </a:solidFill>
                <a:latin typeface="+mj-lt"/>
              </a:rPr>
              <a:t>2019-20</a:t>
            </a:r>
            <a:r>
              <a:rPr lang="en-ZA" sz="4300" cap="all" dirty="0" smtClean="0">
                <a:solidFill>
                  <a:schemeClr val="tx1"/>
                </a:solidFill>
                <a:latin typeface="+mj-lt"/>
              </a:rPr>
              <a:t> </a:t>
            </a:r>
            <a:r>
              <a:rPr lang="en-ZA" sz="4300" cap="all" dirty="0">
                <a:solidFill>
                  <a:schemeClr val="bg1"/>
                </a:solidFill>
                <a:latin typeface="+mj-lt"/>
              </a:rPr>
              <a:t>financial</a:t>
            </a:r>
            <a:r>
              <a:rPr lang="en-ZA" sz="4300" cap="all" dirty="0">
                <a:solidFill>
                  <a:schemeClr val="tx1"/>
                </a:solidFill>
                <a:latin typeface="+mj-lt"/>
              </a:rPr>
              <a:t> </a:t>
            </a:r>
            <a:r>
              <a:rPr lang="en-ZA" sz="4300" cap="all" dirty="0">
                <a:solidFill>
                  <a:schemeClr val="bg1"/>
                </a:solidFill>
                <a:latin typeface="+mj-lt"/>
              </a:rPr>
              <a:t>year</a:t>
            </a:r>
          </a:p>
        </p:txBody>
      </p:sp>
      <p:sp>
        <p:nvSpPr>
          <p:cNvPr id="3"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25</a:t>
            </a:r>
          </a:p>
        </p:txBody>
      </p:sp>
    </p:spTree>
    <p:extLst>
      <p:ext uri="{BB962C8B-B14F-4D97-AF65-F5344CB8AC3E}">
        <p14:creationId xmlns:p14="http://schemas.microsoft.com/office/powerpoint/2010/main" xmlns="" val="152403767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640960" cy="563662"/>
          </a:xfrm>
          <a:solidFill>
            <a:srgbClr val="B77727"/>
          </a:solidFill>
        </p:spPr>
        <p:txBody>
          <a:bodyPr>
            <a:noAutofit/>
          </a:bodyPr>
          <a:lstStyle/>
          <a:p>
            <a:pPr algn="ctr"/>
            <a:r>
              <a:rPr lang="en-US" sz="2000" cap="all" dirty="0">
                <a:solidFill>
                  <a:schemeClr val="bg1"/>
                </a:solidFill>
                <a:latin typeface="+mn-lt"/>
              </a:rPr>
              <a:t>OVERVIEW OF areas WHERE THE DEPARTMENT underperformed</a:t>
            </a:r>
            <a:endParaRPr lang="en-ZA" sz="2000" cap="all" dirty="0">
              <a:solidFill>
                <a:schemeClr val="bg1"/>
              </a:solidFill>
              <a:latin typeface="+mn-lt"/>
            </a:endParaRPr>
          </a:p>
        </p:txBody>
      </p:sp>
      <p:sp>
        <p:nvSpPr>
          <p:cNvPr id="8" name="Text Placeholder 7"/>
          <p:cNvSpPr>
            <a:spLocks noGrp="1"/>
          </p:cNvSpPr>
          <p:nvPr>
            <p:ph type="body" sz="half" idx="2"/>
          </p:nvPr>
        </p:nvSpPr>
        <p:spPr>
          <a:xfrm>
            <a:off x="5175911" y="2132856"/>
            <a:ext cx="3911799" cy="2952328"/>
          </a:xfrm>
        </p:spPr>
        <p:txBody>
          <a:bodyPr>
            <a:noAutofit/>
          </a:bodyPr>
          <a:lstStyle/>
          <a:p>
            <a:pPr algn="just"/>
            <a:r>
              <a:rPr lang="en-ZA" sz="1500" b="0" dirty="0" smtClean="0">
                <a:solidFill>
                  <a:schemeClr val="tx1"/>
                </a:solidFill>
                <a:latin typeface="+mj-lt"/>
              </a:rPr>
              <a:t>A total of </a:t>
            </a:r>
            <a:r>
              <a:rPr lang="en-ZA" sz="1500" b="0" dirty="0">
                <a:solidFill>
                  <a:schemeClr val="tx1"/>
                </a:solidFill>
                <a:latin typeface="+mj-lt"/>
              </a:rPr>
              <a:t>8</a:t>
            </a:r>
            <a:r>
              <a:rPr lang="en-ZA" sz="1500" b="0" dirty="0" smtClean="0">
                <a:solidFill>
                  <a:schemeClr val="tx1"/>
                </a:solidFill>
                <a:latin typeface="+mj-lt"/>
              </a:rPr>
              <a:t> targets (21% ) were not fully achieved  out of 38  planned targets for the year under review.</a:t>
            </a:r>
          </a:p>
          <a:p>
            <a:pPr algn="just"/>
            <a:endParaRPr lang="en-ZA" sz="1500" dirty="0" smtClean="0">
              <a:solidFill>
                <a:schemeClr val="tx1"/>
              </a:solidFill>
              <a:latin typeface="+mj-lt"/>
            </a:endParaRPr>
          </a:p>
          <a:p>
            <a:pPr algn="just"/>
            <a:r>
              <a:rPr lang="en-ZA" sz="1500" b="0" dirty="0" smtClean="0">
                <a:solidFill>
                  <a:schemeClr val="tx1"/>
                </a:solidFill>
                <a:latin typeface="+mj-lt"/>
              </a:rPr>
              <a:t>The chart illustrates the  distribution of unachieved targets among the 3 DAC core function programmes.</a:t>
            </a:r>
          </a:p>
          <a:p>
            <a:pPr algn="just"/>
            <a:endParaRPr lang="en-ZA" sz="1500" b="0" dirty="0" smtClean="0">
              <a:solidFill>
                <a:schemeClr val="tx1"/>
              </a:solidFill>
              <a:latin typeface="+mj-lt"/>
            </a:endParaRPr>
          </a:p>
          <a:p>
            <a:pPr algn="just"/>
            <a:r>
              <a:rPr lang="en-ZA" sz="1500" b="0" dirty="0" smtClean="0">
                <a:solidFill>
                  <a:schemeClr val="tx1"/>
                </a:solidFill>
                <a:latin typeface="+mj-lt"/>
              </a:rPr>
              <a:t>50% of the targets that were not achieved were located in Programme 2</a:t>
            </a:r>
          </a:p>
          <a:p>
            <a:pPr algn="just"/>
            <a:endParaRPr lang="en-ZA" sz="1300" b="0" dirty="0" smtClean="0">
              <a:solidFill>
                <a:schemeClr val="tx1"/>
              </a:solidFill>
              <a:latin typeface="Arial Narrow" panose="020B0606020202030204" pitchFamily="34" charset="0"/>
            </a:endParaRPr>
          </a:p>
        </p:txBody>
      </p:sp>
      <p:sp>
        <p:nvSpPr>
          <p:cNvPr id="5"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26</a:t>
            </a:r>
          </a:p>
        </p:txBody>
      </p:sp>
      <p:pic>
        <p:nvPicPr>
          <p:cNvPr id="3" name="Picture 2"/>
          <p:cNvPicPr>
            <a:picLocks noChangeAspect="1"/>
          </p:cNvPicPr>
          <p:nvPr/>
        </p:nvPicPr>
        <p:blipFill>
          <a:blip r:embed="rId2" cstate="print"/>
          <a:stretch>
            <a:fillRect/>
          </a:stretch>
        </p:blipFill>
        <p:spPr>
          <a:xfrm>
            <a:off x="3448" y="1628800"/>
            <a:ext cx="5172463" cy="3103478"/>
          </a:xfrm>
          <a:prstGeom prst="rect">
            <a:avLst/>
          </a:prstGeom>
        </p:spPr>
      </p:pic>
    </p:spTree>
    <p:extLst>
      <p:ext uri="{BB962C8B-B14F-4D97-AF65-F5344CB8AC3E}">
        <p14:creationId xmlns:p14="http://schemas.microsoft.com/office/powerpoint/2010/main" xmlns="" val="29187824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3" y="15156"/>
            <a:ext cx="8928992" cy="710952"/>
          </a:xfrm>
          <a:solidFill>
            <a:srgbClr val="B77727"/>
          </a:solidFill>
        </p:spPr>
        <p:txBody>
          <a:bodyPr>
            <a:normAutofit/>
          </a:bodyPr>
          <a:lstStyle/>
          <a:p>
            <a:pPr algn="ctr"/>
            <a:r>
              <a:rPr lang="en-US" sz="4000" cap="all" dirty="0">
                <a:solidFill>
                  <a:schemeClr val="bg1"/>
                </a:solidFill>
                <a:latin typeface="+mn-lt"/>
              </a:rPr>
              <a:t>INSTITUTIONAL GOVERNANCE</a:t>
            </a:r>
            <a:endParaRPr lang="en-ZA" sz="4000" cap="all" dirty="0">
              <a:solidFill>
                <a:schemeClr val="bg1"/>
              </a:solidFill>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30263476"/>
              </p:ext>
            </p:extLst>
          </p:nvPr>
        </p:nvGraphicFramePr>
        <p:xfrm>
          <a:off x="179511" y="1484784"/>
          <a:ext cx="8784975" cy="4813494"/>
        </p:xfrm>
        <a:graphic>
          <a:graphicData uri="http://schemas.openxmlformats.org/drawingml/2006/table">
            <a:tbl>
              <a:tblPr firstRow="1" bandRow="1">
                <a:tableStyleId>{5C22544A-7EE6-4342-B048-85BDC9FD1C3A}</a:tableStyleId>
              </a:tblPr>
              <a:tblGrid>
                <a:gridCol w="1872209">
                  <a:extLst>
                    <a:ext uri="{9D8B030D-6E8A-4147-A177-3AD203B41FA5}">
                      <a16:colId xmlns:a16="http://schemas.microsoft.com/office/drawing/2014/main" xmlns="" val="20000"/>
                    </a:ext>
                  </a:extLst>
                </a:gridCol>
                <a:gridCol w="1152128">
                  <a:extLst>
                    <a:ext uri="{9D8B030D-6E8A-4147-A177-3AD203B41FA5}">
                      <a16:colId xmlns:a16="http://schemas.microsoft.com/office/drawing/2014/main" xmlns="" val="20001"/>
                    </a:ext>
                  </a:extLst>
                </a:gridCol>
                <a:gridCol w="2592288">
                  <a:extLst>
                    <a:ext uri="{9D8B030D-6E8A-4147-A177-3AD203B41FA5}">
                      <a16:colId xmlns:a16="http://schemas.microsoft.com/office/drawing/2014/main" xmlns="" val="20002"/>
                    </a:ext>
                  </a:extLst>
                </a:gridCol>
                <a:gridCol w="3168350">
                  <a:extLst>
                    <a:ext uri="{9D8B030D-6E8A-4147-A177-3AD203B41FA5}">
                      <a16:colId xmlns:a16="http://schemas.microsoft.com/office/drawing/2014/main" xmlns="" val="20003"/>
                    </a:ext>
                  </a:extLst>
                </a:gridCol>
              </a:tblGrid>
              <a:tr h="70279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PERFORMANCE INDICATOR</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2019/20 ANNUAL TARGET </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1400" b="1" i="0" u="none" strike="noStrike" cap="none" normalizeH="0" baseline="0" dirty="0" smtClean="0">
                          <a:ln>
                            <a:noFill/>
                          </a:ln>
                          <a:solidFill>
                            <a:schemeClr val="bg1"/>
                          </a:solidFill>
                          <a:effectLst/>
                          <a:latin typeface="+mn-lt"/>
                          <a:ea typeface="+mn-ea"/>
                          <a:cs typeface="+mn-cs"/>
                        </a:rPr>
                        <a:t>ACTUAL ACHIEVEMENT AS AT 31 MARCH 2020</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rPr>
                        <a:t>DEVIATION FROM PLANNED TARGET</a:t>
                      </a:r>
                    </a:p>
                  </a:txBody>
                  <a:tcPr marL="91433" marR="91433" marT="44547" marB="44547" horzOverflow="overflow"/>
                </a:tc>
                <a:extLst>
                  <a:ext uri="{0D108BD9-81ED-4DB2-BD59-A6C34878D82A}">
                    <a16:rowId xmlns:a16="http://schemas.microsoft.com/office/drawing/2014/main" xmlns="" val="10000"/>
                  </a:ext>
                </a:extLst>
              </a:tr>
              <a:tr h="1321971">
                <a:tc>
                  <a:txBody>
                    <a:bodyPr/>
                    <a:lstStyle/>
                    <a:p>
                      <a:pPr algn="just"/>
                      <a:r>
                        <a:rPr lang="en-ZA" sz="1600" dirty="0" smtClean="0">
                          <a:latin typeface="+mn-lt"/>
                        </a:rPr>
                        <a:t>No</a:t>
                      </a:r>
                      <a:r>
                        <a:rPr lang="en-ZA" sz="1600" baseline="0" dirty="0" smtClean="0">
                          <a:latin typeface="+mn-lt"/>
                        </a:rPr>
                        <a:t>. </a:t>
                      </a:r>
                      <a:r>
                        <a:rPr lang="en-ZA" sz="1600" dirty="0" smtClean="0">
                          <a:latin typeface="+mn-lt"/>
                        </a:rPr>
                        <a:t>of CEO’s forum held</a:t>
                      </a:r>
                      <a:endParaRPr lang="en-ZA" sz="1600" dirty="0">
                        <a:latin typeface="+mn-lt"/>
                      </a:endParaRPr>
                    </a:p>
                  </a:txBody>
                  <a:tcPr/>
                </a:tc>
                <a:tc>
                  <a:txBody>
                    <a:bodyPr/>
                    <a:lstStyle/>
                    <a:p>
                      <a:pPr algn="just"/>
                      <a:r>
                        <a:rPr lang="en-ZA" sz="1600" dirty="0" smtClean="0">
                          <a:latin typeface="+mn-lt"/>
                        </a:rPr>
                        <a:t>2</a:t>
                      </a:r>
                      <a:endParaRPr lang="en-ZA" sz="1600" dirty="0">
                        <a:latin typeface="+mn-lt"/>
                      </a:endParaRPr>
                    </a:p>
                  </a:txBody>
                  <a:tcPr/>
                </a:tc>
                <a:tc>
                  <a:txBody>
                    <a:bodyPr/>
                    <a:lstStyle/>
                    <a:p>
                      <a:pPr algn="just"/>
                      <a:r>
                        <a:rPr lang="en-ZA" sz="1600" dirty="0" smtClean="0">
                          <a:latin typeface="+mn-lt"/>
                        </a:rPr>
                        <a:t>1 CEO's forum was held</a:t>
                      </a:r>
                    </a:p>
                  </a:txBody>
                  <a:tcPr>
                    <a:solidFill>
                      <a:srgbClr val="FF0000"/>
                    </a:solidFill>
                  </a:tcPr>
                </a:tc>
                <a:tc>
                  <a:txBody>
                    <a:bodyPr/>
                    <a:lstStyle/>
                    <a:p>
                      <a:pPr algn="just"/>
                      <a:r>
                        <a:rPr lang="en-ZA" sz="1600" b="0" dirty="0" smtClean="0">
                          <a:latin typeface="+mn-lt"/>
                        </a:rPr>
                        <a:t>The meeting scheduled for February was postponed to 27 March 2020. However, as a result of the national lockdown, the scheduled meeting could not take place.</a:t>
                      </a:r>
                    </a:p>
                    <a:p>
                      <a:pPr algn="just"/>
                      <a:endParaRPr lang="en-ZA" sz="1600" b="0" dirty="0" smtClean="0">
                        <a:latin typeface="+mn-lt"/>
                      </a:endParaRPr>
                    </a:p>
                  </a:txBody>
                  <a:tcPr/>
                </a:tc>
                <a:extLst>
                  <a:ext uri="{0D108BD9-81ED-4DB2-BD59-A6C34878D82A}">
                    <a16:rowId xmlns:a16="http://schemas.microsoft.com/office/drawing/2014/main" xmlns="" val="10003"/>
                  </a:ext>
                </a:extLst>
              </a:tr>
              <a:tr h="910691">
                <a:tc>
                  <a:txBody>
                    <a:bodyPr/>
                    <a:lstStyle/>
                    <a:p>
                      <a:pPr algn="just"/>
                      <a:r>
                        <a:rPr lang="en-ZA" sz="1600" b="0" i="0" u="none" strike="noStrike" baseline="0" dirty="0" smtClean="0">
                          <a:latin typeface="+mn-lt"/>
                        </a:rPr>
                        <a:t>No. of reports on the implementation of the social cohesion compact</a:t>
                      </a:r>
                      <a:endParaRPr lang="en-ZA" sz="1600" dirty="0">
                        <a:latin typeface="+mn-lt"/>
                      </a:endParaRPr>
                    </a:p>
                  </a:txBody>
                  <a:tcPr/>
                </a:tc>
                <a:tc>
                  <a:txBody>
                    <a:bodyPr/>
                    <a:lstStyle/>
                    <a:p>
                      <a:pPr algn="just"/>
                      <a:r>
                        <a:rPr lang="en-ZA" sz="1600" dirty="0" smtClean="0">
                          <a:latin typeface="+mn-lt"/>
                        </a:rPr>
                        <a:t>6</a:t>
                      </a:r>
                      <a:endParaRPr lang="en-ZA" sz="1600" dirty="0">
                        <a:latin typeface="+mn-lt"/>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prstClr val="black"/>
                          </a:solidFill>
                          <a:effectLst/>
                          <a:uLnTx/>
                          <a:uFillTx/>
                          <a:latin typeface="+mn-lt"/>
                        </a:rPr>
                        <a:t>The 2 reports that were developed did not report on the implementation of the social cohesion compact.</a:t>
                      </a:r>
                    </a:p>
                  </a:txBody>
                  <a:tcPr>
                    <a:solidFill>
                      <a:srgbClr val="FF0000"/>
                    </a:solidFill>
                  </a:tcPr>
                </a:tc>
                <a:tc>
                  <a:txBody>
                    <a:bodyPr/>
                    <a:lstStyle/>
                    <a:p>
                      <a:pPr algn="just"/>
                      <a:r>
                        <a:rPr lang="en-ZA" sz="1600" b="0" dirty="0" smtClean="0">
                          <a:latin typeface="+mn-lt"/>
                        </a:rPr>
                        <a:t>The social cohesion compact could not be finalised during the year under review due to extended consultation processes. However, the Department held a Social Compact Convention in February 2020 which would be the basis for finalising the social compact.</a:t>
                      </a:r>
                    </a:p>
                    <a:p>
                      <a:pPr algn="just"/>
                      <a:endParaRPr lang="en-ZA" sz="1600" b="0" dirty="0">
                        <a:latin typeface="+mn-lt"/>
                      </a:endParaRPr>
                    </a:p>
                  </a:txBody>
                  <a:tcPr/>
                </a:tc>
                <a:extLst>
                  <a:ext uri="{0D108BD9-81ED-4DB2-BD59-A6C34878D82A}">
                    <a16:rowId xmlns:a16="http://schemas.microsoft.com/office/drawing/2014/main" xmlns="" val="478545234"/>
                  </a:ext>
                </a:extLst>
              </a:tr>
            </a:tbl>
          </a:graphicData>
        </a:graphic>
      </p:graphicFrame>
      <p:sp>
        <p:nvSpPr>
          <p:cNvPr id="4" name="Slide Number Placeholder 1"/>
          <p:cNvSpPr>
            <a:spLocks noGrp="1"/>
          </p:cNvSpPr>
          <p:nvPr>
            <p:ph type="sldNum" sz="quarter" idx="4"/>
          </p:nvPr>
        </p:nvSpPr>
        <p:spPr>
          <a:xfrm>
            <a:off x="8345086" y="6492875"/>
            <a:ext cx="609600" cy="365125"/>
          </a:xfrm>
        </p:spPr>
        <p:txBody>
          <a:bodyPr/>
          <a:lstStyle/>
          <a:p>
            <a:r>
              <a:rPr lang="en-ZA" sz="1400" b="1" dirty="0" smtClean="0">
                <a:solidFill>
                  <a:schemeClr val="tx1"/>
                </a:solidFill>
              </a:rPr>
              <a:t>27</a:t>
            </a:r>
          </a:p>
        </p:txBody>
      </p:sp>
    </p:spTree>
    <p:extLst>
      <p:ext uri="{BB962C8B-B14F-4D97-AF65-F5344CB8AC3E}">
        <p14:creationId xmlns:p14="http://schemas.microsoft.com/office/powerpoint/2010/main" xmlns="" val="144691710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3" y="15156"/>
            <a:ext cx="8928992" cy="710952"/>
          </a:xfrm>
          <a:solidFill>
            <a:srgbClr val="B77727"/>
          </a:solidFill>
        </p:spPr>
        <p:txBody>
          <a:bodyPr>
            <a:normAutofit/>
          </a:bodyPr>
          <a:lstStyle/>
          <a:p>
            <a:pPr algn="ctr"/>
            <a:r>
              <a:rPr lang="en-US" sz="4000" cap="all" dirty="0">
                <a:solidFill>
                  <a:schemeClr val="bg1"/>
                </a:solidFill>
                <a:latin typeface="+mn-lt"/>
              </a:rPr>
              <a:t>INSTITUTIONAL GOVERNANCE</a:t>
            </a:r>
            <a:endParaRPr lang="en-ZA" sz="4000" cap="all" dirty="0">
              <a:solidFill>
                <a:schemeClr val="bg1"/>
              </a:solidFill>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44445855"/>
              </p:ext>
            </p:extLst>
          </p:nvPr>
        </p:nvGraphicFramePr>
        <p:xfrm>
          <a:off x="179512" y="1628800"/>
          <a:ext cx="8856983" cy="4104457"/>
        </p:xfrm>
        <a:graphic>
          <a:graphicData uri="http://schemas.openxmlformats.org/drawingml/2006/table">
            <a:tbl>
              <a:tblPr firstRow="1" bandRow="1">
                <a:tableStyleId>{5C22544A-7EE6-4342-B048-85BDC9FD1C3A}</a:tableStyleId>
              </a:tblPr>
              <a:tblGrid>
                <a:gridCol w="1960152">
                  <a:extLst>
                    <a:ext uri="{9D8B030D-6E8A-4147-A177-3AD203B41FA5}">
                      <a16:colId xmlns:a16="http://schemas.microsoft.com/office/drawing/2014/main" xmlns="" val="20000"/>
                    </a:ext>
                  </a:extLst>
                </a:gridCol>
                <a:gridCol w="1234170">
                  <a:extLst>
                    <a:ext uri="{9D8B030D-6E8A-4147-A177-3AD203B41FA5}">
                      <a16:colId xmlns:a16="http://schemas.microsoft.com/office/drawing/2014/main" xmlns="" val="20001"/>
                    </a:ext>
                  </a:extLst>
                </a:gridCol>
                <a:gridCol w="2540938">
                  <a:extLst>
                    <a:ext uri="{9D8B030D-6E8A-4147-A177-3AD203B41FA5}">
                      <a16:colId xmlns:a16="http://schemas.microsoft.com/office/drawing/2014/main" xmlns="" val="20002"/>
                    </a:ext>
                  </a:extLst>
                </a:gridCol>
                <a:gridCol w="3121723">
                  <a:extLst>
                    <a:ext uri="{9D8B030D-6E8A-4147-A177-3AD203B41FA5}">
                      <a16:colId xmlns:a16="http://schemas.microsoft.com/office/drawing/2014/main" xmlns="" val="20003"/>
                    </a:ext>
                  </a:extLst>
                </a:gridCol>
              </a:tblGrid>
              <a:tr h="832671">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PERFORMANCE INDICATOR</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2019/20 ANNUAL TARGET </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1400" b="1" i="0" u="none" strike="noStrike" cap="none" normalizeH="0" baseline="0" dirty="0" smtClean="0">
                          <a:ln>
                            <a:noFill/>
                          </a:ln>
                          <a:solidFill>
                            <a:schemeClr val="bg1"/>
                          </a:solidFill>
                          <a:effectLst/>
                          <a:latin typeface="+mn-lt"/>
                          <a:ea typeface="+mn-ea"/>
                          <a:cs typeface="+mn-cs"/>
                        </a:rPr>
                        <a:t>ACTUAL ACHIEVEMENT AS AT 31 MARCH 2020</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rPr>
                        <a:t>DEVIATION FROM PLANNED TARGET</a:t>
                      </a:r>
                    </a:p>
                  </a:txBody>
                  <a:tcPr marL="91433" marR="91433" marT="44547" marB="44547" horzOverflow="overflow"/>
                </a:tc>
                <a:extLst>
                  <a:ext uri="{0D108BD9-81ED-4DB2-BD59-A6C34878D82A}">
                    <a16:rowId xmlns:a16="http://schemas.microsoft.com/office/drawing/2014/main" xmlns="" val="10000"/>
                  </a:ext>
                </a:extLst>
              </a:tr>
              <a:tr h="2053567">
                <a:tc>
                  <a:txBody>
                    <a:bodyPr/>
                    <a:lstStyle/>
                    <a:p>
                      <a:pPr algn="just"/>
                      <a:r>
                        <a:rPr lang="en-ZA" sz="1600" b="0" i="0" u="none" strike="noStrike" baseline="0" dirty="0" smtClean="0">
                          <a:latin typeface="+mn-lt"/>
                        </a:rPr>
                        <a:t>No. of arts and youth development programmes supported</a:t>
                      </a:r>
                      <a:endParaRPr lang="en-ZA" sz="1600" dirty="0">
                        <a:latin typeface="+mn-lt"/>
                      </a:endParaRPr>
                    </a:p>
                  </a:txBody>
                  <a:tcPr/>
                </a:tc>
                <a:tc>
                  <a:txBody>
                    <a:bodyPr/>
                    <a:lstStyle/>
                    <a:p>
                      <a:pPr algn="just"/>
                      <a:r>
                        <a:rPr lang="en-ZA" sz="1600" dirty="0" smtClean="0">
                          <a:latin typeface="+mn-lt"/>
                        </a:rPr>
                        <a:t>3</a:t>
                      </a:r>
                      <a:endParaRPr lang="en-ZA" sz="1600" dirty="0">
                        <a:latin typeface="+mn-lt"/>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prstClr val="black"/>
                          </a:solidFill>
                          <a:effectLst/>
                          <a:uLnTx/>
                          <a:uFillTx/>
                          <a:latin typeface="+mn-lt"/>
                        </a:rPr>
                        <a:t>2 arts and youth development programmes were supported</a:t>
                      </a:r>
                    </a:p>
                  </a:txBody>
                  <a:tcPr>
                    <a:solidFill>
                      <a:srgbClr val="FF0000"/>
                    </a:solidFill>
                  </a:tcPr>
                </a:tc>
                <a:tc>
                  <a:txBody>
                    <a:bodyPr/>
                    <a:lstStyle/>
                    <a:p>
                      <a:pPr algn="just"/>
                      <a:r>
                        <a:rPr lang="en-ZA" sz="1600" b="0" dirty="0" smtClean="0">
                          <a:latin typeface="+mn-lt"/>
                        </a:rPr>
                        <a:t>The third Arts and Youth Development Programme,</a:t>
                      </a:r>
                      <a:r>
                        <a:rPr lang="en-ZA" sz="1600" b="0" baseline="0" dirty="0" smtClean="0">
                          <a:latin typeface="+mn-lt"/>
                        </a:rPr>
                        <a:t> South African Schools Choral Eisteddfod, </a:t>
                      </a:r>
                      <a:r>
                        <a:rPr lang="en-ZA" sz="1600" b="0" dirty="0" smtClean="0">
                          <a:latin typeface="+mn-lt"/>
                        </a:rPr>
                        <a:t>was only partially supported.</a:t>
                      </a:r>
                      <a:r>
                        <a:rPr lang="en-ZA" sz="1600" b="0" baseline="0" dirty="0" smtClean="0">
                          <a:latin typeface="+mn-lt"/>
                        </a:rPr>
                        <a:t> </a:t>
                      </a:r>
                      <a:r>
                        <a:rPr lang="en-ZA" sz="1600" b="0" dirty="0" smtClean="0">
                          <a:latin typeface="+mn-lt"/>
                        </a:rPr>
                        <a:t>As</a:t>
                      </a:r>
                      <a:r>
                        <a:rPr lang="en-ZA" sz="1600" b="0" baseline="0" dirty="0" smtClean="0">
                          <a:latin typeface="+mn-lt"/>
                        </a:rPr>
                        <a:t> such, </a:t>
                      </a:r>
                      <a:r>
                        <a:rPr lang="en-ZA" sz="1600" b="0" dirty="0" smtClean="0">
                          <a:latin typeface="+mn-lt"/>
                        </a:rPr>
                        <a:t>the programme  did not have adequate corroborating evidence to substantiate full achievement. </a:t>
                      </a:r>
                      <a:endParaRPr lang="en-ZA" sz="1600" b="0" dirty="0">
                        <a:latin typeface="+mn-lt"/>
                      </a:endParaRPr>
                    </a:p>
                  </a:txBody>
                  <a:tcPr/>
                </a:tc>
                <a:extLst>
                  <a:ext uri="{0D108BD9-81ED-4DB2-BD59-A6C34878D82A}">
                    <a16:rowId xmlns:a16="http://schemas.microsoft.com/office/drawing/2014/main" xmlns="" val="478545234"/>
                  </a:ext>
                </a:extLst>
              </a:tr>
              <a:tr h="1218219">
                <a:tc>
                  <a:txBody>
                    <a:bodyPr/>
                    <a:lstStyle/>
                    <a:p>
                      <a:pPr algn="just"/>
                      <a:r>
                        <a:rPr lang="en-ZA" sz="1600" b="0" i="0" u="none" strike="noStrike" kern="1200" baseline="0" dirty="0" smtClean="0">
                          <a:solidFill>
                            <a:schemeClr val="dk1"/>
                          </a:solidFill>
                          <a:latin typeface="+mn-lt"/>
                          <a:ea typeface="+mn-ea"/>
                          <a:cs typeface="+mn-cs"/>
                        </a:rPr>
                        <a:t>No. of arts and social development programmes supported</a:t>
                      </a:r>
                      <a:endParaRPr lang="en-ZA" sz="1600" b="0" i="0" u="none" strike="noStrike" kern="1200" baseline="0" dirty="0">
                        <a:solidFill>
                          <a:schemeClr val="dk1"/>
                        </a:solidFill>
                        <a:latin typeface="+mn-lt"/>
                        <a:ea typeface="+mn-ea"/>
                        <a:cs typeface="+mn-cs"/>
                      </a:endParaRPr>
                    </a:p>
                  </a:txBody>
                  <a:tcPr/>
                </a:tc>
                <a:tc>
                  <a:txBody>
                    <a:bodyPr/>
                    <a:lstStyle/>
                    <a:p>
                      <a:pPr algn="just"/>
                      <a:r>
                        <a:rPr lang="en-ZA" sz="1600" dirty="0" smtClean="0">
                          <a:latin typeface="+mn-lt"/>
                        </a:rPr>
                        <a:t>4</a:t>
                      </a:r>
                      <a:endParaRPr lang="en-ZA" sz="1600" dirty="0">
                        <a:latin typeface="+mn-lt"/>
                      </a:endParaRPr>
                    </a:p>
                  </a:txBody>
                  <a:tcPr/>
                </a:tc>
                <a:tc>
                  <a:txBody>
                    <a:bodyPr/>
                    <a:lstStyle/>
                    <a:p>
                      <a:pPr algn="just"/>
                      <a:r>
                        <a:rPr lang="en-ZA" sz="1600" dirty="0" smtClean="0">
                          <a:latin typeface="+mn-lt"/>
                        </a:rPr>
                        <a:t>All 4 arts and social development programmes were only partially supported</a:t>
                      </a:r>
                    </a:p>
                  </a:txBody>
                  <a:tcPr>
                    <a:solidFill>
                      <a:srgbClr val="FF0000"/>
                    </a:solidFill>
                  </a:tcPr>
                </a:tc>
                <a:tc>
                  <a:txBody>
                    <a:bodyPr/>
                    <a:lstStyle/>
                    <a:p>
                      <a:pPr algn="just"/>
                      <a:r>
                        <a:rPr lang="en-ZA" sz="1600" b="0" dirty="0" smtClean="0">
                          <a:latin typeface="+mn-lt"/>
                        </a:rPr>
                        <a:t>All 4 arts and social development programmes did not have adequate corroborating evidence to substantiate full achievement.</a:t>
                      </a:r>
                    </a:p>
                  </a:txBody>
                  <a:tcPr/>
                </a:tc>
                <a:extLst>
                  <a:ext uri="{0D108BD9-81ED-4DB2-BD59-A6C34878D82A}">
                    <a16:rowId xmlns:a16="http://schemas.microsoft.com/office/drawing/2014/main" xmlns="" val="1114831233"/>
                  </a:ext>
                </a:extLst>
              </a:tr>
            </a:tbl>
          </a:graphicData>
        </a:graphic>
      </p:graphicFrame>
      <p:sp>
        <p:nvSpPr>
          <p:cNvPr id="4"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28</a:t>
            </a:r>
          </a:p>
        </p:txBody>
      </p:sp>
    </p:spTree>
    <p:extLst>
      <p:ext uri="{BB962C8B-B14F-4D97-AF65-F5344CB8AC3E}">
        <p14:creationId xmlns:p14="http://schemas.microsoft.com/office/powerpoint/2010/main" xmlns="" val="176341389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504" y="332656"/>
            <a:ext cx="8229600" cy="710952"/>
          </a:xfrm>
        </p:spPr>
        <p:txBody>
          <a:bodyPr/>
          <a:lstStyle/>
          <a:p>
            <a:pPr algn="ctr"/>
            <a:r>
              <a:rPr lang="en-US" dirty="0" smtClean="0"/>
              <a:t>BACKGROUND</a:t>
            </a:r>
            <a:endParaRPr lang="en-US" dirty="0"/>
          </a:p>
        </p:txBody>
      </p:sp>
      <p:sp>
        <p:nvSpPr>
          <p:cNvPr id="3" name="Content Placeholder 2"/>
          <p:cNvSpPr>
            <a:spLocks noGrp="1"/>
          </p:cNvSpPr>
          <p:nvPr>
            <p:ph idx="1"/>
          </p:nvPr>
        </p:nvSpPr>
        <p:spPr>
          <a:xfrm>
            <a:off x="179512" y="1412777"/>
            <a:ext cx="8784976" cy="4530824"/>
          </a:xfrm>
        </p:spPr>
        <p:txBody>
          <a:bodyPr>
            <a:noAutofit/>
          </a:bodyPr>
          <a:lstStyle/>
          <a:p>
            <a:pPr lvl="0" algn="just">
              <a:tabLst>
                <a:tab pos="457200" algn="l"/>
              </a:tabLst>
            </a:pPr>
            <a:r>
              <a:rPr lang="en-ZA" sz="1800" b="0" dirty="0">
                <a:solidFill>
                  <a:schemeClr val="tx1"/>
                </a:solidFill>
                <a:latin typeface="Arial" panose="020B0604020202020204" pitchFamily="34" charset="0"/>
                <a:ea typeface="Times New Roman" panose="02020603050405020304" pitchFamily="18" charset="0"/>
                <a:cs typeface="Arial" panose="020B0604020202020204" pitchFamily="34" charset="0"/>
              </a:rPr>
              <a:t>In May 2019, the President announced the new reconfigured Cabinet of the sixth administration. </a:t>
            </a:r>
          </a:p>
          <a:p>
            <a:pPr lvl="0" algn="just">
              <a:tabLst>
                <a:tab pos="457200" algn="l"/>
              </a:tabLst>
            </a:pPr>
            <a:r>
              <a:rPr lang="en-ZA" sz="1800" b="0" dirty="0">
                <a:solidFill>
                  <a:schemeClr val="tx1"/>
                </a:solidFill>
                <a:latin typeface="Arial" panose="020B0604020202020204" pitchFamily="34" charset="0"/>
                <a:ea typeface="Times New Roman" panose="02020603050405020304" pitchFamily="18" charset="0"/>
                <a:cs typeface="Arial" panose="020B0604020202020204" pitchFamily="34" charset="0"/>
              </a:rPr>
              <a:t>The configuration came with it, a number of changes that saw among others, the former Minister of Arts and Culture having Sport added to his portfolio, to become the Minister of </a:t>
            </a:r>
            <a:r>
              <a:rPr lang="en-ZA" sz="1800" b="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Sport, </a:t>
            </a:r>
            <a:r>
              <a:rPr lang="en-ZA" sz="1800" b="0" dirty="0">
                <a:solidFill>
                  <a:schemeClr val="tx1"/>
                </a:solidFill>
                <a:latin typeface="Arial" panose="020B0604020202020204" pitchFamily="34" charset="0"/>
                <a:ea typeface="Times New Roman" panose="02020603050405020304" pitchFamily="18" charset="0"/>
                <a:cs typeface="Arial" panose="020B0604020202020204" pitchFamily="34" charset="0"/>
              </a:rPr>
              <a:t>Arts and Culture (DSAC). </a:t>
            </a:r>
          </a:p>
          <a:p>
            <a:pPr lvl="0" algn="just">
              <a:tabLst>
                <a:tab pos="457200" algn="l"/>
              </a:tabLst>
            </a:pPr>
            <a:r>
              <a:rPr lang="en-ZA" sz="1800" b="0" dirty="0">
                <a:solidFill>
                  <a:schemeClr val="tx1"/>
                </a:solidFill>
                <a:latin typeface="Arial" panose="020B0604020202020204" pitchFamily="34" charset="0"/>
                <a:ea typeface="Times New Roman" panose="02020603050405020304" pitchFamily="18" charset="0"/>
                <a:cs typeface="Arial" panose="020B0604020202020204" pitchFamily="34" charset="0"/>
              </a:rPr>
              <a:t>The follow-up announcement by the President in June 2019, on the configuration of departments, revealed that Department of Arts and Culture (DAC) and Sport and Recreation South Africa (SRSA) were to merge into DSAC with effect from 1 April 2020.</a:t>
            </a:r>
          </a:p>
          <a:p>
            <a:pPr lvl="0" algn="just">
              <a:tabLst>
                <a:tab pos="457200" algn="l"/>
              </a:tabLst>
            </a:pPr>
            <a:r>
              <a:rPr lang="en-ZA" sz="1800" b="0" dirty="0">
                <a:solidFill>
                  <a:schemeClr val="tx1"/>
                </a:solidFill>
                <a:latin typeface="Arial" panose="020B0604020202020204" pitchFamily="34" charset="0"/>
                <a:ea typeface="Times New Roman" panose="02020603050405020304" pitchFamily="18" charset="0"/>
                <a:cs typeface="Arial" panose="020B0604020202020204" pitchFamily="34" charset="0"/>
              </a:rPr>
              <a:t>This meant that while some ground work such as planning for 2020/21, would be done by the two merging departments towards becoming a new department, they would still remain as separate departments until the merger became effective. </a:t>
            </a:r>
          </a:p>
          <a:p>
            <a:pPr lvl="0" algn="just">
              <a:tabLst>
                <a:tab pos="457200" algn="l"/>
              </a:tabLst>
            </a:pPr>
            <a:r>
              <a:rPr lang="en-ZA" sz="1800" b="0" dirty="0">
                <a:solidFill>
                  <a:schemeClr val="tx1"/>
                </a:solidFill>
                <a:latin typeface="Arial" panose="020B0604020202020204" pitchFamily="34" charset="0"/>
                <a:ea typeface="Times New Roman" panose="02020603050405020304" pitchFamily="18" charset="0"/>
                <a:cs typeface="Arial" panose="020B0604020202020204" pitchFamily="34" charset="0"/>
              </a:rPr>
              <a:t>In March 2020, the merger saw the two merged departments tabling 1 Strategic Plan and 1 Annual Performance Plan as DSAC, and no longer as separate entities.</a:t>
            </a:r>
          </a:p>
        </p:txBody>
      </p:sp>
      <p:sp>
        <p:nvSpPr>
          <p:cNvPr id="5" name="Slide Number Placeholder 1"/>
          <p:cNvSpPr>
            <a:spLocks noGrp="1"/>
          </p:cNvSpPr>
          <p:nvPr>
            <p:ph type="sldNum" sz="quarter" idx="4"/>
          </p:nvPr>
        </p:nvSpPr>
        <p:spPr>
          <a:xfrm>
            <a:off x="8248328" y="6037649"/>
            <a:ext cx="609600" cy="365125"/>
          </a:xfrm>
        </p:spPr>
        <p:txBody>
          <a:bodyPr/>
          <a:lstStyle/>
          <a:p>
            <a:r>
              <a:rPr lang="en-ZA" sz="1400" b="1" dirty="0">
                <a:solidFill>
                  <a:schemeClr val="tx1"/>
                </a:solidFill>
              </a:rPr>
              <a:t>2</a:t>
            </a:r>
            <a:endParaRPr lang="en-ZA" sz="1400" b="1" dirty="0" smtClean="0">
              <a:solidFill>
                <a:schemeClr val="tx1"/>
              </a:solidFill>
            </a:endParaRPr>
          </a:p>
        </p:txBody>
      </p:sp>
    </p:spTree>
    <p:extLst>
      <p:ext uri="{BB962C8B-B14F-4D97-AF65-F5344CB8AC3E}">
        <p14:creationId xmlns:p14="http://schemas.microsoft.com/office/powerpoint/2010/main" xmlns="" val="30049742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3540"/>
            <a:ext cx="8600452" cy="741164"/>
          </a:xfrm>
          <a:solidFill>
            <a:srgbClr val="B77727"/>
          </a:solidFill>
        </p:spPr>
        <p:txBody>
          <a:bodyPr>
            <a:normAutofit/>
          </a:bodyPr>
          <a:lstStyle/>
          <a:p>
            <a:pPr algn="ctr"/>
            <a:r>
              <a:rPr lang="en-GB" sz="3100" cap="all" dirty="0">
                <a:solidFill>
                  <a:schemeClr val="bg1"/>
                </a:solidFill>
                <a:latin typeface="+mj-lt"/>
              </a:rPr>
              <a:t>ARTS</a:t>
            </a:r>
            <a:r>
              <a:rPr lang="en-GB" sz="3100" dirty="0">
                <a:solidFill>
                  <a:schemeClr val="tx1"/>
                </a:solidFill>
              </a:rPr>
              <a:t> </a:t>
            </a:r>
            <a:r>
              <a:rPr lang="en-GB" sz="3100" cap="all" dirty="0">
                <a:solidFill>
                  <a:schemeClr val="bg1"/>
                </a:solidFill>
                <a:latin typeface="+mj-lt"/>
              </a:rPr>
              <a:t>AND</a:t>
            </a:r>
            <a:r>
              <a:rPr lang="en-GB" sz="3100" dirty="0">
                <a:solidFill>
                  <a:schemeClr val="tx1"/>
                </a:solidFill>
              </a:rPr>
              <a:t> </a:t>
            </a:r>
            <a:r>
              <a:rPr lang="en-GB" sz="3100" cap="all" dirty="0">
                <a:solidFill>
                  <a:schemeClr val="bg1"/>
                </a:solidFill>
                <a:latin typeface="+mj-lt"/>
              </a:rPr>
              <a:t>CULTURE</a:t>
            </a:r>
            <a:r>
              <a:rPr lang="en-GB" sz="3100" dirty="0">
                <a:solidFill>
                  <a:schemeClr val="tx1"/>
                </a:solidFill>
              </a:rPr>
              <a:t> </a:t>
            </a:r>
            <a:r>
              <a:rPr lang="en-GB" sz="3100" cap="all" dirty="0">
                <a:solidFill>
                  <a:schemeClr val="bg1"/>
                </a:solidFill>
                <a:latin typeface="+mj-lt"/>
              </a:rPr>
              <a:t>PROMOTION</a:t>
            </a:r>
            <a:r>
              <a:rPr lang="en-GB" sz="3100" dirty="0">
                <a:solidFill>
                  <a:schemeClr val="tx1"/>
                </a:solidFill>
              </a:rPr>
              <a:t> </a:t>
            </a:r>
            <a:r>
              <a:rPr lang="en-GB" sz="3100" cap="all" dirty="0" smtClean="0">
                <a:solidFill>
                  <a:schemeClr val="bg1"/>
                </a:solidFill>
                <a:latin typeface="+mj-lt"/>
              </a:rPr>
              <a:t>DEVELOPMENT</a:t>
            </a:r>
            <a:endParaRPr lang="en-ZA" sz="3100" cap="all" dirty="0">
              <a:solidFill>
                <a:schemeClr val="bg1"/>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167953389"/>
              </p:ext>
            </p:extLst>
          </p:nvPr>
        </p:nvGraphicFramePr>
        <p:xfrm>
          <a:off x="179512" y="1556792"/>
          <a:ext cx="8640960" cy="4366950"/>
        </p:xfrm>
        <a:graphic>
          <a:graphicData uri="http://schemas.openxmlformats.org/drawingml/2006/table">
            <a:tbl>
              <a:tblPr firstRow="1" bandRow="1">
                <a:tableStyleId>{5C22544A-7EE6-4342-B048-85BDC9FD1C3A}</a:tableStyleId>
              </a:tblPr>
              <a:tblGrid>
                <a:gridCol w="1900782">
                  <a:extLst>
                    <a:ext uri="{9D8B030D-6E8A-4147-A177-3AD203B41FA5}">
                      <a16:colId xmlns:a16="http://schemas.microsoft.com/office/drawing/2014/main" xmlns="" val="20000"/>
                    </a:ext>
                  </a:extLst>
                </a:gridCol>
                <a:gridCol w="1173502">
                  <a:extLst>
                    <a:ext uri="{9D8B030D-6E8A-4147-A177-3AD203B41FA5}">
                      <a16:colId xmlns:a16="http://schemas.microsoft.com/office/drawing/2014/main" xmlns="" val="20001"/>
                    </a:ext>
                  </a:extLst>
                </a:gridCol>
                <a:gridCol w="1865893">
                  <a:extLst>
                    <a:ext uri="{9D8B030D-6E8A-4147-A177-3AD203B41FA5}">
                      <a16:colId xmlns:a16="http://schemas.microsoft.com/office/drawing/2014/main" xmlns="" val="20002"/>
                    </a:ext>
                  </a:extLst>
                </a:gridCol>
                <a:gridCol w="3700783">
                  <a:extLst>
                    <a:ext uri="{9D8B030D-6E8A-4147-A177-3AD203B41FA5}">
                      <a16:colId xmlns:a16="http://schemas.microsoft.com/office/drawing/2014/main" xmlns="" val="20003"/>
                    </a:ext>
                  </a:extLst>
                </a:gridCol>
              </a:tblGrid>
              <a:tr h="86409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PERFORMANCE INDICATOR</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2019/20 ANNUAL TARGET </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1400" b="1" i="0" u="none" strike="noStrike" cap="none" normalizeH="0" baseline="0" dirty="0" smtClean="0">
                          <a:ln>
                            <a:noFill/>
                          </a:ln>
                          <a:solidFill>
                            <a:schemeClr val="bg1"/>
                          </a:solidFill>
                          <a:effectLst/>
                          <a:latin typeface="+mn-lt"/>
                          <a:ea typeface="+mn-ea"/>
                          <a:cs typeface="+mn-cs"/>
                        </a:rPr>
                        <a:t>ACTUAL ACHIEVEMENT AS AT 31 MARCH 2020</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rPr>
                        <a:t>DEVIATION FROM PLANNED TARGET</a:t>
                      </a:r>
                    </a:p>
                  </a:txBody>
                  <a:tcPr marL="91433" marR="91433" marT="44547" marB="44547" horzOverflow="overflow"/>
                </a:tc>
                <a:extLst>
                  <a:ext uri="{0D108BD9-81ED-4DB2-BD59-A6C34878D82A}">
                    <a16:rowId xmlns:a16="http://schemas.microsoft.com/office/drawing/2014/main" xmlns="" val="10000"/>
                  </a:ext>
                </a:extLst>
              </a:tr>
              <a:tr h="1734424">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ZA" sz="1400" b="0" i="0" u="none" strike="noStrike" kern="1200" cap="none" normalizeH="0" baseline="0" dirty="0" smtClean="0">
                          <a:ln>
                            <a:noFill/>
                          </a:ln>
                          <a:solidFill>
                            <a:schemeClr val="tx1"/>
                          </a:solidFill>
                          <a:effectLst/>
                          <a:latin typeface="+mn-lt"/>
                          <a:ea typeface="MS PGothic" pitchFamily="34" charset="-128"/>
                          <a:cs typeface="Arial" pitchFamily="34" charset="0"/>
                        </a:rPr>
                        <a:t>No. of sector organisations supported</a:t>
                      </a:r>
                      <a:endParaRPr kumimoji="0" lang="en-US" sz="1400" b="0" i="0" u="none" strike="noStrike" kern="1200" cap="none" normalizeH="0" baseline="0" dirty="0" smtClean="0">
                        <a:ln>
                          <a:noFill/>
                        </a:ln>
                        <a:solidFill>
                          <a:schemeClr val="tx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mn-lt"/>
                          <a:ea typeface="MS PGothic" pitchFamily="34" charset="-128"/>
                          <a:cs typeface="Arial" pitchFamily="34" charset="0"/>
                        </a:rPr>
                        <a:t>12</a:t>
                      </a:r>
                    </a:p>
                  </a:txBody>
                  <a:tcPr marL="91433" marR="91433" marT="44547" marB="44547" horzOverflow="overflow"/>
                </a:tc>
                <a:tc>
                  <a:txBody>
                    <a:bodyPr/>
                    <a:lstStyle/>
                    <a:p>
                      <a:pPr marL="0" marR="0" lvl="0" indent="0" algn="just" defTabSz="457200" rtl="0" eaLnBrk="1" fontAlgn="base" latinLnBrk="0" hangingPunct="1">
                        <a:lnSpc>
                          <a:spcPct val="100000"/>
                        </a:lnSpc>
                        <a:spcBef>
                          <a:spcPct val="0"/>
                        </a:spcBef>
                        <a:spcAft>
                          <a:spcPct val="0"/>
                        </a:spcAft>
                        <a:buClrTx/>
                        <a:buSzTx/>
                        <a:buFontTx/>
                        <a:buNone/>
                        <a:tabLst/>
                        <a:defRPr/>
                      </a:pPr>
                      <a:r>
                        <a:rPr kumimoji="0" lang="en-ZA" sz="1400" b="0" i="0" u="none" strike="noStrike" kern="1200" cap="none" normalizeH="0" baseline="0" dirty="0" smtClean="0">
                          <a:ln>
                            <a:noFill/>
                          </a:ln>
                          <a:solidFill>
                            <a:schemeClr val="tx1"/>
                          </a:solidFill>
                          <a:effectLst/>
                          <a:latin typeface="+mn-lt"/>
                          <a:ea typeface="MS PGothic" pitchFamily="34" charset="-128"/>
                          <a:cs typeface="Arial" pitchFamily="34" charset="0"/>
                        </a:rPr>
                        <a:t>4 sector organisations were supported</a:t>
                      </a:r>
                      <a:endParaRPr kumimoji="0" lang="en-US" sz="1400" b="0" i="0" u="none" strike="noStrike" kern="1200" cap="none" normalizeH="0" baseline="0" dirty="0" smtClean="0">
                        <a:ln>
                          <a:noFill/>
                        </a:ln>
                        <a:solidFill>
                          <a:schemeClr val="tx1"/>
                        </a:solidFill>
                        <a:effectLst/>
                        <a:latin typeface="+mn-lt"/>
                        <a:ea typeface="MS PGothic" pitchFamily="34" charset="-128"/>
                        <a:cs typeface="Arial" pitchFamily="34" charset="0"/>
                      </a:endParaRPr>
                    </a:p>
                    <a:p>
                      <a:pPr marL="0" marR="0" lvl="0" indent="0" algn="just" defTabSz="4572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normalizeH="0" baseline="0" dirty="0" smtClean="0">
                        <a:ln>
                          <a:noFill/>
                        </a:ln>
                        <a:solidFill>
                          <a:schemeClr val="tx1"/>
                        </a:solidFill>
                        <a:effectLst/>
                        <a:latin typeface="+mn-lt"/>
                        <a:ea typeface="MS PGothic" pitchFamily="34" charset="-128"/>
                        <a:cs typeface="Arial" pitchFamily="34" charset="0"/>
                      </a:endParaRPr>
                    </a:p>
                  </a:txBody>
                  <a:tcPr marL="91433" marR="91433" marT="44547" marB="44547" horzOverflow="overflow">
                    <a:solidFill>
                      <a:srgbClr val="FF0000"/>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ZA" sz="1400" b="0" i="0" u="none" strike="noStrike" kern="1200" cap="none" normalizeH="0" baseline="0" dirty="0" smtClean="0">
                          <a:ln>
                            <a:noFill/>
                          </a:ln>
                          <a:solidFill>
                            <a:schemeClr val="tx1"/>
                          </a:solidFill>
                          <a:effectLst/>
                          <a:latin typeface="+mn-lt"/>
                          <a:ea typeface="MS PGothic" pitchFamily="34" charset="-128"/>
                          <a:cs typeface="Arial" pitchFamily="34" charset="0"/>
                        </a:rPr>
                        <a:t>Seven (7) additional sector organisations to the 4 reported as fully achieved were partially supported and thus have inadequate corroborating evidence to substantiate full performance. Contributing factors include instances of organisations that could not conclude their programmes due to the limitation of social gatherings due to COVID-19 lockdown and restrictions, including delays in the submission of compliance documents to conclude the programmes.</a:t>
                      </a:r>
                    </a:p>
                    <a:p>
                      <a:pPr marL="0" marR="0" lvl="0" indent="0" algn="just" defTabSz="457200" rtl="0" eaLnBrk="1" fontAlgn="base" latinLnBrk="0" hangingPunct="1">
                        <a:lnSpc>
                          <a:spcPct val="100000"/>
                        </a:lnSpc>
                        <a:spcBef>
                          <a:spcPct val="0"/>
                        </a:spcBef>
                        <a:spcAft>
                          <a:spcPct val="0"/>
                        </a:spcAft>
                        <a:buClrTx/>
                        <a:buSzTx/>
                        <a:buFontTx/>
                        <a:buNone/>
                        <a:tabLst/>
                      </a:pPr>
                      <a:endParaRPr kumimoji="0" lang="en-ZA" sz="1400" b="0" i="0" u="none" strike="noStrike" kern="1200" cap="none" normalizeH="0" baseline="0" dirty="0" smtClean="0">
                        <a:ln>
                          <a:noFill/>
                        </a:ln>
                        <a:solidFill>
                          <a:schemeClr val="tx1"/>
                        </a:solidFill>
                        <a:effectLst/>
                        <a:latin typeface="+mn-lt"/>
                        <a:ea typeface="MS PGothic" pitchFamily="34" charset="-128"/>
                        <a:cs typeface="Arial" pitchFamily="34" charset="0"/>
                      </a:endParaRPr>
                    </a:p>
                    <a:p>
                      <a:pPr marL="0" marR="0" lvl="0" indent="0" algn="just" defTabSz="457200" rtl="0" eaLnBrk="1" fontAlgn="base" latinLnBrk="0" hangingPunct="1">
                        <a:lnSpc>
                          <a:spcPct val="100000"/>
                        </a:lnSpc>
                        <a:spcBef>
                          <a:spcPct val="0"/>
                        </a:spcBef>
                        <a:spcAft>
                          <a:spcPct val="0"/>
                        </a:spcAft>
                        <a:buClrTx/>
                        <a:buSzTx/>
                        <a:buFontTx/>
                        <a:buNone/>
                        <a:tabLst/>
                      </a:pPr>
                      <a:r>
                        <a:rPr kumimoji="0" lang="en-ZA" sz="1400" b="0" i="0" u="none" strike="noStrike" kern="1200" cap="none" normalizeH="0" baseline="0" dirty="0" smtClean="0">
                          <a:ln>
                            <a:noFill/>
                          </a:ln>
                          <a:solidFill>
                            <a:schemeClr val="tx1"/>
                          </a:solidFill>
                          <a:effectLst/>
                          <a:latin typeface="+mn-lt"/>
                          <a:ea typeface="MS PGothic" pitchFamily="34" charset="-128"/>
                          <a:cs typeface="Arial" pitchFamily="34" charset="0"/>
                        </a:rPr>
                        <a:t>One (1) of the envisaged twelve (12) sector organisations (Design Federation of South Africa) could not take place.</a:t>
                      </a:r>
                    </a:p>
                    <a:p>
                      <a:pPr marL="0" marR="0" lvl="0" indent="0" algn="just" defTabSz="457200" rtl="0" eaLnBrk="1" fontAlgn="base" latinLnBrk="0" hangingPunct="1">
                        <a:lnSpc>
                          <a:spcPct val="100000"/>
                        </a:lnSpc>
                        <a:spcBef>
                          <a:spcPct val="0"/>
                        </a:spcBef>
                        <a:spcAft>
                          <a:spcPct val="0"/>
                        </a:spcAft>
                        <a:buClrTx/>
                        <a:buSzTx/>
                        <a:buFontTx/>
                        <a:buNone/>
                        <a:tabLst/>
                      </a:pPr>
                      <a:endParaRPr kumimoji="0" lang="en-ZA" sz="1400" b="0" i="0" u="none" strike="noStrike" kern="1200" cap="none" normalizeH="0" baseline="0" dirty="0" smtClean="0">
                        <a:ln>
                          <a:noFill/>
                        </a:ln>
                        <a:solidFill>
                          <a:schemeClr val="tx1"/>
                        </a:solidFill>
                        <a:effectLst/>
                        <a:latin typeface="+mn-lt"/>
                        <a:ea typeface="MS PGothic" pitchFamily="34" charset="-128"/>
                        <a:cs typeface="Arial" pitchFamily="34" charset="0"/>
                      </a:endParaRPr>
                    </a:p>
                  </a:txBody>
                  <a:tcPr marL="91433" marR="91433" marT="44547" marB="44547" horzOverflow="overflow"/>
                </a:tc>
                <a:extLst>
                  <a:ext uri="{0D108BD9-81ED-4DB2-BD59-A6C34878D82A}">
                    <a16:rowId xmlns:a16="http://schemas.microsoft.com/office/drawing/2014/main" xmlns="" val="2308866813"/>
                  </a:ext>
                </a:extLst>
              </a:tr>
            </a:tbl>
          </a:graphicData>
        </a:graphic>
      </p:graphicFrame>
      <p:sp>
        <p:nvSpPr>
          <p:cNvPr id="4"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29</a:t>
            </a:r>
          </a:p>
        </p:txBody>
      </p:sp>
    </p:spTree>
    <p:extLst>
      <p:ext uri="{BB962C8B-B14F-4D97-AF65-F5344CB8AC3E}">
        <p14:creationId xmlns:p14="http://schemas.microsoft.com/office/powerpoint/2010/main" xmlns="" val="203642456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3540"/>
            <a:ext cx="8600452" cy="741164"/>
          </a:xfrm>
          <a:solidFill>
            <a:srgbClr val="B77727"/>
          </a:solidFill>
        </p:spPr>
        <p:txBody>
          <a:bodyPr>
            <a:normAutofit/>
          </a:bodyPr>
          <a:lstStyle/>
          <a:p>
            <a:pPr algn="ctr"/>
            <a:r>
              <a:rPr lang="en-GB" sz="3100" cap="all" dirty="0">
                <a:solidFill>
                  <a:schemeClr val="bg1"/>
                </a:solidFill>
                <a:latin typeface="+mj-lt"/>
              </a:rPr>
              <a:t>ARTS</a:t>
            </a:r>
            <a:r>
              <a:rPr lang="en-GB" sz="3100" dirty="0">
                <a:solidFill>
                  <a:schemeClr val="tx1"/>
                </a:solidFill>
              </a:rPr>
              <a:t> </a:t>
            </a:r>
            <a:r>
              <a:rPr lang="en-GB" sz="3100" cap="all" dirty="0">
                <a:solidFill>
                  <a:schemeClr val="bg1"/>
                </a:solidFill>
                <a:latin typeface="+mj-lt"/>
              </a:rPr>
              <a:t>AND</a:t>
            </a:r>
            <a:r>
              <a:rPr lang="en-GB" sz="3100" dirty="0">
                <a:solidFill>
                  <a:schemeClr val="tx1"/>
                </a:solidFill>
              </a:rPr>
              <a:t> </a:t>
            </a:r>
            <a:r>
              <a:rPr lang="en-GB" sz="3100" cap="all" dirty="0">
                <a:solidFill>
                  <a:schemeClr val="bg1"/>
                </a:solidFill>
                <a:latin typeface="+mj-lt"/>
              </a:rPr>
              <a:t>CULTURE</a:t>
            </a:r>
            <a:r>
              <a:rPr lang="en-GB" sz="3100" dirty="0">
                <a:solidFill>
                  <a:schemeClr val="tx1"/>
                </a:solidFill>
              </a:rPr>
              <a:t> </a:t>
            </a:r>
            <a:r>
              <a:rPr lang="en-GB" sz="3100" cap="all" dirty="0">
                <a:solidFill>
                  <a:schemeClr val="bg1"/>
                </a:solidFill>
                <a:latin typeface="+mj-lt"/>
              </a:rPr>
              <a:t>PROMOTION</a:t>
            </a:r>
            <a:r>
              <a:rPr lang="en-GB" sz="3100" dirty="0">
                <a:solidFill>
                  <a:schemeClr val="tx1"/>
                </a:solidFill>
              </a:rPr>
              <a:t> </a:t>
            </a:r>
            <a:r>
              <a:rPr lang="en-GB" sz="3100" cap="all" dirty="0" smtClean="0">
                <a:solidFill>
                  <a:schemeClr val="bg1"/>
                </a:solidFill>
                <a:latin typeface="+mj-lt"/>
              </a:rPr>
              <a:t>DEVELOPMENT</a:t>
            </a:r>
            <a:endParaRPr lang="en-ZA" sz="3100" cap="all" dirty="0">
              <a:solidFill>
                <a:schemeClr val="bg1"/>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111733517"/>
              </p:ext>
            </p:extLst>
          </p:nvPr>
        </p:nvGraphicFramePr>
        <p:xfrm>
          <a:off x="251521" y="1556792"/>
          <a:ext cx="8600450" cy="3940230"/>
        </p:xfrm>
        <a:graphic>
          <a:graphicData uri="http://schemas.openxmlformats.org/drawingml/2006/table">
            <a:tbl>
              <a:tblPr firstRow="1" bandRow="1">
                <a:tableStyleId>{5C22544A-7EE6-4342-B048-85BDC9FD1C3A}</a:tableStyleId>
              </a:tblPr>
              <a:tblGrid>
                <a:gridCol w="1885000">
                  <a:extLst>
                    <a:ext uri="{9D8B030D-6E8A-4147-A177-3AD203B41FA5}">
                      <a16:colId xmlns:a16="http://schemas.microsoft.com/office/drawing/2014/main" xmlns="" val="20000"/>
                    </a:ext>
                  </a:extLst>
                </a:gridCol>
                <a:gridCol w="1163758">
                  <a:extLst>
                    <a:ext uri="{9D8B030D-6E8A-4147-A177-3AD203B41FA5}">
                      <a16:colId xmlns:a16="http://schemas.microsoft.com/office/drawing/2014/main" xmlns="" val="20001"/>
                    </a:ext>
                  </a:extLst>
                </a:gridCol>
                <a:gridCol w="1850400">
                  <a:extLst>
                    <a:ext uri="{9D8B030D-6E8A-4147-A177-3AD203B41FA5}">
                      <a16:colId xmlns:a16="http://schemas.microsoft.com/office/drawing/2014/main" xmlns="" val="20002"/>
                    </a:ext>
                  </a:extLst>
                </a:gridCol>
                <a:gridCol w="3701292">
                  <a:extLst>
                    <a:ext uri="{9D8B030D-6E8A-4147-A177-3AD203B41FA5}">
                      <a16:colId xmlns:a16="http://schemas.microsoft.com/office/drawing/2014/main" xmlns="" val="20003"/>
                    </a:ext>
                  </a:extLst>
                </a:gridCol>
              </a:tblGrid>
              <a:tr h="86409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PERFORMANCE INDICATOR</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2019/20 ANNUAL TARGET </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1400" b="1" i="0" u="none" strike="noStrike" cap="none" normalizeH="0" baseline="0" dirty="0" smtClean="0">
                          <a:ln>
                            <a:noFill/>
                          </a:ln>
                          <a:solidFill>
                            <a:schemeClr val="bg1"/>
                          </a:solidFill>
                          <a:effectLst/>
                          <a:latin typeface="+mn-lt"/>
                          <a:ea typeface="+mn-ea"/>
                          <a:cs typeface="+mn-cs"/>
                        </a:rPr>
                        <a:t>ACTUAL ACHIEVEMENT AS AT 31 MARCH 2020</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rPr>
                        <a:t>DEVIATION FROM PLANNED TARGET</a:t>
                      </a:r>
                    </a:p>
                  </a:txBody>
                  <a:tcPr marL="91433" marR="91433" marT="44547" marB="44547" horzOverflow="overflow"/>
                </a:tc>
                <a:extLst>
                  <a:ext uri="{0D108BD9-81ED-4DB2-BD59-A6C34878D82A}">
                    <a16:rowId xmlns:a16="http://schemas.microsoft.com/office/drawing/2014/main" xmlns="" val="10000"/>
                  </a:ext>
                </a:extLst>
              </a:tr>
              <a:tr h="1734424">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lang="en-GB" sz="1400" kern="1200" dirty="0" smtClean="0">
                          <a:solidFill>
                            <a:schemeClr val="dk1"/>
                          </a:solidFill>
                          <a:effectLst/>
                          <a:latin typeface="+mn-lt"/>
                          <a:ea typeface="+mn-ea"/>
                          <a:cs typeface="+mn-cs"/>
                        </a:rPr>
                        <a:t>No. of provincial community arts programmes </a:t>
                      </a:r>
                      <a:r>
                        <a:rPr lang="en-GB" sz="1400" kern="1200" dirty="0" smtClean="0">
                          <a:solidFill>
                            <a:schemeClr val="tx1"/>
                          </a:solidFill>
                          <a:effectLst/>
                          <a:latin typeface="+mn-lt"/>
                          <a:ea typeface="+mn-ea"/>
                          <a:cs typeface="+mn-cs"/>
                        </a:rPr>
                        <a:t>supported</a:t>
                      </a:r>
                      <a:endParaRPr kumimoji="0" lang="en-US" sz="1400" b="0" i="0" u="none" strike="noStrike" cap="none" normalizeH="0" baseline="0" dirty="0" smtClean="0">
                        <a:ln>
                          <a:noFill/>
                        </a:ln>
                        <a:solidFill>
                          <a:schemeClr val="tx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mn-lt"/>
                          <a:ea typeface="MS PGothic" pitchFamily="34" charset="-128"/>
                          <a:cs typeface="Arial" pitchFamily="34" charset="0"/>
                        </a:rPr>
                        <a:t>9</a:t>
                      </a:r>
                    </a:p>
                  </a:txBody>
                  <a:tcPr marL="91433" marR="91433" marT="44547" marB="44547" horzOverflow="overflow"/>
                </a:tc>
                <a:tc>
                  <a:txBody>
                    <a:bodyPr/>
                    <a:lstStyle/>
                    <a:p>
                      <a:pPr marL="0" marR="0" lvl="0" indent="0" algn="just" defTabSz="457200" rtl="0" eaLnBrk="1" fontAlgn="base" latinLnBrk="0" hangingPunct="1">
                        <a:lnSpc>
                          <a:spcPct val="100000"/>
                        </a:lnSpc>
                        <a:spcBef>
                          <a:spcPct val="0"/>
                        </a:spcBef>
                        <a:spcAft>
                          <a:spcPct val="0"/>
                        </a:spcAft>
                        <a:buClrTx/>
                        <a:buSzTx/>
                        <a:buFontTx/>
                        <a:buNone/>
                        <a:tabLst/>
                        <a:defRPr/>
                      </a:pPr>
                      <a:r>
                        <a:rPr kumimoji="0" lang="en-ZA" sz="1400" b="0" i="0" u="none" strike="noStrike" kern="1200" cap="none" normalizeH="0" baseline="0" dirty="0" smtClean="0">
                          <a:ln>
                            <a:noFill/>
                          </a:ln>
                          <a:solidFill>
                            <a:schemeClr val="tx1"/>
                          </a:solidFill>
                          <a:effectLst/>
                          <a:latin typeface="+mn-lt"/>
                          <a:ea typeface="MS PGothic" pitchFamily="34" charset="-128"/>
                          <a:cs typeface="Arial" pitchFamily="34" charset="0"/>
                        </a:rPr>
                        <a:t>None of the planned provincial community arts programmes were fully supported or concluded in the year under review.</a:t>
                      </a:r>
                      <a:endParaRPr kumimoji="0" lang="en-US" sz="1400" b="0" i="0" u="none" strike="noStrike" kern="1200" cap="none" normalizeH="0" baseline="0" dirty="0" smtClean="0">
                        <a:ln>
                          <a:noFill/>
                        </a:ln>
                        <a:solidFill>
                          <a:schemeClr val="tx1"/>
                        </a:solidFill>
                        <a:effectLst/>
                        <a:latin typeface="+mn-lt"/>
                        <a:ea typeface="MS PGothic" pitchFamily="34" charset="-128"/>
                        <a:cs typeface="Arial" pitchFamily="34" charset="0"/>
                      </a:endParaRPr>
                    </a:p>
                  </a:txBody>
                  <a:tcPr marL="91433" marR="91433" marT="44547" marB="44547" horzOverflow="overflow">
                    <a:solidFill>
                      <a:srgbClr val="FF0000"/>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ZA" sz="1400" b="0" i="0" u="none" strike="noStrike" kern="1200" cap="none" normalizeH="0" baseline="0" dirty="0" smtClean="0">
                          <a:ln>
                            <a:noFill/>
                          </a:ln>
                          <a:solidFill>
                            <a:schemeClr val="tx1"/>
                          </a:solidFill>
                          <a:effectLst/>
                          <a:latin typeface="+mn-lt"/>
                          <a:ea typeface="MS PGothic" pitchFamily="34" charset="-128"/>
                          <a:cs typeface="Arial" pitchFamily="34" charset="0"/>
                        </a:rPr>
                        <a:t>Seven (7) of the nine (9) envisaged provincial community arts programmes received partial financial support, and these include programmes based in Free State, North-West, Northern Cape, KwaZulu-Natal, Limpopo, Eastern Cape and Gauteng. </a:t>
                      </a:r>
                    </a:p>
                    <a:p>
                      <a:pPr marL="0" marR="0" lvl="0" indent="0" algn="just" defTabSz="457200" rtl="0" eaLnBrk="1" fontAlgn="base" latinLnBrk="0" hangingPunct="1">
                        <a:lnSpc>
                          <a:spcPct val="100000"/>
                        </a:lnSpc>
                        <a:spcBef>
                          <a:spcPct val="0"/>
                        </a:spcBef>
                        <a:spcAft>
                          <a:spcPct val="0"/>
                        </a:spcAft>
                        <a:buClrTx/>
                        <a:buSzTx/>
                        <a:buFontTx/>
                        <a:buNone/>
                        <a:tabLst/>
                      </a:pPr>
                      <a:endParaRPr kumimoji="0" lang="en-ZA" sz="1400" b="0" i="0" u="none" strike="noStrike" kern="1200" cap="none" normalizeH="0" baseline="0" dirty="0" smtClean="0">
                        <a:ln>
                          <a:noFill/>
                        </a:ln>
                        <a:solidFill>
                          <a:schemeClr val="tx1"/>
                        </a:solidFill>
                        <a:effectLst/>
                        <a:latin typeface="+mn-lt"/>
                        <a:ea typeface="MS PGothic" pitchFamily="34" charset="-128"/>
                        <a:cs typeface="Arial" pitchFamily="34" charset="0"/>
                      </a:endParaRPr>
                    </a:p>
                    <a:p>
                      <a:pPr marL="0" marR="0" lvl="0" indent="0" algn="just" defTabSz="457200" rtl="0" eaLnBrk="1" fontAlgn="base" latinLnBrk="0" hangingPunct="1">
                        <a:lnSpc>
                          <a:spcPct val="100000"/>
                        </a:lnSpc>
                        <a:spcBef>
                          <a:spcPct val="0"/>
                        </a:spcBef>
                        <a:spcAft>
                          <a:spcPct val="0"/>
                        </a:spcAft>
                        <a:buClrTx/>
                        <a:buSzTx/>
                        <a:buFontTx/>
                        <a:buNone/>
                        <a:tabLst/>
                      </a:pPr>
                      <a:r>
                        <a:rPr kumimoji="0" lang="en-ZA" sz="1400" b="0" i="0" u="none" strike="noStrike" kern="1200" cap="none" normalizeH="0" baseline="0" dirty="0" smtClean="0">
                          <a:ln>
                            <a:noFill/>
                          </a:ln>
                          <a:solidFill>
                            <a:schemeClr val="tx1"/>
                          </a:solidFill>
                          <a:effectLst/>
                          <a:latin typeface="+mn-lt"/>
                          <a:ea typeface="MS PGothic" pitchFamily="34" charset="-128"/>
                          <a:cs typeface="Arial" pitchFamily="34" charset="0"/>
                        </a:rPr>
                        <a:t>The Western Cape and Mpumalanga based programmes did not receive financial support at all. Contributing factors  include delays in finalising business plans which led to delays in starting and finalising the projects, including the payments thereof.</a:t>
                      </a:r>
                    </a:p>
                    <a:p>
                      <a:pPr marL="0" marR="0" lvl="0" indent="0" algn="just" defTabSz="457200" rtl="0" eaLnBrk="1" fontAlgn="base" latinLnBrk="0" hangingPunct="1">
                        <a:lnSpc>
                          <a:spcPct val="100000"/>
                        </a:lnSpc>
                        <a:spcBef>
                          <a:spcPct val="0"/>
                        </a:spcBef>
                        <a:spcAft>
                          <a:spcPct val="0"/>
                        </a:spcAft>
                        <a:buClrTx/>
                        <a:buSzTx/>
                        <a:buFontTx/>
                        <a:buNone/>
                        <a:tabLst/>
                      </a:pPr>
                      <a:endParaRPr kumimoji="0" lang="en-ZA" sz="1400" b="0" i="0" u="none" strike="noStrike" kern="1200" cap="none" normalizeH="0" baseline="0" dirty="0" smtClean="0">
                        <a:ln>
                          <a:noFill/>
                        </a:ln>
                        <a:solidFill>
                          <a:schemeClr val="tx1"/>
                        </a:solidFill>
                        <a:effectLst/>
                        <a:latin typeface="+mn-lt"/>
                        <a:ea typeface="MS PGothic" pitchFamily="34" charset="-128"/>
                        <a:cs typeface="Arial" pitchFamily="34" charset="0"/>
                      </a:endParaRPr>
                    </a:p>
                  </a:txBody>
                  <a:tcPr marL="91433" marR="91433" marT="44547" marB="44547" horzOverflow="overflow"/>
                </a:tc>
                <a:extLst>
                  <a:ext uri="{0D108BD9-81ED-4DB2-BD59-A6C34878D82A}">
                    <a16:rowId xmlns:a16="http://schemas.microsoft.com/office/drawing/2014/main" xmlns="" val="2308866813"/>
                  </a:ext>
                </a:extLst>
              </a:tr>
            </a:tbl>
          </a:graphicData>
        </a:graphic>
      </p:graphicFrame>
      <p:sp>
        <p:nvSpPr>
          <p:cNvPr id="4"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30</a:t>
            </a:r>
          </a:p>
        </p:txBody>
      </p:sp>
    </p:spTree>
    <p:extLst>
      <p:ext uri="{BB962C8B-B14F-4D97-AF65-F5344CB8AC3E}">
        <p14:creationId xmlns:p14="http://schemas.microsoft.com/office/powerpoint/2010/main" xmlns="" val="338730110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3540"/>
            <a:ext cx="8600452" cy="741164"/>
          </a:xfrm>
          <a:solidFill>
            <a:srgbClr val="B77727"/>
          </a:solidFill>
        </p:spPr>
        <p:txBody>
          <a:bodyPr>
            <a:normAutofit/>
          </a:bodyPr>
          <a:lstStyle/>
          <a:p>
            <a:pPr algn="ctr"/>
            <a:r>
              <a:rPr lang="en-GB" sz="3100" cap="all" dirty="0">
                <a:solidFill>
                  <a:schemeClr val="bg1"/>
                </a:solidFill>
                <a:latin typeface="+mj-lt"/>
              </a:rPr>
              <a:t>ARTS</a:t>
            </a:r>
            <a:r>
              <a:rPr lang="en-GB" sz="3100" dirty="0">
                <a:solidFill>
                  <a:schemeClr val="tx1"/>
                </a:solidFill>
              </a:rPr>
              <a:t> </a:t>
            </a:r>
            <a:r>
              <a:rPr lang="en-GB" sz="3100" cap="all" dirty="0">
                <a:solidFill>
                  <a:schemeClr val="bg1"/>
                </a:solidFill>
                <a:latin typeface="+mj-lt"/>
              </a:rPr>
              <a:t>AND</a:t>
            </a:r>
            <a:r>
              <a:rPr lang="en-GB" sz="3100" dirty="0">
                <a:solidFill>
                  <a:schemeClr val="tx1"/>
                </a:solidFill>
              </a:rPr>
              <a:t> </a:t>
            </a:r>
            <a:r>
              <a:rPr lang="en-GB" sz="3100" cap="all" dirty="0">
                <a:solidFill>
                  <a:schemeClr val="bg1"/>
                </a:solidFill>
                <a:latin typeface="+mj-lt"/>
              </a:rPr>
              <a:t>CULTURE</a:t>
            </a:r>
            <a:r>
              <a:rPr lang="en-GB" sz="3100" dirty="0">
                <a:solidFill>
                  <a:schemeClr val="tx1"/>
                </a:solidFill>
              </a:rPr>
              <a:t> </a:t>
            </a:r>
            <a:r>
              <a:rPr lang="en-GB" sz="3100" cap="all" dirty="0">
                <a:solidFill>
                  <a:schemeClr val="bg1"/>
                </a:solidFill>
                <a:latin typeface="+mj-lt"/>
              </a:rPr>
              <a:t>PROMOTION</a:t>
            </a:r>
            <a:r>
              <a:rPr lang="en-GB" sz="3100" dirty="0">
                <a:solidFill>
                  <a:schemeClr val="tx1"/>
                </a:solidFill>
              </a:rPr>
              <a:t> </a:t>
            </a:r>
            <a:r>
              <a:rPr lang="en-GB" sz="3100" cap="all" dirty="0" smtClean="0">
                <a:solidFill>
                  <a:schemeClr val="bg1"/>
                </a:solidFill>
                <a:latin typeface="+mj-lt"/>
              </a:rPr>
              <a:t>DEVELOPMENT</a:t>
            </a:r>
            <a:endParaRPr lang="en-ZA" sz="3100" cap="all" dirty="0">
              <a:solidFill>
                <a:schemeClr val="bg1"/>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826118498"/>
              </p:ext>
            </p:extLst>
          </p:nvPr>
        </p:nvGraphicFramePr>
        <p:xfrm>
          <a:off x="251521" y="1556792"/>
          <a:ext cx="8600451" cy="4104456"/>
        </p:xfrm>
        <a:graphic>
          <a:graphicData uri="http://schemas.openxmlformats.org/drawingml/2006/table">
            <a:tbl>
              <a:tblPr firstRow="1" bandRow="1">
                <a:tableStyleId>{5C22544A-7EE6-4342-B048-85BDC9FD1C3A}</a:tableStyleId>
              </a:tblPr>
              <a:tblGrid>
                <a:gridCol w="1885000">
                  <a:extLst>
                    <a:ext uri="{9D8B030D-6E8A-4147-A177-3AD203B41FA5}">
                      <a16:colId xmlns:a16="http://schemas.microsoft.com/office/drawing/2014/main" xmlns="" val="20000"/>
                    </a:ext>
                  </a:extLst>
                </a:gridCol>
                <a:gridCol w="1163758">
                  <a:extLst>
                    <a:ext uri="{9D8B030D-6E8A-4147-A177-3AD203B41FA5}">
                      <a16:colId xmlns:a16="http://schemas.microsoft.com/office/drawing/2014/main" xmlns="" val="20001"/>
                    </a:ext>
                  </a:extLst>
                </a:gridCol>
                <a:gridCol w="1850400">
                  <a:extLst>
                    <a:ext uri="{9D8B030D-6E8A-4147-A177-3AD203B41FA5}">
                      <a16:colId xmlns:a16="http://schemas.microsoft.com/office/drawing/2014/main" xmlns="" val="20002"/>
                    </a:ext>
                  </a:extLst>
                </a:gridCol>
                <a:gridCol w="3701293">
                  <a:extLst>
                    <a:ext uri="{9D8B030D-6E8A-4147-A177-3AD203B41FA5}">
                      <a16:colId xmlns:a16="http://schemas.microsoft.com/office/drawing/2014/main" xmlns="" val="20003"/>
                    </a:ext>
                  </a:extLst>
                </a:gridCol>
              </a:tblGrid>
              <a:tr h="91425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PERFORMANCE INDICATOR</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2019/20 ANNUAL TARGET </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1400" b="1" i="0" u="none" strike="noStrike" cap="none" normalizeH="0" baseline="0" dirty="0" smtClean="0">
                          <a:ln>
                            <a:noFill/>
                          </a:ln>
                          <a:solidFill>
                            <a:schemeClr val="bg1"/>
                          </a:solidFill>
                          <a:effectLst/>
                          <a:latin typeface="+mn-lt"/>
                          <a:ea typeface="+mn-ea"/>
                          <a:cs typeface="+mn-cs"/>
                        </a:rPr>
                        <a:t>ACTUAL ACHIEVEMENT AS AT 31 MARCH 2020</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rPr>
                        <a:t>DEVIATION FROM PLANNED TARGET</a:t>
                      </a:r>
                    </a:p>
                  </a:txBody>
                  <a:tcPr marL="91433" marR="91433" marT="44547" marB="44547" horzOverflow="overflow"/>
                </a:tc>
                <a:extLst>
                  <a:ext uri="{0D108BD9-81ED-4DB2-BD59-A6C34878D82A}">
                    <a16:rowId xmlns:a16="http://schemas.microsoft.com/office/drawing/2014/main" xmlns="" val="10000"/>
                  </a:ext>
                </a:extLst>
              </a:tr>
              <a:tr h="31902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ZA" sz="1500" b="0" i="0" u="none" strike="noStrike" cap="none" normalizeH="0" baseline="0" dirty="0" smtClean="0">
                          <a:ln>
                            <a:noFill/>
                          </a:ln>
                          <a:solidFill>
                            <a:schemeClr val="tx1"/>
                          </a:solidFill>
                          <a:effectLst/>
                          <a:latin typeface="+mn-lt"/>
                          <a:ea typeface="MS PGothic" pitchFamily="34" charset="-128"/>
                          <a:cs typeface="Arial" pitchFamily="34" charset="0"/>
                        </a:rPr>
                        <a:t>No. of capacity building programmes supported</a:t>
                      </a:r>
                      <a:endParaRPr kumimoji="0" lang="en-US" sz="1500" b="0" i="0" u="none" strike="noStrike" cap="none" normalizeH="0" baseline="0" dirty="0" smtClean="0">
                        <a:ln>
                          <a:noFill/>
                        </a:ln>
                        <a:solidFill>
                          <a:schemeClr val="tx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just" defTabSz="457200" rtl="0" eaLnBrk="1" fontAlgn="base" latinLnBrk="0" hangingPunct="1">
                        <a:lnSpc>
                          <a:spcPct val="100000"/>
                        </a:lnSpc>
                        <a:spcBef>
                          <a:spcPct val="0"/>
                        </a:spcBef>
                        <a:spcAft>
                          <a:spcPct val="0"/>
                        </a:spcAft>
                        <a:buClrTx/>
                        <a:buSzTx/>
                        <a:buFontTx/>
                        <a:buNone/>
                        <a:tabLst/>
                        <a:defRPr/>
                      </a:pPr>
                      <a:r>
                        <a:rPr kumimoji="0" lang="en-ZA" sz="1500" b="0" i="0" u="none" strike="noStrike" kern="1200" cap="none" normalizeH="0" baseline="0" dirty="0" smtClean="0">
                          <a:ln>
                            <a:noFill/>
                          </a:ln>
                          <a:solidFill>
                            <a:schemeClr val="tx1"/>
                          </a:solidFill>
                          <a:effectLst/>
                          <a:latin typeface="+mn-lt"/>
                          <a:ea typeface="MS PGothic" pitchFamily="34" charset="-128"/>
                          <a:cs typeface="Arial" pitchFamily="34" charset="0"/>
                        </a:rPr>
                        <a:t>23</a:t>
                      </a:r>
                    </a:p>
                  </a:txBody>
                  <a:tcPr marL="91433" marR="91433" marT="44547" marB="44547" horzOverflow="overflow"/>
                </a:tc>
                <a:tc>
                  <a:txBody>
                    <a:bodyPr/>
                    <a:lstStyle/>
                    <a:p>
                      <a:pPr marL="0" marR="0" lvl="0" indent="0" algn="just" defTabSz="457200" rtl="0" eaLnBrk="1" fontAlgn="base" latinLnBrk="0" hangingPunct="1">
                        <a:lnSpc>
                          <a:spcPct val="100000"/>
                        </a:lnSpc>
                        <a:spcBef>
                          <a:spcPct val="0"/>
                        </a:spcBef>
                        <a:spcAft>
                          <a:spcPct val="0"/>
                        </a:spcAft>
                        <a:buClrTx/>
                        <a:buSzTx/>
                        <a:buFontTx/>
                        <a:buNone/>
                        <a:tabLst/>
                        <a:defRPr/>
                      </a:pPr>
                      <a:r>
                        <a:rPr kumimoji="0" lang="en-ZA" sz="1500" b="0" i="0" u="none" strike="noStrike" kern="1200" cap="none" normalizeH="0" baseline="0" dirty="0" smtClean="0">
                          <a:ln>
                            <a:noFill/>
                          </a:ln>
                          <a:solidFill>
                            <a:schemeClr val="tx1"/>
                          </a:solidFill>
                          <a:effectLst/>
                          <a:latin typeface="+mn-lt"/>
                          <a:ea typeface="MS PGothic" pitchFamily="34" charset="-128"/>
                          <a:cs typeface="Arial" pitchFamily="34" charset="0"/>
                        </a:rPr>
                        <a:t>12 capacity building programmes were  supported </a:t>
                      </a:r>
                    </a:p>
                  </a:txBody>
                  <a:tcPr marL="91433" marR="91433" marT="44547" marB="44547" horzOverflow="overflow">
                    <a:solidFill>
                      <a:srgbClr val="FF0000"/>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ZA" sz="1500" b="0" i="0" u="none" strike="noStrike" kern="1200" cap="none" normalizeH="0" baseline="0" dirty="0" smtClean="0">
                          <a:ln>
                            <a:noFill/>
                          </a:ln>
                          <a:solidFill>
                            <a:schemeClr val="tx1"/>
                          </a:solidFill>
                          <a:effectLst/>
                          <a:latin typeface="+mn-lt"/>
                          <a:ea typeface="MS PGothic" pitchFamily="34" charset="-128"/>
                          <a:cs typeface="Arial" pitchFamily="34" charset="0"/>
                        </a:rPr>
                        <a:t>An additional 14 capacity building programmes to the 12 reported as achieved were only partially supported and thus could not be reported as achieved. </a:t>
                      </a:r>
                    </a:p>
                    <a:p>
                      <a:pPr marL="0" marR="0" lvl="0" indent="0" algn="just" defTabSz="457200" rtl="0" eaLnBrk="1" fontAlgn="base" latinLnBrk="0" hangingPunct="1">
                        <a:lnSpc>
                          <a:spcPct val="100000"/>
                        </a:lnSpc>
                        <a:spcBef>
                          <a:spcPct val="0"/>
                        </a:spcBef>
                        <a:spcAft>
                          <a:spcPct val="0"/>
                        </a:spcAft>
                        <a:buClrTx/>
                        <a:buSzTx/>
                        <a:buFontTx/>
                        <a:buNone/>
                        <a:tabLst/>
                      </a:pPr>
                      <a:endParaRPr kumimoji="0" lang="en-ZA" sz="1500" b="0" i="0" u="none" strike="noStrike" kern="1200" cap="none" normalizeH="0" baseline="0" dirty="0" smtClean="0">
                        <a:ln>
                          <a:noFill/>
                        </a:ln>
                        <a:solidFill>
                          <a:schemeClr val="tx1"/>
                        </a:solidFill>
                        <a:effectLst/>
                        <a:latin typeface="+mn-lt"/>
                        <a:ea typeface="MS PGothic" pitchFamily="34" charset="-128"/>
                        <a:cs typeface="Arial" pitchFamily="34" charset="0"/>
                      </a:endParaRPr>
                    </a:p>
                    <a:p>
                      <a:pPr marL="0" marR="0" lvl="0" indent="0" algn="just" defTabSz="457200" rtl="0" eaLnBrk="1" fontAlgn="base" latinLnBrk="0" hangingPunct="1">
                        <a:lnSpc>
                          <a:spcPct val="100000"/>
                        </a:lnSpc>
                        <a:spcBef>
                          <a:spcPct val="0"/>
                        </a:spcBef>
                        <a:spcAft>
                          <a:spcPct val="0"/>
                        </a:spcAft>
                        <a:buClrTx/>
                        <a:buSzTx/>
                        <a:buFontTx/>
                        <a:buNone/>
                        <a:tabLst/>
                      </a:pPr>
                      <a:r>
                        <a:rPr kumimoji="0" lang="en-ZA" sz="1500" b="0" i="0" u="none" strike="noStrike" kern="1200" cap="none" normalizeH="0" baseline="0" dirty="0" smtClean="0">
                          <a:ln>
                            <a:noFill/>
                          </a:ln>
                          <a:solidFill>
                            <a:schemeClr val="tx1"/>
                          </a:solidFill>
                          <a:effectLst/>
                          <a:latin typeface="+mn-lt"/>
                          <a:ea typeface="MS PGothic" pitchFamily="34" charset="-128"/>
                          <a:cs typeface="Arial" pitchFamily="34" charset="0"/>
                        </a:rPr>
                        <a:t>Contributing factors include instances of programmes that could not be concluded due to the limitation of social gatherings due to COVID-19 lockdown and restrictions; delays in the submission of compliance documents to either start or conclude the programmes.</a:t>
                      </a:r>
                    </a:p>
                  </a:txBody>
                  <a:tcPr marL="91433" marR="91433" marT="44547" marB="44547" horzOverflow="overflow"/>
                </a:tc>
                <a:extLst>
                  <a:ext uri="{0D108BD9-81ED-4DB2-BD59-A6C34878D82A}">
                    <a16:rowId xmlns:a16="http://schemas.microsoft.com/office/drawing/2014/main" xmlns="" val="2308866813"/>
                  </a:ext>
                </a:extLst>
              </a:tr>
            </a:tbl>
          </a:graphicData>
        </a:graphic>
      </p:graphicFrame>
      <p:sp>
        <p:nvSpPr>
          <p:cNvPr id="4"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31</a:t>
            </a:r>
          </a:p>
        </p:txBody>
      </p:sp>
    </p:spTree>
    <p:extLst>
      <p:ext uri="{BB962C8B-B14F-4D97-AF65-F5344CB8AC3E}">
        <p14:creationId xmlns:p14="http://schemas.microsoft.com/office/powerpoint/2010/main" xmlns="" val="163944772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928992" cy="710952"/>
          </a:xfrm>
        </p:spPr>
        <p:txBody>
          <a:bodyPr>
            <a:noAutofit/>
          </a:bodyPr>
          <a:lstStyle/>
          <a:p>
            <a:pPr algn="ctr"/>
            <a:r>
              <a:rPr lang="en-US" dirty="0">
                <a:latin typeface="+mj-lt"/>
                <a:ea typeface="MS PGothic" pitchFamily="34" charset="-128"/>
                <a:cs typeface="Arial" pitchFamily="34" charset="0"/>
              </a:rPr>
              <a:t>HERITAGE PRESERVATION AND PROMOTION </a:t>
            </a:r>
            <a:endParaRPr lang="en-ZA" dirty="0">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56393886"/>
              </p:ext>
            </p:extLst>
          </p:nvPr>
        </p:nvGraphicFramePr>
        <p:xfrm>
          <a:off x="233517" y="1700808"/>
          <a:ext cx="8676965" cy="3600400"/>
        </p:xfrm>
        <a:graphic>
          <a:graphicData uri="http://schemas.openxmlformats.org/drawingml/2006/table">
            <a:tbl>
              <a:tblPr firstRow="1" bandRow="1">
                <a:tableStyleId>{5C22544A-7EE6-4342-B048-85BDC9FD1C3A}</a:tableStyleId>
              </a:tblPr>
              <a:tblGrid>
                <a:gridCol w="2104848">
                  <a:extLst>
                    <a:ext uri="{9D8B030D-6E8A-4147-A177-3AD203B41FA5}">
                      <a16:colId xmlns:a16="http://schemas.microsoft.com/office/drawing/2014/main" xmlns="" val="20000"/>
                    </a:ext>
                  </a:extLst>
                </a:gridCol>
                <a:gridCol w="1351828">
                  <a:extLst>
                    <a:ext uri="{9D8B030D-6E8A-4147-A177-3AD203B41FA5}">
                      <a16:colId xmlns:a16="http://schemas.microsoft.com/office/drawing/2014/main" xmlns="" val="20001"/>
                    </a:ext>
                  </a:extLst>
                </a:gridCol>
                <a:gridCol w="2653140">
                  <a:extLst>
                    <a:ext uri="{9D8B030D-6E8A-4147-A177-3AD203B41FA5}">
                      <a16:colId xmlns:a16="http://schemas.microsoft.com/office/drawing/2014/main" xmlns="" val="20002"/>
                    </a:ext>
                  </a:extLst>
                </a:gridCol>
                <a:gridCol w="2567149">
                  <a:extLst>
                    <a:ext uri="{9D8B030D-6E8A-4147-A177-3AD203B41FA5}">
                      <a16:colId xmlns:a16="http://schemas.microsoft.com/office/drawing/2014/main" xmlns="" val="20003"/>
                    </a:ext>
                  </a:extLst>
                </a:gridCol>
              </a:tblGrid>
              <a:tr h="87070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PERFORMANCE INDICATOR</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chemeClr val="bg1"/>
                          </a:solidFill>
                          <a:effectLst/>
                          <a:latin typeface="+mn-lt"/>
                        </a:rPr>
                        <a:t>2019/20 ANNUAL TARGET </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smtClean="0">
                          <a:ln>
                            <a:noFill/>
                          </a:ln>
                          <a:solidFill>
                            <a:schemeClr val="bg1"/>
                          </a:solidFill>
                          <a:effectLst/>
                          <a:latin typeface="+mn-lt"/>
                          <a:ea typeface="+mn-ea"/>
                          <a:cs typeface="+mn-cs"/>
                        </a:rPr>
                        <a:t>ACTUAL ACHIEVEMENT AS AT</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smtClean="0">
                          <a:ln>
                            <a:noFill/>
                          </a:ln>
                          <a:solidFill>
                            <a:schemeClr val="bg1"/>
                          </a:solidFill>
                          <a:effectLst/>
                          <a:latin typeface="+mn-lt"/>
                          <a:ea typeface="+mn-ea"/>
                          <a:cs typeface="+mn-cs"/>
                        </a:rPr>
                        <a:t> 31 MARCH 2020</a:t>
                      </a:r>
                      <a:endPar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mn-lt"/>
                          <a:ea typeface="MS PGothic" pitchFamily="34" charset="-128"/>
                          <a:cs typeface="Arial" pitchFamily="34" charset="0"/>
                        </a:rPr>
                        <a:t>DEVIATION FROM PLANNED TARGET</a:t>
                      </a:r>
                    </a:p>
                  </a:txBody>
                  <a:tcPr marL="91433" marR="91433" marT="44547" marB="44547" horzOverflow="overflow"/>
                </a:tc>
                <a:extLst>
                  <a:ext uri="{0D108BD9-81ED-4DB2-BD59-A6C34878D82A}">
                    <a16:rowId xmlns:a16="http://schemas.microsoft.com/office/drawing/2014/main" xmlns="" val="10000"/>
                  </a:ext>
                </a:extLst>
              </a:tr>
              <a:tr h="2729698">
                <a:tc>
                  <a:txBody>
                    <a:bodyPr/>
                    <a:lstStyle/>
                    <a:p>
                      <a:pPr algn="just"/>
                      <a:r>
                        <a:rPr lang="en-GB" sz="1600" kern="1200" dirty="0" smtClean="0">
                          <a:solidFill>
                            <a:schemeClr val="dk1"/>
                          </a:solidFill>
                          <a:effectLst/>
                          <a:latin typeface="+mn-lt"/>
                          <a:ea typeface="+mn-ea"/>
                          <a:cs typeface="+mn-cs"/>
                        </a:rPr>
                        <a:t>No. of multi–year heritage</a:t>
                      </a:r>
                      <a:r>
                        <a:rPr lang="en-ZA" sz="1600" kern="1200" baseline="0" dirty="0" smtClean="0">
                          <a:solidFill>
                            <a:schemeClr val="dk1"/>
                          </a:solidFill>
                          <a:effectLst/>
                          <a:latin typeface="+mn-lt"/>
                          <a:ea typeface="+mn-ea"/>
                          <a:cs typeface="+mn-cs"/>
                        </a:rPr>
                        <a:t> </a:t>
                      </a:r>
                      <a:r>
                        <a:rPr lang="en-GB" sz="1600" kern="1200" dirty="0" smtClean="0">
                          <a:solidFill>
                            <a:schemeClr val="dk1"/>
                          </a:solidFill>
                          <a:effectLst/>
                          <a:latin typeface="+mn-lt"/>
                          <a:ea typeface="+mn-ea"/>
                          <a:cs typeface="+mn-cs"/>
                        </a:rPr>
                        <a:t>infrastructure</a:t>
                      </a:r>
                    </a:p>
                    <a:p>
                      <a:pPr algn="just"/>
                      <a:r>
                        <a:rPr lang="en-GB" sz="1600" kern="1200" dirty="0" smtClean="0">
                          <a:solidFill>
                            <a:schemeClr val="tx1"/>
                          </a:solidFill>
                          <a:effectLst/>
                          <a:latin typeface="+mn-lt"/>
                          <a:ea typeface="+mn-ea"/>
                          <a:cs typeface="+mn-cs"/>
                        </a:rPr>
                        <a:t>Projects</a:t>
                      </a:r>
                      <a:r>
                        <a:rPr lang="en-ZA" sz="1600" kern="1200" baseline="0" dirty="0" smtClean="0">
                          <a:solidFill>
                            <a:schemeClr val="tx1"/>
                          </a:solidFill>
                          <a:effectLst/>
                          <a:latin typeface="+mn-lt"/>
                          <a:ea typeface="+mn-ea"/>
                          <a:cs typeface="+mn-cs"/>
                        </a:rPr>
                        <a:t> </a:t>
                      </a:r>
                      <a:r>
                        <a:rPr lang="en-GB" sz="1600" kern="1200" dirty="0" smtClean="0">
                          <a:solidFill>
                            <a:schemeClr val="tx1"/>
                          </a:solidFill>
                          <a:effectLst/>
                          <a:latin typeface="+mn-lt"/>
                          <a:ea typeface="+mn-ea"/>
                          <a:cs typeface="+mn-cs"/>
                        </a:rPr>
                        <a:t>completed</a:t>
                      </a:r>
                      <a:endParaRPr lang="en-ZA" sz="1600" kern="1200" dirty="0">
                        <a:solidFill>
                          <a:schemeClr val="tx1"/>
                        </a:solidFill>
                        <a:latin typeface="+mn-lt"/>
                        <a:ea typeface="+mn-ea"/>
                        <a:cs typeface="+mn-cs"/>
                      </a:endParaRPr>
                    </a:p>
                  </a:txBody>
                  <a:tcPr marL="68580" marR="68580" marT="0" marB="0"/>
                </a:tc>
                <a:tc>
                  <a:txBody>
                    <a:bodyPr/>
                    <a:lstStyle/>
                    <a:p>
                      <a:pPr algn="just">
                        <a:lnSpc>
                          <a:spcPct val="100000"/>
                        </a:lnSpc>
                        <a:spcAft>
                          <a:spcPts val="0"/>
                        </a:spcAft>
                      </a:pPr>
                      <a:r>
                        <a:rPr lang="en-GB" sz="1600" dirty="0" smtClean="0">
                          <a:effectLst/>
                          <a:latin typeface="+mn-lt"/>
                          <a:ea typeface="Times New Roman"/>
                        </a:rPr>
                        <a:t>2</a:t>
                      </a:r>
                      <a:endParaRPr lang="en-GB" sz="1600" dirty="0">
                        <a:effectLst/>
                        <a:latin typeface="+mn-lt"/>
                        <a:ea typeface="Times New Roman"/>
                      </a:endParaRPr>
                    </a:p>
                  </a:txBody>
                  <a:tcPr marL="68580" marR="68580" marT="0" marB="0"/>
                </a:tc>
                <a:tc>
                  <a:txBody>
                    <a:bodyPr/>
                    <a:lstStyle/>
                    <a:p>
                      <a:pPr algn="just"/>
                      <a:r>
                        <a:rPr lang="en-GB" sz="1600" kern="1200" dirty="0" smtClean="0">
                          <a:solidFill>
                            <a:schemeClr val="dk1"/>
                          </a:solidFill>
                          <a:effectLst/>
                          <a:latin typeface="+mn-lt"/>
                          <a:ea typeface="+mn-ea"/>
                          <a:cs typeface="+mn-cs"/>
                        </a:rPr>
                        <a:t>1 multi–year heritage</a:t>
                      </a:r>
                      <a:endParaRPr lang="en-ZA" sz="1600" kern="1200" dirty="0" smtClean="0">
                        <a:solidFill>
                          <a:schemeClr val="dk1"/>
                        </a:solidFill>
                        <a:effectLst/>
                        <a:latin typeface="+mn-lt"/>
                        <a:ea typeface="+mn-ea"/>
                        <a:cs typeface="+mn-cs"/>
                      </a:endParaRPr>
                    </a:p>
                    <a:p>
                      <a:pPr algn="just"/>
                      <a:r>
                        <a:rPr lang="en-GB" sz="1600" kern="1200" dirty="0" smtClean="0">
                          <a:solidFill>
                            <a:schemeClr val="dk1"/>
                          </a:solidFill>
                          <a:effectLst/>
                          <a:latin typeface="+mn-lt"/>
                          <a:ea typeface="+mn-ea"/>
                          <a:cs typeface="+mn-cs"/>
                        </a:rPr>
                        <a:t>Infrastructure project was</a:t>
                      </a:r>
                      <a:endParaRPr lang="en-ZA" sz="1600" kern="1200" dirty="0" smtClean="0">
                        <a:solidFill>
                          <a:schemeClr val="dk1"/>
                        </a:solidFill>
                        <a:effectLst/>
                        <a:latin typeface="+mn-lt"/>
                        <a:ea typeface="+mn-ea"/>
                        <a:cs typeface="+mn-cs"/>
                      </a:endParaRPr>
                    </a:p>
                    <a:p>
                      <a:pPr algn="just"/>
                      <a:r>
                        <a:rPr lang="en-GB" sz="1600" kern="1200" dirty="0" smtClean="0">
                          <a:solidFill>
                            <a:schemeClr val="dk1"/>
                          </a:solidFill>
                          <a:effectLst/>
                          <a:latin typeface="+mn-lt"/>
                          <a:ea typeface="+mn-ea"/>
                          <a:cs typeface="+mn-cs"/>
                        </a:rPr>
                        <a:t>completed</a:t>
                      </a:r>
                      <a:endParaRPr lang="en-ZA" sz="1600" kern="1200" dirty="0" smtClean="0">
                        <a:solidFill>
                          <a:schemeClr val="dk1"/>
                        </a:solidFill>
                        <a:effectLst/>
                        <a:latin typeface="+mn-lt"/>
                        <a:ea typeface="+mn-ea"/>
                        <a:cs typeface="+mn-cs"/>
                      </a:endParaRPr>
                    </a:p>
                    <a:p>
                      <a:pPr algn="just"/>
                      <a:r>
                        <a:rPr lang="en-ZA" sz="1600" kern="1200" dirty="0" smtClean="0">
                          <a:solidFill>
                            <a:schemeClr val="dk1"/>
                          </a:solidFill>
                          <a:effectLst/>
                          <a:latin typeface="+mn-lt"/>
                          <a:ea typeface="+mn-ea"/>
                          <a:cs typeface="+mn-cs"/>
                        </a:rPr>
                        <a:t> </a:t>
                      </a:r>
                    </a:p>
                    <a:p>
                      <a:pPr algn="just"/>
                      <a:r>
                        <a:rPr lang="en-ZA" sz="1600" kern="1200" dirty="0" smtClean="0">
                          <a:solidFill>
                            <a:schemeClr val="dk1"/>
                          </a:solidFill>
                          <a:effectLst/>
                          <a:latin typeface="+mn-lt"/>
                          <a:ea typeface="+mn-ea"/>
                          <a:cs typeface="+mn-cs"/>
                        </a:rPr>
                        <a:t>OR Tambo Garden of Remembrance Construction was not completed </a:t>
                      </a:r>
                      <a:endParaRPr lang="en-ZA" sz="1600" dirty="0" smtClean="0">
                        <a:effectLst/>
                        <a:latin typeface="+mn-lt"/>
                        <a:ea typeface="Times New Roman"/>
                      </a:endParaRPr>
                    </a:p>
                  </a:txBody>
                  <a:tcPr marL="68580" marR="68580" marT="0" marB="0">
                    <a:solidFill>
                      <a:srgbClr val="FF0000"/>
                    </a:solidFill>
                  </a:tcPr>
                </a:tc>
                <a:tc>
                  <a:txBody>
                    <a:bodyPr/>
                    <a:lstStyle/>
                    <a:p>
                      <a:pPr algn="just">
                        <a:lnSpc>
                          <a:spcPct val="100000"/>
                        </a:lnSpc>
                      </a:pPr>
                      <a:r>
                        <a:rPr lang="en-GB" sz="1600" kern="1200" dirty="0" smtClean="0">
                          <a:solidFill>
                            <a:schemeClr val="tx1"/>
                          </a:solidFill>
                          <a:effectLst/>
                          <a:latin typeface="+mn-lt"/>
                          <a:ea typeface="+mn-ea"/>
                          <a:cs typeface="+mn-cs"/>
                        </a:rPr>
                        <a:t>Progress on the construction was heavily affected by the </a:t>
                      </a:r>
                      <a:r>
                        <a:rPr lang="en-GB" sz="1600" kern="1200" dirty="0" smtClean="0">
                          <a:solidFill>
                            <a:schemeClr val="dk1"/>
                          </a:solidFill>
                          <a:effectLst/>
                          <a:latin typeface="+mn-lt"/>
                          <a:ea typeface="+mn-ea"/>
                          <a:cs typeface="+mn-cs"/>
                        </a:rPr>
                        <a:t>weather as a result, a number of construction days were lost.</a:t>
                      </a:r>
                      <a:endParaRPr lang="en-ZA" sz="1600" b="0" dirty="0" smtClean="0">
                        <a:latin typeface="+mn-lt"/>
                      </a:endParaRPr>
                    </a:p>
                  </a:txBody>
                  <a:tcPr/>
                </a:tc>
                <a:extLst>
                  <a:ext uri="{0D108BD9-81ED-4DB2-BD59-A6C34878D82A}">
                    <a16:rowId xmlns:a16="http://schemas.microsoft.com/office/drawing/2014/main" xmlns="" val="10001"/>
                  </a:ext>
                </a:extLst>
              </a:tr>
            </a:tbl>
          </a:graphicData>
        </a:graphic>
      </p:graphicFrame>
      <p:sp>
        <p:nvSpPr>
          <p:cNvPr id="4"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32</a:t>
            </a:r>
          </a:p>
        </p:txBody>
      </p:sp>
    </p:spTree>
    <p:extLst>
      <p:ext uri="{BB962C8B-B14F-4D97-AF65-F5344CB8AC3E}">
        <p14:creationId xmlns:p14="http://schemas.microsoft.com/office/powerpoint/2010/main" xmlns="" val="164455556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44824"/>
            <a:ext cx="8640960" cy="1718866"/>
          </a:xfrm>
        </p:spPr>
        <p:txBody>
          <a:bodyPr>
            <a:noAutofit/>
          </a:bodyPr>
          <a:lstStyle/>
          <a:p>
            <a:pPr>
              <a:lnSpc>
                <a:spcPct val="150000"/>
              </a:lnSpc>
            </a:pPr>
            <a:r>
              <a:rPr lang="en-ZA" sz="4400" dirty="0" smtClean="0">
                <a:solidFill>
                  <a:schemeClr val="accent6">
                    <a:lumMod val="50000"/>
                  </a:schemeClr>
                </a:solidFill>
                <a:latin typeface="+mj-lt"/>
                <a:cs typeface="Arial" panose="020B0604020202020204" pitchFamily="34" charset="0"/>
              </a:rPr>
              <a:t/>
            </a:r>
            <a:br>
              <a:rPr lang="en-ZA" sz="4400" dirty="0" smtClean="0">
                <a:solidFill>
                  <a:schemeClr val="accent6">
                    <a:lumMod val="50000"/>
                  </a:schemeClr>
                </a:solidFill>
                <a:latin typeface="+mj-lt"/>
                <a:cs typeface="Arial" panose="020B0604020202020204" pitchFamily="34" charset="0"/>
              </a:rPr>
            </a:br>
            <a:r>
              <a:rPr lang="en-ZA" sz="4400" dirty="0">
                <a:solidFill>
                  <a:schemeClr val="accent6">
                    <a:lumMod val="50000"/>
                  </a:schemeClr>
                </a:solidFill>
                <a:latin typeface="+mj-lt"/>
                <a:cs typeface="Arial" panose="020B0604020202020204" pitchFamily="34" charset="0"/>
              </a:rPr>
              <a:t/>
            </a:r>
            <a:br>
              <a:rPr lang="en-ZA" sz="4400" dirty="0">
                <a:solidFill>
                  <a:schemeClr val="accent6">
                    <a:lumMod val="50000"/>
                  </a:schemeClr>
                </a:solidFill>
                <a:latin typeface="+mj-lt"/>
                <a:cs typeface="Arial" panose="020B0604020202020204" pitchFamily="34" charset="0"/>
              </a:rPr>
            </a:br>
            <a:r>
              <a:rPr lang="en-ZA" sz="4400" dirty="0">
                <a:solidFill>
                  <a:schemeClr val="accent6">
                    <a:lumMod val="50000"/>
                  </a:schemeClr>
                </a:solidFill>
                <a:latin typeface="+mj-lt"/>
              </a:rPr>
              <a:t>REPORT BY THE AUDITOR-GENERAL</a:t>
            </a:r>
            <a:endParaRPr lang="en-ZA" sz="4400" dirty="0">
              <a:solidFill>
                <a:schemeClr val="accent6">
                  <a:lumMod val="50000"/>
                </a:schemeClr>
              </a:solidFill>
              <a:latin typeface="+mj-lt"/>
              <a:cs typeface="Arial" panose="020B0604020202020204" pitchFamily="34" charset="0"/>
            </a:endParaRPr>
          </a:p>
        </p:txBody>
      </p:sp>
      <p:sp>
        <p:nvSpPr>
          <p:cNvPr id="3" name="Slide Number Placeholder 3"/>
          <p:cNvSpPr txBox="1">
            <a:spLocks/>
          </p:cNvSpPr>
          <p:nvPr/>
        </p:nvSpPr>
        <p:spPr>
          <a:xfrm>
            <a:off x="8210872" y="6335545"/>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ZA" sz="1200" dirty="0" smtClean="0"/>
          </a:p>
        </p:txBody>
      </p:sp>
      <p:sp>
        <p:nvSpPr>
          <p:cNvPr id="4"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33</a:t>
            </a:r>
          </a:p>
        </p:txBody>
      </p:sp>
    </p:spTree>
    <p:extLst>
      <p:ext uri="{BB962C8B-B14F-4D97-AF65-F5344CB8AC3E}">
        <p14:creationId xmlns:p14="http://schemas.microsoft.com/office/powerpoint/2010/main" xmlns="" val="33798004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710952"/>
          </a:xfrm>
        </p:spPr>
        <p:txBody>
          <a:bodyPr>
            <a:normAutofit/>
          </a:bodyPr>
          <a:lstStyle/>
          <a:p>
            <a:pPr algn="ctr"/>
            <a:r>
              <a:rPr lang="en-ZA" sz="2400" dirty="0" smtClean="0">
                <a:solidFill>
                  <a:schemeClr val="accent6">
                    <a:lumMod val="50000"/>
                  </a:schemeClr>
                </a:solidFill>
                <a:latin typeface="+mj-lt"/>
              </a:rPr>
              <a:t>2019/20 Audit Outcomes </a:t>
            </a:r>
            <a:endParaRPr lang="en-ZA" sz="2400" dirty="0">
              <a:solidFill>
                <a:schemeClr val="accent6">
                  <a:lumMod val="50000"/>
                </a:schemeClr>
              </a:solidFill>
              <a:latin typeface="+mj-lt"/>
            </a:endParaRPr>
          </a:p>
        </p:txBody>
      </p:sp>
      <p:graphicFrame>
        <p:nvGraphicFramePr>
          <p:cNvPr id="4" name="Content Placeholder 3"/>
          <p:cNvGraphicFramePr>
            <a:graphicFrameLocks noGrp="1"/>
          </p:cNvGraphicFramePr>
          <p:nvPr>
            <p:ph idx="1"/>
            <p:extLst/>
          </p:nvPr>
        </p:nvGraphicFramePr>
        <p:xfrm>
          <a:off x="107502" y="1124742"/>
          <a:ext cx="8928996" cy="4752530"/>
        </p:xfrm>
        <a:graphic>
          <a:graphicData uri="http://schemas.openxmlformats.org/drawingml/2006/table">
            <a:tbl>
              <a:tblPr firstRow="1" bandRow="1">
                <a:tableStyleId>{5C22544A-7EE6-4342-B048-85BDC9FD1C3A}</a:tableStyleId>
              </a:tblPr>
              <a:tblGrid>
                <a:gridCol w="1097826">
                  <a:extLst>
                    <a:ext uri="{9D8B030D-6E8A-4147-A177-3AD203B41FA5}">
                      <a16:colId xmlns:a16="http://schemas.microsoft.com/office/drawing/2014/main" xmlns="" val="20000"/>
                    </a:ext>
                  </a:extLst>
                </a:gridCol>
                <a:gridCol w="878262">
                  <a:extLst>
                    <a:ext uri="{9D8B030D-6E8A-4147-A177-3AD203B41FA5}">
                      <a16:colId xmlns:a16="http://schemas.microsoft.com/office/drawing/2014/main" xmlns="" val="20001"/>
                    </a:ext>
                  </a:extLst>
                </a:gridCol>
                <a:gridCol w="878262">
                  <a:extLst>
                    <a:ext uri="{9D8B030D-6E8A-4147-A177-3AD203B41FA5}">
                      <a16:colId xmlns:a16="http://schemas.microsoft.com/office/drawing/2014/main" xmlns="" val="20002"/>
                    </a:ext>
                  </a:extLst>
                </a:gridCol>
                <a:gridCol w="878262">
                  <a:extLst>
                    <a:ext uri="{9D8B030D-6E8A-4147-A177-3AD203B41FA5}">
                      <a16:colId xmlns:a16="http://schemas.microsoft.com/office/drawing/2014/main" xmlns="" val="20003"/>
                    </a:ext>
                  </a:extLst>
                </a:gridCol>
                <a:gridCol w="878262">
                  <a:extLst>
                    <a:ext uri="{9D8B030D-6E8A-4147-A177-3AD203B41FA5}">
                      <a16:colId xmlns:a16="http://schemas.microsoft.com/office/drawing/2014/main" xmlns="" val="20004"/>
                    </a:ext>
                  </a:extLst>
                </a:gridCol>
                <a:gridCol w="878262">
                  <a:extLst>
                    <a:ext uri="{9D8B030D-6E8A-4147-A177-3AD203B41FA5}">
                      <a16:colId xmlns:a16="http://schemas.microsoft.com/office/drawing/2014/main" xmlns="" val="20005"/>
                    </a:ext>
                  </a:extLst>
                </a:gridCol>
                <a:gridCol w="878262">
                  <a:extLst>
                    <a:ext uri="{9D8B030D-6E8A-4147-A177-3AD203B41FA5}">
                      <a16:colId xmlns:a16="http://schemas.microsoft.com/office/drawing/2014/main" xmlns="" val="20006"/>
                    </a:ext>
                  </a:extLst>
                </a:gridCol>
                <a:gridCol w="878262">
                  <a:extLst>
                    <a:ext uri="{9D8B030D-6E8A-4147-A177-3AD203B41FA5}">
                      <a16:colId xmlns:a16="http://schemas.microsoft.com/office/drawing/2014/main" xmlns="" val="20007"/>
                    </a:ext>
                  </a:extLst>
                </a:gridCol>
                <a:gridCol w="805074">
                  <a:extLst>
                    <a:ext uri="{9D8B030D-6E8A-4147-A177-3AD203B41FA5}">
                      <a16:colId xmlns:a16="http://schemas.microsoft.com/office/drawing/2014/main" xmlns="" val="20008"/>
                    </a:ext>
                  </a:extLst>
                </a:gridCol>
                <a:gridCol w="878262">
                  <a:extLst>
                    <a:ext uri="{9D8B030D-6E8A-4147-A177-3AD203B41FA5}">
                      <a16:colId xmlns:a16="http://schemas.microsoft.com/office/drawing/2014/main" xmlns="" val="20009"/>
                    </a:ext>
                  </a:extLst>
                </a:gridCol>
              </a:tblGrid>
              <a:tr h="596021">
                <a:tc>
                  <a:txBody>
                    <a:bodyPr/>
                    <a:lstStyle/>
                    <a:p>
                      <a:endParaRPr lang="en-ZA" sz="1400" dirty="0">
                        <a:latin typeface="+mn-lt"/>
                      </a:endParaRPr>
                    </a:p>
                  </a:txBody>
                  <a:tcPr>
                    <a:solidFill>
                      <a:schemeClr val="accent6">
                        <a:lumMod val="50000"/>
                      </a:schemeClr>
                    </a:solidFill>
                  </a:tcPr>
                </a:tc>
                <a:tc>
                  <a:txBody>
                    <a:bodyPr/>
                    <a:lstStyle/>
                    <a:p>
                      <a:pPr algn="ctr"/>
                      <a:r>
                        <a:rPr lang="en-ZA" sz="1400" dirty="0" smtClean="0">
                          <a:latin typeface="+mn-lt"/>
                        </a:rPr>
                        <a:t>2011/12</a:t>
                      </a:r>
                      <a:endParaRPr lang="en-ZA" sz="1400" dirty="0">
                        <a:latin typeface="+mn-lt"/>
                      </a:endParaRPr>
                    </a:p>
                  </a:txBody>
                  <a:tcPr anchor="ctr">
                    <a:solidFill>
                      <a:schemeClr val="accent6">
                        <a:lumMod val="50000"/>
                      </a:schemeClr>
                    </a:solidFill>
                  </a:tcPr>
                </a:tc>
                <a:tc>
                  <a:txBody>
                    <a:bodyPr/>
                    <a:lstStyle/>
                    <a:p>
                      <a:pPr algn="ctr"/>
                      <a:r>
                        <a:rPr lang="en-ZA" sz="1400" dirty="0" smtClean="0">
                          <a:latin typeface="+mn-lt"/>
                        </a:rPr>
                        <a:t>2012/13</a:t>
                      </a:r>
                      <a:endParaRPr lang="en-ZA" sz="1400" dirty="0">
                        <a:latin typeface="+mn-lt"/>
                      </a:endParaRPr>
                    </a:p>
                  </a:txBody>
                  <a:tcPr anchor="ctr">
                    <a:solidFill>
                      <a:schemeClr val="accent6">
                        <a:lumMod val="50000"/>
                      </a:schemeClr>
                    </a:solidFill>
                  </a:tcPr>
                </a:tc>
                <a:tc>
                  <a:txBody>
                    <a:bodyPr/>
                    <a:lstStyle/>
                    <a:p>
                      <a:pPr algn="ctr"/>
                      <a:r>
                        <a:rPr lang="en-ZA" sz="1400" dirty="0" smtClean="0">
                          <a:latin typeface="+mn-lt"/>
                        </a:rPr>
                        <a:t>2013/14</a:t>
                      </a:r>
                      <a:endParaRPr lang="en-ZA" sz="1400" dirty="0">
                        <a:latin typeface="+mn-lt"/>
                      </a:endParaRPr>
                    </a:p>
                  </a:txBody>
                  <a:tcPr anchor="ctr">
                    <a:solidFill>
                      <a:schemeClr val="accent6">
                        <a:lumMod val="50000"/>
                      </a:schemeClr>
                    </a:solidFill>
                  </a:tcPr>
                </a:tc>
                <a:tc>
                  <a:txBody>
                    <a:bodyPr/>
                    <a:lstStyle/>
                    <a:p>
                      <a:pPr algn="ctr"/>
                      <a:r>
                        <a:rPr lang="en-US" sz="1400" dirty="0" smtClean="0">
                          <a:latin typeface="+mn-lt"/>
                        </a:rPr>
                        <a:t>2014/15</a:t>
                      </a:r>
                      <a:endParaRPr lang="en-ZA" sz="1400" dirty="0">
                        <a:latin typeface="+mn-lt"/>
                      </a:endParaRPr>
                    </a:p>
                  </a:txBody>
                  <a:tcPr anchor="ctr">
                    <a:solidFill>
                      <a:schemeClr val="accent6">
                        <a:lumMod val="50000"/>
                      </a:schemeClr>
                    </a:solidFill>
                  </a:tcPr>
                </a:tc>
                <a:tc>
                  <a:txBody>
                    <a:bodyPr/>
                    <a:lstStyle/>
                    <a:p>
                      <a:pPr algn="ctr"/>
                      <a:r>
                        <a:rPr lang="en-US" sz="1400" dirty="0" smtClean="0">
                          <a:latin typeface="+mn-lt"/>
                        </a:rPr>
                        <a:t>2015/16</a:t>
                      </a:r>
                      <a:endParaRPr lang="en-ZA" sz="1400" dirty="0">
                        <a:latin typeface="+mn-lt"/>
                      </a:endParaRPr>
                    </a:p>
                  </a:txBody>
                  <a:tcPr anchor="ctr">
                    <a:solidFill>
                      <a:schemeClr val="accent6">
                        <a:lumMod val="50000"/>
                      </a:schemeClr>
                    </a:solidFill>
                  </a:tcPr>
                </a:tc>
                <a:tc>
                  <a:txBody>
                    <a:bodyPr/>
                    <a:lstStyle/>
                    <a:p>
                      <a:pPr algn="ctr"/>
                      <a:r>
                        <a:rPr lang="en-ZA" sz="1400" dirty="0" smtClean="0">
                          <a:latin typeface="+mn-lt"/>
                        </a:rPr>
                        <a:t>2016/17</a:t>
                      </a:r>
                      <a:endParaRPr lang="en-ZA" sz="1400" dirty="0">
                        <a:latin typeface="+mn-lt"/>
                      </a:endParaRPr>
                    </a:p>
                  </a:txBody>
                  <a:tcPr anchor="ctr">
                    <a:solidFill>
                      <a:schemeClr val="accent6">
                        <a:lumMod val="50000"/>
                      </a:schemeClr>
                    </a:solidFill>
                  </a:tcPr>
                </a:tc>
                <a:tc>
                  <a:txBody>
                    <a:bodyPr/>
                    <a:lstStyle/>
                    <a:p>
                      <a:pPr algn="ctr"/>
                      <a:r>
                        <a:rPr lang="en-US" sz="1400" dirty="0" smtClean="0">
                          <a:latin typeface="+mn-lt"/>
                        </a:rPr>
                        <a:t>2017/18</a:t>
                      </a:r>
                      <a:endParaRPr lang="en-ZA" sz="1400" dirty="0">
                        <a:latin typeface="+mn-lt"/>
                      </a:endParaRPr>
                    </a:p>
                  </a:txBody>
                  <a:tcPr anchor="ctr">
                    <a:solidFill>
                      <a:schemeClr val="accent6">
                        <a:lumMod val="50000"/>
                      </a:schemeClr>
                    </a:solidFill>
                  </a:tcPr>
                </a:tc>
                <a:tc>
                  <a:txBody>
                    <a:bodyPr/>
                    <a:lstStyle/>
                    <a:p>
                      <a:r>
                        <a:rPr lang="en-US" sz="1400" dirty="0" smtClean="0"/>
                        <a:t>2018/19</a:t>
                      </a:r>
                      <a:endParaRPr lang="en-US" sz="1400" dirty="0"/>
                    </a:p>
                  </a:txBody>
                  <a:tcPr anchor="ctr">
                    <a:solidFill>
                      <a:schemeClr val="accent6">
                        <a:lumMod val="50000"/>
                      </a:schemeClr>
                    </a:solidFill>
                  </a:tcPr>
                </a:tc>
                <a:tc>
                  <a:txBody>
                    <a:bodyPr/>
                    <a:lstStyle/>
                    <a:p>
                      <a:r>
                        <a:rPr lang="en-US" sz="1400" dirty="0" smtClean="0"/>
                        <a:t>2019/20</a:t>
                      </a:r>
                      <a:endParaRPr lang="en-US" sz="1400" dirty="0"/>
                    </a:p>
                  </a:txBody>
                  <a:tcPr anchor="ctr">
                    <a:solidFill>
                      <a:schemeClr val="accent6">
                        <a:lumMod val="50000"/>
                      </a:schemeClr>
                    </a:solidFill>
                  </a:tcPr>
                </a:tc>
                <a:extLst>
                  <a:ext uri="{0D108BD9-81ED-4DB2-BD59-A6C34878D82A}">
                    <a16:rowId xmlns:a16="http://schemas.microsoft.com/office/drawing/2014/main" xmlns="" val="10000"/>
                  </a:ext>
                </a:extLst>
              </a:tr>
              <a:tr h="758044">
                <a:tc>
                  <a:txBody>
                    <a:bodyPr/>
                    <a:lstStyle/>
                    <a:p>
                      <a:r>
                        <a:rPr lang="en-ZA" sz="1400" dirty="0" smtClean="0">
                          <a:latin typeface="+mn-lt"/>
                        </a:rPr>
                        <a:t>Clean</a:t>
                      </a:r>
                      <a:endParaRPr lang="en-ZA" sz="1400" dirty="0">
                        <a:latin typeface="+mn-lt"/>
                      </a:endParaRPr>
                    </a:p>
                  </a:txBody>
                  <a:tcPr anchor="ctr">
                    <a:solidFill>
                      <a:schemeClr val="bg2">
                        <a:lumMod val="90000"/>
                      </a:schemeClr>
                    </a:solidFill>
                  </a:tcPr>
                </a:tc>
                <a:tc>
                  <a:txBody>
                    <a:bodyPr/>
                    <a:lstStyle/>
                    <a:p>
                      <a:endParaRPr lang="en-ZA" sz="1400" dirty="0">
                        <a:latin typeface="+mn-lt"/>
                      </a:endParaRPr>
                    </a:p>
                  </a:txBody>
                  <a:tcPr anchor="ctr">
                    <a:solidFill>
                      <a:schemeClr val="bg2">
                        <a:lumMod val="90000"/>
                      </a:schemeClr>
                    </a:solidFill>
                  </a:tcPr>
                </a:tc>
                <a:tc>
                  <a:txBody>
                    <a:bodyPr/>
                    <a:lstStyle/>
                    <a:p>
                      <a:endParaRPr lang="en-ZA" sz="1400" dirty="0">
                        <a:latin typeface="+mn-lt"/>
                      </a:endParaRPr>
                    </a:p>
                  </a:txBody>
                  <a:tcPr anchor="ctr">
                    <a:solidFill>
                      <a:schemeClr val="bg2">
                        <a:lumMod val="90000"/>
                      </a:schemeClr>
                    </a:solidFill>
                  </a:tcPr>
                </a:tc>
                <a:tc>
                  <a:txBody>
                    <a:bodyPr/>
                    <a:lstStyle/>
                    <a:p>
                      <a:pPr algn="ctr"/>
                      <a:endParaRPr lang="en-ZA" sz="1400" dirty="0">
                        <a:latin typeface="+mn-lt"/>
                      </a:endParaRPr>
                    </a:p>
                  </a:txBody>
                  <a:tcPr anchor="ctr">
                    <a:solidFill>
                      <a:schemeClr val="bg2">
                        <a:lumMod val="90000"/>
                      </a:schemeClr>
                    </a:solidFill>
                  </a:tcPr>
                </a:tc>
                <a:tc>
                  <a:txBody>
                    <a:bodyPr/>
                    <a:lstStyle/>
                    <a:p>
                      <a:endParaRPr lang="en-ZA" sz="1400" dirty="0">
                        <a:latin typeface="+mn-lt"/>
                      </a:endParaRPr>
                    </a:p>
                  </a:txBody>
                  <a:tcPr anchor="ctr">
                    <a:solidFill>
                      <a:schemeClr val="bg2">
                        <a:lumMod val="90000"/>
                      </a:schemeClr>
                    </a:solidFill>
                  </a:tcPr>
                </a:tc>
                <a:tc>
                  <a:txBody>
                    <a:bodyPr/>
                    <a:lstStyle/>
                    <a:p>
                      <a:endParaRPr lang="en-ZA" sz="1400" dirty="0">
                        <a:latin typeface="+mn-lt"/>
                      </a:endParaRPr>
                    </a:p>
                  </a:txBody>
                  <a:tcPr anchor="ctr">
                    <a:solidFill>
                      <a:schemeClr val="bg2">
                        <a:lumMod val="90000"/>
                      </a:schemeClr>
                    </a:solidFill>
                  </a:tcPr>
                </a:tc>
                <a:tc>
                  <a:txBody>
                    <a:bodyPr/>
                    <a:lstStyle/>
                    <a:p>
                      <a:endParaRPr lang="en-ZA" sz="1400" dirty="0">
                        <a:latin typeface="+mn-lt"/>
                      </a:endParaRPr>
                    </a:p>
                  </a:txBody>
                  <a:tcPr anchor="ctr">
                    <a:solidFill>
                      <a:schemeClr val="bg2">
                        <a:lumMod val="90000"/>
                      </a:schemeClr>
                    </a:solidFill>
                  </a:tcPr>
                </a:tc>
                <a:tc>
                  <a:txBody>
                    <a:bodyPr/>
                    <a:lstStyle/>
                    <a:p>
                      <a:pPr algn="ctr"/>
                      <a:endParaRPr lang="en-ZA" sz="1400" dirty="0">
                        <a:latin typeface="+mn-lt"/>
                      </a:endParaRPr>
                    </a:p>
                  </a:txBody>
                  <a:tcPr anchor="ctr">
                    <a:solidFill>
                      <a:schemeClr val="bg2">
                        <a:lumMod val="90000"/>
                      </a:schemeClr>
                    </a:solidFill>
                  </a:tcPr>
                </a:tc>
                <a:tc>
                  <a:txBody>
                    <a:bodyPr/>
                    <a:lstStyle/>
                    <a:p>
                      <a:endParaRPr lang="en-US" sz="1400" dirty="0"/>
                    </a:p>
                  </a:txBody>
                  <a:tcPr anchor="ctr">
                    <a:solidFill>
                      <a:schemeClr val="bg2">
                        <a:lumMod val="90000"/>
                      </a:schemeClr>
                    </a:solidFill>
                  </a:tcPr>
                </a:tc>
                <a:tc>
                  <a:txBody>
                    <a:bodyPr/>
                    <a:lstStyle/>
                    <a:p>
                      <a:endParaRPr lang="en-US" sz="1400"/>
                    </a:p>
                  </a:txBody>
                  <a:tcPr anchor="ctr">
                    <a:solidFill>
                      <a:schemeClr val="bg2">
                        <a:lumMod val="90000"/>
                      </a:schemeClr>
                    </a:solidFill>
                  </a:tcPr>
                </a:tc>
                <a:extLst>
                  <a:ext uri="{0D108BD9-81ED-4DB2-BD59-A6C34878D82A}">
                    <a16:rowId xmlns:a16="http://schemas.microsoft.com/office/drawing/2014/main" xmlns="" val="10001"/>
                  </a:ext>
                </a:extLst>
              </a:tr>
              <a:tr h="677032">
                <a:tc>
                  <a:txBody>
                    <a:bodyPr/>
                    <a:lstStyle/>
                    <a:p>
                      <a:r>
                        <a:rPr lang="en-ZA" sz="1400" dirty="0" smtClean="0">
                          <a:latin typeface="+mn-lt"/>
                        </a:rPr>
                        <a:t>Unqualified</a:t>
                      </a:r>
                      <a:endParaRPr lang="en-ZA" sz="1400" dirty="0">
                        <a:latin typeface="+mn-lt"/>
                      </a:endParaRPr>
                    </a:p>
                  </a:txBody>
                  <a:tcPr anchor="ctr">
                    <a:solidFill>
                      <a:schemeClr val="bg2">
                        <a:lumMod val="75000"/>
                      </a:schemeClr>
                    </a:solidFill>
                  </a:tcPr>
                </a:tc>
                <a:tc>
                  <a:txBody>
                    <a:bodyPr/>
                    <a:lstStyle/>
                    <a:p>
                      <a:pPr algn="ctr"/>
                      <a:r>
                        <a:rPr lang="en-ZA" sz="1400" b="1" dirty="0" smtClean="0">
                          <a:latin typeface="+mn-lt"/>
                        </a:rPr>
                        <a:t>X</a:t>
                      </a:r>
                      <a:endParaRPr lang="en-ZA" sz="1400" b="1" dirty="0">
                        <a:latin typeface="+mn-lt"/>
                      </a:endParaRPr>
                    </a:p>
                  </a:txBody>
                  <a:tcPr anchor="ctr">
                    <a:solidFill>
                      <a:srgbClr val="18F45C"/>
                    </a:solidFill>
                  </a:tcPr>
                </a:tc>
                <a:tc>
                  <a:txBody>
                    <a:bodyPr/>
                    <a:lstStyle/>
                    <a:p>
                      <a:pPr algn="ctr"/>
                      <a:r>
                        <a:rPr lang="en-ZA" sz="1400" b="1" dirty="0" smtClean="0">
                          <a:latin typeface="+mn-lt"/>
                        </a:rPr>
                        <a:t>X</a:t>
                      </a:r>
                      <a:endParaRPr lang="en-ZA" sz="1400" b="1" dirty="0">
                        <a:latin typeface="+mn-lt"/>
                      </a:endParaRPr>
                    </a:p>
                  </a:txBody>
                  <a:tcPr anchor="ctr">
                    <a:solidFill>
                      <a:srgbClr val="18F45C"/>
                    </a:solidFill>
                  </a:tcPr>
                </a:tc>
                <a:tc>
                  <a:txBody>
                    <a:bodyPr/>
                    <a:lstStyle/>
                    <a:p>
                      <a:endParaRPr lang="en-ZA" sz="1400" b="1" dirty="0">
                        <a:latin typeface="+mn-lt"/>
                      </a:endParaRPr>
                    </a:p>
                  </a:txBody>
                  <a:tcPr anchor="ctr">
                    <a:solidFill>
                      <a:schemeClr val="bg2">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400" b="1" dirty="0" smtClean="0">
                          <a:latin typeface="+mn-lt"/>
                        </a:rPr>
                        <a:t>X</a:t>
                      </a:r>
                    </a:p>
                  </a:txBody>
                  <a:tcPr anchor="ctr">
                    <a:solidFill>
                      <a:srgbClr val="18F45C"/>
                    </a:solidFill>
                  </a:tcPr>
                </a:tc>
                <a:tc>
                  <a:txBody>
                    <a:bodyPr/>
                    <a:lstStyle/>
                    <a:p>
                      <a:pPr algn="ctr"/>
                      <a:r>
                        <a:rPr lang="en-ZA" sz="1400" b="1" dirty="0" smtClean="0">
                          <a:latin typeface="+mn-lt"/>
                        </a:rPr>
                        <a:t>X</a:t>
                      </a:r>
                      <a:endParaRPr lang="en-ZA" sz="1400" b="1" dirty="0">
                        <a:latin typeface="+mn-lt"/>
                      </a:endParaRPr>
                    </a:p>
                  </a:txBody>
                  <a:tcPr anchor="ctr">
                    <a:solidFill>
                      <a:srgbClr val="18F45C"/>
                    </a:solidFill>
                  </a:tcPr>
                </a:tc>
                <a:tc>
                  <a:txBody>
                    <a:bodyPr/>
                    <a:lstStyle/>
                    <a:p>
                      <a:pPr algn="ctr"/>
                      <a:r>
                        <a:rPr lang="en-ZA" sz="1400" b="1" dirty="0" smtClean="0">
                          <a:latin typeface="+mn-lt"/>
                        </a:rPr>
                        <a:t>X</a:t>
                      </a:r>
                      <a:endParaRPr lang="en-ZA" sz="1400" b="1" dirty="0">
                        <a:latin typeface="+mn-lt"/>
                      </a:endParaRPr>
                    </a:p>
                  </a:txBody>
                  <a:tcPr anchor="ctr">
                    <a:solidFill>
                      <a:srgbClr val="18F45C"/>
                    </a:solidFill>
                  </a:tcPr>
                </a:tc>
                <a:tc>
                  <a:txBody>
                    <a:bodyPr/>
                    <a:lstStyle/>
                    <a:p>
                      <a:pPr algn="ctr"/>
                      <a:r>
                        <a:rPr lang="en-US" sz="1400" b="1" dirty="0" smtClean="0">
                          <a:latin typeface="+mn-lt"/>
                        </a:rPr>
                        <a:t>X</a:t>
                      </a:r>
                      <a:endParaRPr lang="en-ZA" sz="1400" b="1" dirty="0">
                        <a:latin typeface="+mn-lt"/>
                      </a:endParaRPr>
                    </a:p>
                  </a:txBody>
                  <a:tcPr anchor="ctr">
                    <a:solidFill>
                      <a:srgbClr val="18F45C"/>
                    </a:solidFill>
                  </a:tcPr>
                </a:tc>
                <a:tc>
                  <a:txBody>
                    <a:bodyPr/>
                    <a:lstStyle/>
                    <a:p>
                      <a:pPr algn="ctr"/>
                      <a:r>
                        <a:rPr lang="en-US" sz="1400" b="1" dirty="0" smtClean="0"/>
                        <a:t>X</a:t>
                      </a:r>
                      <a:endParaRPr lang="en-US" sz="1400" b="1" dirty="0"/>
                    </a:p>
                  </a:txBody>
                  <a:tcPr anchor="ctr">
                    <a:solidFill>
                      <a:srgbClr val="18F45C"/>
                    </a:solidFill>
                  </a:tcPr>
                </a:tc>
                <a:tc>
                  <a:txBody>
                    <a:bodyPr/>
                    <a:lstStyle/>
                    <a:p>
                      <a:pPr algn="ctr"/>
                      <a:r>
                        <a:rPr lang="en-US" sz="1400" b="1" dirty="0" smtClean="0"/>
                        <a:t>X</a:t>
                      </a:r>
                      <a:endParaRPr lang="en-US" sz="1400" b="1" dirty="0"/>
                    </a:p>
                  </a:txBody>
                  <a:tcPr anchor="ctr">
                    <a:solidFill>
                      <a:srgbClr val="18F45C"/>
                    </a:solidFill>
                  </a:tcPr>
                </a:tc>
                <a:extLst>
                  <a:ext uri="{0D108BD9-81ED-4DB2-BD59-A6C34878D82A}">
                    <a16:rowId xmlns:a16="http://schemas.microsoft.com/office/drawing/2014/main" xmlns="" val="10002"/>
                  </a:ext>
                </a:extLst>
              </a:tr>
              <a:tr h="744734">
                <a:tc>
                  <a:txBody>
                    <a:bodyPr/>
                    <a:lstStyle/>
                    <a:p>
                      <a:r>
                        <a:rPr lang="en-ZA" sz="1400" dirty="0" smtClean="0">
                          <a:latin typeface="+mn-lt"/>
                        </a:rPr>
                        <a:t>Qualified</a:t>
                      </a:r>
                      <a:endParaRPr lang="en-ZA" sz="1400" dirty="0">
                        <a:latin typeface="+mn-lt"/>
                      </a:endParaRPr>
                    </a:p>
                  </a:txBody>
                  <a:tcPr anchor="ctr">
                    <a:solidFill>
                      <a:schemeClr val="bg2">
                        <a:lumMod val="90000"/>
                      </a:schemeClr>
                    </a:solidFill>
                  </a:tcPr>
                </a:tc>
                <a:tc>
                  <a:txBody>
                    <a:bodyPr/>
                    <a:lstStyle/>
                    <a:p>
                      <a:endParaRPr lang="en-ZA" sz="1400" dirty="0">
                        <a:latin typeface="+mn-lt"/>
                      </a:endParaRPr>
                    </a:p>
                  </a:txBody>
                  <a:tcPr anchor="ctr">
                    <a:solidFill>
                      <a:schemeClr val="bg2">
                        <a:lumMod val="90000"/>
                      </a:schemeClr>
                    </a:solidFill>
                  </a:tcPr>
                </a:tc>
                <a:tc>
                  <a:txBody>
                    <a:bodyPr/>
                    <a:lstStyle/>
                    <a:p>
                      <a:endParaRPr lang="en-ZA" sz="1400" dirty="0">
                        <a:latin typeface="+mn-lt"/>
                      </a:endParaRPr>
                    </a:p>
                  </a:txBody>
                  <a:tcPr anchor="ctr">
                    <a:solidFill>
                      <a:schemeClr val="bg2">
                        <a:lumMod val="90000"/>
                      </a:schemeClr>
                    </a:solidFill>
                  </a:tcPr>
                </a:tc>
                <a:tc>
                  <a:txBody>
                    <a:bodyPr/>
                    <a:lstStyle/>
                    <a:p>
                      <a:pPr algn="ctr"/>
                      <a:r>
                        <a:rPr lang="en-ZA" sz="1400" b="1" dirty="0" smtClean="0">
                          <a:solidFill>
                            <a:schemeClr val="tx1"/>
                          </a:solidFill>
                          <a:latin typeface="+mn-lt"/>
                        </a:rPr>
                        <a:t>X</a:t>
                      </a:r>
                      <a:endParaRPr lang="en-ZA" sz="1400" b="1" dirty="0">
                        <a:solidFill>
                          <a:schemeClr val="tx1"/>
                        </a:solidFill>
                        <a:latin typeface="+mn-lt"/>
                      </a:endParaRPr>
                    </a:p>
                  </a:txBody>
                  <a:tcPr anchor="ctr">
                    <a:solidFill>
                      <a:srgbClr val="FF0000"/>
                    </a:solidFill>
                  </a:tcPr>
                </a:tc>
                <a:tc>
                  <a:txBody>
                    <a:bodyPr/>
                    <a:lstStyle/>
                    <a:p>
                      <a:endParaRPr lang="en-ZA" sz="1400" dirty="0">
                        <a:solidFill>
                          <a:schemeClr val="bg1"/>
                        </a:solidFill>
                        <a:latin typeface="+mn-lt"/>
                      </a:endParaRPr>
                    </a:p>
                  </a:txBody>
                  <a:tcPr anchor="ctr">
                    <a:solidFill>
                      <a:schemeClr val="bg2">
                        <a:lumMod val="90000"/>
                      </a:schemeClr>
                    </a:solidFill>
                  </a:tcPr>
                </a:tc>
                <a:tc>
                  <a:txBody>
                    <a:bodyPr/>
                    <a:lstStyle/>
                    <a:p>
                      <a:endParaRPr lang="en-ZA" sz="1400" dirty="0">
                        <a:latin typeface="+mn-lt"/>
                      </a:endParaRPr>
                    </a:p>
                  </a:txBody>
                  <a:tcPr anchor="ctr">
                    <a:solidFill>
                      <a:schemeClr val="bg2">
                        <a:lumMod val="90000"/>
                      </a:schemeClr>
                    </a:solidFill>
                  </a:tcPr>
                </a:tc>
                <a:tc>
                  <a:txBody>
                    <a:bodyPr/>
                    <a:lstStyle/>
                    <a:p>
                      <a:endParaRPr lang="en-ZA" sz="1400" dirty="0">
                        <a:latin typeface="+mn-lt"/>
                      </a:endParaRPr>
                    </a:p>
                  </a:txBody>
                  <a:tcPr anchor="ctr">
                    <a:solidFill>
                      <a:schemeClr val="bg2">
                        <a:lumMod val="90000"/>
                      </a:schemeClr>
                    </a:solidFill>
                  </a:tcPr>
                </a:tc>
                <a:tc>
                  <a:txBody>
                    <a:bodyPr/>
                    <a:lstStyle/>
                    <a:p>
                      <a:pPr algn="ctr"/>
                      <a:endParaRPr lang="en-ZA" sz="1400" dirty="0">
                        <a:latin typeface="+mn-lt"/>
                      </a:endParaRPr>
                    </a:p>
                  </a:txBody>
                  <a:tcPr anchor="ctr">
                    <a:solidFill>
                      <a:schemeClr val="bg2">
                        <a:lumMod val="90000"/>
                      </a:schemeClr>
                    </a:solidFill>
                  </a:tcPr>
                </a:tc>
                <a:tc>
                  <a:txBody>
                    <a:bodyPr/>
                    <a:lstStyle/>
                    <a:p>
                      <a:endParaRPr lang="en-US" sz="1400" dirty="0"/>
                    </a:p>
                  </a:txBody>
                  <a:tcPr anchor="ctr">
                    <a:solidFill>
                      <a:schemeClr val="bg2">
                        <a:lumMod val="90000"/>
                      </a:schemeClr>
                    </a:solidFill>
                  </a:tcPr>
                </a:tc>
                <a:tc>
                  <a:txBody>
                    <a:bodyPr/>
                    <a:lstStyle/>
                    <a:p>
                      <a:endParaRPr lang="en-US" sz="1400" dirty="0"/>
                    </a:p>
                  </a:txBody>
                  <a:tcPr anchor="ctr">
                    <a:solidFill>
                      <a:schemeClr val="bg2">
                        <a:lumMod val="90000"/>
                      </a:schemeClr>
                    </a:solidFill>
                  </a:tcPr>
                </a:tc>
                <a:extLst>
                  <a:ext uri="{0D108BD9-81ED-4DB2-BD59-A6C34878D82A}">
                    <a16:rowId xmlns:a16="http://schemas.microsoft.com/office/drawing/2014/main" xmlns="" val="10003"/>
                  </a:ext>
                </a:extLst>
              </a:tr>
              <a:tr h="880141">
                <a:tc>
                  <a:txBody>
                    <a:bodyPr/>
                    <a:lstStyle/>
                    <a:p>
                      <a:r>
                        <a:rPr lang="en-ZA" sz="1400" dirty="0" smtClean="0">
                          <a:latin typeface="+mn-lt"/>
                        </a:rPr>
                        <a:t>Adverse</a:t>
                      </a:r>
                      <a:endParaRPr lang="en-ZA" sz="1400" dirty="0">
                        <a:latin typeface="+mn-lt"/>
                      </a:endParaRPr>
                    </a:p>
                  </a:txBody>
                  <a:tcPr anchor="ctr">
                    <a:solidFill>
                      <a:schemeClr val="bg2">
                        <a:lumMod val="75000"/>
                      </a:schemeClr>
                    </a:solidFill>
                  </a:tcPr>
                </a:tc>
                <a:tc>
                  <a:txBody>
                    <a:bodyPr/>
                    <a:lstStyle/>
                    <a:p>
                      <a:endParaRPr lang="en-ZA" sz="1400" dirty="0">
                        <a:latin typeface="+mn-lt"/>
                      </a:endParaRPr>
                    </a:p>
                  </a:txBody>
                  <a:tcPr anchor="ctr">
                    <a:solidFill>
                      <a:schemeClr val="bg2">
                        <a:lumMod val="75000"/>
                      </a:schemeClr>
                    </a:solidFill>
                  </a:tcPr>
                </a:tc>
                <a:tc>
                  <a:txBody>
                    <a:bodyPr/>
                    <a:lstStyle/>
                    <a:p>
                      <a:endParaRPr lang="en-ZA" sz="1400" dirty="0">
                        <a:latin typeface="+mn-lt"/>
                      </a:endParaRPr>
                    </a:p>
                  </a:txBody>
                  <a:tcPr anchor="ctr">
                    <a:solidFill>
                      <a:schemeClr val="bg2">
                        <a:lumMod val="75000"/>
                      </a:schemeClr>
                    </a:solidFill>
                  </a:tcPr>
                </a:tc>
                <a:tc>
                  <a:txBody>
                    <a:bodyPr/>
                    <a:lstStyle/>
                    <a:p>
                      <a:endParaRPr lang="en-ZA" sz="1400" dirty="0">
                        <a:latin typeface="+mn-lt"/>
                      </a:endParaRPr>
                    </a:p>
                  </a:txBody>
                  <a:tcPr anchor="ctr">
                    <a:solidFill>
                      <a:schemeClr val="bg2">
                        <a:lumMod val="75000"/>
                      </a:schemeClr>
                    </a:solidFill>
                  </a:tcPr>
                </a:tc>
                <a:tc>
                  <a:txBody>
                    <a:bodyPr/>
                    <a:lstStyle/>
                    <a:p>
                      <a:endParaRPr lang="en-ZA" sz="1400" dirty="0">
                        <a:latin typeface="+mn-lt"/>
                      </a:endParaRPr>
                    </a:p>
                  </a:txBody>
                  <a:tcPr anchor="ctr">
                    <a:solidFill>
                      <a:schemeClr val="bg2">
                        <a:lumMod val="75000"/>
                      </a:schemeClr>
                    </a:solidFill>
                  </a:tcPr>
                </a:tc>
                <a:tc>
                  <a:txBody>
                    <a:bodyPr/>
                    <a:lstStyle/>
                    <a:p>
                      <a:endParaRPr lang="en-ZA" sz="1400" dirty="0">
                        <a:latin typeface="+mn-lt"/>
                      </a:endParaRPr>
                    </a:p>
                  </a:txBody>
                  <a:tcPr anchor="ctr">
                    <a:solidFill>
                      <a:schemeClr val="bg2">
                        <a:lumMod val="75000"/>
                      </a:schemeClr>
                    </a:solidFill>
                  </a:tcPr>
                </a:tc>
                <a:tc>
                  <a:txBody>
                    <a:bodyPr/>
                    <a:lstStyle/>
                    <a:p>
                      <a:endParaRPr lang="en-ZA" sz="1400" dirty="0">
                        <a:latin typeface="+mn-lt"/>
                      </a:endParaRPr>
                    </a:p>
                  </a:txBody>
                  <a:tcPr anchor="ctr">
                    <a:solidFill>
                      <a:schemeClr val="bg2">
                        <a:lumMod val="75000"/>
                      </a:schemeClr>
                    </a:solidFill>
                  </a:tcPr>
                </a:tc>
                <a:tc>
                  <a:txBody>
                    <a:bodyPr/>
                    <a:lstStyle/>
                    <a:p>
                      <a:endParaRPr lang="en-ZA" sz="1400" dirty="0">
                        <a:latin typeface="+mn-lt"/>
                      </a:endParaRPr>
                    </a:p>
                  </a:txBody>
                  <a:tcPr anchor="ctr">
                    <a:solidFill>
                      <a:schemeClr val="bg2">
                        <a:lumMod val="75000"/>
                      </a:schemeClr>
                    </a:solidFill>
                  </a:tcPr>
                </a:tc>
                <a:tc>
                  <a:txBody>
                    <a:bodyPr/>
                    <a:lstStyle/>
                    <a:p>
                      <a:pPr algn="ctr"/>
                      <a:endParaRPr lang="en-ZA" sz="1400" dirty="0">
                        <a:latin typeface="+mn-lt"/>
                      </a:endParaRPr>
                    </a:p>
                  </a:txBody>
                  <a:tcPr anchor="ctr">
                    <a:solidFill>
                      <a:schemeClr val="bg2">
                        <a:lumMod val="75000"/>
                      </a:schemeClr>
                    </a:solidFill>
                  </a:tcPr>
                </a:tc>
                <a:tc>
                  <a:txBody>
                    <a:bodyPr/>
                    <a:lstStyle/>
                    <a:p>
                      <a:pPr algn="ctr"/>
                      <a:endParaRPr lang="en-ZA" sz="1400" dirty="0">
                        <a:latin typeface="+mn-lt"/>
                      </a:endParaRPr>
                    </a:p>
                  </a:txBody>
                  <a:tcPr anchor="ctr">
                    <a:solidFill>
                      <a:schemeClr val="bg2">
                        <a:lumMod val="75000"/>
                      </a:schemeClr>
                    </a:solidFill>
                  </a:tcPr>
                </a:tc>
                <a:extLst>
                  <a:ext uri="{0D108BD9-81ED-4DB2-BD59-A6C34878D82A}">
                    <a16:rowId xmlns:a16="http://schemas.microsoft.com/office/drawing/2014/main" xmlns="" val="10004"/>
                  </a:ext>
                </a:extLst>
              </a:tr>
              <a:tr h="10965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latin typeface="+mn-lt"/>
                        </a:rPr>
                        <a:t>Disclaimer</a:t>
                      </a:r>
                    </a:p>
                    <a:p>
                      <a:endParaRPr lang="en-ZA" sz="1400" dirty="0">
                        <a:latin typeface="+mn-lt"/>
                      </a:endParaRPr>
                    </a:p>
                  </a:txBody>
                  <a:tcPr anchor="ctr">
                    <a:solidFill>
                      <a:schemeClr val="bg2">
                        <a:lumMod val="90000"/>
                      </a:schemeClr>
                    </a:solidFill>
                  </a:tcPr>
                </a:tc>
                <a:tc>
                  <a:txBody>
                    <a:bodyPr/>
                    <a:lstStyle/>
                    <a:p>
                      <a:endParaRPr lang="en-ZA" sz="1400" dirty="0">
                        <a:latin typeface="+mn-lt"/>
                      </a:endParaRPr>
                    </a:p>
                  </a:txBody>
                  <a:tcPr anchor="ctr">
                    <a:solidFill>
                      <a:schemeClr val="bg2">
                        <a:lumMod val="90000"/>
                      </a:schemeClr>
                    </a:solidFill>
                  </a:tcPr>
                </a:tc>
                <a:tc>
                  <a:txBody>
                    <a:bodyPr/>
                    <a:lstStyle/>
                    <a:p>
                      <a:endParaRPr lang="en-ZA" sz="1400" dirty="0">
                        <a:latin typeface="+mn-lt"/>
                      </a:endParaRPr>
                    </a:p>
                  </a:txBody>
                  <a:tcPr anchor="ctr">
                    <a:solidFill>
                      <a:schemeClr val="bg2">
                        <a:lumMod val="90000"/>
                      </a:schemeClr>
                    </a:solidFill>
                  </a:tcPr>
                </a:tc>
                <a:tc>
                  <a:txBody>
                    <a:bodyPr/>
                    <a:lstStyle/>
                    <a:p>
                      <a:endParaRPr lang="en-ZA" sz="1400" dirty="0">
                        <a:latin typeface="+mn-lt"/>
                      </a:endParaRPr>
                    </a:p>
                  </a:txBody>
                  <a:tcPr anchor="ctr">
                    <a:solidFill>
                      <a:schemeClr val="bg2">
                        <a:lumMod val="90000"/>
                      </a:schemeClr>
                    </a:solidFill>
                  </a:tcPr>
                </a:tc>
                <a:tc>
                  <a:txBody>
                    <a:bodyPr/>
                    <a:lstStyle/>
                    <a:p>
                      <a:endParaRPr lang="en-ZA" sz="1400" dirty="0">
                        <a:latin typeface="+mn-lt"/>
                      </a:endParaRPr>
                    </a:p>
                  </a:txBody>
                  <a:tcPr anchor="ctr">
                    <a:solidFill>
                      <a:schemeClr val="bg2">
                        <a:lumMod val="90000"/>
                      </a:schemeClr>
                    </a:solidFill>
                  </a:tcPr>
                </a:tc>
                <a:tc>
                  <a:txBody>
                    <a:bodyPr/>
                    <a:lstStyle/>
                    <a:p>
                      <a:endParaRPr lang="en-ZA" sz="1400" dirty="0">
                        <a:latin typeface="+mn-lt"/>
                      </a:endParaRPr>
                    </a:p>
                  </a:txBody>
                  <a:tcPr anchor="ctr">
                    <a:solidFill>
                      <a:schemeClr val="bg2">
                        <a:lumMod val="90000"/>
                      </a:schemeClr>
                    </a:solidFill>
                  </a:tcPr>
                </a:tc>
                <a:tc>
                  <a:txBody>
                    <a:bodyPr/>
                    <a:lstStyle/>
                    <a:p>
                      <a:endParaRPr lang="en-ZA" sz="1400" dirty="0">
                        <a:latin typeface="+mn-lt"/>
                      </a:endParaRPr>
                    </a:p>
                  </a:txBody>
                  <a:tcPr anchor="ctr">
                    <a:solidFill>
                      <a:schemeClr val="bg2">
                        <a:lumMod val="90000"/>
                      </a:schemeClr>
                    </a:solidFill>
                  </a:tcPr>
                </a:tc>
                <a:tc>
                  <a:txBody>
                    <a:bodyPr/>
                    <a:lstStyle/>
                    <a:p>
                      <a:endParaRPr lang="en-ZA" sz="1400" dirty="0">
                        <a:latin typeface="+mn-lt"/>
                      </a:endParaRPr>
                    </a:p>
                  </a:txBody>
                  <a:tcPr anchor="ctr">
                    <a:solidFill>
                      <a:schemeClr val="bg2">
                        <a:lumMod val="90000"/>
                      </a:schemeClr>
                    </a:solidFill>
                  </a:tcPr>
                </a:tc>
                <a:tc>
                  <a:txBody>
                    <a:bodyPr/>
                    <a:lstStyle/>
                    <a:p>
                      <a:pPr algn="ctr"/>
                      <a:endParaRPr lang="en-ZA" sz="1400" dirty="0">
                        <a:latin typeface="+mn-lt"/>
                      </a:endParaRPr>
                    </a:p>
                  </a:txBody>
                  <a:tcPr anchor="ctr">
                    <a:solidFill>
                      <a:schemeClr val="bg2">
                        <a:lumMod val="90000"/>
                      </a:schemeClr>
                    </a:solidFill>
                  </a:tcPr>
                </a:tc>
                <a:tc>
                  <a:txBody>
                    <a:bodyPr/>
                    <a:lstStyle/>
                    <a:p>
                      <a:pPr algn="ctr"/>
                      <a:endParaRPr lang="en-ZA" sz="1400" dirty="0">
                        <a:latin typeface="+mn-lt"/>
                      </a:endParaRPr>
                    </a:p>
                  </a:txBody>
                  <a:tcPr anchor="ctr">
                    <a:solidFill>
                      <a:schemeClr val="bg2">
                        <a:lumMod val="90000"/>
                      </a:schemeClr>
                    </a:solidFill>
                  </a:tcPr>
                </a:tc>
                <a:extLst>
                  <a:ext uri="{0D108BD9-81ED-4DB2-BD59-A6C34878D82A}">
                    <a16:rowId xmlns:a16="http://schemas.microsoft.com/office/drawing/2014/main" xmlns="" val="10005"/>
                  </a:ext>
                </a:extLst>
              </a:tr>
            </a:tbl>
          </a:graphicData>
        </a:graphic>
      </p:graphicFrame>
      <p:sp>
        <p:nvSpPr>
          <p:cNvPr id="6"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34</a:t>
            </a:r>
          </a:p>
        </p:txBody>
      </p:sp>
    </p:spTree>
    <p:extLst>
      <p:ext uri="{BB962C8B-B14F-4D97-AF65-F5344CB8AC3E}">
        <p14:creationId xmlns:p14="http://schemas.microsoft.com/office/powerpoint/2010/main" xmlns="" val="34034304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496944" cy="432048"/>
          </a:xfrm>
        </p:spPr>
        <p:txBody>
          <a:bodyPr>
            <a:normAutofit fontScale="90000"/>
          </a:bodyPr>
          <a:lstStyle/>
          <a:p>
            <a:pPr algn="ctr"/>
            <a:r>
              <a:rPr lang="en-ZA" sz="2600" dirty="0" smtClean="0">
                <a:solidFill>
                  <a:schemeClr val="accent6">
                    <a:lumMod val="50000"/>
                  </a:schemeClr>
                </a:solidFill>
                <a:latin typeface="+mj-lt"/>
              </a:rPr>
              <a:t>2019/20 </a:t>
            </a:r>
            <a:r>
              <a:rPr lang="en-ZA" sz="2700" dirty="0" smtClean="0">
                <a:solidFill>
                  <a:schemeClr val="accent6">
                    <a:lumMod val="50000"/>
                  </a:schemeClr>
                </a:solidFill>
                <a:latin typeface="+mj-lt"/>
              </a:rPr>
              <a:t>Audit</a:t>
            </a:r>
            <a:r>
              <a:rPr lang="en-ZA" sz="2600" dirty="0" smtClean="0">
                <a:solidFill>
                  <a:schemeClr val="accent6">
                    <a:lumMod val="50000"/>
                  </a:schemeClr>
                </a:solidFill>
                <a:latin typeface="+mj-lt"/>
              </a:rPr>
              <a:t> Outcomes (</a:t>
            </a:r>
            <a:r>
              <a:rPr lang="en-ZA" sz="2600" dirty="0" err="1" smtClean="0">
                <a:solidFill>
                  <a:schemeClr val="accent6">
                    <a:lumMod val="50000"/>
                  </a:schemeClr>
                </a:solidFill>
                <a:latin typeface="+mj-lt"/>
              </a:rPr>
              <a:t>Cont</a:t>
            </a:r>
            <a:r>
              <a:rPr lang="en-ZA" sz="2600" dirty="0" smtClean="0">
                <a:solidFill>
                  <a:schemeClr val="accent6">
                    <a:lumMod val="50000"/>
                  </a:schemeClr>
                </a:solidFill>
                <a:latin typeface="+mj-lt"/>
              </a:rPr>
              <a:t>…)</a:t>
            </a:r>
            <a:endParaRPr lang="en-ZA" sz="2600" dirty="0">
              <a:solidFill>
                <a:schemeClr val="accent6">
                  <a:lumMod val="50000"/>
                </a:schemeClr>
              </a:solidFill>
              <a:latin typeface="+mj-lt"/>
            </a:endParaRPr>
          </a:p>
        </p:txBody>
      </p:sp>
      <p:sp>
        <p:nvSpPr>
          <p:cNvPr id="6" name="Rectangle 3"/>
          <p:cNvSpPr>
            <a:spLocks noGrp="1" noChangeArrowheads="1"/>
          </p:cNvSpPr>
          <p:nvPr>
            <p:ph idx="1"/>
          </p:nvPr>
        </p:nvSpPr>
        <p:spPr>
          <a:xfrm>
            <a:off x="179512" y="620688"/>
            <a:ext cx="8856984" cy="5256584"/>
          </a:xfrm>
          <a:ln>
            <a:solidFill>
              <a:srgbClr val="C00000"/>
            </a:solidFill>
          </a:ln>
        </p:spPr>
        <p:txBody>
          <a:bodyPr>
            <a:normAutofit fontScale="85000" lnSpcReduction="20000"/>
          </a:bodyPr>
          <a:lstStyle/>
          <a:p>
            <a:pPr marL="0" indent="0" algn="just">
              <a:buNone/>
            </a:pPr>
            <a:r>
              <a:rPr lang="en-US" sz="1900" dirty="0" smtClean="0">
                <a:solidFill>
                  <a:schemeClr val="tx1"/>
                </a:solidFill>
                <a:latin typeface="+mj-lt"/>
              </a:rPr>
              <a:t>Report </a:t>
            </a:r>
            <a:r>
              <a:rPr lang="en-US" sz="1900" dirty="0">
                <a:solidFill>
                  <a:schemeClr val="tx1"/>
                </a:solidFill>
                <a:latin typeface="+mj-lt"/>
              </a:rPr>
              <a:t>on the Audit of the Financial Statements </a:t>
            </a:r>
            <a:endParaRPr lang="en-US" sz="1900" dirty="0" smtClean="0">
              <a:solidFill>
                <a:schemeClr val="tx1"/>
              </a:solidFill>
              <a:latin typeface="+mj-lt"/>
            </a:endParaRPr>
          </a:p>
          <a:p>
            <a:pPr marL="0" indent="0" algn="just">
              <a:buNone/>
            </a:pPr>
            <a:endParaRPr lang="en-US" sz="1900" dirty="0" smtClean="0">
              <a:solidFill>
                <a:schemeClr val="tx1"/>
              </a:solidFill>
              <a:latin typeface="+mj-lt"/>
            </a:endParaRPr>
          </a:p>
          <a:p>
            <a:pPr marL="0" indent="0" algn="just">
              <a:buNone/>
            </a:pPr>
            <a:r>
              <a:rPr lang="en-US" sz="1900" dirty="0" smtClean="0">
                <a:solidFill>
                  <a:schemeClr val="tx1"/>
                </a:solidFill>
                <a:latin typeface="+mj-lt"/>
              </a:rPr>
              <a:t>Opinion:</a:t>
            </a:r>
            <a:endParaRPr lang="en-US" sz="1900" dirty="0">
              <a:solidFill>
                <a:schemeClr val="tx1"/>
              </a:solidFill>
              <a:latin typeface="+mj-lt"/>
            </a:endParaRPr>
          </a:p>
          <a:p>
            <a:pPr algn="just">
              <a:defRPr/>
            </a:pPr>
            <a:r>
              <a:rPr lang="en-US" sz="1900" b="0" dirty="0">
                <a:solidFill>
                  <a:schemeClr val="tx1"/>
                </a:solidFill>
                <a:latin typeface="+mj-lt"/>
              </a:rPr>
              <a:t>Unqualified Audit </a:t>
            </a:r>
            <a:r>
              <a:rPr lang="en-US" sz="1900" b="0" dirty="0" smtClean="0">
                <a:solidFill>
                  <a:schemeClr val="tx1"/>
                </a:solidFill>
                <a:latin typeface="+mj-lt"/>
              </a:rPr>
              <a:t>Opinion </a:t>
            </a:r>
          </a:p>
          <a:p>
            <a:pPr marL="0" indent="0" algn="just">
              <a:buNone/>
            </a:pPr>
            <a:endParaRPr lang="en-US" sz="1900" b="0" dirty="0" smtClean="0">
              <a:solidFill>
                <a:schemeClr val="tx1"/>
              </a:solidFill>
              <a:latin typeface="+mj-lt"/>
            </a:endParaRPr>
          </a:p>
          <a:p>
            <a:pPr marL="0" indent="0" algn="just">
              <a:buNone/>
            </a:pPr>
            <a:r>
              <a:rPr lang="en-US" sz="1900" dirty="0">
                <a:solidFill>
                  <a:schemeClr val="tx1"/>
                </a:solidFill>
                <a:latin typeface="+mj-lt"/>
              </a:rPr>
              <a:t>Emphasis of matter:</a:t>
            </a:r>
          </a:p>
          <a:p>
            <a:pPr algn="just"/>
            <a:endParaRPr lang="en-US" sz="1900" b="0" dirty="0">
              <a:solidFill>
                <a:schemeClr val="tx1"/>
              </a:solidFill>
              <a:latin typeface="+mj-lt"/>
            </a:endParaRPr>
          </a:p>
          <a:p>
            <a:pPr algn="just"/>
            <a:r>
              <a:rPr lang="en-US" sz="1900" b="0" dirty="0" smtClean="0">
                <a:solidFill>
                  <a:schemeClr val="tx1"/>
                </a:solidFill>
                <a:latin typeface="+mj-lt"/>
              </a:rPr>
              <a:t>Fruitless </a:t>
            </a:r>
            <a:r>
              <a:rPr lang="en-US" sz="1900" b="0" dirty="0">
                <a:solidFill>
                  <a:schemeClr val="tx1"/>
                </a:solidFill>
                <a:latin typeface="+mj-lt"/>
              </a:rPr>
              <a:t>and Wasteful </a:t>
            </a:r>
            <a:r>
              <a:rPr lang="en-US" sz="1900" b="0" dirty="0" smtClean="0">
                <a:solidFill>
                  <a:schemeClr val="tx1"/>
                </a:solidFill>
                <a:latin typeface="+mj-lt"/>
              </a:rPr>
              <a:t>Expenditure of </a:t>
            </a:r>
            <a:r>
              <a:rPr lang="en-US" sz="1900" b="0" dirty="0">
                <a:solidFill>
                  <a:schemeClr val="tx1"/>
                </a:solidFill>
                <a:latin typeface="+mj-lt"/>
              </a:rPr>
              <a:t>R36 million that was incurred in the previous years</a:t>
            </a:r>
            <a:r>
              <a:rPr lang="en-US" sz="1900" b="0" dirty="0">
                <a:solidFill>
                  <a:srgbClr val="FF0000"/>
                </a:solidFill>
                <a:latin typeface="+mj-lt"/>
              </a:rPr>
              <a:t> </a:t>
            </a:r>
            <a:r>
              <a:rPr lang="en-US" sz="1900" b="0" dirty="0" smtClean="0">
                <a:solidFill>
                  <a:schemeClr val="tx1"/>
                </a:solidFill>
                <a:latin typeface="+mj-lt"/>
              </a:rPr>
              <a:t>is </a:t>
            </a:r>
            <a:r>
              <a:rPr lang="en-US" sz="1900" b="0" dirty="0">
                <a:solidFill>
                  <a:schemeClr val="tx1"/>
                </a:solidFill>
                <a:latin typeface="+mj-lt"/>
              </a:rPr>
              <a:t>still under determination as quantification process is still in progress. </a:t>
            </a:r>
            <a:r>
              <a:rPr lang="en-US" sz="1900" b="0" dirty="0" smtClean="0">
                <a:solidFill>
                  <a:schemeClr val="tx1"/>
                </a:solidFill>
                <a:latin typeface="+mj-lt"/>
              </a:rPr>
              <a:t>This includes expenditure on Legacy Projects. </a:t>
            </a:r>
            <a:r>
              <a:rPr lang="en-US" sz="1900" b="0" dirty="0">
                <a:solidFill>
                  <a:schemeClr val="tx1"/>
                </a:solidFill>
                <a:latin typeface="+mj-lt"/>
              </a:rPr>
              <a:t>T</a:t>
            </a:r>
            <a:r>
              <a:rPr lang="en-US" sz="1900" b="0" dirty="0" smtClean="0">
                <a:solidFill>
                  <a:schemeClr val="tx1"/>
                </a:solidFill>
                <a:latin typeface="+mj-lt"/>
              </a:rPr>
              <a:t>his </a:t>
            </a:r>
            <a:r>
              <a:rPr lang="en-US" sz="1900" b="0" dirty="0">
                <a:solidFill>
                  <a:schemeClr val="tx1"/>
                </a:solidFill>
                <a:latin typeface="+mj-lt"/>
              </a:rPr>
              <a:t>emanates from the </a:t>
            </a:r>
            <a:r>
              <a:rPr lang="en-US" sz="1900" b="0" dirty="0" err="1">
                <a:solidFill>
                  <a:schemeClr val="tx1"/>
                </a:solidFill>
                <a:latin typeface="+mj-lt"/>
              </a:rPr>
              <a:t>Rubiquant</a:t>
            </a:r>
            <a:r>
              <a:rPr lang="en-US" sz="1900" b="0" dirty="0">
                <a:solidFill>
                  <a:schemeClr val="tx1"/>
                </a:solidFill>
                <a:latin typeface="+mj-lt"/>
              </a:rPr>
              <a:t> report that was commissioned in </a:t>
            </a:r>
            <a:r>
              <a:rPr lang="en-US" sz="1900" b="0" dirty="0" smtClean="0">
                <a:solidFill>
                  <a:schemeClr val="tx1"/>
                </a:solidFill>
                <a:latin typeface="+mj-lt"/>
              </a:rPr>
              <a:t>2016.</a:t>
            </a:r>
            <a:endParaRPr lang="en-US" sz="1900" b="0" dirty="0">
              <a:solidFill>
                <a:schemeClr val="tx1"/>
              </a:solidFill>
              <a:latin typeface="+mj-lt"/>
            </a:endParaRPr>
          </a:p>
          <a:p>
            <a:pPr marL="0" indent="0" algn="just">
              <a:buNone/>
            </a:pPr>
            <a:endParaRPr lang="en-US" sz="1900" b="0" dirty="0">
              <a:solidFill>
                <a:schemeClr val="tx1"/>
              </a:solidFill>
              <a:latin typeface="+mj-lt"/>
            </a:endParaRPr>
          </a:p>
          <a:p>
            <a:pPr algn="just"/>
            <a:r>
              <a:rPr lang="en-US" sz="1900" b="0" dirty="0">
                <a:solidFill>
                  <a:schemeClr val="tx1"/>
                </a:solidFill>
                <a:latin typeface="+mj-lt"/>
              </a:rPr>
              <a:t>Related party transactions which reflected underspending on the project. Cumulative amount of R75 million to </a:t>
            </a:r>
            <a:r>
              <a:rPr lang="en-US" sz="1900" b="0" dirty="0" smtClean="0">
                <a:solidFill>
                  <a:schemeClr val="tx1"/>
                </a:solidFill>
                <a:latin typeface="+mj-lt"/>
              </a:rPr>
              <a:t>the Venture Capital Fund </a:t>
            </a:r>
            <a:r>
              <a:rPr lang="en-US" sz="1900" b="0" dirty="0">
                <a:solidFill>
                  <a:schemeClr val="tx1"/>
                </a:solidFill>
                <a:latin typeface="+mj-lt"/>
              </a:rPr>
              <a:t>over the past three years and only R11 million have been disbursed.</a:t>
            </a:r>
          </a:p>
          <a:p>
            <a:pPr marL="0" indent="0" algn="just">
              <a:buNone/>
            </a:pPr>
            <a:endParaRPr lang="en-US" sz="1900" b="0" dirty="0" smtClean="0">
              <a:solidFill>
                <a:schemeClr val="tx1"/>
              </a:solidFill>
              <a:latin typeface="+mj-lt"/>
            </a:endParaRPr>
          </a:p>
          <a:p>
            <a:pPr marL="0" indent="0" algn="just">
              <a:buNone/>
            </a:pPr>
            <a:r>
              <a:rPr lang="en-US" sz="1900" dirty="0" smtClean="0">
                <a:solidFill>
                  <a:schemeClr val="tx1"/>
                </a:solidFill>
                <a:latin typeface="+mj-lt"/>
              </a:rPr>
              <a:t>Report </a:t>
            </a:r>
            <a:r>
              <a:rPr lang="en-US" sz="1900" dirty="0">
                <a:solidFill>
                  <a:schemeClr val="tx1"/>
                </a:solidFill>
                <a:latin typeface="+mj-lt"/>
              </a:rPr>
              <a:t>on the Audit of the Annual Performance Report </a:t>
            </a:r>
            <a:endParaRPr lang="en-US" sz="1900" u="sng" dirty="0" smtClean="0">
              <a:solidFill>
                <a:schemeClr val="tx1"/>
              </a:solidFill>
              <a:latin typeface="+mj-lt"/>
              <a:cs typeface="Calibri" pitchFamily="34" charset="0"/>
            </a:endParaRPr>
          </a:p>
          <a:p>
            <a:pPr marL="0" indent="0" algn="just">
              <a:lnSpc>
                <a:spcPct val="110000"/>
              </a:lnSpc>
              <a:buNone/>
            </a:pPr>
            <a:endParaRPr lang="en-US" sz="1900" dirty="0" smtClean="0">
              <a:solidFill>
                <a:schemeClr val="tx1"/>
              </a:solidFill>
              <a:latin typeface="+mj-lt"/>
            </a:endParaRPr>
          </a:p>
          <a:p>
            <a:pPr marL="0" indent="0" algn="just">
              <a:lnSpc>
                <a:spcPct val="110000"/>
              </a:lnSpc>
              <a:buNone/>
            </a:pPr>
            <a:r>
              <a:rPr lang="en-US" sz="1900" dirty="0">
                <a:solidFill>
                  <a:schemeClr val="tx1"/>
                </a:solidFill>
                <a:latin typeface="+mj-lt"/>
              </a:rPr>
              <a:t>Programme </a:t>
            </a:r>
            <a:r>
              <a:rPr lang="en-US" sz="1900" dirty="0" smtClean="0">
                <a:solidFill>
                  <a:schemeClr val="tx1"/>
                </a:solidFill>
                <a:latin typeface="+mj-lt"/>
              </a:rPr>
              <a:t>3:  Arts </a:t>
            </a:r>
            <a:r>
              <a:rPr lang="en-US" sz="1900" dirty="0">
                <a:solidFill>
                  <a:schemeClr val="tx1"/>
                </a:solidFill>
                <a:latin typeface="+mj-lt"/>
              </a:rPr>
              <a:t>and </a:t>
            </a:r>
            <a:r>
              <a:rPr lang="en-US" sz="1900" dirty="0" smtClean="0">
                <a:solidFill>
                  <a:schemeClr val="tx1"/>
                </a:solidFill>
                <a:latin typeface="+mj-lt"/>
              </a:rPr>
              <a:t>Culture </a:t>
            </a:r>
            <a:r>
              <a:rPr lang="en-US" sz="1900" dirty="0">
                <a:solidFill>
                  <a:schemeClr val="tx1"/>
                </a:solidFill>
                <a:latin typeface="+mj-lt"/>
              </a:rPr>
              <a:t>P</a:t>
            </a:r>
            <a:r>
              <a:rPr lang="en-US" sz="1900" dirty="0" smtClean="0">
                <a:solidFill>
                  <a:schemeClr val="tx1"/>
                </a:solidFill>
                <a:latin typeface="+mj-lt"/>
              </a:rPr>
              <a:t>romotion </a:t>
            </a:r>
            <a:r>
              <a:rPr lang="en-US" sz="1900" dirty="0">
                <a:solidFill>
                  <a:schemeClr val="tx1"/>
                </a:solidFill>
                <a:latin typeface="+mj-lt"/>
              </a:rPr>
              <a:t>and </a:t>
            </a:r>
            <a:r>
              <a:rPr lang="en-US" sz="1900" dirty="0" smtClean="0">
                <a:solidFill>
                  <a:schemeClr val="tx1"/>
                </a:solidFill>
                <a:latin typeface="+mj-lt"/>
              </a:rPr>
              <a:t>Development </a:t>
            </a:r>
            <a:endParaRPr lang="en-US" sz="1900" dirty="0">
              <a:solidFill>
                <a:schemeClr val="tx1"/>
              </a:solidFill>
              <a:latin typeface="+mj-lt"/>
            </a:endParaRPr>
          </a:p>
          <a:p>
            <a:pPr algn="just"/>
            <a:endParaRPr lang="en-US" sz="1900" b="0" dirty="0">
              <a:solidFill>
                <a:schemeClr val="tx1"/>
              </a:solidFill>
              <a:latin typeface="+mj-lt"/>
            </a:endParaRPr>
          </a:p>
          <a:p>
            <a:pPr algn="just"/>
            <a:r>
              <a:rPr lang="en-US" sz="1900" b="0" dirty="0">
                <a:solidFill>
                  <a:schemeClr val="tx1"/>
                </a:solidFill>
                <a:latin typeface="+mj-lt"/>
              </a:rPr>
              <a:t>No material findings on the usefulness and reliability of the reported performance information was </a:t>
            </a:r>
            <a:r>
              <a:rPr lang="en-US" sz="1900" b="0" dirty="0" smtClean="0">
                <a:solidFill>
                  <a:schemeClr val="tx1"/>
                </a:solidFill>
                <a:latin typeface="+mj-lt"/>
              </a:rPr>
              <a:t>identified for </a:t>
            </a:r>
            <a:r>
              <a:rPr lang="en-US" sz="1900" b="0" dirty="0">
                <a:solidFill>
                  <a:schemeClr val="tx1"/>
                </a:solidFill>
                <a:latin typeface="+mj-lt"/>
              </a:rPr>
              <a:t>this programme</a:t>
            </a:r>
          </a:p>
          <a:p>
            <a:pPr marL="0" indent="0" algn="just">
              <a:lnSpc>
                <a:spcPct val="110000"/>
              </a:lnSpc>
              <a:buNone/>
            </a:pPr>
            <a:endParaRPr lang="en-US" sz="1900" b="0" dirty="0">
              <a:solidFill>
                <a:schemeClr val="tx1"/>
              </a:solidFill>
              <a:latin typeface="+mn-lt"/>
            </a:endParaRPr>
          </a:p>
          <a:p>
            <a:pPr marL="0" indent="0">
              <a:lnSpc>
                <a:spcPct val="110000"/>
              </a:lnSpc>
              <a:buNone/>
            </a:pPr>
            <a:endParaRPr lang="en-US" sz="1200" b="0" dirty="0"/>
          </a:p>
        </p:txBody>
      </p:sp>
      <p:sp>
        <p:nvSpPr>
          <p:cNvPr id="8"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35</a:t>
            </a:r>
          </a:p>
        </p:txBody>
      </p:sp>
    </p:spTree>
    <p:extLst>
      <p:ext uri="{BB962C8B-B14F-4D97-AF65-F5344CB8AC3E}">
        <p14:creationId xmlns:p14="http://schemas.microsoft.com/office/powerpoint/2010/main" xmlns="" val="1209242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4624"/>
            <a:ext cx="8496944" cy="432048"/>
          </a:xfrm>
        </p:spPr>
        <p:txBody>
          <a:bodyPr>
            <a:normAutofit fontScale="90000"/>
          </a:bodyPr>
          <a:lstStyle/>
          <a:p>
            <a:pPr algn="ctr"/>
            <a:r>
              <a:rPr lang="en-ZA" sz="2700" dirty="0" smtClean="0">
                <a:solidFill>
                  <a:schemeClr val="accent6">
                    <a:lumMod val="50000"/>
                  </a:schemeClr>
                </a:solidFill>
                <a:latin typeface="+mj-lt"/>
              </a:rPr>
              <a:t>2019/20</a:t>
            </a:r>
            <a:r>
              <a:rPr lang="en-ZA" sz="2600" dirty="0" smtClean="0">
                <a:solidFill>
                  <a:schemeClr val="accent6">
                    <a:lumMod val="50000"/>
                  </a:schemeClr>
                </a:solidFill>
                <a:latin typeface="+mj-lt"/>
              </a:rPr>
              <a:t> Audit Outcomes </a:t>
            </a:r>
            <a:endParaRPr lang="en-ZA" sz="2600" dirty="0">
              <a:solidFill>
                <a:schemeClr val="accent6">
                  <a:lumMod val="50000"/>
                </a:schemeClr>
              </a:solidFill>
              <a:latin typeface="+mj-lt"/>
            </a:endParaRPr>
          </a:p>
        </p:txBody>
      </p:sp>
      <p:sp>
        <p:nvSpPr>
          <p:cNvPr id="6" name="Rectangle 3"/>
          <p:cNvSpPr>
            <a:spLocks noGrp="1" noChangeArrowheads="1"/>
          </p:cNvSpPr>
          <p:nvPr>
            <p:ph idx="1"/>
          </p:nvPr>
        </p:nvSpPr>
        <p:spPr>
          <a:xfrm>
            <a:off x="179512" y="476672"/>
            <a:ext cx="8784976" cy="5688632"/>
          </a:xfrm>
          <a:ln>
            <a:solidFill>
              <a:srgbClr val="C00000"/>
            </a:solidFill>
          </a:ln>
        </p:spPr>
        <p:txBody>
          <a:bodyPr>
            <a:noAutofit/>
          </a:bodyPr>
          <a:lstStyle/>
          <a:p>
            <a:pPr marL="0" indent="0" algn="just">
              <a:buNone/>
            </a:pPr>
            <a:r>
              <a:rPr lang="en-US" sz="1400" dirty="0" smtClean="0">
                <a:solidFill>
                  <a:schemeClr val="tx1"/>
                </a:solidFill>
                <a:latin typeface="+mn-lt"/>
              </a:rPr>
              <a:t>Report </a:t>
            </a:r>
            <a:r>
              <a:rPr lang="en-US" sz="1400" dirty="0">
                <a:solidFill>
                  <a:schemeClr val="tx1"/>
                </a:solidFill>
                <a:latin typeface="+mn-lt"/>
              </a:rPr>
              <a:t>on the Audit of Compliance with </a:t>
            </a:r>
            <a:r>
              <a:rPr lang="en-US" sz="1400" dirty="0" smtClean="0">
                <a:solidFill>
                  <a:schemeClr val="tx1"/>
                </a:solidFill>
                <a:latin typeface="+mn-lt"/>
              </a:rPr>
              <a:t>Legislation</a:t>
            </a:r>
          </a:p>
          <a:p>
            <a:pPr marL="0" indent="0" algn="just">
              <a:buNone/>
            </a:pPr>
            <a:r>
              <a:rPr lang="en-US" sz="1400" dirty="0" smtClean="0">
                <a:solidFill>
                  <a:schemeClr val="tx1"/>
                </a:solidFill>
                <a:latin typeface="+mn-lt"/>
              </a:rPr>
              <a:t>Findings</a:t>
            </a:r>
            <a:r>
              <a:rPr lang="en-US" sz="1400" b="0" dirty="0">
                <a:solidFill>
                  <a:schemeClr val="tx1"/>
                </a:solidFill>
                <a:latin typeface="+mn-lt"/>
              </a:rPr>
              <a:t>:</a:t>
            </a:r>
          </a:p>
          <a:p>
            <a:pPr algn="just"/>
            <a:r>
              <a:rPr lang="en-US" sz="1300" b="0" dirty="0" smtClean="0">
                <a:solidFill>
                  <a:schemeClr val="tx1"/>
                </a:solidFill>
              </a:rPr>
              <a:t>Material </a:t>
            </a:r>
            <a:r>
              <a:rPr lang="en-US" sz="1300" b="0" dirty="0">
                <a:solidFill>
                  <a:schemeClr val="tx1"/>
                </a:solidFill>
              </a:rPr>
              <a:t>misstatements of contingent liabilities and leases identified by the auditors in the submitted financial statement were corrected and the supporting records were subsequently provided, resulting in the financial statements receiving an unqualified opinion</a:t>
            </a:r>
            <a:r>
              <a:rPr lang="en-US" sz="1300" b="0" dirty="0" smtClean="0">
                <a:solidFill>
                  <a:schemeClr val="tx1"/>
                </a:solidFill>
              </a:rPr>
              <a:t>.</a:t>
            </a:r>
          </a:p>
          <a:p>
            <a:pPr algn="just"/>
            <a:endParaRPr lang="en-US" sz="1300" b="0" dirty="0">
              <a:solidFill>
                <a:schemeClr val="tx1"/>
              </a:solidFill>
            </a:endParaRPr>
          </a:p>
          <a:p>
            <a:pPr algn="just"/>
            <a:r>
              <a:rPr lang="en-US" sz="1300" b="0" dirty="0" smtClean="0">
                <a:solidFill>
                  <a:schemeClr val="tx1"/>
                </a:solidFill>
              </a:rPr>
              <a:t>Effective </a:t>
            </a:r>
            <a:r>
              <a:rPr lang="en-US" sz="1300" b="0" dirty="0">
                <a:solidFill>
                  <a:schemeClr val="tx1"/>
                </a:solidFill>
              </a:rPr>
              <a:t>and appropriate steps were not taken to prevent fruitless and wasteful expenditure, as required by section 38(1)(c)(ii) of the PFMA and treasury regulation 9.1.1. </a:t>
            </a:r>
            <a:r>
              <a:rPr lang="en-US" sz="1300" b="0" dirty="0" smtClean="0">
                <a:solidFill>
                  <a:schemeClr val="tx1"/>
                </a:solidFill>
              </a:rPr>
              <a:t>The </a:t>
            </a:r>
            <a:r>
              <a:rPr lang="en-US" sz="1300" b="0" dirty="0">
                <a:solidFill>
                  <a:schemeClr val="tx1"/>
                </a:solidFill>
              </a:rPr>
              <a:t>fruitless and wasteful expenditure was caused by substandard work performed on the legacy infrastructure projects and overpricing. Emanating from the </a:t>
            </a:r>
            <a:r>
              <a:rPr lang="en-US" sz="1300" b="0" dirty="0" err="1">
                <a:solidFill>
                  <a:schemeClr val="tx1"/>
                </a:solidFill>
              </a:rPr>
              <a:t>Rubiquant</a:t>
            </a:r>
            <a:r>
              <a:rPr lang="en-US" sz="1300" b="0" dirty="0">
                <a:solidFill>
                  <a:schemeClr val="tx1"/>
                </a:solidFill>
              </a:rPr>
              <a:t> and </a:t>
            </a:r>
            <a:r>
              <a:rPr lang="en-US" sz="1300" b="0" dirty="0" err="1">
                <a:solidFill>
                  <a:schemeClr val="tx1"/>
                </a:solidFill>
              </a:rPr>
              <a:t>RoadLab</a:t>
            </a:r>
            <a:r>
              <a:rPr lang="en-US" sz="1300" b="0" dirty="0">
                <a:solidFill>
                  <a:schemeClr val="tx1"/>
                </a:solidFill>
              </a:rPr>
              <a:t> investigation reports.</a:t>
            </a:r>
          </a:p>
          <a:p>
            <a:pPr algn="just"/>
            <a:endParaRPr lang="en-US" sz="1300" b="0" dirty="0">
              <a:solidFill>
                <a:schemeClr val="tx1"/>
              </a:solidFill>
            </a:endParaRPr>
          </a:p>
          <a:p>
            <a:pPr algn="just"/>
            <a:r>
              <a:rPr lang="en-US" sz="1300" b="0" dirty="0">
                <a:solidFill>
                  <a:schemeClr val="tx1"/>
                </a:solidFill>
              </a:rPr>
              <a:t>Effective and appropriate steps were not taken to prevent irregular expenditure, as required by section 38(1)(c)(ii) of the PFMA and treasury regulation 9.1.1. </a:t>
            </a:r>
            <a:r>
              <a:rPr lang="en-US" sz="1300" b="0" dirty="0" smtClean="0">
                <a:solidFill>
                  <a:schemeClr val="tx1"/>
                </a:solidFill>
              </a:rPr>
              <a:t>The </a:t>
            </a:r>
            <a:r>
              <a:rPr lang="en-US" sz="1300" b="0" dirty="0">
                <a:solidFill>
                  <a:schemeClr val="tx1"/>
                </a:solidFill>
              </a:rPr>
              <a:t>majority of the irregular expenditure was caused by deviating from the normal procurement processes where the reasons for such deviations were not </a:t>
            </a:r>
            <a:r>
              <a:rPr lang="en-US" sz="1300" b="0" dirty="0" smtClean="0">
                <a:solidFill>
                  <a:schemeClr val="tx1"/>
                </a:solidFill>
              </a:rPr>
              <a:t>justifiable. Such </a:t>
            </a:r>
            <a:r>
              <a:rPr lang="en-US" sz="1300" b="0" dirty="0">
                <a:solidFill>
                  <a:schemeClr val="tx1"/>
                </a:solidFill>
              </a:rPr>
              <a:t>as library </a:t>
            </a:r>
            <a:r>
              <a:rPr lang="en-US" sz="1300" b="0" dirty="0" smtClean="0">
                <a:solidFill>
                  <a:schemeClr val="tx1"/>
                </a:solidFill>
              </a:rPr>
              <a:t>consultants which were appointed </a:t>
            </a:r>
            <a:r>
              <a:rPr lang="en-US" sz="1300" b="0" smtClean="0">
                <a:solidFill>
                  <a:schemeClr val="tx1"/>
                </a:solidFill>
              </a:rPr>
              <a:t>in  2016.</a:t>
            </a:r>
            <a:endParaRPr lang="en-US" sz="1300" b="0" dirty="0">
              <a:solidFill>
                <a:schemeClr val="tx1"/>
              </a:solidFill>
            </a:endParaRPr>
          </a:p>
          <a:p>
            <a:pPr marL="0" indent="0" algn="just">
              <a:buNone/>
            </a:pPr>
            <a:endParaRPr lang="en-US" sz="1300" b="0" dirty="0">
              <a:solidFill>
                <a:schemeClr val="tx1"/>
              </a:solidFill>
            </a:endParaRPr>
          </a:p>
          <a:p>
            <a:pPr algn="just"/>
            <a:r>
              <a:rPr lang="en-US" sz="1300" b="0" dirty="0">
                <a:solidFill>
                  <a:schemeClr val="tx1"/>
                </a:solidFill>
              </a:rPr>
              <a:t>Payments were not made within 30 days or an agreed period after receipt of an invoice, as required </a:t>
            </a:r>
            <a:r>
              <a:rPr lang="en-US" sz="1300" b="0" dirty="0" smtClean="0">
                <a:solidFill>
                  <a:schemeClr val="tx1"/>
                </a:solidFill>
              </a:rPr>
              <a:t>by Treasury </a:t>
            </a:r>
            <a:r>
              <a:rPr lang="en-US" sz="1300" b="0" dirty="0">
                <a:solidFill>
                  <a:schemeClr val="tx1"/>
                </a:solidFill>
              </a:rPr>
              <a:t>R</a:t>
            </a:r>
            <a:r>
              <a:rPr lang="en-US" sz="1300" b="0" dirty="0" smtClean="0">
                <a:solidFill>
                  <a:schemeClr val="tx1"/>
                </a:solidFill>
              </a:rPr>
              <a:t>egulation </a:t>
            </a:r>
            <a:r>
              <a:rPr lang="en-US" sz="1300" b="0" dirty="0">
                <a:solidFill>
                  <a:schemeClr val="tx1"/>
                </a:solidFill>
              </a:rPr>
              <a:t>8.2.3. </a:t>
            </a:r>
            <a:r>
              <a:rPr lang="en-US" sz="1300" b="0" dirty="0" smtClean="0">
                <a:solidFill>
                  <a:schemeClr val="tx1"/>
                </a:solidFill>
              </a:rPr>
              <a:t>Payments </a:t>
            </a:r>
            <a:r>
              <a:rPr lang="en-US" sz="1300" b="0" dirty="0">
                <a:solidFill>
                  <a:schemeClr val="tx1"/>
                </a:solidFill>
              </a:rPr>
              <a:t>were not made within 30 days. Such as infrastructure projects payment e.g. Sarah </a:t>
            </a:r>
            <a:r>
              <a:rPr lang="en-US" sz="1300" b="0" dirty="0" err="1">
                <a:solidFill>
                  <a:schemeClr val="tx1"/>
                </a:solidFill>
              </a:rPr>
              <a:t>Baartman</a:t>
            </a:r>
            <a:r>
              <a:rPr lang="en-US" sz="1300" b="0" dirty="0">
                <a:solidFill>
                  <a:schemeClr val="tx1"/>
                </a:solidFill>
              </a:rPr>
              <a:t>.</a:t>
            </a:r>
          </a:p>
          <a:p>
            <a:pPr algn="just"/>
            <a:endParaRPr lang="en-US" sz="1300" b="0" dirty="0">
              <a:solidFill>
                <a:schemeClr val="tx1"/>
              </a:solidFill>
            </a:endParaRPr>
          </a:p>
          <a:p>
            <a:pPr algn="just"/>
            <a:r>
              <a:rPr lang="en-US" sz="1300" b="0" dirty="0">
                <a:solidFill>
                  <a:schemeClr val="tx1"/>
                </a:solidFill>
              </a:rPr>
              <a:t>I was unable to obtain sufficient appropriate audit evidence that disciplinary steps were taken against officials who had incurred fruitless and wasteful expenditure and irregular expenditure as required by section 38(1)(h)(iii) of the PFMA. This was due </a:t>
            </a:r>
            <a:r>
              <a:rPr lang="en-US" sz="1300" b="0" dirty="0" smtClean="0">
                <a:solidFill>
                  <a:schemeClr val="tx1"/>
                </a:solidFill>
              </a:rPr>
              <a:t>to an </a:t>
            </a:r>
            <a:r>
              <a:rPr lang="en-US" sz="1300" b="0" dirty="0">
                <a:solidFill>
                  <a:schemeClr val="tx1"/>
                </a:solidFill>
              </a:rPr>
              <a:t>investigation which was not initiated within 30 days after determination test, consequently at year end the investigation had not been concluded by the department. </a:t>
            </a:r>
            <a:r>
              <a:rPr lang="en-US" sz="1300" b="0" dirty="0" smtClean="0">
                <a:solidFill>
                  <a:schemeClr val="tx1"/>
                </a:solidFill>
              </a:rPr>
              <a:t>Information </a:t>
            </a:r>
            <a:r>
              <a:rPr lang="en-US" sz="1300" b="0" dirty="0">
                <a:solidFill>
                  <a:schemeClr val="tx1"/>
                </a:solidFill>
              </a:rPr>
              <a:t>regarding the disciplinary hearing was recently submitted. </a:t>
            </a:r>
          </a:p>
          <a:p>
            <a:pPr algn="just"/>
            <a:endParaRPr lang="en-US" sz="1400" b="0" dirty="0">
              <a:solidFill>
                <a:schemeClr val="tx1"/>
              </a:solidFill>
              <a:latin typeface="+mn-lt"/>
            </a:endParaRPr>
          </a:p>
        </p:txBody>
      </p:sp>
      <p:sp>
        <p:nvSpPr>
          <p:cNvPr id="7" name="Slide Number Placeholder 1"/>
          <p:cNvSpPr>
            <a:spLocks noGrp="1"/>
          </p:cNvSpPr>
          <p:nvPr>
            <p:ph type="sldNum" sz="quarter" idx="4"/>
          </p:nvPr>
        </p:nvSpPr>
        <p:spPr>
          <a:xfrm>
            <a:off x="8210872" y="6232227"/>
            <a:ext cx="609600" cy="365125"/>
          </a:xfrm>
        </p:spPr>
        <p:txBody>
          <a:bodyPr/>
          <a:lstStyle/>
          <a:p>
            <a:r>
              <a:rPr lang="en-ZA" sz="1400" b="1" dirty="0" smtClean="0">
                <a:solidFill>
                  <a:schemeClr val="tx1"/>
                </a:solidFill>
              </a:rPr>
              <a:t>36</a:t>
            </a:r>
          </a:p>
        </p:txBody>
      </p:sp>
    </p:spTree>
    <p:extLst>
      <p:ext uri="{BB962C8B-B14F-4D97-AF65-F5344CB8AC3E}">
        <p14:creationId xmlns:p14="http://schemas.microsoft.com/office/powerpoint/2010/main" xmlns="" val="11929408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492896"/>
            <a:ext cx="8229600" cy="710952"/>
          </a:xfrm>
        </p:spPr>
        <p:txBody>
          <a:bodyPr>
            <a:noAutofit/>
          </a:bodyPr>
          <a:lstStyle/>
          <a:p>
            <a:pPr algn="ctr"/>
            <a:r>
              <a:rPr lang="en-US" sz="4800" dirty="0" smtClean="0">
                <a:solidFill>
                  <a:schemeClr val="accent6">
                    <a:lumMod val="50000"/>
                  </a:schemeClr>
                </a:solidFill>
                <a:latin typeface="+mj-lt"/>
              </a:rPr>
              <a:t> BUDGET VS EXPENDITURE </a:t>
            </a:r>
            <a:br>
              <a:rPr lang="en-US" sz="4800" dirty="0" smtClean="0">
                <a:solidFill>
                  <a:schemeClr val="accent6">
                    <a:lumMod val="50000"/>
                  </a:schemeClr>
                </a:solidFill>
                <a:latin typeface="+mj-lt"/>
              </a:rPr>
            </a:br>
            <a:r>
              <a:rPr lang="en-US" sz="4800" dirty="0" smtClean="0">
                <a:solidFill>
                  <a:schemeClr val="accent6">
                    <a:lumMod val="50000"/>
                  </a:schemeClr>
                </a:solidFill>
                <a:latin typeface="+mj-lt"/>
              </a:rPr>
              <a:t> </a:t>
            </a:r>
            <a:endParaRPr lang="en-ZA" sz="4800" dirty="0">
              <a:solidFill>
                <a:schemeClr val="accent6">
                  <a:lumMod val="50000"/>
                </a:schemeClr>
              </a:solidFill>
              <a:latin typeface="+mj-lt"/>
            </a:endParaRPr>
          </a:p>
        </p:txBody>
      </p:sp>
      <p:sp>
        <p:nvSpPr>
          <p:cNvPr id="5" name="Slide Number Placeholder 3"/>
          <p:cNvSpPr txBox="1">
            <a:spLocks/>
          </p:cNvSpPr>
          <p:nvPr/>
        </p:nvSpPr>
        <p:spPr>
          <a:xfrm>
            <a:off x="8100392" y="6237312"/>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smtClean="0">
              <a:ln>
                <a:noFill/>
              </a:ln>
              <a:solidFill>
                <a:prstClr val="black"/>
              </a:solidFill>
              <a:effectLst/>
              <a:uLnTx/>
              <a:uFillTx/>
              <a:latin typeface="Calibri"/>
              <a:ea typeface="+mn-ea"/>
              <a:cs typeface="+mn-cs"/>
            </a:endParaRPr>
          </a:p>
        </p:txBody>
      </p:sp>
      <p:sp>
        <p:nvSpPr>
          <p:cNvPr id="4"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37</a:t>
            </a:r>
          </a:p>
        </p:txBody>
      </p:sp>
    </p:spTree>
    <p:extLst>
      <p:ext uri="{BB962C8B-B14F-4D97-AF65-F5344CB8AC3E}">
        <p14:creationId xmlns:p14="http://schemas.microsoft.com/office/powerpoint/2010/main" xmlns="" val="38166227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28744" y="188640"/>
            <a:ext cx="8319720" cy="576064"/>
          </a:xfrm>
        </p:spPr>
        <p:txBody>
          <a:bodyPr>
            <a:noAutofit/>
          </a:bodyPr>
          <a:lstStyle/>
          <a:p>
            <a:pPr lvl="0" defTabSz="457200" eaLnBrk="0" fontAlgn="base" hangingPunct="0">
              <a:spcBef>
                <a:spcPct val="20000"/>
              </a:spcBef>
              <a:spcAft>
                <a:spcPct val="0"/>
              </a:spcAft>
              <a:defRPr/>
            </a:pPr>
            <a:r>
              <a:rPr lang="en-ZA" sz="2400" dirty="0">
                <a:solidFill>
                  <a:prstClr val="black">
                    <a:tint val="75000"/>
                  </a:prstClr>
                </a:solidFill>
                <a:latin typeface="+mj-lt"/>
                <a:ea typeface="MS PGothic" pitchFamily="34" charset="-128"/>
              </a:rPr>
              <a:t/>
            </a:r>
            <a:br>
              <a:rPr lang="en-ZA" sz="2400" dirty="0">
                <a:solidFill>
                  <a:prstClr val="black">
                    <a:tint val="75000"/>
                  </a:prstClr>
                </a:solidFill>
                <a:latin typeface="+mj-lt"/>
                <a:ea typeface="MS PGothic" pitchFamily="34" charset="-128"/>
              </a:rPr>
            </a:br>
            <a:endParaRPr lang="en-US" sz="2400" dirty="0">
              <a:latin typeface="+mj-lt"/>
            </a:endParaRPr>
          </a:p>
        </p:txBody>
      </p:sp>
      <p:sp>
        <p:nvSpPr>
          <p:cNvPr id="7" name="Title 1"/>
          <p:cNvSpPr txBox="1">
            <a:spLocks/>
          </p:cNvSpPr>
          <p:nvPr/>
        </p:nvSpPr>
        <p:spPr>
          <a:xfrm>
            <a:off x="457200" y="188640"/>
            <a:ext cx="8229600" cy="710952"/>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79646">
                    <a:lumMod val="50000"/>
                  </a:srgbClr>
                </a:solidFill>
                <a:effectLst/>
                <a:uLnTx/>
                <a:uFillTx/>
                <a:latin typeface="Calibri"/>
                <a:ea typeface="+mj-ea"/>
                <a:cs typeface="Arial"/>
              </a:rPr>
              <a:t>Summary of Final Appropriation Per Programme</a:t>
            </a:r>
            <a:endParaRPr kumimoji="0" lang="en-ZA" sz="2400" b="1" i="0" u="none" strike="noStrike" kern="1200" cap="none" spc="0" normalizeH="0" baseline="0" noProof="0" dirty="0" smtClean="0">
              <a:ln>
                <a:noFill/>
              </a:ln>
              <a:solidFill>
                <a:srgbClr val="F79646">
                  <a:lumMod val="50000"/>
                </a:srgbClr>
              </a:solidFill>
              <a:effectLst/>
              <a:uLnTx/>
              <a:uFillTx/>
              <a:latin typeface="Calibri"/>
              <a:ea typeface="+mj-ea"/>
              <a:cs typeface="Arial"/>
            </a:endParaRPr>
          </a:p>
        </p:txBody>
      </p:sp>
      <p:graphicFrame>
        <p:nvGraphicFramePr>
          <p:cNvPr id="2" name="Table 1"/>
          <p:cNvGraphicFramePr>
            <a:graphicFrameLocks noGrp="1"/>
          </p:cNvGraphicFramePr>
          <p:nvPr>
            <p:extLst/>
          </p:nvPr>
        </p:nvGraphicFramePr>
        <p:xfrm>
          <a:off x="179512" y="1196752"/>
          <a:ext cx="8784976" cy="4225539"/>
        </p:xfrm>
        <a:graphic>
          <a:graphicData uri="http://schemas.openxmlformats.org/drawingml/2006/table">
            <a:tbl>
              <a:tblPr firstRow="1" bandRow="1"/>
              <a:tblGrid>
                <a:gridCol w="3322048">
                  <a:extLst>
                    <a:ext uri="{9D8B030D-6E8A-4147-A177-3AD203B41FA5}">
                      <a16:colId xmlns:a16="http://schemas.microsoft.com/office/drawing/2014/main" xmlns="" val="20000"/>
                    </a:ext>
                  </a:extLst>
                </a:gridCol>
                <a:gridCol w="1476467">
                  <a:extLst>
                    <a:ext uri="{9D8B030D-6E8A-4147-A177-3AD203B41FA5}">
                      <a16:colId xmlns:a16="http://schemas.microsoft.com/office/drawing/2014/main" xmlns="" val="20001"/>
                    </a:ext>
                  </a:extLst>
                </a:gridCol>
                <a:gridCol w="1550290">
                  <a:extLst>
                    <a:ext uri="{9D8B030D-6E8A-4147-A177-3AD203B41FA5}">
                      <a16:colId xmlns:a16="http://schemas.microsoft.com/office/drawing/2014/main" xmlns="" val="20002"/>
                    </a:ext>
                  </a:extLst>
                </a:gridCol>
                <a:gridCol w="1402644">
                  <a:extLst>
                    <a:ext uri="{9D8B030D-6E8A-4147-A177-3AD203B41FA5}">
                      <a16:colId xmlns:a16="http://schemas.microsoft.com/office/drawing/2014/main" xmlns="" val="20003"/>
                    </a:ext>
                  </a:extLst>
                </a:gridCol>
                <a:gridCol w="1033527">
                  <a:extLst>
                    <a:ext uri="{9D8B030D-6E8A-4147-A177-3AD203B41FA5}">
                      <a16:colId xmlns:a16="http://schemas.microsoft.com/office/drawing/2014/main" xmlns="" val="20004"/>
                    </a:ext>
                  </a:extLst>
                </a:gridCol>
              </a:tblGrid>
              <a:tr h="708485">
                <a:tc>
                  <a:txBody>
                    <a:bodyPr/>
                    <a:lstStyle/>
                    <a:p>
                      <a:pPr algn="l" rtl="0" fontAlgn="ctr"/>
                      <a:endParaRPr lang="en-ZA" sz="1800" b="1" i="0" u="none" strike="noStrike" dirty="0">
                        <a:solidFill>
                          <a:srgbClr val="FFFFFF"/>
                        </a:solidFill>
                        <a:effectLst/>
                        <a:latin typeface="Calibri" pitchFamily="34" charset="0"/>
                      </a:endParaRPr>
                    </a:p>
                  </a:txBody>
                  <a:tcPr marL="6607" marR="6607"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ZA" sz="1800" b="1" i="0" u="none" strike="noStrike" dirty="0" smtClean="0">
                          <a:solidFill>
                            <a:srgbClr val="FFFFFF"/>
                          </a:solidFill>
                          <a:effectLst/>
                          <a:latin typeface="Calibri"/>
                        </a:rPr>
                        <a:t>Final</a:t>
                      </a:r>
                      <a:r>
                        <a:rPr lang="en-ZA" sz="1800" b="1" i="0" u="none" strike="noStrike" baseline="0" dirty="0" smtClean="0">
                          <a:solidFill>
                            <a:srgbClr val="FFFFFF"/>
                          </a:solidFill>
                          <a:effectLst/>
                          <a:latin typeface="Calibri"/>
                        </a:rPr>
                        <a:t>   </a:t>
                      </a:r>
                      <a:r>
                        <a:rPr lang="en-ZA" sz="1800" b="1" i="0" u="none" strike="noStrike" dirty="0" smtClean="0">
                          <a:solidFill>
                            <a:srgbClr val="FFFFFF"/>
                          </a:solidFill>
                          <a:effectLst/>
                          <a:latin typeface="Calibri"/>
                        </a:rPr>
                        <a:t>Appropriation</a:t>
                      </a:r>
                    </a:p>
                    <a:p>
                      <a:pPr algn="ctr" rtl="0" fontAlgn="ctr"/>
                      <a:r>
                        <a:rPr lang="en-ZA" sz="1800" b="1" i="0" u="none" strike="noStrike" dirty="0" smtClean="0">
                          <a:solidFill>
                            <a:srgbClr val="FFFFFF"/>
                          </a:solidFill>
                          <a:effectLst/>
                          <a:latin typeface="Calibri"/>
                        </a:rPr>
                        <a:t>2019/20</a:t>
                      </a:r>
                      <a:endParaRPr lang="en-ZA" sz="1800" b="1" i="0" u="none" strike="noStrike" dirty="0">
                        <a:solidFill>
                          <a:srgbClr val="FFFFFF"/>
                        </a:solidFill>
                        <a:effectLst/>
                        <a:latin typeface="Calibri"/>
                      </a:endParaRPr>
                    </a:p>
                  </a:txBody>
                  <a:tcPr marL="6607" marR="6607"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ZA" sz="1800" b="1" i="0" u="none" strike="noStrike" dirty="0" smtClean="0">
                          <a:solidFill>
                            <a:srgbClr val="FFFFFF"/>
                          </a:solidFill>
                          <a:effectLst/>
                          <a:latin typeface="Calibri"/>
                        </a:rPr>
                        <a:t>Actual Expenditure</a:t>
                      </a:r>
                    </a:p>
                    <a:p>
                      <a:pPr algn="ctr" rtl="0" fontAlgn="ctr"/>
                      <a:r>
                        <a:rPr lang="en-ZA" sz="1800" b="1" i="0" u="none" strike="noStrike" dirty="0" smtClean="0">
                          <a:solidFill>
                            <a:srgbClr val="FFFFFF"/>
                          </a:solidFill>
                          <a:effectLst/>
                          <a:latin typeface="Calibri"/>
                        </a:rPr>
                        <a:t>2019/20</a:t>
                      </a:r>
                      <a:endParaRPr lang="en-ZA" sz="1800" b="1" i="0" u="none" strike="noStrike" dirty="0">
                        <a:solidFill>
                          <a:srgbClr val="FFFFFF"/>
                        </a:solidFill>
                        <a:effectLst/>
                        <a:latin typeface="Calibri"/>
                      </a:endParaRPr>
                    </a:p>
                  </a:txBody>
                  <a:tcPr marL="6607" marR="6607"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ZA" sz="1800" b="1" i="0" u="none" strike="noStrike" dirty="0" smtClean="0">
                          <a:solidFill>
                            <a:srgbClr val="FFFFFF"/>
                          </a:solidFill>
                          <a:effectLst/>
                          <a:latin typeface="Calibri"/>
                        </a:rPr>
                        <a:t>Variance </a:t>
                      </a:r>
                      <a:endParaRPr lang="en-ZA" sz="1800" b="1" i="0" u="none" strike="noStrike" dirty="0">
                        <a:solidFill>
                          <a:srgbClr val="FFFFFF"/>
                        </a:solidFill>
                        <a:effectLst/>
                        <a:latin typeface="Calibri"/>
                      </a:endParaRPr>
                    </a:p>
                  </a:txBody>
                  <a:tcPr marL="6607" marR="6607"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US" sz="1800" b="1" i="0" u="none" strike="noStrike" dirty="0" smtClean="0">
                          <a:solidFill>
                            <a:srgbClr val="FFFFFF"/>
                          </a:solidFill>
                          <a:effectLst/>
                          <a:latin typeface="Calibri"/>
                        </a:rPr>
                        <a:t>%</a:t>
                      </a:r>
                      <a:endParaRPr lang="en-ZA" sz="1800" b="1" i="0" u="none" strike="noStrike" dirty="0" smtClean="0">
                        <a:solidFill>
                          <a:srgbClr val="FFFFFF"/>
                        </a:solidFill>
                        <a:effectLst/>
                        <a:latin typeface="Calibri"/>
                      </a:endParaRPr>
                    </a:p>
                    <a:p>
                      <a:pPr algn="ctr" rtl="0" fontAlgn="ctr"/>
                      <a:r>
                        <a:rPr lang="en-US" sz="1800" b="1" i="0" u="none" strike="noStrike" dirty="0" smtClean="0">
                          <a:solidFill>
                            <a:srgbClr val="FFFFFF"/>
                          </a:solidFill>
                          <a:effectLst/>
                          <a:latin typeface="Calibri"/>
                        </a:rPr>
                        <a:t>Spent</a:t>
                      </a:r>
                      <a:endParaRPr lang="en-ZA" sz="1800" b="1" i="0" u="none" strike="noStrike" dirty="0">
                        <a:solidFill>
                          <a:srgbClr val="FFFFFF"/>
                        </a:solidFill>
                        <a:effectLst/>
                        <a:latin typeface="Calibri"/>
                      </a:endParaRPr>
                    </a:p>
                  </a:txBody>
                  <a:tcPr marL="6607" marR="6607"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extLst>
                  <a:ext uri="{0D108BD9-81ED-4DB2-BD59-A6C34878D82A}">
                    <a16:rowId xmlns:a16="http://schemas.microsoft.com/office/drawing/2014/main" xmlns="" val="10000"/>
                  </a:ext>
                </a:extLst>
              </a:tr>
              <a:tr h="442803">
                <a:tc>
                  <a:txBody>
                    <a:bodyPr/>
                    <a:lstStyle/>
                    <a:p>
                      <a:pPr algn="l" fontAlgn="t"/>
                      <a:r>
                        <a:rPr lang="en-ZA" sz="1800" b="0" i="0" u="none" strike="noStrike" dirty="0">
                          <a:solidFill>
                            <a:srgbClr val="000000"/>
                          </a:solidFill>
                          <a:effectLst/>
                          <a:latin typeface="+mn-lt"/>
                        </a:rPr>
                        <a:t> </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800" b="1" i="0" u="none" strike="noStrike" dirty="0">
                          <a:solidFill>
                            <a:srgbClr val="000000"/>
                          </a:solidFill>
                          <a:effectLst/>
                          <a:latin typeface="+mn-lt"/>
                        </a:rPr>
                        <a:t>R’000</a:t>
                      </a: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800" b="1" i="0" u="none" strike="noStrike" dirty="0">
                          <a:solidFill>
                            <a:srgbClr val="000000"/>
                          </a:solidFill>
                          <a:effectLst/>
                          <a:latin typeface="+mn-lt"/>
                        </a:rPr>
                        <a:t>R’000</a:t>
                      </a: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800" b="1" i="0" u="none" strike="noStrike" dirty="0">
                          <a:solidFill>
                            <a:srgbClr val="000000"/>
                          </a:solidFill>
                          <a:effectLst/>
                          <a:latin typeface="+mn-lt"/>
                        </a:rPr>
                        <a:t>R’000</a:t>
                      </a: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ctr" fontAlgn="t"/>
                      <a:endParaRPr lang="en-ZA" sz="1800" b="1" i="0" u="none" strike="noStrike" dirty="0">
                        <a:solidFill>
                          <a:srgbClr val="000000"/>
                        </a:solidFill>
                        <a:effectLst/>
                        <a:latin typeface="+mn-lt"/>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570447">
                <a:tc>
                  <a:txBody>
                    <a:bodyPr/>
                    <a:lstStyle/>
                    <a:p>
                      <a:pPr algn="l" rtl="0" fontAlgn="ctr"/>
                      <a:r>
                        <a:rPr lang="en-ZA" sz="1800" b="0" i="0" u="none" strike="noStrike" dirty="0">
                          <a:solidFill>
                            <a:srgbClr val="000000"/>
                          </a:solidFill>
                          <a:effectLst/>
                          <a:latin typeface="+mn-lt"/>
                        </a:rPr>
                        <a:t>Administration</a:t>
                      </a:r>
                    </a:p>
                  </a:txBody>
                  <a:tcPr marL="6607" marR="6607"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800" b="0" i="0" u="none" strike="noStrike" dirty="0" smtClean="0">
                          <a:solidFill>
                            <a:srgbClr val="000000"/>
                          </a:solidFill>
                          <a:effectLst/>
                          <a:latin typeface="+mn-lt"/>
                        </a:rPr>
                        <a:t>328 599</a:t>
                      </a:r>
                      <a:endParaRPr lang="en-ZA" sz="1800" b="0" i="0" u="none" strike="noStrike" dirty="0">
                        <a:solidFill>
                          <a:srgbClr val="000000"/>
                        </a:solidFill>
                        <a:effectLst/>
                        <a:latin typeface="+mn-lt"/>
                      </a:endParaRP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800" b="0" i="0" u="none" strike="noStrike" dirty="0" smtClean="0">
                          <a:solidFill>
                            <a:srgbClr val="000000"/>
                          </a:solidFill>
                          <a:effectLst/>
                          <a:latin typeface="+mn-lt"/>
                        </a:rPr>
                        <a:t>304 250</a:t>
                      </a:r>
                      <a:endParaRPr lang="en-ZA" sz="1800" b="0" i="0" u="none" strike="noStrike" dirty="0">
                        <a:solidFill>
                          <a:srgbClr val="000000"/>
                        </a:solidFill>
                        <a:effectLst/>
                        <a:latin typeface="+mn-lt"/>
                      </a:endParaRP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800" b="0" i="0" u="none" strike="noStrike" dirty="0" smtClean="0">
                          <a:solidFill>
                            <a:srgbClr val="000000"/>
                          </a:solidFill>
                          <a:effectLst/>
                          <a:latin typeface="+mn-lt"/>
                        </a:rPr>
                        <a:t>24 349</a:t>
                      </a:r>
                      <a:endParaRPr lang="en-ZA" sz="1800" b="0" i="0" u="none" strike="noStrike" dirty="0">
                        <a:solidFill>
                          <a:srgbClr val="000000"/>
                        </a:solidFill>
                        <a:effectLst/>
                        <a:latin typeface="+mn-lt"/>
                      </a:endParaRP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ZA" sz="1800" b="0" i="0" u="none" strike="noStrike" dirty="0" smtClean="0">
                          <a:solidFill>
                            <a:srgbClr val="000000"/>
                          </a:solidFill>
                          <a:effectLst/>
                          <a:latin typeface="+mn-lt"/>
                        </a:rPr>
                        <a:t>92.6%</a:t>
                      </a:r>
                      <a:endParaRPr lang="en-ZA" sz="1800" b="0" i="0" u="none" strike="noStrike" dirty="0">
                        <a:solidFill>
                          <a:srgbClr val="000000"/>
                        </a:solidFill>
                        <a:effectLst/>
                        <a:latin typeface="+mn-lt"/>
                      </a:endParaRPr>
                    </a:p>
                  </a:txBody>
                  <a:tcPr marL="6607" marR="6607"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a16="http://schemas.microsoft.com/office/drawing/2014/main" xmlns="" val="10002"/>
                  </a:ext>
                </a:extLst>
              </a:tr>
              <a:tr h="475374">
                <a:tc>
                  <a:txBody>
                    <a:bodyPr/>
                    <a:lstStyle/>
                    <a:p>
                      <a:pPr algn="l" rtl="0" fontAlgn="ctr"/>
                      <a:r>
                        <a:rPr lang="en-US" sz="1800" b="0" i="0" u="none" strike="noStrike" dirty="0" smtClean="0">
                          <a:solidFill>
                            <a:srgbClr val="000000"/>
                          </a:solidFill>
                          <a:effectLst/>
                          <a:latin typeface="+mn-lt"/>
                        </a:rPr>
                        <a:t>Institutional</a:t>
                      </a:r>
                      <a:r>
                        <a:rPr lang="en-US" sz="1800" b="0" i="0" u="none" strike="noStrike" baseline="0" dirty="0" smtClean="0">
                          <a:solidFill>
                            <a:srgbClr val="000000"/>
                          </a:solidFill>
                          <a:effectLst/>
                          <a:latin typeface="+mn-lt"/>
                        </a:rPr>
                        <a:t> Governance</a:t>
                      </a:r>
                      <a:endParaRPr lang="en-ZA" sz="1800" b="0" i="0" u="none" strike="noStrike" dirty="0">
                        <a:solidFill>
                          <a:srgbClr val="000000"/>
                        </a:solidFill>
                        <a:effectLst/>
                        <a:latin typeface="+mn-lt"/>
                      </a:endParaRPr>
                    </a:p>
                  </a:txBody>
                  <a:tcPr marL="6607" marR="6607"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800" b="0" i="0" u="none" strike="noStrike" dirty="0" smtClean="0">
                          <a:solidFill>
                            <a:srgbClr val="000000"/>
                          </a:solidFill>
                          <a:effectLst/>
                          <a:latin typeface="+mn-lt"/>
                        </a:rPr>
                        <a:t>148  866</a:t>
                      </a:r>
                      <a:endParaRPr lang="en-ZA" sz="1800" b="0" i="0" u="none" strike="noStrike" dirty="0">
                        <a:solidFill>
                          <a:srgbClr val="000000"/>
                        </a:solidFill>
                        <a:effectLst/>
                        <a:latin typeface="+mn-lt"/>
                      </a:endParaRP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800" b="0" i="0" u="none" strike="noStrike" dirty="0" smtClean="0">
                          <a:solidFill>
                            <a:srgbClr val="000000"/>
                          </a:solidFill>
                          <a:effectLst/>
                          <a:latin typeface="+mn-lt"/>
                        </a:rPr>
                        <a:t>141 107</a:t>
                      </a:r>
                      <a:endParaRPr lang="en-ZA" sz="1800" b="0" i="0" u="none" strike="noStrike" dirty="0">
                        <a:solidFill>
                          <a:srgbClr val="000000"/>
                        </a:solidFill>
                        <a:effectLst/>
                        <a:latin typeface="+mn-lt"/>
                      </a:endParaRP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800" b="0" i="0" u="none" strike="noStrike" dirty="0" smtClean="0">
                          <a:solidFill>
                            <a:srgbClr val="000000"/>
                          </a:solidFill>
                          <a:effectLst/>
                          <a:latin typeface="+mn-lt"/>
                        </a:rPr>
                        <a:t>7 759</a:t>
                      </a:r>
                      <a:endParaRPr lang="en-ZA" sz="1800" b="0" i="0" u="none" strike="noStrike" dirty="0">
                        <a:solidFill>
                          <a:srgbClr val="000000"/>
                        </a:solidFill>
                        <a:effectLst/>
                        <a:latin typeface="+mn-lt"/>
                      </a:endParaRP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ctr" rtl="0" fontAlgn="ctr"/>
                      <a:r>
                        <a:rPr lang="en-ZA" sz="1800" b="0" i="0" u="none" strike="noStrike" dirty="0" smtClean="0">
                          <a:solidFill>
                            <a:srgbClr val="000000"/>
                          </a:solidFill>
                          <a:effectLst/>
                          <a:latin typeface="+mn-lt"/>
                        </a:rPr>
                        <a:t>94.8%</a:t>
                      </a:r>
                      <a:endParaRPr lang="en-ZA" sz="1800" b="0" i="0" u="none" strike="noStrike" dirty="0">
                        <a:solidFill>
                          <a:srgbClr val="000000"/>
                        </a:solidFill>
                        <a:effectLst/>
                        <a:latin typeface="+mn-lt"/>
                      </a:endParaRPr>
                    </a:p>
                  </a:txBody>
                  <a:tcPr marL="6607" marR="6607"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682883">
                <a:tc>
                  <a:txBody>
                    <a:bodyPr/>
                    <a:lstStyle/>
                    <a:p>
                      <a:pPr algn="l" rtl="0" fontAlgn="ctr"/>
                      <a:r>
                        <a:rPr lang="en-US" sz="1800" b="0" i="0" u="none" strike="noStrike" dirty="0" smtClean="0">
                          <a:solidFill>
                            <a:srgbClr val="000000"/>
                          </a:solidFill>
                          <a:effectLst/>
                          <a:latin typeface="+mn-lt"/>
                        </a:rPr>
                        <a:t>Arts</a:t>
                      </a:r>
                      <a:r>
                        <a:rPr lang="en-US" sz="1800" b="0" i="0" u="none" strike="noStrike" baseline="0" dirty="0" smtClean="0">
                          <a:solidFill>
                            <a:srgbClr val="000000"/>
                          </a:solidFill>
                          <a:effectLst/>
                          <a:latin typeface="+mn-lt"/>
                        </a:rPr>
                        <a:t> and Culture Promotion and Development</a:t>
                      </a:r>
                      <a:endParaRPr lang="en-ZA" sz="1800" b="0" i="0" u="none" strike="noStrike" dirty="0">
                        <a:solidFill>
                          <a:srgbClr val="000000"/>
                        </a:solidFill>
                        <a:effectLst/>
                        <a:latin typeface="+mn-lt"/>
                      </a:endParaRPr>
                    </a:p>
                  </a:txBody>
                  <a:tcPr marL="6607" marR="6607"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800" b="0" i="0" u="none" strike="noStrike" dirty="0" smtClean="0">
                          <a:solidFill>
                            <a:srgbClr val="000000"/>
                          </a:solidFill>
                          <a:effectLst/>
                          <a:latin typeface="+mn-lt"/>
                        </a:rPr>
                        <a:t>1 131 870</a:t>
                      </a:r>
                      <a:endParaRPr lang="en-ZA" sz="1800" b="0" i="0" u="none" strike="noStrike" dirty="0">
                        <a:solidFill>
                          <a:srgbClr val="000000"/>
                        </a:solidFill>
                        <a:effectLst/>
                        <a:latin typeface="+mn-lt"/>
                      </a:endParaRP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800" b="0" i="0" u="none" strike="noStrike" dirty="0" smtClean="0">
                          <a:solidFill>
                            <a:srgbClr val="000000"/>
                          </a:solidFill>
                          <a:effectLst/>
                          <a:latin typeface="+mn-lt"/>
                        </a:rPr>
                        <a:t>1 068 750</a:t>
                      </a:r>
                      <a:endParaRPr lang="en-ZA" sz="1800" b="0" i="0" u="none" strike="noStrike" dirty="0">
                        <a:solidFill>
                          <a:srgbClr val="000000"/>
                        </a:solidFill>
                        <a:effectLst/>
                        <a:latin typeface="+mn-lt"/>
                      </a:endParaRP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800" b="0" i="0" u="none" strike="noStrike" dirty="0" smtClean="0">
                          <a:solidFill>
                            <a:srgbClr val="000000"/>
                          </a:solidFill>
                          <a:effectLst/>
                          <a:latin typeface="+mn-lt"/>
                        </a:rPr>
                        <a:t>63 120</a:t>
                      </a:r>
                      <a:endParaRPr lang="en-ZA" sz="1800" b="0" i="0" u="none" strike="noStrike" dirty="0">
                        <a:solidFill>
                          <a:srgbClr val="000000"/>
                        </a:solidFill>
                        <a:effectLst/>
                        <a:latin typeface="+mn-lt"/>
                      </a:endParaRP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ZA" sz="1800" b="0" i="0" u="none" strike="noStrike" dirty="0" smtClean="0">
                          <a:solidFill>
                            <a:srgbClr val="000000"/>
                          </a:solidFill>
                          <a:effectLst/>
                          <a:latin typeface="+mn-lt"/>
                        </a:rPr>
                        <a:t>94.4%</a:t>
                      </a:r>
                      <a:endParaRPr lang="en-ZA" sz="1800" b="0" i="0" u="none" strike="noStrike" dirty="0">
                        <a:solidFill>
                          <a:srgbClr val="000000"/>
                        </a:solidFill>
                        <a:effectLst/>
                        <a:latin typeface="+mn-lt"/>
                      </a:endParaRPr>
                    </a:p>
                  </a:txBody>
                  <a:tcPr marL="6607" marR="6607"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a16="http://schemas.microsoft.com/office/drawing/2014/main" xmlns="" val="10004"/>
                  </a:ext>
                </a:extLst>
              </a:tr>
              <a:tr h="682883">
                <a:tc>
                  <a:txBody>
                    <a:bodyPr/>
                    <a:lstStyle/>
                    <a:p>
                      <a:pPr algn="l" rtl="0" fontAlgn="ctr"/>
                      <a:r>
                        <a:rPr lang="en-US" sz="1800" b="0" i="0" u="none" strike="noStrike" dirty="0" smtClean="0">
                          <a:solidFill>
                            <a:srgbClr val="000000"/>
                          </a:solidFill>
                          <a:effectLst/>
                          <a:latin typeface="+mn-lt"/>
                        </a:rPr>
                        <a:t>Heritage</a:t>
                      </a:r>
                      <a:r>
                        <a:rPr lang="en-US" sz="1800" b="0" i="0" u="none" strike="noStrike" baseline="0" dirty="0" smtClean="0">
                          <a:solidFill>
                            <a:srgbClr val="000000"/>
                          </a:solidFill>
                          <a:effectLst/>
                          <a:latin typeface="+mn-lt"/>
                        </a:rPr>
                        <a:t> Promotion and Preservation</a:t>
                      </a:r>
                      <a:endParaRPr lang="en-ZA" sz="1800" b="0" i="0" u="none" strike="noStrike" dirty="0">
                        <a:solidFill>
                          <a:srgbClr val="000000"/>
                        </a:solidFill>
                        <a:effectLst/>
                        <a:latin typeface="+mn-lt"/>
                      </a:endParaRPr>
                    </a:p>
                  </a:txBody>
                  <a:tcPr marL="6607" marR="6607"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800" b="0" i="0" u="none" strike="noStrike" dirty="0" smtClean="0">
                          <a:solidFill>
                            <a:srgbClr val="000000"/>
                          </a:solidFill>
                          <a:effectLst/>
                          <a:latin typeface="+mn-lt"/>
                        </a:rPr>
                        <a:t>2 962 750</a:t>
                      </a:r>
                      <a:endParaRPr lang="en-ZA" sz="1800" b="0" i="0" u="none" strike="noStrike" dirty="0">
                        <a:solidFill>
                          <a:srgbClr val="000000"/>
                        </a:solidFill>
                        <a:effectLst/>
                        <a:latin typeface="+mn-lt"/>
                      </a:endParaRP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800" b="0" i="0" u="none" strike="noStrike" dirty="0" smtClean="0">
                          <a:solidFill>
                            <a:srgbClr val="000000"/>
                          </a:solidFill>
                          <a:effectLst/>
                          <a:latin typeface="+mn-lt"/>
                        </a:rPr>
                        <a:t>2 830 460</a:t>
                      </a:r>
                      <a:endParaRPr lang="en-ZA" sz="1800" b="0" i="0" u="none" strike="noStrike" dirty="0">
                        <a:solidFill>
                          <a:srgbClr val="000000"/>
                        </a:solidFill>
                        <a:effectLst/>
                        <a:latin typeface="+mn-lt"/>
                      </a:endParaRP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800" b="0" i="0" u="none" strike="noStrike" dirty="0" smtClean="0">
                          <a:solidFill>
                            <a:srgbClr val="000000"/>
                          </a:solidFill>
                          <a:effectLst/>
                          <a:latin typeface="+mn-lt"/>
                        </a:rPr>
                        <a:t>132 290</a:t>
                      </a:r>
                      <a:endParaRPr lang="en-ZA" sz="1800" b="0" i="0" u="none" strike="noStrike" dirty="0">
                        <a:solidFill>
                          <a:srgbClr val="000000"/>
                        </a:solidFill>
                        <a:effectLst/>
                        <a:latin typeface="+mn-lt"/>
                      </a:endParaRP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ctr" rtl="0" fontAlgn="ctr"/>
                      <a:r>
                        <a:rPr lang="en-ZA" sz="1800" b="0" i="0" u="none" strike="noStrike" dirty="0" smtClean="0">
                          <a:solidFill>
                            <a:srgbClr val="000000"/>
                          </a:solidFill>
                          <a:effectLst/>
                          <a:latin typeface="+mn-lt"/>
                        </a:rPr>
                        <a:t>95.5%</a:t>
                      </a:r>
                      <a:endParaRPr lang="en-ZA" sz="1800" b="0" i="0" u="none" strike="noStrike" dirty="0">
                        <a:solidFill>
                          <a:srgbClr val="000000"/>
                        </a:solidFill>
                        <a:effectLst/>
                        <a:latin typeface="+mn-lt"/>
                      </a:endParaRPr>
                    </a:p>
                  </a:txBody>
                  <a:tcPr marL="6607" marR="6607"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541582">
                <a:tc>
                  <a:txBody>
                    <a:bodyPr/>
                    <a:lstStyle/>
                    <a:p>
                      <a:pPr algn="l" rtl="0" fontAlgn="ctr"/>
                      <a:r>
                        <a:rPr lang="en-US" sz="1800" b="1" i="0" u="none" strike="noStrike" dirty="0" smtClean="0">
                          <a:solidFill>
                            <a:srgbClr val="000000"/>
                          </a:solidFill>
                          <a:effectLst/>
                          <a:latin typeface="+mn-lt"/>
                        </a:rPr>
                        <a:t>Grand</a:t>
                      </a:r>
                      <a:r>
                        <a:rPr lang="en-US" sz="1800" b="1" i="0" u="none" strike="noStrike" baseline="0" dirty="0" smtClean="0">
                          <a:solidFill>
                            <a:srgbClr val="000000"/>
                          </a:solidFill>
                          <a:effectLst/>
                          <a:latin typeface="+mn-lt"/>
                        </a:rPr>
                        <a:t> Total</a:t>
                      </a:r>
                      <a:endParaRPr lang="en-ZA" sz="1800" b="1" i="0" u="none" strike="noStrike" dirty="0">
                        <a:solidFill>
                          <a:srgbClr val="000000"/>
                        </a:solidFill>
                        <a:effectLst/>
                        <a:latin typeface="+mn-lt"/>
                      </a:endParaRPr>
                    </a:p>
                  </a:txBody>
                  <a:tcPr marL="6607" marR="6607"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77727"/>
                    </a:solidFill>
                  </a:tcPr>
                </a:tc>
                <a:tc>
                  <a:txBody>
                    <a:bodyPr/>
                    <a:lstStyle/>
                    <a:p>
                      <a:pPr algn="r" rtl="0" fontAlgn="ctr"/>
                      <a:r>
                        <a:rPr lang="en-ZA" sz="1800" b="1" i="0" u="none" strike="noStrike" dirty="0" smtClean="0">
                          <a:solidFill>
                            <a:srgbClr val="000000"/>
                          </a:solidFill>
                          <a:effectLst/>
                          <a:latin typeface="+mn-lt"/>
                        </a:rPr>
                        <a:t>4 572 085</a:t>
                      </a:r>
                      <a:endParaRPr lang="en-ZA" sz="1800" b="1" i="0" u="none" strike="noStrike" dirty="0">
                        <a:solidFill>
                          <a:srgbClr val="000000"/>
                        </a:solidFill>
                        <a:effectLst/>
                        <a:latin typeface="+mn-lt"/>
                      </a:endParaRP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77727"/>
                    </a:solidFill>
                  </a:tcPr>
                </a:tc>
                <a:tc>
                  <a:txBody>
                    <a:bodyPr/>
                    <a:lstStyle/>
                    <a:p>
                      <a:pPr algn="r" rtl="0" fontAlgn="ctr"/>
                      <a:r>
                        <a:rPr lang="en-ZA" sz="1800" b="1" i="0" u="none" strike="noStrike" dirty="0" smtClean="0">
                          <a:solidFill>
                            <a:srgbClr val="000000"/>
                          </a:solidFill>
                          <a:effectLst/>
                          <a:latin typeface="+mn-lt"/>
                        </a:rPr>
                        <a:t>4 344 567</a:t>
                      </a:r>
                      <a:endParaRPr lang="en-ZA" sz="1800" b="1" i="0" u="none" strike="noStrike" dirty="0">
                        <a:solidFill>
                          <a:srgbClr val="000000"/>
                        </a:solidFill>
                        <a:effectLst/>
                        <a:latin typeface="+mn-lt"/>
                      </a:endParaRP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77727"/>
                    </a:solidFill>
                  </a:tcPr>
                </a:tc>
                <a:tc>
                  <a:txBody>
                    <a:bodyPr/>
                    <a:lstStyle/>
                    <a:p>
                      <a:pPr algn="r" rtl="0" fontAlgn="ctr"/>
                      <a:r>
                        <a:rPr lang="en-ZA" sz="1800" b="1" i="0" u="none" strike="noStrike" dirty="0" smtClean="0">
                          <a:solidFill>
                            <a:srgbClr val="000000"/>
                          </a:solidFill>
                          <a:effectLst/>
                          <a:latin typeface="+mn-lt"/>
                        </a:rPr>
                        <a:t>227 518</a:t>
                      </a:r>
                      <a:endParaRPr lang="en-ZA" sz="1800" b="1" i="0" u="none" strike="noStrike" dirty="0">
                        <a:solidFill>
                          <a:srgbClr val="000000"/>
                        </a:solidFill>
                        <a:effectLst/>
                        <a:latin typeface="+mn-lt"/>
                      </a:endParaRP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ZA" sz="1800" b="1" i="0" u="none" strike="noStrike" dirty="0" smtClean="0">
                          <a:solidFill>
                            <a:srgbClr val="000000"/>
                          </a:solidFill>
                          <a:effectLst/>
                          <a:latin typeface="+mn-lt"/>
                        </a:rPr>
                        <a:t>95.0%</a:t>
                      </a:r>
                      <a:endParaRPr lang="en-ZA" sz="1800" b="1" i="0" u="none" strike="noStrike" dirty="0">
                        <a:solidFill>
                          <a:srgbClr val="000000"/>
                        </a:solidFill>
                        <a:effectLst/>
                        <a:latin typeface="+mn-lt"/>
                      </a:endParaRPr>
                    </a:p>
                  </a:txBody>
                  <a:tcPr marL="6607" marR="6607"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77727"/>
                    </a:solidFill>
                  </a:tcPr>
                </a:tc>
                <a:extLst>
                  <a:ext uri="{0D108BD9-81ED-4DB2-BD59-A6C34878D82A}">
                    <a16:rowId xmlns:a16="http://schemas.microsoft.com/office/drawing/2014/main" xmlns="" val="10006"/>
                  </a:ext>
                </a:extLst>
              </a:tr>
            </a:tbl>
          </a:graphicData>
        </a:graphic>
      </p:graphicFrame>
      <p:sp>
        <p:nvSpPr>
          <p:cNvPr id="6"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38</a:t>
            </a:r>
          </a:p>
        </p:txBody>
      </p:sp>
    </p:spTree>
    <p:extLst>
      <p:ext uri="{BB962C8B-B14F-4D97-AF65-F5344CB8AC3E}">
        <p14:creationId xmlns:p14="http://schemas.microsoft.com/office/powerpoint/2010/main" xmlns="" val="3562582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180" y="465753"/>
            <a:ext cx="8229600" cy="710952"/>
          </a:xfrm>
        </p:spPr>
        <p:txBody>
          <a:bodyPr/>
          <a:lstStyle/>
          <a:p>
            <a:pPr algn="ctr"/>
            <a:r>
              <a:rPr lang="en-US" dirty="0" smtClean="0"/>
              <a:t>BACKGROUND</a:t>
            </a:r>
            <a:endParaRPr lang="en-US" dirty="0"/>
          </a:p>
        </p:txBody>
      </p:sp>
      <p:sp>
        <p:nvSpPr>
          <p:cNvPr id="3" name="Content Placeholder 2"/>
          <p:cNvSpPr>
            <a:spLocks noGrp="1"/>
          </p:cNvSpPr>
          <p:nvPr>
            <p:ph idx="1"/>
          </p:nvPr>
        </p:nvSpPr>
        <p:spPr>
          <a:xfrm>
            <a:off x="90736" y="1444023"/>
            <a:ext cx="8964488" cy="4870381"/>
          </a:xfrm>
        </p:spPr>
        <p:txBody>
          <a:bodyPr>
            <a:noAutofit/>
          </a:bodyPr>
          <a:lstStyle/>
          <a:p>
            <a:pPr lvl="0" algn="just">
              <a:tabLst>
                <a:tab pos="457200" algn="l"/>
              </a:tabLst>
            </a:pPr>
            <a:r>
              <a:rPr lang="en-ZA" sz="1700" b="0" dirty="0">
                <a:solidFill>
                  <a:schemeClr val="tx1"/>
                </a:solidFill>
                <a:latin typeface="Arial" panose="020B0604020202020204" pitchFamily="34" charset="0"/>
                <a:ea typeface="Times New Roman" panose="02020603050405020304" pitchFamily="18" charset="0"/>
                <a:cs typeface="Arial" panose="020B0604020202020204" pitchFamily="34" charset="0"/>
              </a:rPr>
              <a:t>However, because of the reporting delays caused by COVID-19, the merged departments </a:t>
            </a:r>
            <a:r>
              <a:rPr lang="en-ZA" sz="1700" b="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still </a:t>
            </a:r>
            <a:r>
              <a:rPr lang="en-ZA" sz="1700" b="0" dirty="0">
                <a:solidFill>
                  <a:schemeClr val="tx1"/>
                </a:solidFill>
                <a:latin typeface="Arial" panose="020B0604020202020204" pitchFamily="34" charset="0"/>
                <a:ea typeface="Times New Roman" panose="02020603050405020304" pitchFamily="18" charset="0"/>
                <a:cs typeface="Arial" panose="020B0604020202020204" pitchFamily="34" charset="0"/>
              </a:rPr>
              <a:t>continued to present separate quarterly reports relating to 2019/20 financial year. This is because they still had to account for the resources allocated to them in that financial year while they were still separate entities.</a:t>
            </a:r>
          </a:p>
          <a:p>
            <a:pPr lvl="0" algn="just">
              <a:tabLst>
                <a:tab pos="457200" algn="l"/>
              </a:tabLst>
            </a:pPr>
            <a:endParaRPr lang="en-ZA" sz="1700" b="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lvl="0" algn="just">
              <a:tabLst>
                <a:tab pos="457200" algn="l"/>
              </a:tabLst>
            </a:pPr>
            <a:r>
              <a:rPr lang="en-ZA" sz="1700" b="0" dirty="0">
                <a:solidFill>
                  <a:schemeClr val="tx1"/>
                </a:solidFill>
                <a:latin typeface="Arial" panose="020B0604020202020204" pitchFamily="34" charset="0"/>
                <a:ea typeface="Times New Roman" panose="02020603050405020304" pitchFamily="18" charset="0"/>
                <a:cs typeface="Arial" panose="020B0604020202020204" pitchFamily="34" charset="0"/>
              </a:rPr>
              <a:t>It is this requirement to account for the resources allocated to the two merged departments in 2019/20 that we are here today, to present our Annual Reports as separate entities, one last time.</a:t>
            </a:r>
          </a:p>
          <a:p>
            <a:pPr lvl="0" algn="just">
              <a:tabLst>
                <a:tab pos="457200" algn="l"/>
              </a:tabLst>
            </a:pPr>
            <a:endParaRPr lang="en-ZA" sz="1700" b="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lvl="0" algn="just">
              <a:tabLst>
                <a:tab pos="457200" algn="l"/>
              </a:tabLst>
            </a:pPr>
            <a:r>
              <a:rPr lang="en-ZA" sz="1700" b="0" dirty="0">
                <a:solidFill>
                  <a:schemeClr val="tx1"/>
                </a:solidFill>
                <a:latin typeface="Arial" panose="020B0604020202020204" pitchFamily="34" charset="0"/>
                <a:ea typeface="Times New Roman" panose="02020603050405020304" pitchFamily="18" charset="0"/>
                <a:cs typeface="Arial" panose="020B0604020202020204" pitchFamily="34" charset="0"/>
              </a:rPr>
              <a:t>While attempts were made to reflect similar issues in the presentations, we acknowledge that the mandates and identities of the two merged departments differed. Therefore, the presentations will to an extent, still reflect the aforesaid differences.</a:t>
            </a:r>
          </a:p>
          <a:p>
            <a:pPr lvl="0" algn="just">
              <a:tabLst>
                <a:tab pos="457200" algn="l"/>
              </a:tabLst>
            </a:pPr>
            <a:endParaRPr lang="en-ZA" sz="1700" b="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lvl="0" algn="just">
              <a:tabLst>
                <a:tab pos="457200" algn="l"/>
              </a:tabLst>
            </a:pPr>
            <a:r>
              <a:rPr lang="en-ZA" sz="1700" b="0" dirty="0">
                <a:solidFill>
                  <a:schemeClr val="tx1"/>
                </a:solidFill>
                <a:latin typeface="Arial" panose="020B0604020202020204" pitchFamily="34" charset="0"/>
                <a:ea typeface="Times New Roman" panose="02020603050405020304" pitchFamily="18" charset="0"/>
                <a:cs typeface="Arial" panose="020B0604020202020204" pitchFamily="34" charset="0"/>
              </a:rPr>
              <a:t>As we have started with reporting for quarter 1 of 2020/21, future reports will be presented as DSAC reports, with a single identity and format. </a:t>
            </a:r>
          </a:p>
        </p:txBody>
      </p:sp>
      <p:sp>
        <p:nvSpPr>
          <p:cNvPr id="5" name="Slide Number Placeholder 1"/>
          <p:cNvSpPr txBox="1">
            <a:spLocks/>
          </p:cNvSpPr>
          <p:nvPr/>
        </p:nvSpPr>
        <p:spPr>
          <a:xfrm>
            <a:off x="8248328" y="6037649"/>
            <a:ext cx="609600" cy="365125"/>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z="1400" b="1" dirty="0" smtClean="0">
                <a:solidFill>
                  <a:schemeClr val="tx1"/>
                </a:solidFill>
              </a:rPr>
              <a:t>3</a:t>
            </a:r>
          </a:p>
        </p:txBody>
      </p:sp>
    </p:spTree>
    <p:extLst>
      <p:ext uri="{BB962C8B-B14F-4D97-AF65-F5344CB8AC3E}">
        <p14:creationId xmlns:p14="http://schemas.microsoft.com/office/powerpoint/2010/main" xmlns="" val="7989575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57200" y="188640"/>
            <a:ext cx="8239944" cy="864096"/>
          </a:xfrm>
        </p:spPr>
        <p:txBody>
          <a:bodyPr>
            <a:normAutofit fontScale="90000"/>
          </a:bodyPr>
          <a:lstStyle/>
          <a:p>
            <a:pPr lvl="0" defTabSz="457200" eaLnBrk="0" fontAlgn="base" hangingPunct="0">
              <a:spcBef>
                <a:spcPct val="20000"/>
              </a:spcBef>
              <a:spcAft>
                <a:spcPct val="0"/>
              </a:spcAft>
              <a:defRPr/>
            </a:pPr>
            <a:r>
              <a:rPr lang="en-US" sz="2400" dirty="0" smtClean="0">
                <a:solidFill>
                  <a:prstClr val="black"/>
                </a:solidFill>
                <a:latin typeface="Calibri"/>
                <a:ea typeface="MS PGothic" pitchFamily="34" charset="-128"/>
              </a:rPr>
              <a:t> </a:t>
            </a:r>
            <a:r>
              <a:rPr lang="en-ZA" sz="3400" dirty="0">
                <a:solidFill>
                  <a:prstClr val="black">
                    <a:tint val="75000"/>
                  </a:prstClr>
                </a:solidFill>
                <a:latin typeface="Calibri"/>
                <a:ea typeface="MS PGothic" pitchFamily="34" charset="-128"/>
              </a:rPr>
              <a:t/>
            </a:r>
            <a:br>
              <a:rPr lang="en-ZA" sz="3400" dirty="0">
                <a:solidFill>
                  <a:prstClr val="black">
                    <a:tint val="75000"/>
                  </a:prstClr>
                </a:solidFill>
                <a:latin typeface="Calibri"/>
                <a:ea typeface="MS PGothic" pitchFamily="34" charset="-128"/>
              </a:rPr>
            </a:br>
            <a:endParaRPr lang="en-US" dirty="0"/>
          </a:p>
        </p:txBody>
      </p:sp>
      <p:sp>
        <p:nvSpPr>
          <p:cNvPr id="7" name="Title 1"/>
          <p:cNvSpPr txBox="1">
            <a:spLocks/>
          </p:cNvSpPr>
          <p:nvPr/>
        </p:nvSpPr>
        <p:spPr>
          <a:xfrm>
            <a:off x="158899" y="188640"/>
            <a:ext cx="8767972" cy="360040"/>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400" b="1" i="0" u="none" strike="noStrike" kern="1200" cap="none" spc="0" normalizeH="0" baseline="0" noProof="0" dirty="0" smtClean="0">
                <a:ln>
                  <a:noFill/>
                </a:ln>
                <a:solidFill>
                  <a:srgbClr val="F79646">
                    <a:lumMod val="50000"/>
                  </a:srgbClr>
                </a:solidFill>
                <a:effectLst/>
                <a:uLnTx/>
                <a:uFillTx/>
                <a:latin typeface="Calibri"/>
                <a:ea typeface="+mj-ea"/>
                <a:cs typeface="Arial" pitchFamily="34" charset="0"/>
              </a:rPr>
              <a:t>Final Appropriation </a:t>
            </a:r>
            <a:r>
              <a:rPr kumimoji="0" lang="en-ZA" sz="2400" b="1" i="0" u="none" strike="noStrike" kern="1200" cap="none" spc="0" normalizeH="0" baseline="0" noProof="0" dirty="0" err="1" smtClean="0">
                <a:ln>
                  <a:noFill/>
                </a:ln>
                <a:solidFill>
                  <a:srgbClr val="F79646">
                    <a:lumMod val="50000"/>
                  </a:srgbClr>
                </a:solidFill>
                <a:effectLst/>
                <a:uLnTx/>
                <a:uFillTx/>
                <a:latin typeface="Calibri"/>
                <a:ea typeface="+mj-ea"/>
                <a:cs typeface="Arial" pitchFamily="34" charset="0"/>
              </a:rPr>
              <a:t>vs</a:t>
            </a:r>
            <a:r>
              <a:rPr kumimoji="0" lang="en-ZA" sz="2400" b="1" i="0" u="none" strike="noStrike" kern="1200" cap="none" spc="0" normalizeH="0" baseline="0" noProof="0" dirty="0" smtClean="0">
                <a:ln>
                  <a:noFill/>
                </a:ln>
                <a:solidFill>
                  <a:srgbClr val="F79646">
                    <a:lumMod val="50000"/>
                  </a:srgbClr>
                </a:solidFill>
                <a:effectLst/>
                <a:uLnTx/>
                <a:uFillTx/>
                <a:latin typeface="Calibri"/>
                <a:ea typeface="+mj-ea"/>
                <a:cs typeface="Arial" pitchFamily="34" charset="0"/>
              </a:rPr>
              <a:t> Expenditure Per Economic Classification</a:t>
            </a:r>
            <a:endParaRPr kumimoji="0" lang="en-ZA" sz="2400" b="1" i="0" u="none" strike="noStrike" kern="1200" cap="none" spc="0" normalizeH="0" baseline="0" noProof="0" dirty="0">
              <a:ln>
                <a:noFill/>
              </a:ln>
              <a:solidFill>
                <a:srgbClr val="F79646">
                  <a:lumMod val="50000"/>
                </a:srgbClr>
              </a:solidFill>
              <a:effectLst/>
              <a:uLnTx/>
              <a:uFillTx/>
              <a:latin typeface="Calibri"/>
              <a:ea typeface="+mj-ea"/>
              <a:cs typeface="Arial" pitchFamily="34" charset="0"/>
            </a:endParaRPr>
          </a:p>
        </p:txBody>
      </p:sp>
      <p:graphicFrame>
        <p:nvGraphicFramePr>
          <p:cNvPr id="2" name="Table 1"/>
          <p:cNvGraphicFramePr>
            <a:graphicFrameLocks noGrp="1"/>
          </p:cNvGraphicFramePr>
          <p:nvPr>
            <p:extLst/>
          </p:nvPr>
        </p:nvGraphicFramePr>
        <p:xfrm>
          <a:off x="179513" y="764699"/>
          <a:ext cx="8767971" cy="5370683"/>
        </p:xfrm>
        <a:graphic>
          <a:graphicData uri="http://schemas.openxmlformats.org/drawingml/2006/table">
            <a:tbl>
              <a:tblPr firstRow="1" bandRow="1"/>
              <a:tblGrid>
                <a:gridCol w="4320479">
                  <a:extLst>
                    <a:ext uri="{9D8B030D-6E8A-4147-A177-3AD203B41FA5}">
                      <a16:colId xmlns:a16="http://schemas.microsoft.com/office/drawing/2014/main" xmlns="" val="20000"/>
                    </a:ext>
                  </a:extLst>
                </a:gridCol>
                <a:gridCol w="1296144">
                  <a:extLst>
                    <a:ext uri="{9D8B030D-6E8A-4147-A177-3AD203B41FA5}">
                      <a16:colId xmlns:a16="http://schemas.microsoft.com/office/drawing/2014/main" xmlns="" val="20001"/>
                    </a:ext>
                  </a:extLst>
                </a:gridCol>
                <a:gridCol w="1152128">
                  <a:extLst>
                    <a:ext uri="{9D8B030D-6E8A-4147-A177-3AD203B41FA5}">
                      <a16:colId xmlns:a16="http://schemas.microsoft.com/office/drawing/2014/main" xmlns="" val="20002"/>
                    </a:ext>
                  </a:extLst>
                </a:gridCol>
                <a:gridCol w="1290323">
                  <a:extLst>
                    <a:ext uri="{9D8B030D-6E8A-4147-A177-3AD203B41FA5}">
                      <a16:colId xmlns:a16="http://schemas.microsoft.com/office/drawing/2014/main" xmlns="" val="20003"/>
                    </a:ext>
                  </a:extLst>
                </a:gridCol>
                <a:gridCol w="708897">
                  <a:extLst>
                    <a:ext uri="{9D8B030D-6E8A-4147-A177-3AD203B41FA5}">
                      <a16:colId xmlns:a16="http://schemas.microsoft.com/office/drawing/2014/main" xmlns="" val="20004"/>
                    </a:ext>
                  </a:extLst>
                </a:gridCol>
              </a:tblGrid>
              <a:tr h="534781">
                <a:tc>
                  <a:txBody>
                    <a:bodyPr/>
                    <a:lstStyle/>
                    <a:p>
                      <a:pPr algn="l" rtl="0" fontAlgn="ctr"/>
                      <a:endParaRPr lang="en-ZA" sz="1600" b="1" i="0" u="none" strike="noStrike" dirty="0">
                        <a:solidFill>
                          <a:srgbClr val="FFFFFF"/>
                        </a:solidFill>
                        <a:effectLst/>
                        <a:latin typeface="Calibri"/>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ZA" sz="1600" b="1" i="0" u="none" strike="noStrike" dirty="0" smtClean="0">
                          <a:solidFill>
                            <a:srgbClr val="FFFFFF"/>
                          </a:solidFill>
                          <a:effectLst/>
                          <a:latin typeface="Calibri"/>
                        </a:rPr>
                        <a:t>Final Appropriation</a:t>
                      </a:r>
                    </a:p>
                    <a:p>
                      <a:pPr algn="ctr" rtl="0" fontAlgn="ctr"/>
                      <a:r>
                        <a:rPr lang="en-ZA" sz="1600" b="1" i="0" u="none" strike="noStrike" dirty="0" smtClean="0">
                          <a:solidFill>
                            <a:srgbClr val="FFFFFF"/>
                          </a:solidFill>
                          <a:effectLst/>
                          <a:latin typeface="Calibri"/>
                        </a:rPr>
                        <a:t>2019/20</a:t>
                      </a:r>
                      <a:endParaRPr lang="en-ZA" sz="1600" b="1" i="0" u="none" strike="noStrike" dirty="0">
                        <a:solidFill>
                          <a:srgbClr val="FFFFFF"/>
                        </a:solidFill>
                        <a:effectLst/>
                        <a:latin typeface="Calibri"/>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ZA" sz="1600" b="1" i="0" u="none" strike="noStrike" dirty="0" smtClean="0">
                          <a:solidFill>
                            <a:srgbClr val="FFFFFF"/>
                          </a:solidFill>
                          <a:effectLst/>
                          <a:latin typeface="Calibri"/>
                        </a:rPr>
                        <a:t>Actual Expenditure</a:t>
                      </a:r>
                    </a:p>
                    <a:p>
                      <a:pPr algn="ctr" rtl="0" fontAlgn="ctr"/>
                      <a:r>
                        <a:rPr lang="en-ZA" sz="1600" b="1" i="0" u="none" strike="noStrike" dirty="0" smtClean="0">
                          <a:solidFill>
                            <a:srgbClr val="FFFFFF"/>
                          </a:solidFill>
                          <a:effectLst/>
                          <a:latin typeface="Calibri"/>
                        </a:rPr>
                        <a:t>2019/20</a:t>
                      </a:r>
                      <a:endParaRPr lang="en-ZA" sz="1600" b="1" i="0" u="none" strike="noStrike" dirty="0">
                        <a:solidFill>
                          <a:srgbClr val="FFFFFF"/>
                        </a:solidFill>
                        <a:effectLst/>
                        <a:latin typeface="Calibri"/>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US" sz="1600" b="1" i="0" u="none" strike="noStrike" dirty="0" smtClean="0">
                          <a:solidFill>
                            <a:srgbClr val="FFFFFF"/>
                          </a:solidFill>
                          <a:effectLst/>
                          <a:latin typeface="Calibri"/>
                        </a:rPr>
                        <a:t>Variance</a:t>
                      </a:r>
                      <a:endParaRPr lang="en-ZA" sz="1600" b="1" i="0" u="none" strike="noStrike" dirty="0">
                        <a:solidFill>
                          <a:srgbClr val="FFFFFF"/>
                        </a:solidFill>
                        <a:effectLst/>
                        <a:latin typeface="Calibri"/>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ZA" sz="1600" b="1" i="0" u="none" strike="noStrike" dirty="0" smtClean="0">
                          <a:solidFill>
                            <a:srgbClr val="FFFFFF"/>
                          </a:solidFill>
                          <a:effectLst/>
                          <a:latin typeface="Calibri"/>
                        </a:rPr>
                        <a:t>%</a:t>
                      </a:r>
                    </a:p>
                    <a:p>
                      <a:pPr algn="ctr" rtl="0" fontAlgn="ctr"/>
                      <a:r>
                        <a:rPr lang="en-US" sz="1600" b="1" i="0" u="none" strike="noStrike" dirty="0" smtClean="0">
                          <a:solidFill>
                            <a:srgbClr val="FFFFFF"/>
                          </a:solidFill>
                          <a:effectLst/>
                          <a:latin typeface="Calibri"/>
                        </a:rPr>
                        <a:t>Spent</a:t>
                      </a:r>
                      <a:endParaRPr lang="en-ZA" sz="1600" b="1" i="0" u="none" strike="noStrike" dirty="0">
                        <a:solidFill>
                          <a:srgbClr val="FFFFFF"/>
                        </a:solidFill>
                        <a:effectLst/>
                        <a:latin typeface="Calibri"/>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extLst>
                  <a:ext uri="{0D108BD9-81ED-4DB2-BD59-A6C34878D82A}">
                    <a16:rowId xmlns:a16="http://schemas.microsoft.com/office/drawing/2014/main" xmlns="" val="10000"/>
                  </a:ext>
                </a:extLst>
              </a:tr>
              <a:tr h="295917">
                <a:tc>
                  <a:txBody>
                    <a:bodyPr/>
                    <a:lstStyle/>
                    <a:p>
                      <a:pPr algn="l" fontAlgn="t"/>
                      <a:r>
                        <a:rPr lang="en-ZA" sz="1600" b="0" i="0" u="none" strike="noStrike" dirty="0">
                          <a:solidFill>
                            <a:srgbClr val="000000"/>
                          </a:solidFill>
                          <a:effectLst/>
                          <a:latin typeface="Arial"/>
                        </a:rPr>
                        <a:t> </a:t>
                      </a: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600" b="1" i="0" u="none" strike="noStrike" dirty="0">
                          <a:solidFill>
                            <a:srgbClr val="000000"/>
                          </a:solidFill>
                          <a:effectLst/>
                          <a:latin typeface="Calibri"/>
                        </a:rPr>
                        <a:t>R’000</a:t>
                      </a: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600" b="1" i="0" u="none" strike="noStrike" dirty="0">
                          <a:solidFill>
                            <a:srgbClr val="000000"/>
                          </a:solidFill>
                          <a:effectLst/>
                          <a:latin typeface="Calibri"/>
                        </a:rPr>
                        <a:t>R’000</a:t>
                      </a: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600" b="1" i="0" u="none" strike="noStrike" dirty="0">
                          <a:solidFill>
                            <a:srgbClr val="000000"/>
                          </a:solidFill>
                          <a:effectLst/>
                          <a:latin typeface="Calibri"/>
                        </a:rPr>
                        <a:t>R’000</a:t>
                      </a: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fontAlgn="t"/>
                      <a:r>
                        <a:rPr lang="en-ZA" sz="1600" b="0" i="0" u="none" strike="noStrike" dirty="0">
                          <a:solidFill>
                            <a:srgbClr val="000000"/>
                          </a:solidFill>
                          <a:effectLst/>
                          <a:latin typeface="Arial"/>
                        </a:rPr>
                        <a:t> </a:t>
                      </a:r>
                      <a:endParaRPr lang="en-ZA" sz="1600" b="1" i="0" u="none" strike="noStrike" dirty="0">
                        <a:solidFill>
                          <a:srgbClr val="000000"/>
                        </a:solidFill>
                        <a:effectLst/>
                        <a:latin typeface="Arial"/>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a16="http://schemas.microsoft.com/office/drawing/2014/main" xmlns="" val="10001"/>
                  </a:ext>
                </a:extLst>
              </a:tr>
              <a:tr h="271071">
                <a:tc>
                  <a:txBody>
                    <a:bodyPr/>
                    <a:lstStyle/>
                    <a:p>
                      <a:pPr algn="l" rtl="0" fontAlgn="ctr"/>
                      <a:r>
                        <a:rPr lang="en-ZA" sz="1600" b="0" i="0" u="none" strike="noStrike" dirty="0">
                          <a:solidFill>
                            <a:srgbClr val="000000"/>
                          </a:solidFill>
                          <a:effectLst/>
                          <a:latin typeface="+mn-lt"/>
                        </a:rPr>
                        <a:t>Compensation </a:t>
                      </a:r>
                      <a:r>
                        <a:rPr lang="en-ZA" sz="1600" b="0" i="0" u="none" strike="noStrike" dirty="0" smtClean="0">
                          <a:solidFill>
                            <a:srgbClr val="000000"/>
                          </a:solidFill>
                          <a:effectLst/>
                          <a:latin typeface="+mn-lt"/>
                        </a:rPr>
                        <a:t>of employees</a:t>
                      </a:r>
                      <a:endParaRPr lang="en-ZA" sz="1600" b="0" i="0" u="none" strike="noStrike" dirty="0">
                        <a:solidFill>
                          <a:srgbClr val="000000"/>
                        </a:solidFill>
                        <a:effectLst/>
                        <a:latin typeface="+mn-lt"/>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600" b="0" i="0" u="none" strike="noStrike" dirty="0" smtClean="0">
                          <a:solidFill>
                            <a:srgbClr val="000000"/>
                          </a:solidFill>
                          <a:effectLst/>
                          <a:latin typeface="+mn-lt"/>
                        </a:rPr>
                        <a:t>267 458</a:t>
                      </a:r>
                      <a:endParaRPr lang="en-ZA" sz="1600" b="0" i="0" u="none" strike="noStrike" dirty="0">
                        <a:solidFill>
                          <a:srgbClr val="000000"/>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600" b="0" i="0" u="none" strike="noStrike" dirty="0" smtClean="0">
                          <a:solidFill>
                            <a:srgbClr val="000000"/>
                          </a:solidFill>
                          <a:effectLst/>
                          <a:latin typeface="+mn-lt"/>
                        </a:rPr>
                        <a:t>248 828</a:t>
                      </a:r>
                      <a:endParaRPr lang="en-ZA" sz="1600" b="0" i="0" u="none" strike="noStrike" dirty="0">
                        <a:solidFill>
                          <a:srgbClr val="000000"/>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600" b="0" i="0" u="none" strike="noStrike" dirty="0" smtClean="0">
                          <a:solidFill>
                            <a:srgbClr val="000000"/>
                          </a:solidFill>
                          <a:effectLst/>
                          <a:latin typeface="+mn-lt"/>
                        </a:rPr>
                        <a:t>18 630</a:t>
                      </a:r>
                      <a:endParaRPr lang="en-ZA" sz="1600" b="0" i="0" u="none" strike="noStrike" dirty="0">
                        <a:solidFill>
                          <a:srgbClr val="000000"/>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ctr" rtl="0" fontAlgn="ctr"/>
                      <a:r>
                        <a:rPr lang="en-ZA" sz="1600" b="0" i="0" u="none" strike="noStrike" dirty="0" smtClean="0">
                          <a:solidFill>
                            <a:srgbClr val="000000"/>
                          </a:solidFill>
                          <a:effectLst/>
                          <a:latin typeface="+mn-lt"/>
                        </a:rPr>
                        <a:t>93.0%</a:t>
                      </a:r>
                      <a:endParaRPr lang="en-ZA" sz="1600" b="0" i="0" u="none" strike="noStrike" dirty="0">
                        <a:solidFill>
                          <a:srgbClr val="000000"/>
                        </a:solidFill>
                        <a:effectLst/>
                        <a:latin typeface="+mn-lt"/>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271071">
                <a:tc>
                  <a:txBody>
                    <a:bodyPr/>
                    <a:lstStyle/>
                    <a:p>
                      <a:pPr algn="l" rtl="0" fontAlgn="ctr"/>
                      <a:r>
                        <a:rPr lang="en-US" sz="1600" b="0" i="0" u="none" strike="noStrike" dirty="0" smtClean="0">
                          <a:solidFill>
                            <a:srgbClr val="000000"/>
                          </a:solidFill>
                          <a:effectLst/>
                          <a:latin typeface="+mn-lt"/>
                        </a:rPr>
                        <a:t>Goods and Services </a:t>
                      </a:r>
                      <a:endParaRPr lang="en-ZA" sz="1600" b="0" i="0" u="none" strike="noStrike" dirty="0">
                        <a:solidFill>
                          <a:srgbClr val="000000"/>
                        </a:solidFill>
                        <a:effectLst/>
                        <a:latin typeface="+mn-lt"/>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600" b="0" i="0" u="none" strike="noStrike" dirty="0" smtClean="0">
                          <a:solidFill>
                            <a:schemeClr val="tx1"/>
                          </a:solidFill>
                          <a:effectLst/>
                          <a:latin typeface="+mn-lt"/>
                        </a:rPr>
                        <a:t>480 193</a:t>
                      </a:r>
                      <a:endParaRPr lang="en-ZA" sz="1600" b="0" i="0" u="none" strike="noStrike" dirty="0">
                        <a:solidFill>
                          <a:schemeClr val="tx1"/>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600" b="0" i="0" u="none" strike="noStrike" dirty="0" smtClean="0">
                          <a:solidFill>
                            <a:schemeClr val="tx1"/>
                          </a:solidFill>
                          <a:effectLst/>
                          <a:latin typeface="+mn-lt"/>
                        </a:rPr>
                        <a:t>424 693</a:t>
                      </a:r>
                      <a:endParaRPr lang="en-ZA" sz="1600" b="0" i="0" u="none" strike="noStrike" dirty="0">
                        <a:solidFill>
                          <a:schemeClr val="tx1"/>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600" b="0" i="0" u="none" strike="noStrike" dirty="0" smtClean="0">
                          <a:solidFill>
                            <a:srgbClr val="000000"/>
                          </a:solidFill>
                          <a:effectLst/>
                          <a:latin typeface="+mn-lt"/>
                        </a:rPr>
                        <a:t>55 500</a:t>
                      </a:r>
                      <a:endParaRPr lang="en-ZA" sz="1600" b="0" i="0" u="none" strike="noStrike" dirty="0">
                        <a:solidFill>
                          <a:srgbClr val="000000"/>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ZA" sz="1600" b="0" i="0" u="none" strike="noStrike" dirty="0" smtClean="0">
                          <a:solidFill>
                            <a:srgbClr val="000000"/>
                          </a:solidFill>
                          <a:effectLst/>
                          <a:latin typeface="+mn-lt"/>
                        </a:rPr>
                        <a:t>88.4%</a:t>
                      </a:r>
                      <a:endParaRPr lang="en-ZA" sz="1600" b="0" i="0" u="none" strike="noStrike" dirty="0">
                        <a:solidFill>
                          <a:srgbClr val="000000"/>
                        </a:solidFill>
                        <a:effectLst/>
                        <a:latin typeface="+mn-lt"/>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a16="http://schemas.microsoft.com/office/drawing/2014/main" xmlns="" val="10003"/>
                  </a:ext>
                </a:extLst>
              </a:tr>
              <a:tr h="261523">
                <a:tc>
                  <a:txBody>
                    <a:bodyPr/>
                    <a:lstStyle/>
                    <a:p>
                      <a:pPr algn="l" rtl="0" fontAlgn="ctr"/>
                      <a:r>
                        <a:rPr lang="en-ZA" sz="1600" b="0" i="0" u="none" strike="noStrike" dirty="0">
                          <a:solidFill>
                            <a:srgbClr val="000000"/>
                          </a:solidFill>
                          <a:effectLst/>
                          <a:latin typeface="+mn-lt"/>
                        </a:rPr>
                        <a:t>Provinces </a:t>
                      </a:r>
                      <a:r>
                        <a:rPr lang="en-ZA" sz="1600" b="0" i="0" u="none" strike="noStrike" dirty="0" smtClean="0">
                          <a:solidFill>
                            <a:srgbClr val="000000"/>
                          </a:solidFill>
                          <a:effectLst/>
                          <a:latin typeface="+mn-lt"/>
                        </a:rPr>
                        <a:t>&amp;</a:t>
                      </a:r>
                      <a:r>
                        <a:rPr lang="en-ZA" sz="1600" b="0" i="0" u="none" strike="noStrike" baseline="0" dirty="0" smtClean="0">
                          <a:solidFill>
                            <a:srgbClr val="000000"/>
                          </a:solidFill>
                          <a:effectLst/>
                          <a:latin typeface="+mn-lt"/>
                        </a:rPr>
                        <a:t> </a:t>
                      </a:r>
                      <a:r>
                        <a:rPr lang="en-ZA" sz="1600" b="0" i="0" u="none" strike="noStrike" dirty="0" smtClean="0">
                          <a:solidFill>
                            <a:srgbClr val="000000"/>
                          </a:solidFill>
                          <a:effectLst/>
                          <a:latin typeface="+mn-lt"/>
                        </a:rPr>
                        <a:t>Municipalities (Conditional Grant)</a:t>
                      </a:r>
                      <a:endParaRPr lang="en-ZA" sz="1600" b="0" i="0" u="none" strike="noStrike" dirty="0">
                        <a:solidFill>
                          <a:srgbClr val="000000"/>
                        </a:solidFill>
                        <a:effectLst/>
                        <a:latin typeface="+mn-lt"/>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600" b="0" i="0" u="none" strike="noStrike" dirty="0" smtClean="0">
                          <a:solidFill>
                            <a:srgbClr val="000000"/>
                          </a:solidFill>
                          <a:effectLst/>
                          <a:latin typeface="+mn-lt"/>
                        </a:rPr>
                        <a:t>1 501 203</a:t>
                      </a:r>
                      <a:endParaRPr lang="en-ZA" sz="1600" b="0" i="0" u="none" strike="noStrike" dirty="0">
                        <a:solidFill>
                          <a:srgbClr val="000000"/>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600" b="0" i="0" u="none" strike="noStrike" dirty="0" smtClean="0">
                          <a:solidFill>
                            <a:srgbClr val="000000"/>
                          </a:solidFill>
                          <a:effectLst/>
                          <a:latin typeface="+mn-lt"/>
                        </a:rPr>
                        <a:t>1 501 203</a:t>
                      </a:r>
                      <a:endParaRPr lang="en-ZA" sz="1600" b="0" i="0" u="none" strike="noStrike" dirty="0">
                        <a:solidFill>
                          <a:srgbClr val="000000"/>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600" b="0" i="0" u="none" strike="noStrike" dirty="0" smtClean="0">
                          <a:solidFill>
                            <a:srgbClr val="000000"/>
                          </a:solidFill>
                          <a:effectLst/>
                          <a:latin typeface="+mn-lt"/>
                        </a:rPr>
                        <a:t>-</a:t>
                      </a:r>
                      <a:endParaRPr lang="en-ZA" sz="1600" b="0" i="0" u="none" strike="noStrike" dirty="0">
                        <a:solidFill>
                          <a:srgbClr val="000000"/>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ctr" rtl="0" fontAlgn="ctr"/>
                      <a:r>
                        <a:rPr lang="en-ZA" sz="1600" b="0" i="0" u="none" strike="noStrike" dirty="0" smtClean="0">
                          <a:solidFill>
                            <a:srgbClr val="000000"/>
                          </a:solidFill>
                          <a:effectLst/>
                          <a:latin typeface="+mn-lt"/>
                        </a:rPr>
                        <a:t>100.0%</a:t>
                      </a:r>
                      <a:endParaRPr lang="en-ZA" sz="1600" b="0" i="0" u="none" strike="noStrike" dirty="0">
                        <a:solidFill>
                          <a:srgbClr val="000000"/>
                        </a:solidFill>
                        <a:effectLst/>
                        <a:latin typeface="+mn-lt"/>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300348">
                <a:tc>
                  <a:txBody>
                    <a:bodyPr/>
                    <a:lstStyle/>
                    <a:p>
                      <a:pPr algn="l" rtl="0" fontAlgn="ctr"/>
                      <a:r>
                        <a:rPr lang="en-ZA" sz="1600" b="0" i="0" u="none" strike="noStrike" dirty="0" smtClean="0">
                          <a:solidFill>
                            <a:schemeClr val="tx1"/>
                          </a:solidFill>
                          <a:effectLst/>
                          <a:latin typeface="+mn-lt"/>
                        </a:rPr>
                        <a:t>Dept.  Agencies </a:t>
                      </a:r>
                      <a:r>
                        <a:rPr lang="en-ZA" sz="1600" b="0" i="0" u="none" strike="noStrike" dirty="0">
                          <a:solidFill>
                            <a:schemeClr val="tx1"/>
                          </a:solidFill>
                          <a:effectLst/>
                          <a:latin typeface="+mn-lt"/>
                        </a:rPr>
                        <a:t>&amp; Accounts (</a:t>
                      </a:r>
                      <a:r>
                        <a:rPr lang="en-ZA" sz="1600" b="0" i="0" u="none" strike="noStrike" dirty="0" smtClean="0">
                          <a:solidFill>
                            <a:schemeClr val="tx1"/>
                          </a:solidFill>
                          <a:effectLst/>
                          <a:latin typeface="+mn-lt"/>
                        </a:rPr>
                        <a:t>Cur/Cap)</a:t>
                      </a:r>
                      <a:endParaRPr lang="en-ZA" sz="1600" b="0" i="0" u="none" strike="noStrike" dirty="0">
                        <a:solidFill>
                          <a:schemeClr val="tx1"/>
                        </a:solidFill>
                        <a:effectLst/>
                        <a:latin typeface="+mn-lt"/>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600" b="0" i="0" u="none" strike="noStrike" dirty="0" smtClean="0">
                          <a:solidFill>
                            <a:schemeClr val="tx1"/>
                          </a:solidFill>
                          <a:effectLst/>
                          <a:latin typeface="+mn-lt"/>
                        </a:rPr>
                        <a:t>1 837 066</a:t>
                      </a:r>
                      <a:endParaRPr lang="en-ZA" sz="1600" b="0" i="0" u="none" strike="noStrike" dirty="0">
                        <a:solidFill>
                          <a:schemeClr val="tx1"/>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600" b="0" i="0" u="none" strike="noStrike" dirty="0" smtClean="0">
                          <a:solidFill>
                            <a:schemeClr val="tx1"/>
                          </a:solidFill>
                          <a:effectLst/>
                          <a:latin typeface="+mn-lt"/>
                        </a:rPr>
                        <a:t>1 827 606</a:t>
                      </a:r>
                      <a:endParaRPr lang="en-ZA" sz="1600" b="0" i="0" u="none" strike="noStrike" dirty="0">
                        <a:solidFill>
                          <a:schemeClr val="tx1"/>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600" b="0" i="0" u="none" strike="noStrike" dirty="0" smtClean="0">
                          <a:solidFill>
                            <a:schemeClr val="tx1"/>
                          </a:solidFill>
                          <a:effectLst/>
                          <a:latin typeface="+mn-lt"/>
                        </a:rPr>
                        <a:t>9 460</a:t>
                      </a:r>
                      <a:endParaRPr lang="en-ZA" sz="1600" b="0" i="0" u="none" strike="noStrike" dirty="0">
                        <a:solidFill>
                          <a:schemeClr val="tx1"/>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ZA" sz="1600" b="0" i="0" u="none" strike="noStrike" dirty="0" smtClean="0">
                          <a:solidFill>
                            <a:schemeClr val="tx1"/>
                          </a:solidFill>
                          <a:effectLst/>
                          <a:latin typeface="+mn-lt"/>
                        </a:rPr>
                        <a:t>99.5%</a:t>
                      </a:r>
                      <a:endParaRPr lang="en-ZA" sz="1600" b="0" i="0" u="none" strike="noStrike" dirty="0">
                        <a:solidFill>
                          <a:schemeClr val="tx1"/>
                        </a:solidFill>
                        <a:effectLst/>
                        <a:latin typeface="+mn-lt"/>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a16="http://schemas.microsoft.com/office/drawing/2014/main" xmlns="" val="10005"/>
                  </a:ext>
                </a:extLst>
              </a:tr>
              <a:tr h="0">
                <a:tc>
                  <a:txBody>
                    <a:bodyPr/>
                    <a:lstStyle/>
                    <a:p>
                      <a:pPr algn="l" rtl="0" fontAlgn="ctr"/>
                      <a:r>
                        <a:rPr lang="en-ZA" sz="1600" b="0" i="0" u="none" strike="noStrike" dirty="0">
                          <a:solidFill>
                            <a:schemeClr val="tx1"/>
                          </a:solidFill>
                          <a:effectLst/>
                          <a:latin typeface="+mn-lt"/>
                        </a:rPr>
                        <a:t>Non </a:t>
                      </a:r>
                      <a:r>
                        <a:rPr lang="en-ZA" sz="1600" b="0" i="0" u="none" strike="noStrike" dirty="0" smtClean="0">
                          <a:solidFill>
                            <a:schemeClr val="tx1"/>
                          </a:solidFill>
                          <a:effectLst/>
                          <a:latin typeface="+mn-lt"/>
                        </a:rPr>
                        <a:t>Profit</a:t>
                      </a:r>
                      <a:r>
                        <a:rPr lang="en-ZA" sz="1600" b="0" i="0" u="none" strike="noStrike" baseline="0" dirty="0" smtClean="0">
                          <a:solidFill>
                            <a:schemeClr val="tx1"/>
                          </a:solidFill>
                          <a:effectLst/>
                          <a:latin typeface="+mn-lt"/>
                        </a:rPr>
                        <a:t> Institutions</a:t>
                      </a:r>
                      <a:endParaRPr lang="en-ZA" sz="1600" b="0" i="0" u="none" strike="noStrike" dirty="0">
                        <a:solidFill>
                          <a:schemeClr val="tx1"/>
                        </a:solidFill>
                        <a:effectLst/>
                        <a:latin typeface="+mn-lt"/>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600" b="0" i="0" u="none" strike="noStrike" dirty="0" smtClean="0">
                          <a:solidFill>
                            <a:schemeClr val="tx1"/>
                          </a:solidFill>
                          <a:effectLst/>
                          <a:latin typeface="+mn-lt"/>
                        </a:rPr>
                        <a:t>197 381</a:t>
                      </a:r>
                      <a:endParaRPr lang="en-ZA" sz="1600" b="0" i="0" u="none" strike="noStrike" dirty="0">
                        <a:solidFill>
                          <a:schemeClr val="tx1"/>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600" b="0" i="0" u="none" strike="noStrike" dirty="0" smtClean="0">
                          <a:solidFill>
                            <a:schemeClr val="tx1"/>
                          </a:solidFill>
                          <a:effectLst/>
                          <a:latin typeface="+mn-lt"/>
                        </a:rPr>
                        <a:t>159 913</a:t>
                      </a:r>
                      <a:endParaRPr lang="en-ZA" sz="1600" b="0" i="0" u="none" strike="noStrike" dirty="0">
                        <a:solidFill>
                          <a:schemeClr val="tx1"/>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600" b="0" i="0" u="none" strike="noStrike" dirty="0" smtClean="0">
                          <a:solidFill>
                            <a:schemeClr val="tx1"/>
                          </a:solidFill>
                          <a:effectLst/>
                          <a:latin typeface="+mn-lt"/>
                        </a:rPr>
                        <a:t>37 468</a:t>
                      </a:r>
                      <a:endParaRPr lang="en-ZA" sz="1600" b="0" i="0" u="none" strike="noStrike" dirty="0">
                        <a:solidFill>
                          <a:schemeClr val="tx1"/>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ctr" rtl="0" fontAlgn="ctr"/>
                      <a:r>
                        <a:rPr lang="en-ZA" sz="1600" b="0" i="0" u="none" strike="noStrike" dirty="0" smtClean="0">
                          <a:solidFill>
                            <a:schemeClr val="tx1"/>
                          </a:solidFill>
                          <a:effectLst/>
                          <a:latin typeface="+mn-lt"/>
                        </a:rPr>
                        <a:t>81.0%</a:t>
                      </a:r>
                      <a:endParaRPr lang="en-ZA" sz="1600" b="0" i="0" u="none" strike="noStrike" dirty="0">
                        <a:solidFill>
                          <a:schemeClr val="tx1"/>
                        </a:solidFill>
                        <a:effectLst/>
                        <a:latin typeface="+mn-lt"/>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r h="271071">
                <a:tc>
                  <a:txBody>
                    <a:bodyPr/>
                    <a:lstStyle/>
                    <a:p>
                      <a:pPr algn="l" rtl="0" fontAlgn="ctr"/>
                      <a:r>
                        <a:rPr lang="en-US" sz="1600" b="0" i="0" u="none" strike="noStrike" dirty="0" smtClean="0">
                          <a:solidFill>
                            <a:schemeClr val="tx1"/>
                          </a:solidFill>
                          <a:effectLst/>
                          <a:latin typeface="+mn-lt"/>
                        </a:rPr>
                        <a:t>Foreign Government &amp; International Organisations</a:t>
                      </a:r>
                      <a:endParaRPr lang="en-ZA" sz="1600" b="0" i="0" u="none" strike="noStrike" dirty="0">
                        <a:solidFill>
                          <a:schemeClr val="tx1"/>
                        </a:solidFill>
                        <a:effectLst/>
                        <a:latin typeface="+mn-lt"/>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600" b="0" i="0" u="none" strike="noStrike" dirty="0" smtClean="0">
                          <a:solidFill>
                            <a:schemeClr val="tx1"/>
                          </a:solidFill>
                          <a:effectLst/>
                          <a:latin typeface="+mn-lt"/>
                        </a:rPr>
                        <a:t>5 050</a:t>
                      </a:r>
                      <a:endParaRPr lang="en-ZA" sz="1600" b="0" i="0" u="none" strike="noStrike" dirty="0">
                        <a:solidFill>
                          <a:schemeClr val="tx1"/>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600" b="0" i="0" u="none" strike="noStrike" dirty="0" smtClean="0">
                          <a:solidFill>
                            <a:schemeClr val="tx1"/>
                          </a:solidFill>
                          <a:effectLst/>
                          <a:latin typeface="+mn-lt"/>
                        </a:rPr>
                        <a:t>4 372</a:t>
                      </a:r>
                      <a:endParaRPr lang="en-ZA" sz="1600" b="0" i="0" u="none" strike="noStrike" dirty="0">
                        <a:solidFill>
                          <a:schemeClr val="tx1"/>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600" b="0" i="0" u="none" strike="noStrike" dirty="0" smtClean="0">
                          <a:solidFill>
                            <a:schemeClr val="tx1"/>
                          </a:solidFill>
                          <a:effectLst/>
                          <a:latin typeface="+mn-lt"/>
                        </a:rPr>
                        <a:t>678</a:t>
                      </a:r>
                      <a:endParaRPr lang="en-ZA" sz="1600" b="0" i="0" u="none" strike="noStrike" dirty="0">
                        <a:solidFill>
                          <a:schemeClr val="tx1"/>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ZA" sz="1600" b="0" i="0" u="none" strike="noStrike" dirty="0" smtClean="0">
                          <a:solidFill>
                            <a:schemeClr val="tx1"/>
                          </a:solidFill>
                          <a:effectLst/>
                          <a:latin typeface="+mn-lt"/>
                        </a:rPr>
                        <a:t>86.6%</a:t>
                      </a:r>
                      <a:endParaRPr lang="en-ZA" sz="1600" b="0" i="0" u="none" strike="noStrike" dirty="0">
                        <a:solidFill>
                          <a:schemeClr val="tx1"/>
                        </a:solidFill>
                        <a:effectLst/>
                        <a:latin typeface="+mn-lt"/>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a16="http://schemas.microsoft.com/office/drawing/2014/main" xmlns="" val="10007"/>
                  </a:ext>
                </a:extLst>
              </a:tr>
              <a:tr h="271071">
                <a:tc>
                  <a:txBody>
                    <a:bodyPr/>
                    <a:lstStyle/>
                    <a:p>
                      <a:pPr algn="l" rtl="0" fontAlgn="ctr"/>
                      <a:r>
                        <a:rPr lang="en-US" sz="1600" b="0" i="0" u="none" strike="noStrike" dirty="0" smtClean="0">
                          <a:solidFill>
                            <a:schemeClr val="tx1"/>
                          </a:solidFill>
                          <a:effectLst/>
                          <a:latin typeface="+mn-lt"/>
                        </a:rPr>
                        <a:t>Higher</a:t>
                      </a:r>
                      <a:r>
                        <a:rPr lang="en-US" sz="1600" b="0" i="0" u="none" strike="noStrike" baseline="0" dirty="0" smtClean="0">
                          <a:solidFill>
                            <a:schemeClr val="tx1"/>
                          </a:solidFill>
                          <a:effectLst/>
                          <a:latin typeface="+mn-lt"/>
                        </a:rPr>
                        <a:t> Education Institutions</a:t>
                      </a:r>
                      <a:endParaRPr lang="en-ZA" sz="1600" b="0" i="0" u="none" strike="noStrike" dirty="0">
                        <a:solidFill>
                          <a:schemeClr val="tx1"/>
                        </a:solidFill>
                        <a:effectLst/>
                        <a:latin typeface="+mn-lt"/>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600" b="0" i="0" u="none" strike="noStrike" dirty="0" smtClean="0">
                          <a:solidFill>
                            <a:schemeClr val="tx1"/>
                          </a:solidFill>
                          <a:effectLst/>
                          <a:latin typeface="+mn-lt"/>
                        </a:rPr>
                        <a:t>8 818</a:t>
                      </a: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600" b="0" i="0" u="none" strike="noStrike" dirty="0" smtClean="0">
                          <a:solidFill>
                            <a:schemeClr val="tx1"/>
                          </a:solidFill>
                          <a:effectLst/>
                          <a:latin typeface="+mn-lt"/>
                        </a:rPr>
                        <a:t>4 445</a:t>
                      </a:r>
                      <a:endParaRPr lang="en-ZA" sz="1600" b="0" i="0" u="none" strike="noStrike" dirty="0">
                        <a:solidFill>
                          <a:schemeClr val="tx1"/>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600" b="0" i="0" u="none" strike="noStrike" dirty="0" smtClean="0">
                          <a:solidFill>
                            <a:schemeClr val="tx1"/>
                          </a:solidFill>
                          <a:effectLst/>
                          <a:latin typeface="+mn-lt"/>
                        </a:rPr>
                        <a:t>4 373</a:t>
                      </a:r>
                      <a:endParaRPr lang="en-ZA" sz="1600" b="0" i="0" u="none" strike="noStrike" dirty="0">
                        <a:solidFill>
                          <a:schemeClr val="tx1"/>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ctr" rtl="0" fontAlgn="ctr"/>
                      <a:r>
                        <a:rPr lang="en-ZA" sz="1600" b="0" i="0" u="none" strike="noStrike" dirty="0" smtClean="0">
                          <a:solidFill>
                            <a:schemeClr val="tx1"/>
                          </a:solidFill>
                          <a:effectLst/>
                          <a:latin typeface="+mn-lt"/>
                        </a:rPr>
                        <a:t>50.4%</a:t>
                      </a:r>
                      <a:endParaRPr lang="en-ZA" sz="1600" b="0" i="0" u="none" strike="noStrike" dirty="0">
                        <a:solidFill>
                          <a:schemeClr val="tx1"/>
                        </a:solidFill>
                        <a:effectLst/>
                        <a:latin typeface="+mn-lt"/>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extLst>
                  <a:ext uri="{0D108BD9-81ED-4DB2-BD59-A6C34878D82A}">
                    <a16:rowId xmlns:a16="http://schemas.microsoft.com/office/drawing/2014/main" xmlns="" val="10008"/>
                  </a:ext>
                </a:extLst>
              </a:tr>
              <a:tr h="271071">
                <a:tc>
                  <a:txBody>
                    <a:bodyPr/>
                    <a:lstStyle/>
                    <a:p>
                      <a:pPr algn="l" rtl="0" fontAlgn="ctr"/>
                      <a:r>
                        <a:rPr lang="en-ZA" sz="1600" b="0" i="0" u="none" strike="noStrike" dirty="0">
                          <a:solidFill>
                            <a:schemeClr val="tx1"/>
                          </a:solidFill>
                          <a:effectLst/>
                          <a:latin typeface="+mn-lt"/>
                        </a:rPr>
                        <a:t>Households</a:t>
                      </a: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600" b="0" i="0" u="none" strike="noStrike" dirty="0" smtClean="0">
                          <a:solidFill>
                            <a:schemeClr val="tx1"/>
                          </a:solidFill>
                          <a:effectLst/>
                          <a:latin typeface="+mn-lt"/>
                        </a:rPr>
                        <a:t>22 080</a:t>
                      </a:r>
                      <a:endParaRPr lang="en-ZA" sz="1600" b="0" i="0" u="none" strike="noStrike" dirty="0">
                        <a:solidFill>
                          <a:schemeClr val="tx1"/>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600" b="0" i="0" u="none" strike="noStrike" dirty="0" smtClean="0">
                          <a:solidFill>
                            <a:schemeClr val="tx1"/>
                          </a:solidFill>
                          <a:effectLst/>
                          <a:latin typeface="+mn-lt"/>
                        </a:rPr>
                        <a:t>17 790</a:t>
                      </a:r>
                      <a:endParaRPr lang="en-ZA" sz="1600" b="0" i="0" u="none" strike="noStrike" dirty="0">
                        <a:solidFill>
                          <a:schemeClr val="tx1"/>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600" b="0" i="0" u="none" strike="noStrike" dirty="0" smtClean="0">
                          <a:solidFill>
                            <a:schemeClr val="tx1"/>
                          </a:solidFill>
                          <a:effectLst/>
                          <a:latin typeface="+mn-lt"/>
                        </a:rPr>
                        <a:t>4 290</a:t>
                      </a:r>
                      <a:endParaRPr lang="en-ZA" sz="1600" b="0" i="0" u="none" strike="noStrike" dirty="0">
                        <a:solidFill>
                          <a:schemeClr val="tx1"/>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ZA" sz="1600" b="0" i="0" u="none" strike="noStrike" dirty="0" smtClean="0">
                          <a:solidFill>
                            <a:schemeClr val="tx1"/>
                          </a:solidFill>
                          <a:effectLst/>
                          <a:latin typeface="+mn-lt"/>
                        </a:rPr>
                        <a:t>80.6%</a:t>
                      </a:r>
                      <a:endParaRPr lang="en-ZA" sz="1600" b="0" i="0" u="none" strike="noStrike" dirty="0">
                        <a:solidFill>
                          <a:schemeClr val="tx1"/>
                        </a:solidFill>
                        <a:effectLst/>
                        <a:latin typeface="+mn-lt"/>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a16="http://schemas.microsoft.com/office/drawing/2014/main" xmlns="" val="10009"/>
                  </a:ext>
                </a:extLst>
              </a:tr>
              <a:tr h="271071">
                <a:tc>
                  <a:txBody>
                    <a:bodyPr/>
                    <a:lstStyle/>
                    <a:p>
                      <a:pPr algn="l" rtl="0" fontAlgn="ctr"/>
                      <a:r>
                        <a:rPr lang="en-US" sz="1600" b="0" i="0" u="none" strike="noStrike" dirty="0" smtClean="0">
                          <a:solidFill>
                            <a:schemeClr val="tx1"/>
                          </a:solidFill>
                          <a:effectLst/>
                          <a:latin typeface="+mn-lt"/>
                        </a:rPr>
                        <a:t>Public</a:t>
                      </a:r>
                      <a:r>
                        <a:rPr lang="en-US" sz="1600" b="0" i="0" u="none" strike="noStrike" baseline="0" dirty="0" smtClean="0">
                          <a:solidFill>
                            <a:schemeClr val="tx1"/>
                          </a:solidFill>
                          <a:effectLst/>
                          <a:latin typeface="+mn-lt"/>
                        </a:rPr>
                        <a:t> Corporations and Private enterprises</a:t>
                      </a:r>
                      <a:endParaRPr lang="en-ZA" sz="1600" b="0" i="0" u="none" strike="noStrike" dirty="0">
                        <a:solidFill>
                          <a:schemeClr val="tx1"/>
                        </a:solidFill>
                        <a:effectLst/>
                        <a:latin typeface="+mn-lt"/>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600" b="0" i="0" u="none" strike="noStrike" dirty="0" smtClean="0">
                          <a:solidFill>
                            <a:schemeClr val="tx1"/>
                          </a:solidFill>
                          <a:effectLst/>
                          <a:latin typeface="+mn-lt"/>
                        </a:rPr>
                        <a:t>126 270</a:t>
                      </a:r>
                      <a:endParaRPr lang="en-ZA" sz="1600" b="0" i="0" u="none" strike="noStrike" dirty="0">
                        <a:solidFill>
                          <a:schemeClr val="tx1"/>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600" b="0" i="0" u="none" strike="noStrike" dirty="0" smtClean="0">
                          <a:solidFill>
                            <a:schemeClr val="tx1"/>
                          </a:solidFill>
                          <a:effectLst/>
                          <a:latin typeface="+mn-lt"/>
                        </a:rPr>
                        <a:t>109 161</a:t>
                      </a:r>
                      <a:endParaRPr lang="en-ZA" sz="1600" b="0" i="0" u="none" strike="noStrike" dirty="0">
                        <a:solidFill>
                          <a:schemeClr val="tx1"/>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600" b="0" i="0" u="none" strike="noStrike" dirty="0" smtClean="0">
                          <a:solidFill>
                            <a:schemeClr val="tx1"/>
                          </a:solidFill>
                          <a:effectLst/>
                          <a:latin typeface="+mn-lt"/>
                        </a:rPr>
                        <a:t>17 109</a:t>
                      </a:r>
                      <a:endParaRPr lang="en-ZA" sz="1600" b="0" i="0" u="none" strike="noStrike" dirty="0">
                        <a:solidFill>
                          <a:schemeClr val="tx1"/>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ctr" rtl="0" fontAlgn="ctr"/>
                      <a:r>
                        <a:rPr lang="en-ZA" sz="1600" b="0" i="0" u="none" strike="noStrike" dirty="0" smtClean="0">
                          <a:solidFill>
                            <a:schemeClr val="tx1"/>
                          </a:solidFill>
                          <a:effectLst/>
                          <a:latin typeface="+mn-lt"/>
                        </a:rPr>
                        <a:t>86.5%</a:t>
                      </a:r>
                      <a:endParaRPr lang="en-ZA" sz="1600" b="0" i="0" u="none" strike="noStrike" dirty="0">
                        <a:solidFill>
                          <a:schemeClr val="tx1"/>
                        </a:solidFill>
                        <a:effectLst/>
                        <a:latin typeface="+mn-lt"/>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extLst>
                  <a:ext uri="{0D108BD9-81ED-4DB2-BD59-A6C34878D82A}">
                    <a16:rowId xmlns:a16="http://schemas.microsoft.com/office/drawing/2014/main" xmlns="" val="10010"/>
                  </a:ext>
                </a:extLst>
              </a:tr>
              <a:tr h="271071">
                <a:tc>
                  <a:txBody>
                    <a:bodyPr/>
                    <a:lstStyle/>
                    <a:p>
                      <a:pPr algn="l" rtl="0" fontAlgn="ctr"/>
                      <a:r>
                        <a:rPr lang="en-US" sz="1600" b="0" i="0" u="none" strike="noStrike" dirty="0" smtClean="0">
                          <a:solidFill>
                            <a:srgbClr val="000000"/>
                          </a:solidFill>
                          <a:effectLst/>
                          <a:latin typeface="+mn-lt"/>
                        </a:rPr>
                        <a:t>Heritage</a:t>
                      </a:r>
                      <a:r>
                        <a:rPr lang="en-US" sz="1600" b="0" i="0" u="none" strike="noStrike" baseline="0" dirty="0" smtClean="0">
                          <a:solidFill>
                            <a:srgbClr val="000000"/>
                          </a:solidFill>
                          <a:effectLst/>
                          <a:latin typeface="+mn-lt"/>
                        </a:rPr>
                        <a:t> Assets</a:t>
                      </a:r>
                      <a:endParaRPr lang="en-ZA" sz="1600" b="0" i="0" u="none" strike="noStrike" dirty="0">
                        <a:solidFill>
                          <a:srgbClr val="000000"/>
                        </a:solidFill>
                        <a:effectLst/>
                        <a:latin typeface="+mn-lt"/>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600" b="0" i="0" u="none" strike="noStrike" dirty="0" smtClean="0">
                          <a:solidFill>
                            <a:srgbClr val="000000"/>
                          </a:solidFill>
                          <a:effectLst/>
                          <a:latin typeface="+mn-lt"/>
                        </a:rPr>
                        <a:t>115 881</a:t>
                      </a:r>
                      <a:endParaRPr lang="en-ZA" sz="1600" b="0" i="0" u="none" strike="noStrike" dirty="0">
                        <a:solidFill>
                          <a:srgbClr val="000000"/>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600" b="0" i="0" u="none" strike="noStrike" dirty="0" smtClean="0">
                          <a:solidFill>
                            <a:srgbClr val="000000"/>
                          </a:solidFill>
                          <a:effectLst/>
                          <a:latin typeface="+mn-lt"/>
                        </a:rPr>
                        <a:t>39 647</a:t>
                      </a:r>
                      <a:endParaRPr lang="en-ZA" sz="1600" b="0" i="0" u="none" strike="noStrike" dirty="0">
                        <a:solidFill>
                          <a:srgbClr val="000000"/>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600" b="0" i="0" u="none" strike="noStrike" dirty="0" smtClean="0">
                          <a:solidFill>
                            <a:srgbClr val="000000"/>
                          </a:solidFill>
                          <a:effectLst/>
                          <a:latin typeface="+mn-lt"/>
                        </a:rPr>
                        <a:t>76 234</a:t>
                      </a:r>
                      <a:endParaRPr lang="en-ZA" sz="1600" b="0" i="0" u="none" strike="noStrike" dirty="0">
                        <a:solidFill>
                          <a:srgbClr val="000000"/>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ZA" sz="1600" b="0" i="0" u="none" strike="noStrike" dirty="0" smtClean="0">
                          <a:solidFill>
                            <a:srgbClr val="000000"/>
                          </a:solidFill>
                          <a:effectLst/>
                          <a:latin typeface="+mn-lt"/>
                        </a:rPr>
                        <a:t>34.2%</a:t>
                      </a:r>
                      <a:endParaRPr lang="en-ZA" sz="1600" b="0" i="0" u="none" strike="noStrike" dirty="0">
                        <a:solidFill>
                          <a:srgbClr val="000000"/>
                        </a:solidFill>
                        <a:effectLst/>
                        <a:latin typeface="+mn-lt"/>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a16="http://schemas.microsoft.com/office/drawing/2014/main" xmlns="" val="10011"/>
                  </a:ext>
                </a:extLst>
              </a:tr>
              <a:tr h="271071">
                <a:tc>
                  <a:txBody>
                    <a:bodyPr/>
                    <a:lstStyle/>
                    <a:p>
                      <a:pPr algn="l" rtl="0" fontAlgn="ctr"/>
                      <a:r>
                        <a:rPr lang="en-US" sz="1600" b="0" i="0" u="none" strike="noStrike" dirty="0" smtClean="0">
                          <a:solidFill>
                            <a:srgbClr val="000000"/>
                          </a:solidFill>
                          <a:effectLst/>
                          <a:latin typeface="+mn-lt"/>
                        </a:rPr>
                        <a:t>Machinery &amp; Equipment</a:t>
                      </a:r>
                      <a:endParaRPr lang="en-ZA" sz="1600" b="0" i="0" u="none" strike="noStrike" dirty="0">
                        <a:solidFill>
                          <a:srgbClr val="000000"/>
                        </a:solidFill>
                        <a:effectLst/>
                        <a:latin typeface="+mn-lt"/>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600" b="0" i="0" u="none" strike="noStrike" dirty="0" smtClean="0">
                          <a:solidFill>
                            <a:srgbClr val="000000"/>
                          </a:solidFill>
                          <a:effectLst/>
                          <a:latin typeface="+mn-lt"/>
                        </a:rPr>
                        <a:t>5 518</a:t>
                      </a:r>
                      <a:endParaRPr lang="en-ZA" sz="1600" b="0" i="0" u="none" strike="noStrike" dirty="0">
                        <a:solidFill>
                          <a:srgbClr val="000000"/>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600" b="0" i="0" u="none" strike="noStrike" dirty="0" smtClean="0">
                          <a:solidFill>
                            <a:srgbClr val="000000"/>
                          </a:solidFill>
                          <a:effectLst/>
                          <a:latin typeface="+mn-lt"/>
                        </a:rPr>
                        <a:t>1 820</a:t>
                      </a:r>
                      <a:endParaRPr lang="en-ZA" sz="1600" b="0" i="0" u="none" strike="noStrike" dirty="0">
                        <a:solidFill>
                          <a:srgbClr val="000000"/>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600" b="0" i="0" u="none" strike="noStrike" dirty="0" smtClean="0">
                          <a:solidFill>
                            <a:srgbClr val="000000"/>
                          </a:solidFill>
                          <a:effectLst/>
                          <a:latin typeface="+mn-lt"/>
                        </a:rPr>
                        <a:t>3 698</a:t>
                      </a:r>
                      <a:endParaRPr lang="en-ZA" sz="1600" b="0" i="0" u="none" strike="noStrike" dirty="0">
                        <a:solidFill>
                          <a:srgbClr val="000000"/>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ctr" rtl="0" fontAlgn="ctr"/>
                      <a:r>
                        <a:rPr lang="en-ZA" sz="1600" b="0" i="0" u="none" strike="noStrike" dirty="0" smtClean="0">
                          <a:solidFill>
                            <a:srgbClr val="000000"/>
                          </a:solidFill>
                          <a:effectLst/>
                          <a:latin typeface="+mn-lt"/>
                        </a:rPr>
                        <a:t>33.0%</a:t>
                      </a:r>
                      <a:endParaRPr lang="en-ZA" sz="1600" b="0" i="0" u="none" strike="noStrike" dirty="0">
                        <a:solidFill>
                          <a:srgbClr val="000000"/>
                        </a:solidFill>
                        <a:effectLst/>
                        <a:latin typeface="+mn-lt"/>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extLst>
                  <a:ext uri="{0D108BD9-81ED-4DB2-BD59-A6C34878D82A}">
                    <a16:rowId xmlns:a16="http://schemas.microsoft.com/office/drawing/2014/main" xmlns="" val="10012"/>
                  </a:ext>
                </a:extLst>
              </a:tr>
              <a:tr h="271071">
                <a:tc>
                  <a:txBody>
                    <a:bodyPr/>
                    <a:lstStyle/>
                    <a:p>
                      <a:pPr algn="l" rtl="0" fontAlgn="ctr"/>
                      <a:r>
                        <a:rPr lang="en-US" sz="1600" b="0" i="0" u="none" strike="noStrike" dirty="0" smtClean="0">
                          <a:solidFill>
                            <a:schemeClr val="tx1"/>
                          </a:solidFill>
                          <a:effectLst/>
                          <a:latin typeface="+mn-lt"/>
                        </a:rPr>
                        <a:t>Software &amp; Other Intangible assets</a:t>
                      </a:r>
                      <a:endParaRPr lang="en-ZA" sz="1600" b="0" i="0" u="none" strike="noStrike" dirty="0">
                        <a:solidFill>
                          <a:schemeClr val="tx1"/>
                        </a:solidFill>
                        <a:effectLst/>
                        <a:latin typeface="+mn-lt"/>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600" b="0" i="0" u="none" strike="noStrike" dirty="0" smtClean="0">
                          <a:solidFill>
                            <a:schemeClr val="tx1"/>
                          </a:solidFill>
                          <a:effectLst/>
                          <a:latin typeface="+mn-lt"/>
                        </a:rPr>
                        <a:t>3 117</a:t>
                      </a:r>
                      <a:endParaRPr lang="en-ZA" sz="1600" b="0" i="0" u="none" strike="noStrike" dirty="0">
                        <a:solidFill>
                          <a:schemeClr val="tx1"/>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600" b="0" i="0" u="none" strike="noStrike" dirty="0" smtClean="0">
                          <a:solidFill>
                            <a:schemeClr val="tx1"/>
                          </a:solidFill>
                          <a:effectLst/>
                          <a:latin typeface="+mn-lt"/>
                        </a:rPr>
                        <a:t>3</a:t>
                      </a:r>
                      <a:r>
                        <a:rPr lang="en-ZA" sz="1600" b="0" i="0" u="none" strike="noStrike" baseline="0" dirty="0" smtClean="0">
                          <a:solidFill>
                            <a:schemeClr val="tx1"/>
                          </a:solidFill>
                          <a:effectLst/>
                          <a:latin typeface="+mn-lt"/>
                        </a:rPr>
                        <a:t> 117</a:t>
                      </a:r>
                      <a:endParaRPr lang="en-ZA" sz="1600" b="0" i="0" u="none" strike="noStrike" dirty="0">
                        <a:solidFill>
                          <a:schemeClr val="tx1"/>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600" b="0" i="0" u="none" strike="noStrike" dirty="0" smtClean="0">
                          <a:solidFill>
                            <a:schemeClr val="tx1"/>
                          </a:solidFill>
                          <a:effectLst/>
                          <a:latin typeface="+mn-lt"/>
                        </a:rPr>
                        <a:t>-</a:t>
                      </a:r>
                      <a:endParaRPr lang="en-ZA" sz="1600" b="0" i="0" u="none" strike="noStrike" dirty="0">
                        <a:solidFill>
                          <a:schemeClr val="tx1"/>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ZA" sz="1600" b="0" i="0" u="none" strike="noStrike" dirty="0" smtClean="0">
                          <a:solidFill>
                            <a:schemeClr val="tx1"/>
                          </a:solidFill>
                          <a:effectLst/>
                          <a:latin typeface="+mn-lt"/>
                        </a:rPr>
                        <a:t>100.0%</a:t>
                      </a:r>
                      <a:endParaRPr lang="en-ZA" sz="1600" b="0" i="0" u="none" strike="noStrike" dirty="0">
                        <a:solidFill>
                          <a:schemeClr val="tx1"/>
                        </a:solidFill>
                        <a:effectLst/>
                        <a:latin typeface="+mn-lt"/>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a16="http://schemas.microsoft.com/office/drawing/2014/main" xmlns="" val="10013"/>
                  </a:ext>
                </a:extLst>
              </a:tr>
              <a:tr h="271071">
                <a:tc>
                  <a:txBody>
                    <a:bodyPr/>
                    <a:lstStyle/>
                    <a:p>
                      <a:pPr algn="l" rtl="0" fontAlgn="ctr"/>
                      <a:r>
                        <a:rPr lang="en-US" sz="1600" b="0" i="0" u="none" strike="noStrike" dirty="0" smtClean="0">
                          <a:solidFill>
                            <a:schemeClr val="tx1"/>
                          </a:solidFill>
                          <a:effectLst/>
                          <a:latin typeface="+mn-lt"/>
                        </a:rPr>
                        <a:t>Payments for Financial Assets (Theft &amp; Losses)</a:t>
                      </a:r>
                      <a:endParaRPr lang="en-ZA" sz="1600" b="0" i="0" u="none" strike="noStrike" dirty="0">
                        <a:solidFill>
                          <a:schemeClr val="tx1"/>
                        </a:solidFill>
                        <a:effectLst/>
                        <a:latin typeface="+mn-lt"/>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600" b="0" i="0" u="none" strike="noStrike" dirty="0" smtClean="0">
                          <a:solidFill>
                            <a:schemeClr val="tx1"/>
                          </a:solidFill>
                          <a:effectLst/>
                          <a:latin typeface="+mn-lt"/>
                        </a:rPr>
                        <a:t>749</a:t>
                      </a:r>
                      <a:endParaRPr lang="en-ZA" sz="1600" b="0" i="0" u="none" strike="noStrike" dirty="0">
                        <a:solidFill>
                          <a:schemeClr val="tx1"/>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600" b="0" i="0" u="none" strike="noStrike" dirty="0" smtClean="0">
                          <a:solidFill>
                            <a:schemeClr val="tx1"/>
                          </a:solidFill>
                          <a:effectLst/>
                          <a:latin typeface="+mn-lt"/>
                        </a:rPr>
                        <a:t>749</a:t>
                      </a:r>
                      <a:endParaRPr lang="en-ZA" sz="1600" b="0" i="0" u="none" strike="noStrike" dirty="0">
                        <a:solidFill>
                          <a:schemeClr val="tx1"/>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600" b="0" i="0" u="none" strike="noStrike" dirty="0" smtClean="0">
                          <a:solidFill>
                            <a:schemeClr val="tx1"/>
                          </a:solidFill>
                          <a:effectLst/>
                          <a:latin typeface="+mn-lt"/>
                        </a:rPr>
                        <a:t>-</a:t>
                      </a:r>
                      <a:endParaRPr lang="en-ZA" sz="1600" b="0" i="0" u="none" strike="noStrike" dirty="0">
                        <a:solidFill>
                          <a:schemeClr val="tx1"/>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ctr" rtl="0" fontAlgn="ctr"/>
                      <a:r>
                        <a:rPr lang="en-ZA" sz="1600" b="0" i="0" u="none" strike="noStrike" dirty="0" smtClean="0">
                          <a:solidFill>
                            <a:schemeClr val="tx1"/>
                          </a:solidFill>
                          <a:effectLst/>
                          <a:latin typeface="+mn-lt"/>
                        </a:rPr>
                        <a:t>100.0%</a:t>
                      </a:r>
                      <a:endParaRPr lang="en-ZA" sz="1600" b="0" i="0" u="none" strike="noStrike" dirty="0">
                        <a:solidFill>
                          <a:schemeClr val="tx1"/>
                        </a:solidFill>
                        <a:effectLst/>
                        <a:latin typeface="+mn-lt"/>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extLst>
                  <a:ext uri="{0D108BD9-81ED-4DB2-BD59-A6C34878D82A}">
                    <a16:rowId xmlns:a16="http://schemas.microsoft.com/office/drawing/2014/main" xmlns="" val="10014"/>
                  </a:ext>
                </a:extLst>
              </a:tr>
              <a:tr h="271071">
                <a:tc>
                  <a:txBody>
                    <a:bodyPr/>
                    <a:lstStyle/>
                    <a:p>
                      <a:pPr algn="l" rtl="0" fontAlgn="ctr"/>
                      <a:r>
                        <a:rPr lang="en-US" sz="1600" b="0" i="0" u="none" strike="noStrike" dirty="0" smtClean="0">
                          <a:solidFill>
                            <a:schemeClr val="tx1"/>
                          </a:solidFill>
                          <a:effectLst/>
                          <a:latin typeface="+mn-lt"/>
                        </a:rPr>
                        <a:t>Interest and rent on land</a:t>
                      </a:r>
                      <a:endParaRPr lang="en-ZA" sz="1600" b="0" i="0" u="none" strike="noStrike" dirty="0">
                        <a:solidFill>
                          <a:schemeClr val="tx1"/>
                        </a:solidFill>
                        <a:effectLst/>
                        <a:latin typeface="+mn-lt"/>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600" b="0" i="0" u="none" strike="noStrike" dirty="0" smtClean="0">
                          <a:solidFill>
                            <a:schemeClr val="tx1"/>
                          </a:solidFill>
                          <a:effectLst/>
                          <a:latin typeface="+mn-lt"/>
                        </a:rPr>
                        <a:t>1</a:t>
                      </a:r>
                      <a:endParaRPr lang="en-ZA" sz="1600" b="0" i="0" u="none" strike="noStrike" dirty="0">
                        <a:solidFill>
                          <a:schemeClr val="tx1"/>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600" b="0" i="0" u="none" strike="noStrike" dirty="0" smtClean="0">
                          <a:solidFill>
                            <a:schemeClr val="tx1"/>
                          </a:solidFill>
                          <a:effectLst/>
                          <a:latin typeface="+mn-lt"/>
                        </a:rPr>
                        <a:t>1</a:t>
                      </a:r>
                      <a:endParaRPr lang="en-ZA" sz="1600" b="0" i="0" u="none" strike="noStrike" dirty="0">
                        <a:solidFill>
                          <a:schemeClr val="tx1"/>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600" b="0" i="0" u="none" strike="noStrike" dirty="0" smtClean="0">
                          <a:solidFill>
                            <a:schemeClr val="tx1"/>
                          </a:solidFill>
                          <a:effectLst/>
                          <a:latin typeface="+mn-lt"/>
                        </a:rPr>
                        <a:t>-</a:t>
                      </a:r>
                      <a:endParaRPr lang="en-ZA" sz="1600" b="0" i="0" u="none" strike="noStrike" dirty="0">
                        <a:solidFill>
                          <a:schemeClr val="tx1"/>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ZA" sz="1600" b="0" i="0" u="none" strike="noStrike" dirty="0" smtClean="0">
                          <a:solidFill>
                            <a:schemeClr val="tx1"/>
                          </a:solidFill>
                          <a:effectLst/>
                          <a:latin typeface="+mn-lt"/>
                        </a:rPr>
                        <a:t>100.0%</a:t>
                      </a:r>
                      <a:endParaRPr lang="en-ZA" sz="1600" b="0" i="0" u="none" strike="noStrike" dirty="0">
                        <a:solidFill>
                          <a:schemeClr val="tx1"/>
                        </a:solidFill>
                        <a:effectLst/>
                        <a:latin typeface="+mn-lt"/>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a16="http://schemas.microsoft.com/office/drawing/2014/main" xmlns="" val="10015"/>
                  </a:ext>
                </a:extLst>
              </a:tr>
              <a:tr h="271071">
                <a:tc>
                  <a:txBody>
                    <a:bodyPr/>
                    <a:lstStyle/>
                    <a:p>
                      <a:pPr algn="l" rtl="0" fontAlgn="ctr"/>
                      <a:r>
                        <a:rPr lang="en-ZA" sz="1600" b="0" i="0" u="none" strike="noStrike" dirty="0" smtClean="0">
                          <a:solidFill>
                            <a:schemeClr val="tx1"/>
                          </a:solidFill>
                          <a:effectLst/>
                          <a:latin typeface="+mn-lt"/>
                        </a:rPr>
                        <a:t>Buildings</a:t>
                      </a:r>
                      <a:r>
                        <a:rPr lang="en-ZA" sz="1600" b="0" i="0" u="none" strike="noStrike" baseline="0" dirty="0" smtClean="0">
                          <a:solidFill>
                            <a:schemeClr val="tx1"/>
                          </a:solidFill>
                          <a:effectLst/>
                          <a:latin typeface="+mn-lt"/>
                        </a:rPr>
                        <a:t> and other fixed structures</a:t>
                      </a:r>
                      <a:endParaRPr lang="en-ZA" sz="1600" b="0" i="0" u="none" strike="noStrike" dirty="0">
                        <a:solidFill>
                          <a:schemeClr val="tx1"/>
                        </a:solidFill>
                        <a:effectLst/>
                        <a:latin typeface="+mn-lt"/>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600" b="0" i="0" u="none" strike="noStrike" dirty="0" smtClean="0">
                          <a:solidFill>
                            <a:schemeClr val="tx1"/>
                          </a:solidFill>
                          <a:effectLst/>
                          <a:latin typeface="+mn-lt"/>
                        </a:rPr>
                        <a:t>1 300</a:t>
                      </a:r>
                      <a:endParaRPr lang="en-ZA" sz="1600" b="0" i="0" u="none" strike="noStrike" dirty="0">
                        <a:solidFill>
                          <a:schemeClr val="tx1"/>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600" b="0" i="0" u="none" strike="noStrike" dirty="0" smtClean="0">
                          <a:solidFill>
                            <a:schemeClr val="tx1"/>
                          </a:solidFill>
                          <a:effectLst/>
                          <a:latin typeface="+mn-lt"/>
                        </a:rPr>
                        <a:t>1 222</a:t>
                      </a:r>
                      <a:endParaRPr lang="en-ZA" sz="1600" b="0" i="0" u="none" strike="noStrike" dirty="0">
                        <a:solidFill>
                          <a:schemeClr val="tx1"/>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600" b="0" i="0" u="none" strike="noStrike" dirty="0" smtClean="0">
                          <a:solidFill>
                            <a:schemeClr val="tx1"/>
                          </a:solidFill>
                          <a:effectLst/>
                          <a:latin typeface="+mn-lt"/>
                        </a:rPr>
                        <a:t>78</a:t>
                      </a:r>
                      <a:endParaRPr lang="en-ZA" sz="1600" b="0" i="0" u="none" strike="noStrike" dirty="0">
                        <a:solidFill>
                          <a:schemeClr val="tx1"/>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ctr" rtl="0" fontAlgn="ctr"/>
                      <a:r>
                        <a:rPr lang="en-ZA" sz="1600" b="0" i="0" u="none" strike="noStrike" dirty="0" smtClean="0">
                          <a:solidFill>
                            <a:schemeClr val="tx1"/>
                          </a:solidFill>
                          <a:effectLst/>
                          <a:latin typeface="+mn-lt"/>
                        </a:rPr>
                        <a:t>94.0%</a:t>
                      </a:r>
                      <a:endParaRPr lang="en-ZA" sz="1600" b="0" i="0" u="none" strike="noStrike" dirty="0">
                        <a:solidFill>
                          <a:schemeClr val="tx1"/>
                        </a:solidFill>
                        <a:effectLst/>
                        <a:latin typeface="+mn-lt"/>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extLst>
                  <a:ext uri="{0D108BD9-81ED-4DB2-BD59-A6C34878D82A}">
                    <a16:rowId xmlns:a16="http://schemas.microsoft.com/office/drawing/2014/main" xmlns="" val="10016"/>
                  </a:ext>
                </a:extLst>
              </a:tr>
              <a:tr h="271071">
                <a:tc>
                  <a:txBody>
                    <a:bodyPr/>
                    <a:lstStyle/>
                    <a:p>
                      <a:pPr algn="l" rtl="0" fontAlgn="ctr"/>
                      <a:r>
                        <a:rPr lang="en-ZA" sz="1600" b="1" i="0" u="none" strike="noStrike" dirty="0">
                          <a:solidFill>
                            <a:srgbClr val="000000"/>
                          </a:solidFill>
                          <a:effectLst/>
                          <a:latin typeface="+mn-lt"/>
                        </a:rPr>
                        <a:t>Grand Total</a:t>
                      </a: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77727"/>
                    </a:solidFill>
                  </a:tcPr>
                </a:tc>
                <a:tc>
                  <a:txBody>
                    <a:bodyPr/>
                    <a:lstStyle/>
                    <a:p>
                      <a:pPr algn="r" rtl="0" fontAlgn="ctr"/>
                      <a:r>
                        <a:rPr lang="en-ZA" sz="1600" b="1" i="0" u="none" strike="noStrike" dirty="0" smtClean="0">
                          <a:solidFill>
                            <a:srgbClr val="000000"/>
                          </a:solidFill>
                          <a:effectLst/>
                          <a:latin typeface="+mn-lt"/>
                        </a:rPr>
                        <a:t>4 572 085</a:t>
                      </a:r>
                      <a:endParaRPr lang="en-ZA" sz="1600" b="1" i="0" u="none" strike="noStrike" dirty="0">
                        <a:solidFill>
                          <a:srgbClr val="000000"/>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77727"/>
                    </a:solidFill>
                  </a:tcPr>
                </a:tc>
                <a:tc>
                  <a:txBody>
                    <a:bodyPr/>
                    <a:lstStyle/>
                    <a:p>
                      <a:pPr algn="r" rtl="0" fontAlgn="ctr"/>
                      <a:r>
                        <a:rPr lang="en-ZA" sz="1600" b="1" i="0" u="none" strike="noStrike" dirty="0" smtClean="0">
                          <a:solidFill>
                            <a:srgbClr val="000000"/>
                          </a:solidFill>
                          <a:effectLst/>
                          <a:latin typeface="+mn-lt"/>
                        </a:rPr>
                        <a:t>4 344 567</a:t>
                      </a:r>
                      <a:endParaRPr lang="en-ZA" sz="1600" b="1" i="0" u="none" strike="noStrike" dirty="0">
                        <a:solidFill>
                          <a:srgbClr val="000000"/>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77727"/>
                    </a:solidFill>
                  </a:tcPr>
                </a:tc>
                <a:tc>
                  <a:txBody>
                    <a:bodyPr/>
                    <a:lstStyle/>
                    <a:p>
                      <a:pPr algn="r" rtl="0" fontAlgn="ctr"/>
                      <a:r>
                        <a:rPr lang="en-ZA" sz="1600" b="1" i="0" u="none" strike="noStrike" dirty="0" smtClean="0">
                          <a:solidFill>
                            <a:srgbClr val="000000"/>
                          </a:solidFill>
                          <a:effectLst/>
                          <a:latin typeface="+mn-lt"/>
                        </a:rPr>
                        <a:t>227 518</a:t>
                      </a:r>
                      <a:endParaRPr lang="en-ZA" sz="1600" b="1" i="0" u="none" strike="noStrike" dirty="0">
                        <a:solidFill>
                          <a:srgbClr val="000000"/>
                        </a:solidFill>
                        <a:effectLst/>
                        <a:latin typeface="+mn-lt"/>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77727"/>
                    </a:solidFill>
                  </a:tcPr>
                </a:tc>
                <a:tc>
                  <a:txBody>
                    <a:bodyPr/>
                    <a:lstStyle/>
                    <a:p>
                      <a:pPr algn="r" rtl="0" fontAlgn="ctr"/>
                      <a:r>
                        <a:rPr lang="en-US" sz="1600" b="1" i="0" u="none" strike="noStrike" dirty="0" smtClean="0">
                          <a:solidFill>
                            <a:srgbClr val="000000"/>
                          </a:solidFill>
                          <a:effectLst/>
                          <a:latin typeface="+mn-lt"/>
                        </a:rPr>
                        <a:t>95.0%</a:t>
                      </a: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77727"/>
                    </a:solidFill>
                  </a:tcPr>
                </a:tc>
                <a:extLst>
                  <a:ext uri="{0D108BD9-81ED-4DB2-BD59-A6C34878D82A}">
                    <a16:rowId xmlns:a16="http://schemas.microsoft.com/office/drawing/2014/main" xmlns="" val="10017"/>
                  </a:ext>
                </a:extLst>
              </a:tr>
            </a:tbl>
          </a:graphicData>
        </a:graphic>
      </p:graphicFrame>
      <p:sp>
        <p:nvSpPr>
          <p:cNvPr id="8" name="Slide Number Placeholder 5"/>
          <p:cNvSpPr txBox="1">
            <a:spLocks/>
          </p:cNvSpPr>
          <p:nvPr/>
        </p:nvSpPr>
        <p:spPr>
          <a:xfrm>
            <a:off x="8795084" y="6519862"/>
            <a:ext cx="304800" cy="365125"/>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smtClean="0">
              <a:ln>
                <a:noFill/>
              </a:ln>
              <a:solidFill>
                <a:srgbClr val="660066"/>
              </a:solidFill>
              <a:effectLst/>
              <a:uLnTx/>
              <a:uFillTx/>
              <a:latin typeface="Verdana" pitchFamily="34" charset="0"/>
              <a:ea typeface="+mn-ea"/>
              <a:cs typeface="+mn-cs"/>
            </a:endParaRPr>
          </a:p>
        </p:txBody>
      </p:sp>
      <p:sp>
        <p:nvSpPr>
          <p:cNvPr id="10" name="Slide Number Placeholder 1"/>
          <p:cNvSpPr>
            <a:spLocks noGrp="1"/>
          </p:cNvSpPr>
          <p:nvPr>
            <p:ph type="sldNum" sz="quarter" idx="4"/>
          </p:nvPr>
        </p:nvSpPr>
        <p:spPr>
          <a:xfrm>
            <a:off x="8317271" y="6337299"/>
            <a:ext cx="609600" cy="365125"/>
          </a:xfrm>
        </p:spPr>
        <p:txBody>
          <a:bodyPr/>
          <a:lstStyle/>
          <a:p>
            <a:r>
              <a:rPr lang="en-ZA" sz="1400" b="1" dirty="0" smtClean="0">
                <a:solidFill>
                  <a:schemeClr val="tx1"/>
                </a:solidFill>
              </a:rPr>
              <a:t>39</a:t>
            </a:r>
          </a:p>
        </p:txBody>
      </p:sp>
    </p:spTree>
    <p:extLst>
      <p:ext uri="{BB962C8B-B14F-4D97-AF65-F5344CB8AC3E}">
        <p14:creationId xmlns:p14="http://schemas.microsoft.com/office/powerpoint/2010/main" xmlns="" val="39513167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1628800"/>
            <a:ext cx="7776864" cy="2880320"/>
          </a:xfrm>
        </p:spPr>
        <p:txBody>
          <a:bodyPr>
            <a:normAutofit/>
          </a:bodyPr>
          <a:lstStyle/>
          <a:p>
            <a:pPr marL="0" lvl="0" indent="0" algn="ctr" defTabSz="457200" eaLnBrk="0" fontAlgn="base" hangingPunct="0">
              <a:spcAft>
                <a:spcPct val="0"/>
              </a:spcAft>
              <a:buNone/>
              <a:defRPr/>
            </a:pPr>
            <a:endParaRPr lang="en-ZA" sz="4000" dirty="0" smtClean="0">
              <a:solidFill>
                <a:schemeClr val="accent6">
                  <a:lumMod val="50000"/>
                </a:schemeClr>
              </a:solidFill>
              <a:latin typeface="+mj-lt"/>
              <a:ea typeface="Gill Sans"/>
            </a:endParaRPr>
          </a:p>
          <a:p>
            <a:pPr marL="0" lvl="0" indent="0" algn="ctr" defTabSz="457200" eaLnBrk="0" fontAlgn="base" hangingPunct="0">
              <a:spcAft>
                <a:spcPct val="0"/>
              </a:spcAft>
              <a:buNone/>
              <a:defRPr/>
            </a:pPr>
            <a:r>
              <a:rPr lang="en-ZA" sz="4000" dirty="0" smtClean="0">
                <a:solidFill>
                  <a:schemeClr val="accent6">
                    <a:lumMod val="50000"/>
                  </a:schemeClr>
                </a:solidFill>
                <a:latin typeface="+mj-lt"/>
                <a:ea typeface="Gill Sans"/>
                <a:cs typeface="Arial" pitchFamily="34" charset="0"/>
              </a:rPr>
              <a:t>EXPLANATION </a:t>
            </a:r>
            <a:r>
              <a:rPr lang="en-ZA" sz="4000" dirty="0">
                <a:solidFill>
                  <a:schemeClr val="accent6">
                    <a:lumMod val="50000"/>
                  </a:schemeClr>
                </a:solidFill>
                <a:latin typeface="+mj-lt"/>
                <a:ea typeface="Gill Sans"/>
                <a:cs typeface="Arial" pitchFamily="34" charset="0"/>
              </a:rPr>
              <a:t>OF </a:t>
            </a:r>
            <a:r>
              <a:rPr lang="en-ZA" sz="4000" dirty="0" smtClean="0">
                <a:solidFill>
                  <a:schemeClr val="accent6">
                    <a:lumMod val="50000"/>
                  </a:schemeClr>
                </a:solidFill>
                <a:latin typeface="+mj-lt"/>
                <a:ea typeface="Gill Sans"/>
                <a:cs typeface="Arial" pitchFamily="34" charset="0"/>
              </a:rPr>
              <a:t>EXPENDITURE VARIANCE PER ECONOMIC CLASSIFICATION</a:t>
            </a:r>
            <a:endParaRPr lang="en-US" sz="4000" dirty="0">
              <a:solidFill>
                <a:schemeClr val="accent6">
                  <a:lumMod val="50000"/>
                </a:schemeClr>
              </a:solidFill>
              <a:latin typeface="+mj-lt"/>
              <a:ea typeface="Gill Sans"/>
              <a:cs typeface="Arial" pitchFamily="34" charset="0"/>
            </a:endParaRPr>
          </a:p>
          <a:p>
            <a:pPr marL="0" indent="0">
              <a:buNone/>
            </a:pPr>
            <a:endParaRPr lang="en-ZA" sz="4000" dirty="0">
              <a:solidFill>
                <a:schemeClr val="accent6">
                  <a:lumMod val="50000"/>
                </a:schemeClr>
              </a:solidFill>
              <a:latin typeface="+mj-lt"/>
            </a:endParaRPr>
          </a:p>
        </p:txBody>
      </p:sp>
      <p:sp>
        <p:nvSpPr>
          <p:cNvPr id="4"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40</a:t>
            </a:r>
          </a:p>
        </p:txBody>
      </p:sp>
    </p:spTree>
    <p:extLst>
      <p:ext uri="{BB962C8B-B14F-4D97-AF65-F5344CB8AC3E}">
        <p14:creationId xmlns:p14="http://schemas.microsoft.com/office/powerpoint/2010/main" xmlns="" val="4924598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nvPr>
        </p:nvGraphicFramePr>
        <p:xfrm>
          <a:off x="251520" y="1052736"/>
          <a:ext cx="8640960" cy="4896544"/>
        </p:xfrm>
        <a:graphic>
          <a:graphicData uri="http://schemas.openxmlformats.org/drawingml/2006/table">
            <a:tbl>
              <a:tblPr firstRow="1" bandRow="1">
                <a:tableStyleId>{5C22544A-7EE6-4342-B048-85BDC9FD1C3A}</a:tableStyleId>
              </a:tblPr>
              <a:tblGrid>
                <a:gridCol w="8640960">
                  <a:extLst>
                    <a:ext uri="{9D8B030D-6E8A-4147-A177-3AD203B41FA5}">
                      <a16:colId xmlns:a16="http://schemas.microsoft.com/office/drawing/2014/main" xmlns="" val="20000"/>
                    </a:ext>
                  </a:extLst>
                </a:gridCol>
              </a:tblGrid>
              <a:tr h="4896544">
                <a:tc>
                  <a:txBody>
                    <a:bodyPr/>
                    <a:lstStyle/>
                    <a:p>
                      <a:pPr marL="285750" indent="-285750" algn="just">
                        <a:lnSpc>
                          <a:spcPct val="100000"/>
                        </a:lnSpc>
                        <a:buFont typeface="Arial" pitchFamily="34" charset="0"/>
                        <a:buChar char="•"/>
                      </a:pPr>
                      <a:r>
                        <a:rPr lang="en-US" sz="1800" b="0" baseline="0" dirty="0" smtClean="0">
                          <a:solidFill>
                            <a:schemeClr val="tx1"/>
                          </a:solidFill>
                          <a:latin typeface="+mn-lt"/>
                        </a:rPr>
                        <a:t>The variance of</a:t>
                      </a:r>
                      <a:r>
                        <a:rPr lang="en-US" sz="1800" b="0" dirty="0" smtClean="0">
                          <a:solidFill>
                            <a:schemeClr val="tx1"/>
                          </a:solidFill>
                          <a:latin typeface="+mn-lt"/>
                        </a:rPr>
                        <a:t> R18.6 million is caused by vacant posts in the process of being filled.</a:t>
                      </a:r>
                    </a:p>
                    <a:p>
                      <a:pPr marL="0" indent="0">
                        <a:lnSpc>
                          <a:spcPct val="100000"/>
                        </a:lnSpc>
                        <a:buFont typeface="Arial" pitchFamily="34" charset="0"/>
                        <a:buNone/>
                      </a:pPr>
                      <a:endParaRPr lang="en-US" sz="1800" b="0" dirty="0" smtClean="0">
                        <a:solidFill>
                          <a:srgbClr val="C00000"/>
                        </a:solidFill>
                        <a:latin typeface="+mn-lt"/>
                      </a:endParaRPr>
                    </a:p>
                    <a:p>
                      <a:pPr marL="0" indent="0">
                        <a:lnSpc>
                          <a:spcPct val="100000"/>
                        </a:lnSpc>
                        <a:buFont typeface="Arial" pitchFamily="34" charset="0"/>
                        <a:buNone/>
                      </a:pPr>
                      <a:endParaRPr lang="en-US" sz="2000" b="0" baseline="0" dirty="0" smtClean="0">
                        <a:solidFill>
                          <a:schemeClr val="tx1"/>
                        </a:solidFill>
                        <a:latin typeface="+mn-lt"/>
                      </a:endParaRPr>
                    </a:p>
                    <a:p>
                      <a:pPr marL="0" indent="0">
                        <a:lnSpc>
                          <a:spcPct val="100000"/>
                        </a:lnSpc>
                        <a:buFont typeface="Arial" pitchFamily="34" charset="0"/>
                        <a:buNone/>
                      </a:pPr>
                      <a:endParaRPr lang="en-ZA" sz="2400" b="0" dirty="0">
                        <a:solidFill>
                          <a:schemeClr val="tx1"/>
                        </a:solidFill>
                        <a:latin typeface="+mn-lt"/>
                      </a:endParaRPr>
                    </a:p>
                  </a:txBody>
                  <a:tcPr marL="91446" marR="91446" marT="45714" marB="45714">
                    <a:solidFill>
                      <a:schemeClr val="bg1"/>
                    </a:solidFill>
                  </a:tcPr>
                </a:tc>
                <a:extLst>
                  <a:ext uri="{0D108BD9-81ED-4DB2-BD59-A6C34878D82A}">
                    <a16:rowId xmlns:a16="http://schemas.microsoft.com/office/drawing/2014/main" xmlns="" val="10000"/>
                  </a:ext>
                </a:extLst>
              </a:tr>
            </a:tbl>
          </a:graphicData>
        </a:graphic>
      </p:graphicFrame>
      <p:sp>
        <p:nvSpPr>
          <p:cNvPr id="5" name="Title 1"/>
          <p:cNvSpPr txBox="1">
            <a:spLocks/>
          </p:cNvSpPr>
          <p:nvPr/>
        </p:nvSpPr>
        <p:spPr>
          <a:xfrm>
            <a:off x="107504" y="172564"/>
            <a:ext cx="8928992" cy="66414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rgbClr val="B77727"/>
                </a:solidFill>
                <a:effectLst/>
                <a:uLnTx/>
                <a:uFillTx/>
                <a:latin typeface="Calibri"/>
                <a:ea typeface="+mj-ea"/>
                <a:cs typeface="Arial" pitchFamily="34" charset="0"/>
              </a:rPr>
              <a:t>Expenditure Variance Per Economic Classification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rgbClr val="B77727"/>
                </a:solidFill>
                <a:effectLst/>
                <a:uLnTx/>
                <a:uFillTx/>
                <a:latin typeface="Calibri"/>
                <a:ea typeface="+mj-ea"/>
                <a:cs typeface="Arial" pitchFamily="34" charset="0"/>
              </a:rPr>
              <a:t>(Compensation of Employees)</a:t>
            </a:r>
            <a:endParaRPr kumimoji="0" lang="en-ZA" sz="2000" b="1" i="0" u="none" strike="noStrike" kern="1200" cap="none" spc="0" normalizeH="0" baseline="0" noProof="0" dirty="0">
              <a:ln>
                <a:noFill/>
              </a:ln>
              <a:solidFill>
                <a:srgbClr val="B77727"/>
              </a:solidFill>
              <a:effectLst/>
              <a:uLnTx/>
              <a:uFillTx/>
              <a:latin typeface="Calibri"/>
              <a:ea typeface="+mj-ea"/>
              <a:cs typeface="Arial" pitchFamily="34" charset="0"/>
            </a:endParaRPr>
          </a:p>
        </p:txBody>
      </p:sp>
      <p:graphicFrame>
        <p:nvGraphicFramePr>
          <p:cNvPr id="8" name="Table 7"/>
          <p:cNvGraphicFramePr>
            <a:graphicFrameLocks noGrp="1"/>
          </p:cNvGraphicFramePr>
          <p:nvPr>
            <p:extLst/>
          </p:nvPr>
        </p:nvGraphicFramePr>
        <p:xfrm>
          <a:off x="539552" y="1916834"/>
          <a:ext cx="7992889" cy="3726972"/>
        </p:xfrm>
        <a:graphic>
          <a:graphicData uri="http://schemas.openxmlformats.org/drawingml/2006/table">
            <a:tbl>
              <a:tblPr firstRow="1" bandRow="1">
                <a:tableStyleId>{5C22544A-7EE6-4342-B048-85BDC9FD1C3A}</a:tableStyleId>
              </a:tblPr>
              <a:tblGrid>
                <a:gridCol w="2520281">
                  <a:extLst>
                    <a:ext uri="{9D8B030D-6E8A-4147-A177-3AD203B41FA5}">
                      <a16:colId xmlns:a16="http://schemas.microsoft.com/office/drawing/2014/main" xmlns="" val="20000"/>
                    </a:ext>
                  </a:extLst>
                </a:gridCol>
                <a:gridCol w="1440159">
                  <a:extLst>
                    <a:ext uri="{9D8B030D-6E8A-4147-A177-3AD203B41FA5}">
                      <a16:colId xmlns:a16="http://schemas.microsoft.com/office/drawing/2014/main" xmlns="" val="20001"/>
                    </a:ext>
                  </a:extLst>
                </a:gridCol>
                <a:gridCol w="1584177">
                  <a:extLst>
                    <a:ext uri="{9D8B030D-6E8A-4147-A177-3AD203B41FA5}">
                      <a16:colId xmlns:a16="http://schemas.microsoft.com/office/drawing/2014/main" xmlns="" val="20002"/>
                    </a:ext>
                  </a:extLst>
                </a:gridCol>
                <a:gridCol w="1008111">
                  <a:extLst>
                    <a:ext uri="{9D8B030D-6E8A-4147-A177-3AD203B41FA5}">
                      <a16:colId xmlns:a16="http://schemas.microsoft.com/office/drawing/2014/main" xmlns="" val="20003"/>
                    </a:ext>
                  </a:extLst>
                </a:gridCol>
                <a:gridCol w="1440161">
                  <a:extLst>
                    <a:ext uri="{9D8B030D-6E8A-4147-A177-3AD203B41FA5}">
                      <a16:colId xmlns:a16="http://schemas.microsoft.com/office/drawing/2014/main" xmlns="" val="20004"/>
                    </a:ext>
                  </a:extLst>
                </a:gridCol>
              </a:tblGrid>
              <a:tr h="936102">
                <a:tc>
                  <a:txBody>
                    <a:bodyPr/>
                    <a:lstStyle/>
                    <a:p>
                      <a:pPr algn="l"/>
                      <a:endParaRPr lang="en-ZA" sz="1600" dirty="0">
                        <a:latin typeface="Calibri" pitchFamily="34" charset="0"/>
                      </a:endParaRPr>
                    </a:p>
                  </a:txBody>
                  <a:tcPr>
                    <a:solidFill>
                      <a:srgbClr val="B77727"/>
                    </a:solidFill>
                  </a:tcPr>
                </a:tc>
                <a:tc>
                  <a:txBody>
                    <a:bodyPr/>
                    <a:lstStyle/>
                    <a:p>
                      <a:pPr algn="ctr"/>
                      <a:r>
                        <a:rPr lang="en-US" sz="1600" dirty="0" smtClean="0">
                          <a:latin typeface="Calibri" pitchFamily="34" charset="0"/>
                        </a:rPr>
                        <a:t>Final Appropriation</a:t>
                      </a:r>
                    </a:p>
                    <a:p>
                      <a:pPr algn="ctr"/>
                      <a:r>
                        <a:rPr lang="en-US" sz="1600" dirty="0" smtClean="0">
                          <a:latin typeface="Calibri" pitchFamily="34" charset="0"/>
                        </a:rPr>
                        <a:t>2019/20</a:t>
                      </a:r>
                    </a:p>
                  </a:txBody>
                  <a:tcPr>
                    <a:solidFill>
                      <a:srgbClr val="B7772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rPr>
                        <a:t>Actual Expenditure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rPr>
                        <a:t>2019/20</a:t>
                      </a:r>
                      <a:endParaRPr lang="en-ZA" sz="1600" dirty="0">
                        <a:latin typeface="Calibri" pitchFamily="34" charset="0"/>
                      </a:endParaRPr>
                    </a:p>
                  </a:txBody>
                  <a:tcPr>
                    <a:solidFill>
                      <a:srgbClr val="B77727"/>
                    </a:solidFill>
                  </a:tcPr>
                </a:tc>
                <a:tc>
                  <a:txBody>
                    <a:bodyPr/>
                    <a:lstStyle/>
                    <a:p>
                      <a:pPr algn="ctr"/>
                      <a:r>
                        <a:rPr lang="en-US" sz="1600" dirty="0" smtClean="0">
                          <a:latin typeface="Calibri" pitchFamily="34" charset="0"/>
                        </a:rPr>
                        <a:t>Variance</a:t>
                      </a:r>
                      <a:endParaRPr lang="en-ZA" sz="1600" dirty="0">
                        <a:latin typeface="Calibri" pitchFamily="34" charset="0"/>
                      </a:endParaRPr>
                    </a:p>
                  </a:txBody>
                  <a:tcPr>
                    <a:solidFill>
                      <a:srgbClr val="B77727"/>
                    </a:solidFill>
                  </a:tcPr>
                </a:tc>
                <a:tc>
                  <a:txBody>
                    <a:bodyPr/>
                    <a:lstStyle/>
                    <a:p>
                      <a:pPr algn="ctr"/>
                      <a:r>
                        <a:rPr lang="en-US" sz="1600" dirty="0" smtClean="0">
                          <a:latin typeface="Calibri" pitchFamily="34" charset="0"/>
                        </a:rPr>
                        <a:t>Expenditure as a % of final appropriation</a:t>
                      </a:r>
                      <a:endParaRPr lang="en-ZA" sz="1600" dirty="0">
                        <a:latin typeface="Calibri" pitchFamily="34" charset="0"/>
                      </a:endParaRPr>
                    </a:p>
                  </a:txBody>
                  <a:tcPr>
                    <a:solidFill>
                      <a:srgbClr val="B77727"/>
                    </a:solidFill>
                  </a:tcPr>
                </a:tc>
                <a:extLst>
                  <a:ext uri="{0D108BD9-81ED-4DB2-BD59-A6C34878D82A}">
                    <a16:rowId xmlns:a16="http://schemas.microsoft.com/office/drawing/2014/main" xmlns="" val="10000"/>
                  </a:ext>
                </a:extLst>
              </a:tr>
              <a:tr h="374385">
                <a:tc>
                  <a:txBody>
                    <a:bodyPr/>
                    <a:lstStyle/>
                    <a:p>
                      <a:endParaRPr lang="en-ZA" sz="1600" dirty="0"/>
                    </a:p>
                  </a:txBody>
                  <a:tcPr>
                    <a:solidFill>
                      <a:schemeClr val="bg2"/>
                    </a:solidFill>
                  </a:tcPr>
                </a:tc>
                <a:tc>
                  <a:txBody>
                    <a:bodyPr/>
                    <a:lstStyle/>
                    <a:p>
                      <a:pPr algn="r"/>
                      <a:r>
                        <a:rPr lang="en-US" sz="1600" b="1" dirty="0" smtClean="0"/>
                        <a:t>R’000</a:t>
                      </a:r>
                      <a:endParaRPr lang="en-ZA" sz="1600" b="1" dirty="0"/>
                    </a:p>
                  </a:txBody>
                  <a:tcPr>
                    <a:solidFill>
                      <a:schemeClr val="bg2"/>
                    </a:solidFill>
                  </a:tcPr>
                </a:tc>
                <a:tc>
                  <a:txBody>
                    <a:bodyPr/>
                    <a:lstStyle/>
                    <a:p>
                      <a:pPr algn="r"/>
                      <a:r>
                        <a:rPr lang="en-US" sz="1600" b="1" dirty="0" smtClean="0"/>
                        <a:t>R’000</a:t>
                      </a:r>
                      <a:endParaRPr lang="en-ZA" sz="1600" b="1" dirty="0"/>
                    </a:p>
                  </a:txBody>
                  <a:tcPr>
                    <a:solidFill>
                      <a:schemeClr val="bg2"/>
                    </a:solidFill>
                  </a:tcPr>
                </a:tc>
                <a:tc>
                  <a:txBody>
                    <a:bodyPr/>
                    <a:lstStyle/>
                    <a:p>
                      <a:pPr algn="r"/>
                      <a:r>
                        <a:rPr lang="en-US" sz="1600" b="1" dirty="0" smtClean="0"/>
                        <a:t>R’000</a:t>
                      </a:r>
                      <a:endParaRPr lang="en-ZA" sz="1600" b="1" dirty="0"/>
                    </a:p>
                  </a:txBody>
                  <a:tcPr>
                    <a:solidFill>
                      <a:schemeClr val="bg2"/>
                    </a:solidFill>
                  </a:tcPr>
                </a:tc>
                <a:tc>
                  <a:txBody>
                    <a:bodyPr/>
                    <a:lstStyle/>
                    <a:p>
                      <a:pPr algn="ctr"/>
                      <a:endParaRPr lang="en-ZA" sz="1600" dirty="0"/>
                    </a:p>
                  </a:txBody>
                  <a:tcPr>
                    <a:solidFill>
                      <a:schemeClr val="bg2"/>
                    </a:solidFill>
                  </a:tcPr>
                </a:tc>
                <a:extLst>
                  <a:ext uri="{0D108BD9-81ED-4DB2-BD59-A6C34878D82A}">
                    <a16:rowId xmlns:a16="http://schemas.microsoft.com/office/drawing/2014/main" xmlns="" val="10001"/>
                  </a:ext>
                </a:extLst>
              </a:tr>
              <a:tr h="374385">
                <a:tc>
                  <a:txBody>
                    <a:bodyPr/>
                    <a:lstStyle/>
                    <a:p>
                      <a:r>
                        <a:rPr lang="en-US" sz="1600" dirty="0" smtClean="0"/>
                        <a:t>Administration</a:t>
                      </a:r>
                      <a:endParaRPr lang="en-ZA" sz="1600" dirty="0"/>
                    </a:p>
                  </a:txBody>
                  <a:tcPr>
                    <a:solidFill>
                      <a:schemeClr val="bg2"/>
                    </a:solidFill>
                  </a:tcPr>
                </a:tc>
                <a:tc>
                  <a:txBody>
                    <a:bodyPr/>
                    <a:lstStyle/>
                    <a:p>
                      <a:pPr algn="r"/>
                      <a:r>
                        <a:rPr lang="en-ZA" sz="1600" dirty="0" smtClean="0"/>
                        <a:t>108 985</a:t>
                      </a:r>
                      <a:endParaRPr lang="en-ZA" sz="1600" dirty="0"/>
                    </a:p>
                  </a:txBody>
                  <a:tcPr>
                    <a:solidFill>
                      <a:schemeClr val="bg2"/>
                    </a:solidFill>
                  </a:tcPr>
                </a:tc>
                <a:tc>
                  <a:txBody>
                    <a:bodyPr/>
                    <a:lstStyle/>
                    <a:p>
                      <a:pPr algn="r"/>
                      <a:r>
                        <a:rPr lang="en-ZA" sz="1600" dirty="0" smtClean="0"/>
                        <a:t>99 619</a:t>
                      </a:r>
                      <a:endParaRPr lang="en-ZA" sz="1600" dirty="0"/>
                    </a:p>
                  </a:txBody>
                  <a:tcPr>
                    <a:solidFill>
                      <a:schemeClr val="bg2"/>
                    </a:solidFill>
                  </a:tcPr>
                </a:tc>
                <a:tc>
                  <a:txBody>
                    <a:bodyPr/>
                    <a:lstStyle/>
                    <a:p>
                      <a:pPr algn="r"/>
                      <a:r>
                        <a:rPr lang="en-ZA" sz="1600" dirty="0" smtClean="0"/>
                        <a:t>9 366</a:t>
                      </a:r>
                      <a:endParaRPr lang="en-ZA" sz="1600" dirty="0"/>
                    </a:p>
                  </a:txBody>
                  <a:tcPr>
                    <a:solidFill>
                      <a:schemeClr val="bg2"/>
                    </a:solidFill>
                  </a:tcPr>
                </a:tc>
                <a:tc>
                  <a:txBody>
                    <a:bodyPr/>
                    <a:lstStyle/>
                    <a:p>
                      <a:pPr algn="ctr"/>
                      <a:r>
                        <a:rPr lang="en-ZA" sz="1600" dirty="0" smtClean="0"/>
                        <a:t>91.4%</a:t>
                      </a:r>
                      <a:endParaRPr lang="en-ZA" sz="1600" dirty="0"/>
                    </a:p>
                  </a:txBody>
                  <a:tcPr>
                    <a:solidFill>
                      <a:schemeClr val="bg2"/>
                    </a:solidFill>
                  </a:tcPr>
                </a:tc>
                <a:extLst>
                  <a:ext uri="{0D108BD9-81ED-4DB2-BD59-A6C34878D82A}">
                    <a16:rowId xmlns:a16="http://schemas.microsoft.com/office/drawing/2014/main" xmlns="" val="10002"/>
                  </a:ext>
                </a:extLst>
              </a:tr>
              <a:tr h="374385">
                <a:tc>
                  <a:txBody>
                    <a:bodyPr/>
                    <a:lstStyle/>
                    <a:p>
                      <a:r>
                        <a:rPr lang="en-US" sz="1600" dirty="0" smtClean="0"/>
                        <a:t>Institutional</a:t>
                      </a:r>
                      <a:r>
                        <a:rPr lang="en-US" sz="1600" baseline="0" dirty="0" smtClean="0"/>
                        <a:t> Governance</a:t>
                      </a:r>
                      <a:endParaRPr lang="en-ZA" sz="1600" dirty="0"/>
                    </a:p>
                  </a:txBody>
                  <a:tcPr>
                    <a:solidFill>
                      <a:schemeClr val="bg2"/>
                    </a:solidFill>
                  </a:tcPr>
                </a:tc>
                <a:tc>
                  <a:txBody>
                    <a:bodyPr/>
                    <a:lstStyle/>
                    <a:p>
                      <a:pPr algn="r"/>
                      <a:r>
                        <a:rPr lang="en-ZA" sz="1600" dirty="0" smtClean="0"/>
                        <a:t>41 573</a:t>
                      </a:r>
                      <a:endParaRPr lang="en-ZA" sz="1600" dirty="0"/>
                    </a:p>
                  </a:txBody>
                  <a:tcPr>
                    <a:solidFill>
                      <a:schemeClr val="bg2"/>
                    </a:solidFill>
                  </a:tcPr>
                </a:tc>
                <a:tc>
                  <a:txBody>
                    <a:bodyPr/>
                    <a:lstStyle/>
                    <a:p>
                      <a:pPr algn="r"/>
                      <a:r>
                        <a:rPr lang="en-ZA" sz="1600" dirty="0" smtClean="0"/>
                        <a:t>39 109</a:t>
                      </a:r>
                      <a:endParaRPr lang="en-ZA" sz="1600" dirty="0"/>
                    </a:p>
                  </a:txBody>
                  <a:tcPr>
                    <a:solidFill>
                      <a:schemeClr val="bg2"/>
                    </a:solidFill>
                  </a:tcPr>
                </a:tc>
                <a:tc>
                  <a:txBody>
                    <a:bodyPr/>
                    <a:lstStyle/>
                    <a:p>
                      <a:pPr algn="r"/>
                      <a:r>
                        <a:rPr lang="en-ZA" sz="1600" dirty="0" smtClean="0"/>
                        <a:t>2 464</a:t>
                      </a:r>
                      <a:endParaRPr lang="en-ZA" sz="1600" dirty="0"/>
                    </a:p>
                  </a:txBody>
                  <a:tcPr>
                    <a:solidFill>
                      <a:schemeClr val="bg2"/>
                    </a:solidFill>
                  </a:tcPr>
                </a:tc>
                <a:tc>
                  <a:txBody>
                    <a:bodyPr/>
                    <a:lstStyle/>
                    <a:p>
                      <a:pPr algn="ctr"/>
                      <a:r>
                        <a:rPr lang="en-ZA" sz="1600" dirty="0" smtClean="0"/>
                        <a:t>94.1%</a:t>
                      </a:r>
                      <a:endParaRPr lang="en-ZA" sz="1600" dirty="0"/>
                    </a:p>
                  </a:txBody>
                  <a:tcPr>
                    <a:solidFill>
                      <a:schemeClr val="bg2"/>
                    </a:solidFill>
                  </a:tcPr>
                </a:tc>
                <a:extLst>
                  <a:ext uri="{0D108BD9-81ED-4DB2-BD59-A6C34878D82A}">
                    <a16:rowId xmlns:a16="http://schemas.microsoft.com/office/drawing/2014/main" xmlns="" val="10003"/>
                  </a:ext>
                </a:extLst>
              </a:tr>
              <a:tr h="646665">
                <a:tc>
                  <a:txBody>
                    <a:bodyPr/>
                    <a:lstStyle/>
                    <a:p>
                      <a:r>
                        <a:rPr lang="en-US" sz="1600" dirty="0" smtClean="0"/>
                        <a:t>Arts</a:t>
                      </a:r>
                      <a:r>
                        <a:rPr lang="en-US" sz="1600" baseline="0" dirty="0" smtClean="0"/>
                        <a:t> and Culture Promotion and Development</a:t>
                      </a:r>
                      <a:endParaRPr lang="en-ZA" sz="1600" dirty="0"/>
                    </a:p>
                  </a:txBody>
                  <a:tcPr>
                    <a:solidFill>
                      <a:schemeClr val="bg2"/>
                    </a:solidFill>
                  </a:tcPr>
                </a:tc>
                <a:tc>
                  <a:txBody>
                    <a:bodyPr/>
                    <a:lstStyle/>
                    <a:p>
                      <a:pPr algn="r"/>
                      <a:r>
                        <a:rPr lang="en-ZA" sz="1600" dirty="0" smtClean="0"/>
                        <a:t>56 770</a:t>
                      </a:r>
                      <a:endParaRPr lang="en-ZA" sz="1600" dirty="0"/>
                    </a:p>
                  </a:txBody>
                  <a:tcPr>
                    <a:solidFill>
                      <a:schemeClr val="bg2"/>
                    </a:solidFill>
                  </a:tcPr>
                </a:tc>
                <a:tc>
                  <a:txBody>
                    <a:bodyPr/>
                    <a:lstStyle/>
                    <a:p>
                      <a:pPr algn="r"/>
                      <a:r>
                        <a:rPr lang="en-ZA" sz="1600" dirty="0" smtClean="0"/>
                        <a:t>50 881</a:t>
                      </a:r>
                      <a:endParaRPr lang="en-ZA" sz="1600" dirty="0"/>
                    </a:p>
                  </a:txBody>
                  <a:tcPr>
                    <a:solidFill>
                      <a:schemeClr val="bg2"/>
                    </a:solidFill>
                  </a:tcPr>
                </a:tc>
                <a:tc>
                  <a:txBody>
                    <a:bodyPr/>
                    <a:lstStyle/>
                    <a:p>
                      <a:pPr algn="r"/>
                      <a:r>
                        <a:rPr lang="en-ZA" sz="1600" dirty="0" smtClean="0"/>
                        <a:t>5 889</a:t>
                      </a:r>
                      <a:endParaRPr lang="en-ZA" sz="1600" dirty="0"/>
                    </a:p>
                  </a:txBody>
                  <a:tcPr>
                    <a:solidFill>
                      <a:schemeClr val="bg2"/>
                    </a:solidFill>
                  </a:tcPr>
                </a:tc>
                <a:tc>
                  <a:txBody>
                    <a:bodyPr/>
                    <a:lstStyle/>
                    <a:p>
                      <a:pPr algn="ctr"/>
                      <a:r>
                        <a:rPr lang="en-ZA" sz="1600" dirty="0" smtClean="0"/>
                        <a:t>89.6%</a:t>
                      </a:r>
                      <a:endParaRPr lang="en-ZA" sz="1600" dirty="0"/>
                    </a:p>
                  </a:txBody>
                  <a:tcPr>
                    <a:solidFill>
                      <a:schemeClr val="bg2"/>
                    </a:solidFill>
                  </a:tcPr>
                </a:tc>
                <a:extLst>
                  <a:ext uri="{0D108BD9-81ED-4DB2-BD59-A6C34878D82A}">
                    <a16:rowId xmlns:a16="http://schemas.microsoft.com/office/drawing/2014/main" xmlns="" val="10004"/>
                  </a:ext>
                </a:extLst>
              </a:tr>
              <a:tr h="646665">
                <a:tc>
                  <a:txBody>
                    <a:bodyPr/>
                    <a:lstStyle/>
                    <a:p>
                      <a:r>
                        <a:rPr lang="en-US" sz="1600" dirty="0" smtClean="0"/>
                        <a:t>Heritage</a:t>
                      </a:r>
                      <a:r>
                        <a:rPr lang="en-US" sz="1600" baseline="0" dirty="0" smtClean="0"/>
                        <a:t> Promotion and Preservation</a:t>
                      </a:r>
                      <a:endParaRPr lang="en-ZA" sz="1600" dirty="0"/>
                    </a:p>
                  </a:txBody>
                  <a:tcPr>
                    <a:solidFill>
                      <a:schemeClr val="bg2"/>
                    </a:solidFill>
                  </a:tcPr>
                </a:tc>
                <a:tc>
                  <a:txBody>
                    <a:bodyPr/>
                    <a:lstStyle/>
                    <a:p>
                      <a:pPr algn="r"/>
                      <a:r>
                        <a:rPr lang="en-ZA" sz="1600" dirty="0" smtClean="0"/>
                        <a:t>60 130</a:t>
                      </a:r>
                      <a:endParaRPr lang="en-ZA" sz="1600" dirty="0"/>
                    </a:p>
                  </a:txBody>
                  <a:tcPr>
                    <a:solidFill>
                      <a:schemeClr val="bg2"/>
                    </a:solidFill>
                  </a:tcPr>
                </a:tc>
                <a:tc>
                  <a:txBody>
                    <a:bodyPr/>
                    <a:lstStyle/>
                    <a:p>
                      <a:pPr algn="r"/>
                      <a:r>
                        <a:rPr lang="en-ZA" sz="1600" dirty="0" smtClean="0"/>
                        <a:t>59 219</a:t>
                      </a:r>
                      <a:endParaRPr lang="en-ZA" sz="1600" dirty="0"/>
                    </a:p>
                  </a:txBody>
                  <a:tcPr>
                    <a:solidFill>
                      <a:schemeClr val="bg2"/>
                    </a:solidFill>
                  </a:tcPr>
                </a:tc>
                <a:tc>
                  <a:txBody>
                    <a:bodyPr/>
                    <a:lstStyle/>
                    <a:p>
                      <a:pPr algn="r"/>
                      <a:r>
                        <a:rPr lang="en-ZA" sz="1600" dirty="0" smtClean="0"/>
                        <a:t>911</a:t>
                      </a:r>
                      <a:endParaRPr lang="en-ZA" sz="1600" dirty="0"/>
                    </a:p>
                  </a:txBody>
                  <a:tcPr>
                    <a:solidFill>
                      <a:schemeClr val="bg2"/>
                    </a:solidFill>
                  </a:tcPr>
                </a:tc>
                <a:tc>
                  <a:txBody>
                    <a:bodyPr/>
                    <a:lstStyle/>
                    <a:p>
                      <a:pPr algn="ctr"/>
                      <a:r>
                        <a:rPr lang="en-ZA" sz="1600" dirty="0" smtClean="0"/>
                        <a:t>98.5%</a:t>
                      </a:r>
                      <a:endParaRPr lang="en-ZA" sz="1600" dirty="0"/>
                    </a:p>
                  </a:txBody>
                  <a:tcPr>
                    <a:solidFill>
                      <a:schemeClr val="bg2"/>
                    </a:solidFill>
                  </a:tcPr>
                </a:tc>
                <a:extLst>
                  <a:ext uri="{0D108BD9-81ED-4DB2-BD59-A6C34878D82A}">
                    <a16:rowId xmlns:a16="http://schemas.microsoft.com/office/drawing/2014/main" xmlns="" val="10005"/>
                  </a:ext>
                </a:extLst>
              </a:tr>
              <a:tr h="374385">
                <a:tc>
                  <a:txBody>
                    <a:bodyPr/>
                    <a:lstStyle/>
                    <a:p>
                      <a:r>
                        <a:rPr lang="en-US" sz="1600" b="1" dirty="0" smtClean="0"/>
                        <a:t>Total</a:t>
                      </a:r>
                      <a:endParaRPr lang="en-ZA" sz="1600" b="1" dirty="0"/>
                    </a:p>
                  </a:txBody>
                  <a:tcPr>
                    <a:solidFill>
                      <a:srgbClr val="B77727"/>
                    </a:solidFill>
                  </a:tcPr>
                </a:tc>
                <a:tc>
                  <a:txBody>
                    <a:bodyPr/>
                    <a:lstStyle/>
                    <a:p>
                      <a:pPr algn="r" rtl="0" fontAlgn="ctr"/>
                      <a:r>
                        <a:rPr lang="en-ZA" sz="1600" b="1" i="0" u="none" strike="noStrike" dirty="0" smtClean="0">
                          <a:solidFill>
                            <a:srgbClr val="000000"/>
                          </a:solidFill>
                          <a:effectLst/>
                          <a:latin typeface="+mn-lt"/>
                        </a:rPr>
                        <a:t>267 458</a:t>
                      </a:r>
                      <a:endParaRPr lang="en-ZA" sz="1600" b="1" i="0" u="none" strike="noStrike" dirty="0">
                        <a:solidFill>
                          <a:srgbClr val="000000"/>
                        </a:solidFill>
                        <a:effectLst/>
                        <a:latin typeface="+mn-lt"/>
                      </a:endParaRPr>
                    </a:p>
                  </a:txBody>
                  <a:tcPr marL="6806" marR="61254" marT="6806" marB="0" anchor="ctr">
                    <a:solidFill>
                      <a:srgbClr val="B77727"/>
                    </a:solidFill>
                  </a:tcPr>
                </a:tc>
                <a:tc>
                  <a:txBody>
                    <a:bodyPr/>
                    <a:lstStyle/>
                    <a:p>
                      <a:pPr algn="r" rtl="0" fontAlgn="ctr"/>
                      <a:r>
                        <a:rPr lang="en-ZA" sz="1600" b="1" i="0" u="none" strike="noStrike" dirty="0" smtClean="0">
                          <a:solidFill>
                            <a:srgbClr val="000000"/>
                          </a:solidFill>
                          <a:effectLst/>
                          <a:latin typeface="+mn-lt"/>
                        </a:rPr>
                        <a:t>248 828</a:t>
                      </a:r>
                      <a:endParaRPr lang="en-ZA" sz="1600" b="1" i="0" u="none" strike="noStrike" dirty="0">
                        <a:solidFill>
                          <a:srgbClr val="000000"/>
                        </a:solidFill>
                        <a:effectLst/>
                        <a:latin typeface="+mn-lt"/>
                      </a:endParaRPr>
                    </a:p>
                  </a:txBody>
                  <a:tcPr marL="6806" marR="61254" marT="6806" marB="0" anchor="ctr">
                    <a:solidFill>
                      <a:srgbClr val="B77727"/>
                    </a:solidFill>
                  </a:tcPr>
                </a:tc>
                <a:tc>
                  <a:txBody>
                    <a:bodyPr/>
                    <a:lstStyle/>
                    <a:p>
                      <a:pPr algn="r" rtl="0" fontAlgn="ctr"/>
                      <a:r>
                        <a:rPr lang="en-ZA" sz="1600" b="1" i="0" u="none" strike="noStrike" dirty="0" smtClean="0">
                          <a:solidFill>
                            <a:srgbClr val="000000"/>
                          </a:solidFill>
                          <a:effectLst/>
                          <a:latin typeface="+mn-lt"/>
                        </a:rPr>
                        <a:t>18 630</a:t>
                      </a:r>
                      <a:endParaRPr lang="en-ZA" sz="1600" b="1" i="0" u="none" strike="noStrike" dirty="0">
                        <a:solidFill>
                          <a:srgbClr val="000000"/>
                        </a:solidFill>
                        <a:effectLst/>
                        <a:latin typeface="+mn-lt"/>
                      </a:endParaRPr>
                    </a:p>
                  </a:txBody>
                  <a:tcPr marL="6806" marR="61254" marT="6806" marB="0" anchor="ctr">
                    <a:solidFill>
                      <a:srgbClr val="B77727"/>
                    </a:solidFill>
                  </a:tcPr>
                </a:tc>
                <a:tc>
                  <a:txBody>
                    <a:bodyPr/>
                    <a:lstStyle/>
                    <a:p>
                      <a:pPr algn="ctr" rtl="0" fontAlgn="ctr"/>
                      <a:r>
                        <a:rPr lang="en-ZA" sz="1600" b="1" i="0" u="none" strike="noStrike" dirty="0" smtClean="0">
                          <a:solidFill>
                            <a:srgbClr val="000000"/>
                          </a:solidFill>
                          <a:effectLst/>
                          <a:latin typeface="+mn-lt"/>
                        </a:rPr>
                        <a:t>93.0%</a:t>
                      </a:r>
                      <a:endParaRPr lang="en-ZA" sz="1600" b="1" i="0" u="none" strike="noStrike" dirty="0">
                        <a:solidFill>
                          <a:srgbClr val="000000"/>
                        </a:solidFill>
                        <a:effectLst/>
                        <a:latin typeface="+mn-lt"/>
                      </a:endParaRPr>
                    </a:p>
                  </a:txBody>
                  <a:tcPr marL="6806" marR="6806" marT="6806" marB="0" anchor="ctr">
                    <a:solidFill>
                      <a:srgbClr val="B77727"/>
                    </a:solidFill>
                  </a:tcPr>
                </a:tc>
                <a:extLst>
                  <a:ext uri="{0D108BD9-81ED-4DB2-BD59-A6C34878D82A}">
                    <a16:rowId xmlns:a16="http://schemas.microsoft.com/office/drawing/2014/main" xmlns="" val="10006"/>
                  </a:ext>
                </a:extLst>
              </a:tr>
            </a:tbl>
          </a:graphicData>
        </a:graphic>
      </p:graphicFrame>
      <p:sp>
        <p:nvSpPr>
          <p:cNvPr id="7"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41</a:t>
            </a:r>
          </a:p>
        </p:txBody>
      </p:sp>
    </p:spTree>
    <p:extLst>
      <p:ext uri="{BB962C8B-B14F-4D97-AF65-F5344CB8AC3E}">
        <p14:creationId xmlns:p14="http://schemas.microsoft.com/office/powerpoint/2010/main" xmlns="" val="64483015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nvPr>
        </p:nvGraphicFramePr>
        <p:xfrm>
          <a:off x="171479" y="764704"/>
          <a:ext cx="8784976" cy="5256584"/>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xmlns="" val="20000"/>
                    </a:ext>
                  </a:extLst>
                </a:gridCol>
              </a:tblGrid>
              <a:tr h="5256584">
                <a:tc>
                  <a:txBody>
                    <a:bodyPr/>
                    <a:lstStyle/>
                    <a:p>
                      <a:pPr marL="342900" indent="-342900" algn="just">
                        <a:lnSpc>
                          <a:spcPct val="100000"/>
                        </a:lnSpc>
                        <a:buFont typeface="Arial" pitchFamily="34" charset="0"/>
                        <a:buChar char="•"/>
                      </a:pPr>
                      <a:r>
                        <a:rPr lang="en-US" sz="1700" b="0" baseline="0" dirty="0" smtClean="0">
                          <a:solidFill>
                            <a:schemeClr val="tx1"/>
                          </a:solidFill>
                          <a:latin typeface="+mn-lt"/>
                        </a:rPr>
                        <a:t>The variance of R55.5 million is due to delays in the appointment of Transaction Advisers for the conduction of feasibility study for the National Archives new purpose building.  Due to the Covid-19 pandemic, Flagship events were cancelled/postponed and Provinces could therefore not submit claims.</a:t>
                      </a:r>
                      <a:endParaRPr lang="en-US" sz="2400" b="0" dirty="0" smtClean="0">
                        <a:solidFill>
                          <a:schemeClr val="tx1"/>
                        </a:solidFill>
                        <a:latin typeface="+mn-lt"/>
                      </a:endParaRPr>
                    </a:p>
                    <a:p>
                      <a:pPr marL="0" indent="0">
                        <a:lnSpc>
                          <a:spcPct val="100000"/>
                        </a:lnSpc>
                        <a:buFont typeface="Arial" pitchFamily="34" charset="0"/>
                        <a:buNone/>
                      </a:pPr>
                      <a:endParaRPr lang="en-US" sz="2400" b="0" dirty="0" smtClean="0">
                        <a:solidFill>
                          <a:schemeClr val="tx1"/>
                        </a:solidFill>
                        <a:latin typeface="+mn-lt"/>
                      </a:endParaRPr>
                    </a:p>
                    <a:p>
                      <a:pPr marL="0" indent="0">
                        <a:lnSpc>
                          <a:spcPct val="100000"/>
                        </a:lnSpc>
                        <a:buFont typeface="Arial" pitchFamily="34" charset="0"/>
                        <a:buNone/>
                      </a:pPr>
                      <a:endParaRPr lang="en-US" sz="2400" b="0" dirty="0" smtClean="0">
                        <a:solidFill>
                          <a:schemeClr val="tx1"/>
                        </a:solidFill>
                        <a:latin typeface="+mn-lt"/>
                      </a:endParaRPr>
                    </a:p>
                    <a:p>
                      <a:pPr marL="0" indent="0">
                        <a:lnSpc>
                          <a:spcPct val="100000"/>
                        </a:lnSpc>
                        <a:buFont typeface="Arial" pitchFamily="34" charset="0"/>
                        <a:buNone/>
                      </a:pPr>
                      <a:endParaRPr lang="en-ZA" sz="2400" b="0" dirty="0">
                        <a:solidFill>
                          <a:schemeClr val="tx1"/>
                        </a:solidFill>
                        <a:latin typeface="+mn-lt"/>
                      </a:endParaRPr>
                    </a:p>
                  </a:txBody>
                  <a:tcPr marL="91446" marR="91446" marT="45714" marB="45714">
                    <a:solidFill>
                      <a:schemeClr val="bg1"/>
                    </a:solidFill>
                  </a:tcPr>
                </a:tc>
                <a:extLst>
                  <a:ext uri="{0D108BD9-81ED-4DB2-BD59-A6C34878D82A}">
                    <a16:rowId xmlns:a16="http://schemas.microsoft.com/office/drawing/2014/main" xmlns="" val="10000"/>
                  </a:ext>
                </a:extLst>
              </a:tr>
            </a:tbl>
          </a:graphicData>
        </a:graphic>
      </p:graphicFrame>
      <p:sp>
        <p:nvSpPr>
          <p:cNvPr id="5" name="Title 1"/>
          <p:cNvSpPr txBox="1">
            <a:spLocks/>
          </p:cNvSpPr>
          <p:nvPr/>
        </p:nvSpPr>
        <p:spPr>
          <a:xfrm>
            <a:off x="27463" y="0"/>
            <a:ext cx="8928992" cy="764704"/>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rgbClr val="B77727"/>
                </a:solidFill>
                <a:effectLst/>
                <a:uLnTx/>
                <a:uFillTx/>
                <a:latin typeface="Calibri"/>
                <a:ea typeface="+mj-ea"/>
                <a:cs typeface="Arial" pitchFamily="34" charset="0"/>
              </a:rPr>
              <a:t>Expenditure Variance Per Economic Classification </a:t>
            </a:r>
            <a:endParaRPr kumimoji="0" lang="en-US" sz="2000" b="1" i="0" u="none" strike="noStrike" kern="1200" cap="none" spc="0" normalizeH="0" baseline="0" noProof="0" dirty="0">
              <a:ln>
                <a:noFill/>
              </a:ln>
              <a:solidFill>
                <a:srgbClr val="B77727"/>
              </a:solidFill>
              <a:effectLst/>
              <a:uLnTx/>
              <a:uFillTx/>
              <a:latin typeface="Calibri"/>
              <a:ea typeface="+mj-ea"/>
              <a:cs typeface="Arial"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rgbClr val="B77727"/>
                </a:solidFill>
                <a:effectLst/>
                <a:uLnTx/>
                <a:uFillTx/>
                <a:latin typeface="Calibri"/>
                <a:ea typeface="+mj-ea"/>
                <a:cs typeface="Arial" pitchFamily="34" charset="0"/>
              </a:rPr>
              <a:t>(Goods and Services)</a:t>
            </a:r>
            <a:endParaRPr kumimoji="0" lang="en-ZA" sz="2000" b="1" i="0" u="none" strike="noStrike" kern="1200" cap="none" spc="0" normalizeH="0" baseline="0" noProof="0" dirty="0">
              <a:ln>
                <a:noFill/>
              </a:ln>
              <a:solidFill>
                <a:srgbClr val="B77727"/>
              </a:solidFill>
              <a:effectLst/>
              <a:uLnTx/>
              <a:uFillTx/>
              <a:latin typeface="Calibri"/>
              <a:ea typeface="+mj-ea"/>
              <a:cs typeface="Arial" pitchFamily="34" charset="0"/>
            </a:endParaRPr>
          </a:p>
        </p:txBody>
      </p:sp>
      <p:graphicFrame>
        <p:nvGraphicFramePr>
          <p:cNvPr id="8" name="Table 7"/>
          <p:cNvGraphicFramePr>
            <a:graphicFrameLocks noGrp="1"/>
          </p:cNvGraphicFramePr>
          <p:nvPr>
            <p:extLst/>
          </p:nvPr>
        </p:nvGraphicFramePr>
        <p:xfrm>
          <a:off x="251521" y="1988842"/>
          <a:ext cx="8568953" cy="3965953"/>
        </p:xfrm>
        <a:graphic>
          <a:graphicData uri="http://schemas.openxmlformats.org/drawingml/2006/table">
            <a:tbl>
              <a:tblPr firstRow="1" bandRow="1">
                <a:tableStyleId>{5C22544A-7EE6-4342-B048-85BDC9FD1C3A}</a:tableStyleId>
              </a:tblPr>
              <a:tblGrid>
                <a:gridCol w="3384375">
                  <a:extLst>
                    <a:ext uri="{9D8B030D-6E8A-4147-A177-3AD203B41FA5}">
                      <a16:colId xmlns:a16="http://schemas.microsoft.com/office/drawing/2014/main" xmlns="" val="20000"/>
                    </a:ext>
                  </a:extLst>
                </a:gridCol>
                <a:gridCol w="1408429">
                  <a:extLst>
                    <a:ext uri="{9D8B030D-6E8A-4147-A177-3AD203B41FA5}">
                      <a16:colId xmlns:a16="http://schemas.microsoft.com/office/drawing/2014/main" xmlns="" val="20001"/>
                    </a:ext>
                  </a:extLst>
                </a:gridCol>
                <a:gridCol w="1234510">
                  <a:extLst>
                    <a:ext uri="{9D8B030D-6E8A-4147-A177-3AD203B41FA5}">
                      <a16:colId xmlns:a16="http://schemas.microsoft.com/office/drawing/2014/main" xmlns="" val="20002"/>
                    </a:ext>
                  </a:extLst>
                </a:gridCol>
                <a:gridCol w="1016656">
                  <a:extLst>
                    <a:ext uri="{9D8B030D-6E8A-4147-A177-3AD203B41FA5}">
                      <a16:colId xmlns:a16="http://schemas.microsoft.com/office/drawing/2014/main" xmlns="" val="20003"/>
                    </a:ext>
                  </a:extLst>
                </a:gridCol>
                <a:gridCol w="1524983">
                  <a:extLst>
                    <a:ext uri="{9D8B030D-6E8A-4147-A177-3AD203B41FA5}">
                      <a16:colId xmlns:a16="http://schemas.microsoft.com/office/drawing/2014/main" xmlns="" val="20004"/>
                    </a:ext>
                  </a:extLst>
                </a:gridCol>
              </a:tblGrid>
              <a:tr h="853970">
                <a:tc>
                  <a:txBody>
                    <a:bodyPr/>
                    <a:lstStyle/>
                    <a:p>
                      <a:pPr algn="l"/>
                      <a:endParaRPr lang="en-US" sz="1600" dirty="0" smtClean="0">
                        <a:latin typeface="Calibri" pitchFamily="34" charset="0"/>
                      </a:endParaRPr>
                    </a:p>
                    <a:p>
                      <a:pPr algn="l"/>
                      <a:endParaRPr lang="en-US" sz="1600" dirty="0" smtClean="0">
                        <a:latin typeface="Calibri" pitchFamily="34" charset="0"/>
                      </a:endParaRPr>
                    </a:p>
                    <a:p>
                      <a:pPr algn="l"/>
                      <a:endParaRPr lang="en-ZA" sz="1600" dirty="0">
                        <a:latin typeface="Calibri" pitchFamily="34" charset="0"/>
                      </a:endParaRPr>
                    </a:p>
                  </a:txBody>
                  <a:tcPr>
                    <a:solidFill>
                      <a:srgbClr val="B77727"/>
                    </a:solidFill>
                  </a:tcPr>
                </a:tc>
                <a:tc>
                  <a:txBody>
                    <a:bodyPr/>
                    <a:lstStyle/>
                    <a:p>
                      <a:pPr algn="ctr"/>
                      <a:r>
                        <a:rPr lang="en-US" sz="1600" dirty="0" smtClean="0">
                          <a:latin typeface="Calibri" pitchFamily="34" charset="0"/>
                        </a:rPr>
                        <a:t>Final Appropriation</a:t>
                      </a:r>
                    </a:p>
                  </a:txBody>
                  <a:tcPr>
                    <a:solidFill>
                      <a:srgbClr val="B77727"/>
                    </a:solidFill>
                  </a:tcPr>
                </a:tc>
                <a:tc>
                  <a:txBody>
                    <a:bodyPr/>
                    <a:lstStyle/>
                    <a:p>
                      <a:pPr algn="ctr"/>
                      <a:r>
                        <a:rPr lang="en-US" sz="1600" dirty="0" smtClean="0">
                          <a:latin typeface="Calibri" pitchFamily="34" charset="0"/>
                        </a:rPr>
                        <a:t>Actual Expenditure</a:t>
                      </a:r>
                      <a:endParaRPr lang="en-ZA" sz="1600" dirty="0">
                        <a:latin typeface="Calibri" pitchFamily="34" charset="0"/>
                      </a:endParaRPr>
                    </a:p>
                  </a:txBody>
                  <a:tcPr>
                    <a:solidFill>
                      <a:srgbClr val="B77727"/>
                    </a:solidFill>
                  </a:tcPr>
                </a:tc>
                <a:tc>
                  <a:txBody>
                    <a:bodyPr/>
                    <a:lstStyle/>
                    <a:p>
                      <a:pPr algn="ctr"/>
                      <a:r>
                        <a:rPr lang="en-US" sz="1600" dirty="0" smtClean="0">
                          <a:latin typeface="Calibri" pitchFamily="34" charset="0"/>
                        </a:rPr>
                        <a:t>Variance</a:t>
                      </a:r>
                      <a:endParaRPr lang="en-ZA" sz="1600" dirty="0">
                        <a:latin typeface="Calibri" pitchFamily="34" charset="0"/>
                      </a:endParaRPr>
                    </a:p>
                  </a:txBody>
                  <a:tcPr>
                    <a:solidFill>
                      <a:srgbClr val="B77727"/>
                    </a:solidFill>
                  </a:tcPr>
                </a:tc>
                <a:tc>
                  <a:txBody>
                    <a:bodyPr/>
                    <a:lstStyle/>
                    <a:p>
                      <a:pPr algn="ctr"/>
                      <a:r>
                        <a:rPr lang="en-US" sz="1600" dirty="0" smtClean="0">
                          <a:latin typeface="Calibri" pitchFamily="34" charset="0"/>
                        </a:rPr>
                        <a:t>Expenditure as a % of final appropriation</a:t>
                      </a:r>
                      <a:endParaRPr lang="en-ZA" sz="1600" dirty="0">
                        <a:latin typeface="Calibri" pitchFamily="34" charset="0"/>
                      </a:endParaRPr>
                    </a:p>
                  </a:txBody>
                  <a:tcPr>
                    <a:solidFill>
                      <a:srgbClr val="B77727"/>
                    </a:solidFill>
                  </a:tcPr>
                </a:tc>
                <a:extLst>
                  <a:ext uri="{0D108BD9-81ED-4DB2-BD59-A6C34878D82A}">
                    <a16:rowId xmlns:a16="http://schemas.microsoft.com/office/drawing/2014/main" xmlns="" val="10000"/>
                  </a:ext>
                </a:extLst>
              </a:tr>
              <a:tr h="497790">
                <a:tc>
                  <a:txBody>
                    <a:bodyPr/>
                    <a:lstStyle/>
                    <a:p>
                      <a:endParaRPr lang="en-ZA" sz="1600" dirty="0"/>
                    </a:p>
                  </a:txBody>
                  <a:tcPr>
                    <a:solidFill>
                      <a:schemeClr val="bg2"/>
                    </a:solidFill>
                  </a:tcPr>
                </a:tc>
                <a:tc>
                  <a:txBody>
                    <a:bodyPr/>
                    <a:lstStyle/>
                    <a:p>
                      <a:pPr algn="r"/>
                      <a:r>
                        <a:rPr lang="en-US" sz="1600" b="1" dirty="0" smtClean="0"/>
                        <a:t>R’000</a:t>
                      </a:r>
                      <a:endParaRPr lang="en-ZA" sz="1600" b="1" dirty="0"/>
                    </a:p>
                  </a:txBody>
                  <a:tcPr>
                    <a:solidFill>
                      <a:schemeClr val="bg2"/>
                    </a:solidFill>
                  </a:tcPr>
                </a:tc>
                <a:tc>
                  <a:txBody>
                    <a:bodyPr/>
                    <a:lstStyle/>
                    <a:p>
                      <a:pPr algn="r"/>
                      <a:r>
                        <a:rPr lang="en-US" sz="1600" b="1" dirty="0" smtClean="0"/>
                        <a:t>R’000</a:t>
                      </a:r>
                      <a:endParaRPr lang="en-ZA" sz="1600" b="1" dirty="0"/>
                    </a:p>
                  </a:txBody>
                  <a:tcPr>
                    <a:solidFill>
                      <a:schemeClr val="bg2"/>
                    </a:solidFill>
                  </a:tcPr>
                </a:tc>
                <a:tc>
                  <a:txBody>
                    <a:bodyPr/>
                    <a:lstStyle/>
                    <a:p>
                      <a:pPr algn="r"/>
                      <a:r>
                        <a:rPr lang="en-US" sz="1600" b="1" dirty="0" smtClean="0"/>
                        <a:t>R’000</a:t>
                      </a:r>
                      <a:endParaRPr lang="en-ZA" sz="1600" b="1" dirty="0"/>
                    </a:p>
                  </a:txBody>
                  <a:tcPr>
                    <a:solidFill>
                      <a:schemeClr val="bg2"/>
                    </a:solidFill>
                  </a:tcPr>
                </a:tc>
                <a:tc>
                  <a:txBody>
                    <a:bodyPr/>
                    <a:lstStyle/>
                    <a:p>
                      <a:pPr algn="ctr"/>
                      <a:endParaRPr lang="en-ZA" sz="1600" dirty="0"/>
                    </a:p>
                  </a:txBody>
                  <a:tcPr>
                    <a:solidFill>
                      <a:schemeClr val="bg2"/>
                    </a:solidFill>
                  </a:tcPr>
                </a:tc>
                <a:extLst>
                  <a:ext uri="{0D108BD9-81ED-4DB2-BD59-A6C34878D82A}">
                    <a16:rowId xmlns:a16="http://schemas.microsoft.com/office/drawing/2014/main" xmlns="" val="10001"/>
                  </a:ext>
                </a:extLst>
              </a:tr>
              <a:tr h="497790">
                <a:tc>
                  <a:txBody>
                    <a:bodyPr/>
                    <a:lstStyle/>
                    <a:p>
                      <a:r>
                        <a:rPr lang="en-US" sz="1600" dirty="0" smtClean="0"/>
                        <a:t>Administration</a:t>
                      </a:r>
                      <a:endParaRPr lang="en-ZA" sz="1600" dirty="0"/>
                    </a:p>
                  </a:txBody>
                  <a:tcPr>
                    <a:solidFill>
                      <a:schemeClr val="bg2"/>
                    </a:solidFill>
                  </a:tcPr>
                </a:tc>
                <a:tc>
                  <a:txBody>
                    <a:bodyPr/>
                    <a:lstStyle/>
                    <a:p>
                      <a:pPr algn="r"/>
                      <a:r>
                        <a:rPr lang="en-ZA" sz="1600" dirty="0" smtClean="0"/>
                        <a:t>210 195</a:t>
                      </a:r>
                      <a:endParaRPr lang="en-ZA" sz="1600" dirty="0"/>
                    </a:p>
                  </a:txBody>
                  <a:tcPr>
                    <a:solidFill>
                      <a:schemeClr val="bg2"/>
                    </a:solidFill>
                  </a:tcPr>
                </a:tc>
                <a:tc>
                  <a:txBody>
                    <a:bodyPr/>
                    <a:lstStyle/>
                    <a:p>
                      <a:pPr algn="r"/>
                      <a:r>
                        <a:rPr lang="en-ZA" sz="1600" dirty="0" smtClean="0"/>
                        <a:t>198 910</a:t>
                      </a:r>
                      <a:endParaRPr lang="en-ZA" sz="1600" dirty="0"/>
                    </a:p>
                  </a:txBody>
                  <a:tcPr>
                    <a:solidFill>
                      <a:schemeClr val="bg2"/>
                    </a:solidFill>
                  </a:tcPr>
                </a:tc>
                <a:tc>
                  <a:txBody>
                    <a:bodyPr/>
                    <a:lstStyle/>
                    <a:p>
                      <a:pPr algn="r"/>
                      <a:r>
                        <a:rPr lang="en-ZA" sz="1600" dirty="0" smtClean="0"/>
                        <a:t>11 285</a:t>
                      </a:r>
                      <a:endParaRPr lang="en-ZA" sz="1600" dirty="0"/>
                    </a:p>
                  </a:txBody>
                  <a:tcPr>
                    <a:solidFill>
                      <a:schemeClr val="bg2"/>
                    </a:solidFill>
                  </a:tcPr>
                </a:tc>
                <a:tc>
                  <a:txBody>
                    <a:bodyPr/>
                    <a:lstStyle/>
                    <a:p>
                      <a:pPr algn="ctr"/>
                      <a:r>
                        <a:rPr lang="en-ZA" sz="1600" dirty="0" smtClean="0"/>
                        <a:t>94.6%</a:t>
                      </a:r>
                      <a:endParaRPr lang="en-ZA" sz="1600" dirty="0"/>
                    </a:p>
                  </a:txBody>
                  <a:tcPr>
                    <a:solidFill>
                      <a:schemeClr val="bg2"/>
                    </a:solidFill>
                  </a:tcPr>
                </a:tc>
                <a:extLst>
                  <a:ext uri="{0D108BD9-81ED-4DB2-BD59-A6C34878D82A}">
                    <a16:rowId xmlns:a16="http://schemas.microsoft.com/office/drawing/2014/main" xmlns="" val="10002"/>
                  </a:ext>
                </a:extLst>
              </a:tr>
              <a:tr h="497790">
                <a:tc>
                  <a:txBody>
                    <a:bodyPr/>
                    <a:lstStyle/>
                    <a:p>
                      <a:r>
                        <a:rPr lang="en-US" sz="1600" dirty="0" smtClean="0"/>
                        <a:t>Institutional</a:t>
                      </a:r>
                      <a:r>
                        <a:rPr lang="en-US" sz="1600" baseline="0" dirty="0" smtClean="0"/>
                        <a:t> Governance</a:t>
                      </a:r>
                      <a:endParaRPr lang="en-ZA" sz="1600" dirty="0"/>
                    </a:p>
                  </a:txBody>
                  <a:tcPr>
                    <a:solidFill>
                      <a:schemeClr val="bg2"/>
                    </a:solidFill>
                  </a:tcPr>
                </a:tc>
                <a:tc>
                  <a:txBody>
                    <a:bodyPr/>
                    <a:lstStyle/>
                    <a:p>
                      <a:pPr algn="r"/>
                      <a:r>
                        <a:rPr lang="en-ZA" sz="1600" dirty="0" smtClean="0"/>
                        <a:t>72 222</a:t>
                      </a:r>
                      <a:endParaRPr lang="en-ZA" sz="1600" dirty="0"/>
                    </a:p>
                  </a:txBody>
                  <a:tcPr>
                    <a:solidFill>
                      <a:schemeClr val="bg2"/>
                    </a:solidFill>
                  </a:tcPr>
                </a:tc>
                <a:tc>
                  <a:txBody>
                    <a:bodyPr/>
                    <a:lstStyle/>
                    <a:p>
                      <a:pPr algn="r"/>
                      <a:r>
                        <a:rPr lang="en-ZA" sz="1600" dirty="0" smtClean="0"/>
                        <a:t>71 416</a:t>
                      </a:r>
                      <a:endParaRPr lang="en-ZA" sz="1600" dirty="0"/>
                    </a:p>
                  </a:txBody>
                  <a:tcPr>
                    <a:solidFill>
                      <a:schemeClr val="bg2"/>
                    </a:solidFill>
                  </a:tcPr>
                </a:tc>
                <a:tc>
                  <a:txBody>
                    <a:bodyPr/>
                    <a:lstStyle/>
                    <a:p>
                      <a:pPr algn="r"/>
                      <a:r>
                        <a:rPr lang="en-ZA" sz="1600" dirty="0" smtClean="0"/>
                        <a:t>806</a:t>
                      </a:r>
                      <a:endParaRPr lang="en-ZA" sz="1600" dirty="0"/>
                    </a:p>
                  </a:txBody>
                  <a:tcPr>
                    <a:solidFill>
                      <a:schemeClr val="bg2"/>
                    </a:solidFill>
                  </a:tcPr>
                </a:tc>
                <a:tc>
                  <a:txBody>
                    <a:bodyPr/>
                    <a:lstStyle/>
                    <a:p>
                      <a:pPr algn="ctr"/>
                      <a:r>
                        <a:rPr lang="en-ZA" sz="1600" dirty="0" smtClean="0"/>
                        <a:t>98.9%</a:t>
                      </a:r>
                      <a:endParaRPr lang="en-ZA" sz="1600" dirty="0"/>
                    </a:p>
                  </a:txBody>
                  <a:tcPr>
                    <a:solidFill>
                      <a:schemeClr val="bg2"/>
                    </a:solidFill>
                  </a:tcPr>
                </a:tc>
                <a:extLst>
                  <a:ext uri="{0D108BD9-81ED-4DB2-BD59-A6C34878D82A}">
                    <a16:rowId xmlns:a16="http://schemas.microsoft.com/office/drawing/2014/main" xmlns="" val="10003"/>
                  </a:ext>
                </a:extLst>
              </a:tr>
              <a:tr h="623033">
                <a:tc>
                  <a:txBody>
                    <a:bodyPr/>
                    <a:lstStyle/>
                    <a:p>
                      <a:r>
                        <a:rPr lang="en-US" sz="1600" dirty="0" smtClean="0"/>
                        <a:t>Arts</a:t>
                      </a:r>
                      <a:r>
                        <a:rPr lang="en-US" sz="1600" baseline="0" dirty="0" smtClean="0"/>
                        <a:t> &amp; Culture Promotion &amp; Development</a:t>
                      </a:r>
                      <a:endParaRPr lang="en-ZA" sz="1600" dirty="0"/>
                    </a:p>
                  </a:txBody>
                  <a:tcPr>
                    <a:solidFill>
                      <a:schemeClr val="bg2"/>
                    </a:solidFill>
                  </a:tcPr>
                </a:tc>
                <a:tc>
                  <a:txBody>
                    <a:bodyPr/>
                    <a:lstStyle/>
                    <a:p>
                      <a:pPr algn="r"/>
                      <a:r>
                        <a:rPr lang="en-ZA" sz="1600" dirty="0" smtClean="0"/>
                        <a:t>118 054</a:t>
                      </a:r>
                      <a:endParaRPr lang="en-ZA" sz="1600" dirty="0"/>
                    </a:p>
                  </a:txBody>
                  <a:tcPr>
                    <a:solidFill>
                      <a:schemeClr val="bg2"/>
                    </a:solidFill>
                  </a:tcPr>
                </a:tc>
                <a:tc>
                  <a:txBody>
                    <a:bodyPr/>
                    <a:lstStyle/>
                    <a:p>
                      <a:pPr algn="r"/>
                      <a:r>
                        <a:rPr lang="en-ZA" sz="1600" dirty="0" smtClean="0"/>
                        <a:t>108 067</a:t>
                      </a:r>
                      <a:endParaRPr lang="en-ZA" sz="1600" dirty="0"/>
                    </a:p>
                  </a:txBody>
                  <a:tcPr>
                    <a:solidFill>
                      <a:schemeClr val="bg2"/>
                    </a:solidFill>
                  </a:tcPr>
                </a:tc>
                <a:tc>
                  <a:txBody>
                    <a:bodyPr/>
                    <a:lstStyle/>
                    <a:p>
                      <a:pPr algn="r"/>
                      <a:r>
                        <a:rPr lang="en-ZA" sz="1600" dirty="0" smtClean="0"/>
                        <a:t>9 987</a:t>
                      </a:r>
                      <a:endParaRPr lang="en-ZA" sz="1600" dirty="0"/>
                    </a:p>
                  </a:txBody>
                  <a:tcPr>
                    <a:solidFill>
                      <a:schemeClr val="bg2"/>
                    </a:solidFill>
                  </a:tcPr>
                </a:tc>
                <a:tc>
                  <a:txBody>
                    <a:bodyPr/>
                    <a:lstStyle/>
                    <a:p>
                      <a:pPr algn="ctr"/>
                      <a:r>
                        <a:rPr lang="en-ZA" sz="1600" dirty="0" smtClean="0"/>
                        <a:t>91.5%</a:t>
                      </a:r>
                      <a:endParaRPr lang="en-ZA" sz="1600" dirty="0"/>
                    </a:p>
                  </a:txBody>
                  <a:tcPr>
                    <a:solidFill>
                      <a:schemeClr val="bg2"/>
                    </a:solidFill>
                  </a:tcPr>
                </a:tc>
                <a:extLst>
                  <a:ext uri="{0D108BD9-81ED-4DB2-BD59-A6C34878D82A}">
                    <a16:rowId xmlns:a16="http://schemas.microsoft.com/office/drawing/2014/main" xmlns="" val="10004"/>
                  </a:ext>
                </a:extLst>
              </a:tr>
              <a:tr h="497790">
                <a:tc>
                  <a:txBody>
                    <a:bodyPr/>
                    <a:lstStyle/>
                    <a:p>
                      <a:r>
                        <a:rPr lang="en-US" sz="1600" dirty="0" smtClean="0"/>
                        <a:t>Heritage</a:t>
                      </a:r>
                      <a:r>
                        <a:rPr lang="en-US" sz="1600" baseline="0" dirty="0" smtClean="0"/>
                        <a:t> Promotion &amp;Preservation</a:t>
                      </a:r>
                      <a:endParaRPr lang="en-ZA" sz="1600" dirty="0"/>
                    </a:p>
                  </a:txBody>
                  <a:tcPr>
                    <a:solidFill>
                      <a:schemeClr val="bg2"/>
                    </a:solidFill>
                  </a:tcPr>
                </a:tc>
                <a:tc>
                  <a:txBody>
                    <a:bodyPr/>
                    <a:lstStyle/>
                    <a:p>
                      <a:pPr algn="r"/>
                      <a:r>
                        <a:rPr lang="en-ZA" sz="1600" dirty="0" smtClean="0"/>
                        <a:t>79 722</a:t>
                      </a:r>
                      <a:endParaRPr lang="en-ZA" sz="1600" dirty="0"/>
                    </a:p>
                  </a:txBody>
                  <a:tcPr>
                    <a:solidFill>
                      <a:schemeClr val="bg2"/>
                    </a:solidFill>
                  </a:tcPr>
                </a:tc>
                <a:tc>
                  <a:txBody>
                    <a:bodyPr/>
                    <a:lstStyle/>
                    <a:p>
                      <a:pPr algn="r"/>
                      <a:r>
                        <a:rPr lang="en-ZA" sz="1600" dirty="0" smtClean="0"/>
                        <a:t>46 300</a:t>
                      </a:r>
                      <a:endParaRPr lang="en-ZA" sz="1600" dirty="0"/>
                    </a:p>
                  </a:txBody>
                  <a:tcPr>
                    <a:solidFill>
                      <a:schemeClr val="bg2"/>
                    </a:solidFill>
                  </a:tcPr>
                </a:tc>
                <a:tc>
                  <a:txBody>
                    <a:bodyPr/>
                    <a:lstStyle/>
                    <a:p>
                      <a:pPr algn="r"/>
                      <a:r>
                        <a:rPr lang="en-ZA" sz="1600" dirty="0" smtClean="0"/>
                        <a:t>33 422</a:t>
                      </a:r>
                      <a:endParaRPr lang="en-ZA" sz="1600" dirty="0"/>
                    </a:p>
                  </a:txBody>
                  <a:tcPr>
                    <a:solidFill>
                      <a:schemeClr val="bg2"/>
                    </a:solidFill>
                  </a:tcPr>
                </a:tc>
                <a:tc>
                  <a:txBody>
                    <a:bodyPr/>
                    <a:lstStyle/>
                    <a:p>
                      <a:pPr algn="ctr"/>
                      <a:r>
                        <a:rPr lang="en-ZA" sz="1600" dirty="0" smtClean="0"/>
                        <a:t>58.1%</a:t>
                      </a:r>
                      <a:endParaRPr lang="en-ZA" sz="1600" dirty="0"/>
                    </a:p>
                  </a:txBody>
                  <a:tcPr>
                    <a:solidFill>
                      <a:schemeClr val="bg2"/>
                    </a:solidFill>
                  </a:tcPr>
                </a:tc>
                <a:extLst>
                  <a:ext uri="{0D108BD9-81ED-4DB2-BD59-A6C34878D82A}">
                    <a16:rowId xmlns:a16="http://schemas.microsoft.com/office/drawing/2014/main" xmlns="" val="10005"/>
                  </a:ext>
                </a:extLst>
              </a:tr>
              <a:tr h="497790">
                <a:tc>
                  <a:txBody>
                    <a:bodyPr/>
                    <a:lstStyle/>
                    <a:p>
                      <a:r>
                        <a:rPr lang="en-US" sz="1600" b="1" dirty="0" smtClean="0"/>
                        <a:t>Total</a:t>
                      </a:r>
                      <a:endParaRPr lang="en-ZA" sz="1600" b="1" dirty="0"/>
                    </a:p>
                  </a:txBody>
                  <a:tcPr>
                    <a:solidFill>
                      <a:srgbClr val="B77727"/>
                    </a:solidFill>
                  </a:tcPr>
                </a:tc>
                <a:tc>
                  <a:txBody>
                    <a:bodyPr/>
                    <a:lstStyle/>
                    <a:p>
                      <a:pPr algn="r" rtl="0" fontAlgn="ctr"/>
                      <a:r>
                        <a:rPr lang="en-ZA" sz="1600" b="1" i="0" u="none" strike="noStrike" dirty="0" smtClean="0">
                          <a:solidFill>
                            <a:schemeClr val="tx1"/>
                          </a:solidFill>
                          <a:effectLst/>
                          <a:latin typeface="+mn-lt"/>
                        </a:rPr>
                        <a:t>480 193</a:t>
                      </a:r>
                      <a:endParaRPr lang="en-ZA" sz="1600" b="1" i="0" u="none" strike="noStrike" dirty="0">
                        <a:solidFill>
                          <a:schemeClr val="tx1"/>
                        </a:solidFill>
                        <a:effectLst/>
                        <a:latin typeface="+mn-lt"/>
                      </a:endParaRPr>
                    </a:p>
                  </a:txBody>
                  <a:tcPr marL="6806" marR="61254" marT="6806" marB="0" anchor="ctr">
                    <a:solidFill>
                      <a:srgbClr val="B77727"/>
                    </a:solidFill>
                  </a:tcPr>
                </a:tc>
                <a:tc>
                  <a:txBody>
                    <a:bodyPr/>
                    <a:lstStyle/>
                    <a:p>
                      <a:pPr algn="r" rtl="0" fontAlgn="ctr"/>
                      <a:r>
                        <a:rPr lang="en-ZA" sz="1600" b="1" i="0" u="none" strike="noStrike" dirty="0" smtClean="0">
                          <a:solidFill>
                            <a:schemeClr val="tx1"/>
                          </a:solidFill>
                          <a:effectLst/>
                          <a:latin typeface="+mn-lt"/>
                        </a:rPr>
                        <a:t>424 693</a:t>
                      </a:r>
                      <a:endParaRPr lang="en-ZA" sz="1600" b="1" i="0" u="none" strike="noStrike" dirty="0">
                        <a:solidFill>
                          <a:schemeClr val="tx1"/>
                        </a:solidFill>
                        <a:effectLst/>
                        <a:latin typeface="+mn-lt"/>
                      </a:endParaRPr>
                    </a:p>
                  </a:txBody>
                  <a:tcPr marL="6806" marR="61254" marT="6806" marB="0" anchor="ctr">
                    <a:solidFill>
                      <a:srgbClr val="B77727"/>
                    </a:solidFill>
                  </a:tcPr>
                </a:tc>
                <a:tc>
                  <a:txBody>
                    <a:bodyPr/>
                    <a:lstStyle/>
                    <a:p>
                      <a:pPr algn="r" rtl="0" fontAlgn="ctr"/>
                      <a:r>
                        <a:rPr lang="en-ZA" sz="1600" b="1" i="0" u="none" strike="noStrike" dirty="0" smtClean="0">
                          <a:solidFill>
                            <a:srgbClr val="000000"/>
                          </a:solidFill>
                          <a:effectLst/>
                          <a:latin typeface="+mn-lt"/>
                        </a:rPr>
                        <a:t>55 500</a:t>
                      </a:r>
                      <a:endParaRPr lang="en-ZA" sz="1600" b="1" i="0" u="none" strike="noStrike" dirty="0">
                        <a:solidFill>
                          <a:srgbClr val="000000"/>
                        </a:solidFill>
                        <a:effectLst/>
                        <a:latin typeface="+mn-lt"/>
                      </a:endParaRPr>
                    </a:p>
                  </a:txBody>
                  <a:tcPr marL="6806" marR="61254" marT="6806" marB="0" anchor="ctr">
                    <a:solidFill>
                      <a:srgbClr val="B77727"/>
                    </a:solidFill>
                  </a:tcPr>
                </a:tc>
                <a:tc>
                  <a:txBody>
                    <a:bodyPr/>
                    <a:lstStyle/>
                    <a:p>
                      <a:pPr algn="ctr" rtl="0" fontAlgn="ctr"/>
                      <a:r>
                        <a:rPr lang="en-ZA" sz="1600" b="1" i="0" u="none" strike="noStrike" dirty="0" smtClean="0">
                          <a:solidFill>
                            <a:srgbClr val="000000"/>
                          </a:solidFill>
                          <a:effectLst/>
                          <a:latin typeface="+mn-lt"/>
                        </a:rPr>
                        <a:t>88.4%</a:t>
                      </a:r>
                      <a:endParaRPr lang="en-ZA" sz="1600" b="1" i="0" u="none" strike="noStrike" dirty="0">
                        <a:solidFill>
                          <a:srgbClr val="000000"/>
                        </a:solidFill>
                        <a:effectLst/>
                        <a:latin typeface="+mn-lt"/>
                      </a:endParaRPr>
                    </a:p>
                  </a:txBody>
                  <a:tcPr marL="6806" marR="6806" marT="6806" marB="0" anchor="ctr">
                    <a:solidFill>
                      <a:srgbClr val="B77727"/>
                    </a:solidFill>
                  </a:tcPr>
                </a:tc>
                <a:extLst>
                  <a:ext uri="{0D108BD9-81ED-4DB2-BD59-A6C34878D82A}">
                    <a16:rowId xmlns:a16="http://schemas.microsoft.com/office/drawing/2014/main" xmlns="" val="10006"/>
                  </a:ext>
                </a:extLst>
              </a:tr>
            </a:tbl>
          </a:graphicData>
        </a:graphic>
      </p:graphicFrame>
      <p:sp>
        <p:nvSpPr>
          <p:cNvPr id="7" name="Slide Number Placeholder 1"/>
          <p:cNvSpPr>
            <a:spLocks noGrp="1"/>
          </p:cNvSpPr>
          <p:nvPr>
            <p:ph type="sldNum" sz="quarter" idx="4"/>
          </p:nvPr>
        </p:nvSpPr>
        <p:spPr>
          <a:xfrm>
            <a:off x="8210874" y="6165304"/>
            <a:ext cx="609600" cy="365125"/>
          </a:xfrm>
        </p:spPr>
        <p:txBody>
          <a:bodyPr/>
          <a:lstStyle/>
          <a:p>
            <a:r>
              <a:rPr lang="en-ZA" sz="1400" b="1" dirty="0" smtClean="0">
                <a:solidFill>
                  <a:schemeClr val="tx1"/>
                </a:solidFill>
              </a:rPr>
              <a:t>42</a:t>
            </a:r>
          </a:p>
        </p:txBody>
      </p:sp>
    </p:spTree>
    <p:extLst>
      <p:ext uri="{BB962C8B-B14F-4D97-AF65-F5344CB8AC3E}">
        <p14:creationId xmlns:p14="http://schemas.microsoft.com/office/powerpoint/2010/main" xmlns="" val="32888405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648072"/>
          </a:xfrm>
        </p:spPr>
        <p:txBody>
          <a:bodyPr>
            <a:noAutofit/>
          </a:bodyPr>
          <a:lstStyle/>
          <a:p>
            <a:pPr algn="ctr"/>
            <a:r>
              <a:rPr lang="en-US" sz="2000" dirty="0" smtClean="0">
                <a:solidFill>
                  <a:srgbClr val="B77727"/>
                </a:solidFill>
                <a:latin typeface="+mj-lt"/>
              </a:rPr>
              <a:t>Expenditure Variance Per Economic Classification</a:t>
            </a:r>
            <a:br>
              <a:rPr lang="en-US" sz="2000" dirty="0" smtClean="0">
                <a:solidFill>
                  <a:srgbClr val="B77727"/>
                </a:solidFill>
                <a:latin typeface="+mj-lt"/>
              </a:rPr>
            </a:br>
            <a:r>
              <a:rPr lang="en-US" sz="2000" dirty="0" smtClean="0">
                <a:solidFill>
                  <a:srgbClr val="B77727"/>
                </a:solidFill>
                <a:latin typeface="+mj-lt"/>
              </a:rPr>
              <a:t>Provinces and Municipalities (Library Community Conditional Grant) </a:t>
            </a:r>
            <a:r>
              <a:rPr lang="en-ZA" sz="2000" dirty="0" smtClean="0">
                <a:solidFill>
                  <a:srgbClr val="B77727"/>
                </a:solidFill>
                <a:latin typeface="+mj-lt"/>
              </a:rPr>
              <a:t/>
            </a:r>
            <a:br>
              <a:rPr lang="en-ZA" sz="2000" dirty="0" smtClean="0">
                <a:solidFill>
                  <a:srgbClr val="B77727"/>
                </a:solidFill>
                <a:latin typeface="+mj-lt"/>
              </a:rPr>
            </a:br>
            <a:r>
              <a:rPr lang="en-ZA" sz="2000" dirty="0" smtClean="0">
                <a:solidFill>
                  <a:srgbClr val="B77727"/>
                </a:solidFill>
                <a:latin typeface="+mj-lt"/>
              </a:rPr>
              <a:t/>
            </a:r>
            <a:br>
              <a:rPr lang="en-ZA" sz="2000" dirty="0" smtClean="0">
                <a:solidFill>
                  <a:srgbClr val="B77727"/>
                </a:solidFill>
                <a:latin typeface="+mj-lt"/>
              </a:rPr>
            </a:br>
            <a:endParaRPr lang="en-ZA" sz="2000" dirty="0">
              <a:solidFill>
                <a:srgbClr val="B77727"/>
              </a:solidFill>
              <a:latin typeface="+mj-lt"/>
            </a:endParaRPr>
          </a:p>
        </p:txBody>
      </p:sp>
      <p:sp>
        <p:nvSpPr>
          <p:cNvPr id="3" name="Content Placeholder 2"/>
          <p:cNvSpPr>
            <a:spLocks noGrp="1"/>
          </p:cNvSpPr>
          <p:nvPr>
            <p:ph idx="1"/>
          </p:nvPr>
        </p:nvSpPr>
        <p:spPr>
          <a:xfrm>
            <a:off x="179512" y="836711"/>
            <a:ext cx="8712968" cy="5127759"/>
          </a:xfrm>
        </p:spPr>
        <p:txBody>
          <a:bodyPr>
            <a:noAutofit/>
          </a:bodyPr>
          <a:lstStyle/>
          <a:p>
            <a:pPr>
              <a:defRPr/>
            </a:pPr>
            <a:r>
              <a:rPr lang="en-US" sz="1700" b="0" dirty="0" smtClean="0">
                <a:solidFill>
                  <a:schemeClr val="tx1"/>
                </a:solidFill>
                <a:latin typeface="+mn-lt"/>
              </a:rPr>
              <a:t>An </a:t>
            </a:r>
            <a:r>
              <a:rPr lang="en-US" sz="1700" b="0" dirty="0">
                <a:solidFill>
                  <a:schemeClr val="tx1"/>
                </a:solidFill>
                <a:latin typeface="+mn-lt"/>
              </a:rPr>
              <a:t>amount </a:t>
            </a:r>
            <a:r>
              <a:rPr lang="en-US" sz="1700" b="0" dirty="0" smtClean="0">
                <a:solidFill>
                  <a:schemeClr val="tx1"/>
                </a:solidFill>
                <a:latin typeface="+mn-lt"/>
              </a:rPr>
              <a:t>of R1,5 billion (100%) has been transferred to various Provinces .   The detail of spending per Province is as follows:</a:t>
            </a:r>
            <a:endParaRPr lang="en-ZA" sz="1700" b="0" dirty="0">
              <a:solidFill>
                <a:schemeClr val="tx1"/>
              </a:solidFill>
              <a:latin typeface="+mn-lt"/>
            </a:endParaRPr>
          </a:p>
          <a:p>
            <a:pPr marL="0" indent="0">
              <a:buNone/>
            </a:pPr>
            <a:endParaRPr lang="en-ZA" b="0" dirty="0">
              <a:solidFill>
                <a:srgbClr val="FF0000"/>
              </a:solidFill>
              <a:latin typeface="+mn-lt"/>
            </a:endParaRPr>
          </a:p>
        </p:txBody>
      </p:sp>
      <p:graphicFrame>
        <p:nvGraphicFramePr>
          <p:cNvPr id="5" name="Table 4"/>
          <p:cNvGraphicFramePr>
            <a:graphicFrameLocks noGrp="1"/>
          </p:cNvGraphicFramePr>
          <p:nvPr>
            <p:extLst/>
          </p:nvPr>
        </p:nvGraphicFramePr>
        <p:xfrm>
          <a:off x="395537" y="1628797"/>
          <a:ext cx="8314454" cy="4278955"/>
        </p:xfrm>
        <a:graphic>
          <a:graphicData uri="http://schemas.openxmlformats.org/drawingml/2006/table">
            <a:tbl>
              <a:tblPr firstRow="1" bandRow="1"/>
              <a:tblGrid>
                <a:gridCol w="2016222">
                  <a:extLst>
                    <a:ext uri="{9D8B030D-6E8A-4147-A177-3AD203B41FA5}">
                      <a16:colId xmlns:a16="http://schemas.microsoft.com/office/drawing/2014/main" xmlns="" val="20000"/>
                    </a:ext>
                  </a:extLst>
                </a:gridCol>
                <a:gridCol w="1057835">
                  <a:extLst>
                    <a:ext uri="{9D8B030D-6E8A-4147-A177-3AD203B41FA5}">
                      <a16:colId xmlns:a16="http://schemas.microsoft.com/office/drawing/2014/main" xmlns="" val="20001"/>
                    </a:ext>
                  </a:extLst>
                </a:gridCol>
                <a:gridCol w="1174413">
                  <a:extLst>
                    <a:ext uri="{9D8B030D-6E8A-4147-A177-3AD203B41FA5}">
                      <a16:colId xmlns:a16="http://schemas.microsoft.com/office/drawing/2014/main" xmlns="" val="20002"/>
                    </a:ext>
                  </a:extLst>
                </a:gridCol>
                <a:gridCol w="1080120">
                  <a:extLst>
                    <a:ext uri="{9D8B030D-6E8A-4147-A177-3AD203B41FA5}">
                      <a16:colId xmlns:a16="http://schemas.microsoft.com/office/drawing/2014/main" xmlns="" val="20003"/>
                    </a:ext>
                  </a:extLst>
                </a:gridCol>
                <a:gridCol w="1872209">
                  <a:extLst>
                    <a:ext uri="{9D8B030D-6E8A-4147-A177-3AD203B41FA5}">
                      <a16:colId xmlns:a16="http://schemas.microsoft.com/office/drawing/2014/main" xmlns="" val="20004"/>
                    </a:ext>
                  </a:extLst>
                </a:gridCol>
                <a:gridCol w="1113655">
                  <a:extLst>
                    <a:ext uri="{9D8B030D-6E8A-4147-A177-3AD203B41FA5}">
                      <a16:colId xmlns:a16="http://schemas.microsoft.com/office/drawing/2014/main" xmlns="" val="20005"/>
                    </a:ext>
                  </a:extLst>
                </a:gridCol>
              </a:tblGrid>
              <a:tr h="683012">
                <a:tc>
                  <a:txBody>
                    <a:bodyPr/>
                    <a:lstStyle/>
                    <a:p>
                      <a:pPr algn="l" rtl="0" fontAlgn="ctr"/>
                      <a:r>
                        <a:rPr lang="en-US" sz="1600" b="1" i="0" u="none" strike="noStrike" baseline="0" dirty="0" smtClean="0">
                          <a:solidFill>
                            <a:srgbClr val="FFFFFF"/>
                          </a:solidFill>
                          <a:effectLst/>
                          <a:latin typeface="Calibri" pitchFamily="34" charset="0"/>
                        </a:rPr>
                        <a:t>Name of Province</a:t>
                      </a:r>
                    </a:p>
                    <a:p>
                      <a:pPr algn="l" rtl="0" fontAlgn="ctr"/>
                      <a:r>
                        <a:rPr lang="en-US" sz="1600" b="1" i="0" u="none" strike="noStrike" baseline="0" dirty="0" smtClean="0">
                          <a:solidFill>
                            <a:srgbClr val="FFFFFF"/>
                          </a:solidFill>
                          <a:effectLst/>
                          <a:latin typeface="Calibri" pitchFamily="34" charset="0"/>
                        </a:rPr>
                        <a:t> </a:t>
                      </a:r>
                      <a:endParaRPr lang="en-ZA" sz="1600" b="1" i="0" u="none" strike="noStrike" dirty="0">
                        <a:solidFill>
                          <a:srgbClr val="FFFFFF"/>
                        </a:solidFill>
                        <a:effectLst/>
                        <a:latin typeface="Calibri" pitchFamily="34" charset="0"/>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US" sz="1600" b="1" i="0" u="none" strike="noStrike" dirty="0" smtClean="0">
                          <a:solidFill>
                            <a:srgbClr val="FFFFFF"/>
                          </a:solidFill>
                          <a:effectLst/>
                          <a:latin typeface="Calibri" pitchFamily="34" charset="0"/>
                        </a:rPr>
                        <a:t>Division of Revenue Act</a:t>
                      </a:r>
                      <a:endParaRPr lang="en-ZA" sz="1600" b="1" i="0" u="none" strike="noStrike" dirty="0">
                        <a:solidFill>
                          <a:srgbClr val="FFFFFF"/>
                        </a:solidFill>
                        <a:effectLst/>
                        <a:latin typeface="Calibri" pitchFamily="34" charset="0"/>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US" sz="1600" b="1" i="0" u="none" strike="noStrike" dirty="0" smtClean="0">
                          <a:solidFill>
                            <a:srgbClr val="FFFFFF"/>
                          </a:solidFill>
                          <a:effectLst/>
                          <a:latin typeface="Calibri" pitchFamily="34" charset="0"/>
                        </a:rPr>
                        <a:t>Adjustments</a:t>
                      </a:r>
                      <a:endParaRPr lang="en-ZA" sz="1600" b="1" i="0" u="none" strike="noStrike" dirty="0">
                        <a:solidFill>
                          <a:srgbClr val="FFFFFF"/>
                        </a:solidFill>
                        <a:effectLst/>
                        <a:latin typeface="Calibri" pitchFamily="34" charset="0"/>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US" sz="1600" b="1" i="0" u="none" strike="noStrike" dirty="0" smtClean="0">
                          <a:solidFill>
                            <a:srgbClr val="FFFFFF"/>
                          </a:solidFill>
                          <a:effectLst/>
                          <a:latin typeface="Calibri" pitchFamily="34" charset="0"/>
                        </a:rPr>
                        <a:t>Total available </a:t>
                      </a:r>
                      <a:endParaRPr lang="en-ZA" sz="1600" b="1" i="0" u="none" strike="noStrike" dirty="0">
                        <a:solidFill>
                          <a:srgbClr val="FFFFFF"/>
                        </a:solidFill>
                        <a:effectLst/>
                        <a:latin typeface="Calibri" pitchFamily="34" charset="0"/>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US" sz="1600" b="1" i="0" u="none" strike="noStrike" dirty="0" smtClean="0">
                          <a:solidFill>
                            <a:srgbClr val="FFFFFF"/>
                          </a:solidFill>
                          <a:effectLst/>
                          <a:latin typeface="Calibri" pitchFamily="34" charset="0"/>
                        </a:rPr>
                        <a:t>Actual transfer by National</a:t>
                      </a:r>
                      <a:endParaRPr lang="en-ZA" sz="1600" b="1" i="0" u="none" strike="noStrike" dirty="0">
                        <a:solidFill>
                          <a:srgbClr val="FFFFFF"/>
                        </a:solidFill>
                        <a:effectLst/>
                        <a:latin typeface="Calibri" pitchFamily="34" charset="0"/>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US" sz="1600" b="1" i="0" u="none" strike="noStrike" dirty="0" smtClean="0">
                          <a:solidFill>
                            <a:srgbClr val="FFFFFF"/>
                          </a:solidFill>
                          <a:effectLst/>
                          <a:latin typeface="Calibri" pitchFamily="34" charset="0"/>
                        </a:rPr>
                        <a:t>%</a:t>
                      </a:r>
                      <a:r>
                        <a:rPr lang="en-US" sz="1600" b="1" i="0" u="none" strike="noStrike" baseline="0" dirty="0" smtClean="0">
                          <a:solidFill>
                            <a:srgbClr val="FFFFFF"/>
                          </a:solidFill>
                          <a:effectLst/>
                          <a:latin typeface="Calibri" pitchFamily="34" charset="0"/>
                        </a:rPr>
                        <a:t> Transferred by National</a:t>
                      </a:r>
                      <a:endParaRPr lang="en-ZA" sz="1600" b="1" i="0" u="none" strike="noStrike" dirty="0">
                        <a:solidFill>
                          <a:srgbClr val="FFFFFF"/>
                        </a:solidFill>
                        <a:effectLst/>
                        <a:latin typeface="Calibri" pitchFamily="34" charset="0"/>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extLst>
                  <a:ext uri="{0D108BD9-81ED-4DB2-BD59-A6C34878D82A}">
                    <a16:rowId xmlns:a16="http://schemas.microsoft.com/office/drawing/2014/main" xmlns="" val="10000"/>
                  </a:ext>
                </a:extLst>
              </a:tr>
              <a:tr h="231868">
                <a:tc>
                  <a:txBody>
                    <a:bodyPr/>
                    <a:lstStyle/>
                    <a:p>
                      <a:pPr algn="l" fontAlgn="t"/>
                      <a:r>
                        <a:rPr lang="en-ZA" sz="1600" b="0" i="0" u="none" strike="noStrike" dirty="0">
                          <a:solidFill>
                            <a:srgbClr val="FF0000"/>
                          </a:solidFill>
                          <a:effectLst/>
                          <a:latin typeface="Calibri (Body)"/>
                        </a:rPr>
                        <a:t> </a:t>
                      </a: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US" sz="1600" b="1" i="0" u="none" strike="noStrike" dirty="0" smtClean="0">
                          <a:solidFill>
                            <a:srgbClr val="000000"/>
                          </a:solidFill>
                          <a:effectLst/>
                          <a:latin typeface="Calibri (Body)"/>
                        </a:rPr>
                        <a:t>R’000</a:t>
                      </a:r>
                      <a:endParaRPr lang="en-ZA" sz="1600" b="1" i="0" u="none" strike="noStrike" dirty="0">
                        <a:solidFill>
                          <a:srgbClr val="000000"/>
                        </a:solidFill>
                        <a:effectLst/>
                        <a:latin typeface="Calibri (Body)"/>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sz="1600" b="1" i="0" u="none" strike="noStrike" dirty="0" smtClean="0">
                          <a:solidFill>
                            <a:srgbClr val="000000"/>
                          </a:solidFill>
                          <a:effectLst/>
                          <a:latin typeface="Calibri (Body)"/>
                        </a:rPr>
                        <a:t>R’000</a:t>
                      </a:r>
                      <a:endParaRPr lang="en-ZA" sz="1600" b="1" i="0" u="none" strike="noStrike" dirty="0" smtClean="0">
                        <a:solidFill>
                          <a:srgbClr val="000000"/>
                        </a:solidFill>
                        <a:effectLst/>
                        <a:latin typeface="Calibri (Body)"/>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US" sz="1600" b="1" i="0" u="none" strike="noStrike" dirty="0" smtClean="0">
                          <a:solidFill>
                            <a:srgbClr val="000000"/>
                          </a:solidFill>
                          <a:effectLst/>
                          <a:latin typeface="Calibri (Body)"/>
                        </a:rPr>
                        <a:t>R’000</a:t>
                      </a:r>
                      <a:endParaRPr lang="en-ZA" sz="1600" b="1" i="0" u="none" strike="noStrike" dirty="0">
                        <a:solidFill>
                          <a:srgbClr val="000000"/>
                        </a:solidFill>
                        <a:effectLst/>
                        <a:latin typeface="Calibri (Body)"/>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US" sz="1600" b="1" i="0" u="none" strike="noStrike" dirty="0" smtClean="0">
                          <a:solidFill>
                            <a:srgbClr val="000000"/>
                          </a:solidFill>
                          <a:effectLst/>
                          <a:latin typeface="Calibri (Body)"/>
                        </a:rPr>
                        <a:t>R’000</a:t>
                      </a:r>
                      <a:endParaRPr lang="en-ZA" sz="1600" b="1" i="0" u="none" strike="noStrike" dirty="0">
                        <a:solidFill>
                          <a:srgbClr val="000000"/>
                        </a:solidFill>
                        <a:effectLst/>
                        <a:latin typeface="Calibri (Body)"/>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ctr" rtl="0" fontAlgn="ctr"/>
                      <a:endParaRPr lang="en-ZA" sz="1600" b="1" i="0" u="none" strike="noStrike" dirty="0">
                        <a:solidFill>
                          <a:srgbClr val="000000"/>
                        </a:solidFill>
                        <a:effectLst/>
                        <a:latin typeface="Calibri (Body)"/>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215828">
                <a:tc>
                  <a:txBody>
                    <a:bodyPr/>
                    <a:lstStyle/>
                    <a:p>
                      <a:pPr algn="l" rtl="0" fontAlgn="ctr"/>
                      <a:r>
                        <a:rPr lang="en-US" sz="1400" b="0" i="0" u="none" strike="noStrike" dirty="0" smtClean="0">
                          <a:solidFill>
                            <a:schemeClr val="tx1"/>
                          </a:solidFill>
                          <a:effectLst/>
                          <a:latin typeface="Calibri (Body)"/>
                        </a:rPr>
                        <a:t>Eastern Cape</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169 824</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169 824</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169 824</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ctr" rtl="0" fontAlgn="ctr"/>
                      <a:r>
                        <a:rPr lang="en-ZA" sz="1400" b="0" i="0" u="none" strike="noStrike" dirty="0" smtClean="0">
                          <a:solidFill>
                            <a:schemeClr val="tx1"/>
                          </a:solidFill>
                          <a:effectLst/>
                          <a:latin typeface="Calibri (Body)"/>
                        </a:rPr>
                        <a:t>100.0%</a:t>
                      </a:r>
                      <a:endParaRPr lang="en-ZA" sz="1400" b="0" i="0" u="none" strike="noStrike" dirty="0">
                        <a:solidFill>
                          <a:schemeClr val="tx1"/>
                        </a:solidFill>
                        <a:effectLst/>
                        <a:latin typeface="Calibri (Body)"/>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215828">
                <a:tc>
                  <a:txBody>
                    <a:bodyPr/>
                    <a:lstStyle/>
                    <a:p>
                      <a:pPr algn="l" rtl="0" fontAlgn="ctr"/>
                      <a:r>
                        <a:rPr lang="en-US" sz="1400" b="0" i="0" u="none" strike="noStrike" dirty="0" smtClean="0">
                          <a:solidFill>
                            <a:schemeClr val="tx1"/>
                          </a:solidFill>
                          <a:effectLst/>
                          <a:latin typeface="Calibri (Body)"/>
                        </a:rPr>
                        <a:t>Free State</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168 691</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168 691</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168 691</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ctr" rtl="0" fontAlgn="ctr"/>
                      <a:r>
                        <a:rPr lang="en-ZA" sz="1400" b="0" i="0" u="none" strike="noStrike" dirty="0" smtClean="0">
                          <a:solidFill>
                            <a:schemeClr val="tx1"/>
                          </a:solidFill>
                          <a:effectLst/>
                          <a:latin typeface="Calibri (Body)"/>
                        </a:rPr>
                        <a:t>100.0%</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215828">
                <a:tc>
                  <a:txBody>
                    <a:bodyPr/>
                    <a:lstStyle/>
                    <a:p>
                      <a:pPr algn="l" rtl="0" fontAlgn="ctr"/>
                      <a:r>
                        <a:rPr lang="en-US" sz="1400" b="0" i="0" u="none" strike="noStrike" dirty="0" smtClean="0">
                          <a:solidFill>
                            <a:schemeClr val="tx1"/>
                          </a:solidFill>
                          <a:effectLst/>
                          <a:latin typeface="Calibri (Body)"/>
                        </a:rPr>
                        <a:t>Gauteng</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167 784</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167 784</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167 784</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ctr" rtl="0" fontAlgn="ctr"/>
                      <a:r>
                        <a:rPr lang="en-ZA" sz="1400" b="0" i="0" u="none" strike="noStrike" dirty="0" smtClean="0">
                          <a:solidFill>
                            <a:schemeClr val="tx1"/>
                          </a:solidFill>
                          <a:effectLst/>
                          <a:latin typeface="Calibri (Body)"/>
                        </a:rPr>
                        <a:t>100.0%</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215828">
                <a:tc>
                  <a:txBody>
                    <a:bodyPr/>
                    <a:lstStyle/>
                    <a:p>
                      <a:pPr algn="l" rtl="0" fontAlgn="ctr"/>
                      <a:r>
                        <a:rPr lang="en-US" sz="1400" b="0" i="0" u="none" strike="noStrike" dirty="0" smtClean="0">
                          <a:solidFill>
                            <a:schemeClr val="tx1"/>
                          </a:solidFill>
                          <a:effectLst/>
                          <a:latin typeface="Calibri (Body)"/>
                        </a:rPr>
                        <a:t>KwaZulu-Natal</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184 417</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smtClean="0">
                          <a:solidFill>
                            <a:schemeClr val="tx1"/>
                          </a:solidFill>
                          <a:effectLst/>
                          <a:latin typeface="Calibri (Body)"/>
                        </a:rPr>
                        <a:t>-</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184 417</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184 417</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ctr" rtl="0" fontAlgn="ctr"/>
                      <a:r>
                        <a:rPr lang="en-ZA" sz="1400" b="0" i="0" u="none" strike="noStrike" dirty="0" smtClean="0">
                          <a:solidFill>
                            <a:schemeClr val="tx1"/>
                          </a:solidFill>
                          <a:effectLst/>
                          <a:latin typeface="Calibri (Body)"/>
                        </a:rPr>
                        <a:t>100.0%</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215828">
                <a:tc>
                  <a:txBody>
                    <a:bodyPr/>
                    <a:lstStyle/>
                    <a:p>
                      <a:pPr algn="l" rtl="0" fontAlgn="ctr"/>
                      <a:r>
                        <a:rPr lang="en-US" sz="1400" b="0" i="0" u="none" strike="noStrike" dirty="0" smtClean="0">
                          <a:solidFill>
                            <a:schemeClr val="tx1"/>
                          </a:solidFill>
                          <a:effectLst/>
                          <a:latin typeface="Calibri (Body)"/>
                        </a:rPr>
                        <a:t>Limpopo</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144 314</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144 314</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144 314</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ctr" rtl="0" fontAlgn="ctr"/>
                      <a:r>
                        <a:rPr lang="en-ZA" sz="1400" b="0" i="0" u="none" strike="noStrike" dirty="0" smtClean="0">
                          <a:solidFill>
                            <a:schemeClr val="tx1"/>
                          </a:solidFill>
                          <a:effectLst/>
                          <a:latin typeface="Calibri (Body)"/>
                        </a:rPr>
                        <a:t>100.0%</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r h="215828">
                <a:tc>
                  <a:txBody>
                    <a:bodyPr/>
                    <a:lstStyle/>
                    <a:p>
                      <a:pPr algn="l" rtl="0" fontAlgn="ctr"/>
                      <a:r>
                        <a:rPr lang="en-US" sz="1400" b="0" i="0" u="none" strike="noStrike" dirty="0" smtClean="0">
                          <a:solidFill>
                            <a:schemeClr val="tx1"/>
                          </a:solidFill>
                          <a:effectLst/>
                          <a:latin typeface="Calibri (Body)"/>
                        </a:rPr>
                        <a:t>Mpumalanga</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166 389</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166 389</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166 389</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ctr" rtl="0" fontAlgn="ctr"/>
                      <a:r>
                        <a:rPr lang="en-ZA" sz="1400" b="0" i="0" u="none" strike="noStrike" dirty="0" smtClean="0">
                          <a:solidFill>
                            <a:schemeClr val="tx1"/>
                          </a:solidFill>
                          <a:effectLst/>
                          <a:latin typeface="Calibri (Body)"/>
                        </a:rPr>
                        <a:t>100.0%</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extLst>
                  <a:ext uri="{0D108BD9-81ED-4DB2-BD59-A6C34878D82A}">
                    <a16:rowId xmlns:a16="http://schemas.microsoft.com/office/drawing/2014/main" xmlns="" val="10007"/>
                  </a:ext>
                </a:extLst>
              </a:tr>
              <a:tr h="215828">
                <a:tc>
                  <a:txBody>
                    <a:bodyPr/>
                    <a:lstStyle/>
                    <a:p>
                      <a:pPr algn="l" rtl="0" fontAlgn="ctr"/>
                      <a:r>
                        <a:rPr lang="en-US" sz="1400" b="0" i="0" u="none" strike="noStrike" dirty="0" smtClean="0">
                          <a:solidFill>
                            <a:schemeClr val="tx1"/>
                          </a:solidFill>
                          <a:effectLst/>
                          <a:latin typeface="Calibri (Body)"/>
                        </a:rPr>
                        <a:t>Northern Cape</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168 750</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smtClean="0">
                          <a:solidFill>
                            <a:schemeClr val="tx1"/>
                          </a:solidFill>
                          <a:effectLst/>
                          <a:latin typeface="Calibri (Body)"/>
                        </a:rPr>
                        <a:t>-</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168 750</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168 750</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ctr" rtl="0" fontAlgn="ctr"/>
                      <a:r>
                        <a:rPr lang="en-ZA" sz="1400" b="0" i="0" u="none" strike="noStrike" dirty="0" smtClean="0">
                          <a:solidFill>
                            <a:schemeClr val="tx1"/>
                          </a:solidFill>
                          <a:effectLst/>
                          <a:latin typeface="Calibri (Body)"/>
                        </a:rPr>
                        <a:t>100.0%</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extLst>
                  <a:ext uri="{0D108BD9-81ED-4DB2-BD59-A6C34878D82A}">
                    <a16:rowId xmlns:a16="http://schemas.microsoft.com/office/drawing/2014/main" xmlns="" val="10008"/>
                  </a:ext>
                </a:extLst>
              </a:tr>
              <a:tr h="215828">
                <a:tc>
                  <a:txBody>
                    <a:bodyPr/>
                    <a:lstStyle/>
                    <a:p>
                      <a:pPr algn="l" rtl="0" fontAlgn="ctr"/>
                      <a:r>
                        <a:rPr lang="en-US" sz="1400" b="0" i="0" u="none" strike="noStrike" dirty="0" smtClean="0">
                          <a:solidFill>
                            <a:schemeClr val="tx1"/>
                          </a:solidFill>
                          <a:effectLst/>
                          <a:latin typeface="Calibri (Body)"/>
                        </a:rPr>
                        <a:t>North West</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144 267</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144 267</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144 267</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ctr" rtl="0" fontAlgn="ctr"/>
                      <a:r>
                        <a:rPr lang="en-ZA" sz="1400" b="0" i="0" u="none" strike="noStrike" dirty="0" smtClean="0">
                          <a:solidFill>
                            <a:schemeClr val="tx1"/>
                          </a:solidFill>
                          <a:effectLst/>
                          <a:latin typeface="Calibri (Body)"/>
                        </a:rPr>
                        <a:t>100.0%</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extLst>
                  <a:ext uri="{0D108BD9-81ED-4DB2-BD59-A6C34878D82A}">
                    <a16:rowId xmlns:a16="http://schemas.microsoft.com/office/drawing/2014/main" xmlns="" val="10009"/>
                  </a:ext>
                </a:extLst>
              </a:tr>
              <a:tr h="215828">
                <a:tc>
                  <a:txBody>
                    <a:bodyPr/>
                    <a:lstStyle/>
                    <a:p>
                      <a:pPr algn="l" rtl="0" fontAlgn="ctr"/>
                      <a:r>
                        <a:rPr lang="en-US" sz="1400" b="0" i="0" u="none" strike="noStrike" dirty="0" smtClean="0">
                          <a:solidFill>
                            <a:schemeClr val="tx1"/>
                          </a:solidFill>
                          <a:effectLst/>
                          <a:latin typeface="Calibri (Body)"/>
                        </a:rPr>
                        <a:t>Western Cape</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186 763</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186 763</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186 763</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ctr" rtl="0" fontAlgn="ctr"/>
                      <a:r>
                        <a:rPr lang="en-ZA" sz="1400" b="0" i="0" u="none" strike="noStrike" dirty="0" smtClean="0">
                          <a:solidFill>
                            <a:schemeClr val="tx1"/>
                          </a:solidFill>
                          <a:effectLst/>
                          <a:latin typeface="Calibri (Body)"/>
                        </a:rPr>
                        <a:t>100.0%</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extLst>
                  <a:ext uri="{0D108BD9-81ED-4DB2-BD59-A6C34878D82A}">
                    <a16:rowId xmlns:a16="http://schemas.microsoft.com/office/drawing/2014/main" xmlns="" val="10010"/>
                  </a:ext>
                </a:extLst>
              </a:tr>
              <a:tr h="215828">
                <a:tc>
                  <a:txBody>
                    <a:bodyPr/>
                    <a:lstStyle/>
                    <a:p>
                      <a:pPr algn="l" rtl="0" fontAlgn="ctr"/>
                      <a:r>
                        <a:rPr lang="en-US" sz="1600" b="1" i="0" u="none" strike="noStrike" baseline="0" dirty="0" smtClean="0">
                          <a:solidFill>
                            <a:srgbClr val="000000"/>
                          </a:solidFill>
                          <a:effectLst/>
                          <a:latin typeface="Calibri (Body)"/>
                        </a:rPr>
                        <a:t>Total</a:t>
                      </a:r>
                      <a:endParaRPr lang="en-ZA" sz="1600" b="1"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lumMod val="90000"/>
                      </a:schemeClr>
                    </a:solidFill>
                  </a:tcPr>
                </a:tc>
                <a:tc>
                  <a:txBody>
                    <a:bodyPr/>
                    <a:lstStyle/>
                    <a:p>
                      <a:pPr algn="r" rtl="0" fontAlgn="ctr"/>
                      <a:r>
                        <a:rPr lang="en-ZA" sz="1600" b="1" i="0" u="none" strike="noStrike" dirty="0" smtClean="0">
                          <a:solidFill>
                            <a:schemeClr val="tx1"/>
                          </a:solidFill>
                          <a:effectLst/>
                          <a:latin typeface="Calibri (Body)"/>
                        </a:rPr>
                        <a:t>1 501 199</a:t>
                      </a:r>
                      <a:endParaRPr lang="en-ZA" sz="1600" b="1"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lumMod val="90000"/>
                      </a:schemeClr>
                    </a:solidFill>
                  </a:tcPr>
                </a:tc>
                <a:tc>
                  <a:txBody>
                    <a:bodyPr/>
                    <a:lstStyle/>
                    <a:p>
                      <a:pPr algn="r" rtl="0" fontAlgn="ctr"/>
                      <a:r>
                        <a:rPr lang="en-ZA" sz="1600" b="1" i="0" u="none" strike="noStrike" dirty="0" smtClean="0">
                          <a:solidFill>
                            <a:schemeClr val="tx1"/>
                          </a:solidFill>
                          <a:effectLst/>
                          <a:latin typeface="Calibri (Body)"/>
                        </a:rPr>
                        <a:t>-</a:t>
                      </a:r>
                      <a:endParaRPr lang="en-ZA" sz="1600" b="1"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lumMod val="90000"/>
                      </a:schemeClr>
                    </a:solidFill>
                  </a:tcPr>
                </a:tc>
                <a:tc>
                  <a:txBody>
                    <a:bodyPr/>
                    <a:lstStyle/>
                    <a:p>
                      <a:pPr algn="r" rtl="0" fontAlgn="ctr"/>
                      <a:r>
                        <a:rPr lang="en-ZA" sz="1600" b="1" i="0" u="none" strike="noStrike" dirty="0" smtClean="0">
                          <a:solidFill>
                            <a:schemeClr val="tx1"/>
                          </a:solidFill>
                          <a:effectLst/>
                          <a:latin typeface="Calibri (Body)"/>
                        </a:rPr>
                        <a:t>1 501 199</a:t>
                      </a:r>
                      <a:endParaRPr lang="en-ZA" sz="1600" b="1"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lumMod val="90000"/>
                      </a:schemeClr>
                    </a:solidFill>
                  </a:tcPr>
                </a:tc>
                <a:tc>
                  <a:txBody>
                    <a:bodyPr/>
                    <a:lstStyle/>
                    <a:p>
                      <a:pPr algn="r" rtl="0" fontAlgn="ctr"/>
                      <a:r>
                        <a:rPr lang="en-ZA" sz="1600" b="1" i="0" u="none" strike="noStrike" dirty="0" smtClean="0">
                          <a:solidFill>
                            <a:schemeClr val="tx1"/>
                          </a:solidFill>
                          <a:effectLst/>
                          <a:latin typeface="Calibri (Body)"/>
                        </a:rPr>
                        <a:t>1 501 199</a:t>
                      </a:r>
                      <a:endParaRPr lang="en-ZA" sz="1600" b="1"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lumMod val="90000"/>
                      </a:schemeClr>
                    </a:solidFill>
                  </a:tcPr>
                </a:tc>
                <a:tc>
                  <a:txBody>
                    <a:bodyPr/>
                    <a:lstStyle/>
                    <a:p>
                      <a:pPr algn="ctr" rtl="0" fontAlgn="ctr"/>
                      <a:r>
                        <a:rPr lang="en-ZA" sz="1600" b="1" i="0" u="none" strike="noStrike" dirty="0" smtClean="0">
                          <a:solidFill>
                            <a:schemeClr val="tx1"/>
                          </a:solidFill>
                          <a:effectLst/>
                          <a:latin typeface="Calibri (Body)"/>
                        </a:rPr>
                        <a:t>100.0%</a:t>
                      </a:r>
                      <a:endParaRPr lang="en-ZA" sz="1600" b="1"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11"/>
                  </a:ext>
                </a:extLst>
              </a:tr>
              <a:tr h="631257">
                <a:tc>
                  <a:txBody>
                    <a:bodyPr/>
                    <a:lstStyle/>
                    <a:p>
                      <a:pPr algn="l" rtl="0" fontAlgn="ctr"/>
                      <a:r>
                        <a:rPr lang="en-US" sz="1400" b="0" i="0" u="none" strike="noStrike" baseline="0" dirty="0" smtClean="0">
                          <a:solidFill>
                            <a:schemeClr val="tx1"/>
                          </a:solidFill>
                          <a:effectLst/>
                          <a:latin typeface="Calibri (Body)"/>
                        </a:rPr>
                        <a:t>Municipal Agencies &amp; Funds (Vehicle license registration)</a:t>
                      </a:r>
                      <a:r>
                        <a:rPr lang="en-US" sz="1400" b="0" i="0" u="none" strike="noStrike" dirty="0" smtClean="0">
                          <a:solidFill>
                            <a:schemeClr val="tx1"/>
                          </a:solidFill>
                          <a:effectLst/>
                          <a:latin typeface="Calibri (Body)"/>
                        </a:rPr>
                        <a:t> </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0" i="0" u="none" strike="noStrike" dirty="0" smtClean="0">
                          <a:solidFill>
                            <a:schemeClr val="tx1"/>
                          </a:solidFill>
                          <a:effectLst/>
                          <a:latin typeface="Calibri (Body)"/>
                        </a:rPr>
                        <a:t>-</a:t>
                      </a:r>
                      <a:endParaRPr lang="en-ZA" sz="14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1" i="0" u="none" strike="noStrike" dirty="0" smtClean="0">
                          <a:solidFill>
                            <a:schemeClr val="tx1"/>
                          </a:solidFill>
                          <a:effectLst/>
                          <a:latin typeface="Calibri (Body)"/>
                        </a:rPr>
                        <a:t>-</a:t>
                      </a:r>
                      <a:endParaRPr lang="en-ZA" sz="1400" b="1"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1" i="0" u="none" strike="noStrike" dirty="0" smtClean="0">
                          <a:solidFill>
                            <a:schemeClr val="tx1"/>
                          </a:solidFill>
                          <a:effectLst/>
                          <a:latin typeface="Calibri (Body)"/>
                        </a:rPr>
                        <a:t>4</a:t>
                      </a:r>
                      <a:endParaRPr lang="en-ZA" sz="1400" b="1"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r>
                        <a:rPr lang="en-ZA" sz="1400" b="1" i="0" u="none" strike="noStrike" dirty="0" smtClean="0">
                          <a:solidFill>
                            <a:schemeClr val="tx1"/>
                          </a:solidFill>
                          <a:effectLst/>
                          <a:latin typeface="Calibri (Body)"/>
                        </a:rPr>
                        <a:t>4</a:t>
                      </a:r>
                      <a:endParaRPr lang="en-ZA" sz="1400" b="1"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tc>
                  <a:txBody>
                    <a:bodyPr/>
                    <a:lstStyle/>
                    <a:p>
                      <a:pPr algn="r" rtl="0" fontAlgn="ctr"/>
                      <a:endParaRPr lang="en-ZA" sz="1400" b="1" i="0" u="none" strike="noStrike" dirty="0">
                        <a:solidFill>
                          <a:schemeClr val="tx1"/>
                        </a:solidFill>
                        <a:effectLst/>
                        <a:latin typeface="Calibri (Body)"/>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solidFill>
                  </a:tcPr>
                </a:tc>
                <a:extLst>
                  <a:ext uri="{0D108BD9-81ED-4DB2-BD59-A6C34878D82A}">
                    <a16:rowId xmlns:a16="http://schemas.microsoft.com/office/drawing/2014/main" xmlns="" val="10012"/>
                  </a:ext>
                </a:extLst>
              </a:tr>
              <a:tr h="381048">
                <a:tc>
                  <a:txBody>
                    <a:bodyPr/>
                    <a:lstStyle/>
                    <a:p>
                      <a:pPr algn="l" rtl="0" fontAlgn="ctr"/>
                      <a:r>
                        <a:rPr lang="en-ZA" sz="1600" b="1" i="0" u="none" strike="noStrike" dirty="0" smtClean="0">
                          <a:solidFill>
                            <a:schemeClr val="tx1"/>
                          </a:solidFill>
                          <a:effectLst/>
                          <a:latin typeface="Calibri (Body)"/>
                        </a:rPr>
                        <a:t>Grand Total</a:t>
                      </a:r>
                      <a:endParaRPr lang="en-ZA" sz="1600" b="1"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77727"/>
                    </a:solidFill>
                  </a:tcPr>
                </a:tc>
                <a:tc>
                  <a:txBody>
                    <a:bodyPr/>
                    <a:lstStyle/>
                    <a:p>
                      <a:pPr algn="r" rtl="0" fontAlgn="ctr"/>
                      <a:r>
                        <a:rPr lang="en-ZA" sz="1600" b="1" i="0" u="none" strike="noStrike" dirty="0" smtClean="0">
                          <a:solidFill>
                            <a:schemeClr val="tx1"/>
                          </a:solidFill>
                          <a:effectLst/>
                          <a:latin typeface="Calibri (Body)"/>
                        </a:rPr>
                        <a:t>1 501 199</a:t>
                      </a:r>
                      <a:endParaRPr lang="en-ZA" sz="1600" b="1"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77727"/>
                    </a:solidFill>
                  </a:tcPr>
                </a:tc>
                <a:tc>
                  <a:txBody>
                    <a:bodyPr/>
                    <a:lstStyle/>
                    <a:p>
                      <a:pPr algn="r" rtl="0" fontAlgn="ctr"/>
                      <a:r>
                        <a:rPr lang="en-ZA" sz="1600" b="1" i="0" u="none" strike="noStrike" dirty="0" smtClean="0">
                          <a:solidFill>
                            <a:schemeClr val="tx1"/>
                          </a:solidFill>
                          <a:effectLst/>
                          <a:latin typeface="Calibri (Body)"/>
                        </a:rPr>
                        <a:t>-</a:t>
                      </a:r>
                      <a:endParaRPr lang="en-ZA" sz="1600" b="1"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77727"/>
                    </a:solidFill>
                  </a:tcPr>
                </a:tc>
                <a:tc>
                  <a:txBody>
                    <a:bodyPr/>
                    <a:lstStyle/>
                    <a:p>
                      <a:pPr algn="r" rtl="0" fontAlgn="ctr"/>
                      <a:r>
                        <a:rPr lang="en-ZA" sz="1600" b="1" i="0" u="none" strike="noStrike" dirty="0" smtClean="0">
                          <a:solidFill>
                            <a:schemeClr val="tx1"/>
                          </a:solidFill>
                          <a:effectLst/>
                          <a:latin typeface="Calibri (Body)"/>
                        </a:rPr>
                        <a:t>1 501 203</a:t>
                      </a:r>
                      <a:endParaRPr lang="en-ZA" sz="1600" b="1"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77727"/>
                    </a:solidFill>
                  </a:tcPr>
                </a:tc>
                <a:tc>
                  <a:txBody>
                    <a:bodyPr/>
                    <a:lstStyle/>
                    <a:p>
                      <a:pPr algn="r" rtl="0" fontAlgn="ctr"/>
                      <a:r>
                        <a:rPr lang="en-ZA" sz="1600" b="1" i="0" u="none" strike="noStrike" dirty="0" smtClean="0">
                          <a:solidFill>
                            <a:schemeClr val="tx1"/>
                          </a:solidFill>
                          <a:effectLst/>
                          <a:latin typeface="Calibri (Body)"/>
                        </a:rPr>
                        <a:t>1 501 203</a:t>
                      </a:r>
                      <a:endParaRPr lang="en-ZA" sz="1600" b="1"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ZA" sz="1600" b="1" i="0" u="none" strike="noStrike" dirty="0" smtClean="0">
                          <a:solidFill>
                            <a:schemeClr val="tx1"/>
                          </a:solidFill>
                          <a:effectLst/>
                          <a:latin typeface="Calibri (Body)"/>
                        </a:rPr>
                        <a:t>100.0%</a:t>
                      </a:r>
                      <a:endParaRPr lang="en-ZA" sz="1600" b="1" i="0" u="none" strike="noStrike" dirty="0">
                        <a:solidFill>
                          <a:schemeClr val="tx1"/>
                        </a:solidFill>
                        <a:effectLst/>
                        <a:latin typeface="Calibri (Body)"/>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77727"/>
                    </a:solidFill>
                  </a:tcPr>
                </a:tc>
                <a:extLst>
                  <a:ext uri="{0D108BD9-81ED-4DB2-BD59-A6C34878D82A}">
                    <a16:rowId xmlns:a16="http://schemas.microsoft.com/office/drawing/2014/main" xmlns="" val="10013"/>
                  </a:ext>
                </a:extLst>
              </a:tr>
            </a:tbl>
          </a:graphicData>
        </a:graphic>
      </p:graphicFrame>
      <p:sp>
        <p:nvSpPr>
          <p:cNvPr id="6" name="Slide Number Placeholder 1"/>
          <p:cNvSpPr>
            <a:spLocks noGrp="1"/>
          </p:cNvSpPr>
          <p:nvPr>
            <p:ph type="sldNum" sz="quarter" idx="4"/>
          </p:nvPr>
        </p:nvSpPr>
        <p:spPr>
          <a:xfrm>
            <a:off x="8242766" y="6036477"/>
            <a:ext cx="609600" cy="365125"/>
          </a:xfrm>
        </p:spPr>
        <p:txBody>
          <a:bodyPr/>
          <a:lstStyle/>
          <a:p>
            <a:r>
              <a:rPr lang="en-ZA" sz="1400" b="1" dirty="0" smtClean="0">
                <a:solidFill>
                  <a:schemeClr val="tx1"/>
                </a:solidFill>
              </a:rPr>
              <a:t>43</a:t>
            </a:r>
          </a:p>
        </p:txBody>
      </p:sp>
    </p:spTree>
    <p:extLst>
      <p:ext uri="{BB962C8B-B14F-4D97-AF65-F5344CB8AC3E}">
        <p14:creationId xmlns:p14="http://schemas.microsoft.com/office/powerpoint/2010/main" xmlns="" val="375237645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xmlns="" val="3302218899"/>
              </p:ext>
            </p:extLst>
          </p:nvPr>
        </p:nvGraphicFramePr>
        <p:xfrm>
          <a:off x="107503" y="716644"/>
          <a:ext cx="8928993" cy="5425128"/>
        </p:xfrm>
        <a:graphic>
          <a:graphicData uri="http://schemas.openxmlformats.org/drawingml/2006/table">
            <a:tbl>
              <a:tblPr firstRow="1" bandRow="1">
                <a:tableStyleId>{5C22544A-7EE6-4342-B048-85BDC9FD1C3A}</a:tableStyleId>
              </a:tblPr>
              <a:tblGrid>
                <a:gridCol w="4054475">
                  <a:extLst>
                    <a:ext uri="{9D8B030D-6E8A-4147-A177-3AD203B41FA5}">
                      <a16:colId xmlns:a16="http://schemas.microsoft.com/office/drawing/2014/main" xmlns="" val="20000"/>
                    </a:ext>
                  </a:extLst>
                </a:gridCol>
                <a:gridCol w="1550983">
                  <a:extLst>
                    <a:ext uri="{9D8B030D-6E8A-4147-A177-3AD203B41FA5}">
                      <a16:colId xmlns:a16="http://schemas.microsoft.com/office/drawing/2014/main" xmlns="" val="20001"/>
                    </a:ext>
                  </a:extLst>
                </a:gridCol>
                <a:gridCol w="1550983">
                  <a:extLst>
                    <a:ext uri="{9D8B030D-6E8A-4147-A177-3AD203B41FA5}">
                      <a16:colId xmlns:a16="http://schemas.microsoft.com/office/drawing/2014/main" xmlns="" val="20002"/>
                    </a:ext>
                  </a:extLst>
                </a:gridCol>
                <a:gridCol w="1772552">
                  <a:extLst>
                    <a:ext uri="{9D8B030D-6E8A-4147-A177-3AD203B41FA5}">
                      <a16:colId xmlns:a16="http://schemas.microsoft.com/office/drawing/2014/main" xmlns="" val="20003"/>
                    </a:ext>
                  </a:extLst>
                </a:gridCol>
              </a:tblGrid>
              <a:tr h="1445208">
                <a:tc gridSpan="4">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500" b="0" dirty="0" smtClean="0">
                          <a:solidFill>
                            <a:schemeClr val="tx1"/>
                          </a:solidFill>
                        </a:rPr>
                        <a:t>The variance of R9.5</a:t>
                      </a:r>
                      <a:r>
                        <a:rPr lang="en-US" sz="1500" b="0" baseline="0" dirty="0" smtClean="0">
                          <a:solidFill>
                            <a:schemeClr val="tx1"/>
                          </a:solidFill>
                        </a:rPr>
                        <a:t> million under-expenditure is mainly due to: </a:t>
                      </a:r>
                      <a:r>
                        <a:rPr lang="en-US" sz="1500" b="1" baseline="0" dirty="0" smtClean="0">
                          <a:solidFill>
                            <a:schemeClr val="tx1"/>
                          </a:solidFill>
                        </a:rPr>
                        <a:t>(</a:t>
                      </a:r>
                      <a:r>
                        <a:rPr lang="en-US" sz="1500" b="1" baseline="0" dirty="0" err="1" smtClean="0">
                          <a:solidFill>
                            <a:schemeClr val="tx1"/>
                          </a:solidFill>
                        </a:rPr>
                        <a:t>i</a:t>
                      </a:r>
                      <a:r>
                        <a:rPr lang="en-US" sz="1500" b="1" baseline="0" dirty="0" smtClean="0">
                          <a:solidFill>
                            <a:schemeClr val="tx1"/>
                          </a:solidFill>
                        </a:rPr>
                        <a:t>)</a:t>
                      </a:r>
                      <a:r>
                        <a:rPr lang="en-US" sz="1500" b="0" baseline="0" dirty="0" smtClean="0">
                          <a:solidFill>
                            <a:schemeClr val="tx1"/>
                          </a:solidFill>
                        </a:rPr>
                        <a:t> Invoices from DPWI for work performed at public entities done on a recovery basis, and invoices received were therefore for work performed, </a:t>
                      </a:r>
                      <a:r>
                        <a:rPr lang="en-US" sz="1500" b="1" baseline="0" dirty="0" smtClean="0">
                          <a:solidFill>
                            <a:schemeClr val="tx1"/>
                          </a:solidFill>
                        </a:rPr>
                        <a:t>(ii) </a:t>
                      </a:r>
                      <a:r>
                        <a:rPr lang="en-US" sz="1500" b="0" baseline="0" dirty="0" smtClean="0">
                          <a:solidFill>
                            <a:schemeClr val="tx1"/>
                          </a:solidFill>
                        </a:rPr>
                        <a:t>The final report from NYDA regarding the Young Patriots Programme was delayed due to the end of the term of the Board of the NYDA to endorse the report.  Final tranche could therefore not be made to the entity, and </a:t>
                      </a:r>
                      <a:r>
                        <a:rPr lang="en-US" sz="1500" b="1" baseline="0" dirty="0" smtClean="0">
                          <a:solidFill>
                            <a:schemeClr val="tx1"/>
                          </a:solidFill>
                        </a:rPr>
                        <a:t>(iii) </a:t>
                      </a:r>
                      <a:r>
                        <a:rPr lang="en-US" sz="1500" b="0" baseline="0" dirty="0" smtClean="0">
                          <a:solidFill>
                            <a:schemeClr val="tx1"/>
                          </a:solidFill>
                        </a:rPr>
                        <a:t>As a result of the late close-up reports submission by performing arts institutions, the department paid the 1</a:t>
                      </a:r>
                      <a:r>
                        <a:rPr lang="en-US" sz="1500" b="0" baseline="30000" dirty="0" smtClean="0">
                          <a:solidFill>
                            <a:schemeClr val="tx1"/>
                          </a:solidFill>
                        </a:rPr>
                        <a:t>st</a:t>
                      </a:r>
                      <a:r>
                        <a:rPr lang="en-US" sz="1500" b="0" baseline="0" dirty="0" smtClean="0">
                          <a:solidFill>
                            <a:schemeClr val="tx1"/>
                          </a:solidFill>
                        </a:rPr>
                        <a:t> tranches of 2019/20 financial year late.  This therefore impacted on subsequent transfer of tranches.</a:t>
                      </a:r>
                      <a:endParaRPr lang="en-US" sz="1500" b="0" dirty="0" smtClean="0">
                        <a:solidFill>
                          <a:schemeClr val="tx1"/>
                        </a:solidFill>
                      </a:endParaRPr>
                    </a:p>
                  </a:txBody>
                  <a:tcPr marL="91446" marR="91446" marT="45708" marB="45708">
                    <a:solidFill>
                      <a:srgbClr val="F6F3E8"/>
                    </a:solidFill>
                  </a:tcPr>
                </a:tc>
                <a:tc hMerge="1">
                  <a:txBody>
                    <a:bodyPr/>
                    <a:lstStyle/>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lang="en-US" sz="1800" dirty="0" smtClean="0"/>
                    </a:p>
                  </a:txBody>
                  <a:tcPr marL="91446" marR="91446" marT="45708" marB="45708">
                    <a:solidFill>
                      <a:srgbClr val="F6F3E8"/>
                    </a:solidFill>
                  </a:tcPr>
                </a:tc>
                <a:tc hMerge="1">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800" dirty="0" smtClean="0">
                        <a:solidFill>
                          <a:prstClr val="black"/>
                        </a:solidFill>
                      </a:endParaRPr>
                    </a:p>
                  </a:txBody>
                  <a:tcPr marL="91446" marR="91446" marT="45708" marB="45708">
                    <a:solidFill>
                      <a:srgbClr val="F6F3E8"/>
                    </a:solidFill>
                  </a:tcPr>
                </a:tc>
                <a:tc hMerge="1">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700" b="0" dirty="0" smtClean="0">
                        <a:solidFill>
                          <a:srgbClr val="FF0000"/>
                        </a:solidFill>
                      </a:endParaRPr>
                    </a:p>
                  </a:txBody>
                  <a:tcPr marL="91446" marR="91446" marT="45708" marB="45708">
                    <a:solidFill>
                      <a:srgbClr val="F6F3E8"/>
                    </a:solidFill>
                  </a:tcPr>
                </a:tc>
                <a:extLst>
                  <a:ext uri="{0D108BD9-81ED-4DB2-BD59-A6C34878D82A}">
                    <a16:rowId xmlns:a16="http://schemas.microsoft.com/office/drawing/2014/main" xmlns="" val="10000"/>
                  </a:ext>
                </a:extLst>
              </a:tr>
              <a:tr h="564089">
                <a:tc>
                  <a:txBody>
                    <a:bodyPr/>
                    <a:lstStyle/>
                    <a:p>
                      <a:r>
                        <a:rPr lang="en-US" sz="1600" b="1" dirty="0" smtClean="0">
                          <a:solidFill>
                            <a:schemeClr val="tx1"/>
                          </a:solidFill>
                          <a:latin typeface="+mn-lt"/>
                        </a:rPr>
                        <a:t>Name of Institution</a:t>
                      </a:r>
                    </a:p>
                  </a:txBody>
                  <a:tcPr marL="91446" marR="91446" marT="45708" marB="45708">
                    <a:solidFill>
                      <a:srgbClr val="B77727"/>
                    </a:solidFill>
                  </a:tcPr>
                </a:tc>
                <a:tc>
                  <a:txBody>
                    <a:bodyPr/>
                    <a:lstStyle/>
                    <a:p>
                      <a:pPr algn="ctr"/>
                      <a:r>
                        <a:rPr lang="en-US" sz="1600" b="1" dirty="0" smtClean="0">
                          <a:solidFill>
                            <a:schemeClr val="tx1"/>
                          </a:solidFill>
                        </a:rPr>
                        <a:t>Final Appropriation</a:t>
                      </a:r>
                    </a:p>
                  </a:txBody>
                  <a:tcPr marL="91446" marR="91446" marT="45708" marB="45708">
                    <a:solidFill>
                      <a:srgbClr val="B77727"/>
                    </a:solidFill>
                  </a:tcPr>
                </a:tc>
                <a:tc>
                  <a:txBody>
                    <a:bodyPr/>
                    <a:lstStyle/>
                    <a:p>
                      <a:pPr algn="ctr"/>
                      <a:r>
                        <a:rPr lang="en-US" sz="1600" b="1" dirty="0" smtClean="0">
                          <a:solidFill>
                            <a:schemeClr val="tx1"/>
                          </a:solidFill>
                        </a:rPr>
                        <a:t>Actual transfer</a:t>
                      </a:r>
                    </a:p>
                  </a:txBody>
                  <a:tcPr marL="91446" marR="91446" marT="45708" marB="45708">
                    <a:solidFill>
                      <a:srgbClr val="B77727"/>
                    </a:solidFill>
                  </a:tcPr>
                </a:tc>
                <a:tc>
                  <a:txBody>
                    <a:bodyPr/>
                    <a:lstStyle/>
                    <a:p>
                      <a:pPr algn="ctr"/>
                      <a:r>
                        <a:rPr lang="en-US" sz="1600" b="1" dirty="0" smtClean="0">
                          <a:solidFill>
                            <a:schemeClr val="tx1"/>
                          </a:solidFill>
                        </a:rPr>
                        <a:t>% of Available funds transferred</a:t>
                      </a:r>
                    </a:p>
                  </a:txBody>
                  <a:tcPr marL="91446" marR="91446" marT="45708" marB="45708">
                    <a:solidFill>
                      <a:srgbClr val="B77727"/>
                    </a:solidFill>
                  </a:tcPr>
                </a:tc>
                <a:extLst>
                  <a:ext uri="{0D108BD9-81ED-4DB2-BD59-A6C34878D82A}">
                    <a16:rowId xmlns:a16="http://schemas.microsoft.com/office/drawing/2014/main" xmlns="" val="10001"/>
                  </a:ext>
                </a:extLst>
              </a:tr>
              <a:tr h="296878">
                <a:tc>
                  <a:txBody>
                    <a:bodyPr/>
                    <a:lstStyle/>
                    <a:p>
                      <a:pPr>
                        <a:lnSpc>
                          <a:spcPct val="100000"/>
                        </a:lnSpc>
                      </a:pPr>
                      <a:r>
                        <a:rPr lang="en-US" sz="1400" b="1" dirty="0" smtClean="0"/>
                        <a:t>Performing Arts</a:t>
                      </a:r>
                      <a:r>
                        <a:rPr lang="en-US" sz="1400" b="1" baseline="0" dirty="0" smtClean="0"/>
                        <a:t> Institutions (Cur/Cap)</a:t>
                      </a:r>
                      <a:endParaRPr lang="en-ZA" sz="1400" b="1"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1" dirty="0" smtClean="0"/>
                        <a:t>R’000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1" dirty="0" smtClean="0">
                          <a:solidFill>
                            <a:prstClr val="black"/>
                          </a:solidFill>
                        </a:rPr>
                        <a:t>R’000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endParaRPr lang="en-US" sz="1400" b="1" dirty="0" smtClean="0">
                        <a:solidFill>
                          <a:prstClr val="black"/>
                        </a:solidFill>
                      </a:endParaRPr>
                    </a:p>
                  </a:txBody>
                  <a:tcPr marL="91446" marR="91446" marT="45708" marB="45708">
                    <a:solidFill>
                      <a:srgbClr val="F6F3E8"/>
                    </a:solidFill>
                  </a:tcPr>
                </a:tc>
                <a:extLst>
                  <a:ext uri="{0D108BD9-81ED-4DB2-BD59-A6C34878D82A}">
                    <a16:rowId xmlns:a16="http://schemas.microsoft.com/office/drawing/2014/main" xmlns="" val="10002"/>
                  </a:ext>
                </a:extLst>
              </a:tr>
              <a:tr h="296878">
                <a:tc>
                  <a:txBody>
                    <a:bodyPr/>
                    <a:lstStyle/>
                    <a:p>
                      <a:pPr>
                        <a:lnSpc>
                          <a:spcPct val="100000"/>
                        </a:lnSpc>
                      </a:pPr>
                      <a:r>
                        <a:rPr lang="en-US" sz="1400" b="0" dirty="0" smtClean="0"/>
                        <a:t>Artscape</a:t>
                      </a:r>
                      <a:endParaRPr lang="en-ZA" sz="1400" b="0"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dirty="0" smtClean="0">
                          <a:solidFill>
                            <a:schemeClr val="tx1"/>
                          </a:solidFill>
                        </a:rPr>
                        <a:t>63 915</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dirty="0" smtClean="0">
                          <a:solidFill>
                            <a:schemeClr val="tx1"/>
                          </a:solidFill>
                        </a:rPr>
                        <a:t>63 915</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40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3"/>
                  </a:ext>
                </a:extLst>
              </a:tr>
              <a:tr h="296878">
                <a:tc>
                  <a:txBody>
                    <a:bodyPr/>
                    <a:lstStyle/>
                    <a:p>
                      <a:pPr>
                        <a:lnSpc>
                          <a:spcPct val="100000"/>
                        </a:lnSpc>
                      </a:pPr>
                      <a:r>
                        <a:rPr lang="en-US" sz="1400" b="0" dirty="0" smtClean="0"/>
                        <a:t>Market Theatre Foundation</a:t>
                      </a:r>
                      <a:endParaRPr lang="en-ZA" sz="1400" b="0"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48 709</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48 709</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40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4"/>
                  </a:ext>
                </a:extLst>
              </a:tr>
              <a:tr h="296878">
                <a:tc>
                  <a:txBody>
                    <a:bodyPr/>
                    <a:lstStyle/>
                    <a:p>
                      <a:pPr>
                        <a:lnSpc>
                          <a:spcPct val="100000"/>
                        </a:lnSpc>
                      </a:pPr>
                      <a:r>
                        <a:rPr lang="en-US" sz="1400" b="0" dirty="0" smtClean="0"/>
                        <a:t>National Arts Council</a:t>
                      </a:r>
                      <a:endParaRPr lang="en-ZA" sz="1400" b="0"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115 761</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115 761</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40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5"/>
                  </a:ext>
                </a:extLst>
              </a:tr>
              <a:tr h="296878">
                <a:tc>
                  <a:txBody>
                    <a:bodyPr/>
                    <a:lstStyle/>
                    <a:p>
                      <a:pPr>
                        <a:lnSpc>
                          <a:spcPct val="100000"/>
                        </a:lnSpc>
                      </a:pPr>
                      <a:r>
                        <a:rPr lang="en-US" sz="1400" b="0" dirty="0" smtClean="0"/>
                        <a:t>National Film and Video Foundation</a:t>
                      </a:r>
                      <a:endParaRPr lang="en-ZA" sz="1400" b="0"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140 403</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140 403</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40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6"/>
                  </a:ext>
                </a:extLst>
              </a:tr>
              <a:tr h="296878">
                <a:tc>
                  <a:txBody>
                    <a:bodyPr/>
                    <a:lstStyle/>
                    <a:p>
                      <a:pPr>
                        <a:lnSpc>
                          <a:spcPct val="100000"/>
                        </a:lnSpc>
                      </a:pPr>
                      <a:r>
                        <a:rPr lang="en-US" sz="1400" b="0" dirty="0" smtClean="0"/>
                        <a:t>Performing Arts</a:t>
                      </a:r>
                      <a:r>
                        <a:rPr lang="en-US" sz="1400" b="0" baseline="0" dirty="0" smtClean="0"/>
                        <a:t> Centre of the Free State </a:t>
                      </a:r>
                      <a:endParaRPr lang="en-ZA" sz="1400" b="0"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47 418</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47 418</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40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7"/>
                  </a:ext>
                </a:extLst>
              </a:tr>
              <a:tr h="296878">
                <a:tc>
                  <a:txBody>
                    <a:bodyPr/>
                    <a:lstStyle/>
                    <a:p>
                      <a:pPr>
                        <a:lnSpc>
                          <a:spcPct val="100000"/>
                        </a:lnSpc>
                      </a:pPr>
                      <a:r>
                        <a:rPr lang="en-US" sz="1400" b="0" dirty="0" smtClean="0"/>
                        <a:t>Playhouse</a:t>
                      </a:r>
                      <a:r>
                        <a:rPr lang="en-US" sz="1400" b="0" baseline="0" dirty="0" smtClean="0"/>
                        <a:t> Company</a:t>
                      </a:r>
                      <a:endParaRPr lang="en-ZA" sz="1400" b="0"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52 127</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52 127</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40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8"/>
                  </a:ext>
                </a:extLst>
              </a:tr>
              <a:tr h="296878">
                <a:tc>
                  <a:txBody>
                    <a:bodyPr/>
                    <a:lstStyle/>
                    <a:p>
                      <a:pPr>
                        <a:lnSpc>
                          <a:spcPct val="100000"/>
                        </a:lnSpc>
                      </a:pPr>
                      <a:r>
                        <a:rPr lang="en-US" sz="1400" b="0" dirty="0" smtClean="0"/>
                        <a:t>State</a:t>
                      </a:r>
                      <a:r>
                        <a:rPr lang="en-US" sz="1400" b="0" baseline="0" dirty="0" smtClean="0"/>
                        <a:t> Theatre</a:t>
                      </a:r>
                      <a:endParaRPr lang="en-ZA" sz="1400" b="0"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59 443</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59 443</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40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9"/>
                  </a:ext>
                </a:extLst>
              </a:tr>
              <a:tr h="296878">
                <a:tc>
                  <a:txBody>
                    <a:bodyPr/>
                    <a:lstStyle/>
                    <a:p>
                      <a:pPr>
                        <a:lnSpc>
                          <a:spcPct val="100000"/>
                        </a:lnSpc>
                      </a:pPr>
                      <a:r>
                        <a:rPr lang="en-US" sz="1400" b="0" dirty="0" smtClean="0">
                          <a:solidFill>
                            <a:schemeClr val="tx1"/>
                          </a:solidFill>
                        </a:rPr>
                        <a:t>Capital Transfer:  Playhouses</a:t>
                      </a:r>
                      <a:endParaRPr lang="en-ZA" sz="14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87 103</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84 603</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400" dirty="0" smtClean="0">
                          <a:solidFill>
                            <a:schemeClr val="tx1"/>
                          </a:solidFill>
                        </a:rPr>
                        <a:t>97.1%</a:t>
                      </a:r>
                    </a:p>
                  </a:txBody>
                  <a:tcPr marL="91446" marR="91446" marT="45708" marB="45708">
                    <a:solidFill>
                      <a:srgbClr val="F6F3E8"/>
                    </a:solidFill>
                  </a:tcPr>
                </a:tc>
                <a:extLst>
                  <a:ext uri="{0D108BD9-81ED-4DB2-BD59-A6C34878D82A}">
                    <a16:rowId xmlns:a16="http://schemas.microsoft.com/office/drawing/2014/main" xmlns="" val="10010"/>
                  </a:ext>
                </a:extLst>
              </a:tr>
              <a:tr h="296878">
                <a:tc>
                  <a:txBody>
                    <a:bodyPr/>
                    <a:lstStyle/>
                    <a:p>
                      <a:pPr>
                        <a:lnSpc>
                          <a:spcPct val="100000"/>
                        </a:lnSpc>
                      </a:pPr>
                      <a:r>
                        <a:rPr lang="en-US" sz="1400" b="0" dirty="0" err="1" smtClean="0">
                          <a:solidFill>
                            <a:schemeClr val="tx1"/>
                          </a:solidFill>
                        </a:rPr>
                        <a:t>Mzansi</a:t>
                      </a:r>
                      <a:r>
                        <a:rPr lang="en-US" sz="1400" b="0" dirty="0" smtClean="0">
                          <a:solidFill>
                            <a:schemeClr val="tx1"/>
                          </a:solidFill>
                        </a:rPr>
                        <a:t> Golden</a:t>
                      </a:r>
                      <a:r>
                        <a:rPr lang="en-US" sz="1400" b="0" baseline="0" dirty="0" smtClean="0">
                          <a:solidFill>
                            <a:schemeClr val="tx1"/>
                          </a:solidFill>
                        </a:rPr>
                        <a:t> Economy Projects </a:t>
                      </a:r>
                      <a:endParaRPr lang="en-ZA" sz="14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17 004</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14 940</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400" dirty="0" smtClean="0">
                          <a:solidFill>
                            <a:schemeClr val="tx1"/>
                          </a:solidFill>
                        </a:rPr>
                        <a:t>87.9%</a:t>
                      </a:r>
                    </a:p>
                  </a:txBody>
                  <a:tcPr marL="91446" marR="91446" marT="45708" marB="45708">
                    <a:solidFill>
                      <a:srgbClr val="F6F3E8"/>
                    </a:solidFill>
                  </a:tcPr>
                </a:tc>
                <a:extLst>
                  <a:ext uri="{0D108BD9-81ED-4DB2-BD59-A6C34878D82A}">
                    <a16:rowId xmlns:a16="http://schemas.microsoft.com/office/drawing/2014/main" xmlns="" val="10011"/>
                  </a:ext>
                </a:extLst>
              </a:tr>
              <a:tr h="326568">
                <a:tc>
                  <a:txBody>
                    <a:bodyPr/>
                    <a:lstStyle/>
                    <a:p>
                      <a:pPr>
                        <a:lnSpc>
                          <a:spcPct val="100000"/>
                        </a:lnSpc>
                      </a:pPr>
                      <a:r>
                        <a:rPr lang="en-US" sz="1600" b="1" dirty="0" smtClean="0"/>
                        <a:t>Sub-Total</a:t>
                      </a:r>
                      <a:endParaRPr lang="en-ZA" sz="1600" b="1" dirty="0"/>
                    </a:p>
                  </a:txBody>
                  <a:tcPr marL="91446" marR="91446" marT="45708" marB="45708">
                    <a:solidFill>
                      <a:srgbClr val="B77727"/>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schemeClr val="tx1"/>
                          </a:solidFill>
                        </a:rPr>
                        <a:t>631 883</a:t>
                      </a:r>
                    </a:p>
                  </a:txBody>
                  <a:tcPr marL="91446" marR="91446" marT="45708" marB="45708">
                    <a:solidFill>
                      <a:srgbClr val="B77727"/>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schemeClr val="tx1"/>
                          </a:solidFill>
                        </a:rPr>
                        <a:t>627 319</a:t>
                      </a:r>
                    </a:p>
                  </a:txBody>
                  <a:tcPr marL="91446" marR="91446" marT="45708" marB="45708">
                    <a:solidFill>
                      <a:srgbClr val="B77727"/>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schemeClr val="tx1"/>
                          </a:solidFill>
                        </a:rPr>
                        <a:t>99.3%</a:t>
                      </a:r>
                    </a:p>
                  </a:txBody>
                  <a:tcPr marL="91446" marR="91446" marT="45708" marB="45708">
                    <a:solidFill>
                      <a:srgbClr val="B77727"/>
                    </a:solidFill>
                  </a:tcPr>
                </a:tc>
                <a:extLst>
                  <a:ext uri="{0D108BD9-81ED-4DB2-BD59-A6C34878D82A}">
                    <a16:rowId xmlns:a16="http://schemas.microsoft.com/office/drawing/2014/main" xmlns="" val="10012"/>
                  </a:ext>
                </a:extLst>
              </a:tr>
            </a:tbl>
          </a:graphicData>
        </a:graphic>
      </p:graphicFrame>
      <p:sp>
        <p:nvSpPr>
          <p:cNvPr id="5" name="Title 1"/>
          <p:cNvSpPr txBox="1">
            <a:spLocks/>
          </p:cNvSpPr>
          <p:nvPr/>
        </p:nvSpPr>
        <p:spPr>
          <a:xfrm>
            <a:off x="179512" y="44624"/>
            <a:ext cx="8784976" cy="672021"/>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smtClean="0">
                <a:ln>
                  <a:noFill/>
                </a:ln>
                <a:solidFill>
                  <a:srgbClr val="B77727"/>
                </a:solidFill>
                <a:effectLst/>
                <a:uLnTx/>
                <a:uFillTx/>
                <a:latin typeface="Calibri"/>
                <a:ea typeface="+mj-ea"/>
                <a:cs typeface="Arial" pitchFamily="34" charset="0"/>
              </a:rPr>
              <a:t>Expenditure Variance Per Economic Classification</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smtClean="0">
                <a:ln>
                  <a:noFill/>
                </a:ln>
                <a:solidFill>
                  <a:srgbClr val="B77727"/>
                </a:solidFill>
                <a:effectLst/>
                <a:uLnTx/>
                <a:uFillTx/>
                <a:latin typeface="Calibri"/>
                <a:ea typeface="+mj-ea"/>
                <a:cs typeface="Arial" pitchFamily="34" charset="0"/>
              </a:rPr>
              <a:t>(Departmental Agencies &amp; Accounts)</a:t>
            </a:r>
            <a:endParaRPr kumimoji="0" lang="en-ZA" sz="1800" b="1" i="0" u="none" strike="noStrike" kern="1200" cap="none" spc="0" normalizeH="0" baseline="0" noProof="0" dirty="0" smtClean="0">
              <a:ln>
                <a:noFill/>
              </a:ln>
              <a:solidFill>
                <a:srgbClr val="B77727"/>
              </a:solidFill>
              <a:effectLst/>
              <a:uLnTx/>
              <a:uFillTx/>
              <a:latin typeface="Calibri"/>
              <a:ea typeface="+mj-ea"/>
              <a:cs typeface="Arial" pitchFamily="34" charset="0"/>
            </a:endParaRPr>
          </a:p>
        </p:txBody>
      </p:sp>
      <p:sp>
        <p:nvSpPr>
          <p:cNvPr id="7" name="Slide Number Placeholder 1"/>
          <p:cNvSpPr>
            <a:spLocks noGrp="1"/>
          </p:cNvSpPr>
          <p:nvPr>
            <p:ph type="sldNum" sz="quarter" idx="4"/>
          </p:nvPr>
        </p:nvSpPr>
        <p:spPr>
          <a:xfrm>
            <a:off x="8354888" y="6309320"/>
            <a:ext cx="609600" cy="365125"/>
          </a:xfrm>
        </p:spPr>
        <p:txBody>
          <a:bodyPr/>
          <a:lstStyle/>
          <a:p>
            <a:r>
              <a:rPr lang="en-ZA" sz="1400" b="1" dirty="0" smtClean="0">
                <a:solidFill>
                  <a:schemeClr val="tx1"/>
                </a:solidFill>
              </a:rPr>
              <a:t>44</a:t>
            </a:r>
          </a:p>
        </p:txBody>
      </p:sp>
    </p:spTree>
    <p:extLst>
      <p:ext uri="{BB962C8B-B14F-4D97-AF65-F5344CB8AC3E}">
        <p14:creationId xmlns:p14="http://schemas.microsoft.com/office/powerpoint/2010/main" xmlns="" val="77203968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nvPr>
        </p:nvGraphicFramePr>
        <p:xfrm>
          <a:off x="167998" y="1052739"/>
          <a:ext cx="8724481" cy="5149378"/>
        </p:xfrm>
        <a:graphic>
          <a:graphicData uri="http://schemas.openxmlformats.org/drawingml/2006/table">
            <a:tbl>
              <a:tblPr firstRow="1" bandRow="1">
                <a:tableStyleId>{5C22544A-7EE6-4342-B048-85BDC9FD1C3A}</a:tableStyleId>
              </a:tblPr>
              <a:tblGrid>
                <a:gridCol w="4043962">
                  <a:extLst>
                    <a:ext uri="{9D8B030D-6E8A-4147-A177-3AD203B41FA5}">
                      <a16:colId xmlns:a16="http://schemas.microsoft.com/office/drawing/2014/main" xmlns="" val="20000"/>
                    </a:ext>
                  </a:extLst>
                </a:gridCol>
                <a:gridCol w="1584176">
                  <a:extLst>
                    <a:ext uri="{9D8B030D-6E8A-4147-A177-3AD203B41FA5}">
                      <a16:colId xmlns:a16="http://schemas.microsoft.com/office/drawing/2014/main" xmlns="" val="20001"/>
                    </a:ext>
                  </a:extLst>
                </a:gridCol>
                <a:gridCol w="1440160">
                  <a:extLst>
                    <a:ext uri="{9D8B030D-6E8A-4147-A177-3AD203B41FA5}">
                      <a16:colId xmlns:a16="http://schemas.microsoft.com/office/drawing/2014/main" xmlns="" val="20002"/>
                    </a:ext>
                  </a:extLst>
                </a:gridCol>
                <a:gridCol w="1656183">
                  <a:extLst>
                    <a:ext uri="{9D8B030D-6E8A-4147-A177-3AD203B41FA5}">
                      <a16:colId xmlns:a16="http://schemas.microsoft.com/office/drawing/2014/main" xmlns="" val="20003"/>
                    </a:ext>
                  </a:extLst>
                </a:gridCol>
              </a:tblGrid>
              <a:tr h="720077">
                <a:tc>
                  <a:txBody>
                    <a:bodyPr/>
                    <a:lstStyle/>
                    <a:p>
                      <a:r>
                        <a:rPr lang="en-US" sz="1600" b="1" dirty="0" smtClean="0">
                          <a:solidFill>
                            <a:schemeClr val="tx1"/>
                          </a:solidFill>
                          <a:latin typeface="+mn-lt"/>
                        </a:rPr>
                        <a:t>Name of Institution</a:t>
                      </a:r>
                    </a:p>
                  </a:txBody>
                  <a:tcPr marL="91446" marR="91446" marT="45708" marB="45708">
                    <a:solidFill>
                      <a:srgbClr val="B77727"/>
                    </a:solidFill>
                  </a:tcPr>
                </a:tc>
                <a:tc>
                  <a:txBody>
                    <a:bodyPr/>
                    <a:lstStyle/>
                    <a:p>
                      <a:pPr algn="ctr"/>
                      <a:r>
                        <a:rPr lang="en-US" sz="1600" b="1" dirty="0" smtClean="0">
                          <a:solidFill>
                            <a:schemeClr val="tx1"/>
                          </a:solidFill>
                        </a:rPr>
                        <a:t>Final Appropriation</a:t>
                      </a:r>
                    </a:p>
                  </a:txBody>
                  <a:tcPr marL="91446" marR="91446" marT="45708" marB="45708">
                    <a:solidFill>
                      <a:srgbClr val="B77727"/>
                    </a:solidFill>
                  </a:tcPr>
                </a:tc>
                <a:tc>
                  <a:txBody>
                    <a:bodyPr/>
                    <a:lstStyle/>
                    <a:p>
                      <a:pPr algn="ctr"/>
                      <a:r>
                        <a:rPr lang="en-US" sz="1600" b="1" dirty="0" smtClean="0">
                          <a:solidFill>
                            <a:schemeClr val="tx1"/>
                          </a:solidFill>
                        </a:rPr>
                        <a:t>Actual transfer</a:t>
                      </a:r>
                    </a:p>
                  </a:txBody>
                  <a:tcPr marL="91446" marR="91446" marT="45708" marB="45708">
                    <a:solidFill>
                      <a:srgbClr val="B7772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mn-lt"/>
                        </a:rPr>
                        <a:t>% of Available funds transferred</a:t>
                      </a:r>
                    </a:p>
                  </a:txBody>
                  <a:tcPr marL="91446" marR="91446" marT="45708" marB="45708">
                    <a:solidFill>
                      <a:srgbClr val="B77727"/>
                    </a:solidFill>
                  </a:tcPr>
                </a:tc>
                <a:extLst>
                  <a:ext uri="{0D108BD9-81ED-4DB2-BD59-A6C34878D82A}">
                    <a16:rowId xmlns:a16="http://schemas.microsoft.com/office/drawing/2014/main" xmlns="" val="10000"/>
                  </a:ext>
                </a:extLst>
              </a:tr>
              <a:tr h="371975">
                <a:tc>
                  <a:txBody>
                    <a:bodyPr/>
                    <a:lstStyle/>
                    <a:p>
                      <a:pPr>
                        <a:lnSpc>
                          <a:spcPct val="100000"/>
                        </a:lnSpc>
                      </a:pPr>
                      <a:r>
                        <a:rPr lang="en-US" sz="1600" b="1" dirty="0" smtClean="0"/>
                        <a:t>Heritage Institutions</a:t>
                      </a:r>
                      <a:r>
                        <a:rPr lang="en-US" sz="1600" b="1" baseline="0" dirty="0" smtClean="0"/>
                        <a:t> (Cur/Cap)</a:t>
                      </a:r>
                      <a:endParaRPr lang="en-ZA" sz="1600" b="1"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R’000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prstClr val="black"/>
                          </a:solidFill>
                        </a:rPr>
                        <a:t>R’000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endParaRPr lang="en-US" sz="1600" b="1" dirty="0" smtClean="0">
                        <a:solidFill>
                          <a:prstClr val="black"/>
                        </a:solidFill>
                      </a:endParaRPr>
                    </a:p>
                  </a:txBody>
                  <a:tcPr marL="91446" marR="91446" marT="45708" marB="45708">
                    <a:solidFill>
                      <a:srgbClr val="F6F3E8"/>
                    </a:solidFill>
                  </a:tcPr>
                </a:tc>
                <a:extLst>
                  <a:ext uri="{0D108BD9-81ED-4DB2-BD59-A6C34878D82A}">
                    <a16:rowId xmlns:a16="http://schemas.microsoft.com/office/drawing/2014/main" xmlns="" val="10001"/>
                  </a:ext>
                </a:extLst>
              </a:tr>
              <a:tr h="371975">
                <a:tc>
                  <a:txBody>
                    <a:bodyPr/>
                    <a:lstStyle/>
                    <a:p>
                      <a:pPr>
                        <a:lnSpc>
                          <a:spcPct val="100000"/>
                        </a:lnSpc>
                      </a:pPr>
                      <a:r>
                        <a:rPr lang="en-US" sz="1600" b="0" dirty="0" smtClean="0">
                          <a:solidFill>
                            <a:schemeClr val="tx1"/>
                          </a:solidFill>
                        </a:rPr>
                        <a:t>Northern Flagship/</a:t>
                      </a:r>
                      <a:r>
                        <a:rPr lang="en-US" sz="1600" b="0" dirty="0" err="1" smtClean="0">
                          <a:solidFill>
                            <a:schemeClr val="tx1"/>
                          </a:solidFill>
                        </a:rPr>
                        <a:t>Ditsong</a:t>
                      </a:r>
                      <a:r>
                        <a:rPr lang="en-US" sz="1600" b="0" baseline="0" dirty="0" smtClean="0">
                          <a:solidFill>
                            <a:schemeClr val="tx1"/>
                          </a:solidFill>
                        </a:rPr>
                        <a:t> Museums</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dirty="0" smtClean="0">
                          <a:solidFill>
                            <a:schemeClr val="tx1"/>
                          </a:solidFill>
                        </a:rPr>
                        <a:t>92 045</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dirty="0" smtClean="0">
                          <a:solidFill>
                            <a:schemeClr val="tx1"/>
                          </a:solidFill>
                        </a:rPr>
                        <a:t>92 045</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2"/>
                  </a:ext>
                </a:extLst>
              </a:tr>
              <a:tr h="371975">
                <a:tc>
                  <a:txBody>
                    <a:bodyPr/>
                    <a:lstStyle/>
                    <a:p>
                      <a:pPr>
                        <a:lnSpc>
                          <a:spcPct val="100000"/>
                        </a:lnSpc>
                      </a:pPr>
                      <a:r>
                        <a:rPr lang="en-US" sz="1600" b="0" dirty="0" err="1" smtClean="0">
                          <a:solidFill>
                            <a:schemeClr val="tx1"/>
                          </a:solidFill>
                        </a:rPr>
                        <a:t>Iziko</a:t>
                      </a:r>
                      <a:r>
                        <a:rPr lang="en-US" sz="1600" b="0" dirty="0" smtClean="0">
                          <a:solidFill>
                            <a:schemeClr val="tx1"/>
                          </a:solidFill>
                        </a:rPr>
                        <a:t> Museums of Cape Town</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91 557</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91 557</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3"/>
                  </a:ext>
                </a:extLst>
              </a:tr>
              <a:tr h="337576">
                <a:tc>
                  <a:txBody>
                    <a:bodyPr/>
                    <a:lstStyle/>
                    <a:p>
                      <a:pPr>
                        <a:lnSpc>
                          <a:spcPct val="100000"/>
                        </a:lnSpc>
                      </a:pPr>
                      <a:r>
                        <a:rPr lang="en-US" sz="1600" b="0" dirty="0" smtClean="0">
                          <a:solidFill>
                            <a:schemeClr val="tx1"/>
                          </a:solidFill>
                        </a:rPr>
                        <a:t>War Museum of the Boer Republics</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15 427</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15 427</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4"/>
                  </a:ext>
                </a:extLst>
              </a:tr>
              <a:tr h="371975">
                <a:tc>
                  <a:txBody>
                    <a:bodyPr/>
                    <a:lstStyle/>
                    <a:p>
                      <a:pPr>
                        <a:lnSpc>
                          <a:spcPct val="100000"/>
                        </a:lnSpc>
                      </a:pPr>
                      <a:r>
                        <a:rPr lang="en-US" sz="1600" b="0" dirty="0" smtClean="0">
                          <a:solidFill>
                            <a:schemeClr val="tx1"/>
                          </a:solidFill>
                        </a:rPr>
                        <a:t>KwaZulu-Natal Museum</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36 151</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36 151</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5"/>
                  </a:ext>
                </a:extLst>
              </a:tr>
              <a:tr h="371975">
                <a:tc>
                  <a:txBody>
                    <a:bodyPr/>
                    <a:lstStyle/>
                    <a:p>
                      <a:pPr>
                        <a:lnSpc>
                          <a:spcPct val="100000"/>
                        </a:lnSpc>
                      </a:pPr>
                      <a:r>
                        <a:rPr lang="en-US" sz="1600" b="0" dirty="0" smtClean="0">
                          <a:solidFill>
                            <a:schemeClr val="tx1"/>
                          </a:solidFill>
                        </a:rPr>
                        <a:t>National Museum</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57 294</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57 294</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6"/>
                  </a:ext>
                </a:extLst>
              </a:tr>
              <a:tr h="371975">
                <a:tc>
                  <a:txBody>
                    <a:bodyPr/>
                    <a:lstStyle/>
                    <a:p>
                      <a:pPr>
                        <a:lnSpc>
                          <a:spcPct val="100000"/>
                        </a:lnSpc>
                      </a:pPr>
                      <a:r>
                        <a:rPr lang="en-US" sz="1600" b="0" dirty="0" smtClean="0">
                          <a:solidFill>
                            <a:schemeClr val="tx1"/>
                          </a:solidFill>
                        </a:rPr>
                        <a:t>Die </a:t>
                      </a:r>
                      <a:r>
                        <a:rPr lang="en-US" sz="1600" b="0" dirty="0" err="1" smtClean="0">
                          <a:solidFill>
                            <a:schemeClr val="tx1"/>
                          </a:solidFill>
                        </a:rPr>
                        <a:t>Afrikaanse</a:t>
                      </a:r>
                      <a:r>
                        <a:rPr lang="en-US" sz="1600" b="0" dirty="0" smtClean="0">
                          <a:solidFill>
                            <a:schemeClr val="tx1"/>
                          </a:solidFill>
                        </a:rPr>
                        <a:t> </a:t>
                      </a:r>
                      <a:r>
                        <a:rPr lang="en-US" sz="1600" b="0" dirty="0" err="1" smtClean="0">
                          <a:solidFill>
                            <a:schemeClr val="tx1"/>
                          </a:solidFill>
                        </a:rPr>
                        <a:t>Taalmuseum</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10 395</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10 395</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7"/>
                  </a:ext>
                </a:extLst>
              </a:tr>
              <a:tr h="371975">
                <a:tc>
                  <a:txBody>
                    <a:bodyPr/>
                    <a:lstStyle/>
                    <a:p>
                      <a:pPr>
                        <a:lnSpc>
                          <a:spcPct val="100000"/>
                        </a:lnSpc>
                      </a:pPr>
                      <a:r>
                        <a:rPr lang="en-US" sz="1600" b="0" dirty="0" smtClean="0">
                          <a:solidFill>
                            <a:schemeClr val="tx1"/>
                          </a:solidFill>
                        </a:rPr>
                        <a:t>The National English Literary Museum</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13 136</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13 136</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8"/>
                  </a:ext>
                </a:extLst>
              </a:tr>
              <a:tr h="371975">
                <a:tc>
                  <a:txBody>
                    <a:bodyPr/>
                    <a:lstStyle/>
                    <a:p>
                      <a:pPr>
                        <a:lnSpc>
                          <a:spcPct val="100000"/>
                        </a:lnSpc>
                      </a:pPr>
                      <a:r>
                        <a:rPr lang="en-US" sz="1600" b="0" dirty="0" err="1" smtClean="0">
                          <a:solidFill>
                            <a:schemeClr val="tx1"/>
                          </a:solidFill>
                        </a:rPr>
                        <a:t>UMsunduzi</a:t>
                      </a:r>
                      <a:r>
                        <a:rPr lang="en-US" sz="1600" b="0" dirty="0" smtClean="0">
                          <a:solidFill>
                            <a:schemeClr val="tx1"/>
                          </a:solidFill>
                        </a:rPr>
                        <a:t>/</a:t>
                      </a:r>
                      <a:r>
                        <a:rPr lang="en-US" sz="1600" b="0" dirty="0" err="1" smtClean="0">
                          <a:solidFill>
                            <a:schemeClr val="tx1"/>
                          </a:solidFill>
                        </a:rPr>
                        <a:t>Voortrekker</a:t>
                      </a:r>
                      <a:r>
                        <a:rPr lang="en-US" sz="1600" b="0" dirty="0" smtClean="0">
                          <a:solidFill>
                            <a:schemeClr val="tx1"/>
                          </a:solidFill>
                        </a:rPr>
                        <a:t> Museum</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19 794</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19 794</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9"/>
                  </a:ext>
                </a:extLst>
              </a:tr>
              <a:tr h="371975">
                <a:tc>
                  <a:txBody>
                    <a:bodyPr/>
                    <a:lstStyle/>
                    <a:p>
                      <a:pPr>
                        <a:lnSpc>
                          <a:spcPct val="100000"/>
                        </a:lnSpc>
                      </a:pPr>
                      <a:r>
                        <a:rPr lang="en-US" sz="1600" b="0" dirty="0" err="1" smtClean="0">
                          <a:solidFill>
                            <a:schemeClr val="tx1"/>
                          </a:solidFill>
                        </a:rPr>
                        <a:t>Robben</a:t>
                      </a:r>
                      <a:r>
                        <a:rPr lang="en-US" sz="1600" b="0" dirty="0" smtClean="0">
                          <a:solidFill>
                            <a:schemeClr val="tx1"/>
                          </a:solidFill>
                        </a:rPr>
                        <a:t> Island Museum</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84 495</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84 495</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10"/>
                  </a:ext>
                </a:extLst>
              </a:tr>
              <a:tr h="371975">
                <a:tc>
                  <a:txBody>
                    <a:bodyPr/>
                    <a:lstStyle/>
                    <a:p>
                      <a:pPr>
                        <a:lnSpc>
                          <a:spcPct val="100000"/>
                        </a:lnSpc>
                      </a:pPr>
                      <a:r>
                        <a:rPr lang="en-US" sz="1600" b="0" dirty="0" smtClean="0">
                          <a:solidFill>
                            <a:schemeClr val="tx1"/>
                          </a:solidFill>
                        </a:rPr>
                        <a:t>William Humphreys Arts Gallery</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10 967</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10 967 </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11"/>
                  </a:ext>
                </a:extLst>
              </a:tr>
              <a:tr h="371975">
                <a:tc>
                  <a:txBody>
                    <a:bodyPr/>
                    <a:lstStyle/>
                    <a:p>
                      <a:pPr>
                        <a:lnSpc>
                          <a:spcPct val="100000"/>
                        </a:lnSpc>
                      </a:pPr>
                      <a:r>
                        <a:rPr lang="en-US" sz="1600" b="0" dirty="0" smtClean="0">
                          <a:solidFill>
                            <a:schemeClr val="tx1"/>
                          </a:solidFill>
                        </a:rPr>
                        <a:t>Nelson Mandela Museum</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28 561</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28 561</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12"/>
                  </a:ext>
                </a:extLst>
              </a:tr>
            </a:tbl>
          </a:graphicData>
        </a:graphic>
      </p:graphicFrame>
      <p:sp>
        <p:nvSpPr>
          <p:cNvPr id="5" name="Title 1"/>
          <p:cNvSpPr txBox="1">
            <a:spLocks/>
          </p:cNvSpPr>
          <p:nvPr/>
        </p:nvSpPr>
        <p:spPr>
          <a:xfrm>
            <a:off x="179512" y="230982"/>
            <a:ext cx="8784976" cy="67773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rgbClr val="B77727"/>
                </a:solidFill>
                <a:effectLst/>
                <a:uLnTx/>
                <a:uFillTx/>
                <a:latin typeface="Calibri"/>
                <a:ea typeface="+mj-ea"/>
                <a:cs typeface="Arial" pitchFamily="34" charset="0"/>
              </a:rPr>
              <a:t>Expenditure Variance Per Economic Classification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rgbClr val="B77727"/>
                </a:solidFill>
                <a:effectLst/>
                <a:uLnTx/>
                <a:uFillTx/>
                <a:latin typeface="Calibri"/>
                <a:ea typeface="+mj-ea"/>
                <a:cs typeface="Arial" pitchFamily="34" charset="0"/>
              </a:rPr>
              <a:t>(Departmental Agencies &amp; Accounts) – (</a:t>
            </a:r>
            <a:r>
              <a:rPr kumimoji="0" lang="en-US" sz="2000" b="1" i="0" u="none" strike="noStrike" kern="1200" cap="none" spc="0" normalizeH="0" baseline="0" noProof="0" dirty="0" err="1" smtClean="0">
                <a:ln>
                  <a:noFill/>
                </a:ln>
                <a:solidFill>
                  <a:srgbClr val="B77727"/>
                </a:solidFill>
                <a:effectLst/>
                <a:uLnTx/>
                <a:uFillTx/>
                <a:latin typeface="Calibri"/>
                <a:ea typeface="+mj-ea"/>
                <a:cs typeface="Arial" pitchFamily="34" charset="0"/>
              </a:rPr>
              <a:t>Cont</a:t>
            </a:r>
            <a:r>
              <a:rPr kumimoji="0" lang="en-US" sz="2000" b="1" i="0" u="none" strike="noStrike" kern="1200" cap="none" spc="0" normalizeH="0" baseline="0" noProof="0" dirty="0" smtClean="0">
                <a:ln>
                  <a:noFill/>
                </a:ln>
                <a:solidFill>
                  <a:srgbClr val="B77727"/>
                </a:solidFill>
                <a:effectLst/>
                <a:uLnTx/>
                <a:uFillTx/>
                <a:latin typeface="Calibri"/>
                <a:ea typeface="+mj-ea"/>
                <a:cs typeface="Arial" pitchFamily="34" charset="0"/>
              </a:rPr>
              <a:t>…)</a:t>
            </a:r>
            <a:endParaRPr kumimoji="0" lang="en-ZA" sz="2000" b="1" i="0" u="none" strike="noStrike" kern="1200" cap="none" spc="0" normalizeH="0" baseline="0" noProof="0" dirty="0" smtClean="0">
              <a:ln>
                <a:noFill/>
              </a:ln>
              <a:solidFill>
                <a:srgbClr val="B77727"/>
              </a:solidFill>
              <a:effectLst/>
              <a:uLnTx/>
              <a:uFillTx/>
              <a:latin typeface="Calibri"/>
              <a:ea typeface="+mj-ea"/>
              <a:cs typeface="Arial"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800" b="1" i="0" u="none" strike="noStrike" kern="1200" cap="none" spc="0" normalizeH="0" baseline="0" noProof="0" dirty="0">
              <a:ln>
                <a:noFill/>
              </a:ln>
              <a:solidFill>
                <a:srgbClr val="B77727"/>
              </a:solidFill>
              <a:effectLst/>
              <a:uLnTx/>
              <a:uFillTx/>
              <a:latin typeface="Arial" pitchFamily="34" charset="0"/>
              <a:ea typeface="+mj-ea"/>
              <a:cs typeface="Arial" pitchFamily="34" charset="0"/>
            </a:endParaRPr>
          </a:p>
        </p:txBody>
      </p:sp>
      <p:sp>
        <p:nvSpPr>
          <p:cNvPr id="6" name="Slide Number Placeholder 1"/>
          <p:cNvSpPr>
            <a:spLocks noGrp="1"/>
          </p:cNvSpPr>
          <p:nvPr>
            <p:ph type="sldNum" sz="quarter" idx="4"/>
          </p:nvPr>
        </p:nvSpPr>
        <p:spPr>
          <a:xfrm>
            <a:off x="8282879" y="6346136"/>
            <a:ext cx="609600" cy="365125"/>
          </a:xfrm>
        </p:spPr>
        <p:txBody>
          <a:bodyPr/>
          <a:lstStyle/>
          <a:p>
            <a:r>
              <a:rPr lang="en-ZA" sz="1400" b="1" dirty="0" smtClean="0">
                <a:solidFill>
                  <a:schemeClr val="tx1"/>
                </a:solidFill>
              </a:rPr>
              <a:t>45</a:t>
            </a:r>
          </a:p>
        </p:txBody>
      </p:sp>
    </p:spTree>
    <p:extLst>
      <p:ext uri="{BB962C8B-B14F-4D97-AF65-F5344CB8AC3E}">
        <p14:creationId xmlns:p14="http://schemas.microsoft.com/office/powerpoint/2010/main" xmlns="" val="42654908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nvPr>
        </p:nvGraphicFramePr>
        <p:xfrm>
          <a:off x="395536" y="1124743"/>
          <a:ext cx="8280920" cy="3877734"/>
        </p:xfrm>
        <a:graphic>
          <a:graphicData uri="http://schemas.openxmlformats.org/drawingml/2006/table">
            <a:tbl>
              <a:tblPr firstRow="1" bandRow="1">
                <a:tableStyleId>{5C22544A-7EE6-4342-B048-85BDC9FD1C3A}</a:tableStyleId>
              </a:tblPr>
              <a:tblGrid>
                <a:gridCol w="3839336">
                  <a:extLst>
                    <a:ext uri="{9D8B030D-6E8A-4147-A177-3AD203B41FA5}">
                      <a16:colId xmlns:a16="http://schemas.microsoft.com/office/drawing/2014/main" xmlns="" val="20000"/>
                    </a:ext>
                  </a:extLst>
                </a:gridCol>
                <a:gridCol w="1580903">
                  <a:extLst>
                    <a:ext uri="{9D8B030D-6E8A-4147-A177-3AD203B41FA5}">
                      <a16:colId xmlns:a16="http://schemas.microsoft.com/office/drawing/2014/main" xmlns="" val="20001"/>
                    </a:ext>
                  </a:extLst>
                </a:gridCol>
                <a:gridCol w="1279779">
                  <a:extLst>
                    <a:ext uri="{9D8B030D-6E8A-4147-A177-3AD203B41FA5}">
                      <a16:colId xmlns:a16="http://schemas.microsoft.com/office/drawing/2014/main" xmlns="" val="20002"/>
                    </a:ext>
                  </a:extLst>
                </a:gridCol>
                <a:gridCol w="1580902">
                  <a:extLst>
                    <a:ext uri="{9D8B030D-6E8A-4147-A177-3AD203B41FA5}">
                      <a16:colId xmlns:a16="http://schemas.microsoft.com/office/drawing/2014/main" xmlns="" val="20003"/>
                    </a:ext>
                  </a:extLst>
                </a:gridCol>
              </a:tblGrid>
              <a:tr h="792089">
                <a:tc>
                  <a:txBody>
                    <a:bodyPr/>
                    <a:lstStyle/>
                    <a:p>
                      <a:r>
                        <a:rPr lang="en-US" sz="1600" b="1" dirty="0" smtClean="0">
                          <a:solidFill>
                            <a:schemeClr val="tx1"/>
                          </a:solidFill>
                          <a:latin typeface="+mn-lt"/>
                        </a:rPr>
                        <a:t>Name of Institution</a:t>
                      </a:r>
                    </a:p>
                  </a:txBody>
                  <a:tcPr marL="91446" marR="91446" marT="45708" marB="45708">
                    <a:solidFill>
                      <a:srgbClr val="B77727"/>
                    </a:solidFill>
                  </a:tcPr>
                </a:tc>
                <a:tc>
                  <a:txBody>
                    <a:bodyPr/>
                    <a:lstStyle/>
                    <a:p>
                      <a:pPr algn="ctr"/>
                      <a:r>
                        <a:rPr lang="en-US" sz="1600" b="1" dirty="0" smtClean="0">
                          <a:solidFill>
                            <a:schemeClr val="tx1"/>
                          </a:solidFill>
                        </a:rPr>
                        <a:t>Final Appropriation</a:t>
                      </a:r>
                    </a:p>
                  </a:txBody>
                  <a:tcPr marL="91446" marR="91446" marT="45708" marB="45708">
                    <a:solidFill>
                      <a:srgbClr val="B77727"/>
                    </a:solidFill>
                  </a:tcPr>
                </a:tc>
                <a:tc>
                  <a:txBody>
                    <a:bodyPr/>
                    <a:lstStyle/>
                    <a:p>
                      <a:pPr algn="ctr"/>
                      <a:r>
                        <a:rPr lang="en-US" sz="1600" b="1" dirty="0" smtClean="0">
                          <a:solidFill>
                            <a:schemeClr val="tx1"/>
                          </a:solidFill>
                        </a:rPr>
                        <a:t>Actual transfer</a:t>
                      </a:r>
                    </a:p>
                  </a:txBody>
                  <a:tcPr marL="91446" marR="91446" marT="45708" marB="45708">
                    <a:solidFill>
                      <a:srgbClr val="B7772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mn-lt"/>
                        </a:rPr>
                        <a:t>% of Available funds transferred</a:t>
                      </a:r>
                    </a:p>
                    <a:p>
                      <a:pPr algn="ctr"/>
                      <a:endParaRPr lang="en-US" sz="1600" b="1" dirty="0" smtClean="0">
                        <a:solidFill>
                          <a:schemeClr val="tx1"/>
                        </a:solidFill>
                      </a:endParaRPr>
                    </a:p>
                  </a:txBody>
                  <a:tcPr marL="91446" marR="91446" marT="45708" marB="45708">
                    <a:solidFill>
                      <a:srgbClr val="B77727"/>
                    </a:solidFill>
                  </a:tcPr>
                </a:tc>
                <a:extLst>
                  <a:ext uri="{0D108BD9-81ED-4DB2-BD59-A6C34878D82A}">
                    <a16:rowId xmlns:a16="http://schemas.microsoft.com/office/drawing/2014/main" xmlns="" val="10000"/>
                  </a:ext>
                </a:extLst>
              </a:tr>
              <a:tr h="403207">
                <a:tc>
                  <a:txBody>
                    <a:bodyPr/>
                    <a:lstStyle/>
                    <a:p>
                      <a:pPr>
                        <a:lnSpc>
                          <a:spcPct val="100000"/>
                        </a:lnSpc>
                      </a:pPr>
                      <a:r>
                        <a:rPr lang="en-US" sz="1600" b="1" dirty="0" smtClean="0"/>
                        <a:t>Heritage Institutions(Cur/Cap)</a:t>
                      </a:r>
                      <a:endParaRPr lang="en-ZA" sz="1600" b="1"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R’000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prstClr val="black"/>
                          </a:solidFill>
                        </a:rPr>
                        <a:t>R’000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endParaRPr lang="en-US" sz="1600" b="1" dirty="0" smtClean="0">
                        <a:solidFill>
                          <a:prstClr val="black"/>
                        </a:solidFill>
                      </a:endParaRPr>
                    </a:p>
                  </a:txBody>
                  <a:tcPr marL="91446" marR="91446" marT="45708" marB="45708">
                    <a:solidFill>
                      <a:srgbClr val="F6F3E8"/>
                    </a:solidFill>
                  </a:tcPr>
                </a:tc>
                <a:extLst>
                  <a:ext uri="{0D108BD9-81ED-4DB2-BD59-A6C34878D82A}">
                    <a16:rowId xmlns:a16="http://schemas.microsoft.com/office/drawing/2014/main" xmlns="" val="10001"/>
                  </a:ext>
                </a:extLst>
              </a:tr>
              <a:tr h="364869">
                <a:tc>
                  <a:txBody>
                    <a:bodyPr/>
                    <a:lstStyle/>
                    <a:p>
                      <a:pPr>
                        <a:lnSpc>
                          <a:spcPct val="100000"/>
                        </a:lnSpc>
                      </a:pPr>
                      <a:r>
                        <a:rPr lang="en-US" sz="1600" b="0" dirty="0" smtClean="0">
                          <a:solidFill>
                            <a:schemeClr val="tx1"/>
                          </a:solidFill>
                        </a:rPr>
                        <a:t>Freedom</a:t>
                      </a:r>
                      <a:r>
                        <a:rPr lang="en-US" sz="1600" b="0" baseline="0" dirty="0" smtClean="0">
                          <a:solidFill>
                            <a:schemeClr val="tx1"/>
                          </a:solidFill>
                        </a:rPr>
                        <a:t> Park</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dirty="0" smtClean="0">
                          <a:solidFill>
                            <a:schemeClr val="tx1"/>
                          </a:solidFill>
                        </a:rPr>
                        <a:t>96 056</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dirty="0" smtClean="0">
                          <a:solidFill>
                            <a:schemeClr val="tx1"/>
                          </a:solidFill>
                        </a:rPr>
                        <a:t>96 056</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2"/>
                  </a:ext>
                </a:extLst>
              </a:tr>
              <a:tr h="309148">
                <a:tc>
                  <a:txBody>
                    <a:bodyPr/>
                    <a:lstStyle/>
                    <a:p>
                      <a:pPr>
                        <a:lnSpc>
                          <a:spcPct val="100000"/>
                        </a:lnSpc>
                      </a:pPr>
                      <a:r>
                        <a:rPr lang="en-US" sz="1600" b="0" dirty="0" smtClean="0">
                          <a:solidFill>
                            <a:schemeClr val="tx1"/>
                          </a:solidFill>
                        </a:rPr>
                        <a:t>Luthuli Museum</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15 562</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15 562</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3"/>
                  </a:ext>
                </a:extLst>
              </a:tr>
              <a:tr h="419431">
                <a:tc>
                  <a:txBody>
                    <a:bodyPr/>
                    <a:lstStyle/>
                    <a:p>
                      <a:pPr>
                        <a:lnSpc>
                          <a:spcPct val="100000"/>
                        </a:lnSpc>
                      </a:pPr>
                      <a:r>
                        <a:rPr lang="en-US" sz="1600" b="0" dirty="0" smtClean="0">
                          <a:solidFill>
                            <a:schemeClr val="tx1"/>
                          </a:solidFill>
                        </a:rPr>
                        <a:t>South African Heritage Resources</a:t>
                      </a:r>
                      <a:r>
                        <a:rPr lang="en-US" sz="1600" b="0" baseline="0" dirty="0" smtClean="0">
                          <a:solidFill>
                            <a:schemeClr val="tx1"/>
                          </a:solidFill>
                        </a:rPr>
                        <a:t> Agency</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58 315</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58 315</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4"/>
                  </a:ext>
                </a:extLst>
              </a:tr>
              <a:tr h="381093">
                <a:tc>
                  <a:txBody>
                    <a:bodyPr/>
                    <a:lstStyle/>
                    <a:p>
                      <a:pPr>
                        <a:lnSpc>
                          <a:spcPct val="100000"/>
                        </a:lnSpc>
                      </a:pPr>
                      <a:r>
                        <a:rPr lang="en-US" sz="1600" b="0" dirty="0" smtClean="0">
                          <a:solidFill>
                            <a:schemeClr val="tx1"/>
                          </a:solidFill>
                        </a:rPr>
                        <a:t>National Heritage Council</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71 353</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71 353</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5"/>
                  </a:ext>
                </a:extLst>
              </a:tr>
              <a:tr h="364708">
                <a:tc>
                  <a:txBody>
                    <a:bodyPr/>
                    <a:lstStyle/>
                    <a:p>
                      <a:pPr>
                        <a:lnSpc>
                          <a:spcPct val="100000"/>
                        </a:lnSpc>
                      </a:pPr>
                      <a:r>
                        <a:rPr lang="en-US" sz="1600" b="0" dirty="0" smtClean="0">
                          <a:solidFill>
                            <a:schemeClr val="tx1"/>
                          </a:solidFill>
                        </a:rPr>
                        <a:t>Capital Transfer – Heritage Institutions</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213 554</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209 198</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98.0%</a:t>
                      </a:r>
                    </a:p>
                  </a:txBody>
                  <a:tcPr marL="91446" marR="91446" marT="45708" marB="45708">
                    <a:solidFill>
                      <a:srgbClr val="F6F3E8"/>
                    </a:solidFill>
                  </a:tcPr>
                </a:tc>
                <a:extLst>
                  <a:ext uri="{0D108BD9-81ED-4DB2-BD59-A6C34878D82A}">
                    <a16:rowId xmlns:a16="http://schemas.microsoft.com/office/drawing/2014/main" xmlns="" val="10006"/>
                  </a:ext>
                </a:extLst>
              </a:tr>
              <a:tr h="542394">
                <a:tc>
                  <a:txBody>
                    <a:bodyPr/>
                    <a:lstStyle/>
                    <a:p>
                      <a:pPr>
                        <a:lnSpc>
                          <a:spcPct val="100000"/>
                        </a:lnSpc>
                      </a:pPr>
                      <a:r>
                        <a:rPr lang="en-US" sz="1600" b="1" dirty="0" smtClean="0"/>
                        <a:t>Total</a:t>
                      </a:r>
                      <a:endParaRPr lang="en-ZA" sz="1600" b="1" dirty="0"/>
                    </a:p>
                  </a:txBody>
                  <a:tcPr marL="91446" marR="91446" marT="45708" marB="45708">
                    <a:solidFill>
                      <a:srgbClr val="B77727"/>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914 662</a:t>
                      </a:r>
                    </a:p>
                  </a:txBody>
                  <a:tcPr marL="91446" marR="91446" marT="45708" marB="45708">
                    <a:solidFill>
                      <a:srgbClr val="B77727"/>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prstClr val="black"/>
                          </a:solidFill>
                        </a:rPr>
                        <a:t>910</a:t>
                      </a:r>
                      <a:r>
                        <a:rPr lang="en-US" sz="1600" b="1" baseline="0" dirty="0" smtClean="0">
                          <a:solidFill>
                            <a:prstClr val="black"/>
                          </a:solidFill>
                        </a:rPr>
                        <a:t> 306</a:t>
                      </a:r>
                      <a:endParaRPr lang="en-US" sz="1600" b="1" dirty="0" smtClean="0">
                        <a:solidFill>
                          <a:prstClr val="black"/>
                        </a:solidFill>
                      </a:endParaRPr>
                    </a:p>
                  </a:txBody>
                  <a:tcPr marL="91446" marR="91446" marT="45708" marB="45708">
                    <a:solidFill>
                      <a:srgbClr val="B77727"/>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prstClr val="black"/>
                          </a:solidFill>
                        </a:rPr>
                        <a:t>99.5%</a:t>
                      </a:r>
                    </a:p>
                  </a:txBody>
                  <a:tcPr marL="91446" marR="91446" marT="45708" marB="45708">
                    <a:solidFill>
                      <a:srgbClr val="B77727"/>
                    </a:solidFill>
                  </a:tcPr>
                </a:tc>
                <a:extLst>
                  <a:ext uri="{0D108BD9-81ED-4DB2-BD59-A6C34878D82A}">
                    <a16:rowId xmlns:a16="http://schemas.microsoft.com/office/drawing/2014/main" xmlns="" val="10007"/>
                  </a:ext>
                </a:extLst>
              </a:tr>
            </a:tbl>
          </a:graphicData>
        </a:graphic>
      </p:graphicFrame>
      <p:sp>
        <p:nvSpPr>
          <p:cNvPr id="5" name="Title 1"/>
          <p:cNvSpPr txBox="1">
            <a:spLocks/>
          </p:cNvSpPr>
          <p:nvPr/>
        </p:nvSpPr>
        <p:spPr>
          <a:xfrm>
            <a:off x="185936" y="116632"/>
            <a:ext cx="8784976" cy="864096"/>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rgbClr val="FF0000"/>
                </a:solidFill>
                <a:effectLst/>
                <a:uLnTx/>
                <a:uFillTx/>
                <a:latin typeface="Calibri"/>
                <a:ea typeface="+mj-ea"/>
                <a:cs typeface="Arial" pitchFamily="34" charset="0"/>
              </a:rPr>
              <a:t> </a:t>
            </a:r>
            <a:r>
              <a:rPr kumimoji="0" lang="en-US" sz="2000" b="1" i="0" u="none" strike="noStrike" kern="1200" cap="none" spc="0" normalizeH="0" baseline="0" noProof="0" dirty="0" smtClean="0">
                <a:ln>
                  <a:noFill/>
                </a:ln>
                <a:solidFill>
                  <a:srgbClr val="B77727"/>
                </a:solidFill>
                <a:effectLst/>
                <a:uLnTx/>
                <a:uFillTx/>
                <a:latin typeface="Calibri"/>
                <a:ea typeface="+mj-ea"/>
                <a:cs typeface="Arial" pitchFamily="34" charset="0"/>
              </a:rPr>
              <a:t>Expenditure Variance Per Economic Classification</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rgbClr val="B77727"/>
                </a:solidFill>
                <a:effectLst/>
                <a:uLnTx/>
                <a:uFillTx/>
                <a:latin typeface="Calibri"/>
                <a:ea typeface="+mj-ea"/>
                <a:cs typeface="Arial" pitchFamily="34" charset="0"/>
              </a:rPr>
              <a:t>(Departmental Agencies &amp; Accounts) – (</a:t>
            </a:r>
            <a:r>
              <a:rPr kumimoji="0" lang="en-US" sz="2000" b="1" i="0" u="none" strike="noStrike" kern="1200" cap="none" spc="0" normalizeH="0" baseline="0" noProof="0" dirty="0" err="1" smtClean="0">
                <a:ln>
                  <a:noFill/>
                </a:ln>
                <a:solidFill>
                  <a:srgbClr val="B77727"/>
                </a:solidFill>
                <a:effectLst/>
                <a:uLnTx/>
                <a:uFillTx/>
                <a:latin typeface="Calibri"/>
                <a:ea typeface="+mj-ea"/>
                <a:cs typeface="Arial" pitchFamily="34" charset="0"/>
              </a:rPr>
              <a:t>Cont</a:t>
            </a:r>
            <a:r>
              <a:rPr kumimoji="0" lang="en-US" sz="2000" b="1" i="0" u="none" strike="noStrike" kern="1200" cap="none" spc="0" normalizeH="0" baseline="0" noProof="0" dirty="0" smtClean="0">
                <a:ln>
                  <a:noFill/>
                </a:ln>
                <a:solidFill>
                  <a:srgbClr val="B77727"/>
                </a:solidFill>
                <a:effectLst/>
                <a:uLnTx/>
                <a:uFillTx/>
                <a:latin typeface="Calibri"/>
                <a:ea typeface="+mj-ea"/>
                <a:cs typeface="Arial" pitchFamily="34" charset="0"/>
              </a:rPr>
              <a:t>…)</a:t>
            </a:r>
            <a:endParaRPr kumimoji="0" lang="en-ZA" sz="2000" b="1" i="0" u="none" strike="noStrike" kern="1200" cap="none" spc="0" normalizeH="0" baseline="0" noProof="0" dirty="0" smtClean="0">
              <a:ln>
                <a:noFill/>
              </a:ln>
              <a:solidFill>
                <a:srgbClr val="B77727"/>
              </a:solidFill>
              <a:effectLst/>
              <a:uLnTx/>
              <a:uFillTx/>
              <a:latin typeface="Calibri"/>
              <a:ea typeface="+mj-ea"/>
              <a:cs typeface="Arial"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800" b="1" i="0" u="none" strike="noStrike" kern="1200" cap="none" spc="0" normalizeH="0" baseline="0" noProof="0" dirty="0">
              <a:ln>
                <a:noFill/>
              </a:ln>
              <a:solidFill>
                <a:srgbClr val="F79646">
                  <a:lumMod val="50000"/>
                </a:srgbClr>
              </a:solidFill>
              <a:effectLst/>
              <a:uLnTx/>
              <a:uFillTx/>
              <a:latin typeface="Calibri"/>
              <a:ea typeface="+mj-ea"/>
              <a:cs typeface="Arial" pitchFamily="34" charset="0"/>
            </a:endParaRPr>
          </a:p>
        </p:txBody>
      </p:sp>
      <p:sp>
        <p:nvSpPr>
          <p:cNvPr id="6"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46</a:t>
            </a:r>
          </a:p>
        </p:txBody>
      </p:sp>
    </p:spTree>
    <p:extLst>
      <p:ext uri="{BB962C8B-B14F-4D97-AF65-F5344CB8AC3E}">
        <p14:creationId xmlns:p14="http://schemas.microsoft.com/office/powerpoint/2010/main" xmlns="" val="398702776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nvPr>
        </p:nvGraphicFramePr>
        <p:xfrm>
          <a:off x="323528" y="980726"/>
          <a:ext cx="8496944" cy="4852512"/>
        </p:xfrm>
        <a:graphic>
          <a:graphicData uri="http://schemas.openxmlformats.org/drawingml/2006/table">
            <a:tbl>
              <a:tblPr firstRow="1" bandRow="1">
                <a:tableStyleId>{5C22544A-7EE6-4342-B048-85BDC9FD1C3A}</a:tableStyleId>
              </a:tblPr>
              <a:tblGrid>
                <a:gridCol w="3730067">
                  <a:extLst>
                    <a:ext uri="{9D8B030D-6E8A-4147-A177-3AD203B41FA5}">
                      <a16:colId xmlns:a16="http://schemas.microsoft.com/office/drawing/2014/main" xmlns="" val="20000"/>
                    </a:ext>
                  </a:extLst>
                </a:gridCol>
                <a:gridCol w="1934563">
                  <a:extLst>
                    <a:ext uri="{9D8B030D-6E8A-4147-A177-3AD203B41FA5}">
                      <a16:colId xmlns:a16="http://schemas.microsoft.com/office/drawing/2014/main" xmlns="" val="20001"/>
                    </a:ext>
                  </a:extLst>
                </a:gridCol>
                <a:gridCol w="1416157">
                  <a:extLst>
                    <a:ext uri="{9D8B030D-6E8A-4147-A177-3AD203B41FA5}">
                      <a16:colId xmlns:a16="http://schemas.microsoft.com/office/drawing/2014/main" xmlns="" val="20002"/>
                    </a:ext>
                  </a:extLst>
                </a:gridCol>
                <a:gridCol w="1416157">
                  <a:extLst>
                    <a:ext uri="{9D8B030D-6E8A-4147-A177-3AD203B41FA5}">
                      <a16:colId xmlns:a16="http://schemas.microsoft.com/office/drawing/2014/main" xmlns="" val="20003"/>
                    </a:ext>
                  </a:extLst>
                </a:gridCol>
              </a:tblGrid>
              <a:tr h="864098">
                <a:tc>
                  <a:txBody>
                    <a:bodyPr/>
                    <a:lstStyle/>
                    <a:p>
                      <a:r>
                        <a:rPr lang="en-US" sz="1600" b="1" dirty="0" smtClean="0">
                          <a:solidFill>
                            <a:schemeClr val="tx1"/>
                          </a:solidFill>
                          <a:latin typeface="+mn-lt"/>
                        </a:rPr>
                        <a:t>Name of Institution</a:t>
                      </a:r>
                    </a:p>
                  </a:txBody>
                  <a:tcPr marL="91446" marR="91446" marT="45708" marB="45708">
                    <a:solidFill>
                      <a:srgbClr val="B77727"/>
                    </a:solidFill>
                  </a:tcPr>
                </a:tc>
                <a:tc>
                  <a:txBody>
                    <a:bodyPr/>
                    <a:lstStyle/>
                    <a:p>
                      <a:pPr algn="ctr"/>
                      <a:r>
                        <a:rPr lang="en-US" sz="1600" b="1" dirty="0" smtClean="0">
                          <a:solidFill>
                            <a:schemeClr val="tx1"/>
                          </a:solidFill>
                        </a:rPr>
                        <a:t>Final Appropriation</a:t>
                      </a:r>
                    </a:p>
                  </a:txBody>
                  <a:tcPr marL="91446" marR="91446" marT="45708" marB="45708">
                    <a:solidFill>
                      <a:srgbClr val="B77727"/>
                    </a:solidFill>
                  </a:tcPr>
                </a:tc>
                <a:tc>
                  <a:txBody>
                    <a:bodyPr/>
                    <a:lstStyle/>
                    <a:p>
                      <a:pPr algn="ctr"/>
                      <a:r>
                        <a:rPr lang="en-US" sz="1600" b="1" dirty="0" smtClean="0">
                          <a:solidFill>
                            <a:schemeClr val="tx1"/>
                          </a:solidFill>
                        </a:rPr>
                        <a:t>Actual transfer</a:t>
                      </a:r>
                    </a:p>
                  </a:txBody>
                  <a:tcPr marL="91446" marR="91446" marT="45708" marB="45708">
                    <a:solidFill>
                      <a:srgbClr val="B7772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mn-lt"/>
                        </a:rPr>
                        <a:t>% of Available funds transferred</a:t>
                      </a:r>
                    </a:p>
                  </a:txBody>
                  <a:tcPr marL="91446" marR="91446" marT="45708" marB="45708">
                    <a:solidFill>
                      <a:srgbClr val="B77727"/>
                    </a:solidFill>
                  </a:tcPr>
                </a:tc>
                <a:extLst>
                  <a:ext uri="{0D108BD9-81ED-4DB2-BD59-A6C34878D82A}">
                    <a16:rowId xmlns:a16="http://schemas.microsoft.com/office/drawing/2014/main" xmlns="" val="10000"/>
                  </a:ext>
                </a:extLst>
              </a:tr>
              <a:tr h="531948">
                <a:tc>
                  <a:txBody>
                    <a:bodyPr/>
                    <a:lstStyle/>
                    <a:p>
                      <a:pPr>
                        <a:lnSpc>
                          <a:spcPct val="100000"/>
                        </a:lnSpc>
                      </a:pPr>
                      <a:endParaRPr lang="en-ZA" sz="1600" b="1"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R’000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prstClr val="black"/>
                          </a:solidFill>
                        </a:rPr>
                        <a:t>R’000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endParaRPr lang="en-US" sz="1600" b="1" dirty="0" smtClean="0">
                        <a:solidFill>
                          <a:prstClr val="black"/>
                        </a:solidFill>
                      </a:endParaRPr>
                    </a:p>
                  </a:txBody>
                  <a:tcPr marL="91446" marR="91446" marT="45708" marB="45708">
                    <a:solidFill>
                      <a:srgbClr val="F6F3E8"/>
                    </a:solidFill>
                  </a:tcPr>
                </a:tc>
                <a:extLst>
                  <a:ext uri="{0D108BD9-81ED-4DB2-BD59-A6C34878D82A}">
                    <a16:rowId xmlns:a16="http://schemas.microsoft.com/office/drawing/2014/main" xmlns="" val="10001"/>
                  </a:ext>
                </a:extLst>
              </a:tr>
              <a:tr h="529254">
                <a:tc>
                  <a:txBody>
                    <a:bodyPr/>
                    <a:lstStyle/>
                    <a:p>
                      <a:pPr>
                        <a:lnSpc>
                          <a:spcPct val="100000"/>
                        </a:lnSpc>
                      </a:pPr>
                      <a:r>
                        <a:rPr lang="en-US" sz="1600" b="1" dirty="0" smtClean="0"/>
                        <a:t>Libraries (Cur/Cap)</a:t>
                      </a:r>
                      <a:endParaRPr lang="en-ZA" sz="1600" b="1"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endParaRPr lang="en-US" sz="1600" b="0" dirty="0" smtClean="0">
                        <a:solidFill>
                          <a:srgbClr val="C00000"/>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endParaRPr lang="en-US" sz="1600" b="0" dirty="0" smtClean="0">
                        <a:solidFill>
                          <a:srgbClr val="C00000"/>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endParaRPr lang="en-US" sz="1600" b="0" dirty="0" smtClean="0">
                        <a:solidFill>
                          <a:prstClr val="black"/>
                        </a:solidFill>
                      </a:endParaRPr>
                    </a:p>
                  </a:txBody>
                  <a:tcPr marL="91446" marR="91446" marT="45708" marB="45708">
                    <a:solidFill>
                      <a:srgbClr val="F6F3E8"/>
                    </a:solidFill>
                  </a:tcPr>
                </a:tc>
                <a:extLst>
                  <a:ext uri="{0D108BD9-81ED-4DB2-BD59-A6C34878D82A}">
                    <a16:rowId xmlns:a16="http://schemas.microsoft.com/office/drawing/2014/main" xmlns="" val="10002"/>
                  </a:ext>
                </a:extLst>
              </a:tr>
              <a:tr h="531948">
                <a:tc>
                  <a:txBody>
                    <a:bodyPr/>
                    <a:lstStyle/>
                    <a:p>
                      <a:pPr>
                        <a:lnSpc>
                          <a:spcPct val="100000"/>
                        </a:lnSpc>
                      </a:pPr>
                      <a:r>
                        <a:rPr lang="en-US" sz="1600" b="0" dirty="0" smtClean="0">
                          <a:solidFill>
                            <a:schemeClr val="tx1"/>
                          </a:solidFill>
                        </a:rPr>
                        <a:t>National</a:t>
                      </a:r>
                      <a:r>
                        <a:rPr lang="en-US" sz="1600" b="0" baseline="0" dirty="0" smtClean="0">
                          <a:solidFill>
                            <a:schemeClr val="tx1"/>
                          </a:solidFill>
                        </a:rPr>
                        <a:t> Library of South Africa</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104 869</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104 869</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3"/>
                  </a:ext>
                </a:extLst>
              </a:tr>
              <a:tr h="531948">
                <a:tc>
                  <a:txBody>
                    <a:bodyPr/>
                    <a:lstStyle/>
                    <a:p>
                      <a:pPr>
                        <a:lnSpc>
                          <a:spcPct val="100000"/>
                        </a:lnSpc>
                      </a:pPr>
                      <a:r>
                        <a:rPr lang="en-US" sz="1600" b="0" dirty="0" smtClean="0">
                          <a:solidFill>
                            <a:schemeClr val="tx1"/>
                          </a:solidFill>
                        </a:rPr>
                        <a:t>South African Library for the Blind</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23 533</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23 533</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4"/>
                  </a:ext>
                </a:extLst>
              </a:tr>
              <a:tr h="799420">
                <a:tc>
                  <a:txBody>
                    <a:bodyPr/>
                    <a:lstStyle/>
                    <a:p>
                      <a:pPr>
                        <a:lnSpc>
                          <a:spcPct val="100000"/>
                        </a:lnSpc>
                      </a:pPr>
                      <a:r>
                        <a:rPr lang="en-US" sz="1600" b="0" dirty="0" smtClean="0">
                          <a:solidFill>
                            <a:schemeClr val="tx1"/>
                          </a:solidFill>
                        </a:rPr>
                        <a:t>National</a:t>
                      </a:r>
                      <a:r>
                        <a:rPr lang="en-US" sz="1600" b="0" baseline="0" dirty="0" smtClean="0">
                          <a:solidFill>
                            <a:schemeClr val="tx1"/>
                          </a:solidFill>
                        </a:rPr>
                        <a:t> Library of SA (Community Libraries)</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19 512</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19 512</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5"/>
                  </a:ext>
                </a:extLst>
              </a:tr>
              <a:tr h="531948">
                <a:tc>
                  <a:txBody>
                    <a:bodyPr/>
                    <a:lstStyle/>
                    <a:p>
                      <a:pPr>
                        <a:lnSpc>
                          <a:spcPct val="100000"/>
                        </a:lnSpc>
                      </a:pPr>
                      <a:r>
                        <a:rPr lang="en-US" sz="1600" b="0" dirty="0" smtClean="0">
                          <a:solidFill>
                            <a:schemeClr val="tx1"/>
                          </a:solidFill>
                        </a:rPr>
                        <a:t>Capital transfer - Libraries</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11 546</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11 956</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103%</a:t>
                      </a:r>
                    </a:p>
                  </a:txBody>
                  <a:tcPr marL="91446" marR="91446" marT="45708" marB="45708">
                    <a:solidFill>
                      <a:srgbClr val="F6F3E8"/>
                    </a:solidFill>
                  </a:tcPr>
                </a:tc>
                <a:extLst>
                  <a:ext uri="{0D108BD9-81ED-4DB2-BD59-A6C34878D82A}">
                    <a16:rowId xmlns:a16="http://schemas.microsoft.com/office/drawing/2014/main" xmlns="" val="10006"/>
                  </a:ext>
                </a:extLst>
              </a:tr>
              <a:tr h="531948">
                <a:tc>
                  <a:txBody>
                    <a:bodyPr/>
                    <a:lstStyle/>
                    <a:p>
                      <a:pPr>
                        <a:lnSpc>
                          <a:spcPct val="100000"/>
                        </a:lnSpc>
                      </a:pPr>
                      <a:r>
                        <a:rPr lang="en-US" sz="1600" b="1" dirty="0" smtClean="0"/>
                        <a:t>Total</a:t>
                      </a:r>
                      <a:endParaRPr lang="en-ZA" sz="1600" b="1" dirty="0"/>
                    </a:p>
                  </a:txBody>
                  <a:tcPr marL="91446" marR="91446" marT="45708" marB="45708">
                    <a:solidFill>
                      <a:srgbClr val="B77727"/>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159 460</a:t>
                      </a:r>
                    </a:p>
                  </a:txBody>
                  <a:tcPr marL="91446" marR="91446" marT="45708" marB="45708">
                    <a:solidFill>
                      <a:srgbClr val="B77727"/>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prstClr val="black"/>
                          </a:solidFill>
                        </a:rPr>
                        <a:t>159 870</a:t>
                      </a:r>
                    </a:p>
                  </a:txBody>
                  <a:tcPr marL="91446" marR="91446" marT="45708" marB="45708">
                    <a:solidFill>
                      <a:srgbClr val="B77727"/>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prstClr val="black"/>
                          </a:solidFill>
                        </a:rPr>
                        <a:t>100%</a:t>
                      </a:r>
                    </a:p>
                  </a:txBody>
                  <a:tcPr marL="91446" marR="91446" marT="45708" marB="45708">
                    <a:solidFill>
                      <a:srgbClr val="B77727"/>
                    </a:solidFill>
                  </a:tcPr>
                </a:tc>
                <a:extLst>
                  <a:ext uri="{0D108BD9-81ED-4DB2-BD59-A6C34878D82A}">
                    <a16:rowId xmlns:a16="http://schemas.microsoft.com/office/drawing/2014/main" xmlns="" val="10007"/>
                  </a:ext>
                </a:extLst>
              </a:tr>
            </a:tbl>
          </a:graphicData>
        </a:graphic>
      </p:graphicFrame>
      <p:sp>
        <p:nvSpPr>
          <p:cNvPr id="5" name="Title 1"/>
          <p:cNvSpPr txBox="1">
            <a:spLocks/>
          </p:cNvSpPr>
          <p:nvPr/>
        </p:nvSpPr>
        <p:spPr>
          <a:xfrm>
            <a:off x="179512" y="116632"/>
            <a:ext cx="8784976" cy="720080"/>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rgbClr val="B77727"/>
                </a:solidFill>
                <a:effectLst/>
                <a:uLnTx/>
                <a:uFillTx/>
                <a:latin typeface="Calibri"/>
                <a:ea typeface="+mj-ea"/>
                <a:cs typeface="Arial" pitchFamily="34" charset="0"/>
              </a:rPr>
              <a:t>Expenditure Variance Per Economic Classification</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rgbClr val="B77727"/>
                </a:solidFill>
                <a:effectLst/>
                <a:uLnTx/>
                <a:uFillTx/>
                <a:latin typeface="Calibri"/>
                <a:ea typeface="+mj-ea"/>
                <a:cs typeface="Arial" pitchFamily="34" charset="0"/>
              </a:rPr>
              <a:t>(Departmental Agencies &amp; Accounts) – (</a:t>
            </a:r>
            <a:r>
              <a:rPr kumimoji="0" lang="en-US" sz="2000" b="1" i="0" u="none" strike="noStrike" kern="1200" cap="none" spc="0" normalizeH="0" baseline="0" noProof="0" dirty="0" err="1" smtClean="0">
                <a:ln>
                  <a:noFill/>
                </a:ln>
                <a:solidFill>
                  <a:srgbClr val="B77727"/>
                </a:solidFill>
                <a:effectLst/>
                <a:uLnTx/>
                <a:uFillTx/>
                <a:latin typeface="Calibri"/>
                <a:ea typeface="+mj-ea"/>
                <a:cs typeface="Arial" pitchFamily="34" charset="0"/>
              </a:rPr>
              <a:t>Cont</a:t>
            </a:r>
            <a:r>
              <a:rPr kumimoji="0" lang="en-US" sz="2000" b="1" i="0" u="none" strike="noStrike" kern="1200" cap="none" spc="0" normalizeH="0" baseline="0" noProof="0" dirty="0" smtClean="0">
                <a:ln>
                  <a:noFill/>
                </a:ln>
                <a:solidFill>
                  <a:srgbClr val="B77727"/>
                </a:solidFill>
                <a:effectLst/>
                <a:uLnTx/>
                <a:uFillTx/>
                <a:latin typeface="Calibri"/>
                <a:ea typeface="+mj-ea"/>
                <a:cs typeface="Arial" pitchFamily="34" charset="0"/>
              </a:rPr>
              <a:t>…)</a:t>
            </a:r>
            <a:endParaRPr kumimoji="0" lang="en-ZA" sz="2000" b="1" i="0" u="none" strike="noStrike" kern="1200" cap="none" spc="0" normalizeH="0" baseline="0" noProof="0" dirty="0" smtClean="0">
              <a:ln>
                <a:noFill/>
              </a:ln>
              <a:solidFill>
                <a:srgbClr val="B77727"/>
              </a:solidFill>
              <a:effectLst/>
              <a:uLnTx/>
              <a:uFillTx/>
              <a:latin typeface="Calibri"/>
              <a:ea typeface="+mj-ea"/>
              <a:cs typeface="Arial"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800" b="1" i="0" u="none" strike="noStrike" kern="1200" cap="none" spc="0" normalizeH="0" baseline="0" noProof="0" dirty="0">
              <a:ln>
                <a:noFill/>
              </a:ln>
              <a:solidFill>
                <a:srgbClr val="FF0000"/>
              </a:solidFill>
              <a:effectLst/>
              <a:uLnTx/>
              <a:uFillTx/>
              <a:latin typeface="Calibri"/>
              <a:ea typeface="+mj-ea"/>
              <a:cs typeface="Arial" pitchFamily="34" charset="0"/>
            </a:endParaRPr>
          </a:p>
        </p:txBody>
      </p:sp>
      <p:sp>
        <p:nvSpPr>
          <p:cNvPr id="7"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47</a:t>
            </a:r>
          </a:p>
        </p:txBody>
      </p:sp>
    </p:spTree>
    <p:extLst>
      <p:ext uri="{BB962C8B-B14F-4D97-AF65-F5344CB8AC3E}">
        <p14:creationId xmlns:p14="http://schemas.microsoft.com/office/powerpoint/2010/main" xmlns="" val="1277713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nvPr>
        </p:nvGraphicFramePr>
        <p:xfrm>
          <a:off x="251520" y="1070842"/>
          <a:ext cx="8568951" cy="4554258"/>
        </p:xfrm>
        <a:graphic>
          <a:graphicData uri="http://schemas.openxmlformats.org/drawingml/2006/table">
            <a:tbl>
              <a:tblPr firstRow="1" bandRow="1">
                <a:tableStyleId>{5C22544A-7EE6-4342-B048-85BDC9FD1C3A}</a:tableStyleId>
              </a:tblPr>
              <a:tblGrid>
                <a:gridCol w="4023681">
                  <a:extLst>
                    <a:ext uri="{9D8B030D-6E8A-4147-A177-3AD203B41FA5}">
                      <a16:colId xmlns:a16="http://schemas.microsoft.com/office/drawing/2014/main" xmlns="" val="20000"/>
                    </a:ext>
                  </a:extLst>
                </a:gridCol>
                <a:gridCol w="1380162">
                  <a:extLst>
                    <a:ext uri="{9D8B030D-6E8A-4147-A177-3AD203B41FA5}">
                      <a16:colId xmlns:a16="http://schemas.microsoft.com/office/drawing/2014/main" xmlns="" val="20001"/>
                    </a:ext>
                  </a:extLst>
                </a:gridCol>
                <a:gridCol w="1543955">
                  <a:extLst>
                    <a:ext uri="{9D8B030D-6E8A-4147-A177-3AD203B41FA5}">
                      <a16:colId xmlns:a16="http://schemas.microsoft.com/office/drawing/2014/main" xmlns="" val="20002"/>
                    </a:ext>
                  </a:extLst>
                </a:gridCol>
                <a:gridCol w="1621153">
                  <a:extLst>
                    <a:ext uri="{9D8B030D-6E8A-4147-A177-3AD203B41FA5}">
                      <a16:colId xmlns:a16="http://schemas.microsoft.com/office/drawing/2014/main" xmlns="" val="20003"/>
                    </a:ext>
                  </a:extLst>
                </a:gridCol>
              </a:tblGrid>
              <a:tr h="1007188">
                <a:tc>
                  <a:txBody>
                    <a:bodyPr/>
                    <a:lstStyle/>
                    <a:p>
                      <a:endParaRPr lang="en-US" sz="1600" b="1" dirty="0" smtClean="0">
                        <a:solidFill>
                          <a:schemeClr val="tx1"/>
                        </a:solidFill>
                        <a:latin typeface="+mn-lt"/>
                      </a:endParaRPr>
                    </a:p>
                  </a:txBody>
                  <a:tcPr marL="91446" marR="91446" marT="45708" marB="45708">
                    <a:solidFill>
                      <a:srgbClr val="B77727"/>
                    </a:solidFill>
                  </a:tcPr>
                </a:tc>
                <a:tc>
                  <a:txBody>
                    <a:bodyPr/>
                    <a:lstStyle/>
                    <a:p>
                      <a:pPr algn="ctr"/>
                      <a:r>
                        <a:rPr lang="en-US" sz="1600" b="1" dirty="0" smtClean="0">
                          <a:solidFill>
                            <a:schemeClr val="tx1"/>
                          </a:solidFill>
                        </a:rPr>
                        <a:t>Final Appropriation</a:t>
                      </a:r>
                    </a:p>
                  </a:txBody>
                  <a:tcPr marL="91446" marR="91446" marT="45708" marB="45708">
                    <a:solidFill>
                      <a:srgbClr val="B77727"/>
                    </a:solidFill>
                  </a:tcPr>
                </a:tc>
                <a:tc>
                  <a:txBody>
                    <a:bodyPr/>
                    <a:lstStyle/>
                    <a:p>
                      <a:pPr algn="ctr"/>
                      <a:r>
                        <a:rPr lang="en-US" sz="1600" b="1" dirty="0" smtClean="0">
                          <a:solidFill>
                            <a:schemeClr val="tx1"/>
                          </a:solidFill>
                        </a:rPr>
                        <a:t>Actual transfer</a:t>
                      </a:r>
                    </a:p>
                  </a:txBody>
                  <a:tcPr marL="91446" marR="91446" marT="45708" marB="45708">
                    <a:solidFill>
                      <a:srgbClr val="B77727"/>
                    </a:solidFill>
                  </a:tcPr>
                </a:tc>
                <a:tc>
                  <a:txBody>
                    <a:bodyPr/>
                    <a:lstStyle/>
                    <a:p>
                      <a:pPr algn="ctr"/>
                      <a:r>
                        <a:rPr lang="en-US" sz="1600" b="1" dirty="0" smtClean="0">
                          <a:solidFill>
                            <a:schemeClr val="tx1"/>
                          </a:solidFill>
                        </a:rPr>
                        <a:t>% of Available funds transferred</a:t>
                      </a:r>
                    </a:p>
                  </a:txBody>
                  <a:tcPr marL="91446" marR="91446" marT="45708" marB="45708">
                    <a:solidFill>
                      <a:srgbClr val="B77727"/>
                    </a:solidFill>
                  </a:tcPr>
                </a:tc>
                <a:extLst>
                  <a:ext uri="{0D108BD9-81ED-4DB2-BD59-A6C34878D82A}">
                    <a16:rowId xmlns:a16="http://schemas.microsoft.com/office/drawing/2014/main" xmlns="" val="10000"/>
                  </a:ext>
                </a:extLst>
              </a:tr>
              <a:tr h="428914">
                <a:tc>
                  <a:txBody>
                    <a:bodyPr/>
                    <a:lstStyle/>
                    <a:p>
                      <a:pPr>
                        <a:lnSpc>
                          <a:spcPct val="100000"/>
                        </a:lnSpc>
                      </a:pPr>
                      <a:endParaRPr lang="en-ZA" sz="1600" b="1"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R’000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prstClr val="black"/>
                          </a:solidFill>
                        </a:rPr>
                        <a:t>R’000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endParaRPr lang="en-US" sz="1600" b="1" dirty="0" smtClean="0">
                        <a:solidFill>
                          <a:prstClr val="black"/>
                        </a:solidFill>
                      </a:endParaRPr>
                    </a:p>
                  </a:txBody>
                  <a:tcPr marL="91446" marR="91446" marT="45708" marB="45708">
                    <a:solidFill>
                      <a:srgbClr val="F6F3E8"/>
                    </a:solidFill>
                  </a:tcPr>
                </a:tc>
                <a:extLst>
                  <a:ext uri="{0D108BD9-81ED-4DB2-BD59-A6C34878D82A}">
                    <a16:rowId xmlns:a16="http://schemas.microsoft.com/office/drawing/2014/main" xmlns="" val="10001"/>
                  </a:ext>
                </a:extLst>
              </a:tr>
              <a:tr h="410319">
                <a:tc>
                  <a:txBody>
                    <a:bodyPr/>
                    <a:lstStyle/>
                    <a:p>
                      <a:pPr>
                        <a:lnSpc>
                          <a:spcPct val="100000"/>
                        </a:lnSpc>
                      </a:pPr>
                      <a:r>
                        <a:rPr lang="en-US" sz="1600" b="1" dirty="0" smtClean="0"/>
                        <a:t>Other:</a:t>
                      </a:r>
                      <a:endParaRPr lang="en-ZA" sz="1600" b="1"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endParaRPr lang="en-US" sz="1600" b="0" dirty="0" smtClean="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endParaRPr lang="en-US" sz="1600" b="0" dirty="0" smtClean="0">
                        <a:solidFill>
                          <a:prstClr val="black"/>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endParaRPr lang="en-US" sz="1600" b="0" dirty="0" smtClean="0">
                        <a:solidFill>
                          <a:prstClr val="black"/>
                        </a:solidFill>
                      </a:endParaRPr>
                    </a:p>
                  </a:txBody>
                  <a:tcPr marL="91446" marR="91446" marT="45708" marB="45708">
                    <a:solidFill>
                      <a:srgbClr val="F6F3E8"/>
                    </a:solidFill>
                  </a:tcPr>
                </a:tc>
                <a:extLst>
                  <a:ext uri="{0D108BD9-81ED-4DB2-BD59-A6C34878D82A}">
                    <a16:rowId xmlns:a16="http://schemas.microsoft.com/office/drawing/2014/main" xmlns="" val="10002"/>
                  </a:ext>
                </a:extLst>
              </a:tr>
              <a:tr h="410319">
                <a:tc>
                  <a:txBody>
                    <a:bodyPr/>
                    <a:lstStyle/>
                    <a:p>
                      <a:pPr>
                        <a:lnSpc>
                          <a:spcPct val="100000"/>
                        </a:lnSpc>
                      </a:pPr>
                      <a:r>
                        <a:rPr lang="en-US" sz="1600" b="1" dirty="0" smtClean="0"/>
                        <a:t>Constitutional Institution:</a:t>
                      </a:r>
                      <a:endParaRPr lang="en-ZA" sz="1600" b="1"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endParaRPr lang="en-US" sz="1600" b="0" dirty="0" smtClean="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endParaRPr lang="en-US" sz="1600" b="0" dirty="0" smtClean="0">
                        <a:solidFill>
                          <a:prstClr val="black"/>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endParaRPr lang="en-US" sz="1600" b="0" dirty="0" smtClean="0">
                        <a:solidFill>
                          <a:prstClr val="black"/>
                        </a:solidFill>
                      </a:endParaRPr>
                    </a:p>
                  </a:txBody>
                  <a:tcPr marL="91446" marR="91446" marT="45708" marB="45708">
                    <a:solidFill>
                      <a:srgbClr val="F6F3E8"/>
                    </a:solidFill>
                  </a:tcPr>
                </a:tc>
                <a:extLst>
                  <a:ext uri="{0D108BD9-81ED-4DB2-BD59-A6C34878D82A}">
                    <a16:rowId xmlns:a16="http://schemas.microsoft.com/office/drawing/2014/main" xmlns="" val="10003"/>
                  </a:ext>
                </a:extLst>
              </a:tr>
              <a:tr h="410319">
                <a:tc>
                  <a:txBody>
                    <a:bodyPr/>
                    <a:lstStyle/>
                    <a:p>
                      <a:pPr>
                        <a:lnSpc>
                          <a:spcPct val="100000"/>
                        </a:lnSpc>
                      </a:pPr>
                      <a:r>
                        <a:rPr lang="en-US" sz="1600" b="0" dirty="0" smtClean="0"/>
                        <a:t>Pan South</a:t>
                      </a:r>
                      <a:r>
                        <a:rPr lang="en-US" sz="1600" b="0" baseline="0" dirty="0" smtClean="0"/>
                        <a:t> African Language Board</a:t>
                      </a:r>
                      <a:endParaRPr lang="en-ZA" sz="1600" b="0"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120 857</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120 857</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4"/>
                  </a:ext>
                </a:extLst>
              </a:tr>
              <a:tr h="4834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National Youth Development Agency</a:t>
                      </a:r>
                      <a:endParaRPr kumimoji="0" lang="en-ZA" sz="1600" b="0" i="0" u="none" strike="noStrike" kern="1200" cap="none" spc="0" normalizeH="0" baseline="0" noProof="0" dirty="0" smtClean="0">
                        <a:ln>
                          <a:noFill/>
                        </a:ln>
                        <a:solidFill>
                          <a:prstClr val="black"/>
                        </a:solidFill>
                        <a:effectLst/>
                        <a:uLnTx/>
                        <a:uFillTx/>
                        <a:latin typeface="+mn-lt"/>
                        <a:ea typeface="+mn-ea"/>
                        <a:cs typeface="+mn-cs"/>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9 504</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8 554</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90.0%</a:t>
                      </a:r>
                    </a:p>
                  </a:txBody>
                  <a:tcPr marL="91446" marR="91446" marT="45708" marB="45708">
                    <a:solidFill>
                      <a:srgbClr val="F6F3E8"/>
                    </a:solidFill>
                  </a:tcPr>
                </a:tc>
                <a:extLst>
                  <a:ext uri="{0D108BD9-81ED-4DB2-BD59-A6C34878D82A}">
                    <a16:rowId xmlns:a16="http://schemas.microsoft.com/office/drawing/2014/main" xmlns="" val="10005"/>
                  </a:ext>
                </a:extLst>
              </a:tr>
              <a:tr h="467909">
                <a:tc>
                  <a:txBody>
                    <a:bodyPr/>
                    <a:lstStyle/>
                    <a:p>
                      <a:pPr>
                        <a:lnSpc>
                          <a:spcPct val="100000"/>
                        </a:lnSpc>
                      </a:pPr>
                      <a:r>
                        <a:rPr lang="en-US" sz="1600" b="0" dirty="0" smtClean="0">
                          <a:solidFill>
                            <a:schemeClr val="tx1"/>
                          </a:solidFill>
                        </a:rPr>
                        <a:t>Constitutional Hill Development</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700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700</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6"/>
                  </a:ext>
                </a:extLst>
              </a:tr>
              <a:tr h="467909">
                <a:tc>
                  <a:txBody>
                    <a:bodyPr/>
                    <a:lstStyle/>
                    <a:p>
                      <a:pPr>
                        <a:lnSpc>
                          <a:spcPct val="100000"/>
                        </a:lnSpc>
                      </a:pPr>
                      <a:r>
                        <a:rPr lang="en-US" sz="1600" b="1" dirty="0" smtClean="0">
                          <a:solidFill>
                            <a:schemeClr val="tx1"/>
                          </a:solidFill>
                        </a:rPr>
                        <a:t>Total</a:t>
                      </a:r>
                      <a:endParaRPr lang="en-ZA" sz="1600" b="1" dirty="0">
                        <a:solidFill>
                          <a:schemeClr val="tx1"/>
                        </a:solidFill>
                      </a:endParaRPr>
                    </a:p>
                  </a:txBody>
                  <a:tcPr marL="91446" marR="91446" marT="45708" marB="45708">
                    <a:solidFill>
                      <a:srgbClr val="B77727"/>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schemeClr val="tx1"/>
                          </a:solidFill>
                        </a:rPr>
                        <a:t>131 061</a:t>
                      </a:r>
                    </a:p>
                  </a:txBody>
                  <a:tcPr marL="91446" marR="91446" marT="45708" marB="45708">
                    <a:solidFill>
                      <a:srgbClr val="B77727"/>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schemeClr val="tx1"/>
                          </a:solidFill>
                        </a:rPr>
                        <a:t>130 111</a:t>
                      </a:r>
                    </a:p>
                  </a:txBody>
                  <a:tcPr marL="91446" marR="91446" marT="45708" marB="45708">
                    <a:solidFill>
                      <a:srgbClr val="B77727"/>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schemeClr val="tx1"/>
                          </a:solidFill>
                        </a:rPr>
                        <a:t>99.3%</a:t>
                      </a:r>
                    </a:p>
                  </a:txBody>
                  <a:tcPr marL="91446" marR="91446" marT="45708" marB="45708">
                    <a:solidFill>
                      <a:srgbClr val="B77727"/>
                    </a:solidFill>
                  </a:tcPr>
                </a:tc>
                <a:extLst>
                  <a:ext uri="{0D108BD9-81ED-4DB2-BD59-A6C34878D82A}">
                    <a16:rowId xmlns:a16="http://schemas.microsoft.com/office/drawing/2014/main" xmlns="" val="10007"/>
                  </a:ext>
                </a:extLst>
              </a:tr>
              <a:tr h="467909">
                <a:tc>
                  <a:txBody>
                    <a:bodyPr/>
                    <a:lstStyle/>
                    <a:p>
                      <a:pPr>
                        <a:lnSpc>
                          <a:spcPct val="100000"/>
                        </a:lnSpc>
                      </a:pPr>
                      <a:r>
                        <a:rPr lang="en-ZA" sz="1600" b="1" dirty="0" smtClean="0">
                          <a:solidFill>
                            <a:schemeClr val="tx1"/>
                          </a:solidFill>
                        </a:rPr>
                        <a:t>Grand Total</a:t>
                      </a:r>
                      <a:endParaRPr lang="en-ZA" sz="1600" b="1" dirty="0">
                        <a:solidFill>
                          <a:schemeClr val="tx1"/>
                        </a:solidFill>
                      </a:endParaRPr>
                    </a:p>
                  </a:txBody>
                  <a:tcPr marL="91446" marR="91446" marT="45708" marB="45708">
                    <a:solidFill>
                      <a:srgbClr val="B77727"/>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schemeClr val="tx1"/>
                          </a:solidFill>
                        </a:rPr>
                        <a:t>1 837 066</a:t>
                      </a:r>
                    </a:p>
                  </a:txBody>
                  <a:tcPr marL="91446" marR="91446" marT="45708" marB="45708">
                    <a:solidFill>
                      <a:srgbClr val="B77727"/>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schemeClr val="tx1"/>
                          </a:solidFill>
                        </a:rPr>
                        <a:t>1 827 606</a:t>
                      </a:r>
                    </a:p>
                  </a:txBody>
                  <a:tcPr marL="91446" marR="91446" marT="45708" marB="45708">
                    <a:solidFill>
                      <a:srgbClr val="B77727"/>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schemeClr val="tx1"/>
                          </a:solidFill>
                        </a:rPr>
                        <a:t>99.5%</a:t>
                      </a:r>
                    </a:p>
                  </a:txBody>
                  <a:tcPr marL="91446" marR="91446" marT="45708" marB="45708">
                    <a:solidFill>
                      <a:srgbClr val="B77727"/>
                    </a:solidFill>
                  </a:tcPr>
                </a:tc>
                <a:extLst>
                  <a:ext uri="{0D108BD9-81ED-4DB2-BD59-A6C34878D82A}">
                    <a16:rowId xmlns:a16="http://schemas.microsoft.com/office/drawing/2014/main" xmlns="" val="10008"/>
                  </a:ext>
                </a:extLst>
              </a:tr>
            </a:tbl>
          </a:graphicData>
        </a:graphic>
      </p:graphicFrame>
      <p:sp>
        <p:nvSpPr>
          <p:cNvPr id="5" name="Title 1"/>
          <p:cNvSpPr txBox="1">
            <a:spLocks/>
          </p:cNvSpPr>
          <p:nvPr/>
        </p:nvSpPr>
        <p:spPr>
          <a:xfrm>
            <a:off x="251520" y="34094"/>
            <a:ext cx="8784976" cy="80261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rgbClr val="B77727"/>
                </a:solidFill>
                <a:effectLst/>
                <a:uLnTx/>
                <a:uFillTx/>
                <a:latin typeface="Calibri"/>
                <a:ea typeface="+mj-ea"/>
                <a:cs typeface="Arial" pitchFamily="34" charset="0"/>
              </a:rPr>
              <a:t>Expenditure Variance Per Economic Classification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rgbClr val="B77727"/>
                </a:solidFill>
                <a:effectLst/>
                <a:uLnTx/>
                <a:uFillTx/>
                <a:latin typeface="Calibri"/>
                <a:ea typeface="+mj-ea"/>
                <a:cs typeface="Arial" pitchFamily="34" charset="0"/>
              </a:rPr>
              <a:t>(Departmental Agencies &amp; Accounts)</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1600" b="1" i="0" u="none" strike="noStrike" kern="1200" cap="none" spc="0" normalizeH="0" baseline="0" noProof="0" dirty="0" smtClean="0">
              <a:ln>
                <a:noFill/>
              </a:ln>
              <a:solidFill>
                <a:srgbClr val="FF0000"/>
              </a:solidFill>
              <a:effectLst/>
              <a:uLnTx/>
              <a:uFillTx/>
              <a:latin typeface="Calibri"/>
              <a:ea typeface="+mj-ea"/>
              <a:cs typeface="Arial"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1600" b="1" i="0" u="none" strike="noStrike" kern="1200" cap="none" spc="0" normalizeH="0" baseline="0" noProof="0" dirty="0" smtClean="0">
              <a:ln>
                <a:noFill/>
              </a:ln>
              <a:solidFill>
                <a:srgbClr val="F79646">
                  <a:lumMod val="50000"/>
                </a:srgbClr>
              </a:solidFill>
              <a:effectLst/>
              <a:uLnTx/>
              <a:uFillTx/>
              <a:latin typeface="Calibri"/>
              <a:ea typeface="+mj-ea"/>
              <a:cs typeface="Arial" pitchFamily="34" charset="0"/>
            </a:endParaRPr>
          </a:p>
        </p:txBody>
      </p:sp>
      <p:sp>
        <p:nvSpPr>
          <p:cNvPr id="6"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48</a:t>
            </a:r>
          </a:p>
        </p:txBody>
      </p:sp>
    </p:spTree>
    <p:extLst>
      <p:ext uri="{BB962C8B-B14F-4D97-AF65-F5344CB8AC3E}">
        <p14:creationId xmlns:p14="http://schemas.microsoft.com/office/powerpoint/2010/main" xmlns="" val="2337196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260648"/>
            <a:ext cx="9073008" cy="710952"/>
          </a:xfrm>
        </p:spPr>
        <p:txBody>
          <a:bodyPr>
            <a:normAutofit/>
          </a:bodyPr>
          <a:lstStyle/>
          <a:p>
            <a:pPr algn="ctr"/>
            <a:r>
              <a:rPr lang="en-ZA" dirty="0" smtClean="0"/>
              <a:t>DAC AT GLANCE</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819047551"/>
              </p:ext>
            </p:extLst>
          </p:nvPr>
        </p:nvGraphicFramePr>
        <p:xfrm>
          <a:off x="250825" y="1330910"/>
          <a:ext cx="8713663" cy="4741088"/>
        </p:xfrm>
        <a:graphic>
          <a:graphicData uri="http://schemas.openxmlformats.org/drawingml/2006/table">
            <a:tbl>
              <a:tblPr firstRow="1" bandRow="1">
                <a:tableStyleId>{93296810-A885-4BE3-A3E7-6D5BEEA58F35}</a:tableStyleId>
              </a:tblPr>
              <a:tblGrid>
                <a:gridCol w="5714114">
                  <a:extLst>
                    <a:ext uri="{9D8B030D-6E8A-4147-A177-3AD203B41FA5}">
                      <a16:colId xmlns:a16="http://schemas.microsoft.com/office/drawing/2014/main" xmlns="" val="1010478767"/>
                    </a:ext>
                  </a:extLst>
                </a:gridCol>
                <a:gridCol w="2999549">
                  <a:extLst>
                    <a:ext uri="{9D8B030D-6E8A-4147-A177-3AD203B41FA5}">
                      <a16:colId xmlns:a16="http://schemas.microsoft.com/office/drawing/2014/main" xmlns="" val="3984125542"/>
                    </a:ext>
                  </a:extLst>
                </a:gridCol>
              </a:tblGrid>
              <a:tr h="506743">
                <a:tc>
                  <a:txBody>
                    <a:bodyPr/>
                    <a:lstStyle/>
                    <a:p>
                      <a:r>
                        <a:rPr lang="en-ZA" dirty="0" smtClean="0"/>
                        <a:t>Item </a:t>
                      </a:r>
                      <a:endParaRPr lang="en-ZA" dirty="0"/>
                    </a:p>
                  </a:txBody>
                  <a:tcPr/>
                </a:tc>
                <a:tc>
                  <a:txBody>
                    <a:bodyPr/>
                    <a:lstStyle/>
                    <a:p>
                      <a:r>
                        <a:rPr lang="en-ZA" dirty="0" smtClean="0"/>
                        <a:t> 31</a:t>
                      </a:r>
                      <a:r>
                        <a:rPr lang="en-ZA" baseline="0" dirty="0" smtClean="0"/>
                        <a:t>  March 2020</a:t>
                      </a:r>
                      <a:endParaRPr lang="en-ZA" dirty="0"/>
                    </a:p>
                  </a:txBody>
                  <a:tcPr/>
                </a:tc>
                <a:extLst>
                  <a:ext uri="{0D108BD9-81ED-4DB2-BD59-A6C34878D82A}">
                    <a16:rowId xmlns:a16="http://schemas.microsoft.com/office/drawing/2014/main" xmlns="" val="2388822634"/>
                  </a:ext>
                </a:extLst>
              </a:tr>
              <a:tr h="614705">
                <a:tc>
                  <a:txBody>
                    <a:bodyPr/>
                    <a:lstStyle/>
                    <a:p>
                      <a:r>
                        <a:rPr lang="en-ZA" sz="1500" b="1" baseline="0" dirty="0" smtClean="0">
                          <a:solidFill>
                            <a:schemeClr val="accent2"/>
                          </a:solidFill>
                        </a:rPr>
                        <a:t>Audit (AGSA) Opinion </a:t>
                      </a:r>
                    </a:p>
                  </a:txBody>
                  <a:tcPr/>
                </a:tc>
                <a:tc>
                  <a:txBody>
                    <a:bodyPr/>
                    <a:lstStyle/>
                    <a:p>
                      <a:r>
                        <a:rPr lang="en-ZA" sz="1500" b="1" dirty="0" smtClean="0">
                          <a:solidFill>
                            <a:schemeClr val="accent2"/>
                          </a:solidFill>
                        </a:rPr>
                        <a:t>Unqualified</a:t>
                      </a:r>
                      <a:endParaRPr lang="en-ZA" sz="1500" b="1" dirty="0">
                        <a:solidFill>
                          <a:schemeClr val="accent2"/>
                        </a:solidFill>
                      </a:endParaRPr>
                    </a:p>
                  </a:txBody>
                  <a:tcPr/>
                </a:tc>
                <a:extLst>
                  <a:ext uri="{0D108BD9-81ED-4DB2-BD59-A6C34878D82A}">
                    <a16:rowId xmlns:a16="http://schemas.microsoft.com/office/drawing/2014/main" xmlns="" val="3021182806"/>
                  </a:ext>
                </a:extLst>
              </a:tr>
              <a:tr h="614705">
                <a:tc>
                  <a:txBody>
                    <a:bodyPr/>
                    <a:lstStyle/>
                    <a:p>
                      <a:r>
                        <a:rPr lang="en-ZA" sz="1500" b="1" dirty="0" smtClean="0">
                          <a:solidFill>
                            <a:schemeClr val="accent2"/>
                          </a:solidFill>
                        </a:rPr>
                        <a:t>Performance Overview</a:t>
                      </a:r>
                      <a:r>
                        <a:rPr lang="en-ZA" sz="1500" b="1" baseline="0" dirty="0" smtClean="0">
                          <a:solidFill>
                            <a:schemeClr val="accent2"/>
                          </a:solidFill>
                        </a:rPr>
                        <a:t> </a:t>
                      </a:r>
                      <a:endParaRPr lang="en-ZA" sz="1500" b="1" dirty="0">
                        <a:solidFill>
                          <a:schemeClr val="accent2"/>
                        </a:solidFill>
                      </a:endParaRPr>
                    </a:p>
                  </a:txBody>
                  <a:tcPr/>
                </a:tc>
                <a:tc>
                  <a:txBody>
                    <a:bodyPr/>
                    <a:lstStyle/>
                    <a:p>
                      <a:r>
                        <a:rPr lang="en-ZA" sz="1500" b="1" dirty="0" smtClean="0">
                          <a:solidFill>
                            <a:schemeClr val="accent2"/>
                          </a:solidFill>
                        </a:rPr>
                        <a:t>79% (30/38) </a:t>
                      </a:r>
                      <a:r>
                        <a:rPr lang="en-ZA" sz="1500" b="1" baseline="0" dirty="0" smtClean="0">
                          <a:solidFill>
                            <a:schemeClr val="accent2"/>
                          </a:solidFill>
                        </a:rPr>
                        <a:t>achieved targets </a:t>
                      </a:r>
                      <a:endParaRPr lang="en-ZA" sz="1500" b="1" dirty="0">
                        <a:solidFill>
                          <a:schemeClr val="accent2"/>
                        </a:solidFill>
                      </a:endParaRPr>
                    </a:p>
                  </a:txBody>
                  <a:tcPr/>
                </a:tc>
                <a:extLst>
                  <a:ext uri="{0D108BD9-81ED-4DB2-BD59-A6C34878D82A}">
                    <a16:rowId xmlns:a16="http://schemas.microsoft.com/office/drawing/2014/main" xmlns="" val="2385513985"/>
                  </a:ext>
                </a:extLst>
              </a:tr>
              <a:tr h="590382">
                <a:tc>
                  <a:txBody>
                    <a:bodyPr/>
                    <a:lstStyle/>
                    <a:p>
                      <a:r>
                        <a:rPr lang="en-ZA" sz="1500" b="1" dirty="0" smtClean="0">
                          <a:solidFill>
                            <a:schemeClr val="accent2"/>
                          </a:solidFill>
                        </a:rPr>
                        <a:t>Final Expenditure</a:t>
                      </a:r>
                      <a:r>
                        <a:rPr lang="en-ZA" sz="1500" b="1" baseline="0" dirty="0" smtClean="0">
                          <a:solidFill>
                            <a:schemeClr val="accent2"/>
                          </a:solidFill>
                        </a:rPr>
                        <a:t> </a:t>
                      </a:r>
                    </a:p>
                  </a:txBody>
                  <a:tcPr/>
                </a:tc>
                <a:tc>
                  <a:txBody>
                    <a:bodyPr/>
                    <a:lstStyle/>
                    <a:p>
                      <a:r>
                        <a:rPr lang="en-ZA" sz="1500" b="1" dirty="0" smtClean="0">
                          <a:solidFill>
                            <a:schemeClr val="accent2"/>
                          </a:solidFill>
                        </a:rPr>
                        <a:t>95% budget</a:t>
                      </a:r>
                      <a:r>
                        <a:rPr lang="en-ZA" sz="1500" b="1" baseline="0" dirty="0" smtClean="0">
                          <a:solidFill>
                            <a:schemeClr val="accent2"/>
                          </a:solidFill>
                        </a:rPr>
                        <a:t> spent </a:t>
                      </a:r>
                    </a:p>
                  </a:txBody>
                  <a:tcPr/>
                </a:tc>
                <a:extLst>
                  <a:ext uri="{0D108BD9-81ED-4DB2-BD59-A6C34878D82A}">
                    <a16:rowId xmlns:a16="http://schemas.microsoft.com/office/drawing/2014/main" xmlns="" val="3103727317"/>
                  </a:ext>
                </a:extLst>
              </a:tr>
              <a:tr h="506743">
                <a:tc>
                  <a:txBody>
                    <a:bodyPr/>
                    <a:lstStyle/>
                    <a:p>
                      <a:r>
                        <a:rPr lang="en-ZA" sz="1500" b="1" kern="1200" dirty="0" smtClean="0">
                          <a:solidFill>
                            <a:schemeClr val="accent2"/>
                          </a:solidFill>
                          <a:effectLst/>
                        </a:rPr>
                        <a:t>Projects supported through MGE</a:t>
                      </a:r>
                      <a:r>
                        <a:rPr lang="en-ZA" sz="1500" b="1" kern="1200" baseline="0" dirty="0" smtClean="0">
                          <a:solidFill>
                            <a:schemeClr val="accent2"/>
                          </a:solidFill>
                          <a:effectLst/>
                        </a:rPr>
                        <a:t> </a:t>
                      </a:r>
                      <a:endParaRPr lang="en-ZA" sz="1500" b="1" dirty="0">
                        <a:solidFill>
                          <a:schemeClr val="accent2"/>
                        </a:solidFill>
                      </a:endParaRPr>
                    </a:p>
                  </a:txBody>
                  <a:tcPr/>
                </a:tc>
                <a:tc>
                  <a:txBody>
                    <a:bodyPr/>
                    <a:lstStyle/>
                    <a:p>
                      <a:r>
                        <a:rPr lang="en-ZA" sz="1500" b="1" dirty="0" smtClean="0">
                          <a:solidFill>
                            <a:schemeClr val="accent2"/>
                          </a:solidFill>
                        </a:rPr>
                        <a:t>87 (71 fully and 16 partially)</a:t>
                      </a:r>
                      <a:r>
                        <a:rPr lang="en-ZA" sz="1500" b="1" kern="1200" dirty="0" smtClean="0">
                          <a:solidFill>
                            <a:schemeClr val="accent2"/>
                          </a:solidFill>
                          <a:effectLst/>
                        </a:rPr>
                        <a:t> </a:t>
                      </a:r>
                      <a:endParaRPr lang="en-ZA" sz="1500" b="1" dirty="0">
                        <a:solidFill>
                          <a:schemeClr val="accent2"/>
                        </a:solidFill>
                      </a:endParaRPr>
                    </a:p>
                  </a:txBody>
                  <a:tcPr/>
                </a:tc>
                <a:extLst>
                  <a:ext uri="{0D108BD9-81ED-4DB2-BD59-A6C34878D82A}">
                    <a16:rowId xmlns:a16="http://schemas.microsoft.com/office/drawing/2014/main" xmlns="" val="862016614"/>
                  </a:ext>
                </a:extLst>
              </a:tr>
              <a:tr h="642424">
                <a:tc>
                  <a:txBody>
                    <a:bodyPr/>
                    <a:lstStyle/>
                    <a:p>
                      <a:r>
                        <a:rPr lang="en-US" sz="1500" b="1" dirty="0" smtClean="0">
                          <a:solidFill>
                            <a:schemeClr val="accent2"/>
                          </a:solidFill>
                        </a:rPr>
                        <a:t>Job opportunities created through</a:t>
                      </a:r>
                      <a:r>
                        <a:rPr lang="en-US" sz="1500" b="1" baseline="0" dirty="0" smtClean="0">
                          <a:solidFill>
                            <a:schemeClr val="accent2"/>
                          </a:solidFill>
                        </a:rPr>
                        <a:t> MGE </a:t>
                      </a:r>
                      <a:endParaRPr lang="en-US" sz="1500" b="1" dirty="0" smtClean="0">
                        <a:solidFill>
                          <a:schemeClr val="accent2"/>
                        </a:solidFill>
                      </a:endParaRPr>
                    </a:p>
                  </a:txBody>
                  <a:tcPr/>
                </a:tc>
                <a:tc>
                  <a:txBody>
                    <a:bodyPr/>
                    <a:lstStyle/>
                    <a:p>
                      <a:r>
                        <a:rPr lang="en-ZA" sz="1500" b="1" kern="1200" baseline="0" dirty="0" smtClean="0">
                          <a:solidFill>
                            <a:schemeClr val="accent2"/>
                          </a:solidFill>
                          <a:effectLst/>
                        </a:rPr>
                        <a:t>9600 job opportunities</a:t>
                      </a:r>
                      <a:endParaRPr lang="en-ZA" sz="1500" b="1" kern="1200" dirty="0" smtClean="0">
                        <a:solidFill>
                          <a:schemeClr val="accent2"/>
                        </a:solidFill>
                        <a:effectLst/>
                        <a:latin typeface="+mn-lt"/>
                        <a:ea typeface="+mn-ea"/>
                        <a:cs typeface="+mn-cs"/>
                      </a:endParaRPr>
                    </a:p>
                  </a:txBody>
                  <a:tcPr/>
                </a:tc>
                <a:extLst>
                  <a:ext uri="{0D108BD9-81ED-4DB2-BD59-A6C34878D82A}">
                    <a16:rowId xmlns:a16="http://schemas.microsoft.com/office/drawing/2014/main" xmlns="" val="1944339513"/>
                  </a:ext>
                </a:extLst>
              </a:tr>
              <a:tr h="621022">
                <a:tc>
                  <a:txBody>
                    <a:bodyPr/>
                    <a:lstStyle/>
                    <a:p>
                      <a:r>
                        <a:rPr lang="en-US" sz="1600" b="1" dirty="0" smtClean="0">
                          <a:solidFill>
                            <a:schemeClr val="accent2"/>
                          </a:solidFill>
                        </a:rPr>
                        <a:t>Value</a:t>
                      </a:r>
                      <a:r>
                        <a:rPr lang="en-US" sz="1600" b="1" baseline="0" dirty="0" smtClean="0">
                          <a:solidFill>
                            <a:schemeClr val="accent2"/>
                          </a:solidFill>
                        </a:rPr>
                        <a:t> of procurement spend on BBBEE-compliant service providers (%)</a:t>
                      </a:r>
                      <a:endParaRPr lang="en-ZA" sz="1600" b="1" dirty="0">
                        <a:solidFill>
                          <a:schemeClr val="accent2"/>
                        </a:solidFill>
                      </a:endParaRPr>
                    </a:p>
                  </a:txBody>
                  <a:tcPr/>
                </a:tc>
                <a:tc>
                  <a:txBody>
                    <a:bodyPr/>
                    <a:lstStyle/>
                    <a:p>
                      <a:r>
                        <a:rPr lang="en-ZA" sz="1500" b="1" dirty="0" smtClean="0">
                          <a:solidFill>
                            <a:schemeClr val="accent2"/>
                          </a:solidFill>
                        </a:rPr>
                        <a:t>70.65%</a:t>
                      </a:r>
                    </a:p>
                    <a:p>
                      <a:endParaRPr lang="en-ZA" sz="1500" b="1" dirty="0">
                        <a:solidFill>
                          <a:schemeClr val="accent2"/>
                        </a:solidFill>
                      </a:endParaRPr>
                    </a:p>
                  </a:txBody>
                  <a:tcPr/>
                </a:tc>
                <a:extLst>
                  <a:ext uri="{0D108BD9-81ED-4DB2-BD59-A6C34878D82A}">
                    <a16:rowId xmlns:a16="http://schemas.microsoft.com/office/drawing/2014/main" xmlns="" val="746665053"/>
                  </a:ext>
                </a:extLst>
              </a:tr>
              <a:tr h="644364">
                <a:tc>
                  <a:txBody>
                    <a:bodyPr/>
                    <a:lstStyle/>
                    <a:p>
                      <a:r>
                        <a:rPr lang="en-US" sz="1500" b="1" dirty="0" smtClean="0">
                          <a:solidFill>
                            <a:schemeClr val="accent2"/>
                          </a:solidFill>
                        </a:rPr>
                        <a:t>Invoices paid within 30 days (%)</a:t>
                      </a:r>
                      <a:endParaRPr lang="en-ZA" sz="1500" b="1" dirty="0">
                        <a:solidFill>
                          <a:schemeClr val="accent2"/>
                        </a:solidFill>
                      </a:endParaRPr>
                    </a:p>
                  </a:txBody>
                  <a:tcPr/>
                </a:tc>
                <a:tc>
                  <a:txBody>
                    <a:bodyPr/>
                    <a:lstStyle/>
                    <a:p>
                      <a:r>
                        <a:rPr lang="en-ZA" sz="1500" b="1" kern="1200" dirty="0" smtClean="0">
                          <a:solidFill>
                            <a:schemeClr val="accent2"/>
                          </a:solidFill>
                          <a:effectLst/>
                          <a:latin typeface="+mn-lt"/>
                          <a:ea typeface="+mn-ea"/>
                          <a:cs typeface="+mn-cs"/>
                        </a:rPr>
                        <a:t>99.5%</a:t>
                      </a:r>
                      <a:endParaRPr lang="en-ZA" sz="1500" b="1" dirty="0">
                        <a:solidFill>
                          <a:schemeClr val="accent2"/>
                        </a:solidFill>
                      </a:endParaRPr>
                    </a:p>
                  </a:txBody>
                  <a:tcPr/>
                </a:tc>
                <a:extLst>
                  <a:ext uri="{0D108BD9-81ED-4DB2-BD59-A6C34878D82A}">
                    <a16:rowId xmlns:a16="http://schemas.microsoft.com/office/drawing/2014/main" xmlns="" val="299287673"/>
                  </a:ext>
                </a:extLst>
              </a:tr>
            </a:tbl>
          </a:graphicData>
        </a:graphic>
      </p:graphicFrame>
      <p:sp>
        <p:nvSpPr>
          <p:cNvPr id="5"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4</a:t>
            </a:r>
          </a:p>
        </p:txBody>
      </p:sp>
    </p:spTree>
    <p:extLst>
      <p:ext uri="{BB962C8B-B14F-4D97-AF65-F5344CB8AC3E}">
        <p14:creationId xmlns:p14="http://schemas.microsoft.com/office/powerpoint/2010/main" xmlns="" val="941497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nvPr>
        </p:nvGraphicFramePr>
        <p:xfrm>
          <a:off x="350953" y="1124744"/>
          <a:ext cx="8359039" cy="4566180"/>
        </p:xfrm>
        <a:graphic>
          <a:graphicData uri="http://schemas.openxmlformats.org/drawingml/2006/table">
            <a:tbl>
              <a:tblPr firstRow="1" bandRow="1">
                <a:tableStyleId>{5C22544A-7EE6-4342-B048-85BDC9FD1C3A}</a:tableStyleId>
              </a:tblPr>
              <a:tblGrid>
                <a:gridCol w="4081159">
                  <a:extLst>
                    <a:ext uri="{9D8B030D-6E8A-4147-A177-3AD203B41FA5}">
                      <a16:colId xmlns:a16="http://schemas.microsoft.com/office/drawing/2014/main" xmlns="" val="20000"/>
                    </a:ext>
                  </a:extLst>
                </a:gridCol>
                <a:gridCol w="1574438">
                  <a:extLst>
                    <a:ext uri="{9D8B030D-6E8A-4147-A177-3AD203B41FA5}">
                      <a16:colId xmlns:a16="http://schemas.microsoft.com/office/drawing/2014/main" xmlns="" val="20001"/>
                    </a:ext>
                  </a:extLst>
                </a:gridCol>
                <a:gridCol w="1505984">
                  <a:extLst>
                    <a:ext uri="{9D8B030D-6E8A-4147-A177-3AD203B41FA5}">
                      <a16:colId xmlns:a16="http://schemas.microsoft.com/office/drawing/2014/main" xmlns="" val="20002"/>
                    </a:ext>
                  </a:extLst>
                </a:gridCol>
                <a:gridCol w="1197458">
                  <a:extLst>
                    <a:ext uri="{9D8B030D-6E8A-4147-A177-3AD203B41FA5}">
                      <a16:colId xmlns:a16="http://schemas.microsoft.com/office/drawing/2014/main" xmlns="" val="20003"/>
                    </a:ext>
                  </a:extLst>
                </a:gridCol>
              </a:tblGrid>
              <a:tr h="1297293">
                <a:tc gridSpan="4">
                  <a:txBody>
                    <a:bodyPr/>
                    <a:lstStyle/>
                    <a:p>
                      <a:pPr marL="285750" marR="0" indent="-28575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en-US" sz="1600" b="0" baseline="0" dirty="0" smtClean="0">
                        <a:solidFill>
                          <a:schemeClr val="tx1"/>
                        </a:solidFill>
                      </a:endParaRPr>
                    </a:p>
                    <a:p>
                      <a:pPr marL="285750" marR="0" indent="-285750"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0" baseline="0" dirty="0" smtClean="0">
                          <a:solidFill>
                            <a:schemeClr val="tx1"/>
                          </a:solidFill>
                        </a:rPr>
                        <a:t>The variance of R678 thousand is as a result of the rand to pound exchange rate and the Commonwealth Foundation having re-assessed the contribution.</a:t>
                      </a:r>
                    </a:p>
                  </a:txBody>
                  <a:tcPr marL="91446" marR="91446" marT="45708" marB="45708">
                    <a:solidFill>
                      <a:srgbClr val="F6F3E8"/>
                    </a:solidFill>
                  </a:tcPr>
                </a:tc>
                <a:tc hMerge="1">
                  <a:txBody>
                    <a:bodyPr/>
                    <a:lstStyle/>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lang="en-US" sz="1800" dirty="0" smtClean="0"/>
                    </a:p>
                  </a:txBody>
                  <a:tcPr marL="91446" marR="91446" marT="45708" marB="45708">
                    <a:solidFill>
                      <a:srgbClr val="F6F3E8"/>
                    </a:solidFill>
                  </a:tcPr>
                </a:tc>
                <a:tc hMerge="1">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800" dirty="0" smtClean="0">
                        <a:solidFill>
                          <a:prstClr val="black"/>
                        </a:solidFill>
                      </a:endParaRPr>
                    </a:p>
                  </a:txBody>
                  <a:tcPr marL="91446" marR="91446" marT="45708" marB="45708">
                    <a:solidFill>
                      <a:srgbClr val="F6F3E8"/>
                    </a:solidFill>
                  </a:tcPr>
                </a:tc>
                <a:tc hMerge="1">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600" b="0" dirty="0" smtClean="0">
                        <a:solidFill>
                          <a:schemeClr val="tx1"/>
                        </a:solidFill>
                      </a:endParaRPr>
                    </a:p>
                  </a:txBody>
                  <a:tcPr marL="91446" marR="91446" marT="45708" marB="45708">
                    <a:solidFill>
                      <a:srgbClr val="F6F3E8"/>
                    </a:solidFill>
                  </a:tcPr>
                </a:tc>
                <a:extLst>
                  <a:ext uri="{0D108BD9-81ED-4DB2-BD59-A6C34878D82A}">
                    <a16:rowId xmlns:a16="http://schemas.microsoft.com/office/drawing/2014/main" xmlns="" val="10000"/>
                  </a:ext>
                </a:extLst>
              </a:tr>
              <a:tr h="1201186">
                <a:tc>
                  <a:txBody>
                    <a:bodyPr/>
                    <a:lstStyle/>
                    <a:p>
                      <a:endParaRPr lang="en-US" sz="1600" b="1" dirty="0" smtClean="0">
                        <a:solidFill>
                          <a:schemeClr val="tx1"/>
                        </a:solidFill>
                        <a:latin typeface="+mn-lt"/>
                      </a:endParaRPr>
                    </a:p>
                  </a:txBody>
                  <a:tcPr marL="91446" marR="91446" marT="45708" marB="45708">
                    <a:solidFill>
                      <a:srgbClr val="B77727"/>
                    </a:solidFill>
                  </a:tcPr>
                </a:tc>
                <a:tc>
                  <a:txBody>
                    <a:bodyPr/>
                    <a:lstStyle/>
                    <a:p>
                      <a:pPr algn="ctr"/>
                      <a:r>
                        <a:rPr lang="en-US" sz="1600" b="1" dirty="0" smtClean="0">
                          <a:solidFill>
                            <a:schemeClr val="tx1"/>
                          </a:solidFill>
                        </a:rPr>
                        <a:t>Final Appropriation</a:t>
                      </a:r>
                    </a:p>
                  </a:txBody>
                  <a:tcPr marL="91446" marR="91446" marT="45708" marB="45708">
                    <a:solidFill>
                      <a:srgbClr val="B77727"/>
                    </a:solidFill>
                  </a:tcPr>
                </a:tc>
                <a:tc>
                  <a:txBody>
                    <a:bodyPr/>
                    <a:lstStyle/>
                    <a:p>
                      <a:pPr algn="ctr"/>
                      <a:r>
                        <a:rPr lang="en-US" sz="1600" b="1" dirty="0" smtClean="0">
                          <a:solidFill>
                            <a:schemeClr val="tx1"/>
                          </a:solidFill>
                        </a:rPr>
                        <a:t>Actual transfer</a:t>
                      </a:r>
                    </a:p>
                  </a:txBody>
                  <a:tcPr marL="91446" marR="91446" marT="45708" marB="45708">
                    <a:solidFill>
                      <a:srgbClr val="B77727"/>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 of Available funds transferred</a:t>
                      </a:r>
                    </a:p>
                  </a:txBody>
                  <a:tcPr marL="91446" marR="91446" marT="45708" marB="45708">
                    <a:solidFill>
                      <a:srgbClr val="B77727"/>
                    </a:solidFill>
                  </a:tcPr>
                </a:tc>
                <a:extLst>
                  <a:ext uri="{0D108BD9-81ED-4DB2-BD59-A6C34878D82A}">
                    <a16:rowId xmlns:a16="http://schemas.microsoft.com/office/drawing/2014/main" xmlns="" val="10001"/>
                  </a:ext>
                </a:extLst>
              </a:tr>
              <a:tr h="377497">
                <a:tc>
                  <a:txBody>
                    <a:bodyPr/>
                    <a:lstStyle/>
                    <a:p>
                      <a:pPr>
                        <a:lnSpc>
                          <a:spcPct val="100000"/>
                        </a:lnSpc>
                      </a:pPr>
                      <a:endParaRPr lang="en-ZA" sz="1600" b="1"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R’000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prstClr val="black"/>
                          </a:solidFill>
                        </a:rPr>
                        <a:t>R’000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endParaRPr lang="en-US" sz="1600" b="1" dirty="0" smtClean="0">
                        <a:solidFill>
                          <a:prstClr val="black"/>
                        </a:solidFill>
                      </a:endParaRPr>
                    </a:p>
                  </a:txBody>
                  <a:tcPr marL="91446" marR="91446" marT="45708" marB="45708">
                    <a:solidFill>
                      <a:srgbClr val="F6F3E8"/>
                    </a:solidFill>
                  </a:tcPr>
                </a:tc>
                <a:extLst>
                  <a:ext uri="{0D108BD9-81ED-4DB2-BD59-A6C34878D82A}">
                    <a16:rowId xmlns:a16="http://schemas.microsoft.com/office/drawing/2014/main" xmlns="" val="10002"/>
                  </a:ext>
                </a:extLst>
              </a:tr>
              <a:tr h="482321">
                <a:tc>
                  <a:txBody>
                    <a:bodyPr/>
                    <a:lstStyle/>
                    <a:p>
                      <a:pPr>
                        <a:lnSpc>
                          <a:spcPct val="100000"/>
                        </a:lnSpc>
                      </a:pPr>
                      <a:r>
                        <a:rPr lang="en-US" sz="1600" b="0" dirty="0" smtClean="0">
                          <a:solidFill>
                            <a:schemeClr val="tx1"/>
                          </a:solidFill>
                        </a:rPr>
                        <a:t>African</a:t>
                      </a:r>
                      <a:r>
                        <a:rPr lang="en-US" sz="1600" b="0" baseline="0" dirty="0" smtClean="0">
                          <a:solidFill>
                            <a:schemeClr val="tx1"/>
                          </a:solidFill>
                        </a:rPr>
                        <a:t> World Heritage Fund</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2 025</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2 025</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3"/>
                  </a:ext>
                </a:extLst>
              </a:tr>
              <a:tr h="405404">
                <a:tc>
                  <a:txBody>
                    <a:bodyPr/>
                    <a:lstStyle/>
                    <a:p>
                      <a:pPr>
                        <a:lnSpc>
                          <a:spcPct val="100000"/>
                        </a:lnSpc>
                      </a:pPr>
                      <a:r>
                        <a:rPr lang="en-US" sz="1600" b="0" dirty="0" smtClean="0">
                          <a:solidFill>
                            <a:schemeClr val="tx1"/>
                          </a:solidFill>
                        </a:rPr>
                        <a:t>Sub-fees:</a:t>
                      </a:r>
                      <a:r>
                        <a:rPr lang="en-US" sz="1600" b="0" baseline="0" dirty="0" smtClean="0">
                          <a:solidFill>
                            <a:schemeClr val="tx1"/>
                          </a:solidFill>
                        </a:rPr>
                        <a:t>  Commonwealth Foundation &amp; UNESCO</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3 025</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2 347</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77.6%</a:t>
                      </a:r>
                    </a:p>
                  </a:txBody>
                  <a:tcPr marL="91446" marR="91446" marT="45708" marB="45708">
                    <a:solidFill>
                      <a:srgbClr val="F6F3E8"/>
                    </a:solidFill>
                  </a:tcPr>
                </a:tc>
                <a:extLst>
                  <a:ext uri="{0D108BD9-81ED-4DB2-BD59-A6C34878D82A}">
                    <a16:rowId xmlns:a16="http://schemas.microsoft.com/office/drawing/2014/main" xmlns="" val="10004"/>
                  </a:ext>
                </a:extLst>
              </a:tr>
              <a:tr h="628787">
                <a:tc>
                  <a:txBody>
                    <a:bodyPr/>
                    <a:lstStyle/>
                    <a:p>
                      <a:pPr>
                        <a:lnSpc>
                          <a:spcPct val="100000"/>
                        </a:lnSpc>
                      </a:pPr>
                      <a:r>
                        <a:rPr lang="en-US" sz="1600" b="1" dirty="0" smtClean="0">
                          <a:solidFill>
                            <a:schemeClr val="tx1"/>
                          </a:solidFill>
                        </a:rPr>
                        <a:t>Total</a:t>
                      </a:r>
                      <a:endParaRPr lang="en-ZA" sz="1600" b="1" dirty="0">
                        <a:solidFill>
                          <a:schemeClr val="tx1"/>
                        </a:solidFill>
                      </a:endParaRPr>
                    </a:p>
                  </a:txBody>
                  <a:tcPr marL="91446" marR="91446" marT="45708" marB="45708">
                    <a:solidFill>
                      <a:srgbClr val="B77727"/>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schemeClr val="tx1"/>
                          </a:solidFill>
                        </a:rPr>
                        <a:t>5 050</a:t>
                      </a:r>
                    </a:p>
                  </a:txBody>
                  <a:tcPr marL="91446" marR="91446" marT="45708" marB="45708">
                    <a:solidFill>
                      <a:srgbClr val="B77727"/>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schemeClr val="tx1"/>
                          </a:solidFill>
                        </a:rPr>
                        <a:t>4 372</a:t>
                      </a:r>
                    </a:p>
                  </a:txBody>
                  <a:tcPr marL="91446" marR="91446" marT="45708" marB="45708">
                    <a:solidFill>
                      <a:srgbClr val="B77727"/>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schemeClr val="tx1"/>
                          </a:solidFill>
                        </a:rPr>
                        <a:t>86.6%</a:t>
                      </a:r>
                    </a:p>
                  </a:txBody>
                  <a:tcPr marL="91446" marR="91446" marT="45708" marB="45708">
                    <a:solidFill>
                      <a:srgbClr val="B77727"/>
                    </a:solidFill>
                  </a:tcPr>
                </a:tc>
                <a:extLst>
                  <a:ext uri="{0D108BD9-81ED-4DB2-BD59-A6C34878D82A}">
                    <a16:rowId xmlns:a16="http://schemas.microsoft.com/office/drawing/2014/main" xmlns="" val="10005"/>
                  </a:ext>
                </a:extLst>
              </a:tr>
            </a:tbl>
          </a:graphicData>
        </a:graphic>
      </p:graphicFrame>
      <p:sp>
        <p:nvSpPr>
          <p:cNvPr id="5" name="Title 1"/>
          <p:cNvSpPr txBox="1">
            <a:spLocks/>
          </p:cNvSpPr>
          <p:nvPr/>
        </p:nvSpPr>
        <p:spPr>
          <a:xfrm>
            <a:off x="179512" y="116632"/>
            <a:ext cx="8784976" cy="576064"/>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rgbClr val="B77727"/>
                </a:solidFill>
                <a:effectLst/>
                <a:uLnTx/>
                <a:uFillTx/>
                <a:latin typeface="Calibri"/>
                <a:ea typeface="+mj-ea"/>
                <a:cs typeface="Arial" pitchFamily="34" charset="0"/>
              </a:rPr>
              <a:t>Expenditure Variance Per Economic Classification</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rgbClr val="B77727"/>
                </a:solidFill>
                <a:effectLst/>
                <a:uLnTx/>
                <a:uFillTx/>
                <a:latin typeface="Calibri"/>
                <a:ea typeface="+mj-ea"/>
                <a:cs typeface="Arial" pitchFamily="34" charset="0"/>
              </a:rPr>
              <a:t>(Foreign Government &amp; International Organisations)</a:t>
            </a:r>
            <a:endParaRPr kumimoji="0" lang="en-ZA" sz="2000" b="1" i="0" u="none" strike="noStrike" kern="1200" cap="none" spc="0" normalizeH="0" baseline="0" noProof="0" dirty="0" smtClean="0">
              <a:ln>
                <a:noFill/>
              </a:ln>
              <a:solidFill>
                <a:srgbClr val="B77727"/>
              </a:solidFill>
              <a:effectLst/>
              <a:uLnTx/>
              <a:uFillTx/>
              <a:latin typeface="Calibri"/>
              <a:ea typeface="+mj-ea"/>
              <a:cs typeface="Arial" pitchFamily="34" charset="0"/>
            </a:endParaRPr>
          </a:p>
        </p:txBody>
      </p:sp>
      <p:sp>
        <p:nvSpPr>
          <p:cNvPr id="7"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49</a:t>
            </a:r>
          </a:p>
        </p:txBody>
      </p:sp>
    </p:spTree>
    <p:extLst>
      <p:ext uri="{BB962C8B-B14F-4D97-AF65-F5344CB8AC3E}">
        <p14:creationId xmlns:p14="http://schemas.microsoft.com/office/powerpoint/2010/main" xmlns="" val="381309562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xmlns="" val="1057804083"/>
              </p:ext>
            </p:extLst>
          </p:nvPr>
        </p:nvGraphicFramePr>
        <p:xfrm>
          <a:off x="323525" y="908723"/>
          <a:ext cx="8496946" cy="4824536"/>
        </p:xfrm>
        <a:graphic>
          <a:graphicData uri="http://schemas.openxmlformats.org/drawingml/2006/table">
            <a:tbl>
              <a:tblPr firstRow="1" bandRow="1">
                <a:tableStyleId>{5C22544A-7EE6-4342-B048-85BDC9FD1C3A}</a:tableStyleId>
              </a:tblPr>
              <a:tblGrid>
                <a:gridCol w="3672411">
                  <a:extLst>
                    <a:ext uri="{9D8B030D-6E8A-4147-A177-3AD203B41FA5}">
                      <a16:colId xmlns:a16="http://schemas.microsoft.com/office/drawing/2014/main" xmlns="" val="20000"/>
                    </a:ext>
                  </a:extLst>
                </a:gridCol>
                <a:gridCol w="1584176">
                  <a:extLst>
                    <a:ext uri="{9D8B030D-6E8A-4147-A177-3AD203B41FA5}">
                      <a16:colId xmlns:a16="http://schemas.microsoft.com/office/drawing/2014/main" xmlns="" val="20001"/>
                    </a:ext>
                  </a:extLst>
                </a:gridCol>
                <a:gridCol w="1525379">
                  <a:extLst>
                    <a:ext uri="{9D8B030D-6E8A-4147-A177-3AD203B41FA5}">
                      <a16:colId xmlns:a16="http://schemas.microsoft.com/office/drawing/2014/main" xmlns="" val="20002"/>
                    </a:ext>
                  </a:extLst>
                </a:gridCol>
                <a:gridCol w="1714980">
                  <a:extLst>
                    <a:ext uri="{9D8B030D-6E8A-4147-A177-3AD203B41FA5}">
                      <a16:colId xmlns:a16="http://schemas.microsoft.com/office/drawing/2014/main" xmlns="" val="20003"/>
                    </a:ext>
                  </a:extLst>
                </a:gridCol>
              </a:tblGrid>
              <a:tr h="1054697">
                <a:tc gridSpan="4">
                  <a:txBody>
                    <a:bodyPr/>
                    <a:lstStyle/>
                    <a:p>
                      <a:pPr marL="285750" marR="0" indent="-285750"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0" dirty="0" smtClean="0">
                          <a:solidFill>
                            <a:schemeClr val="tx1"/>
                          </a:solidFill>
                        </a:rPr>
                        <a:t>The</a:t>
                      </a:r>
                      <a:r>
                        <a:rPr lang="en-US" sz="1600" b="0" baseline="0" dirty="0" smtClean="0">
                          <a:solidFill>
                            <a:schemeClr val="tx1"/>
                          </a:solidFill>
                        </a:rPr>
                        <a:t> </a:t>
                      </a:r>
                      <a:r>
                        <a:rPr lang="en-US" sz="1600" b="0" dirty="0" smtClean="0">
                          <a:solidFill>
                            <a:schemeClr val="tx1"/>
                          </a:solidFill>
                        </a:rPr>
                        <a:t>variance of R4.3 million</a:t>
                      </a:r>
                      <a:r>
                        <a:rPr lang="en-US" sz="1600" b="0" baseline="0" dirty="0" smtClean="0">
                          <a:solidFill>
                            <a:schemeClr val="tx1"/>
                          </a:solidFill>
                        </a:rPr>
                        <a:t> is due to late  receipt  of close-up reports from MGE beneficiaries via courier services as a result of COVID-19 measures.</a:t>
                      </a:r>
                      <a:endParaRPr lang="en-US"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600" b="0" dirty="0" smtClean="0">
                        <a:solidFill>
                          <a:schemeClr val="tx1"/>
                        </a:solidFill>
                      </a:endParaRPr>
                    </a:p>
                  </a:txBody>
                  <a:tcPr marL="91446" marR="91446" marT="45708" marB="45708">
                    <a:solidFill>
                      <a:srgbClr val="F6F3E8"/>
                    </a:solidFill>
                  </a:tcPr>
                </a:tc>
                <a:tc hMerge="1">
                  <a:txBody>
                    <a:bodyPr/>
                    <a:lstStyle/>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lang="en-US" sz="1800" dirty="0" smtClean="0"/>
                    </a:p>
                  </a:txBody>
                  <a:tcPr marL="91446" marR="91446" marT="45708" marB="45708">
                    <a:solidFill>
                      <a:srgbClr val="F6F3E8"/>
                    </a:solidFill>
                  </a:tcPr>
                </a:tc>
                <a:tc hMerge="1">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800" dirty="0" smtClean="0">
                        <a:solidFill>
                          <a:prstClr val="black"/>
                        </a:solidFill>
                      </a:endParaRPr>
                    </a:p>
                  </a:txBody>
                  <a:tcPr marL="91446" marR="91446" marT="45708" marB="45708">
                    <a:solidFill>
                      <a:srgbClr val="F6F3E8"/>
                    </a:solidFill>
                  </a:tcPr>
                </a:tc>
                <a:tc hMerge="1">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600" b="0" dirty="0" smtClean="0">
                        <a:solidFill>
                          <a:schemeClr val="tx1"/>
                        </a:solidFill>
                      </a:endParaRPr>
                    </a:p>
                  </a:txBody>
                  <a:tcPr marL="91446" marR="91446" marT="45708" marB="45708">
                    <a:solidFill>
                      <a:srgbClr val="F6F3E8"/>
                    </a:solidFill>
                  </a:tcPr>
                </a:tc>
                <a:extLst>
                  <a:ext uri="{0D108BD9-81ED-4DB2-BD59-A6C34878D82A}">
                    <a16:rowId xmlns:a16="http://schemas.microsoft.com/office/drawing/2014/main" xmlns="" val="10000"/>
                  </a:ext>
                </a:extLst>
              </a:tr>
              <a:tr h="736088">
                <a:tc>
                  <a:txBody>
                    <a:bodyPr/>
                    <a:lstStyle/>
                    <a:p>
                      <a:endParaRPr lang="en-US" sz="1600" b="1" dirty="0" smtClean="0">
                        <a:solidFill>
                          <a:schemeClr val="tx1"/>
                        </a:solidFill>
                        <a:latin typeface="+mn-lt"/>
                      </a:endParaRPr>
                    </a:p>
                  </a:txBody>
                  <a:tcPr marL="91446" marR="91446" marT="45708" marB="45708">
                    <a:solidFill>
                      <a:srgbClr val="B77727"/>
                    </a:solidFill>
                  </a:tcPr>
                </a:tc>
                <a:tc>
                  <a:txBody>
                    <a:bodyPr/>
                    <a:lstStyle/>
                    <a:p>
                      <a:pPr algn="ctr"/>
                      <a:r>
                        <a:rPr lang="en-US" sz="1600" b="1" dirty="0" smtClean="0">
                          <a:solidFill>
                            <a:schemeClr val="tx1"/>
                          </a:solidFill>
                        </a:rPr>
                        <a:t>Final Appropriation</a:t>
                      </a:r>
                    </a:p>
                  </a:txBody>
                  <a:tcPr marL="91446" marR="91446" marT="45708" marB="45708">
                    <a:solidFill>
                      <a:srgbClr val="B77727"/>
                    </a:solidFill>
                  </a:tcPr>
                </a:tc>
                <a:tc>
                  <a:txBody>
                    <a:bodyPr/>
                    <a:lstStyle/>
                    <a:p>
                      <a:pPr algn="ctr"/>
                      <a:r>
                        <a:rPr lang="en-US" sz="1600" b="1" dirty="0" smtClean="0">
                          <a:solidFill>
                            <a:schemeClr val="tx1"/>
                          </a:solidFill>
                        </a:rPr>
                        <a:t>Actual transfer</a:t>
                      </a:r>
                    </a:p>
                  </a:txBody>
                  <a:tcPr marL="91446" marR="91446" marT="45708" marB="45708">
                    <a:solidFill>
                      <a:srgbClr val="B77727"/>
                    </a:solidFill>
                  </a:tcPr>
                </a:tc>
                <a:tc>
                  <a:txBody>
                    <a:bodyPr/>
                    <a:lstStyle/>
                    <a:p>
                      <a:pPr algn="ctr"/>
                      <a:r>
                        <a:rPr lang="en-US" sz="1600" b="1" dirty="0" smtClean="0">
                          <a:solidFill>
                            <a:schemeClr val="tx1"/>
                          </a:solidFill>
                        </a:rPr>
                        <a:t>% of Available funds transferred</a:t>
                      </a:r>
                    </a:p>
                  </a:txBody>
                  <a:tcPr marL="91446" marR="91446" marT="45708" marB="45708">
                    <a:solidFill>
                      <a:srgbClr val="B77727"/>
                    </a:solidFill>
                  </a:tcPr>
                </a:tc>
                <a:extLst>
                  <a:ext uri="{0D108BD9-81ED-4DB2-BD59-A6C34878D82A}">
                    <a16:rowId xmlns:a16="http://schemas.microsoft.com/office/drawing/2014/main" xmlns="" val="10001"/>
                  </a:ext>
                </a:extLst>
              </a:tr>
              <a:tr h="5568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smtClean="0">
                          <a:ln>
                            <a:noFill/>
                          </a:ln>
                          <a:solidFill>
                            <a:prstClr val="black"/>
                          </a:solidFill>
                          <a:effectLst/>
                          <a:uLnTx/>
                          <a:uFillTx/>
                          <a:latin typeface="+mn-lt"/>
                          <a:ea typeface="+mn-ea"/>
                          <a:cs typeface="+mn-cs"/>
                        </a:rPr>
                        <a:t>Households</a:t>
                      </a:r>
                      <a:endParaRPr kumimoji="0" lang="en-ZA" sz="1500" b="1" i="0" u="none" strike="noStrike" kern="1200" cap="none" spc="0" normalizeH="0" baseline="0" noProof="0" dirty="0" smtClean="0">
                        <a:ln>
                          <a:noFill/>
                        </a:ln>
                        <a:solidFill>
                          <a:prstClr val="black"/>
                        </a:solidFill>
                        <a:effectLst/>
                        <a:uLnTx/>
                        <a:uFillTx/>
                        <a:latin typeface="+mn-lt"/>
                        <a:ea typeface="+mn-ea"/>
                        <a:cs typeface="+mn-cs"/>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500" b="1" dirty="0" smtClean="0"/>
                        <a:t>R’000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500" b="1" dirty="0" smtClean="0">
                          <a:solidFill>
                            <a:prstClr val="black"/>
                          </a:solidFill>
                        </a:rPr>
                        <a:t>R’000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endParaRPr lang="en-US" sz="1500" b="1" dirty="0" smtClean="0">
                        <a:solidFill>
                          <a:prstClr val="black"/>
                        </a:solidFill>
                      </a:endParaRPr>
                    </a:p>
                  </a:txBody>
                  <a:tcPr marL="91446" marR="91446" marT="45708" marB="45708">
                    <a:solidFill>
                      <a:srgbClr val="F6F3E8"/>
                    </a:solidFill>
                  </a:tcPr>
                </a:tc>
                <a:extLst>
                  <a:ext uri="{0D108BD9-81ED-4DB2-BD59-A6C34878D82A}">
                    <a16:rowId xmlns:a16="http://schemas.microsoft.com/office/drawing/2014/main" xmlns="" val="10002"/>
                  </a:ext>
                </a:extLst>
              </a:tr>
              <a:tr h="406772">
                <a:tc>
                  <a:txBody>
                    <a:bodyPr/>
                    <a:lstStyle/>
                    <a:p>
                      <a:pPr>
                        <a:lnSpc>
                          <a:spcPct val="100000"/>
                        </a:lnSpc>
                      </a:pPr>
                      <a:r>
                        <a:rPr lang="en-US" sz="1500" b="0" dirty="0" smtClean="0"/>
                        <a:t>Employee social benefits (Leave Gratuity)</a:t>
                      </a:r>
                      <a:endParaRPr lang="en-ZA" sz="1500" b="0"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500" b="0" dirty="0" smtClean="0">
                          <a:solidFill>
                            <a:schemeClr val="tx1"/>
                          </a:solidFill>
                        </a:rPr>
                        <a:t>-</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500" b="0" dirty="0" smtClean="0">
                          <a:solidFill>
                            <a:schemeClr val="tx1"/>
                          </a:solidFill>
                        </a:rPr>
                        <a:t>631</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endParaRPr lang="en-US" sz="1500" b="0" dirty="0" smtClean="0">
                        <a:solidFill>
                          <a:schemeClr val="tx1"/>
                        </a:solidFill>
                      </a:endParaRPr>
                    </a:p>
                  </a:txBody>
                  <a:tcPr marL="91446" marR="91446" marT="45708" marB="45708">
                    <a:solidFill>
                      <a:srgbClr val="F6F3E8"/>
                    </a:solidFill>
                  </a:tcPr>
                </a:tc>
                <a:extLst>
                  <a:ext uri="{0D108BD9-81ED-4DB2-BD59-A6C34878D82A}">
                    <a16:rowId xmlns:a16="http://schemas.microsoft.com/office/drawing/2014/main" xmlns="" val="10003"/>
                  </a:ext>
                </a:extLst>
              </a:tr>
              <a:tr h="416991">
                <a:tc>
                  <a:txBody>
                    <a:bodyPr/>
                    <a:lstStyle/>
                    <a:p>
                      <a:pPr>
                        <a:lnSpc>
                          <a:spcPct val="100000"/>
                        </a:lnSpc>
                      </a:pPr>
                      <a:r>
                        <a:rPr lang="en-US" sz="1500" b="0" dirty="0" smtClean="0"/>
                        <a:t>Language development projects</a:t>
                      </a:r>
                      <a:endParaRPr lang="en-ZA" sz="1500" b="0"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500" b="0" dirty="0" smtClean="0">
                          <a:solidFill>
                            <a:schemeClr val="tx1"/>
                          </a:solidFill>
                        </a:rPr>
                        <a:t>6 000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500" b="0" dirty="0" smtClean="0">
                          <a:solidFill>
                            <a:schemeClr val="tx1"/>
                          </a:solidFill>
                        </a:rPr>
                        <a:t>6 000</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500" b="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4"/>
                  </a:ext>
                </a:extLst>
              </a:tr>
              <a:tr h="406772">
                <a:tc>
                  <a:txBody>
                    <a:bodyPr/>
                    <a:lstStyle/>
                    <a:p>
                      <a:pPr>
                        <a:lnSpc>
                          <a:spcPct val="100000"/>
                        </a:lnSpc>
                      </a:pPr>
                      <a:r>
                        <a:rPr lang="en-US" sz="1500" b="0" dirty="0" smtClean="0"/>
                        <a:t>Cultural and Creative Industries</a:t>
                      </a:r>
                      <a:endParaRPr lang="en-ZA" sz="1500" b="0"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500" b="0" dirty="0" smtClean="0">
                          <a:solidFill>
                            <a:schemeClr val="tx1"/>
                          </a:solidFill>
                        </a:rPr>
                        <a:t>4 898</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500" b="0" dirty="0" smtClean="0">
                          <a:solidFill>
                            <a:schemeClr val="tx1"/>
                          </a:solidFill>
                        </a:rPr>
                        <a:t>2 775</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500" b="0" dirty="0" smtClean="0">
                          <a:solidFill>
                            <a:schemeClr val="tx1"/>
                          </a:solidFill>
                        </a:rPr>
                        <a:t>56.7%</a:t>
                      </a:r>
                    </a:p>
                  </a:txBody>
                  <a:tcPr marL="91446" marR="91446" marT="45708" marB="45708">
                    <a:solidFill>
                      <a:srgbClr val="F6F3E8"/>
                    </a:solidFill>
                  </a:tcPr>
                </a:tc>
                <a:extLst>
                  <a:ext uri="{0D108BD9-81ED-4DB2-BD59-A6C34878D82A}">
                    <a16:rowId xmlns:a16="http://schemas.microsoft.com/office/drawing/2014/main" xmlns="" val="10005"/>
                  </a:ext>
                </a:extLst>
              </a:tr>
              <a:tr h="416991">
                <a:tc>
                  <a:txBody>
                    <a:bodyPr/>
                    <a:lstStyle/>
                    <a:p>
                      <a:pPr>
                        <a:lnSpc>
                          <a:spcPct val="100000"/>
                        </a:lnSpc>
                      </a:pPr>
                      <a:r>
                        <a:rPr lang="en-US" sz="1500" b="0" dirty="0" err="1" smtClean="0"/>
                        <a:t>Mzansi</a:t>
                      </a:r>
                      <a:r>
                        <a:rPr lang="en-US" sz="1500" b="0" dirty="0" smtClean="0"/>
                        <a:t> Golden Economy projects</a:t>
                      </a:r>
                      <a:endParaRPr lang="en-ZA" sz="1500" b="0"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500" b="0" dirty="0" smtClean="0">
                          <a:solidFill>
                            <a:schemeClr val="tx1"/>
                          </a:solidFill>
                        </a:rPr>
                        <a:t>4 927</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500" b="0" dirty="0" smtClean="0">
                          <a:solidFill>
                            <a:schemeClr val="tx1"/>
                          </a:solidFill>
                        </a:rPr>
                        <a:t>3 366</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500" b="0" dirty="0" smtClean="0">
                          <a:solidFill>
                            <a:schemeClr val="tx1"/>
                          </a:solidFill>
                        </a:rPr>
                        <a:t>68.3%</a:t>
                      </a:r>
                    </a:p>
                  </a:txBody>
                  <a:tcPr marL="91446" marR="91446" marT="45708" marB="45708">
                    <a:solidFill>
                      <a:srgbClr val="F6F3E8"/>
                    </a:solidFill>
                  </a:tcPr>
                </a:tc>
                <a:extLst>
                  <a:ext uri="{0D108BD9-81ED-4DB2-BD59-A6C34878D82A}">
                    <a16:rowId xmlns:a16="http://schemas.microsoft.com/office/drawing/2014/main" xmlns="" val="10006"/>
                  </a:ext>
                </a:extLst>
              </a:tr>
              <a:tr h="406772">
                <a:tc>
                  <a:txBody>
                    <a:bodyPr/>
                    <a:lstStyle/>
                    <a:p>
                      <a:pPr>
                        <a:lnSpc>
                          <a:spcPct val="100000"/>
                        </a:lnSpc>
                      </a:pPr>
                      <a:r>
                        <a:rPr lang="en-US" sz="1500" b="0" dirty="0" smtClean="0"/>
                        <a:t>Heritage promotion (Professional Bursaries)</a:t>
                      </a:r>
                      <a:endParaRPr lang="en-ZA" sz="1500" b="0"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500" b="0" dirty="0" smtClean="0">
                          <a:solidFill>
                            <a:schemeClr val="tx1"/>
                          </a:solidFill>
                        </a:rPr>
                        <a:t>6  255</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500" b="0" dirty="0" smtClean="0">
                          <a:solidFill>
                            <a:schemeClr val="tx1"/>
                          </a:solidFill>
                        </a:rPr>
                        <a:t>5 018</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500" b="0" dirty="0" smtClean="0">
                          <a:solidFill>
                            <a:schemeClr val="tx1"/>
                          </a:solidFill>
                        </a:rPr>
                        <a:t>80.2%</a:t>
                      </a:r>
                    </a:p>
                  </a:txBody>
                  <a:tcPr marL="91446" marR="91446" marT="45708" marB="45708">
                    <a:solidFill>
                      <a:srgbClr val="F6F3E8"/>
                    </a:solidFill>
                  </a:tcPr>
                </a:tc>
                <a:extLst>
                  <a:ext uri="{0D108BD9-81ED-4DB2-BD59-A6C34878D82A}">
                    <a16:rowId xmlns:a16="http://schemas.microsoft.com/office/drawing/2014/main" xmlns="" val="10007"/>
                  </a:ext>
                </a:extLst>
              </a:tr>
              <a:tr h="422651">
                <a:tc>
                  <a:txBody>
                    <a:bodyPr/>
                    <a:lstStyle/>
                    <a:p>
                      <a:pPr>
                        <a:lnSpc>
                          <a:spcPct val="100000"/>
                        </a:lnSpc>
                      </a:pPr>
                      <a:r>
                        <a:rPr lang="en-US" sz="1600" b="1" dirty="0" smtClean="0"/>
                        <a:t>Total</a:t>
                      </a:r>
                      <a:endParaRPr lang="en-ZA" sz="1600" b="1" dirty="0"/>
                    </a:p>
                  </a:txBody>
                  <a:tcPr marL="91446" marR="91446" marT="45708" marB="45708">
                    <a:solidFill>
                      <a:srgbClr val="B77727"/>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22 080</a:t>
                      </a:r>
                    </a:p>
                  </a:txBody>
                  <a:tcPr marL="91446" marR="91446" marT="45708" marB="45708">
                    <a:solidFill>
                      <a:srgbClr val="B77727"/>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17 790</a:t>
                      </a:r>
                    </a:p>
                  </a:txBody>
                  <a:tcPr marL="91446" marR="91446" marT="45708" marB="45708">
                    <a:solidFill>
                      <a:srgbClr val="B77727"/>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80.6%</a:t>
                      </a:r>
                    </a:p>
                  </a:txBody>
                  <a:tcPr marL="91446" marR="91446" marT="45708" marB="45708">
                    <a:solidFill>
                      <a:srgbClr val="B77727"/>
                    </a:solidFill>
                  </a:tcPr>
                </a:tc>
                <a:extLst>
                  <a:ext uri="{0D108BD9-81ED-4DB2-BD59-A6C34878D82A}">
                    <a16:rowId xmlns:a16="http://schemas.microsoft.com/office/drawing/2014/main" xmlns="" val="10008"/>
                  </a:ext>
                </a:extLst>
              </a:tr>
            </a:tbl>
          </a:graphicData>
        </a:graphic>
      </p:graphicFrame>
      <p:sp>
        <p:nvSpPr>
          <p:cNvPr id="5" name="Title 1"/>
          <p:cNvSpPr txBox="1">
            <a:spLocks/>
          </p:cNvSpPr>
          <p:nvPr/>
        </p:nvSpPr>
        <p:spPr>
          <a:xfrm>
            <a:off x="179512" y="13601"/>
            <a:ext cx="8784976" cy="679095"/>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rgbClr val="B77727"/>
                </a:solidFill>
                <a:effectLst/>
                <a:uLnTx/>
                <a:uFillTx/>
                <a:latin typeface="Calibri"/>
                <a:ea typeface="+mj-ea"/>
                <a:cs typeface="Arial" pitchFamily="34" charset="0"/>
              </a:rPr>
              <a:t>Expenditure Variance Per Economic Classification</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rgbClr val="B77727"/>
                </a:solidFill>
                <a:effectLst/>
                <a:uLnTx/>
                <a:uFillTx/>
                <a:latin typeface="Calibri"/>
                <a:ea typeface="+mj-ea"/>
                <a:cs typeface="Arial" pitchFamily="34" charset="0"/>
              </a:rPr>
              <a:t>(Households)</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400" b="1" i="0" u="none" strike="noStrike" kern="1200" cap="none" spc="0" normalizeH="0" baseline="0" noProof="0" dirty="0" smtClean="0">
              <a:ln>
                <a:noFill/>
              </a:ln>
              <a:solidFill>
                <a:srgbClr val="F79646">
                  <a:lumMod val="50000"/>
                </a:srgbClr>
              </a:solidFill>
              <a:effectLst/>
              <a:uLnTx/>
              <a:uFillTx/>
              <a:latin typeface="Calibri"/>
              <a:ea typeface="+mj-ea"/>
              <a:cs typeface="Arial" pitchFamily="34" charset="0"/>
            </a:endParaRPr>
          </a:p>
        </p:txBody>
      </p:sp>
      <p:sp>
        <p:nvSpPr>
          <p:cNvPr id="7"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50</a:t>
            </a:r>
          </a:p>
        </p:txBody>
      </p:sp>
    </p:spTree>
    <p:extLst>
      <p:ext uri="{BB962C8B-B14F-4D97-AF65-F5344CB8AC3E}">
        <p14:creationId xmlns:p14="http://schemas.microsoft.com/office/powerpoint/2010/main" xmlns="" val="338705878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nvPr>
        </p:nvGraphicFramePr>
        <p:xfrm>
          <a:off x="323528" y="980728"/>
          <a:ext cx="8352928" cy="4743765"/>
        </p:xfrm>
        <a:graphic>
          <a:graphicData uri="http://schemas.openxmlformats.org/drawingml/2006/table">
            <a:tbl>
              <a:tblPr firstRow="1" bandRow="1">
                <a:tableStyleId>{5C22544A-7EE6-4342-B048-85BDC9FD1C3A}</a:tableStyleId>
              </a:tblPr>
              <a:tblGrid>
                <a:gridCol w="4608512">
                  <a:extLst>
                    <a:ext uri="{9D8B030D-6E8A-4147-A177-3AD203B41FA5}">
                      <a16:colId xmlns:a16="http://schemas.microsoft.com/office/drawing/2014/main" xmlns="" val="20000"/>
                    </a:ext>
                  </a:extLst>
                </a:gridCol>
                <a:gridCol w="1440160">
                  <a:extLst>
                    <a:ext uri="{9D8B030D-6E8A-4147-A177-3AD203B41FA5}">
                      <a16:colId xmlns:a16="http://schemas.microsoft.com/office/drawing/2014/main" xmlns="" val="20001"/>
                    </a:ext>
                  </a:extLst>
                </a:gridCol>
                <a:gridCol w="936104">
                  <a:extLst>
                    <a:ext uri="{9D8B030D-6E8A-4147-A177-3AD203B41FA5}">
                      <a16:colId xmlns:a16="http://schemas.microsoft.com/office/drawing/2014/main" xmlns="" val="20002"/>
                    </a:ext>
                  </a:extLst>
                </a:gridCol>
                <a:gridCol w="1368152">
                  <a:extLst>
                    <a:ext uri="{9D8B030D-6E8A-4147-A177-3AD203B41FA5}">
                      <a16:colId xmlns:a16="http://schemas.microsoft.com/office/drawing/2014/main" xmlns="" val="20003"/>
                    </a:ext>
                  </a:extLst>
                </a:gridCol>
              </a:tblGrid>
              <a:tr h="984799">
                <a:tc gridSpan="4">
                  <a:txBody>
                    <a:bodyPr/>
                    <a:lstStyle/>
                    <a:p>
                      <a:pPr marL="285750" marR="0" indent="-285750"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0" dirty="0" smtClean="0">
                          <a:solidFill>
                            <a:schemeClr val="tx1"/>
                          </a:solidFill>
                        </a:rPr>
                        <a:t>The</a:t>
                      </a:r>
                      <a:r>
                        <a:rPr lang="en-US" sz="1600" b="0" baseline="0" dirty="0" smtClean="0">
                          <a:solidFill>
                            <a:schemeClr val="tx1"/>
                          </a:solidFill>
                        </a:rPr>
                        <a:t> variance of R17.1 million under-expenditure is mainly due to late receipt of close-up reports from MGE beneficiaries via courier services as a result of COVID-19 measures.</a:t>
                      </a:r>
                      <a:endParaRPr lang="en-US" sz="1600" b="0" dirty="0" smtClean="0">
                        <a:solidFill>
                          <a:schemeClr val="tx1"/>
                        </a:solidFill>
                      </a:endParaRPr>
                    </a:p>
                  </a:txBody>
                  <a:tcPr marL="91446" marR="91446" marT="45708" marB="45708">
                    <a:solidFill>
                      <a:srgbClr val="F6F3E8"/>
                    </a:solidFill>
                  </a:tcPr>
                </a:tc>
                <a:tc hMerge="1">
                  <a:txBody>
                    <a:bodyPr/>
                    <a:lstStyle/>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lang="en-US" sz="1800" dirty="0" smtClean="0"/>
                    </a:p>
                  </a:txBody>
                  <a:tcPr marL="91446" marR="91446" marT="45708" marB="45708">
                    <a:solidFill>
                      <a:srgbClr val="F6F3E8"/>
                    </a:solidFill>
                  </a:tcPr>
                </a:tc>
                <a:tc hMerge="1">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800" dirty="0" smtClean="0">
                        <a:solidFill>
                          <a:prstClr val="black"/>
                        </a:solidFill>
                      </a:endParaRPr>
                    </a:p>
                  </a:txBody>
                  <a:tcPr marL="91446" marR="91446" marT="45708" marB="45708">
                    <a:solidFill>
                      <a:srgbClr val="F6F3E8"/>
                    </a:solidFill>
                  </a:tcPr>
                </a:tc>
                <a:tc hMerge="1">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600" b="0" dirty="0" smtClean="0">
                        <a:solidFill>
                          <a:schemeClr val="tx1"/>
                        </a:solidFill>
                      </a:endParaRPr>
                    </a:p>
                  </a:txBody>
                  <a:tcPr marL="91446" marR="91446" marT="45708" marB="45708">
                    <a:solidFill>
                      <a:srgbClr val="F6F3E8"/>
                    </a:solidFill>
                  </a:tcPr>
                </a:tc>
                <a:extLst>
                  <a:ext uri="{0D108BD9-81ED-4DB2-BD59-A6C34878D82A}">
                    <a16:rowId xmlns:a16="http://schemas.microsoft.com/office/drawing/2014/main" xmlns="" val="10000"/>
                  </a:ext>
                </a:extLst>
              </a:tr>
              <a:tr h="383353">
                <a:tc>
                  <a:txBody>
                    <a:bodyPr/>
                    <a:lstStyle/>
                    <a:p>
                      <a:endParaRPr lang="en-US" sz="1600" b="1" dirty="0" smtClean="0">
                        <a:solidFill>
                          <a:schemeClr val="tx1"/>
                        </a:solidFill>
                        <a:latin typeface="+mn-lt"/>
                      </a:endParaRPr>
                    </a:p>
                  </a:txBody>
                  <a:tcPr marL="91446" marR="91446" marT="45708" marB="45708">
                    <a:solidFill>
                      <a:srgbClr val="B77727"/>
                    </a:solidFill>
                  </a:tcPr>
                </a:tc>
                <a:tc>
                  <a:txBody>
                    <a:bodyPr/>
                    <a:lstStyle/>
                    <a:p>
                      <a:pPr algn="ctr"/>
                      <a:r>
                        <a:rPr lang="en-US" sz="1600" b="1" dirty="0" smtClean="0">
                          <a:solidFill>
                            <a:schemeClr val="tx1"/>
                          </a:solidFill>
                        </a:rPr>
                        <a:t>Final Appropriation</a:t>
                      </a:r>
                    </a:p>
                  </a:txBody>
                  <a:tcPr marL="91446" marR="91446" marT="45708" marB="45708">
                    <a:solidFill>
                      <a:srgbClr val="B77727"/>
                    </a:solidFill>
                  </a:tcPr>
                </a:tc>
                <a:tc>
                  <a:txBody>
                    <a:bodyPr/>
                    <a:lstStyle/>
                    <a:p>
                      <a:pPr algn="ctr"/>
                      <a:r>
                        <a:rPr lang="en-US" sz="1600" b="1" dirty="0" smtClean="0">
                          <a:solidFill>
                            <a:schemeClr val="tx1"/>
                          </a:solidFill>
                        </a:rPr>
                        <a:t>Actual transfer</a:t>
                      </a:r>
                    </a:p>
                  </a:txBody>
                  <a:tcPr marL="91446" marR="91446" marT="45708" marB="45708">
                    <a:solidFill>
                      <a:srgbClr val="B77727"/>
                    </a:solidFill>
                  </a:tcPr>
                </a:tc>
                <a:tc>
                  <a:txBody>
                    <a:bodyPr/>
                    <a:lstStyle/>
                    <a:p>
                      <a:pPr algn="ctr"/>
                      <a:r>
                        <a:rPr lang="en-US" sz="1600" b="1" dirty="0" smtClean="0">
                          <a:solidFill>
                            <a:schemeClr val="tx1"/>
                          </a:solidFill>
                        </a:rPr>
                        <a:t>% of Available funds transferred</a:t>
                      </a:r>
                    </a:p>
                  </a:txBody>
                  <a:tcPr marL="91446" marR="91446" marT="45708" marB="45708">
                    <a:solidFill>
                      <a:srgbClr val="B77727"/>
                    </a:solidFill>
                  </a:tcPr>
                </a:tc>
                <a:extLst>
                  <a:ext uri="{0D108BD9-81ED-4DB2-BD59-A6C34878D82A}">
                    <a16:rowId xmlns:a16="http://schemas.microsoft.com/office/drawing/2014/main" xmlns="" val="10001"/>
                  </a:ext>
                </a:extLst>
              </a:tr>
              <a:tr h="387746">
                <a:tc>
                  <a:txBody>
                    <a:bodyPr/>
                    <a:lstStyle/>
                    <a:p>
                      <a:pPr>
                        <a:lnSpc>
                          <a:spcPct val="100000"/>
                        </a:lnSpc>
                      </a:pPr>
                      <a:endParaRPr lang="en-ZA" sz="1600" b="1"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R’000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prstClr val="black"/>
                          </a:solidFill>
                        </a:rPr>
                        <a:t>R’000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endParaRPr lang="en-US" sz="1600" b="1" dirty="0" smtClean="0">
                        <a:solidFill>
                          <a:prstClr val="black"/>
                        </a:solidFill>
                      </a:endParaRPr>
                    </a:p>
                  </a:txBody>
                  <a:tcPr marL="91446" marR="91446" marT="45708" marB="45708">
                    <a:solidFill>
                      <a:srgbClr val="F6F3E8"/>
                    </a:solidFill>
                  </a:tcPr>
                </a:tc>
                <a:extLst>
                  <a:ext uri="{0D108BD9-81ED-4DB2-BD59-A6C34878D82A}">
                    <a16:rowId xmlns:a16="http://schemas.microsoft.com/office/drawing/2014/main" xmlns="" val="10002"/>
                  </a:ext>
                </a:extLst>
              </a:tr>
              <a:tr h="365714">
                <a:tc>
                  <a:txBody>
                    <a:bodyPr/>
                    <a:lstStyle/>
                    <a:p>
                      <a:pPr>
                        <a:lnSpc>
                          <a:spcPct val="100000"/>
                        </a:lnSpc>
                      </a:pPr>
                      <a:r>
                        <a:rPr lang="en-US" sz="1600" b="1" baseline="0" dirty="0" smtClean="0"/>
                        <a:t>Public Corporations &amp; Private Enterprises (Cur/Cap)</a:t>
                      </a:r>
                      <a:endParaRPr lang="en-ZA" sz="1600" b="1"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endParaRPr lang="en-US" sz="1600" b="0" dirty="0" smtClean="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endParaRPr lang="en-US" sz="1600" b="0" dirty="0" smtClean="0">
                        <a:solidFill>
                          <a:prstClr val="black"/>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endParaRPr lang="en-US" sz="1600" b="0" dirty="0" smtClean="0">
                        <a:solidFill>
                          <a:prstClr val="black"/>
                        </a:solidFill>
                      </a:endParaRPr>
                    </a:p>
                  </a:txBody>
                  <a:tcPr marL="91446" marR="91446" marT="45708" marB="45708">
                    <a:solidFill>
                      <a:srgbClr val="F6F3E8"/>
                    </a:solidFill>
                  </a:tcPr>
                </a:tc>
                <a:extLst>
                  <a:ext uri="{0D108BD9-81ED-4DB2-BD59-A6C34878D82A}">
                    <a16:rowId xmlns:a16="http://schemas.microsoft.com/office/drawing/2014/main" xmlns="" val="10003"/>
                  </a:ext>
                </a:extLst>
              </a:tr>
              <a:tr h="387746">
                <a:tc>
                  <a:txBody>
                    <a:bodyPr/>
                    <a:lstStyle/>
                    <a:p>
                      <a:pPr>
                        <a:lnSpc>
                          <a:spcPct val="100000"/>
                        </a:lnSpc>
                      </a:pPr>
                      <a:r>
                        <a:rPr lang="en-ZA" sz="1600" b="0" dirty="0" smtClean="0"/>
                        <a:t>Heritage Projects (Upgrading</a:t>
                      </a:r>
                      <a:r>
                        <a:rPr lang="en-ZA" sz="1600" b="0" baseline="0" dirty="0" smtClean="0"/>
                        <a:t> of public spaces)</a:t>
                      </a:r>
                      <a:endParaRPr lang="en-ZA" sz="1600" b="0"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900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400 </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44.4%</a:t>
                      </a:r>
                    </a:p>
                  </a:txBody>
                  <a:tcPr marL="91446" marR="91446" marT="45708" marB="45708">
                    <a:solidFill>
                      <a:srgbClr val="F6F3E8"/>
                    </a:solidFill>
                  </a:tcPr>
                </a:tc>
                <a:extLst>
                  <a:ext uri="{0D108BD9-81ED-4DB2-BD59-A6C34878D82A}">
                    <a16:rowId xmlns:a16="http://schemas.microsoft.com/office/drawing/2014/main" xmlns="" val="10004"/>
                  </a:ext>
                </a:extLst>
              </a:tr>
              <a:tr h="387746">
                <a:tc>
                  <a:txBody>
                    <a:bodyPr/>
                    <a:lstStyle/>
                    <a:p>
                      <a:pPr>
                        <a:lnSpc>
                          <a:spcPct val="100000"/>
                        </a:lnSpc>
                      </a:pPr>
                      <a:r>
                        <a:rPr lang="en-ZA" sz="1600" b="0" dirty="0" smtClean="0"/>
                        <a:t>Human Language Technology</a:t>
                      </a:r>
                      <a:endParaRPr lang="en-ZA" sz="1600" b="0"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6 677</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6 677</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5"/>
                  </a:ext>
                </a:extLst>
              </a:tr>
              <a:tr h="387746">
                <a:tc>
                  <a:txBody>
                    <a:bodyPr/>
                    <a:lstStyle/>
                    <a:p>
                      <a:pPr>
                        <a:lnSpc>
                          <a:spcPct val="100000"/>
                        </a:lnSpc>
                      </a:pPr>
                      <a:r>
                        <a:rPr lang="en-ZA" sz="1600" b="0" dirty="0" smtClean="0"/>
                        <a:t>Mzansi</a:t>
                      </a:r>
                      <a:r>
                        <a:rPr lang="en-ZA" sz="1600" b="0" baseline="0" dirty="0" smtClean="0"/>
                        <a:t> Golden Economy Projects</a:t>
                      </a:r>
                      <a:endParaRPr lang="en-ZA" sz="1600" b="0"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102 016</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89 452</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87.7%</a:t>
                      </a:r>
                    </a:p>
                  </a:txBody>
                  <a:tcPr marL="91446" marR="91446" marT="45708" marB="45708">
                    <a:solidFill>
                      <a:srgbClr val="F6F3E8"/>
                    </a:solidFill>
                  </a:tcPr>
                </a:tc>
                <a:extLst>
                  <a:ext uri="{0D108BD9-81ED-4DB2-BD59-A6C34878D82A}">
                    <a16:rowId xmlns:a16="http://schemas.microsoft.com/office/drawing/2014/main" xmlns="" val="10006"/>
                  </a:ext>
                </a:extLst>
              </a:tr>
              <a:tr h="387746">
                <a:tc>
                  <a:txBody>
                    <a:bodyPr/>
                    <a:lstStyle/>
                    <a:p>
                      <a:pPr>
                        <a:lnSpc>
                          <a:spcPct val="100000"/>
                        </a:lnSpc>
                      </a:pPr>
                      <a:r>
                        <a:rPr lang="en-ZA" sz="1600" b="0" dirty="0" smtClean="0"/>
                        <a:t>Cultural</a:t>
                      </a:r>
                      <a:r>
                        <a:rPr lang="en-ZA" sz="1600" b="0" baseline="0" dirty="0" smtClean="0"/>
                        <a:t> and Creative Industries</a:t>
                      </a:r>
                      <a:endParaRPr lang="en-ZA" sz="1600" b="0"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16 677</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12 632</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75.7%</a:t>
                      </a:r>
                    </a:p>
                  </a:txBody>
                  <a:tcPr marL="91446" marR="91446" marT="45708" marB="45708">
                    <a:solidFill>
                      <a:srgbClr val="F6F3E8"/>
                    </a:solidFill>
                  </a:tcPr>
                </a:tc>
                <a:extLst>
                  <a:ext uri="{0D108BD9-81ED-4DB2-BD59-A6C34878D82A}">
                    <a16:rowId xmlns:a16="http://schemas.microsoft.com/office/drawing/2014/main" xmlns="" val="10007"/>
                  </a:ext>
                </a:extLst>
              </a:tr>
              <a:tr h="387746">
                <a:tc>
                  <a:txBody>
                    <a:bodyPr/>
                    <a:lstStyle/>
                    <a:p>
                      <a:pPr>
                        <a:lnSpc>
                          <a:spcPct val="100000"/>
                        </a:lnSpc>
                      </a:pPr>
                      <a:r>
                        <a:rPr lang="en-US" sz="1600" b="1" dirty="0" smtClean="0"/>
                        <a:t>Sub Total</a:t>
                      </a:r>
                      <a:endParaRPr lang="en-ZA" sz="1600" b="1" dirty="0"/>
                    </a:p>
                  </a:txBody>
                  <a:tcPr marL="91446" marR="91446" marT="45708" marB="45708">
                    <a:solidFill>
                      <a:schemeClr val="bg2">
                        <a:lumMod val="90000"/>
                      </a:schemeClr>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schemeClr val="tx1"/>
                          </a:solidFill>
                        </a:rPr>
                        <a:t>126 270</a:t>
                      </a:r>
                    </a:p>
                  </a:txBody>
                  <a:tcPr marL="91446" marR="91446" marT="45708" marB="45708">
                    <a:solidFill>
                      <a:schemeClr val="bg2">
                        <a:lumMod val="90000"/>
                      </a:schemeClr>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schemeClr val="tx1"/>
                          </a:solidFill>
                        </a:rPr>
                        <a:t>109 161</a:t>
                      </a:r>
                    </a:p>
                  </a:txBody>
                  <a:tcPr marL="91446" marR="91446" marT="45708" marB="45708">
                    <a:solidFill>
                      <a:schemeClr val="bg2">
                        <a:lumMod val="9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schemeClr val="tx1"/>
                          </a:solidFill>
                        </a:rPr>
                        <a:t>86.5%</a:t>
                      </a:r>
                    </a:p>
                  </a:txBody>
                  <a:tcPr marL="91446" marR="91446" marT="45708" marB="45708">
                    <a:solidFill>
                      <a:schemeClr val="bg2">
                        <a:lumMod val="90000"/>
                      </a:schemeClr>
                    </a:solidFill>
                  </a:tcPr>
                </a:tc>
                <a:extLst>
                  <a:ext uri="{0D108BD9-81ED-4DB2-BD59-A6C34878D82A}">
                    <a16:rowId xmlns:a16="http://schemas.microsoft.com/office/drawing/2014/main" xmlns="" val="10008"/>
                  </a:ext>
                </a:extLst>
              </a:tr>
            </a:tbl>
          </a:graphicData>
        </a:graphic>
      </p:graphicFrame>
      <p:sp>
        <p:nvSpPr>
          <p:cNvPr id="5" name="Title 1"/>
          <p:cNvSpPr txBox="1">
            <a:spLocks/>
          </p:cNvSpPr>
          <p:nvPr/>
        </p:nvSpPr>
        <p:spPr>
          <a:xfrm>
            <a:off x="179512" y="116632"/>
            <a:ext cx="8784976" cy="720080"/>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rgbClr val="B77727"/>
                </a:solidFill>
                <a:effectLst/>
                <a:uLnTx/>
                <a:uFillTx/>
                <a:latin typeface="Calibri"/>
                <a:ea typeface="+mj-ea"/>
                <a:cs typeface="Arial" pitchFamily="34" charset="0"/>
              </a:rPr>
              <a:t>Expenditure Variance Per Economic Classification</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rgbClr val="B77727"/>
                </a:solidFill>
                <a:effectLst/>
                <a:uLnTx/>
                <a:uFillTx/>
                <a:latin typeface="Calibri"/>
                <a:ea typeface="+mj-ea"/>
                <a:cs typeface="Arial" pitchFamily="34" charset="0"/>
              </a:rPr>
              <a:t>(Public Corporations and Private Enterprises)</a:t>
            </a:r>
            <a:endParaRPr kumimoji="0" lang="en-ZA" sz="2000" b="1" i="0" u="none" strike="noStrike" kern="1200" cap="none" spc="0" normalizeH="0" baseline="0" noProof="0" dirty="0" smtClean="0">
              <a:ln>
                <a:noFill/>
              </a:ln>
              <a:solidFill>
                <a:srgbClr val="B77727"/>
              </a:solidFill>
              <a:effectLst/>
              <a:uLnTx/>
              <a:uFillTx/>
              <a:latin typeface="Calibri"/>
              <a:ea typeface="+mj-ea"/>
              <a:cs typeface="Arial" pitchFamily="34" charset="0"/>
            </a:endParaRPr>
          </a:p>
        </p:txBody>
      </p:sp>
      <p:sp>
        <p:nvSpPr>
          <p:cNvPr id="7"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51</a:t>
            </a:r>
          </a:p>
        </p:txBody>
      </p:sp>
    </p:spTree>
    <p:extLst>
      <p:ext uri="{BB962C8B-B14F-4D97-AF65-F5344CB8AC3E}">
        <p14:creationId xmlns:p14="http://schemas.microsoft.com/office/powerpoint/2010/main" xmlns="" val="174440475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xmlns="" val="3229199473"/>
              </p:ext>
            </p:extLst>
          </p:nvPr>
        </p:nvGraphicFramePr>
        <p:xfrm>
          <a:off x="179513" y="620688"/>
          <a:ext cx="8784975" cy="5577504"/>
        </p:xfrm>
        <a:graphic>
          <a:graphicData uri="http://schemas.openxmlformats.org/drawingml/2006/table">
            <a:tbl>
              <a:tblPr firstRow="1" bandRow="1">
                <a:tableStyleId>{5C22544A-7EE6-4342-B048-85BDC9FD1C3A}</a:tableStyleId>
              </a:tblPr>
              <a:tblGrid>
                <a:gridCol w="4176463">
                  <a:extLst>
                    <a:ext uri="{9D8B030D-6E8A-4147-A177-3AD203B41FA5}">
                      <a16:colId xmlns:a16="http://schemas.microsoft.com/office/drawing/2014/main" xmlns="" val="20000"/>
                    </a:ext>
                  </a:extLst>
                </a:gridCol>
                <a:gridCol w="1512168">
                  <a:extLst>
                    <a:ext uri="{9D8B030D-6E8A-4147-A177-3AD203B41FA5}">
                      <a16:colId xmlns:a16="http://schemas.microsoft.com/office/drawing/2014/main" xmlns="" val="20001"/>
                    </a:ext>
                  </a:extLst>
                </a:gridCol>
                <a:gridCol w="1208663">
                  <a:extLst>
                    <a:ext uri="{9D8B030D-6E8A-4147-A177-3AD203B41FA5}">
                      <a16:colId xmlns:a16="http://schemas.microsoft.com/office/drawing/2014/main" xmlns="" val="20002"/>
                    </a:ext>
                  </a:extLst>
                </a:gridCol>
                <a:gridCol w="1887681">
                  <a:extLst>
                    <a:ext uri="{9D8B030D-6E8A-4147-A177-3AD203B41FA5}">
                      <a16:colId xmlns:a16="http://schemas.microsoft.com/office/drawing/2014/main" xmlns="" val="20003"/>
                    </a:ext>
                  </a:extLst>
                </a:gridCol>
              </a:tblGrid>
              <a:tr h="1345781">
                <a:tc gridSpan="4">
                  <a:txBody>
                    <a:bodyPr/>
                    <a:lstStyle/>
                    <a:p>
                      <a:pPr marL="285750" marR="0" indent="-285750"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0" dirty="0" smtClean="0">
                          <a:solidFill>
                            <a:schemeClr val="tx1"/>
                          </a:solidFill>
                        </a:rPr>
                        <a:t>The</a:t>
                      </a:r>
                      <a:r>
                        <a:rPr lang="en-US" sz="1400" b="0" baseline="0" dirty="0" smtClean="0">
                          <a:solidFill>
                            <a:schemeClr val="tx1"/>
                          </a:solidFill>
                        </a:rPr>
                        <a:t> </a:t>
                      </a:r>
                      <a:r>
                        <a:rPr lang="en-US" sz="1400" b="0" dirty="0" smtClean="0">
                          <a:solidFill>
                            <a:schemeClr val="tx1"/>
                          </a:solidFill>
                        </a:rPr>
                        <a:t>variance</a:t>
                      </a:r>
                      <a:r>
                        <a:rPr lang="en-US" sz="1400" b="0" baseline="0" dirty="0" smtClean="0">
                          <a:solidFill>
                            <a:schemeClr val="tx1"/>
                          </a:solidFill>
                        </a:rPr>
                        <a:t> of R37.5 million is due to  the under-expenditure to:  </a:t>
                      </a:r>
                      <a:r>
                        <a:rPr lang="en-US" sz="1400" b="1" baseline="0" dirty="0" smtClean="0">
                          <a:solidFill>
                            <a:schemeClr val="tx1"/>
                          </a:solidFill>
                        </a:rPr>
                        <a:t>(</a:t>
                      </a:r>
                      <a:r>
                        <a:rPr lang="en-US" sz="1400" b="1" baseline="0" dirty="0" err="1" smtClean="0">
                          <a:solidFill>
                            <a:schemeClr val="tx1"/>
                          </a:solidFill>
                        </a:rPr>
                        <a:t>i</a:t>
                      </a:r>
                      <a:r>
                        <a:rPr lang="en-US" sz="1400" b="1" baseline="0" dirty="0" smtClean="0">
                          <a:solidFill>
                            <a:schemeClr val="tx1"/>
                          </a:solidFill>
                        </a:rPr>
                        <a:t>) </a:t>
                      </a:r>
                      <a:r>
                        <a:rPr lang="en-US" sz="1400" b="0" baseline="0" dirty="0" smtClean="0">
                          <a:solidFill>
                            <a:schemeClr val="tx1"/>
                          </a:solidFill>
                        </a:rPr>
                        <a:t>Late receipt  of close-up reports from MGE beneficiaries via courier services as a result of COVID-19 measures and </a:t>
                      </a:r>
                      <a:r>
                        <a:rPr lang="en-US" sz="1400" b="1" baseline="0" dirty="0" smtClean="0">
                          <a:solidFill>
                            <a:schemeClr val="tx1"/>
                          </a:solidFill>
                        </a:rPr>
                        <a:t>(ii) </a:t>
                      </a:r>
                      <a:r>
                        <a:rPr lang="en-US" sz="1400" b="0" baseline="0" dirty="0" smtClean="0">
                          <a:solidFill>
                            <a:schemeClr val="tx1"/>
                          </a:solidFill>
                        </a:rPr>
                        <a:t>Funding for community  arts centres was dictated by provincial government identifying beneficiaries and over the years there was under-expenditure due to lack of necessary compliance documentation from the identified beneficiaries.  To mitigate against this reality the department resolved to fund a business plan per province for community arts centres.  As a result, funds were not transferred until finalization of the approved business plan process.</a:t>
                      </a:r>
                    </a:p>
                  </a:txBody>
                  <a:tcPr marL="91446" marR="91446" marT="45708" marB="45708">
                    <a:solidFill>
                      <a:srgbClr val="F6F3E8"/>
                    </a:solidFill>
                  </a:tcPr>
                </a:tc>
                <a:tc hMerge="1">
                  <a:txBody>
                    <a:bodyPr/>
                    <a:lstStyle/>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lang="en-US" sz="1800" dirty="0" smtClean="0"/>
                    </a:p>
                  </a:txBody>
                  <a:tcPr marL="91446" marR="91446" marT="45708" marB="45708">
                    <a:solidFill>
                      <a:srgbClr val="F6F3E8"/>
                    </a:solidFill>
                  </a:tcPr>
                </a:tc>
                <a:tc hMerge="1">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800" dirty="0" smtClean="0">
                        <a:solidFill>
                          <a:prstClr val="black"/>
                        </a:solidFill>
                      </a:endParaRPr>
                    </a:p>
                  </a:txBody>
                  <a:tcPr marL="91446" marR="91446" marT="45708" marB="45708">
                    <a:solidFill>
                      <a:srgbClr val="F6F3E8"/>
                    </a:solidFill>
                  </a:tcPr>
                </a:tc>
                <a:tc hMerge="1">
                  <a:txBody>
                    <a:bodyPr/>
                    <a:lstStyle/>
                    <a:p>
                      <a:pPr marL="285750" marR="0" indent="-28575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en-US" sz="1600" b="0" baseline="0" dirty="0" smtClean="0">
                        <a:solidFill>
                          <a:schemeClr val="tx1"/>
                        </a:solidFill>
                      </a:endParaRPr>
                    </a:p>
                  </a:txBody>
                  <a:tcPr marL="91446" marR="91446" marT="45708" marB="45708">
                    <a:solidFill>
                      <a:srgbClr val="F6F3E8"/>
                    </a:solidFill>
                  </a:tcPr>
                </a:tc>
                <a:extLst>
                  <a:ext uri="{0D108BD9-81ED-4DB2-BD59-A6C34878D82A}">
                    <a16:rowId xmlns:a16="http://schemas.microsoft.com/office/drawing/2014/main" xmlns="" val="10000"/>
                  </a:ext>
                </a:extLst>
              </a:tr>
              <a:tr h="508391">
                <a:tc>
                  <a:txBody>
                    <a:bodyPr/>
                    <a:lstStyle/>
                    <a:p>
                      <a:endParaRPr lang="en-US" sz="1400" b="1" dirty="0" smtClean="0">
                        <a:solidFill>
                          <a:schemeClr val="tx1"/>
                        </a:solidFill>
                        <a:latin typeface="+mn-lt"/>
                      </a:endParaRPr>
                    </a:p>
                  </a:txBody>
                  <a:tcPr marL="91446" marR="91446" marT="45708" marB="45708">
                    <a:solidFill>
                      <a:srgbClr val="B77727"/>
                    </a:solidFill>
                  </a:tcPr>
                </a:tc>
                <a:tc>
                  <a:txBody>
                    <a:bodyPr/>
                    <a:lstStyle/>
                    <a:p>
                      <a:pPr algn="ctr"/>
                      <a:r>
                        <a:rPr lang="en-US" sz="1400" b="1" dirty="0" smtClean="0">
                          <a:solidFill>
                            <a:schemeClr val="tx1"/>
                          </a:solidFill>
                        </a:rPr>
                        <a:t>Final Appropriation</a:t>
                      </a:r>
                    </a:p>
                  </a:txBody>
                  <a:tcPr marL="91446" marR="91446" marT="45708" marB="45708">
                    <a:solidFill>
                      <a:srgbClr val="B77727"/>
                    </a:solidFill>
                  </a:tcPr>
                </a:tc>
                <a:tc>
                  <a:txBody>
                    <a:bodyPr/>
                    <a:lstStyle/>
                    <a:p>
                      <a:pPr algn="ctr"/>
                      <a:r>
                        <a:rPr lang="en-US" sz="1400" b="1" dirty="0" smtClean="0">
                          <a:solidFill>
                            <a:schemeClr val="tx1"/>
                          </a:solidFill>
                        </a:rPr>
                        <a:t>Actual transfer</a:t>
                      </a:r>
                    </a:p>
                  </a:txBody>
                  <a:tcPr marL="91446" marR="91446" marT="45708" marB="45708">
                    <a:solidFill>
                      <a:srgbClr val="B77727"/>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 of Available funds transferred</a:t>
                      </a:r>
                    </a:p>
                  </a:txBody>
                  <a:tcPr marL="91446" marR="91446" marT="45708" marB="45708">
                    <a:solidFill>
                      <a:srgbClr val="B77727"/>
                    </a:solidFill>
                  </a:tcPr>
                </a:tc>
                <a:extLst>
                  <a:ext uri="{0D108BD9-81ED-4DB2-BD59-A6C34878D82A}">
                    <a16:rowId xmlns:a16="http://schemas.microsoft.com/office/drawing/2014/main" xmlns="" val="10001"/>
                  </a:ext>
                </a:extLst>
              </a:tr>
              <a:tr h="299044">
                <a:tc>
                  <a:txBody>
                    <a:bodyPr/>
                    <a:lstStyle/>
                    <a:p>
                      <a:pPr>
                        <a:lnSpc>
                          <a:spcPct val="100000"/>
                        </a:lnSpc>
                      </a:pPr>
                      <a:r>
                        <a:rPr lang="en-US" sz="1400" b="1" dirty="0" smtClean="0">
                          <a:solidFill>
                            <a:schemeClr val="tx1"/>
                          </a:solidFill>
                        </a:rPr>
                        <a:t>Non</a:t>
                      </a:r>
                      <a:r>
                        <a:rPr lang="en-US" sz="1400" b="1" baseline="0" dirty="0" smtClean="0">
                          <a:solidFill>
                            <a:schemeClr val="tx1"/>
                          </a:solidFill>
                        </a:rPr>
                        <a:t> Profit Institutions (Cur/Cap)</a:t>
                      </a:r>
                      <a:endParaRPr lang="en-ZA" sz="1400" b="1"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1" dirty="0" smtClean="0">
                          <a:solidFill>
                            <a:schemeClr val="tx1"/>
                          </a:solidFill>
                        </a:rPr>
                        <a:t>R’000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1" dirty="0" smtClean="0">
                          <a:solidFill>
                            <a:schemeClr val="tx1"/>
                          </a:solidFill>
                        </a:rPr>
                        <a:t>R’000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endParaRPr lang="en-US" sz="1400" b="1" dirty="0" smtClean="0">
                        <a:solidFill>
                          <a:schemeClr val="tx1"/>
                        </a:solidFill>
                      </a:endParaRPr>
                    </a:p>
                  </a:txBody>
                  <a:tcPr marL="91446" marR="91446" marT="45708" marB="45708">
                    <a:solidFill>
                      <a:srgbClr val="F6F3E8"/>
                    </a:solidFill>
                  </a:tcPr>
                </a:tc>
                <a:extLst>
                  <a:ext uri="{0D108BD9-81ED-4DB2-BD59-A6C34878D82A}">
                    <a16:rowId xmlns:a16="http://schemas.microsoft.com/office/drawing/2014/main" xmlns="" val="10002"/>
                  </a:ext>
                </a:extLst>
              </a:tr>
              <a:tr h="299044">
                <a:tc>
                  <a:txBody>
                    <a:bodyPr/>
                    <a:lstStyle/>
                    <a:p>
                      <a:pPr>
                        <a:lnSpc>
                          <a:spcPct val="100000"/>
                        </a:lnSpc>
                      </a:pPr>
                      <a:r>
                        <a:rPr lang="en-US" sz="1400" b="0" dirty="0" smtClean="0">
                          <a:solidFill>
                            <a:schemeClr val="tx1"/>
                          </a:solidFill>
                        </a:rPr>
                        <a:t>Arts social and Youth Development</a:t>
                      </a:r>
                      <a:endParaRPr lang="en-ZA" sz="14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15 137</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12 913</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85.3%</a:t>
                      </a:r>
                    </a:p>
                  </a:txBody>
                  <a:tcPr marL="91446" marR="91446" marT="45708" marB="45708">
                    <a:solidFill>
                      <a:srgbClr val="F6F3E8"/>
                    </a:solidFill>
                  </a:tcPr>
                </a:tc>
                <a:extLst>
                  <a:ext uri="{0D108BD9-81ED-4DB2-BD59-A6C34878D82A}">
                    <a16:rowId xmlns:a16="http://schemas.microsoft.com/office/drawing/2014/main" xmlns="" val="10003"/>
                  </a:ext>
                </a:extLst>
              </a:tr>
              <a:tr h="299044">
                <a:tc>
                  <a:txBody>
                    <a:bodyPr/>
                    <a:lstStyle/>
                    <a:p>
                      <a:pPr>
                        <a:lnSpc>
                          <a:spcPct val="100000"/>
                        </a:lnSpc>
                      </a:pPr>
                      <a:r>
                        <a:rPr lang="en-US" sz="1400" b="0" dirty="0" smtClean="0">
                          <a:solidFill>
                            <a:schemeClr val="tx1"/>
                          </a:solidFill>
                        </a:rPr>
                        <a:t>!</a:t>
                      </a:r>
                      <a:r>
                        <a:rPr lang="en-US" sz="1400" b="0" dirty="0" err="1" smtClean="0">
                          <a:solidFill>
                            <a:schemeClr val="tx1"/>
                          </a:solidFill>
                        </a:rPr>
                        <a:t>Kauru</a:t>
                      </a:r>
                      <a:r>
                        <a:rPr lang="en-US" sz="1400" b="0" baseline="0" dirty="0" smtClean="0">
                          <a:solidFill>
                            <a:schemeClr val="tx1"/>
                          </a:solidFill>
                        </a:rPr>
                        <a:t> African Contemporary Art</a:t>
                      </a:r>
                      <a:endParaRPr lang="en-ZA" sz="14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637</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0%</a:t>
                      </a:r>
                    </a:p>
                  </a:txBody>
                  <a:tcPr marL="91446" marR="91446" marT="45708" marB="45708">
                    <a:solidFill>
                      <a:srgbClr val="F6F3E8"/>
                    </a:solidFill>
                  </a:tcPr>
                </a:tc>
                <a:extLst>
                  <a:ext uri="{0D108BD9-81ED-4DB2-BD59-A6C34878D82A}">
                    <a16:rowId xmlns:a16="http://schemas.microsoft.com/office/drawing/2014/main" xmlns="" val="10004"/>
                  </a:ext>
                </a:extLst>
              </a:tr>
              <a:tr h="299044">
                <a:tc>
                  <a:txBody>
                    <a:bodyPr/>
                    <a:lstStyle/>
                    <a:p>
                      <a:pPr>
                        <a:lnSpc>
                          <a:spcPct val="100000"/>
                        </a:lnSpc>
                      </a:pPr>
                      <a:r>
                        <a:rPr lang="en-US" sz="1400" b="0" dirty="0" err="1" smtClean="0">
                          <a:solidFill>
                            <a:schemeClr val="tx1"/>
                          </a:solidFill>
                        </a:rPr>
                        <a:t>Gcwala</a:t>
                      </a:r>
                      <a:r>
                        <a:rPr lang="en-US" sz="1400" b="0" baseline="0" dirty="0" smtClean="0">
                          <a:solidFill>
                            <a:schemeClr val="tx1"/>
                          </a:solidFill>
                        </a:rPr>
                        <a:t> </a:t>
                      </a:r>
                      <a:r>
                        <a:rPr lang="en-US" sz="1400" b="0" baseline="0" dirty="0" err="1" smtClean="0">
                          <a:solidFill>
                            <a:schemeClr val="tx1"/>
                          </a:solidFill>
                        </a:rPr>
                        <a:t>Ngamasiko</a:t>
                      </a:r>
                      <a:r>
                        <a:rPr lang="en-US" sz="1400" b="0" baseline="0" dirty="0" smtClean="0">
                          <a:solidFill>
                            <a:schemeClr val="tx1"/>
                          </a:solidFill>
                        </a:rPr>
                        <a:t> Cultural Festival</a:t>
                      </a:r>
                      <a:endParaRPr lang="en-ZA" sz="14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2 000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2 000</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5"/>
                  </a:ext>
                </a:extLst>
              </a:tr>
              <a:tr h="299044">
                <a:tc>
                  <a:txBody>
                    <a:bodyPr/>
                    <a:lstStyle/>
                    <a:p>
                      <a:pPr>
                        <a:lnSpc>
                          <a:spcPct val="100000"/>
                        </a:lnSpc>
                      </a:pPr>
                      <a:r>
                        <a:rPr lang="en-US" sz="1400" b="0" dirty="0" smtClean="0">
                          <a:solidFill>
                            <a:schemeClr val="tx1"/>
                          </a:solidFill>
                        </a:rPr>
                        <a:t>Cultural</a:t>
                      </a:r>
                      <a:r>
                        <a:rPr lang="en-US" sz="1400" b="0" baseline="0" dirty="0" smtClean="0">
                          <a:solidFill>
                            <a:schemeClr val="tx1"/>
                          </a:solidFill>
                        </a:rPr>
                        <a:t> and Creative Industries</a:t>
                      </a:r>
                      <a:endParaRPr lang="en-ZA" sz="14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27 651</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15 833</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57.3%</a:t>
                      </a:r>
                    </a:p>
                  </a:txBody>
                  <a:tcPr marL="91446" marR="91446" marT="45708" marB="45708">
                    <a:solidFill>
                      <a:srgbClr val="F6F3E8"/>
                    </a:solidFill>
                  </a:tcPr>
                </a:tc>
                <a:extLst>
                  <a:ext uri="{0D108BD9-81ED-4DB2-BD59-A6C34878D82A}">
                    <a16:rowId xmlns:a16="http://schemas.microsoft.com/office/drawing/2014/main" xmlns="" val="10006"/>
                  </a:ext>
                </a:extLst>
              </a:tr>
              <a:tr h="299044">
                <a:tc>
                  <a:txBody>
                    <a:bodyPr/>
                    <a:lstStyle/>
                    <a:p>
                      <a:pPr>
                        <a:lnSpc>
                          <a:spcPct val="100000"/>
                        </a:lnSpc>
                      </a:pPr>
                      <a:r>
                        <a:rPr lang="en-US" sz="1400" b="0" dirty="0" err="1" smtClean="0">
                          <a:solidFill>
                            <a:schemeClr val="tx1"/>
                          </a:solidFill>
                        </a:rPr>
                        <a:t>Mzansi</a:t>
                      </a:r>
                      <a:r>
                        <a:rPr lang="en-US" sz="1400" b="0" baseline="0" dirty="0" smtClean="0">
                          <a:solidFill>
                            <a:schemeClr val="tx1"/>
                          </a:solidFill>
                        </a:rPr>
                        <a:t> Golden Economy Projects</a:t>
                      </a:r>
                      <a:endParaRPr lang="en-ZA" sz="14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105 974</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92 479</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87.3%</a:t>
                      </a:r>
                    </a:p>
                  </a:txBody>
                  <a:tcPr marL="91446" marR="91446" marT="45708" marB="45708">
                    <a:solidFill>
                      <a:srgbClr val="F6F3E8"/>
                    </a:solidFill>
                  </a:tcPr>
                </a:tc>
                <a:extLst>
                  <a:ext uri="{0D108BD9-81ED-4DB2-BD59-A6C34878D82A}">
                    <a16:rowId xmlns:a16="http://schemas.microsoft.com/office/drawing/2014/main" xmlns="" val="10007"/>
                  </a:ext>
                </a:extLst>
              </a:tr>
              <a:tr h="299044">
                <a:tc>
                  <a:txBody>
                    <a:bodyPr/>
                    <a:lstStyle/>
                    <a:p>
                      <a:pPr>
                        <a:lnSpc>
                          <a:spcPct val="100000"/>
                        </a:lnSpc>
                      </a:pPr>
                      <a:r>
                        <a:rPr lang="en-US" sz="1400" b="0" dirty="0" smtClean="0">
                          <a:solidFill>
                            <a:schemeClr val="tx1"/>
                          </a:solidFill>
                        </a:rPr>
                        <a:t>Library</a:t>
                      </a:r>
                      <a:r>
                        <a:rPr lang="en-US" sz="1400" b="0" baseline="0" dirty="0" smtClean="0">
                          <a:solidFill>
                            <a:schemeClr val="tx1"/>
                          </a:solidFill>
                        </a:rPr>
                        <a:t> and Information Association of SA (LIASA)</a:t>
                      </a:r>
                      <a:endParaRPr lang="en-ZA" sz="14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2 112</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2 112</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8"/>
                  </a:ext>
                </a:extLst>
              </a:tr>
              <a:tr h="299044">
                <a:tc>
                  <a:txBody>
                    <a:bodyPr/>
                    <a:lstStyle/>
                    <a:p>
                      <a:pPr>
                        <a:lnSpc>
                          <a:spcPct val="100000"/>
                        </a:lnSpc>
                      </a:pPr>
                      <a:r>
                        <a:rPr lang="en-US" sz="1400" b="0" dirty="0" smtClean="0">
                          <a:solidFill>
                            <a:schemeClr val="tx1"/>
                          </a:solidFill>
                        </a:rPr>
                        <a:t>South</a:t>
                      </a:r>
                      <a:r>
                        <a:rPr lang="en-US" sz="1400" b="0" baseline="0" dirty="0" smtClean="0">
                          <a:solidFill>
                            <a:schemeClr val="tx1"/>
                          </a:solidFill>
                        </a:rPr>
                        <a:t> African National Council for the Blind (SANCB)</a:t>
                      </a:r>
                      <a:endParaRPr lang="en-ZA" sz="14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1 264</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1 035</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9"/>
                  </a:ext>
                </a:extLst>
              </a:tr>
              <a:tr h="299044">
                <a:tc>
                  <a:txBody>
                    <a:bodyPr/>
                    <a:lstStyle/>
                    <a:p>
                      <a:pPr>
                        <a:lnSpc>
                          <a:spcPct val="100000"/>
                        </a:lnSpc>
                      </a:pPr>
                      <a:r>
                        <a:rPr lang="en-US" sz="1400" b="0" dirty="0" smtClean="0">
                          <a:solidFill>
                            <a:schemeClr val="tx1"/>
                          </a:solidFill>
                        </a:rPr>
                        <a:t>Moral</a:t>
                      </a:r>
                      <a:r>
                        <a:rPr lang="en-US" sz="1400" b="0" baseline="0" dirty="0" smtClean="0">
                          <a:solidFill>
                            <a:schemeClr val="tx1"/>
                          </a:solidFill>
                        </a:rPr>
                        <a:t> Regeneration Movement</a:t>
                      </a:r>
                      <a:endParaRPr lang="en-ZA" sz="14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4 000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4 000</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10"/>
                  </a:ext>
                </a:extLst>
              </a:tr>
              <a:tr h="299044">
                <a:tc>
                  <a:txBody>
                    <a:bodyPr/>
                    <a:lstStyle/>
                    <a:p>
                      <a:pPr>
                        <a:lnSpc>
                          <a:spcPct val="100000"/>
                        </a:lnSpc>
                      </a:pPr>
                      <a:r>
                        <a:rPr lang="en-ZA" sz="1400" b="0" dirty="0" smtClean="0">
                          <a:solidFill>
                            <a:schemeClr val="tx1"/>
                          </a:solidFill>
                        </a:rPr>
                        <a:t>Heritage Projects</a:t>
                      </a:r>
                      <a:r>
                        <a:rPr lang="en-ZA" sz="1400" b="0" baseline="0" dirty="0" smtClean="0">
                          <a:solidFill>
                            <a:schemeClr val="tx1"/>
                          </a:solidFill>
                        </a:rPr>
                        <a:t> (Cap)</a:t>
                      </a:r>
                      <a:endParaRPr lang="en-ZA" sz="14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13 233</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5 700</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43.1%</a:t>
                      </a:r>
                    </a:p>
                  </a:txBody>
                  <a:tcPr marL="91446" marR="91446" marT="45708" marB="45708">
                    <a:solidFill>
                      <a:srgbClr val="F6F3E8"/>
                    </a:solidFill>
                  </a:tcPr>
                </a:tc>
                <a:extLst>
                  <a:ext uri="{0D108BD9-81ED-4DB2-BD59-A6C34878D82A}">
                    <a16:rowId xmlns:a16="http://schemas.microsoft.com/office/drawing/2014/main" xmlns="" val="10011"/>
                  </a:ext>
                </a:extLst>
              </a:tr>
              <a:tr h="299044">
                <a:tc>
                  <a:txBody>
                    <a:bodyPr/>
                    <a:lstStyle/>
                    <a:p>
                      <a:pPr>
                        <a:lnSpc>
                          <a:spcPct val="100000"/>
                        </a:lnSpc>
                      </a:pPr>
                      <a:r>
                        <a:rPr lang="en-ZA" sz="1400" b="0" dirty="0" smtClean="0">
                          <a:solidFill>
                            <a:schemeClr val="tx1"/>
                          </a:solidFill>
                        </a:rPr>
                        <a:t>Heritage Projects</a:t>
                      </a:r>
                      <a:endParaRPr lang="en-ZA" sz="14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3 772</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2 240</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rPr>
                        <a:t>59.4%</a:t>
                      </a:r>
                    </a:p>
                  </a:txBody>
                  <a:tcPr marL="91446" marR="91446" marT="45708" marB="45708">
                    <a:solidFill>
                      <a:srgbClr val="F6F3E8"/>
                    </a:solidFill>
                  </a:tcPr>
                </a:tc>
                <a:extLst>
                  <a:ext uri="{0D108BD9-81ED-4DB2-BD59-A6C34878D82A}">
                    <a16:rowId xmlns:a16="http://schemas.microsoft.com/office/drawing/2014/main" xmlns="" val="10012"/>
                  </a:ext>
                </a:extLst>
              </a:tr>
              <a:tr h="328951">
                <a:tc>
                  <a:txBody>
                    <a:bodyPr/>
                    <a:lstStyle/>
                    <a:p>
                      <a:pPr>
                        <a:lnSpc>
                          <a:spcPct val="100000"/>
                        </a:lnSpc>
                      </a:pPr>
                      <a:r>
                        <a:rPr lang="en-US" sz="1600" b="1" dirty="0" smtClean="0">
                          <a:solidFill>
                            <a:schemeClr val="tx1"/>
                          </a:solidFill>
                        </a:rPr>
                        <a:t>Sub Total</a:t>
                      </a:r>
                      <a:endParaRPr lang="en-ZA" sz="1600" b="1" dirty="0">
                        <a:solidFill>
                          <a:schemeClr val="tx1"/>
                        </a:solidFill>
                      </a:endParaRPr>
                    </a:p>
                  </a:txBody>
                  <a:tcPr marL="91446" marR="91446" marT="45708" marB="45708">
                    <a:solidFill>
                      <a:srgbClr val="B77727"/>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schemeClr val="tx1"/>
                          </a:solidFill>
                        </a:rPr>
                        <a:t>175 780</a:t>
                      </a:r>
                    </a:p>
                  </a:txBody>
                  <a:tcPr marL="91446" marR="91446" marT="45708" marB="45708">
                    <a:solidFill>
                      <a:srgbClr val="B77727"/>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schemeClr val="tx1"/>
                          </a:solidFill>
                        </a:rPr>
                        <a:t>138 312</a:t>
                      </a:r>
                    </a:p>
                  </a:txBody>
                  <a:tcPr marL="91446" marR="91446" marT="45708" marB="45708">
                    <a:solidFill>
                      <a:srgbClr val="B77727"/>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schemeClr val="tx1"/>
                          </a:solidFill>
                        </a:rPr>
                        <a:t>78.7%</a:t>
                      </a:r>
                    </a:p>
                  </a:txBody>
                  <a:tcPr marL="91446" marR="91446" marT="45708" marB="45708">
                    <a:solidFill>
                      <a:srgbClr val="B77727"/>
                    </a:solidFill>
                  </a:tcPr>
                </a:tc>
                <a:extLst>
                  <a:ext uri="{0D108BD9-81ED-4DB2-BD59-A6C34878D82A}">
                    <a16:rowId xmlns:a16="http://schemas.microsoft.com/office/drawing/2014/main" xmlns="" val="10013"/>
                  </a:ext>
                </a:extLst>
              </a:tr>
            </a:tbl>
          </a:graphicData>
        </a:graphic>
      </p:graphicFrame>
      <p:sp>
        <p:nvSpPr>
          <p:cNvPr id="5" name="Title 1"/>
          <p:cNvSpPr txBox="1">
            <a:spLocks/>
          </p:cNvSpPr>
          <p:nvPr/>
        </p:nvSpPr>
        <p:spPr>
          <a:xfrm>
            <a:off x="179512" y="0"/>
            <a:ext cx="8784976" cy="332656"/>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b="1" i="0" u="none" strike="noStrike" kern="1200" cap="none" spc="0" normalizeH="0" baseline="0" noProof="0" dirty="0" smtClean="0">
                <a:ln>
                  <a:noFill/>
                </a:ln>
                <a:solidFill>
                  <a:srgbClr val="B77727"/>
                </a:solidFill>
                <a:effectLst/>
                <a:uLnTx/>
                <a:uFillTx/>
                <a:latin typeface="Calibri"/>
                <a:ea typeface="+mj-ea"/>
                <a:cs typeface="Arial" pitchFamily="34" charset="0"/>
              </a:rPr>
              <a:t>Expenditure Variance Per Economic Classification</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b="1" i="0" u="none" strike="noStrike" kern="1200" cap="none" spc="0" normalizeH="0" baseline="0" noProof="0" dirty="0" smtClean="0">
                <a:ln>
                  <a:noFill/>
                </a:ln>
                <a:solidFill>
                  <a:srgbClr val="B77727"/>
                </a:solidFill>
                <a:effectLst/>
                <a:uLnTx/>
                <a:uFillTx/>
                <a:latin typeface="Calibri"/>
                <a:ea typeface="+mj-ea"/>
                <a:cs typeface="Arial" pitchFamily="34" charset="0"/>
              </a:rPr>
              <a:t>(Non-Profit Institutions)</a:t>
            </a:r>
            <a:endParaRPr kumimoji="0" lang="en-ZA" sz="1600" b="1" i="0" u="none" strike="noStrike" kern="1200" cap="none" spc="0" normalizeH="0" baseline="0" noProof="0" dirty="0" smtClean="0">
              <a:ln>
                <a:noFill/>
              </a:ln>
              <a:solidFill>
                <a:srgbClr val="B77727"/>
              </a:solidFill>
              <a:effectLst/>
              <a:uLnTx/>
              <a:uFillTx/>
              <a:latin typeface="Calibri"/>
              <a:ea typeface="+mj-ea"/>
              <a:cs typeface="Arial" pitchFamily="34" charset="0"/>
            </a:endParaRPr>
          </a:p>
        </p:txBody>
      </p:sp>
      <p:sp>
        <p:nvSpPr>
          <p:cNvPr id="7" name="Slide Number Placeholder 1"/>
          <p:cNvSpPr>
            <a:spLocks noGrp="1"/>
          </p:cNvSpPr>
          <p:nvPr>
            <p:ph type="sldNum" sz="quarter" idx="4"/>
          </p:nvPr>
        </p:nvSpPr>
        <p:spPr>
          <a:xfrm>
            <a:off x="8337510" y="6303661"/>
            <a:ext cx="609600" cy="365125"/>
          </a:xfrm>
        </p:spPr>
        <p:txBody>
          <a:bodyPr/>
          <a:lstStyle/>
          <a:p>
            <a:r>
              <a:rPr lang="en-ZA" sz="1400" b="1" dirty="0" smtClean="0">
                <a:solidFill>
                  <a:schemeClr val="tx1"/>
                </a:solidFill>
              </a:rPr>
              <a:t>52</a:t>
            </a:r>
          </a:p>
        </p:txBody>
      </p:sp>
    </p:spTree>
    <p:extLst>
      <p:ext uri="{BB962C8B-B14F-4D97-AF65-F5344CB8AC3E}">
        <p14:creationId xmlns:p14="http://schemas.microsoft.com/office/powerpoint/2010/main" xmlns="" val="403078753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nvPr>
        </p:nvGraphicFramePr>
        <p:xfrm>
          <a:off x="467543" y="1481326"/>
          <a:ext cx="8242449" cy="3675865"/>
        </p:xfrm>
        <a:graphic>
          <a:graphicData uri="http://schemas.openxmlformats.org/drawingml/2006/table">
            <a:tbl>
              <a:tblPr firstRow="1" bandRow="1">
                <a:tableStyleId>{5C22544A-7EE6-4342-B048-85BDC9FD1C3A}</a:tableStyleId>
              </a:tblPr>
              <a:tblGrid>
                <a:gridCol w="3744417">
                  <a:extLst>
                    <a:ext uri="{9D8B030D-6E8A-4147-A177-3AD203B41FA5}">
                      <a16:colId xmlns:a16="http://schemas.microsoft.com/office/drawing/2014/main" xmlns="" val="20000"/>
                    </a:ext>
                  </a:extLst>
                </a:gridCol>
                <a:gridCol w="1440160">
                  <a:extLst>
                    <a:ext uri="{9D8B030D-6E8A-4147-A177-3AD203B41FA5}">
                      <a16:colId xmlns:a16="http://schemas.microsoft.com/office/drawing/2014/main" xmlns="" val="20001"/>
                    </a:ext>
                  </a:extLst>
                </a:gridCol>
                <a:gridCol w="1296144">
                  <a:extLst>
                    <a:ext uri="{9D8B030D-6E8A-4147-A177-3AD203B41FA5}">
                      <a16:colId xmlns:a16="http://schemas.microsoft.com/office/drawing/2014/main" xmlns="" val="20002"/>
                    </a:ext>
                  </a:extLst>
                </a:gridCol>
                <a:gridCol w="1761728">
                  <a:extLst>
                    <a:ext uri="{9D8B030D-6E8A-4147-A177-3AD203B41FA5}">
                      <a16:colId xmlns:a16="http://schemas.microsoft.com/office/drawing/2014/main" xmlns="" val="20003"/>
                    </a:ext>
                  </a:extLst>
                </a:gridCol>
              </a:tblGrid>
              <a:tr h="1042507">
                <a:tc>
                  <a:txBody>
                    <a:bodyPr/>
                    <a:lstStyle/>
                    <a:p>
                      <a:endParaRPr lang="en-US" sz="1600" b="1" dirty="0" smtClean="0">
                        <a:solidFill>
                          <a:schemeClr val="tx1"/>
                        </a:solidFill>
                        <a:latin typeface="+mn-lt"/>
                      </a:endParaRPr>
                    </a:p>
                  </a:txBody>
                  <a:tcPr marL="91446" marR="91446" marT="45708" marB="45708">
                    <a:solidFill>
                      <a:srgbClr val="B77727"/>
                    </a:solidFill>
                  </a:tcPr>
                </a:tc>
                <a:tc>
                  <a:txBody>
                    <a:bodyPr/>
                    <a:lstStyle/>
                    <a:p>
                      <a:pPr algn="ctr"/>
                      <a:r>
                        <a:rPr lang="en-US" sz="1600" b="1" dirty="0" smtClean="0">
                          <a:solidFill>
                            <a:schemeClr val="tx1"/>
                          </a:solidFill>
                        </a:rPr>
                        <a:t>Final Appropriation</a:t>
                      </a:r>
                    </a:p>
                  </a:txBody>
                  <a:tcPr marL="91446" marR="91446" marT="45708" marB="45708">
                    <a:solidFill>
                      <a:srgbClr val="B77727"/>
                    </a:solidFill>
                  </a:tcPr>
                </a:tc>
                <a:tc>
                  <a:txBody>
                    <a:bodyPr/>
                    <a:lstStyle/>
                    <a:p>
                      <a:pPr algn="ctr"/>
                      <a:r>
                        <a:rPr lang="en-US" sz="1600" b="1" dirty="0" smtClean="0">
                          <a:solidFill>
                            <a:schemeClr val="tx1"/>
                          </a:solidFill>
                        </a:rPr>
                        <a:t>Actual transfer</a:t>
                      </a:r>
                    </a:p>
                  </a:txBody>
                  <a:tcPr marL="91446" marR="91446" marT="45708" marB="45708">
                    <a:solidFill>
                      <a:srgbClr val="B77727"/>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 of Available funds transferred</a:t>
                      </a:r>
                    </a:p>
                    <a:p>
                      <a:pPr algn="ctr"/>
                      <a:endParaRPr lang="en-US" sz="1600" b="1" dirty="0" smtClean="0">
                        <a:solidFill>
                          <a:schemeClr val="tx1"/>
                        </a:solidFill>
                      </a:endParaRPr>
                    </a:p>
                  </a:txBody>
                  <a:tcPr marL="91446" marR="91446" marT="45708" marB="45708">
                    <a:solidFill>
                      <a:srgbClr val="B77727"/>
                    </a:solidFill>
                  </a:tcPr>
                </a:tc>
                <a:extLst>
                  <a:ext uri="{0D108BD9-81ED-4DB2-BD59-A6C34878D82A}">
                    <a16:rowId xmlns:a16="http://schemas.microsoft.com/office/drawing/2014/main" xmlns="" val="10000"/>
                  </a:ext>
                </a:extLst>
              </a:tr>
              <a:tr h="542542">
                <a:tc>
                  <a:txBody>
                    <a:bodyPr/>
                    <a:lstStyle/>
                    <a:p>
                      <a:pPr>
                        <a:lnSpc>
                          <a:spcPct val="100000"/>
                        </a:lnSpc>
                      </a:pPr>
                      <a:r>
                        <a:rPr lang="en-US" sz="1600" b="1" dirty="0" smtClean="0"/>
                        <a:t>Subsidies</a:t>
                      </a:r>
                      <a:endParaRPr lang="en-ZA" sz="1600" b="1"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R’000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prstClr val="black"/>
                          </a:solidFill>
                        </a:rPr>
                        <a:t>R’000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endParaRPr lang="en-US" sz="1600" b="1" dirty="0" smtClean="0">
                        <a:solidFill>
                          <a:prstClr val="black"/>
                        </a:solidFill>
                      </a:endParaRPr>
                    </a:p>
                  </a:txBody>
                  <a:tcPr marL="91446" marR="91446" marT="45708" marB="45708">
                    <a:solidFill>
                      <a:srgbClr val="F6F3E8"/>
                    </a:solidFill>
                  </a:tcPr>
                </a:tc>
                <a:extLst>
                  <a:ext uri="{0D108BD9-81ED-4DB2-BD59-A6C34878D82A}">
                    <a16:rowId xmlns:a16="http://schemas.microsoft.com/office/drawing/2014/main" xmlns="" val="10001"/>
                  </a:ext>
                </a:extLst>
              </a:tr>
              <a:tr h="475515">
                <a:tc>
                  <a:txBody>
                    <a:bodyPr/>
                    <a:lstStyle/>
                    <a:p>
                      <a:pPr>
                        <a:lnSpc>
                          <a:spcPct val="100000"/>
                        </a:lnSpc>
                      </a:pPr>
                      <a:r>
                        <a:rPr lang="en-US" sz="1600" b="0" dirty="0" smtClean="0"/>
                        <a:t>Business Arts South Africa (BASA)</a:t>
                      </a:r>
                      <a:endParaRPr lang="en-ZA" sz="1600" b="0"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12 447</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12 447</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2"/>
                  </a:ext>
                </a:extLst>
              </a:tr>
              <a:tr h="475515">
                <a:tc>
                  <a:txBody>
                    <a:bodyPr/>
                    <a:lstStyle/>
                    <a:p>
                      <a:pPr>
                        <a:lnSpc>
                          <a:spcPct val="100000"/>
                        </a:lnSpc>
                      </a:pPr>
                      <a:r>
                        <a:rPr lang="en-US" sz="1600" b="0" dirty="0" err="1" smtClean="0"/>
                        <a:t>Engelenburg</a:t>
                      </a:r>
                      <a:r>
                        <a:rPr lang="en-US" sz="1600" b="0" dirty="0" smtClean="0"/>
                        <a:t> House Art Collection: Pretoria</a:t>
                      </a:r>
                      <a:endParaRPr lang="en-ZA" sz="1600" b="0"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373</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373</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3"/>
                  </a:ext>
                </a:extLst>
              </a:tr>
              <a:tr h="396261">
                <a:tc>
                  <a:txBody>
                    <a:bodyPr/>
                    <a:lstStyle/>
                    <a:p>
                      <a:pPr>
                        <a:lnSpc>
                          <a:spcPct val="100000"/>
                        </a:lnSpc>
                      </a:pPr>
                      <a:r>
                        <a:rPr lang="en-US" sz="1600" b="0" dirty="0" smtClean="0"/>
                        <a:t>Blind SA</a:t>
                      </a:r>
                      <a:endParaRPr lang="en-ZA" sz="1600" b="0"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8</a:t>
                      </a:r>
                      <a:r>
                        <a:rPr lang="en-US" sz="1600" b="0" baseline="0" dirty="0" smtClean="0">
                          <a:solidFill>
                            <a:schemeClr val="tx1"/>
                          </a:solidFill>
                        </a:rPr>
                        <a:t> 781</a:t>
                      </a:r>
                      <a:endParaRPr lang="en-US" sz="1600" b="0" dirty="0" smtClean="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8 781</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4"/>
                  </a:ext>
                </a:extLst>
              </a:tr>
              <a:tr h="364025">
                <a:tc>
                  <a:txBody>
                    <a:bodyPr/>
                    <a:lstStyle/>
                    <a:p>
                      <a:pPr>
                        <a:lnSpc>
                          <a:spcPct val="100000"/>
                        </a:lnSpc>
                      </a:pPr>
                      <a:r>
                        <a:rPr lang="en-ZA" sz="1600" b="1" dirty="0" smtClean="0"/>
                        <a:t>Sub Total</a:t>
                      </a:r>
                      <a:endParaRPr lang="en-ZA" sz="1600" b="1" dirty="0"/>
                    </a:p>
                  </a:txBody>
                  <a:tcPr marL="91446" marR="91446" marT="45708" marB="45708">
                    <a:solidFill>
                      <a:srgbClr val="B77727"/>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21 601</a:t>
                      </a:r>
                    </a:p>
                  </a:txBody>
                  <a:tcPr marL="91446" marR="91446" marT="45708" marB="45708">
                    <a:solidFill>
                      <a:srgbClr val="B77727"/>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21 601</a:t>
                      </a:r>
                    </a:p>
                  </a:txBody>
                  <a:tcPr marL="91446" marR="91446" marT="45708" marB="45708">
                    <a:solidFill>
                      <a:srgbClr val="B77727"/>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100.0%</a:t>
                      </a:r>
                    </a:p>
                  </a:txBody>
                  <a:tcPr marL="91446" marR="91446" marT="45708" marB="45708">
                    <a:solidFill>
                      <a:srgbClr val="B77727"/>
                    </a:solidFill>
                  </a:tcPr>
                </a:tc>
                <a:extLst>
                  <a:ext uri="{0D108BD9-81ED-4DB2-BD59-A6C34878D82A}">
                    <a16:rowId xmlns:a16="http://schemas.microsoft.com/office/drawing/2014/main" xmlns="" val="10005"/>
                  </a:ext>
                </a:extLst>
              </a:tr>
              <a:tr h="379500">
                <a:tc>
                  <a:txBody>
                    <a:bodyPr/>
                    <a:lstStyle/>
                    <a:p>
                      <a:pPr>
                        <a:lnSpc>
                          <a:spcPct val="100000"/>
                        </a:lnSpc>
                      </a:pPr>
                      <a:r>
                        <a:rPr lang="en-ZA" sz="1600" b="1" dirty="0" smtClean="0"/>
                        <a:t>Grand Total</a:t>
                      </a:r>
                      <a:endParaRPr lang="en-ZA" sz="1600" b="1" dirty="0"/>
                    </a:p>
                  </a:txBody>
                  <a:tcPr marL="91446" marR="91446" marT="45708" marB="45708">
                    <a:solidFill>
                      <a:srgbClr val="B77727"/>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197 381</a:t>
                      </a:r>
                    </a:p>
                  </a:txBody>
                  <a:tcPr marL="91446" marR="91446" marT="45708" marB="45708">
                    <a:solidFill>
                      <a:srgbClr val="B77727"/>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159</a:t>
                      </a:r>
                      <a:r>
                        <a:rPr lang="en-US" sz="1600" b="1" baseline="0" dirty="0" smtClean="0"/>
                        <a:t> 913</a:t>
                      </a:r>
                      <a:endParaRPr lang="en-US" sz="1600" b="1" dirty="0" smtClean="0"/>
                    </a:p>
                  </a:txBody>
                  <a:tcPr marL="91446" marR="91446" marT="45708" marB="45708">
                    <a:solidFill>
                      <a:srgbClr val="B77727"/>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81.0%</a:t>
                      </a:r>
                    </a:p>
                  </a:txBody>
                  <a:tcPr marL="91446" marR="91446" marT="45708" marB="45708">
                    <a:solidFill>
                      <a:srgbClr val="B77727"/>
                    </a:solidFill>
                  </a:tcPr>
                </a:tc>
                <a:extLst>
                  <a:ext uri="{0D108BD9-81ED-4DB2-BD59-A6C34878D82A}">
                    <a16:rowId xmlns:a16="http://schemas.microsoft.com/office/drawing/2014/main" xmlns="" val="10006"/>
                  </a:ext>
                </a:extLst>
              </a:tr>
            </a:tbl>
          </a:graphicData>
        </a:graphic>
      </p:graphicFrame>
      <p:sp>
        <p:nvSpPr>
          <p:cNvPr id="5" name="Title 1"/>
          <p:cNvSpPr txBox="1">
            <a:spLocks/>
          </p:cNvSpPr>
          <p:nvPr/>
        </p:nvSpPr>
        <p:spPr>
          <a:xfrm>
            <a:off x="179512" y="116632"/>
            <a:ext cx="8784976" cy="504056"/>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79646">
                    <a:lumMod val="50000"/>
                  </a:srgbClr>
                </a:solidFill>
                <a:effectLst/>
                <a:uLnTx/>
                <a:uFillTx/>
                <a:latin typeface="Calibri"/>
                <a:ea typeface="+mj-ea"/>
                <a:cs typeface="Arial" pitchFamily="34" charset="0"/>
              </a:rPr>
              <a:t>Expenditure Variance Per Economic Classification</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79646">
                    <a:lumMod val="50000"/>
                  </a:srgbClr>
                </a:solidFill>
                <a:effectLst/>
                <a:uLnTx/>
                <a:uFillTx/>
                <a:latin typeface="Calibri"/>
                <a:ea typeface="+mj-ea"/>
                <a:cs typeface="Arial" pitchFamily="34" charset="0"/>
              </a:rPr>
              <a:t>(Non Profit Institutions)</a:t>
            </a:r>
            <a:endParaRPr kumimoji="0" lang="en-ZA" sz="2400" b="1" i="0" u="none" strike="noStrike" kern="1200" cap="none" spc="0" normalizeH="0" baseline="0" noProof="0" dirty="0">
              <a:ln>
                <a:noFill/>
              </a:ln>
              <a:solidFill>
                <a:srgbClr val="F79646">
                  <a:lumMod val="50000"/>
                </a:srgbClr>
              </a:solidFill>
              <a:effectLst/>
              <a:uLnTx/>
              <a:uFillTx/>
              <a:latin typeface="Calibri"/>
              <a:ea typeface="+mj-ea"/>
              <a:cs typeface="Arial" pitchFamily="34" charset="0"/>
            </a:endParaRPr>
          </a:p>
        </p:txBody>
      </p:sp>
      <p:sp>
        <p:nvSpPr>
          <p:cNvPr id="7"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53</a:t>
            </a:r>
          </a:p>
        </p:txBody>
      </p:sp>
    </p:spTree>
    <p:extLst>
      <p:ext uri="{BB962C8B-B14F-4D97-AF65-F5344CB8AC3E}">
        <p14:creationId xmlns:p14="http://schemas.microsoft.com/office/powerpoint/2010/main" xmlns="" val="165201385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xmlns="" val="212272588"/>
              </p:ext>
            </p:extLst>
          </p:nvPr>
        </p:nvGraphicFramePr>
        <p:xfrm>
          <a:off x="467543" y="1412776"/>
          <a:ext cx="8242449" cy="4104457"/>
        </p:xfrm>
        <a:graphic>
          <a:graphicData uri="http://schemas.openxmlformats.org/drawingml/2006/table">
            <a:tbl>
              <a:tblPr firstRow="1" bandRow="1">
                <a:tableStyleId>{5C22544A-7EE6-4342-B048-85BDC9FD1C3A}</a:tableStyleId>
              </a:tblPr>
              <a:tblGrid>
                <a:gridCol w="3744417">
                  <a:extLst>
                    <a:ext uri="{9D8B030D-6E8A-4147-A177-3AD203B41FA5}">
                      <a16:colId xmlns:a16="http://schemas.microsoft.com/office/drawing/2014/main" xmlns="" val="20000"/>
                    </a:ext>
                  </a:extLst>
                </a:gridCol>
                <a:gridCol w="1440160">
                  <a:extLst>
                    <a:ext uri="{9D8B030D-6E8A-4147-A177-3AD203B41FA5}">
                      <a16:colId xmlns:a16="http://schemas.microsoft.com/office/drawing/2014/main" xmlns="" val="20001"/>
                    </a:ext>
                  </a:extLst>
                </a:gridCol>
                <a:gridCol w="1296144">
                  <a:extLst>
                    <a:ext uri="{9D8B030D-6E8A-4147-A177-3AD203B41FA5}">
                      <a16:colId xmlns:a16="http://schemas.microsoft.com/office/drawing/2014/main" xmlns="" val="20002"/>
                    </a:ext>
                  </a:extLst>
                </a:gridCol>
                <a:gridCol w="1761728">
                  <a:extLst>
                    <a:ext uri="{9D8B030D-6E8A-4147-A177-3AD203B41FA5}">
                      <a16:colId xmlns:a16="http://schemas.microsoft.com/office/drawing/2014/main" xmlns="" val="20003"/>
                    </a:ext>
                  </a:extLst>
                </a:gridCol>
              </a:tblGrid>
              <a:tr h="951052">
                <a:tc gridSpan="4">
                  <a:txBody>
                    <a:bodyPr/>
                    <a:lstStyle/>
                    <a:p>
                      <a:pPr marL="285750" indent="-285750">
                        <a:buFont typeface="Arial" panose="020B0604020202020204" pitchFamily="34" charset="0"/>
                        <a:buChar char="•"/>
                      </a:pPr>
                      <a:r>
                        <a:rPr lang="en-US" sz="1600" b="0" dirty="0" smtClean="0">
                          <a:solidFill>
                            <a:schemeClr val="tx1"/>
                          </a:solidFill>
                          <a:latin typeface="+mn-lt"/>
                        </a:rPr>
                        <a:t>The</a:t>
                      </a:r>
                      <a:r>
                        <a:rPr lang="en-US" sz="1600" b="0" baseline="0" dirty="0" smtClean="0">
                          <a:solidFill>
                            <a:schemeClr val="tx1"/>
                          </a:solidFill>
                          <a:latin typeface="+mn-lt"/>
                        </a:rPr>
                        <a:t> variance of R78 thousand is as a result of payment made to the Development Bank of SA (DBSA) for professional services and management fees relating to the refurbishment of the South African Roadies Association (i.e. SARA House) infrastructure project.</a:t>
                      </a:r>
                      <a:endParaRPr lang="en-US" sz="1600" b="0" dirty="0" smtClean="0">
                        <a:solidFill>
                          <a:schemeClr val="tx1"/>
                        </a:solidFill>
                        <a:latin typeface="+mn-lt"/>
                      </a:endParaRPr>
                    </a:p>
                  </a:txBody>
                  <a:tcPr marL="91446" marR="91446" marT="45708" marB="45708">
                    <a:solidFill>
                      <a:srgbClr val="F8F6EE"/>
                    </a:solidFill>
                  </a:tcPr>
                </a:tc>
                <a:tc hMerge="1">
                  <a:txBody>
                    <a:bodyPr/>
                    <a:lstStyle/>
                    <a:p>
                      <a:pPr algn="ctr"/>
                      <a:endParaRPr lang="en-US" sz="1600" b="1" dirty="0" smtClean="0">
                        <a:solidFill>
                          <a:schemeClr val="tx1"/>
                        </a:solidFill>
                      </a:endParaRPr>
                    </a:p>
                  </a:txBody>
                  <a:tcPr marL="91446" marR="91446" marT="45708" marB="45708">
                    <a:solidFill>
                      <a:srgbClr val="F8F6EE"/>
                    </a:solidFill>
                  </a:tcPr>
                </a:tc>
                <a:tc hMerge="1">
                  <a:txBody>
                    <a:bodyPr/>
                    <a:lstStyle/>
                    <a:p>
                      <a:pPr algn="ctr"/>
                      <a:endParaRPr lang="en-US" sz="1600" b="1" dirty="0" smtClean="0">
                        <a:solidFill>
                          <a:schemeClr val="tx1"/>
                        </a:solidFill>
                      </a:endParaRPr>
                    </a:p>
                  </a:txBody>
                  <a:tcPr marL="91446" marR="91446" marT="45708" marB="45708">
                    <a:solidFill>
                      <a:srgbClr val="F8F6EE"/>
                    </a:solidFill>
                  </a:tcPr>
                </a:tc>
                <a:tc hMerge="1">
                  <a:txBody>
                    <a:bodyPr/>
                    <a:lstStyle/>
                    <a:p>
                      <a:pPr algn="ctr"/>
                      <a:endParaRPr lang="en-US" sz="1600" b="1" dirty="0" smtClean="0">
                        <a:solidFill>
                          <a:schemeClr val="tx1"/>
                        </a:solidFill>
                      </a:endParaRPr>
                    </a:p>
                  </a:txBody>
                  <a:tcPr marL="91446" marR="91446" marT="45708" marB="45708">
                    <a:solidFill>
                      <a:srgbClr val="F8F6EE"/>
                    </a:solidFill>
                  </a:tcPr>
                </a:tc>
                <a:extLst>
                  <a:ext uri="{0D108BD9-81ED-4DB2-BD59-A6C34878D82A}">
                    <a16:rowId xmlns:a16="http://schemas.microsoft.com/office/drawing/2014/main" xmlns="" val="10000"/>
                  </a:ext>
                </a:extLst>
              </a:tr>
              <a:tr h="951052">
                <a:tc>
                  <a:txBody>
                    <a:bodyPr/>
                    <a:lstStyle/>
                    <a:p>
                      <a:endParaRPr lang="en-US" sz="1600" b="1" dirty="0" smtClean="0">
                        <a:solidFill>
                          <a:schemeClr val="tx1"/>
                        </a:solidFill>
                        <a:latin typeface="+mn-lt"/>
                      </a:endParaRPr>
                    </a:p>
                  </a:txBody>
                  <a:tcPr marL="91446" marR="91446" marT="45708" marB="45708">
                    <a:solidFill>
                      <a:srgbClr val="B77727"/>
                    </a:solidFill>
                  </a:tcPr>
                </a:tc>
                <a:tc>
                  <a:txBody>
                    <a:bodyPr/>
                    <a:lstStyle/>
                    <a:p>
                      <a:pPr algn="ctr"/>
                      <a:r>
                        <a:rPr lang="en-US" sz="1600" b="1" dirty="0" smtClean="0">
                          <a:solidFill>
                            <a:schemeClr val="tx1"/>
                          </a:solidFill>
                        </a:rPr>
                        <a:t>Final Appropriation</a:t>
                      </a:r>
                    </a:p>
                  </a:txBody>
                  <a:tcPr marL="91446" marR="91446" marT="45708" marB="45708">
                    <a:solidFill>
                      <a:srgbClr val="B77727"/>
                    </a:solidFill>
                  </a:tcPr>
                </a:tc>
                <a:tc>
                  <a:txBody>
                    <a:bodyPr/>
                    <a:lstStyle/>
                    <a:p>
                      <a:pPr algn="ctr"/>
                      <a:r>
                        <a:rPr lang="en-US" sz="1600" b="1" dirty="0" smtClean="0">
                          <a:solidFill>
                            <a:schemeClr val="tx1"/>
                          </a:solidFill>
                        </a:rPr>
                        <a:t>Actual transfer</a:t>
                      </a:r>
                    </a:p>
                  </a:txBody>
                  <a:tcPr marL="91446" marR="91446" marT="45708" marB="45708">
                    <a:solidFill>
                      <a:srgbClr val="B77727"/>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 of Available funds transferred</a:t>
                      </a:r>
                    </a:p>
                    <a:p>
                      <a:pPr algn="ctr"/>
                      <a:endParaRPr lang="en-US" sz="1600" b="1" dirty="0" smtClean="0">
                        <a:solidFill>
                          <a:schemeClr val="tx1"/>
                        </a:solidFill>
                      </a:endParaRPr>
                    </a:p>
                  </a:txBody>
                  <a:tcPr marL="91446" marR="91446" marT="45708" marB="45708">
                    <a:solidFill>
                      <a:srgbClr val="B77727"/>
                    </a:solidFill>
                  </a:tcPr>
                </a:tc>
                <a:extLst>
                  <a:ext uri="{0D108BD9-81ED-4DB2-BD59-A6C34878D82A}">
                    <a16:rowId xmlns:a16="http://schemas.microsoft.com/office/drawing/2014/main" xmlns="" val="10001"/>
                  </a:ext>
                </a:extLst>
              </a:tr>
              <a:tr h="538169">
                <a:tc>
                  <a:txBody>
                    <a:bodyPr/>
                    <a:lstStyle/>
                    <a:p>
                      <a:pPr>
                        <a:lnSpc>
                          <a:spcPct val="100000"/>
                        </a:lnSpc>
                      </a:pPr>
                      <a:endParaRPr lang="en-ZA" sz="1600" b="1"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R’000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prstClr val="black"/>
                          </a:solidFill>
                        </a:rPr>
                        <a:t>R’000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endParaRPr lang="en-US" sz="1600" b="1" dirty="0" smtClean="0">
                        <a:solidFill>
                          <a:prstClr val="black"/>
                        </a:solidFill>
                      </a:endParaRPr>
                    </a:p>
                  </a:txBody>
                  <a:tcPr marL="91446" marR="91446" marT="45708" marB="45708">
                    <a:solidFill>
                      <a:srgbClr val="F6F3E8"/>
                    </a:solidFill>
                  </a:tcPr>
                </a:tc>
                <a:extLst>
                  <a:ext uri="{0D108BD9-81ED-4DB2-BD59-A6C34878D82A}">
                    <a16:rowId xmlns:a16="http://schemas.microsoft.com/office/drawing/2014/main" xmlns="" val="10002"/>
                  </a:ext>
                </a:extLst>
              </a:tr>
              <a:tr h="471682">
                <a:tc>
                  <a:txBody>
                    <a:bodyPr/>
                    <a:lstStyle/>
                    <a:p>
                      <a:pPr>
                        <a:lnSpc>
                          <a:spcPct val="100000"/>
                        </a:lnSpc>
                      </a:pPr>
                      <a:r>
                        <a:rPr lang="en-ZA" sz="1600" b="0" dirty="0" smtClean="0">
                          <a:solidFill>
                            <a:schemeClr val="tx1"/>
                          </a:solidFill>
                        </a:rPr>
                        <a:t>SARA House</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1 300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1 222</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94.0%</a:t>
                      </a:r>
                    </a:p>
                  </a:txBody>
                  <a:tcPr marL="91446" marR="91446" marT="45708" marB="45708">
                    <a:solidFill>
                      <a:srgbClr val="F6F3E8"/>
                    </a:solidFill>
                  </a:tcPr>
                </a:tc>
                <a:extLst>
                  <a:ext uri="{0D108BD9-81ED-4DB2-BD59-A6C34878D82A}">
                    <a16:rowId xmlns:a16="http://schemas.microsoft.com/office/drawing/2014/main" xmlns="" val="10003"/>
                  </a:ext>
                </a:extLst>
              </a:tr>
              <a:tr h="393068">
                <a:tc>
                  <a:txBody>
                    <a:bodyPr/>
                    <a:lstStyle/>
                    <a:p>
                      <a:pPr>
                        <a:lnSpc>
                          <a:spcPct val="100000"/>
                        </a:lnSpc>
                      </a:pPr>
                      <a:endParaRPr lang="en-ZA" sz="1600" b="0" dirty="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endParaRPr lang="en-US" sz="1600" b="0" dirty="0" smtClean="0"/>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endParaRPr lang="en-US" sz="1600" b="0" dirty="0" smtClean="0"/>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endParaRPr lang="en-US" sz="1600" b="0" dirty="0" smtClean="0"/>
                    </a:p>
                  </a:txBody>
                  <a:tcPr marL="91446" marR="91446" marT="45708" marB="45708">
                    <a:solidFill>
                      <a:srgbClr val="F6F3E8"/>
                    </a:solidFill>
                  </a:tcPr>
                </a:tc>
                <a:extLst>
                  <a:ext uri="{0D108BD9-81ED-4DB2-BD59-A6C34878D82A}">
                    <a16:rowId xmlns:a16="http://schemas.microsoft.com/office/drawing/2014/main" xmlns="" val="10004"/>
                  </a:ext>
                </a:extLst>
              </a:tr>
              <a:tr h="799434">
                <a:tc>
                  <a:txBody>
                    <a:bodyPr/>
                    <a:lstStyle/>
                    <a:p>
                      <a:pPr>
                        <a:lnSpc>
                          <a:spcPct val="100000"/>
                        </a:lnSpc>
                      </a:pPr>
                      <a:r>
                        <a:rPr lang="en-ZA" sz="1600" b="1" dirty="0" smtClean="0"/>
                        <a:t>Total</a:t>
                      </a:r>
                      <a:endParaRPr lang="en-ZA" sz="1600" b="1" dirty="0"/>
                    </a:p>
                  </a:txBody>
                  <a:tcPr marL="91446" marR="91446" marT="45708" marB="45708">
                    <a:solidFill>
                      <a:srgbClr val="B77727"/>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1</a:t>
                      </a:r>
                      <a:r>
                        <a:rPr lang="en-US" sz="1600" b="1" baseline="0" dirty="0" smtClean="0"/>
                        <a:t> 300</a:t>
                      </a:r>
                      <a:endParaRPr lang="en-US" sz="1600" b="1" dirty="0" smtClean="0"/>
                    </a:p>
                  </a:txBody>
                  <a:tcPr marL="91446" marR="91446" marT="45708" marB="45708">
                    <a:solidFill>
                      <a:srgbClr val="B77727"/>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1 222</a:t>
                      </a:r>
                    </a:p>
                  </a:txBody>
                  <a:tcPr marL="91446" marR="91446" marT="45708" marB="45708">
                    <a:solidFill>
                      <a:srgbClr val="B77727"/>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94.0%</a:t>
                      </a:r>
                    </a:p>
                  </a:txBody>
                  <a:tcPr marL="91446" marR="91446" marT="45708" marB="45708">
                    <a:solidFill>
                      <a:srgbClr val="B77727"/>
                    </a:solidFill>
                  </a:tcPr>
                </a:tc>
                <a:extLst>
                  <a:ext uri="{0D108BD9-81ED-4DB2-BD59-A6C34878D82A}">
                    <a16:rowId xmlns:a16="http://schemas.microsoft.com/office/drawing/2014/main" xmlns="" val="10005"/>
                  </a:ext>
                </a:extLst>
              </a:tr>
            </a:tbl>
          </a:graphicData>
        </a:graphic>
      </p:graphicFrame>
      <p:sp>
        <p:nvSpPr>
          <p:cNvPr id="5" name="Title 1"/>
          <p:cNvSpPr txBox="1">
            <a:spLocks/>
          </p:cNvSpPr>
          <p:nvPr/>
        </p:nvSpPr>
        <p:spPr>
          <a:xfrm>
            <a:off x="179512" y="116632"/>
            <a:ext cx="8784976" cy="79208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B77727"/>
                </a:solidFill>
                <a:effectLst/>
                <a:uLnTx/>
                <a:uFillTx/>
                <a:latin typeface="Calibri"/>
                <a:ea typeface="+mj-ea"/>
                <a:cs typeface="Arial" pitchFamily="34" charset="0"/>
              </a:rPr>
              <a:t>Expenditure Variance Per Economic Classification</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B77727"/>
                </a:solidFill>
                <a:effectLst/>
                <a:uLnTx/>
                <a:uFillTx/>
                <a:latin typeface="Calibri"/>
                <a:ea typeface="+mj-ea"/>
                <a:cs typeface="Arial" pitchFamily="34" charset="0"/>
              </a:rPr>
              <a:t>(Buildings and other fixed structures)</a:t>
            </a:r>
            <a:endParaRPr kumimoji="0" lang="en-ZA" sz="2400" b="1" i="0" u="none" strike="noStrike" kern="1200" cap="none" spc="0" normalizeH="0" baseline="0" noProof="0" dirty="0">
              <a:ln>
                <a:noFill/>
              </a:ln>
              <a:solidFill>
                <a:srgbClr val="B77727"/>
              </a:solidFill>
              <a:effectLst/>
              <a:uLnTx/>
              <a:uFillTx/>
              <a:latin typeface="Calibri"/>
              <a:ea typeface="+mj-ea"/>
              <a:cs typeface="Arial" pitchFamily="34" charset="0"/>
            </a:endParaRPr>
          </a:p>
        </p:txBody>
      </p:sp>
      <p:sp>
        <p:nvSpPr>
          <p:cNvPr id="7"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54</a:t>
            </a:r>
          </a:p>
        </p:txBody>
      </p:sp>
    </p:spTree>
    <p:extLst>
      <p:ext uri="{BB962C8B-B14F-4D97-AF65-F5344CB8AC3E}">
        <p14:creationId xmlns:p14="http://schemas.microsoft.com/office/powerpoint/2010/main" xmlns="" val="89829520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nvPr>
        </p:nvGraphicFramePr>
        <p:xfrm>
          <a:off x="323528" y="1412776"/>
          <a:ext cx="8386464" cy="4320481"/>
        </p:xfrm>
        <a:graphic>
          <a:graphicData uri="http://schemas.openxmlformats.org/drawingml/2006/table">
            <a:tbl>
              <a:tblPr firstRow="1" bandRow="1">
                <a:tableStyleId>{5C22544A-7EE6-4342-B048-85BDC9FD1C3A}</a:tableStyleId>
              </a:tblPr>
              <a:tblGrid>
                <a:gridCol w="4104456">
                  <a:extLst>
                    <a:ext uri="{9D8B030D-6E8A-4147-A177-3AD203B41FA5}">
                      <a16:colId xmlns:a16="http://schemas.microsoft.com/office/drawing/2014/main" xmlns="" val="20000"/>
                    </a:ext>
                  </a:extLst>
                </a:gridCol>
                <a:gridCol w="1584176">
                  <a:extLst>
                    <a:ext uri="{9D8B030D-6E8A-4147-A177-3AD203B41FA5}">
                      <a16:colId xmlns:a16="http://schemas.microsoft.com/office/drawing/2014/main" xmlns="" val="20001"/>
                    </a:ext>
                  </a:extLst>
                </a:gridCol>
                <a:gridCol w="1296144">
                  <a:extLst>
                    <a:ext uri="{9D8B030D-6E8A-4147-A177-3AD203B41FA5}">
                      <a16:colId xmlns:a16="http://schemas.microsoft.com/office/drawing/2014/main" xmlns="" val="20002"/>
                    </a:ext>
                  </a:extLst>
                </a:gridCol>
                <a:gridCol w="1401688">
                  <a:extLst>
                    <a:ext uri="{9D8B030D-6E8A-4147-A177-3AD203B41FA5}">
                      <a16:colId xmlns:a16="http://schemas.microsoft.com/office/drawing/2014/main" xmlns="" val="20003"/>
                    </a:ext>
                  </a:extLst>
                </a:gridCol>
              </a:tblGrid>
              <a:tr h="1227296">
                <a:tc gridSpan="4">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0" baseline="0" dirty="0" smtClean="0">
                          <a:solidFill>
                            <a:schemeClr val="tx1"/>
                          </a:solidFill>
                        </a:rPr>
                        <a:t>The variance of R4.4 million relates to the construction of Chief </a:t>
                      </a:r>
                      <a:r>
                        <a:rPr lang="en-US" sz="1600" b="0" baseline="0" dirty="0" err="1" smtClean="0">
                          <a:solidFill>
                            <a:schemeClr val="tx1"/>
                          </a:solidFill>
                        </a:rPr>
                        <a:t>Tyali</a:t>
                      </a:r>
                      <a:r>
                        <a:rPr lang="en-US" sz="1600" b="0" baseline="0" dirty="0" smtClean="0">
                          <a:solidFill>
                            <a:schemeClr val="tx1"/>
                          </a:solidFill>
                        </a:rPr>
                        <a:t> monument administered by the University of Fort Hare.  The University did not submit the revised project proposal in line with the approved funds by the Department.</a:t>
                      </a:r>
                    </a:p>
                  </a:txBody>
                  <a:tcPr marL="91446" marR="91446" marT="45708" marB="45708">
                    <a:solidFill>
                      <a:srgbClr val="F6F3E8"/>
                    </a:solidFill>
                  </a:tcPr>
                </a:tc>
                <a:tc hMerge="1">
                  <a:txBody>
                    <a:bodyPr/>
                    <a:lstStyle/>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lang="en-US" sz="1800" dirty="0" smtClean="0"/>
                    </a:p>
                  </a:txBody>
                  <a:tcPr marL="91446" marR="91446" marT="45708" marB="45708">
                    <a:solidFill>
                      <a:srgbClr val="F6F3E8"/>
                    </a:solidFill>
                  </a:tcPr>
                </a:tc>
                <a:tc hMerge="1">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800" dirty="0" smtClean="0">
                        <a:solidFill>
                          <a:prstClr val="black"/>
                        </a:solidFill>
                      </a:endParaRPr>
                    </a:p>
                  </a:txBody>
                  <a:tcPr marL="91446" marR="91446" marT="45708" marB="45708">
                    <a:solidFill>
                      <a:srgbClr val="F6F3E8"/>
                    </a:solidFill>
                  </a:tcPr>
                </a:tc>
                <a:tc hMerge="1">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600" b="0" dirty="0" smtClean="0">
                        <a:solidFill>
                          <a:srgbClr val="FF0000"/>
                        </a:solidFill>
                      </a:endParaRPr>
                    </a:p>
                  </a:txBody>
                  <a:tcPr marL="91446" marR="91446" marT="45708" marB="45708">
                    <a:solidFill>
                      <a:srgbClr val="F6F3E8"/>
                    </a:solidFill>
                  </a:tcPr>
                </a:tc>
                <a:extLst>
                  <a:ext uri="{0D108BD9-81ED-4DB2-BD59-A6C34878D82A}">
                    <a16:rowId xmlns:a16="http://schemas.microsoft.com/office/drawing/2014/main" xmlns="" val="10000"/>
                  </a:ext>
                </a:extLst>
              </a:tr>
              <a:tr h="1149538">
                <a:tc>
                  <a:txBody>
                    <a:bodyPr/>
                    <a:lstStyle/>
                    <a:p>
                      <a:endParaRPr lang="en-US" sz="1600" b="1" dirty="0" smtClean="0">
                        <a:solidFill>
                          <a:schemeClr val="tx1"/>
                        </a:solidFill>
                        <a:latin typeface="+mn-lt"/>
                      </a:endParaRPr>
                    </a:p>
                  </a:txBody>
                  <a:tcPr marL="91446" marR="91446" marT="45708" marB="45708">
                    <a:solidFill>
                      <a:srgbClr val="B77727"/>
                    </a:solidFill>
                  </a:tcPr>
                </a:tc>
                <a:tc>
                  <a:txBody>
                    <a:bodyPr/>
                    <a:lstStyle/>
                    <a:p>
                      <a:pPr algn="ctr"/>
                      <a:r>
                        <a:rPr lang="en-US" sz="1600" b="1" dirty="0" smtClean="0">
                          <a:solidFill>
                            <a:schemeClr val="tx1"/>
                          </a:solidFill>
                        </a:rPr>
                        <a:t>Final Appropriation</a:t>
                      </a:r>
                    </a:p>
                  </a:txBody>
                  <a:tcPr marL="91446" marR="91446" marT="45708" marB="45708">
                    <a:solidFill>
                      <a:srgbClr val="B77727"/>
                    </a:solidFill>
                  </a:tcPr>
                </a:tc>
                <a:tc>
                  <a:txBody>
                    <a:bodyPr/>
                    <a:lstStyle/>
                    <a:p>
                      <a:pPr algn="ctr"/>
                      <a:r>
                        <a:rPr lang="en-US" sz="1600" b="1" dirty="0" smtClean="0">
                          <a:solidFill>
                            <a:schemeClr val="tx1"/>
                          </a:solidFill>
                        </a:rPr>
                        <a:t>Actual transfer</a:t>
                      </a:r>
                    </a:p>
                  </a:txBody>
                  <a:tcPr marL="91446" marR="91446" marT="45708" marB="45708">
                    <a:solidFill>
                      <a:srgbClr val="B77727"/>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 of Available funds transferred</a:t>
                      </a:r>
                    </a:p>
                  </a:txBody>
                  <a:tcPr marL="91446" marR="91446" marT="45708" marB="45708">
                    <a:solidFill>
                      <a:srgbClr val="B77727"/>
                    </a:solidFill>
                  </a:tcPr>
                </a:tc>
                <a:extLst>
                  <a:ext uri="{0D108BD9-81ED-4DB2-BD59-A6C34878D82A}">
                    <a16:rowId xmlns:a16="http://schemas.microsoft.com/office/drawing/2014/main" xmlns="" val="10001"/>
                  </a:ext>
                </a:extLst>
              </a:tr>
              <a:tr h="3926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600" b="0" i="0" u="none" strike="noStrike" kern="1200" cap="none" spc="0" normalizeH="0" baseline="0" noProof="0" dirty="0" smtClean="0">
                        <a:ln>
                          <a:noFill/>
                        </a:ln>
                        <a:solidFill>
                          <a:prstClr val="black"/>
                        </a:solidFill>
                        <a:effectLst/>
                        <a:uLnTx/>
                        <a:uFillTx/>
                        <a:latin typeface="+mn-lt"/>
                        <a:ea typeface="+mn-ea"/>
                        <a:cs typeface="+mn-cs"/>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R’000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prstClr val="black"/>
                          </a:solidFill>
                        </a:rPr>
                        <a:t>R’000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endParaRPr lang="en-US" sz="1600" b="1" dirty="0" smtClean="0">
                        <a:solidFill>
                          <a:prstClr val="black"/>
                        </a:solidFill>
                      </a:endParaRPr>
                    </a:p>
                  </a:txBody>
                  <a:tcPr marL="91446" marR="91446" marT="45708" marB="45708">
                    <a:solidFill>
                      <a:srgbClr val="F6F3E8"/>
                    </a:solidFill>
                  </a:tcPr>
                </a:tc>
                <a:extLst>
                  <a:ext uri="{0D108BD9-81ED-4DB2-BD59-A6C34878D82A}">
                    <a16:rowId xmlns:a16="http://schemas.microsoft.com/office/drawing/2014/main" xmlns="" val="10002"/>
                  </a:ext>
                </a:extLst>
              </a:tr>
              <a:tr h="3569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Human Language Technologies projects</a:t>
                      </a:r>
                      <a:endParaRPr kumimoji="0" lang="en-ZA" sz="1600" b="0" i="0" u="none" strike="noStrike" kern="1200" cap="none" spc="0" normalizeH="0" baseline="0" noProof="0" dirty="0" smtClean="0">
                        <a:ln>
                          <a:noFill/>
                        </a:ln>
                        <a:solidFill>
                          <a:schemeClr val="tx1"/>
                        </a:solidFill>
                        <a:effectLst/>
                        <a:uLnTx/>
                        <a:uFillTx/>
                        <a:latin typeface="+mn-lt"/>
                        <a:ea typeface="+mn-ea"/>
                        <a:cs typeface="+mn-cs"/>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4 445</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4 445</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3"/>
                  </a:ext>
                </a:extLst>
              </a:tr>
              <a:tr h="616605">
                <a:tc>
                  <a:txBody>
                    <a:bodyPr/>
                    <a:lstStyle/>
                    <a:p>
                      <a:pPr>
                        <a:lnSpc>
                          <a:spcPct val="100000"/>
                        </a:lnSpc>
                      </a:pPr>
                      <a:r>
                        <a:rPr lang="en-ZA" sz="1600" b="0" dirty="0" smtClean="0">
                          <a:solidFill>
                            <a:schemeClr val="tx1"/>
                          </a:solidFill>
                        </a:rPr>
                        <a:t>Heritage projects</a:t>
                      </a:r>
                      <a:r>
                        <a:rPr lang="en-ZA" sz="1600" b="0" baseline="0" dirty="0">
                          <a:solidFill>
                            <a:schemeClr val="tx1"/>
                          </a:solidFill>
                        </a:rPr>
                        <a:t> </a:t>
                      </a:r>
                      <a:r>
                        <a:rPr lang="en-ZA" sz="1600" b="0" baseline="0" dirty="0" smtClean="0">
                          <a:solidFill>
                            <a:schemeClr val="tx1"/>
                          </a:solidFill>
                        </a:rPr>
                        <a:t>(University of Fort Hare)</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4 373</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0%</a:t>
                      </a:r>
                    </a:p>
                  </a:txBody>
                  <a:tcPr marL="91446" marR="91446" marT="45708" marB="45708">
                    <a:solidFill>
                      <a:srgbClr val="F6F3E8"/>
                    </a:solidFill>
                  </a:tcPr>
                </a:tc>
                <a:extLst>
                  <a:ext uri="{0D108BD9-81ED-4DB2-BD59-A6C34878D82A}">
                    <a16:rowId xmlns:a16="http://schemas.microsoft.com/office/drawing/2014/main" xmlns="" val="10004"/>
                  </a:ext>
                </a:extLst>
              </a:tr>
              <a:tr h="577416">
                <a:tc>
                  <a:txBody>
                    <a:bodyPr/>
                    <a:lstStyle/>
                    <a:p>
                      <a:pPr>
                        <a:lnSpc>
                          <a:spcPct val="100000"/>
                        </a:lnSpc>
                      </a:pPr>
                      <a:r>
                        <a:rPr lang="en-US" sz="1600" b="1" dirty="0" smtClean="0"/>
                        <a:t>Total</a:t>
                      </a:r>
                      <a:endParaRPr lang="en-ZA" sz="1600" b="1" dirty="0"/>
                    </a:p>
                  </a:txBody>
                  <a:tcPr marL="91446" marR="91446" marT="45708" marB="45708">
                    <a:solidFill>
                      <a:srgbClr val="B77727"/>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8 818</a:t>
                      </a:r>
                      <a:r>
                        <a:rPr lang="en-US" sz="1600" b="1" baseline="0" dirty="0" smtClean="0"/>
                        <a:t> </a:t>
                      </a:r>
                      <a:endParaRPr lang="en-US" sz="1600" b="1" dirty="0" smtClean="0"/>
                    </a:p>
                  </a:txBody>
                  <a:tcPr marL="91446" marR="91446" marT="45708" marB="45708">
                    <a:solidFill>
                      <a:srgbClr val="B77727"/>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4 445</a:t>
                      </a:r>
                    </a:p>
                  </a:txBody>
                  <a:tcPr marL="91446" marR="91446" marT="45708" marB="45708">
                    <a:solidFill>
                      <a:srgbClr val="B77727"/>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50.4%</a:t>
                      </a:r>
                    </a:p>
                  </a:txBody>
                  <a:tcPr marL="91446" marR="91446" marT="45708" marB="45708">
                    <a:solidFill>
                      <a:srgbClr val="B77727"/>
                    </a:solidFill>
                  </a:tcPr>
                </a:tc>
                <a:extLst>
                  <a:ext uri="{0D108BD9-81ED-4DB2-BD59-A6C34878D82A}">
                    <a16:rowId xmlns:a16="http://schemas.microsoft.com/office/drawing/2014/main" xmlns="" val="10005"/>
                  </a:ext>
                </a:extLst>
              </a:tr>
            </a:tbl>
          </a:graphicData>
        </a:graphic>
      </p:graphicFrame>
      <p:sp>
        <p:nvSpPr>
          <p:cNvPr id="5" name="Title 1"/>
          <p:cNvSpPr txBox="1">
            <a:spLocks/>
          </p:cNvSpPr>
          <p:nvPr/>
        </p:nvSpPr>
        <p:spPr>
          <a:xfrm>
            <a:off x="179512" y="260648"/>
            <a:ext cx="8784976" cy="864096"/>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B77727"/>
                </a:solidFill>
                <a:effectLst/>
                <a:uLnTx/>
                <a:uFillTx/>
                <a:latin typeface="Calibri"/>
                <a:ea typeface="+mj-ea"/>
                <a:cs typeface="Arial" pitchFamily="34" charset="0"/>
              </a:rPr>
              <a:t>Expenditure Variance Per Economic Classification</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B77727"/>
                </a:solidFill>
                <a:effectLst/>
                <a:uLnTx/>
                <a:uFillTx/>
                <a:latin typeface="Calibri"/>
                <a:ea typeface="+mj-ea"/>
                <a:cs typeface="Arial" pitchFamily="34" charset="0"/>
              </a:rPr>
              <a:t>(Higher Education Institutions)</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400" b="1" i="0" u="none" strike="noStrike" kern="1200" cap="none" spc="0" normalizeH="0" baseline="0" noProof="0" dirty="0" smtClean="0">
              <a:ln>
                <a:noFill/>
              </a:ln>
              <a:solidFill>
                <a:srgbClr val="F79646">
                  <a:lumMod val="50000"/>
                </a:srgbClr>
              </a:solidFill>
              <a:effectLst/>
              <a:uLnTx/>
              <a:uFillTx/>
              <a:latin typeface="Calibri"/>
              <a:ea typeface="+mj-ea"/>
              <a:cs typeface="Arial" pitchFamily="34" charset="0"/>
            </a:endParaRPr>
          </a:p>
        </p:txBody>
      </p:sp>
      <p:sp>
        <p:nvSpPr>
          <p:cNvPr id="7"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55</a:t>
            </a:r>
          </a:p>
        </p:txBody>
      </p:sp>
    </p:spTree>
    <p:extLst>
      <p:ext uri="{BB962C8B-B14F-4D97-AF65-F5344CB8AC3E}">
        <p14:creationId xmlns:p14="http://schemas.microsoft.com/office/powerpoint/2010/main" xmlns="" val="101414844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xmlns="" val="3246117866"/>
              </p:ext>
            </p:extLst>
          </p:nvPr>
        </p:nvGraphicFramePr>
        <p:xfrm>
          <a:off x="323528" y="980729"/>
          <a:ext cx="8496943" cy="5256072"/>
        </p:xfrm>
        <a:graphic>
          <a:graphicData uri="http://schemas.openxmlformats.org/drawingml/2006/table">
            <a:tbl>
              <a:tblPr firstRow="1" bandRow="1">
                <a:tableStyleId>{5C22544A-7EE6-4342-B048-85BDC9FD1C3A}</a:tableStyleId>
              </a:tblPr>
              <a:tblGrid>
                <a:gridCol w="4032448">
                  <a:extLst>
                    <a:ext uri="{9D8B030D-6E8A-4147-A177-3AD203B41FA5}">
                      <a16:colId xmlns:a16="http://schemas.microsoft.com/office/drawing/2014/main" xmlns="" val="20000"/>
                    </a:ext>
                  </a:extLst>
                </a:gridCol>
                <a:gridCol w="1440160">
                  <a:extLst>
                    <a:ext uri="{9D8B030D-6E8A-4147-A177-3AD203B41FA5}">
                      <a16:colId xmlns:a16="http://schemas.microsoft.com/office/drawing/2014/main" xmlns="" val="20001"/>
                    </a:ext>
                  </a:extLst>
                </a:gridCol>
                <a:gridCol w="1440160">
                  <a:extLst>
                    <a:ext uri="{9D8B030D-6E8A-4147-A177-3AD203B41FA5}">
                      <a16:colId xmlns:a16="http://schemas.microsoft.com/office/drawing/2014/main" xmlns="" val="20002"/>
                    </a:ext>
                  </a:extLst>
                </a:gridCol>
                <a:gridCol w="1584175">
                  <a:extLst>
                    <a:ext uri="{9D8B030D-6E8A-4147-A177-3AD203B41FA5}">
                      <a16:colId xmlns:a16="http://schemas.microsoft.com/office/drawing/2014/main" xmlns="" val="20003"/>
                    </a:ext>
                  </a:extLst>
                </a:gridCol>
              </a:tblGrid>
              <a:tr h="1152127">
                <a:tc gridSpan="4">
                  <a:txBody>
                    <a:bodyPr/>
                    <a:lstStyle/>
                    <a:p>
                      <a:pPr marL="285750" marR="0" indent="-285750"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0" baseline="0" dirty="0" smtClean="0">
                          <a:solidFill>
                            <a:schemeClr val="tx1"/>
                          </a:solidFill>
                        </a:rPr>
                        <a:t>The variance of R76.2 million is due to DPWI not being able to account for the invoice submitted to the Department for the National Archives (HVAC) project, and Sarah Baartman Centre of Remembrance whereby processing of invoices were held back as the Department is awaiting confirmation from the DPWI it did not make payments to the  new contractor for work performed by the previous contractor in order to avoid fruitless and wasteful expenditure.</a:t>
                      </a:r>
                    </a:p>
                  </a:txBody>
                  <a:tcPr marL="91446" marR="91446" marT="45708" marB="45708">
                    <a:solidFill>
                      <a:srgbClr val="F6F3E8"/>
                    </a:solidFill>
                  </a:tcPr>
                </a:tc>
                <a:tc hMerge="1">
                  <a:txBody>
                    <a:bodyPr/>
                    <a:lstStyle/>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lang="en-US" sz="1800" dirty="0" smtClean="0"/>
                    </a:p>
                  </a:txBody>
                  <a:tcPr marL="91446" marR="91446" marT="45708" marB="45708">
                    <a:solidFill>
                      <a:srgbClr val="F6F3E8"/>
                    </a:solidFill>
                  </a:tcPr>
                </a:tc>
                <a:tc hMerge="1">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800" dirty="0" smtClean="0">
                        <a:solidFill>
                          <a:prstClr val="black"/>
                        </a:solidFill>
                      </a:endParaRPr>
                    </a:p>
                  </a:txBody>
                  <a:tcPr marL="91446" marR="91446" marT="45708" marB="45708">
                    <a:solidFill>
                      <a:srgbClr val="F6F3E8"/>
                    </a:solidFill>
                  </a:tcPr>
                </a:tc>
                <a:tc hMerge="1">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600" b="0" baseline="0" dirty="0" smtClean="0">
                        <a:solidFill>
                          <a:schemeClr val="tx1"/>
                        </a:solidFill>
                      </a:endParaRPr>
                    </a:p>
                  </a:txBody>
                  <a:tcPr marL="91446" marR="91446" marT="45708" marB="45708">
                    <a:solidFill>
                      <a:srgbClr val="F6F3E8"/>
                    </a:solidFill>
                  </a:tcPr>
                </a:tc>
                <a:extLst>
                  <a:ext uri="{0D108BD9-81ED-4DB2-BD59-A6C34878D82A}">
                    <a16:rowId xmlns:a16="http://schemas.microsoft.com/office/drawing/2014/main" xmlns="" val="10000"/>
                  </a:ext>
                </a:extLst>
              </a:tr>
              <a:tr h="720080">
                <a:tc>
                  <a:txBody>
                    <a:bodyPr/>
                    <a:lstStyle/>
                    <a:p>
                      <a:endParaRPr lang="en-US" sz="1600" b="1" dirty="0" smtClean="0">
                        <a:solidFill>
                          <a:schemeClr val="tx1"/>
                        </a:solidFill>
                        <a:latin typeface="+mn-lt"/>
                      </a:endParaRPr>
                    </a:p>
                  </a:txBody>
                  <a:tcPr marL="91446" marR="91446" marT="45708" marB="45708">
                    <a:solidFill>
                      <a:srgbClr val="B77727"/>
                    </a:solidFill>
                  </a:tcPr>
                </a:tc>
                <a:tc>
                  <a:txBody>
                    <a:bodyPr/>
                    <a:lstStyle/>
                    <a:p>
                      <a:pPr algn="ctr"/>
                      <a:r>
                        <a:rPr lang="en-US" sz="1600" b="1" dirty="0" smtClean="0">
                          <a:solidFill>
                            <a:schemeClr val="tx1"/>
                          </a:solidFill>
                        </a:rPr>
                        <a:t>Final Appropriation</a:t>
                      </a:r>
                    </a:p>
                  </a:txBody>
                  <a:tcPr marL="91446" marR="91446" marT="45708" marB="45708">
                    <a:solidFill>
                      <a:srgbClr val="B77727"/>
                    </a:solidFill>
                  </a:tcPr>
                </a:tc>
                <a:tc>
                  <a:txBody>
                    <a:bodyPr/>
                    <a:lstStyle/>
                    <a:p>
                      <a:pPr algn="ctr"/>
                      <a:r>
                        <a:rPr lang="en-US" sz="1600" b="1" dirty="0" smtClean="0">
                          <a:solidFill>
                            <a:schemeClr val="tx1"/>
                          </a:solidFill>
                        </a:rPr>
                        <a:t>Actual expenditure</a:t>
                      </a:r>
                    </a:p>
                  </a:txBody>
                  <a:tcPr marL="91446" marR="91446" marT="45708" marB="45708">
                    <a:solidFill>
                      <a:srgbClr val="B77727"/>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Expenditure</a:t>
                      </a:r>
                      <a:r>
                        <a:rPr lang="en-US" sz="1600" b="1" baseline="0" dirty="0" smtClean="0">
                          <a:solidFill>
                            <a:schemeClr val="tx1"/>
                          </a:solidFill>
                        </a:rPr>
                        <a:t> as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 of final appropriation</a:t>
                      </a:r>
                    </a:p>
                  </a:txBody>
                  <a:tcPr marL="91446" marR="91446" marT="45708" marB="45708">
                    <a:solidFill>
                      <a:srgbClr val="B77727"/>
                    </a:solidFill>
                  </a:tcPr>
                </a:tc>
                <a:extLst>
                  <a:ext uri="{0D108BD9-81ED-4DB2-BD59-A6C34878D82A}">
                    <a16:rowId xmlns:a16="http://schemas.microsoft.com/office/drawing/2014/main" xmlns="" val="10001"/>
                  </a:ext>
                </a:extLst>
              </a:tr>
              <a:tr h="3853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600" b="0" i="0" u="none" strike="noStrike" kern="1200" cap="none" spc="0" normalizeH="0" baseline="0" noProof="0" dirty="0" smtClean="0">
                        <a:ln>
                          <a:noFill/>
                        </a:ln>
                        <a:solidFill>
                          <a:prstClr val="black"/>
                        </a:solidFill>
                        <a:effectLst/>
                        <a:uLnTx/>
                        <a:uFillTx/>
                        <a:latin typeface="+mn-lt"/>
                        <a:ea typeface="+mn-ea"/>
                        <a:cs typeface="+mn-cs"/>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R’000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prstClr val="black"/>
                          </a:solidFill>
                        </a:rPr>
                        <a:t>R’000</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endParaRPr lang="en-US" sz="1600" b="1" dirty="0" smtClean="0">
                        <a:solidFill>
                          <a:prstClr val="black"/>
                        </a:solidFill>
                      </a:endParaRPr>
                    </a:p>
                  </a:txBody>
                  <a:tcPr marL="91446" marR="91446" marT="45708" marB="45708">
                    <a:solidFill>
                      <a:srgbClr val="F6F3E8"/>
                    </a:solidFill>
                  </a:tcPr>
                </a:tc>
                <a:extLst>
                  <a:ext uri="{0D108BD9-81ED-4DB2-BD59-A6C34878D82A}">
                    <a16:rowId xmlns:a16="http://schemas.microsoft.com/office/drawing/2014/main" xmlns="" val="10002"/>
                  </a:ext>
                </a:extLst>
              </a:tr>
              <a:tr h="309410">
                <a:tc>
                  <a:txBody>
                    <a:bodyPr/>
                    <a:lstStyle/>
                    <a:p>
                      <a:pPr>
                        <a:lnSpc>
                          <a:spcPct val="100000"/>
                        </a:lnSpc>
                      </a:pPr>
                      <a:r>
                        <a:rPr lang="en-ZA" sz="1600" b="0" dirty="0" smtClean="0">
                          <a:solidFill>
                            <a:schemeClr val="tx1"/>
                          </a:solidFill>
                        </a:rPr>
                        <a:t>National Archives building:</a:t>
                      </a:r>
                      <a:r>
                        <a:rPr lang="en-ZA" sz="1600" b="0" baseline="0" dirty="0" smtClean="0">
                          <a:solidFill>
                            <a:schemeClr val="tx1"/>
                          </a:solidFill>
                        </a:rPr>
                        <a:t> Pretoria </a:t>
                      </a:r>
                      <a:endParaRPr lang="en-ZA" sz="1600" b="1"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45 297</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0%</a:t>
                      </a:r>
                    </a:p>
                  </a:txBody>
                  <a:tcPr marL="91446" marR="91446" marT="45708" marB="45708">
                    <a:solidFill>
                      <a:srgbClr val="F6F3E8"/>
                    </a:solidFill>
                  </a:tcPr>
                </a:tc>
                <a:extLst>
                  <a:ext uri="{0D108BD9-81ED-4DB2-BD59-A6C34878D82A}">
                    <a16:rowId xmlns:a16="http://schemas.microsoft.com/office/drawing/2014/main" xmlns="" val="10003"/>
                  </a:ext>
                </a:extLst>
              </a:tr>
              <a:tr h="309410">
                <a:tc>
                  <a:txBody>
                    <a:bodyPr/>
                    <a:lstStyle/>
                    <a:p>
                      <a:pPr>
                        <a:lnSpc>
                          <a:spcPct val="100000"/>
                        </a:lnSpc>
                      </a:pPr>
                      <a:r>
                        <a:rPr lang="en-ZA" sz="1600" b="0" dirty="0" err="1" smtClean="0">
                          <a:solidFill>
                            <a:schemeClr val="tx1"/>
                          </a:solidFill>
                        </a:rPr>
                        <a:t>Isibhubhu</a:t>
                      </a:r>
                      <a:r>
                        <a:rPr lang="en-ZA" sz="1600" b="0" dirty="0" smtClean="0">
                          <a:solidFill>
                            <a:schemeClr val="tx1"/>
                          </a:solidFill>
                        </a:rPr>
                        <a:t> Cultural</a:t>
                      </a:r>
                      <a:r>
                        <a:rPr lang="en-ZA" sz="1600" b="0" baseline="0" dirty="0" smtClean="0">
                          <a:solidFill>
                            <a:schemeClr val="tx1"/>
                          </a:solidFill>
                        </a:rPr>
                        <a:t> Arena</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193</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0%</a:t>
                      </a:r>
                    </a:p>
                  </a:txBody>
                  <a:tcPr marL="91446" marR="91446" marT="45708" marB="45708">
                    <a:solidFill>
                      <a:srgbClr val="F6F3E8"/>
                    </a:solidFill>
                  </a:tcPr>
                </a:tc>
                <a:extLst>
                  <a:ext uri="{0D108BD9-81ED-4DB2-BD59-A6C34878D82A}">
                    <a16:rowId xmlns:a16="http://schemas.microsoft.com/office/drawing/2014/main" xmlns="" val="10004"/>
                  </a:ext>
                </a:extLst>
              </a:tr>
              <a:tr h="309410">
                <a:tc>
                  <a:txBody>
                    <a:bodyPr/>
                    <a:lstStyle/>
                    <a:p>
                      <a:pPr>
                        <a:lnSpc>
                          <a:spcPct val="100000"/>
                        </a:lnSpc>
                      </a:pPr>
                      <a:r>
                        <a:rPr lang="en-ZA" sz="1600" b="0" dirty="0" smtClean="0">
                          <a:solidFill>
                            <a:schemeClr val="tx1"/>
                          </a:solidFill>
                        </a:rPr>
                        <a:t>JL </a:t>
                      </a:r>
                      <a:r>
                        <a:rPr lang="en-ZA" sz="1600" b="0" dirty="0" err="1" smtClean="0">
                          <a:solidFill>
                            <a:schemeClr val="tx1"/>
                          </a:solidFill>
                        </a:rPr>
                        <a:t>Dube</a:t>
                      </a:r>
                      <a:r>
                        <a:rPr lang="en-ZA" sz="1600" b="0" dirty="0" smtClean="0">
                          <a:solidFill>
                            <a:schemeClr val="tx1"/>
                          </a:solidFill>
                        </a:rPr>
                        <a:t> House</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4 799</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0%</a:t>
                      </a:r>
                    </a:p>
                  </a:txBody>
                  <a:tcPr marL="91446" marR="91446" marT="45708" marB="45708">
                    <a:solidFill>
                      <a:srgbClr val="F6F3E8"/>
                    </a:solidFill>
                  </a:tcPr>
                </a:tc>
                <a:extLst>
                  <a:ext uri="{0D108BD9-81ED-4DB2-BD59-A6C34878D82A}">
                    <a16:rowId xmlns:a16="http://schemas.microsoft.com/office/drawing/2014/main" xmlns="" val="10005"/>
                  </a:ext>
                </a:extLst>
              </a:tr>
              <a:tr h="345056">
                <a:tc>
                  <a:txBody>
                    <a:bodyPr/>
                    <a:lstStyle/>
                    <a:p>
                      <a:pPr>
                        <a:lnSpc>
                          <a:spcPct val="100000"/>
                        </a:lnSpc>
                      </a:pPr>
                      <a:r>
                        <a:rPr lang="en-ZA" sz="1600" b="0" dirty="0" smtClean="0">
                          <a:solidFill>
                            <a:schemeClr val="tx1"/>
                          </a:solidFill>
                        </a:rPr>
                        <a:t>OR Tambo Memorial</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11 851</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9 740</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82.2%</a:t>
                      </a:r>
                    </a:p>
                  </a:txBody>
                  <a:tcPr marL="91446" marR="91446" marT="45708" marB="45708">
                    <a:solidFill>
                      <a:srgbClr val="F6F3E8"/>
                    </a:solidFill>
                  </a:tcPr>
                </a:tc>
                <a:extLst>
                  <a:ext uri="{0D108BD9-81ED-4DB2-BD59-A6C34878D82A}">
                    <a16:rowId xmlns:a16="http://schemas.microsoft.com/office/drawing/2014/main" xmlns="" val="10006"/>
                  </a:ext>
                </a:extLst>
              </a:tr>
              <a:tr h="345056">
                <a:tc>
                  <a:txBody>
                    <a:bodyPr/>
                    <a:lstStyle/>
                    <a:p>
                      <a:pPr>
                        <a:lnSpc>
                          <a:spcPct val="100000"/>
                        </a:lnSpc>
                      </a:pPr>
                      <a:r>
                        <a:rPr lang="en-ZA" sz="1600" b="0" dirty="0" smtClean="0">
                          <a:solidFill>
                            <a:schemeClr val="tx1"/>
                          </a:solidFill>
                        </a:rPr>
                        <a:t>Sarah </a:t>
                      </a:r>
                      <a:r>
                        <a:rPr lang="en-ZA" sz="1600" b="0" dirty="0" err="1" smtClean="0">
                          <a:solidFill>
                            <a:schemeClr val="tx1"/>
                          </a:solidFill>
                        </a:rPr>
                        <a:t>Baartmen</a:t>
                      </a:r>
                      <a:r>
                        <a:rPr lang="en-ZA" sz="1600" b="0" baseline="0" dirty="0" smtClean="0">
                          <a:solidFill>
                            <a:schemeClr val="tx1"/>
                          </a:solidFill>
                        </a:rPr>
                        <a:t> Centre</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50 141</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27 015</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53.9%</a:t>
                      </a:r>
                    </a:p>
                  </a:txBody>
                  <a:tcPr marL="91446" marR="91446" marT="45708" marB="45708">
                    <a:solidFill>
                      <a:srgbClr val="F6F3E8"/>
                    </a:solidFill>
                  </a:tcPr>
                </a:tc>
                <a:extLst>
                  <a:ext uri="{0D108BD9-81ED-4DB2-BD59-A6C34878D82A}">
                    <a16:rowId xmlns:a16="http://schemas.microsoft.com/office/drawing/2014/main" xmlns="" val="10007"/>
                  </a:ext>
                </a:extLst>
              </a:tr>
              <a:tr h="345056">
                <a:tc>
                  <a:txBody>
                    <a:bodyPr/>
                    <a:lstStyle/>
                    <a:p>
                      <a:pPr>
                        <a:lnSpc>
                          <a:spcPct val="100000"/>
                        </a:lnSpc>
                      </a:pPr>
                      <a:r>
                        <a:rPr lang="en-ZA" sz="1600" b="0" dirty="0" smtClean="0">
                          <a:solidFill>
                            <a:schemeClr val="tx1"/>
                          </a:solidFill>
                        </a:rPr>
                        <a:t>Winnie Mandela</a:t>
                      </a:r>
                      <a:r>
                        <a:rPr lang="en-ZA" sz="1600" b="0" baseline="0" dirty="0" smtClean="0">
                          <a:solidFill>
                            <a:schemeClr val="tx1"/>
                          </a:solidFill>
                        </a:rPr>
                        <a:t> House and Clinic</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3 400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2 692</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79.2%</a:t>
                      </a:r>
                    </a:p>
                  </a:txBody>
                  <a:tcPr marL="91446" marR="91446" marT="45708" marB="45708">
                    <a:solidFill>
                      <a:srgbClr val="F6F3E8"/>
                    </a:solidFill>
                  </a:tcPr>
                </a:tc>
                <a:extLst>
                  <a:ext uri="{0D108BD9-81ED-4DB2-BD59-A6C34878D82A}">
                    <a16:rowId xmlns:a16="http://schemas.microsoft.com/office/drawing/2014/main" xmlns="" val="10008"/>
                  </a:ext>
                </a:extLst>
              </a:tr>
              <a:tr h="345056">
                <a:tc>
                  <a:txBody>
                    <a:bodyPr/>
                    <a:lstStyle/>
                    <a:p>
                      <a:pPr>
                        <a:lnSpc>
                          <a:spcPct val="100000"/>
                        </a:lnSpc>
                      </a:pPr>
                      <a:r>
                        <a:rPr lang="en-ZA" sz="1600" b="0" dirty="0" err="1" smtClean="0">
                          <a:solidFill>
                            <a:schemeClr val="tx1"/>
                          </a:solidFill>
                        </a:rPr>
                        <a:t>Ingquza</a:t>
                      </a:r>
                      <a:r>
                        <a:rPr lang="en-ZA" sz="1600" b="0" dirty="0" smtClean="0">
                          <a:solidFill>
                            <a:schemeClr val="tx1"/>
                          </a:solidFill>
                        </a:rPr>
                        <a:t> Hill Museum</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200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200</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9"/>
                  </a:ext>
                </a:extLst>
              </a:tr>
              <a:tr h="351192">
                <a:tc>
                  <a:txBody>
                    <a:bodyPr/>
                    <a:lstStyle/>
                    <a:p>
                      <a:pPr>
                        <a:lnSpc>
                          <a:spcPct val="100000"/>
                        </a:lnSpc>
                      </a:pPr>
                      <a:r>
                        <a:rPr lang="en-US" sz="1600" b="1" dirty="0" smtClean="0"/>
                        <a:t>Total</a:t>
                      </a:r>
                      <a:endParaRPr lang="en-ZA" sz="1600" b="1" dirty="0"/>
                    </a:p>
                  </a:txBody>
                  <a:tcPr marL="91446" marR="91446" marT="45708" marB="45708">
                    <a:solidFill>
                      <a:srgbClr val="B77727"/>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115 881</a:t>
                      </a:r>
                    </a:p>
                  </a:txBody>
                  <a:tcPr marL="91446" marR="91446" marT="45708" marB="45708">
                    <a:solidFill>
                      <a:srgbClr val="B77727"/>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39 647</a:t>
                      </a:r>
                    </a:p>
                  </a:txBody>
                  <a:tcPr marL="91446" marR="91446" marT="45708" marB="45708">
                    <a:solidFill>
                      <a:srgbClr val="B77727"/>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34.2%</a:t>
                      </a:r>
                    </a:p>
                  </a:txBody>
                  <a:tcPr marL="91446" marR="91446" marT="45708" marB="45708">
                    <a:solidFill>
                      <a:srgbClr val="B77727"/>
                    </a:solidFill>
                  </a:tcPr>
                </a:tc>
                <a:extLst>
                  <a:ext uri="{0D108BD9-81ED-4DB2-BD59-A6C34878D82A}">
                    <a16:rowId xmlns:a16="http://schemas.microsoft.com/office/drawing/2014/main" xmlns="" val="10010"/>
                  </a:ext>
                </a:extLst>
              </a:tr>
            </a:tbl>
          </a:graphicData>
        </a:graphic>
      </p:graphicFrame>
      <p:sp>
        <p:nvSpPr>
          <p:cNvPr id="5" name="Title 1"/>
          <p:cNvSpPr txBox="1">
            <a:spLocks/>
          </p:cNvSpPr>
          <p:nvPr/>
        </p:nvSpPr>
        <p:spPr>
          <a:xfrm>
            <a:off x="179512" y="116632"/>
            <a:ext cx="8784976" cy="720080"/>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rgbClr val="B77727"/>
                </a:solidFill>
                <a:effectLst/>
                <a:uLnTx/>
                <a:uFillTx/>
                <a:latin typeface="Calibri"/>
                <a:ea typeface="+mj-ea"/>
                <a:cs typeface="Arial" pitchFamily="34" charset="0"/>
              </a:rPr>
              <a:t>Expenditure Variance Per Economic Classification</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rgbClr val="B77727"/>
                </a:solidFill>
                <a:effectLst/>
                <a:uLnTx/>
                <a:uFillTx/>
                <a:latin typeface="Calibri"/>
                <a:ea typeface="+mj-ea"/>
                <a:cs typeface="Arial" pitchFamily="34" charset="0"/>
              </a:rPr>
              <a:t>(Heritage Assets)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400" b="1" i="0" u="none" strike="noStrike" kern="1200" cap="none" spc="0" normalizeH="0" baseline="0" noProof="0" dirty="0" smtClean="0">
              <a:ln>
                <a:noFill/>
              </a:ln>
              <a:solidFill>
                <a:srgbClr val="F79646">
                  <a:lumMod val="50000"/>
                </a:srgbClr>
              </a:solidFill>
              <a:effectLst/>
              <a:uLnTx/>
              <a:uFillTx/>
              <a:latin typeface="Calibri"/>
              <a:ea typeface="+mj-ea"/>
              <a:cs typeface="Arial" pitchFamily="34" charset="0"/>
            </a:endParaRPr>
          </a:p>
        </p:txBody>
      </p:sp>
      <p:sp>
        <p:nvSpPr>
          <p:cNvPr id="7" name="Slide Number Placeholder 1"/>
          <p:cNvSpPr>
            <a:spLocks noGrp="1"/>
          </p:cNvSpPr>
          <p:nvPr>
            <p:ph type="sldNum" sz="quarter" idx="4"/>
          </p:nvPr>
        </p:nvSpPr>
        <p:spPr>
          <a:xfrm>
            <a:off x="8235696" y="6351329"/>
            <a:ext cx="609600" cy="365125"/>
          </a:xfrm>
        </p:spPr>
        <p:txBody>
          <a:bodyPr/>
          <a:lstStyle/>
          <a:p>
            <a:r>
              <a:rPr lang="en-ZA" sz="1400" b="1" dirty="0" smtClean="0">
                <a:solidFill>
                  <a:schemeClr val="tx1"/>
                </a:solidFill>
              </a:rPr>
              <a:t>56</a:t>
            </a:r>
          </a:p>
        </p:txBody>
      </p:sp>
    </p:spTree>
    <p:extLst>
      <p:ext uri="{BB962C8B-B14F-4D97-AF65-F5344CB8AC3E}">
        <p14:creationId xmlns:p14="http://schemas.microsoft.com/office/powerpoint/2010/main" xmlns="" val="195973873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xmlns="" val="3930601741"/>
              </p:ext>
            </p:extLst>
          </p:nvPr>
        </p:nvGraphicFramePr>
        <p:xfrm>
          <a:off x="323528" y="1340768"/>
          <a:ext cx="8496943" cy="3756010"/>
        </p:xfrm>
        <a:graphic>
          <a:graphicData uri="http://schemas.openxmlformats.org/drawingml/2006/table">
            <a:tbl>
              <a:tblPr firstRow="1" bandRow="1">
                <a:tableStyleId>{5C22544A-7EE6-4342-B048-85BDC9FD1C3A}</a:tableStyleId>
              </a:tblPr>
              <a:tblGrid>
                <a:gridCol w="4176464">
                  <a:extLst>
                    <a:ext uri="{9D8B030D-6E8A-4147-A177-3AD203B41FA5}">
                      <a16:colId xmlns:a16="http://schemas.microsoft.com/office/drawing/2014/main" xmlns="" val="20000"/>
                    </a:ext>
                  </a:extLst>
                </a:gridCol>
                <a:gridCol w="1440160">
                  <a:extLst>
                    <a:ext uri="{9D8B030D-6E8A-4147-A177-3AD203B41FA5}">
                      <a16:colId xmlns:a16="http://schemas.microsoft.com/office/drawing/2014/main" xmlns="" val="20001"/>
                    </a:ext>
                  </a:extLst>
                </a:gridCol>
                <a:gridCol w="1296144">
                  <a:extLst>
                    <a:ext uri="{9D8B030D-6E8A-4147-A177-3AD203B41FA5}">
                      <a16:colId xmlns:a16="http://schemas.microsoft.com/office/drawing/2014/main" xmlns="" val="20002"/>
                    </a:ext>
                  </a:extLst>
                </a:gridCol>
                <a:gridCol w="1584175">
                  <a:extLst>
                    <a:ext uri="{9D8B030D-6E8A-4147-A177-3AD203B41FA5}">
                      <a16:colId xmlns:a16="http://schemas.microsoft.com/office/drawing/2014/main" xmlns="" val="20003"/>
                    </a:ext>
                  </a:extLst>
                </a:gridCol>
              </a:tblGrid>
              <a:tr h="788511">
                <a:tc gridSpan="4">
                  <a:txBody>
                    <a:bodyPr/>
                    <a:lstStyle/>
                    <a:p>
                      <a:pPr marL="285750" marR="0" indent="-285750"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0" baseline="0" dirty="0" smtClean="0">
                          <a:solidFill>
                            <a:schemeClr val="tx1"/>
                          </a:solidFill>
                        </a:rPr>
                        <a:t>The variance of R3.7 million on ICT equipment is due to the halting of delivery of the procurement of storage system from abroad due </a:t>
                      </a:r>
                      <a:r>
                        <a:rPr lang="en-US" sz="1600" b="0" baseline="0" smtClean="0">
                          <a:solidFill>
                            <a:schemeClr val="tx1"/>
                          </a:solidFill>
                        </a:rPr>
                        <a:t>to the COVID-19 </a:t>
                      </a:r>
                      <a:r>
                        <a:rPr lang="en-US" sz="1600" b="0" baseline="0" dirty="0" smtClean="0">
                          <a:solidFill>
                            <a:schemeClr val="tx1"/>
                          </a:solidFill>
                        </a:rPr>
                        <a:t>and lockdown.</a:t>
                      </a:r>
                    </a:p>
                  </a:txBody>
                  <a:tcPr marL="91446" marR="91446" marT="45708" marB="45708">
                    <a:solidFill>
                      <a:srgbClr val="F6F3E8"/>
                    </a:solidFill>
                  </a:tcPr>
                </a:tc>
                <a:tc hMerge="1">
                  <a:txBody>
                    <a:bodyPr/>
                    <a:lstStyle/>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lang="en-US" sz="1800" dirty="0" smtClean="0"/>
                    </a:p>
                  </a:txBody>
                  <a:tcPr marL="91446" marR="91446" marT="45708" marB="45708">
                    <a:solidFill>
                      <a:srgbClr val="F6F3E8"/>
                    </a:solidFill>
                  </a:tcPr>
                </a:tc>
                <a:tc hMerge="1">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800" dirty="0" smtClean="0">
                        <a:solidFill>
                          <a:prstClr val="black"/>
                        </a:solidFill>
                      </a:endParaRPr>
                    </a:p>
                  </a:txBody>
                  <a:tcPr marL="91446" marR="91446" marT="45708" marB="45708">
                    <a:solidFill>
                      <a:srgbClr val="F6F3E8"/>
                    </a:solidFill>
                  </a:tcPr>
                </a:tc>
                <a:tc hMerge="1">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600" b="0" baseline="0" dirty="0" smtClean="0">
                        <a:solidFill>
                          <a:schemeClr val="tx1"/>
                        </a:solidFill>
                      </a:endParaRPr>
                    </a:p>
                  </a:txBody>
                  <a:tcPr marL="91446" marR="91446" marT="45708" marB="45708">
                    <a:solidFill>
                      <a:srgbClr val="F6F3E8"/>
                    </a:solidFill>
                  </a:tcPr>
                </a:tc>
                <a:extLst>
                  <a:ext uri="{0D108BD9-81ED-4DB2-BD59-A6C34878D82A}">
                    <a16:rowId xmlns:a16="http://schemas.microsoft.com/office/drawing/2014/main" xmlns="" val="10000"/>
                  </a:ext>
                </a:extLst>
              </a:tr>
              <a:tr h="944766">
                <a:tc>
                  <a:txBody>
                    <a:bodyPr/>
                    <a:lstStyle/>
                    <a:p>
                      <a:endParaRPr lang="en-US" sz="1600" b="1" dirty="0" smtClean="0">
                        <a:solidFill>
                          <a:schemeClr val="tx1"/>
                        </a:solidFill>
                        <a:latin typeface="+mn-lt"/>
                      </a:endParaRPr>
                    </a:p>
                  </a:txBody>
                  <a:tcPr marL="91446" marR="91446" marT="45708" marB="45708">
                    <a:solidFill>
                      <a:srgbClr val="B77727"/>
                    </a:solidFill>
                  </a:tcPr>
                </a:tc>
                <a:tc>
                  <a:txBody>
                    <a:bodyPr/>
                    <a:lstStyle/>
                    <a:p>
                      <a:pPr algn="ctr"/>
                      <a:r>
                        <a:rPr lang="en-US" sz="1600" b="1" dirty="0" smtClean="0">
                          <a:solidFill>
                            <a:schemeClr val="tx1"/>
                          </a:solidFill>
                        </a:rPr>
                        <a:t>Final Appropriation</a:t>
                      </a:r>
                    </a:p>
                  </a:txBody>
                  <a:tcPr marL="91446" marR="91446" marT="45708" marB="45708">
                    <a:solidFill>
                      <a:srgbClr val="B77727"/>
                    </a:solidFill>
                  </a:tcPr>
                </a:tc>
                <a:tc>
                  <a:txBody>
                    <a:bodyPr/>
                    <a:lstStyle/>
                    <a:p>
                      <a:pPr algn="ctr"/>
                      <a:r>
                        <a:rPr lang="en-US" sz="1600" b="1" dirty="0" smtClean="0">
                          <a:solidFill>
                            <a:schemeClr val="tx1"/>
                          </a:solidFill>
                        </a:rPr>
                        <a:t>Actual expenditure</a:t>
                      </a:r>
                    </a:p>
                  </a:txBody>
                  <a:tcPr marL="91446" marR="91446" marT="45708" marB="45708">
                    <a:solidFill>
                      <a:srgbClr val="B77727"/>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Expenditure</a:t>
                      </a:r>
                      <a:r>
                        <a:rPr lang="en-US" sz="1600" b="1" baseline="0" dirty="0" smtClean="0">
                          <a:solidFill>
                            <a:schemeClr val="tx1"/>
                          </a:solidFill>
                        </a:rPr>
                        <a:t> as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 of final appropriation</a:t>
                      </a:r>
                    </a:p>
                  </a:txBody>
                  <a:tcPr marL="91446" marR="91446" marT="45708" marB="45708">
                    <a:solidFill>
                      <a:srgbClr val="B77727"/>
                    </a:solidFill>
                  </a:tcPr>
                </a:tc>
                <a:extLst>
                  <a:ext uri="{0D108BD9-81ED-4DB2-BD59-A6C34878D82A}">
                    <a16:rowId xmlns:a16="http://schemas.microsoft.com/office/drawing/2014/main" xmlns="" val="10001"/>
                  </a:ext>
                </a:extLst>
              </a:tr>
              <a:tr h="442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600" b="0" i="0" u="none" strike="noStrike" kern="1200" cap="none" spc="0" normalizeH="0" baseline="0" noProof="0" dirty="0" smtClean="0">
                        <a:ln>
                          <a:noFill/>
                        </a:ln>
                        <a:solidFill>
                          <a:prstClr val="black"/>
                        </a:solidFill>
                        <a:effectLst/>
                        <a:uLnTx/>
                        <a:uFillTx/>
                        <a:latin typeface="+mn-lt"/>
                        <a:ea typeface="+mn-ea"/>
                        <a:cs typeface="+mn-cs"/>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R’000</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solidFill>
                            <a:prstClr val="black"/>
                          </a:solidFill>
                        </a:rPr>
                        <a:t>R’000</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endParaRPr lang="en-US" sz="1600" b="1" dirty="0" smtClean="0">
                        <a:solidFill>
                          <a:prstClr val="black"/>
                        </a:solidFill>
                      </a:endParaRPr>
                    </a:p>
                  </a:txBody>
                  <a:tcPr marL="91446" marR="91446" marT="45708" marB="45708">
                    <a:solidFill>
                      <a:srgbClr val="F6F3E8"/>
                    </a:solidFill>
                  </a:tcPr>
                </a:tc>
                <a:extLst>
                  <a:ext uri="{0D108BD9-81ED-4DB2-BD59-A6C34878D82A}">
                    <a16:rowId xmlns:a16="http://schemas.microsoft.com/office/drawing/2014/main" xmlns="" val="10002"/>
                  </a:ext>
                </a:extLst>
              </a:tr>
              <a:tr h="384889">
                <a:tc>
                  <a:txBody>
                    <a:bodyPr/>
                    <a:lstStyle/>
                    <a:p>
                      <a:pPr>
                        <a:lnSpc>
                          <a:spcPct val="100000"/>
                        </a:lnSpc>
                      </a:pPr>
                      <a:r>
                        <a:rPr kumimoji="0" lang="en-ZA" sz="1600" b="0" i="0" u="none" strike="noStrike" kern="1200" cap="none" spc="0" normalizeH="0" baseline="0" noProof="0" dirty="0" smtClean="0">
                          <a:ln>
                            <a:noFill/>
                          </a:ln>
                          <a:solidFill>
                            <a:schemeClr val="tx1"/>
                          </a:solidFill>
                          <a:effectLst/>
                          <a:uLnTx/>
                          <a:uFillTx/>
                          <a:latin typeface="+mn-lt"/>
                          <a:ea typeface="+mn-ea"/>
                          <a:cs typeface="+mn-cs"/>
                        </a:rPr>
                        <a:t>Software and other intangible assets</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3 117</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3 117</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3"/>
                  </a:ext>
                </a:extLst>
              </a:tr>
              <a:tr h="396139">
                <a:tc>
                  <a:txBody>
                    <a:bodyPr/>
                    <a:lstStyle/>
                    <a:p>
                      <a:pPr>
                        <a:lnSpc>
                          <a:spcPct val="100000"/>
                        </a:lnSpc>
                      </a:pPr>
                      <a:r>
                        <a:rPr lang="en-ZA" sz="1600" b="0" dirty="0" smtClean="0">
                          <a:solidFill>
                            <a:schemeClr val="tx1"/>
                          </a:solidFill>
                        </a:rPr>
                        <a:t>Payments for financial  assets (Theft and Losses)</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749</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749</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100.0%</a:t>
                      </a:r>
                    </a:p>
                  </a:txBody>
                  <a:tcPr marL="91446" marR="91446" marT="45708" marB="45708">
                    <a:solidFill>
                      <a:srgbClr val="F6F3E8"/>
                    </a:solidFill>
                  </a:tcPr>
                </a:tc>
                <a:extLst>
                  <a:ext uri="{0D108BD9-81ED-4DB2-BD59-A6C34878D82A}">
                    <a16:rowId xmlns:a16="http://schemas.microsoft.com/office/drawing/2014/main" xmlns="" val="10004"/>
                  </a:ext>
                </a:extLst>
              </a:tr>
              <a:tr h="396139">
                <a:tc>
                  <a:txBody>
                    <a:bodyPr/>
                    <a:lstStyle/>
                    <a:p>
                      <a:pPr>
                        <a:lnSpc>
                          <a:spcPct val="100000"/>
                        </a:lnSpc>
                      </a:pPr>
                      <a:r>
                        <a:rPr lang="en-ZA" sz="1600" b="0" dirty="0" smtClean="0">
                          <a:solidFill>
                            <a:schemeClr val="tx1"/>
                          </a:solidFill>
                        </a:rPr>
                        <a:t>Machinery and equipment (ICT equipment)</a:t>
                      </a:r>
                      <a:endParaRPr lang="en-ZA" sz="1600" b="0" dirty="0">
                        <a:solidFill>
                          <a:schemeClr val="tx1"/>
                        </a:solidFill>
                      </a:endParaRP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5 518</a:t>
                      </a:r>
                    </a:p>
                  </a:txBody>
                  <a:tcPr marL="91446" marR="91446" marT="45708" marB="45708">
                    <a:solidFill>
                      <a:srgbClr val="F6F3E8"/>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1 820</a:t>
                      </a:r>
                    </a:p>
                  </a:txBody>
                  <a:tcPr marL="91446" marR="91446" marT="45708" marB="45708">
                    <a:solidFill>
                      <a:srgbClr val="F6F3E8"/>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0" dirty="0" smtClean="0">
                          <a:solidFill>
                            <a:schemeClr val="tx1"/>
                          </a:solidFill>
                        </a:rPr>
                        <a:t>33.0%</a:t>
                      </a:r>
                    </a:p>
                  </a:txBody>
                  <a:tcPr marL="91446" marR="91446" marT="45708" marB="45708">
                    <a:solidFill>
                      <a:srgbClr val="F6F3E8"/>
                    </a:solidFill>
                  </a:tcPr>
                </a:tc>
                <a:extLst>
                  <a:ext uri="{0D108BD9-81ED-4DB2-BD59-A6C34878D82A}">
                    <a16:rowId xmlns:a16="http://schemas.microsoft.com/office/drawing/2014/main" xmlns="" val="10005"/>
                  </a:ext>
                </a:extLst>
              </a:tr>
              <a:tr h="403183">
                <a:tc>
                  <a:txBody>
                    <a:bodyPr/>
                    <a:lstStyle/>
                    <a:p>
                      <a:pPr>
                        <a:lnSpc>
                          <a:spcPct val="100000"/>
                        </a:lnSpc>
                      </a:pPr>
                      <a:r>
                        <a:rPr lang="en-ZA" sz="1600" b="1" dirty="0" smtClean="0"/>
                        <a:t>Total</a:t>
                      </a:r>
                      <a:endParaRPr lang="en-ZA" sz="1600" b="1" dirty="0"/>
                    </a:p>
                  </a:txBody>
                  <a:tcPr marL="91446" marR="91446" marT="45708" marB="45708">
                    <a:solidFill>
                      <a:srgbClr val="B77727"/>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9 384</a:t>
                      </a:r>
                    </a:p>
                  </a:txBody>
                  <a:tcPr marL="91446" marR="91446" marT="45708" marB="45708">
                    <a:solidFill>
                      <a:srgbClr val="B77727"/>
                    </a:solidFill>
                  </a:tcPr>
                </a:tc>
                <a:tc>
                  <a:txBody>
                    <a:bodyPr/>
                    <a:lstStyle/>
                    <a:p>
                      <a:pPr marL="0" marR="0" indent="0" algn="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5 686</a:t>
                      </a:r>
                    </a:p>
                  </a:txBody>
                  <a:tcPr marL="91446" marR="91446" marT="45708" marB="45708">
                    <a:solidFill>
                      <a:srgbClr val="B77727"/>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600" b="1" dirty="0" smtClean="0"/>
                        <a:t>60.1%</a:t>
                      </a:r>
                    </a:p>
                  </a:txBody>
                  <a:tcPr marL="91446" marR="91446" marT="45708" marB="45708">
                    <a:solidFill>
                      <a:srgbClr val="B77727"/>
                    </a:solidFill>
                  </a:tcPr>
                </a:tc>
                <a:extLst>
                  <a:ext uri="{0D108BD9-81ED-4DB2-BD59-A6C34878D82A}">
                    <a16:rowId xmlns:a16="http://schemas.microsoft.com/office/drawing/2014/main" xmlns="" val="10006"/>
                  </a:ext>
                </a:extLst>
              </a:tr>
            </a:tbl>
          </a:graphicData>
        </a:graphic>
      </p:graphicFrame>
      <p:sp>
        <p:nvSpPr>
          <p:cNvPr id="5" name="Title 1"/>
          <p:cNvSpPr txBox="1">
            <a:spLocks/>
          </p:cNvSpPr>
          <p:nvPr/>
        </p:nvSpPr>
        <p:spPr>
          <a:xfrm>
            <a:off x="179512" y="116632"/>
            <a:ext cx="8784976" cy="720080"/>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rgbClr val="B77727"/>
                </a:solidFill>
                <a:effectLst/>
                <a:uLnTx/>
                <a:uFillTx/>
                <a:latin typeface="Calibri"/>
                <a:ea typeface="+mj-ea"/>
                <a:cs typeface="Arial" pitchFamily="34" charset="0"/>
              </a:rPr>
              <a:t>Expenditure Variance Per Economic Classification</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rgbClr val="B77727"/>
                </a:solidFill>
                <a:effectLst/>
                <a:uLnTx/>
                <a:uFillTx/>
                <a:latin typeface="Calibri"/>
                <a:ea typeface="+mj-ea"/>
                <a:cs typeface="Arial" pitchFamily="34" charset="0"/>
              </a:rPr>
              <a:t>(Software, Payments for financial assets, Machinery and equipment )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400" b="1" i="0" u="none" strike="noStrike" kern="1200" cap="none" spc="0" normalizeH="0" baseline="0" noProof="0" dirty="0" smtClean="0">
              <a:ln>
                <a:noFill/>
              </a:ln>
              <a:solidFill>
                <a:srgbClr val="F79646">
                  <a:lumMod val="50000"/>
                </a:srgbClr>
              </a:solidFill>
              <a:effectLst/>
              <a:uLnTx/>
              <a:uFillTx/>
              <a:latin typeface="Calibri"/>
              <a:ea typeface="+mj-ea"/>
              <a:cs typeface="Arial" pitchFamily="34" charset="0"/>
            </a:endParaRPr>
          </a:p>
        </p:txBody>
      </p:sp>
      <p:sp>
        <p:nvSpPr>
          <p:cNvPr id="7"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57</a:t>
            </a:r>
          </a:p>
        </p:txBody>
      </p:sp>
    </p:spTree>
    <p:extLst>
      <p:ext uri="{BB962C8B-B14F-4D97-AF65-F5344CB8AC3E}">
        <p14:creationId xmlns:p14="http://schemas.microsoft.com/office/powerpoint/2010/main" xmlns="" val="17459953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8"/>
          <p:cNvSpPr>
            <a:spLocks noGrp="1"/>
          </p:cNvSpPr>
          <p:nvPr>
            <p:ph type="title"/>
          </p:nvPr>
        </p:nvSpPr>
        <p:spPr>
          <a:xfrm>
            <a:off x="467544" y="2492896"/>
            <a:ext cx="8136904" cy="1224136"/>
          </a:xfrm>
        </p:spPr>
        <p:txBody>
          <a:bodyPr>
            <a:normAutofit/>
          </a:bodyPr>
          <a:lstStyle/>
          <a:p>
            <a:pPr algn="ctr"/>
            <a:r>
              <a:rPr lang="en-US" sz="5400" dirty="0" smtClean="0">
                <a:solidFill>
                  <a:schemeClr val="accent2">
                    <a:lumMod val="50000"/>
                  </a:schemeClr>
                </a:solidFill>
                <a:latin typeface="+mj-lt"/>
              </a:rPr>
              <a:t>THANK YOU</a:t>
            </a:r>
            <a:endParaRPr lang="en-US" sz="5400" dirty="0">
              <a:solidFill>
                <a:schemeClr val="accent2">
                  <a:lumMod val="50000"/>
                </a:schemeClr>
              </a:solidFill>
              <a:latin typeface="+mj-lt"/>
            </a:endParaRPr>
          </a:p>
        </p:txBody>
      </p:sp>
      <p:sp>
        <p:nvSpPr>
          <p:cNvPr id="3"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59</a:t>
            </a:r>
          </a:p>
        </p:txBody>
      </p:sp>
    </p:spTree>
    <p:extLst>
      <p:ext uri="{BB962C8B-B14F-4D97-AF65-F5344CB8AC3E}">
        <p14:creationId xmlns:p14="http://schemas.microsoft.com/office/powerpoint/2010/main" xmlns="" val="235467081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36912"/>
            <a:ext cx="8229600" cy="864096"/>
          </a:xfrm>
          <a:solidFill>
            <a:srgbClr val="B77727"/>
          </a:solidFill>
        </p:spPr>
        <p:txBody>
          <a:bodyPr>
            <a:normAutofit/>
          </a:bodyPr>
          <a:lstStyle/>
          <a:p>
            <a:pPr algn="ctr"/>
            <a:r>
              <a:rPr lang="en-ZA" sz="4300" cap="all" dirty="0">
                <a:solidFill>
                  <a:schemeClr val="bg1"/>
                </a:solidFill>
                <a:latin typeface="+mj-lt"/>
              </a:rPr>
              <a:t>STRATEGIC</a:t>
            </a:r>
            <a:r>
              <a:rPr lang="en-ZA" sz="4300" cap="all" dirty="0">
                <a:solidFill>
                  <a:schemeClr val="tx1"/>
                </a:solidFill>
                <a:latin typeface="+mj-lt"/>
              </a:rPr>
              <a:t> </a:t>
            </a:r>
            <a:r>
              <a:rPr lang="en-ZA" sz="4300" cap="all" dirty="0">
                <a:solidFill>
                  <a:schemeClr val="bg1"/>
                </a:solidFill>
                <a:latin typeface="+mj-lt"/>
              </a:rPr>
              <a:t>OVERVIEW</a:t>
            </a:r>
          </a:p>
        </p:txBody>
      </p:sp>
      <p:sp>
        <p:nvSpPr>
          <p:cNvPr id="3"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5</a:t>
            </a:r>
          </a:p>
        </p:txBody>
      </p:sp>
    </p:spTree>
    <p:extLst>
      <p:ext uri="{BB962C8B-B14F-4D97-AF65-F5344CB8AC3E}">
        <p14:creationId xmlns:p14="http://schemas.microsoft.com/office/powerpoint/2010/main" xmlns="" val="151089044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504056"/>
          </a:xfrm>
        </p:spPr>
        <p:txBody>
          <a:bodyPr>
            <a:noAutofit/>
          </a:bodyPr>
          <a:lstStyle/>
          <a:p>
            <a:pPr algn="ctr"/>
            <a:r>
              <a:rPr lang="en-US" dirty="0" smtClean="0">
                <a:latin typeface="+mj-lt"/>
              </a:rPr>
              <a:t>ABBREVIATIONS/ACRONYMS</a:t>
            </a:r>
            <a:endParaRPr lang="en-ZA" dirty="0">
              <a:latin typeface="+mj-lt"/>
            </a:endParaRPr>
          </a:p>
        </p:txBody>
      </p:sp>
      <p:graphicFrame>
        <p:nvGraphicFramePr>
          <p:cNvPr id="5" name="Content Placeholder 4"/>
          <p:cNvGraphicFramePr>
            <a:graphicFrameLocks noGrp="1"/>
          </p:cNvGraphicFramePr>
          <p:nvPr>
            <p:ph idx="1"/>
            <p:extLst/>
          </p:nvPr>
        </p:nvGraphicFramePr>
        <p:xfrm>
          <a:off x="189856" y="1412775"/>
          <a:ext cx="8640960" cy="4752529"/>
        </p:xfrm>
        <a:graphic>
          <a:graphicData uri="http://schemas.openxmlformats.org/drawingml/2006/table">
            <a:tbl>
              <a:tblPr firstRow="1" bandRow="1">
                <a:tableStyleId>{5C22544A-7EE6-4342-B048-85BDC9FD1C3A}</a:tableStyleId>
              </a:tblPr>
              <a:tblGrid>
                <a:gridCol w="1515958">
                  <a:extLst>
                    <a:ext uri="{9D8B030D-6E8A-4147-A177-3AD203B41FA5}">
                      <a16:colId xmlns:a16="http://schemas.microsoft.com/office/drawing/2014/main" xmlns="" val="20000"/>
                    </a:ext>
                  </a:extLst>
                </a:gridCol>
                <a:gridCol w="2804522">
                  <a:extLst>
                    <a:ext uri="{9D8B030D-6E8A-4147-A177-3AD203B41FA5}">
                      <a16:colId xmlns:a16="http://schemas.microsoft.com/office/drawing/2014/main" xmlns="" val="20001"/>
                    </a:ext>
                  </a:extLst>
                </a:gridCol>
                <a:gridCol w="1390068">
                  <a:extLst>
                    <a:ext uri="{9D8B030D-6E8A-4147-A177-3AD203B41FA5}">
                      <a16:colId xmlns:a16="http://schemas.microsoft.com/office/drawing/2014/main" xmlns="" val="20002"/>
                    </a:ext>
                  </a:extLst>
                </a:gridCol>
                <a:gridCol w="2930412">
                  <a:extLst>
                    <a:ext uri="{9D8B030D-6E8A-4147-A177-3AD203B41FA5}">
                      <a16:colId xmlns:a16="http://schemas.microsoft.com/office/drawing/2014/main" xmlns="" val="20003"/>
                    </a:ext>
                  </a:extLst>
                </a:gridCol>
              </a:tblGrid>
              <a:tr h="414147">
                <a:tc>
                  <a:txBody>
                    <a:bodyPr/>
                    <a:lstStyle/>
                    <a:p>
                      <a:pPr algn="ctr">
                        <a:lnSpc>
                          <a:spcPct val="100000"/>
                        </a:lnSpc>
                      </a:pPr>
                      <a:r>
                        <a:rPr lang="en-ZA" sz="1100" dirty="0" smtClean="0">
                          <a:latin typeface="+mn-lt"/>
                        </a:rPr>
                        <a:t>ABBREVIATION</a:t>
                      </a:r>
                      <a:endParaRPr lang="en-ZA" sz="1100" dirty="0">
                        <a:latin typeface="+mn-lt"/>
                      </a:endParaRPr>
                    </a:p>
                  </a:txBody>
                  <a:tcPr/>
                </a:tc>
                <a:tc>
                  <a:txBody>
                    <a:bodyPr/>
                    <a:lstStyle/>
                    <a:p>
                      <a:pPr algn="ctr">
                        <a:lnSpc>
                          <a:spcPct val="100000"/>
                        </a:lnSpc>
                      </a:pPr>
                      <a:r>
                        <a:rPr lang="en-ZA" sz="1100" dirty="0" smtClean="0">
                          <a:latin typeface="+mn-lt"/>
                        </a:rPr>
                        <a:t>DEFINITION</a:t>
                      </a:r>
                      <a:endParaRPr lang="en-ZA" sz="1100" dirty="0">
                        <a:latin typeface="+mn-lt"/>
                      </a:endParaRPr>
                    </a:p>
                  </a:txBody>
                  <a:tcPr/>
                </a:tc>
                <a:tc>
                  <a:txBody>
                    <a:bodyPr/>
                    <a:lstStyle/>
                    <a:p>
                      <a:pPr algn="ctr">
                        <a:lnSpc>
                          <a:spcPct val="100000"/>
                        </a:lnSpc>
                      </a:pPr>
                      <a:r>
                        <a:rPr lang="en-ZA" sz="1100" dirty="0" smtClean="0">
                          <a:latin typeface="+mn-lt"/>
                        </a:rPr>
                        <a:t>ABBREVIATION</a:t>
                      </a:r>
                      <a:endParaRPr lang="en-ZA" sz="1100" dirty="0">
                        <a:latin typeface="+mn-lt"/>
                      </a:endParaRPr>
                    </a:p>
                  </a:txBody>
                  <a:tcPr/>
                </a:tc>
                <a:tc>
                  <a:txBody>
                    <a:bodyPr/>
                    <a:lstStyle/>
                    <a:p>
                      <a:pPr algn="ctr">
                        <a:lnSpc>
                          <a:spcPct val="100000"/>
                        </a:lnSpc>
                      </a:pPr>
                      <a:r>
                        <a:rPr lang="en-ZA" sz="1100" dirty="0" smtClean="0">
                          <a:latin typeface="+mn-lt"/>
                        </a:rPr>
                        <a:t>DEFINITION</a:t>
                      </a:r>
                      <a:endParaRPr lang="en-ZA" sz="1100" dirty="0">
                        <a:latin typeface="+mn-lt"/>
                      </a:endParaRPr>
                    </a:p>
                  </a:txBody>
                  <a:tcPr/>
                </a:tc>
                <a:extLst>
                  <a:ext uri="{0D108BD9-81ED-4DB2-BD59-A6C34878D82A}">
                    <a16:rowId xmlns:a16="http://schemas.microsoft.com/office/drawing/2014/main" xmlns="" val="10000"/>
                  </a:ext>
                </a:extLst>
              </a:tr>
              <a:tr h="414147">
                <a:tc>
                  <a:txBody>
                    <a:bodyPr/>
                    <a:lstStyle/>
                    <a:p>
                      <a:pPr>
                        <a:lnSpc>
                          <a:spcPct val="100000"/>
                        </a:lnSpc>
                        <a:spcAft>
                          <a:spcPts val="0"/>
                        </a:spcAft>
                      </a:pPr>
                      <a:r>
                        <a:rPr lang="en-ZA" sz="1100" b="1" dirty="0" smtClean="0">
                          <a:solidFill>
                            <a:schemeClr val="tx1"/>
                          </a:solidFill>
                          <a:effectLst/>
                          <a:latin typeface="+mn-lt"/>
                          <a:ea typeface="Calibri"/>
                          <a:cs typeface="Times New Roman"/>
                        </a:rPr>
                        <a:t>ACH</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ea typeface="Calibri"/>
                          <a:cs typeface="Times New Roman"/>
                        </a:rPr>
                        <a:t>ARTS, CULTURE AND HERITAGE</a:t>
                      </a:r>
                      <a:endParaRPr lang="en-ZA" sz="1100"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b="1" dirty="0" smtClean="0">
                          <a:solidFill>
                            <a:schemeClr val="tx1"/>
                          </a:solidFill>
                          <a:effectLst/>
                          <a:latin typeface="+mn-lt"/>
                          <a:ea typeface="Calibri"/>
                          <a:cs typeface="Times New Roman"/>
                        </a:rPr>
                        <a:t>CUR</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ea typeface="Calibri"/>
                          <a:cs typeface="Times New Roman"/>
                        </a:rPr>
                        <a:t>CURRENT</a:t>
                      </a:r>
                      <a:endParaRPr lang="en-ZA" sz="1100" dirty="0">
                        <a:solidFill>
                          <a:schemeClr val="tx1"/>
                        </a:solidFill>
                        <a:effectLst/>
                        <a:latin typeface="+mn-lt"/>
                        <a:ea typeface="Calibri"/>
                        <a:cs typeface="Times New Roman"/>
                      </a:endParaRPr>
                    </a:p>
                  </a:txBody>
                  <a:tcPr marL="68580" marR="68580" marT="0" marB="0"/>
                </a:tc>
                <a:extLst>
                  <a:ext uri="{0D108BD9-81ED-4DB2-BD59-A6C34878D82A}">
                    <a16:rowId xmlns:a16="http://schemas.microsoft.com/office/drawing/2014/main" xmlns="" val="10001"/>
                  </a:ext>
                </a:extLst>
              </a:tr>
              <a:tr h="414147">
                <a:tc>
                  <a:txBody>
                    <a:bodyPr/>
                    <a:lstStyle/>
                    <a:p>
                      <a:pPr>
                        <a:lnSpc>
                          <a:spcPct val="100000"/>
                        </a:lnSpc>
                        <a:spcAft>
                          <a:spcPts val="0"/>
                        </a:spcAft>
                      </a:pPr>
                      <a:r>
                        <a:rPr lang="en-ZA" sz="1100" b="1" dirty="0" smtClean="0">
                          <a:solidFill>
                            <a:schemeClr val="tx1"/>
                          </a:solidFill>
                          <a:effectLst/>
                          <a:latin typeface="+mn-lt"/>
                          <a:ea typeface="Calibri"/>
                          <a:cs typeface="Times New Roman"/>
                        </a:rPr>
                        <a:t>AFS</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ea typeface="Calibri"/>
                          <a:cs typeface="Times New Roman"/>
                        </a:rPr>
                        <a:t>ANNUAL FINANCIAL STATEMENT</a:t>
                      </a:r>
                      <a:endParaRPr lang="en-ZA" sz="1100"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b="1" dirty="0" smtClean="0">
                          <a:solidFill>
                            <a:schemeClr val="tx1"/>
                          </a:solidFill>
                          <a:effectLst/>
                          <a:latin typeface="+mn-lt"/>
                          <a:ea typeface="Calibri"/>
                          <a:cs typeface="Times New Roman"/>
                        </a:rPr>
                        <a:t>DAC</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ea typeface="Calibri"/>
                          <a:cs typeface="Times New Roman"/>
                        </a:rPr>
                        <a:t>DEPARTMENT OF ARTS AND CULTURE</a:t>
                      </a:r>
                      <a:endParaRPr lang="en-ZA" sz="1100" dirty="0">
                        <a:solidFill>
                          <a:schemeClr val="tx1"/>
                        </a:solidFill>
                        <a:effectLst/>
                        <a:latin typeface="+mn-lt"/>
                        <a:ea typeface="Calibri"/>
                        <a:cs typeface="Times New Roman"/>
                      </a:endParaRPr>
                    </a:p>
                  </a:txBody>
                  <a:tcPr marL="68580" marR="68580" marT="0" marB="0"/>
                </a:tc>
                <a:extLst>
                  <a:ext uri="{0D108BD9-81ED-4DB2-BD59-A6C34878D82A}">
                    <a16:rowId xmlns:a16="http://schemas.microsoft.com/office/drawing/2014/main" xmlns="" val="10002"/>
                  </a:ext>
                </a:extLst>
              </a:tr>
              <a:tr h="414147">
                <a:tc>
                  <a:txBody>
                    <a:bodyPr/>
                    <a:lstStyle/>
                    <a:p>
                      <a:pPr>
                        <a:lnSpc>
                          <a:spcPct val="100000"/>
                        </a:lnSpc>
                        <a:spcAft>
                          <a:spcPts val="0"/>
                        </a:spcAft>
                      </a:pPr>
                      <a:r>
                        <a:rPr lang="en-ZA" sz="1100" b="1" dirty="0" smtClean="0">
                          <a:solidFill>
                            <a:schemeClr val="tx1"/>
                          </a:solidFill>
                          <a:effectLst/>
                          <a:latin typeface="+mn-lt"/>
                          <a:ea typeface="Calibri"/>
                          <a:cs typeface="Times New Roman"/>
                        </a:rPr>
                        <a:t>AGSA</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ea typeface="Calibri"/>
                          <a:cs typeface="Times New Roman"/>
                        </a:rPr>
                        <a:t>AUDITOR GENERAL OF SOUTH AFRICA</a:t>
                      </a:r>
                      <a:endParaRPr lang="en-ZA" sz="1100"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b="1" dirty="0" smtClean="0">
                          <a:solidFill>
                            <a:schemeClr val="tx1"/>
                          </a:solidFill>
                          <a:effectLst/>
                          <a:latin typeface="+mn-lt"/>
                          <a:ea typeface="Calibri"/>
                          <a:cs typeface="Times New Roman"/>
                        </a:rPr>
                        <a:t>DEPT</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ea typeface="Calibri"/>
                          <a:cs typeface="Times New Roman"/>
                        </a:rPr>
                        <a:t>DEPARTMENT</a:t>
                      </a:r>
                      <a:endParaRPr lang="en-ZA" sz="1100" dirty="0">
                        <a:solidFill>
                          <a:schemeClr val="tx1"/>
                        </a:solidFill>
                        <a:effectLst/>
                        <a:latin typeface="+mn-lt"/>
                        <a:ea typeface="Calibri"/>
                        <a:cs typeface="Times New Roman"/>
                      </a:endParaRPr>
                    </a:p>
                  </a:txBody>
                  <a:tcPr marL="68580" marR="68580" marT="0" marB="0"/>
                </a:tc>
                <a:extLst>
                  <a:ext uri="{0D108BD9-81ED-4DB2-BD59-A6C34878D82A}">
                    <a16:rowId xmlns:a16="http://schemas.microsoft.com/office/drawing/2014/main" xmlns="" val="10003"/>
                  </a:ext>
                </a:extLst>
              </a:tr>
              <a:tr h="414147">
                <a:tc>
                  <a:txBody>
                    <a:bodyPr/>
                    <a:lstStyle/>
                    <a:p>
                      <a:pPr>
                        <a:lnSpc>
                          <a:spcPct val="100000"/>
                        </a:lnSpc>
                        <a:spcAft>
                          <a:spcPts val="0"/>
                        </a:spcAft>
                      </a:pPr>
                      <a:r>
                        <a:rPr lang="en-ZA" sz="1100" b="1" dirty="0" smtClean="0">
                          <a:solidFill>
                            <a:schemeClr val="tx1"/>
                          </a:solidFill>
                          <a:effectLst/>
                          <a:latin typeface="+mn-lt"/>
                          <a:ea typeface="Calibri"/>
                          <a:cs typeface="Times New Roman"/>
                        </a:rPr>
                        <a:t>AO</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ea typeface="Calibri"/>
                          <a:cs typeface="Times New Roman"/>
                        </a:rPr>
                        <a:t>ACCOUNTING OFFICER</a:t>
                      </a:r>
                      <a:endParaRPr lang="en-ZA" sz="1100"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b="1" dirty="0" smtClean="0">
                          <a:solidFill>
                            <a:schemeClr val="tx1"/>
                          </a:solidFill>
                          <a:effectLst/>
                          <a:latin typeface="+mn-lt"/>
                          <a:ea typeface="Calibri"/>
                          <a:cs typeface="Times New Roman"/>
                        </a:rPr>
                        <a:t>DORA</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ea typeface="Calibri"/>
                          <a:cs typeface="Times New Roman"/>
                        </a:rPr>
                        <a:t>DIVISION OF REVENUE ACT</a:t>
                      </a:r>
                      <a:endParaRPr lang="en-ZA" sz="1100" dirty="0">
                        <a:solidFill>
                          <a:schemeClr val="tx1"/>
                        </a:solidFill>
                        <a:effectLst/>
                        <a:latin typeface="+mn-lt"/>
                        <a:ea typeface="Calibri"/>
                        <a:cs typeface="Times New Roman"/>
                      </a:endParaRPr>
                    </a:p>
                  </a:txBody>
                  <a:tcPr marL="68580" marR="68580" marT="0" marB="0"/>
                </a:tc>
                <a:extLst>
                  <a:ext uri="{0D108BD9-81ED-4DB2-BD59-A6C34878D82A}">
                    <a16:rowId xmlns:a16="http://schemas.microsoft.com/office/drawing/2014/main" xmlns="" val="10004"/>
                  </a:ext>
                </a:extLst>
              </a:tr>
              <a:tr h="414147">
                <a:tc>
                  <a:txBody>
                    <a:bodyPr/>
                    <a:lstStyle/>
                    <a:p>
                      <a:pPr>
                        <a:lnSpc>
                          <a:spcPct val="100000"/>
                        </a:lnSpc>
                        <a:spcAft>
                          <a:spcPts val="0"/>
                        </a:spcAft>
                      </a:pPr>
                      <a:r>
                        <a:rPr lang="en-ZA" sz="1100" b="1" dirty="0" smtClean="0">
                          <a:solidFill>
                            <a:schemeClr val="tx1"/>
                          </a:solidFill>
                          <a:effectLst/>
                          <a:latin typeface="+mn-lt"/>
                          <a:ea typeface="Calibri"/>
                          <a:cs typeface="Times New Roman"/>
                        </a:rPr>
                        <a:t>AU</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ea typeface="Calibri"/>
                          <a:cs typeface="Times New Roman"/>
                        </a:rPr>
                        <a:t>AFRICAN UNION</a:t>
                      </a:r>
                      <a:endParaRPr lang="en-ZA" sz="1100"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b="1" dirty="0" smtClean="0">
                          <a:solidFill>
                            <a:schemeClr val="tx1"/>
                          </a:solidFill>
                          <a:effectLst/>
                          <a:latin typeface="+mn-lt"/>
                          <a:ea typeface="Calibri"/>
                          <a:cs typeface="Times New Roman"/>
                        </a:rPr>
                        <a:t>DPW</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ea typeface="Calibri"/>
                          <a:cs typeface="Times New Roman"/>
                        </a:rPr>
                        <a:t>DEPARTMENT OF PUBLIC WORKS</a:t>
                      </a:r>
                      <a:endParaRPr lang="en-ZA" sz="1100" dirty="0">
                        <a:solidFill>
                          <a:schemeClr val="tx1"/>
                        </a:solidFill>
                        <a:effectLst/>
                        <a:latin typeface="+mn-lt"/>
                        <a:ea typeface="Calibri"/>
                        <a:cs typeface="Times New Roman"/>
                      </a:endParaRPr>
                    </a:p>
                  </a:txBody>
                  <a:tcPr marL="68580" marR="68580" marT="0" marB="0"/>
                </a:tc>
                <a:extLst>
                  <a:ext uri="{0D108BD9-81ED-4DB2-BD59-A6C34878D82A}">
                    <a16:rowId xmlns:a16="http://schemas.microsoft.com/office/drawing/2014/main" xmlns="" val="10005"/>
                  </a:ext>
                </a:extLst>
              </a:tr>
              <a:tr h="414147">
                <a:tc>
                  <a:txBody>
                    <a:bodyPr/>
                    <a:lstStyle/>
                    <a:p>
                      <a:pPr>
                        <a:lnSpc>
                          <a:spcPct val="100000"/>
                        </a:lnSpc>
                        <a:spcAft>
                          <a:spcPts val="0"/>
                        </a:spcAft>
                      </a:pPr>
                      <a:r>
                        <a:rPr lang="en-ZA" sz="1100" b="1" dirty="0" smtClean="0">
                          <a:solidFill>
                            <a:schemeClr val="tx1"/>
                          </a:solidFill>
                          <a:effectLst/>
                          <a:latin typeface="+mn-lt"/>
                          <a:ea typeface="Calibri"/>
                          <a:cs typeface="Times New Roman"/>
                        </a:rPr>
                        <a:t>BASA</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ea typeface="Calibri"/>
                          <a:cs typeface="Times New Roman"/>
                        </a:rPr>
                        <a:t>BUSINESS AND</a:t>
                      </a:r>
                      <a:r>
                        <a:rPr lang="en-ZA" sz="1100" baseline="0" dirty="0" smtClean="0">
                          <a:solidFill>
                            <a:schemeClr val="tx1"/>
                          </a:solidFill>
                          <a:effectLst/>
                          <a:latin typeface="+mn-lt"/>
                          <a:ea typeface="Calibri"/>
                          <a:cs typeface="Times New Roman"/>
                        </a:rPr>
                        <a:t> ARTS SOUTH AFRICA</a:t>
                      </a:r>
                      <a:endParaRPr lang="en-ZA" sz="1100"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b="1" dirty="0" smtClean="0">
                          <a:solidFill>
                            <a:schemeClr val="tx1"/>
                          </a:solidFill>
                          <a:effectLst/>
                          <a:latin typeface="+mn-lt"/>
                          <a:ea typeface="Calibri"/>
                          <a:cs typeface="Times New Roman"/>
                        </a:rPr>
                        <a:t>EU</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ea typeface="Calibri"/>
                          <a:cs typeface="Times New Roman"/>
                        </a:rPr>
                        <a:t>EUROPEAN UNION</a:t>
                      </a:r>
                      <a:endParaRPr lang="en-ZA" sz="1100" dirty="0">
                        <a:solidFill>
                          <a:schemeClr val="tx1"/>
                        </a:solidFill>
                        <a:effectLst/>
                        <a:latin typeface="+mn-lt"/>
                        <a:ea typeface="Calibri"/>
                        <a:cs typeface="Times New Roman"/>
                      </a:endParaRPr>
                    </a:p>
                  </a:txBody>
                  <a:tcPr marL="68580" marR="68580" marT="0" marB="0"/>
                </a:tc>
                <a:extLst>
                  <a:ext uri="{0D108BD9-81ED-4DB2-BD59-A6C34878D82A}">
                    <a16:rowId xmlns:a16="http://schemas.microsoft.com/office/drawing/2014/main" xmlns="" val="10006"/>
                  </a:ext>
                </a:extLst>
              </a:tr>
              <a:tr h="463375">
                <a:tc>
                  <a:txBody>
                    <a:bodyPr/>
                    <a:lstStyle/>
                    <a:p>
                      <a:pPr>
                        <a:lnSpc>
                          <a:spcPct val="100000"/>
                        </a:lnSpc>
                        <a:spcAft>
                          <a:spcPts val="0"/>
                        </a:spcAft>
                      </a:pPr>
                      <a:r>
                        <a:rPr lang="en-ZA" sz="1100" b="1" dirty="0" smtClean="0">
                          <a:solidFill>
                            <a:schemeClr val="tx1"/>
                          </a:solidFill>
                          <a:effectLst/>
                          <a:latin typeface="+mn-lt"/>
                          <a:ea typeface="Calibri"/>
                          <a:cs typeface="Times New Roman"/>
                        </a:rPr>
                        <a:t>BBBEE</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ea typeface="Calibri"/>
                          <a:cs typeface="Times New Roman"/>
                        </a:rPr>
                        <a:t>BROAD-BASED BLACK ECONOMIC EMPOWERMENT</a:t>
                      </a:r>
                      <a:endParaRPr lang="en-ZA" sz="1100"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b="1" dirty="0" smtClean="0">
                          <a:solidFill>
                            <a:schemeClr val="tx1"/>
                          </a:solidFill>
                          <a:effectLst/>
                          <a:latin typeface="+mn-lt"/>
                          <a:ea typeface="Calibri"/>
                          <a:cs typeface="Times New Roman"/>
                        </a:rPr>
                        <a:t>EXP</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ea typeface="Calibri"/>
                          <a:cs typeface="Times New Roman"/>
                        </a:rPr>
                        <a:t>EXPENDITURE</a:t>
                      </a:r>
                      <a:endParaRPr lang="en-ZA" sz="1100" dirty="0">
                        <a:solidFill>
                          <a:schemeClr val="tx1"/>
                        </a:solidFill>
                        <a:effectLst/>
                        <a:latin typeface="+mn-lt"/>
                        <a:ea typeface="Calibri"/>
                        <a:cs typeface="Times New Roman"/>
                      </a:endParaRPr>
                    </a:p>
                  </a:txBody>
                  <a:tcPr marL="68580" marR="68580" marT="0" marB="0"/>
                </a:tc>
                <a:extLst>
                  <a:ext uri="{0D108BD9-81ED-4DB2-BD59-A6C34878D82A}">
                    <a16:rowId xmlns:a16="http://schemas.microsoft.com/office/drawing/2014/main" xmlns="" val="10007"/>
                  </a:ext>
                </a:extLst>
              </a:tr>
              <a:tr h="463375">
                <a:tc>
                  <a:txBody>
                    <a:bodyPr/>
                    <a:lstStyle/>
                    <a:p>
                      <a:pPr>
                        <a:lnSpc>
                          <a:spcPct val="100000"/>
                        </a:lnSpc>
                        <a:spcAft>
                          <a:spcPts val="0"/>
                        </a:spcAft>
                      </a:pPr>
                      <a:r>
                        <a:rPr lang="en-ZA" sz="1100" b="1" dirty="0" smtClean="0">
                          <a:solidFill>
                            <a:schemeClr val="tx1"/>
                          </a:solidFill>
                          <a:effectLst/>
                          <a:latin typeface="+mn-lt"/>
                          <a:ea typeface="Calibri"/>
                          <a:cs typeface="Times New Roman"/>
                        </a:rPr>
                        <a:t>CAC</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ea typeface="Calibri"/>
                          <a:cs typeface="Times New Roman"/>
                        </a:rPr>
                        <a:t>COMMUNITY ARTS CENTRE</a:t>
                      </a:r>
                      <a:endParaRPr lang="en-ZA" sz="1100"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b="1" dirty="0" smtClean="0">
                          <a:solidFill>
                            <a:schemeClr val="tx1"/>
                          </a:solidFill>
                          <a:effectLst/>
                          <a:latin typeface="+mn-lt"/>
                          <a:ea typeface="Calibri"/>
                          <a:cs typeface="Times New Roman"/>
                        </a:rPr>
                        <a:t>G&amp;S</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ea typeface="Calibri"/>
                          <a:cs typeface="Times New Roman"/>
                        </a:rPr>
                        <a:t>GOODS AND SERVICES</a:t>
                      </a:r>
                      <a:endParaRPr lang="en-ZA" sz="1100" dirty="0">
                        <a:solidFill>
                          <a:schemeClr val="tx1"/>
                        </a:solidFill>
                        <a:effectLst/>
                        <a:latin typeface="+mn-lt"/>
                        <a:ea typeface="Calibri"/>
                        <a:cs typeface="Times New Roman"/>
                      </a:endParaRPr>
                    </a:p>
                  </a:txBody>
                  <a:tcPr marL="68580" marR="68580" marT="0" marB="0"/>
                </a:tc>
                <a:extLst>
                  <a:ext uri="{0D108BD9-81ED-4DB2-BD59-A6C34878D82A}">
                    <a16:rowId xmlns:a16="http://schemas.microsoft.com/office/drawing/2014/main" xmlns="" val="10008"/>
                  </a:ext>
                </a:extLst>
              </a:tr>
              <a:tr h="463375">
                <a:tc>
                  <a:txBody>
                    <a:bodyPr/>
                    <a:lstStyle/>
                    <a:p>
                      <a:pPr>
                        <a:lnSpc>
                          <a:spcPct val="100000"/>
                        </a:lnSpc>
                        <a:spcAft>
                          <a:spcPts val="0"/>
                        </a:spcAft>
                      </a:pPr>
                      <a:r>
                        <a:rPr lang="en-ZA" sz="1100" b="1" dirty="0" smtClean="0">
                          <a:solidFill>
                            <a:schemeClr val="tx1"/>
                          </a:solidFill>
                          <a:effectLst/>
                          <a:latin typeface="+mn-lt"/>
                          <a:ea typeface="Calibri"/>
                          <a:cs typeface="Times New Roman"/>
                        </a:rPr>
                        <a:t>CAP</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ea typeface="Calibri"/>
                          <a:cs typeface="Times New Roman"/>
                        </a:rPr>
                        <a:t>CAPITAL</a:t>
                      </a:r>
                      <a:endParaRPr lang="en-ZA" sz="1100"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b="1" dirty="0" smtClean="0">
                          <a:solidFill>
                            <a:schemeClr val="tx1"/>
                          </a:solidFill>
                          <a:effectLst/>
                          <a:latin typeface="+mn-lt"/>
                          <a:ea typeface="Calibri"/>
                          <a:cs typeface="Times New Roman"/>
                        </a:rPr>
                        <a:t>HSEMS</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ea typeface="Calibri"/>
                          <a:cs typeface="Times New Roman"/>
                        </a:rPr>
                        <a:t>HUMAN, SOCIAL, ECONOMIC AND MANAGEMENT SCIENCES</a:t>
                      </a:r>
                      <a:endParaRPr lang="en-ZA" sz="1100" dirty="0">
                        <a:solidFill>
                          <a:schemeClr val="tx1"/>
                        </a:solidFill>
                        <a:effectLst/>
                        <a:latin typeface="+mn-lt"/>
                        <a:ea typeface="Calibri"/>
                        <a:cs typeface="Times New Roman"/>
                      </a:endParaRPr>
                    </a:p>
                  </a:txBody>
                  <a:tcPr marL="68580" marR="68580" marT="0" marB="0"/>
                </a:tc>
                <a:extLst>
                  <a:ext uri="{0D108BD9-81ED-4DB2-BD59-A6C34878D82A}">
                    <a16:rowId xmlns:a16="http://schemas.microsoft.com/office/drawing/2014/main" xmlns="" val="10009"/>
                  </a:ext>
                </a:extLst>
              </a:tr>
              <a:tr h="463375">
                <a:tc>
                  <a:txBody>
                    <a:bodyPr/>
                    <a:lstStyle/>
                    <a:p>
                      <a:pPr>
                        <a:lnSpc>
                          <a:spcPct val="100000"/>
                        </a:lnSpc>
                        <a:spcAft>
                          <a:spcPts val="0"/>
                        </a:spcAft>
                      </a:pPr>
                      <a:r>
                        <a:rPr lang="en-ZA" sz="1100" b="1" dirty="0" smtClean="0">
                          <a:solidFill>
                            <a:schemeClr val="tx1"/>
                          </a:solidFill>
                          <a:effectLst/>
                          <a:latin typeface="+mn-lt"/>
                          <a:ea typeface="Calibri"/>
                          <a:cs typeface="Times New Roman"/>
                        </a:rPr>
                        <a:t>CAPS</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ea typeface="Calibri"/>
                          <a:cs typeface="Times New Roman"/>
                        </a:rPr>
                        <a:t>CURRICULUM ASSESSMENT POLICY STATEMENT</a:t>
                      </a:r>
                      <a:endParaRPr lang="en-ZA" sz="1100"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b="1" dirty="0" smtClean="0">
                          <a:solidFill>
                            <a:schemeClr val="tx1"/>
                          </a:solidFill>
                          <a:effectLst/>
                          <a:latin typeface="+mn-lt"/>
                          <a:ea typeface="Calibri"/>
                          <a:cs typeface="Times New Roman"/>
                        </a:rPr>
                        <a:t>HVAC</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ea typeface="Calibri"/>
                          <a:cs typeface="Times New Roman"/>
                        </a:rPr>
                        <a:t>HEATING, VENTILATION AND AIR CONDITIONING</a:t>
                      </a:r>
                      <a:endParaRPr lang="en-ZA" sz="1100" dirty="0">
                        <a:solidFill>
                          <a:schemeClr val="tx1"/>
                        </a:solidFill>
                        <a:effectLst/>
                        <a:latin typeface="+mn-lt"/>
                        <a:ea typeface="Calibri"/>
                        <a:cs typeface="Times New Roman"/>
                      </a:endParaRPr>
                    </a:p>
                  </a:txBody>
                  <a:tcPr marL="68580" marR="68580" marT="0" marB="0"/>
                </a:tc>
                <a:extLst>
                  <a:ext uri="{0D108BD9-81ED-4DB2-BD59-A6C34878D82A}">
                    <a16:rowId xmlns:a16="http://schemas.microsoft.com/office/drawing/2014/main" xmlns="" val="10010"/>
                  </a:ext>
                </a:extLst>
              </a:tr>
            </a:tbl>
          </a:graphicData>
        </a:graphic>
      </p:graphicFrame>
      <p:sp>
        <p:nvSpPr>
          <p:cNvPr id="4" name="Slide Number Placeholder 1"/>
          <p:cNvSpPr>
            <a:spLocks noGrp="1"/>
          </p:cNvSpPr>
          <p:nvPr>
            <p:ph type="sldNum" sz="quarter" idx="4"/>
          </p:nvPr>
        </p:nvSpPr>
        <p:spPr>
          <a:xfrm>
            <a:off x="8320336" y="6195425"/>
            <a:ext cx="609600" cy="365125"/>
          </a:xfrm>
        </p:spPr>
        <p:txBody>
          <a:bodyPr/>
          <a:lstStyle/>
          <a:p>
            <a:r>
              <a:rPr lang="en-ZA" sz="1400" b="1" dirty="0" smtClean="0">
                <a:solidFill>
                  <a:schemeClr val="tx1"/>
                </a:solidFill>
              </a:rPr>
              <a:t>59</a:t>
            </a:r>
          </a:p>
        </p:txBody>
      </p:sp>
    </p:spTree>
    <p:extLst>
      <p:ext uri="{BB962C8B-B14F-4D97-AF65-F5344CB8AC3E}">
        <p14:creationId xmlns:p14="http://schemas.microsoft.com/office/powerpoint/2010/main" xmlns="" val="353009155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504056"/>
          </a:xfrm>
        </p:spPr>
        <p:txBody>
          <a:bodyPr>
            <a:noAutofit/>
          </a:bodyPr>
          <a:lstStyle/>
          <a:p>
            <a:pPr algn="ctr"/>
            <a:r>
              <a:rPr lang="en-US" dirty="0">
                <a:latin typeface="+mj-lt"/>
              </a:rPr>
              <a:t>ABBREVIATIONS/ACRONYMS</a:t>
            </a:r>
            <a:endParaRPr lang="en-ZA" dirty="0">
              <a:latin typeface="+mj-lt"/>
            </a:endParaRPr>
          </a:p>
        </p:txBody>
      </p:sp>
      <p:graphicFrame>
        <p:nvGraphicFramePr>
          <p:cNvPr id="5" name="Content Placeholder 4"/>
          <p:cNvGraphicFramePr>
            <a:graphicFrameLocks noGrp="1"/>
          </p:cNvGraphicFramePr>
          <p:nvPr>
            <p:ph idx="1"/>
            <p:extLst/>
          </p:nvPr>
        </p:nvGraphicFramePr>
        <p:xfrm>
          <a:off x="251520" y="1484784"/>
          <a:ext cx="8568952" cy="4393714"/>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xmlns="" val="20000"/>
                    </a:ext>
                  </a:extLst>
                </a:gridCol>
                <a:gridCol w="2736304">
                  <a:extLst>
                    <a:ext uri="{9D8B030D-6E8A-4147-A177-3AD203B41FA5}">
                      <a16:colId xmlns:a16="http://schemas.microsoft.com/office/drawing/2014/main" xmlns="" val="20001"/>
                    </a:ext>
                  </a:extLst>
                </a:gridCol>
                <a:gridCol w="1486496">
                  <a:extLst>
                    <a:ext uri="{9D8B030D-6E8A-4147-A177-3AD203B41FA5}">
                      <a16:colId xmlns:a16="http://schemas.microsoft.com/office/drawing/2014/main" xmlns="" val="20002"/>
                    </a:ext>
                  </a:extLst>
                </a:gridCol>
                <a:gridCol w="2905992">
                  <a:extLst>
                    <a:ext uri="{9D8B030D-6E8A-4147-A177-3AD203B41FA5}">
                      <a16:colId xmlns:a16="http://schemas.microsoft.com/office/drawing/2014/main" xmlns="" val="20003"/>
                    </a:ext>
                  </a:extLst>
                </a:gridCol>
              </a:tblGrid>
              <a:tr h="463694">
                <a:tc>
                  <a:txBody>
                    <a:bodyPr/>
                    <a:lstStyle/>
                    <a:p>
                      <a:pPr algn="ctr">
                        <a:lnSpc>
                          <a:spcPct val="100000"/>
                        </a:lnSpc>
                      </a:pPr>
                      <a:r>
                        <a:rPr lang="en-ZA" sz="1100" dirty="0" smtClean="0">
                          <a:latin typeface="+mn-lt"/>
                        </a:rPr>
                        <a:t>ABBREVIATION</a:t>
                      </a:r>
                      <a:endParaRPr lang="en-ZA" sz="1100" dirty="0">
                        <a:latin typeface="+mn-lt"/>
                      </a:endParaRPr>
                    </a:p>
                  </a:txBody>
                  <a:tcPr/>
                </a:tc>
                <a:tc>
                  <a:txBody>
                    <a:bodyPr/>
                    <a:lstStyle/>
                    <a:p>
                      <a:pPr algn="ctr">
                        <a:lnSpc>
                          <a:spcPct val="100000"/>
                        </a:lnSpc>
                      </a:pPr>
                      <a:r>
                        <a:rPr lang="en-ZA" sz="1100" dirty="0" smtClean="0">
                          <a:latin typeface="+mn-lt"/>
                        </a:rPr>
                        <a:t>DEFINITION</a:t>
                      </a:r>
                      <a:endParaRPr lang="en-ZA" sz="1100" dirty="0">
                        <a:latin typeface="+mn-lt"/>
                      </a:endParaRPr>
                    </a:p>
                  </a:txBody>
                  <a:tcPr/>
                </a:tc>
                <a:tc>
                  <a:txBody>
                    <a:bodyPr/>
                    <a:lstStyle/>
                    <a:p>
                      <a:pPr algn="ctr">
                        <a:lnSpc>
                          <a:spcPct val="100000"/>
                        </a:lnSpc>
                      </a:pPr>
                      <a:r>
                        <a:rPr lang="en-ZA" sz="1100" dirty="0" smtClean="0">
                          <a:latin typeface="+mn-lt"/>
                        </a:rPr>
                        <a:t>ABBREVIATION</a:t>
                      </a:r>
                      <a:endParaRPr lang="en-ZA" sz="1100" dirty="0">
                        <a:latin typeface="+mn-lt"/>
                      </a:endParaRPr>
                    </a:p>
                  </a:txBody>
                  <a:tcPr/>
                </a:tc>
                <a:tc>
                  <a:txBody>
                    <a:bodyPr/>
                    <a:lstStyle/>
                    <a:p>
                      <a:pPr algn="ctr">
                        <a:lnSpc>
                          <a:spcPct val="100000"/>
                        </a:lnSpc>
                      </a:pPr>
                      <a:r>
                        <a:rPr lang="en-ZA" sz="1100" dirty="0" smtClean="0">
                          <a:latin typeface="+mn-lt"/>
                        </a:rPr>
                        <a:t>DEFINITION</a:t>
                      </a:r>
                      <a:endParaRPr lang="en-ZA" sz="1100" dirty="0">
                        <a:latin typeface="+mn-lt"/>
                      </a:endParaRPr>
                    </a:p>
                  </a:txBody>
                  <a:tcPr/>
                </a:tc>
                <a:extLst>
                  <a:ext uri="{0D108BD9-81ED-4DB2-BD59-A6C34878D82A}">
                    <a16:rowId xmlns:a16="http://schemas.microsoft.com/office/drawing/2014/main" xmlns="" val="10000"/>
                  </a:ext>
                </a:extLst>
              </a:tr>
              <a:tr h="463694">
                <a:tc>
                  <a:txBody>
                    <a:bodyPr/>
                    <a:lstStyle/>
                    <a:p>
                      <a:pPr>
                        <a:lnSpc>
                          <a:spcPct val="100000"/>
                        </a:lnSpc>
                        <a:spcAft>
                          <a:spcPts val="0"/>
                        </a:spcAft>
                      </a:pPr>
                      <a:r>
                        <a:rPr lang="en-ZA" sz="1100" b="1" dirty="0" smtClean="0">
                          <a:solidFill>
                            <a:schemeClr val="tx1"/>
                          </a:solidFill>
                          <a:effectLst/>
                          <a:latin typeface="+mn-lt"/>
                        </a:rPr>
                        <a:t>ICT</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rPr>
                        <a:t>INFORMATION COMMUNICATION TECHNOLOGY</a:t>
                      </a:r>
                      <a:endParaRPr lang="en-ZA" sz="1100"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b="1" dirty="0" smtClean="0">
                          <a:solidFill>
                            <a:schemeClr val="tx1"/>
                          </a:solidFill>
                          <a:effectLst/>
                          <a:latin typeface="+mn-lt"/>
                        </a:rPr>
                        <a:t>RLHR</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rPr>
                        <a:t>RESISTANCE AND LIBERATION HERITAGE ROUTE</a:t>
                      </a:r>
                      <a:endParaRPr lang="en-ZA" sz="1100" dirty="0">
                        <a:solidFill>
                          <a:schemeClr val="tx1"/>
                        </a:solidFill>
                        <a:effectLst/>
                        <a:latin typeface="+mn-lt"/>
                        <a:ea typeface="Calibri"/>
                        <a:cs typeface="Times New Roman"/>
                      </a:endParaRPr>
                    </a:p>
                  </a:txBody>
                  <a:tcPr marL="68580" marR="68580" marT="0" marB="0"/>
                </a:tc>
                <a:extLst>
                  <a:ext uri="{0D108BD9-81ED-4DB2-BD59-A6C34878D82A}">
                    <a16:rowId xmlns:a16="http://schemas.microsoft.com/office/drawing/2014/main" xmlns="" val="10001"/>
                  </a:ext>
                </a:extLst>
              </a:tr>
              <a:tr h="463694">
                <a:tc>
                  <a:txBody>
                    <a:bodyPr/>
                    <a:lstStyle/>
                    <a:p>
                      <a:pPr>
                        <a:lnSpc>
                          <a:spcPct val="100000"/>
                        </a:lnSpc>
                        <a:spcAft>
                          <a:spcPts val="0"/>
                        </a:spcAft>
                      </a:pPr>
                      <a:r>
                        <a:rPr lang="en-ZA" sz="1100" b="1" dirty="0" smtClean="0">
                          <a:solidFill>
                            <a:schemeClr val="tx1"/>
                          </a:solidFill>
                          <a:effectLst/>
                          <a:latin typeface="+mn-lt"/>
                        </a:rPr>
                        <a:t>ITD</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rPr>
                        <a:t>INTERNATIONAL TRANSLATION DAY</a:t>
                      </a:r>
                      <a:endParaRPr lang="en-ZA" sz="1100"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b="1" dirty="0" smtClean="0">
                          <a:solidFill>
                            <a:schemeClr val="tx1"/>
                          </a:solidFill>
                          <a:effectLst/>
                          <a:latin typeface="+mn-lt"/>
                        </a:rPr>
                        <a:t>SA</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rPr>
                        <a:t>SOUTH AFRICA</a:t>
                      </a:r>
                      <a:endParaRPr lang="en-ZA" sz="1100" dirty="0">
                        <a:solidFill>
                          <a:schemeClr val="tx1"/>
                        </a:solidFill>
                        <a:effectLst/>
                        <a:latin typeface="+mn-lt"/>
                        <a:ea typeface="Calibri"/>
                        <a:cs typeface="Times New Roman"/>
                      </a:endParaRPr>
                    </a:p>
                  </a:txBody>
                  <a:tcPr marL="68580" marR="68580" marT="0" marB="0"/>
                </a:tc>
                <a:extLst>
                  <a:ext uri="{0D108BD9-81ED-4DB2-BD59-A6C34878D82A}">
                    <a16:rowId xmlns:a16="http://schemas.microsoft.com/office/drawing/2014/main" xmlns="" val="10002"/>
                  </a:ext>
                </a:extLst>
              </a:tr>
              <a:tr h="463694">
                <a:tc>
                  <a:txBody>
                    <a:bodyPr/>
                    <a:lstStyle/>
                    <a:p>
                      <a:pPr>
                        <a:lnSpc>
                          <a:spcPct val="100000"/>
                        </a:lnSpc>
                        <a:spcAft>
                          <a:spcPts val="0"/>
                        </a:spcAft>
                      </a:pPr>
                      <a:r>
                        <a:rPr lang="en-ZA" sz="1100" b="1" dirty="0" smtClean="0">
                          <a:solidFill>
                            <a:schemeClr val="tx1"/>
                          </a:solidFill>
                          <a:effectLst/>
                          <a:latin typeface="+mn-lt"/>
                        </a:rPr>
                        <a:t>LLLP</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rPr>
                        <a:t>LIVING LEGENDS LEGACY PROGRAMME</a:t>
                      </a:r>
                      <a:endParaRPr lang="en-ZA" sz="1100"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b="1" dirty="0" smtClean="0">
                          <a:solidFill>
                            <a:schemeClr val="tx1"/>
                          </a:solidFill>
                          <a:effectLst/>
                          <a:latin typeface="+mn-lt"/>
                        </a:rPr>
                        <a:t>SAGNC</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rPr>
                        <a:t>SOUTH AFRICAN GEOGRAPHICAL NAMES COUNCIL</a:t>
                      </a:r>
                      <a:endParaRPr lang="en-ZA" sz="1100" dirty="0">
                        <a:solidFill>
                          <a:schemeClr val="tx1"/>
                        </a:solidFill>
                        <a:effectLst/>
                        <a:latin typeface="+mn-lt"/>
                        <a:ea typeface="Calibri"/>
                        <a:cs typeface="Times New Roman"/>
                      </a:endParaRPr>
                    </a:p>
                  </a:txBody>
                  <a:tcPr marL="68580" marR="68580" marT="0" marB="0"/>
                </a:tc>
                <a:extLst>
                  <a:ext uri="{0D108BD9-81ED-4DB2-BD59-A6C34878D82A}">
                    <a16:rowId xmlns:a16="http://schemas.microsoft.com/office/drawing/2014/main" xmlns="" val="10003"/>
                  </a:ext>
                </a:extLst>
              </a:tr>
              <a:tr h="463694">
                <a:tc>
                  <a:txBody>
                    <a:bodyPr/>
                    <a:lstStyle/>
                    <a:p>
                      <a:pPr>
                        <a:lnSpc>
                          <a:spcPct val="100000"/>
                        </a:lnSpc>
                        <a:spcAft>
                          <a:spcPts val="0"/>
                        </a:spcAft>
                      </a:pPr>
                      <a:r>
                        <a:rPr lang="en-ZA" sz="1100" b="1" dirty="0" smtClean="0">
                          <a:solidFill>
                            <a:schemeClr val="tx1"/>
                          </a:solidFill>
                          <a:effectLst/>
                          <a:latin typeface="+mn-lt"/>
                        </a:rPr>
                        <a:t>MCS</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rPr>
                        <a:t>MODIFIED</a:t>
                      </a:r>
                      <a:r>
                        <a:rPr lang="en-ZA" sz="1100" baseline="0" dirty="0" smtClean="0">
                          <a:solidFill>
                            <a:schemeClr val="tx1"/>
                          </a:solidFill>
                          <a:effectLst/>
                          <a:latin typeface="+mn-lt"/>
                        </a:rPr>
                        <a:t> CASH STANDARD</a:t>
                      </a:r>
                      <a:endParaRPr lang="en-ZA" sz="1100"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b="1" dirty="0" smtClean="0">
                          <a:solidFill>
                            <a:schemeClr val="tx1"/>
                          </a:solidFill>
                          <a:effectLst/>
                          <a:latin typeface="+mn-lt"/>
                        </a:rPr>
                        <a:t>SAHRA</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rPr>
                        <a:t>SOUTH AFRICAN HERITAGE RESOURCES AGENCY </a:t>
                      </a:r>
                      <a:endParaRPr lang="en-ZA" sz="1100" dirty="0">
                        <a:solidFill>
                          <a:schemeClr val="tx1"/>
                        </a:solidFill>
                        <a:effectLst/>
                        <a:latin typeface="+mn-lt"/>
                        <a:ea typeface="Calibri"/>
                        <a:cs typeface="Times New Roman"/>
                      </a:endParaRPr>
                    </a:p>
                  </a:txBody>
                  <a:tcPr marL="68580" marR="68580" marT="0" marB="0"/>
                </a:tc>
                <a:extLst>
                  <a:ext uri="{0D108BD9-81ED-4DB2-BD59-A6C34878D82A}">
                    <a16:rowId xmlns:a16="http://schemas.microsoft.com/office/drawing/2014/main" xmlns="" val="10004"/>
                  </a:ext>
                </a:extLst>
              </a:tr>
              <a:tr h="518811">
                <a:tc>
                  <a:txBody>
                    <a:bodyPr/>
                    <a:lstStyle/>
                    <a:p>
                      <a:pPr>
                        <a:lnSpc>
                          <a:spcPct val="100000"/>
                        </a:lnSpc>
                        <a:spcAft>
                          <a:spcPts val="0"/>
                        </a:spcAft>
                      </a:pPr>
                      <a:r>
                        <a:rPr lang="en-ZA" sz="1100" b="1" dirty="0" smtClean="0">
                          <a:solidFill>
                            <a:schemeClr val="tx1"/>
                          </a:solidFill>
                          <a:effectLst/>
                          <a:latin typeface="+mn-lt"/>
                        </a:rPr>
                        <a:t>MGE</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rPr>
                        <a:t>MZANSI GOLDEN ECONOMY</a:t>
                      </a:r>
                      <a:endParaRPr lang="en-ZA" sz="1100"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b="1" dirty="0" smtClean="0">
                          <a:solidFill>
                            <a:schemeClr val="tx1"/>
                          </a:solidFill>
                          <a:effectLst/>
                          <a:latin typeface="+mn-lt"/>
                        </a:rPr>
                        <a:t>SANCB</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US" sz="1100" dirty="0" smtClean="0">
                          <a:solidFill>
                            <a:schemeClr val="tx1"/>
                          </a:solidFill>
                          <a:effectLst/>
                          <a:latin typeface="+mn-lt"/>
                        </a:rPr>
                        <a:t>SOUTH AFRICAN NATIONAL COUNCIL FOR THE  BLIND</a:t>
                      </a:r>
                      <a:endParaRPr lang="en-ZA" sz="1100" dirty="0">
                        <a:solidFill>
                          <a:schemeClr val="tx1"/>
                        </a:solidFill>
                        <a:effectLst/>
                        <a:latin typeface="+mn-lt"/>
                        <a:ea typeface="Calibri"/>
                        <a:cs typeface="Times New Roman"/>
                      </a:endParaRPr>
                    </a:p>
                  </a:txBody>
                  <a:tcPr marL="68580" marR="68580" marT="0" marB="0"/>
                </a:tc>
                <a:extLst>
                  <a:ext uri="{0D108BD9-81ED-4DB2-BD59-A6C34878D82A}">
                    <a16:rowId xmlns:a16="http://schemas.microsoft.com/office/drawing/2014/main" xmlns="" val="10005"/>
                  </a:ext>
                </a:extLst>
              </a:tr>
              <a:tr h="518811">
                <a:tc>
                  <a:txBody>
                    <a:bodyPr/>
                    <a:lstStyle/>
                    <a:p>
                      <a:pPr>
                        <a:lnSpc>
                          <a:spcPct val="100000"/>
                        </a:lnSpc>
                        <a:spcAft>
                          <a:spcPts val="0"/>
                        </a:spcAft>
                      </a:pPr>
                      <a:r>
                        <a:rPr lang="en-ZA" sz="1100" b="1" dirty="0" smtClean="0">
                          <a:solidFill>
                            <a:schemeClr val="tx1"/>
                          </a:solidFill>
                          <a:effectLst/>
                          <a:latin typeface="+mn-lt"/>
                        </a:rPr>
                        <a:t>MIL</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rPr>
                        <a:t>MILLION</a:t>
                      </a:r>
                      <a:endParaRPr lang="en-ZA" sz="1100"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b="1" dirty="0" smtClean="0">
                          <a:solidFill>
                            <a:schemeClr val="tx1"/>
                          </a:solidFill>
                          <a:effectLst/>
                          <a:latin typeface="+mn-lt"/>
                        </a:rPr>
                        <a:t>SARA</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rPr>
                        <a:t> SOUTH AFRICAN ROADIES ASSOCIATION</a:t>
                      </a:r>
                      <a:endParaRPr lang="en-ZA" sz="1100" dirty="0">
                        <a:solidFill>
                          <a:schemeClr val="tx1"/>
                        </a:solidFill>
                        <a:effectLst/>
                        <a:latin typeface="+mn-lt"/>
                        <a:ea typeface="Calibri"/>
                        <a:cs typeface="Times New Roman"/>
                      </a:endParaRPr>
                    </a:p>
                  </a:txBody>
                  <a:tcPr marL="68580" marR="68580" marT="0" marB="0"/>
                </a:tc>
                <a:extLst>
                  <a:ext uri="{0D108BD9-81ED-4DB2-BD59-A6C34878D82A}">
                    <a16:rowId xmlns:a16="http://schemas.microsoft.com/office/drawing/2014/main" xmlns="" val="10006"/>
                  </a:ext>
                </a:extLst>
              </a:tr>
              <a:tr h="518811">
                <a:tc>
                  <a:txBody>
                    <a:bodyPr/>
                    <a:lstStyle/>
                    <a:p>
                      <a:pPr>
                        <a:lnSpc>
                          <a:spcPct val="100000"/>
                        </a:lnSpc>
                        <a:spcAft>
                          <a:spcPts val="0"/>
                        </a:spcAft>
                      </a:pPr>
                      <a:r>
                        <a:rPr lang="en-ZA" sz="1100" b="1" dirty="0" smtClean="0">
                          <a:solidFill>
                            <a:schemeClr val="tx1"/>
                          </a:solidFill>
                          <a:effectLst/>
                          <a:latin typeface="+mn-lt"/>
                        </a:rPr>
                        <a:t>MTEF</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rPr>
                        <a:t>MEDIUM TERM EXPENDITURE FRAMEWORK</a:t>
                      </a:r>
                      <a:endParaRPr lang="en-ZA" sz="1100"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b="1" dirty="0" smtClean="0">
                          <a:solidFill>
                            <a:schemeClr val="tx1"/>
                          </a:solidFill>
                          <a:effectLst/>
                          <a:latin typeface="+mn-lt"/>
                        </a:rPr>
                        <a:t>UAMP</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rPr>
                        <a:t>USER ASSET MANAGEMENT PLAN</a:t>
                      </a:r>
                      <a:endParaRPr lang="en-ZA" sz="1100" dirty="0">
                        <a:solidFill>
                          <a:schemeClr val="tx1"/>
                        </a:solidFill>
                        <a:effectLst/>
                        <a:latin typeface="+mn-lt"/>
                        <a:ea typeface="Calibri"/>
                        <a:cs typeface="Times New Roman"/>
                      </a:endParaRPr>
                    </a:p>
                  </a:txBody>
                  <a:tcPr marL="68580" marR="68580" marT="0" marB="0"/>
                </a:tc>
                <a:extLst>
                  <a:ext uri="{0D108BD9-81ED-4DB2-BD59-A6C34878D82A}">
                    <a16:rowId xmlns:a16="http://schemas.microsoft.com/office/drawing/2014/main" xmlns="" val="10007"/>
                  </a:ext>
                </a:extLst>
              </a:tr>
              <a:tr h="518811">
                <a:tc>
                  <a:txBody>
                    <a:bodyPr/>
                    <a:lstStyle/>
                    <a:p>
                      <a:pPr>
                        <a:lnSpc>
                          <a:spcPct val="100000"/>
                        </a:lnSpc>
                        <a:spcAft>
                          <a:spcPts val="0"/>
                        </a:spcAft>
                      </a:pPr>
                      <a:r>
                        <a:rPr lang="en-ZA" sz="1100" b="1" dirty="0" smtClean="0">
                          <a:solidFill>
                            <a:schemeClr val="tx1"/>
                          </a:solidFill>
                          <a:effectLst/>
                          <a:latin typeface="+mn-lt"/>
                        </a:rPr>
                        <a:t>NAAIRS</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rPr>
                        <a:t>NATIONAL AUTOMATED ARCHIVAL INFORMATION RETRIEVAL SYSTEM</a:t>
                      </a:r>
                      <a:endParaRPr lang="en-ZA" sz="1100"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b="1" dirty="0" smtClean="0">
                          <a:solidFill>
                            <a:schemeClr val="tx1"/>
                          </a:solidFill>
                          <a:effectLst/>
                          <a:latin typeface="+mn-lt"/>
                        </a:rPr>
                        <a:t>UNESCO</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00000"/>
                        </a:lnSpc>
                        <a:spcAft>
                          <a:spcPts val="0"/>
                        </a:spcAft>
                      </a:pPr>
                      <a:r>
                        <a:rPr lang="en-ZA" sz="1100" dirty="0" smtClean="0">
                          <a:solidFill>
                            <a:schemeClr val="tx1"/>
                          </a:solidFill>
                          <a:effectLst/>
                          <a:latin typeface="+mn-lt"/>
                        </a:rPr>
                        <a:t>UNITED NATIONS EDUCATIONAL, SCIENTIFIC AND CULTURAL ORGANIZATION</a:t>
                      </a:r>
                      <a:endParaRPr lang="en-ZA" sz="1100" dirty="0">
                        <a:solidFill>
                          <a:schemeClr val="tx1"/>
                        </a:solidFill>
                        <a:effectLst/>
                        <a:latin typeface="+mn-lt"/>
                        <a:ea typeface="Calibri"/>
                        <a:cs typeface="Times New Roman"/>
                      </a:endParaRPr>
                    </a:p>
                  </a:txBody>
                  <a:tcPr marL="68580" marR="68580" marT="0" marB="0"/>
                </a:tc>
                <a:extLst>
                  <a:ext uri="{0D108BD9-81ED-4DB2-BD59-A6C34878D82A}">
                    <a16:rowId xmlns:a16="http://schemas.microsoft.com/office/drawing/2014/main" xmlns="" val="10008"/>
                  </a:ext>
                </a:extLst>
              </a:tr>
            </a:tbl>
          </a:graphicData>
        </a:graphic>
      </p:graphicFrame>
      <p:sp>
        <p:nvSpPr>
          <p:cNvPr id="4"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60</a:t>
            </a:r>
          </a:p>
        </p:txBody>
      </p:sp>
    </p:spTree>
    <p:extLst>
      <p:ext uri="{BB962C8B-B14F-4D97-AF65-F5344CB8AC3E}">
        <p14:creationId xmlns:p14="http://schemas.microsoft.com/office/powerpoint/2010/main" xmlns="" val="59375891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999" y="0"/>
            <a:ext cx="8229600" cy="710952"/>
          </a:xfrm>
          <a:solidFill>
            <a:srgbClr val="B77727"/>
          </a:solidFill>
        </p:spPr>
        <p:txBody>
          <a:bodyPr vert="horz" lIns="91440" tIns="45720" rIns="91440" bIns="45720" rtlCol="0" anchor="t" anchorCtr="0">
            <a:noAutofit/>
          </a:bodyPr>
          <a:lstStyle/>
          <a:p>
            <a:pPr algn="ctr"/>
            <a:r>
              <a:rPr lang="en-ZA" sz="4300" cap="all" dirty="0">
                <a:solidFill>
                  <a:schemeClr val="bg1"/>
                </a:solidFill>
                <a:latin typeface="+mj-lt"/>
              </a:rPr>
              <a:t>Vision </a:t>
            </a:r>
          </a:p>
        </p:txBody>
      </p:sp>
      <p:sp>
        <p:nvSpPr>
          <p:cNvPr id="3" name="Content Placeholder 2"/>
          <p:cNvSpPr>
            <a:spLocks noGrp="1"/>
          </p:cNvSpPr>
          <p:nvPr>
            <p:ph idx="1"/>
          </p:nvPr>
        </p:nvSpPr>
        <p:spPr>
          <a:xfrm>
            <a:off x="179512" y="1628800"/>
            <a:ext cx="8856984" cy="4320480"/>
          </a:xfrm>
        </p:spPr>
        <p:txBody>
          <a:bodyPr>
            <a:normAutofit/>
          </a:bodyPr>
          <a:lstStyle/>
          <a:p>
            <a:pPr marL="0" lvl="0" indent="0" algn="ctr">
              <a:buNone/>
            </a:pPr>
            <a:endParaRPr lang="en-ZA" sz="3600" dirty="0" smtClean="0">
              <a:solidFill>
                <a:prstClr val="black"/>
              </a:solidFill>
              <a:latin typeface="Calibri (Body)"/>
            </a:endParaRPr>
          </a:p>
          <a:p>
            <a:pPr marL="0" lvl="0" indent="0" algn="ctr">
              <a:buNone/>
            </a:pPr>
            <a:endParaRPr lang="en-ZA" sz="3600" dirty="0">
              <a:solidFill>
                <a:prstClr val="black"/>
              </a:solidFill>
              <a:latin typeface="Calibri (Body)"/>
            </a:endParaRPr>
          </a:p>
          <a:p>
            <a:pPr marL="0" lvl="0" indent="0" algn="ctr">
              <a:buNone/>
            </a:pPr>
            <a:r>
              <a:rPr lang="en-ZA" sz="3600" dirty="0" smtClean="0">
                <a:solidFill>
                  <a:prstClr val="black"/>
                </a:solidFill>
                <a:latin typeface="Calibri (Body)"/>
              </a:rPr>
              <a:t>A </a:t>
            </a:r>
            <a:r>
              <a:rPr lang="en-ZA" sz="3600" dirty="0">
                <a:solidFill>
                  <a:prstClr val="black"/>
                </a:solidFill>
                <a:latin typeface="Calibri (Body)"/>
              </a:rPr>
              <a:t>creative and inclusive nation.</a:t>
            </a:r>
            <a:endParaRPr lang="en-US" sz="3600" dirty="0">
              <a:solidFill>
                <a:prstClr val="black"/>
              </a:solidFill>
              <a:latin typeface="Calibri (Body)"/>
            </a:endParaRPr>
          </a:p>
          <a:p>
            <a:endParaRPr lang="en-ZA" sz="2400" dirty="0"/>
          </a:p>
        </p:txBody>
      </p:sp>
      <p:sp>
        <p:nvSpPr>
          <p:cNvPr id="4" name="Slide Number Placeholder 1"/>
          <p:cNvSpPr>
            <a:spLocks noGrp="1"/>
          </p:cNvSpPr>
          <p:nvPr>
            <p:ph type="sldNum" sz="quarter" idx="4"/>
          </p:nvPr>
        </p:nvSpPr>
        <p:spPr>
          <a:xfrm>
            <a:off x="8248328" y="6037649"/>
            <a:ext cx="609600" cy="365125"/>
          </a:xfrm>
        </p:spPr>
        <p:txBody>
          <a:bodyPr/>
          <a:lstStyle/>
          <a:p>
            <a:r>
              <a:rPr lang="en-ZA" sz="1400" b="1" dirty="0">
                <a:solidFill>
                  <a:schemeClr val="tx1"/>
                </a:solidFill>
              </a:rPr>
              <a:t>6</a:t>
            </a:r>
            <a:endParaRPr lang="en-ZA" sz="1400" b="1" dirty="0" smtClean="0">
              <a:solidFill>
                <a:schemeClr val="tx1"/>
              </a:solidFill>
            </a:endParaRPr>
          </a:p>
        </p:txBody>
      </p:sp>
    </p:spTree>
    <p:extLst>
      <p:ext uri="{BB962C8B-B14F-4D97-AF65-F5344CB8AC3E}">
        <p14:creationId xmlns:p14="http://schemas.microsoft.com/office/powerpoint/2010/main" xmlns="" val="184480881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856984" cy="710952"/>
          </a:xfrm>
          <a:solidFill>
            <a:srgbClr val="B77727"/>
          </a:solidFill>
        </p:spPr>
        <p:txBody>
          <a:bodyPr vert="horz" lIns="91440" tIns="45720" rIns="91440" bIns="45720" rtlCol="0" anchor="t" anchorCtr="0">
            <a:noAutofit/>
          </a:bodyPr>
          <a:lstStyle/>
          <a:p>
            <a:pPr algn="ctr"/>
            <a:r>
              <a:rPr lang="en-US" sz="4300" cap="all" dirty="0">
                <a:solidFill>
                  <a:schemeClr val="bg1"/>
                </a:solidFill>
                <a:latin typeface="+mj-lt"/>
              </a:rPr>
              <a:t>MISSION </a:t>
            </a:r>
            <a:endParaRPr lang="en-ZA" sz="4300" cap="all" dirty="0">
              <a:solidFill>
                <a:schemeClr val="bg1"/>
              </a:solidFill>
              <a:latin typeface="+mj-lt"/>
            </a:endParaRPr>
          </a:p>
        </p:txBody>
      </p:sp>
      <p:sp>
        <p:nvSpPr>
          <p:cNvPr id="3" name="Content Placeholder 2"/>
          <p:cNvSpPr>
            <a:spLocks noGrp="1"/>
          </p:cNvSpPr>
          <p:nvPr>
            <p:ph idx="1"/>
          </p:nvPr>
        </p:nvSpPr>
        <p:spPr>
          <a:xfrm>
            <a:off x="432619" y="1788442"/>
            <a:ext cx="8315845" cy="3872806"/>
          </a:xfrm>
        </p:spPr>
        <p:txBody>
          <a:bodyPr>
            <a:normAutofit/>
          </a:bodyPr>
          <a:lstStyle/>
          <a:p>
            <a:pPr marL="0" lvl="0" indent="0" algn="ctr">
              <a:buNone/>
            </a:pPr>
            <a:endParaRPr lang="en-ZA" sz="4800" dirty="0" smtClean="0">
              <a:solidFill>
                <a:prstClr val="black"/>
              </a:solidFill>
              <a:latin typeface="Calibri (Body)"/>
            </a:endParaRPr>
          </a:p>
          <a:p>
            <a:pPr marL="0" lvl="0" indent="0" algn="ctr">
              <a:buNone/>
            </a:pPr>
            <a:r>
              <a:rPr lang="en-ZA" sz="3600" dirty="0" smtClean="0">
                <a:solidFill>
                  <a:prstClr val="black"/>
                </a:solidFill>
                <a:latin typeface="Calibri (Body)"/>
              </a:rPr>
              <a:t>Develop</a:t>
            </a:r>
            <a:r>
              <a:rPr lang="en-ZA" sz="3600" dirty="0">
                <a:solidFill>
                  <a:prstClr val="black"/>
                </a:solidFill>
                <a:latin typeface="Calibri (Body)"/>
              </a:rPr>
              <a:t>, preserve, protect and promote arts, culture and </a:t>
            </a:r>
            <a:r>
              <a:rPr lang="en-ZA" sz="3600" dirty="0" smtClean="0">
                <a:solidFill>
                  <a:prstClr val="black"/>
                </a:solidFill>
                <a:latin typeface="Calibri (Body)"/>
              </a:rPr>
              <a:t>heritage.</a:t>
            </a:r>
            <a:endParaRPr lang="en-ZA" sz="3600" dirty="0">
              <a:solidFill>
                <a:prstClr val="black"/>
              </a:solidFill>
              <a:latin typeface="Calibri (Body)"/>
            </a:endParaRPr>
          </a:p>
          <a:p>
            <a:pPr algn="ctr"/>
            <a:endParaRPr lang="en-ZA" sz="4800" dirty="0">
              <a:solidFill>
                <a:prstClr val="black"/>
              </a:solidFill>
              <a:latin typeface="Calibri (Body)"/>
            </a:endParaRPr>
          </a:p>
        </p:txBody>
      </p:sp>
      <p:sp>
        <p:nvSpPr>
          <p:cNvPr id="4"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7</a:t>
            </a:r>
          </a:p>
        </p:txBody>
      </p:sp>
    </p:spTree>
    <p:extLst>
      <p:ext uri="{BB962C8B-B14F-4D97-AF65-F5344CB8AC3E}">
        <p14:creationId xmlns:p14="http://schemas.microsoft.com/office/powerpoint/2010/main" xmlns="" val="301240680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268" y="23540"/>
            <a:ext cx="8640960" cy="720080"/>
          </a:xfrm>
          <a:solidFill>
            <a:srgbClr val="B77727"/>
          </a:solidFill>
        </p:spPr>
        <p:txBody>
          <a:bodyPr vert="horz" lIns="91440" tIns="45720" rIns="91440" bIns="45720" rtlCol="0" anchor="t" anchorCtr="0">
            <a:normAutofit fontScale="90000"/>
          </a:bodyPr>
          <a:lstStyle/>
          <a:p>
            <a:pPr algn="ctr"/>
            <a:r>
              <a:rPr lang="en-ZA" sz="4800" dirty="0">
                <a:solidFill>
                  <a:schemeClr val="tx1"/>
                </a:solidFill>
                <a:latin typeface="+mj-lt"/>
              </a:rPr>
              <a:t> </a:t>
            </a:r>
            <a:r>
              <a:rPr lang="en-ZA" sz="4800" cap="all" dirty="0">
                <a:solidFill>
                  <a:schemeClr val="bg1"/>
                </a:solidFill>
                <a:latin typeface="+mj-lt"/>
              </a:rPr>
              <a:t>STRATEGIC</a:t>
            </a:r>
            <a:r>
              <a:rPr lang="en-ZA" sz="4800" dirty="0">
                <a:solidFill>
                  <a:schemeClr val="tx1"/>
                </a:solidFill>
                <a:latin typeface="+mj-lt"/>
              </a:rPr>
              <a:t> </a:t>
            </a:r>
            <a:r>
              <a:rPr lang="en-ZA" sz="4800" cap="all" dirty="0">
                <a:solidFill>
                  <a:schemeClr val="bg1"/>
                </a:solidFill>
                <a:latin typeface="+mj-lt"/>
              </a:rPr>
              <a:t>GOALS</a:t>
            </a:r>
            <a:r>
              <a:rPr lang="en-ZA" sz="4800" dirty="0">
                <a:solidFill>
                  <a:schemeClr val="tx1"/>
                </a:solidFill>
                <a:latin typeface="+mj-lt"/>
              </a:rPr>
              <a:t> </a:t>
            </a:r>
          </a:p>
        </p:txBody>
      </p:sp>
      <p:sp>
        <p:nvSpPr>
          <p:cNvPr id="3" name="Content Placeholder 2"/>
          <p:cNvSpPr>
            <a:spLocks noGrp="1"/>
          </p:cNvSpPr>
          <p:nvPr>
            <p:ph idx="1"/>
          </p:nvPr>
        </p:nvSpPr>
        <p:spPr>
          <a:xfrm>
            <a:off x="490360" y="1700808"/>
            <a:ext cx="8163279" cy="3765987"/>
          </a:xfrm>
        </p:spPr>
        <p:txBody>
          <a:bodyPr/>
          <a:lstStyle/>
          <a:p>
            <a:pPr lvl="0" algn="just">
              <a:lnSpc>
                <a:spcPct val="150000"/>
              </a:lnSpc>
              <a:buFont typeface="Wingdings" panose="05000000000000000000" pitchFamily="2" charset="2"/>
              <a:buChar char="§"/>
            </a:pPr>
            <a:r>
              <a:rPr lang="en-ZA" sz="2800" dirty="0">
                <a:solidFill>
                  <a:prstClr val="black"/>
                </a:solidFill>
                <a:latin typeface="Calibri"/>
                <a:cs typeface="Arial" panose="020B0604020202020204" pitchFamily="34" charset="0"/>
              </a:rPr>
              <a:t>A transformed and productive ACH sector </a:t>
            </a:r>
          </a:p>
          <a:p>
            <a:pPr lvl="0" algn="just">
              <a:lnSpc>
                <a:spcPct val="150000"/>
              </a:lnSpc>
              <a:buFont typeface="Wingdings" panose="05000000000000000000" pitchFamily="2" charset="2"/>
              <a:buChar char="§"/>
            </a:pPr>
            <a:r>
              <a:rPr lang="en-ZA" sz="2800" dirty="0">
                <a:solidFill>
                  <a:prstClr val="black"/>
                </a:solidFill>
                <a:latin typeface="Calibri"/>
                <a:cs typeface="Arial" panose="020B0604020202020204" pitchFamily="34" charset="0"/>
              </a:rPr>
              <a:t>An integrated and inclusive society</a:t>
            </a:r>
          </a:p>
          <a:p>
            <a:pPr lvl="0" algn="just">
              <a:lnSpc>
                <a:spcPct val="150000"/>
              </a:lnSpc>
              <a:buFont typeface="Wingdings" panose="05000000000000000000" pitchFamily="2" charset="2"/>
              <a:buChar char="§"/>
            </a:pPr>
            <a:r>
              <a:rPr lang="en-ZA" sz="2800" dirty="0">
                <a:solidFill>
                  <a:prstClr val="black"/>
                </a:solidFill>
                <a:latin typeface="Calibri"/>
                <a:cs typeface="Arial" panose="020B0604020202020204" pitchFamily="34" charset="0"/>
              </a:rPr>
              <a:t>An efficient and effective ACH sector</a:t>
            </a:r>
          </a:p>
          <a:p>
            <a:pPr lvl="0" algn="just">
              <a:lnSpc>
                <a:spcPct val="150000"/>
              </a:lnSpc>
              <a:buFont typeface="Wingdings" panose="05000000000000000000" pitchFamily="2" charset="2"/>
              <a:buChar char="§"/>
            </a:pPr>
            <a:r>
              <a:rPr lang="en-US" sz="2800" dirty="0">
                <a:solidFill>
                  <a:prstClr val="black"/>
                </a:solidFill>
                <a:latin typeface="Calibri"/>
              </a:rPr>
              <a:t>A professional and capacitated ACH sector </a:t>
            </a:r>
            <a:endParaRPr lang="en-ZA" sz="2800" dirty="0">
              <a:solidFill>
                <a:prstClr val="black"/>
              </a:solidFill>
              <a:latin typeface="Calibri"/>
            </a:endParaRPr>
          </a:p>
          <a:p>
            <a:pPr algn="just">
              <a:lnSpc>
                <a:spcPct val="150000"/>
              </a:lnSpc>
            </a:pPr>
            <a:endParaRPr lang="en-ZA" dirty="0"/>
          </a:p>
        </p:txBody>
      </p:sp>
      <p:sp>
        <p:nvSpPr>
          <p:cNvPr id="4" name="Slide Number Placeholder 1"/>
          <p:cNvSpPr>
            <a:spLocks noGrp="1"/>
          </p:cNvSpPr>
          <p:nvPr>
            <p:ph type="sldNum" sz="quarter" idx="4"/>
          </p:nvPr>
        </p:nvSpPr>
        <p:spPr>
          <a:xfrm>
            <a:off x="8248328" y="6037649"/>
            <a:ext cx="609600" cy="365125"/>
          </a:xfrm>
        </p:spPr>
        <p:txBody>
          <a:bodyPr/>
          <a:lstStyle/>
          <a:p>
            <a:r>
              <a:rPr lang="en-ZA" sz="1400" b="1" dirty="0" smtClean="0">
                <a:solidFill>
                  <a:schemeClr val="tx1"/>
                </a:solidFill>
              </a:rPr>
              <a:t>8</a:t>
            </a:r>
          </a:p>
        </p:txBody>
      </p:sp>
    </p:spTree>
    <p:extLst>
      <p:ext uri="{BB962C8B-B14F-4D97-AF65-F5344CB8AC3E}">
        <p14:creationId xmlns:p14="http://schemas.microsoft.com/office/powerpoint/2010/main" xmlns="" val="87716777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23050</TotalTime>
  <Words>6037</Words>
  <Application>Microsoft Office PowerPoint</Application>
  <PresentationFormat>On-screen Show (4:3)</PresentationFormat>
  <Paragraphs>1367</Paragraphs>
  <Slides>61</Slides>
  <Notes>19</Notes>
  <HiddenSlides>0</HiddenSlides>
  <MMClips>0</MMClips>
  <ScaleCrop>false</ScaleCrop>
  <HeadingPairs>
    <vt:vector size="4" baseType="variant">
      <vt:variant>
        <vt:lpstr>Theme</vt:lpstr>
      </vt:variant>
      <vt:variant>
        <vt:i4>2</vt:i4>
      </vt:variant>
      <vt:variant>
        <vt:lpstr>Slide Titles</vt:lpstr>
      </vt:variant>
      <vt:variant>
        <vt:i4>61</vt:i4>
      </vt:variant>
    </vt:vector>
  </HeadingPairs>
  <TitlesOfParts>
    <vt:vector size="63" baseType="lpstr">
      <vt:lpstr>Office Theme</vt:lpstr>
      <vt:lpstr>2_Office Theme</vt:lpstr>
      <vt:lpstr>ANNUAL PERFORMANCE REPORT 2019/20 </vt:lpstr>
      <vt:lpstr>PRESENTATION OUTLINE </vt:lpstr>
      <vt:lpstr>BACKGROUND</vt:lpstr>
      <vt:lpstr>BACKGROUND</vt:lpstr>
      <vt:lpstr>DAC AT GLANCE</vt:lpstr>
      <vt:lpstr>STRATEGIC OVERVIEW</vt:lpstr>
      <vt:lpstr>Vision </vt:lpstr>
      <vt:lpstr>MISSION </vt:lpstr>
      <vt:lpstr> STRATEGIC GOALS </vt:lpstr>
      <vt:lpstr>Performance overview</vt:lpstr>
      <vt:lpstr>Slide 11</vt:lpstr>
      <vt:lpstr>Slide 12</vt:lpstr>
      <vt:lpstr>PERFORMANCE OVERVIEW</vt:lpstr>
      <vt:lpstr>Areas where targets were ACHIEVED in the  2019-20 financial year</vt:lpstr>
      <vt:lpstr>ADMINISTRATION</vt:lpstr>
      <vt:lpstr>ADMINISTRATION</vt:lpstr>
      <vt:lpstr>INSTITUTIONAL GOVERNANCE</vt:lpstr>
      <vt:lpstr>INSTITUTIONAL GOVERNANCE</vt:lpstr>
      <vt:lpstr>ARTS AND CULTURE PROMOTION AND DEVELOPMENT</vt:lpstr>
      <vt:lpstr>ARTS AND CULTURE PROMOTION AND DEVELOPMENT</vt:lpstr>
      <vt:lpstr>ARTS AND CULTURE PROMOTION AND DEVELOPMENT</vt:lpstr>
      <vt:lpstr>ARTS AND CULTURE PROMOTION AND DEVELOPMENT</vt:lpstr>
      <vt:lpstr>HERITAGE PRESERVATION AND PROMOTION </vt:lpstr>
      <vt:lpstr>HERITAGE PRESERVATION AND PROMOTION </vt:lpstr>
      <vt:lpstr>HERITAGE PRESERVATION AND PROMOTION </vt:lpstr>
      <vt:lpstr> TARGETS NOT ACHIEVED in the  2019-20 financial year</vt:lpstr>
      <vt:lpstr>OVERVIEW OF areas WHERE THE DEPARTMENT underperformed</vt:lpstr>
      <vt:lpstr>INSTITUTIONAL GOVERNANCE</vt:lpstr>
      <vt:lpstr>INSTITUTIONAL GOVERNANCE</vt:lpstr>
      <vt:lpstr>ARTS AND CULTURE PROMOTION DEVELOPMENT</vt:lpstr>
      <vt:lpstr>ARTS AND CULTURE PROMOTION DEVELOPMENT</vt:lpstr>
      <vt:lpstr>ARTS AND CULTURE PROMOTION DEVELOPMENT</vt:lpstr>
      <vt:lpstr>HERITAGE PRESERVATION AND PROMOTION </vt:lpstr>
      <vt:lpstr>  REPORT BY THE AUDITOR-GENERAL</vt:lpstr>
      <vt:lpstr>2019/20 Audit Outcomes </vt:lpstr>
      <vt:lpstr>2019/20 Audit Outcomes (Cont…)</vt:lpstr>
      <vt:lpstr>2019/20 Audit Outcomes </vt:lpstr>
      <vt:lpstr> BUDGET VS EXPENDITURE   </vt:lpstr>
      <vt:lpstr> </vt:lpstr>
      <vt:lpstr>  </vt:lpstr>
      <vt:lpstr>Slide 41</vt:lpstr>
      <vt:lpstr>Slide 42</vt:lpstr>
      <vt:lpstr>Slide 43</vt:lpstr>
      <vt:lpstr>Expenditure Variance Per Economic Classification Provinces and Municipalities (Library Community Conditional Grant)   </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THANK YOU</vt:lpstr>
      <vt:lpstr>ABBREVIATIONS/ACRONYMS</vt:lpstr>
      <vt:lpstr>ABBREVIATIONS/ACRONYMS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USER</cp:lastModifiedBy>
  <cp:revision>949</cp:revision>
  <cp:lastPrinted>2020-11-03T09:11:01Z</cp:lastPrinted>
  <dcterms:created xsi:type="dcterms:W3CDTF">2013-11-12T11:39:42Z</dcterms:created>
  <dcterms:modified xsi:type="dcterms:W3CDTF">2021-01-28T10:26:21Z</dcterms:modified>
</cp:coreProperties>
</file>