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 id="2147483685" r:id="rId2"/>
    <p:sldMasterId id="2147483697" r:id="rId3"/>
  </p:sldMasterIdLst>
  <p:notesMasterIdLst>
    <p:notesMasterId r:id="rId27"/>
  </p:notesMasterIdLst>
  <p:handoutMasterIdLst>
    <p:handoutMasterId r:id="rId28"/>
  </p:handoutMasterIdLst>
  <p:sldIdLst>
    <p:sldId id="256" r:id="rId4"/>
    <p:sldId id="461" r:id="rId5"/>
    <p:sldId id="481" r:id="rId6"/>
    <p:sldId id="489" r:id="rId7"/>
    <p:sldId id="492" r:id="rId8"/>
    <p:sldId id="491" r:id="rId9"/>
    <p:sldId id="477" r:id="rId10"/>
    <p:sldId id="483" r:id="rId11"/>
    <p:sldId id="478" r:id="rId12"/>
    <p:sldId id="463" r:id="rId13"/>
    <p:sldId id="471" r:id="rId14"/>
    <p:sldId id="475" r:id="rId15"/>
    <p:sldId id="466" r:id="rId16"/>
    <p:sldId id="485" r:id="rId17"/>
    <p:sldId id="476" r:id="rId18"/>
    <p:sldId id="493" r:id="rId19"/>
    <p:sldId id="474" r:id="rId20"/>
    <p:sldId id="482" r:id="rId21"/>
    <p:sldId id="468" r:id="rId22"/>
    <p:sldId id="469" r:id="rId23"/>
    <p:sldId id="479" r:id="rId24"/>
    <p:sldId id="484" r:id="rId25"/>
    <p:sldId id="462" r:id="rId2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c Dhlomo" initials="ID" lastIdx="1" clrIdx="0">
    <p:extLst>
      <p:ext uri="{19B8F6BF-5375-455C-9EA6-DF929625EA0E}">
        <p15:presenceInfo xmlns:p15="http://schemas.microsoft.com/office/powerpoint/2012/main" xmlns="" userId="S-1-5-21-1204054820-1125754781-535949388-26359" providerId="AD"/>
      </p:ext>
    </p:extLst>
  </p:cmAuthor>
  <p:cmAuthor id="2" name="Carin Koster" initials="CK" lastIdx="1" clrIdx="1">
    <p:extLst>
      <p:ext uri="{19B8F6BF-5375-455C-9EA6-DF929625EA0E}">
        <p15:presenceInfo xmlns:p15="http://schemas.microsoft.com/office/powerpoint/2012/main" xmlns="" userId="S-1-5-21-1204054820-1125754781-535949388-10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FDB810"/>
    <a:srgbClr val="008000"/>
    <a:srgbClr val="C0D89B"/>
    <a:srgbClr val="CDCDCD"/>
    <a:srgbClr val="FFCC66"/>
    <a:srgbClr val="FFCC99"/>
    <a:srgbClr val="FFDE9B"/>
    <a:srgbClr val="B1A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23" autoAdjust="0"/>
    <p:restoredTop sz="84906" autoAdjust="0"/>
  </p:normalViewPr>
  <p:slideViewPr>
    <p:cSldViewPr>
      <p:cViewPr varScale="1">
        <p:scale>
          <a:sx n="61" d="100"/>
          <a:sy n="61" d="100"/>
        </p:scale>
        <p:origin x="-139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217" cy="499113"/>
          </a:xfrm>
          <a:prstGeom prst="rect">
            <a:avLst/>
          </a:prstGeom>
        </p:spPr>
        <p:txBody>
          <a:bodyPr vert="horz" lIns="91568" tIns="45784" rIns="91568" bIns="45784" rtlCol="0"/>
          <a:lstStyle>
            <a:lvl1pPr algn="l">
              <a:defRPr sz="1200"/>
            </a:lvl1pPr>
          </a:lstStyle>
          <a:p>
            <a:endParaRPr lang="en-ZA" dirty="0"/>
          </a:p>
        </p:txBody>
      </p:sp>
      <p:sp>
        <p:nvSpPr>
          <p:cNvPr id="3" name="Date Placeholder 2"/>
          <p:cNvSpPr>
            <a:spLocks noGrp="1"/>
          </p:cNvSpPr>
          <p:nvPr>
            <p:ph type="dt" sz="quarter" idx="1"/>
          </p:nvPr>
        </p:nvSpPr>
        <p:spPr>
          <a:xfrm>
            <a:off x="3855982" y="1"/>
            <a:ext cx="2951217" cy="499113"/>
          </a:xfrm>
          <a:prstGeom prst="rect">
            <a:avLst/>
          </a:prstGeom>
        </p:spPr>
        <p:txBody>
          <a:bodyPr vert="horz" lIns="91568" tIns="45784" rIns="91568" bIns="45784" rtlCol="0"/>
          <a:lstStyle>
            <a:lvl1pPr algn="r">
              <a:defRPr sz="1200"/>
            </a:lvl1pPr>
          </a:lstStyle>
          <a:p>
            <a:fld id="{80FF951C-455A-41AA-BA4E-3D1A495938A3}" type="datetimeFigureOut">
              <a:rPr lang="en-ZA" smtClean="0"/>
              <a:pPr/>
              <a:t>2021/01/22</a:t>
            </a:fld>
            <a:endParaRPr lang="en-ZA" dirty="0"/>
          </a:p>
        </p:txBody>
      </p:sp>
      <p:sp>
        <p:nvSpPr>
          <p:cNvPr id="4" name="Footer Placeholder 3"/>
          <p:cNvSpPr>
            <a:spLocks noGrp="1"/>
          </p:cNvSpPr>
          <p:nvPr>
            <p:ph type="ftr" sz="quarter" idx="2"/>
          </p:nvPr>
        </p:nvSpPr>
        <p:spPr>
          <a:xfrm>
            <a:off x="0" y="9441814"/>
            <a:ext cx="2951217" cy="499113"/>
          </a:xfrm>
          <a:prstGeom prst="rect">
            <a:avLst/>
          </a:prstGeom>
        </p:spPr>
        <p:txBody>
          <a:bodyPr vert="horz" lIns="91568" tIns="45784" rIns="91568" bIns="45784"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5982" y="9441814"/>
            <a:ext cx="2951217" cy="499113"/>
          </a:xfrm>
          <a:prstGeom prst="rect">
            <a:avLst/>
          </a:prstGeom>
        </p:spPr>
        <p:txBody>
          <a:bodyPr vert="horz" lIns="91568" tIns="45784" rIns="91568" bIns="45784" rtlCol="0" anchor="b"/>
          <a:lstStyle>
            <a:lvl1pPr algn="r">
              <a:defRPr sz="1200"/>
            </a:lvl1pPr>
          </a:lstStyle>
          <a:p>
            <a:fld id="{29899C7F-055B-409D-86D7-E9DD85AF133A}" type="slidenum">
              <a:rPr lang="en-ZA" smtClean="0"/>
              <a:pPr/>
              <a:t>‹#›</a:t>
            </a:fld>
            <a:endParaRPr lang="en-ZA" dirty="0"/>
          </a:p>
        </p:txBody>
      </p:sp>
    </p:spTree>
    <p:extLst>
      <p:ext uri="{BB962C8B-B14F-4D97-AF65-F5344CB8AC3E}">
        <p14:creationId xmlns:p14="http://schemas.microsoft.com/office/powerpoint/2010/main" xmlns="" val="2776222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idx="1"/>
          </p:nvPr>
        </p:nvSpPr>
        <p:spPr>
          <a:xfrm>
            <a:off x="3855982" y="0"/>
            <a:ext cx="2951217" cy="497603"/>
          </a:xfrm>
          <a:prstGeom prst="rect">
            <a:avLst/>
          </a:prstGeom>
        </p:spPr>
        <p:txBody>
          <a:bodyPr vert="horz" lIns="91568" tIns="45784" rIns="91568" bIns="45784" rtlCol="0"/>
          <a:lstStyle>
            <a:lvl1pPr algn="r">
              <a:defRPr sz="1200"/>
            </a:lvl1pPr>
          </a:lstStyle>
          <a:p>
            <a:fld id="{7F192ACE-2D21-4B70-937C-B6E5FD56D36A}" type="datetimeFigureOut">
              <a:rPr lang="en-US" smtClean="0"/>
              <a:pPr/>
              <a:t>1/22/2021</a:t>
            </a:fld>
            <a:endParaRPr lang="en-US"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68" tIns="45784" rIns="91568" bIns="45784" rtlCol="0" anchor="ctr"/>
          <a:lstStyle/>
          <a:p>
            <a:endParaRPr lang="en-US" dirty="0"/>
          </a:p>
        </p:txBody>
      </p:sp>
      <p:sp>
        <p:nvSpPr>
          <p:cNvPr id="5" name="Notes Placeholder 4"/>
          <p:cNvSpPr>
            <a:spLocks noGrp="1"/>
          </p:cNvSpPr>
          <p:nvPr>
            <p:ph type="body" sz="quarter" idx="3"/>
          </p:nvPr>
        </p:nvSpPr>
        <p:spPr>
          <a:xfrm>
            <a:off x="680563" y="4721663"/>
            <a:ext cx="5447666" cy="4473654"/>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1733"/>
            <a:ext cx="2951217" cy="497602"/>
          </a:xfrm>
          <a:prstGeom prst="rect">
            <a:avLst/>
          </a:prstGeom>
        </p:spPr>
        <p:txBody>
          <a:bodyPr vert="horz" lIns="91568" tIns="45784" rIns="91568" bIns="457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982" y="9441733"/>
            <a:ext cx="2951217" cy="497602"/>
          </a:xfrm>
          <a:prstGeom prst="rect">
            <a:avLst/>
          </a:prstGeom>
        </p:spPr>
        <p:txBody>
          <a:bodyPr vert="horz" lIns="91568" tIns="45784" rIns="91568" bIns="45784" rtlCol="0" anchor="b"/>
          <a:lstStyle>
            <a:lvl1pPr algn="r">
              <a:defRPr sz="1200"/>
            </a:lvl1pPr>
          </a:lstStyle>
          <a:p>
            <a:fld id="{25E1B3CF-CA6E-4D24-9A39-11B9B37742FA}" type="slidenum">
              <a:rPr lang="en-US" smtClean="0"/>
              <a:pPr/>
              <a:t>‹#›</a:t>
            </a:fld>
            <a:endParaRPr lang="en-US" dirty="0"/>
          </a:p>
        </p:txBody>
      </p:sp>
    </p:spTree>
    <p:extLst>
      <p:ext uri="{BB962C8B-B14F-4D97-AF65-F5344CB8AC3E}">
        <p14:creationId xmlns:p14="http://schemas.microsoft.com/office/powerpoint/2010/main" xmlns="" val="422555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E1B3CF-CA6E-4D24-9A39-11B9B37742FA}" type="slidenum">
              <a:rPr lang="en-US" smtClean="0"/>
              <a:pPr/>
              <a:t>1</a:t>
            </a:fld>
            <a:endParaRPr lang="en-US" dirty="0"/>
          </a:p>
        </p:txBody>
      </p:sp>
    </p:spTree>
    <p:extLst>
      <p:ext uri="{BB962C8B-B14F-4D97-AF65-F5344CB8AC3E}">
        <p14:creationId xmlns:p14="http://schemas.microsoft.com/office/powerpoint/2010/main" xmlns="" val="39246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E1B3CF-CA6E-4D24-9A39-11B9B37742FA}" type="slidenum">
              <a:rPr lang="en-US" smtClean="0"/>
              <a:pPr/>
              <a:t>3</a:t>
            </a:fld>
            <a:endParaRPr lang="en-US" dirty="0"/>
          </a:p>
        </p:txBody>
      </p:sp>
    </p:spTree>
    <p:extLst>
      <p:ext uri="{BB962C8B-B14F-4D97-AF65-F5344CB8AC3E}">
        <p14:creationId xmlns:p14="http://schemas.microsoft.com/office/powerpoint/2010/main" xmlns="" val="249606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1B3CF-CA6E-4D24-9A39-11B9B37742FA}" type="slidenum">
              <a:rPr lang="en-US" smtClean="0"/>
              <a:pPr/>
              <a:t>8</a:t>
            </a:fld>
            <a:endParaRPr lang="en-US" dirty="0"/>
          </a:p>
        </p:txBody>
      </p:sp>
    </p:spTree>
    <p:extLst>
      <p:ext uri="{BB962C8B-B14F-4D97-AF65-F5344CB8AC3E}">
        <p14:creationId xmlns:p14="http://schemas.microsoft.com/office/powerpoint/2010/main" xmlns="" val="147570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8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710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1489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3698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2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6717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252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4289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8651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F08724-C1A8-4887-964B-376B776DD3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59188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4735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9855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086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174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9692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990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58053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1237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44225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98327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63287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86663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3783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885203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16241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63817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23505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545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817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1143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0145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F08724-C1A8-4887-964B-376B776DD3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9131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7151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16376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endParaRPr lang="en-US" dirty="0">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dirty="0">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dirty="0">
              <a:solidFill>
                <a:srgbClr val="000000"/>
              </a:solidFill>
              <a:ea typeface="ＭＳ Ｐゴシック" pitchFamily="48" charset="-128"/>
            </a:endParaRPr>
          </a:p>
        </p:txBody>
      </p:sp>
    </p:spTree>
    <p:extLst>
      <p:ext uri="{BB962C8B-B14F-4D97-AF65-F5344CB8AC3E}">
        <p14:creationId xmlns:p14="http://schemas.microsoft.com/office/powerpoint/2010/main" xmlns="" val="163324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100000"/>
        </a:lnSpc>
        <a:spcBef>
          <a:spcPts val="0"/>
        </a:spcBef>
        <a:spcAft>
          <a:spcPct val="0"/>
        </a:spcAft>
        <a:buChar char="•"/>
        <a:defRPr sz="2400">
          <a:solidFill>
            <a:schemeClr val="tx1"/>
          </a:solidFill>
          <a:latin typeface="+mn-lt"/>
          <a:ea typeface="+mn-ea"/>
          <a:cs typeface="+mn-cs"/>
        </a:defRPr>
      </a:lvl1pPr>
      <a:lvl2pPr marL="742950" indent="-285750" algn="l" rtl="0" eaLnBrk="0" fontAlgn="base" hangingPunct="0">
        <a:lnSpc>
          <a:spcPct val="100000"/>
        </a:lnSpc>
        <a:spcBef>
          <a:spcPts val="0"/>
        </a:spcBef>
        <a:spcAft>
          <a:spcPct val="0"/>
        </a:spcAft>
        <a:buChar char="–"/>
        <a:defRPr sz="2400">
          <a:solidFill>
            <a:schemeClr val="tx1"/>
          </a:solidFill>
          <a:latin typeface="+mn-lt"/>
        </a:defRPr>
      </a:lvl2pPr>
      <a:lvl3pPr marL="1143000" indent="-228600" algn="l" rtl="0" eaLnBrk="0" fontAlgn="base" hangingPunct="0">
        <a:lnSpc>
          <a:spcPct val="100000"/>
        </a:lnSpc>
        <a:spcBef>
          <a:spcPts val="0"/>
        </a:spcBef>
        <a:spcAft>
          <a:spcPct val="0"/>
        </a:spcAft>
        <a:buChar char="•"/>
        <a:defRPr sz="2400">
          <a:solidFill>
            <a:schemeClr val="tx1"/>
          </a:solidFill>
          <a:latin typeface="+mn-lt"/>
        </a:defRPr>
      </a:lvl3pPr>
      <a:lvl4pPr marL="1600200" indent="-228600" algn="l" rtl="0" eaLnBrk="0" fontAlgn="base" hangingPunct="0">
        <a:lnSpc>
          <a:spcPct val="100000"/>
        </a:lnSpc>
        <a:spcBef>
          <a:spcPts val="0"/>
        </a:spcBef>
        <a:spcAft>
          <a:spcPct val="0"/>
        </a:spcAft>
        <a:buChar char="–"/>
        <a:defRPr sz="2400">
          <a:solidFill>
            <a:schemeClr val="tx1"/>
          </a:solidFill>
          <a:latin typeface="+mn-lt"/>
        </a:defRPr>
      </a:lvl4pPr>
      <a:lvl5pPr marL="2057400" indent="-228600" algn="l" rtl="0" eaLnBrk="0" fontAlgn="base" hangingPunct="0">
        <a:lnSpc>
          <a:spcPct val="100000"/>
        </a:lnSpc>
        <a:spcBef>
          <a:spcPts val="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endParaRPr lang="en-US" dirty="0">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dirty="0">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dirty="0">
              <a:solidFill>
                <a:srgbClr val="000000"/>
              </a:solidFill>
              <a:ea typeface="ＭＳ Ｐゴシック" pitchFamily="48" charset="-128"/>
            </a:endParaRPr>
          </a:p>
        </p:txBody>
      </p:sp>
      <p:pic>
        <p:nvPicPr>
          <p:cNvPr id="1031" name="Picture 7" descr="presentation top"/>
          <p:cNvPicPr>
            <a:picLocks noChangeAspect="1" noChangeArrowheads="1"/>
          </p:cNvPicPr>
          <p:nvPr userDrawn="1"/>
        </p:nvPicPr>
        <p:blipFill>
          <a:blip r:embed="rId14" cstate="print"/>
          <a:srcRect/>
          <a:stretch>
            <a:fillRect/>
          </a:stretch>
        </p:blipFill>
        <p:spPr bwMode="auto">
          <a:xfrm>
            <a:off x="0" y="-26988"/>
            <a:ext cx="9144000" cy="2073276"/>
          </a:xfrm>
          <a:prstGeom prst="rect">
            <a:avLst/>
          </a:prstGeom>
          <a:noFill/>
          <a:ln w="9525">
            <a:noFill/>
            <a:miter lim="800000"/>
            <a:headEnd/>
            <a:tailEnd/>
          </a:ln>
        </p:spPr>
      </p:pic>
    </p:spTree>
    <p:extLst>
      <p:ext uri="{BB962C8B-B14F-4D97-AF65-F5344CB8AC3E}">
        <p14:creationId xmlns:p14="http://schemas.microsoft.com/office/powerpoint/2010/main" xmlns="" val="11290529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13534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572000" y="5510464"/>
            <a:ext cx="152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p:cNvSpPr>
            <a:spLocks noGrp="1"/>
          </p:cNvSpPr>
          <p:nvPr>
            <p:ph type="ctrTitle"/>
          </p:nvPr>
        </p:nvSpPr>
        <p:spPr>
          <a:xfrm>
            <a:off x="342900" y="2442243"/>
            <a:ext cx="8458200" cy="1470025"/>
          </a:xfrm>
        </p:spPr>
        <p:txBody>
          <a:bodyPr>
            <a:noAutofit/>
          </a:bodyPr>
          <a:lstStyle/>
          <a:p>
            <a:r>
              <a:rPr lang="en-ZA" sz="2400" dirty="0" smtClean="0"/>
              <a:t>Presentation to the Standing Committee on Social Development on lapsing of temporary disability grants, re-applications, overcrowding at SASSA offices and interventions taken to address these</a:t>
            </a:r>
            <a:endParaRPr lang="en-ZA" sz="2400" dirty="0"/>
          </a:p>
        </p:txBody>
      </p:sp>
      <p:sp>
        <p:nvSpPr>
          <p:cNvPr id="2" name="Subtitle 1"/>
          <p:cNvSpPr>
            <a:spLocks noGrp="1"/>
          </p:cNvSpPr>
          <p:nvPr>
            <p:ph type="subTitle" idx="1"/>
          </p:nvPr>
        </p:nvSpPr>
        <p:spPr>
          <a:xfrm>
            <a:off x="685800" y="4114800"/>
            <a:ext cx="7772400" cy="838200"/>
          </a:xfrm>
        </p:spPr>
        <p:txBody>
          <a:bodyPr>
            <a:normAutofit/>
          </a:bodyPr>
          <a:lstStyle/>
          <a:p>
            <a:r>
              <a:rPr lang="en-ZA" sz="4000" dirty="0" smtClean="0"/>
              <a:t>21 January 2021</a:t>
            </a:r>
            <a:endParaRPr lang="en-ZA" sz="4000" dirty="0"/>
          </a:p>
        </p:txBody>
      </p:sp>
    </p:spTree>
    <p:extLst>
      <p:ext uri="{BB962C8B-B14F-4D97-AF65-F5344CB8AC3E}">
        <p14:creationId xmlns:p14="http://schemas.microsoft.com/office/powerpoint/2010/main" xmlns="" val="25527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656"/>
            <a:ext cx="8229600" cy="957943"/>
          </a:xfrm>
        </p:spPr>
        <p:txBody>
          <a:bodyPr>
            <a:normAutofit/>
          </a:bodyPr>
          <a:lstStyle/>
          <a:p>
            <a:pPr algn="r"/>
            <a:r>
              <a:rPr lang="en-ZA" dirty="0" smtClean="0"/>
              <a:t>5. Summary of extensions</a:t>
            </a:r>
            <a:endParaRPr lang="en-GB" dirty="0"/>
          </a:p>
        </p:txBody>
      </p:sp>
      <p:sp>
        <p:nvSpPr>
          <p:cNvPr id="3" name="Content Placeholder 2"/>
          <p:cNvSpPr>
            <a:spLocks noGrp="1"/>
          </p:cNvSpPr>
          <p:nvPr>
            <p:ph idx="1"/>
          </p:nvPr>
        </p:nvSpPr>
        <p:spPr>
          <a:xfrm>
            <a:off x="152400" y="990599"/>
            <a:ext cx="8839200" cy="4525963"/>
          </a:xfrm>
        </p:spPr>
        <p:txBody>
          <a:bodyPr/>
          <a:lstStyle/>
          <a:p>
            <a:pPr marL="0" indent="0" algn="just">
              <a:buNone/>
            </a:pPr>
            <a:r>
              <a:rPr lang="en-ZA" sz="2000" dirty="0" smtClean="0"/>
              <a:t>The table below indicates the numbers of TDG’s which were extended beyond the period for which they were approved for the period from February to December 2020, under the Disaster Management Act.  The cost of these extensions is approx. R1,8 </a:t>
            </a:r>
            <a:r>
              <a:rPr lang="en-ZA" sz="2000" dirty="0" err="1" smtClean="0"/>
              <a:t>bn</a:t>
            </a:r>
            <a:r>
              <a:rPr lang="en-ZA" sz="2000" dirty="0" smtClean="0"/>
              <a:t> which came from the existing allocation:</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1713174061"/>
              </p:ext>
            </p:extLst>
          </p:nvPr>
        </p:nvGraphicFramePr>
        <p:xfrm>
          <a:off x="152401" y="2362204"/>
          <a:ext cx="8762999" cy="4364130"/>
        </p:xfrm>
        <a:graphic>
          <a:graphicData uri="http://schemas.openxmlformats.org/drawingml/2006/table">
            <a:tbl>
              <a:tblPr>
                <a:tableStyleId>{5C22544A-7EE6-4342-B048-85BDC9FD1C3A}</a:tableStyleId>
              </a:tblPr>
              <a:tblGrid>
                <a:gridCol w="930948"/>
                <a:gridCol w="623830"/>
                <a:gridCol w="655021"/>
                <a:gridCol w="685800"/>
                <a:gridCol w="685800"/>
                <a:gridCol w="685800"/>
                <a:gridCol w="685800"/>
                <a:gridCol w="685800"/>
                <a:gridCol w="609600"/>
                <a:gridCol w="609600"/>
                <a:gridCol w="609600"/>
                <a:gridCol w="536625"/>
                <a:gridCol w="758775"/>
              </a:tblGrid>
              <a:tr h="228596">
                <a:tc>
                  <a:txBody>
                    <a:bodyPr/>
                    <a:lstStyle/>
                    <a:p>
                      <a:pPr algn="ctr" fontAlgn="b"/>
                      <a:r>
                        <a:rPr lang="en-GB" sz="1400" b="1" u="none" strike="noStrike" dirty="0">
                          <a:effectLst/>
                          <a:latin typeface="Arial Narrow" panose="020B0606020202030204" pitchFamily="34" charset="0"/>
                        </a:rPr>
                        <a:t>Province</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Feb</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Mar</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April</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May</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June</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July</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Aug</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Sep</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Oct</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Nov</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Dec</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Narrow" panose="020B0606020202030204" pitchFamily="34" charset="0"/>
                        </a:rPr>
                        <a:t>Total</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13">
                <a:tc>
                  <a:txBody>
                    <a:bodyPr/>
                    <a:lstStyle/>
                    <a:p>
                      <a:pPr algn="l" fontAlgn="b"/>
                      <a:r>
                        <a:rPr lang="en-GB" sz="1400" u="none" strike="noStrike" dirty="0">
                          <a:effectLst/>
                          <a:latin typeface="Arial Narrow" panose="020B0606020202030204" pitchFamily="34" charset="0"/>
                        </a:rPr>
                        <a:t>Eastern Cape</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1 111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1 258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1 235</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785</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873</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1 493</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1 407</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1 378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992</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424</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190</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11 146</a:t>
                      </a:r>
                      <a:endParaRPr lang="en-GB" sz="12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13">
                <a:tc>
                  <a:txBody>
                    <a:bodyPr/>
                    <a:lstStyle/>
                    <a:p>
                      <a:pPr algn="l" fontAlgn="b"/>
                      <a:r>
                        <a:rPr lang="en-GB" sz="1400" u="none" strike="noStrike" dirty="0">
                          <a:effectLst/>
                          <a:latin typeface="Arial Narrow" panose="020B0606020202030204" pitchFamily="34" charset="0"/>
                        </a:rPr>
                        <a:t>Free State</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1 159</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1 464</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1 694</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1 398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1 458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1 798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1 567</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1 236</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1 177</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688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723</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14 362</a:t>
                      </a:r>
                      <a:endParaRPr lang="en-GB" sz="12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13">
                <a:tc>
                  <a:txBody>
                    <a:bodyPr/>
                    <a:lstStyle/>
                    <a:p>
                      <a:pPr algn="l" fontAlgn="b"/>
                      <a:r>
                        <a:rPr lang="en-GB" sz="1400" u="none" strike="noStrike" dirty="0">
                          <a:effectLst/>
                          <a:latin typeface="Arial Narrow" panose="020B0606020202030204" pitchFamily="34" charset="0"/>
                        </a:rPr>
                        <a:t>Gauteng</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1 565</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3 682</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4 199</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3 403</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4 137</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3 971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3 439</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2 743</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3 066</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1 430</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1 759</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33 394</a:t>
                      </a:r>
                      <a:endParaRPr lang="en-GB" sz="12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5613">
                <a:tc>
                  <a:txBody>
                    <a:bodyPr/>
                    <a:lstStyle/>
                    <a:p>
                      <a:pPr algn="l" fontAlgn="b"/>
                      <a:r>
                        <a:rPr lang="en-GB" sz="1400" u="none" strike="noStrike" dirty="0">
                          <a:effectLst/>
                          <a:latin typeface="Arial Narrow" panose="020B0606020202030204" pitchFamily="34" charset="0"/>
                        </a:rPr>
                        <a:t>KwaZulu-Natal</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2 586</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4 130</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4 498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4 001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5 060</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4 976</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4 464</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3 691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3 115</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1 922</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2 441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40 884</a:t>
                      </a:r>
                      <a:endParaRPr lang="en-GB" sz="12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5613">
                <a:tc>
                  <a:txBody>
                    <a:bodyPr/>
                    <a:lstStyle/>
                    <a:p>
                      <a:pPr algn="l" fontAlgn="b"/>
                      <a:r>
                        <a:rPr lang="en-GB" sz="1400" u="none" strike="noStrike" dirty="0">
                          <a:effectLst/>
                          <a:latin typeface="Arial Narrow" panose="020B0606020202030204" pitchFamily="34" charset="0"/>
                        </a:rPr>
                        <a:t>Limpopo</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1 378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2 151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2 430</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2 082</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2 539</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2 314</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2 062</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2 161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1 792</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872</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1 552</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21 333</a:t>
                      </a:r>
                      <a:endParaRPr lang="en-GB" sz="12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13">
                <a:tc>
                  <a:txBody>
                    <a:bodyPr/>
                    <a:lstStyle/>
                    <a:p>
                      <a:pPr algn="l" fontAlgn="b"/>
                      <a:r>
                        <a:rPr lang="en-GB" sz="1400" u="none" strike="noStrike" dirty="0">
                          <a:effectLst/>
                          <a:latin typeface="Arial Narrow" panose="020B0606020202030204" pitchFamily="34" charset="0"/>
                        </a:rPr>
                        <a:t>Mpumalanga</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1 152</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1 693</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1 831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1 396</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1 520</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1 533</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1 386</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1 271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1 213</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659</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735</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14 389</a:t>
                      </a:r>
                      <a:endParaRPr lang="en-GB" sz="12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13">
                <a:tc>
                  <a:txBody>
                    <a:bodyPr/>
                    <a:lstStyle/>
                    <a:p>
                      <a:pPr algn="l" fontAlgn="b"/>
                      <a:r>
                        <a:rPr lang="en-GB" sz="1400" u="none" strike="noStrike" dirty="0">
                          <a:effectLst/>
                          <a:latin typeface="Arial Narrow" panose="020B0606020202030204" pitchFamily="34" charset="0"/>
                        </a:rPr>
                        <a:t>North West</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826</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1 587</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1 591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1 218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1 175</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1 436</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1 547</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1 016</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902</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588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595</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12 481</a:t>
                      </a:r>
                      <a:endParaRPr lang="en-GB" sz="12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13">
                <a:tc>
                  <a:txBody>
                    <a:bodyPr/>
                    <a:lstStyle/>
                    <a:p>
                      <a:pPr algn="l" fontAlgn="b"/>
                      <a:r>
                        <a:rPr lang="en-GB" sz="1400" u="none" strike="noStrike" dirty="0">
                          <a:effectLst/>
                          <a:latin typeface="Arial Narrow" panose="020B0606020202030204" pitchFamily="34" charset="0"/>
                        </a:rPr>
                        <a:t>Northern Cape</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1 888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1 435</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1 841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1 363</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1 586</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1 151</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1 515</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924</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918</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803</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737</a:t>
                      </a:r>
                      <a:endParaRPr lang="en-GB" sz="12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u="none" strike="noStrike" dirty="0">
                          <a:effectLst/>
                          <a:latin typeface="Arial Narrow" panose="020B0606020202030204" pitchFamily="34" charset="0"/>
                        </a:rPr>
                        <a:t>14 161</a:t>
                      </a:r>
                      <a:endParaRPr lang="en-GB" sz="12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13">
                <a:tc>
                  <a:txBody>
                    <a:bodyPr/>
                    <a:lstStyle/>
                    <a:p>
                      <a:pPr algn="l" fontAlgn="b"/>
                      <a:r>
                        <a:rPr lang="en-GB" sz="1400" b="1" u="none" strike="noStrike" dirty="0">
                          <a:solidFill>
                            <a:srgbClr val="FF0000"/>
                          </a:solidFill>
                          <a:effectLst/>
                          <a:latin typeface="Arial Narrow" panose="020B0606020202030204" pitchFamily="34" charset="0"/>
                        </a:rPr>
                        <a:t>Western Cape</a:t>
                      </a:r>
                      <a:endParaRPr lang="en-GB" sz="14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3 573</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6 476</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6 847</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5 791</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5 390</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6 262</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5 082</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3 869</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4 125</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3 143</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1 765</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FF0000"/>
                          </a:solidFill>
                          <a:effectLst/>
                          <a:latin typeface="Arial Narrow" panose="020B0606020202030204" pitchFamily="34" charset="0"/>
                        </a:rPr>
                        <a:t>52 323</a:t>
                      </a:r>
                      <a:endParaRPr lang="en-GB" sz="1200" b="1" i="0" u="none" strike="noStrike" dirty="0">
                        <a:solidFill>
                          <a:srgbClr val="FF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5613">
                <a:tc>
                  <a:txBody>
                    <a:bodyPr/>
                    <a:lstStyle/>
                    <a:p>
                      <a:pPr algn="l" fontAlgn="b"/>
                      <a:r>
                        <a:rPr lang="en-GB" sz="1800" b="1" u="none" strike="noStrike" dirty="0">
                          <a:effectLst/>
                          <a:latin typeface="Arial Narrow" panose="020B0606020202030204" pitchFamily="34" charset="0"/>
                        </a:rPr>
                        <a:t>Total</a:t>
                      </a:r>
                      <a:endParaRPr lang="en-GB" sz="18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15 238</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23 876</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26 166</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21 437</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23 738</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24 934</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22 469</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18 289</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17 300</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10 529</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Narrow" panose="020B0606020202030204" pitchFamily="34" charset="0"/>
                        </a:rPr>
                        <a:t>10 497</a:t>
                      </a:r>
                      <a:endParaRPr lang="en-GB" sz="16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latin typeface="Arial Narrow" panose="020B0606020202030204" pitchFamily="34" charset="0"/>
                        </a:rPr>
                        <a:t>214 473</a:t>
                      </a:r>
                      <a:endParaRPr lang="en-GB" sz="18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113467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838200"/>
          </a:xfrm>
        </p:spPr>
        <p:txBody>
          <a:bodyPr>
            <a:normAutofit fontScale="90000"/>
          </a:bodyPr>
          <a:lstStyle/>
          <a:p>
            <a:pPr algn="r"/>
            <a:r>
              <a:rPr lang="en-ZA" dirty="0" smtClean="0"/>
              <a:t>6. Management Plan </a:t>
            </a:r>
            <a:r>
              <a:rPr lang="en-ZA" dirty="0" smtClean="0">
                <a:solidFill>
                  <a:srgbClr val="00B0F0"/>
                </a:solidFill>
              </a:rPr>
              <a:t>TDG re-applications</a:t>
            </a:r>
            <a:endParaRPr lang="en-GB" dirty="0">
              <a:solidFill>
                <a:srgbClr val="00B0F0"/>
              </a:solidFill>
            </a:endParaRPr>
          </a:p>
        </p:txBody>
      </p:sp>
      <p:sp>
        <p:nvSpPr>
          <p:cNvPr id="3" name="Content Placeholder 2"/>
          <p:cNvSpPr>
            <a:spLocks noGrp="1"/>
          </p:cNvSpPr>
          <p:nvPr>
            <p:ph idx="1"/>
          </p:nvPr>
        </p:nvSpPr>
        <p:spPr>
          <a:xfrm>
            <a:off x="152400" y="1143000"/>
            <a:ext cx="8839200" cy="5029200"/>
          </a:xfrm>
        </p:spPr>
        <p:txBody>
          <a:bodyPr>
            <a:normAutofit fontScale="92500" lnSpcReduction="20000"/>
          </a:bodyPr>
          <a:lstStyle/>
          <a:p>
            <a:pPr marL="514350" indent="-514350">
              <a:buAutoNum type="romanLcParenBoth"/>
            </a:pPr>
            <a:r>
              <a:rPr lang="en-ZA" b="1" dirty="0" smtClean="0"/>
              <a:t>Communication and Messaging Programme</a:t>
            </a:r>
          </a:p>
          <a:p>
            <a:pPr marL="881063" lvl="2" indent="-342900">
              <a:buFont typeface="Wingdings" panose="05000000000000000000" pitchFamily="2" charset="2"/>
              <a:buChar char="v"/>
            </a:pPr>
            <a:r>
              <a:rPr lang="en-ZA" dirty="0" smtClean="0"/>
              <a:t>Affected clients were informed via individual letters</a:t>
            </a:r>
          </a:p>
          <a:p>
            <a:pPr marL="881063" lvl="2" indent="-342900">
              <a:buFont typeface="Wingdings" panose="05000000000000000000" pitchFamily="2" charset="2"/>
              <a:buChar char="v"/>
            </a:pPr>
            <a:r>
              <a:rPr lang="en-ZA" dirty="0" smtClean="0"/>
              <a:t>During monitoring and queue management when payment of grants occurred, staff informed clients</a:t>
            </a:r>
          </a:p>
          <a:p>
            <a:pPr marL="881063" lvl="2" indent="-342900">
              <a:buFont typeface="Wingdings" panose="05000000000000000000" pitchFamily="2" charset="2"/>
              <a:buChar char="v"/>
            </a:pPr>
            <a:r>
              <a:rPr lang="en-ZA" dirty="0" smtClean="0"/>
              <a:t>Public Mass Media- and Social platforms used  </a:t>
            </a:r>
          </a:p>
          <a:p>
            <a:pPr marL="514350" indent="-514350">
              <a:buAutoNum type="romanLcParenBoth"/>
            </a:pPr>
            <a:endParaRPr lang="en-ZA" b="1" dirty="0" smtClean="0"/>
          </a:p>
          <a:p>
            <a:pPr marL="514350" indent="-514350">
              <a:buAutoNum type="romanLcParenBoth"/>
            </a:pPr>
            <a:r>
              <a:rPr lang="en-ZA" b="1" dirty="0" smtClean="0"/>
              <a:t>Stakeholder Co-operation and Support</a:t>
            </a:r>
          </a:p>
          <a:p>
            <a:pPr marL="538163" lvl="1" indent="-23813">
              <a:buFont typeface="Wingdings" panose="05000000000000000000" pitchFamily="2" charset="2"/>
              <a:buChar char="v"/>
            </a:pPr>
            <a:r>
              <a:rPr lang="en-ZA" b="1" dirty="0" smtClean="0"/>
              <a:t>   </a:t>
            </a:r>
            <a:r>
              <a:rPr lang="en-ZA" dirty="0" smtClean="0"/>
              <a:t>Community leadership</a:t>
            </a:r>
          </a:p>
          <a:p>
            <a:pPr marL="538163" lvl="1" indent="-23813">
              <a:buFont typeface="Wingdings" panose="05000000000000000000" pitchFamily="2" charset="2"/>
              <a:buChar char="v"/>
            </a:pPr>
            <a:r>
              <a:rPr lang="en-ZA" dirty="0"/>
              <a:t> </a:t>
            </a:r>
            <a:r>
              <a:rPr lang="en-ZA" dirty="0" smtClean="0"/>
              <a:t>  Department of Health:</a:t>
            </a:r>
          </a:p>
          <a:p>
            <a:pPr marL="514350" lvl="1" indent="0">
              <a:buNone/>
            </a:pPr>
            <a:r>
              <a:rPr lang="en-ZA" dirty="0"/>
              <a:t> </a:t>
            </a:r>
            <a:r>
              <a:rPr lang="en-ZA" dirty="0" smtClean="0"/>
              <a:t>     - availability of medical practitioners for assessment and</a:t>
            </a:r>
          </a:p>
          <a:p>
            <a:pPr marL="514350" lvl="1" indent="0">
              <a:buNone/>
            </a:pPr>
            <a:r>
              <a:rPr lang="en-ZA" dirty="0"/>
              <a:t> </a:t>
            </a:r>
            <a:r>
              <a:rPr lang="en-ZA" dirty="0" smtClean="0"/>
              <a:t>     - access to medical records of clients</a:t>
            </a:r>
          </a:p>
          <a:p>
            <a:pPr marL="538163" lvl="1" indent="-23813">
              <a:buFont typeface="Wingdings" panose="05000000000000000000" pitchFamily="2" charset="2"/>
              <a:buChar char="v"/>
            </a:pPr>
            <a:r>
              <a:rPr lang="en-ZA" dirty="0"/>
              <a:t> </a:t>
            </a:r>
            <a:r>
              <a:rPr lang="en-ZA" dirty="0" smtClean="0"/>
              <a:t>  Local Government for access and use of community halls </a:t>
            </a:r>
          </a:p>
        </p:txBody>
      </p:sp>
    </p:spTree>
    <p:extLst>
      <p:ext uri="{BB962C8B-B14F-4D97-AF65-F5344CB8AC3E}">
        <p14:creationId xmlns:p14="http://schemas.microsoft.com/office/powerpoint/2010/main" xmlns="" val="1500414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838200"/>
          </a:xfrm>
        </p:spPr>
        <p:txBody>
          <a:bodyPr>
            <a:normAutofit fontScale="90000"/>
          </a:bodyPr>
          <a:lstStyle/>
          <a:p>
            <a:pPr algn="r"/>
            <a:r>
              <a:rPr lang="en-ZA" dirty="0" smtClean="0"/>
              <a:t>7. Management Plan </a:t>
            </a:r>
            <a:r>
              <a:rPr lang="en-ZA" dirty="0" smtClean="0">
                <a:solidFill>
                  <a:srgbClr val="00B0F0"/>
                </a:solidFill>
              </a:rPr>
              <a:t>TDG re-applications</a:t>
            </a:r>
            <a:endParaRPr lang="en-GB" dirty="0">
              <a:solidFill>
                <a:srgbClr val="00B0F0"/>
              </a:solidFill>
            </a:endParaRPr>
          </a:p>
        </p:txBody>
      </p:sp>
      <p:sp>
        <p:nvSpPr>
          <p:cNvPr id="3" name="Content Placeholder 2"/>
          <p:cNvSpPr>
            <a:spLocks noGrp="1"/>
          </p:cNvSpPr>
          <p:nvPr>
            <p:ph idx="1"/>
          </p:nvPr>
        </p:nvSpPr>
        <p:spPr>
          <a:xfrm>
            <a:off x="152400" y="838200"/>
            <a:ext cx="8839200" cy="5867400"/>
          </a:xfrm>
        </p:spPr>
        <p:txBody>
          <a:bodyPr>
            <a:normAutofit fontScale="85000" lnSpcReduction="20000"/>
          </a:bodyPr>
          <a:lstStyle/>
          <a:p>
            <a:pPr marL="0" indent="0">
              <a:buNone/>
            </a:pPr>
            <a:r>
              <a:rPr lang="en-ZA" b="1" dirty="0" smtClean="0"/>
              <a:t>(iii) SASSA Employee Intervention Programme</a:t>
            </a:r>
          </a:p>
          <a:p>
            <a:pPr lvl="1">
              <a:buFont typeface="Wingdings" panose="05000000000000000000" pitchFamily="2" charset="2"/>
              <a:buChar char="v"/>
            </a:pPr>
            <a:r>
              <a:rPr lang="en-ZA" dirty="0" smtClean="0"/>
              <a:t>Project planned to be completed by 31 March 2021</a:t>
            </a:r>
          </a:p>
          <a:p>
            <a:pPr lvl="1">
              <a:buFont typeface="Wingdings" panose="05000000000000000000" pitchFamily="2" charset="2"/>
              <a:buChar char="v"/>
            </a:pPr>
            <a:r>
              <a:rPr lang="en-ZA" dirty="0" smtClean="0"/>
              <a:t>Approach: Segregation of  lapsed TDG and Care  Dependency Grants (CDG)</a:t>
            </a:r>
          </a:p>
          <a:p>
            <a:pPr lvl="1">
              <a:buFont typeface="Wingdings" panose="05000000000000000000" pitchFamily="2" charset="2"/>
              <a:buChar char="v"/>
            </a:pPr>
            <a:r>
              <a:rPr lang="en-ZA" dirty="0" smtClean="0"/>
              <a:t>Additional budget secured for doctors conducting assessments use of community halls and overtime for staff</a:t>
            </a:r>
          </a:p>
          <a:p>
            <a:pPr lvl="1">
              <a:buFont typeface="Wingdings" panose="05000000000000000000" pitchFamily="2" charset="2"/>
              <a:buChar char="v"/>
            </a:pPr>
            <a:r>
              <a:rPr lang="en-ZA" dirty="0" smtClean="0"/>
              <a:t>Client appointment system implemented for medical assessment and completion of the social grant application</a:t>
            </a:r>
          </a:p>
          <a:p>
            <a:pPr lvl="1">
              <a:buFont typeface="Wingdings" panose="05000000000000000000" pitchFamily="2" charset="2"/>
              <a:buChar char="v"/>
            </a:pPr>
            <a:r>
              <a:rPr lang="en-ZA" dirty="0"/>
              <a:t> </a:t>
            </a:r>
            <a:r>
              <a:rPr lang="en-ZA" dirty="0" smtClean="0"/>
              <a:t>Referral form for completion of medical history available on SASSA website for downloading by either client and/or stakeholder assisting the client</a:t>
            </a:r>
          </a:p>
          <a:p>
            <a:pPr lvl="1">
              <a:buFont typeface="Wingdings" panose="05000000000000000000" pitchFamily="2" charset="2"/>
              <a:buChar char="v"/>
            </a:pPr>
            <a:r>
              <a:rPr lang="en-ZA" dirty="0" smtClean="0"/>
              <a:t>Limit on numbers of clients allowed into SASSA offices at any one time depending on available space, in compliance with COVID Regulations.</a:t>
            </a:r>
          </a:p>
          <a:p>
            <a:pPr lvl="1">
              <a:buFont typeface="Wingdings" panose="05000000000000000000" pitchFamily="2" charset="2"/>
              <a:buChar char="v"/>
            </a:pPr>
            <a:r>
              <a:rPr lang="en-ZA" dirty="0" smtClean="0"/>
              <a:t>Deployment of volunteers in partnership with NDA to assist with queue management and promote compliance with the COVID-19  precautionary protocols</a:t>
            </a:r>
          </a:p>
          <a:p>
            <a:pPr marL="457200" lvl="1" indent="0">
              <a:lnSpc>
                <a:spcPct val="120000"/>
              </a:lnSpc>
              <a:buNone/>
            </a:pPr>
            <a:r>
              <a:rPr lang="en-ZA" dirty="0"/>
              <a:t> </a:t>
            </a:r>
            <a:r>
              <a:rPr lang="en-ZA" dirty="0" smtClean="0"/>
              <a:t>    -</a:t>
            </a:r>
          </a:p>
        </p:txBody>
      </p:sp>
    </p:spTree>
    <p:extLst>
      <p:ext uri="{BB962C8B-B14F-4D97-AF65-F5344CB8AC3E}">
        <p14:creationId xmlns:p14="http://schemas.microsoft.com/office/powerpoint/2010/main" xmlns="" val="69375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normAutofit fontScale="90000"/>
          </a:bodyPr>
          <a:lstStyle/>
          <a:p>
            <a:pPr algn="r"/>
            <a:r>
              <a:rPr lang="en-ZA" dirty="0" smtClean="0"/>
              <a:t>8. Management </a:t>
            </a:r>
            <a:r>
              <a:rPr lang="en-ZA" dirty="0"/>
              <a:t>Plan </a:t>
            </a:r>
            <a:r>
              <a:rPr lang="en-ZA" dirty="0" smtClean="0">
                <a:solidFill>
                  <a:srgbClr val="00B0F0"/>
                </a:solidFill>
              </a:rPr>
              <a:t>CDG </a:t>
            </a:r>
            <a:r>
              <a:rPr lang="en-ZA" dirty="0">
                <a:solidFill>
                  <a:srgbClr val="00B0F0"/>
                </a:solidFill>
              </a:rPr>
              <a:t>re-applications</a:t>
            </a:r>
            <a:endParaRPr lang="en-GB"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r>
              <a:rPr lang="en-ZA" b="1" dirty="0" smtClean="0"/>
              <a:t>CDG</a:t>
            </a:r>
            <a:r>
              <a:rPr lang="en-ZA" dirty="0" smtClean="0"/>
              <a:t> where child turned 18 years in the course of 2020 were extended under the Disaster Management rules – total of </a:t>
            </a:r>
            <a:r>
              <a:rPr lang="en-ZA" b="1" dirty="0" smtClean="0"/>
              <a:t>11 243</a:t>
            </a:r>
          </a:p>
          <a:p>
            <a:r>
              <a:rPr lang="en-ZA" dirty="0" smtClean="0"/>
              <a:t>Grants lapsed end December – new application for disability grant required in name of individual (not care giver, as with CDG)</a:t>
            </a:r>
          </a:p>
          <a:p>
            <a:r>
              <a:rPr lang="en-ZA" dirty="0" smtClean="0"/>
              <a:t>Arrangements made for previous medical to be used for SASSA doctors to complete </a:t>
            </a:r>
            <a:r>
              <a:rPr lang="en-ZA" b="1" dirty="0" smtClean="0"/>
              <a:t>paper based assessments </a:t>
            </a:r>
            <a:r>
              <a:rPr lang="en-ZA" dirty="0" smtClean="0"/>
              <a:t>(CDG child not required to undergo new assessment, except in cases where there is no medical, or the medical is inconclusive)</a:t>
            </a:r>
          </a:p>
          <a:p>
            <a:r>
              <a:rPr lang="en-ZA" dirty="0" smtClean="0"/>
              <a:t>Once medical assessment completed, care giver called to apply for the disability grant for the young person, as his/her procurator</a:t>
            </a:r>
          </a:p>
          <a:p>
            <a:r>
              <a:rPr lang="en-ZA" dirty="0" smtClean="0"/>
              <a:t>Above process implemented to prevent severely disabled clients having to be brought to SASSA offices</a:t>
            </a:r>
            <a:endParaRPr lang="en-GB" dirty="0"/>
          </a:p>
        </p:txBody>
      </p:sp>
    </p:spTree>
    <p:extLst>
      <p:ext uri="{BB962C8B-B14F-4D97-AF65-F5344CB8AC3E}">
        <p14:creationId xmlns:p14="http://schemas.microsoft.com/office/powerpoint/2010/main" xmlns="" val="38458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ZA" dirty="0" smtClean="0"/>
              <a:t>9. Customer experience</a:t>
            </a:r>
            <a:endParaRPr lang="en-GB" dirty="0"/>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r>
              <a:rPr lang="en-ZA" dirty="0" smtClean="0"/>
              <a:t>SASSA is addressing the following to improve the customer experience:</a:t>
            </a:r>
          </a:p>
          <a:p>
            <a:pPr lvl="1"/>
            <a:r>
              <a:rPr lang="en-ZA" dirty="0" smtClean="0"/>
              <a:t>Increased days for services to clients for disability grants</a:t>
            </a:r>
          </a:p>
          <a:p>
            <a:pPr lvl="1"/>
            <a:r>
              <a:rPr lang="en-ZA" dirty="0" smtClean="0"/>
              <a:t>Limit numbers of clients in office at any one time to ensure compliance to COVID protocols</a:t>
            </a:r>
          </a:p>
          <a:p>
            <a:pPr lvl="1"/>
            <a:r>
              <a:rPr lang="en-ZA" dirty="0" smtClean="0"/>
              <a:t>Increase numbers of clients who can be seen by doctors per day, to increase assessments done</a:t>
            </a:r>
          </a:p>
          <a:p>
            <a:pPr lvl="1"/>
            <a:r>
              <a:rPr lang="en-ZA" dirty="0" smtClean="0"/>
              <a:t>Bookings for clients rather than have everyone queuing for extended periods</a:t>
            </a:r>
          </a:p>
          <a:p>
            <a:pPr lvl="1"/>
            <a:r>
              <a:rPr lang="en-ZA" dirty="0" smtClean="0"/>
              <a:t>On-line applications available for grants for older persons, child support grants and foster child grants so that clients do not have to report to offices to do this.  </a:t>
            </a:r>
          </a:p>
          <a:p>
            <a:pPr lvl="1"/>
            <a:r>
              <a:rPr lang="en-ZA" dirty="0" smtClean="0"/>
              <a:t>National call centre strengthened with contracted service provider and regional call centres </a:t>
            </a:r>
            <a:endParaRPr lang="en-GB" dirty="0"/>
          </a:p>
        </p:txBody>
      </p:sp>
    </p:spTree>
    <p:extLst>
      <p:ext uri="{BB962C8B-B14F-4D97-AF65-F5344CB8AC3E}">
        <p14:creationId xmlns:p14="http://schemas.microsoft.com/office/powerpoint/2010/main" xmlns="" val="392597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ZA" dirty="0" smtClean="0"/>
              <a:t>10.1 Progress to date : TDG</a:t>
            </a:r>
            <a:endParaRPr lang="en-GB" dirty="0"/>
          </a:p>
        </p:txBody>
      </p:sp>
      <p:sp>
        <p:nvSpPr>
          <p:cNvPr id="3" name="Content Placeholder 2"/>
          <p:cNvSpPr>
            <a:spLocks noGrp="1"/>
          </p:cNvSpPr>
          <p:nvPr>
            <p:ph idx="1"/>
          </p:nvPr>
        </p:nvSpPr>
        <p:spPr>
          <a:xfrm>
            <a:off x="422787" y="1600200"/>
            <a:ext cx="8229600" cy="4525963"/>
          </a:xfrm>
        </p:spPr>
        <p:txBody>
          <a:bodyPr/>
          <a:lstStyle/>
          <a:p>
            <a:pPr marL="0" indent="0">
              <a:buNone/>
            </a:pPr>
            <a:r>
              <a:rPr lang="en-ZA" dirty="0" smtClean="0"/>
              <a:t/>
            </a:r>
            <a:br>
              <a:rPr lang="en-ZA" dirty="0" smtClean="0"/>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393522302"/>
              </p:ext>
            </p:extLst>
          </p:nvPr>
        </p:nvGraphicFramePr>
        <p:xfrm>
          <a:off x="647700" y="1600200"/>
          <a:ext cx="7848600" cy="3977640"/>
        </p:xfrm>
        <a:graphic>
          <a:graphicData uri="http://schemas.openxmlformats.org/drawingml/2006/table">
            <a:tbl>
              <a:tblPr firstRow="1" bandRow="1">
                <a:tableStyleId>{073A0DAA-6AF3-43AB-8588-CEC1D06C72B9}</a:tableStyleId>
              </a:tblPr>
              <a:tblGrid>
                <a:gridCol w="2286000"/>
                <a:gridCol w="1905000"/>
                <a:gridCol w="1828800"/>
                <a:gridCol w="1828800"/>
              </a:tblGrid>
              <a:tr h="370840">
                <a:tc>
                  <a:txBody>
                    <a:bodyPr/>
                    <a:lstStyle/>
                    <a:p>
                      <a:pPr algn="ctr"/>
                      <a:r>
                        <a:rPr lang="en-ZA" dirty="0" smtClean="0"/>
                        <a:t>Province</a:t>
                      </a:r>
                      <a:endParaRPr lang="en-GB" dirty="0">
                        <a:solidFill>
                          <a:schemeClr val="tx1"/>
                        </a:solidFill>
                      </a:endParaRPr>
                    </a:p>
                  </a:txBody>
                  <a:tcPr/>
                </a:tc>
                <a:tc>
                  <a:txBody>
                    <a:bodyPr/>
                    <a:lstStyle/>
                    <a:p>
                      <a:pPr algn="ctr"/>
                      <a:r>
                        <a:rPr lang="en-ZA" dirty="0" smtClean="0"/>
                        <a:t>Target</a:t>
                      </a:r>
                      <a:endParaRPr lang="en-GB" dirty="0">
                        <a:solidFill>
                          <a:schemeClr val="tx1"/>
                        </a:solidFill>
                      </a:endParaRPr>
                    </a:p>
                  </a:txBody>
                  <a:tcPr/>
                </a:tc>
                <a:tc>
                  <a:txBody>
                    <a:bodyPr/>
                    <a:lstStyle/>
                    <a:p>
                      <a:pPr algn="ctr"/>
                      <a:r>
                        <a:rPr lang="en-ZA" dirty="0" smtClean="0"/>
                        <a:t>Number booked</a:t>
                      </a:r>
                      <a:r>
                        <a:rPr lang="en-ZA" baseline="0" dirty="0" smtClean="0"/>
                        <a:t> </a:t>
                      </a:r>
                      <a:endParaRPr lang="en-GB" dirty="0">
                        <a:solidFill>
                          <a:schemeClr val="tx1"/>
                        </a:solidFill>
                      </a:endParaRPr>
                    </a:p>
                  </a:txBody>
                  <a:tcPr/>
                </a:tc>
                <a:tc>
                  <a:txBody>
                    <a:bodyPr/>
                    <a:lstStyle/>
                    <a:p>
                      <a:pPr algn="ctr"/>
                      <a:r>
                        <a:rPr lang="en-ZA" dirty="0" smtClean="0"/>
                        <a:t>Number assessed</a:t>
                      </a:r>
                      <a:endParaRPr lang="en-GB" dirty="0">
                        <a:solidFill>
                          <a:schemeClr val="tx1"/>
                        </a:solidFill>
                      </a:endParaRPr>
                    </a:p>
                  </a:txBody>
                  <a:tcPr/>
                </a:tc>
              </a:tr>
              <a:tr h="370840">
                <a:tc>
                  <a:txBody>
                    <a:bodyPr/>
                    <a:lstStyle/>
                    <a:p>
                      <a:r>
                        <a:rPr lang="en-ZA" sz="1600" dirty="0" smtClean="0"/>
                        <a:t>Eastern Cape</a:t>
                      </a:r>
                      <a:endParaRPr lang="en-GB" sz="1600" dirty="0"/>
                    </a:p>
                  </a:txBody>
                  <a:tcPr/>
                </a:tc>
                <a:tc>
                  <a:txBody>
                    <a:bodyPr/>
                    <a:lstStyle/>
                    <a:p>
                      <a:pPr algn="ctr"/>
                      <a:r>
                        <a:rPr lang="en-ZA" dirty="0" smtClean="0"/>
                        <a:t>10 975</a:t>
                      </a:r>
                      <a:endParaRPr lang="en-GB" dirty="0"/>
                    </a:p>
                  </a:txBody>
                  <a:tcPr/>
                </a:tc>
                <a:tc>
                  <a:txBody>
                    <a:bodyPr/>
                    <a:lstStyle/>
                    <a:p>
                      <a:pPr algn="ctr"/>
                      <a:r>
                        <a:rPr lang="en-ZA" dirty="0" smtClean="0"/>
                        <a:t>5 314</a:t>
                      </a:r>
                      <a:endParaRPr lang="en-GB" dirty="0"/>
                    </a:p>
                  </a:txBody>
                  <a:tcPr/>
                </a:tc>
                <a:tc>
                  <a:txBody>
                    <a:bodyPr/>
                    <a:lstStyle/>
                    <a:p>
                      <a:pPr algn="ctr"/>
                      <a:r>
                        <a:rPr lang="en-ZA" dirty="0" smtClean="0"/>
                        <a:t>1 735</a:t>
                      </a:r>
                      <a:endParaRPr lang="en-GB" dirty="0"/>
                    </a:p>
                  </a:txBody>
                  <a:tcPr/>
                </a:tc>
              </a:tr>
              <a:tr h="370840">
                <a:tc>
                  <a:txBody>
                    <a:bodyPr/>
                    <a:lstStyle/>
                    <a:p>
                      <a:r>
                        <a:rPr lang="en-ZA" sz="1600" dirty="0" smtClean="0"/>
                        <a:t>Free State</a:t>
                      </a:r>
                      <a:endParaRPr lang="en-GB" sz="1600" dirty="0"/>
                    </a:p>
                  </a:txBody>
                  <a:tcPr/>
                </a:tc>
                <a:tc>
                  <a:txBody>
                    <a:bodyPr/>
                    <a:lstStyle/>
                    <a:p>
                      <a:pPr algn="ctr"/>
                      <a:r>
                        <a:rPr lang="en-ZA" dirty="0" smtClean="0"/>
                        <a:t>12 951</a:t>
                      </a:r>
                      <a:endParaRPr lang="en-GB" dirty="0"/>
                    </a:p>
                  </a:txBody>
                  <a:tcPr/>
                </a:tc>
                <a:tc>
                  <a:txBody>
                    <a:bodyPr/>
                    <a:lstStyle/>
                    <a:p>
                      <a:pPr algn="ctr"/>
                      <a:r>
                        <a:rPr lang="en-ZA" dirty="0" smtClean="0"/>
                        <a:t>3 443</a:t>
                      </a:r>
                      <a:endParaRPr lang="en-GB" dirty="0"/>
                    </a:p>
                  </a:txBody>
                  <a:tcPr/>
                </a:tc>
                <a:tc>
                  <a:txBody>
                    <a:bodyPr/>
                    <a:lstStyle/>
                    <a:p>
                      <a:pPr algn="ctr"/>
                      <a:r>
                        <a:rPr lang="en-ZA" dirty="0" smtClean="0"/>
                        <a:t>2 300</a:t>
                      </a:r>
                      <a:endParaRPr lang="en-GB" dirty="0"/>
                    </a:p>
                  </a:txBody>
                  <a:tcPr/>
                </a:tc>
              </a:tr>
              <a:tr h="370840">
                <a:tc>
                  <a:txBody>
                    <a:bodyPr/>
                    <a:lstStyle/>
                    <a:p>
                      <a:r>
                        <a:rPr lang="en-ZA" sz="1600" dirty="0" smtClean="0"/>
                        <a:t>Gauteng</a:t>
                      </a:r>
                      <a:endParaRPr lang="en-GB" sz="1600" dirty="0"/>
                    </a:p>
                  </a:txBody>
                  <a:tcPr/>
                </a:tc>
                <a:tc>
                  <a:txBody>
                    <a:bodyPr/>
                    <a:lstStyle/>
                    <a:p>
                      <a:pPr algn="ctr"/>
                      <a:r>
                        <a:rPr lang="en-ZA" dirty="0" smtClean="0"/>
                        <a:t>33 394</a:t>
                      </a:r>
                      <a:endParaRPr lang="en-GB" dirty="0"/>
                    </a:p>
                  </a:txBody>
                  <a:tcPr/>
                </a:tc>
                <a:tc>
                  <a:txBody>
                    <a:bodyPr/>
                    <a:lstStyle/>
                    <a:p>
                      <a:pPr algn="ctr"/>
                      <a:r>
                        <a:rPr lang="en-ZA" dirty="0" smtClean="0"/>
                        <a:t>5 693</a:t>
                      </a:r>
                      <a:endParaRPr lang="en-GB" dirty="0"/>
                    </a:p>
                  </a:txBody>
                  <a:tcPr/>
                </a:tc>
                <a:tc>
                  <a:txBody>
                    <a:bodyPr/>
                    <a:lstStyle/>
                    <a:p>
                      <a:pPr algn="ctr"/>
                      <a:r>
                        <a:rPr lang="en-ZA" dirty="0" smtClean="0"/>
                        <a:t>1 091</a:t>
                      </a:r>
                      <a:endParaRPr lang="en-GB" dirty="0"/>
                    </a:p>
                  </a:txBody>
                  <a:tcPr/>
                </a:tc>
              </a:tr>
              <a:tr h="370840">
                <a:tc>
                  <a:txBody>
                    <a:bodyPr/>
                    <a:lstStyle/>
                    <a:p>
                      <a:r>
                        <a:rPr lang="en-ZA" sz="1600" dirty="0" smtClean="0"/>
                        <a:t>KwaZulu-Natal</a:t>
                      </a:r>
                      <a:endParaRPr lang="en-GB" sz="1600" dirty="0"/>
                    </a:p>
                  </a:txBody>
                  <a:tcPr/>
                </a:tc>
                <a:tc>
                  <a:txBody>
                    <a:bodyPr/>
                    <a:lstStyle/>
                    <a:p>
                      <a:pPr algn="ctr"/>
                      <a:r>
                        <a:rPr lang="en-ZA" dirty="0" smtClean="0"/>
                        <a:t>40 884</a:t>
                      </a:r>
                      <a:endParaRPr lang="en-GB" dirty="0"/>
                    </a:p>
                  </a:txBody>
                  <a:tcPr/>
                </a:tc>
                <a:tc>
                  <a:txBody>
                    <a:bodyPr/>
                    <a:lstStyle/>
                    <a:p>
                      <a:pPr algn="ctr"/>
                      <a:r>
                        <a:rPr lang="en-ZA" dirty="0" smtClean="0"/>
                        <a:t> 8</a:t>
                      </a:r>
                      <a:r>
                        <a:rPr lang="en-ZA" baseline="0" dirty="0" smtClean="0"/>
                        <a:t> 903</a:t>
                      </a:r>
                      <a:endParaRPr lang="en-GB" dirty="0"/>
                    </a:p>
                  </a:txBody>
                  <a:tcPr/>
                </a:tc>
                <a:tc>
                  <a:txBody>
                    <a:bodyPr/>
                    <a:lstStyle/>
                    <a:p>
                      <a:pPr algn="ctr"/>
                      <a:r>
                        <a:rPr lang="en-ZA" dirty="0" smtClean="0"/>
                        <a:t>4 779</a:t>
                      </a:r>
                      <a:endParaRPr lang="en-GB" dirty="0"/>
                    </a:p>
                  </a:txBody>
                  <a:tcPr/>
                </a:tc>
              </a:tr>
              <a:tr h="370840">
                <a:tc>
                  <a:txBody>
                    <a:bodyPr/>
                    <a:lstStyle/>
                    <a:p>
                      <a:r>
                        <a:rPr lang="en-ZA" sz="1600" dirty="0" smtClean="0"/>
                        <a:t>Limpopo</a:t>
                      </a:r>
                      <a:endParaRPr lang="en-GB" sz="1600" dirty="0"/>
                    </a:p>
                  </a:txBody>
                  <a:tcPr/>
                </a:tc>
                <a:tc>
                  <a:txBody>
                    <a:bodyPr/>
                    <a:lstStyle/>
                    <a:p>
                      <a:pPr algn="ctr"/>
                      <a:r>
                        <a:rPr lang="en-ZA" dirty="0" smtClean="0"/>
                        <a:t>21 615</a:t>
                      </a:r>
                      <a:endParaRPr lang="en-GB" dirty="0"/>
                    </a:p>
                  </a:txBody>
                  <a:tcPr/>
                </a:tc>
                <a:tc>
                  <a:txBody>
                    <a:bodyPr/>
                    <a:lstStyle/>
                    <a:p>
                      <a:pPr algn="ctr"/>
                      <a:r>
                        <a:rPr lang="en-ZA" dirty="0" smtClean="0"/>
                        <a:t>4 713</a:t>
                      </a:r>
                      <a:endParaRPr lang="en-GB" dirty="0"/>
                    </a:p>
                  </a:txBody>
                  <a:tcPr/>
                </a:tc>
                <a:tc>
                  <a:txBody>
                    <a:bodyPr/>
                    <a:lstStyle/>
                    <a:p>
                      <a:pPr algn="ctr"/>
                      <a:r>
                        <a:rPr lang="en-ZA" dirty="0" smtClean="0"/>
                        <a:t>2 453</a:t>
                      </a:r>
                      <a:endParaRPr lang="en-GB" dirty="0"/>
                    </a:p>
                  </a:txBody>
                  <a:tcPr/>
                </a:tc>
              </a:tr>
              <a:tr h="370840">
                <a:tc>
                  <a:txBody>
                    <a:bodyPr/>
                    <a:lstStyle/>
                    <a:p>
                      <a:r>
                        <a:rPr lang="en-ZA" sz="1600" dirty="0" smtClean="0"/>
                        <a:t>Mpumalanga</a:t>
                      </a:r>
                      <a:endParaRPr lang="en-GB" sz="1600" dirty="0"/>
                    </a:p>
                  </a:txBody>
                  <a:tcPr/>
                </a:tc>
                <a:tc>
                  <a:txBody>
                    <a:bodyPr/>
                    <a:lstStyle/>
                    <a:p>
                      <a:pPr algn="ctr"/>
                      <a:r>
                        <a:rPr lang="en-ZA" dirty="0" smtClean="0"/>
                        <a:t>15 019</a:t>
                      </a:r>
                      <a:endParaRPr lang="en-GB" dirty="0"/>
                    </a:p>
                  </a:txBody>
                  <a:tcPr/>
                </a:tc>
                <a:tc>
                  <a:txBody>
                    <a:bodyPr/>
                    <a:lstStyle/>
                    <a:p>
                      <a:pPr algn="ctr"/>
                      <a:r>
                        <a:rPr lang="en-ZA" dirty="0" smtClean="0"/>
                        <a:t>3 081</a:t>
                      </a:r>
                      <a:endParaRPr lang="en-GB" dirty="0"/>
                    </a:p>
                  </a:txBody>
                  <a:tcPr/>
                </a:tc>
                <a:tc>
                  <a:txBody>
                    <a:bodyPr/>
                    <a:lstStyle/>
                    <a:p>
                      <a:pPr algn="ctr"/>
                      <a:r>
                        <a:rPr lang="en-ZA" dirty="0" smtClean="0"/>
                        <a:t>647</a:t>
                      </a:r>
                      <a:endParaRPr lang="en-GB" dirty="0"/>
                    </a:p>
                  </a:txBody>
                  <a:tcPr/>
                </a:tc>
              </a:tr>
              <a:tr h="370840">
                <a:tc>
                  <a:txBody>
                    <a:bodyPr/>
                    <a:lstStyle/>
                    <a:p>
                      <a:r>
                        <a:rPr lang="en-ZA" sz="1600" dirty="0" smtClean="0"/>
                        <a:t>Northern Cape</a:t>
                      </a:r>
                      <a:endParaRPr lang="en-GB" sz="1600" dirty="0"/>
                    </a:p>
                  </a:txBody>
                  <a:tcPr/>
                </a:tc>
                <a:tc>
                  <a:txBody>
                    <a:bodyPr/>
                    <a:lstStyle/>
                    <a:p>
                      <a:pPr algn="ctr"/>
                      <a:r>
                        <a:rPr lang="en-ZA" dirty="0" smtClean="0"/>
                        <a:t>14 006</a:t>
                      </a:r>
                      <a:endParaRPr lang="en-GB" dirty="0"/>
                    </a:p>
                  </a:txBody>
                  <a:tcPr/>
                </a:tc>
                <a:tc>
                  <a:txBody>
                    <a:bodyPr/>
                    <a:lstStyle/>
                    <a:p>
                      <a:pPr algn="ctr"/>
                      <a:r>
                        <a:rPr lang="en-ZA" dirty="0" smtClean="0"/>
                        <a:t>5 005</a:t>
                      </a:r>
                      <a:endParaRPr lang="en-GB" dirty="0"/>
                    </a:p>
                  </a:txBody>
                  <a:tcPr/>
                </a:tc>
                <a:tc>
                  <a:txBody>
                    <a:bodyPr/>
                    <a:lstStyle/>
                    <a:p>
                      <a:pPr algn="ctr"/>
                      <a:r>
                        <a:rPr lang="en-ZA" dirty="0" smtClean="0"/>
                        <a:t>1 215</a:t>
                      </a:r>
                      <a:endParaRPr lang="en-GB" dirty="0"/>
                    </a:p>
                  </a:txBody>
                  <a:tcPr/>
                </a:tc>
              </a:tr>
              <a:tr h="370840">
                <a:tc>
                  <a:txBody>
                    <a:bodyPr/>
                    <a:lstStyle/>
                    <a:p>
                      <a:r>
                        <a:rPr lang="en-ZA" sz="1600" dirty="0" smtClean="0"/>
                        <a:t>North West</a:t>
                      </a:r>
                      <a:endParaRPr lang="en-GB" sz="1600" dirty="0"/>
                    </a:p>
                  </a:txBody>
                  <a:tcPr/>
                </a:tc>
                <a:tc>
                  <a:txBody>
                    <a:bodyPr/>
                    <a:lstStyle/>
                    <a:p>
                      <a:pPr algn="ctr"/>
                      <a:r>
                        <a:rPr lang="en-ZA" dirty="0" smtClean="0"/>
                        <a:t>12 481</a:t>
                      </a:r>
                      <a:endParaRPr lang="en-GB" dirty="0"/>
                    </a:p>
                  </a:txBody>
                  <a:tcPr/>
                </a:tc>
                <a:tc>
                  <a:txBody>
                    <a:bodyPr/>
                    <a:lstStyle/>
                    <a:p>
                      <a:pPr algn="ctr"/>
                      <a:r>
                        <a:rPr lang="en-ZA" dirty="0" smtClean="0"/>
                        <a:t>3 136</a:t>
                      </a:r>
                      <a:endParaRPr lang="en-GB" dirty="0"/>
                    </a:p>
                  </a:txBody>
                  <a:tcPr/>
                </a:tc>
                <a:tc>
                  <a:txBody>
                    <a:bodyPr/>
                    <a:lstStyle/>
                    <a:p>
                      <a:pPr algn="ctr"/>
                      <a:r>
                        <a:rPr lang="en-ZA" dirty="0" smtClean="0"/>
                        <a:t>1 853</a:t>
                      </a:r>
                      <a:endParaRPr lang="en-GB" dirty="0"/>
                    </a:p>
                  </a:txBody>
                  <a:tcPr/>
                </a:tc>
              </a:tr>
              <a:tr h="370840">
                <a:tc>
                  <a:txBody>
                    <a:bodyPr/>
                    <a:lstStyle/>
                    <a:p>
                      <a:r>
                        <a:rPr lang="en-ZA" sz="1600" dirty="0" smtClean="0">
                          <a:solidFill>
                            <a:srgbClr val="FF0000"/>
                          </a:solidFill>
                        </a:rPr>
                        <a:t>Western</a:t>
                      </a:r>
                      <a:r>
                        <a:rPr lang="en-ZA" sz="1600" baseline="0" dirty="0" smtClean="0">
                          <a:solidFill>
                            <a:srgbClr val="FF0000"/>
                          </a:solidFill>
                        </a:rPr>
                        <a:t> Cape</a:t>
                      </a:r>
                      <a:endParaRPr lang="en-GB" sz="1600" dirty="0">
                        <a:solidFill>
                          <a:srgbClr val="FF0000"/>
                        </a:solidFill>
                      </a:endParaRPr>
                    </a:p>
                  </a:txBody>
                  <a:tcPr/>
                </a:tc>
                <a:tc>
                  <a:txBody>
                    <a:bodyPr/>
                    <a:lstStyle/>
                    <a:p>
                      <a:pPr algn="ctr"/>
                      <a:r>
                        <a:rPr lang="en-ZA" dirty="0" smtClean="0">
                          <a:solidFill>
                            <a:srgbClr val="FF0000"/>
                          </a:solidFill>
                        </a:rPr>
                        <a:t>52 323</a:t>
                      </a:r>
                      <a:endParaRPr lang="en-GB" dirty="0">
                        <a:solidFill>
                          <a:srgbClr val="FF0000"/>
                        </a:solidFill>
                      </a:endParaRPr>
                    </a:p>
                  </a:txBody>
                  <a:tcPr/>
                </a:tc>
                <a:tc>
                  <a:txBody>
                    <a:bodyPr/>
                    <a:lstStyle/>
                    <a:p>
                      <a:pPr algn="ctr"/>
                      <a:r>
                        <a:rPr lang="en-ZA" dirty="0" smtClean="0">
                          <a:solidFill>
                            <a:srgbClr val="FF0000"/>
                          </a:solidFill>
                        </a:rPr>
                        <a:t>11 744</a:t>
                      </a:r>
                      <a:endParaRPr lang="en-GB" dirty="0">
                        <a:solidFill>
                          <a:srgbClr val="FF0000"/>
                        </a:solidFill>
                      </a:endParaRPr>
                    </a:p>
                  </a:txBody>
                  <a:tcPr/>
                </a:tc>
                <a:tc>
                  <a:txBody>
                    <a:bodyPr/>
                    <a:lstStyle/>
                    <a:p>
                      <a:pPr algn="ctr"/>
                      <a:r>
                        <a:rPr lang="en-ZA" dirty="0" smtClean="0">
                          <a:solidFill>
                            <a:srgbClr val="FF0000"/>
                          </a:solidFill>
                        </a:rPr>
                        <a:t>905</a:t>
                      </a:r>
                      <a:endParaRPr lang="en-GB" dirty="0">
                        <a:solidFill>
                          <a:srgbClr val="FF0000"/>
                        </a:solidFill>
                      </a:endParaRPr>
                    </a:p>
                  </a:txBody>
                  <a:tcPr/>
                </a:tc>
              </a:tr>
            </a:tbl>
          </a:graphicData>
        </a:graphic>
      </p:graphicFrame>
    </p:spTree>
    <p:extLst>
      <p:ext uri="{BB962C8B-B14F-4D97-AF65-F5344CB8AC3E}">
        <p14:creationId xmlns:p14="http://schemas.microsoft.com/office/powerpoint/2010/main" xmlns="" val="849132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762000"/>
          </a:xfrm>
        </p:spPr>
        <p:txBody>
          <a:bodyPr/>
          <a:lstStyle/>
          <a:p>
            <a:pPr algn="r"/>
            <a:r>
              <a:rPr lang="en-ZA" dirty="0" smtClean="0"/>
              <a:t>10.2 WC Progress to date : TDG</a:t>
            </a:r>
            <a:endParaRPr lang="en-GB" dirty="0"/>
          </a:p>
        </p:txBody>
      </p:sp>
      <p:sp>
        <p:nvSpPr>
          <p:cNvPr id="3" name="Content Placeholder 2"/>
          <p:cNvSpPr>
            <a:spLocks noGrp="1"/>
          </p:cNvSpPr>
          <p:nvPr>
            <p:ph idx="1"/>
          </p:nvPr>
        </p:nvSpPr>
        <p:spPr>
          <a:xfrm>
            <a:off x="422787" y="1600200"/>
            <a:ext cx="8229600" cy="4525963"/>
          </a:xfrm>
        </p:spPr>
        <p:txBody>
          <a:bodyPr/>
          <a:lstStyle/>
          <a:p>
            <a:pPr marL="0" indent="0">
              <a:buNone/>
            </a:pPr>
            <a:r>
              <a:rPr lang="en-ZA" dirty="0" smtClean="0"/>
              <a:t/>
            </a:r>
            <a:br>
              <a:rPr lang="en-ZA" dirty="0" smtClean="0"/>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3659660394"/>
              </p:ext>
            </p:extLst>
          </p:nvPr>
        </p:nvGraphicFramePr>
        <p:xfrm>
          <a:off x="611778" y="533400"/>
          <a:ext cx="8040609" cy="5699760"/>
        </p:xfrm>
        <a:graphic>
          <a:graphicData uri="http://schemas.openxmlformats.org/drawingml/2006/table">
            <a:tbl>
              <a:tblPr firstRow="1" bandRow="1">
                <a:tableStyleId>{073A0DAA-6AF3-43AB-8588-CEC1D06C72B9}</a:tableStyleId>
              </a:tblPr>
              <a:tblGrid>
                <a:gridCol w="2286000"/>
                <a:gridCol w="1944609"/>
                <a:gridCol w="1752600"/>
                <a:gridCol w="2057400"/>
              </a:tblGrid>
              <a:tr h="507423">
                <a:tc>
                  <a:txBody>
                    <a:bodyPr/>
                    <a:lstStyle/>
                    <a:p>
                      <a:pPr algn="ctr"/>
                      <a:r>
                        <a:rPr lang="en-ZA" sz="1400" dirty="0" smtClean="0"/>
                        <a:t>Western Cape          Local Offices</a:t>
                      </a:r>
                      <a:endParaRPr lang="en-GB" sz="1400" dirty="0">
                        <a:solidFill>
                          <a:schemeClr val="tx1"/>
                        </a:solidFill>
                      </a:endParaRPr>
                    </a:p>
                  </a:txBody>
                  <a:tcPr/>
                </a:tc>
                <a:tc>
                  <a:txBody>
                    <a:bodyPr/>
                    <a:lstStyle/>
                    <a:p>
                      <a:pPr algn="ctr"/>
                      <a:r>
                        <a:rPr lang="en-ZA" sz="1400" dirty="0" smtClean="0"/>
                        <a:t>Target</a:t>
                      </a:r>
                      <a:endParaRPr lang="en-GB" sz="1400" dirty="0">
                        <a:solidFill>
                          <a:schemeClr val="tx1"/>
                        </a:solidFill>
                      </a:endParaRPr>
                    </a:p>
                  </a:txBody>
                  <a:tcPr/>
                </a:tc>
                <a:tc>
                  <a:txBody>
                    <a:bodyPr/>
                    <a:lstStyle/>
                    <a:p>
                      <a:pPr algn="ctr"/>
                      <a:r>
                        <a:rPr lang="en-ZA" sz="1400" dirty="0" smtClean="0"/>
                        <a:t>Number booked</a:t>
                      </a:r>
                    </a:p>
                    <a:p>
                      <a:pPr algn="ctr"/>
                      <a:r>
                        <a:rPr lang="en-ZA" sz="1400" baseline="0" dirty="0" smtClean="0"/>
                        <a:t>15/01/21 </a:t>
                      </a:r>
                      <a:endParaRPr lang="en-GB" sz="1400" dirty="0">
                        <a:solidFill>
                          <a:schemeClr val="tx1"/>
                        </a:solidFill>
                      </a:endParaRPr>
                    </a:p>
                  </a:txBody>
                  <a:tcPr/>
                </a:tc>
                <a:tc>
                  <a:txBody>
                    <a:bodyPr/>
                    <a:lstStyle/>
                    <a:p>
                      <a:pPr algn="ctr"/>
                      <a:r>
                        <a:rPr lang="en-ZA" sz="1400" dirty="0" smtClean="0"/>
                        <a:t>Number assessed 15/01/21</a:t>
                      </a:r>
                      <a:endParaRPr lang="en-GB" sz="1400" dirty="0">
                        <a:solidFill>
                          <a:schemeClr val="tx1"/>
                        </a:solidFill>
                      </a:endParaRPr>
                    </a:p>
                  </a:txBody>
                  <a:tcPr/>
                </a:tc>
              </a:tr>
              <a:tr h="292881">
                <a:tc>
                  <a:txBody>
                    <a:bodyPr/>
                    <a:lstStyle/>
                    <a:p>
                      <a:r>
                        <a:rPr lang="en-US" sz="1400" dirty="0" smtClean="0"/>
                        <a:t>Athlone</a:t>
                      </a:r>
                      <a:endParaRPr lang="en-GB" sz="1400" dirty="0"/>
                    </a:p>
                  </a:txBody>
                  <a:tcPr/>
                </a:tc>
                <a:tc>
                  <a:txBody>
                    <a:bodyPr/>
                    <a:lstStyle/>
                    <a:p>
                      <a:pPr algn="ctr" defTabSz="1524000"/>
                      <a:r>
                        <a:rPr lang="en-GB" sz="1400" dirty="0" smtClean="0"/>
                        <a:t> 2 485</a:t>
                      </a:r>
                      <a:endParaRPr lang="en-GB" sz="1400" dirty="0"/>
                    </a:p>
                  </a:txBody>
                  <a:tcPr/>
                </a:tc>
                <a:tc>
                  <a:txBody>
                    <a:bodyPr/>
                    <a:lstStyle/>
                    <a:p>
                      <a:pPr algn="ctr"/>
                      <a:r>
                        <a:rPr lang="en-GB" sz="1400" dirty="0" smtClean="0"/>
                        <a:t>667</a:t>
                      </a:r>
                      <a:endParaRPr lang="en-GB" sz="1400" dirty="0"/>
                    </a:p>
                  </a:txBody>
                  <a:tcPr/>
                </a:tc>
                <a:tc>
                  <a:txBody>
                    <a:bodyPr/>
                    <a:lstStyle/>
                    <a:p>
                      <a:pPr algn="ctr"/>
                      <a:r>
                        <a:rPr lang="en-GB" sz="1400" dirty="0" smtClean="0"/>
                        <a:t>0</a:t>
                      </a:r>
                      <a:endParaRPr lang="en-GB" sz="1400" dirty="0"/>
                    </a:p>
                  </a:txBody>
                  <a:tcPr/>
                </a:tc>
              </a:tr>
              <a:tr h="292881">
                <a:tc>
                  <a:txBody>
                    <a:bodyPr/>
                    <a:lstStyle/>
                    <a:p>
                      <a:r>
                        <a:rPr lang="en-US" sz="1400" dirty="0" smtClean="0"/>
                        <a:t>Bellville</a:t>
                      </a:r>
                      <a:endParaRPr lang="en-GB" sz="1400" dirty="0"/>
                    </a:p>
                  </a:txBody>
                  <a:tcPr/>
                </a:tc>
                <a:tc>
                  <a:txBody>
                    <a:bodyPr/>
                    <a:lstStyle/>
                    <a:p>
                      <a:pPr algn="ctr"/>
                      <a:r>
                        <a:rPr lang="en-GB" sz="1400" dirty="0" smtClean="0"/>
                        <a:t>7 299</a:t>
                      </a:r>
                      <a:endParaRPr lang="en-GB" sz="1400" dirty="0"/>
                    </a:p>
                  </a:txBody>
                  <a:tcPr/>
                </a:tc>
                <a:tc>
                  <a:txBody>
                    <a:bodyPr/>
                    <a:lstStyle/>
                    <a:p>
                      <a:pPr algn="ctr"/>
                      <a:r>
                        <a:rPr lang="en-GB" sz="1400" dirty="0" smtClean="0"/>
                        <a:t>997</a:t>
                      </a:r>
                      <a:endParaRPr lang="en-GB" sz="1400" dirty="0"/>
                    </a:p>
                  </a:txBody>
                  <a:tcPr/>
                </a:tc>
                <a:tc>
                  <a:txBody>
                    <a:bodyPr/>
                    <a:lstStyle/>
                    <a:p>
                      <a:pPr algn="ctr"/>
                      <a:r>
                        <a:rPr lang="en-GB" sz="1400" dirty="0" smtClean="0"/>
                        <a:t>0</a:t>
                      </a:r>
                      <a:endParaRPr lang="en-GB" sz="1400" dirty="0"/>
                    </a:p>
                  </a:txBody>
                  <a:tcPr/>
                </a:tc>
              </a:tr>
              <a:tr h="292881">
                <a:tc>
                  <a:txBody>
                    <a:bodyPr/>
                    <a:lstStyle/>
                    <a:p>
                      <a:r>
                        <a:rPr lang="en-GB" sz="1400" dirty="0" smtClean="0"/>
                        <a:t>Khayelitsha</a:t>
                      </a:r>
                      <a:endParaRPr lang="en-GB" sz="1400" dirty="0"/>
                    </a:p>
                  </a:txBody>
                  <a:tcPr/>
                </a:tc>
                <a:tc>
                  <a:txBody>
                    <a:bodyPr/>
                    <a:lstStyle/>
                    <a:p>
                      <a:pPr algn="ctr"/>
                      <a:r>
                        <a:rPr lang="en-GB" sz="1400" dirty="0" smtClean="0"/>
                        <a:t>6 115</a:t>
                      </a:r>
                      <a:endParaRPr lang="en-GB" sz="1400" dirty="0"/>
                    </a:p>
                  </a:txBody>
                  <a:tcPr/>
                </a:tc>
                <a:tc>
                  <a:txBody>
                    <a:bodyPr/>
                    <a:lstStyle/>
                    <a:p>
                      <a:pPr algn="ctr"/>
                      <a:r>
                        <a:rPr lang="en-GB" sz="1400" dirty="0" smtClean="0"/>
                        <a:t>618</a:t>
                      </a:r>
                      <a:endParaRPr lang="en-GB" sz="1400" dirty="0"/>
                    </a:p>
                  </a:txBody>
                  <a:tcPr/>
                </a:tc>
                <a:tc>
                  <a:txBody>
                    <a:bodyPr/>
                    <a:lstStyle/>
                    <a:p>
                      <a:pPr algn="ctr"/>
                      <a:r>
                        <a:rPr lang="en-GB" sz="1400" dirty="0" smtClean="0"/>
                        <a:t>0</a:t>
                      </a:r>
                      <a:endParaRPr lang="en-GB" sz="1400" dirty="0"/>
                    </a:p>
                  </a:txBody>
                  <a:tcPr/>
                </a:tc>
              </a:tr>
              <a:tr h="292881">
                <a:tc>
                  <a:txBody>
                    <a:bodyPr/>
                    <a:lstStyle/>
                    <a:p>
                      <a:r>
                        <a:rPr lang="en-US" sz="1400" dirty="0" smtClean="0"/>
                        <a:t>Wynberg</a:t>
                      </a:r>
                      <a:endParaRPr lang="en-GB" sz="1400" dirty="0"/>
                    </a:p>
                  </a:txBody>
                  <a:tcPr/>
                </a:tc>
                <a:tc>
                  <a:txBody>
                    <a:bodyPr/>
                    <a:lstStyle/>
                    <a:p>
                      <a:pPr algn="ctr"/>
                      <a:r>
                        <a:rPr lang="en-GB" sz="1400" dirty="0" smtClean="0"/>
                        <a:t>2 470</a:t>
                      </a:r>
                      <a:endParaRPr lang="en-GB" sz="1400" dirty="0"/>
                    </a:p>
                  </a:txBody>
                  <a:tcPr/>
                </a:tc>
                <a:tc>
                  <a:txBody>
                    <a:bodyPr/>
                    <a:lstStyle/>
                    <a:p>
                      <a:pPr algn="ctr"/>
                      <a:r>
                        <a:rPr lang="en-GB" sz="1400" dirty="0" smtClean="0"/>
                        <a:t>939</a:t>
                      </a:r>
                      <a:endParaRPr lang="en-GB" sz="1400" dirty="0"/>
                    </a:p>
                  </a:txBody>
                  <a:tcPr/>
                </a:tc>
                <a:tc>
                  <a:txBody>
                    <a:bodyPr/>
                    <a:lstStyle/>
                    <a:p>
                      <a:pPr algn="ctr"/>
                      <a:r>
                        <a:rPr lang="en-GB" sz="1400" dirty="0" smtClean="0"/>
                        <a:t>0</a:t>
                      </a:r>
                      <a:endParaRPr lang="en-GB" sz="1400" dirty="0"/>
                    </a:p>
                  </a:txBody>
                  <a:tcPr/>
                </a:tc>
              </a:tr>
              <a:tr h="292881">
                <a:tc>
                  <a:txBody>
                    <a:bodyPr/>
                    <a:lstStyle/>
                    <a:p>
                      <a:r>
                        <a:rPr lang="en-US" sz="1400" dirty="0" smtClean="0"/>
                        <a:t>Cape</a:t>
                      </a:r>
                      <a:r>
                        <a:rPr lang="en-US" sz="1400" baseline="0" dirty="0" smtClean="0"/>
                        <a:t> Town</a:t>
                      </a:r>
                      <a:endParaRPr lang="en-GB" sz="1400" dirty="0"/>
                    </a:p>
                  </a:txBody>
                  <a:tcPr/>
                </a:tc>
                <a:tc>
                  <a:txBody>
                    <a:bodyPr/>
                    <a:lstStyle/>
                    <a:p>
                      <a:pPr algn="ctr"/>
                      <a:r>
                        <a:rPr lang="en-GB" sz="1400" dirty="0" smtClean="0"/>
                        <a:t>1 668</a:t>
                      </a:r>
                      <a:endParaRPr lang="en-GB" sz="1400" dirty="0"/>
                    </a:p>
                  </a:txBody>
                  <a:tcPr/>
                </a:tc>
                <a:tc>
                  <a:txBody>
                    <a:bodyPr/>
                    <a:lstStyle/>
                    <a:p>
                      <a:pPr algn="ctr"/>
                      <a:r>
                        <a:rPr lang="en-GB" sz="1400" dirty="0" smtClean="0"/>
                        <a:t>494</a:t>
                      </a:r>
                      <a:endParaRPr lang="en-GB" sz="1400" dirty="0"/>
                    </a:p>
                  </a:txBody>
                  <a:tcPr/>
                </a:tc>
                <a:tc>
                  <a:txBody>
                    <a:bodyPr/>
                    <a:lstStyle/>
                    <a:p>
                      <a:pPr algn="ctr"/>
                      <a:r>
                        <a:rPr lang="en-GB" sz="1400" dirty="0" smtClean="0"/>
                        <a:t>17</a:t>
                      </a:r>
                      <a:endParaRPr lang="en-GB" sz="1400" dirty="0"/>
                    </a:p>
                  </a:txBody>
                  <a:tcPr/>
                </a:tc>
              </a:tr>
              <a:tr h="292881">
                <a:tc>
                  <a:txBody>
                    <a:bodyPr/>
                    <a:lstStyle/>
                    <a:p>
                      <a:r>
                        <a:rPr lang="en-US" sz="1400" dirty="0" smtClean="0"/>
                        <a:t>Eerste</a:t>
                      </a:r>
                      <a:r>
                        <a:rPr lang="en-US" sz="1400" baseline="0" dirty="0" smtClean="0"/>
                        <a:t> River</a:t>
                      </a:r>
                      <a:endParaRPr lang="en-GB" sz="1400" dirty="0"/>
                    </a:p>
                  </a:txBody>
                  <a:tcPr/>
                </a:tc>
                <a:tc>
                  <a:txBody>
                    <a:bodyPr/>
                    <a:lstStyle/>
                    <a:p>
                      <a:pPr algn="ctr"/>
                      <a:r>
                        <a:rPr lang="en-GB" sz="1400" dirty="0" smtClean="0"/>
                        <a:t>6 650</a:t>
                      </a:r>
                      <a:endParaRPr lang="en-GB" sz="1400" dirty="0"/>
                    </a:p>
                  </a:txBody>
                  <a:tcPr/>
                </a:tc>
                <a:tc>
                  <a:txBody>
                    <a:bodyPr/>
                    <a:lstStyle/>
                    <a:p>
                      <a:pPr algn="ctr"/>
                      <a:r>
                        <a:rPr lang="en-GB" sz="1400" dirty="0" smtClean="0"/>
                        <a:t>1 831</a:t>
                      </a:r>
                      <a:endParaRPr lang="en-GB" sz="1400" dirty="0"/>
                    </a:p>
                  </a:txBody>
                  <a:tcPr/>
                </a:tc>
                <a:tc>
                  <a:txBody>
                    <a:bodyPr/>
                    <a:lstStyle/>
                    <a:p>
                      <a:pPr algn="ctr"/>
                      <a:r>
                        <a:rPr lang="en-GB" sz="1400" dirty="0" smtClean="0"/>
                        <a:t>32</a:t>
                      </a:r>
                      <a:endParaRPr lang="en-GB" sz="1400" dirty="0"/>
                    </a:p>
                  </a:txBody>
                  <a:tcPr/>
                </a:tc>
              </a:tr>
              <a:tr h="292881">
                <a:tc>
                  <a:txBody>
                    <a:bodyPr/>
                    <a:lstStyle/>
                    <a:p>
                      <a:r>
                        <a:rPr lang="en-ZA" sz="1400" dirty="0" smtClean="0"/>
                        <a:t>Gugulethu</a:t>
                      </a:r>
                      <a:endParaRPr lang="en-GB" sz="1400" dirty="0"/>
                    </a:p>
                  </a:txBody>
                  <a:tcPr/>
                </a:tc>
                <a:tc>
                  <a:txBody>
                    <a:bodyPr/>
                    <a:lstStyle/>
                    <a:p>
                      <a:pPr algn="ctr"/>
                      <a:r>
                        <a:rPr lang="en-GB" sz="1400" dirty="0" smtClean="0"/>
                        <a:t>3 813</a:t>
                      </a:r>
                      <a:endParaRPr lang="en-GB" sz="1400" dirty="0"/>
                    </a:p>
                  </a:txBody>
                  <a:tcPr/>
                </a:tc>
                <a:tc>
                  <a:txBody>
                    <a:bodyPr/>
                    <a:lstStyle/>
                    <a:p>
                      <a:pPr algn="ctr"/>
                      <a:r>
                        <a:rPr lang="en-GB" sz="1400" dirty="0" smtClean="0"/>
                        <a:t>608</a:t>
                      </a:r>
                      <a:endParaRPr lang="en-GB" sz="1400" dirty="0"/>
                    </a:p>
                  </a:txBody>
                  <a:tcPr/>
                </a:tc>
                <a:tc>
                  <a:txBody>
                    <a:bodyPr/>
                    <a:lstStyle/>
                    <a:p>
                      <a:pPr algn="ctr"/>
                      <a:r>
                        <a:rPr lang="en-GB" sz="1400" dirty="0" smtClean="0"/>
                        <a:t>0</a:t>
                      </a:r>
                      <a:endParaRPr lang="en-GB" sz="1400" dirty="0"/>
                    </a:p>
                  </a:txBody>
                  <a:tcPr/>
                </a:tc>
              </a:tr>
              <a:tr h="292881">
                <a:tc>
                  <a:txBody>
                    <a:bodyPr/>
                    <a:lstStyle/>
                    <a:p>
                      <a:pPr algn="l"/>
                      <a:r>
                        <a:rPr lang="en-ZA" sz="1400" dirty="0" smtClean="0"/>
                        <a:t>Mitchells Plain</a:t>
                      </a:r>
                      <a:endParaRPr lang="en-GB" sz="1400" dirty="0"/>
                    </a:p>
                  </a:txBody>
                  <a:tcPr/>
                </a:tc>
                <a:tc>
                  <a:txBody>
                    <a:bodyPr/>
                    <a:lstStyle/>
                    <a:p>
                      <a:pPr algn="ctr"/>
                      <a:r>
                        <a:rPr lang="en-GB" sz="1400" dirty="0" smtClean="0"/>
                        <a:t>2 829</a:t>
                      </a:r>
                      <a:endParaRPr lang="en-GB" sz="1400" dirty="0"/>
                    </a:p>
                  </a:txBody>
                  <a:tcPr/>
                </a:tc>
                <a:tc>
                  <a:txBody>
                    <a:bodyPr/>
                    <a:lstStyle/>
                    <a:p>
                      <a:pPr algn="ctr"/>
                      <a:r>
                        <a:rPr lang="en-GB" sz="1400" dirty="0" smtClean="0"/>
                        <a:t>1 000</a:t>
                      </a:r>
                      <a:endParaRPr lang="en-GB" sz="1400" dirty="0"/>
                    </a:p>
                  </a:txBody>
                  <a:tcPr/>
                </a:tc>
                <a:tc>
                  <a:txBody>
                    <a:bodyPr/>
                    <a:lstStyle/>
                    <a:p>
                      <a:pPr algn="ctr"/>
                      <a:r>
                        <a:rPr lang="en-GB" sz="1400" dirty="0" smtClean="0"/>
                        <a:t>0</a:t>
                      </a:r>
                      <a:endParaRPr lang="en-GB" sz="1400" dirty="0"/>
                    </a:p>
                  </a:txBody>
                  <a:tcPr/>
                </a:tc>
              </a:tr>
              <a:tr h="292881">
                <a:tc>
                  <a:txBody>
                    <a:bodyPr/>
                    <a:lstStyle/>
                    <a:p>
                      <a:pPr algn="l"/>
                      <a:r>
                        <a:rPr lang="en-GB" sz="1400" dirty="0" smtClean="0"/>
                        <a:t>Caledon</a:t>
                      </a:r>
                      <a:endParaRPr lang="en-GB" sz="1400" dirty="0"/>
                    </a:p>
                  </a:txBody>
                  <a:tcPr/>
                </a:tc>
                <a:tc>
                  <a:txBody>
                    <a:bodyPr/>
                    <a:lstStyle/>
                    <a:p>
                      <a:pPr algn="ctr"/>
                      <a:r>
                        <a:rPr lang="en-GB" sz="1400" dirty="0" smtClean="0"/>
                        <a:t>1 750</a:t>
                      </a:r>
                      <a:endParaRPr lang="en-GB" sz="1400" dirty="0"/>
                    </a:p>
                  </a:txBody>
                  <a:tcPr/>
                </a:tc>
                <a:tc>
                  <a:txBody>
                    <a:bodyPr/>
                    <a:lstStyle/>
                    <a:p>
                      <a:pPr algn="ctr"/>
                      <a:r>
                        <a:rPr lang="en-GB" sz="1400" dirty="0" smtClean="0"/>
                        <a:t>573</a:t>
                      </a:r>
                      <a:endParaRPr lang="en-GB" sz="1400" dirty="0"/>
                    </a:p>
                  </a:txBody>
                  <a:tcPr/>
                </a:tc>
                <a:tc>
                  <a:txBody>
                    <a:bodyPr/>
                    <a:lstStyle/>
                    <a:p>
                      <a:pPr algn="ctr"/>
                      <a:r>
                        <a:rPr lang="en-GB" sz="1400" dirty="0" smtClean="0"/>
                        <a:t>49</a:t>
                      </a:r>
                      <a:endParaRPr lang="en-GB" sz="1400" dirty="0"/>
                    </a:p>
                  </a:txBody>
                  <a:tcPr/>
                </a:tc>
              </a:tr>
              <a:tr h="292881">
                <a:tc>
                  <a:txBody>
                    <a:bodyPr/>
                    <a:lstStyle/>
                    <a:p>
                      <a:pPr algn="l"/>
                      <a:r>
                        <a:rPr lang="en-GB" sz="1400" dirty="0" smtClean="0"/>
                        <a:t>Paarl</a:t>
                      </a:r>
                      <a:endParaRPr lang="en-GB" sz="1400" dirty="0"/>
                    </a:p>
                  </a:txBody>
                  <a:tcPr/>
                </a:tc>
                <a:tc>
                  <a:txBody>
                    <a:bodyPr/>
                    <a:lstStyle/>
                    <a:p>
                      <a:pPr algn="ctr"/>
                      <a:r>
                        <a:rPr lang="en-GB" sz="1400" dirty="0" smtClean="0"/>
                        <a:t>3 006</a:t>
                      </a:r>
                      <a:endParaRPr lang="en-GB" sz="1400" dirty="0"/>
                    </a:p>
                  </a:txBody>
                  <a:tcPr/>
                </a:tc>
                <a:tc>
                  <a:txBody>
                    <a:bodyPr/>
                    <a:lstStyle/>
                    <a:p>
                      <a:pPr algn="ctr"/>
                      <a:r>
                        <a:rPr lang="en-GB" sz="1400" dirty="0" smtClean="0"/>
                        <a:t>1 206</a:t>
                      </a:r>
                      <a:endParaRPr lang="en-GB" sz="1400" dirty="0"/>
                    </a:p>
                  </a:txBody>
                  <a:tcPr/>
                </a:tc>
                <a:tc>
                  <a:txBody>
                    <a:bodyPr/>
                    <a:lstStyle/>
                    <a:p>
                      <a:pPr algn="ctr"/>
                      <a:r>
                        <a:rPr lang="en-GB" sz="1400" dirty="0" smtClean="0"/>
                        <a:t>155</a:t>
                      </a:r>
                      <a:endParaRPr lang="en-GB" sz="1400" dirty="0"/>
                    </a:p>
                  </a:txBody>
                  <a:tcPr/>
                </a:tc>
              </a:tr>
              <a:tr h="292881">
                <a:tc>
                  <a:txBody>
                    <a:bodyPr/>
                    <a:lstStyle/>
                    <a:p>
                      <a:pPr algn="l"/>
                      <a:r>
                        <a:rPr lang="en-GB" sz="1400" dirty="0" smtClean="0"/>
                        <a:t>Worcester</a:t>
                      </a:r>
                      <a:endParaRPr lang="en-GB" sz="1400" dirty="0"/>
                    </a:p>
                  </a:txBody>
                  <a:tcPr/>
                </a:tc>
                <a:tc>
                  <a:txBody>
                    <a:bodyPr/>
                    <a:lstStyle/>
                    <a:p>
                      <a:pPr algn="ctr"/>
                      <a:r>
                        <a:rPr lang="en-GB" sz="1400" dirty="0" smtClean="0"/>
                        <a:t>1 684</a:t>
                      </a:r>
                      <a:endParaRPr lang="en-GB" sz="1400" dirty="0"/>
                    </a:p>
                  </a:txBody>
                  <a:tcPr/>
                </a:tc>
                <a:tc>
                  <a:txBody>
                    <a:bodyPr/>
                    <a:lstStyle/>
                    <a:p>
                      <a:pPr algn="ctr"/>
                      <a:r>
                        <a:rPr lang="en-GB" sz="1400" dirty="0" smtClean="0"/>
                        <a:t>648</a:t>
                      </a:r>
                      <a:endParaRPr lang="en-GB" sz="1400" dirty="0"/>
                    </a:p>
                  </a:txBody>
                  <a:tcPr/>
                </a:tc>
                <a:tc>
                  <a:txBody>
                    <a:bodyPr/>
                    <a:lstStyle/>
                    <a:p>
                      <a:pPr algn="ctr"/>
                      <a:r>
                        <a:rPr lang="en-GB" sz="1400" dirty="0" smtClean="0"/>
                        <a:t>127</a:t>
                      </a:r>
                      <a:endParaRPr lang="en-GB" sz="1400" dirty="0"/>
                    </a:p>
                  </a:txBody>
                  <a:tcPr/>
                </a:tc>
              </a:tr>
              <a:tr h="292881">
                <a:tc>
                  <a:txBody>
                    <a:bodyPr/>
                    <a:lstStyle/>
                    <a:p>
                      <a:pPr algn="l"/>
                      <a:r>
                        <a:rPr lang="en-GB" sz="1400" dirty="0" smtClean="0">
                          <a:solidFill>
                            <a:schemeClr val="tx1"/>
                          </a:solidFill>
                        </a:rPr>
                        <a:t>Beaufort</a:t>
                      </a:r>
                      <a:r>
                        <a:rPr lang="en-GB" sz="1400" baseline="0" dirty="0" smtClean="0">
                          <a:solidFill>
                            <a:schemeClr val="tx1"/>
                          </a:solidFill>
                        </a:rPr>
                        <a:t> West</a:t>
                      </a:r>
                      <a:endParaRPr lang="en-GB" sz="1400" dirty="0">
                        <a:solidFill>
                          <a:schemeClr val="tx1"/>
                        </a:solidFill>
                      </a:endParaRPr>
                    </a:p>
                  </a:txBody>
                  <a:tcPr/>
                </a:tc>
                <a:tc>
                  <a:txBody>
                    <a:bodyPr/>
                    <a:lstStyle/>
                    <a:p>
                      <a:pPr algn="ctr"/>
                      <a:r>
                        <a:rPr lang="en-GB" sz="1400" dirty="0" smtClean="0">
                          <a:solidFill>
                            <a:schemeClr val="tx1"/>
                          </a:solidFill>
                        </a:rPr>
                        <a:t>677</a:t>
                      </a:r>
                      <a:endParaRPr lang="en-GB" sz="1400" dirty="0">
                        <a:solidFill>
                          <a:schemeClr val="tx1"/>
                        </a:solidFill>
                      </a:endParaRPr>
                    </a:p>
                  </a:txBody>
                  <a:tcPr/>
                </a:tc>
                <a:tc>
                  <a:txBody>
                    <a:bodyPr/>
                    <a:lstStyle/>
                    <a:p>
                      <a:pPr algn="ctr"/>
                      <a:r>
                        <a:rPr lang="en-GB" sz="1400" dirty="0" smtClean="0">
                          <a:solidFill>
                            <a:schemeClr val="tx1"/>
                          </a:solidFill>
                        </a:rPr>
                        <a:t>57</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r>
              <a:tr h="292881">
                <a:tc>
                  <a:txBody>
                    <a:bodyPr/>
                    <a:lstStyle/>
                    <a:p>
                      <a:pPr algn="l"/>
                      <a:r>
                        <a:rPr lang="en-GB" sz="1400" dirty="0" smtClean="0">
                          <a:solidFill>
                            <a:schemeClr val="tx1"/>
                          </a:solidFill>
                        </a:rPr>
                        <a:t>George</a:t>
                      </a:r>
                      <a:endParaRPr lang="en-GB" sz="1400" dirty="0">
                        <a:solidFill>
                          <a:schemeClr val="tx1"/>
                        </a:solidFill>
                      </a:endParaRPr>
                    </a:p>
                  </a:txBody>
                  <a:tcPr/>
                </a:tc>
                <a:tc>
                  <a:txBody>
                    <a:bodyPr/>
                    <a:lstStyle/>
                    <a:p>
                      <a:pPr algn="ctr"/>
                      <a:r>
                        <a:rPr lang="en-GB" sz="1400" dirty="0" smtClean="0">
                          <a:solidFill>
                            <a:schemeClr val="tx1"/>
                          </a:solidFill>
                        </a:rPr>
                        <a:t>4 046</a:t>
                      </a:r>
                      <a:endParaRPr lang="en-GB" sz="1400" dirty="0">
                        <a:solidFill>
                          <a:schemeClr val="tx1"/>
                        </a:solidFill>
                      </a:endParaRPr>
                    </a:p>
                  </a:txBody>
                  <a:tcPr/>
                </a:tc>
                <a:tc>
                  <a:txBody>
                    <a:bodyPr/>
                    <a:lstStyle/>
                    <a:p>
                      <a:pPr algn="ctr"/>
                      <a:r>
                        <a:rPr lang="en-GB" sz="1400" dirty="0" smtClean="0">
                          <a:solidFill>
                            <a:schemeClr val="tx1"/>
                          </a:solidFill>
                        </a:rPr>
                        <a:t>574</a:t>
                      </a:r>
                      <a:endParaRPr lang="en-GB" sz="1400" dirty="0">
                        <a:solidFill>
                          <a:schemeClr val="tx1"/>
                        </a:solidFill>
                      </a:endParaRPr>
                    </a:p>
                  </a:txBody>
                  <a:tcPr/>
                </a:tc>
                <a:tc>
                  <a:txBody>
                    <a:bodyPr/>
                    <a:lstStyle/>
                    <a:p>
                      <a:pPr algn="ctr"/>
                      <a:r>
                        <a:rPr lang="en-GB" sz="1400" dirty="0" smtClean="0">
                          <a:solidFill>
                            <a:schemeClr val="tx1"/>
                          </a:solidFill>
                        </a:rPr>
                        <a:t>86</a:t>
                      </a:r>
                      <a:endParaRPr lang="en-GB" sz="1400" dirty="0">
                        <a:solidFill>
                          <a:schemeClr val="tx1"/>
                        </a:solidFill>
                      </a:endParaRPr>
                    </a:p>
                  </a:txBody>
                  <a:tcPr/>
                </a:tc>
              </a:tr>
              <a:tr h="292881">
                <a:tc>
                  <a:txBody>
                    <a:bodyPr/>
                    <a:lstStyle/>
                    <a:p>
                      <a:pPr algn="l"/>
                      <a:r>
                        <a:rPr lang="en-GB" sz="1400" dirty="0" smtClean="0">
                          <a:solidFill>
                            <a:schemeClr val="tx1"/>
                          </a:solidFill>
                        </a:rPr>
                        <a:t>Oudtshoorn</a:t>
                      </a:r>
                      <a:endParaRPr lang="en-GB" sz="1400" dirty="0">
                        <a:solidFill>
                          <a:schemeClr val="tx1"/>
                        </a:solidFill>
                      </a:endParaRPr>
                    </a:p>
                  </a:txBody>
                  <a:tcPr/>
                </a:tc>
                <a:tc>
                  <a:txBody>
                    <a:bodyPr/>
                    <a:lstStyle/>
                    <a:p>
                      <a:pPr algn="ctr"/>
                      <a:r>
                        <a:rPr lang="en-GB" sz="1400" dirty="0" smtClean="0">
                          <a:solidFill>
                            <a:schemeClr val="tx1"/>
                          </a:solidFill>
                        </a:rPr>
                        <a:t>1 012</a:t>
                      </a:r>
                      <a:endParaRPr lang="en-GB" sz="1400" dirty="0">
                        <a:solidFill>
                          <a:schemeClr val="tx1"/>
                        </a:solidFill>
                      </a:endParaRPr>
                    </a:p>
                  </a:txBody>
                  <a:tcPr/>
                </a:tc>
                <a:tc>
                  <a:txBody>
                    <a:bodyPr/>
                    <a:lstStyle/>
                    <a:p>
                      <a:pPr algn="ctr"/>
                      <a:r>
                        <a:rPr lang="en-GB" sz="1400" dirty="0" smtClean="0">
                          <a:solidFill>
                            <a:schemeClr val="tx1"/>
                          </a:solidFill>
                        </a:rPr>
                        <a:t>268</a:t>
                      </a:r>
                      <a:endParaRPr lang="en-GB" sz="1400" dirty="0">
                        <a:solidFill>
                          <a:schemeClr val="tx1"/>
                        </a:solidFill>
                      </a:endParaRPr>
                    </a:p>
                  </a:txBody>
                  <a:tcPr/>
                </a:tc>
                <a:tc>
                  <a:txBody>
                    <a:bodyPr/>
                    <a:lstStyle/>
                    <a:p>
                      <a:pPr algn="ctr"/>
                      <a:r>
                        <a:rPr lang="en-GB" sz="1400" dirty="0" smtClean="0">
                          <a:solidFill>
                            <a:schemeClr val="tx1"/>
                          </a:solidFill>
                        </a:rPr>
                        <a:t>96</a:t>
                      </a:r>
                      <a:endParaRPr lang="en-GB" sz="1400" dirty="0">
                        <a:solidFill>
                          <a:schemeClr val="tx1"/>
                        </a:solidFill>
                      </a:endParaRPr>
                    </a:p>
                  </a:txBody>
                  <a:tcPr/>
                </a:tc>
              </a:tr>
              <a:tr h="292881">
                <a:tc>
                  <a:txBody>
                    <a:bodyPr/>
                    <a:lstStyle/>
                    <a:p>
                      <a:pPr algn="l"/>
                      <a:r>
                        <a:rPr lang="en-GB" sz="1400" dirty="0" smtClean="0">
                          <a:solidFill>
                            <a:schemeClr val="tx1"/>
                          </a:solidFill>
                        </a:rPr>
                        <a:t>Vredenburg</a:t>
                      </a:r>
                      <a:endParaRPr lang="en-GB" sz="1400" dirty="0">
                        <a:solidFill>
                          <a:schemeClr val="tx1"/>
                        </a:solidFill>
                      </a:endParaRPr>
                    </a:p>
                  </a:txBody>
                  <a:tcPr/>
                </a:tc>
                <a:tc>
                  <a:txBody>
                    <a:bodyPr/>
                    <a:lstStyle/>
                    <a:p>
                      <a:pPr algn="ctr"/>
                      <a:r>
                        <a:rPr lang="en-GB" sz="1400" dirty="0" smtClean="0">
                          <a:solidFill>
                            <a:schemeClr val="tx1"/>
                          </a:solidFill>
                        </a:rPr>
                        <a:t>4 826</a:t>
                      </a:r>
                      <a:endParaRPr lang="en-GB" sz="1400" dirty="0">
                        <a:solidFill>
                          <a:schemeClr val="tx1"/>
                        </a:solidFill>
                      </a:endParaRPr>
                    </a:p>
                  </a:txBody>
                  <a:tcPr/>
                </a:tc>
                <a:tc>
                  <a:txBody>
                    <a:bodyPr/>
                    <a:lstStyle/>
                    <a:p>
                      <a:pPr algn="ctr"/>
                      <a:r>
                        <a:rPr lang="en-GB" sz="1400" dirty="0" smtClean="0">
                          <a:solidFill>
                            <a:schemeClr val="tx1"/>
                          </a:solidFill>
                        </a:rPr>
                        <a:t>194</a:t>
                      </a:r>
                      <a:endParaRPr lang="en-GB" sz="1400" dirty="0">
                        <a:solidFill>
                          <a:schemeClr val="tx1"/>
                        </a:solidFill>
                      </a:endParaRPr>
                    </a:p>
                  </a:txBody>
                  <a:tcPr/>
                </a:tc>
                <a:tc>
                  <a:txBody>
                    <a:bodyPr/>
                    <a:lstStyle/>
                    <a:p>
                      <a:pPr algn="ctr"/>
                      <a:r>
                        <a:rPr lang="en-GB" sz="1400" dirty="0" smtClean="0">
                          <a:solidFill>
                            <a:schemeClr val="tx1"/>
                          </a:solidFill>
                        </a:rPr>
                        <a:t>109</a:t>
                      </a:r>
                      <a:endParaRPr lang="en-GB" sz="1400" dirty="0">
                        <a:solidFill>
                          <a:schemeClr val="tx1"/>
                        </a:solidFill>
                      </a:endParaRPr>
                    </a:p>
                  </a:txBody>
                  <a:tcPr/>
                </a:tc>
              </a:tr>
              <a:tr h="292881">
                <a:tc>
                  <a:txBody>
                    <a:bodyPr/>
                    <a:lstStyle/>
                    <a:p>
                      <a:pPr algn="l"/>
                      <a:r>
                        <a:rPr lang="en-GB" sz="1400" dirty="0" smtClean="0">
                          <a:solidFill>
                            <a:schemeClr val="tx1"/>
                          </a:solidFill>
                        </a:rPr>
                        <a:t>Vredendal</a:t>
                      </a:r>
                      <a:endParaRPr lang="en-GB" sz="1400" dirty="0">
                        <a:solidFill>
                          <a:schemeClr val="tx1"/>
                        </a:solidFill>
                      </a:endParaRPr>
                    </a:p>
                  </a:txBody>
                  <a:tcPr/>
                </a:tc>
                <a:tc>
                  <a:txBody>
                    <a:bodyPr/>
                    <a:lstStyle/>
                    <a:p>
                      <a:pPr algn="ctr"/>
                      <a:r>
                        <a:rPr lang="en-GB" sz="1400" dirty="0" smtClean="0">
                          <a:solidFill>
                            <a:schemeClr val="tx1"/>
                          </a:solidFill>
                        </a:rPr>
                        <a:t>1 993</a:t>
                      </a:r>
                      <a:endParaRPr lang="en-GB" sz="1400" dirty="0">
                        <a:solidFill>
                          <a:schemeClr val="tx1"/>
                        </a:solidFill>
                      </a:endParaRPr>
                    </a:p>
                  </a:txBody>
                  <a:tcPr/>
                </a:tc>
                <a:tc>
                  <a:txBody>
                    <a:bodyPr/>
                    <a:lstStyle/>
                    <a:p>
                      <a:pPr algn="ctr"/>
                      <a:r>
                        <a:rPr lang="en-GB" sz="1400" dirty="0" smtClean="0">
                          <a:solidFill>
                            <a:schemeClr val="tx1"/>
                          </a:solidFill>
                        </a:rPr>
                        <a:t>1 070</a:t>
                      </a:r>
                      <a:endParaRPr lang="en-GB" sz="1400" dirty="0">
                        <a:solidFill>
                          <a:schemeClr val="tx1"/>
                        </a:solidFill>
                      </a:endParaRPr>
                    </a:p>
                  </a:txBody>
                  <a:tcPr/>
                </a:tc>
                <a:tc>
                  <a:txBody>
                    <a:bodyPr/>
                    <a:lstStyle/>
                    <a:p>
                      <a:pPr algn="ctr"/>
                      <a:r>
                        <a:rPr lang="en-GB" sz="1400" dirty="0" smtClean="0">
                          <a:solidFill>
                            <a:schemeClr val="tx1"/>
                          </a:solidFill>
                        </a:rPr>
                        <a:t>234</a:t>
                      </a:r>
                      <a:endParaRPr lang="en-GB" sz="1400" dirty="0">
                        <a:solidFill>
                          <a:schemeClr val="tx1"/>
                        </a:solidFill>
                      </a:endParaRPr>
                    </a:p>
                  </a:txBody>
                  <a:tcPr/>
                </a:tc>
              </a:tr>
              <a:tr h="292881">
                <a:tc>
                  <a:txBody>
                    <a:bodyPr/>
                    <a:lstStyle/>
                    <a:p>
                      <a:pPr algn="l"/>
                      <a:r>
                        <a:rPr lang="en-ZA" sz="1400" b="1" dirty="0" smtClean="0">
                          <a:solidFill>
                            <a:srgbClr val="FF0000"/>
                          </a:solidFill>
                        </a:rPr>
                        <a:t>Western</a:t>
                      </a:r>
                      <a:r>
                        <a:rPr lang="en-ZA" sz="1400" b="1" baseline="0" dirty="0" smtClean="0">
                          <a:solidFill>
                            <a:srgbClr val="FF0000"/>
                          </a:solidFill>
                        </a:rPr>
                        <a:t> Cape</a:t>
                      </a:r>
                      <a:endParaRPr lang="en-GB" sz="1400" b="1" dirty="0">
                        <a:solidFill>
                          <a:srgbClr val="FF0000"/>
                        </a:solidFill>
                      </a:endParaRPr>
                    </a:p>
                  </a:txBody>
                  <a:tcPr/>
                </a:tc>
                <a:tc>
                  <a:txBody>
                    <a:bodyPr/>
                    <a:lstStyle/>
                    <a:p>
                      <a:pPr algn="ctr"/>
                      <a:r>
                        <a:rPr lang="en-ZA" sz="1400" b="1" dirty="0" smtClean="0">
                          <a:solidFill>
                            <a:srgbClr val="FF0000"/>
                          </a:solidFill>
                        </a:rPr>
                        <a:t>52 323</a:t>
                      </a:r>
                      <a:endParaRPr lang="en-GB" sz="1400" b="1" dirty="0">
                        <a:solidFill>
                          <a:srgbClr val="FF0000"/>
                        </a:solidFill>
                      </a:endParaRPr>
                    </a:p>
                  </a:txBody>
                  <a:tcPr/>
                </a:tc>
                <a:tc>
                  <a:txBody>
                    <a:bodyPr/>
                    <a:lstStyle/>
                    <a:p>
                      <a:pPr algn="ctr"/>
                      <a:r>
                        <a:rPr lang="en-ZA" sz="1400" b="1" dirty="0" smtClean="0">
                          <a:solidFill>
                            <a:srgbClr val="FF0000"/>
                          </a:solidFill>
                        </a:rPr>
                        <a:t>11 744</a:t>
                      </a:r>
                      <a:endParaRPr lang="en-GB" sz="1400" b="1" dirty="0">
                        <a:solidFill>
                          <a:srgbClr val="FF0000"/>
                        </a:solidFill>
                      </a:endParaRPr>
                    </a:p>
                  </a:txBody>
                  <a:tcPr/>
                </a:tc>
                <a:tc>
                  <a:txBody>
                    <a:bodyPr/>
                    <a:lstStyle/>
                    <a:p>
                      <a:pPr algn="ctr"/>
                      <a:r>
                        <a:rPr lang="en-ZA" sz="1400" b="1" dirty="0" smtClean="0">
                          <a:solidFill>
                            <a:srgbClr val="FF0000"/>
                          </a:solidFill>
                        </a:rPr>
                        <a:t>905</a:t>
                      </a:r>
                      <a:endParaRPr lang="en-GB" sz="1400" b="1" dirty="0">
                        <a:solidFill>
                          <a:srgbClr val="FF0000"/>
                        </a:solidFill>
                      </a:endParaRPr>
                    </a:p>
                  </a:txBody>
                  <a:tcPr/>
                </a:tc>
              </a:tr>
            </a:tbl>
          </a:graphicData>
        </a:graphic>
      </p:graphicFrame>
    </p:spTree>
    <p:extLst>
      <p:ext uri="{BB962C8B-B14F-4D97-AF65-F5344CB8AC3E}">
        <p14:creationId xmlns:p14="http://schemas.microsoft.com/office/powerpoint/2010/main" xmlns="" val="3471016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8229600" cy="715962"/>
          </a:xfrm>
        </p:spPr>
        <p:txBody>
          <a:bodyPr>
            <a:normAutofit fontScale="90000"/>
          </a:bodyPr>
          <a:lstStyle/>
          <a:p>
            <a:pPr algn="r"/>
            <a:r>
              <a:rPr lang="en-ZA" dirty="0" smtClean="0"/>
              <a:t>11. Actions implemented within budget</a:t>
            </a:r>
            <a:endParaRPr lang="en-GB"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r>
              <a:rPr lang="en-ZA" dirty="0" smtClean="0"/>
              <a:t>Reinstatement of most vulnerable categories of TDG clients:</a:t>
            </a:r>
          </a:p>
          <a:p>
            <a:pPr lvl="1"/>
            <a:r>
              <a:rPr lang="en-ZA" dirty="0" smtClean="0"/>
              <a:t>Those who are 59 years old: 9 295</a:t>
            </a:r>
          </a:p>
          <a:p>
            <a:pPr lvl="1"/>
            <a:r>
              <a:rPr lang="en-ZA" dirty="0" smtClean="0"/>
              <a:t>Those receiving TDG and grant in aid:  6 079</a:t>
            </a:r>
          </a:p>
          <a:p>
            <a:pPr lvl="1"/>
            <a:r>
              <a:rPr lang="en-ZA" dirty="0" smtClean="0"/>
              <a:t>Those receiving TDG through procurator: 577</a:t>
            </a:r>
          </a:p>
          <a:p>
            <a:pPr lvl="1"/>
            <a:r>
              <a:rPr lang="en-ZA" dirty="0" smtClean="0"/>
              <a:t>Those receiving TDG through administrator: 73</a:t>
            </a:r>
          </a:p>
          <a:p>
            <a:r>
              <a:rPr lang="en-ZA" dirty="0" smtClean="0"/>
              <a:t>Total for reinstatement : 16 024</a:t>
            </a:r>
          </a:p>
          <a:p>
            <a:r>
              <a:rPr lang="en-ZA" dirty="0" smtClean="0"/>
              <a:t>Total cost for this for the 2020/21 financial year is R98 million; while cost for a period of 12 months is R391 million</a:t>
            </a:r>
          </a:p>
          <a:p>
            <a:r>
              <a:rPr lang="en-ZA" dirty="0" smtClean="0"/>
              <a:t>Limited SRD to be provided within budget to TDG clients who apply while they are waiting for an assessment at value of R500 per month per person SRD to be provided for maximum of 2 months </a:t>
            </a:r>
            <a:r>
              <a:rPr lang="en-ZA" b="1" i="1" dirty="0" smtClean="0"/>
              <a:t>on approved applications</a:t>
            </a:r>
            <a:r>
              <a:rPr lang="en-ZA" dirty="0" smtClean="0"/>
              <a:t> for an estimated 150 000 clients : total R150 million.  Budget availability is R190 million.  Balance to be reserved for responses to disasters.  SRD to be reserved for those affected by lapsed TDGs only</a:t>
            </a:r>
            <a:endParaRPr lang="en-GB" dirty="0"/>
          </a:p>
        </p:txBody>
      </p:sp>
    </p:spTree>
    <p:extLst>
      <p:ext uri="{BB962C8B-B14F-4D97-AF65-F5344CB8AC3E}">
        <p14:creationId xmlns:p14="http://schemas.microsoft.com/office/powerpoint/2010/main" xmlns="" val="854766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63" y="0"/>
            <a:ext cx="8229600" cy="1066800"/>
          </a:xfrm>
        </p:spPr>
        <p:txBody>
          <a:bodyPr>
            <a:normAutofit/>
          </a:bodyPr>
          <a:lstStyle/>
          <a:p>
            <a:pPr algn="r"/>
            <a:r>
              <a:rPr lang="en-ZA" sz="3200" dirty="0" smtClean="0"/>
              <a:t>12. SRD as interim support</a:t>
            </a:r>
            <a:endParaRPr lang="en-GB" sz="3200" dirty="0"/>
          </a:p>
        </p:txBody>
      </p:sp>
      <p:sp>
        <p:nvSpPr>
          <p:cNvPr id="3" name="Content Placeholder 2"/>
          <p:cNvSpPr>
            <a:spLocks noGrp="1"/>
          </p:cNvSpPr>
          <p:nvPr>
            <p:ph idx="1"/>
          </p:nvPr>
        </p:nvSpPr>
        <p:spPr>
          <a:xfrm>
            <a:off x="228599" y="1295400"/>
            <a:ext cx="8779329" cy="5029200"/>
          </a:xfrm>
        </p:spPr>
        <p:txBody>
          <a:bodyPr>
            <a:noAutofit/>
          </a:bodyPr>
          <a:lstStyle/>
          <a:p>
            <a:r>
              <a:rPr lang="en-ZA" sz="1800" dirty="0" smtClean="0"/>
              <a:t>In order to try and reduce the hardship caused by the process, which is needed to ensure compliance to legislation, SRD in the form of cash will be considered for those who have no other form of income for a limited period only while they are waiting to be re-assessed – on condition that they apply for the SRD </a:t>
            </a:r>
          </a:p>
          <a:p>
            <a:r>
              <a:rPr lang="en-ZA" sz="1800" dirty="0" smtClean="0"/>
              <a:t>SRD requires an application per individual to ensure compliance with legislation and prevent audit findings.  By 18 January 2021, 238 people had already applied for support through SRD and payment will be effected this week.</a:t>
            </a:r>
          </a:p>
          <a:p>
            <a:r>
              <a:rPr lang="en-ZA" sz="1800" dirty="0" smtClean="0"/>
              <a:t>System enabled to pay the approved SRD at a rate of R500 per person into the bank account previously used to receive the grant (every applicant does have a valid account which has been verified)</a:t>
            </a:r>
          </a:p>
          <a:p>
            <a:r>
              <a:rPr lang="en-ZA" sz="1800" dirty="0" smtClean="0"/>
              <a:t>Reduced amount of R500 per person will be provided to approved applicants only, as the amount of money for SRD is limited.  The support will only be provided while the clients are waiting to be assessed and subject to them completing an application which must comply with legislative prescripts.</a:t>
            </a:r>
          </a:p>
        </p:txBody>
      </p:sp>
    </p:spTree>
    <p:extLst>
      <p:ext uri="{BB962C8B-B14F-4D97-AF65-F5344CB8AC3E}">
        <p14:creationId xmlns:p14="http://schemas.microsoft.com/office/powerpoint/2010/main" xmlns="" val="103212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762000"/>
          </a:xfrm>
        </p:spPr>
        <p:txBody>
          <a:bodyPr/>
          <a:lstStyle/>
          <a:p>
            <a:pPr algn="r"/>
            <a:r>
              <a:rPr lang="en-ZA" dirty="0" smtClean="0"/>
              <a:t>13. Challenges</a:t>
            </a:r>
            <a:endParaRPr lang="en-GB" dirty="0"/>
          </a:p>
        </p:txBody>
      </p:sp>
      <p:sp>
        <p:nvSpPr>
          <p:cNvPr id="3" name="Content Placeholder 2"/>
          <p:cNvSpPr>
            <a:spLocks noGrp="1"/>
          </p:cNvSpPr>
          <p:nvPr>
            <p:ph idx="1"/>
          </p:nvPr>
        </p:nvSpPr>
        <p:spPr>
          <a:xfrm>
            <a:off x="228600" y="914400"/>
            <a:ext cx="8763000" cy="5135563"/>
          </a:xfrm>
        </p:spPr>
        <p:txBody>
          <a:bodyPr>
            <a:normAutofit fontScale="85000" lnSpcReduction="20000"/>
          </a:bodyPr>
          <a:lstStyle/>
          <a:p>
            <a:r>
              <a:rPr lang="en-ZA" dirty="0" smtClean="0"/>
              <a:t>The country was under level 1 lockdown restrictions when the project was developed and approved.  The return to lockdown level 3 at the end of December has created challenges, particularly with access to health facilities for records and assessments</a:t>
            </a:r>
          </a:p>
          <a:p>
            <a:r>
              <a:rPr lang="en-ZA" dirty="0" smtClean="0"/>
              <a:t>Health facilities which had initially agreed to assist are now limiting access, as a result of the increase in COVID cases – especially in the Western Cape, which has the highest numbers</a:t>
            </a:r>
          </a:p>
          <a:p>
            <a:r>
              <a:rPr lang="en-ZA" dirty="0" smtClean="0"/>
              <a:t>Organised labour likely to raise objections about increased numbers being served at local offices under level 3 due to increased perceived risk to staff</a:t>
            </a:r>
          </a:p>
          <a:p>
            <a:r>
              <a:rPr lang="en-ZA" dirty="0" smtClean="0"/>
              <a:t>Lack of access to Community halls used as service points – particularly in Western Cape which has resulted in overcrowding at SASSA local offices.  </a:t>
            </a:r>
          </a:p>
          <a:p>
            <a:r>
              <a:rPr lang="en-ZA" dirty="0" smtClean="0"/>
              <a:t>Funding to reinstate all lapsed TDGs and keep in payment to March will be approximately R1,2 billion in the 2020/21 financial year.  Based on updated projections, funds are not available to support this.  Carry through costs of approximately R400 million per month for 2021/22 cannot be absorbed within budget.</a:t>
            </a:r>
            <a:endParaRPr lang="en-GB" dirty="0">
              <a:solidFill>
                <a:srgbClr val="FF0000"/>
              </a:solidFill>
            </a:endParaRPr>
          </a:p>
        </p:txBody>
      </p:sp>
    </p:spTree>
    <p:extLst>
      <p:ext uri="{BB962C8B-B14F-4D97-AF65-F5344CB8AC3E}">
        <p14:creationId xmlns:p14="http://schemas.microsoft.com/office/powerpoint/2010/main" xmlns="" val="6002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4290"/>
            <a:ext cx="7239000" cy="1143000"/>
          </a:xfrm>
        </p:spPr>
        <p:txBody>
          <a:bodyPr/>
          <a:lstStyle/>
          <a:p>
            <a:pPr algn="r"/>
            <a:r>
              <a:rPr lang="en-ZA" dirty="0">
                <a:latin typeface="Arial" panose="020B0604020202020204" pitchFamily="34" charset="0"/>
                <a:cs typeface="Arial" panose="020B0604020202020204" pitchFamily="34" charset="0"/>
              </a:rPr>
              <a:t>Presentation Outline</a:t>
            </a:r>
            <a:endParaRPr lang="en-ZA" dirty="0"/>
          </a:p>
        </p:txBody>
      </p:sp>
      <p:sp>
        <p:nvSpPr>
          <p:cNvPr id="3" name="Content Placeholder 2"/>
          <p:cNvSpPr>
            <a:spLocks noGrp="1"/>
          </p:cNvSpPr>
          <p:nvPr>
            <p:ph idx="1"/>
          </p:nvPr>
        </p:nvSpPr>
        <p:spPr>
          <a:xfrm>
            <a:off x="685800" y="1295400"/>
            <a:ext cx="7620000" cy="4525963"/>
          </a:xfrm>
        </p:spPr>
        <p:txBody>
          <a:bodyPr>
            <a:normAutofit fontScale="55000" lnSpcReduction="20000"/>
          </a:bodyPr>
          <a:lstStyle/>
          <a:p>
            <a:r>
              <a:rPr lang="en-ZA" altLang="en-US" dirty="0" smtClean="0"/>
              <a:t>Context and overview</a:t>
            </a:r>
          </a:p>
          <a:p>
            <a:r>
              <a:rPr lang="en-ZA" altLang="en-US" dirty="0" smtClean="0"/>
              <a:t>Summary Financial position of SASSA</a:t>
            </a:r>
          </a:p>
          <a:p>
            <a:r>
              <a:rPr lang="en-ZA" altLang="en-US" dirty="0" smtClean="0"/>
              <a:t>Temporary disability grants clarification</a:t>
            </a:r>
          </a:p>
          <a:p>
            <a:r>
              <a:rPr lang="en-ZA" altLang="en-US" dirty="0" smtClean="0"/>
              <a:t>Current pressures</a:t>
            </a:r>
          </a:p>
          <a:p>
            <a:r>
              <a:rPr lang="en-ZA" altLang="en-US" dirty="0" smtClean="0"/>
              <a:t>Summary of grant extensions</a:t>
            </a:r>
          </a:p>
          <a:p>
            <a:r>
              <a:rPr lang="en-ZA" altLang="en-US" dirty="0" smtClean="0"/>
              <a:t>Management plans : TDG re-applications</a:t>
            </a:r>
          </a:p>
          <a:p>
            <a:r>
              <a:rPr lang="en-ZA" altLang="en-US" dirty="0" smtClean="0"/>
              <a:t>Management plans : CDG re-applications</a:t>
            </a:r>
          </a:p>
          <a:p>
            <a:r>
              <a:rPr lang="en-ZA" altLang="en-US" dirty="0" smtClean="0"/>
              <a:t>Customer experience</a:t>
            </a:r>
          </a:p>
          <a:p>
            <a:r>
              <a:rPr lang="en-ZA" altLang="en-US" dirty="0" smtClean="0"/>
              <a:t>Progress to date (SASSA National and Western Cape)</a:t>
            </a:r>
          </a:p>
          <a:p>
            <a:r>
              <a:rPr lang="en-ZA" altLang="en-US" dirty="0" smtClean="0"/>
              <a:t>Actions implemented within budget</a:t>
            </a:r>
          </a:p>
          <a:p>
            <a:r>
              <a:rPr lang="en-ZA" altLang="en-US" dirty="0" smtClean="0"/>
              <a:t>Social relief of distress as interim support measure</a:t>
            </a:r>
          </a:p>
          <a:p>
            <a:r>
              <a:rPr lang="en-ZA" altLang="en-US" dirty="0" smtClean="0"/>
              <a:t>Challenges</a:t>
            </a:r>
          </a:p>
          <a:p>
            <a:r>
              <a:rPr lang="en-ZA" altLang="en-US" dirty="0" smtClean="0"/>
              <a:t>Interventions – short and longer term</a:t>
            </a:r>
          </a:p>
          <a:p>
            <a:r>
              <a:rPr lang="en-ZA" altLang="en-US" dirty="0" smtClean="0"/>
              <a:t>Recommendation</a:t>
            </a:r>
          </a:p>
          <a:p>
            <a:endParaRPr lang="en-ZA" altLang="en-US" dirty="0"/>
          </a:p>
          <a:p>
            <a:endParaRPr lang="en-ZA" altLang="en-US" dirty="0" smtClean="0"/>
          </a:p>
          <a:p>
            <a:endParaRPr lang="en-GB" altLang="en-US" dirty="0"/>
          </a:p>
          <a:p>
            <a:endParaRPr lang="en-GB" altLang="en-US" dirty="0" smtClean="0"/>
          </a:p>
          <a:p>
            <a:pPr lvl="1"/>
            <a:endParaRPr lang="en-GB" altLang="en-US" sz="1800" dirty="0" smtClean="0"/>
          </a:p>
          <a:p>
            <a:pPr lvl="1"/>
            <a:endParaRPr lang="en-GB" altLang="en-US" sz="1800" dirty="0"/>
          </a:p>
          <a:p>
            <a:endParaRPr lang="en-ZA" dirty="0"/>
          </a:p>
        </p:txBody>
      </p:sp>
    </p:spTree>
    <p:extLst>
      <p:ext uri="{BB962C8B-B14F-4D97-AF65-F5344CB8AC3E}">
        <p14:creationId xmlns:p14="http://schemas.microsoft.com/office/powerpoint/2010/main" xmlns="" val="2458897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636"/>
            <a:ext cx="8229600" cy="715962"/>
          </a:xfrm>
        </p:spPr>
        <p:txBody>
          <a:bodyPr/>
          <a:lstStyle/>
          <a:p>
            <a:pPr algn="r"/>
            <a:r>
              <a:rPr lang="en-ZA" dirty="0" smtClean="0"/>
              <a:t>14. Interventions</a:t>
            </a:r>
            <a:endParaRPr lang="en-GB" dirty="0"/>
          </a:p>
        </p:txBody>
      </p:sp>
      <p:sp>
        <p:nvSpPr>
          <p:cNvPr id="3" name="Content Placeholder 2"/>
          <p:cNvSpPr>
            <a:spLocks noGrp="1"/>
          </p:cNvSpPr>
          <p:nvPr>
            <p:ph idx="1"/>
          </p:nvPr>
        </p:nvSpPr>
        <p:spPr>
          <a:xfrm>
            <a:off x="228600" y="750598"/>
            <a:ext cx="8763000" cy="5562600"/>
          </a:xfrm>
        </p:spPr>
        <p:txBody>
          <a:bodyPr>
            <a:normAutofit fontScale="62500" lnSpcReduction="20000"/>
          </a:bodyPr>
          <a:lstStyle/>
          <a:p>
            <a:pPr marL="0" indent="0">
              <a:buNone/>
            </a:pPr>
            <a:r>
              <a:rPr lang="en-ZA" b="1" dirty="0" smtClean="0"/>
              <a:t>Short term</a:t>
            </a:r>
          </a:p>
          <a:p>
            <a:r>
              <a:rPr lang="en-ZA" dirty="0" smtClean="0"/>
              <a:t>Strengthened communication as support to this project – use of community radio stations; use of SASSA mobile units to take services closer to communities; additional support for the call centre to ensure that all calls are responded to - </a:t>
            </a:r>
          </a:p>
          <a:p>
            <a:r>
              <a:rPr lang="en-ZA" dirty="0" smtClean="0"/>
              <a:t>Project to continue as planned, but with additional doctors to be contracted (process already underway in Western Cape, which is area most affected).</a:t>
            </a:r>
          </a:p>
          <a:p>
            <a:r>
              <a:rPr lang="en-ZA" dirty="0" smtClean="0"/>
              <a:t>Approach made to COGTA and the city to for community halls to be made available  in order to bring the service closer to people and reduce pressure on SASSA offices. 133 Sites out of 180 sites availed in the Western Cape (11 out </a:t>
            </a:r>
            <a:r>
              <a:rPr lang="en-ZA" smtClean="0"/>
              <a:t>of 41 </a:t>
            </a:r>
            <a:r>
              <a:rPr lang="en-ZA" dirty="0" smtClean="0"/>
              <a:t>sites in the Cape Metropole availed during this week only)</a:t>
            </a:r>
          </a:p>
          <a:p>
            <a:r>
              <a:rPr lang="en-ZA" dirty="0" smtClean="0"/>
              <a:t>Fast track the appointment and training of additional contract doctors in Western Cape (33 additional doctors will sign SLA with SASSA;  Training to be scheduled in week of 18 January)</a:t>
            </a:r>
          </a:p>
          <a:p>
            <a:r>
              <a:rPr lang="en-ZA" dirty="0" smtClean="0"/>
              <a:t>Referral forms available on SASSA website, and also mailed to clients who enquire, to take some initial pressure off local offices.  The contact details of the people who have been given the forms, without going to SASSA offices are then provided weekly to local offices, to schedule the assessments required</a:t>
            </a:r>
          </a:p>
          <a:p>
            <a:r>
              <a:rPr lang="en-ZA" dirty="0" smtClean="0"/>
              <a:t>Allocate the mobile offices to ensure that services are taken closer to communities</a:t>
            </a:r>
          </a:p>
          <a:p>
            <a:r>
              <a:rPr lang="en-ZA" dirty="0" smtClean="0"/>
              <a:t>Strengthen engagements with NGOs working with people with disabilities to assist with communication to affected clients</a:t>
            </a:r>
          </a:p>
          <a:p>
            <a:r>
              <a:rPr lang="en-ZA" dirty="0" smtClean="0"/>
              <a:t>Progress to be reported weekly to immediately implement remedial actions where necessary</a:t>
            </a:r>
          </a:p>
          <a:p>
            <a:r>
              <a:rPr lang="en-ZA" dirty="0" smtClean="0"/>
              <a:t>Appeals Tribunal put on standby to cope with increased numbers of rejected applications, as not all re-applications are likely to be approved</a:t>
            </a:r>
          </a:p>
          <a:p>
            <a:endParaRPr lang="en-GB" dirty="0"/>
          </a:p>
        </p:txBody>
      </p:sp>
    </p:spTree>
    <p:extLst>
      <p:ext uri="{BB962C8B-B14F-4D97-AF65-F5344CB8AC3E}">
        <p14:creationId xmlns:p14="http://schemas.microsoft.com/office/powerpoint/2010/main" xmlns="" val="2335463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ZA" dirty="0" smtClean="0"/>
              <a:t>15. Interventions </a:t>
            </a:r>
            <a:endParaRPr lang="en-GB"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marL="0" indent="0">
              <a:buNone/>
            </a:pPr>
            <a:r>
              <a:rPr lang="en-ZA" b="1" dirty="0" smtClean="0"/>
              <a:t>Medium to Long term</a:t>
            </a:r>
          </a:p>
          <a:p>
            <a:r>
              <a:rPr lang="en-ZA" dirty="0" smtClean="0"/>
              <a:t>Investigation into the high number of TDGs provided in Western Cape in particular</a:t>
            </a:r>
          </a:p>
          <a:p>
            <a:r>
              <a:rPr lang="en-ZA" dirty="0" smtClean="0"/>
              <a:t>Strengthening of assessments for disability grants, to ensure that these are provided for the correct reasons – inability to be employed and not on social grounds</a:t>
            </a:r>
          </a:p>
          <a:p>
            <a:r>
              <a:rPr lang="en-ZA" dirty="0" smtClean="0"/>
              <a:t>Continued education and communication to clarify the types of grants</a:t>
            </a:r>
          </a:p>
          <a:p>
            <a:r>
              <a:rPr lang="en-ZA" dirty="0" smtClean="0"/>
              <a:t>Automation of grant application processes to reduce need for in person contact for many processes – while maintaining the personal channel for those with limited access to internet and data</a:t>
            </a:r>
          </a:p>
          <a:p>
            <a:r>
              <a:rPr lang="en-ZA" dirty="0" smtClean="0"/>
              <a:t>Review the legislative environment governing the disability related grants – introduce assessments by other health professionals and not only doctors; reconsider the process change of care dependency grants to disability grants</a:t>
            </a:r>
          </a:p>
          <a:p>
            <a:r>
              <a:rPr lang="en-ZA" dirty="0" smtClean="0"/>
              <a:t>Linking to employment and development opportunities to reduce dependency on social assistance (whole of government responsibility)</a:t>
            </a:r>
            <a:endParaRPr lang="en-GB" dirty="0"/>
          </a:p>
        </p:txBody>
      </p:sp>
    </p:spTree>
    <p:extLst>
      <p:ext uri="{BB962C8B-B14F-4D97-AF65-F5344CB8AC3E}">
        <p14:creationId xmlns:p14="http://schemas.microsoft.com/office/powerpoint/2010/main" xmlns="" val="247211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ZA" dirty="0" smtClean="0"/>
              <a:t>16. Recommendation</a:t>
            </a:r>
            <a:endParaRPr lang="en-GB" dirty="0"/>
          </a:p>
        </p:txBody>
      </p:sp>
      <p:sp>
        <p:nvSpPr>
          <p:cNvPr id="3" name="Content Placeholder 2"/>
          <p:cNvSpPr>
            <a:spLocks noGrp="1"/>
          </p:cNvSpPr>
          <p:nvPr>
            <p:ph idx="1"/>
          </p:nvPr>
        </p:nvSpPr>
        <p:spPr/>
        <p:txBody>
          <a:bodyPr/>
          <a:lstStyle/>
          <a:p>
            <a:endParaRPr lang="en-ZA" dirty="0" smtClean="0"/>
          </a:p>
          <a:p>
            <a:endParaRPr lang="en-ZA" dirty="0"/>
          </a:p>
          <a:p>
            <a:pPr marL="0" indent="0">
              <a:buNone/>
            </a:pPr>
            <a:r>
              <a:rPr lang="en-ZA" dirty="0" smtClean="0"/>
              <a:t>It is recommended that the Standing Committee  take note of progress to address the challenges pertaining to the lapsing of the temporary disability grants, as well as to note the planned short and longer term interventions:</a:t>
            </a:r>
          </a:p>
        </p:txBody>
      </p:sp>
    </p:spTree>
    <p:extLst>
      <p:ext uri="{BB962C8B-B14F-4D97-AF65-F5344CB8AC3E}">
        <p14:creationId xmlns:p14="http://schemas.microsoft.com/office/powerpoint/2010/main" xmlns="" val="3920194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57400"/>
            <a:ext cx="8382000" cy="2819400"/>
          </a:xfrm>
        </p:spPr>
        <p:txBody>
          <a:bodyPr>
            <a:normAutofit fontScale="90000"/>
          </a:bodyPr>
          <a:lstStyle/>
          <a:p>
            <a:r>
              <a:rPr lang="en-US" altLang="en-US" b="1" dirty="0">
                <a:solidFill>
                  <a:srgbClr val="EEA521"/>
                </a:solidFill>
                <a:latin typeface="Arial" panose="020B0604020202020204" pitchFamily="34" charset="0"/>
                <a:cs typeface="Arial" panose="020B0604020202020204" pitchFamily="34" charset="0"/>
              </a:rPr>
              <a:t/>
            </a:r>
            <a:br>
              <a:rPr lang="en-US" altLang="en-US" b="1" dirty="0">
                <a:solidFill>
                  <a:srgbClr val="EEA521"/>
                </a:solidFill>
                <a:latin typeface="Arial" panose="020B0604020202020204" pitchFamily="34" charset="0"/>
                <a:cs typeface="Arial" panose="020B0604020202020204" pitchFamily="34" charset="0"/>
              </a:rPr>
            </a:br>
            <a:r>
              <a:rPr lang="en-US" altLang="en-US" sz="4900" dirty="0" smtClean="0">
                <a:solidFill>
                  <a:srgbClr val="EEA521"/>
                </a:solidFill>
                <a:latin typeface="Arial" panose="020B0604020202020204" pitchFamily="34" charset="0"/>
                <a:cs typeface="Arial" panose="020B0604020202020204" pitchFamily="34" charset="0"/>
              </a:rPr>
              <a:t>Thank You</a:t>
            </a:r>
            <a:br>
              <a:rPr lang="en-US" altLang="en-US" sz="4900" dirty="0" smtClean="0">
                <a:solidFill>
                  <a:srgbClr val="EEA521"/>
                </a:solidFill>
                <a:latin typeface="Arial" panose="020B0604020202020204" pitchFamily="34" charset="0"/>
                <a:cs typeface="Arial" panose="020B0604020202020204" pitchFamily="34" charset="0"/>
              </a:rPr>
            </a:br>
            <a:r>
              <a:rPr lang="en-US" altLang="en-US" sz="4900" dirty="0" smtClean="0">
                <a:solidFill>
                  <a:srgbClr val="EEA521"/>
                </a:solidFill>
                <a:latin typeface="Arial" panose="020B0604020202020204" pitchFamily="34" charset="0"/>
                <a:cs typeface="Arial" panose="020B0604020202020204" pitchFamily="34" charset="0"/>
              </a:rPr>
              <a:t>Enkosi</a:t>
            </a:r>
            <a:br>
              <a:rPr lang="en-US" altLang="en-US" sz="4900" dirty="0" smtClean="0">
                <a:solidFill>
                  <a:srgbClr val="EEA521"/>
                </a:solidFill>
                <a:latin typeface="Arial" panose="020B0604020202020204" pitchFamily="34" charset="0"/>
                <a:cs typeface="Arial" panose="020B0604020202020204" pitchFamily="34" charset="0"/>
              </a:rPr>
            </a:br>
            <a:r>
              <a:rPr lang="en-US" altLang="en-US" sz="4900" dirty="0" smtClean="0">
                <a:solidFill>
                  <a:srgbClr val="EEA521"/>
                </a:solidFill>
                <a:latin typeface="Arial" panose="020B0604020202020204" pitchFamily="34" charset="0"/>
                <a:cs typeface="Arial" panose="020B0604020202020204" pitchFamily="34" charset="0"/>
              </a:rPr>
              <a:t>Dankie</a:t>
            </a:r>
            <a:br>
              <a:rPr lang="en-US" altLang="en-US" sz="4900" dirty="0" smtClean="0">
                <a:solidFill>
                  <a:srgbClr val="EEA521"/>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xmlns="" val="371240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pPr algn="r"/>
            <a:r>
              <a:rPr lang="en-ZA" dirty="0" smtClean="0">
                <a:latin typeface="Arial Black" panose="020B0A04020102020204" pitchFamily="34" charset="0"/>
                <a:cs typeface="Arial" panose="020B0604020202020204" pitchFamily="34" charset="0"/>
              </a:rPr>
              <a:t>	1.CONTEXT AND OVERVIEW </a:t>
            </a:r>
            <a:endParaRPr lang="en-GB" dirty="0"/>
          </a:p>
        </p:txBody>
      </p:sp>
      <p:sp>
        <p:nvSpPr>
          <p:cNvPr id="3" name="Content Placeholder 2"/>
          <p:cNvSpPr>
            <a:spLocks noGrp="1"/>
          </p:cNvSpPr>
          <p:nvPr>
            <p:ph idx="1"/>
          </p:nvPr>
        </p:nvSpPr>
        <p:spPr>
          <a:xfrm>
            <a:off x="190500" y="533400"/>
            <a:ext cx="8953500" cy="5867400"/>
          </a:xfrm>
        </p:spPr>
        <p:txBody>
          <a:bodyPr>
            <a:noAutofit/>
          </a:bodyPr>
          <a:lstStyle/>
          <a:p>
            <a:pPr>
              <a:spcAft>
                <a:spcPts val="0"/>
              </a:spcAft>
            </a:pPr>
            <a:r>
              <a:rPr lang="en-US" sz="1600" dirty="0" smtClean="0"/>
              <a:t>As the March 2020 started; much as we were aware that the pandemic had hit some parts of the world and busy with finalizing our year plans for 2019; little did we know that the President will announce Level 5 lock down and all our plans will be thrown in disarray</a:t>
            </a:r>
          </a:p>
          <a:p>
            <a:pPr>
              <a:spcAft>
                <a:spcPts val="0"/>
              </a:spcAft>
            </a:pPr>
            <a:r>
              <a:rPr lang="en-US" sz="1600" dirty="0" smtClean="0"/>
              <a:t>We had completed and set audacious goals to change the land scape of our institution with a drive to impact the lives of our people both internally and those that we serve</a:t>
            </a:r>
          </a:p>
          <a:p>
            <a:pPr>
              <a:spcAft>
                <a:spcPts val="0"/>
              </a:spcAft>
            </a:pPr>
            <a:r>
              <a:rPr lang="en-US" sz="1600" dirty="0" smtClean="0"/>
              <a:t>The major goals presented to the portfolio committee were streamlined to include:</a:t>
            </a:r>
          </a:p>
          <a:p>
            <a:pPr lvl="1">
              <a:spcAft>
                <a:spcPts val="0"/>
              </a:spcAft>
            </a:pPr>
            <a:r>
              <a:rPr lang="en-US" sz="1600" dirty="0" smtClean="0"/>
              <a:t>Focus on reducing poverty levels of the clients we served</a:t>
            </a:r>
          </a:p>
          <a:p>
            <a:pPr lvl="1">
              <a:spcAft>
                <a:spcPts val="0"/>
              </a:spcAft>
            </a:pPr>
            <a:r>
              <a:rPr lang="en-US" sz="1600" dirty="0" smtClean="0"/>
              <a:t>Contributing to Economic transformation</a:t>
            </a:r>
          </a:p>
          <a:p>
            <a:pPr lvl="1">
              <a:spcAft>
                <a:spcPts val="0"/>
              </a:spcAft>
            </a:pPr>
            <a:r>
              <a:rPr lang="en-US" sz="1600" dirty="0" smtClean="0"/>
              <a:t>Most of all Improving customer experience; and </a:t>
            </a:r>
          </a:p>
          <a:p>
            <a:pPr lvl="1">
              <a:spcAft>
                <a:spcPts val="0"/>
              </a:spcAft>
            </a:pPr>
            <a:r>
              <a:rPr lang="en-US" sz="1600" dirty="0" smtClean="0"/>
              <a:t>Improved Organisational efficiency which was to drive costs down and ensure effective and efficient service delivery</a:t>
            </a:r>
          </a:p>
          <a:p>
            <a:pPr lvl="2">
              <a:spcAft>
                <a:spcPts val="0"/>
              </a:spcAft>
            </a:pPr>
            <a:r>
              <a:rPr lang="en-US" sz="1600" dirty="0" smtClean="0"/>
              <a:t>Technology and digitizing our platforms was at the centre of our strategy for the MTEF</a:t>
            </a:r>
          </a:p>
          <a:p>
            <a:pPr>
              <a:spcAft>
                <a:spcPts val="0"/>
              </a:spcAft>
            </a:pPr>
            <a:r>
              <a:rPr lang="en-US" sz="1600" dirty="0" smtClean="0"/>
              <a:t>Had developed guiding principles on how we do our work  the most important of which was putting our customer needs at the forefront;</a:t>
            </a:r>
          </a:p>
          <a:p>
            <a:pPr lvl="1">
              <a:spcAft>
                <a:spcPts val="0"/>
              </a:spcAft>
            </a:pPr>
            <a:r>
              <a:rPr lang="en-US" sz="1600" dirty="0" smtClean="0"/>
              <a:t>It was therefore devastating that we instead experienced the lives of our clients especially in the last 2 weeks impacted extremely negatively </a:t>
            </a:r>
          </a:p>
          <a:p>
            <a:pPr>
              <a:spcAft>
                <a:spcPts val="0"/>
              </a:spcAft>
            </a:pPr>
            <a:r>
              <a:rPr lang="en-US" sz="1600" dirty="0" smtClean="0"/>
              <a:t>Our world like many in our country and in the world was on March 25</a:t>
            </a:r>
            <a:r>
              <a:rPr lang="en-US" sz="1600" baseline="30000" dirty="0" smtClean="0"/>
              <a:t>th</a:t>
            </a:r>
            <a:r>
              <a:rPr lang="en-US" sz="1600" dirty="0" smtClean="0"/>
              <a:t> thrown in disarray </a:t>
            </a:r>
          </a:p>
          <a:p>
            <a:pPr lvl="1">
              <a:spcAft>
                <a:spcPts val="0"/>
              </a:spcAft>
            </a:pPr>
            <a:r>
              <a:rPr lang="en-US" sz="1600" dirty="0" smtClean="0"/>
              <a:t>Level 5 Lockdown announced  </a:t>
            </a:r>
          </a:p>
          <a:p>
            <a:pPr>
              <a:spcAft>
                <a:spcPts val="0"/>
              </a:spcAft>
            </a:pPr>
            <a:endParaRPr lang="en-US" sz="1600" dirty="0" smtClean="0"/>
          </a:p>
          <a:p>
            <a:pPr>
              <a:spcAft>
                <a:spcPts val="0"/>
              </a:spcAft>
            </a:pPr>
            <a:r>
              <a:rPr lang="en-US" sz="1600" dirty="0" smtClean="0"/>
              <a:t>fires and floods.  </a:t>
            </a:r>
          </a:p>
        </p:txBody>
      </p:sp>
    </p:spTree>
    <p:extLst>
      <p:ext uri="{BB962C8B-B14F-4D97-AF65-F5344CB8AC3E}">
        <p14:creationId xmlns:p14="http://schemas.microsoft.com/office/powerpoint/2010/main" xmlns="" val="1039432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a:r>
              <a:rPr lang="en-ZA" dirty="0" smtClean="0">
                <a:latin typeface="Arial Black" panose="020B0A04020102020204" pitchFamily="34" charset="0"/>
                <a:cs typeface="Arial" panose="020B0604020202020204" pitchFamily="34" charset="0"/>
              </a:rPr>
              <a:t>	1.CONTEXT AND OVERVIEW </a:t>
            </a:r>
            <a:endParaRPr lang="en-GB" dirty="0"/>
          </a:p>
        </p:txBody>
      </p:sp>
      <p:sp>
        <p:nvSpPr>
          <p:cNvPr id="3" name="Content Placeholder 2"/>
          <p:cNvSpPr>
            <a:spLocks noGrp="1"/>
          </p:cNvSpPr>
          <p:nvPr>
            <p:ph idx="1"/>
          </p:nvPr>
        </p:nvSpPr>
        <p:spPr>
          <a:xfrm>
            <a:off x="190500" y="838200"/>
            <a:ext cx="8724900" cy="5562600"/>
          </a:xfrm>
        </p:spPr>
        <p:txBody>
          <a:bodyPr>
            <a:noAutofit/>
          </a:bodyPr>
          <a:lstStyle/>
          <a:p>
            <a:r>
              <a:rPr lang="en-US" sz="1600" dirty="0"/>
              <a:t>Let me </a:t>
            </a:r>
            <a:r>
              <a:rPr lang="en-US" sz="1600" dirty="0" smtClean="0"/>
              <a:t>then as we start the presentation requested by the Standing Committee on Social Development for an update first </a:t>
            </a:r>
            <a:r>
              <a:rPr lang="en-US" sz="1600" dirty="0"/>
              <a:t>acknowledge the challenge of overcrowding that has been seen in some of our offices </a:t>
            </a:r>
            <a:r>
              <a:rPr lang="en-US" sz="1600" dirty="0" smtClean="0"/>
              <a:t>particularly over </a:t>
            </a:r>
            <a:r>
              <a:rPr lang="en-US" sz="1600" dirty="0"/>
              <a:t>the </a:t>
            </a:r>
            <a:r>
              <a:rPr lang="en-US" sz="1600" dirty="0" smtClean="0"/>
              <a:t>past two weeks. </a:t>
            </a:r>
          </a:p>
          <a:p>
            <a:pPr lvl="1"/>
            <a:r>
              <a:rPr lang="en-US" sz="1600" dirty="0" smtClean="0"/>
              <a:t> </a:t>
            </a:r>
            <a:r>
              <a:rPr lang="en-US" sz="1600" dirty="0"/>
              <a:t>We are faced with a situation where a high number of temporary disability grants were lapsed at the same time and as such beneficiaries come in numbers and demanded immediate service </a:t>
            </a:r>
            <a:r>
              <a:rPr lang="en-US" sz="1600" dirty="0" smtClean="0"/>
              <a:t>This </a:t>
            </a:r>
            <a:r>
              <a:rPr lang="en-US" sz="1600" dirty="0"/>
              <a:t>is understood given the challenge of deepening poverty and the complications that came with the revised lockdown restrictions. </a:t>
            </a:r>
            <a:endParaRPr lang="en-US" sz="1600" dirty="0" smtClean="0"/>
          </a:p>
          <a:p>
            <a:pPr lvl="1"/>
            <a:r>
              <a:rPr lang="en-US" sz="1600" dirty="0" smtClean="0"/>
              <a:t> </a:t>
            </a:r>
            <a:r>
              <a:rPr lang="en-US" sz="1600" dirty="0"/>
              <a:t>I would like to take this opportunity to apologise to the applicants who were inconvenienced due to the lapsing of the </a:t>
            </a:r>
            <a:r>
              <a:rPr lang="en-US" sz="1600" dirty="0" smtClean="0"/>
              <a:t>grants</a:t>
            </a:r>
            <a:r>
              <a:rPr lang="en-US" sz="1600" dirty="0"/>
              <a:t> </a:t>
            </a:r>
            <a:r>
              <a:rPr lang="en-US" sz="1600" dirty="0" smtClean="0"/>
              <a:t>despite it having been communicated individually and on a range of platform </a:t>
            </a:r>
          </a:p>
          <a:p>
            <a:pPr lvl="2"/>
            <a:r>
              <a:rPr lang="en-US" sz="1600" dirty="0" smtClean="0"/>
              <a:t> </a:t>
            </a:r>
            <a:r>
              <a:rPr lang="en-US" sz="1600" dirty="0"/>
              <a:t>As SASSA, we are doing everything possible to address this </a:t>
            </a:r>
            <a:r>
              <a:rPr lang="en-US" sz="1600" dirty="0" smtClean="0"/>
              <a:t>challenge.</a:t>
            </a:r>
            <a:r>
              <a:rPr lang="en-US" sz="1600" dirty="0"/>
              <a:t> When we planned for the year 2020,  </a:t>
            </a:r>
            <a:endParaRPr lang="en-ZA" sz="1600" dirty="0"/>
          </a:p>
          <a:p>
            <a:r>
              <a:rPr lang="en-US" sz="1600" dirty="0"/>
              <a:t>We committed ourselves as a collective that we will over the 5 year period ensure that we fulfill our constitutional mandate of ensuring that we provide social assistance (income support) to qualifying South Africans who are unable to support themselves and or their dependents</a:t>
            </a:r>
            <a:endParaRPr lang="en-ZA" sz="1600" dirty="0"/>
          </a:p>
          <a:p>
            <a:r>
              <a:rPr lang="en-US" sz="1600" dirty="0"/>
              <a:t>We also committed to invest our resources towards improving service delivery, digital transformation and business process engineering.  All </a:t>
            </a:r>
            <a:r>
              <a:rPr lang="en-US" sz="1600" dirty="0" smtClean="0"/>
              <a:t>these are to be done </a:t>
            </a:r>
            <a:r>
              <a:rPr lang="en-US" sz="1600" dirty="0"/>
              <a:t>to improve the customer </a:t>
            </a:r>
            <a:r>
              <a:rPr lang="en-US" sz="1600" dirty="0" smtClean="0"/>
              <a:t>experience of our people and address their felt needs</a:t>
            </a:r>
            <a:endParaRPr lang="en-ZA" sz="1600" dirty="0"/>
          </a:p>
          <a:p>
            <a:endParaRPr lang="en-US" sz="1600" dirty="0" smtClean="0"/>
          </a:p>
        </p:txBody>
      </p:sp>
    </p:spTree>
    <p:extLst>
      <p:ext uri="{BB962C8B-B14F-4D97-AF65-F5344CB8AC3E}">
        <p14:creationId xmlns:p14="http://schemas.microsoft.com/office/powerpoint/2010/main" xmlns="" val="3433383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533400"/>
          </a:xfrm>
        </p:spPr>
        <p:txBody>
          <a:bodyPr>
            <a:normAutofit fontScale="90000"/>
          </a:bodyPr>
          <a:lstStyle/>
          <a:p>
            <a:pPr algn="r"/>
            <a:r>
              <a:rPr lang="en-ZA" dirty="0" smtClean="0">
                <a:latin typeface="Arial Black" panose="020B0A04020102020204" pitchFamily="34" charset="0"/>
                <a:cs typeface="Arial" panose="020B0604020202020204" pitchFamily="34" charset="0"/>
              </a:rPr>
              <a:t>	1.CONTEXT AND OVERVIEW </a:t>
            </a:r>
            <a:endParaRPr lang="en-GB" dirty="0"/>
          </a:p>
        </p:txBody>
      </p:sp>
      <p:sp>
        <p:nvSpPr>
          <p:cNvPr id="3" name="Content Placeholder 2"/>
          <p:cNvSpPr>
            <a:spLocks noGrp="1"/>
          </p:cNvSpPr>
          <p:nvPr>
            <p:ph idx="1"/>
          </p:nvPr>
        </p:nvSpPr>
        <p:spPr>
          <a:xfrm>
            <a:off x="190500" y="381000"/>
            <a:ext cx="8953500" cy="6019800"/>
          </a:xfrm>
        </p:spPr>
        <p:txBody>
          <a:bodyPr>
            <a:noAutofit/>
          </a:bodyPr>
          <a:lstStyle/>
          <a:p>
            <a:r>
              <a:rPr lang="en-US" sz="1600" dirty="0"/>
              <a:t>The lockdown has had a significant impact in the implementation of the priorities that we initially planned.</a:t>
            </a:r>
            <a:endParaRPr lang="en-ZA" sz="1600" dirty="0"/>
          </a:p>
          <a:p>
            <a:r>
              <a:rPr lang="en-US" sz="1600" b="1" dirty="0"/>
              <a:t>SASSA like many organisations, has had to embark on R</a:t>
            </a:r>
            <a:r>
              <a:rPr lang="en-US" sz="1600" dirty="0"/>
              <a:t>eprioratisation to accommodate the Covid-19 </a:t>
            </a:r>
            <a:r>
              <a:rPr lang="en-US" sz="1600" dirty="0" smtClean="0"/>
              <a:t>measures with our plans thrown in complete disarray whilst presenting new opportunities </a:t>
            </a:r>
            <a:r>
              <a:rPr lang="en-US" sz="1600" dirty="0"/>
              <a:t>and </a:t>
            </a:r>
            <a:r>
              <a:rPr lang="en-US" sz="1600" dirty="0" smtClean="0"/>
              <a:t>lessons</a:t>
            </a:r>
          </a:p>
          <a:p>
            <a:pPr lvl="0"/>
            <a:r>
              <a:rPr lang="en-US" sz="1600" dirty="0" smtClean="0"/>
              <a:t>We had to review some of the interventions/targets in July where </a:t>
            </a:r>
            <a:r>
              <a:rPr lang="en-US" sz="1600" dirty="0"/>
              <a:t>we lost time due to lockdown</a:t>
            </a:r>
            <a:r>
              <a:rPr lang="en-US" sz="1600" dirty="0" smtClean="0"/>
              <a:t>.</a:t>
            </a:r>
            <a:r>
              <a:rPr lang="en-US" sz="1600" b="1" u="sng" dirty="0"/>
              <a:t> Extension of the validity of temporary disability and care dependency grants that lapsed from February 2</a:t>
            </a:r>
            <a:r>
              <a:rPr lang="en-US" sz="1600" b="1" dirty="0"/>
              <a:t>020 and during </a:t>
            </a:r>
            <a:r>
              <a:rPr lang="en-US" sz="1600" dirty="0"/>
              <a:t>the State of Disaster.  </a:t>
            </a:r>
            <a:r>
              <a:rPr lang="en-GB" sz="1600" dirty="0"/>
              <a:t>The cost of these extensions is approx. </a:t>
            </a:r>
            <a:r>
              <a:rPr lang="en-GB" sz="1600" b="1" dirty="0"/>
              <a:t>R1,8 bn</a:t>
            </a:r>
            <a:r>
              <a:rPr lang="en-GB" sz="1600" dirty="0"/>
              <a:t>.  We remain to assist the TDG applicants, however, the resources at our disposal are not sufficient to continue to cover everyone.  We are therefore required in terms of the law to conduct new assessments in order to ensure that only qualifying beneficiaries are considered and paid</a:t>
            </a:r>
            <a:endParaRPr lang="en-ZA" sz="1600" dirty="0"/>
          </a:p>
          <a:p>
            <a:pPr lvl="0"/>
            <a:r>
              <a:rPr lang="en-GB" sz="1600" dirty="0" smtClean="0"/>
              <a:t>We </a:t>
            </a:r>
            <a:r>
              <a:rPr lang="en-GB" sz="1600" dirty="0"/>
              <a:t>activated, specific programmes that contribute to government’s comprehensive measures that are targeted at securing the wellbeing of South Africans for the duration of the national lockdown period and beyond. Some of the interventions </a:t>
            </a:r>
            <a:r>
              <a:rPr lang="en-GB" sz="1600" dirty="0" smtClean="0"/>
              <a:t>included;</a:t>
            </a:r>
            <a:endParaRPr lang="en-ZA" sz="1600" dirty="0"/>
          </a:p>
          <a:p>
            <a:pPr lvl="1"/>
            <a:r>
              <a:rPr lang="en-GB" sz="1600" dirty="0"/>
              <a:t>Provision of food parcels through the social relief programme</a:t>
            </a:r>
            <a:endParaRPr lang="en-ZA" sz="1600" dirty="0"/>
          </a:p>
          <a:p>
            <a:pPr lvl="1">
              <a:spcAft>
                <a:spcPts val="0"/>
              </a:spcAft>
            </a:pPr>
            <a:r>
              <a:rPr lang="en-US" sz="1600" dirty="0" smtClean="0"/>
              <a:t>Provision of not only a system but also on boarding and processing of a new client base never served by SASSA before utilizing new platforms that we intended to implement in later years for a clients we serve – the SRDCOVID grant beneficiaries;</a:t>
            </a:r>
          </a:p>
          <a:p>
            <a:pPr lvl="1">
              <a:spcAft>
                <a:spcPts val="0"/>
              </a:spcAft>
            </a:pPr>
            <a:r>
              <a:rPr lang="en-US" sz="1600" dirty="0" smtClean="0"/>
              <a:t>Came with extreme pain yet exciting learning for the future some of which we are already chattering</a:t>
            </a:r>
          </a:p>
        </p:txBody>
      </p:sp>
    </p:spTree>
    <p:extLst>
      <p:ext uri="{BB962C8B-B14F-4D97-AF65-F5344CB8AC3E}">
        <p14:creationId xmlns:p14="http://schemas.microsoft.com/office/powerpoint/2010/main" xmlns="" val="3455140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a:r>
              <a:rPr lang="en-ZA" dirty="0" smtClean="0">
                <a:latin typeface="Arial Black" panose="020B0A04020102020204" pitchFamily="34" charset="0"/>
                <a:cs typeface="Arial" panose="020B0604020202020204" pitchFamily="34" charset="0"/>
              </a:rPr>
              <a:t>	1.CONTEXT AND OVERVIEW </a:t>
            </a:r>
            <a:endParaRPr lang="en-GB" dirty="0"/>
          </a:p>
        </p:txBody>
      </p:sp>
      <p:sp>
        <p:nvSpPr>
          <p:cNvPr id="3" name="Content Placeholder 2"/>
          <p:cNvSpPr>
            <a:spLocks noGrp="1"/>
          </p:cNvSpPr>
          <p:nvPr>
            <p:ph idx="1"/>
          </p:nvPr>
        </p:nvSpPr>
        <p:spPr>
          <a:xfrm>
            <a:off x="190500" y="838200"/>
            <a:ext cx="8648700" cy="5562600"/>
          </a:xfrm>
        </p:spPr>
        <p:txBody>
          <a:bodyPr>
            <a:noAutofit/>
          </a:bodyPr>
          <a:lstStyle/>
          <a:p>
            <a:pPr>
              <a:spcAft>
                <a:spcPts val="0"/>
              </a:spcAft>
            </a:pPr>
            <a:r>
              <a:rPr lang="en-US" sz="1600" dirty="0"/>
              <a:t>The past </a:t>
            </a:r>
            <a:r>
              <a:rPr lang="en-US" sz="1600" dirty="0" smtClean="0"/>
              <a:t>year </a:t>
            </a:r>
            <a:r>
              <a:rPr lang="en-US" sz="1600" dirty="0"/>
              <a:t>has been the most challenging period since the advent of </a:t>
            </a:r>
            <a:r>
              <a:rPr lang="en-US" sz="1600" dirty="0" smtClean="0"/>
              <a:t>democracy, with the country involved </a:t>
            </a:r>
            <a:r>
              <a:rPr lang="en-US" sz="1600" dirty="0"/>
              <a:t>in a fight against </a:t>
            </a:r>
            <a:r>
              <a:rPr lang="en-US" sz="1600" dirty="0" smtClean="0"/>
              <a:t>two major pandemics: </a:t>
            </a:r>
            <a:r>
              <a:rPr lang="en-US" sz="1600" b="1" dirty="0" smtClean="0"/>
              <a:t>the economic crisis impacting peoples livelihoods and  </a:t>
            </a:r>
            <a:r>
              <a:rPr lang="en-US" sz="1600" b="1" dirty="0"/>
              <a:t>the </a:t>
            </a:r>
            <a:r>
              <a:rPr lang="en-US" sz="1600" b="1" dirty="0" smtClean="0"/>
              <a:t>COVID </a:t>
            </a:r>
            <a:r>
              <a:rPr lang="en-US" sz="1600" b="1" dirty="0"/>
              <a:t>-19 pandemic.  </a:t>
            </a:r>
            <a:endParaRPr lang="en-US" sz="1600" b="1" dirty="0" smtClean="0"/>
          </a:p>
          <a:p>
            <a:pPr>
              <a:spcAft>
                <a:spcPts val="0"/>
              </a:spcAft>
            </a:pPr>
            <a:r>
              <a:rPr lang="en-US" sz="1600" dirty="0" smtClean="0"/>
              <a:t>The challenges were exacerbated </a:t>
            </a:r>
            <a:r>
              <a:rPr lang="en-US" sz="1600" dirty="0"/>
              <a:t>by the economic disruption which quickly </a:t>
            </a:r>
            <a:r>
              <a:rPr lang="en-US" sz="1600" dirty="0" smtClean="0"/>
              <a:t>translated into a poverty </a:t>
            </a:r>
            <a:r>
              <a:rPr lang="en-US" sz="1600" dirty="0"/>
              <a:t>crisis, as </a:t>
            </a:r>
            <a:r>
              <a:rPr lang="en-US" sz="1600" dirty="0" smtClean="0"/>
              <a:t>more households </a:t>
            </a:r>
            <a:r>
              <a:rPr lang="en-US" sz="1600" dirty="0"/>
              <a:t>run out of </a:t>
            </a:r>
            <a:r>
              <a:rPr lang="en-US" sz="1600" dirty="0" smtClean="0"/>
              <a:t>resources to meet </a:t>
            </a:r>
            <a:r>
              <a:rPr lang="en-US" sz="1600" dirty="0"/>
              <a:t>their basic </a:t>
            </a:r>
            <a:r>
              <a:rPr lang="en-US" sz="1600" dirty="0" smtClean="0"/>
              <a:t>needs</a:t>
            </a:r>
            <a:r>
              <a:rPr lang="en-US" sz="1600" dirty="0"/>
              <a:t>. </a:t>
            </a:r>
            <a:endParaRPr lang="en-US" sz="1600" dirty="0" smtClean="0"/>
          </a:p>
          <a:p>
            <a:pPr>
              <a:spcAft>
                <a:spcPts val="0"/>
              </a:spcAft>
            </a:pPr>
            <a:r>
              <a:rPr lang="en-US" sz="1600" dirty="0" smtClean="0"/>
              <a:t>SASSA </a:t>
            </a:r>
            <a:r>
              <a:rPr lang="en-US" sz="1600" dirty="0"/>
              <a:t> </a:t>
            </a:r>
            <a:r>
              <a:rPr lang="en-US" sz="1600" dirty="0" smtClean="0"/>
              <a:t>was one of the key stakeholders to implement some of the critical socio-economic relief measures that were announced by </a:t>
            </a:r>
            <a:r>
              <a:rPr lang="en-US" sz="1600" dirty="0"/>
              <a:t>the </a:t>
            </a:r>
            <a:r>
              <a:rPr lang="en-US" sz="1600" dirty="0" smtClean="0"/>
              <a:t>President.  </a:t>
            </a:r>
            <a:r>
              <a:rPr lang="en-US" altLang="en-US" sz="1600" dirty="0" smtClean="0">
                <a:cs typeface="Calibri" panose="020F0502020204030204" pitchFamily="34" charset="0"/>
              </a:rPr>
              <a:t>In addition to the payment of the </a:t>
            </a:r>
            <a:r>
              <a:rPr lang="en-US" altLang="en-US" sz="1600" dirty="0">
                <a:cs typeface="Calibri" panose="020F0502020204030204" pitchFamily="34" charset="0"/>
              </a:rPr>
              <a:t>normal social grants </a:t>
            </a:r>
            <a:r>
              <a:rPr lang="en-US" altLang="en-US" sz="1600" dirty="0" smtClean="0">
                <a:cs typeface="Calibri" panose="020F0502020204030204" pitchFamily="34" charset="0"/>
              </a:rPr>
              <a:t>SASSA implemented the following interventions</a:t>
            </a:r>
          </a:p>
          <a:p>
            <a:pPr marL="457200" lvl="0" indent="-457200">
              <a:spcAft>
                <a:spcPts val="0"/>
              </a:spcAft>
              <a:buFont typeface="+mj-lt"/>
              <a:buAutoNum type="alphaUcPeriod"/>
            </a:pPr>
            <a:r>
              <a:rPr lang="en-US" sz="1600" b="1" u="sng" dirty="0" smtClean="0"/>
              <a:t>Top </a:t>
            </a:r>
            <a:r>
              <a:rPr lang="en-US" sz="1600" b="1" u="sng" dirty="0"/>
              <a:t>Up of existing grants</a:t>
            </a:r>
            <a:endParaRPr lang="en-GB" sz="1600" b="1" i="1" u="sng" dirty="0"/>
          </a:p>
          <a:p>
            <a:pPr marL="685800" lvl="1">
              <a:spcAft>
                <a:spcPts val="0"/>
              </a:spcAft>
            </a:pPr>
            <a:r>
              <a:rPr lang="en-ZA" sz="1600" dirty="0" smtClean="0">
                <a:cs typeface="Calibri" panose="020F0502020204030204" pitchFamily="34" charset="0"/>
              </a:rPr>
              <a:t>Top-Ups </a:t>
            </a:r>
            <a:r>
              <a:rPr lang="en-ZA" sz="1600" dirty="0">
                <a:cs typeface="Calibri" panose="020F0502020204030204" pitchFamily="34" charset="0"/>
              </a:rPr>
              <a:t>for </a:t>
            </a:r>
            <a:r>
              <a:rPr lang="en-ZA" sz="1600" dirty="0" smtClean="0">
                <a:cs typeface="Calibri" panose="020F0502020204030204" pitchFamily="34" charset="0"/>
              </a:rPr>
              <a:t>existing social grants which were implemented for a </a:t>
            </a:r>
            <a:r>
              <a:rPr lang="en-ZA" sz="1600" dirty="0">
                <a:cs typeface="Calibri" panose="020F0502020204030204" pitchFamily="34" charset="0"/>
              </a:rPr>
              <a:t>period of six months </a:t>
            </a:r>
            <a:r>
              <a:rPr lang="en-ZA" sz="1600" dirty="0" smtClean="0">
                <a:cs typeface="Calibri" panose="020F0502020204030204" pitchFamily="34" charset="0"/>
              </a:rPr>
              <a:t>(</a:t>
            </a:r>
            <a:r>
              <a:rPr lang="en-ZA" sz="1600" dirty="0">
                <a:cs typeface="Calibri" panose="020F0502020204030204" pitchFamily="34" charset="0"/>
              </a:rPr>
              <a:t>from May-October 2020). </a:t>
            </a:r>
            <a:r>
              <a:rPr lang="en-ZA" sz="1600" dirty="0" smtClean="0">
                <a:cs typeface="Calibri" panose="020F0502020204030204" pitchFamily="34" charset="0"/>
              </a:rPr>
              <a:t>Approximately </a:t>
            </a:r>
            <a:r>
              <a:rPr lang="en-ZA" sz="1600" dirty="0">
                <a:cs typeface="Calibri" panose="020F0502020204030204" pitchFamily="34" charset="0"/>
              </a:rPr>
              <a:t>R30 billion was spent on the top-ups</a:t>
            </a:r>
          </a:p>
          <a:p>
            <a:pPr marL="285750">
              <a:spcAft>
                <a:spcPts val="0"/>
              </a:spcAft>
              <a:buFont typeface="+mj-lt"/>
              <a:buAutoNum type="alphaUcPeriod"/>
            </a:pPr>
            <a:r>
              <a:rPr lang="en-US" sz="1600" b="1" u="sng" dirty="0" smtClean="0"/>
              <a:t>Special </a:t>
            </a:r>
            <a:r>
              <a:rPr lang="en-US" sz="1600" b="1" u="sng" dirty="0"/>
              <a:t>COVID-19 Social Relief of Distress (SRD) Grant</a:t>
            </a:r>
            <a:r>
              <a:rPr lang="en-US" sz="1600" dirty="0"/>
              <a:t> implemented from May 2020 and will end in January 2021.  </a:t>
            </a:r>
            <a:endParaRPr lang="en-GB" sz="1600" i="1" dirty="0"/>
          </a:p>
          <a:p>
            <a:pPr marL="685800" lvl="1">
              <a:spcAft>
                <a:spcPts val="0"/>
              </a:spcAft>
            </a:pPr>
            <a:r>
              <a:rPr lang="en-ZA" sz="1600" dirty="0">
                <a:cs typeface="Calibri" panose="020F0502020204030204" pitchFamily="34" charset="0"/>
              </a:rPr>
              <a:t>Approximately </a:t>
            </a:r>
            <a:r>
              <a:rPr lang="en-ZA" sz="1600" b="1" dirty="0">
                <a:cs typeface="Calibri" panose="020F0502020204030204" pitchFamily="34" charset="0"/>
              </a:rPr>
              <a:t>15 billion  </a:t>
            </a:r>
            <a:r>
              <a:rPr lang="en-ZA" sz="1600" dirty="0">
                <a:cs typeface="Calibri" panose="020F0502020204030204" pitchFamily="34" charset="0"/>
              </a:rPr>
              <a:t>has been </a:t>
            </a:r>
            <a:r>
              <a:rPr lang="en-ZA" sz="1600" dirty="0" smtClean="0">
                <a:cs typeface="Calibri" panose="020F0502020204030204" pitchFamily="34" charset="0"/>
              </a:rPr>
              <a:t>on </a:t>
            </a:r>
            <a:r>
              <a:rPr lang="en-ZA" sz="1600" dirty="0">
                <a:cs typeface="Calibri" panose="020F0502020204030204" pitchFamily="34" charset="0"/>
              </a:rPr>
              <a:t>the special Covid-19 SRD grant to the benefit of over 6 million beneficiaries monthly</a:t>
            </a:r>
          </a:p>
          <a:p>
            <a:pPr marL="457200" lvl="0" indent="-457200">
              <a:spcAft>
                <a:spcPts val="0"/>
              </a:spcAft>
              <a:buFont typeface="+mj-lt"/>
              <a:buAutoNum type="alphaUcPeriod"/>
            </a:pPr>
            <a:r>
              <a:rPr lang="en-US" sz="1600" b="1" u="sng" dirty="0" smtClean="0"/>
              <a:t>Extension </a:t>
            </a:r>
            <a:r>
              <a:rPr lang="en-US" sz="1600" b="1" u="sng" dirty="0"/>
              <a:t>of </a:t>
            </a:r>
            <a:r>
              <a:rPr lang="en-US" sz="1600" b="1" u="sng" dirty="0" smtClean="0"/>
              <a:t>the </a:t>
            </a:r>
            <a:r>
              <a:rPr lang="en-US" sz="1600" b="1" u="sng" dirty="0"/>
              <a:t>validity of </a:t>
            </a:r>
            <a:r>
              <a:rPr lang="en-US" sz="1600" b="1" u="sng" dirty="0" smtClean="0"/>
              <a:t>temporary </a:t>
            </a:r>
            <a:r>
              <a:rPr lang="en-US" sz="1600" b="1" u="sng" dirty="0"/>
              <a:t>disability and care dependency grants </a:t>
            </a:r>
            <a:r>
              <a:rPr lang="en-US" sz="1600" b="1" u="sng" dirty="0" smtClean="0"/>
              <a:t>that </a:t>
            </a:r>
            <a:r>
              <a:rPr lang="en-US" sz="1600" b="1" u="sng" dirty="0"/>
              <a:t>lapsed </a:t>
            </a:r>
            <a:r>
              <a:rPr lang="en-US" sz="1600" b="1" u="sng" dirty="0" smtClean="0"/>
              <a:t> from January 2</a:t>
            </a:r>
            <a:r>
              <a:rPr lang="en-US" sz="1600" b="1" dirty="0" smtClean="0"/>
              <a:t>020  and during </a:t>
            </a:r>
            <a:r>
              <a:rPr lang="en-US" sz="1600" dirty="0"/>
              <a:t>the State of Disaster </a:t>
            </a:r>
            <a:r>
              <a:rPr lang="en-US" sz="1600" dirty="0" smtClean="0"/>
              <a:t>to be paid until 31 </a:t>
            </a:r>
            <a:r>
              <a:rPr lang="en-US" sz="1600" dirty="0"/>
              <a:t>December </a:t>
            </a:r>
            <a:r>
              <a:rPr lang="en-US" sz="1600" dirty="0" smtClean="0"/>
              <a:t>2020</a:t>
            </a:r>
            <a:r>
              <a:rPr lang="en-US" sz="1600" b="1" dirty="0" smtClean="0">
                <a:solidFill>
                  <a:schemeClr val="accent3">
                    <a:lumMod val="75000"/>
                  </a:schemeClr>
                </a:solidFill>
              </a:rPr>
              <a:t>.   </a:t>
            </a:r>
            <a:r>
              <a:rPr lang="en-US" sz="1600" b="1" i="1" dirty="0" smtClean="0">
                <a:solidFill>
                  <a:schemeClr val="accent3">
                    <a:lumMod val="75000"/>
                  </a:schemeClr>
                </a:solidFill>
              </a:rPr>
              <a:t>(this is the focus of the presentation today)</a:t>
            </a:r>
            <a:endParaRPr lang="en-US" sz="1600" b="1" i="1" dirty="0">
              <a:solidFill>
                <a:schemeClr val="accent3">
                  <a:lumMod val="75000"/>
                </a:schemeClr>
              </a:solidFill>
            </a:endParaRPr>
          </a:p>
          <a:p>
            <a:pPr>
              <a:spcAft>
                <a:spcPts val="0"/>
              </a:spcAft>
            </a:pPr>
            <a:r>
              <a:rPr lang="en-US" sz="1600" dirty="0" smtClean="0"/>
              <a:t>In addition, the Agency continue to assist in areas affected by disasters such as wild fires and floods.  </a:t>
            </a:r>
          </a:p>
        </p:txBody>
      </p:sp>
    </p:spTree>
    <p:extLst>
      <p:ext uri="{BB962C8B-B14F-4D97-AF65-F5344CB8AC3E}">
        <p14:creationId xmlns:p14="http://schemas.microsoft.com/office/powerpoint/2010/main" xmlns="" val="1601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792162"/>
          </a:xfrm>
        </p:spPr>
        <p:txBody>
          <a:bodyPr/>
          <a:lstStyle/>
          <a:p>
            <a:pPr algn="r"/>
            <a:r>
              <a:rPr lang="en-ZA" dirty="0" smtClean="0"/>
              <a:t>2. Financial Implications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79257685"/>
              </p:ext>
            </p:extLst>
          </p:nvPr>
        </p:nvGraphicFramePr>
        <p:xfrm>
          <a:off x="228600" y="792163"/>
          <a:ext cx="8686800" cy="5956626"/>
        </p:xfrm>
        <a:graphic>
          <a:graphicData uri="http://schemas.openxmlformats.org/drawingml/2006/table">
            <a:tbl>
              <a:tblPr firstRow="1" bandRow="1">
                <a:tableStyleId>{5C22544A-7EE6-4342-B048-85BDC9FD1C3A}</a:tableStyleId>
              </a:tblPr>
              <a:tblGrid>
                <a:gridCol w="2438400"/>
                <a:gridCol w="2057400"/>
                <a:gridCol w="4191000"/>
              </a:tblGrid>
              <a:tr h="712456">
                <a:tc>
                  <a:txBody>
                    <a:bodyPr/>
                    <a:lstStyle/>
                    <a:p>
                      <a:pPr algn="ctr"/>
                      <a:r>
                        <a:rPr lang="en-ZA" b="1" dirty="0" smtClean="0">
                          <a:solidFill>
                            <a:schemeClr val="tx1"/>
                          </a:solidFill>
                        </a:rPr>
                        <a:t>Description</a:t>
                      </a:r>
                      <a:endParaRPr lang="en-GB" b="1" dirty="0">
                        <a:solidFill>
                          <a:schemeClr val="tx1"/>
                        </a:solidFill>
                      </a:endParaRPr>
                    </a:p>
                  </a:txBody>
                  <a:tcPr>
                    <a:solidFill>
                      <a:schemeClr val="tx1">
                        <a:lumMod val="50000"/>
                        <a:lumOff val="50000"/>
                      </a:schemeClr>
                    </a:solidFill>
                  </a:tcPr>
                </a:tc>
                <a:tc>
                  <a:txBody>
                    <a:bodyPr/>
                    <a:lstStyle/>
                    <a:p>
                      <a:pPr algn="ctr"/>
                      <a:r>
                        <a:rPr lang="en-ZA" b="1" dirty="0" smtClean="0">
                          <a:solidFill>
                            <a:schemeClr val="tx1"/>
                          </a:solidFill>
                        </a:rPr>
                        <a:t>Allocated amount (millions)</a:t>
                      </a:r>
                      <a:endParaRPr lang="en-GB" b="1" dirty="0">
                        <a:solidFill>
                          <a:schemeClr val="tx1"/>
                        </a:solidFill>
                      </a:endParaRPr>
                    </a:p>
                  </a:txBody>
                  <a:tcPr>
                    <a:solidFill>
                      <a:schemeClr val="tx1">
                        <a:lumMod val="50000"/>
                        <a:lumOff val="50000"/>
                      </a:schemeClr>
                    </a:solidFill>
                  </a:tcPr>
                </a:tc>
                <a:tc>
                  <a:txBody>
                    <a:bodyPr/>
                    <a:lstStyle/>
                    <a:p>
                      <a:pPr algn="ctr"/>
                      <a:r>
                        <a:rPr lang="en-ZA" b="1" dirty="0" smtClean="0">
                          <a:solidFill>
                            <a:schemeClr val="tx1"/>
                          </a:solidFill>
                        </a:rPr>
                        <a:t>Notes</a:t>
                      </a:r>
                      <a:endParaRPr lang="en-GB" b="1" dirty="0">
                        <a:solidFill>
                          <a:schemeClr val="tx1"/>
                        </a:solidFill>
                      </a:endParaRPr>
                    </a:p>
                  </a:txBody>
                  <a:tcPr>
                    <a:solidFill>
                      <a:schemeClr val="tx1">
                        <a:lumMod val="50000"/>
                        <a:lumOff val="50000"/>
                      </a:schemeClr>
                    </a:solidFill>
                  </a:tcPr>
                </a:tc>
              </a:tr>
              <a:tr h="1265237">
                <a:tc>
                  <a:txBody>
                    <a:bodyPr/>
                    <a:lstStyle/>
                    <a:p>
                      <a:r>
                        <a:rPr lang="en-ZA" b="1" dirty="0" smtClean="0">
                          <a:solidFill>
                            <a:schemeClr val="tx1"/>
                          </a:solidFill>
                        </a:rPr>
                        <a:t>Budget allocation – social grants for 2020/21</a:t>
                      </a:r>
                      <a:endParaRPr lang="en-GB" b="1" dirty="0">
                        <a:solidFill>
                          <a:schemeClr val="tx1"/>
                        </a:solidFill>
                      </a:endParaRPr>
                    </a:p>
                  </a:txBody>
                  <a:tcPr>
                    <a:solidFill>
                      <a:schemeClr val="bg1">
                        <a:lumMod val="85000"/>
                      </a:schemeClr>
                    </a:solidFill>
                  </a:tcPr>
                </a:tc>
                <a:tc>
                  <a:txBody>
                    <a:bodyPr/>
                    <a:lstStyle/>
                    <a:p>
                      <a:pPr algn="r"/>
                      <a:r>
                        <a:rPr lang="en-ZA" b="1" dirty="0" smtClean="0">
                          <a:solidFill>
                            <a:schemeClr val="tx1"/>
                          </a:solidFill>
                        </a:rPr>
                        <a:t>172 363</a:t>
                      </a:r>
                      <a:endParaRPr lang="en-GB" b="1" dirty="0">
                        <a:solidFill>
                          <a:schemeClr val="tx1"/>
                        </a:solidFill>
                      </a:endParaRPr>
                    </a:p>
                  </a:txBody>
                  <a:tcPr>
                    <a:solidFill>
                      <a:schemeClr val="bg1">
                        <a:lumMod val="85000"/>
                      </a:schemeClr>
                    </a:solidFill>
                  </a:tcPr>
                </a:tc>
                <a:tc>
                  <a:txBody>
                    <a:bodyPr/>
                    <a:lstStyle/>
                    <a:p>
                      <a:r>
                        <a:rPr lang="en-ZA" b="1" dirty="0" smtClean="0">
                          <a:solidFill>
                            <a:schemeClr val="tx1"/>
                          </a:solidFill>
                        </a:rPr>
                        <a:t>For all existing social grants – older persons, disability, foster</a:t>
                      </a:r>
                      <a:r>
                        <a:rPr lang="en-ZA" b="1" baseline="0" dirty="0" smtClean="0">
                          <a:solidFill>
                            <a:schemeClr val="tx1"/>
                          </a:solidFill>
                        </a:rPr>
                        <a:t> child, care dependency, child support, grant in aid and social relief</a:t>
                      </a:r>
                      <a:endParaRPr lang="en-GB" b="1" dirty="0">
                        <a:solidFill>
                          <a:schemeClr val="tx1"/>
                        </a:solidFill>
                      </a:endParaRPr>
                    </a:p>
                  </a:txBody>
                  <a:tcPr>
                    <a:solidFill>
                      <a:schemeClr val="bg1">
                        <a:lumMod val="85000"/>
                      </a:schemeClr>
                    </a:solidFill>
                  </a:tcPr>
                </a:tc>
              </a:tr>
              <a:tr h="1981517">
                <a:tc>
                  <a:txBody>
                    <a:bodyPr/>
                    <a:lstStyle/>
                    <a:p>
                      <a:r>
                        <a:rPr lang="en-ZA" b="1" dirty="0" smtClean="0">
                          <a:solidFill>
                            <a:schemeClr val="tx1"/>
                          </a:solidFill>
                        </a:rPr>
                        <a:t>Additional</a:t>
                      </a:r>
                      <a:r>
                        <a:rPr lang="en-ZA" b="1" baseline="0" dirty="0" smtClean="0">
                          <a:solidFill>
                            <a:schemeClr val="tx1"/>
                          </a:solidFill>
                        </a:rPr>
                        <a:t> amount allocated for COVID 19 relief package</a:t>
                      </a:r>
                      <a:endParaRPr lang="en-GB" b="1" dirty="0">
                        <a:solidFill>
                          <a:schemeClr val="tx1"/>
                        </a:solidFill>
                      </a:endParaRPr>
                    </a:p>
                  </a:txBody>
                  <a:tcPr>
                    <a:solidFill>
                      <a:schemeClr val="bg1">
                        <a:lumMod val="75000"/>
                      </a:schemeClr>
                    </a:solidFill>
                  </a:tcPr>
                </a:tc>
                <a:tc>
                  <a:txBody>
                    <a:bodyPr/>
                    <a:lstStyle/>
                    <a:p>
                      <a:pPr algn="r"/>
                      <a:r>
                        <a:rPr lang="en-ZA" b="1" dirty="0" smtClean="0">
                          <a:solidFill>
                            <a:schemeClr val="tx1"/>
                          </a:solidFill>
                        </a:rPr>
                        <a:t>48 244</a:t>
                      </a:r>
                      <a:endParaRPr lang="en-GB" b="1" dirty="0">
                        <a:solidFill>
                          <a:schemeClr val="tx1"/>
                        </a:solidFill>
                      </a:endParaRPr>
                    </a:p>
                  </a:txBody>
                  <a:tcPr>
                    <a:solidFill>
                      <a:schemeClr val="bg1">
                        <a:lumMod val="75000"/>
                      </a:schemeClr>
                    </a:solidFill>
                  </a:tcPr>
                </a:tc>
                <a:tc>
                  <a:txBody>
                    <a:bodyPr/>
                    <a:lstStyle/>
                    <a:p>
                      <a:r>
                        <a:rPr lang="en-ZA" b="1" dirty="0" smtClean="0">
                          <a:solidFill>
                            <a:schemeClr val="tx1"/>
                          </a:solidFill>
                        </a:rPr>
                        <a:t>Includes amount for grant</a:t>
                      </a:r>
                      <a:r>
                        <a:rPr lang="en-ZA" b="1" baseline="0" dirty="0" smtClean="0">
                          <a:solidFill>
                            <a:schemeClr val="tx1"/>
                          </a:solidFill>
                        </a:rPr>
                        <a:t> top up, care giver allowance and R350 grants plus a</a:t>
                      </a:r>
                      <a:r>
                        <a:rPr lang="en-ZA" b="1" dirty="0" smtClean="0">
                          <a:solidFill>
                            <a:schemeClr val="tx1"/>
                          </a:solidFill>
                        </a:rPr>
                        <a:t>dditional amounts for R350</a:t>
                      </a:r>
                      <a:r>
                        <a:rPr lang="en-ZA" b="1" baseline="0" dirty="0" smtClean="0">
                          <a:solidFill>
                            <a:schemeClr val="tx1"/>
                          </a:solidFill>
                        </a:rPr>
                        <a:t> grant for the extended period from November to January 2020 (R15 473; R15 201; R10 273; R6 797 and R500 million)</a:t>
                      </a:r>
                      <a:endParaRPr lang="en-GB" b="1" dirty="0">
                        <a:solidFill>
                          <a:schemeClr val="tx1"/>
                        </a:solidFill>
                      </a:endParaRPr>
                    </a:p>
                  </a:txBody>
                  <a:tcPr>
                    <a:solidFill>
                      <a:schemeClr val="bg1">
                        <a:lumMod val="75000"/>
                      </a:schemeClr>
                    </a:solidFill>
                  </a:tcPr>
                </a:tc>
              </a:tr>
              <a:tr h="712456">
                <a:tc>
                  <a:txBody>
                    <a:bodyPr/>
                    <a:lstStyle/>
                    <a:p>
                      <a:r>
                        <a:rPr lang="en-ZA" b="1" dirty="0" smtClean="0">
                          <a:solidFill>
                            <a:schemeClr val="tx1"/>
                          </a:solidFill>
                        </a:rPr>
                        <a:t>Total amount for financial year</a:t>
                      </a:r>
                      <a:endParaRPr lang="en-GB" b="1" dirty="0">
                        <a:solidFill>
                          <a:schemeClr val="tx1"/>
                        </a:solidFill>
                      </a:endParaRPr>
                    </a:p>
                  </a:txBody>
                  <a:tcPr>
                    <a:solidFill>
                      <a:schemeClr val="bg1">
                        <a:lumMod val="75000"/>
                      </a:schemeClr>
                    </a:solidFill>
                  </a:tcPr>
                </a:tc>
                <a:tc>
                  <a:txBody>
                    <a:bodyPr/>
                    <a:lstStyle/>
                    <a:p>
                      <a:pPr algn="r"/>
                      <a:r>
                        <a:rPr lang="en-ZA" b="1" dirty="0" smtClean="0">
                          <a:solidFill>
                            <a:schemeClr val="tx1"/>
                          </a:solidFill>
                        </a:rPr>
                        <a:t>220 607</a:t>
                      </a:r>
                      <a:endParaRPr lang="en-GB" b="1" dirty="0">
                        <a:solidFill>
                          <a:schemeClr val="tx1"/>
                        </a:solidFill>
                      </a:endParaRPr>
                    </a:p>
                  </a:txBody>
                  <a:tcPr>
                    <a:solidFill>
                      <a:schemeClr val="bg1">
                        <a:lumMod val="75000"/>
                      </a:schemeClr>
                    </a:solidFill>
                  </a:tcPr>
                </a:tc>
                <a:tc>
                  <a:txBody>
                    <a:bodyPr/>
                    <a:lstStyle/>
                    <a:p>
                      <a:endParaRPr lang="en-GB" b="1" dirty="0">
                        <a:solidFill>
                          <a:schemeClr val="tx1"/>
                        </a:solidFill>
                      </a:endParaRPr>
                    </a:p>
                  </a:txBody>
                  <a:tcPr>
                    <a:solidFill>
                      <a:schemeClr val="bg1">
                        <a:lumMod val="75000"/>
                      </a:schemeClr>
                    </a:solidFill>
                  </a:tcPr>
                </a:tc>
              </a:tr>
              <a:tr h="412773">
                <a:tc>
                  <a:txBody>
                    <a:bodyPr/>
                    <a:lstStyle/>
                    <a:p>
                      <a:r>
                        <a:rPr lang="en-ZA" b="1" dirty="0" smtClean="0">
                          <a:solidFill>
                            <a:schemeClr val="tx1"/>
                          </a:solidFill>
                        </a:rPr>
                        <a:t>Projected expenditure</a:t>
                      </a:r>
                      <a:endParaRPr lang="en-GB" b="1" dirty="0">
                        <a:solidFill>
                          <a:schemeClr val="tx1"/>
                        </a:solidFill>
                      </a:endParaRPr>
                    </a:p>
                  </a:txBody>
                  <a:tcPr>
                    <a:solidFill>
                      <a:schemeClr val="bg1">
                        <a:lumMod val="85000"/>
                      </a:schemeClr>
                    </a:solidFill>
                  </a:tcPr>
                </a:tc>
                <a:tc>
                  <a:txBody>
                    <a:bodyPr/>
                    <a:lstStyle/>
                    <a:p>
                      <a:pPr algn="r"/>
                      <a:r>
                        <a:rPr lang="en-ZA" b="1" dirty="0" smtClean="0">
                          <a:solidFill>
                            <a:schemeClr val="tx1"/>
                          </a:solidFill>
                        </a:rPr>
                        <a:t>220 196</a:t>
                      </a:r>
                      <a:endParaRPr lang="en-GB" b="1" dirty="0">
                        <a:solidFill>
                          <a:schemeClr val="tx1"/>
                        </a:solidFill>
                      </a:endParaRPr>
                    </a:p>
                  </a:txBody>
                  <a:tcPr>
                    <a:solidFill>
                      <a:schemeClr val="bg1">
                        <a:lumMod val="85000"/>
                      </a:schemeClr>
                    </a:solidFill>
                  </a:tcPr>
                </a:tc>
                <a:tc>
                  <a:txBody>
                    <a:bodyPr/>
                    <a:lstStyle/>
                    <a:p>
                      <a:r>
                        <a:rPr lang="en-ZA" b="1" dirty="0" smtClean="0">
                          <a:solidFill>
                            <a:schemeClr val="tx1"/>
                          </a:solidFill>
                        </a:rPr>
                        <a:t>For all social</a:t>
                      </a:r>
                      <a:r>
                        <a:rPr lang="en-ZA" b="1" baseline="0" dirty="0" smtClean="0">
                          <a:solidFill>
                            <a:schemeClr val="tx1"/>
                          </a:solidFill>
                        </a:rPr>
                        <a:t> grants and COVID R350 grant</a:t>
                      </a:r>
                      <a:endParaRPr lang="en-GB" b="1" dirty="0">
                        <a:solidFill>
                          <a:schemeClr val="tx1"/>
                        </a:solidFill>
                      </a:endParaRPr>
                    </a:p>
                  </a:txBody>
                  <a:tcPr>
                    <a:solidFill>
                      <a:schemeClr val="bg1">
                        <a:lumMod val="85000"/>
                      </a:schemeClr>
                    </a:solidFill>
                  </a:tcPr>
                </a:tc>
              </a:tr>
              <a:tr h="412773">
                <a:tc>
                  <a:txBody>
                    <a:bodyPr/>
                    <a:lstStyle/>
                    <a:p>
                      <a:r>
                        <a:rPr lang="en-ZA" b="1" dirty="0" smtClean="0">
                          <a:solidFill>
                            <a:schemeClr val="tx1"/>
                          </a:solidFill>
                        </a:rPr>
                        <a:t>Available funding</a:t>
                      </a:r>
                      <a:endParaRPr lang="en-GB" b="1" dirty="0">
                        <a:solidFill>
                          <a:schemeClr val="tx1"/>
                        </a:solidFill>
                      </a:endParaRPr>
                    </a:p>
                  </a:txBody>
                  <a:tcPr>
                    <a:solidFill>
                      <a:schemeClr val="bg1">
                        <a:lumMod val="75000"/>
                      </a:schemeClr>
                    </a:solidFill>
                  </a:tcPr>
                </a:tc>
                <a:tc>
                  <a:txBody>
                    <a:bodyPr/>
                    <a:lstStyle/>
                    <a:p>
                      <a:pPr algn="r"/>
                      <a:r>
                        <a:rPr lang="en-ZA" b="1" dirty="0" smtClean="0">
                          <a:solidFill>
                            <a:schemeClr val="tx1"/>
                          </a:solidFill>
                        </a:rPr>
                        <a:t>411</a:t>
                      </a:r>
                      <a:endParaRPr lang="en-GB" b="1" dirty="0">
                        <a:solidFill>
                          <a:schemeClr val="tx1"/>
                        </a:solidFill>
                      </a:endParaRPr>
                    </a:p>
                  </a:txBody>
                  <a:tcPr>
                    <a:solidFill>
                      <a:schemeClr val="bg1">
                        <a:lumMod val="75000"/>
                      </a:schemeClr>
                    </a:solidFill>
                  </a:tcPr>
                </a:tc>
                <a:tc>
                  <a:txBody>
                    <a:bodyPr/>
                    <a:lstStyle/>
                    <a:p>
                      <a:endParaRPr lang="en-GB" b="1" dirty="0">
                        <a:solidFill>
                          <a:schemeClr val="tx1"/>
                        </a:solidFill>
                      </a:endParaRPr>
                    </a:p>
                  </a:txBody>
                  <a:tcPr>
                    <a:solidFill>
                      <a:schemeClr val="bg1">
                        <a:lumMod val="75000"/>
                      </a:schemeClr>
                    </a:solidFill>
                  </a:tcPr>
                </a:tc>
              </a:tr>
            </a:tbl>
          </a:graphicData>
        </a:graphic>
      </p:graphicFrame>
    </p:spTree>
    <p:extLst>
      <p:ext uri="{BB962C8B-B14F-4D97-AF65-F5344CB8AC3E}">
        <p14:creationId xmlns:p14="http://schemas.microsoft.com/office/powerpoint/2010/main" xmlns="" val="59737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0"/>
            <a:ext cx="8610600" cy="838200"/>
          </a:xfrm>
        </p:spPr>
        <p:txBody>
          <a:bodyPr>
            <a:normAutofit fontScale="90000"/>
          </a:bodyPr>
          <a:lstStyle/>
          <a:p>
            <a:pPr algn="r"/>
            <a:r>
              <a:rPr lang="en-ZA" dirty="0" smtClean="0"/>
              <a:t>3. Temporary Disability Grants Clarification</a:t>
            </a:r>
            <a:endParaRPr lang="en-GB" dirty="0"/>
          </a:p>
        </p:txBody>
      </p:sp>
      <p:sp>
        <p:nvSpPr>
          <p:cNvPr id="3" name="Content Placeholder 2"/>
          <p:cNvSpPr>
            <a:spLocks noGrp="1"/>
          </p:cNvSpPr>
          <p:nvPr>
            <p:ph idx="1"/>
          </p:nvPr>
        </p:nvSpPr>
        <p:spPr>
          <a:xfrm>
            <a:off x="152400" y="1115786"/>
            <a:ext cx="9220200" cy="4980214"/>
          </a:xfrm>
        </p:spPr>
        <p:txBody>
          <a:bodyPr>
            <a:normAutofit lnSpcReduction="10000"/>
          </a:bodyPr>
          <a:lstStyle/>
          <a:p>
            <a:r>
              <a:rPr lang="en-ZA" dirty="0" smtClean="0"/>
              <a:t>A Disability grant (DG) is awarded in terms of the Social Assistance Act, 2004</a:t>
            </a:r>
          </a:p>
          <a:p>
            <a:r>
              <a:rPr lang="en-ZA" dirty="0"/>
              <a:t>Medical assessment is a prerequisite for an application for a disability </a:t>
            </a:r>
            <a:r>
              <a:rPr lang="en-ZA" dirty="0" smtClean="0"/>
              <a:t>grant</a:t>
            </a:r>
          </a:p>
          <a:p>
            <a:r>
              <a:rPr lang="en-ZA" dirty="0"/>
              <a:t>Assessment model is medical not </a:t>
            </a:r>
            <a:r>
              <a:rPr lang="en-ZA" dirty="0" smtClean="0"/>
              <a:t>social</a:t>
            </a:r>
          </a:p>
          <a:p>
            <a:r>
              <a:rPr lang="en-ZA" dirty="0" smtClean="0"/>
              <a:t>Grants provided to those who are unable to work as a result of the functional limitation caused by the disability or medical condition: </a:t>
            </a:r>
            <a:r>
              <a:rPr lang="en-ZA" i="1" dirty="0" smtClean="0"/>
              <a:t>not provided for chronic conditions, or conditions which are manageable with treatment</a:t>
            </a:r>
          </a:p>
          <a:p>
            <a:r>
              <a:rPr lang="en-ZA" dirty="0" smtClean="0"/>
              <a:t>Temporary disability grants provided for a period of 6 to 12 months, after which the grant lapses in terms of Social Assistance Act.</a:t>
            </a:r>
          </a:p>
        </p:txBody>
      </p:sp>
    </p:spTree>
    <p:extLst>
      <p:ext uri="{BB962C8B-B14F-4D97-AF65-F5344CB8AC3E}">
        <p14:creationId xmlns:p14="http://schemas.microsoft.com/office/powerpoint/2010/main" xmlns="" val="1904856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ZA" dirty="0" smtClean="0"/>
              <a:t>4. Current pressures</a:t>
            </a:r>
            <a:endParaRPr lang="en-GB" dirty="0"/>
          </a:p>
        </p:txBody>
      </p:sp>
      <p:sp>
        <p:nvSpPr>
          <p:cNvPr id="3" name="Content Placeholder 2"/>
          <p:cNvSpPr>
            <a:spLocks noGrp="1"/>
          </p:cNvSpPr>
          <p:nvPr>
            <p:ph idx="1"/>
          </p:nvPr>
        </p:nvSpPr>
        <p:spPr/>
        <p:txBody>
          <a:bodyPr>
            <a:normAutofit fontScale="85000" lnSpcReduction="10000"/>
          </a:bodyPr>
          <a:lstStyle/>
          <a:p>
            <a:r>
              <a:rPr lang="en-ZA" dirty="0" smtClean="0"/>
              <a:t>The extension of the TDG will cost approximately R1,2 billion for the remainder of the financial year</a:t>
            </a:r>
          </a:p>
          <a:p>
            <a:r>
              <a:rPr lang="en-ZA" dirty="0" smtClean="0"/>
              <a:t>The only possible available budget is R411 million, which is being considered for utilisation to support where necessary.  This is based on an assumption of 80% return of lapsed TDGs following an assessment process.</a:t>
            </a:r>
          </a:p>
          <a:p>
            <a:r>
              <a:rPr lang="en-ZA" dirty="0" smtClean="0"/>
              <a:t>Should the rate of return for lapsed TDGs be 50%, the possible funds available for utilisation will increase to R817 million.</a:t>
            </a:r>
          </a:p>
          <a:p>
            <a:r>
              <a:rPr lang="en-ZA" dirty="0" smtClean="0"/>
              <a:t>Remaining funding for SRD is only R190 million – needed to cover costs of disasters which have already occurred in Western Cape and Eastern Cape, as well as any others which may occur before 31 March 2021, and possible financial support for those whose TDGs have lapsed and who meet the criteria for SRD as legislated.</a:t>
            </a:r>
          </a:p>
          <a:p>
            <a:endParaRPr lang="en-GB" dirty="0"/>
          </a:p>
        </p:txBody>
      </p:sp>
    </p:spTree>
    <p:extLst>
      <p:ext uri="{BB962C8B-B14F-4D97-AF65-F5344CB8AC3E}">
        <p14:creationId xmlns:p14="http://schemas.microsoft.com/office/powerpoint/2010/main" xmlns="" val="2185214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15470</TotalTime>
  <Words>3267</Words>
  <Application>Microsoft Office PowerPoint</Application>
  <PresentationFormat>On-screen Show (4:3)</PresentationFormat>
  <Paragraphs>435</Paragraphs>
  <Slides>23</Slides>
  <Notes>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Custom Design</vt:lpstr>
      <vt:lpstr>29_Custom Design</vt:lpstr>
      <vt:lpstr>1_Office Theme</vt:lpstr>
      <vt:lpstr>Presentation to the Standing Committee on Social Development on lapsing of temporary disability grants, re-applications, overcrowding at SASSA offices and interventions taken to address these</vt:lpstr>
      <vt:lpstr>Presentation Outline</vt:lpstr>
      <vt:lpstr> 1.CONTEXT AND OVERVIEW </vt:lpstr>
      <vt:lpstr> 1.CONTEXT AND OVERVIEW </vt:lpstr>
      <vt:lpstr> 1.CONTEXT AND OVERVIEW </vt:lpstr>
      <vt:lpstr> 1.CONTEXT AND OVERVIEW </vt:lpstr>
      <vt:lpstr>2. Financial Implications</vt:lpstr>
      <vt:lpstr>3. Temporary Disability Grants Clarification</vt:lpstr>
      <vt:lpstr>4. Current pressures</vt:lpstr>
      <vt:lpstr>5. Summary of extensions</vt:lpstr>
      <vt:lpstr>6. Management Plan TDG re-applications</vt:lpstr>
      <vt:lpstr>7. Management Plan TDG re-applications</vt:lpstr>
      <vt:lpstr>8. Management Plan CDG re-applications</vt:lpstr>
      <vt:lpstr>9. Customer experience</vt:lpstr>
      <vt:lpstr>10.1 Progress to date : TDG</vt:lpstr>
      <vt:lpstr>10.2 WC Progress to date : TDG</vt:lpstr>
      <vt:lpstr>11. Actions implemented within budget</vt:lpstr>
      <vt:lpstr>12. SRD as interim support</vt:lpstr>
      <vt:lpstr>13. Challenges</vt:lpstr>
      <vt:lpstr>14. Interventions</vt:lpstr>
      <vt:lpstr>15. Interventions </vt:lpstr>
      <vt:lpstr>16. Recommendation</vt:lpstr>
      <vt:lpstr> Thank You Enkosi Dankie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USER</cp:lastModifiedBy>
  <cp:revision>679</cp:revision>
  <cp:lastPrinted>2021-01-20T09:36:20Z</cp:lastPrinted>
  <dcterms:created xsi:type="dcterms:W3CDTF">2016-03-01T10:31:26Z</dcterms:created>
  <dcterms:modified xsi:type="dcterms:W3CDTF">2021-01-22T07:56:39Z</dcterms:modified>
</cp:coreProperties>
</file>