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docProps/custom.xml" ContentType="application/vnd.openxmlformats-officedocument.custom-properties+xml"/>
  <Override PartName="/ppt/slideLayouts/slideLayout10.xml" ContentType="application/vnd.openxmlformats-officedocument.presentationml.slideLayout+xml"/>
  <Override PartName="/ppt/tags/tag14.xml" ContentType="application/vnd.openxmlformats-officedocument.presentationml.tags+xml"/>
  <Override PartName="/ppt/tags/tag15.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ags/tag7.xml" ContentType="application/vnd.openxmlformats-officedocument.presentationml.tag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ags/tag5.xml" ContentType="application/vnd.openxmlformats-officedocument.presentationml.tags+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tags/tag3.xml" ContentType="application/vnd.openxmlformats-officedocument.presentationml.tags+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3"/>
  </p:notesMasterIdLst>
  <p:sldIdLst>
    <p:sldId id="256" r:id="rId5"/>
    <p:sldId id="543" r:id="rId6"/>
    <p:sldId id="381" r:id="rId7"/>
    <p:sldId id="538" r:id="rId8"/>
    <p:sldId id="542" r:id="rId9"/>
    <p:sldId id="541" r:id="rId10"/>
    <p:sldId id="539" r:id="rId11"/>
    <p:sldId id="528" r:id="rId12"/>
  </p:sldIdLst>
  <p:sldSz cx="9144000" cy="6858000" type="screen4x3"/>
  <p:notesSz cx="6794500" cy="9906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59">
          <p15:clr>
            <a:srgbClr val="A4A3A4"/>
          </p15:clr>
        </p15:guide>
        <p15:guide id="2" pos="28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BACF00"/>
    <a:srgbClr val="898689"/>
    <a:srgbClr val="50280F"/>
    <a:srgbClr val="010C12"/>
    <a:srgbClr val="6F6F6F"/>
    <a:srgbClr val="0098C5"/>
    <a:srgbClr val="FF9900"/>
    <a:srgbClr val="585759"/>
    <a:srgbClr val="50250D"/>
    <a:srgbClr val="50260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824" autoAdjust="0"/>
    <p:restoredTop sz="98309" autoAdjust="0"/>
  </p:normalViewPr>
  <p:slideViewPr>
    <p:cSldViewPr snapToGrid="0" snapToObjects="1">
      <p:cViewPr varScale="1">
        <p:scale>
          <a:sx n="73" d="100"/>
          <a:sy n="73" d="100"/>
        </p:scale>
        <p:origin x="-1062" y="-102"/>
      </p:cViewPr>
      <p:guideLst>
        <p:guide orient="horz" pos="2159"/>
        <p:guide pos="2882"/>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8645" y="0"/>
            <a:ext cx="2944283" cy="495300"/>
          </a:xfrm>
          <a:prstGeom prst="rect">
            <a:avLst/>
          </a:prstGeom>
        </p:spPr>
        <p:txBody>
          <a:bodyPr vert="horz" lIns="91440" tIns="45720" rIns="91440" bIns="45720" rtlCol="0"/>
          <a:lstStyle>
            <a:lvl1pPr algn="r">
              <a:defRPr sz="1200"/>
            </a:lvl1pPr>
          </a:lstStyle>
          <a:p>
            <a:fld id="{A6C136B7-2151-9849-8D65-E0859731AC38}" type="datetimeFigureOut">
              <a:rPr lang="en-US" smtClean="0"/>
              <a:pPr/>
              <a:t>1/22/2021</a:t>
            </a:fld>
            <a:endParaRPr lang="en-US"/>
          </a:p>
        </p:txBody>
      </p:sp>
      <p:sp>
        <p:nvSpPr>
          <p:cNvPr id="4" name="Slide Image Placeholder 3"/>
          <p:cNvSpPr>
            <a:spLocks noGrp="1" noRot="1" noChangeAspect="1"/>
          </p:cNvSpPr>
          <p:nvPr>
            <p:ph type="sldImg" idx="2"/>
          </p:nvPr>
        </p:nvSpPr>
        <p:spPr>
          <a:xfrm>
            <a:off x="920750" y="742950"/>
            <a:ext cx="4953000" cy="3714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05350"/>
            <a:ext cx="5435600" cy="44577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08981"/>
            <a:ext cx="2944283" cy="4953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8645" y="9408981"/>
            <a:ext cx="2944283" cy="495300"/>
          </a:xfrm>
          <a:prstGeom prst="rect">
            <a:avLst/>
          </a:prstGeom>
        </p:spPr>
        <p:txBody>
          <a:bodyPr vert="horz" lIns="91440" tIns="45720" rIns="91440" bIns="45720" rtlCol="0" anchor="b"/>
          <a:lstStyle>
            <a:lvl1pPr algn="r">
              <a:defRPr sz="1200"/>
            </a:lvl1pPr>
          </a:lstStyle>
          <a:p>
            <a:fld id="{B470B886-B516-EE4C-86E6-93A16B5DA061}" type="slidenum">
              <a:rPr lang="en-US" smtClean="0"/>
              <a:pPr/>
              <a:t>‹#›</a:t>
            </a:fld>
            <a:endParaRPr lang="en-US"/>
          </a:p>
        </p:txBody>
      </p:sp>
    </p:spTree>
    <p:extLst>
      <p:ext uri="{BB962C8B-B14F-4D97-AF65-F5344CB8AC3E}">
        <p14:creationId xmlns:p14="http://schemas.microsoft.com/office/powerpoint/2010/main" xmlns="" val="428399394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2.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4.xml"/><Relationship Id="rId1" Type="http://schemas.openxmlformats.org/officeDocument/2006/relationships/tags" Target="../tags/tag13.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6.xml"/><Relationship Id="rId1" Type="http://schemas.openxmlformats.org/officeDocument/2006/relationships/tags" Target="../tags/tag15.xml"/></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8.xml"/><Relationship Id="rId1" Type="http://schemas.openxmlformats.org/officeDocument/2006/relationships/tags" Target="../tags/tag17.xml"/></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0.xml"/><Relationship Id="rId1" Type="http://schemas.openxmlformats.org/officeDocument/2006/relationships/tags" Target="../tags/tag19.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0.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2"/>
            <a:ext cx="2133600" cy="365125"/>
          </a:xfrm>
          <a:prstGeom prst="rect">
            <a:avLst/>
          </a:prstGeom>
        </p:spPr>
        <p:txBody>
          <a:bodyPr/>
          <a:lstStyle/>
          <a:p>
            <a:fld id="{73A80DC0-C4D1-E849-95F1-E29CDD0699CE}" type="slidenum">
              <a:rPr lang="en-US" smtClean="0"/>
              <a:pPr/>
              <a:t>‹#›</a:t>
            </a:fld>
            <a:endParaRPr lang="en-US"/>
          </a:p>
        </p:txBody>
      </p:sp>
      <p:sp>
        <p:nvSpPr>
          <p:cNvPr id="5" name="Rectangle 4"/>
          <p:cNvSpPr/>
          <p:nvPr userDrawn="1"/>
        </p:nvSpPr>
        <p:spPr>
          <a:xfrm>
            <a:off x="0" y="3441108"/>
            <a:ext cx="9144000" cy="3430541"/>
          </a:xfrm>
          <a:prstGeom prst="rect">
            <a:avLst/>
          </a:prstGeom>
          <a:solidFill>
            <a:srgbClr val="0098C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itle 1"/>
          <p:cNvSpPr>
            <a:spLocks noGrp="1"/>
          </p:cNvSpPr>
          <p:nvPr>
            <p:ph type="ctrTitle" hasCustomPrompt="1"/>
          </p:nvPr>
        </p:nvSpPr>
        <p:spPr>
          <a:xfrm>
            <a:off x="803230" y="3869215"/>
            <a:ext cx="7772400" cy="521992"/>
          </a:xfrm>
          <a:noFill/>
        </p:spPr>
        <p:txBody>
          <a:bodyPr>
            <a:normAutofit/>
          </a:bodyPr>
          <a:lstStyle>
            <a:lvl1pPr>
              <a:defRPr b="1"/>
            </a:lvl1pPr>
          </a:lstStyle>
          <a:p>
            <a:pPr algn="r"/>
            <a:r>
              <a:rPr lang="en-US" sz="2400" dirty="0" smtClean="0">
                <a:solidFill>
                  <a:schemeClr val="bg1"/>
                </a:solidFill>
                <a:latin typeface="Century Gothic"/>
                <a:cs typeface="Century Gothic"/>
              </a:rPr>
              <a:t>PRESENTATION TITLE</a:t>
            </a:r>
            <a:endParaRPr lang="en-US" sz="2400" dirty="0">
              <a:solidFill>
                <a:schemeClr val="bg1"/>
              </a:solidFill>
              <a:latin typeface="Century Gothic"/>
              <a:cs typeface="Century Gothic"/>
            </a:endParaRPr>
          </a:p>
        </p:txBody>
      </p:sp>
      <p:sp>
        <p:nvSpPr>
          <p:cNvPr id="7" name="Subtitle 2"/>
          <p:cNvSpPr>
            <a:spLocks noGrp="1"/>
          </p:cNvSpPr>
          <p:nvPr>
            <p:ph type="subTitle" idx="1" hasCustomPrompt="1"/>
          </p:nvPr>
        </p:nvSpPr>
        <p:spPr>
          <a:xfrm>
            <a:off x="1489030" y="4530328"/>
            <a:ext cx="7086600" cy="509277"/>
          </a:xfrm>
          <a:noFill/>
        </p:spPr>
        <p:txBody>
          <a:bodyPr anchor="ctr">
            <a:normAutofit/>
          </a:bodyPr>
          <a:lstStyle>
            <a:lvl1pPr marL="0" indent="0" algn="r">
              <a:buNone/>
              <a:defRPr baseline="0">
                <a:solidFill>
                  <a:schemeClr val="bg1"/>
                </a:solidFill>
              </a:defRPr>
            </a:lvl1pPr>
          </a:lstStyle>
          <a:p>
            <a:pPr algn="r"/>
            <a:r>
              <a:rPr lang="en-US" sz="1800" dirty="0" smtClean="0">
                <a:solidFill>
                  <a:schemeClr val="bg1"/>
                </a:solidFill>
                <a:latin typeface="Century Gothic"/>
                <a:cs typeface="Century Gothic"/>
              </a:rPr>
              <a:t>Directorate / Department Name | Date</a:t>
            </a:r>
            <a:endParaRPr lang="en-US" sz="1800" dirty="0">
              <a:solidFill>
                <a:schemeClr val="bg1"/>
              </a:solidFill>
              <a:latin typeface="Century Gothic"/>
              <a:cs typeface="Century Gothic"/>
            </a:endParaRPr>
          </a:p>
        </p:txBody>
      </p:sp>
      <p:pic>
        <p:nvPicPr>
          <p:cNvPr id="8" name="Picture 7" descr="CCT_Logo_Ext_RGB.png"/>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685800" y="689979"/>
            <a:ext cx="5257068" cy="2044416"/>
          </a:xfrm>
          <a:prstGeom prst="rect">
            <a:avLst/>
          </a:prstGeom>
        </p:spPr>
      </p:pic>
      <p:pic>
        <p:nvPicPr>
          <p:cNvPr id="9" name="Picture 8" descr="POL.png"/>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0" y="5900540"/>
            <a:ext cx="8575630" cy="482477"/>
          </a:xfrm>
          <a:prstGeom prst="rect">
            <a:avLst/>
          </a:prstGeom>
        </p:spPr>
      </p:pic>
    </p:spTree>
    <p:extLst>
      <p:ext uri="{BB962C8B-B14F-4D97-AF65-F5344CB8AC3E}">
        <p14:creationId xmlns:p14="http://schemas.microsoft.com/office/powerpoint/2010/main" xmlns="" val="240833650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694352"/>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36425"/>
            <a:ext cx="4038600" cy="4432111"/>
          </a:xfrm>
        </p:spPr>
        <p:txBody>
          <a:bodyPr>
            <a:normAutofit/>
          </a:bodyPr>
          <a:lstStyle>
            <a:lvl1pPr>
              <a:defRPr sz="16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36425"/>
            <a:ext cx="4038600" cy="4432111"/>
          </a:xfrm>
        </p:spPr>
        <p:txBody>
          <a:bodyPr>
            <a:normAutofit/>
          </a:bodyPr>
          <a:lstStyle>
            <a:lvl1pPr>
              <a:defRPr sz="16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5" name="Straight Connector 4"/>
          <p:cNvCxnSpPr/>
          <p:nvPr userDrawn="1"/>
        </p:nvCxnSpPr>
        <p:spPr>
          <a:xfrm>
            <a:off x="568383" y="1074213"/>
            <a:ext cx="8007259" cy="0"/>
          </a:xfrm>
          <a:prstGeom prst="line">
            <a:avLst/>
          </a:prstGeom>
          <a:ln>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6"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1"/>
                </a:solidFill>
                <a:latin typeface="Century Gothic" pitchFamily="34" charset="0"/>
              </a:defRPr>
            </a:lvl1pPr>
          </a:lstStyle>
          <a:p>
            <a:fld id="{8406839F-D7A4-4E5D-B93D-768AD4D1DB36}" type="slidenum">
              <a:rPr lang="en-ZA" smtClean="0"/>
              <a:pPr/>
              <a:t>‹#›</a:t>
            </a:fld>
            <a:endParaRPr lang="en-ZA" dirty="0"/>
          </a:p>
        </p:txBody>
      </p:sp>
      <p:sp>
        <p:nvSpPr>
          <p:cNvPr id="7"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ctr">
              <a:defRPr sz="800">
                <a:solidFill>
                  <a:schemeClr val="accent3"/>
                </a:solidFill>
              </a:defRPr>
            </a:lvl1pPr>
          </a:lstStyle>
          <a:p>
            <a:r>
              <a:rPr lang="en-ZA" smtClean="0"/>
              <a:t>Use of R&amp;P facilities by SASSA</a:t>
            </a:r>
            <a:endParaRPr lang="en-GB" dirty="0"/>
          </a:p>
        </p:txBody>
      </p:sp>
    </p:spTree>
    <p:extLst>
      <p:ext uri="{BB962C8B-B14F-4D97-AF65-F5344CB8AC3E}">
        <p14:creationId xmlns:p14="http://schemas.microsoft.com/office/powerpoint/2010/main" xmlns="" val="362927252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694352"/>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425929"/>
            <a:ext cx="4040188" cy="642093"/>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065691"/>
            <a:ext cx="4040188" cy="3761903"/>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33" y="1425929"/>
            <a:ext cx="4041775" cy="642093"/>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3" y="2065691"/>
            <a:ext cx="4041775" cy="3761903"/>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7" name="Straight Connector 6"/>
          <p:cNvCxnSpPr/>
          <p:nvPr userDrawn="1"/>
        </p:nvCxnSpPr>
        <p:spPr>
          <a:xfrm>
            <a:off x="568383" y="1074213"/>
            <a:ext cx="8007259" cy="0"/>
          </a:xfrm>
          <a:prstGeom prst="line">
            <a:avLst/>
          </a:prstGeom>
          <a:ln>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5"/>
          <p:cNvSpPr>
            <a:spLocks noGrp="1"/>
          </p:cNvSpPr>
          <p:nvPr>
            <p:ph type="sldNum" sz="quarter" idx="10"/>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1"/>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11"/>
            <p:custDataLst>
              <p:tags r:id="rId2"/>
            </p:custDataLst>
          </p:nvPr>
        </p:nvSpPr>
        <p:spPr>
          <a:xfrm>
            <a:off x="4043080" y="6468150"/>
            <a:ext cx="4138573" cy="230832"/>
          </a:xfrm>
          <a:prstGeom prst="rect">
            <a:avLst/>
          </a:prstGeom>
        </p:spPr>
        <p:txBody>
          <a:bodyPr vert="horz" lIns="0" tIns="72000" rIns="72000" bIns="0" rtlCol="0" anchor="b"/>
          <a:lstStyle>
            <a:lvl1pPr algn="ctr">
              <a:defRPr sz="800">
                <a:solidFill>
                  <a:schemeClr val="accent3"/>
                </a:solidFill>
              </a:defRPr>
            </a:lvl1pPr>
          </a:lstStyle>
          <a:p>
            <a:r>
              <a:rPr lang="en-ZA" smtClean="0"/>
              <a:t>Use of R&amp;P facilities by SASSA</a:t>
            </a:r>
            <a:endParaRPr lang="en-GB" dirty="0"/>
          </a:p>
        </p:txBody>
      </p:sp>
    </p:spTree>
    <p:extLst>
      <p:ext uri="{BB962C8B-B14F-4D97-AF65-F5344CB8AC3E}">
        <p14:creationId xmlns:p14="http://schemas.microsoft.com/office/powerpoint/2010/main" xmlns="" val="321974786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sp>
        <p:nvSpPr>
          <p:cNvPr id="5" name="Rectangle 4"/>
          <p:cNvSpPr/>
          <p:nvPr userDrawn="1"/>
        </p:nvSpPr>
        <p:spPr>
          <a:xfrm>
            <a:off x="0" y="24"/>
            <a:ext cx="9144000" cy="6857999"/>
          </a:xfrm>
          <a:prstGeom prst="rect">
            <a:avLst/>
          </a:prstGeom>
          <a:solidFill>
            <a:srgbClr val="DC41C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5800" y="2130450"/>
            <a:ext cx="7772400" cy="1470025"/>
          </a:xfrm>
        </p:spPr>
        <p:txBody>
          <a:bodyPr/>
          <a:lstStyle>
            <a:lvl1pPr>
              <a:defRPr>
                <a:solidFill>
                  <a:schemeClr val="bg1"/>
                </a:solidFill>
              </a:defRPr>
            </a:lvl1pPr>
          </a:lstStyle>
          <a:p>
            <a:r>
              <a:rPr lang="en-US" dirty="0" smtClean="0"/>
              <a:t>Divider Slide</a:t>
            </a:r>
            <a:endParaRPr lang="en-US" dirty="0"/>
          </a:p>
        </p:txBody>
      </p:sp>
      <p:sp>
        <p:nvSpPr>
          <p:cNvPr id="3" name="Subtitle 2"/>
          <p:cNvSpPr>
            <a:spLocks noGrp="1"/>
          </p:cNvSpPr>
          <p:nvPr>
            <p:ph type="subTitle" idx="1"/>
          </p:nvPr>
        </p:nvSpPr>
        <p:spPr>
          <a:xfrm>
            <a:off x="1371600" y="3886200"/>
            <a:ext cx="6400800" cy="1752600"/>
          </a:xfrm>
        </p:spPr>
        <p:txBody>
          <a:bodyPr anchor="ct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grpSp>
        <p:nvGrpSpPr>
          <p:cNvPr id="6" name="Group 5"/>
          <p:cNvGrpSpPr/>
          <p:nvPr userDrawn="1"/>
        </p:nvGrpSpPr>
        <p:grpSpPr>
          <a:xfrm>
            <a:off x="568371" y="3466960"/>
            <a:ext cx="8007259" cy="299546"/>
            <a:chOff x="568371" y="6205793"/>
            <a:chExt cx="8007259" cy="299546"/>
          </a:xfrm>
        </p:grpSpPr>
        <p:cxnSp>
          <p:nvCxnSpPr>
            <p:cNvPr id="8" name="Straight Connector 7"/>
            <p:cNvCxnSpPr/>
            <p:nvPr/>
          </p:nvCxnSpPr>
          <p:spPr>
            <a:xfrm>
              <a:off x="568371" y="6505339"/>
              <a:ext cx="7540317"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8103244" y="6205793"/>
              <a:ext cx="472386" cy="299546"/>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grpSp>
      <p:pic>
        <p:nvPicPr>
          <p:cNvPr id="10" name="Picture 9" descr="C:\Users\cavenant\AppData\Local\Microsoft\Windows\Temporary Internet Files\Content.Outlook\NDPO0HNZ\CCT_Logo_WhiteOnly.png"/>
          <p:cNvPicPr>
            <a:picLocks noChangeAspect="1" noChangeArrowheads="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259305" y="6116691"/>
            <a:ext cx="1596785" cy="51175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745225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694352"/>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4" name="Straight Connector 3"/>
          <p:cNvCxnSpPr/>
          <p:nvPr userDrawn="1"/>
        </p:nvCxnSpPr>
        <p:spPr>
          <a:xfrm>
            <a:off x="568383" y="1074213"/>
            <a:ext cx="8007259" cy="0"/>
          </a:xfrm>
          <a:prstGeom prst="line">
            <a:avLst/>
          </a:prstGeom>
          <a:ln>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5"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1"/>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ctr">
              <a:defRPr sz="800">
                <a:solidFill>
                  <a:schemeClr val="accent3"/>
                </a:solidFill>
              </a:defRPr>
            </a:lvl1pPr>
          </a:lstStyle>
          <a:p>
            <a:r>
              <a:rPr lang="en-ZA" smtClean="0"/>
              <a:t>Use of R&amp;P facilities by SASSA</a:t>
            </a:r>
            <a:endParaRPr lang="en-GB" dirty="0"/>
          </a:p>
        </p:txBody>
      </p:sp>
    </p:spTree>
    <p:extLst>
      <p:ext uri="{BB962C8B-B14F-4D97-AF65-F5344CB8AC3E}">
        <p14:creationId xmlns:p14="http://schemas.microsoft.com/office/powerpoint/2010/main" xmlns="" val="83800571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1"/>
                </a:solidFill>
                <a:latin typeface="Century Gothic" pitchFamily="34" charset="0"/>
              </a:defRPr>
            </a:lvl1pPr>
          </a:lstStyle>
          <a:p>
            <a:fld id="{8406839F-D7A4-4E5D-B93D-768AD4D1DB36}" type="slidenum">
              <a:rPr lang="en-ZA" smtClean="0"/>
              <a:pPr/>
              <a:t>‹#›</a:t>
            </a:fld>
            <a:endParaRPr lang="en-ZA" dirty="0"/>
          </a:p>
        </p:txBody>
      </p:sp>
      <p:sp>
        <p:nvSpPr>
          <p:cNvPr id="4"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ctr">
              <a:defRPr sz="800">
                <a:solidFill>
                  <a:schemeClr val="accent3"/>
                </a:solidFill>
              </a:defRPr>
            </a:lvl1pPr>
          </a:lstStyle>
          <a:p>
            <a:r>
              <a:rPr lang="en-ZA" smtClean="0"/>
              <a:t>Use of R&amp;P facilities by SASSA</a:t>
            </a:r>
            <a:endParaRPr lang="en-GB" dirty="0"/>
          </a:p>
        </p:txBody>
      </p:sp>
    </p:spTree>
    <p:extLst>
      <p:ext uri="{BB962C8B-B14F-4D97-AF65-F5344CB8AC3E}">
        <p14:creationId xmlns:p14="http://schemas.microsoft.com/office/powerpoint/2010/main" xmlns="" val="424041877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1"/>
                </a:solidFill>
                <a:latin typeface="Century Gothic" pitchFamily="34" charset="0"/>
              </a:defRPr>
            </a:lvl1pPr>
          </a:lstStyle>
          <a:p>
            <a:fld id="{8406839F-D7A4-4E5D-B93D-768AD4D1DB36}" type="slidenum">
              <a:rPr lang="en-ZA" smtClean="0"/>
              <a:pPr/>
              <a:t>‹#›</a:t>
            </a:fld>
            <a:endParaRPr lang="en-ZA" dirty="0"/>
          </a:p>
        </p:txBody>
      </p:sp>
      <p:sp>
        <p:nvSpPr>
          <p:cNvPr id="3"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ctr">
              <a:defRPr sz="800">
                <a:solidFill>
                  <a:schemeClr val="accent3"/>
                </a:solidFill>
              </a:defRPr>
            </a:lvl1pPr>
          </a:lstStyle>
          <a:p>
            <a:r>
              <a:rPr lang="en-ZA" smtClean="0"/>
              <a:t>Use of R&amp;P facilities by SASSA</a:t>
            </a:r>
            <a:endParaRPr lang="en-GB" dirty="0"/>
          </a:p>
        </p:txBody>
      </p:sp>
    </p:spTree>
    <p:extLst>
      <p:ext uri="{BB962C8B-B14F-4D97-AF65-F5344CB8AC3E}">
        <p14:creationId xmlns:p14="http://schemas.microsoft.com/office/powerpoint/2010/main" xmlns="" val="1615653099"/>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10" name="Rectangle 9"/>
          <p:cNvSpPr/>
          <p:nvPr userDrawn="1"/>
        </p:nvSpPr>
        <p:spPr>
          <a:xfrm>
            <a:off x="-62" y="3427413"/>
            <a:ext cx="9144000" cy="3430612"/>
          </a:xfrm>
          <a:prstGeom prst="rect">
            <a:avLst/>
          </a:prstGeom>
          <a:solidFill>
            <a:srgbClr val="BACF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descr="CCT_Logo_Ext_RGB.png"/>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685800" y="689979"/>
            <a:ext cx="5257068" cy="2044416"/>
          </a:xfrm>
          <a:prstGeom prst="rect">
            <a:avLst/>
          </a:prstGeom>
        </p:spPr>
      </p:pic>
      <p:sp>
        <p:nvSpPr>
          <p:cNvPr id="3" name="TextBox 2"/>
          <p:cNvSpPr txBox="1"/>
          <p:nvPr userDrawn="1"/>
        </p:nvSpPr>
        <p:spPr>
          <a:xfrm>
            <a:off x="914401" y="4162568"/>
            <a:ext cx="7383438" cy="461665"/>
          </a:xfrm>
          <a:prstGeom prst="rect">
            <a:avLst/>
          </a:prstGeom>
          <a:noFill/>
        </p:spPr>
        <p:txBody>
          <a:bodyPr wrap="square" rtlCol="0">
            <a:spAutoFit/>
          </a:bodyPr>
          <a:lstStyle/>
          <a:p>
            <a:pPr algn="ctr"/>
            <a:r>
              <a:rPr lang="en-ZA" sz="2400" b="1" dirty="0" smtClean="0">
                <a:solidFill>
                  <a:schemeClr val="bg1"/>
                </a:solidFill>
                <a:latin typeface="Century Gothic" panose="020B0502020202020204" pitchFamily="34" charset="0"/>
              </a:rPr>
              <a:t>Thank You</a:t>
            </a:r>
          </a:p>
        </p:txBody>
      </p:sp>
      <p:pic>
        <p:nvPicPr>
          <p:cNvPr id="1026" name="Picture 2" descr="C:\Users\cavenant\AppData\Local\Microsoft\Windows\Temporary Internet Files\Content.Outlook\NDPO0HNZ\POL_02.png"/>
          <p:cNvPicPr>
            <a:picLocks noChangeAspect="1" noChangeArrowheads="1"/>
          </p:cNvPicPr>
          <p:nvPr userDrawn="1"/>
        </p:nvPicPr>
        <p:blipFill>
          <a:blip r:embed="rId3">
            <a:extLst>
              <a:ext uri="{28A0092B-C50C-407E-A947-70E740481C1C}">
                <a14:useLocalDpi xmlns:a14="http://schemas.microsoft.com/office/drawing/2010/main" xmlns="" val="0"/>
              </a:ext>
            </a:extLst>
          </a:blip>
          <a:srcRect/>
          <a:stretch>
            <a:fillRect/>
          </a:stretch>
        </p:blipFill>
        <p:spPr bwMode="auto">
          <a:xfrm>
            <a:off x="-62" y="5884864"/>
            <a:ext cx="8727744" cy="52026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3636675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69435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272649"/>
            <a:ext cx="8229600" cy="46095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4" name="Straight Connector 3"/>
          <p:cNvCxnSpPr/>
          <p:nvPr userDrawn="1"/>
        </p:nvCxnSpPr>
        <p:spPr>
          <a:xfrm>
            <a:off x="568383" y="1074213"/>
            <a:ext cx="8007259" cy="0"/>
          </a:xfrm>
          <a:prstGeom prst="line">
            <a:avLst/>
          </a:prstGeom>
          <a:ln>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5"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1"/>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ctr">
              <a:defRPr sz="800">
                <a:solidFill>
                  <a:schemeClr val="accent3"/>
                </a:solidFill>
              </a:defRPr>
            </a:lvl1pPr>
          </a:lstStyle>
          <a:p>
            <a:r>
              <a:rPr lang="en-ZA" smtClean="0"/>
              <a:t>Use of R&amp;P facilities by SASSA</a:t>
            </a:r>
            <a:endParaRPr lang="en-GB" dirty="0"/>
          </a:p>
        </p:txBody>
      </p:sp>
    </p:spTree>
    <p:extLst>
      <p:ext uri="{BB962C8B-B14F-4D97-AF65-F5344CB8AC3E}">
        <p14:creationId xmlns:p14="http://schemas.microsoft.com/office/powerpoint/2010/main" xmlns="" val="866145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userDrawn="1"/>
        </p:nvSpPr>
        <p:spPr>
          <a:xfrm>
            <a:off x="-62" y="26"/>
            <a:ext cx="9144000" cy="6857999"/>
          </a:xfrm>
          <a:prstGeom prst="rect">
            <a:avLst/>
          </a:prstGeom>
          <a:solidFill>
            <a:srgbClr val="BACF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5800" y="2130450"/>
            <a:ext cx="7772400" cy="1470025"/>
          </a:xfrm>
        </p:spPr>
        <p:txBody>
          <a:bodyPr/>
          <a:lstStyle>
            <a:lvl1pPr>
              <a:defRPr>
                <a:solidFill>
                  <a:schemeClr val="bg1"/>
                </a:solidFill>
              </a:defRPr>
            </a:lvl1pPr>
          </a:lstStyle>
          <a:p>
            <a:r>
              <a:rPr lang="en-US" dirty="0" smtClean="0"/>
              <a:t>Divider Slide</a:t>
            </a:r>
            <a:endParaRPr lang="en-US" dirty="0"/>
          </a:p>
        </p:txBody>
      </p:sp>
      <p:sp>
        <p:nvSpPr>
          <p:cNvPr id="3" name="Subtitle 2"/>
          <p:cNvSpPr>
            <a:spLocks noGrp="1"/>
          </p:cNvSpPr>
          <p:nvPr>
            <p:ph type="subTitle" idx="1"/>
          </p:nvPr>
        </p:nvSpPr>
        <p:spPr>
          <a:xfrm>
            <a:off x="1371600" y="3886200"/>
            <a:ext cx="6400800" cy="1752600"/>
          </a:xfrm>
        </p:spPr>
        <p:txBody>
          <a:bodyPr anchor="ct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grpSp>
        <p:nvGrpSpPr>
          <p:cNvPr id="6" name="Group 5"/>
          <p:cNvGrpSpPr/>
          <p:nvPr userDrawn="1"/>
        </p:nvGrpSpPr>
        <p:grpSpPr>
          <a:xfrm>
            <a:off x="568371" y="3466960"/>
            <a:ext cx="8007259" cy="299546"/>
            <a:chOff x="568371" y="6205793"/>
            <a:chExt cx="8007259" cy="299546"/>
          </a:xfrm>
        </p:grpSpPr>
        <p:cxnSp>
          <p:nvCxnSpPr>
            <p:cNvPr id="8" name="Straight Connector 7"/>
            <p:cNvCxnSpPr/>
            <p:nvPr/>
          </p:nvCxnSpPr>
          <p:spPr>
            <a:xfrm>
              <a:off x="568371" y="6505339"/>
              <a:ext cx="7540317"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8103244" y="6205793"/>
              <a:ext cx="472386" cy="299546"/>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grpSp>
      <p:pic>
        <p:nvPicPr>
          <p:cNvPr id="10" name="Picture 9" descr="C:\Users\cavenant\AppData\Local\Microsoft\Windows\Temporary Internet Files\Content.Outlook\NDPO0HNZ\CCT_Logo_WhiteOnly.png"/>
          <p:cNvPicPr>
            <a:picLocks noChangeAspect="1" noChangeArrowheads="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259305" y="6116691"/>
            <a:ext cx="1596785" cy="51175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3638353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694352"/>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4" name="Straight Connector 3"/>
          <p:cNvCxnSpPr/>
          <p:nvPr userDrawn="1"/>
        </p:nvCxnSpPr>
        <p:spPr>
          <a:xfrm>
            <a:off x="568383" y="1074213"/>
            <a:ext cx="8007259" cy="0"/>
          </a:xfrm>
          <a:prstGeom prst="line">
            <a:avLst/>
          </a:prstGeom>
          <a:ln>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5"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1"/>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ctr">
              <a:defRPr sz="800">
                <a:solidFill>
                  <a:schemeClr val="accent3"/>
                </a:solidFill>
              </a:defRPr>
            </a:lvl1pPr>
          </a:lstStyle>
          <a:p>
            <a:r>
              <a:rPr lang="en-ZA" smtClean="0"/>
              <a:t>Use of R&amp;P facilities by SASSA</a:t>
            </a:r>
            <a:endParaRPr lang="en-GB" dirty="0"/>
          </a:p>
        </p:txBody>
      </p:sp>
    </p:spTree>
    <p:extLst>
      <p:ext uri="{BB962C8B-B14F-4D97-AF65-F5344CB8AC3E}">
        <p14:creationId xmlns:p14="http://schemas.microsoft.com/office/powerpoint/2010/main" xmlns="" val="267232891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4_Title Slide">
    <p:spTree>
      <p:nvGrpSpPr>
        <p:cNvPr id="1" name=""/>
        <p:cNvGrpSpPr/>
        <p:nvPr/>
      </p:nvGrpSpPr>
      <p:grpSpPr>
        <a:xfrm>
          <a:off x="0" y="0"/>
          <a:ext cx="0" cy="0"/>
          <a:chOff x="0" y="0"/>
          <a:chExt cx="0" cy="0"/>
        </a:xfrm>
      </p:grpSpPr>
      <p:sp>
        <p:nvSpPr>
          <p:cNvPr id="4" name="Rectangle 3"/>
          <p:cNvSpPr/>
          <p:nvPr userDrawn="1"/>
        </p:nvSpPr>
        <p:spPr>
          <a:xfrm>
            <a:off x="-62" y="26"/>
            <a:ext cx="9144000" cy="6857999"/>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5800" y="2130450"/>
            <a:ext cx="7772400" cy="1470025"/>
          </a:xfrm>
        </p:spPr>
        <p:txBody>
          <a:bodyPr/>
          <a:lstStyle>
            <a:lvl1pPr>
              <a:defRPr>
                <a:solidFill>
                  <a:schemeClr val="bg1"/>
                </a:solidFill>
              </a:defRPr>
            </a:lvl1pPr>
          </a:lstStyle>
          <a:p>
            <a:r>
              <a:rPr lang="en-US" dirty="0" smtClean="0"/>
              <a:t>Divider Slide</a:t>
            </a:r>
            <a:endParaRPr lang="en-US" dirty="0"/>
          </a:p>
        </p:txBody>
      </p:sp>
      <p:sp>
        <p:nvSpPr>
          <p:cNvPr id="3" name="Subtitle 2"/>
          <p:cNvSpPr>
            <a:spLocks noGrp="1"/>
          </p:cNvSpPr>
          <p:nvPr>
            <p:ph type="subTitle" idx="1"/>
          </p:nvPr>
        </p:nvSpPr>
        <p:spPr>
          <a:xfrm>
            <a:off x="1371600" y="3886200"/>
            <a:ext cx="6400800" cy="1752600"/>
          </a:xfrm>
        </p:spPr>
        <p:txBody>
          <a:bodyPr anchor="ct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grpSp>
        <p:nvGrpSpPr>
          <p:cNvPr id="6" name="Group 5"/>
          <p:cNvGrpSpPr/>
          <p:nvPr userDrawn="1"/>
        </p:nvGrpSpPr>
        <p:grpSpPr>
          <a:xfrm>
            <a:off x="568371" y="3466960"/>
            <a:ext cx="8007259" cy="299546"/>
            <a:chOff x="568371" y="6205793"/>
            <a:chExt cx="8007259" cy="299546"/>
          </a:xfrm>
        </p:grpSpPr>
        <p:cxnSp>
          <p:nvCxnSpPr>
            <p:cNvPr id="8" name="Straight Connector 7"/>
            <p:cNvCxnSpPr/>
            <p:nvPr/>
          </p:nvCxnSpPr>
          <p:spPr>
            <a:xfrm>
              <a:off x="568371" y="6505339"/>
              <a:ext cx="7540317"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8103244" y="6205793"/>
              <a:ext cx="472386" cy="299546"/>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grpSp>
      <p:pic>
        <p:nvPicPr>
          <p:cNvPr id="10" name="Picture 9" descr="C:\Users\cavenant\AppData\Local\Microsoft\Windows\Temporary Internet Files\Content.Outlook\NDPO0HNZ\CCT_Logo_WhiteOnly.png"/>
          <p:cNvPicPr>
            <a:picLocks noChangeAspect="1" noChangeArrowheads="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259305" y="6116691"/>
            <a:ext cx="1596785" cy="51175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21508156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694352"/>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4" name="Straight Connector 3"/>
          <p:cNvCxnSpPr/>
          <p:nvPr userDrawn="1"/>
        </p:nvCxnSpPr>
        <p:spPr>
          <a:xfrm>
            <a:off x="568383" y="1074213"/>
            <a:ext cx="8007259" cy="0"/>
          </a:xfrm>
          <a:prstGeom prst="line">
            <a:avLst/>
          </a:prstGeom>
          <a:ln>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5"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1"/>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ctr">
              <a:defRPr sz="800">
                <a:solidFill>
                  <a:schemeClr val="accent3"/>
                </a:solidFill>
              </a:defRPr>
            </a:lvl1pPr>
          </a:lstStyle>
          <a:p>
            <a:r>
              <a:rPr lang="en-ZA" smtClean="0"/>
              <a:t>Use of R&amp;P facilities by SASSA</a:t>
            </a:r>
            <a:endParaRPr lang="en-GB" dirty="0"/>
          </a:p>
        </p:txBody>
      </p:sp>
    </p:spTree>
    <p:extLst>
      <p:ext uri="{BB962C8B-B14F-4D97-AF65-F5344CB8AC3E}">
        <p14:creationId xmlns:p14="http://schemas.microsoft.com/office/powerpoint/2010/main" xmlns="" val="140923302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5" name="Rectangle 4"/>
          <p:cNvSpPr/>
          <p:nvPr userDrawn="1"/>
        </p:nvSpPr>
        <p:spPr>
          <a:xfrm>
            <a:off x="0" y="24"/>
            <a:ext cx="9144000" cy="6857999"/>
          </a:xfrm>
          <a:prstGeom prst="rect">
            <a:avLst/>
          </a:prstGeom>
          <a:solidFill>
            <a:srgbClr val="0493C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5800" y="2130450"/>
            <a:ext cx="7772400" cy="1470025"/>
          </a:xfrm>
        </p:spPr>
        <p:txBody>
          <a:bodyPr/>
          <a:lstStyle>
            <a:lvl1pPr>
              <a:defRPr>
                <a:solidFill>
                  <a:schemeClr val="bg1"/>
                </a:solidFill>
              </a:defRPr>
            </a:lvl1pPr>
          </a:lstStyle>
          <a:p>
            <a:r>
              <a:rPr lang="en-US" dirty="0" smtClean="0"/>
              <a:t>Divider Slide</a:t>
            </a:r>
            <a:endParaRPr lang="en-US" dirty="0"/>
          </a:p>
        </p:txBody>
      </p:sp>
      <p:sp>
        <p:nvSpPr>
          <p:cNvPr id="3" name="Subtitle 2"/>
          <p:cNvSpPr>
            <a:spLocks noGrp="1"/>
          </p:cNvSpPr>
          <p:nvPr>
            <p:ph type="subTitle" idx="1"/>
          </p:nvPr>
        </p:nvSpPr>
        <p:spPr>
          <a:xfrm>
            <a:off x="1371600" y="3886200"/>
            <a:ext cx="6400800" cy="1752600"/>
          </a:xfrm>
        </p:spPr>
        <p:txBody>
          <a:bodyPr anchor="ct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grpSp>
        <p:nvGrpSpPr>
          <p:cNvPr id="7" name="Group 6"/>
          <p:cNvGrpSpPr/>
          <p:nvPr userDrawn="1"/>
        </p:nvGrpSpPr>
        <p:grpSpPr>
          <a:xfrm>
            <a:off x="568371" y="3466960"/>
            <a:ext cx="8007259" cy="299546"/>
            <a:chOff x="568371" y="6205793"/>
            <a:chExt cx="8007259" cy="299546"/>
          </a:xfrm>
        </p:grpSpPr>
        <p:cxnSp>
          <p:nvCxnSpPr>
            <p:cNvPr id="8" name="Straight Connector 7"/>
            <p:cNvCxnSpPr/>
            <p:nvPr/>
          </p:nvCxnSpPr>
          <p:spPr>
            <a:xfrm>
              <a:off x="568371" y="6505339"/>
              <a:ext cx="7540317"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8103244" y="6205793"/>
              <a:ext cx="472386" cy="299546"/>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grpSp>
      <p:pic>
        <p:nvPicPr>
          <p:cNvPr id="10" name="Picture 9" descr="C:\Users\cavenant\AppData\Local\Microsoft\Windows\Temporary Internet Files\Content.Outlook\NDPO0HNZ\CCT_Logo_WhiteOnly.png"/>
          <p:cNvPicPr>
            <a:picLocks noChangeAspect="1" noChangeArrowheads="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259305" y="6116691"/>
            <a:ext cx="1596785" cy="51175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0554774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694352"/>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4" name="Straight Connector 3"/>
          <p:cNvCxnSpPr/>
          <p:nvPr userDrawn="1"/>
        </p:nvCxnSpPr>
        <p:spPr>
          <a:xfrm>
            <a:off x="568383" y="1074213"/>
            <a:ext cx="8007259" cy="0"/>
          </a:xfrm>
          <a:prstGeom prst="line">
            <a:avLst/>
          </a:prstGeom>
          <a:ln>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5"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1"/>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ctr">
              <a:defRPr sz="800">
                <a:solidFill>
                  <a:schemeClr val="accent3"/>
                </a:solidFill>
              </a:defRPr>
            </a:lvl1pPr>
          </a:lstStyle>
          <a:p>
            <a:r>
              <a:rPr lang="en-ZA" smtClean="0"/>
              <a:t>Use of R&amp;P facilities by SASSA</a:t>
            </a:r>
            <a:endParaRPr lang="en-GB" dirty="0"/>
          </a:p>
        </p:txBody>
      </p:sp>
    </p:spTree>
    <p:extLst>
      <p:ext uri="{BB962C8B-B14F-4D97-AF65-F5344CB8AC3E}">
        <p14:creationId xmlns:p14="http://schemas.microsoft.com/office/powerpoint/2010/main" xmlns="" val="91409589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6" name="Rectangle 5"/>
          <p:cNvSpPr/>
          <p:nvPr userDrawn="1"/>
        </p:nvSpPr>
        <p:spPr>
          <a:xfrm>
            <a:off x="0" y="24"/>
            <a:ext cx="9144000" cy="6857999"/>
          </a:xfrm>
          <a:prstGeom prst="rect">
            <a:avLst/>
          </a:prstGeom>
          <a:solidFill>
            <a:srgbClr val="FF99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5800" y="2130450"/>
            <a:ext cx="7772400" cy="1470025"/>
          </a:xfrm>
        </p:spPr>
        <p:txBody>
          <a:bodyPr/>
          <a:lstStyle>
            <a:lvl1pPr>
              <a:defRPr>
                <a:solidFill>
                  <a:schemeClr val="bg1"/>
                </a:solidFill>
              </a:defRPr>
            </a:lvl1pPr>
          </a:lstStyle>
          <a:p>
            <a:r>
              <a:rPr lang="en-US" dirty="0" smtClean="0"/>
              <a:t>Divider Slide</a:t>
            </a:r>
            <a:endParaRPr lang="en-US" dirty="0"/>
          </a:p>
        </p:txBody>
      </p:sp>
      <p:sp>
        <p:nvSpPr>
          <p:cNvPr id="3" name="Subtitle 2"/>
          <p:cNvSpPr>
            <a:spLocks noGrp="1"/>
          </p:cNvSpPr>
          <p:nvPr>
            <p:ph type="subTitle" idx="1"/>
          </p:nvPr>
        </p:nvSpPr>
        <p:spPr>
          <a:xfrm>
            <a:off x="1371600" y="3886200"/>
            <a:ext cx="6400800" cy="1752600"/>
          </a:xfrm>
        </p:spPr>
        <p:txBody>
          <a:bodyPr anchor="ct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grpSp>
        <p:nvGrpSpPr>
          <p:cNvPr id="8" name="Group 7"/>
          <p:cNvGrpSpPr/>
          <p:nvPr userDrawn="1"/>
        </p:nvGrpSpPr>
        <p:grpSpPr>
          <a:xfrm>
            <a:off x="568371" y="3466960"/>
            <a:ext cx="8007259" cy="299546"/>
            <a:chOff x="568371" y="6205793"/>
            <a:chExt cx="8007259" cy="299546"/>
          </a:xfrm>
        </p:grpSpPr>
        <p:cxnSp>
          <p:nvCxnSpPr>
            <p:cNvPr id="9" name="Straight Connector 8"/>
            <p:cNvCxnSpPr/>
            <p:nvPr/>
          </p:nvCxnSpPr>
          <p:spPr>
            <a:xfrm>
              <a:off x="568371" y="6505339"/>
              <a:ext cx="7540317"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8103244" y="6205793"/>
              <a:ext cx="472386" cy="299546"/>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grpSp>
      <p:pic>
        <p:nvPicPr>
          <p:cNvPr id="11" name="Picture 10" descr="C:\Users\cavenant\AppData\Local\Microsoft\Windows\Temporary Internet Files\Content.Outlook\NDPO0HNZ\CCT_Logo_WhiteOnly.png"/>
          <p:cNvPicPr>
            <a:picLocks noChangeAspect="1" noChangeArrowheads="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259305" y="6116691"/>
            <a:ext cx="1596785" cy="51175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6622619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694352"/>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72649"/>
            <a:ext cx="8229600" cy="459588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026" name="Picture 2"/>
          <p:cNvPicPr>
            <a:picLocks noChangeAspect="1" noChangeArrowheads="1"/>
          </p:cNvPicPr>
          <p:nvPr/>
        </p:nvPicPr>
        <p:blipFill>
          <a:blip r:embed="rId20">
            <a:extLst>
              <a:ext uri="{28A0092B-C50C-407E-A947-70E740481C1C}">
                <a14:useLocalDpi xmlns:a14="http://schemas.microsoft.com/office/drawing/2010/main" xmlns="" val="0"/>
              </a:ext>
            </a:extLst>
          </a:blip>
          <a:srcRect/>
          <a:stretch>
            <a:fillRect/>
          </a:stretch>
        </p:blipFill>
        <p:spPr bwMode="auto">
          <a:xfrm>
            <a:off x="102239" y="5987814"/>
            <a:ext cx="1917627" cy="74735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Slide Number Placeholder 5"/>
          <p:cNvSpPr>
            <a:spLocks noGrp="1"/>
          </p:cNvSpPr>
          <p:nvPr>
            <p:ph type="sldNum" sz="quarter" idx="4"/>
            <p:custDataLst>
              <p:tags r:id="rId18"/>
            </p:custDataLst>
          </p:nvPr>
        </p:nvSpPr>
        <p:spPr>
          <a:xfrm>
            <a:off x="8378080" y="6468150"/>
            <a:ext cx="514400" cy="230832"/>
          </a:xfrm>
          <a:prstGeom prst="rect">
            <a:avLst/>
          </a:prstGeom>
        </p:spPr>
        <p:txBody>
          <a:bodyPr vert="horz" lIns="72000" tIns="72000" rIns="0" bIns="0" rtlCol="0" anchor="ctr"/>
          <a:lstStyle>
            <a:lvl1pPr algn="r">
              <a:defRPr sz="900">
                <a:solidFill>
                  <a:schemeClr val="tx1"/>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19"/>
            </p:custDataLst>
          </p:nvPr>
        </p:nvSpPr>
        <p:spPr>
          <a:xfrm>
            <a:off x="4043080" y="6468150"/>
            <a:ext cx="4138573" cy="230832"/>
          </a:xfrm>
          <a:prstGeom prst="rect">
            <a:avLst/>
          </a:prstGeom>
        </p:spPr>
        <p:txBody>
          <a:bodyPr vert="horz" lIns="0" tIns="72000" rIns="72000" bIns="0" rtlCol="0" anchor="b"/>
          <a:lstStyle>
            <a:lvl1pPr algn="ctr">
              <a:defRPr sz="800">
                <a:solidFill>
                  <a:schemeClr val="accent3"/>
                </a:solidFill>
              </a:defRPr>
            </a:lvl1pPr>
          </a:lstStyle>
          <a:p>
            <a:r>
              <a:rPr lang="en-ZA" smtClean="0"/>
              <a:t>Use of R&amp;P facilities by SASSA</a:t>
            </a:r>
            <a:endParaRPr lang="en-GB" dirty="0"/>
          </a:p>
        </p:txBody>
      </p:sp>
    </p:spTree>
    <p:extLst>
      <p:ext uri="{BB962C8B-B14F-4D97-AF65-F5344CB8AC3E}">
        <p14:creationId xmlns:p14="http://schemas.microsoft.com/office/powerpoint/2010/main" xmlns="" val="748943825"/>
      </p:ext>
    </p:extLst>
  </p:cSld>
  <p:clrMap bg1="lt1" tx1="dk1" bg2="lt2" tx2="dk2" accent1="accent1" accent2="accent2" accent3="accent3" accent4="accent4" accent5="accent5" accent6="accent6" hlink="hlink" folHlink="folHlink"/>
  <p:sldLayoutIdLst>
    <p:sldLayoutId id="2147483655" r:id="rId1"/>
    <p:sldLayoutId id="2147483650" r:id="rId2"/>
    <p:sldLayoutId id="2147483649" r:id="rId3"/>
    <p:sldLayoutId id="2147483656" r:id="rId4"/>
    <p:sldLayoutId id="2147483664" r:id="rId5"/>
    <p:sldLayoutId id="2147483665" r:id="rId6"/>
    <p:sldLayoutId id="2147483657" r:id="rId7"/>
    <p:sldLayoutId id="2147483658" r:id="rId8"/>
    <p:sldLayoutId id="2147483659" r:id="rId9"/>
    <p:sldLayoutId id="2147483652" r:id="rId10"/>
    <p:sldLayoutId id="2147483653" r:id="rId11"/>
    <p:sldLayoutId id="2147483660" r:id="rId12"/>
    <p:sldLayoutId id="2147483663" r:id="rId13"/>
    <p:sldLayoutId id="2147483667" r:id="rId14"/>
    <p:sldLayoutId id="2147483666" r:id="rId15"/>
    <p:sldLayoutId id="2147483662" r:id="rId16"/>
  </p:sldLayoutIdLst>
  <p:timing>
    <p:tnLst>
      <p:par>
        <p:cTn id="1" dur="indefinite" restart="never" nodeType="tmRoot"/>
      </p:par>
    </p:tnLst>
  </p:timing>
  <p:hf hdr="0" dt="0"/>
  <p:txStyles>
    <p:titleStyle>
      <a:lvl1pPr algn="l" defTabSz="457200" rtl="0" eaLnBrk="1" latinLnBrk="0" hangingPunct="1">
        <a:spcBef>
          <a:spcPct val="0"/>
        </a:spcBef>
        <a:buNone/>
        <a:defRPr sz="2400" b="1" kern="1200">
          <a:solidFill>
            <a:schemeClr val="tx1">
              <a:lumMod val="75000"/>
              <a:lumOff val="25000"/>
            </a:schemeClr>
          </a:solidFill>
          <a:latin typeface="Century Gothic" panose="020B0502020202020204" pitchFamily="34" charset="0"/>
          <a:ea typeface="+mj-ea"/>
          <a:cs typeface="+mj-cs"/>
        </a:defRPr>
      </a:lvl1pPr>
    </p:titleStyle>
    <p:bodyStyle>
      <a:lvl1pPr marL="342900" indent="-342900" algn="l" defTabSz="457200" rtl="0" eaLnBrk="1" latinLnBrk="0" hangingPunct="1">
        <a:spcBef>
          <a:spcPct val="20000"/>
        </a:spcBef>
        <a:buFont typeface="Arial"/>
        <a:buChar char="•"/>
        <a:defRPr sz="1600" kern="1200">
          <a:solidFill>
            <a:schemeClr val="tx1"/>
          </a:solidFill>
          <a:latin typeface="Century Gothic" panose="020B0502020202020204" pitchFamily="34" charset="0"/>
          <a:ea typeface="+mn-ea"/>
          <a:cs typeface="+mn-cs"/>
        </a:defRPr>
      </a:lvl1pPr>
      <a:lvl2pPr marL="742950" indent="-285750" algn="l" defTabSz="457200" rtl="0" eaLnBrk="1" latinLnBrk="0" hangingPunct="1">
        <a:spcBef>
          <a:spcPct val="20000"/>
        </a:spcBef>
        <a:buFont typeface="Arial"/>
        <a:buChar char="–"/>
        <a:defRPr sz="1600" kern="1200">
          <a:solidFill>
            <a:schemeClr val="tx1"/>
          </a:solidFill>
          <a:latin typeface="Century Gothic" panose="020B0502020202020204" pitchFamily="34" charset="0"/>
          <a:ea typeface="+mn-ea"/>
          <a:cs typeface="+mn-cs"/>
        </a:defRPr>
      </a:lvl2pPr>
      <a:lvl3pPr marL="1143000" indent="-228600" algn="l" defTabSz="457200" rtl="0" eaLnBrk="1" latinLnBrk="0" hangingPunct="1">
        <a:spcBef>
          <a:spcPct val="20000"/>
        </a:spcBef>
        <a:buFont typeface="Arial"/>
        <a:buChar char="•"/>
        <a:defRPr sz="1600" kern="1200">
          <a:solidFill>
            <a:schemeClr val="tx1"/>
          </a:solidFill>
          <a:latin typeface="Century Gothic" panose="020B0502020202020204" pitchFamily="34" charset="0"/>
          <a:ea typeface="+mn-ea"/>
          <a:cs typeface="+mn-cs"/>
        </a:defRPr>
      </a:lvl3pPr>
      <a:lvl4pPr marL="1600200" indent="-228600" algn="l" defTabSz="457200" rtl="0" eaLnBrk="1" latinLnBrk="0" hangingPunct="1">
        <a:spcBef>
          <a:spcPct val="20000"/>
        </a:spcBef>
        <a:buFont typeface="Arial"/>
        <a:buChar char="–"/>
        <a:defRPr sz="1600" kern="1200">
          <a:solidFill>
            <a:schemeClr val="tx1"/>
          </a:solidFill>
          <a:latin typeface="Century Gothic" panose="020B0502020202020204" pitchFamily="34" charset="0"/>
          <a:ea typeface="+mn-ea"/>
          <a:cs typeface="+mn-cs"/>
        </a:defRPr>
      </a:lvl4pPr>
      <a:lvl5pPr marL="2057400" indent="-228600" algn="l" defTabSz="457200" rtl="0" eaLnBrk="1" latinLnBrk="0" hangingPunct="1">
        <a:spcBef>
          <a:spcPct val="20000"/>
        </a:spcBef>
        <a:buFont typeface="Arial"/>
        <a:buChar char="»"/>
        <a:defRPr sz="1600" kern="1200">
          <a:solidFill>
            <a:schemeClr val="tx1"/>
          </a:solidFill>
          <a:latin typeface="Century Gothic" panose="020B0502020202020204"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3083"/>
            <a:ext cx="9144000" cy="343054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ectangle 3"/>
          <p:cNvSpPr/>
          <p:nvPr/>
        </p:nvSpPr>
        <p:spPr>
          <a:xfrm>
            <a:off x="0" y="3510776"/>
            <a:ext cx="9144000" cy="3430541"/>
          </a:xfrm>
          <a:prstGeom prst="rect">
            <a:avLst/>
          </a:prstGeom>
          <a:solidFill>
            <a:srgbClr val="0098C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noFill/>
        </p:spPr>
        <p:txBody>
          <a:bodyPr>
            <a:noAutofit/>
          </a:bodyPr>
          <a:lstStyle/>
          <a:p>
            <a:r>
              <a:rPr lang="en-ZA" sz="2000" dirty="0">
                <a:solidFill>
                  <a:schemeClr val="bg1"/>
                </a:solidFill>
                <a:latin typeface="Century Gothic"/>
                <a:cs typeface="Century Gothic"/>
              </a:rPr>
              <a:t/>
            </a:r>
            <a:br>
              <a:rPr lang="en-ZA" sz="2000" dirty="0">
                <a:solidFill>
                  <a:schemeClr val="bg1"/>
                </a:solidFill>
                <a:latin typeface="Century Gothic"/>
                <a:cs typeface="Century Gothic"/>
              </a:rPr>
            </a:br>
            <a:endParaRPr lang="en-US" sz="2000" dirty="0">
              <a:solidFill>
                <a:schemeClr val="bg1"/>
              </a:solidFill>
              <a:latin typeface="Century Gothic"/>
              <a:cs typeface="Century Gothic"/>
            </a:endParaRPr>
          </a:p>
        </p:txBody>
      </p:sp>
      <p:pic>
        <p:nvPicPr>
          <p:cNvPr id="5" name="Picture 4" descr="CCT_Logo_Ext_RGB.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85800" y="689979"/>
            <a:ext cx="5257068" cy="2044416"/>
          </a:xfrm>
          <a:prstGeom prst="rect">
            <a:avLst/>
          </a:prstGeom>
        </p:spPr>
      </p:pic>
      <p:pic>
        <p:nvPicPr>
          <p:cNvPr id="7" name="Picture 6" descr="POL.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5900540"/>
            <a:ext cx="8575630" cy="482477"/>
          </a:xfrm>
          <a:prstGeom prst="rect">
            <a:avLst/>
          </a:prstGeom>
        </p:spPr>
      </p:pic>
      <p:sp>
        <p:nvSpPr>
          <p:cNvPr id="12" name="Subtitle 11"/>
          <p:cNvSpPr>
            <a:spLocks noGrp="1"/>
          </p:cNvSpPr>
          <p:nvPr>
            <p:ph type="subTitle" idx="1"/>
          </p:nvPr>
        </p:nvSpPr>
        <p:spPr>
          <a:xfrm>
            <a:off x="1288870" y="3692434"/>
            <a:ext cx="7286760" cy="1997166"/>
          </a:xfrm>
        </p:spPr>
        <p:txBody>
          <a:bodyPr>
            <a:normAutofit fontScale="55000" lnSpcReduction="20000"/>
          </a:bodyPr>
          <a:lstStyle/>
          <a:p>
            <a:r>
              <a:rPr lang="en-ZA" sz="4200" dirty="0" smtClean="0"/>
              <a:t>Use of City of Cape Town facilities by SASSA</a:t>
            </a:r>
            <a:endParaRPr lang="en-ZA" sz="3600" dirty="0" smtClean="0"/>
          </a:p>
          <a:p>
            <a:endParaRPr lang="en-ZA" sz="2000" dirty="0" smtClean="0"/>
          </a:p>
          <a:p>
            <a:endParaRPr lang="en-ZA" sz="2000" dirty="0"/>
          </a:p>
          <a:p>
            <a:endParaRPr lang="en-ZA" sz="2000" dirty="0" smtClean="0"/>
          </a:p>
          <a:p>
            <a:r>
              <a:rPr lang="en-ZA" sz="3800" dirty="0" smtClean="0"/>
              <a:t>Community Services &amp; Health / Recreation and Parks</a:t>
            </a:r>
          </a:p>
          <a:p>
            <a:r>
              <a:rPr lang="en-ZA" sz="3800" dirty="0" smtClean="0"/>
              <a:t>2020/21</a:t>
            </a:r>
          </a:p>
          <a:p>
            <a:r>
              <a:rPr lang="en-ZA" sz="3800" dirty="0" smtClean="0"/>
              <a:t> </a:t>
            </a:r>
            <a:endParaRPr lang="en-ZA" sz="3800" dirty="0"/>
          </a:p>
        </p:txBody>
      </p:sp>
    </p:spTree>
    <p:extLst>
      <p:ext uri="{BB962C8B-B14F-4D97-AF65-F5344CB8AC3E}">
        <p14:creationId xmlns:p14="http://schemas.microsoft.com/office/powerpoint/2010/main" xmlns="" val="4627609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t>Executive Summary</a:t>
            </a:r>
            <a:endParaRPr lang="en-ZA" dirty="0"/>
          </a:p>
        </p:txBody>
      </p:sp>
      <p:sp>
        <p:nvSpPr>
          <p:cNvPr id="3" name="Slide Number Placeholder 2"/>
          <p:cNvSpPr>
            <a:spLocks noGrp="1"/>
          </p:cNvSpPr>
          <p:nvPr>
            <p:ph type="sldNum" sz="quarter" idx="4"/>
          </p:nvPr>
        </p:nvSpPr>
        <p:spPr/>
        <p:txBody>
          <a:bodyPr/>
          <a:lstStyle/>
          <a:p>
            <a:fld id="{8406839F-D7A4-4E5D-B93D-768AD4D1DB36}" type="slidenum">
              <a:rPr lang="en-ZA" smtClean="0"/>
              <a:pPr/>
              <a:t>2</a:t>
            </a:fld>
            <a:endParaRPr lang="en-ZA" dirty="0"/>
          </a:p>
        </p:txBody>
      </p:sp>
      <p:sp>
        <p:nvSpPr>
          <p:cNvPr id="4" name="Footer Placeholder 3"/>
          <p:cNvSpPr>
            <a:spLocks noGrp="1"/>
          </p:cNvSpPr>
          <p:nvPr>
            <p:ph type="ftr" sz="quarter" idx="3"/>
          </p:nvPr>
        </p:nvSpPr>
        <p:spPr/>
        <p:txBody>
          <a:bodyPr/>
          <a:lstStyle/>
          <a:p>
            <a:r>
              <a:rPr lang="en-ZA" smtClean="0"/>
              <a:t>Use of R&amp;P facilities by SASSA</a:t>
            </a:r>
            <a:endParaRPr lang="en-GB" dirty="0"/>
          </a:p>
        </p:txBody>
      </p:sp>
      <p:sp>
        <p:nvSpPr>
          <p:cNvPr id="5" name="Rectangle 4"/>
          <p:cNvSpPr/>
          <p:nvPr/>
        </p:nvSpPr>
        <p:spPr>
          <a:xfrm>
            <a:off x="457200" y="1209042"/>
            <a:ext cx="7920880" cy="4401205"/>
          </a:xfrm>
          <a:prstGeom prst="rect">
            <a:avLst/>
          </a:prstGeom>
        </p:spPr>
        <p:txBody>
          <a:bodyPr wrap="square">
            <a:spAutoFit/>
          </a:bodyPr>
          <a:lstStyle/>
          <a:p>
            <a:pPr marL="342900" indent="-342900" algn="just">
              <a:buFont typeface="Arial" panose="020B0604020202020204" pitchFamily="34" charset="0"/>
              <a:buChar char="•"/>
            </a:pPr>
            <a:r>
              <a:rPr lang="en-ZA" sz="1400" dirty="0">
                <a:latin typeface="Century Gothic" panose="020B0502020202020204" pitchFamily="34" charset="0"/>
              </a:rPr>
              <a:t>The </a:t>
            </a:r>
            <a:r>
              <a:rPr lang="en-ZA" sz="1400" dirty="0" smtClean="0">
                <a:latin typeface="Century Gothic" panose="020B0502020202020204" pitchFamily="34" charset="0"/>
              </a:rPr>
              <a:t>Recreation &amp; Parks Department, Community Services &amp; Health Directorate of the City of Cape Town </a:t>
            </a:r>
            <a:r>
              <a:rPr lang="en-ZA" sz="1400" dirty="0">
                <a:latin typeface="Century Gothic" panose="020B0502020202020204" pitchFamily="34" charset="0"/>
              </a:rPr>
              <a:t>has at all times, prior to and throughout the various levels of </a:t>
            </a:r>
            <a:r>
              <a:rPr lang="en-ZA" sz="1400" dirty="0" smtClean="0">
                <a:latin typeface="Century Gothic" panose="020B0502020202020204" pitchFamily="34" charset="0"/>
              </a:rPr>
              <a:t>Covid-19 Disaster Alert levels, </a:t>
            </a:r>
            <a:r>
              <a:rPr lang="en-ZA" sz="1400" dirty="0">
                <a:latin typeface="Century Gothic" panose="020B0502020202020204" pitchFamily="34" charset="0"/>
              </a:rPr>
              <a:t>assisted SASSA by providing </a:t>
            </a:r>
            <a:r>
              <a:rPr lang="en-ZA" sz="1400" dirty="0" smtClean="0">
                <a:latin typeface="Century Gothic" panose="020B0502020202020204" pitchFamily="34" charset="0"/>
              </a:rPr>
              <a:t>detailed </a:t>
            </a:r>
            <a:r>
              <a:rPr lang="en-ZA" sz="1400" dirty="0">
                <a:latin typeface="Century Gothic" panose="020B0502020202020204" pitchFamily="34" charset="0"/>
              </a:rPr>
              <a:t>schedules of facilities </a:t>
            </a:r>
            <a:r>
              <a:rPr lang="en-ZA" sz="1400" dirty="0" smtClean="0">
                <a:latin typeface="Century Gothic" panose="020B0502020202020204" pitchFamily="34" charset="0"/>
              </a:rPr>
              <a:t>available for use </a:t>
            </a:r>
            <a:r>
              <a:rPr lang="en-ZA" sz="1400" dirty="0">
                <a:latin typeface="Century Gothic" panose="020B0502020202020204" pitchFamily="34" charset="0"/>
              </a:rPr>
              <a:t>as service points and providing alternative venues where these were not available, whenever requested by SASSA. </a:t>
            </a:r>
            <a:endParaRPr lang="en-ZA" sz="1400" dirty="0" smtClean="0">
              <a:latin typeface="Century Gothic" panose="020B0502020202020204" pitchFamily="34" charset="0"/>
            </a:endParaRPr>
          </a:p>
          <a:p>
            <a:pPr marL="342900" indent="-342900" algn="just">
              <a:buFont typeface="Arial" panose="020B0604020202020204" pitchFamily="34" charset="0"/>
              <a:buChar char="•"/>
            </a:pPr>
            <a:endParaRPr lang="en-ZA" sz="1400" dirty="0">
              <a:latin typeface="Century Gothic" panose="020B0502020202020204" pitchFamily="34" charset="0"/>
            </a:endParaRPr>
          </a:p>
          <a:p>
            <a:pPr marL="342900" indent="-342900" algn="just">
              <a:buFont typeface="Arial" panose="020B0604020202020204" pitchFamily="34" charset="0"/>
              <a:buChar char="•"/>
            </a:pPr>
            <a:r>
              <a:rPr lang="en-ZA" sz="1400" dirty="0" smtClean="0">
                <a:latin typeface="Century Gothic" panose="020B0502020202020204" pitchFamily="34" charset="0"/>
              </a:rPr>
              <a:t>SASSA reserved Recreation &amp; Parks facilities for the period November 2020 to March 2021, but elected to not utilise these facilities, which is confirmed in an email from SASSA</a:t>
            </a:r>
          </a:p>
          <a:p>
            <a:pPr algn="just"/>
            <a:endParaRPr lang="en-ZA" sz="1400" dirty="0">
              <a:latin typeface="Century Gothic" panose="020B0502020202020204" pitchFamily="34" charset="0"/>
            </a:endParaRPr>
          </a:p>
          <a:p>
            <a:pPr marL="342900" indent="-342900" algn="just">
              <a:buFont typeface="Arial" panose="020B0604020202020204" pitchFamily="34" charset="0"/>
              <a:buChar char="•"/>
            </a:pPr>
            <a:r>
              <a:rPr lang="en-ZA" sz="1400" dirty="0" smtClean="0">
                <a:latin typeface="Century Gothic" panose="020B0502020202020204" pitchFamily="34" charset="0"/>
              </a:rPr>
              <a:t>The City and SASSA have, as of this week, revisited the aforesaid reservations and finalised bookings for use by SASSA, with extensive considerations given to not only availability, but also other requirements, such as cleansing,  venue size etc.</a:t>
            </a:r>
          </a:p>
          <a:p>
            <a:pPr marL="342900" indent="-342900" algn="just">
              <a:buFont typeface="Arial" panose="020B0604020202020204" pitchFamily="34" charset="0"/>
              <a:buChar char="•"/>
            </a:pPr>
            <a:endParaRPr lang="en-ZA" sz="1400" dirty="0">
              <a:latin typeface="Century Gothic" panose="020B0502020202020204" pitchFamily="34" charset="0"/>
            </a:endParaRPr>
          </a:p>
          <a:p>
            <a:pPr marL="342900" indent="-342900" algn="just">
              <a:buFont typeface="Arial" panose="020B0604020202020204" pitchFamily="34" charset="0"/>
              <a:buChar char="•"/>
            </a:pPr>
            <a:r>
              <a:rPr lang="en-ZA" sz="1400" dirty="0" smtClean="0">
                <a:latin typeface="Century Gothic" panose="020B0502020202020204" pitchFamily="34" charset="0"/>
              </a:rPr>
              <a:t>Wherever possible, more viable alternative venues are offered to SASSA, should a facility they request not be suitable or available. </a:t>
            </a:r>
          </a:p>
          <a:p>
            <a:pPr marL="342900" indent="-342900" algn="just">
              <a:buFont typeface="Arial" panose="020B0604020202020204" pitchFamily="34" charset="0"/>
              <a:buChar char="•"/>
            </a:pPr>
            <a:endParaRPr lang="en-ZA" sz="1400" dirty="0">
              <a:latin typeface="Century Gothic" panose="020B0502020202020204" pitchFamily="34" charset="0"/>
            </a:endParaRPr>
          </a:p>
          <a:p>
            <a:pPr marL="342900" indent="-342900" algn="just">
              <a:buFont typeface="Arial" panose="020B0604020202020204" pitchFamily="34" charset="0"/>
              <a:buChar char="•"/>
            </a:pPr>
            <a:r>
              <a:rPr lang="en-ZA" sz="1400" dirty="0" smtClean="0">
                <a:latin typeface="Century Gothic" panose="020B0502020202020204" pitchFamily="34" charset="0"/>
              </a:rPr>
              <a:t>The City remains committed to facilitate requests and support SASSA </a:t>
            </a:r>
            <a:r>
              <a:rPr lang="en-ZA" sz="1400" dirty="0">
                <a:latin typeface="Century Gothic" panose="020B0502020202020204" pitchFamily="34" charset="0"/>
              </a:rPr>
              <a:t>in their efforts to address their backlog, especially during these difficult and uncertain times where the most vulnerable </a:t>
            </a:r>
            <a:r>
              <a:rPr lang="en-ZA" sz="1400" dirty="0" smtClean="0">
                <a:latin typeface="Century Gothic" panose="020B0502020202020204" pitchFamily="34" charset="0"/>
              </a:rPr>
              <a:t>within communities are </a:t>
            </a:r>
            <a:r>
              <a:rPr lang="en-ZA" sz="1400" dirty="0">
                <a:latin typeface="Century Gothic" panose="020B0502020202020204" pitchFamily="34" charset="0"/>
              </a:rPr>
              <a:t>in need of urgent financial aid. </a:t>
            </a:r>
          </a:p>
        </p:txBody>
      </p:sp>
      <p:cxnSp>
        <p:nvCxnSpPr>
          <p:cNvPr id="6" name="Straight Connector 5"/>
          <p:cNvCxnSpPr/>
          <p:nvPr/>
        </p:nvCxnSpPr>
        <p:spPr>
          <a:xfrm>
            <a:off x="568383" y="1074213"/>
            <a:ext cx="8007259" cy="0"/>
          </a:xfrm>
          <a:prstGeom prst="line">
            <a:avLst/>
          </a:prstGeom>
          <a:ln>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41231151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p:nvPr/>
        </p:nvCxnSpPr>
        <p:spPr>
          <a:xfrm>
            <a:off x="568383" y="1074213"/>
            <a:ext cx="8007259" cy="0"/>
          </a:xfrm>
          <a:prstGeom prst="line">
            <a:avLst/>
          </a:prstGeom>
          <a:ln>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4" name="Title 3"/>
          <p:cNvSpPr>
            <a:spLocks noGrp="1"/>
          </p:cNvSpPr>
          <p:nvPr>
            <p:ph type="title"/>
          </p:nvPr>
        </p:nvSpPr>
        <p:spPr/>
        <p:txBody>
          <a:bodyPr>
            <a:normAutofit fontScale="90000"/>
          </a:bodyPr>
          <a:lstStyle/>
          <a:p>
            <a:r>
              <a:rPr lang="en-ZA" dirty="0" smtClean="0"/>
              <a:t>Timeline of Communications between the City and SASSA</a:t>
            </a:r>
            <a:r>
              <a:rPr lang="en-ZA" dirty="0"/>
              <a:t> </a:t>
            </a:r>
            <a:r>
              <a:rPr lang="en-ZA" dirty="0" smtClean="0"/>
              <a:t>during the National State of Disaster</a:t>
            </a:r>
            <a:endParaRPr lang="en-ZA" dirty="0"/>
          </a:p>
        </p:txBody>
      </p:sp>
      <p:sp>
        <p:nvSpPr>
          <p:cNvPr id="5" name="Content Placeholder 4"/>
          <p:cNvSpPr>
            <a:spLocks noGrp="1"/>
          </p:cNvSpPr>
          <p:nvPr>
            <p:ph idx="1"/>
          </p:nvPr>
        </p:nvSpPr>
        <p:spPr/>
        <p:txBody>
          <a:bodyPr>
            <a:noAutofit/>
          </a:bodyPr>
          <a:lstStyle/>
          <a:p>
            <a:pPr marL="0" indent="0" algn="just">
              <a:buNone/>
            </a:pPr>
            <a:r>
              <a:rPr lang="en-ZA" sz="1400" b="1" dirty="0" smtClean="0"/>
              <a:t>31 March 2020</a:t>
            </a:r>
          </a:p>
          <a:p>
            <a:pPr algn="just"/>
            <a:r>
              <a:rPr lang="en-ZA" sz="1400" dirty="0" smtClean="0"/>
              <a:t>Email from </a:t>
            </a:r>
            <a:r>
              <a:rPr lang="en-ZA" sz="1400" dirty="0" err="1" smtClean="0"/>
              <a:t>Ntsietso</a:t>
            </a:r>
            <a:r>
              <a:rPr lang="en-ZA" sz="1400" dirty="0" smtClean="0"/>
              <a:t> </a:t>
            </a:r>
            <a:r>
              <a:rPr lang="en-ZA" sz="1400" dirty="0" err="1" smtClean="0"/>
              <a:t>Sesiu</a:t>
            </a:r>
            <a:r>
              <a:rPr lang="en-ZA" sz="1400" dirty="0" smtClean="0"/>
              <a:t>: Senior Manager: Facilities Management &amp; Aux Support SASSA, confirming that SASSA will not be utilising any City facilities as SASSA venues during lockdown, other than their </a:t>
            </a:r>
            <a:r>
              <a:rPr lang="en-ZA" sz="1400" dirty="0" err="1" smtClean="0"/>
              <a:t>Wynberg</a:t>
            </a:r>
            <a:r>
              <a:rPr lang="en-ZA" sz="1400" dirty="0" smtClean="0"/>
              <a:t> Office located at William Herbert Sports Ground.</a:t>
            </a:r>
          </a:p>
          <a:p>
            <a:pPr marL="0" indent="0" algn="just">
              <a:buNone/>
            </a:pPr>
            <a:endParaRPr lang="en-ZA" sz="1400" dirty="0"/>
          </a:p>
          <a:p>
            <a:pPr marL="0" indent="0" algn="just">
              <a:buNone/>
            </a:pPr>
            <a:r>
              <a:rPr lang="en-ZA" sz="1400" b="1" dirty="0" smtClean="0"/>
              <a:t>24 June 2020</a:t>
            </a:r>
          </a:p>
          <a:p>
            <a:pPr algn="just"/>
            <a:r>
              <a:rPr lang="en-ZA" sz="1400" dirty="0" smtClean="0"/>
              <a:t>Communications between Cllr Badroodien and Abdool </a:t>
            </a:r>
            <a:r>
              <a:rPr lang="en-ZA" sz="1400" dirty="0" err="1" smtClean="0"/>
              <a:t>Assim</a:t>
            </a:r>
            <a:r>
              <a:rPr lang="en-ZA" sz="1400" dirty="0" smtClean="0"/>
              <a:t>: General Manager, Corporate Services SASSA, wherein Cllr Badroodien offers assistance to SASSA and SASSA provides list of facilities they require to utilise as SASSA venues. </a:t>
            </a:r>
          </a:p>
          <a:p>
            <a:pPr marL="0" indent="0" algn="just">
              <a:buNone/>
            </a:pPr>
            <a:endParaRPr lang="en-ZA" sz="1400" dirty="0"/>
          </a:p>
          <a:p>
            <a:pPr marL="0" indent="0" algn="just">
              <a:buNone/>
            </a:pPr>
            <a:r>
              <a:rPr lang="en-ZA" sz="1400" b="1" dirty="0" smtClean="0"/>
              <a:t>06 July 2020</a:t>
            </a:r>
            <a:endParaRPr lang="en-ZA" sz="1400" b="1" dirty="0"/>
          </a:p>
          <a:p>
            <a:pPr algn="just"/>
            <a:r>
              <a:rPr lang="en-ZA" sz="1400" dirty="0" smtClean="0"/>
              <a:t>Email from Mayor’s office to Henry Gras of SASSA attaching list of facilities requested by SASSA, confirming availability and providing alternatives for facilities not available, as well as contact details of officials in each area appointed as champions to assist SASSA with bookings. Included in the email were the contact details of Vincent Botto, Acting Executive Director at the time, who Mayor’s office advised should be contacted should SASSA encounter any challenges.</a:t>
            </a:r>
          </a:p>
          <a:p>
            <a:pPr algn="just"/>
            <a:endParaRPr lang="en-ZA" sz="1400" dirty="0" smtClean="0"/>
          </a:p>
          <a:p>
            <a:pPr algn="just"/>
            <a:r>
              <a:rPr lang="en-ZA" sz="1400" dirty="0" smtClean="0"/>
              <a:t>Response from Henry Gras thanking the City and advising he has forwarded the information to SASSA Corporate.</a:t>
            </a:r>
          </a:p>
          <a:p>
            <a:pPr marL="0" indent="0" algn="just">
              <a:buNone/>
            </a:pPr>
            <a:endParaRPr lang="en-ZA" sz="1400" dirty="0"/>
          </a:p>
          <a:p>
            <a:pPr marL="0" indent="0" algn="just">
              <a:buNone/>
            </a:pPr>
            <a:endParaRPr lang="en-ZA" sz="1400" dirty="0"/>
          </a:p>
        </p:txBody>
      </p:sp>
      <p:sp>
        <p:nvSpPr>
          <p:cNvPr id="2" name="Footer Placeholder 1"/>
          <p:cNvSpPr>
            <a:spLocks noGrp="1"/>
          </p:cNvSpPr>
          <p:nvPr>
            <p:ph type="ftr" sz="quarter" idx="3"/>
          </p:nvPr>
        </p:nvSpPr>
        <p:spPr/>
        <p:txBody>
          <a:bodyPr/>
          <a:lstStyle/>
          <a:p>
            <a:r>
              <a:rPr lang="en-ZA" dirty="0" smtClean="0"/>
              <a:t>Use of R&amp;P facilities by SASSA</a:t>
            </a:r>
            <a:endParaRPr lang="en-GB" dirty="0"/>
          </a:p>
        </p:txBody>
      </p:sp>
      <p:sp>
        <p:nvSpPr>
          <p:cNvPr id="3" name="Slide Number Placeholder 2"/>
          <p:cNvSpPr>
            <a:spLocks noGrp="1"/>
          </p:cNvSpPr>
          <p:nvPr>
            <p:ph type="sldNum" sz="quarter" idx="4"/>
          </p:nvPr>
        </p:nvSpPr>
        <p:spPr/>
        <p:txBody>
          <a:bodyPr/>
          <a:lstStyle/>
          <a:p>
            <a:fld id="{8406839F-D7A4-4E5D-B93D-768AD4D1DB36}" type="slidenum">
              <a:rPr lang="en-ZA" smtClean="0"/>
              <a:pPr/>
              <a:t>3</a:t>
            </a:fld>
            <a:endParaRPr lang="en-ZA" dirty="0"/>
          </a:p>
        </p:txBody>
      </p:sp>
    </p:spTree>
    <p:extLst>
      <p:ext uri="{BB962C8B-B14F-4D97-AF65-F5344CB8AC3E}">
        <p14:creationId xmlns:p14="http://schemas.microsoft.com/office/powerpoint/2010/main" xmlns="" val="12933386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p:nvPr/>
        </p:nvCxnSpPr>
        <p:spPr>
          <a:xfrm>
            <a:off x="568383" y="1074213"/>
            <a:ext cx="8007259" cy="0"/>
          </a:xfrm>
          <a:prstGeom prst="line">
            <a:avLst/>
          </a:prstGeom>
          <a:ln>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4" name="Title 3"/>
          <p:cNvSpPr>
            <a:spLocks noGrp="1"/>
          </p:cNvSpPr>
          <p:nvPr>
            <p:ph type="title"/>
          </p:nvPr>
        </p:nvSpPr>
        <p:spPr>
          <a:xfrm>
            <a:off x="548640" y="274639"/>
            <a:ext cx="8229600" cy="694352"/>
          </a:xfrm>
        </p:spPr>
        <p:txBody>
          <a:bodyPr>
            <a:normAutofit fontScale="90000"/>
          </a:bodyPr>
          <a:lstStyle/>
          <a:p>
            <a:r>
              <a:rPr lang="en-ZA" dirty="0" smtClean="0"/>
              <a:t>Timeline </a:t>
            </a:r>
            <a:r>
              <a:rPr lang="en-ZA" dirty="0"/>
              <a:t>of Communications between </a:t>
            </a:r>
            <a:r>
              <a:rPr lang="en-ZA" dirty="0" smtClean="0"/>
              <a:t>the City and </a:t>
            </a:r>
            <a:r>
              <a:rPr lang="en-ZA" dirty="0"/>
              <a:t>SASSA during the National State of Disaster</a:t>
            </a:r>
          </a:p>
        </p:txBody>
      </p:sp>
      <p:sp>
        <p:nvSpPr>
          <p:cNvPr id="5" name="Content Placeholder 4"/>
          <p:cNvSpPr>
            <a:spLocks noGrp="1"/>
          </p:cNvSpPr>
          <p:nvPr>
            <p:ph idx="1"/>
          </p:nvPr>
        </p:nvSpPr>
        <p:spPr>
          <a:xfrm>
            <a:off x="502920" y="1057558"/>
            <a:ext cx="8321040" cy="4843671"/>
          </a:xfrm>
        </p:spPr>
        <p:txBody>
          <a:bodyPr>
            <a:noAutofit/>
          </a:bodyPr>
          <a:lstStyle/>
          <a:p>
            <a:pPr marL="0" indent="0" algn="just">
              <a:buNone/>
            </a:pPr>
            <a:endParaRPr lang="en-ZA" sz="1400" b="1" dirty="0" smtClean="0"/>
          </a:p>
          <a:p>
            <a:pPr marL="0" indent="0" algn="just">
              <a:buNone/>
            </a:pPr>
            <a:r>
              <a:rPr lang="en-ZA" sz="1400" b="1" dirty="0" smtClean="0"/>
              <a:t>20 </a:t>
            </a:r>
            <a:r>
              <a:rPr lang="en-ZA" sz="1400" b="1" dirty="0"/>
              <a:t>October 2020 </a:t>
            </a:r>
            <a:r>
              <a:rPr lang="en-ZA" sz="1400" b="1" dirty="0" smtClean="0"/>
              <a:t>- </a:t>
            </a:r>
            <a:r>
              <a:rPr lang="en-ZA" sz="1400" b="1" dirty="0"/>
              <a:t>10 November 2020</a:t>
            </a:r>
          </a:p>
          <a:p>
            <a:pPr algn="just"/>
            <a:r>
              <a:rPr lang="en-ZA" sz="1400" dirty="0"/>
              <a:t>Email from </a:t>
            </a:r>
            <a:r>
              <a:rPr lang="en-ZA" sz="1400" dirty="0" err="1"/>
              <a:t>Rafeek</a:t>
            </a:r>
            <a:r>
              <a:rPr lang="en-ZA" sz="1400" dirty="0"/>
              <a:t> Hendricks, SASSA Assistant Manager: Facilities Management and Aux Support to Recreation &amp; Parks Finance Office requesting assistance with booking of venues for November 2020 to March 2021</a:t>
            </a:r>
            <a:r>
              <a:rPr lang="en-ZA" sz="1400" dirty="0" smtClean="0"/>
              <a:t>.</a:t>
            </a:r>
          </a:p>
          <a:p>
            <a:pPr algn="just"/>
            <a:endParaRPr lang="en-ZA" sz="1400" dirty="0"/>
          </a:p>
          <a:p>
            <a:pPr algn="just"/>
            <a:r>
              <a:rPr lang="en-ZA" sz="1400" dirty="0" smtClean="0"/>
              <a:t>Numerous email and telephonic exchanges between SASSA and Recreation &amp; Parks officials until final </a:t>
            </a:r>
            <a:r>
              <a:rPr lang="en-ZA" sz="1400" dirty="0"/>
              <a:t>schedule with confirmation of reservations of bookings by SASSA sent to SASSA on 10 November 2020 – bookings made obo SASSA for period November 2020 to March 2021.</a:t>
            </a:r>
          </a:p>
          <a:p>
            <a:pPr marL="0" indent="0" algn="just">
              <a:buNone/>
            </a:pPr>
            <a:endParaRPr lang="en-ZA" sz="1400" b="1" dirty="0" smtClean="0"/>
          </a:p>
          <a:p>
            <a:pPr marL="0" indent="0" algn="just">
              <a:buNone/>
            </a:pPr>
            <a:r>
              <a:rPr lang="en-ZA" sz="1400" b="1" dirty="0" smtClean="0"/>
              <a:t>15 January 2021</a:t>
            </a:r>
          </a:p>
          <a:p>
            <a:pPr algn="just"/>
            <a:r>
              <a:rPr lang="en-ZA" sz="1400" dirty="0" smtClean="0"/>
              <a:t>Cllr Badroodien and Neo Mkwane, </a:t>
            </a:r>
            <a:r>
              <a:rPr lang="en-US" sz="1400" dirty="0"/>
              <a:t>Community Liaison Officer </a:t>
            </a:r>
            <a:r>
              <a:rPr lang="en-US" sz="1400" dirty="0" smtClean="0"/>
              <a:t>for </a:t>
            </a:r>
            <a:r>
              <a:rPr lang="en-US" sz="1400" dirty="0"/>
              <a:t>Cllr </a:t>
            </a:r>
            <a:r>
              <a:rPr lang="en-US" sz="1400" dirty="0" smtClean="0"/>
              <a:t>Badroodien, </a:t>
            </a:r>
            <a:r>
              <a:rPr lang="en-ZA" sz="1400" dirty="0" smtClean="0"/>
              <a:t>met with SASSA re challenges and additional facilities required that were not yet reserved by them. These were added to the November 2020 to March 2021 schedule of facilities to be utilised by SASSA.</a:t>
            </a:r>
            <a:endParaRPr lang="en-ZA" sz="1400" b="1" dirty="0" smtClean="0"/>
          </a:p>
          <a:p>
            <a:pPr marL="0" indent="0" algn="just">
              <a:buNone/>
            </a:pPr>
            <a:endParaRPr lang="en-ZA" sz="1400" dirty="0"/>
          </a:p>
          <a:p>
            <a:pPr marL="0" indent="0" algn="just">
              <a:buNone/>
            </a:pPr>
            <a:endParaRPr lang="en-ZA" sz="1400" dirty="0" smtClean="0"/>
          </a:p>
          <a:p>
            <a:pPr marL="0" indent="0" algn="just">
              <a:buNone/>
            </a:pPr>
            <a:endParaRPr lang="en-ZA" sz="1400" dirty="0"/>
          </a:p>
          <a:p>
            <a:pPr marL="0" indent="0" algn="just">
              <a:buNone/>
            </a:pPr>
            <a:endParaRPr lang="en-ZA" sz="1400" dirty="0"/>
          </a:p>
        </p:txBody>
      </p:sp>
      <p:sp>
        <p:nvSpPr>
          <p:cNvPr id="2" name="Footer Placeholder 1"/>
          <p:cNvSpPr>
            <a:spLocks noGrp="1"/>
          </p:cNvSpPr>
          <p:nvPr>
            <p:ph type="ftr" sz="quarter" idx="3"/>
          </p:nvPr>
        </p:nvSpPr>
        <p:spPr/>
        <p:txBody>
          <a:bodyPr/>
          <a:lstStyle/>
          <a:p>
            <a:r>
              <a:rPr lang="en-ZA" dirty="0" smtClean="0"/>
              <a:t>Use of R&amp;P facilities by SASSA</a:t>
            </a:r>
            <a:endParaRPr lang="en-GB" dirty="0"/>
          </a:p>
        </p:txBody>
      </p:sp>
      <p:sp>
        <p:nvSpPr>
          <p:cNvPr id="3" name="Slide Number Placeholder 2"/>
          <p:cNvSpPr>
            <a:spLocks noGrp="1"/>
          </p:cNvSpPr>
          <p:nvPr>
            <p:ph type="sldNum" sz="quarter" idx="4"/>
          </p:nvPr>
        </p:nvSpPr>
        <p:spPr/>
        <p:txBody>
          <a:bodyPr/>
          <a:lstStyle/>
          <a:p>
            <a:fld id="{8406839F-D7A4-4E5D-B93D-768AD4D1DB36}" type="slidenum">
              <a:rPr lang="en-ZA" smtClean="0"/>
              <a:pPr/>
              <a:t>4</a:t>
            </a:fld>
            <a:endParaRPr lang="en-ZA" dirty="0"/>
          </a:p>
        </p:txBody>
      </p:sp>
    </p:spTree>
    <p:extLst>
      <p:ext uri="{BB962C8B-B14F-4D97-AF65-F5344CB8AC3E}">
        <p14:creationId xmlns:p14="http://schemas.microsoft.com/office/powerpoint/2010/main" xmlns="" val="14959211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p:nvPr/>
        </p:nvCxnSpPr>
        <p:spPr>
          <a:xfrm>
            <a:off x="568383" y="1074213"/>
            <a:ext cx="8007259" cy="0"/>
          </a:xfrm>
          <a:prstGeom prst="line">
            <a:avLst/>
          </a:prstGeom>
          <a:ln>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4" name="Title 3"/>
          <p:cNvSpPr>
            <a:spLocks noGrp="1"/>
          </p:cNvSpPr>
          <p:nvPr>
            <p:ph type="title"/>
          </p:nvPr>
        </p:nvSpPr>
        <p:spPr>
          <a:xfrm>
            <a:off x="548640" y="274639"/>
            <a:ext cx="8229600" cy="694352"/>
          </a:xfrm>
        </p:spPr>
        <p:txBody>
          <a:bodyPr>
            <a:normAutofit fontScale="90000"/>
          </a:bodyPr>
          <a:lstStyle/>
          <a:p>
            <a:r>
              <a:rPr lang="en-ZA" dirty="0"/>
              <a:t>Timeline of Communications between </a:t>
            </a:r>
            <a:r>
              <a:rPr lang="en-ZA" dirty="0" smtClean="0"/>
              <a:t>the City and </a:t>
            </a:r>
            <a:r>
              <a:rPr lang="en-ZA" dirty="0"/>
              <a:t>SASSA during the National State of Disaster</a:t>
            </a:r>
          </a:p>
        </p:txBody>
      </p:sp>
      <p:sp>
        <p:nvSpPr>
          <p:cNvPr id="5" name="Content Placeholder 4"/>
          <p:cNvSpPr>
            <a:spLocks noGrp="1"/>
          </p:cNvSpPr>
          <p:nvPr>
            <p:ph idx="1"/>
          </p:nvPr>
        </p:nvSpPr>
        <p:spPr>
          <a:xfrm>
            <a:off x="457200" y="1272649"/>
            <a:ext cx="8321040" cy="4843671"/>
          </a:xfrm>
        </p:spPr>
        <p:txBody>
          <a:bodyPr>
            <a:noAutofit/>
          </a:bodyPr>
          <a:lstStyle/>
          <a:p>
            <a:pPr marL="0" indent="0" algn="just">
              <a:buNone/>
            </a:pPr>
            <a:r>
              <a:rPr lang="en-ZA" sz="1400" b="1" dirty="0" smtClean="0"/>
              <a:t>15–19 January 2021</a:t>
            </a:r>
          </a:p>
          <a:p>
            <a:pPr algn="just"/>
            <a:r>
              <a:rPr lang="en-ZA" sz="1400" dirty="0" smtClean="0"/>
              <a:t>Numerous communications between City and SASSA staff regarding venue requirements, size, cleaning requirements etc.</a:t>
            </a:r>
          </a:p>
          <a:p>
            <a:pPr marL="0" indent="0" algn="just">
              <a:buNone/>
            </a:pPr>
            <a:endParaRPr lang="en-ZA" sz="1400" b="1" dirty="0" smtClean="0"/>
          </a:p>
          <a:p>
            <a:pPr marL="0" indent="0" algn="just">
              <a:buNone/>
            </a:pPr>
            <a:r>
              <a:rPr lang="en-ZA" sz="1400" b="1" dirty="0" smtClean="0"/>
              <a:t>18 January 2021</a:t>
            </a:r>
          </a:p>
          <a:p>
            <a:r>
              <a:rPr lang="en-ZA" sz="1400" dirty="0" smtClean="0"/>
              <a:t>Email from </a:t>
            </a:r>
            <a:r>
              <a:rPr lang="en-ZA" sz="1400" dirty="0" err="1" smtClean="0"/>
              <a:t>Rafeek</a:t>
            </a:r>
            <a:r>
              <a:rPr lang="en-ZA" sz="1400" dirty="0" smtClean="0"/>
              <a:t> Hendricks, to the Recreation &amp; Parks Finance Office informing them that SASSA will be utilizing the confirmed sites as per their attached bookings (which were made by SASSA in October for period November 2020 to March 2021, requiring availability, from, 19 January 2021, and confirming that SASSA had not yet utilised any of the facilities reserved in October/November 2020 as service points (for the period November 2020 to March 2021).</a:t>
            </a:r>
          </a:p>
          <a:p>
            <a:pPr marL="0" indent="0" algn="just">
              <a:buNone/>
            </a:pPr>
            <a:endParaRPr lang="en-ZA" sz="1400" dirty="0"/>
          </a:p>
          <a:p>
            <a:pPr marL="0" indent="0" algn="just">
              <a:buNone/>
            </a:pPr>
            <a:r>
              <a:rPr lang="en-ZA" sz="1400" b="1" dirty="0" smtClean="0"/>
              <a:t>19 </a:t>
            </a:r>
            <a:r>
              <a:rPr lang="en-ZA" sz="1400" b="1" dirty="0"/>
              <a:t>January </a:t>
            </a:r>
            <a:r>
              <a:rPr lang="en-ZA" sz="1400" b="1" dirty="0" smtClean="0"/>
              <a:t>2021</a:t>
            </a:r>
          </a:p>
          <a:p>
            <a:r>
              <a:rPr lang="en-ZA" sz="1400" dirty="0" smtClean="0"/>
              <a:t>Confirmation sent to SASSA that all requested facilities are available and have been reserved on the SAP booking system from Mondays to Thursdays from 20 January 2021 to 29 April 2021. Where requested facilities are not available, alternatives have been provided.</a:t>
            </a:r>
          </a:p>
          <a:p>
            <a:pPr marL="0" indent="0">
              <a:buNone/>
            </a:pPr>
            <a:endParaRPr lang="en-ZA" sz="1400" dirty="0"/>
          </a:p>
          <a:p>
            <a:pPr marL="0" indent="0" algn="just">
              <a:buNone/>
            </a:pPr>
            <a:endParaRPr lang="en-ZA" sz="1400" dirty="0"/>
          </a:p>
        </p:txBody>
      </p:sp>
      <p:sp>
        <p:nvSpPr>
          <p:cNvPr id="2" name="Footer Placeholder 1"/>
          <p:cNvSpPr>
            <a:spLocks noGrp="1"/>
          </p:cNvSpPr>
          <p:nvPr>
            <p:ph type="ftr" sz="quarter" idx="3"/>
          </p:nvPr>
        </p:nvSpPr>
        <p:spPr/>
        <p:txBody>
          <a:bodyPr/>
          <a:lstStyle/>
          <a:p>
            <a:r>
              <a:rPr lang="en-ZA" dirty="0" smtClean="0"/>
              <a:t>Use of R&amp;P facilities by SASSA</a:t>
            </a:r>
            <a:endParaRPr lang="en-GB" dirty="0"/>
          </a:p>
        </p:txBody>
      </p:sp>
      <p:sp>
        <p:nvSpPr>
          <p:cNvPr id="3" name="Slide Number Placeholder 2"/>
          <p:cNvSpPr>
            <a:spLocks noGrp="1"/>
          </p:cNvSpPr>
          <p:nvPr>
            <p:ph type="sldNum" sz="quarter" idx="4"/>
          </p:nvPr>
        </p:nvSpPr>
        <p:spPr/>
        <p:txBody>
          <a:bodyPr/>
          <a:lstStyle/>
          <a:p>
            <a:fld id="{8406839F-D7A4-4E5D-B93D-768AD4D1DB36}" type="slidenum">
              <a:rPr lang="en-ZA" smtClean="0"/>
              <a:pPr/>
              <a:t>5</a:t>
            </a:fld>
            <a:endParaRPr lang="en-ZA" dirty="0"/>
          </a:p>
        </p:txBody>
      </p:sp>
    </p:spTree>
    <p:extLst>
      <p:ext uri="{BB962C8B-B14F-4D97-AF65-F5344CB8AC3E}">
        <p14:creationId xmlns:p14="http://schemas.microsoft.com/office/powerpoint/2010/main" xmlns="" val="12770541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Way forward</a:t>
            </a:r>
            <a:endParaRPr lang="en-ZA" dirty="0"/>
          </a:p>
        </p:txBody>
      </p:sp>
      <p:sp>
        <p:nvSpPr>
          <p:cNvPr id="3" name="Content Placeholder 2"/>
          <p:cNvSpPr>
            <a:spLocks noGrp="1"/>
          </p:cNvSpPr>
          <p:nvPr>
            <p:ph idx="1"/>
          </p:nvPr>
        </p:nvSpPr>
        <p:spPr/>
        <p:txBody>
          <a:bodyPr>
            <a:normAutofit/>
          </a:bodyPr>
          <a:lstStyle/>
          <a:p>
            <a:pPr marL="0" indent="0" algn="just">
              <a:buNone/>
            </a:pPr>
            <a:endParaRPr lang="en-ZA" sz="1400" dirty="0"/>
          </a:p>
          <a:p>
            <a:pPr marL="285750" indent="-285750" algn="just">
              <a:buFont typeface="Arial" panose="020B0604020202020204" pitchFamily="34" charset="0"/>
              <a:buChar char="•"/>
            </a:pPr>
            <a:r>
              <a:rPr lang="en-ZA" sz="1400" dirty="0"/>
              <a:t>Going forward, to ensure that all responsible SASSA </a:t>
            </a:r>
            <a:r>
              <a:rPr lang="en-ZA" sz="1400" dirty="0" smtClean="0"/>
              <a:t>and City officials </a:t>
            </a:r>
            <a:r>
              <a:rPr lang="en-ZA" sz="1400" dirty="0"/>
              <a:t>are aware of the venues reserved by SASSA </a:t>
            </a:r>
            <a:r>
              <a:rPr lang="en-ZA" sz="1400" dirty="0" smtClean="0"/>
              <a:t>on the City’s booking system, </a:t>
            </a:r>
            <a:r>
              <a:rPr lang="en-ZA" sz="1400" dirty="0"/>
              <a:t>the City has appointed </a:t>
            </a:r>
            <a:r>
              <a:rPr lang="en-ZA" sz="1400" dirty="0" smtClean="0"/>
              <a:t>Theodore </a:t>
            </a:r>
            <a:r>
              <a:rPr lang="en-ZA" sz="1400" dirty="0"/>
              <a:t>Booysen as the point person on all </a:t>
            </a:r>
            <a:r>
              <a:rPr lang="en-ZA" sz="1400" dirty="0" smtClean="0"/>
              <a:t>SASSA-related </a:t>
            </a:r>
            <a:r>
              <a:rPr lang="en-ZA" sz="1400" dirty="0"/>
              <a:t>matters for the foreseeable </a:t>
            </a:r>
            <a:r>
              <a:rPr lang="en-ZA" sz="1400" dirty="0" smtClean="0"/>
              <a:t>future, to ensure seamless communication between the City and SASSA.</a:t>
            </a:r>
            <a:endParaRPr lang="en-ZA" sz="1400" dirty="0"/>
          </a:p>
          <a:p>
            <a:pPr marL="285750" indent="-285750" algn="just">
              <a:buFont typeface="Arial" panose="020B0604020202020204" pitchFamily="34" charset="0"/>
              <a:buChar char="•"/>
            </a:pPr>
            <a:endParaRPr lang="en-ZA" sz="1400" dirty="0"/>
          </a:p>
          <a:p>
            <a:pPr marL="285750" indent="-285750" algn="just">
              <a:buFont typeface="Arial" panose="020B0604020202020204" pitchFamily="34" charset="0"/>
              <a:buChar char="•"/>
            </a:pPr>
            <a:r>
              <a:rPr lang="en-ZA" sz="1400" dirty="0"/>
              <a:t>Acting District Manager for SASSA, Ms Zoliswa </a:t>
            </a:r>
            <a:r>
              <a:rPr lang="en-ZA" sz="1400" dirty="0" smtClean="0"/>
              <a:t>Lonja, </a:t>
            </a:r>
            <a:r>
              <a:rPr lang="en-ZA" sz="1400" dirty="0"/>
              <a:t>has </a:t>
            </a:r>
            <a:r>
              <a:rPr lang="en-ZA" sz="1400" dirty="0" smtClean="0"/>
              <a:t>advised of the appointment of Mr Booysen to act as single point contact person and that SASSA consider identifying a person to perform the same single contact function. Ms Lonja to engage SASSA </a:t>
            </a:r>
            <a:r>
              <a:rPr lang="en-ZA" sz="1400" dirty="0"/>
              <a:t>Regional Manager in this regard.</a:t>
            </a:r>
          </a:p>
          <a:p>
            <a:pPr marL="285750" indent="-285750" algn="just">
              <a:buFont typeface="Arial" panose="020B0604020202020204" pitchFamily="34" charset="0"/>
              <a:buChar char="•"/>
            </a:pPr>
            <a:endParaRPr lang="en-ZA" sz="1400" dirty="0"/>
          </a:p>
          <a:p>
            <a:pPr marL="285750" indent="-285750" algn="just">
              <a:buFont typeface="Arial" panose="020B0604020202020204" pitchFamily="34" charset="0"/>
              <a:buChar char="•"/>
            </a:pPr>
            <a:r>
              <a:rPr lang="en-ZA" sz="1400" dirty="0"/>
              <a:t>A meeting with all the eight SASSA Cape Metro managers will be convened soon (date and time to be confirmed) for SASSA to </a:t>
            </a:r>
            <a:r>
              <a:rPr lang="en-ZA" sz="1400" dirty="0" smtClean="0"/>
              <a:t>identify </a:t>
            </a:r>
            <a:r>
              <a:rPr lang="en-ZA" sz="1400" dirty="0"/>
              <a:t>their preferred contact person to liaise directly with </a:t>
            </a:r>
            <a:r>
              <a:rPr lang="en-ZA" sz="1400" dirty="0" smtClean="0"/>
              <a:t>Mr Theo Booysen (Recreation and Parks) and Mr </a:t>
            </a:r>
            <a:r>
              <a:rPr lang="en-US" sz="1400" dirty="0" smtClean="0"/>
              <a:t>Neo Mkwane (Office of the Community Services and Health Mayoral Committee Member0</a:t>
            </a:r>
            <a:endParaRPr lang="en-ZA" sz="1400" dirty="0"/>
          </a:p>
          <a:p>
            <a:pPr marL="0" indent="0" algn="just">
              <a:buNone/>
            </a:pPr>
            <a:endParaRPr lang="en-ZA" sz="1400" dirty="0"/>
          </a:p>
        </p:txBody>
      </p:sp>
      <p:sp>
        <p:nvSpPr>
          <p:cNvPr id="4" name="Slide Number Placeholder 3"/>
          <p:cNvSpPr>
            <a:spLocks noGrp="1"/>
          </p:cNvSpPr>
          <p:nvPr>
            <p:ph type="sldNum" sz="quarter" idx="4"/>
          </p:nvPr>
        </p:nvSpPr>
        <p:spPr/>
        <p:txBody>
          <a:bodyPr/>
          <a:lstStyle/>
          <a:p>
            <a:fld id="{8406839F-D7A4-4E5D-B93D-768AD4D1DB36}" type="slidenum">
              <a:rPr lang="en-ZA" smtClean="0"/>
              <a:pPr/>
              <a:t>6</a:t>
            </a:fld>
            <a:endParaRPr lang="en-ZA" dirty="0"/>
          </a:p>
        </p:txBody>
      </p:sp>
      <p:sp>
        <p:nvSpPr>
          <p:cNvPr id="5" name="Footer Placeholder 4"/>
          <p:cNvSpPr>
            <a:spLocks noGrp="1"/>
          </p:cNvSpPr>
          <p:nvPr>
            <p:ph type="ftr" sz="quarter" idx="3"/>
          </p:nvPr>
        </p:nvSpPr>
        <p:spPr/>
        <p:txBody>
          <a:bodyPr/>
          <a:lstStyle/>
          <a:p>
            <a:r>
              <a:rPr lang="en-ZA" smtClean="0"/>
              <a:t>Use of R&amp;P facilities by SASSA</a:t>
            </a:r>
            <a:endParaRPr lang="en-GB" dirty="0"/>
          </a:p>
        </p:txBody>
      </p:sp>
    </p:spTree>
    <p:extLst>
      <p:ext uri="{BB962C8B-B14F-4D97-AF65-F5344CB8AC3E}">
        <p14:creationId xmlns:p14="http://schemas.microsoft.com/office/powerpoint/2010/main" xmlns="" val="58346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p:nvPr/>
        </p:nvCxnSpPr>
        <p:spPr>
          <a:xfrm>
            <a:off x="568383" y="1074213"/>
            <a:ext cx="8007259" cy="0"/>
          </a:xfrm>
          <a:prstGeom prst="line">
            <a:avLst/>
          </a:prstGeom>
          <a:ln>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4" name="Title 3"/>
          <p:cNvSpPr>
            <a:spLocks noGrp="1"/>
          </p:cNvSpPr>
          <p:nvPr>
            <p:ph type="title"/>
          </p:nvPr>
        </p:nvSpPr>
        <p:spPr/>
        <p:txBody>
          <a:bodyPr>
            <a:normAutofit fontScale="90000"/>
          </a:bodyPr>
          <a:lstStyle/>
          <a:p>
            <a:r>
              <a:rPr lang="en-ZA" dirty="0" smtClean="0"/>
              <a:t>Roles and responsibilities of City point of contact</a:t>
            </a:r>
            <a:br>
              <a:rPr lang="en-ZA" dirty="0" smtClean="0"/>
            </a:br>
            <a:r>
              <a:rPr lang="en-ZA" dirty="0" smtClean="0"/>
              <a:t>with SASSA</a:t>
            </a:r>
            <a:endParaRPr lang="en-ZA" dirty="0"/>
          </a:p>
        </p:txBody>
      </p:sp>
      <p:sp>
        <p:nvSpPr>
          <p:cNvPr id="5" name="Content Placeholder 4"/>
          <p:cNvSpPr>
            <a:spLocks noGrp="1"/>
          </p:cNvSpPr>
          <p:nvPr>
            <p:ph idx="1"/>
          </p:nvPr>
        </p:nvSpPr>
        <p:spPr>
          <a:xfrm>
            <a:off x="457200" y="1179436"/>
            <a:ext cx="8229600" cy="4609536"/>
          </a:xfrm>
        </p:spPr>
        <p:txBody>
          <a:bodyPr>
            <a:normAutofit/>
          </a:bodyPr>
          <a:lstStyle/>
          <a:p>
            <a:pPr marL="457200" lvl="1" indent="0">
              <a:spcBef>
                <a:spcPts val="600"/>
              </a:spcBef>
              <a:buNone/>
            </a:pPr>
            <a:r>
              <a:rPr lang="en-ZA" sz="1400" dirty="0" smtClean="0"/>
              <a:t>To mitigate any risk of miscommunications, Mr Booysen will:</a:t>
            </a:r>
          </a:p>
          <a:p>
            <a:pPr marL="457200" lvl="1" indent="0">
              <a:spcBef>
                <a:spcPts val="600"/>
              </a:spcBef>
              <a:buNone/>
            </a:pPr>
            <a:endParaRPr lang="en-ZA" sz="1400" dirty="0" smtClean="0"/>
          </a:p>
          <a:p>
            <a:pPr lvl="1">
              <a:spcBef>
                <a:spcPts val="600"/>
              </a:spcBef>
              <a:buFont typeface="Arial" panose="020B0604020202020204" pitchFamily="34" charset="0"/>
              <a:buChar char="•"/>
            </a:pPr>
            <a:r>
              <a:rPr lang="en-ZA" sz="1400" dirty="0" smtClean="0"/>
              <a:t>Attend </a:t>
            </a:r>
            <a:r>
              <a:rPr lang="en-ZA" sz="1400" dirty="0"/>
              <a:t>all </a:t>
            </a:r>
            <a:r>
              <a:rPr lang="en-ZA" sz="1400" dirty="0" smtClean="0"/>
              <a:t>initial meetings </a:t>
            </a:r>
            <a:r>
              <a:rPr lang="en-ZA" sz="1400" dirty="0"/>
              <a:t>with SASSA, together with Neo </a:t>
            </a:r>
            <a:r>
              <a:rPr lang="en-ZA" sz="1400" dirty="0" smtClean="0"/>
              <a:t>Mkwane. </a:t>
            </a:r>
          </a:p>
          <a:p>
            <a:pPr lvl="1">
              <a:spcBef>
                <a:spcPts val="600"/>
              </a:spcBef>
              <a:buFont typeface="Arial" panose="020B0604020202020204" pitchFamily="34" charset="0"/>
              <a:buChar char="•"/>
            </a:pPr>
            <a:r>
              <a:rPr lang="en-ZA" sz="1400" dirty="0" smtClean="0"/>
              <a:t>Liaise with a single point person at SASSA once identified.</a:t>
            </a:r>
          </a:p>
          <a:p>
            <a:pPr lvl="1">
              <a:spcBef>
                <a:spcPts val="600"/>
              </a:spcBef>
              <a:buFont typeface="Arial" panose="020B0604020202020204" pitchFamily="34" charset="0"/>
              <a:buChar char="•"/>
            </a:pPr>
            <a:r>
              <a:rPr lang="en-ZA" sz="1400" dirty="0" smtClean="0"/>
              <a:t>Ensure </a:t>
            </a:r>
            <a:r>
              <a:rPr lang="en-ZA" sz="1400" dirty="0"/>
              <a:t>outcomes of the meetings, agreements for use </a:t>
            </a:r>
            <a:r>
              <a:rPr lang="en-ZA" sz="1400" dirty="0" err="1" smtClean="0"/>
              <a:t>etc</a:t>
            </a:r>
            <a:r>
              <a:rPr lang="en-ZA" sz="1400" dirty="0" smtClean="0"/>
              <a:t> are communicated </a:t>
            </a:r>
            <a:r>
              <a:rPr lang="en-ZA" sz="1400" dirty="0"/>
              <a:t>to the </a:t>
            </a:r>
            <a:r>
              <a:rPr lang="en-ZA" sz="1400" dirty="0" smtClean="0"/>
              <a:t>respective areas.</a:t>
            </a:r>
            <a:endParaRPr lang="en-ZA" sz="1400" dirty="0"/>
          </a:p>
          <a:p>
            <a:pPr lvl="1">
              <a:spcBef>
                <a:spcPts val="600"/>
              </a:spcBef>
              <a:buFont typeface="Arial" panose="020B0604020202020204" pitchFamily="34" charset="0"/>
              <a:buChar char="•"/>
            </a:pPr>
            <a:r>
              <a:rPr lang="en-ZA" sz="1400" dirty="0" smtClean="0"/>
              <a:t>Deal </a:t>
            </a:r>
            <a:r>
              <a:rPr lang="en-ZA" sz="1400" dirty="0"/>
              <a:t>with any feedback </a:t>
            </a:r>
            <a:r>
              <a:rPr lang="en-ZA" sz="1400" dirty="0" smtClean="0"/>
              <a:t>/ challenges </a:t>
            </a:r>
            <a:r>
              <a:rPr lang="en-ZA" sz="1400" dirty="0"/>
              <a:t>from the Areas </a:t>
            </a:r>
            <a:r>
              <a:rPr lang="en-ZA" sz="1400" dirty="0" smtClean="0"/>
              <a:t>and communicate these with SASSA </a:t>
            </a:r>
            <a:r>
              <a:rPr lang="en-ZA" sz="1400" dirty="0"/>
              <a:t>for attention or </a:t>
            </a:r>
            <a:r>
              <a:rPr lang="en-ZA" sz="1400" dirty="0" smtClean="0"/>
              <a:t>action.</a:t>
            </a:r>
            <a:endParaRPr lang="en-ZA" sz="1400" dirty="0"/>
          </a:p>
          <a:p>
            <a:pPr lvl="1">
              <a:spcBef>
                <a:spcPts val="600"/>
              </a:spcBef>
              <a:buFont typeface="Arial" panose="020B0604020202020204" pitchFamily="34" charset="0"/>
              <a:buChar char="•"/>
            </a:pPr>
            <a:r>
              <a:rPr lang="en-ZA" sz="1400" dirty="0"/>
              <a:t>identify and intervene to mitigate any risks to the City, in terms of the SASSA bookings, together with the relevant area officials. </a:t>
            </a:r>
          </a:p>
          <a:p>
            <a:pPr lvl="1">
              <a:spcBef>
                <a:spcPts val="600"/>
              </a:spcBef>
              <a:buFont typeface="Arial" panose="020B0604020202020204" pitchFamily="34" charset="0"/>
              <a:buChar char="•"/>
            </a:pPr>
            <a:r>
              <a:rPr lang="en-ZA" sz="1400" dirty="0" smtClean="0"/>
              <a:t>Ensure </a:t>
            </a:r>
            <a:r>
              <a:rPr lang="en-ZA" sz="1400" dirty="0"/>
              <a:t>that all agreements with SASSA </a:t>
            </a:r>
            <a:r>
              <a:rPr lang="en-ZA" sz="1400" dirty="0" smtClean="0"/>
              <a:t>are in writing </a:t>
            </a:r>
            <a:r>
              <a:rPr lang="en-ZA" sz="1400" dirty="0"/>
              <a:t>and </a:t>
            </a:r>
            <a:r>
              <a:rPr lang="en-ZA" sz="1400" dirty="0" smtClean="0"/>
              <a:t>recorded.</a:t>
            </a:r>
            <a:endParaRPr lang="en-ZA" sz="1400" dirty="0"/>
          </a:p>
          <a:p>
            <a:pPr lvl="1">
              <a:spcBef>
                <a:spcPts val="600"/>
              </a:spcBef>
              <a:buFont typeface="Arial" panose="020B0604020202020204" pitchFamily="34" charset="0"/>
              <a:buChar char="•"/>
            </a:pPr>
            <a:endParaRPr lang="en-ZA" sz="1400" dirty="0" smtClean="0"/>
          </a:p>
          <a:p>
            <a:pPr marL="457200" lvl="1" indent="0">
              <a:spcBef>
                <a:spcPts val="600"/>
              </a:spcBef>
              <a:buNone/>
            </a:pPr>
            <a:r>
              <a:rPr lang="en-ZA" sz="1400" dirty="0" smtClean="0"/>
              <a:t>Mr Booysen will be </a:t>
            </a:r>
            <a:r>
              <a:rPr lang="en-ZA" sz="1400" dirty="0"/>
              <a:t>supported by </a:t>
            </a:r>
            <a:r>
              <a:rPr lang="en-ZA" sz="1400" dirty="0" smtClean="0"/>
              <a:t> Ms Karen Davids (Recreation and Parks Finance </a:t>
            </a:r>
            <a:r>
              <a:rPr lang="en-ZA" sz="1400" dirty="0" err="1" smtClean="0"/>
              <a:t>Dept</a:t>
            </a:r>
            <a:r>
              <a:rPr lang="en-ZA" sz="1400" dirty="0" smtClean="0"/>
              <a:t>) – </a:t>
            </a:r>
            <a:r>
              <a:rPr lang="en-ZA" sz="1400" dirty="0"/>
              <a:t>who will co-ordinate all booking requests, confirmation of bookings and process all the finance related matters (quotes, invoicing </a:t>
            </a:r>
            <a:r>
              <a:rPr lang="en-ZA" sz="1400" dirty="0" smtClean="0"/>
              <a:t>etc.)</a:t>
            </a:r>
            <a:endParaRPr lang="en-ZA" sz="1400" dirty="0"/>
          </a:p>
          <a:p>
            <a:pPr marL="0" indent="0" algn="just">
              <a:buNone/>
            </a:pPr>
            <a:endParaRPr lang="en-ZA" sz="1400" dirty="0"/>
          </a:p>
          <a:p>
            <a:pPr marL="0" indent="0" algn="just">
              <a:buNone/>
            </a:pPr>
            <a:endParaRPr lang="en-ZA" sz="1400" dirty="0" smtClean="0"/>
          </a:p>
          <a:p>
            <a:pPr marL="0" indent="0" algn="just">
              <a:buNone/>
            </a:pPr>
            <a:endParaRPr lang="en-ZA" sz="1400" dirty="0"/>
          </a:p>
          <a:p>
            <a:pPr marL="0" indent="0" algn="just">
              <a:buNone/>
            </a:pPr>
            <a:endParaRPr lang="en-ZA" sz="1400" dirty="0"/>
          </a:p>
        </p:txBody>
      </p:sp>
      <p:sp>
        <p:nvSpPr>
          <p:cNvPr id="2" name="Footer Placeholder 1"/>
          <p:cNvSpPr>
            <a:spLocks noGrp="1"/>
          </p:cNvSpPr>
          <p:nvPr>
            <p:ph type="ftr" sz="quarter" idx="3"/>
          </p:nvPr>
        </p:nvSpPr>
        <p:spPr/>
        <p:txBody>
          <a:bodyPr/>
          <a:lstStyle/>
          <a:p>
            <a:r>
              <a:rPr lang="en-ZA" dirty="0" smtClean="0"/>
              <a:t>Use of R&amp;P facilities by SASSA</a:t>
            </a:r>
            <a:endParaRPr lang="en-GB" dirty="0"/>
          </a:p>
        </p:txBody>
      </p:sp>
      <p:sp>
        <p:nvSpPr>
          <p:cNvPr id="3" name="Slide Number Placeholder 2"/>
          <p:cNvSpPr>
            <a:spLocks noGrp="1"/>
          </p:cNvSpPr>
          <p:nvPr>
            <p:ph type="sldNum" sz="quarter" idx="4"/>
          </p:nvPr>
        </p:nvSpPr>
        <p:spPr/>
        <p:txBody>
          <a:bodyPr/>
          <a:lstStyle/>
          <a:p>
            <a:fld id="{8406839F-D7A4-4E5D-B93D-768AD4D1DB36}" type="slidenum">
              <a:rPr lang="en-ZA" smtClean="0"/>
              <a:pPr/>
              <a:t>7</a:t>
            </a:fld>
            <a:endParaRPr lang="en-ZA" dirty="0"/>
          </a:p>
        </p:txBody>
      </p:sp>
    </p:spTree>
    <p:extLst>
      <p:ext uri="{BB962C8B-B14F-4D97-AF65-F5344CB8AC3E}">
        <p14:creationId xmlns:p14="http://schemas.microsoft.com/office/powerpoint/2010/main" xmlns="" val="13786815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840850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heme/theme1.xml><?xml version="1.0" encoding="utf-8"?>
<a:theme xmlns:a="http://schemas.openxmlformats.org/drawingml/2006/main" name="City of Cape Town PPT">
  <a:themeElements>
    <a:clrScheme name="Custom 2">
      <a:dk1>
        <a:sysClr val="windowText" lastClr="000000"/>
      </a:dk1>
      <a:lt1>
        <a:sysClr val="window" lastClr="FFFFFF"/>
      </a:lt1>
      <a:dk2>
        <a:srgbClr val="BACF00"/>
      </a:dk2>
      <a:lt2>
        <a:srgbClr val="0098C5"/>
      </a:lt2>
      <a:accent1>
        <a:srgbClr val="C8006F"/>
      </a:accent1>
      <a:accent2>
        <a:srgbClr val="005870"/>
      </a:accent2>
      <a:accent3>
        <a:srgbClr val="446414"/>
      </a:accent3>
      <a:accent4>
        <a:srgbClr val="9D2235"/>
      </a:accent4>
      <a:accent5>
        <a:srgbClr val="47292E"/>
      </a:accent5>
      <a:accent6>
        <a:srgbClr val="98871F"/>
      </a:accent6>
      <a:hlink>
        <a:srgbClr val="C9571E"/>
      </a:hlink>
      <a:folHlink>
        <a:srgbClr val="63351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59621F8599A194B97913603FDFE6B7B" ma:contentTypeVersion="8" ma:contentTypeDescription="Create a new document." ma:contentTypeScope="" ma:versionID="64b44e147270864dbae06fe19d3e8d8d">
  <xsd:schema xmlns:xsd="http://www.w3.org/2001/XMLSchema" xmlns:xs="http://www.w3.org/2001/XMLSchema" xmlns:p="http://schemas.microsoft.com/office/2006/metadata/properties" xmlns:ns2="7cef6846-ca2f-4b9c-a35b-1dab1369e5b6" xmlns:ns3="f684401f-4ea0-4f13-8650-20e65e3a7281" xmlns:ns4="2101e9c6-fa54-4c8c-9943-710c456d4c49" targetNamespace="http://schemas.microsoft.com/office/2006/metadata/properties" ma:root="true" ma:fieldsID="06e4411819d28e02f098a033184db8b9" ns2:_="" ns3:_="" ns4:_="">
    <xsd:import namespace="7cef6846-ca2f-4b9c-a35b-1dab1369e5b6"/>
    <xsd:import namespace="f684401f-4ea0-4f13-8650-20e65e3a7281"/>
    <xsd:import namespace="2101e9c6-fa54-4c8c-9943-710c456d4c49"/>
    <xsd:element name="properties">
      <xsd:complexType>
        <xsd:sequence>
          <xsd:element name="documentManagement">
            <xsd:complexType>
              <xsd:all>
                <xsd:element ref="ns2:Header" minOccurs="0"/>
                <xsd:element ref="ns3:Category"/>
                <xsd:element ref="ns3:Owner" minOccurs="0"/>
                <xsd:element ref="ns3:Contact_x0020_Number" minOccurs="0"/>
                <xsd:element ref="ns3:Department" minOccurs="0"/>
                <xsd:element ref="ns4:Publish_x0020_to_x0020_CityForms_x003f_"/>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ef6846-ca2f-4b9c-a35b-1dab1369e5b6" elementFormDefault="qualified">
    <xsd:import namespace="http://schemas.microsoft.com/office/2006/documentManagement/types"/>
    <xsd:import namespace="http://schemas.microsoft.com/office/infopath/2007/PartnerControls"/>
    <xsd:element name="Header" ma:index="8" nillable="true" ma:displayName="Header" ma:internalName="Header" ma:readOnly="false">
      <xsd:simpleType>
        <xsd:restriction base="dms:Text">
          <xsd:maxLength value="150"/>
        </xsd:restriction>
      </xsd:simpleType>
    </xsd:element>
  </xsd:schema>
  <xsd:schema xmlns:xsd="http://www.w3.org/2001/XMLSchema" xmlns:xs="http://www.w3.org/2001/XMLSchema" xmlns:dms="http://schemas.microsoft.com/office/2006/documentManagement/types" xmlns:pc="http://schemas.microsoft.com/office/infopath/2007/PartnerControls" targetNamespace="f684401f-4ea0-4f13-8650-20e65e3a7281" elementFormDefault="qualified">
    <xsd:import namespace="http://schemas.microsoft.com/office/2006/documentManagement/types"/>
    <xsd:import namespace="http://schemas.microsoft.com/office/infopath/2007/PartnerControls"/>
    <xsd:element name="Category" ma:index="9" ma:displayName="Category" ma:description="The category the document belongs to (Finance, IS&amp;T etc.)" ma:internalName="Category">
      <xsd:simpleType>
        <xsd:restriction base="dms:Text">
          <xsd:maxLength value="255"/>
        </xsd:restriction>
      </xsd:simpleType>
    </xsd:element>
    <xsd:element name="Owner" ma:index="10" nillable="true" ma:displayName="Owner" ma:description="The individual who has responsibility for this document" ma:internalName="Owner">
      <xsd:simpleType>
        <xsd:restriction base="dms:Text">
          <xsd:maxLength value="255"/>
        </xsd:restriction>
      </xsd:simpleType>
    </xsd:element>
    <xsd:element name="Contact_x0020_Number" ma:index="11" nillable="true" ma:displayName="Contact Number_old" ma:description="Contact number for document owner" ma:internalName="Contact_x0020_Number">
      <xsd:simpleType>
        <xsd:restriction base="dms:Text">
          <xsd:maxLength value="255"/>
        </xsd:restriction>
      </xsd:simpleType>
    </xsd:element>
    <xsd:element name="Department" ma:index="12" nillable="true" ma:displayName="Department" ma:internalName="Department">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101e9c6-fa54-4c8c-9943-710c456d4c49" elementFormDefault="qualified">
    <xsd:import namespace="http://schemas.microsoft.com/office/2006/documentManagement/types"/>
    <xsd:import namespace="http://schemas.microsoft.com/office/infopath/2007/PartnerControls"/>
    <xsd:element name="Publish_x0020_to_x0020_CityForms_x003f_" ma:index="13" ma:displayName="Publish to CityForms?" ma:default="Yes" ma:format="RadioButtons" ma:internalName="Publish_x0020_to_x0020_CityForms_x003f_">
      <xsd:simpleType>
        <xsd:restriction base="dms:Choice">
          <xsd:enumeration value="Yes"/>
          <xsd:enumeration value="No"/>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ontact_x0020_Number xmlns="f684401f-4ea0-4f13-8650-20e65e3a7281" xsi:nil="true"/>
    <Header xmlns="7cef6846-ca2f-4b9c-a35b-1dab1369e5b6" xsi:nil="true"/>
    <Publish_x0020_to_x0020_CityForms_x003f_ xmlns="2101e9c6-fa54-4c8c-9943-710c456d4c49">Yes</Publish_x0020_to_x0020_CityForms_x003f_>
    <Category xmlns="f684401f-4ea0-4f13-8650-20e65e3a7281">General</Category>
    <Department xmlns="f684401f-4ea0-4f13-8650-20e65e3a7281">Communication</Department>
    <Owner xmlns="f684401f-4ea0-4f13-8650-20e65e3a7281" xsi:nil="true"/>
  </documentManagement>
</p:properties>
</file>

<file path=customXml/itemProps1.xml><?xml version="1.0" encoding="utf-8"?>
<ds:datastoreItem xmlns:ds="http://schemas.openxmlformats.org/officeDocument/2006/customXml" ds:itemID="{11744B4F-5BBF-4A23-A4A0-89760F157A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cef6846-ca2f-4b9c-a35b-1dab1369e5b6"/>
    <ds:schemaRef ds:uri="f684401f-4ea0-4f13-8650-20e65e3a7281"/>
    <ds:schemaRef ds:uri="2101e9c6-fa54-4c8c-9943-710c456d4c4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18FA98D-0BF1-4A52-9B52-21D3A4B23FFC}">
  <ds:schemaRefs>
    <ds:schemaRef ds:uri="http://schemas.microsoft.com/sharepoint/v3/contenttype/forms"/>
  </ds:schemaRefs>
</ds:datastoreItem>
</file>

<file path=customXml/itemProps3.xml><?xml version="1.0" encoding="utf-8"?>
<ds:datastoreItem xmlns:ds="http://schemas.openxmlformats.org/officeDocument/2006/customXml" ds:itemID="{1E688910-3174-48D9-B6F7-CF2AA9D03FFC}">
  <ds:schemaRefs>
    <ds:schemaRef ds:uri="http://purl.org/dc/dcmitype/"/>
    <ds:schemaRef ds:uri="http://schemas.microsoft.com/office/2006/documentManagement/types"/>
    <ds:schemaRef ds:uri="http://purl.org/dc/elements/1.1/"/>
    <ds:schemaRef ds:uri="2101e9c6-fa54-4c8c-9943-710c456d4c49"/>
    <ds:schemaRef ds:uri="f684401f-4ea0-4f13-8650-20e65e3a7281"/>
    <ds:schemaRef ds:uri="http://schemas.microsoft.com/office/2006/metadata/properties"/>
    <ds:schemaRef ds:uri="http://schemas.microsoft.com/office/infopath/2007/PartnerControls"/>
    <ds:schemaRef ds:uri="http://schemas.openxmlformats.org/package/2006/metadata/core-properties"/>
    <ds:schemaRef ds:uri="7cef6846-ca2f-4b9c-a35b-1dab1369e5b6"/>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645</TotalTime>
  <Words>1097</Words>
  <Application>Microsoft Office PowerPoint</Application>
  <PresentationFormat>On-screen Show (4:3)</PresentationFormat>
  <Paragraphs>81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City of Cape Town PPT</vt:lpstr>
      <vt:lpstr> </vt:lpstr>
      <vt:lpstr>Executive Summary</vt:lpstr>
      <vt:lpstr>Timeline of Communications between the City and SASSA during the National State of Disaster</vt:lpstr>
      <vt:lpstr>Timeline of Communications between the City and SASSA during the National State of Disaster</vt:lpstr>
      <vt:lpstr>Timeline of Communications between the City and SASSA during the National State of Disaster</vt:lpstr>
      <vt:lpstr>Way forward</vt:lpstr>
      <vt:lpstr>Roles and responsibilities of City point of contact with SASSA</vt:lpstr>
      <vt:lpstr>Slide 8</vt:lpstr>
    </vt:vector>
  </TitlesOfParts>
  <Company>City of Cape Town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Template - CCT Standard</dc:title>
  <dc:creator>Carol Avenant</dc:creator>
  <cp:lastModifiedBy>USER</cp:lastModifiedBy>
  <cp:revision>56</cp:revision>
  <cp:lastPrinted>2014-04-22T07:42:32Z</cp:lastPrinted>
  <dcterms:created xsi:type="dcterms:W3CDTF">2014-08-19T13:22:20Z</dcterms:created>
  <dcterms:modified xsi:type="dcterms:W3CDTF">2021-01-22T07:57:56Z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0x010100B59621F8599A194B97913603FDFE6B7B</vt:lpwstr>
  </property>
</Properties>
</file>