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305" r:id="rId4"/>
    <p:sldId id="310" r:id="rId5"/>
    <p:sldId id="306" r:id="rId6"/>
    <p:sldId id="308" r:id="rId7"/>
    <p:sldId id="309" r:id="rId8"/>
    <p:sldId id="311" r:id="rId9"/>
    <p:sldId id="307" r:id="rId10"/>
    <p:sldId id="314" r:id="rId11"/>
    <p:sldId id="313" r:id="rId12"/>
    <p:sldId id="312" r:id="rId13"/>
    <p:sldId id="304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7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4950">
                <a:ln>
                  <a:noFill/>
                </a:ln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0290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2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E94A06F6-D35F-44C5-B408-D627899CEAAE}" type="datetimeFigureOut">
              <a:rPr lang="en-ZA" smtClean="0"/>
              <a:t>2023/04/12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1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133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2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E94A06F6-D35F-44C5-B408-D627899CEAAE}" type="datetimeFigureOut">
              <a:rPr lang="en-ZA" smtClean="0"/>
              <a:t>2023/04/12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1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347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019841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0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27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3"/>
            <a:ext cx="6135687" cy="1633538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565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398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5539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0305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549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165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9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165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2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E94A06F6-D35F-44C5-B408-D627899CEAAE}" type="datetimeFigureOut">
              <a:rPr lang="en-ZA" smtClean="0"/>
              <a:t>2023/04/12</a:t>
            </a:fld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1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48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35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666EFFB-24BF-4F1B-8DE6-5AAEB4F8D3EE}" type="slidenum">
              <a:rPr lang="en-ZA" smtClean="0"/>
              <a:t>‹#›</a:t>
            </a:fld>
            <a:endParaRPr lang="en-Z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458200" y="8379"/>
            <a:ext cx="677676" cy="7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75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450" kern="1200" cap="none" spc="-75" baseline="0">
          <a:ln>
            <a:noFill/>
          </a:ln>
          <a:solidFill>
            <a:schemeClr val="tx2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80060" indent="-17145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4380" indent="-17145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60120" indent="-17145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65860" indent="-171450" algn="l" defTabSz="6858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3716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595" y="2061714"/>
            <a:ext cx="7818380" cy="3263752"/>
          </a:xfrm>
        </p:spPr>
        <p:txBody>
          <a:bodyPr/>
          <a:lstStyle/>
          <a:p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/>
              <a:t/>
            </a:r>
            <a:br>
              <a:rPr lang="en-ZA" sz="3600" b="1" dirty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/>
              <a:t/>
            </a:r>
            <a:br>
              <a:rPr lang="en-ZA" sz="3600" b="1" dirty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2800" b="1" dirty="0" smtClean="0">
                <a:solidFill>
                  <a:srgbClr val="0070C0"/>
                </a:solidFill>
              </a:rPr>
              <a:t>IEC – WC Preparations for NPE 2024</a:t>
            </a:r>
            <a:br>
              <a:rPr lang="en-ZA" sz="2800" b="1" dirty="0" smtClean="0">
                <a:solidFill>
                  <a:srgbClr val="0070C0"/>
                </a:solidFill>
              </a:rPr>
            </a:br>
            <a:r>
              <a:rPr lang="en-ZA" sz="2800" b="1" dirty="0" smtClean="0">
                <a:solidFill>
                  <a:srgbClr val="0070C0"/>
                </a:solidFill>
              </a:rPr>
              <a:t/>
            </a:r>
            <a:br>
              <a:rPr lang="en-ZA" sz="2800" b="1" dirty="0" smtClean="0">
                <a:solidFill>
                  <a:srgbClr val="0070C0"/>
                </a:solidFill>
              </a:rPr>
            </a:br>
            <a:r>
              <a:rPr lang="en-ZA" sz="2000" b="1" dirty="0" smtClean="0">
                <a:solidFill>
                  <a:srgbClr val="0070C0"/>
                </a:solidFill>
              </a:rPr>
              <a:t>SC: Premier &amp; Constitutional Matters, WC Legislature</a:t>
            </a:r>
            <a:br>
              <a:rPr lang="en-ZA" sz="2000" b="1" dirty="0" smtClean="0">
                <a:solidFill>
                  <a:srgbClr val="0070C0"/>
                </a:solidFill>
              </a:rPr>
            </a:br>
            <a:r>
              <a:rPr lang="en-ZA" sz="3600" b="1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ZA" sz="3600" b="1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endParaRPr lang="en-ZA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0512" y="5676182"/>
            <a:ext cx="6461760" cy="1066800"/>
          </a:xfrm>
        </p:spPr>
        <p:txBody>
          <a:bodyPr>
            <a:normAutofit/>
          </a:bodyPr>
          <a:lstStyle/>
          <a:p>
            <a:r>
              <a:rPr lang="en-ZA" dirty="0" smtClean="0"/>
              <a:t>12 April 2023</a:t>
            </a:r>
          </a:p>
          <a:p>
            <a:r>
              <a:rPr lang="en-ZA" dirty="0" smtClean="0"/>
              <a:t>Michael Hendrickse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95" y="384921"/>
            <a:ext cx="1289086" cy="145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Conflict Management 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Conflict Management Team </a:t>
            </a:r>
          </a:p>
          <a:p>
            <a:pPr algn="just">
              <a:lnSpc>
                <a:spcPct val="150000"/>
              </a:lnSpc>
            </a:pPr>
            <a:r>
              <a:rPr lang="en-ZA" dirty="0" smtClean="0"/>
              <a:t>Provincial Co-ordinator</a:t>
            </a:r>
          </a:p>
          <a:p>
            <a:pPr algn="just">
              <a:lnSpc>
                <a:spcPct val="150000"/>
              </a:lnSpc>
            </a:pPr>
            <a:r>
              <a:rPr lang="en-ZA" dirty="0" smtClean="0"/>
              <a:t>Regional Co-ordinators</a:t>
            </a:r>
          </a:p>
          <a:p>
            <a:pPr algn="just">
              <a:lnSpc>
                <a:spcPct val="150000"/>
              </a:lnSpc>
            </a:pPr>
            <a:r>
              <a:rPr lang="en-ZA" dirty="0" smtClean="0"/>
              <a:t>Conflict Panellist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Role of Political Parties and PLCs 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92373184-C173-4798-875F-9843F00E55BD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261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Logistics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Procurement of Bulk Material for Registration underway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Procurement of paper for Ballots – impact of number of contestants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Identification </a:t>
            </a:r>
            <a:r>
              <a:rPr lang="en-ZA" dirty="0"/>
              <a:t>of local storage facilities 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Voter Management Devices 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92373184-C173-4798-875F-9843F00E55BD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197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EMB Challenges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Delayed finalisation of the legislative scheme for the NPE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Impact of Loadshedding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Breaches of the Code of Conduct by Parties, and members/ supporters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Impact of Municipal By Elections 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Errors by voters during Online Voter Registration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 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92373184-C173-4798-875F-9843F00E55BD}" type="slidenum">
              <a:rPr lang="en-ZA" smtClean="0"/>
              <a:pPr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695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9291" y="1565694"/>
            <a:ext cx="6395048" cy="4800600"/>
          </a:xfrm>
        </p:spPr>
        <p:txBody>
          <a:bodyPr>
            <a:normAutofit/>
          </a:bodyPr>
          <a:lstStyle/>
          <a:p>
            <a:pPr marL="0" lvl="8" indent="0" algn="ctr">
              <a:buNone/>
            </a:pPr>
            <a:endParaRPr lang="en-ZA" sz="4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lvl="8" indent="0" algn="ctr">
              <a:buNone/>
            </a:pPr>
            <a:endParaRPr lang="en-ZA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lvl="8" indent="0" algn="ctr">
              <a:buNone/>
            </a:pPr>
            <a:r>
              <a:rPr lang="en-ZA" sz="3600" b="1" dirty="0" smtClean="0">
                <a:solidFill>
                  <a:srgbClr val="0070C0"/>
                </a:solidFill>
              </a:rPr>
              <a:t>Thank You</a:t>
            </a:r>
          </a:p>
          <a:p>
            <a:pPr marL="0" lvl="8" indent="0" algn="ctr">
              <a:buNone/>
            </a:pPr>
            <a:endParaRPr lang="en-ZA" sz="3600" b="1" dirty="0" smtClean="0">
              <a:solidFill>
                <a:srgbClr val="0070C0"/>
              </a:solidFill>
            </a:endParaRPr>
          </a:p>
          <a:p>
            <a:pPr marL="0" lvl="8" indent="0" algn="ctr">
              <a:buNone/>
            </a:pPr>
            <a:r>
              <a:rPr lang="en-ZA" sz="2400" b="1" dirty="0" smtClean="0">
                <a:solidFill>
                  <a:srgbClr val="0070C0"/>
                </a:solidFill>
              </a:rPr>
              <a:t>Michael Hendrickse</a:t>
            </a:r>
          </a:p>
          <a:p>
            <a:pPr marL="0" lvl="8" indent="0" algn="ctr">
              <a:buNone/>
            </a:pPr>
            <a:r>
              <a:rPr lang="en-ZA" sz="2400" b="1" dirty="0">
                <a:solidFill>
                  <a:srgbClr val="0070C0"/>
                </a:solidFill>
              </a:rPr>
              <a:t> </a:t>
            </a:r>
            <a:r>
              <a:rPr lang="en-ZA" sz="2400" b="1" dirty="0" smtClean="0">
                <a:solidFill>
                  <a:srgbClr val="0070C0"/>
                </a:solidFill>
              </a:rPr>
              <a:t>Western Cape Provincial Electoral Officer</a:t>
            </a:r>
          </a:p>
          <a:p>
            <a:pPr marL="0" lvl="8" indent="0" algn="ctr">
              <a:buNone/>
            </a:pPr>
            <a:r>
              <a:rPr lang="en-ZA" sz="2400" b="1" dirty="0" smtClean="0">
                <a:solidFill>
                  <a:srgbClr val="0070C0"/>
                </a:solidFill>
              </a:rPr>
              <a:t>Electoral Commission of South Africa </a:t>
            </a:r>
            <a:endParaRPr lang="en-ZA" sz="2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92373184-C173-4798-875F-9843F00E55BD}" type="slidenum">
              <a:rPr lang="en-ZA" smtClean="0"/>
              <a:pPr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815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0070C0"/>
                </a:solidFill>
              </a:rPr>
              <a:t>Purpose</a:t>
            </a:r>
            <a:endParaRPr lang="en-Z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Briefing on preparation by WC –IEC for National &amp; Provincial Elections in 2024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92373184-C173-4798-875F-9843F00E55BD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4951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Legislation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The 2024 Electoral Amendments was adopted by the National Parliament within the extended timeline as set by the Constitutional Court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The IEC is awaiting the finalisation of the </a:t>
            </a:r>
            <a:r>
              <a:rPr lang="en-ZA" dirty="0" smtClean="0"/>
              <a:t>legislation that will regulate candidate nomination.</a:t>
            </a: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The Commission is on record that delays in finalisation of legislation impacts on our preparations and delivery of the NPE 2024 and concomitant timelines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92373184-C173-4798-875F-9843F00E55BD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379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Outreach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8640" y="1133856"/>
            <a:ext cx="7528560" cy="5266944"/>
          </a:xfrm>
        </p:spPr>
        <p:txBody>
          <a:bodyPr>
            <a:normAutofit fontScale="70000" lnSpcReduction="20000"/>
          </a:bodyPr>
          <a:lstStyle/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Civic and Democracy Education ( Democracy; Voting Balloting) events in communities across the province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/>
              <a:t> </a:t>
            </a:r>
            <a:r>
              <a:rPr lang="en-ZA" dirty="0" smtClean="0"/>
              <a:t>In 2022-23  conducted </a:t>
            </a:r>
            <a:r>
              <a:rPr lang="en-US" dirty="0" smtClean="0"/>
              <a:t>5543 events (the </a:t>
            </a:r>
            <a:r>
              <a:rPr lang="en-US" dirty="0"/>
              <a:t>target </a:t>
            </a:r>
            <a:r>
              <a:rPr lang="en-US" dirty="0" smtClean="0"/>
              <a:t>was 4240). </a:t>
            </a:r>
            <a:r>
              <a:rPr lang="en-US" i="1" dirty="0" smtClean="0"/>
              <a:t>We intend to at least double the target this year</a:t>
            </a: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Schools Democracy Programme  where the IEC team visited close to </a:t>
            </a:r>
            <a:r>
              <a:rPr lang="en-ZA" dirty="0" smtClean="0"/>
              <a:t>200 </a:t>
            </a:r>
            <a:r>
              <a:rPr lang="en-ZA" dirty="0" smtClean="0"/>
              <a:t>schools across the province in the 2022-23  </a:t>
            </a:r>
            <a:r>
              <a:rPr lang="en-ZA" dirty="0" smtClean="0"/>
              <a:t>and 212 </a:t>
            </a:r>
            <a:r>
              <a:rPr lang="en-ZA" dirty="0" smtClean="0"/>
              <a:t>schools in 2021/22 (sometimes in collaboration with </a:t>
            </a:r>
            <a:r>
              <a:rPr lang="en-ZA" dirty="0" smtClean="0"/>
              <a:t>DHA). </a:t>
            </a:r>
            <a:r>
              <a:rPr lang="en-ZA" dirty="0" smtClean="0"/>
              <a:t>Besides voter registration and voter education (during breaks or L/O) also assist with RCL elections in schools. Continuous engagement with WCED. 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IEC </a:t>
            </a:r>
            <a:r>
              <a:rPr lang="en-ZA" dirty="0"/>
              <a:t>launched the national Tertiary Institution Campaign </a:t>
            </a:r>
            <a:r>
              <a:rPr lang="en-ZA" dirty="0" smtClean="0"/>
              <a:t>(TIC</a:t>
            </a:r>
            <a:r>
              <a:rPr lang="en-ZA" dirty="0"/>
              <a:t>) IN March 2023) The WC launch was on 5 April at the Bellville Campus of </a:t>
            </a:r>
            <a:r>
              <a:rPr lang="en-ZA" dirty="0" smtClean="0"/>
              <a:t>CPUT. Part of continuing engagement with Universities and </a:t>
            </a:r>
            <a:r>
              <a:rPr lang="en-ZA" dirty="0" smtClean="0"/>
              <a:t>TVETS.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Thought Leadership Seminar on Youth </a:t>
            </a:r>
            <a:r>
              <a:rPr lang="en-ZA" dirty="0" err="1" smtClean="0"/>
              <a:t>Particpation</a:t>
            </a:r>
            <a:endParaRPr lang="en-ZA" dirty="0"/>
          </a:p>
          <a:p>
            <a:pPr marL="85725" indent="0" algn="just">
              <a:lnSpc>
                <a:spcPct val="150000"/>
              </a:lnSpc>
              <a:buNone/>
            </a:pP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Stakeholder engagements: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/>
              <a:t> </a:t>
            </a:r>
            <a:r>
              <a:rPr lang="en-ZA" dirty="0" smtClean="0"/>
              <a:t>PLCs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/>
              <a:t> </a:t>
            </a:r>
            <a:r>
              <a:rPr lang="en-ZA" dirty="0" smtClean="0"/>
              <a:t>Sector specific engagements – e.g. Disability Sector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/>
              <a:t> </a:t>
            </a:r>
            <a:r>
              <a:rPr lang="en-ZA" dirty="0" smtClean="0"/>
              <a:t>NGOs and Community </a:t>
            </a:r>
            <a:r>
              <a:rPr lang="en-ZA" dirty="0" smtClean="0"/>
              <a:t>based organisations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/>
              <a:t> </a:t>
            </a:r>
            <a:r>
              <a:rPr lang="en-ZA" dirty="0" smtClean="0"/>
              <a:t>Key stakeholders and partners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/>
              <a:t> </a:t>
            </a:r>
            <a:r>
              <a:rPr lang="en-ZA" dirty="0" smtClean="0"/>
              <a:t>The re-engagement of the ECCOC 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 </a:t>
            </a:r>
            <a:r>
              <a:rPr lang="en-ZA" dirty="0" smtClean="0"/>
              <a:t>Media and Community </a:t>
            </a:r>
            <a:r>
              <a:rPr lang="en-ZA" dirty="0" smtClean="0"/>
              <a:t>Radio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/>
              <a:t> </a:t>
            </a: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92373184-C173-4798-875F-9843F00E55BD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222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Delimitation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20000" cy="4800600"/>
          </a:xfrm>
        </p:spPr>
        <p:txBody>
          <a:bodyPr>
            <a:normAutofit lnSpcReduction="10000"/>
          </a:bodyPr>
          <a:lstStyle/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The process of review of the current set of Voting districts has been completed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/>
              <a:t> </a:t>
            </a:r>
            <a:r>
              <a:rPr lang="en-ZA" dirty="0" smtClean="0"/>
              <a:t>All boundary maps of the voting districts have been presented and signed off at the respective Municipal Party Liaison Committees </a:t>
            </a:r>
            <a:r>
              <a:rPr lang="en-ZA" dirty="0" smtClean="0"/>
              <a:t>(MPLCs</a:t>
            </a:r>
            <a:r>
              <a:rPr lang="en-ZA" dirty="0" smtClean="0"/>
              <a:t>) across the province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2021 (LGE)  = 1577 VDs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2023 </a:t>
            </a:r>
            <a:r>
              <a:rPr lang="en-ZA" dirty="0"/>
              <a:t>=</a:t>
            </a:r>
            <a:r>
              <a:rPr lang="en-ZA" dirty="0" smtClean="0"/>
              <a:t> Proposed 1573 VDs (67 </a:t>
            </a:r>
            <a:r>
              <a:rPr lang="en-ZA" dirty="0" smtClean="0"/>
              <a:t>Boundary changes </a:t>
            </a:r>
            <a:r>
              <a:rPr lang="en-ZA" dirty="0" smtClean="0"/>
              <a:t>which includes 9 new and 13 deletions) submitted to National Office</a:t>
            </a: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Targeted Communicated Registration in affected VDs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Voting station sites </a:t>
            </a:r>
            <a:r>
              <a:rPr lang="en-ZA" dirty="0" smtClean="0"/>
              <a:t>(plus </a:t>
            </a:r>
            <a:r>
              <a:rPr lang="en-ZA" dirty="0" smtClean="0"/>
              <a:t>at least one additional alternative site) have been identified for all VDs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92373184-C173-4798-875F-9843F00E55BD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912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Voter Registration </a:t>
            </a:r>
            <a:endParaRPr lang="en-Z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19456" y="1545413"/>
            <a:ext cx="7857744" cy="4855387"/>
          </a:xfrm>
        </p:spPr>
        <p:txBody>
          <a:bodyPr/>
          <a:lstStyle/>
          <a:p>
            <a:pPr marL="85725" indent="0">
              <a:buNone/>
            </a:pPr>
            <a:endParaRPr lang="en-ZA" dirty="0" smtClean="0"/>
          </a:p>
          <a:p>
            <a:pPr marL="85725" indent="0">
              <a:buNone/>
            </a:pPr>
            <a:endParaRPr lang="en-ZA" dirty="0"/>
          </a:p>
          <a:p>
            <a:pPr marL="85725" indent="0">
              <a:buNone/>
            </a:pPr>
            <a:endParaRPr lang="en-ZA" dirty="0" smtClean="0"/>
          </a:p>
          <a:p>
            <a:pPr marL="85725" indent="0">
              <a:buNone/>
            </a:pPr>
            <a:endParaRPr lang="en-ZA" dirty="0"/>
          </a:p>
          <a:p>
            <a:pPr marL="85725" indent="0" algn="ctr">
              <a:buNone/>
            </a:pPr>
            <a:r>
              <a:rPr lang="en-ZA" sz="1800" b="1" dirty="0" smtClean="0"/>
              <a:t>Breakdown</a:t>
            </a:r>
            <a:endParaRPr lang="en-ZA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917447" y="3084659"/>
          <a:ext cx="6119166" cy="502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0390">
                  <a:extLst>
                    <a:ext uri="{9D8B030D-6E8A-4147-A177-3AD203B41FA5}">
                      <a16:colId xmlns:a16="http://schemas.microsoft.com/office/drawing/2014/main" val="414211929"/>
                    </a:ext>
                  </a:extLst>
                </a:gridCol>
                <a:gridCol w="1076917">
                  <a:extLst>
                    <a:ext uri="{9D8B030D-6E8A-4147-A177-3AD203B41FA5}">
                      <a16:colId xmlns:a16="http://schemas.microsoft.com/office/drawing/2014/main" val="3535718174"/>
                    </a:ext>
                  </a:extLst>
                </a:gridCol>
                <a:gridCol w="1212471">
                  <a:extLst>
                    <a:ext uri="{9D8B030D-6E8A-4147-A177-3AD203B41FA5}">
                      <a16:colId xmlns:a16="http://schemas.microsoft.com/office/drawing/2014/main" val="3651257940"/>
                    </a:ext>
                  </a:extLst>
                </a:gridCol>
                <a:gridCol w="1144694">
                  <a:extLst>
                    <a:ext uri="{9D8B030D-6E8A-4147-A177-3AD203B41FA5}">
                      <a16:colId xmlns:a16="http://schemas.microsoft.com/office/drawing/2014/main" val="4166254373"/>
                    </a:ext>
                  </a:extLst>
                </a:gridCol>
                <a:gridCol w="1144694">
                  <a:extLst>
                    <a:ext uri="{9D8B030D-6E8A-4147-A177-3AD203B41FA5}">
                      <a16:colId xmlns:a16="http://schemas.microsoft.com/office/drawing/2014/main" val="3356248141"/>
                    </a:ext>
                  </a:extLst>
                </a:gridCol>
              </a:tblGrid>
              <a:tr h="29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Province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Age Band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Female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Male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Total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99719572"/>
                  </a:ext>
                </a:extLst>
              </a:tr>
              <a:tr h="174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Western Cape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18-19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12 718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9 396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22 114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46575659"/>
                  </a:ext>
                </a:extLst>
              </a:tr>
              <a:tr h="174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20-29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239 071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184 231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423 302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4707132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97764" y="1545413"/>
          <a:ext cx="6934200" cy="1056436"/>
        </p:xfrm>
        <a:graphic>
          <a:graphicData uri="http://schemas.openxmlformats.org/drawingml/2006/table">
            <a:tbl>
              <a:tblPr/>
              <a:tblGrid>
                <a:gridCol w="1278106">
                  <a:extLst>
                    <a:ext uri="{9D8B030D-6E8A-4147-A177-3AD203B41FA5}">
                      <a16:colId xmlns:a16="http://schemas.microsoft.com/office/drawing/2014/main" val="1312870858"/>
                    </a:ext>
                  </a:extLst>
                </a:gridCol>
                <a:gridCol w="915658">
                  <a:extLst>
                    <a:ext uri="{9D8B030D-6E8A-4147-A177-3AD203B41FA5}">
                      <a16:colId xmlns:a16="http://schemas.microsoft.com/office/drawing/2014/main" val="1015319500"/>
                    </a:ext>
                  </a:extLst>
                </a:gridCol>
                <a:gridCol w="982424">
                  <a:extLst>
                    <a:ext uri="{9D8B030D-6E8A-4147-A177-3AD203B41FA5}">
                      <a16:colId xmlns:a16="http://schemas.microsoft.com/office/drawing/2014/main" val="733769347"/>
                    </a:ext>
                  </a:extLst>
                </a:gridCol>
                <a:gridCol w="953810">
                  <a:extLst>
                    <a:ext uri="{9D8B030D-6E8A-4147-A177-3AD203B41FA5}">
                      <a16:colId xmlns:a16="http://schemas.microsoft.com/office/drawing/2014/main" val="2227493334"/>
                    </a:ext>
                  </a:extLst>
                </a:gridCol>
                <a:gridCol w="953810">
                  <a:extLst>
                    <a:ext uri="{9D8B030D-6E8A-4147-A177-3AD203B41FA5}">
                      <a16:colId xmlns:a16="http://schemas.microsoft.com/office/drawing/2014/main" val="4078184703"/>
                    </a:ext>
                  </a:extLst>
                </a:gridCol>
                <a:gridCol w="953810">
                  <a:extLst>
                    <a:ext uri="{9D8B030D-6E8A-4147-A177-3AD203B41FA5}">
                      <a16:colId xmlns:a16="http://schemas.microsoft.com/office/drawing/2014/main" val="1469337706"/>
                    </a:ext>
                  </a:extLst>
                </a:gridCol>
                <a:gridCol w="896582">
                  <a:extLst>
                    <a:ext uri="{9D8B030D-6E8A-4147-A177-3AD203B41FA5}">
                      <a16:colId xmlns:a16="http://schemas.microsoft.com/office/drawing/2014/main" val="128775283"/>
                    </a:ext>
                  </a:extLst>
                </a:gridCol>
              </a:tblGrid>
              <a:tr h="246811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LGE 2021 Certified Voters' Roll: 26 September 2021  - Province and gender </a:t>
                      </a:r>
                      <a:r>
                        <a:rPr lang="en-ZA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breakdown</a:t>
                      </a:r>
                      <a:endParaRPr lang="en-ZA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880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478888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Province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Prov 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</a:t>
                      </a:r>
                      <a:r>
                        <a:rPr lang="en-Z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 </a:t>
                      </a:r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Prov 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% of 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85747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Western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1 715 585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effectLst/>
                          <a:latin typeface="Arial" panose="020B0604020202020204" pitchFamily="34" charset="0"/>
                        </a:rPr>
                        <a:t>55,13%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1 396 345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44,87%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        3 111 930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effectLst/>
                          <a:latin typeface="Arial" panose="020B0604020202020204" pitchFamily="34" charset="0"/>
                        </a:rPr>
                        <a:t>11,88%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7397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14 458 508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55,18%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11 746 071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44,82%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26 204 579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59571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57200" y="4594855"/>
          <a:ext cx="6934200" cy="647700"/>
        </p:xfrm>
        <a:graphic>
          <a:graphicData uri="http://schemas.openxmlformats.org/drawingml/2006/table">
            <a:tbl>
              <a:tblPr/>
              <a:tblGrid>
                <a:gridCol w="1278106">
                  <a:extLst>
                    <a:ext uri="{9D8B030D-6E8A-4147-A177-3AD203B41FA5}">
                      <a16:colId xmlns:a16="http://schemas.microsoft.com/office/drawing/2014/main" val="709758750"/>
                    </a:ext>
                  </a:extLst>
                </a:gridCol>
                <a:gridCol w="915658">
                  <a:extLst>
                    <a:ext uri="{9D8B030D-6E8A-4147-A177-3AD203B41FA5}">
                      <a16:colId xmlns:a16="http://schemas.microsoft.com/office/drawing/2014/main" val="619924234"/>
                    </a:ext>
                  </a:extLst>
                </a:gridCol>
                <a:gridCol w="982424">
                  <a:extLst>
                    <a:ext uri="{9D8B030D-6E8A-4147-A177-3AD203B41FA5}">
                      <a16:colId xmlns:a16="http://schemas.microsoft.com/office/drawing/2014/main" val="2603707865"/>
                    </a:ext>
                  </a:extLst>
                </a:gridCol>
                <a:gridCol w="953810">
                  <a:extLst>
                    <a:ext uri="{9D8B030D-6E8A-4147-A177-3AD203B41FA5}">
                      <a16:colId xmlns:a16="http://schemas.microsoft.com/office/drawing/2014/main" val="2831607515"/>
                    </a:ext>
                  </a:extLst>
                </a:gridCol>
                <a:gridCol w="953810">
                  <a:extLst>
                    <a:ext uri="{9D8B030D-6E8A-4147-A177-3AD203B41FA5}">
                      <a16:colId xmlns:a16="http://schemas.microsoft.com/office/drawing/2014/main" val="1202901435"/>
                    </a:ext>
                  </a:extLst>
                </a:gridCol>
                <a:gridCol w="953810">
                  <a:extLst>
                    <a:ext uri="{9D8B030D-6E8A-4147-A177-3AD203B41FA5}">
                      <a16:colId xmlns:a16="http://schemas.microsoft.com/office/drawing/2014/main" val="4015883107"/>
                    </a:ext>
                  </a:extLst>
                </a:gridCol>
                <a:gridCol w="896582">
                  <a:extLst>
                    <a:ext uri="{9D8B030D-6E8A-4147-A177-3AD203B41FA5}">
                      <a16:colId xmlns:a16="http://schemas.microsoft.com/office/drawing/2014/main" val="593890138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Province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Prov 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</a:t>
                      </a:r>
                      <a:r>
                        <a:rPr lang="en-Z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 </a:t>
                      </a:r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Prov 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% of </a:t>
                      </a:r>
                      <a:r>
                        <a:rPr lang="en-ZA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Total of National</a:t>
                      </a:r>
                      <a:endParaRPr lang="en-Z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1498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Western Cape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1 </a:t>
                      </a:r>
                      <a:r>
                        <a:rPr lang="en-ZA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709</a:t>
                      </a:r>
                      <a:r>
                        <a:rPr lang="en-ZA" sz="10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041</a:t>
                      </a:r>
                      <a:r>
                        <a:rPr lang="en-ZA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Z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55,32%</a:t>
                      </a:r>
                      <a:endParaRPr lang="en-Z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   1 380 327 </a:t>
                      </a:r>
                      <a:endParaRPr lang="en-Z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44,68%</a:t>
                      </a:r>
                      <a:endParaRPr lang="en-Z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  3 </a:t>
                      </a:r>
                      <a:r>
                        <a:rPr lang="en-ZA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089</a:t>
                      </a:r>
                      <a:r>
                        <a:rPr lang="en-ZA" sz="10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368</a:t>
                      </a:r>
                      <a:endParaRPr lang="en-Z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11,85%</a:t>
                      </a:r>
                      <a:endParaRPr lang="en-Z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293155"/>
                  </a:ext>
                </a:extLst>
              </a:tr>
              <a:tr h="108091">
                <a:tc>
                  <a:txBody>
                    <a:bodyPr/>
                    <a:lstStyle/>
                    <a:p>
                      <a:pPr algn="l" fontAlgn="b"/>
                      <a:endParaRPr lang="en-Z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Z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Z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35849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48742" y="3429646"/>
            <a:ext cx="7656576" cy="20055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450" kern="1200" cap="none" spc="-75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1460297" y="389153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"/>
            <a:r>
              <a:rPr lang="en-ZA" sz="2800" b="1" dirty="0" smtClean="0">
                <a:latin typeface="Calibri" panose="020F0502020204030204" pitchFamily="34" charset="0"/>
              </a:rPr>
              <a:t>WC Current Voters Roll </a:t>
            </a:r>
            <a:endParaRPr lang="en-ZA" sz="2800" b="1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864717" y="5739771"/>
          <a:ext cx="6119166" cy="506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0390">
                  <a:extLst>
                    <a:ext uri="{9D8B030D-6E8A-4147-A177-3AD203B41FA5}">
                      <a16:colId xmlns:a16="http://schemas.microsoft.com/office/drawing/2014/main" val="414211929"/>
                    </a:ext>
                  </a:extLst>
                </a:gridCol>
                <a:gridCol w="1076917">
                  <a:extLst>
                    <a:ext uri="{9D8B030D-6E8A-4147-A177-3AD203B41FA5}">
                      <a16:colId xmlns:a16="http://schemas.microsoft.com/office/drawing/2014/main" val="3535718174"/>
                    </a:ext>
                  </a:extLst>
                </a:gridCol>
                <a:gridCol w="1212471">
                  <a:extLst>
                    <a:ext uri="{9D8B030D-6E8A-4147-A177-3AD203B41FA5}">
                      <a16:colId xmlns:a16="http://schemas.microsoft.com/office/drawing/2014/main" val="3651257940"/>
                    </a:ext>
                  </a:extLst>
                </a:gridCol>
                <a:gridCol w="1144694">
                  <a:extLst>
                    <a:ext uri="{9D8B030D-6E8A-4147-A177-3AD203B41FA5}">
                      <a16:colId xmlns:a16="http://schemas.microsoft.com/office/drawing/2014/main" val="4166254373"/>
                    </a:ext>
                  </a:extLst>
                </a:gridCol>
                <a:gridCol w="1144694">
                  <a:extLst>
                    <a:ext uri="{9D8B030D-6E8A-4147-A177-3AD203B41FA5}">
                      <a16:colId xmlns:a16="http://schemas.microsoft.com/office/drawing/2014/main" val="3356248141"/>
                    </a:ext>
                  </a:extLst>
                </a:gridCol>
              </a:tblGrid>
              <a:tr h="29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Province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Age Band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Female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Male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Total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99719572"/>
                  </a:ext>
                </a:extLst>
              </a:tr>
              <a:tr h="174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Western Cape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18-19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6575659"/>
                  </a:ext>
                </a:extLst>
              </a:tr>
              <a:tr h="174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20-29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160533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371907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7071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Voter Registration</a:t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" indent="0">
              <a:buNone/>
            </a:pPr>
            <a:r>
              <a:rPr lang="en-ZA" b="1" dirty="0" smtClean="0"/>
              <a:t>Registration Activity  between 01 April 2022- 31 March 2023</a:t>
            </a:r>
          </a:p>
          <a:p>
            <a:r>
              <a:rPr lang="en-ZA" dirty="0" smtClean="0"/>
              <a:t>A total of 66 418 Registration </a:t>
            </a:r>
            <a:r>
              <a:rPr lang="en-ZA" dirty="0"/>
              <a:t>A</a:t>
            </a:r>
            <a:r>
              <a:rPr lang="en-ZA" dirty="0" smtClean="0"/>
              <a:t>ctivity </a:t>
            </a:r>
          </a:p>
          <a:p>
            <a:endParaRPr lang="en-ZA" dirty="0"/>
          </a:p>
          <a:p>
            <a:r>
              <a:rPr lang="en-ZA" dirty="0" smtClean="0"/>
              <a:t>Of which 34 293 was new registrations</a:t>
            </a:r>
          </a:p>
          <a:p>
            <a:endParaRPr lang="en-ZA" dirty="0"/>
          </a:p>
          <a:p>
            <a:pPr marL="85725" indent="0">
              <a:buNone/>
            </a:pPr>
            <a:r>
              <a:rPr lang="en-ZA" dirty="0" smtClean="0"/>
              <a:t> </a:t>
            </a:r>
          </a:p>
          <a:p>
            <a:pPr marL="85725" indent="0">
              <a:buNone/>
            </a:pPr>
            <a:r>
              <a:rPr lang="en-ZA" b="1" dirty="0" smtClean="0"/>
              <a:t>Online Registration  in the WC</a:t>
            </a:r>
            <a:endParaRPr lang="en-ZA" b="1" dirty="0"/>
          </a:p>
          <a:p>
            <a:r>
              <a:rPr lang="en-ZA" dirty="0" smtClean="0"/>
              <a:t>24 770 Registration Activity</a:t>
            </a:r>
          </a:p>
          <a:p>
            <a:pPr marL="85725" indent="0">
              <a:buNone/>
            </a:pPr>
            <a:endParaRPr lang="en-ZA" dirty="0"/>
          </a:p>
          <a:p>
            <a:r>
              <a:rPr lang="en-ZA" dirty="0" smtClean="0"/>
              <a:t>Of which 12 713 New registrations </a:t>
            </a:r>
          </a:p>
          <a:p>
            <a:endParaRPr lang="en-ZA" dirty="0"/>
          </a:p>
          <a:p>
            <a:pPr marL="85725" indent="0">
              <a:buNone/>
            </a:pPr>
            <a:r>
              <a:rPr lang="en-ZA" b="1" dirty="0" smtClean="0"/>
              <a:t>The Commission has decided to hold two General Registration </a:t>
            </a:r>
            <a:r>
              <a:rPr lang="en-ZA" b="1" dirty="0" smtClean="0"/>
              <a:t>Weekends prior to NPE 2024 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076784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Staff Recruitment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584"/>
            <a:ext cx="7620000" cy="5157216"/>
          </a:xfrm>
        </p:spPr>
        <p:txBody>
          <a:bodyPr>
            <a:normAutofit/>
          </a:bodyPr>
          <a:lstStyle/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Staff Recruitment will be via the official IEC e’Recruitment system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Eligible applicants requested to create a profile on the e’ Recruit system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Current permanent staff will be augmented by fixed term temporary  staff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Recruitment process has commenced for certain positions of Expansion Staff:</a:t>
            </a:r>
          </a:p>
          <a:p>
            <a:pPr algn="just">
              <a:lnSpc>
                <a:spcPct val="150000"/>
              </a:lnSpc>
            </a:pPr>
            <a:r>
              <a:rPr lang="en-ZA" dirty="0" smtClean="0"/>
              <a:t>Assistant Project Co-Ordinators</a:t>
            </a:r>
          </a:p>
          <a:p>
            <a:pPr algn="just">
              <a:lnSpc>
                <a:spcPct val="150000"/>
              </a:lnSpc>
            </a:pPr>
            <a:r>
              <a:rPr lang="en-ZA" dirty="0" smtClean="0"/>
              <a:t>Project Specific Election Support</a:t>
            </a:r>
          </a:p>
          <a:p>
            <a:pPr algn="just">
              <a:lnSpc>
                <a:spcPct val="150000"/>
              </a:lnSpc>
            </a:pPr>
            <a:r>
              <a:rPr lang="en-ZA" dirty="0" smtClean="0"/>
              <a:t>Municipal Outreach Co-Ordinators</a:t>
            </a:r>
          </a:p>
          <a:p>
            <a:pPr algn="just">
              <a:lnSpc>
                <a:spcPct val="150000"/>
              </a:lnSpc>
            </a:pPr>
            <a:r>
              <a:rPr lang="en-ZA" dirty="0" smtClean="0"/>
              <a:t>Democracy Education Fieldworkers</a:t>
            </a:r>
          </a:p>
          <a:p>
            <a:pPr algn="just">
              <a:lnSpc>
                <a:spcPct val="150000"/>
              </a:lnSpc>
            </a:pPr>
            <a:r>
              <a:rPr lang="en-ZA" dirty="0" smtClean="0"/>
              <a:t>Warehouse and Logistic support staff</a:t>
            </a:r>
          </a:p>
          <a:p>
            <a:pPr algn="just">
              <a:lnSpc>
                <a:spcPct val="150000"/>
              </a:lnSpc>
            </a:pPr>
            <a:r>
              <a:rPr lang="en-ZA" dirty="0" smtClean="0"/>
              <a:t>Area Managers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Voting Station staff - Registration Staff  and Electoral Staff planned to commence later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92373184-C173-4798-875F-9843F00E55BD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6322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Staff Training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Vetting of staff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MPLC- Area Managers, POs &amp; DPOs - opportunity to object based on political office/ profile of an appointee. 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Materials Tasks team busy with review of all training material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Planned Induction sessions – expansion staff</a:t>
            </a:r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Planned training Bootcamps – train the trainer model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r>
              <a:rPr lang="en-ZA" dirty="0" smtClean="0"/>
              <a:t>Training of Registration and Electoral Staff</a:t>
            </a:r>
          </a:p>
          <a:p>
            <a:pPr marL="85725" indent="0" algn="just">
              <a:lnSpc>
                <a:spcPct val="150000"/>
              </a:lnSpc>
              <a:buNone/>
            </a:pPr>
            <a:endParaRPr lang="en-ZA" dirty="0" smtClean="0"/>
          </a:p>
          <a:p>
            <a:pPr marL="85725" indent="0" algn="just">
              <a:lnSpc>
                <a:spcPct val="150000"/>
              </a:lnSpc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92373184-C173-4798-875F-9843F00E55BD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754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EC 202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C 2020" id="{3AE1AB59-B50A-4FED-9526-5D1763BFB6C8}" vid="{6807C409-A865-40EB-BD4B-F1CF6FB1CC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IEC 2020</Template>
  <TotalTime>3329</TotalTime>
  <Words>830</Words>
  <Application>Microsoft Office PowerPoint</Application>
  <PresentationFormat>On-screen Show (4:3)</PresentationFormat>
  <Paragraphs>181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IEC 2020</vt:lpstr>
      <vt:lpstr>     IEC – WC Preparations for NPE 2024  SC: Premier &amp; Constitutional Matters, WC Legislature   </vt:lpstr>
      <vt:lpstr>Purpose</vt:lpstr>
      <vt:lpstr>Legislation</vt:lpstr>
      <vt:lpstr>Outreach </vt:lpstr>
      <vt:lpstr>Delimitation</vt:lpstr>
      <vt:lpstr>Voter Registration </vt:lpstr>
      <vt:lpstr>Voter Registration </vt:lpstr>
      <vt:lpstr>Staff Recruitment </vt:lpstr>
      <vt:lpstr>Staff Training </vt:lpstr>
      <vt:lpstr>Conflict Management  </vt:lpstr>
      <vt:lpstr>Logistics </vt:lpstr>
      <vt:lpstr>EMB Challenges </vt:lpstr>
      <vt:lpstr>PowerPoint Presentation</vt:lpstr>
    </vt:vector>
  </TitlesOfParts>
  <Company>IEC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Mamabolo, Sy</dc:creator>
  <cp:lastModifiedBy>Hendrickse, Michael</cp:lastModifiedBy>
  <cp:revision>71</cp:revision>
  <cp:lastPrinted>2020-07-19T10:40:41Z</cp:lastPrinted>
  <dcterms:created xsi:type="dcterms:W3CDTF">2020-06-30T09:59:47Z</dcterms:created>
  <dcterms:modified xsi:type="dcterms:W3CDTF">2023-04-12T07:46:23Z</dcterms:modified>
</cp:coreProperties>
</file>